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89" r:id="rId6"/>
    <p:sldId id="296" r:id="rId7"/>
    <p:sldId id="258" r:id="rId8"/>
    <p:sldId id="337" r:id="rId9"/>
    <p:sldId id="338" r:id="rId10"/>
    <p:sldId id="339" r:id="rId11"/>
    <p:sldId id="304" r:id="rId12"/>
    <p:sldId id="340" r:id="rId13"/>
    <p:sldId id="341" r:id="rId14"/>
    <p:sldId id="342" r:id="rId15"/>
    <p:sldId id="343" r:id="rId16"/>
    <p:sldId id="344" r:id="rId17"/>
    <p:sldId id="345" r:id="rId18"/>
    <p:sldId id="346" r:id="rId19"/>
    <p:sldId id="347" r:id="rId20"/>
    <p:sldId id="348" r:id="rId21"/>
    <p:sldId id="350" r:id="rId22"/>
    <p:sldId id="349" r:id="rId23"/>
    <p:sldId id="352" r:id="rId24"/>
    <p:sldId id="353" r:id="rId25"/>
    <p:sldId id="354"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ETLwX+6lr+AQvb+QsXLRaA==" hashData="TCyWnPWDSW2pohgfo1vQdaO55aCmz9qo9PWMwxhvOlH+EywA4/xAJGpOf5L66IAqNIMvKwmnmb1T1UM/UTdiG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3541"/>
    <a:srgbClr val="FFFFFF"/>
    <a:srgbClr val="66C8FF"/>
    <a:srgbClr val="A5A5A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47"/>
    <p:restoredTop sz="79275"/>
  </p:normalViewPr>
  <p:slideViewPr>
    <p:cSldViewPr snapToGrid="0">
      <p:cViewPr varScale="1">
        <p:scale>
          <a:sx n="178" d="100"/>
          <a:sy n="178" d="100"/>
        </p:scale>
        <p:origin x="2680"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10/27/21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Lecture 7: the sectors.</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Urban travel in MAED is considered as the travel of people living in large </a:t>
            </a:r>
            <a:r>
              <a:rPr lang="en-GB" dirty="0">
                <a:latin typeface="Open Sans"/>
              </a:rPr>
              <a:t>cities, (where</a:t>
            </a:r>
            <a:r>
              <a:rPr lang="en-GB" sz="1200" kern="1200" dirty="0">
                <a:solidFill>
                  <a:schemeClr val="tx1"/>
                </a:solidFill>
                <a:effectLst/>
                <a:latin typeface="Open Sans"/>
              </a:rPr>
              <a:t> public transportation exists or could be considered in the future</a:t>
            </a:r>
            <a:r>
              <a:rPr lang="en-GB" dirty="0">
                <a:latin typeface="Open Sans"/>
              </a:rPr>
              <a:t>)</a:t>
            </a:r>
            <a:r>
              <a:rPr lang="en-GB" sz="1200" kern="1200" dirty="0">
                <a:solidFill>
                  <a:schemeClr val="tx1"/>
                </a:solidFill>
                <a:effectLst/>
                <a:latin typeface="Open Sans"/>
              </a:rPr>
              <a:t> and trips that are done as part of one’s normal daily routine, (for example, daily commute to work).</a:t>
            </a:r>
            <a:r>
              <a:rPr lang="en-GB" dirty="0">
                <a:latin typeface="Open Sans"/>
              </a:rPr>
              <a:t> </a:t>
            </a:r>
            <a:endParaRPr lang="en-GB" sz="1200" kern="1200" dirty="0">
              <a:solidFill>
                <a:schemeClr val="tx1"/>
              </a:solidFill>
              <a:effectLst/>
              <a:ea typeface="+mn-ea"/>
              <a:cs typeface="+mn-cs"/>
            </a:endParaRPr>
          </a:p>
          <a:p>
            <a:r>
              <a:rPr lang="en-GB" sz="1200" kern="1200" dirty="0">
                <a:solidFill>
                  <a:schemeClr val="tx1"/>
                </a:solidFill>
                <a:effectLst/>
                <a:latin typeface="Open Sans"/>
              </a:rPr>
              <a:t>Urban passenger transportation demand is calculated as a function of the population living in large cities and the average distance travelled per person.</a:t>
            </a:r>
          </a:p>
          <a:p>
            <a:r>
              <a:rPr lang="en-GB" sz="1200" kern="1200" dirty="0">
                <a:solidFill>
                  <a:schemeClr val="tx1"/>
                </a:solidFill>
                <a:effectLst/>
                <a:latin typeface="Open Sans"/>
              </a:rPr>
              <a:t>The urban demand is then split into modes </a:t>
            </a:r>
            <a:r>
              <a:rPr lang="en-GB" sz="1200" kern="1200" dirty="0" err="1">
                <a:solidFill>
                  <a:schemeClr val="tx1"/>
                </a:solidFill>
                <a:effectLst/>
                <a:latin typeface="Open Sans"/>
              </a:rPr>
              <a:t>i</a:t>
            </a:r>
            <a:r>
              <a:rPr lang="en-GB" sz="1200" kern="1200" dirty="0">
                <a:solidFill>
                  <a:schemeClr val="tx1"/>
                </a:solidFill>
                <a:effectLst/>
                <a:latin typeface="Open Sans"/>
              </a:rPr>
              <a:t> as the product total urban passenger kilometre multiplied by the share of urban mode </a:t>
            </a:r>
            <a:r>
              <a:rPr lang="en-GB" sz="1200" kern="1200" dirty="0" err="1">
                <a:solidFill>
                  <a:schemeClr val="tx1"/>
                </a:solidFill>
                <a:effectLst/>
                <a:latin typeface="Open Sans"/>
              </a:rPr>
              <a:t>i</a:t>
            </a:r>
            <a:r>
              <a:rPr lang="en-GB" sz="1200" kern="1200" dirty="0">
                <a:solidFill>
                  <a:schemeClr val="tx1"/>
                </a:solidFill>
                <a:effectLst/>
                <a:latin typeface="Open Sans"/>
              </a:rPr>
              <a:t>.</a:t>
            </a:r>
          </a:p>
          <a:p>
            <a:r>
              <a:rPr lang="en-GB" sz="1200" kern="1200" dirty="0">
                <a:solidFill>
                  <a:schemeClr val="tx1"/>
                </a:solidFill>
                <a:effectLst/>
                <a:latin typeface="Open Sans"/>
              </a:rPr>
              <a:t>Each urban transportation mode has assigned a fuel type and a specific energy intensity</a:t>
            </a:r>
            <a:r>
              <a:rPr lang="en-GB" dirty="0">
                <a:latin typeface="Open Sans"/>
              </a:rPr>
              <a:t>, which is expressed</a:t>
            </a:r>
            <a:r>
              <a:rPr lang="en-GB" sz="1200" kern="1200" dirty="0">
                <a:solidFill>
                  <a:schemeClr val="tx1"/>
                </a:solidFill>
                <a:effectLst/>
                <a:latin typeface="Open Sans"/>
              </a:rPr>
              <a:t> in energy units per 100 </a:t>
            </a:r>
            <a:r>
              <a:rPr lang="en-GB" dirty="0">
                <a:latin typeface="Open Sans"/>
              </a:rPr>
              <a:t>kilometres</a:t>
            </a:r>
            <a:r>
              <a:rPr lang="en-GB" sz="1200" kern="1200" dirty="0">
                <a:solidFill>
                  <a:schemeClr val="tx1"/>
                </a:solidFill>
                <a:effectLst/>
                <a:latin typeface="Open Sans"/>
              </a:rPr>
              <a:t>.</a:t>
            </a:r>
            <a:r>
              <a:rPr lang="en-GB" dirty="0">
                <a:latin typeface="Open Sans"/>
              </a:rPr>
              <a:t> </a:t>
            </a:r>
            <a:endParaRPr lang="en-GB" sz="1200" kern="1200" dirty="0">
              <a:solidFill>
                <a:schemeClr val="tx1"/>
              </a:solidFill>
              <a:effectLst/>
            </a:endParaRPr>
          </a:p>
          <a:p>
            <a:r>
              <a:rPr lang="en-US" sz="1200" kern="1200" dirty="0">
                <a:solidFill>
                  <a:schemeClr val="tx1"/>
                </a:solidFill>
                <a:effectLst/>
                <a:latin typeface="Open Sans"/>
              </a:rPr>
              <a:t>The total energy demand is a function of the energy intensity of urban transportation modes </a:t>
            </a:r>
            <a:r>
              <a:rPr lang="en-US" sz="1200" kern="1200" dirty="0" err="1">
                <a:solidFill>
                  <a:schemeClr val="tx1"/>
                </a:solidFill>
                <a:effectLst/>
                <a:latin typeface="Open Sans"/>
              </a:rPr>
              <a:t>i</a:t>
            </a:r>
            <a:r>
              <a:rPr lang="en-US" sz="1200" kern="1200" dirty="0">
                <a:solidFill>
                  <a:schemeClr val="tx1"/>
                </a:solidFill>
                <a:effectLst/>
                <a:latin typeface="Open Sans"/>
              </a:rPr>
              <a:t> in energy unit per kilometer and the load factor of each transportation mode.</a:t>
            </a:r>
            <a:endParaRPr lang="en-GB" sz="1200" kern="1200" dirty="0">
              <a:solidFill>
                <a:schemeClr val="tx1"/>
              </a:solidFill>
              <a:effectLst/>
              <a:latin typeface="Open Sans"/>
            </a:endParaRPr>
          </a:p>
          <a:p>
            <a:pPr eaLnBrk="1" hangingPunct="1">
              <a:spcBef>
                <a:spcPct val="0"/>
              </a:spcBef>
            </a:pPr>
            <a:endParaRPr lang="en-GB" altLang="en-US" dirty="0"/>
          </a:p>
        </p:txBody>
      </p:sp>
    </p:spTree>
    <p:extLst>
      <p:ext uri="{BB962C8B-B14F-4D97-AF65-F5344CB8AC3E}">
        <p14:creationId xmlns:p14="http://schemas.microsoft.com/office/powerpoint/2010/main" val="3848323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Energy demand for intercity passengers is found in a similar way as it was found in urban areas.</a:t>
            </a:r>
            <a:endParaRPr lang="en-US" dirty="0">
              <a:latin typeface="Open Sans"/>
            </a:endParaRPr>
          </a:p>
          <a:p>
            <a:r>
              <a:rPr lang="en-GB" dirty="0">
                <a:latin typeface="Open Sans"/>
              </a:rPr>
              <a:t>First, the user provides data on the average distance travelled by a person per year. The travel activity in passenger-km is obtained using demography data.</a:t>
            </a:r>
          </a:p>
          <a:p>
            <a:r>
              <a:rPr lang="en-GB" dirty="0">
                <a:latin typeface="Open Sans"/>
              </a:rPr>
              <a:t>The total intercity traffic activity equals the total population multiplied by the average distance travelled by a person per year. </a:t>
            </a:r>
          </a:p>
          <a:p>
            <a:r>
              <a:rPr lang="en-US" dirty="0">
                <a:latin typeface="Open Sans"/>
              </a:rPr>
              <a:t>The share of the traffic activity covered by cars is then calculated by the product of the total population, </a:t>
            </a:r>
            <a:r>
              <a:rPr lang="en-US" b="0" dirty="0">
                <a:latin typeface="Open Sans"/>
              </a:rPr>
              <a:t>the average intercity distance driven per car per year, the load factor for cars and the </a:t>
            </a:r>
            <a:r>
              <a:rPr lang="en-US" dirty="0">
                <a:latin typeface="Open Sans"/>
              </a:rPr>
              <a:t>inverse of the car ownership ratio in passengers per car.</a:t>
            </a:r>
            <a:r>
              <a:rPr lang="en-GB" dirty="0">
                <a:latin typeface="Open Sans"/>
              </a:rPr>
              <a:t> </a:t>
            </a:r>
            <a:r>
              <a:rPr lang="en-US" dirty="0">
                <a:latin typeface="Open Sans"/>
              </a:rPr>
              <a:t>The same load factor is assumed for all types of cars in intercity passenger transportation. The rest of the demand is covered by public modes.</a:t>
            </a:r>
            <a:endParaRPr lang="en-GB" dirty="0">
              <a:latin typeface="Open Sans"/>
            </a:endParaRPr>
          </a:p>
        </p:txBody>
      </p:sp>
    </p:spTree>
    <p:extLst>
      <p:ext uri="{BB962C8B-B14F-4D97-AF65-F5344CB8AC3E}">
        <p14:creationId xmlns:p14="http://schemas.microsoft.com/office/powerpoint/2010/main" val="2954692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model splits the total energy demand by modes for both car and public transport, using proportions given by the user.</a:t>
            </a:r>
            <a:endParaRPr lang="en-US" dirty="0">
              <a:latin typeface="Open Sans"/>
            </a:endParaRPr>
          </a:p>
          <a:p>
            <a:r>
              <a:rPr lang="en-GB" dirty="0">
                <a:latin typeface="Open Sans"/>
              </a:rPr>
              <a:t>Each transportation mode has assigned a fuel type, specific energy consumption or energy intensity, and loading factor given by the user in energy units per km.</a:t>
            </a:r>
            <a:r>
              <a:rPr lang="en-GB" b="1" dirty="0">
                <a:latin typeface="Open Sans"/>
              </a:rPr>
              <a:t> </a:t>
            </a:r>
          </a:p>
          <a:p>
            <a:r>
              <a:rPr lang="en-GB" dirty="0">
                <a:latin typeface="Open Sans"/>
              </a:rPr>
              <a:t>Summing over all modes for both car and public transport, the final energy demand for intercity transportation is obtained.</a:t>
            </a:r>
          </a:p>
        </p:txBody>
      </p:sp>
    </p:spTree>
    <p:extLst>
      <p:ext uri="{BB962C8B-B14F-4D97-AF65-F5344CB8AC3E}">
        <p14:creationId xmlns:p14="http://schemas.microsoft.com/office/powerpoint/2010/main" val="259222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calculations for the household sector are performed taking into account the living conditions of the population. </a:t>
            </a:r>
            <a:r>
              <a:rPr lang="en-US" dirty="0">
                <a:latin typeface="Open Sans"/>
              </a:rPr>
              <a:t>In MAED, the household sector is divided primarily into urban and rural areas. </a:t>
            </a:r>
            <a:r>
              <a:rPr lang="en-GB" dirty="0">
                <a:latin typeface="Open Sans"/>
              </a:rPr>
              <a:t>The type of residence can be further specified, with different types of dwellings that can be defined for both urban and rural areas. This permits a better representation of the proper needs of the individuals and of their living style.</a:t>
            </a:r>
            <a:endParaRPr lang="en-US" dirty="0">
              <a:latin typeface="Open Sans"/>
            </a:endParaRPr>
          </a:p>
          <a:p>
            <a:r>
              <a:rPr lang="en-US" dirty="0">
                <a:latin typeface="Open Sans"/>
              </a:rPr>
              <a:t>In both areas, appliances, lighting, air conditioning, space heating, water heating, and cooking are the predefined end-uses.</a:t>
            </a:r>
            <a:endParaRPr lang="en-GB" dirty="0">
              <a:latin typeface="Open Sans"/>
            </a:endParaRPr>
          </a:p>
          <a:p>
            <a:r>
              <a:rPr lang="en-GB" dirty="0">
                <a:latin typeface="Open Sans"/>
              </a:rPr>
              <a:t>The demand for a given end-use category can be met using various energy forms calculated in terms of useful energy. The final energy demand is calculated as a function of the penetration of each energy form into the potential market and the efficiency of each energy form relative to that of electricity for the same use, as specified in the scenario.</a:t>
            </a:r>
          </a:p>
          <a:p>
            <a:r>
              <a:rPr lang="en-US" dirty="0">
                <a:latin typeface="Open Sans"/>
              </a:rPr>
              <a:t>Final energy forms are the same in urban and rural areas: electricity, fossil fuels, district heat, heat pumps, solar systems, traditional fuels and modern biomass.</a:t>
            </a:r>
            <a:endParaRPr lang="en-GB" dirty="0">
              <a:latin typeface="Open Sans"/>
            </a:endParaRPr>
          </a:p>
          <a:p>
            <a:r>
              <a:rPr lang="en-US" dirty="0">
                <a:latin typeface="Open Sans"/>
              </a:rPr>
              <a:t>Electricity can be used for appliances, in air conditioning and in thermal uses, cooking, and space and water heating.</a:t>
            </a:r>
            <a:r>
              <a:rPr lang="en-GB" dirty="0">
                <a:latin typeface="Open Sans"/>
              </a:rPr>
              <a:t> The energy required for </a:t>
            </a:r>
            <a:r>
              <a:rPr lang="en-US" dirty="0">
                <a:latin typeface="Open Sans"/>
              </a:rPr>
              <a:t>thermal uses can also be provided by solar, traditional fuels, modern biomass, district heat, and heat pumps.</a:t>
            </a:r>
            <a:endParaRPr lang="en-GB" dirty="0">
              <a:latin typeface="Open Sans"/>
            </a:endParaRPr>
          </a:p>
          <a:p>
            <a:r>
              <a:rPr lang="en-US" dirty="0">
                <a:latin typeface="Open Sans"/>
              </a:rPr>
              <a:t>Fossil fuels can also provide thermal uses for cooking, water, and space heating, as well as for air conditioning and for some appliances, like lighting with kerosene in rural areas</a:t>
            </a:r>
            <a:r>
              <a:rPr lang="en-GB" dirty="0">
                <a:latin typeface="Open Sans"/>
              </a:rPr>
              <a:t>.</a:t>
            </a:r>
          </a:p>
          <a:p>
            <a:r>
              <a:rPr lang="en-GB" dirty="0">
                <a:latin typeface="Open Sans"/>
              </a:rPr>
              <a:t>For space heating, and water heating, heat pumps can be used. In this case, they are included in the equation of electricity, including their coefficient of performance.</a:t>
            </a:r>
          </a:p>
        </p:txBody>
      </p:sp>
    </p:spTree>
    <p:extLst>
      <p:ext uri="{BB962C8B-B14F-4D97-AF65-F5344CB8AC3E}">
        <p14:creationId xmlns:p14="http://schemas.microsoft.com/office/powerpoint/2010/main" val="64891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main driving parameter in the household sector’s calculations is the number of dwellings, which is a parameter derived from the total population.</a:t>
            </a:r>
            <a:endParaRPr lang="en-US" dirty="0">
              <a:latin typeface="Open Sans"/>
            </a:endParaRPr>
          </a:p>
          <a:p>
            <a:r>
              <a:rPr lang="en-GB" dirty="0">
                <a:latin typeface="Open Sans"/>
              </a:rPr>
              <a:t>Some demographic parameters, such as the share of urban population and the average household size in urban, and in rural areas, are defined exogenously in the model by the user. </a:t>
            </a:r>
          </a:p>
          <a:p>
            <a:r>
              <a:rPr lang="en-GB" dirty="0">
                <a:latin typeface="Open Sans"/>
              </a:rPr>
              <a:t>From these, the number of urban households, the share of rural population, and the number of rural households can be derived.</a:t>
            </a:r>
          </a:p>
          <a:p>
            <a:r>
              <a:rPr lang="en-GB" dirty="0">
                <a:latin typeface="Open Sans"/>
              </a:rPr>
              <a:t>It is assumed that the number of dwellings is equal to the number of households in both urban and rural areas.</a:t>
            </a:r>
          </a:p>
          <a:p>
            <a:r>
              <a:rPr lang="en-GB" dirty="0">
                <a:latin typeface="Open Sans"/>
              </a:rPr>
              <a:t>In the following slides, we present equations for obtaining the useful energy demand for the subsectors. The equations are the same for urban and rural areas. The useful energy demand (U.E.D.) can then be converted to final energy demand (F.E.D.) based on the process efficiency and the carrier market penetration (M.P.), similarly to the industry sector.</a:t>
            </a:r>
          </a:p>
          <a:p>
            <a:r>
              <a:rPr lang="en-GB" dirty="0">
                <a:latin typeface="Open Sans"/>
              </a:rPr>
              <a:t>Market penetration and efficiencies are specified as scenario parameters.</a:t>
            </a:r>
          </a:p>
          <a:p>
            <a:r>
              <a:rPr lang="en-US" dirty="0">
                <a:latin typeface="Open Sans"/>
              </a:rPr>
              <a:t>It should be mentioned that all the efficiencies in the MAED model are expressed in relative terms versus the efficiency of electricity for the same end-use.</a:t>
            </a:r>
            <a:endParaRPr lang="en-GB" dirty="0">
              <a:latin typeface="Open Sans"/>
            </a:endParaRPr>
          </a:p>
        </p:txBody>
      </p:sp>
    </p:spTree>
    <p:extLst>
      <p:ext uri="{BB962C8B-B14F-4D97-AF65-F5344CB8AC3E}">
        <p14:creationId xmlns:p14="http://schemas.microsoft.com/office/powerpoint/2010/main" val="3499094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The useful energy demand for hot water is equal to the product of: the total number of dwellings in urban and rural areas (n), the number of persons per </a:t>
            </a:r>
            <a:r>
              <a:rPr lang="en-GB"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dwelling</a:t>
            </a:r>
            <a:r>
              <a:rPr lang="en-US" dirty="0">
                <a:latin typeface="Open Sans"/>
              </a:rPr>
              <a:t> (S), the fraction of dwellings with hot water (w), and the specific energy consumption per person for hot water (S.E.C. water). </a:t>
            </a:r>
          </a:p>
          <a:p>
            <a:endParaRPr lang="en-US" dirty="0">
              <a:latin typeface="Open Sans"/>
            </a:endParaRPr>
          </a:p>
          <a:p>
            <a:r>
              <a:rPr lang="en-US" dirty="0">
                <a:latin typeface="Open Sans"/>
              </a:rPr>
              <a:t>The useful energy demand for cooking is equal to the product of: the total number of dwellings for urban or rural areas (n), the specific energy consumption per dwelling for cooking (S.E.C. cook). </a:t>
            </a:r>
          </a:p>
          <a:p>
            <a:endParaRPr lang="en-US" dirty="0">
              <a:latin typeface="Open Sans"/>
            </a:endParaRPr>
          </a:p>
          <a:p>
            <a:r>
              <a:rPr lang="en-US" dirty="0">
                <a:latin typeface="Open Sans"/>
              </a:rPr>
              <a:t>We use an average specific consumption coefficient, with no distinction in energy consumption for cooking between persons and dwellings.</a:t>
            </a:r>
          </a:p>
          <a:p>
            <a:r>
              <a:rPr lang="en-US" dirty="0">
                <a:latin typeface="Open Sans"/>
              </a:rPr>
              <a:t>The energy demand for air conditioning will depend on the type of dwelling.</a:t>
            </a:r>
          </a:p>
          <a:p>
            <a:r>
              <a:rPr lang="en-US" dirty="0">
                <a:latin typeface="Open Sans"/>
              </a:rPr>
              <a:t>In MAED, the user can define up to 10 different types of dwellings. This feature can be used to represent dwellings in different thermal floors, as well as houses with different types of thermal insulations.</a:t>
            </a:r>
          </a:p>
          <a:p>
            <a:r>
              <a:rPr lang="en-US" dirty="0">
                <a:latin typeface="Open Sans"/>
              </a:rPr>
              <a:t>Useful energy demand for air conditioning is equal to the product of: the total number of dwellings (n), the fraction of dwellings of type d with air conditioning (</a:t>
            </a:r>
            <a:r>
              <a:rPr lang="en-US" dirty="0" err="1">
                <a:latin typeface="Open Sans"/>
              </a:rPr>
              <a:t>a.d.</a:t>
            </a:r>
            <a:r>
              <a:rPr lang="en-US" dirty="0">
                <a:latin typeface="Open Sans"/>
              </a:rPr>
              <a:t>), the specific air conditioning requirements of dwelling type d (S.E.C. d. air </a:t>
            </a:r>
            <a:r>
              <a:rPr lang="en-US" dirty="0" err="1">
                <a:latin typeface="Open Sans"/>
              </a:rPr>
              <a:t>cond</a:t>
            </a:r>
            <a:r>
              <a:rPr lang="en-US" dirty="0">
                <a:latin typeface="Open Sans"/>
              </a:rPr>
              <a:t>). </a:t>
            </a:r>
          </a:p>
          <a:p>
            <a:r>
              <a:rPr lang="en-US" dirty="0">
                <a:latin typeface="Open Sans"/>
              </a:rPr>
              <a:t>The total useful energy demand for air conditioning is found by summing the contribution of each type of dwelling.</a:t>
            </a:r>
          </a:p>
        </p:txBody>
      </p:sp>
    </p:spTree>
    <p:extLst>
      <p:ext uri="{BB962C8B-B14F-4D97-AF65-F5344CB8AC3E}">
        <p14:creationId xmlns:p14="http://schemas.microsoft.com/office/powerpoint/2010/main" val="3842109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useful energy demand for space heating is equal to the product of: the total number of dwellings (n), the fraction of dwellings with heating (h), the average size of dwelling type d in square metres (S), the fraction of area actually heated (A), the heat loss rate coefficient (K), and the degree day coefficient (D). </a:t>
            </a:r>
            <a:endParaRPr lang="en-US" dirty="0">
              <a:latin typeface="Open Sans"/>
            </a:endParaRPr>
          </a:p>
          <a:p>
            <a:r>
              <a:rPr lang="en-GB" dirty="0">
                <a:latin typeface="Open Sans"/>
              </a:rPr>
              <a:t>Total useful energy demand for space heating is found by summing the contribution of each type of dwelling.</a:t>
            </a:r>
          </a:p>
          <a:p>
            <a:r>
              <a:rPr lang="en-GB" dirty="0">
                <a:latin typeface="Open Sans"/>
              </a:rPr>
              <a:t> </a:t>
            </a:r>
          </a:p>
          <a:p>
            <a:r>
              <a:rPr lang="en-US" dirty="0">
                <a:latin typeface="Open Sans"/>
              </a:rPr>
              <a:t>In general, space heating is needed only during the winter months; in MAED a factor called Degree-Day is defined to represent this seasonal behavior. </a:t>
            </a:r>
            <a:endParaRPr lang="en-GB" dirty="0">
              <a:latin typeface="Open Sans"/>
            </a:endParaRPr>
          </a:p>
          <a:p>
            <a:r>
              <a:rPr lang="en-US" dirty="0">
                <a:latin typeface="Open Sans"/>
              </a:rPr>
              <a:t>The degree day coefficient is defined as the sum over those months when the average temperatures is less than 18 degrees Celsius, or the difference between 18 degree Celsius and the monthly average temperature (M.A.T.), multiplied by the number of days per month (</a:t>
            </a:r>
            <a:r>
              <a:rPr lang="en-US" dirty="0" err="1">
                <a:latin typeface="Open Sans"/>
              </a:rPr>
              <a:t>N.D.m</a:t>
            </a:r>
            <a:r>
              <a:rPr lang="en-US" dirty="0">
                <a:latin typeface="Open Sans"/>
              </a:rPr>
              <a:t>.). Heating is only required for those months when the average temperature is less than 18 degrees Celsius.</a:t>
            </a:r>
            <a:endParaRPr lang="en-GB" dirty="0">
              <a:latin typeface="Open Sans"/>
            </a:endParaRPr>
          </a:p>
        </p:txBody>
      </p:sp>
    </p:spTree>
    <p:extLst>
      <p:ext uri="{BB962C8B-B14F-4D97-AF65-F5344CB8AC3E}">
        <p14:creationId xmlns:p14="http://schemas.microsoft.com/office/powerpoint/2010/main" val="1760172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kern="1200" dirty="0">
                <a:effectLst/>
                <a:latin typeface="Open Sans"/>
              </a:rPr>
              <a:t>Electricity for specific uses and lighting is calculated directly as final energy demand.</a:t>
            </a:r>
            <a:r>
              <a:rPr lang="en-GB" dirty="0">
                <a:latin typeface="Open Sans"/>
              </a:rPr>
              <a:t> </a:t>
            </a:r>
            <a:endParaRPr lang="en-US" dirty="0">
              <a:latin typeface="Open Sans"/>
            </a:endParaRPr>
          </a:p>
          <a:p>
            <a:r>
              <a:rPr lang="en-GB" kern="1200" dirty="0">
                <a:effectLst/>
                <a:latin typeface="Open Sans"/>
              </a:rPr>
              <a:t>Electricity for specific uses equals</a:t>
            </a:r>
            <a:r>
              <a:rPr lang="en-GB" dirty="0">
                <a:latin typeface="Open Sans"/>
              </a:rPr>
              <a:t> the</a:t>
            </a:r>
            <a:r>
              <a:rPr lang="en-GB" kern="1200" dirty="0">
                <a:effectLst/>
                <a:latin typeface="Open Sans"/>
              </a:rPr>
              <a:t> product of the total number of dwellings, the fraction of dwellings with electricity, and the specific electricity consumption per dwelling. The equation for lighting is the same.</a:t>
            </a:r>
            <a:endParaRPr lang="en-GB" dirty="0">
              <a:latin typeface="Open Sans"/>
            </a:endParaRPr>
          </a:p>
          <a:p>
            <a:r>
              <a:rPr lang="en-GB" kern="1200" dirty="0">
                <a:effectLst/>
                <a:latin typeface="Open Sans"/>
              </a:rPr>
              <a:t>Using the fraction of electrified dwellings, the fraction of non-electrified dwellings is used to obtain the final energy demand for fossil fuels to power appliances in non-connected dwellings.</a:t>
            </a:r>
            <a:r>
              <a:rPr lang="en-GB" dirty="0">
                <a:latin typeface="Open Sans"/>
              </a:rPr>
              <a:t>   </a:t>
            </a:r>
          </a:p>
          <a:p>
            <a:pPr eaLnBrk="1" hangingPunct="1">
              <a:spcBef>
                <a:spcPct val="0"/>
              </a:spcBef>
            </a:pPr>
            <a:endParaRPr lang="en-GB" altLang="en-US" dirty="0"/>
          </a:p>
        </p:txBody>
      </p:sp>
    </p:spTree>
    <p:extLst>
      <p:ext uri="{BB962C8B-B14F-4D97-AF65-F5344CB8AC3E}">
        <p14:creationId xmlns:p14="http://schemas.microsoft.com/office/powerpoint/2010/main" val="1103311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service sector combines rather different activities, for example, commercial shops, governmental and private offices, schools, and hospitals. It could be considered as a unified sector or broken down into subsectors.</a:t>
            </a:r>
            <a:endParaRPr lang="en-US" dirty="0">
              <a:latin typeface="Open Sans"/>
            </a:endParaRPr>
          </a:p>
          <a:p>
            <a:r>
              <a:rPr lang="en-GB" dirty="0">
                <a:latin typeface="Open Sans"/>
              </a:rPr>
              <a:t>The user can divide the service sector into subsectors, according to the availability of information. In this example, we have chosen commercial, public, and others.</a:t>
            </a:r>
          </a:p>
          <a:p>
            <a:r>
              <a:rPr lang="en-GB" dirty="0">
                <a:latin typeface="Open Sans"/>
              </a:rPr>
              <a:t>There are five groups of end-uses. Appliances, (for example, lighting and sound amplification), air conditioning, space heating, various types of thermal uses (for example, cooking and water heating), and motive power (to run several kinds of non-electrical motors). </a:t>
            </a:r>
          </a:p>
          <a:p>
            <a:r>
              <a:rPr lang="en-GB" dirty="0">
                <a:latin typeface="Open Sans"/>
              </a:rPr>
              <a:t>Electricity, fossil fuels, district heat, heat pumps, solar heat systems, traditional fuels, and modern biomass, can be used to provide the thermal uses.</a:t>
            </a:r>
          </a:p>
          <a:p>
            <a:r>
              <a:rPr lang="en-GB" dirty="0">
                <a:latin typeface="Open Sans"/>
              </a:rPr>
              <a:t>In services, appliances using fossil fuels are not considered. But for air conditioning, electricity and fossil fuels can be considered.</a:t>
            </a:r>
          </a:p>
          <a:p>
            <a:r>
              <a:rPr lang="en-GB" dirty="0">
                <a:latin typeface="Open Sans"/>
              </a:rPr>
              <a:t>Motor fuels are used for providing motive power. However, any kind of transport of the service sector, for instance, tourist transport, should be accounted in the transportation sector.</a:t>
            </a:r>
          </a:p>
          <a:p>
            <a:r>
              <a:rPr lang="en-GB" dirty="0">
                <a:latin typeface="Open Sans"/>
              </a:rPr>
              <a:t>When the demand of a given end-use category can be provided by various energy forms (space heating, other thermal uses, and air conditioning), this is calculated in terms of useful energy. The final energy demand is then calculated from the penetration into the potential market and the efficiency of each energy form (relative to that of electricity for the same use) as specified in the scenario.</a:t>
            </a:r>
          </a:p>
        </p:txBody>
      </p:sp>
    </p:spTree>
    <p:extLst>
      <p:ext uri="{BB962C8B-B14F-4D97-AF65-F5344CB8AC3E}">
        <p14:creationId xmlns:p14="http://schemas.microsoft.com/office/powerpoint/2010/main" val="14161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scenario parameters and related equations which characterize the energy consumption in the service sector. These are related to the economic level of activity of this sector, the subsector value added, and the labour force in the sector. Labour force will be used to calculate the floor area of the sector.</a:t>
            </a:r>
            <a:endParaRPr lang="en-US" dirty="0">
              <a:latin typeface="Open Sans"/>
            </a:endParaRPr>
          </a:p>
          <a:p>
            <a:r>
              <a:rPr lang="en-GB" dirty="0">
                <a:latin typeface="Open Sans"/>
              </a:rPr>
              <a:t>This sector combines rather different activities. So for practical reasons, the only option for selecting a driving parameter is the Value Added. </a:t>
            </a:r>
          </a:p>
          <a:p>
            <a:r>
              <a:rPr lang="en-GB" dirty="0">
                <a:latin typeface="Open Sans"/>
              </a:rPr>
              <a:t>But at the same time, energy consumption for such end-uses as air conditioning and space heating is not defined by economic activity of the sector. So the number of square metres of service sector floor area is selected as the driving parameter for these two end-uses. Value added is the driving parameter for any other end-use.</a:t>
            </a:r>
          </a:p>
          <a:p>
            <a:r>
              <a:rPr lang="en-GB" dirty="0">
                <a:latin typeface="Open Sans"/>
              </a:rPr>
              <a:t>The floor area is related to the economic level of activity of the sector. The number of employees in the sector is related to</a:t>
            </a:r>
            <a:r>
              <a:rPr lang="en-GB" b="1" dirty="0">
                <a:latin typeface="Open Sans"/>
              </a:rPr>
              <a:t> </a:t>
            </a:r>
            <a:r>
              <a:rPr lang="en-GB" dirty="0">
                <a:latin typeface="Open Sans"/>
              </a:rPr>
              <a:t>its economic activity. An average floor area per employee can be estimated. In this way the total floor area can be found.</a:t>
            </a:r>
          </a:p>
          <a:p>
            <a:r>
              <a:rPr lang="en-US" dirty="0">
                <a:latin typeface="Open Sans"/>
              </a:rPr>
              <a:t>First, </a:t>
            </a:r>
            <a:r>
              <a:rPr lang="en-US" dirty="0" err="1">
                <a:latin typeface="Open Sans"/>
              </a:rPr>
              <a:t>labour</a:t>
            </a:r>
            <a:r>
              <a:rPr lang="en-US" dirty="0">
                <a:latin typeface="Open Sans"/>
              </a:rPr>
              <a:t> force in the service sector is found using total population, the active </a:t>
            </a:r>
            <a:r>
              <a:rPr lang="en-US" dirty="0" err="1">
                <a:latin typeface="Open Sans"/>
              </a:rPr>
              <a:t>labour</a:t>
            </a:r>
            <a:r>
              <a:rPr lang="en-US" dirty="0">
                <a:latin typeface="Open Sans"/>
              </a:rPr>
              <a:t> force, and the fraction in the service sector. The total area is just the total </a:t>
            </a:r>
            <a:r>
              <a:rPr lang="en-US" dirty="0" err="1">
                <a:latin typeface="Open Sans"/>
              </a:rPr>
              <a:t>labour</a:t>
            </a:r>
            <a:r>
              <a:rPr lang="en-US" dirty="0">
                <a:latin typeface="Open Sans"/>
              </a:rPr>
              <a:t> force in the service sector, times the average floor area per employee.</a:t>
            </a:r>
            <a:endParaRPr lang="en-GB" dirty="0">
              <a:latin typeface="Open Sans"/>
            </a:endParaRPr>
          </a:p>
        </p:txBody>
      </p:sp>
    </p:spTree>
    <p:extLst>
      <p:ext uri="{BB962C8B-B14F-4D97-AF65-F5344CB8AC3E}">
        <p14:creationId xmlns:p14="http://schemas.microsoft.com/office/powerpoint/2010/main" val="2703741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spcBef>
                <a:spcPts val="0"/>
              </a:spcBef>
              <a:spcAft>
                <a:spcPts val="0"/>
              </a:spcAft>
              <a:defRPr/>
            </a:pPr>
            <a:r>
              <a:rPr lang="en-GB" dirty="0">
                <a:latin typeface="Open Sans"/>
              </a:rPr>
              <a:t>This lecture has four Intended Learner Outcomes:  </a:t>
            </a:r>
            <a:r>
              <a:rPr lang="en-US" dirty="0">
                <a:latin typeface="Open Sans"/>
              </a:rPr>
              <a:t>to learn about the industry sector, the transport sector, the household sector, and finally the service sector.</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Useful energy demand for space heating and air conditioning is the product of the total area to be heated or cooled (A)</a:t>
            </a:r>
            <a:r>
              <a:rPr lang="en-US" b="1" dirty="0">
                <a:latin typeface="Open Sans"/>
              </a:rPr>
              <a:t>, </a:t>
            </a:r>
            <a:r>
              <a:rPr lang="en-US" dirty="0">
                <a:latin typeface="Open Sans"/>
              </a:rPr>
              <a:t>the fraction of the total area to be heated or cooled (represented by the symbol sigma), and the specific energy requirements for space heating or air conditioning (S.E.C. heat).</a:t>
            </a:r>
          </a:p>
          <a:p>
            <a:endParaRPr lang="en-US" dirty="0">
              <a:latin typeface="Open Sans"/>
            </a:endParaRPr>
          </a:p>
          <a:p>
            <a:r>
              <a:rPr lang="en-US" dirty="0">
                <a:latin typeface="Open Sans"/>
              </a:rPr>
              <a:t>Other thermal uses are calculated in terms of useful energy demand for each subsector. These uses depend on each subsector. For instance, cooking needs are very different in the commercial than in the public sector. </a:t>
            </a:r>
          </a:p>
          <a:p>
            <a:r>
              <a:rPr lang="en-US" dirty="0">
                <a:latin typeface="Open Sans"/>
              </a:rPr>
              <a:t>The driving parameter</a:t>
            </a:r>
            <a:r>
              <a:rPr lang="en-US" b="1" dirty="0">
                <a:latin typeface="Open Sans"/>
              </a:rPr>
              <a:t> </a:t>
            </a:r>
            <a:r>
              <a:rPr lang="en-US" dirty="0">
                <a:latin typeface="Open Sans"/>
              </a:rPr>
              <a:t>is the value added. Useful energy demand for other thermal uses in subsector j is the product of the energy intensity of other thermal uses in subsector j and the value added for that subsector. </a:t>
            </a:r>
          </a:p>
          <a:p>
            <a:r>
              <a:rPr lang="en-US" dirty="0">
                <a:latin typeface="Open Sans"/>
              </a:rPr>
              <a:t>Total useful energy demand for other thermal uses in the service sector is found by summing the contribution of each subsector.</a:t>
            </a:r>
          </a:p>
        </p:txBody>
      </p:sp>
    </p:spTree>
    <p:extLst>
      <p:ext uri="{BB962C8B-B14F-4D97-AF65-F5344CB8AC3E}">
        <p14:creationId xmlns:p14="http://schemas.microsoft.com/office/powerpoint/2010/main" val="1823678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Specific uses of electricity for appliances and motor fuels for motive power are also calculated by subsector. In this case, they are calculated directly in terms of final energy demand. </a:t>
            </a:r>
            <a:r>
              <a:rPr lang="en-US" dirty="0">
                <a:latin typeface="Open Sans"/>
              </a:rPr>
              <a:t>Equations are of the same form. Final energy demand for electricity or motor fuels equals energy intensity of electricity or motor fuels in each subsector times the value added of each subsector. </a:t>
            </a:r>
            <a:r>
              <a:rPr lang="en-GB" dirty="0">
                <a:latin typeface="Open Sans"/>
              </a:rPr>
              <a:t>Total final energy demand in the service sector for specific uses of electricity and motor fuels are found adding up the contribution of each subsector.</a:t>
            </a:r>
            <a:endParaRPr lang="en-US" dirty="0">
              <a:latin typeface="Open Sans"/>
            </a:endParaRPr>
          </a:p>
          <a:p>
            <a:r>
              <a:rPr lang="en-GB" dirty="0">
                <a:latin typeface="Open Sans"/>
              </a:rPr>
              <a:t> </a:t>
            </a:r>
          </a:p>
          <a:p>
            <a:r>
              <a:rPr lang="en-GB" dirty="0">
                <a:latin typeface="Open Sans"/>
              </a:rPr>
              <a:t>For uses where the useful energy demand was obtained, that useful energy is then converted into final energy, taking into account the penetration of each energy carrier into the market and the efficiency of each alternative energy source. Market penetration and efficiencies are specified as scenario parameters.</a:t>
            </a:r>
          </a:p>
          <a:p>
            <a:r>
              <a:rPr lang="en-US" dirty="0">
                <a:latin typeface="Open Sans"/>
              </a:rPr>
              <a:t>It should be mentioned that all the efficiencies in the MAED model are expressed in relative terms versus the efficiency of electricity for the same end-use.</a:t>
            </a:r>
            <a:endParaRPr lang="en-GB" dirty="0">
              <a:latin typeface="Open Sans"/>
            </a:endParaRPr>
          </a:p>
          <a:p>
            <a:r>
              <a:rPr lang="en-US" dirty="0">
                <a:latin typeface="Open Sans"/>
              </a:rPr>
              <a:t> </a:t>
            </a:r>
            <a:endParaRPr lang="en-GB" dirty="0">
              <a:latin typeface="Open Sans"/>
            </a:endParaRPr>
          </a:p>
          <a:p>
            <a:r>
              <a:rPr lang="en-US" dirty="0">
                <a:latin typeface="Open Sans"/>
              </a:rPr>
              <a:t>For example, the final energy demand for modern biomass for </a:t>
            </a:r>
            <a:r>
              <a:rPr lang="en-GB" dirty="0">
                <a:latin typeface="Open Sans"/>
              </a:rPr>
              <a:t>space heating equals the useful energy demand for space heating times the market penetration of modern biomass for space heating, times the inverse of the efficiency of space heating with biomass.</a:t>
            </a:r>
          </a:p>
          <a:p>
            <a:r>
              <a:rPr lang="en-GB" dirty="0">
                <a:latin typeface="Open Sans"/>
              </a:rPr>
              <a:t> </a:t>
            </a:r>
          </a:p>
          <a:p>
            <a:r>
              <a:rPr lang="en-US" dirty="0">
                <a:latin typeface="Open Sans"/>
              </a:rPr>
              <a:t>For space heating, heat pumps can be used. In this case, they are included in the equation of electricity using their coefficient of performance.</a:t>
            </a:r>
            <a:endParaRPr lang="en-GB" dirty="0">
              <a:latin typeface="Open Sans"/>
            </a:endParaRPr>
          </a:p>
        </p:txBody>
      </p:sp>
    </p:spTree>
    <p:extLst>
      <p:ext uri="{BB962C8B-B14F-4D97-AF65-F5344CB8AC3E}">
        <p14:creationId xmlns:p14="http://schemas.microsoft.com/office/powerpoint/2010/main" val="2670612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When converting useful energy demand for space heating into final energy demand for the electricity energy carrier, the fraction of that useful energy requirement which is met by heat pumps should be considered.</a:t>
            </a:r>
          </a:p>
          <a:p>
            <a:r>
              <a:rPr lang="en-US" dirty="0">
                <a:latin typeface="Open Sans"/>
              </a:rPr>
              <a:t>In MAED, electricity is assumed to have an efficiency of 1. However, heat pumps often have an efficiency, which in this context is called the coefficient of performance (C.O.P.), larger than 1. Coefficients of performance can typically range from 3 to 5. For heat pumps, the coefficient of performance is the ratio of the number of units of energy obtained in heat output and the number of units of energy inputted. This means that when using heat pumps, one unit of electricity inputted yields more than one unit of heat energy.</a:t>
            </a:r>
          </a:p>
          <a:p>
            <a:r>
              <a:rPr lang="en-US" dirty="0">
                <a:latin typeface="Open Sans"/>
              </a:rPr>
              <a:t>When calculating the final energy demand for space heating using electricity, we use the usual formula</a:t>
            </a:r>
            <a:r>
              <a:rPr lang="en-US" b="1" dirty="0">
                <a:latin typeface="Open Sans"/>
              </a:rPr>
              <a:t> </a:t>
            </a:r>
            <a:r>
              <a:rPr lang="en-US" dirty="0">
                <a:latin typeface="Open Sans"/>
              </a:rPr>
              <a:t>taking into account the market penetration of electricity for heating, but reduce the total amount by a fraction highlighted in red on the slide.</a:t>
            </a:r>
          </a:p>
          <a:p>
            <a:r>
              <a:rPr lang="en-US" dirty="0">
                <a:latin typeface="Open Sans"/>
              </a:rPr>
              <a:t> </a:t>
            </a:r>
          </a:p>
          <a:p>
            <a:r>
              <a:rPr lang="en-US" dirty="0">
                <a:latin typeface="Open Sans"/>
              </a:rPr>
              <a:t>For example, if 25 percent of space heating useful energy demand is provided by heat pumps with coefficient of performance equal to 4 (meaning with one unit of electricity energy input giving 4 units of heat energy), 25 percent of the total required useful energy demand for heat requires 75 percent less final energy relative to an efficiency 1 with electricity. The total final energy demand is therefore reduced by the market penetration of heat pumps (M) multiplied by the difference between the coefficient of performance and 1, divided by the coefficient of performance. In this example, that is one over four times three over four, which equals three over sixteen.</a:t>
            </a:r>
          </a:p>
          <a:p>
            <a:endParaRPr lang="en-US" dirty="0"/>
          </a:p>
          <a:p>
            <a:r>
              <a:rPr lang="en-US" dirty="0">
                <a:latin typeface="Open Sans"/>
              </a:rPr>
              <a:t>This concludes lecture 7 on the sectors of MAED-D.</a:t>
            </a:r>
            <a:endParaRPr lang="en-US" dirty="0"/>
          </a:p>
        </p:txBody>
      </p:sp>
    </p:spTree>
    <p:extLst>
      <p:ext uri="{BB962C8B-B14F-4D97-AF65-F5344CB8AC3E}">
        <p14:creationId xmlns:p14="http://schemas.microsoft.com/office/powerpoint/2010/main" val="1644759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We will first define the components of the Industry Sector</a:t>
            </a:r>
            <a:endParaRPr lang="en-US" dirty="0">
              <a:latin typeface="Open Sans"/>
            </a:endParaRPr>
          </a:p>
          <a:p>
            <a:r>
              <a:rPr lang="en-GB" dirty="0">
                <a:latin typeface="Open Sans"/>
              </a:rPr>
              <a:t> </a:t>
            </a:r>
          </a:p>
          <a:p>
            <a:r>
              <a:rPr lang="en-GB" dirty="0">
                <a:latin typeface="Open Sans"/>
              </a:rPr>
              <a:t>This slide shows the structure of the industry, as predefined in MAED. Each of these sectors, can be further disaggregated in subsectors, by the user, according to the availability of information. In this example, manufacturing was disaggregated, into 4 subsectors.</a:t>
            </a:r>
          </a:p>
          <a:p>
            <a:r>
              <a:rPr lang="en-GB" dirty="0">
                <a:latin typeface="Open Sans"/>
              </a:rPr>
              <a:t>Three types of end-use are specified for all sectors and subsectors. Specific uses of electricity refers to applications in which electricity cannot be substituted by any other energy carrier, for example, for electrical appliances. Heat for thermal use is used for various technological purposes, for example, steam generation. Motive power is necessary to run various types of motors, however, electrical motors are not considered here but instead under the specific use of electricity category. </a:t>
            </a:r>
          </a:p>
          <a:p>
            <a:r>
              <a:rPr lang="en-GB" dirty="0">
                <a:latin typeface="Open Sans"/>
              </a:rPr>
              <a:t>The energy carriers considered in the model are also shown on the slide. Feedstock means an energy carrier that is used not as energy fuel but as a raw material for technological processes, for example, the production of fertilizers. The coke is used for steel production.</a:t>
            </a:r>
          </a:p>
          <a:p>
            <a:r>
              <a:rPr lang="en-GB" dirty="0">
                <a:latin typeface="Open Sans"/>
              </a:rPr>
              <a:t>The Model also allows for consideration of traditional fuels like charcoal or firewood.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Motor fuels, and specific uses of electricity, are calculated in terms of final energy. Both quantities are found using the general equation of MAED.</a:t>
            </a:r>
            <a:endParaRPr lang="en-US" dirty="0"/>
          </a:p>
          <a:p>
            <a:r>
              <a:rPr lang="en-GB" dirty="0">
                <a:latin typeface="Open Sans"/>
              </a:rPr>
              <a:t>Final Energy Demand (or F.E.D.) is equal to Energy Intensity (or E.I.) multiplied by the driving parameter. </a:t>
            </a:r>
          </a:p>
          <a:p>
            <a:r>
              <a:rPr lang="en-GB" dirty="0">
                <a:latin typeface="Open Sans"/>
              </a:rPr>
              <a:t>For example, motor fuels in agriculture is equal to the sum of the energy intensity multiplied by the value added (or V.A.) across all motor fuel subsectors.  </a:t>
            </a:r>
            <a:endParaRPr lang="en-GB" dirty="0"/>
          </a:p>
          <a:p>
            <a:r>
              <a:rPr lang="en-GB" dirty="0">
                <a:latin typeface="Open Sans"/>
              </a:rPr>
              <a:t>The same equations can be applied for electricity use, and for Construction and Mining.</a:t>
            </a:r>
          </a:p>
          <a:p>
            <a:r>
              <a:rPr lang="en-US" dirty="0">
                <a:latin typeface="Open Sans"/>
              </a:rPr>
              <a:t>For the remaining energy demand, which is for thermal uses, the model finds first the useful energy demand (or U.E.D.) using the general equation:</a:t>
            </a:r>
            <a:endParaRPr lang="en-GB" dirty="0"/>
          </a:p>
          <a:p>
            <a:r>
              <a:rPr lang="en-US" dirty="0">
                <a:latin typeface="Open Sans"/>
              </a:rPr>
              <a:t>Thus, useful energy demand equals the energy intensity multiplied by the respective driving parameter.</a:t>
            </a:r>
            <a:endParaRPr lang="en-GB" dirty="0"/>
          </a:p>
          <a:p>
            <a:r>
              <a:rPr lang="en-US" dirty="0">
                <a:latin typeface="Open Sans"/>
              </a:rPr>
              <a:t>For example, useful energy in agriculture equals the sum across of all subsectors of the energy intensity multiplied by the value added.</a:t>
            </a:r>
            <a:endParaRPr lang="en-GB" dirty="0"/>
          </a:p>
          <a:p>
            <a:r>
              <a:rPr lang="en-US" dirty="0">
                <a:latin typeface="Open Sans"/>
              </a:rPr>
              <a:t> </a:t>
            </a:r>
            <a:endParaRPr lang="en-GB" dirty="0">
              <a:latin typeface="Open Sans"/>
            </a:endParaRPr>
          </a:p>
          <a:p>
            <a:r>
              <a:rPr lang="en-US" dirty="0">
                <a:latin typeface="Open Sans"/>
              </a:rPr>
              <a:t>The energy intensities of subsectors are based on historical data. For example, production of steel, and feedstock consumption, are calculated using a linear equation with the value added as an independent variable. Coefficients are found, fitting a linear trend on historical data. One can thus, for example, obtain the amount of coke needed per unit of value added.</a:t>
            </a:r>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useful energy demand is then converted into final energy demand, taking into account the penetration of each energy carrier into the market and the efficiency of each alternative energy source. Market penetration (M.P.) and efficiencies are specified as scenario parameters. The Final Energy Demand is calculated as 1 over efficiency then multiplied by market penetration and useful energy demand. </a:t>
            </a:r>
            <a:endParaRPr lang="en-US" dirty="0"/>
          </a:p>
          <a:p>
            <a:endParaRPr lang="en-GB" dirty="0">
              <a:latin typeface="Open Sans"/>
            </a:endParaRPr>
          </a:p>
          <a:p>
            <a:r>
              <a:rPr lang="en-GB" dirty="0">
                <a:latin typeface="Open Sans"/>
              </a:rPr>
              <a:t>Energy carriers for thermal uses in agriculture include: fossil fuels, soft solar, electricity for heating, traditional fuels and modern biomass.</a:t>
            </a:r>
            <a:r>
              <a:rPr lang="en-US" dirty="0">
                <a:latin typeface="Open Sans"/>
              </a:rPr>
              <a:t> It should be mentioned that all the efficiencies in the MAED model are expressed in relative terms versus the efficiency of electricity for the same end-use.</a:t>
            </a:r>
            <a:endParaRPr lang="en-US" dirty="0"/>
          </a:p>
        </p:txBody>
      </p:sp>
    </p:spTree>
    <p:extLst>
      <p:ext uri="{BB962C8B-B14F-4D97-AF65-F5344CB8AC3E}">
        <p14:creationId xmlns:p14="http://schemas.microsoft.com/office/powerpoint/2010/main" val="3620655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same approach as that just covered is used for calculating energy demand for thermal uses in each subsector of manufacturing. </a:t>
            </a:r>
            <a:endParaRPr lang="en-US" dirty="0">
              <a:latin typeface="Open Sans"/>
            </a:endParaRPr>
          </a:p>
          <a:p>
            <a:r>
              <a:rPr lang="en-GB" dirty="0">
                <a:latin typeface="Open Sans"/>
              </a:rPr>
              <a:t>However, in manufacturing, three ranges of thermal uses are defined. Low temperature, for space and water heating. Medium temperature, for steam generation.  And high temperatures, for industrial furnaces.</a:t>
            </a:r>
          </a:p>
          <a:p>
            <a:r>
              <a:rPr lang="en-US" dirty="0">
                <a:latin typeface="Open Sans"/>
              </a:rPr>
              <a:t>Each subsector has its own industrial processes. For this reason, in each subsector needs for low, medium, and high temperatures are different.  The share of useful thermal energy demand by each subsector should be separated by temperature range.</a:t>
            </a:r>
            <a:endParaRPr lang="en-GB" dirty="0">
              <a:latin typeface="Open Sans"/>
            </a:endParaRPr>
          </a:p>
          <a:p>
            <a:r>
              <a:rPr lang="en-US" dirty="0">
                <a:latin typeface="Open Sans"/>
              </a:rPr>
              <a:t>In each subsector, the sum of the shares of low, medium, and high temperatures should be equal to 1.</a:t>
            </a:r>
            <a:endParaRPr lang="en-GB" dirty="0">
              <a:latin typeface="Open Sans"/>
            </a:endParaRPr>
          </a:p>
          <a:p>
            <a:r>
              <a:rPr lang="en-US" dirty="0">
                <a:latin typeface="Open Sans"/>
              </a:rPr>
              <a:t>The general equation should now include a factor regarding the temperature range.</a:t>
            </a:r>
            <a:endParaRPr lang="en-GB" dirty="0">
              <a:latin typeface="Open Sans"/>
            </a:endParaRPr>
          </a:p>
          <a:p>
            <a:r>
              <a:rPr lang="en-US" dirty="0">
                <a:latin typeface="Open Sans"/>
              </a:rPr>
              <a:t>Useful energy demand by temperature range, low, medium and high, is equal to the sum across all subsectors of the useful energy intensity multiplied by the value added and the share of useful energy demand in each subsector, by temperature range.</a:t>
            </a:r>
            <a:endParaRPr lang="en-GB" dirty="0">
              <a:latin typeface="Open Sans"/>
            </a:endParaRPr>
          </a:p>
        </p:txBody>
      </p:sp>
    </p:spTree>
    <p:extLst>
      <p:ext uri="{BB962C8B-B14F-4D97-AF65-F5344CB8AC3E}">
        <p14:creationId xmlns:p14="http://schemas.microsoft.com/office/powerpoint/2010/main" val="407914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The useful energy, by temperature range, is also converted into final energy demand, taking into account the market penetration and the efficiency of each alternative energy source. </a:t>
            </a:r>
          </a:p>
          <a:p>
            <a:r>
              <a:rPr lang="en-US" dirty="0">
                <a:latin typeface="Open Sans"/>
              </a:rPr>
              <a:t>The final energy demand for a given source is then found by summing the contribution of each temperature range.</a:t>
            </a:r>
          </a:p>
          <a:p>
            <a:r>
              <a:rPr lang="en-US" dirty="0">
                <a:latin typeface="Open Sans"/>
              </a:rPr>
              <a:t>Final energy demand for a given source in manufacturing, equals the sum of all temperature ranges, low, medium and high. </a:t>
            </a:r>
          </a:p>
          <a:p>
            <a:r>
              <a:rPr lang="en-US" dirty="0">
                <a:latin typeface="Open Sans"/>
              </a:rPr>
              <a:t>In manufacturing, heat can be provided by electricity, heat pumps, heat from cogeneration, district heat, solar thermal systems, fossil fuels, and biomass.</a:t>
            </a:r>
            <a:endParaRPr lang="en-US" dirty="0"/>
          </a:p>
          <a:p>
            <a:endParaRPr lang="en-US" dirty="0">
              <a:latin typeface="Open Sans"/>
            </a:endParaRPr>
          </a:p>
          <a:p>
            <a:r>
              <a:rPr lang="en-US" dirty="0">
                <a:latin typeface="Open Sans"/>
              </a:rPr>
              <a:t>The equation for fossil fuels and electricity are given as examples. </a:t>
            </a:r>
            <a:endParaRPr lang="en-US" dirty="0"/>
          </a:p>
          <a:p>
            <a:r>
              <a:rPr lang="en-US" dirty="0">
                <a:latin typeface="Open Sans"/>
              </a:rPr>
              <a:t>In the equation for fossil fuels (F.F.), the cogeneration (C.G.) fired by fossil fuels, should be considered based on the heat to electricity ratio (</a:t>
            </a:r>
            <a:r>
              <a:rPr lang="en-US" dirty="0" err="1">
                <a:latin typeface="Open Sans"/>
              </a:rPr>
              <a:t>H.t.E.</a:t>
            </a:r>
            <a:r>
              <a:rPr lang="en-US" dirty="0">
                <a:latin typeface="Open Sans"/>
              </a:rPr>
              <a:t>) of cogeneration.</a:t>
            </a:r>
            <a:endParaRPr lang="en-US" dirty="0"/>
          </a:p>
          <a:p>
            <a:r>
              <a:rPr lang="en-US" dirty="0">
                <a:latin typeface="Open Sans"/>
              </a:rPr>
              <a:t>In the equation for electricity, heat pumps are considered. The electricity produced in the cogeneration process is also taken into account. Remember, efficiency for electricity is equal to 1 in MAED.</a:t>
            </a:r>
          </a:p>
          <a:p>
            <a:r>
              <a:rPr lang="en-US" dirty="0">
                <a:latin typeface="Open Sans"/>
              </a:rPr>
              <a:t> </a:t>
            </a:r>
          </a:p>
          <a:p>
            <a:pPr>
              <a:spcBef>
                <a:spcPct val="0"/>
              </a:spcBef>
            </a:pPr>
            <a:r>
              <a:rPr lang="en-US" dirty="0">
                <a:latin typeface="Open Sans"/>
              </a:rPr>
              <a:t>The definitions of the heat to electricity ratio, and the efficiency of cogeneration processes in MAED are presented in the diagram on the right. </a:t>
            </a:r>
          </a:p>
        </p:txBody>
      </p:sp>
    </p:spTree>
    <p:extLst>
      <p:ext uri="{BB962C8B-B14F-4D97-AF65-F5344CB8AC3E}">
        <p14:creationId xmlns:p14="http://schemas.microsoft.com/office/powerpoint/2010/main" val="1740104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second mini-lecture we will now define the components of the transportation sector</a:t>
            </a:r>
            <a:endParaRPr lang="en-US" dirty="0">
              <a:latin typeface="Open Sans"/>
            </a:endParaRPr>
          </a:p>
          <a:p>
            <a:r>
              <a:rPr lang="en-GB" dirty="0">
                <a:latin typeface="Open Sans"/>
              </a:rPr>
              <a:t> </a:t>
            </a:r>
          </a:p>
          <a:p>
            <a:r>
              <a:rPr lang="en-GB" dirty="0">
                <a:latin typeface="Open Sans"/>
              </a:rPr>
              <a:t>In MAED, the energy demand of the transportation sector is calculated directly in terms of final energy, as a function of the total demand for transportation of passengers, freight, and international travel. </a:t>
            </a:r>
          </a:p>
          <a:p>
            <a:r>
              <a:rPr lang="en-GB" dirty="0">
                <a:latin typeface="Open Sans"/>
              </a:rPr>
              <a:t>For the transport of passengers, a distinction is made for urban and intercity transport.</a:t>
            </a:r>
          </a:p>
          <a:p>
            <a:r>
              <a:rPr lang="en-GB" dirty="0">
                <a:latin typeface="Open Sans"/>
              </a:rPr>
              <a:t>The fuels are user defined as needed. Each mode is defined for a single type of fuel. For example, gasoline, diesel cars, and electric cars should be defined as three different modes to allow separate fuel type calculations.</a:t>
            </a:r>
          </a:p>
          <a:p>
            <a:r>
              <a:rPr lang="en-GB" dirty="0">
                <a:latin typeface="Open Sans"/>
              </a:rPr>
              <a:t>Each transport mode has a fuel associated.</a:t>
            </a:r>
          </a:p>
          <a:p>
            <a:r>
              <a:rPr lang="en-GB" dirty="0">
                <a:latin typeface="Open Sans"/>
              </a:rPr>
              <a:t> </a:t>
            </a:r>
          </a:p>
          <a:p>
            <a:r>
              <a:rPr lang="en-US" dirty="0">
                <a:latin typeface="Open Sans"/>
              </a:rPr>
              <a:t>International and other miscellaneous fuel consumption in transport is calculated as a linear function of total G.D.P.. Coefficients are found fitting historical data.</a:t>
            </a:r>
            <a:endParaRPr lang="en-GB" dirty="0">
              <a:latin typeface="Open Sans"/>
            </a:endParaRPr>
          </a:p>
          <a:p>
            <a:r>
              <a:rPr lang="en-GB" dirty="0">
                <a:latin typeface="Open Sans"/>
              </a:rPr>
              <a:t>The energy demand is met by competing modes such as car, bus, plane, truck, train, etc.  The specific energy needs, and load factors of each mode, are specified. For passenger transportation in urban and intercity, and for freight transportation, at least one transport mode must be defined.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6890CF74-808A-4E56-9FB9-AB3EE29A1BD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E5E4AD8-A1C6-4AA5-8AB3-03688E57BB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energy demand for the freight transportation mode </a:t>
            </a:r>
            <a:r>
              <a:rPr lang="en-GB" dirty="0" err="1">
                <a:latin typeface="Open Sans"/>
              </a:rPr>
              <a:t>i</a:t>
            </a:r>
            <a:r>
              <a:rPr lang="en-GB" dirty="0">
                <a:latin typeface="Open Sans"/>
              </a:rPr>
              <a:t> is calculated as a function of the freight demand in ton kilometres, the share of the demand met by this transportation mode </a:t>
            </a:r>
            <a:r>
              <a:rPr lang="en-GB" dirty="0" err="1">
                <a:latin typeface="Open Sans"/>
              </a:rPr>
              <a:t>i</a:t>
            </a:r>
            <a:r>
              <a:rPr lang="en-GB" dirty="0">
                <a:latin typeface="Open Sans"/>
              </a:rPr>
              <a:t>, and the energy intensity of the respective mode, given in energy units per ton kilometre. </a:t>
            </a:r>
            <a:endParaRPr lang="en-US" dirty="0">
              <a:latin typeface="Open Sans"/>
            </a:endParaRPr>
          </a:p>
          <a:p>
            <a:r>
              <a:rPr lang="en-GB" dirty="0">
                <a:latin typeface="Open Sans"/>
              </a:rPr>
              <a:t>The total freight demand is calculated as a function of the value added of the economic sectors producing goods that need to be transported such as Agriculture, Construction, Mining, Manufacturing, Service, and the Energy sector. </a:t>
            </a:r>
          </a:p>
          <a:p>
            <a:r>
              <a:rPr lang="en-GB" dirty="0">
                <a:latin typeface="Open Sans"/>
              </a:rPr>
              <a:t>The total ton kilometres of freight equals a base value (here </a:t>
            </a:r>
            <a:r>
              <a:rPr lang="en-GB" dirty="0" err="1">
                <a:latin typeface="Open Sans"/>
              </a:rPr>
              <a:t>A.i.</a:t>
            </a:r>
            <a:r>
              <a:rPr lang="en-GB" dirty="0">
                <a:latin typeface="Open Sans"/>
              </a:rPr>
              <a:t>) plus the sum across all the</a:t>
            </a:r>
            <a:r>
              <a:rPr lang="en-GB" b="1" dirty="0">
                <a:latin typeface="Open Sans"/>
              </a:rPr>
              <a:t> </a:t>
            </a:r>
            <a:r>
              <a:rPr lang="en-GB" dirty="0">
                <a:latin typeface="Open Sans"/>
              </a:rPr>
              <a:t>economic sectors of a variable (</a:t>
            </a:r>
            <a:r>
              <a:rPr lang="en-GB" dirty="0" err="1">
                <a:latin typeface="Open Sans"/>
              </a:rPr>
              <a:t>B.i.</a:t>
            </a:r>
            <a:r>
              <a:rPr lang="en-GB" dirty="0">
                <a:latin typeface="Open Sans"/>
              </a:rPr>
              <a:t>) which represents the transport activity multiplied by the value added for each respective sector. The variable </a:t>
            </a:r>
            <a:r>
              <a:rPr lang="en-GB" dirty="0" err="1">
                <a:latin typeface="Open Sans"/>
              </a:rPr>
              <a:t>B.i.</a:t>
            </a:r>
            <a:r>
              <a:rPr lang="en-GB" dirty="0">
                <a:latin typeface="Open Sans"/>
              </a:rPr>
              <a:t> is given in terms of ton kilometres per unit of value added.</a:t>
            </a:r>
          </a:p>
        </p:txBody>
      </p:sp>
    </p:spTree>
    <p:extLst>
      <p:ext uri="{BB962C8B-B14F-4D97-AF65-F5344CB8AC3E}">
        <p14:creationId xmlns:p14="http://schemas.microsoft.com/office/powerpoint/2010/main" val="4168861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10/27/21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10/27/21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10/27/21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10/27/21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10/27/21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10/27/21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10/27/21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10/27/21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10/27/21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10/27/21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10/27/21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10/27/21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10/27/21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59"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5"/>
          <a:stretch>
            <a:fillRect/>
          </a:stretch>
        </p:blipFill>
        <p:spPr>
          <a:xfrm>
            <a:off x="1186" y="2174"/>
            <a:ext cx="12193506" cy="6852602"/>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5"/>
          <a:stretch>
            <a:fillRect/>
          </a:stretch>
        </p:blipFill>
        <p:spPr>
          <a:xfrm>
            <a:off x="1186" y="2174"/>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44849"/>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7</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ea typeface="Open Sans ExtraBold"/>
                <a:cs typeface="Open Sans ExtraBold"/>
              </a:rPr>
              <a:t>THE SECTORS</a:t>
            </a:r>
            <a:endParaRPr lang="en-US" altLang="en-US" sz="4400" b="1" dirty="0">
              <a:latin typeface="Open Sans ExtraBold"/>
              <a:ea typeface="Open Sans ExtraBold"/>
              <a:cs typeface="Open Sans ExtraBold"/>
            </a:endParaRPr>
          </a:p>
        </p:txBody>
      </p:sp>
      <p:sp>
        <p:nvSpPr>
          <p:cNvPr id="6" name="TextBox 1">
            <a:extLst>
              <a:ext uri="{FF2B5EF4-FFF2-40B4-BE49-F238E27FC236}">
                <a16:creationId xmlns:a16="http://schemas.microsoft.com/office/drawing/2014/main" id="{F3BCD3B0-3648-480F-82BD-C8D845EDB3C6}"/>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A30B8E22-AB78-BA4E-A699-F7241C1EC8AE}"/>
              </a:ext>
            </a:extLst>
          </p:cNvPr>
          <p:cNvSpPr txBox="1"/>
          <p:nvPr/>
        </p:nvSpPr>
        <p:spPr>
          <a:xfrm>
            <a:off x="640805" y="4636161"/>
            <a:ext cx="1861942"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8" name="Oval 7">
            <a:extLst>
              <a:ext uri="{FF2B5EF4-FFF2-40B4-BE49-F238E27FC236}">
                <a16:creationId xmlns:a16="http://schemas.microsoft.com/office/drawing/2014/main" id="{0FB2AB0A-E02F-6E4E-B306-97B99C699F37}"/>
              </a:ext>
            </a:extLst>
          </p:cNvPr>
          <p:cNvSpPr/>
          <p:nvPr/>
        </p:nvSpPr>
        <p:spPr>
          <a:xfrm>
            <a:off x="4940901" y="519035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mp3" descr="Track7_Lecture7_Slide1.mp3">
            <a:hlinkClick r:id="" action="ppaction://media"/>
            <a:extLst>
              <a:ext uri="{FF2B5EF4-FFF2-40B4-BE49-F238E27FC236}">
                <a16:creationId xmlns:a16="http://schemas.microsoft.com/office/drawing/2014/main" id="{C66E7FCE-E291-7A48-9B1D-8B15BA612C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12266" y="5261724"/>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8" name="Google Shape;115;p16">
                <a:extLst>
                  <a:ext uri="{FF2B5EF4-FFF2-40B4-BE49-F238E27FC236}">
                    <a16:creationId xmlns:a16="http://schemas.microsoft.com/office/drawing/2014/main" id="{1C0EB07B-EF55-8A4A-A559-3218267C9FE8}"/>
                  </a:ext>
                </a:extLst>
              </p:cNvPr>
              <p:cNvSpPr txBox="1"/>
              <p:nvPr/>
            </p:nvSpPr>
            <p:spPr>
              <a:xfrm>
                <a:off x="933054" y="1368294"/>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Urban transportation</a:t>
                </a:r>
              </a:p>
              <a:p>
                <a:pPr marL="342900" lvl="1" indent="-342900"/>
                <a:r>
                  <a:rPr lang="en-GB" sz="2000" dirty="0">
                    <a:latin typeface="Open Sans" panose="020B0606030504020204" pitchFamily="34" charset="0"/>
                    <a:ea typeface="Open Sans" panose="020B0606030504020204" pitchFamily="34" charset="0"/>
                    <a:cs typeface="Times New Roman" pitchFamily="18" charset="0"/>
                  </a:rPr>
                  <a:t>The urban passenger transportation demand </a:t>
                </a: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𝑢𝑟𝑏𝑎𝑛</m:t>
                        </m:r>
                      </m:sub>
                    </m:sSub>
                    <m:r>
                      <a:rPr lang="en-GB" sz="2000">
                        <a:latin typeface="Cambria Math" panose="02040503050406030204" pitchFamily="18" charset="0"/>
                        <a:cs typeface="Times New Roman" pitchFamily="18" charset="0"/>
                      </a:rPr>
                      <m:t> </m:t>
                    </m:r>
                  </m:oMath>
                </a14:m>
                <a:r>
                  <a:rPr lang="en-GB" sz="2000" dirty="0">
                    <a:latin typeface="Open Sans" panose="020B0606030504020204" pitchFamily="34" charset="0"/>
                    <a:ea typeface="Open Sans" panose="020B0606030504020204" pitchFamily="34" charset="0"/>
                    <a:cs typeface="Times New Roman" pitchFamily="18" charset="0"/>
                  </a:rPr>
                  <a:t> in passenger-km is:</a:t>
                </a:r>
              </a:p>
              <a:p>
                <a:pPr marL="36000" lvl="1" indent="-342900"/>
                <a:endParaRPr lang="en-GB" sz="100" dirty="0">
                  <a:latin typeface="Open Sans" panose="020B0606030504020204" pitchFamily="34" charset="0"/>
                  <a:ea typeface="Open Sans" panose="020B0606030504020204" pitchFamily="34" charset="0"/>
                  <a:cs typeface="Times New Roman" pitchFamily="18" charset="0"/>
                </a:endParaRPr>
              </a:p>
              <a:p>
                <a:pPr marL="0" lvl="1" indent="0">
                  <a:buNone/>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𝑢𝑟𝑏𝑎𝑛</m:t>
                          </m:r>
                        </m:sub>
                      </m:sSub>
                      <m:r>
                        <a:rPr lang="en-GB" sz="2000" smtClean="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US" sz="2000" b="0" i="1" smtClean="0">
                              <a:latin typeface="Cambria Math" panose="02040503050406030204" pitchFamily="18" charset="0"/>
                              <a:cs typeface="Times New Roman" pitchFamily="18" charset="0"/>
                            </a:rPr>
                            <m:t>𝑑</m:t>
                          </m:r>
                        </m:e>
                        <m:sub>
                          <m:r>
                            <a:rPr lang="en-GB" sz="2000">
                              <a:latin typeface="Cambria Math" panose="02040503050406030204" pitchFamily="18" charset="0"/>
                              <a:cs typeface="Times New Roman" pitchFamily="18" charset="0"/>
                            </a:rPr>
                            <m:t>𝑢𝑟𝑏𝑎𝑛</m:t>
                          </m:r>
                        </m:sub>
                      </m:sSub>
                      <m:sSub>
                        <m:sSubPr>
                          <m:ctrlPr>
                            <a:rPr lang="en-GB" sz="2000" i="1" smtClean="0">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smtClean="0">
                              <a:latin typeface="Cambria Math" panose="02040503050406030204" pitchFamily="18" charset="0"/>
                              <a:cs typeface="Times New Roman" pitchFamily="18" charset="0"/>
                            </a:rPr>
                            <m:t>𝑢𝑟𝑏𝑎𝑛</m:t>
                          </m:r>
                        </m:sub>
                      </m:sSub>
                    </m:oMath>
                  </m:oMathPara>
                </a14:m>
                <a:endParaRPr lang="en-GB" sz="2000" dirty="0">
                  <a:latin typeface="Open Sans" panose="020B0606030504020204" pitchFamily="34" charset="0"/>
                  <a:ea typeface="Open Sans" panose="020B0606030504020204" pitchFamily="34" charset="0"/>
                  <a:cs typeface="Times New Roman" pitchFamily="18" charset="0"/>
                </a:endParaRPr>
              </a:p>
              <a:p>
                <a:pPr marL="914400" lvl="2" indent="0">
                  <a:buNone/>
                </a:pPr>
                <a:endParaRPr lang="en-GB" dirty="0">
                  <a:latin typeface="Open Sans" panose="020B0606030504020204" pitchFamily="34" charset="0"/>
                  <a:ea typeface="Open Sans" panose="020B0606030504020204" pitchFamily="34" charset="0"/>
                  <a:cs typeface="Times New Roman" pitchFamily="18" charset="0"/>
                </a:endParaRPr>
              </a:p>
              <a:p>
                <a:pPr marL="914400" lvl="2" indent="0">
                  <a:buNone/>
                </a:pPr>
                <a:endParaRPr lang="en-GB" dirty="0">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0"/>
                  </a:spcAft>
                  <a:buNone/>
                </a:pPr>
                <a:endParaRPr lang="en-GB" sz="2000" dirty="0">
                  <a:latin typeface="Open Sans" panose="020B0606030504020204" pitchFamily="34" charset="0"/>
                  <a:ea typeface="Open Sans" panose="020B0606030504020204" pitchFamily="34" charset="0"/>
                  <a:cs typeface="Times New Roman" pitchFamily="18" charset="0"/>
                </a:endParaRPr>
              </a:p>
              <a:p>
                <a:pPr marL="342900" indent="-342900" eaLnBrk="1" hangingPunct="1">
                  <a:lnSpc>
                    <a:spcPct val="100000"/>
                  </a:lnSpc>
                  <a:spcAft>
                    <a:spcPts val="0"/>
                  </a:spcAft>
                </a:pPr>
                <a:r>
                  <a:rPr lang="en-GB" sz="2000" dirty="0">
                    <a:latin typeface="Open Sans" panose="020B0606030504020204" pitchFamily="34" charset="0"/>
                    <a:ea typeface="Open Sans" panose="020B0606030504020204" pitchFamily="34" charset="0"/>
                    <a:cs typeface="Times New Roman" pitchFamily="18" charset="0"/>
                  </a:rPr>
                  <a:t>The demand [passenger-km] is then split into modes </a:t>
                </a:r>
                <a14:m>
                  <m:oMath xmlns:m="http://schemas.openxmlformats.org/officeDocument/2006/math">
                    <m:r>
                      <a:rPr lang="en-GB" sz="2000" dirty="0" smtClean="0">
                        <a:latin typeface="Cambria Math" panose="02040503050406030204" pitchFamily="18" charset="0"/>
                        <a:cs typeface="Times New Roman" pitchFamily="18" charset="0"/>
                      </a:rPr>
                      <m:t>𝑖</m:t>
                    </m:r>
                  </m:oMath>
                </a14:m>
                <a:r>
                  <a:rPr lang="en-GB" sz="2000" dirty="0">
                    <a:latin typeface="Open Sans" panose="020B0606030504020204" pitchFamily="34" charset="0"/>
                    <a:ea typeface="Open Sans" panose="020B0606030504020204" pitchFamily="34" charset="0"/>
                    <a:cs typeface="Times New Roman" pitchFamily="18" charset="0"/>
                  </a:rPr>
                  <a:t> </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𝑢𝑟𝑏𝑎𝑛</m:t>
                          </m:r>
                          <m:r>
                            <a:rPr lang="en-GB" sz="2000" smtClean="0">
                              <a:latin typeface="Cambria Math" panose="02040503050406030204" pitchFamily="18" charset="0"/>
                              <a:cs typeface="Times New Roman" pitchFamily="18" charset="0"/>
                            </a:rPr>
                            <m:t>, </m:t>
                          </m:r>
                          <m:r>
                            <a:rPr lang="en-GB" sz="2000" smtClean="0">
                              <a:latin typeface="Cambria Math" panose="02040503050406030204" pitchFamily="18" charset="0"/>
                              <a:cs typeface="Times New Roman" pitchFamily="18" charset="0"/>
                            </a:rPr>
                            <m:t>𝑖</m:t>
                          </m:r>
                        </m:sub>
                      </m:sSub>
                      <m:r>
                        <a:rPr lang="en-GB" sz="200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𝑢𝑟𝑏𝑎𝑛</m:t>
                          </m:r>
                        </m:sub>
                      </m:sSub>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𝜆</m:t>
                          </m:r>
                        </m:e>
                        <m:sub>
                          <m:r>
                            <a:rPr lang="en-GB" sz="2000">
                              <a:latin typeface="Cambria Math" panose="02040503050406030204" pitchFamily="18" charset="0"/>
                              <a:cs typeface="Times New Roman" pitchFamily="18" charset="0"/>
                            </a:rPr>
                            <m:t>𝑖</m:t>
                          </m:r>
                        </m:sub>
                      </m:sSub>
                    </m:oMath>
                  </m:oMathPara>
                </a14:m>
                <a:endParaRPr lang="en-GB" sz="2000" dirty="0">
                  <a:latin typeface="Open Sans" panose="020B0606030504020204" pitchFamily="34" charset="0"/>
                  <a:ea typeface="Open Sans" panose="020B0606030504020204" pitchFamily="34" charset="0"/>
                  <a:cs typeface="Times New Roman" pitchFamily="18" charset="0"/>
                </a:endParaRPr>
              </a:p>
              <a:p>
                <a:pPr marL="342900" indent="-342900" eaLnBrk="1" hangingPunct="1">
                  <a:lnSpc>
                    <a:spcPct val="100000"/>
                  </a:lnSpc>
                  <a:spcAft>
                    <a:spcPts val="0"/>
                  </a:spcAft>
                </a:pPr>
                <a:r>
                  <a:rPr lang="en-GB" sz="2000" dirty="0">
                    <a:latin typeface="Open Sans" panose="020B0606030504020204" pitchFamily="34" charset="0"/>
                    <a:ea typeface="Open Sans" panose="020B0606030504020204" pitchFamily="34" charset="0"/>
                    <a:cs typeface="Times New Roman" pitchFamily="18" charset="0"/>
                  </a:rPr>
                  <a:t>In turn the final energy demand for urban transport is obtained as</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𝐹𝐸𝐷</m:t>
                          </m:r>
                        </m:e>
                        <m:sub>
                          <m:r>
                            <a:rPr lang="en-GB" sz="2000">
                              <a:latin typeface="Cambria Math" panose="02040503050406030204" pitchFamily="18" charset="0"/>
                              <a:cs typeface="Times New Roman" pitchFamily="18" charset="0"/>
                            </a:rPr>
                            <m:t>𝑢𝑟𝑏𝑎𝑛</m:t>
                          </m:r>
                        </m:sub>
                      </m:sSub>
                      <m:r>
                        <a:rPr lang="en-GB" sz="2000">
                          <a:latin typeface="Cambria Math" panose="02040503050406030204" pitchFamily="18" charset="0"/>
                          <a:cs typeface="Times New Roman" pitchFamily="18" charset="0"/>
                        </a:rPr>
                        <m:t>=</m:t>
                      </m:r>
                      <m:nary>
                        <m:naryPr>
                          <m:chr m:val="∑"/>
                          <m:supHide m:val="on"/>
                          <m:ctrlPr>
                            <a:rPr lang="en-GB" sz="2000" i="1" smtClean="0">
                              <a:latin typeface="Cambria Math" panose="02040503050406030204" pitchFamily="18" charset="0"/>
                              <a:cs typeface="Times New Roman" pitchFamily="18" charset="0"/>
                            </a:rPr>
                          </m:ctrlPr>
                        </m:naryPr>
                        <m:sub>
                          <m:r>
                            <a:rPr lang="en-GB" sz="2000" smtClean="0">
                              <a:latin typeface="Cambria Math" panose="02040503050406030204" pitchFamily="18" charset="0"/>
                              <a:cs typeface="Times New Roman" pitchFamily="18" charset="0"/>
                            </a:rPr>
                            <m:t>𝑖</m:t>
                          </m:r>
                        </m:sub>
                        <m:sup/>
                        <m:e>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𝑢𝑟𝑏𝑎𝑛</m:t>
                              </m:r>
                              <m:r>
                                <a:rPr lang="en-GB" sz="200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𝑖</m:t>
                              </m:r>
                            </m:sub>
                          </m:sSub>
                          <m:r>
                            <a:rPr lang="en-GB" sz="2000" smtClean="0">
                              <a:latin typeface="Cambria Math" panose="02040503050406030204" pitchFamily="18" charset="0"/>
                              <a:cs typeface="Times New Roman" pitchFamily="18" charset="0"/>
                            </a:rPr>
                            <m:t>×</m:t>
                          </m:r>
                          <m:f>
                            <m:fPr>
                              <m:ctrlPr>
                                <a:rPr lang="en-GB" sz="2000" i="1" smtClean="0">
                                  <a:latin typeface="Cambria Math" panose="02040503050406030204" pitchFamily="18" charset="0"/>
                                  <a:cs typeface="Times New Roman" pitchFamily="18" charset="0"/>
                                </a:rPr>
                              </m:ctrlPr>
                            </m:fPr>
                            <m:num>
                              <m:r>
                                <a:rPr lang="en-GB" sz="2000" smtClean="0">
                                  <a:latin typeface="Cambria Math" panose="02040503050406030204" pitchFamily="18" charset="0"/>
                                  <a:cs typeface="Times New Roman" pitchFamily="18" charset="0"/>
                                </a:rPr>
                                <m:t>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𝐼</m:t>
                                  </m:r>
                                </m:e>
                                <m:sub>
                                  <m:r>
                                    <a:rPr lang="en-GB" sz="2000" smtClean="0">
                                      <a:latin typeface="Cambria Math" panose="02040503050406030204" pitchFamily="18" charset="0"/>
                                      <a:cs typeface="Times New Roman" pitchFamily="18" charset="0"/>
                                    </a:rPr>
                                    <m:t>𝑖</m:t>
                                  </m:r>
                                </m:sub>
                              </m:sSub>
                            </m:num>
                            <m:den>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𝐿</m:t>
                                  </m:r>
                                </m:e>
                                <m:sub>
                                  <m:r>
                                    <a:rPr lang="en-GB" sz="2000" smtClean="0">
                                      <a:latin typeface="Cambria Math" panose="02040503050406030204" pitchFamily="18" charset="0"/>
                                      <a:cs typeface="Times New Roman" pitchFamily="18" charset="0"/>
                                    </a:rPr>
                                    <m:t>𝑖</m:t>
                                  </m:r>
                                </m:sub>
                              </m:sSub>
                            </m:den>
                          </m:f>
                        </m:e>
                      </m:nary>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933054" y="1368294"/>
                <a:ext cx="10439494" cy="4427538"/>
              </a:xfrm>
              <a:prstGeom prst="rect">
                <a:avLst/>
              </a:prstGeom>
              <a:blipFill>
                <a:blip r:embed="rId5"/>
                <a:stretch>
                  <a:fillRect l="-243" t="-286" b="-30000"/>
                </a:stretch>
              </a:blipFill>
              <a:ln>
                <a:noFill/>
              </a:ln>
            </p:spPr>
            <p:txBody>
              <a:bodyPr/>
              <a:lstStyle/>
              <a:p>
                <a:r>
                  <a:rPr lang="en-AT">
                    <a:noFill/>
                  </a:rPr>
                  <a:t> </a:t>
                </a:r>
              </a:p>
            </p:txBody>
          </p:sp>
        </mc:Fallback>
      </mc:AlternateContent>
      <p:sp>
        <p:nvSpPr>
          <p:cNvPr id="35" name="Slide Number Placeholder 5">
            <a:extLst>
              <a:ext uri="{FF2B5EF4-FFF2-40B4-BE49-F238E27FC236}">
                <a16:creationId xmlns:a16="http://schemas.microsoft.com/office/drawing/2014/main" id="{29B7CE80-32F0-EA44-ABA6-004A9942842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4" name="TextBox 3">
            <a:extLst>
              <a:ext uri="{FF2B5EF4-FFF2-40B4-BE49-F238E27FC236}">
                <a16:creationId xmlns:a16="http://schemas.microsoft.com/office/drawing/2014/main" id="{88D97686-819B-014A-BB83-A962234C7082}"/>
              </a:ext>
            </a:extLst>
          </p:cNvPr>
          <p:cNvSpPr txBox="1"/>
          <p:nvPr/>
        </p:nvSpPr>
        <p:spPr>
          <a:xfrm>
            <a:off x="5923485" y="2856099"/>
            <a:ext cx="4211409" cy="615553"/>
          </a:xfrm>
          <a:prstGeom prst="rect">
            <a:avLst/>
          </a:prstGeom>
          <a:noFill/>
        </p:spPr>
        <p:txBody>
          <a:bodyPr wrap="none" rtlCol="0">
            <a:spAutoFit/>
          </a:bodyPr>
          <a:lstStyle/>
          <a:p>
            <a:pPr lvl="2"/>
            <a:r>
              <a:rPr lang="en-GB"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Population living in large cities</a:t>
            </a:r>
          </a:p>
          <a:p>
            <a:endParaRPr lang="en-GB"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1AAB60C8-1BE3-EF48-9A12-9DFC7FF9BAE7}"/>
              </a:ext>
            </a:extLst>
          </p:cNvPr>
          <p:cNvSpPr/>
          <p:nvPr/>
        </p:nvSpPr>
        <p:spPr>
          <a:xfrm>
            <a:off x="1792023" y="2840710"/>
            <a:ext cx="4138056" cy="646331"/>
          </a:xfrm>
          <a:prstGeom prst="rect">
            <a:avLst/>
          </a:prstGeom>
        </p:spPr>
        <p:txBody>
          <a:bodyPr wrap="square">
            <a:spAutoFit/>
          </a:bodyPr>
          <a:lstStyle/>
          <a:p>
            <a:r>
              <a:rPr lang="en-GB"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Average distance travelled by a person living in a large city</a:t>
            </a:r>
          </a:p>
        </p:txBody>
      </p:sp>
      <p:cxnSp>
        <p:nvCxnSpPr>
          <p:cNvPr id="20" name="Straight Connector 19">
            <a:extLst>
              <a:ext uri="{FF2B5EF4-FFF2-40B4-BE49-F238E27FC236}">
                <a16:creationId xmlns:a16="http://schemas.microsoft.com/office/drawing/2014/main" id="{5D3FBC13-35BD-874F-8A6B-1A5C562577F9}"/>
              </a:ext>
            </a:extLst>
          </p:cNvPr>
          <p:cNvCxnSpPr>
            <a:cxnSpLocks/>
          </p:cNvCxnSpPr>
          <p:nvPr/>
        </p:nvCxnSpPr>
        <p:spPr>
          <a:xfrm flipV="1">
            <a:off x="5855875" y="2617701"/>
            <a:ext cx="383639" cy="323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E25A901-7E35-184C-8065-BAAE37CEF7B1}"/>
              </a:ext>
            </a:extLst>
          </p:cNvPr>
          <p:cNvCxnSpPr>
            <a:cxnSpLocks/>
          </p:cNvCxnSpPr>
          <p:nvPr/>
        </p:nvCxnSpPr>
        <p:spPr>
          <a:xfrm>
            <a:off x="7184543" y="2638128"/>
            <a:ext cx="511792" cy="2133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A62A1FA7-03A2-B643-9F1C-90DEE0B4D657}"/>
                  </a:ext>
                </a:extLst>
              </p:cNvPr>
              <p:cNvSpPr txBox="1"/>
              <p:nvPr/>
            </p:nvSpPr>
            <p:spPr>
              <a:xfrm>
                <a:off x="7764102" y="3958554"/>
                <a:ext cx="1653017" cy="584775"/>
              </a:xfrm>
              <a:prstGeom prst="rect">
                <a:avLst/>
              </a:prstGeom>
              <a:noFill/>
            </p:spPr>
            <p:txBody>
              <a:bodyPr wrap="none" rtlCol="0">
                <a:spAutoFit/>
              </a:bodyPr>
              <a:lstStyle>
                <a:defPPr>
                  <a:defRPr lang="en-US"/>
                </a:defPPr>
                <a:lvl1pPr algn="ctr">
                  <a:defRPr sz="2000">
                    <a:latin typeface="Open Sans"/>
                    <a:ea typeface="Open Sans"/>
                    <a:cs typeface="Open Sans"/>
                  </a:defRPr>
                </a:lvl1pPr>
              </a:lstStyle>
              <a:p>
                <a:r>
                  <a:rPr lang="en-GB" sz="1600" dirty="0">
                    <a:latin typeface="Open Sans Light" panose="020B0306030504020204" pitchFamily="34" charset="0"/>
                    <a:ea typeface="Open Sans Light" panose="020B0306030504020204" pitchFamily="34" charset="0"/>
                    <a:cs typeface="Open Sans Light" panose="020B0306030504020204" pitchFamily="34" charset="0"/>
                  </a:rPr>
                  <a:t>Share of mode </a:t>
                </a:r>
                <a14:m>
                  <m:oMath xmlns:m="http://schemas.openxmlformats.org/officeDocument/2006/math">
                    <m:r>
                      <m:rPr>
                        <m:sty m:val="p"/>
                      </m:rPr>
                      <a:rPr lang="en-GB" sz="1600" b="0" i="0" dirty="0">
                        <a:latin typeface="Cambria Math" panose="02040503050406030204" pitchFamily="18" charset="0"/>
                      </a:rPr>
                      <m:t>i</m:t>
                    </m:r>
                  </m:oMath>
                </a14:m>
                <a:endParaRPr lang="en-GB" sz="1600" dirty="0">
                  <a:latin typeface="Open Sans Light" panose="020B0306030504020204" pitchFamily="34" charset="0"/>
                  <a:ea typeface="Open Sans Light" panose="020B0306030504020204" pitchFamily="34" charset="0"/>
                  <a:cs typeface="Open Sans Light" panose="020B0306030504020204" pitchFamily="34" charset="0"/>
                </a:endParaRPr>
              </a:p>
              <a:p>
                <a:r>
                  <a:rPr lang="en-GB" sz="1600" dirty="0">
                    <a:latin typeface="Open Sans Light" panose="020B0306030504020204" pitchFamily="34" charset="0"/>
                    <a:ea typeface="Open Sans Light" panose="020B0306030504020204" pitchFamily="34" charset="0"/>
                    <a:cs typeface="Open Sans Light" panose="020B0306030504020204" pitchFamily="34" charset="0"/>
                  </a:rPr>
                  <a:t>[-]</a:t>
                </a:r>
              </a:p>
            </p:txBody>
          </p:sp>
        </mc:Choice>
        <mc:Fallback>
          <p:sp>
            <p:nvSpPr>
              <p:cNvPr id="23" name="TextBox 22">
                <a:extLst>
                  <a:ext uri="{FF2B5EF4-FFF2-40B4-BE49-F238E27FC236}">
                    <a16:creationId xmlns:a16="http://schemas.microsoft.com/office/drawing/2014/main" id="{A62A1FA7-03A2-B643-9F1C-90DEE0B4D657}"/>
                  </a:ext>
                </a:extLst>
              </p:cNvPr>
              <p:cNvSpPr txBox="1">
                <a:spLocks noRot="1" noChangeAspect="1" noMove="1" noResize="1" noEditPoints="1" noAdjustHandles="1" noChangeArrowheads="1" noChangeShapeType="1" noTextEdit="1"/>
              </p:cNvSpPr>
              <p:nvPr/>
            </p:nvSpPr>
            <p:spPr>
              <a:xfrm>
                <a:off x="7764102" y="3958554"/>
                <a:ext cx="1653017" cy="584775"/>
              </a:xfrm>
              <a:prstGeom prst="rect">
                <a:avLst/>
              </a:prstGeom>
              <a:blipFill>
                <a:blip r:embed="rId6"/>
                <a:stretch>
                  <a:fillRect l="-1527" t="-2128" b="-10638"/>
                </a:stretch>
              </a:blipFill>
            </p:spPr>
            <p:txBody>
              <a:bodyPr/>
              <a:lstStyle/>
              <a:p>
                <a:r>
                  <a:rPr lang="en-AT">
                    <a:noFill/>
                  </a:rPr>
                  <a:t> </a:t>
                </a:r>
              </a:p>
            </p:txBody>
          </p:sp>
        </mc:Fallback>
      </mc:AlternateContent>
      <p:cxnSp>
        <p:nvCxnSpPr>
          <p:cNvPr id="24" name="Straight Connector 23">
            <a:extLst>
              <a:ext uri="{FF2B5EF4-FFF2-40B4-BE49-F238E27FC236}">
                <a16:creationId xmlns:a16="http://schemas.microsoft.com/office/drawing/2014/main" id="{FB933CBC-A291-FC48-A31B-18AEEB1689A7}"/>
              </a:ext>
            </a:extLst>
          </p:cNvPr>
          <p:cNvCxnSpPr>
            <a:cxnSpLocks/>
            <a:endCxn id="23" idx="1"/>
          </p:cNvCxnSpPr>
          <p:nvPr/>
        </p:nvCxnSpPr>
        <p:spPr>
          <a:xfrm flipV="1">
            <a:off x="7292776" y="4250942"/>
            <a:ext cx="471326" cy="50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ADC60253-C12F-4A47-BB91-47E52E39741A}"/>
                  </a:ext>
                </a:extLst>
              </p:cNvPr>
              <p:cNvSpPr txBox="1"/>
              <p:nvPr/>
            </p:nvSpPr>
            <p:spPr>
              <a:xfrm>
                <a:off x="7892399" y="4782404"/>
                <a:ext cx="3238101" cy="584775"/>
              </a:xfrm>
              <a:prstGeom prst="rect">
                <a:avLst/>
              </a:prstGeom>
              <a:noFill/>
            </p:spPr>
            <p:txBody>
              <a:bodyPr wrap="square" rtlCol="0">
                <a:spAutoFit/>
              </a:bodyPr>
              <a:lstStyle>
                <a:defPPr>
                  <a:defRPr lang="en-US"/>
                </a:defPPr>
                <a:lvl1pPr algn="ctr">
                  <a:defRPr sz="2000">
                    <a:latin typeface="Open Sans"/>
                    <a:ea typeface="Open Sans"/>
                    <a:cs typeface="Open Sans"/>
                  </a:defRPr>
                </a:lvl1pPr>
              </a:lstStyle>
              <a:p>
                <a:r>
                  <a:rPr lang="en-GB" sz="1600" dirty="0">
                    <a:latin typeface="Open Sans Light" panose="020B0306030504020204" pitchFamily="34" charset="0"/>
                    <a:ea typeface="Open Sans Light" panose="020B0306030504020204" pitchFamily="34" charset="0"/>
                    <a:cs typeface="Open Sans Light" panose="020B0306030504020204" pitchFamily="34" charset="0"/>
                  </a:rPr>
                  <a:t>Energy intensity of mode </a:t>
                </a:r>
                <a14:m>
                  <m:oMath xmlns:m="http://schemas.openxmlformats.org/officeDocument/2006/math">
                    <m:r>
                      <m:rPr>
                        <m:sty m:val="p"/>
                      </m:rPr>
                      <a:rPr lang="en-GB" sz="1600" b="0" i="0" dirty="0">
                        <a:latin typeface="Cambria Math" panose="02040503050406030204" pitchFamily="18" charset="0"/>
                      </a:rPr>
                      <m:t>i</m:t>
                    </m:r>
                  </m:oMath>
                </a14:m>
                <a:r>
                  <a:rPr lang="en-GB" sz="1600" dirty="0">
                    <a:latin typeface="Open Sans Light" panose="020B0306030504020204" pitchFamily="34" charset="0"/>
                    <a:ea typeface="Open Sans Light" panose="020B0306030504020204" pitchFamily="34" charset="0"/>
                    <a:cs typeface="Open Sans Light" panose="020B0306030504020204" pitchFamily="34" charset="0"/>
                  </a:rPr>
                  <a:t> [energy/km]</a:t>
                </a:r>
              </a:p>
            </p:txBody>
          </p:sp>
        </mc:Choice>
        <mc:Fallback>
          <p:sp>
            <p:nvSpPr>
              <p:cNvPr id="28" name="TextBox 27">
                <a:extLst>
                  <a:ext uri="{FF2B5EF4-FFF2-40B4-BE49-F238E27FC236}">
                    <a16:creationId xmlns:a16="http://schemas.microsoft.com/office/drawing/2014/main" id="{ADC60253-C12F-4A47-BB91-47E52E39741A}"/>
                  </a:ext>
                </a:extLst>
              </p:cNvPr>
              <p:cNvSpPr txBox="1">
                <a:spLocks noRot="1" noChangeAspect="1" noMove="1" noResize="1" noEditPoints="1" noAdjustHandles="1" noChangeArrowheads="1" noChangeShapeType="1" noTextEdit="1"/>
              </p:cNvSpPr>
              <p:nvPr/>
            </p:nvSpPr>
            <p:spPr>
              <a:xfrm>
                <a:off x="7892399" y="4782404"/>
                <a:ext cx="3238101" cy="584775"/>
              </a:xfrm>
              <a:prstGeom prst="rect">
                <a:avLst/>
              </a:prstGeom>
              <a:blipFill>
                <a:blip r:embed="rId7"/>
                <a:stretch>
                  <a:fillRect t="-2128" b="-10638"/>
                </a:stretch>
              </a:blipFill>
            </p:spPr>
            <p:txBody>
              <a:bodyPr/>
              <a:lstStyle/>
              <a:p>
                <a:r>
                  <a:rPr lang="en-AT">
                    <a:noFill/>
                  </a:rPr>
                  <a:t> </a:t>
                </a:r>
              </a:p>
            </p:txBody>
          </p:sp>
        </mc:Fallback>
      </mc:AlternateContent>
      <p:cxnSp>
        <p:nvCxnSpPr>
          <p:cNvPr id="29" name="Straight Connector 28">
            <a:extLst>
              <a:ext uri="{FF2B5EF4-FFF2-40B4-BE49-F238E27FC236}">
                <a16:creationId xmlns:a16="http://schemas.microsoft.com/office/drawing/2014/main" id="{AFC0F178-8492-E140-88EC-8CE114A7631C}"/>
              </a:ext>
            </a:extLst>
          </p:cNvPr>
          <p:cNvCxnSpPr>
            <a:cxnSpLocks/>
          </p:cNvCxnSpPr>
          <p:nvPr/>
        </p:nvCxnSpPr>
        <p:spPr>
          <a:xfrm flipV="1">
            <a:off x="7793527" y="4945392"/>
            <a:ext cx="471326" cy="1347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31340E51-05F8-E843-A88A-9B4BBBED8150}"/>
                  </a:ext>
                </a:extLst>
              </p:cNvPr>
              <p:cNvSpPr txBox="1"/>
              <p:nvPr/>
            </p:nvSpPr>
            <p:spPr>
              <a:xfrm>
                <a:off x="7696335" y="5455299"/>
                <a:ext cx="3238101" cy="584775"/>
              </a:xfrm>
              <a:prstGeom prst="rect">
                <a:avLst/>
              </a:prstGeom>
              <a:noFill/>
            </p:spPr>
            <p:txBody>
              <a:bodyPr wrap="square" rtlCol="0">
                <a:spAutoFit/>
              </a:bodyPr>
              <a:lstStyle>
                <a:defPPr>
                  <a:defRPr lang="en-US"/>
                </a:defPPr>
                <a:lvl1pPr algn="ctr">
                  <a:defRPr sz="2000">
                    <a:latin typeface="Open Sans"/>
                    <a:ea typeface="Open Sans"/>
                    <a:cs typeface="Open Sans"/>
                  </a:defRPr>
                </a:lvl1pPr>
              </a:lstStyle>
              <a:p>
                <a:r>
                  <a:rPr lang="en-GB" sz="1600" dirty="0">
                    <a:latin typeface="Open Sans Light" panose="020B0306030504020204" pitchFamily="34" charset="0"/>
                    <a:ea typeface="Open Sans Light" panose="020B0306030504020204" pitchFamily="34" charset="0"/>
                    <a:cs typeface="Open Sans Light" panose="020B0306030504020204" pitchFamily="34" charset="0"/>
                  </a:rPr>
                  <a:t>Load factor of mode </a:t>
                </a:r>
                <a14:m>
                  <m:oMath xmlns:m="http://schemas.openxmlformats.org/officeDocument/2006/math">
                    <m:r>
                      <m:rPr>
                        <m:sty m:val="p"/>
                      </m:rPr>
                      <a:rPr lang="en-GB" sz="1600" b="0" i="0" dirty="0">
                        <a:latin typeface="Cambria Math" panose="02040503050406030204" pitchFamily="18" charset="0"/>
                      </a:rPr>
                      <m:t>i</m:t>
                    </m:r>
                  </m:oMath>
                </a14:m>
                <a:r>
                  <a:rPr lang="en-GB" sz="1600" dirty="0">
                    <a:latin typeface="Open Sans Light" panose="020B0306030504020204" pitchFamily="34" charset="0"/>
                    <a:ea typeface="Open Sans Light" panose="020B0306030504020204" pitchFamily="34" charset="0"/>
                    <a:cs typeface="Open Sans Light" panose="020B0306030504020204" pitchFamily="34" charset="0"/>
                  </a:rPr>
                  <a:t> [passenger/vehicle]</a:t>
                </a:r>
              </a:p>
            </p:txBody>
          </p:sp>
        </mc:Choice>
        <mc:Fallback>
          <p:sp>
            <p:nvSpPr>
              <p:cNvPr id="30" name="TextBox 29">
                <a:extLst>
                  <a:ext uri="{FF2B5EF4-FFF2-40B4-BE49-F238E27FC236}">
                    <a16:creationId xmlns:a16="http://schemas.microsoft.com/office/drawing/2014/main" id="{31340E51-05F8-E843-A88A-9B4BBBED8150}"/>
                  </a:ext>
                </a:extLst>
              </p:cNvPr>
              <p:cNvSpPr txBox="1">
                <a:spLocks noRot="1" noChangeAspect="1" noMove="1" noResize="1" noEditPoints="1" noAdjustHandles="1" noChangeArrowheads="1" noChangeShapeType="1" noTextEdit="1"/>
              </p:cNvSpPr>
              <p:nvPr/>
            </p:nvSpPr>
            <p:spPr>
              <a:xfrm>
                <a:off x="7696335" y="5455299"/>
                <a:ext cx="3238101" cy="584775"/>
              </a:xfrm>
              <a:prstGeom prst="rect">
                <a:avLst/>
              </a:prstGeom>
              <a:blipFill>
                <a:blip r:embed="rId8"/>
                <a:stretch>
                  <a:fillRect t="-2128" b="-10638"/>
                </a:stretch>
              </a:blipFill>
            </p:spPr>
            <p:txBody>
              <a:bodyPr/>
              <a:lstStyle/>
              <a:p>
                <a:r>
                  <a:rPr lang="en-AT">
                    <a:noFill/>
                  </a:rPr>
                  <a:t> </a:t>
                </a:r>
              </a:p>
            </p:txBody>
          </p:sp>
        </mc:Fallback>
      </mc:AlternateContent>
      <p:cxnSp>
        <p:nvCxnSpPr>
          <p:cNvPr id="31" name="Straight Connector 30">
            <a:extLst>
              <a:ext uri="{FF2B5EF4-FFF2-40B4-BE49-F238E27FC236}">
                <a16:creationId xmlns:a16="http://schemas.microsoft.com/office/drawing/2014/main" id="{8DDC0C5B-B386-0646-8503-9044F398DD4E}"/>
              </a:ext>
            </a:extLst>
          </p:cNvPr>
          <p:cNvCxnSpPr>
            <a:cxnSpLocks/>
          </p:cNvCxnSpPr>
          <p:nvPr/>
        </p:nvCxnSpPr>
        <p:spPr>
          <a:xfrm>
            <a:off x="7764102" y="5479656"/>
            <a:ext cx="538851" cy="1705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F504896-0E93-8048-A532-597640B092B4}"/>
              </a:ext>
            </a:extLst>
          </p:cNvPr>
          <p:cNvSpPr/>
          <p:nvPr/>
        </p:nvSpPr>
        <p:spPr>
          <a:xfrm>
            <a:off x="7028309" y="2810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0.mp3" descr="Track7_Lecture7_Slide10.mp3">
            <a:hlinkClick r:id="" action="ppaction://media"/>
            <a:extLst>
              <a:ext uri="{FF2B5EF4-FFF2-40B4-BE49-F238E27FC236}">
                <a16:creationId xmlns:a16="http://schemas.microsoft.com/office/drawing/2014/main" id="{C92DF48B-C384-FD46-A819-F95A95CE53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94999" y="352378"/>
            <a:ext cx="812800" cy="812800"/>
          </a:xfrm>
          <a:prstGeom prst="rect">
            <a:avLst/>
          </a:prstGeom>
        </p:spPr>
      </p:pic>
      <p:sp>
        <p:nvSpPr>
          <p:cNvPr id="19" name="Google Shape;339;p22">
            <a:extLst>
              <a:ext uri="{FF2B5EF4-FFF2-40B4-BE49-F238E27FC236}">
                <a16:creationId xmlns:a16="http://schemas.microsoft.com/office/drawing/2014/main" id="{8912D6DF-408D-FA43-B5C7-8F02AA77E3E0}"/>
              </a:ext>
            </a:extLst>
          </p:cNvPr>
          <p:cNvSpPr>
            <a:spLocks noGrp="1" noChangeArrowheads="1"/>
          </p:cNvSpPr>
          <p:nvPr>
            <p:ph type="title"/>
          </p:nvPr>
        </p:nvSpPr>
        <p:spPr>
          <a:xfrm>
            <a:off x="865094" y="112343"/>
            <a:ext cx="6920007" cy="1325562"/>
          </a:xfrm>
        </p:spPr>
        <p:txBody>
          <a:bodyPr lIns="121900" tIns="121900" rIns="121900" bIns="121900"/>
          <a:lstStyle/>
          <a:p>
            <a:pPr eaLnBrk="1" hangingPunct="1"/>
            <a:r>
              <a:rPr lang="en-GB" altLang="en-US" dirty="0">
                <a:latin typeface="Open Sans"/>
              </a:rPr>
              <a:t>Lecture 7.2 Transportation sector</a:t>
            </a:r>
            <a:endParaRPr lang="en-US" altLang="en-US" dirty="0">
              <a:latin typeface="Open Sans"/>
            </a:endParaRPr>
          </a:p>
        </p:txBody>
      </p:sp>
    </p:spTree>
    <p:extLst>
      <p:ext uri="{BB962C8B-B14F-4D97-AF65-F5344CB8AC3E}">
        <p14:creationId xmlns:p14="http://schemas.microsoft.com/office/powerpoint/2010/main" val="21662916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8" name="Google Shape;115;p16">
                <a:extLst>
                  <a:ext uri="{FF2B5EF4-FFF2-40B4-BE49-F238E27FC236}">
                    <a16:creationId xmlns:a16="http://schemas.microsoft.com/office/drawing/2014/main" id="{1C0EB07B-EF55-8A4A-A559-3218267C9FE8}"/>
                  </a:ext>
                </a:extLst>
              </p:cNvPr>
              <p:cNvSpPr txBox="1"/>
              <p:nvPr/>
            </p:nvSpPr>
            <p:spPr>
              <a:xfrm>
                <a:off x="928052" y="1429534"/>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Intercity transportation: traffic activity</a:t>
                </a:r>
              </a:p>
              <a:p>
                <a:pPr marL="342900" lvl="1" indent="-342900"/>
                <a:r>
                  <a:rPr lang="en-GB" sz="2000" dirty="0">
                    <a:latin typeface="Open Sans" panose="020B0606030504020204" pitchFamily="34" charset="0"/>
                    <a:ea typeface="Open Sans" panose="020B0606030504020204" pitchFamily="34" charset="0"/>
                    <a:cs typeface="Open Sans" panose="020B0606030504020204" pitchFamily="34" charset="0"/>
                  </a:rPr>
                  <a:t>Total intercity travel activity </a:t>
                </a: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Sub>
                    <m:r>
                      <a:rPr lang="en-GB" sz="2000">
                        <a:latin typeface="Cambria Math" panose="02040503050406030204" pitchFamily="18" charset="0"/>
                        <a:cs typeface="Times New Roman" pitchFamily="18" charset="0"/>
                      </a:rPr>
                      <m:t> </m:t>
                    </m:r>
                  </m:oMath>
                </a14:m>
                <a:r>
                  <a:rPr lang="en-GB" sz="2000" dirty="0">
                    <a:latin typeface="Open Sans" panose="020B0606030504020204" pitchFamily="34" charset="0"/>
                    <a:ea typeface="Open Sans" panose="020B0606030504020204" pitchFamily="34" charset="0"/>
                    <a:cs typeface="Open Sans" panose="020B0606030504020204" pitchFamily="34" charset="0"/>
                  </a:rPr>
                  <a:t>[passenger-km]:</a:t>
                </a:r>
              </a:p>
              <a:p>
                <a:pPr marL="0" lvl="1"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𝑖𝑛𝑡𝑒𝑟𝑐𝑖𝑡𝑦</m:t>
                          </m:r>
                        </m:sub>
                      </m:sSub>
                      <m:r>
                        <a:rPr lang="en-GB" sz="200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sSub>
                            <m:sSubPr>
                              <m:ctrlPr>
                                <a:rPr lang="en-GB" sz="2000" i="1">
                                  <a:latin typeface="Cambria Math" panose="02040503050406030204" pitchFamily="18" charset="0"/>
                                  <a:cs typeface="Times New Roman" pitchFamily="18" charset="0"/>
                                </a:rPr>
                              </m:ctrlPr>
                            </m:sSubPr>
                            <m:e>
                              <m:r>
                                <a:rPr lang="en-US" sz="2000" b="0" i="1" smtClean="0">
                                  <a:latin typeface="Cambria Math" panose="02040503050406030204" pitchFamily="18" charset="0"/>
                                  <a:cs typeface="Times New Roman" pitchFamily="18" charset="0"/>
                                </a:rPr>
                                <m:t>𝑑</m:t>
                              </m:r>
                            </m:e>
                            <m:sub>
                              <m:r>
                                <a:rPr lang="en-GB" sz="2000">
                                  <a:latin typeface="Cambria Math" panose="02040503050406030204" pitchFamily="18" charset="0"/>
                                  <a:cs typeface="Times New Roman" pitchFamily="18" charset="0"/>
                                </a:rPr>
                                <m:t>𝑖𝑛𝑡𝑒𝑟𝑐𝑖𝑡𝑦</m:t>
                              </m:r>
                            </m:sub>
                          </m:sSub>
                          <m:r>
                            <a:rPr lang="en-GB" sz="2000">
                              <a:latin typeface="Cambria Math" panose="02040503050406030204" pitchFamily="18" charset="0"/>
                              <a:cs typeface="Times New Roman" pitchFamily="18" charset="0"/>
                            </a:rPr>
                            <m:t>𝑃</m:t>
                          </m:r>
                        </m:e>
                        <m:sub>
                          <m:r>
                            <a:rPr lang="en-GB" sz="2000" smtClean="0">
                              <a:latin typeface="Cambria Math" panose="02040503050406030204" pitchFamily="18" charset="0"/>
                              <a:cs typeface="Times New Roman" pitchFamily="18" charset="0"/>
                            </a:rPr>
                            <m:t>𝑡𝑜𝑡</m:t>
                          </m:r>
                        </m:sub>
                      </m:sSub>
                    </m:oMath>
                  </m:oMathPara>
                </a14:m>
                <a:endParaRPr lang="en-GB" sz="2000" dirty="0">
                  <a:latin typeface="Open Sans" panose="020B0606030504020204" pitchFamily="34" charset="0"/>
                  <a:ea typeface="Open Sans" panose="020B0606030504020204" pitchFamily="34" charset="0"/>
                  <a:cs typeface="Times New Roman" pitchFamily="18" charset="0"/>
                </a:endParaRPr>
              </a:p>
              <a:p>
                <a:pPr marL="0" lvl="1" indent="0">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0" lvl="1" indent="0">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a:r>
                  <a:rPr lang="en-GB" sz="2000" dirty="0">
                    <a:latin typeface="Open Sans" panose="020B0606030504020204" pitchFamily="34" charset="0"/>
                    <a:ea typeface="Open Sans" panose="020B0606030504020204" pitchFamily="34" charset="0"/>
                    <a:cs typeface="Open Sans" panose="020B0606030504020204" pitchFamily="34" charset="0"/>
                  </a:rPr>
                  <a:t>Intercity travel activity by cars </a:t>
                </a:r>
                <a14:m>
                  <m:oMath xmlns:m="http://schemas.openxmlformats.org/officeDocument/2006/math">
                    <m:sSubSup>
                      <m:sSubSupPr>
                        <m:ctrlPr>
                          <a:rPr lang="en-GB" sz="2000" i="1" smtClean="0">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m:t>
                        </m:r>
                        <m:r>
                          <a:rPr lang="en-GB" sz="2000" smtClean="0">
                            <a:latin typeface="Cambria Math" panose="02040503050406030204" pitchFamily="18" charset="0"/>
                            <a:cs typeface="Times New Roman" pitchFamily="18" charset="0"/>
                          </a:rPr>
                          <m:t>𝑦</m:t>
                        </m:r>
                      </m:sub>
                      <m:sup>
                        <m:r>
                          <a:rPr lang="en-GB" sz="2000" smtClean="0">
                            <a:latin typeface="Cambria Math" panose="02040503050406030204" pitchFamily="18" charset="0"/>
                            <a:cs typeface="Times New Roman" pitchFamily="18" charset="0"/>
                          </a:rPr>
                          <m:t>𝑐𝑎𝑟</m:t>
                        </m:r>
                      </m:sup>
                    </m:sSubSup>
                    <m:r>
                      <a:rPr lang="en-GB" sz="2000">
                        <a:latin typeface="Cambria Math" panose="02040503050406030204" pitchFamily="18" charset="0"/>
                        <a:cs typeface="Times New Roman" pitchFamily="18" charset="0"/>
                      </a:rPr>
                      <m:t> </m:t>
                    </m:r>
                  </m:oMath>
                </a14:m>
                <a:r>
                  <a:rPr lang="en-GB" sz="2000" dirty="0">
                    <a:latin typeface="Open Sans" panose="020B0606030504020204" pitchFamily="34" charset="0"/>
                    <a:ea typeface="Open Sans" panose="020B0606030504020204" pitchFamily="34" charset="0"/>
                    <a:cs typeface="Open Sans" panose="020B0606030504020204" pitchFamily="34" charset="0"/>
                  </a:rPr>
                  <a:t>[passenger-km]:</a:t>
                </a:r>
              </a:p>
              <a:p>
                <a:pPr marL="0" lvl="1" indent="0">
                  <a:buNone/>
                </a:pPr>
                <a14:m>
                  <m:oMathPara xmlns:m="http://schemas.openxmlformats.org/officeDocument/2006/math">
                    <m:oMathParaPr>
                      <m:jc m:val="centerGroup"/>
                    </m:oMathParaPr>
                    <m:oMath xmlns:m="http://schemas.openxmlformats.org/officeDocument/2006/math">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𝑐𝑎𝑟</m:t>
                          </m:r>
                        </m:sup>
                      </m:sSubSup>
                      <m:r>
                        <a:rPr lang="en-GB" sz="2000" smtClean="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a:latin typeface="Cambria Math" panose="02040503050406030204" pitchFamily="18" charset="0"/>
                              <a:cs typeface="Times New Roman" pitchFamily="18" charset="0"/>
                            </a:rPr>
                            <m:t>𝑡𝑜𝑡</m:t>
                          </m:r>
                        </m:sub>
                      </m:sSub>
                      <m:r>
                        <a:rPr lang="en-GB" sz="2000" smtClean="0">
                          <a:latin typeface="Cambria Math" panose="02040503050406030204" pitchFamily="18" charset="0"/>
                          <a:cs typeface="Times New Roman" pitchFamily="18" charset="0"/>
                        </a:rPr>
                        <m:t>×</m:t>
                      </m:r>
                      <m:sSubSup>
                        <m:sSubSupPr>
                          <m:ctrlPr>
                            <a:rPr lang="en-GB" sz="2000" i="1">
                              <a:latin typeface="Cambria Math" panose="02040503050406030204" pitchFamily="18" charset="0"/>
                              <a:cs typeface="Times New Roman" pitchFamily="18" charset="0"/>
                            </a:rPr>
                          </m:ctrlPr>
                        </m:sSubSupPr>
                        <m:e>
                          <m:r>
                            <a:rPr lang="en-US" sz="2000" b="0" i="1" smtClean="0">
                              <a:latin typeface="Cambria Math" panose="02040503050406030204" pitchFamily="18" charset="0"/>
                              <a:cs typeface="Times New Roman" pitchFamily="18" charset="0"/>
                            </a:rPr>
                            <m:t>𝑑</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𝑐𝑎𝑟</m:t>
                          </m:r>
                        </m:sup>
                      </m:sSubSup>
                      <m:r>
                        <a:rPr lang="en-GB" sz="2000" smtClean="0">
                          <a:latin typeface="Cambria Math" panose="02040503050406030204" pitchFamily="18" charset="0"/>
                          <a:cs typeface="Times New Roman" pitchFamily="18" charset="0"/>
                        </a:rPr>
                        <m:t>×</m:t>
                      </m:r>
                      <m:f>
                        <m:fPr>
                          <m:ctrlPr>
                            <a:rPr lang="en-GB" sz="2000" i="1">
                              <a:latin typeface="Cambria Math" panose="02040503050406030204" pitchFamily="18" charset="0"/>
                              <a:cs typeface="Times New Roman" pitchFamily="18" charset="0"/>
                            </a:rPr>
                          </m:ctrlPr>
                        </m:fPr>
                        <m:num>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𝐿</m:t>
                              </m:r>
                            </m:e>
                            <m:sub>
                              <m:r>
                                <a:rPr lang="en-GB" sz="2000" smtClean="0">
                                  <a:latin typeface="Cambria Math" panose="02040503050406030204" pitchFamily="18" charset="0"/>
                                  <a:cs typeface="Times New Roman" pitchFamily="18" charset="0"/>
                                </a:rPr>
                                <m:t>𝑐𝑎𝑟</m:t>
                              </m:r>
                            </m:sub>
                          </m:sSub>
                        </m:num>
                        <m:den>
                          <m:sSub>
                            <m:sSubPr>
                              <m:ctrlPr>
                                <a:rPr lang="en-GB" sz="2000" i="1" smtClean="0">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𝑂</m:t>
                              </m:r>
                            </m:e>
                            <m:sub>
                              <m:r>
                                <a:rPr lang="en-GB" sz="2000" smtClean="0">
                                  <a:latin typeface="Cambria Math" panose="02040503050406030204" pitchFamily="18" charset="0"/>
                                  <a:cs typeface="Times New Roman" pitchFamily="18" charset="0"/>
                                </a:rPr>
                                <m:t>𝑐𝑎𝑟</m:t>
                              </m:r>
                            </m:sub>
                          </m:sSub>
                        </m:den>
                      </m:f>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0" lvl="1" indent="0">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a:r>
                  <a:rPr lang="en-GB" sz="2000" dirty="0">
                    <a:latin typeface="Open Sans" panose="020B0606030504020204" pitchFamily="34" charset="0"/>
                    <a:ea typeface="Open Sans" panose="020B0606030504020204" pitchFamily="34" charset="0"/>
                    <a:cs typeface="Open Sans" panose="020B0606030504020204" pitchFamily="34" charset="0"/>
                  </a:rPr>
                  <a:t>Intercity travel activity by public modes </a:t>
                </a:r>
                <a14:m>
                  <m:oMath xmlns:m="http://schemas.openxmlformats.org/officeDocument/2006/math">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smtClean="0">
                            <a:latin typeface="Cambria Math" panose="02040503050406030204" pitchFamily="18" charset="0"/>
                            <a:cs typeface="Times New Roman" pitchFamily="18" charset="0"/>
                          </a:rPr>
                          <m:t>𝑝𝑢𝑏𝑙𝑖𝑐</m:t>
                        </m:r>
                      </m:sup>
                    </m:sSubSup>
                    <m:r>
                      <a:rPr lang="en-GB" sz="2000">
                        <a:latin typeface="Cambria Math" panose="02040503050406030204" pitchFamily="18" charset="0"/>
                        <a:cs typeface="Times New Roman" pitchFamily="18" charset="0"/>
                      </a:rPr>
                      <m:t> </m:t>
                    </m:r>
                  </m:oMath>
                </a14:m>
                <a:r>
                  <a:rPr lang="en-GB" sz="2000" dirty="0">
                    <a:latin typeface="Open Sans" panose="020B0606030504020204" pitchFamily="34" charset="0"/>
                    <a:ea typeface="Open Sans" panose="020B0606030504020204" pitchFamily="34" charset="0"/>
                    <a:cs typeface="Open Sans" panose="020B0606030504020204" pitchFamily="34" charset="0"/>
                  </a:rPr>
                  <a:t>[passenger-km]:</a:t>
                </a:r>
              </a:p>
              <a:p>
                <a:pPr marL="0" lvl="1" indent="0">
                  <a:buNone/>
                </a:pPr>
                <a14:m>
                  <m:oMathPara xmlns:m="http://schemas.openxmlformats.org/officeDocument/2006/math">
                    <m:oMathParaPr>
                      <m:jc m:val="centerGroup"/>
                    </m:oMathParaPr>
                    <m:oMath xmlns:m="http://schemas.openxmlformats.org/officeDocument/2006/math">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𝑝𝑢𝑏𝑙𝑖𝑐</m:t>
                          </m:r>
                        </m:sup>
                      </m:sSubSup>
                      <m:r>
                        <a:rPr lang="en-GB" sz="2000" smtClean="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Sub>
                      <m:r>
                        <a:rPr lang="en-GB" sz="2000" smtClean="0">
                          <a:latin typeface="Cambria Math" panose="02040503050406030204" pitchFamily="18" charset="0"/>
                          <a:cs typeface="Times New Roman" pitchFamily="18" charset="0"/>
                        </a:rPr>
                        <m:t>−</m:t>
                      </m:r>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𝑐𝑎𝑟</m:t>
                          </m:r>
                        </m:sup>
                      </m:sSubSup>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928052" y="1429534"/>
                <a:ext cx="10439494" cy="4427538"/>
              </a:xfrm>
              <a:prstGeom prst="rect">
                <a:avLst/>
              </a:prstGeom>
              <a:blipFill>
                <a:blip r:embed="rId5"/>
                <a:stretch>
                  <a:fillRect l="-243" t="-286"/>
                </a:stretch>
              </a:blipFill>
              <a:ln>
                <a:noFill/>
              </a:ln>
            </p:spPr>
            <p:txBody>
              <a:bodyPr/>
              <a:lstStyle/>
              <a:p>
                <a:r>
                  <a:rPr lang="en-AT">
                    <a:noFill/>
                  </a:rPr>
                  <a:t> </a:t>
                </a:r>
              </a:p>
            </p:txBody>
          </p:sp>
        </mc:Fallback>
      </mc:AlternateContent>
      <p:sp>
        <p:nvSpPr>
          <p:cNvPr id="15" name="TextBox 14">
            <a:extLst>
              <a:ext uri="{FF2B5EF4-FFF2-40B4-BE49-F238E27FC236}">
                <a16:creationId xmlns:a16="http://schemas.microsoft.com/office/drawing/2014/main" id="{FA569CFF-89A9-3645-B13A-24EDD91C3B7E}"/>
              </a:ext>
            </a:extLst>
          </p:cNvPr>
          <p:cNvSpPr txBox="1"/>
          <p:nvPr/>
        </p:nvSpPr>
        <p:spPr>
          <a:xfrm>
            <a:off x="7125794" y="2362770"/>
            <a:ext cx="2611612" cy="553998"/>
          </a:xfrm>
          <a:prstGeom prst="rect">
            <a:avLst/>
          </a:prstGeom>
          <a:noFill/>
        </p:spPr>
        <p:txBody>
          <a:bodyPr wrap="none" rtlCol="0">
            <a:spAutoFit/>
          </a:bodyPr>
          <a:lstStyle/>
          <a:p>
            <a:pPr lvl="2"/>
            <a:r>
              <a:rPr lang="en-GB" sz="16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Total population</a:t>
            </a:r>
          </a:p>
          <a:p>
            <a:endParaRPr lang="en-GB" sz="14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15">
            <a:extLst>
              <a:ext uri="{FF2B5EF4-FFF2-40B4-BE49-F238E27FC236}">
                <a16:creationId xmlns:a16="http://schemas.microsoft.com/office/drawing/2014/main" id="{0289B6BB-598B-8440-8247-C0E91BA2EFB0}"/>
              </a:ext>
            </a:extLst>
          </p:cNvPr>
          <p:cNvSpPr/>
          <p:nvPr/>
        </p:nvSpPr>
        <p:spPr>
          <a:xfrm>
            <a:off x="2731731" y="2763611"/>
            <a:ext cx="5070693" cy="338554"/>
          </a:xfrm>
          <a:prstGeom prst="rect">
            <a:avLst/>
          </a:prstGeom>
        </p:spPr>
        <p:txBody>
          <a:bodyPr wrap="square">
            <a:spAutoFit/>
          </a:bodyPr>
          <a:lstStyle/>
          <a:p>
            <a:r>
              <a:rPr lang="en-GB"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Average distance travelled/person/year</a:t>
            </a:r>
          </a:p>
        </p:txBody>
      </p:sp>
      <p:cxnSp>
        <p:nvCxnSpPr>
          <p:cNvPr id="17" name="Straight Connector 16">
            <a:extLst>
              <a:ext uri="{FF2B5EF4-FFF2-40B4-BE49-F238E27FC236}">
                <a16:creationId xmlns:a16="http://schemas.microsoft.com/office/drawing/2014/main" id="{9A2D703C-AE5E-E947-BCFD-81596DABC3F5}"/>
              </a:ext>
            </a:extLst>
          </p:cNvPr>
          <p:cNvCxnSpPr>
            <a:cxnSpLocks/>
          </p:cNvCxnSpPr>
          <p:nvPr/>
        </p:nvCxnSpPr>
        <p:spPr>
          <a:xfrm flipV="1">
            <a:off x="5844540" y="2620247"/>
            <a:ext cx="292100" cy="1617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8D781B-952C-5042-B666-86913E0756E3}"/>
              </a:ext>
            </a:extLst>
          </p:cNvPr>
          <p:cNvCxnSpPr>
            <a:cxnSpLocks/>
          </p:cNvCxnSpPr>
          <p:nvPr/>
        </p:nvCxnSpPr>
        <p:spPr>
          <a:xfrm>
            <a:off x="7600950" y="2521744"/>
            <a:ext cx="4194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E6C8119-139F-6647-ABE2-7088AF1AE0E9}"/>
              </a:ext>
            </a:extLst>
          </p:cNvPr>
          <p:cNvSpPr/>
          <p:nvPr/>
        </p:nvSpPr>
        <p:spPr>
          <a:xfrm>
            <a:off x="2731731" y="4325297"/>
            <a:ext cx="5873875" cy="338554"/>
          </a:xfrm>
          <a:prstGeom prst="rect">
            <a:avLst/>
          </a:prstGeom>
        </p:spPr>
        <p:txBody>
          <a:bodyPr wrap="square">
            <a:spAutoFit/>
          </a:bodyPr>
          <a:lstStyle/>
          <a:p>
            <a:r>
              <a:rPr lang="en-GB"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Average distance travelled/person/year by car</a:t>
            </a:r>
          </a:p>
        </p:txBody>
      </p:sp>
      <p:cxnSp>
        <p:nvCxnSpPr>
          <p:cNvPr id="25" name="Straight Connector 24">
            <a:extLst>
              <a:ext uri="{FF2B5EF4-FFF2-40B4-BE49-F238E27FC236}">
                <a16:creationId xmlns:a16="http://schemas.microsoft.com/office/drawing/2014/main" id="{F78B32A6-452F-CD46-B02D-45329736BBD4}"/>
              </a:ext>
            </a:extLst>
          </p:cNvPr>
          <p:cNvCxnSpPr>
            <a:cxnSpLocks/>
          </p:cNvCxnSpPr>
          <p:nvPr/>
        </p:nvCxnSpPr>
        <p:spPr>
          <a:xfrm flipV="1">
            <a:off x="4957763" y="4067465"/>
            <a:ext cx="1343025" cy="257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A2862E4-DEDD-6340-AAA9-573FD178282E}"/>
              </a:ext>
            </a:extLst>
          </p:cNvPr>
          <p:cNvSpPr/>
          <p:nvPr/>
        </p:nvSpPr>
        <p:spPr>
          <a:xfrm>
            <a:off x="8292372" y="3377301"/>
            <a:ext cx="3292568" cy="338554"/>
          </a:xfrm>
          <a:prstGeom prst="rect">
            <a:avLst/>
          </a:prstGeom>
        </p:spPr>
        <p:txBody>
          <a:bodyPr wrap="square">
            <a:spAutoFit/>
          </a:bodyPr>
          <a:lstStyle/>
          <a:p>
            <a:r>
              <a:rPr lang="en-GB"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Loading factor [person/car]</a:t>
            </a:r>
          </a:p>
        </p:txBody>
      </p:sp>
      <p:cxnSp>
        <p:nvCxnSpPr>
          <p:cNvPr id="27" name="Straight Connector 26">
            <a:extLst>
              <a:ext uri="{FF2B5EF4-FFF2-40B4-BE49-F238E27FC236}">
                <a16:creationId xmlns:a16="http://schemas.microsoft.com/office/drawing/2014/main" id="{4621A189-C52D-174D-8F1A-5290CE340763}"/>
              </a:ext>
            </a:extLst>
          </p:cNvPr>
          <p:cNvCxnSpPr>
            <a:cxnSpLocks/>
          </p:cNvCxnSpPr>
          <p:nvPr/>
        </p:nvCxnSpPr>
        <p:spPr>
          <a:xfrm flipV="1">
            <a:off x="8020408" y="3555876"/>
            <a:ext cx="292100" cy="1617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0EDDDDC-1421-4D4B-B95A-8765D276043D}"/>
              </a:ext>
            </a:extLst>
          </p:cNvPr>
          <p:cNvSpPr/>
          <p:nvPr/>
        </p:nvSpPr>
        <p:spPr>
          <a:xfrm>
            <a:off x="8292372" y="4187451"/>
            <a:ext cx="4138056" cy="338554"/>
          </a:xfrm>
          <a:prstGeom prst="rect">
            <a:avLst/>
          </a:prstGeom>
        </p:spPr>
        <p:txBody>
          <a:bodyPr wrap="square">
            <a:spAutoFit/>
          </a:bodyPr>
          <a:lstStyle/>
          <a:p>
            <a:r>
              <a:rPr lang="en-GB"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Car ownership [car/passenger]</a:t>
            </a:r>
          </a:p>
        </p:txBody>
      </p:sp>
      <p:cxnSp>
        <p:nvCxnSpPr>
          <p:cNvPr id="33" name="Straight Connector 32">
            <a:extLst>
              <a:ext uri="{FF2B5EF4-FFF2-40B4-BE49-F238E27FC236}">
                <a16:creationId xmlns:a16="http://schemas.microsoft.com/office/drawing/2014/main" id="{10344F5A-FEC1-BF47-96C7-75FD6CD9A8DE}"/>
              </a:ext>
            </a:extLst>
          </p:cNvPr>
          <p:cNvCxnSpPr>
            <a:cxnSpLocks/>
          </p:cNvCxnSpPr>
          <p:nvPr/>
        </p:nvCxnSpPr>
        <p:spPr>
          <a:xfrm>
            <a:off x="8020408" y="4222292"/>
            <a:ext cx="292100" cy="1387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2CDE4A-1409-425D-919B-435D7F3002F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
        <p:nvSpPr>
          <p:cNvPr id="20" name="Oval 19">
            <a:extLst>
              <a:ext uri="{FF2B5EF4-FFF2-40B4-BE49-F238E27FC236}">
                <a16:creationId xmlns:a16="http://schemas.microsoft.com/office/drawing/2014/main" id="{2FC48B04-9D62-FD4F-B8DF-2B8A45B02902}"/>
              </a:ext>
            </a:extLst>
          </p:cNvPr>
          <p:cNvSpPr/>
          <p:nvPr/>
        </p:nvSpPr>
        <p:spPr>
          <a:xfrm>
            <a:off x="7028309" y="2810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11.mp3" descr="Track7_Lecture7_Slide11.mp3">
            <a:hlinkClick r:id="" action="ppaction://media"/>
            <a:extLst>
              <a:ext uri="{FF2B5EF4-FFF2-40B4-BE49-F238E27FC236}">
                <a16:creationId xmlns:a16="http://schemas.microsoft.com/office/drawing/2014/main" id="{9103E19D-4B88-664B-BC84-BBAFE5714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9674" y="368055"/>
            <a:ext cx="812800" cy="812800"/>
          </a:xfrm>
          <a:prstGeom prst="rect">
            <a:avLst/>
          </a:prstGeom>
        </p:spPr>
      </p:pic>
      <p:sp>
        <p:nvSpPr>
          <p:cNvPr id="21" name="Google Shape;339;p22">
            <a:extLst>
              <a:ext uri="{FF2B5EF4-FFF2-40B4-BE49-F238E27FC236}">
                <a16:creationId xmlns:a16="http://schemas.microsoft.com/office/drawing/2014/main" id="{5652C866-323D-5F46-90B2-BA65A4A0B307}"/>
              </a:ext>
            </a:extLst>
          </p:cNvPr>
          <p:cNvSpPr txBox="1">
            <a:spLocks noChangeArrowheads="1"/>
          </p:cNvSpPr>
          <p:nvPr/>
        </p:nvSpPr>
        <p:spPr bwMode="auto">
          <a:xfrm>
            <a:off x="865094" y="112343"/>
            <a:ext cx="692000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7.2 Transportation sector</a:t>
            </a:r>
            <a:endParaRPr lang="en-US" altLang="en-US" dirty="0">
              <a:latin typeface="Open Sans"/>
            </a:endParaRPr>
          </a:p>
        </p:txBody>
      </p:sp>
    </p:spTree>
    <p:extLst>
      <p:ext uri="{BB962C8B-B14F-4D97-AF65-F5344CB8AC3E}">
        <p14:creationId xmlns:p14="http://schemas.microsoft.com/office/powerpoint/2010/main" val="39021660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917892" y="135005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Intercity transportation: energy demand</a:t>
                </a:r>
              </a:p>
              <a:p>
                <a:pPr eaLnBrk="1" hangingPunct="1">
                  <a:lnSpc>
                    <a:spcPct val="100000"/>
                  </a:lnSpc>
                  <a:spcAft>
                    <a:spcPts val="120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The final energy consumption per mode is obtained as</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sz="2000">
                          <a:latin typeface="Cambria Math" panose="02040503050406030204" pitchFamily="18" charset="0"/>
                          <a:cs typeface="Times New Roman" pitchFamily="18" charset="0"/>
                        </a:rPr>
                        <m:t>𝐹𝐸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𝑖𝑛𝑡𝑒𝑟𝑐𝑖𝑡𝑦</m:t>
                          </m:r>
                        </m:sub>
                      </m:sSub>
                      <m:r>
                        <a:rPr lang="en-GB" sz="2000" smtClean="0">
                          <a:latin typeface="Cambria Math" panose="02040503050406030204" pitchFamily="18" charset="0"/>
                          <a:cs typeface="Times New Roman" pitchFamily="18" charset="0"/>
                        </a:rPr>
                        <m:t>=</m:t>
                      </m:r>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a:latin typeface="Cambria Math" panose="02040503050406030204" pitchFamily="18" charset="0"/>
                              <a:cs typeface="Times New Roman" pitchFamily="18" charset="0"/>
                            </a:rPr>
                            <m:t>𝑐𝑎𝑟</m:t>
                          </m:r>
                        </m:sup>
                      </m:sSubSup>
                      <m:nary>
                        <m:naryPr>
                          <m:chr m:val="∑"/>
                          <m:supHide m:val="on"/>
                          <m:ctrlPr>
                            <a:rPr lang="en-GB" sz="2000" i="1" smtClean="0">
                              <a:latin typeface="Cambria Math" panose="02040503050406030204" pitchFamily="18" charset="0"/>
                              <a:cs typeface="Times New Roman" pitchFamily="18" charset="0"/>
                            </a:rPr>
                          </m:ctrlPr>
                        </m:naryPr>
                        <m:sub>
                          <m:r>
                            <a:rPr lang="en-GB" sz="2000" smtClean="0">
                              <a:latin typeface="Cambria Math" panose="02040503050406030204" pitchFamily="18" charset="0"/>
                              <a:cs typeface="Times New Roman" pitchFamily="18" charset="0"/>
                            </a:rPr>
                            <m:t>𝑖</m:t>
                          </m:r>
                        </m:sub>
                        <m:sup/>
                        <m:e>
                          <m:sSubSup>
                            <m:sSubSupPr>
                              <m:ctrlPr>
                                <a:rPr lang="en-GB" sz="2000" i="1" smtClean="0">
                                  <a:latin typeface="Cambria Math" panose="02040503050406030204" pitchFamily="18" charset="0"/>
                                  <a:cs typeface="Times New Roman" pitchFamily="18" charset="0"/>
                                </a:rPr>
                              </m:ctrlPr>
                            </m:sSubSupPr>
                            <m:e>
                              <m:r>
                                <a:rPr lang="en-GB" sz="2000" smtClean="0">
                                  <a:latin typeface="Cambria Math" panose="02040503050406030204" pitchFamily="18" charset="0"/>
                                  <a:cs typeface="Times New Roman" pitchFamily="18" charset="0"/>
                                </a:rPr>
                                <m:t>𝜆</m:t>
                              </m:r>
                            </m:e>
                            <m:sub>
                              <m:r>
                                <a:rPr lang="en-GB" sz="2000" smtClean="0">
                                  <a:latin typeface="Cambria Math" panose="02040503050406030204" pitchFamily="18" charset="0"/>
                                  <a:cs typeface="Times New Roman" pitchFamily="18" charset="0"/>
                                </a:rPr>
                                <m:t>𝑖</m:t>
                              </m:r>
                            </m:sub>
                            <m:sup>
                              <m:r>
                                <a:rPr lang="en-GB" sz="2000" smtClean="0">
                                  <a:latin typeface="Cambria Math" panose="02040503050406030204" pitchFamily="18" charset="0"/>
                                  <a:cs typeface="Times New Roman" pitchFamily="18" charset="0"/>
                                </a:rPr>
                                <m:t>𝑐𝑎𝑟</m:t>
                              </m:r>
                            </m:sup>
                          </m:sSubSup>
                          <m:r>
                            <a:rPr lang="en-GB" sz="2000">
                              <a:latin typeface="Cambria Math" panose="02040503050406030204" pitchFamily="18" charset="0"/>
                              <a:cs typeface="Times New Roman" pitchFamily="18" charset="0"/>
                            </a:rPr>
                            <m:t>×</m:t>
                          </m:r>
                          <m:f>
                            <m:fPr>
                              <m:ctrlPr>
                                <a:rPr lang="en-GB" sz="2000" i="1">
                                  <a:latin typeface="Cambria Math" panose="02040503050406030204" pitchFamily="18" charset="0"/>
                                  <a:cs typeface="Times New Roman" pitchFamily="18" charset="0"/>
                                </a:rPr>
                              </m:ctrlPr>
                            </m:fPr>
                            <m:num>
                              <m:r>
                                <a:rPr lang="en-GB" sz="2000">
                                  <a:latin typeface="Cambria Math" panose="02040503050406030204" pitchFamily="18" charset="0"/>
                                  <a:cs typeface="Times New Roman" pitchFamily="18" charset="0"/>
                                </a:rPr>
                                <m:t>𝐸</m:t>
                              </m:r>
                              <m:sSup>
                                <m:sSupPr>
                                  <m:ctrlPr>
                                    <a:rPr lang="en-GB" sz="2000" i="1">
                                      <a:latin typeface="Cambria Math" panose="02040503050406030204" pitchFamily="18" charset="0"/>
                                      <a:cs typeface="Times New Roman" pitchFamily="18" charset="0"/>
                                    </a:rPr>
                                  </m:ctrlPr>
                                </m:sSupPr>
                                <m:e>
                                  <m:r>
                                    <a:rPr lang="en-GB" sz="2000">
                                      <a:latin typeface="Cambria Math" panose="02040503050406030204" pitchFamily="18" charset="0"/>
                                      <a:cs typeface="Times New Roman" pitchFamily="18" charset="0"/>
                                    </a:rPr>
                                    <m:t>𝐼</m:t>
                                  </m:r>
                                </m:e>
                                <m:sup>
                                  <m:r>
                                    <a:rPr lang="en-GB" sz="2000">
                                      <a:latin typeface="Cambria Math" panose="02040503050406030204" pitchFamily="18" charset="0"/>
                                      <a:cs typeface="Times New Roman" pitchFamily="18" charset="0"/>
                                    </a:rPr>
                                    <m:t>𝑖</m:t>
                                  </m:r>
                                </m:sup>
                              </m:sSup>
                            </m:num>
                            <m:den>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𝐿</m:t>
                                  </m:r>
                                </m:e>
                                <m:sub>
                                  <m:r>
                                    <a:rPr lang="en-GB" sz="2000">
                                      <a:latin typeface="Cambria Math" panose="02040503050406030204" pitchFamily="18" charset="0"/>
                                      <a:cs typeface="Times New Roman" pitchFamily="18" charset="0"/>
                                    </a:rPr>
                                    <m:t>𝑖</m:t>
                                  </m:r>
                                </m:sub>
                              </m:sSub>
                            </m:den>
                          </m:f>
                        </m:e>
                      </m:nary>
                      <m:r>
                        <a:rPr lang="en-GB" sz="2000" smtClean="0">
                          <a:latin typeface="Cambria Math" panose="02040503050406030204" pitchFamily="18" charset="0"/>
                          <a:cs typeface="Times New Roman" pitchFamily="18" charset="0"/>
                        </a:rPr>
                        <m:t>+</m:t>
                      </m:r>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𝐷</m:t>
                          </m:r>
                        </m:e>
                        <m:sub>
                          <m:r>
                            <a:rPr lang="en-GB" sz="2000">
                              <a:latin typeface="Cambria Math" panose="02040503050406030204" pitchFamily="18" charset="0"/>
                              <a:cs typeface="Times New Roman" pitchFamily="18" charset="0"/>
                            </a:rPr>
                            <m:t>𝑖𝑛𝑡𝑒𝑟𝑐𝑖𝑡𝑦</m:t>
                          </m:r>
                        </m:sub>
                        <m:sup>
                          <m:r>
                            <a:rPr lang="en-GB" sz="2000" smtClean="0">
                              <a:latin typeface="Cambria Math" panose="02040503050406030204" pitchFamily="18" charset="0"/>
                              <a:cs typeface="Times New Roman" pitchFamily="18" charset="0"/>
                            </a:rPr>
                            <m:t>𝑝𝑢𝑏𝑙𝑖𝑐</m:t>
                          </m:r>
                        </m:sup>
                      </m:sSubSup>
                      <m:nary>
                        <m:naryPr>
                          <m:chr m:val="∑"/>
                          <m:supHide m:val="on"/>
                          <m:ctrlPr>
                            <a:rPr lang="en-GB" sz="2000" i="1">
                              <a:latin typeface="Cambria Math" panose="02040503050406030204" pitchFamily="18" charset="0"/>
                              <a:cs typeface="Times New Roman" pitchFamily="18" charset="0"/>
                            </a:rPr>
                          </m:ctrlPr>
                        </m:naryPr>
                        <m:sub>
                          <m:r>
                            <a:rPr lang="en-GB" sz="2000">
                              <a:latin typeface="Cambria Math" panose="02040503050406030204" pitchFamily="18" charset="0"/>
                              <a:cs typeface="Times New Roman" pitchFamily="18" charset="0"/>
                            </a:rPr>
                            <m:t>𝑖</m:t>
                          </m:r>
                        </m:sub>
                        <m:sup/>
                        <m:e>
                          <m:sSubSup>
                            <m:sSubSupPr>
                              <m:ctrlPr>
                                <a:rPr lang="en-GB" sz="2000" i="1">
                                  <a:latin typeface="Cambria Math" panose="02040503050406030204" pitchFamily="18" charset="0"/>
                                  <a:cs typeface="Times New Roman" pitchFamily="18" charset="0"/>
                                </a:rPr>
                              </m:ctrlPr>
                            </m:sSubSupPr>
                            <m:e>
                              <m:r>
                                <a:rPr lang="en-GB" sz="2000">
                                  <a:latin typeface="Cambria Math" panose="02040503050406030204" pitchFamily="18" charset="0"/>
                                  <a:cs typeface="Times New Roman" pitchFamily="18" charset="0"/>
                                </a:rPr>
                                <m:t>𝜆</m:t>
                              </m:r>
                            </m:e>
                            <m:sub>
                              <m:r>
                                <a:rPr lang="en-GB" sz="2000">
                                  <a:latin typeface="Cambria Math" panose="02040503050406030204" pitchFamily="18" charset="0"/>
                                  <a:cs typeface="Times New Roman" pitchFamily="18" charset="0"/>
                                </a:rPr>
                                <m:t>𝑖</m:t>
                              </m:r>
                            </m:sub>
                            <m:sup>
                              <m:r>
                                <a:rPr lang="en-GB" sz="2000" smtClean="0">
                                  <a:latin typeface="Cambria Math" panose="02040503050406030204" pitchFamily="18" charset="0"/>
                                  <a:cs typeface="Times New Roman" pitchFamily="18" charset="0"/>
                                </a:rPr>
                                <m:t>𝑝𝑢𝑏𝑙𝑖𝑐</m:t>
                              </m:r>
                            </m:sup>
                          </m:sSubSup>
                          <m:r>
                            <a:rPr lang="en-GB" sz="2000">
                              <a:latin typeface="Cambria Math" panose="02040503050406030204" pitchFamily="18" charset="0"/>
                              <a:cs typeface="Times New Roman" pitchFamily="18" charset="0"/>
                            </a:rPr>
                            <m:t>×</m:t>
                          </m:r>
                          <m:f>
                            <m:fPr>
                              <m:ctrlPr>
                                <a:rPr lang="en-GB" sz="2000" i="1">
                                  <a:latin typeface="Cambria Math" panose="02040503050406030204" pitchFamily="18" charset="0"/>
                                  <a:cs typeface="Times New Roman" pitchFamily="18" charset="0"/>
                                </a:rPr>
                              </m:ctrlPr>
                            </m:fPr>
                            <m:num>
                              <m:r>
                                <a:rPr lang="en-GB" sz="2000">
                                  <a:latin typeface="Cambria Math" panose="02040503050406030204" pitchFamily="18" charset="0"/>
                                  <a:cs typeface="Times New Roman" pitchFamily="18" charset="0"/>
                                </a:rPr>
                                <m:t>𝐸</m:t>
                              </m:r>
                              <m:sSup>
                                <m:sSupPr>
                                  <m:ctrlPr>
                                    <a:rPr lang="en-GB" sz="2000" i="1">
                                      <a:latin typeface="Cambria Math" panose="02040503050406030204" pitchFamily="18" charset="0"/>
                                      <a:cs typeface="Times New Roman" pitchFamily="18" charset="0"/>
                                    </a:rPr>
                                  </m:ctrlPr>
                                </m:sSupPr>
                                <m:e>
                                  <m:r>
                                    <a:rPr lang="en-GB" sz="2000">
                                      <a:latin typeface="Cambria Math" panose="02040503050406030204" pitchFamily="18" charset="0"/>
                                      <a:cs typeface="Times New Roman" pitchFamily="18" charset="0"/>
                                    </a:rPr>
                                    <m:t>𝐼</m:t>
                                  </m:r>
                                </m:e>
                                <m:sup>
                                  <m:r>
                                    <a:rPr lang="en-GB" sz="2000">
                                      <a:latin typeface="Cambria Math" panose="02040503050406030204" pitchFamily="18" charset="0"/>
                                      <a:cs typeface="Times New Roman" pitchFamily="18" charset="0"/>
                                    </a:rPr>
                                    <m:t>𝑖</m:t>
                                  </m:r>
                                </m:sup>
                              </m:sSup>
                            </m:num>
                            <m:den>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𝐿</m:t>
                                  </m:r>
                                </m:e>
                                <m:sub>
                                  <m:r>
                                    <a:rPr lang="en-GB" sz="2000">
                                      <a:latin typeface="Cambria Math" panose="02040503050406030204" pitchFamily="18" charset="0"/>
                                      <a:cs typeface="Times New Roman" pitchFamily="18" charset="0"/>
                                    </a:rPr>
                                    <m:t>𝑖</m:t>
                                  </m:r>
                                </m:sub>
                              </m:sSub>
                            </m:den>
                          </m:f>
                        </m:e>
                      </m:nary>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0"/>
                  </a:spcAft>
                  <a:buNone/>
                </a:pPr>
                <a14:m>
                  <m:oMath xmlns:m="http://schemas.openxmlformats.org/officeDocument/2006/math">
                    <m:r>
                      <m:rPr>
                        <m:sty m:val="p"/>
                      </m:rPr>
                      <a:rPr lang="en-GB" sz="1800" b="0" i="0">
                        <a:latin typeface="Cambria Math" panose="02040503050406030204" pitchFamily="18" charset="0"/>
                        <a:cs typeface="Times New Roman" pitchFamily="18" charset="0"/>
                      </a:rPr>
                      <m:t>E</m:t>
                    </m:r>
                    <m:sSup>
                      <m:sSupPr>
                        <m:ctrlPr>
                          <a:rPr lang="en-GB" sz="1800" i="1">
                            <a:latin typeface="Cambria Math" panose="02040503050406030204" pitchFamily="18" charset="0"/>
                            <a:cs typeface="Times New Roman" pitchFamily="18" charset="0"/>
                          </a:rPr>
                        </m:ctrlPr>
                      </m:sSupPr>
                      <m:e>
                        <m:r>
                          <m:rPr>
                            <m:sty m:val="p"/>
                          </m:rPr>
                          <a:rPr lang="en-GB" sz="1800" b="0" i="0">
                            <a:latin typeface="Cambria Math" panose="02040503050406030204" pitchFamily="18" charset="0"/>
                            <a:cs typeface="Times New Roman" pitchFamily="18" charset="0"/>
                          </a:rPr>
                          <m:t>I</m:t>
                        </m:r>
                      </m:e>
                      <m:sup>
                        <m:r>
                          <m:rPr>
                            <m:sty m:val="p"/>
                          </m:rPr>
                          <a:rPr lang="en-GB" sz="1800" b="0" i="0">
                            <a:latin typeface="Cambria Math" panose="02040503050406030204" pitchFamily="18" charset="0"/>
                            <a:cs typeface="Times New Roman" pitchFamily="18" charset="0"/>
                          </a:rPr>
                          <m:t>i</m:t>
                        </m:r>
                      </m:sup>
                    </m:sSup>
                  </m:oMath>
                </a14:m>
                <a:r>
                  <a:rPr lang="en-GB" altLang="en-US" sz="1800" dirty="0">
                    <a:latin typeface="Open Sans Light" panose="020B0306030504020204" pitchFamily="34" charset="0"/>
                    <a:ea typeface="Open Sans Light" panose="020B0306030504020204" pitchFamily="34" charset="0"/>
                    <a:cs typeface="Open Sans Light" panose="020B0306030504020204" pitchFamily="34" charset="0"/>
                  </a:rPr>
                  <a:t> is the e</a:t>
                </a:r>
                <a:r>
                  <a:rPr lang="en-GB" sz="1800" dirty="0">
                    <a:latin typeface="Open Sans Light" panose="020B0306030504020204" pitchFamily="34" charset="0"/>
                    <a:ea typeface="Open Sans Light" panose="020B0306030504020204" pitchFamily="34" charset="0"/>
                    <a:cs typeface="Open Sans Light" panose="020B0306030504020204" pitchFamily="34" charset="0"/>
                  </a:rPr>
                  <a:t>nergy intensity of mode </a:t>
                </a:r>
                <a14:m>
                  <m:oMath xmlns:m="http://schemas.openxmlformats.org/officeDocument/2006/math">
                    <m:r>
                      <m:rPr>
                        <m:sty m:val="p"/>
                      </m:rPr>
                      <a:rPr lang="en-GB" sz="1800" b="0" i="0" dirty="0">
                        <a:latin typeface="Cambria Math" panose="02040503050406030204" pitchFamily="18" charset="0"/>
                      </a:rPr>
                      <m:t>i</m:t>
                    </m:r>
                  </m:oMath>
                </a14:m>
                <a:r>
                  <a:rPr lang="en-GB" sz="1800" dirty="0">
                    <a:latin typeface="Open Sans Light" panose="020B0306030504020204" pitchFamily="34" charset="0"/>
                    <a:ea typeface="Open Sans Light" panose="020B0306030504020204" pitchFamily="34" charset="0"/>
                    <a:cs typeface="Open Sans Light" panose="020B0306030504020204" pitchFamily="34" charset="0"/>
                  </a:rPr>
                  <a:t> [energy/km]</a:t>
                </a:r>
              </a:p>
              <a:p>
                <a:pPr eaLnBrk="1" hangingPunct="1">
                  <a:lnSpc>
                    <a:spcPct val="100000"/>
                  </a:lnSpc>
                  <a:spcAft>
                    <a:spcPts val="0"/>
                  </a:spcAft>
                  <a:buNone/>
                </a:pPr>
                <a14:m>
                  <m:oMath xmlns:m="http://schemas.openxmlformats.org/officeDocument/2006/math">
                    <m:sSub>
                      <m:sSubPr>
                        <m:ctrlPr>
                          <a:rPr lang="en-GB" sz="1800" i="1">
                            <a:latin typeface="Cambria Math" panose="02040503050406030204" pitchFamily="18" charset="0"/>
                            <a:cs typeface="Times New Roman" pitchFamily="18" charset="0"/>
                          </a:rPr>
                        </m:ctrlPr>
                      </m:sSubPr>
                      <m:e>
                        <m:r>
                          <m:rPr>
                            <m:sty m:val="p"/>
                          </m:rPr>
                          <a:rPr lang="en-GB" sz="1800" b="0" i="0">
                            <a:latin typeface="Cambria Math" panose="02040503050406030204" pitchFamily="18" charset="0"/>
                            <a:cs typeface="Times New Roman" pitchFamily="18" charset="0"/>
                          </a:rPr>
                          <m:t>L</m:t>
                        </m:r>
                      </m:e>
                      <m:sub>
                        <m:r>
                          <m:rPr>
                            <m:sty m:val="p"/>
                          </m:rPr>
                          <a:rPr lang="en-GB" sz="1800" b="0" i="0">
                            <a:latin typeface="Cambria Math" panose="02040503050406030204" pitchFamily="18" charset="0"/>
                            <a:cs typeface="Times New Roman" pitchFamily="18" charset="0"/>
                          </a:rPr>
                          <m:t>i</m:t>
                        </m:r>
                      </m:sub>
                    </m:sSub>
                  </m:oMath>
                </a14:m>
                <a:r>
                  <a:rPr lang="en-GB" sz="1800" dirty="0">
                    <a:latin typeface="Open Sans Light" panose="020B0306030504020204" pitchFamily="34" charset="0"/>
                    <a:ea typeface="Open Sans Light" panose="020B0306030504020204" pitchFamily="34" charset="0"/>
                    <a:cs typeface="Open Sans Light" panose="020B0306030504020204" pitchFamily="34" charset="0"/>
                  </a:rPr>
                  <a:t> </a:t>
                </a:r>
                <a:r>
                  <a:rPr lang="en-GB" altLang="en-US" sz="1800" dirty="0">
                    <a:latin typeface="Open Sans Light" panose="020B0306030504020204" pitchFamily="34" charset="0"/>
                    <a:ea typeface="Open Sans Light" panose="020B0306030504020204" pitchFamily="34" charset="0"/>
                    <a:cs typeface="Open Sans Light" panose="020B0306030504020204" pitchFamily="34" charset="0"/>
                  </a:rPr>
                  <a:t>is the l</a:t>
                </a:r>
                <a:r>
                  <a:rPr lang="en-GB" sz="1800" dirty="0">
                    <a:latin typeface="Open Sans Light" panose="020B0306030504020204" pitchFamily="34" charset="0"/>
                    <a:ea typeface="Open Sans Light" panose="020B0306030504020204" pitchFamily="34" charset="0"/>
                    <a:cs typeface="Open Sans Light" panose="020B0306030504020204" pitchFamily="34" charset="0"/>
                  </a:rPr>
                  <a:t>oad factor of mode </a:t>
                </a:r>
                <a14:m>
                  <m:oMath xmlns:m="http://schemas.openxmlformats.org/officeDocument/2006/math">
                    <m:r>
                      <m:rPr>
                        <m:sty m:val="p"/>
                      </m:rPr>
                      <a:rPr lang="en-GB" sz="1800" b="0" i="0" dirty="0">
                        <a:latin typeface="Cambria Math" panose="02040503050406030204" pitchFamily="18" charset="0"/>
                      </a:rPr>
                      <m:t>i</m:t>
                    </m:r>
                  </m:oMath>
                </a14:m>
                <a:r>
                  <a:rPr lang="en-GB" sz="1800" dirty="0">
                    <a:latin typeface="Open Sans Light" panose="020B0306030504020204" pitchFamily="34" charset="0"/>
                    <a:ea typeface="Open Sans Light" panose="020B0306030504020204" pitchFamily="34" charset="0"/>
                    <a:cs typeface="Open Sans Light" panose="020B0306030504020204" pitchFamily="34" charset="0"/>
                  </a:rPr>
                  <a:t> [passenger/vehicle]</a:t>
                </a:r>
              </a:p>
              <a:p>
                <a:pPr eaLnBrk="1" hangingPunct="1">
                  <a:lnSpc>
                    <a:spcPct val="100000"/>
                  </a:lnSpc>
                  <a:spcAft>
                    <a:spcPts val="0"/>
                  </a:spcAft>
                  <a:buNone/>
                </a:pPr>
                <a14:m>
                  <m:oMath xmlns:m="http://schemas.openxmlformats.org/officeDocument/2006/math">
                    <m:sSubSup>
                      <m:sSubSupPr>
                        <m:ctrlPr>
                          <a:rPr lang="en-GB" sz="1800" i="1">
                            <a:latin typeface="Cambria Math" panose="02040503050406030204" pitchFamily="18" charset="0"/>
                            <a:cs typeface="Times New Roman" pitchFamily="18" charset="0"/>
                          </a:rPr>
                        </m:ctrlPr>
                      </m:sSubSupPr>
                      <m:e>
                        <m:r>
                          <m:rPr>
                            <m:sty m:val="p"/>
                          </m:rPr>
                          <a:rPr lang="en-GB" sz="1800" b="0" i="0">
                            <a:latin typeface="Cambria Math" panose="02040503050406030204" pitchFamily="18" charset="0"/>
                            <a:cs typeface="Times New Roman" pitchFamily="18" charset="0"/>
                          </a:rPr>
                          <m:t>λ</m:t>
                        </m:r>
                      </m:e>
                      <m:sub>
                        <m:r>
                          <m:rPr>
                            <m:sty m:val="p"/>
                          </m:rPr>
                          <a:rPr lang="en-GB" sz="1800" b="0" i="0">
                            <a:latin typeface="Cambria Math" panose="02040503050406030204" pitchFamily="18" charset="0"/>
                            <a:cs typeface="Times New Roman" pitchFamily="18" charset="0"/>
                          </a:rPr>
                          <m:t>i</m:t>
                        </m:r>
                      </m:sub>
                      <m:sup>
                        <m:r>
                          <m:rPr>
                            <m:sty m:val="p"/>
                          </m:rPr>
                          <a:rPr lang="en-GB" sz="1800" b="0" i="0">
                            <a:latin typeface="Cambria Math" panose="02040503050406030204" pitchFamily="18" charset="0"/>
                            <a:cs typeface="Times New Roman" pitchFamily="18" charset="0"/>
                          </a:rPr>
                          <m:t>car</m:t>
                        </m:r>
                      </m:sup>
                    </m:sSubSup>
                  </m:oMath>
                </a14:m>
                <a:r>
                  <a:rPr lang="en-GB" sz="1800" dirty="0">
                    <a:latin typeface="Open Sans Light" panose="020B0306030504020204" pitchFamily="34" charset="0"/>
                    <a:ea typeface="Open Sans Light" panose="020B0306030504020204" pitchFamily="34" charset="0"/>
                    <a:cs typeface="Open Sans Light" panose="020B0306030504020204" pitchFamily="34" charset="0"/>
                  </a:rPr>
                  <a:t> and </a:t>
                </a:r>
                <a14:m>
                  <m:oMath xmlns:m="http://schemas.openxmlformats.org/officeDocument/2006/math">
                    <m:sSubSup>
                      <m:sSubSupPr>
                        <m:ctrlPr>
                          <a:rPr lang="en-GB" sz="1800" i="1">
                            <a:latin typeface="Cambria Math" panose="02040503050406030204" pitchFamily="18" charset="0"/>
                            <a:cs typeface="Times New Roman" pitchFamily="18" charset="0"/>
                          </a:rPr>
                        </m:ctrlPr>
                      </m:sSubSupPr>
                      <m:e>
                        <m:r>
                          <m:rPr>
                            <m:sty m:val="p"/>
                          </m:rPr>
                          <a:rPr lang="en-GB" sz="1800" b="0" i="0">
                            <a:latin typeface="Cambria Math" panose="02040503050406030204" pitchFamily="18" charset="0"/>
                            <a:cs typeface="Times New Roman" pitchFamily="18" charset="0"/>
                          </a:rPr>
                          <m:t>λ</m:t>
                        </m:r>
                      </m:e>
                      <m:sub>
                        <m:r>
                          <m:rPr>
                            <m:sty m:val="p"/>
                          </m:rPr>
                          <a:rPr lang="en-GB" sz="1800" b="0" i="0">
                            <a:latin typeface="Cambria Math" panose="02040503050406030204" pitchFamily="18" charset="0"/>
                            <a:cs typeface="Times New Roman" pitchFamily="18" charset="0"/>
                          </a:rPr>
                          <m:t>i</m:t>
                        </m:r>
                      </m:sub>
                      <m:sup>
                        <m:r>
                          <m:rPr>
                            <m:sty m:val="p"/>
                          </m:rPr>
                          <a:rPr lang="en-GB" sz="1800" b="0" i="0">
                            <a:latin typeface="Cambria Math" panose="02040503050406030204" pitchFamily="18" charset="0"/>
                            <a:cs typeface="Times New Roman" pitchFamily="18" charset="0"/>
                          </a:rPr>
                          <m:t>public</m:t>
                        </m:r>
                      </m:sup>
                    </m:sSubSup>
                  </m:oMath>
                </a14:m>
                <a:r>
                  <a:rPr lang="en-GB" sz="1800" dirty="0">
                    <a:latin typeface="Open Sans Light" panose="020B0306030504020204" pitchFamily="34" charset="0"/>
                    <a:ea typeface="Open Sans Light" panose="020B0306030504020204" pitchFamily="34" charset="0"/>
                    <a:cs typeface="Open Sans Light" panose="020B0306030504020204" pitchFamily="34" charset="0"/>
                  </a:rPr>
                  <a:t> the shares of demand for car and public transport by mode </a:t>
                </a:r>
                <a14:m>
                  <m:oMath xmlns:m="http://schemas.openxmlformats.org/officeDocument/2006/math">
                    <m:r>
                      <m:rPr>
                        <m:sty m:val="p"/>
                      </m:rPr>
                      <a:rPr lang="en-GB" sz="1800" b="0" i="0" dirty="0" smtClean="0">
                        <a:latin typeface="Cambria Math" panose="02040503050406030204" pitchFamily="18" charset="0"/>
                      </a:rPr>
                      <m:t>i</m:t>
                    </m:r>
                  </m:oMath>
                </a14:m>
                <a:endParaRPr lang="en-GB" sz="1800"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lnSpc>
                    <a:spcPct val="100000"/>
                  </a:lnSpc>
                  <a:spcAft>
                    <a:spcPts val="1200"/>
                  </a:spcAft>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  </a:t>
                </a: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917892" y="1350052"/>
                <a:ext cx="10439494" cy="4427538"/>
              </a:xfrm>
              <a:prstGeom prst="rect">
                <a:avLst/>
              </a:prstGeom>
              <a:blipFill>
                <a:blip r:embed="rId5"/>
                <a:stretch>
                  <a:fillRect l="-365" t="-571"/>
                </a:stretch>
              </a:blipFill>
              <a:ln>
                <a:noFill/>
              </a:ln>
            </p:spPr>
            <p:txBody>
              <a:bodyPr/>
              <a:lstStyle/>
              <a:p>
                <a:r>
                  <a:rPr lang="en-US">
                    <a:noFill/>
                  </a:rPr>
                  <a:t> </a:t>
                </a:r>
              </a:p>
            </p:txBody>
          </p:sp>
        </mc:Fallback>
      </mc:AlternateContent>
      <p:sp>
        <p:nvSpPr>
          <p:cNvPr id="2" name="Slide Number Placeholder 5">
            <a:extLst>
              <a:ext uri="{FF2B5EF4-FFF2-40B4-BE49-F238E27FC236}">
                <a16:creationId xmlns:a16="http://schemas.microsoft.com/office/drawing/2014/main" id="{07ABBCD8-4283-4DE2-9151-83317641FDED}"/>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11" name="Slide Number Placeholder 5">
            <a:extLst>
              <a:ext uri="{FF2B5EF4-FFF2-40B4-BE49-F238E27FC236}">
                <a16:creationId xmlns:a16="http://schemas.microsoft.com/office/drawing/2014/main" id="{2D301576-F8F7-4EC7-98A9-D6349F85637B}"/>
              </a:ext>
            </a:extLst>
          </p:cNvPr>
          <p:cNvSpPr txBox="1">
            <a:spLocks noChangeArrowheads="1"/>
          </p:cNvSpPr>
          <p:nvPr/>
        </p:nvSpPr>
        <p:spPr bwMode="auto">
          <a:xfrm>
            <a:off x="12385675" y="70643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6" name="Oval 5">
            <a:extLst>
              <a:ext uri="{FF2B5EF4-FFF2-40B4-BE49-F238E27FC236}">
                <a16:creationId xmlns:a16="http://schemas.microsoft.com/office/drawing/2014/main" id="{E747776C-21E0-2249-AB3D-DEB552533720}"/>
              </a:ext>
            </a:extLst>
          </p:cNvPr>
          <p:cNvSpPr/>
          <p:nvPr/>
        </p:nvSpPr>
        <p:spPr>
          <a:xfrm>
            <a:off x="7028309" y="2810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12.mp3" descr="Track7_Lecture7_Slide12.mp3">
            <a:hlinkClick r:id="" action="ppaction://media"/>
            <a:extLst>
              <a:ext uri="{FF2B5EF4-FFF2-40B4-BE49-F238E27FC236}">
                <a16:creationId xmlns:a16="http://schemas.microsoft.com/office/drawing/2014/main" id="{1C77545B-E307-A24D-8E59-DFC3A8D8ED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9674" y="352378"/>
            <a:ext cx="812800" cy="812800"/>
          </a:xfrm>
          <a:prstGeom prst="rect">
            <a:avLst/>
          </a:prstGeom>
        </p:spPr>
      </p:pic>
      <p:sp>
        <p:nvSpPr>
          <p:cNvPr id="9" name="Google Shape;339;p22">
            <a:extLst>
              <a:ext uri="{FF2B5EF4-FFF2-40B4-BE49-F238E27FC236}">
                <a16:creationId xmlns:a16="http://schemas.microsoft.com/office/drawing/2014/main" id="{0CCAD677-1095-064C-B071-2A3159D6AA82}"/>
              </a:ext>
            </a:extLst>
          </p:cNvPr>
          <p:cNvSpPr txBox="1">
            <a:spLocks noChangeArrowheads="1"/>
          </p:cNvSpPr>
          <p:nvPr/>
        </p:nvSpPr>
        <p:spPr bwMode="auto">
          <a:xfrm>
            <a:off x="865094" y="112343"/>
            <a:ext cx="692000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7.2 Transportation sector</a:t>
            </a:r>
            <a:endParaRPr lang="en-US" altLang="en-US" dirty="0">
              <a:latin typeface="Open Sans"/>
            </a:endParaRPr>
          </a:p>
        </p:txBody>
      </p:sp>
    </p:spTree>
    <p:extLst>
      <p:ext uri="{BB962C8B-B14F-4D97-AF65-F5344CB8AC3E}">
        <p14:creationId xmlns:p14="http://schemas.microsoft.com/office/powerpoint/2010/main" val="39704715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856129" y="-1556"/>
            <a:ext cx="10384300" cy="1343491"/>
          </a:xfrm>
        </p:spPr>
        <p:txBody>
          <a:bodyPr lIns="121900" tIns="121900" rIns="121900" bIns="121900"/>
          <a:lstStyle/>
          <a:p>
            <a:pPr eaLnBrk="1" hangingPunct="1"/>
            <a:r>
              <a:rPr lang="en-GB" altLang="en-US" dirty="0">
                <a:latin typeface="Open Sans"/>
              </a:rPr>
              <a:t>Lecture 7.3 Household sector</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869349" y="1269320"/>
            <a:ext cx="9891713" cy="5334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Overview</a:t>
            </a:r>
          </a:p>
        </p:txBody>
      </p:sp>
      <p:sp>
        <p:nvSpPr>
          <p:cNvPr id="154" name="Text Box 31">
            <a:extLst>
              <a:ext uri="{FF2B5EF4-FFF2-40B4-BE49-F238E27FC236}">
                <a16:creationId xmlns:a16="http://schemas.microsoft.com/office/drawing/2014/main" id="{71F6B97E-AB4B-8F48-AE36-061BE4A65600}"/>
              </a:ext>
            </a:extLst>
          </p:cNvPr>
          <p:cNvSpPr txBox="1">
            <a:spLocks noChangeArrowheads="1"/>
          </p:cNvSpPr>
          <p:nvPr/>
        </p:nvSpPr>
        <p:spPr bwMode="auto">
          <a:xfrm>
            <a:off x="777707" y="2732052"/>
            <a:ext cx="1908000" cy="374571"/>
          </a:xfrm>
          <a:prstGeom prst="roundRect">
            <a:avLst/>
          </a:prstGeom>
          <a:noFill/>
          <a:ln w="9525">
            <a:noFill/>
            <a:miter lim="800000"/>
            <a:headEnd/>
            <a:tailEnd/>
          </a:ln>
          <a:effectLst/>
        </p:spPr>
        <p:txBody>
          <a:bodyPr wrap="square">
            <a:spAutoFit/>
          </a:bodyPr>
          <a:lstStyle/>
          <a:p>
            <a:pPr algn="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Subsector</a:t>
            </a:r>
          </a:p>
        </p:txBody>
      </p:sp>
      <p:sp>
        <p:nvSpPr>
          <p:cNvPr id="155" name="Text Box 31">
            <a:extLst>
              <a:ext uri="{FF2B5EF4-FFF2-40B4-BE49-F238E27FC236}">
                <a16:creationId xmlns:a16="http://schemas.microsoft.com/office/drawing/2014/main" id="{A65C72E6-C98B-CA4C-A879-F1DE62380CB9}"/>
              </a:ext>
            </a:extLst>
          </p:cNvPr>
          <p:cNvSpPr txBox="1">
            <a:spLocks noChangeArrowheads="1"/>
          </p:cNvSpPr>
          <p:nvPr/>
        </p:nvSpPr>
        <p:spPr bwMode="auto">
          <a:xfrm>
            <a:off x="777707" y="3484630"/>
            <a:ext cx="1908000" cy="374571"/>
          </a:xfrm>
          <a:prstGeom prst="roundRect">
            <a:avLst/>
          </a:prstGeom>
          <a:noFill/>
          <a:ln w="9525">
            <a:noFill/>
            <a:miter lim="800000"/>
            <a:headEnd/>
            <a:tailEnd/>
          </a:ln>
          <a:effectLst/>
        </p:spPr>
        <p:txBody>
          <a:bodyPr wrap="square">
            <a:spAutoFit/>
          </a:bodyPr>
          <a:lstStyle/>
          <a:p>
            <a:pPr algn="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6" name="Text Box 31">
            <a:extLst>
              <a:ext uri="{FF2B5EF4-FFF2-40B4-BE49-F238E27FC236}">
                <a16:creationId xmlns:a16="http://schemas.microsoft.com/office/drawing/2014/main" id="{7C3FE3EC-F88C-5248-9FDC-161BAC81D473}"/>
              </a:ext>
            </a:extLst>
          </p:cNvPr>
          <p:cNvSpPr txBox="1">
            <a:spLocks noChangeArrowheads="1"/>
          </p:cNvSpPr>
          <p:nvPr/>
        </p:nvSpPr>
        <p:spPr bwMode="auto">
          <a:xfrm>
            <a:off x="254246" y="4309665"/>
            <a:ext cx="2431461" cy="374571"/>
          </a:xfrm>
          <a:prstGeom prst="roundRect">
            <a:avLst/>
          </a:prstGeom>
          <a:noFill/>
          <a:ln w="9525">
            <a:noFill/>
            <a:miter lim="800000"/>
            <a:headEnd/>
            <a:tailEnd/>
          </a:ln>
          <a:effectLst/>
        </p:spPr>
        <p:txBody>
          <a:bodyPr wrap="square">
            <a:spAutoFit/>
          </a:bodyPr>
          <a:lstStyle/>
          <a:p>
            <a:pPr algn="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Final energy form</a:t>
            </a:r>
          </a:p>
        </p:txBody>
      </p:sp>
      <p:grpSp>
        <p:nvGrpSpPr>
          <p:cNvPr id="10" name="Group 9">
            <a:extLst>
              <a:ext uri="{FF2B5EF4-FFF2-40B4-BE49-F238E27FC236}">
                <a16:creationId xmlns:a16="http://schemas.microsoft.com/office/drawing/2014/main" id="{DBEB15A9-226E-DA45-9AC7-04002FBDE955}"/>
              </a:ext>
            </a:extLst>
          </p:cNvPr>
          <p:cNvGrpSpPr/>
          <p:nvPr/>
        </p:nvGrpSpPr>
        <p:grpSpPr>
          <a:xfrm>
            <a:off x="5157143" y="4113381"/>
            <a:ext cx="1414382" cy="638865"/>
            <a:chOff x="5264149" y="4484266"/>
            <a:chExt cx="1414382" cy="638865"/>
          </a:xfrm>
        </p:grpSpPr>
        <p:sp>
          <p:nvSpPr>
            <p:cNvPr id="42" name="Rectangle 11">
              <a:extLst>
                <a:ext uri="{FF2B5EF4-FFF2-40B4-BE49-F238E27FC236}">
                  <a16:creationId xmlns:a16="http://schemas.microsoft.com/office/drawing/2014/main" id="{30449F18-41AD-4C4D-88C5-109DFA6F3FD8}"/>
                </a:ext>
              </a:extLst>
            </p:cNvPr>
            <p:cNvSpPr>
              <a:spLocks noChangeArrowheads="1"/>
            </p:cNvSpPr>
            <p:nvPr/>
          </p:nvSpPr>
          <p:spPr bwMode="auto">
            <a:xfrm>
              <a:off x="5264149" y="4655131"/>
              <a:ext cx="1414382"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a:t>
              </a:r>
            </a:p>
          </p:txBody>
        </p:sp>
        <p:cxnSp>
          <p:nvCxnSpPr>
            <p:cNvPr id="94" name="Straight Connector 93">
              <a:extLst>
                <a:ext uri="{FF2B5EF4-FFF2-40B4-BE49-F238E27FC236}">
                  <a16:creationId xmlns:a16="http://schemas.microsoft.com/office/drawing/2014/main" id="{DFF091F1-D423-854E-8995-737A666E517E}"/>
                </a:ext>
              </a:extLst>
            </p:cNvPr>
            <p:cNvCxnSpPr>
              <a:cxnSpLocks/>
            </p:cNvCxnSpPr>
            <p:nvPr/>
          </p:nvCxnSpPr>
          <p:spPr>
            <a:xfrm flipV="1">
              <a:off x="5960215" y="4484266"/>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428884F-F8F4-F845-9CD0-BD432611E16F}"/>
              </a:ext>
            </a:extLst>
          </p:cNvPr>
          <p:cNvGrpSpPr/>
          <p:nvPr/>
        </p:nvGrpSpPr>
        <p:grpSpPr>
          <a:xfrm>
            <a:off x="9374377" y="4929472"/>
            <a:ext cx="1567420" cy="648119"/>
            <a:chOff x="6538603" y="4474521"/>
            <a:chExt cx="1567420" cy="648119"/>
          </a:xfrm>
        </p:grpSpPr>
        <p:sp>
          <p:nvSpPr>
            <p:cNvPr id="38" name="Rectangle 7">
              <a:extLst>
                <a:ext uri="{FF2B5EF4-FFF2-40B4-BE49-F238E27FC236}">
                  <a16:creationId xmlns:a16="http://schemas.microsoft.com/office/drawing/2014/main" id="{302DBAA6-A522-7842-85F6-4CD3283E05D0}"/>
                </a:ext>
              </a:extLst>
            </p:cNvPr>
            <p:cNvSpPr>
              <a:spLocks noChangeArrowheads="1"/>
            </p:cNvSpPr>
            <p:nvPr/>
          </p:nvSpPr>
          <p:spPr bwMode="auto">
            <a:xfrm>
              <a:off x="6538603" y="4654640"/>
              <a:ext cx="1567420"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Solar System</a:t>
              </a:r>
            </a:p>
          </p:txBody>
        </p:sp>
        <p:cxnSp>
          <p:nvCxnSpPr>
            <p:cNvPr id="95" name="Straight Connector 94">
              <a:extLst>
                <a:ext uri="{FF2B5EF4-FFF2-40B4-BE49-F238E27FC236}">
                  <a16:creationId xmlns:a16="http://schemas.microsoft.com/office/drawing/2014/main" id="{C22A2995-DBF1-9443-8644-7F2F29D79564}"/>
                </a:ext>
              </a:extLst>
            </p:cNvPr>
            <p:cNvCxnSpPr>
              <a:cxnSpLocks/>
            </p:cNvCxnSpPr>
            <p:nvPr/>
          </p:nvCxnSpPr>
          <p:spPr>
            <a:xfrm flipV="1">
              <a:off x="7305524" y="447452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1507" name="Slide Number Placeholder 5">
            <a:extLst>
              <a:ext uri="{FF2B5EF4-FFF2-40B4-BE49-F238E27FC236}">
                <a16:creationId xmlns:a16="http://schemas.microsoft.com/office/drawing/2014/main" id="{E30EBFD3-3421-4D06-87F3-FFAF72BF280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sp>
        <p:nvSpPr>
          <p:cNvPr id="28" name="Rectangle 4">
            <a:extLst>
              <a:ext uri="{FF2B5EF4-FFF2-40B4-BE49-F238E27FC236}">
                <a16:creationId xmlns:a16="http://schemas.microsoft.com/office/drawing/2014/main" id="{ED436443-8BCE-B249-B94D-9E642ABF5D46}"/>
              </a:ext>
            </a:extLst>
          </p:cNvPr>
          <p:cNvSpPr>
            <a:spLocks noChangeArrowheads="1"/>
          </p:cNvSpPr>
          <p:nvPr/>
        </p:nvSpPr>
        <p:spPr bwMode="auto">
          <a:xfrm>
            <a:off x="2744267" y="3455637"/>
            <a:ext cx="2592716"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Appliances and lighting</a:t>
            </a:r>
          </a:p>
        </p:txBody>
      </p:sp>
      <p:sp>
        <p:nvSpPr>
          <p:cNvPr id="14" name="Rectangle 35">
            <a:extLst>
              <a:ext uri="{FF2B5EF4-FFF2-40B4-BE49-F238E27FC236}">
                <a16:creationId xmlns:a16="http://schemas.microsoft.com/office/drawing/2014/main" id="{ACA483F7-6D0A-1247-87A5-86C2A2D3AC2D}"/>
              </a:ext>
            </a:extLst>
          </p:cNvPr>
          <p:cNvSpPr>
            <a:spLocks noChangeArrowheads="1"/>
          </p:cNvSpPr>
          <p:nvPr/>
        </p:nvSpPr>
        <p:spPr bwMode="auto">
          <a:xfrm>
            <a:off x="6777637" y="2626935"/>
            <a:ext cx="1101731"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Urban</a:t>
            </a:r>
          </a:p>
        </p:txBody>
      </p:sp>
      <p:sp>
        <p:nvSpPr>
          <p:cNvPr id="15" name="Rectangle 36">
            <a:extLst>
              <a:ext uri="{FF2B5EF4-FFF2-40B4-BE49-F238E27FC236}">
                <a16:creationId xmlns:a16="http://schemas.microsoft.com/office/drawing/2014/main" id="{F692E89D-3FC6-964F-B608-1A6CCD8F534D}"/>
              </a:ext>
            </a:extLst>
          </p:cNvPr>
          <p:cNvSpPr>
            <a:spLocks noChangeArrowheads="1"/>
          </p:cNvSpPr>
          <p:nvPr/>
        </p:nvSpPr>
        <p:spPr bwMode="auto">
          <a:xfrm>
            <a:off x="7943710" y="262693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Rural</a:t>
            </a:r>
          </a:p>
        </p:txBody>
      </p:sp>
      <p:sp>
        <p:nvSpPr>
          <p:cNvPr id="31" name="Rectangle 15">
            <a:extLst>
              <a:ext uri="{FF2B5EF4-FFF2-40B4-BE49-F238E27FC236}">
                <a16:creationId xmlns:a16="http://schemas.microsoft.com/office/drawing/2014/main" id="{E177A9D7-5318-F047-84E2-9CFC974C30A0}"/>
              </a:ext>
            </a:extLst>
          </p:cNvPr>
          <p:cNvSpPr>
            <a:spLocks noChangeArrowheads="1"/>
          </p:cNvSpPr>
          <p:nvPr/>
        </p:nvSpPr>
        <p:spPr bwMode="auto">
          <a:xfrm>
            <a:off x="5392975" y="3455636"/>
            <a:ext cx="1842510"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Air conditioning</a:t>
            </a:r>
          </a:p>
        </p:txBody>
      </p:sp>
      <p:sp>
        <p:nvSpPr>
          <p:cNvPr id="34" name="Rectangle 16">
            <a:extLst>
              <a:ext uri="{FF2B5EF4-FFF2-40B4-BE49-F238E27FC236}">
                <a16:creationId xmlns:a16="http://schemas.microsoft.com/office/drawing/2014/main" id="{DC791116-BBD3-5A4A-AE98-8247FD202041}"/>
              </a:ext>
            </a:extLst>
          </p:cNvPr>
          <p:cNvSpPr>
            <a:spLocks noChangeArrowheads="1"/>
          </p:cNvSpPr>
          <p:nvPr/>
        </p:nvSpPr>
        <p:spPr bwMode="auto">
          <a:xfrm>
            <a:off x="7291477" y="3455636"/>
            <a:ext cx="1607971"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Space heating</a:t>
            </a:r>
          </a:p>
        </p:txBody>
      </p:sp>
      <p:cxnSp>
        <p:nvCxnSpPr>
          <p:cNvPr id="83" name="Straight Connector 82">
            <a:extLst>
              <a:ext uri="{FF2B5EF4-FFF2-40B4-BE49-F238E27FC236}">
                <a16:creationId xmlns:a16="http://schemas.microsoft.com/office/drawing/2014/main" id="{105190B7-0CA1-2B49-A603-9B6E673EE323}"/>
              </a:ext>
            </a:extLst>
          </p:cNvPr>
          <p:cNvCxnSpPr>
            <a:cxnSpLocks/>
          </p:cNvCxnSpPr>
          <p:nvPr/>
        </p:nvCxnSpPr>
        <p:spPr>
          <a:xfrm>
            <a:off x="4244126" y="4929472"/>
            <a:ext cx="590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64D5F18-4FFA-AA4D-8D7A-25674F8193DD}"/>
              </a:ext>
            </a:extLst>
          </p:cNvPr>
          <p:cNvGrpSpPr/>
          <p:nvPr/>
        </p:nvGrpSpPr>
        <p:grpSpPr>
          <a:xfrm>
            <a:off x="3491320" y="4133702"/>
            <a:ext cx="1197413" cy="648119"/>
            <a:chOff x="4139569" y="4474521"/>
            <a:chExt cx="1197413" cy="648119"/>
          </a:xfrm>
        </p:grpSpPr>
        <p:sp>
          <p:nvSpPr>
            <p:cNvPr id="41" name="Rectangle 10">
              <a:extLst>
                <a:ext uri="{FF2B5EF4-FFF2-40B4-BE49-F238E27FC236}">
                  <a16:creationId xmlns:a16="http://schemas.microsoft.com/office/drawing/2014/main" id="{EE466D6C-1D13-ED43-AC8F-EE2544EB59D3}"/>
                </a:ext>
              </a:extLst>
            </p:cNvPr>
            <p:cNvSpPr>
              <a:spLocks noChangeArrowheads="1"/>
            </p:cNvSpPr>
            <p:nvPr/>
          </p:nvSpPr>
          <p:spPr bwMode="auto">
            <a:xfrm>
              <a:off x="4139569" y="4654640"/>
              <a:ext cx="1197413"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cxnSp>
          <p:nvCxnSpPr>
            <p:cNvPr id="93" name="Straight Connector 92">
              <a:extLst>
                <a:ext uri="{FF2B5EF4-FFF2-40B4-BE49-F238E27FC236}">
                  <a16:creationId xmlns:a16="http://schemas.microsoft.com/office/drawing/2014/main" id="{1435F91D-708A-AF43-B16A-5A7F8702F1A3}"/>
                </a:ext>
              </a:extLst>
            </p:cNvPr>
            <p:cNvCxnSpPr>
              <a:cxnSpLocks/>
            </p:cNvCxnSpPr>
            <p:nvPr/>
          </p:nvCxnSpPr>
          <p:spPr>
            <a:xfrm flipV="1">
              <a:off x="5087355" y="447452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123" name="Straight Connector 122">
            <a:extLst>
              <a:ext uri="{FF2B5EF4-FFF2-40B4-BE49-F238E27FC236}">
                <a16:creationId xmlns:a16="http://schemas.microsoft.com/office/drawing/2014/main" id="{D99EE464-FC19-7144-9E28-FF5314086032}"/>
              </a:ext>
            </a:extLst>
          </p:cNvPr>
          <p:cNvCxnSpPr>
            <a:cxnSpLocks/>
          </p:cNvCxnSpPr>
          <p:nvPr/>
        </p:nvCxnSpPr>
        <p:spPr>
          <a:xfrm flipH="1" flipV="1">
            <a:off x="4090027" y="3265537"/>
            <a:ext cx="7056000"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97F58B03-5BA4-5A4F-963D-37258B25A565}"/>
              </a:ext>
            </a:extLst>
          </p:cNvPr>
          <p:cNvCxnSpPr>
            <a:cxnSpLocks/>
          </p:cNvCxnSpPr>
          <p:nvPr/>
        </p:nvCxnSpPr>
        <p:spPr>
          <a:xfrm flipH="1">
            <a:off x="7264864" y="309528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540BE5A-89EC-244E-A56C-9A0BB5453BBC}"/>
              </a:ext>
            </a:extLst>
          </p:cNvPr>
          <p:cNvCxnSpPr>
            <a:cxnSpLocks/>
          </p:cNvCxnSpPr>
          <p:nvPr/>
        </p:nvCxnSpPr>
        <p:spPr>
          <a:xfrm flipH="1">
            <a:off x="8400020" y="309528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78AED4AF-3A26-2A49-ABBF-12F2036FF98E}"/>
              </a:ext>
            </a:extLst>
          </p:cNvPr>
          <p:cNvCxnSpPr>
            <a:cxnSpLocks/>
          </p:cNvCxnSpPr>
          <p:nvPr/>
        </p:nvCxnSpPr>
        <p:spPr>
          <a:xfrm flipH="1">
            <a:off x="11146129" y="3280798"/>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EF9DFB38-5709-7649-85CA-063862575A51}"/>
              </a:ext>
            </a:extLst>
          </p:cNvPr>
          <p:cNvCxnSpPr>
            <a:cxnSpLocks/>
          </p:cNvCxnSpPr>
          <p:nvPr/>
        </p:nvCxnSpPr>
        <p:spPr>
          <a:xfrm flipH="1">
            <a:off x="8095461" y="3282723"/>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4FE7449-FD47-F14C-9A1A-E5EF8E031F94}"/>
              </a:ext>
            </a:extLst>
          </p:cNvPr>
          <p:cNvCxnSpPr>
            <a:cxnSpLocks/>
          </p:cNvCxnSpPr>
          <p:nvPr/>
        </p:nvCxnSpPr>
        <p:spPr>
          <a:xfrm flipH="1">
            <a:off x="6314230" y="327657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240094C-E5F3-344A-B93B-22F8617713B9}"/>
              </a:ext>
            </a:extLst>
          </p:cNvPr>
          <p:cNvCxnSpPr>
            <a:cxnSpLocks/>
          </p:cNvCxnSpPr>
          <p:nvPr/>
        </p:nvCxnSpPr>
        <p:spPr>
          <a:xfrm flipH="1">
            <a:off x="4097617" y="327210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16">
            <a:extLst>
              <a:ext uri="{FF2B5EF4-FFF2-40B4-BE49-F238E27FC236}">
                <a16:creationId xmlns:a16="http://schemas.microsoft.com/office/drawing/2014/main" id="{CF16D149-B73D-7D4F-9D5B-8566BB3F9BA6}"/>
              </a:ext>
            </a:extLst>
          </p:cNvPr>
          <p:cNvSpPr>
            <a:spLocks noChangeArrowheads="1"/>
          </p:cNvSpPr>
          <p:nvPr/>
        </p:nvSpPr>
        <p:spPr bwMode="auto">
          <a:xfrm>
            <a:off x="8955440" y="3460798"/>
            <a:ext cx="1607971"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Water heating</a:t>
            </a:r>
          </a:p>
        </p:txBody>
      </p:sp>
      <p:sp>
        <p:nvSpPr>
          <p:cNvPr id="65" name="Rectangle 16">
            <a:extLst>
              <a:ext uri="{FF2B5EF4-FFF2-40B4-BE49-F238E27FC236}">
                <a16:creationId xmlns:a16="http://schemas.microsoft.com/office/drawing/2014/main" id="{15BA9F59-3689-8848-B883-73E236CD0CAB}"/>
              </a:ext>
            </a:extLst>
          </p:cNvPr>
          <p:cNvSpPr>
            <a:spLocks noChangeArrowheads="1"/>
          </p:cNvSpPr>
          <p:nvPr/>
        </p:nvSpPr>
        <p:spPr bwMode="auto">
          <a:xfrm>
            <a:off x="10619403" y="3454468"/>
            <a:ext cx="1076412"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Cooking</a:t>
            </a:r>
          </a:p>
        </p:txBody>
      </p:sp>
      <p:grpSp>
        <p:nvGrpSpPr>
          <p:cNvPr id="22" name="Group 21">
            <a:extLst>
              <a:ext uri="{FF2B5EF4-FFF2-40B4-BE49-F238E27FC236}">
                <a16:creationId xmlns:a16="http://schemas.microsoft.com/office/drawing/2014/main" id="{4E871761-8636-AF47-A052-8C2E527BB63E}"/>
              </a:ext>
            </a:extLst>
          </p:cNvPr>
          <p:cNvGrpSpPr/>
          <p:nvPr/>
        </p:nvGrpSpPr>
        <p:grpSpPr>
          <a:xfrm>
            <a:off x="6290841" y="4929472"/>
            <a:ext cx="1817088" cy="670635"/>
            <a:chOff x="6062275" y="5300357"/>
            <a:chExt cx="1817088" cy="670635"/>
          </a:xfrm>
        </p:grpSpPr>
        <p:cxnSp>
          <p:nvCxnSpPr>
            <p:cNvPr id="77" name="Straight Connector 76">
              <a:extLst>
                <a:ext uri="{FF2B5EF4-FFF2-40B4-BE49-F238E27FC236}">
                  <a16:creationId xmlns:a16="http://schemas.microsoft.com/office/drawing/2014/main" id="{A1C7450B-7D81-9B46-9FDB-DA6577F58CE4}"/>
                </a:ext>
              </a:extLst>
            </p:cNvPr>
            <p:cNvCxnSpPr>
              <a:cxnSpLocks/>
            </p:cNvCxnSpPr>
            <p:nvPr/>
          </p:nvCxnSpPr>
          <p:spPr>
            <a:xfrm>
              <a:off x="6983351" y="5300357"/>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Rectangle 9">
              <a:extLst>
                <a:ext uri="{FF2B5EF4-FFF2-40B4-BE49-F238E27FC236}">
                  <a16:creationId xmlns:a16="http://schemas.microsoft.com/office/drawing/2014/main" id="{8DCEB86C-00CB-814D-B209-56FD9E18B33B}"/>
                </a:ext>
              </a:extLst>
            </p:cNvPr>
            <p:cNvSpPr>
              <a:spLocks noChangeArrowheads="1"/>
            </p:cNvSpPr>
            <p:nvPr/>
          </p:nvSpPr>
          <p:spPr bwMode="auto">
            <a:xfrm>
              <a:off x="6062275" y="5502992"/>
              <a:ext cx="1817088"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Traditional fuels</a:t>
              </a:r>
            </a:p>
          </p:txBody>
        </p:sp>
      </p:grpSp>
      <p:grpSp>
        <p:nvGrpSpPr>
          <p:cNvPr id="20" name="Group 19">
            <a:extLst>
              <a:ext uri="{FF2B5EF4-FFF2-40B4-BE49-F238E27FC236}">
                <a16:creationId xmlns:a16="http://schemas.microsoft.com/office/drawing/2014/main" id="{BAC526C3-E33D-5E48-9B20-48AC24525FD1}"/>
              </a:ext>
            </a:extLst>
          </p:cNvPr>
          <p:cNvGrpSpPr/>
          <p:nvPr/>
        </p:nvGrpSpPr>
        <p:grpSpPr>
          <a:xfrm>
            <a:off x="3491320" y="4929472"/>
            <a:ext cx="1533073" cy="648584"/>
            <a:chOff x="2744267" y="4474640"/>
            <a:chExt cx="1533073" cy="648584"/>
          </a:xfrm>
        </p:grpSpPr>
        <p:sp>
          <p:nvSpPr>
            <p:cNvPr id="63" name="Rectangle 14">
              <a:extLst>
                <a:ext uri="{FF2B5EF4-FFF2-40B4-BE49-F238E27FC236}">
                  <a16:creationId xmlns:a16="http://schemas.microsoft.com/office/drawing/2014/main" id="{7582E2BA-44D4-BB44-8902-DC4EAB9CE9E8}"/>
                </a:ext>
              </a:extLst>
            </p:cNvPr>
            <p:cNvSpPr>
              <a:spLocks noChangeArrowheads="1"/>
            </p:cNvSpPr>
            <p:nvPr/>
          </p:nvSpPr>
          <p:spPr bwMode="auto">
            <a:xfrm>
              <a:off x="2744267" y="4655224"/>
              <a:ext cx="1533073"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cxnSp>
          <p:nvCxnSpPr>
            <p:cNvPr id="67" name="Straight Connector 66">
              <a:extLst>
                <a:ext uri="{FF2B5EF4-FFF2-40B4-BE49-F238E27FC236}">
                  <a16:creationId xmlns:a16="http://schemas.microsoft.com/office/drawing/2014/main" id="{A1482B52-EAE7-F142-8826-D33D342E298B}"/>
                </a:ext>
              </a:extLst>
            </p:cNvPr>
            <p:cNvCxnSpPr>
              <a:cxnSpLocks/>
            </p:cNvCxnSpPr>
            <p:nvPr/>
          </p:nvCxnSpPr>
          <p:spPr>
            <a:xfrm flipV="1">
              <a:off x="3523886" y="4474640"/>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102171DB-2E4A-1846-BD88-45DDC34C076A}"/>
              </a:ext>
            </a:extLst>
          </p:cNvPr>
          <p:cNvCxnSpPr>
            <a:cxnSpLocks/>
          </p:cNvCxnSpPr>
          <p:nvPr/>
        </p:nvCxnSpPr>
        <p:spPr>
          <a:xfrm flipH="1">
            <a:off x="4428134" y="4128463"/>
            <a:ext cx="673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68E65F2-91F1-D645-94EE-2DA1C4BA20C6}"/>
              </a:ext>
            </a:extLst>
          </p:cNvPr>
          <p:cNvGrpSpPr/>
          <p:nvPr/>
        </p:nvGrpSpPr>
        <p:grpSpPr>
          <a:xfrm>
            <a:off x="7039935" y="4133702"/>
            <a:ext cx="1414383" cy="641421"/>
            <a:chOff x="7997839" y="4481219"/>
            <a:chExt cx="1414383" cy="641421"/>
          </a:xfrm>
        </p:grpSpPr>
        <p:sp>
          <p:nvSpPr>
            <p:cNvPr id="39" name="Rectangle 8">
              <a:extLst>
                <a:ext uri="{FF2B5EF4-FFF2-40B4-BE49-F238E27FC236}">
                  <a16:creationId xmlns:a16="http://schemas.microsoft.com/office/drawing/2014/main" id="{2A3CF595-4B96-5D49-B741-D678E437F91A}"/>
                </a:ext>
              </a:extLst>
            </p:cNvPr>
            <p:cNvSpPr>
              <a:spLocks noChangeArrowheads="1"/>
            </p:cNvSpPr>
            <p:nvPr/>
          </p:nvSpPr>
          <p:spPr bwMode="auto">
            <a:xfrm>
              <a:off x="7997839" y="4654640"/>
              <a:ext cx="1414383"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Heat pump</a:t>
              </a:r>
            </a:p>
          </p:txBody>
        </p:sp>
        <p:cxnSp>
          <p:nvCxnSpPr>
            <p:cNvPr id="70" name="Straight Connector 69">
              <a:extLst>
                <a:ext uri="{FF2B5EF4-FFF2-40B4-BE49-F238E27FC236}">
                  <a16:creationId xmlns:a16="http://schemas.microsoft.com/office/drawing/2014/main" id="{C5E5F553-7329-6F4E-B272-8911409ACC71}"/>
                </a:ext>
              </a:extLst>
            </p:cNvPr>
            <p:cNvCxnSpPr>
              <a:cxnSpLocks/>
            </p:cNvCxnSpPr>
            <p:nvPr/>
          </p:nvCxnSpPr>
          <p:spPr>
            <a:xfrm flipV="1">
              <a:off x="8692733" y="4481219"/>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DB23E9A-A418-034C-B810-1B3C11D87E11}"/>
              </a:ext>
            </a:extLst>
          </p:cNvPr>
          <p:cNvGrpSpPr/>
          <p:nvPr/>
        </p:nvGrpSpPr>
        <p:grpSpPr>
          <a:xfrm>
            <a:off x="8922727" y="4125570"/>
            <a:ext cx="2019070" cy="648000"/>
            <a:chOff x="9675630" y="4470737"/>
            <a:chExt cx="2019070" cy="648000"/>
          </a:xfrm>
        </p:grpSpPr>
        <p:sp>
          <p:nvSpPr>
            <p:cNvPr id="40" name="Rectangle 9">
              <a:extLst>
                <a:ext uri="{FF2B5EF4-FFF2-40B4-BE49-F238E27FC236}">
                  <a16:creationId xmlns:a16="http://schemas.microsoft.com/office/drawing/2014/main" id="{08968371-1D91-4B4F-9825-4E8C2DA312C2}"/>
                </a:ext>
              </a:extLst>
            </p:cNvPr>
            <p:cNvSpPr>
              <a:spLocks noChangeArrowheads="1"/>
            </p:cNvSpPr>
            <p:nvPr/>
          </p:nvSpPr>
          <p:spPr bwMode="auto">
            <a:xfrm>
              <a:off x="9675630" y="4650737"/>
              <a:ext cx="2019070"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Modern Biomass</a:t>
              </a:r>
            </a:p>
          </p:txBody>
        </p:sp>
        <p:cxnSp>
          <p:nvCxnSpPr>
            <p:cNvPr id="72" name="Straight Connector 71">
              <a:extLst>
                <a:ext uri="{FF2B5EF4-FFF2-40B4-BE49-F238E27FC236}">
                  <a16:creationId xmlns:a16="http://schemas.microsoft.com/office/drawing/2014/main" id="{413CCB47-9587-6043-B424-10902B37BC2F}"/>
                </a:ext>
              </a:extLst>
            </p:cNvPr>
            <p:cNvCxnSpPr>
              <a:cxnSpLocks/>
            </p:cNvCxnSpPr>
            <p:nvPr/>
          </p:nvCxnSpPr>
          <p:spPr>
            <a:xfrm flipV="1">
              <a:off x="10707898" y="4470737"/>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Arrow Connector 83">
            <a:extLst>
              <a:ext uri="{FF2B5EF4-FFF2-40B4-BE49-F238E27FC236}">
                <a16:creationId xmlns:a16="http://schemas.microsoft.com/office/drawing/2014/main" id="{36C32BF0-F517-F443-A0F7-484BF09C603E}"/>
              </a:ext>
            </a:extLst>
          </p:cNvPr>
          <p:cNvCxnSpPr>
            <a:cxnSpLocks/>
          </p:cNvCxnSpPr>
          <p:nvPr/>
        </p:nvCxnSpPr>
        <p:spPr>
          <a:xfrm flipH="1">
            <a:off x="9756107" y="3285035"/>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36867EA-D464-F343-A0C8-0FCC550A4755}"/>
              </a:ext>
            </a:extLst>
          </p:cNvPr>
          <p:cNvCxnSpPr>
            <a:cxnSpLocks/>
          </p:cNvCxnSpPr>
          <p:nvPr/>
        </p:nvCxnSpPr>
        <p:spPr>
          <a:xfrm flipV="1">
            <a:off x="6807443" y="4125570"/>
            <a:ext cx="0" cy="79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056C41-4442-8849-9284-2FCDFCA05172}"/>
              </a:ext>
            </a:extLst>
          </p:cNvPr>
          <p:cNvCxnSpPr>
            <a:cxnSpLocks/>
          </p:cNvCxnSpPr>
          <p:nvPr/>
        </p:nvCxnSpPr>
        <p:spPr>
          <a:xfrm flipV="1">
            <a:off x="3800671" y="3910417"/>
            <a:ext cx="0" cy="396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5F811546-1C7E-2346-B9E0-AEB97AB1BE61}"/>
              </a:ext>
            </a:extLst>
          </p:cNvPr>
          <p:cNvCxnSpPr>
            <a:cxnSpLocks/>
          </p:cNvCxnSpPr>
          <p:nvPr/>
        </p:nvCxnSpPr>
        <p:spPr>
          <a:xfrm rot="5400000" flipH="1" flipV="1">
            <a:off x="4677488" y="3380037"/>
            <a:ext cx="388800" cy="1476000"/>
          </a:xfrm>
          <a:prstGeom prst="bentConnector3">
            <a:avLst>
              <a:gd name="adj1" fmla="val 6583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1A3CB689-A595-7045-BF1C-BDD964C8F7B7}"/>
              </a:ext>
            </a:extLst>
          </p:cNvPr>
          <p:cNvCxnSpPr>
            <a:cxnSpLocks/>
          </p:cNvCxnSpPr>
          <p:nvPr/>
        </p:nvCxnSpPr>
        <p:spPr>
          <a:xfrm flipV="1">
            <a:off x="8105262" y="3923636"/>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84632FD-5071-4B45-806E-795146DA70B0}"/>
              </a:ext>
            </a:extLst>
          </p:cNvPr>
          <p:cNvCxnSpPr>
            <a:cxnSpLocks/>
          </p:cNvCxnSpPr>
          <p:nvPr/>
        </p:nvCxnSpPr>
        <p:spPr>
          <a:xfrm flipV="1">
            <a:off x="9756108" y="3923636"/>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4E8FA3C-2CD2-424D-B95B-16D2C15DCDC8}"/>
              </a:ext>
            </a:extLst>
          </p:cNvPr>
          <p:cNvCxnSpPr>
            <a:cxnSpLocks/>
          </p:cNvCxnSpPr>
          <p:nvPr/>
        </p:nvCxnSpPr>
        <p:spPr>
          <a:xfrm flipV="1">
            <a:off x="11146130" y="3922774"/>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34CFB53-0EFA-E641-9A61-8DD5E81108D1}"/>
              </a:ext>
            </a:extLst>
          </p:cNvPr>
          <p:cNvCxnSpPr>
            <a:cxnSpLocks/>
          </p:cNvCxnSpPr>
          <p:nvPr/>
        </p:nvCxnSpPr>
        <p:spPr>
          <a:xfrm flipH="1" flipV="1">
            <a:off x="5024135" y="3947448"/>
            <a:ext cx="489167" cy="324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490C25CC-9A43-0C4D-A224-54AFED85D421}"/>
              </a:ext>
            </a:extLst>
          </p:cNvPr>
          <p:cNvCxnSpPr>
            <a:cxnSpLocks/>
          </p:cNvCxnSpPr>
          <p:nvPr/>
        </p:nvCxnSpPr>
        <p:spPr>
          <a:xfrm flipH="1" flipV="1">
            <a:off x="6314230" y="3923636"/>
            <a:ext cx="0" cy="3606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Rectangle 25">
                <a:extLst>
                  <a:ext uri="{FF2B5EF4-FFF2-40B4-BE49-F238E27FC236}">
                    <a16:creationId xmlns:a16="http://schemas.microsoft.com/office/drawing/2014/main" id="{52641488-05A6-A841-B1E3-604AF8655077}"/>
                  </a:ext>
                </a:extLst>
              </p:cNvPr>
              <p:cNvSpPr>
                <a:spLocks noChangeArrowheads="1"/>
              </p:cNvSpPr>
              <p:nvPr/>
            </p:nvSpPr>
            <p:spPr bwMode="auto">
              <a:xfrm>
                <a:off x="16235" y="5027756"/>
                <a:ext cx="4260461" cy="6593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F</m:t>
                      </m:r>
                      <m:r>
                        <m:rPr>
                          <m:sty m:val="p"/>
                        </m:rPr>
                        <a:rPr kumimoji="0" lang="en-US"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E</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D</m:t>
                      </m:r>
                      <m:r>
                        <a:rPr kumimoji="0" lang="en-US" b="0" i="0"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US"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t>
                      </m:r>
                      <m:f>
                        <m:fPr>
                          <m:ctrlPr>
                            <a:rPr kumimoji="0" lang="en-US"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fPr>
                        <m:num>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1</m:t>
                          </m:r>
                        </m:num>
                        <m:den>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η</m:t>
                          </m:r>
                        </m:den>
                      </m:f>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MP</m:t>
                      </m:r>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UED</m:t>
                      </m:r>
                    </m:oMath>
                  </m:oMathPara>
                </a14:m>
                <a:endParaRPr kumimoji="0" lang="en-GB" u="none" strike="noStrike" kern="0" cap="none" spc="0" normalizeH="0" baseline="0" noProof="0">
                  <a:ln>
                    <a:noFill/>
                  </a:ln>
                  <a:solidFill>
                    <a:srgbClr val="1A1A1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08" name="Rectangle 25">
                <a:extLst>
                  <a:ext uri="{FF2B5EF4-FFF2-40B4-BE49-F238E27FC236}">
                    <a16:creationId xmlns:a16="http://schemas.microsoft.com/office/drawing/2014/main" id="{52641488-05A6-A841-B1E3-604AF8655077}"/>
                  </a:ext>
                </a:extLst>
              </p:cNvPr>
              <p:cNvSpPr>
                <a:spLocks noRot="1" noChangeAspect="1" noMove="1" noResize="1" noEditPoints="1" noAdjustHandles="1" noChangeArrowheads="1" noChangeShapeType="1" noTextEdit="1"/>
              </p:cNvSpPr>
              <p:nvPr/>
            </p:nvSpPr>
            <p:spPr bwMode="auto">
              <a:xfrm>
                <a:off x="16235" y="5027756"/>
                <a:ext cx="4260461" cy="659348"/>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5" name="Oval 54">
            <a:extLst>
              <a:ext uri="{FF2B5EF4-FFF2-40B4-BE49-F238E27FC236}">
                <a16:creationId xmlns:a16="http://schemas.microsoft.com/office/drawing/2014/main" id="{5290687A-F57B-C14C-83DB-6AAA6702E69A}"/>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3.mp3" descr="Track7_Lecture7_Slide13.mp3">
            <a:hlinkClick r:id="" action="ppaction://media"/>
            <a:extLst>
              <a:ext uri="{FF2B5EF4-FFF2-40B4-BE49-F238E27FC236}">
                <a16:creationId xmlns:a16="http://schemas.microsoft.com/office/drawing/2014/main" id="{EB9D68BE-7A37-A74A-A402-C6DF1B4F46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7174" y="506912"/>
            <a:ext cx="812800" cy="812800"/>
          </a:xfrm>
          <a:prstGeom prst="rect">
            <a:avLst/>
          </a:prstGeom>
        </p:spPr>
      </p:pic>
    </p:spTree>
    <p:extLst>
      <p:ext uri="{BB962C8B-B14F-4D97-AF65-F5344CB8AC3E}">
        <p14:creationId xmlns:p14="http://schemas.microsoft.com/office/powerpoint/2010/main" val="8578576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27902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Number of dwellings</a:t>
                </a:r>
              </a:p>
              <a:p>
                <a:pPr eaLnBrk="1" hangingPunct="1">
                  <a:lnSpc>
                    <a:spcPct val="100000"/>
                  </a:lnSpc>
                  <a:spcAft>
                    <a:spcPts val="120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Number of urban households</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𝑢𝑟𝑏𝑎𝑛</m:t>
                          </m:r>
                        </m:sub>
                      </m:sSub>
                      <m:r>
                        <a:rPr lang="en-GB" sz="2000" smtClean="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a:latin typeface="Cambria Math" panose="02040503050406030204" pitchFamily="18" charset="0"/>
                              <a:cs typeface="Times New Roman" pitchFamily="18" charset="0"/>
                            </a:rPr>
                            <m:t>𝑡𝑜𝑡</m:t>
                          </m:r>
                        </m:sub>
                      </m:sSub>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a:latin typeface="Cambria Math" panose="02040503050406030204" pitchFamily="18" charset="0"/>
                              <a:cs typeface="Times New Roman" pitchFamily="18" charset="0"/>
                            </a:rPr>
                            <m:t>𝑢𝑟𝑏𝑎𝑛</m:t>
                          </m:r>
                        </m:sub>
                      </m:sSub>
                      <m:f>
                        <m:fPr>
                          <m:ctrlPr>
                            <a:rPr lang="en-GB" sz="2000" i="1" smtClean="0">
                              <a:latin typeface="Cambria Math" panose="02040503050406030204" pitchFamily="18" charset="0"/>
                              <a:cs typeface="Times New Roman" pitchFamily="18" charset="0"/>
                            </a:rPr>
                          </m:ctrlPr>
                        </m:fPr>
                        <m:num>
                          <m:r>
                            <a:rPr lang="en-GB" sz="2000" smtClean="0">
                              <a:latin typeface="Cambria Math" panose="02040503050406030204" pitchFamily="18" charset="0"/>
                              <a:cs typeface="Times New Roman" pitchFamily="18" charset="0"/>
                            </a:rPr>
                            <m:t>1</m:t>
                          </m:r>
                        </m:num>
                        <m:den>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𝑆</m:t>
                              </m:r>
                            </m:e>
                            <m:sub>
                              <m:r>
                                <a:rPr lang="en-GB" sz="2000">
                                  <a:latin typeface="Cambria Math" panose="02040503050406030204" pitchFamily="18" charset="0"/>
                                  <a:cs typeface="Times New Roman" pitchFamily="18" charset="0"/>
                                </a:rPr>
                                <m:t>𝑢𝑟𝑏𝑎𝑛</m:t>
                              </m:r>
                            </m:sub>
                          </m:sSub>
                        </m:den>
                      </m:f>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Number of rural households</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𝑟𝑢𝑟𝑎𝑙</m:t>
                          </m:r>
                        </m:sub>
                      </m:sSub>
                      <m:r>
                        <a:rPr lang="en-GB" sz="200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a:latin typeface="Cambria Math" panose="02040503050406030204" pitchFamily="18" charset="0"/>
                              <a:cs typeface="Times New Roman" pitchFamily="18" charset="0"/>
                            </a:rPr>
                            <m:t>𝑡𝑜𝑡</m:t>
                          </m:r>
                        </m:sub>
                      </m:sSub>
                      <m:d>
                        <m:dPr>
                          <m:ctrlPr>
                            <a:rPr lang="en-GB" sz="2000" i="1" smtClean="0">
                              <a:latin typeface="Cambria Math" panose="02040503050406030204" pitchFamily="18" charset="0"/>
                              <a:cs typeface="Times New Roman" pitchFamily="18" charset="0"/>
                            </a:rPr>
                          </m:ctrlPr>
                        </m:dPr>
                        <m:e>
                          <m:r>
                            <a:rPr lang="en-GB" sz="2000" smtClean="0">
                              <a:latin typeface="Cambria Math" panose="02040503050406030204" pitchFamily="18" charset="0"/>
                              <a:cs typeface="Times New Roman" pitchFamily="18" charset="0"/>
                            </a:rPr>
                            <m:t>1−</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a:latin typeface="Cambria Math" panose="02040503050406030204" pitchFamily="18" charset="0"/>
                                  <a:cs typeface="Times New Roman" pitchFamily="18" charset="0"/>
                                </a:rPr>
                                <m:t>𝑢𝑟𝑏𝑎𝑛</m:t>
                              </m:r>
                            </m:sub>
                          </m:sSub>
                        </m:e>
                      </m:d>
                      <m:f>
                        <m:fPr>
                          <m:ctrlPr>
                            <a:rPr lang="en-GB" sz="2000" i="1">
                              <a:latin typeface="Cambria Math" panose="02040503050406030204" pitchFamily="18" charset="0"/>
                              <a:cs typeface="Times New Roman" pitchFamily="18" charset="0"/>
                            </a:rPr>
                          </m:ctrlPr>
                        </m:fPr>
                        <m:num>
                          <m:r>
                            <a:rPr lang="en-GB" sz="2000">
                              <a:latin typeface="Cambria Math" panose="02040503050406030204" pitchFamily="18" charset="0"/>
                              <a:cs typeface="Times New Roman" pitchFamily="18" charset="0"/>
                            </a:rPr>
                            <m:t>1</m:t>
                          </m:r>
                        </m:num>
                        <m:den>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𝑆</m:t>
                              </m:r>
                            </m:e>
                            <m:sub>
                              <m:r>
                                <a:rPr lang="en-GB" sz="2000" smtClean="0">
                                  <a:latin typeface="Cambria Math" panose="02040503050406030204" pitchFamily="18" charset="0"/>
                                  <a:cs typeface="Times New Roman" pitchFamily="18" charset="0"/>
                                </a:rPr>
                                <m:t>𝑟𝑢𝑟𝑎𝑙</m:t>
                              </m:r>
                            </m:sub>
                          </m:sSub>
                        </m:den>
                      </m:f>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279022"/>
                <a:ext cx="10439494" cy="4427538"/>
              </a:xfrm>
              <a:prstGeom prst="rect">
                <a:avLst/>
              </a:prstGeom>
              <a:blipFill>
                <a:blip r:embed="rId5"/>
                <a:stretch>
                  <a:fillRect l="-350" t="-275"/>
                </a:stretch>
              </a:blipFill>
              <a:ln>
                <a:no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CA510C60-D253-F14C-BBC2-7F5B6B8A099D}"/>
              </a:ext>
            </a:extLst>
          </p:cNvPr>
          <p:cNvSpPr txBox="1"/>
          <p:nvPr/>
        </p:nvSpPr>
        <p:spPr>
          <a:xfrm>
            <a:off x="2370297" y="3056141"/>
            <a:ext cx="3964242" cy="369332"/>
          </a:xfrm>
          <a:prstGeom prst="rect">
            <a:avLst/>
          </a:prstGeom>
          <a:noFill/>
        </p:spPr>
        <p:txBody>
          <a:bodyPr wrap="squar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Total population [persons]</a:t>
            </a:r>
          </a:p>
        </p:txBody>
      </p:sp>
      <p:cxnSp>
        <p:nvCxnSpPr>
          <p:cNvPr id="8" name="Straight Connector 7">
            <a:extLst>
              <a:ext uri="{FF2B5EF4-FFF2-40B4-BE49-F238E27FC236}">
                <a16:creationId xmlns:a16="http://schemas.microsoft.com/office/drawing/2014/main" id="{9276A450-EEF3-6344-9E03-17684FA2F250}"/>
              </a:ext>
            </a:extLst>
          </p:cNvPr>
          <p:cNvCxnSpPr>
            <a:cxnSpLocks/>
          </p:cNvCxnSpPr>
          <p:nvPr/>
        </p:nvCxnSpPr>
        <p:spPr>
          <a:xfrm>
            <a:off x="5758249" y="2899137"/>
            <a:ext cx="0" cy="2100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019C4D-B7E7-7049-AA9E-E193A13FA20F}"/>
              </a:ext>
            </a:extLst>
          </p:cNvPr>
          <p:cNvSpPr txBox="1"/>
          <p:nvPr/>
        </p:nvSpPr>
        <p:spPr>
          <a:xfrm>
            <a:off x="3748831" y="3454041"/>
            <a:ext cx="5399893" cy="369332"/>
          </a:xfrm>
          <a:prstGeom prst="rect">
            <a:avLst/>
          </a:prstGeom>
          <a:noFill/>
        </p:spPr>
        <p:txBody>
          <a:bodyPr wrap="squar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Share population in urban areas</a:t>
            </a:r>
            <a:r>
              <a:rPr lang="en-GB" sz="16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endPar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5" name="Straight Connector 14">
            <a:extLst>
              <a:ext uri="{FF2B5EF4-FFF2-40B4-BE49-F238E27FC236}">
                <a16:creationId xmlns:a16="http://schemas.microsoft.com/office/drawing/2014/main" id="{C3920A1F-7ECE-7245-8617-CD800EE465FA}"/>
              </a:ext>
            </a:extLst>
          </p:cNvPr>
          <p:cNvCxnSpPr>
            <a:cxnSpLocks/>
          </p:cNvCxnSpPr>
          <p:nvPr/>
        </p:nvCxnSpPr>
        <p:spPr>
          <a:xfrm>
            <a:off x="6620130" y="2917672"/>
            <a:ext cx="0" cy="5904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AAA74F7-FC11-3A46-A1F4-EDB784BFF6AF}"/>
              </a:ext>
            </a:extLst>
          </p:cNvPr>
          <p:cNvSpPr txBox="1"/>
          <p:nvPr/>
        </p:nvSpPr>
        <p:spPr>
          <a:xfrm>
            <a:off x="7191313" y="2868075"/>
            <a:ext cx="5399890" cy="892552"/>
          </a:xfrm>
          <a:prstGeom prst="rect">
            <a:avLst/>
          </a:prstGeom>
          <a:noFill/>
        </p:spPr>
        <p:txBody>
          <a:bodyPr wrap="squar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Average urban household size [person/household]</a:t>
            </a:r>
          </a:p>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9" name="Straight Connector 18">
            <a:extLst>
              <a:ext uri="{FF2B5EF4-FFF2-40B4-BE49-F238E27FC236}">
                <a16:creationId xmlns:a16="http://schemas.microsoft.com/office/drawing/2014/main" id="{8808370D-373B-4448-9CF6-99C481655507}"/>
              </a:ext>
            </a:extLst>
          </p:cNvPr>
          <p:cNvCxnSpPr>
            <a:cxnSpLocks/>
          </p:cNvCxnSpPr>
          <p:nvPr/>
        </p:nvCxnSpPr>
        <p:spPr>
          <a:xfrm>
            <a:off x="7636476" y="2917672"/>
            <a:ext cx="457200" cy="1384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47188E9-004B-AE4B-8085-E5777BB0C817}"/>
              </a:ext>
            </a:extLst>
          </p:cNvPr>
          <p:cNvSpPr txBox="1"/>
          <p:nvPr/>
        </p:nvSpPr>
        <p:spPr>
          <a:xfrm>
            <a:off x="7417854" y="5019702"/>
            <a:ext cx="5399890" cy="892552"/>
          </a:xfrm>
          <a:prstGeom prst="rect">
            <a:avLst/>
          </a:prstGeom>
          <a:noFill/>
        </p:spPr>
        <p:txBody>
          <a:bodyPr wrap="square" rtlCol="0">
            <a:spAutoFit/>
          </a:bodyPr>
          <a:lstStyle/>
          <a:p>
            <a:pPr lvl="2"/>
            <a:r>
              <a:rPr lang="en-GB">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Average rural household size [person/household]</a:t>
            </a:r>
          </a:p>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3" name="Straight Connector 22">
            <a:extLst>
              <a:ext uri="{FF2B5EF4-FFF2-40B4-BE49-F238E27FC236}">
                <a16:creationId xmlns:a16="http://schemas.microsoft.com/office/drawing/2014/main" id="{123D5001-D9E5-D749-BD23-86C981735261}"/>
              </a:ext>
            </a:extLst>
          </p:cNvPr>
          <p:cNvCxnSpPr>
            <a:cxnSpLocks/>
          </p:cNvCxnSpPr>
          <p:nvPr/>
        </p:nvCxnSpPr>
        <p:spPr>
          <a:xfrm>
            <a:off x="7863017" y="5069298"/>
            <a:ext cx="457200" cy="1384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
        <p:nvSpPr>
          <p:cNvPr id="17" name="Google Shape;113;p16">
            <a:extLst>
              <a:ext uri="{FF2B5EF4-FFF2-40B4-BE49-F238E27FC236}">
                <a16:creationId xmlns:a16="http://schemas.microsoft.com/office/drawing/2014/main" id="{18C9BB2E-6B8A-FA4A-96DB-2CB379047E46}"/>
              </a:ext>
            </a:extLst>
          </p:cNvPr>
          <p:cNvSpPr>
            <a:spLocks noGrp="1" noChangeArrowheads="1"/>
          </p:cNvSpPr>
          <p:nvPr>
            <p:ph type="title"/>
          </p:nvPr>
        </p:nvSpPr>
        <p:spPr>
          <a:xfrm>
            <a:off x="856129" y="-1556"/>
            <a:ext cx="10470776" cy="1343491"/>
          </a:xfrm>
        </p:spPr>
        <p:txBody>
          <a:bodyPr lIns="121900" tIns="121900" rIns="121900" bIns="121900"/>
          <a:lstStyle/>
          <a:p>
            <a:pPr eaLnBrk="1" hangingPunct="1"/>
            <a:r>
              <a:rPr lang="en-GB" altLang="en-US" dirty="0">
                <a:latin typeface="Open Sans"/>
              </a:rPr>
              <a:t>Lecture 7.3 Household sector</a:t>
            </a:r>
          </a:p>
        </p:txBody>
      </p:sp>
      <p:sp>
        <p:nvSpPr>
          <p:cNvPr id="13" name="Oval 12">
            <a:extLst>
              <a:ext uri="{FF2B5EF4-FFF2-40B4-BE49-F238E27FC236}">
                <a16:creationId xmlns:a16="http://schemas.microsoft.com/office/drawing/2014/main" id="{9776BFA2-3847-AE4F-B053-1349B77738C3}"/>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4.mp3" descr="Track7_Lecture7_Slide14.mp3">
            <a:hlinkClick r:id="" action="ppaction://media"/>
            <a:extLst>
              <a:ext uri="{FF2B5EF4-FFF2-40B4-BE49-F238E27FC236}">
                <a16:creationId xmlns:a16="http://schemas.microsoft.com/office/drawing/2014/main" id="{C30DF198-DDCE-7D43-B827-35E18BEF8D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77" y="506912"/>
            <a:ext cx="812800" cy="812800"/>
          </a:xfrm>
          <a:prstGeom prst="rect">
            <a:avLst/>
          </a:prstGeom>
        </p:spPr>
      </p:pic>
    </p:spTree>
    <p:extLst>
      <p:ext uri="{BB962C8B-B14F-4D97-AF65-F5344CB8AC3E}">
        <p14:creationId xmlns:p14="http://schemas.microsoft.com/office/powerpoint/2010/main" val="3862409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1" y="1332969"/>
                <a:ext cx="10521157"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Water heating, cooking and air conditioning</a:t>
                </a:r>
              </a:p>
              <a:p>
                <a:pPr eaLnBrk="1" hangingPunct="1">
                  <a:lnSpc>
                    <a:spcPct val="100000"/>
                  </a:lnSpc>
                  <a:spcAft>
                    <a:spcPts val="1200"/>
                  </a:spcAft>
                  <a:buNone/>
                </a:pPr>
                <a:r>
                  <a:rPr lang="en-GB" sz="2000" dirty="0">
                    <a:solidFill>
                      <a:prstClr val="black"/>
                    </a:solidFill>
                    <a:latin typeface="Open Sans" panose="020B0606030504020204" pitchFamily="34" charset="0"/>
                    <a:ea typeface="Open Sans" panose="020B0606030504020204" pitchFamily="34" charset="0"/>
                    <a:cs typeface="Times New Roman" pitchFamily="18" charset="0"/>
                  </a:rPr>
                  <a:t>Useful energy demand  for </a:t>
                </a:r>
                <a:r>
                  <a:rPr lang="en-GB" sz="2000" dirty="0">
                    <a:latin typeface="Open Sans" panose="020B0606030504020204" pitchFamily="34" charset="0"/>
                    <a:ea typeface="Open Sans" panose="020B0606030504020204" pitchFamily="34" charset="0"/>
                    <a:cs typeface="Open Sans" panose="020B0606030504020204" pitchFamily="34" charset="0"/>
                  </a:rPr>
                  <a:t>w</a:t>
                </a:r>
                <a:r>
                  <a:rPr lang="en-GB" altLang="en-US" sz="2000" dirty="0">
                    <a:latin typeface="Open Sans" panose="020B0606030504020204" pitchFamily="34" charset="0"/>
                    <a:ea typeface="Open Sans" panose="020B0606030504020204" pitchFamily="34" charset="0"/>
                    <a:cs typeface="Open Sans" panose="020B0606030504020204" pitchFamily="34" charset="0"/>
                  </a:rPr>
                  <a:t>ater heating: </a:t>
                </a:r>
                <a14:m>
                  <m:oMath xmlns:m="http://schemas.openxmlformats.org/officeDocument/2006/math">
                    <m:r>
                      <a:rPr lang="en-GB" altLang="en-US" sz="2000">
                        <a:latin typeface="Cambria Math" panose="02040503050406030204" pitchFamily="18" charset="0"/>
                        <a:cs typeface="Calibri" panose="020F0502020204030204" pitchFamily="34" charset="0"/>
                      </a:rPr>
                      <m:t>𝑈𝐸</m:t>
                    </m:r>
                    <m:sSub>
                      <m:sSubPr>
                        <m:ctrlPr>
                          <a:rPr lang="en-GB" altLang="en-US" sz="2000" i="1" smtClean="0">
                            <a:latin typeface="Cambria Math" panose="02040503050406030204" pitchFamily="18" charset="0"/>
                            <a:cs typeface="Calibri" panose="020F0502020204030204" pitchFamily="34" charset="0"/>
                          </a:rPr>
                        </m:ctrlPr>
                      </m:sSubPr>
                      <m:e>
                        <m:r>
                          <a:rPr lang="en-GB" altLang="en-US" sz="2000" smtClean="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𝑤𝑎𝑡𝑒𝑟</m:t>
                        </m:r>
                      </m:sub>
                    </m:sSub>
                    <m:r>
                      <a:rPr lang="en-GB" sz="2000" smtClean="0">
                        <a:latin typeface="Cambria Math" panose="02040503050406030204" pitchFamily="18" charset="0"/>
                        <a:cs typeface="Times New Roman" pitchFamily="18" charset="0"/>
                      </a:rPr>
                      <m:t>=</m:t>
                    </m:r>
                    <m:nary>
                      <m:naryPr>
                        <m:chr m:val="∑"/>
                        <m:supHide m:val="on"/>
                        <m:ctrlPr>
                          <a:rPr lang="en-GB" sz="2000" i="1" smtClean="0">
                            <a:latin typeface="Cambria Math" panose="02040503050406030204" pitchFamily="18" charset="0"/>
                            <a:cs typeface="Times New Roman" pitchFamily="18" charset="0"/>
                          </a:rPr>
                        </m:ctrlPr>
                      </m:naryPr>
                      <m:sub>
                        <m:r>
                          <a:rPr lang="en-GB" sz="2000" smtClean="0">
                            <a:latin typeface="Cambria Math" panose="02040503050406030204" pitchFamily="18" charset="0"/>
                            <a:cs typeface="Times New Roman" pitchFamily="18" charset="0"/>
                          </a:rPr>
                          <m:t>h</m:t>
                        </m:r>
                        <m:r>
                          <a:rPr lang="en-GB" sz="2000" smtClean="0">
                            <a:latin typeface="Cambria Math" panose="02040503050406030204" pitchFamily="18" charset="0"/>
                            <a:cs typeface="Times New Roman" pitchFamily="18" charset="0"/>
                          </a:rPr>
                          <m:t> ∈ {</m:t>
                        </m:r>
                        <m:r>
                          <a:rPr lang="en-GB" sz="2000" smtClean="0">
                            <a:latin typeface="Cambria Math" panose="02040503050406030204" pitchFamily="18" charset="0"/>
                            <a:cs typeface="Times New Roman" pitchFamily="18" charset="0"/>
                          </a:rPr>
                          <m:t>𝑢𝑟𝑏𝑎𝑛</m:t>
                        </m:r>
                        <m:r>
                          <a:rPr lang="en-GB" sz="2000" smtClean="0">
                            <a:latin typeface="Cambria Math" panose="02040503050406030204" pitchFamily="18" charset="0"/>
                            <a:cs typeface="Times New Roman" pitchFamily="18" charset="0"/>
                          </a:rPr>
                          <m:t>, </m:t>
                        </m:r>
                        <m:r>
                          <a:rPr lang="en-GB" sz="2000" smtClean="0">
                            <a:latin typeface="Cambria Math" panose="02040503050406030204" pitchFamily="18" charset="0"/>
                            <a:cs typeface="Times New Roman" pitchFamily="18" charset="0"/>
                          </a:rPr>
                          <m:t>𝑟𝑢𝑟𝑎𝑙</m:t>
                        </m:r>
                        <m:r>
                          <a:rPr lang="en-GB" sz="2000" smtClean="0">
                            <a:latin typeface="Cambria Math" panose="02040503050406030204" pitchFamily="18" charset="0"/>
                            <a:cs typeface="Times New Roman" pitchFamily="18" charset="0"/>
                          </a:rPr>
                          <m:t>}</m:t>
                        </m:r>
                      </m:sub>
                      <m:sup/>
                      <m:e>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h</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𝑆</m:t>
                            </m:r>
                          </m:e>
                          <m:sub>
                            <m:r>
                              <a:rPr lang="en-GB" sz="2000" smtClean="0">
                                <a:latin typeface="Cambria Math" panose="02040503050406030204" pitchFamily="18" charset="0"/>
                                <a:cs typeface="Times New Roman" pitchFamily="18" charset="0"/>
                              </a:rPr>
                              <m:t>h</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𝑤</m:t>
                            </m:r>
                          </m:e>
                          <m:sub>
                            <m:r>
                              <a:rPr lang="en-GB" sz="2000" smtClean="0">
                                <a:latin typeface="Cambria Math" panose="02040503050406030204" pitchFamily="18" charset="0"/>
                                <a:cs typeface="Times New Roman" pitchFamily="18" charset="0"/>
                              </a:rPr>
                              <m:t>h</m:t>
                            </m:r>
                          </m:sub>
                        </m:sSub>
                        <m:r>
                          <a:rPr lang="en-GB" sz="2000" smtClean="0">
                            <a:latin typeface="Cambria Math" panose="02040503050406030204" pitchFamily="18" charset="0"/>
                            <a:cs typeface="Times New Roman" pitchFamily="18" charset="0"/>
                          </a:rPr>
                          <m:t>𝑆𝐸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𝑤𝑎𝑡𝑒𝑟</m:t>
                            </m:r>
                          </m:sub>
                        </m:sSub>
                      </m:e>
                    </m:nary>
                  </m:oMath>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Useful energy demand for cooking </a:t>
                </a:r>
                <a14:m>
                  <m:oMath xmlns:m="http://schemas.openxmlformats.org/officeDocument/2006/math">
                    <m:r>
                      <a:rPr lang="en-GB" altLang="en-US" sz="2000">
                        <a:latin typeface="Cambria Math" panose="02040503050406030204" pitchFamily="18" charset="0"/>
                        <a:cs typeface="Calibri" panose="020F0502020204030204" pitchFamily="34" charset="0"/>
                      </a:rPr>
                      <m:t>𝑈𝐸</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𝑐𝑜𝑜𝑘</m:t>
                        </m:r>
                      </m:sub>
                    </m:sSub>
                    <m:r>
                      <a:rPr lang="en-GB" sz="2000">
                        <a:latin typeface="Cambria Math" panose="02040503050406030204" pitchFamily="18" charset="0"/>
                        <a:cs typeface="Times New Roman" pitchFamily="18" charset="0"/>
                      </a:rPr>
                      <m:t>=</m:t>
                    </m:r>
                    <m:nary>
                      <m:naryPr>
                        <m:chr m:val="∑"/>
                        <m:supHide m:val="on"/>
                        <m:ctrlPr>
                          <a:rPr lang="en-GB" sz="2000" i="1">
                            <a:latin typeface="Cambria Math" panose="02040503050406030204" pitchFamily="18" charset="0"/>
                            <a:cs typeface="Times New Roman" pitchFamily="18" charset="0"/>
                          </a:rPr>
                        </m:ctrlPr>
                      </m:naryPr>
                      <m:sub>
                        <m:r>
                          <a:rPr lang="en-GB" sz="2000">
                            <a:latin typeface="Cambria Math" panose="02040503050406030204" pitchFamily="18" charset="0"/>
                            <a:cs typeface="Times New Roman" pitchFamily="18" charset="0"/>
                          </a:rPr>
                          <m:t>h</m:t>
                        </m:r>
                        <m:r>
                          <a:rPr lang="en-GB" sz="2000" smtClean="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m:t>
                        </m:r>
                        <m:r>
                          <a:rPr lang="en-GB" sz="2000" smtClean="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m:t>
                        </m:r>
                        <m:r>
                          <a:rPr lang="en-GB" sz="2000">
                            <a:latin typeface="Cambria Math" panose="02040503050406030204" pitchFamily="18" charset="0"/>
                            <a:cs typeface="Times New Roman" pitchFamily="18" charset="0"/>
                          </a:rPr>
                          <m:t>𝑢𝑟𝑏𝑎𝑛</m:t>
                        </m:r>
                        <m:r>
                          <a:rPr lang="en-GB" sz="200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𝑟𝑢𝑟𝑎𝑙</m:t>
                        </m:r>
                        <m:r>
                          <a:rPr lang="en-GB" sz="2000">
                            <a:latin typeface="Cambria Math" panose="02040503050406030204" pitchFamily="18" charset="0"/>
                            <a:cs typeface="Times New Roman" pitchFamily="18" charset="0"/>
                          </a:rPr>
                          <m:t>}</m:t>
                        </m:r>
                      </m:sub>
                      <m:sup/>
                      <m:e>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𝑛</m:t>
                            </m:r>
                          </m:e>
                          <m:sub>
                            <m:r>
                              <a:rPr lang="en-GB" sz="2000">
                                <a:latin typeface="Cambria Math" panose="02040503050406030204" pitchFamily="18" charset="0"/>
                                <a:cs typeface="Times New Roman" pitchFamily="18" charset="0"/>
                              </a:rPr>
                              <m:t>h</m:t>
                            </m:r>
                          </m:sub>
                        </m:sSub>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𝑐𝑜𝑜𝑘</m:t>
                            </m:r>
                          </m:sub>
                        </m:sSub>
                      </m:e>
                    </m:nary>
                  </m:oMath>
                </a14:m>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Useful energy demand for air conditioning </a:t>
                </a:r>
                <a14:m>
                  <m:oMath xmlns:m="http://schemas.openxmlformats.org/officeDocument/2006/math">
                    <m:r>
                      <m:rPr>
                        <m:sty m:val="p"/>
                      </m:rPr>
                      <a:rPr lang="en-GB" altLang="en-US" sz="2000" b="0" i="0">
                        <a:latin typeface="Cambria Math" panose="02040503050406030204" pitchFamily="18" charset="0"/>
                        <a:cs typeface="Calibri" panose="020F0502020204030204" pitchFamily="34" charset="0"/>
                      </a:rPr>
                      <m:t>UE</m:t>
                    </m:r>
                    <m:sSub>
                      <m:sSubPr>
                        <m:ctrlPr>
                          <a:rPr lang="en-GB" altLang="en-US" sz="2000" i="1">
                            <a:latin typeface="Cambria Math" panose="02040503050406030204" pitchFamily="18" charset="0"/>
                            <a:cs typeface="Calibri" panose="020F0502020204030204" pitchFamily="34" charset="0"/>
                          </a:rPr>
                        </m:ctrlPr>
                      </m:sSubPr>
                      <m:e>
                        <m:r>
                          <m:rPr>
                            <m:sty m:val="p"/>
                          </m:rPr>
                          <a:rPr lang="en-GB" altLang="en-US" sz="2000" b="0" i="0">
                            <a:latin typeface="Cambria Math" panose="02040503050406030204" pitchFamily="18" charset="0"/>
                            <a:cs typeface="Calibri" panose="020F0502020204030204" pitchFamily="34" charset="0"/>
                          </a:rPr>
                          <m:t>D</m:t>
                        </m:r>
                      </m:e>
                      <m:sub>
                        <m:r>
                          <m:rPr>
                            <m:sty m:val="p"/>
                          </m:rPr>
                          <a:rPr lang="en-GB" altLang="en-US" sz="2000" b="0" i="0">
                            <a:latin typeface="Cambria Math" panose="02040503050406030204" pitchFamily="18" charset="0"/>
                            <a:cs typeface="Calibri" panose="020F0502020204030204" pitchFamily="34" charset="0"/>
                          </a:rPr>
                          <m:t>air</m:t>
                        </m:r>
                        <m:r>
                          <a:rPr lang="en-GB" altLang="en-US" sz="2000" b="0" i="0">
                            <a:latin typeface="Cambria Math" panose="02040503050406030204" pitchFamily="18" charset="0"/>
                            <a:cs typeface="Calibri" panose="020F0502020204030204" pitchFamily="34" charset="0"/>
                          </a:rPr>
                          <m:t> </m:t>
                        </m:r>
                        <m:r>
                          <m:rPr>
                            <m:sty m:val="p"/>
                          </m:rPr>
                          <a:rPr lang="en-GB" altLang="en-US" sz="2000" b="0" i="0">
                            <a:latin typeface="Cambria Math" panose="02040503050406030204" pitchFamily="18" charset="0"/>
                            <a:cs typeface="Calibri" panose="020F0502020204030204" pitchFamily="34" charset="0"/>
                          </a:rPr>
                          <m:t>cond</m:t>
                        </m:r>
                        <m:r>
                          <a:rPr lang="en-GB" altLang="en-US" sz="2000" b="0" i="0">
                            <a:latin typeface="Cambria Math" panose="02040503050406030204" pitchFamily="18" charset="0"/>
                            <a:cs typeface="Calibri" panose="020F0502020204030204" pitchFamily="34" charset="0"/>
                          </a:rPr>
                          <m:t>.</m:t>
                        </m:r>
                      </m:sub>
                    </m:sSub>
                    <m:r>
                      <a:rPr lang="en-GB" sz="2000" b="0" i="0">
                        <a:latin typeface="Cambria Math" panose="02040503050406030204" pitchFamily="18" charset="0"/>
                        <a:cs typeface="Times New Roman" pitchFamily="18" charset="0"/>
                      </a:rPr>
                      <m:t>=</m:t>
                    </m:r>
                    <m:nary>
                      <m:naryPr>
                        <m:chr m:val="∑"/>
                        <m:supHide m:val="on"/>
                        <m:ctrlPr>
                          <a:rPr lang="en-GB" sz="2000" i="1">
                            <a:latin typeface="Cambria Math" panose="02040503050406030204" pitchFamily="18" charset="0"/>
                            <a:cs typeface="Times New Roman" pitchFamily="18" charset="0"/>
                          </a:rPr>
                        </m:ctrlPr>
                      </m:naryPr>
                      <m:sub>
                        <m:r>
                          <m:rPr>
                            <m:sty m:val="p"/>
                            <m:brk m:alnAt="7"/>
                          </m:rPr>
                          <a:rPr lang="en-GB" sz="2000" b="0" i="0">
                            <a:latin typeface="Cambria Math" panose="02040503050406030204" pitchFamily="18" charset="0"/>
                            <a:cs typeface="Times New Roman" pitchFamily="18" charset="0"/>
                          </a:rPr>
                          <m:t>d</m:t>
                        </m:r>
                        <m:r>
                          <a:rPr lang="en-GB" sz="2000" b="0" i="0">
                            <a:latin typeface="Cambria Math" panose="02040503050406030204" pitchFamily="18" charset="0"/>
                            <a:cs typeface="Times New Roman" pitchFamily="18" charset="0"/>
                          </a:rPr>
                          <m:t> ∈ </m:t>
                        </m:r>
                        <m:r>
                          <m:rPr>
                            <m:sty m:val="p"/>
                          </m:rPr>
                          <a:rPr lang="en-GB" sz="2000" b="0" i="0">
                            <a:latin typeface="Cambria Math" panose="02040503050406030204" pitchFamily="18" charset="0"/>
                            <a:cs typeface="Times New Roman" pitchFamily="18" charset="0"/>
                          </a:rPr>
                          <m:t>dwellings</m:t>
                        </m:r>
                      </m:sub>
                      <m:sup/>
                      <m:e>
                        <m:sSub>
                          <m:sSubPr>
                            <m:ctrlPr>
                              <a:rPr lang="en-GB" sz="2000" i="1">
                                <a:latin typeface="Cambria Math" panose="02040503050406030204" pitchFamily="18" charset="0"/>
                                <a:cs typeface="Times New Roman" pitchFamily="18" charset="0"/>
                              </a:rPr>
                            </m:ctrlPr>
                          </m:sSubPr>
                          <m:e>
                            <m:r>
                              <m:rPr>
                                <m:sty m:val="p"/>
                              </m:rPr>
                              <a:rPr lang="en-GB" sz="2000" b="0" i="0">
                                <a:latin typeface="Cambria Math" panose="02040503050406030204" pitchFamily="18" charset="0"/>
                                <a:cs typeface="Times New Roman" pitchFamily="18" charset="0"/>
                              </a:rPr>
                              <m:t>n</m:t>
                            </m:r>
                          </m:e>
                          <m:sub>
                            <m:r>
                              <m:rPr>
                                <m:sty m:val="p"/>
                              </m:rPr>
                              <a:rPr lang="en-GB" sz="2000" b="0" i="0">
                                <a:latin typeface="Cambria Math" panose="02040503050406030204" pitchFamily="18" charset="0"/>
                                <a:cs typeface="Times New Roman" pitchFamily="18" charset="0"/>
                              </a:rPr>
                              <m:t>d</m:t>
                            </m:r>
                          </m:sub>
                        </m:sSub>
                        <m:sSub>
                          <m:sSubPr>
                            <m:ctrlPr>
                              <a:rPr lang="en-GB" sz="2000" i="1">
                                <a:latin typeface="Cambria Math" panose="02040503050406030204" pitchFamily="18" charset="0"/>
                                <a:cs typeface="Times New Roman" pitchFamily="18" charset="0"/>
                              </a:rPr>
                            </m:ctrlPr>
                          </m:sSubPr>
                          <m:e>
                            <m:r>
                              <m:rPr>
                                <m:sty m:val="p"/>
                              </m:rPr>
                              <a:rPr lang="en-GB" sz="2000" b="0" i="0">
                                <a:latin typeface="Cambria Math" panose="02040503050406030204" pitchFamily="18" charset="0"/>
                                <a:cs typeface="Times New Roman" pitchFamily="18" charset="0"/>
                              </a:rPr>
                              <m:t>a</m:t>
                            </m:r>
                          </m:e>
                          <m:sub>
                            <m:r>
                              <m:rPr>
                                <m:sty m:val="p"/>
                              </m:rPr>
                              <a:rPr lang="en-GB" sz="2000" b="0" i="0">
                                <a:latin typeface="Cambria Math" panose="02040503050406030204" pitchFamily="18" charset="0"/>
                                <a:cs typeface="Times New Roman" pitchFamily="18" charset="0"/>
                              </a:rPr>
                              <m:t>d</m:t>
                            </m:r>
                          </m:sub>
                        </m:sSub>
                        <m:r>
                          <m:rPr>
                            <m:sty m:val="p"/>
                          </m:rPr>
                          <a:rPr lang="en-GB" sz="2000" b="0" i="0">
                            <a:latin typeface="Cambria Math" panose="02040503050406030204" pitchFamily="18" charset="0"/>
                            <a:cs typeface="Times New Roman" pitchFamily="18" charset="0"/>
                          </a:rPr>
                          <m:t>SE</m:t>
                        </m:r>
                        <m:sSub>
                          <m:sSubPr>
                            <m:ctrlPr>
                              <a:rPr lang="en-GB" sz="2000" i="1">
                                <a:latin typeface="Cambria Math" panose="02040503050406030204" pitchFamily="18" charset="0"/>
                                <a:cs typeface="Times New Roman" pitchFamily="18" charset="0"/>
                              </a:rPr>
                            </m:ctrlPr>
                          </m:sSubPr>
                          <m:e>
                            <m:r>
                              <m:rPr>
                                <m:sty m:val="p"/>
                              </m:rPr>
                              <a:rPr lang="en-GB" sz="2000" b="0" i="0">
                                <a:latin typeface="Cambria Math" panose="02040503050406030204" pitchFamily="18" charset="0"/>
                                <a:cs typeface="Times New Roman" pitchFamily="18" charset="0"/>
                              </a:rPr>
                              <m:t>C</m:t>
                            </m:r>
                          </m:e>
                          <m:sub>
                            <m:r>
                              <m:rPr>
                                <m:sty m:val="p"/>
                              </m:rPr>
                              <a:rPr lang="en-GB" sz="2000" b="0" i="0" smtClean="0">
                                <a:latin typeface="Cambria Math" panose="02040503050406030204" pitchFamily="18" charset="0"/>
                                <a:cs typeface="Times New Roman" pitchFamily="18" charset="0"/>
                              </a:rPr>
                              <m:t>d</m:t>
                            </m:r>
                            <m:r>
                              <a:rPr lang="en-GB" sz="2000" b="0" i="0">
                                <a:latin typeface="Cambria Math" panose="02040503050406030204" pitchFamily="18" charset="0"/>
                                <a:cs typeface="Times New Roman" pitchFamily="18" charset="0"/>
                              </a:rPr>
                              <m:t>,</m:t>
                            </m:r>
                            <m:r>
                              <m:rPr>
                                <m:sty m:val="p"/>
                              </m:rPr>
                              <a:rPr lang="en-GB" sz="2000" b="0" i="0">
                                <a:latin typeface="Cambria Math" panose="02040503050406030204" pitchFamily="18" charset="0"/>
                                <a:cs typeface="Times New Roman" pitchFamily="18" charset="0"/>
                              </a:rPr>
                              <m:t>air</m:t>
                            </m:r>
                            <m:r>
                              <a:rPr lang="en-GB" sz="2000" b="0" i="0">
                                <a:latin typeface="Cambria Math" panose="02040503050406030204" pitchFamily="18" charset="0"/>
                                <a:cs typeface="Times New Roman" pitchFamily="18" charset="0"/>
                              </a:rPr>
                              <m:t> </m:t>
                            </m:r>
                            <m:r>
                              <m:rPr>
                                <m:sty m:val="p"/>
                              </m:rPr>
                              <a:rPr lang="en-GB" sz="2000" b="0" i="0">
                                <a:latin typeface="Cambria Math" panose="02040503050406030204" pitchFamily="18" charset="0"/>
                                <a:cs typeface="Times New Roman" pitchFamily="18" charset="0"/>
                              </a:rPr>
                              <m:t>cond</m:t>
                            </m:r>
                          </m:sub>
                        </m:sSub>
                      </m:e>
                    </m:nary>
                  </m:oMath>
                </a14:m>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50000"/>
                  </a:lnSpc>
                  <a:spcBef>
                    <a:spcPts val="0"/>
                  </a:spcBef>
                  <a:spcAft>
                    <a:spcPts val="0"/>
                  </a:spcAft>
                  <a:buNone/>
                </a:pPr>
                <a14:m>
                  <m:oMath xmlns:m="http://schemas.openxmlformats.org/officeDocument/2006/math">
                    <m:r>
                      <m:rPr>
                        <m:sty m:val="p"/>
                      </m:rPr>
                      <a:rPr lang="en-GB" sz="2000" b="0" i="0" smtClean="0">
                        <a:latin typeface="Cambria Math" panose="02040503050406030204" pitchFamily="18" charset="0"/>
                        <a:cs typeface="Times New Roman" pitchFamily="18" charset="0"/>
                      </a:rPr>
                      <m:t>n</m:t>
                    </m:r>
                  </m:oMath>
                </a14:m>
                <a:r>
                  <a:rPr lang="en-GB"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number of dwellings [dwelling]</a:t>
                </a:r>
              </a:p>
              <a:p>
                <a:pPr eaLnBrk="1" hangingPunct="1">
                  <a:lnSpc>
                    <a:spcPct val="150000"/>
                  </a:lnSpc>
                  <a:spcBef>
                    <a:spcPts val="0"/>
                  </a:spcBef>
                  <a:spcAft>
                    <a:spcPts val="0"/>
                  </a:spcAft>
                  <a:buNone/>
                </a:pPr>
                <a14:m>
                  <m:oMath xmlns:m="http://schemas.openxmlformats.org/officeDocument/2006/math">
                    <m:r>
                      <m:rPr>
                        <m:sty m:val="p"/>
                      </m:rPr>
                      <a:rPr lang="en-GB" sz="2000" b="0" i="0" smtClean="0">
                        <a:latin typeface="Cambria Math" panose="02040503050406030204" pitchFamily="18" charset="0"/>
                        <a:cs typeface="Times New Roman" pitchFamily="18" charset="0"/>
                      </a:rPr>
                      <m:t>S</m:t>
                    </m:r>
                  </m:oMath>
                </a14:m>
                <a:r>
                  <a:rPr lang="en-GB"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Average size of dwelling [person / dwelling]</a:t>
                </a:r>
              </a:p>
              <a:p>
                <a:pPr eaLnBrk="1" hangingPunct="1">
                  <a:lnSpc>
                    <a:spcPct val="150000"/>
                  </a:lnSpc>
                  <a:spcBef>
                    <a:spcPts val="0"/>
                  </a:spcBef>
                  <a:spcAft>
                    <a:spcPts val="0"/>
                  </a:spcAft>
                  <a:buNone/>
                </a:pPr>
                <a14:m>
                  <m:oMath xmlns:m="http://schemas.openxmlformats.org/officeDocument/2006/math">
                    <m:r>
                      <m:rPr>
                        <m:sty m:val="p"/>
                      </m:rPr>
                      <a:rPr lang="en-GB" sz="2000" b="0" i="0" smtClean="0">
                        <a:latin typeface="Cambria Math" panose="02040503050406030204" pitchFamily="18" charset="0"/>
                        <a:cs typeface="Times New Roman" pitchFamily="18" charset="0"/>
                      </a:rPr>
                      <m:t>w</m:t>
                    </m:r>
                    <m:r>
                      <a:rPr lang="en-GB" sz="2000" b="0" i="0" smtClean="0">
                        <a:latin typeface="Cambria Math" panose="02040503050406030204" pitchFamily="18" charset="0"/>
                        <a:cs typeface="Times New Roman" pitchFamily="18" charset="0"/>
                      </a:rPr>
                      <m:t>,</m:t>
                    </m:r>
                    <m:r>
                      <m:rPr>
                        <m:nor/>
                      </m:rPr>
                      <a:rPr lang="en-GB" sz="2000" dirty="0">
                        <a:latin typeface="Open Sans" panose="020B0606030504020204" pitchFamily="34" charset="0"/>
                        <a:ea typeface="Open Sans" panose="020B0606030504020204" pitchFamily="34" charset="0"/>
                        <a:cs typeface="Open Sans" panose="020B0606030504020204" pitchFamily="34" charset="0"/>
                      </a:rPr>
                      <m:t>a</m:t>
                    </m:r>
                    <m:r>
                      <a:rPr lang="en-GB" sz="2000" b="0" i="0" smtClean="0">
                        <a:latin typeface="Cambria Math" panose="02040503050406030204" pitchFamily="18" charset="0"/>
                        <a:cs typeface="Times New Roman" pitchFamily="18" charset="0"/>
                      </a:rPr>
                      <m:t>:</m:t>
                    </m:r>
                  </m:oMath>
                </a14:m>
                <a:r>
                  <a:rPr lang="en-GB"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Fraction of dwellings with hot water/with air conditioning</a:t>
                </a:r>
              </a:p>
              <a:p>
                <a:pPr eaLnBrk="1" hangingPunct="1">
                  <a:lnSpc>
                    <a:spcPct val="150000"/>
                  </a:lnSpc>
                  <a:spcBef>
                    <a:spcPts val="0"/>
                  </a:spcBef>
                  <a:spcAft>
                    <a:spcPts val="0"/>
                  </a:spcAft>
                  <a:buNone/>
                </a:pPr>
                <a14:m>
                  <m:oMath xmlns:m="http://schemas.openxmlformats.org/officeDocument/2006/math">
                    <m:r>
                      <m:rPr>
                        <m:sty m:val="p"/>
                      </m:rPr>
                      <a:rPr lang="en-GB" sz="2000" b="0" i="0">
                        <a:latin typeface="Cambria Math" panose="02040503050406030204" pitchFamily="18" charset="0"/>
                        <a:cs typeface="Times New Roman" pitchFamily="18" charset="0"/>
                      </a:rPr>
                      <m:t>SE</m:t>
                    </m:r>
                    <m:sSub>
                      <m:sSubPr>
                        <m:ctrlPr>
                          <a:rPr lang="en-GB" sz="2000" i="1">
                            <a:latin typeface="Cambria Math" panose="02040503050406030204" pitchFamily="18" charset="0"/>
                            <a:cs typeface="Times New Roman" pitchFamily="18" charset="0"/>
                          </a:rPr>
                        </m:ctrlPr>
                      </m:sSubPr>
                      <m:e>
                        <m:r>
                          <m:rPr>
                            <m:sty m:val="p"/>
                          </m:rPr>
                          <a:rPr lang="en-GB" sz="2000" b="0" i="0">
                            <a:latin typeface="Cambria Math" panose="02040503050406030204" pitchFamily="18" charset="0"/>
                            <a:cs typeface="Times New Roman" pitchFamily="18" charset="0"/>
                          </a:rPr>
                          <m:t>C</m:t>
                        </m:r>
                      </m:e>
                      <m:sub>
                        <m:r>
                          <m:rPr>
                            <m:sty m:val="p"/>
                          </m:rPr>
                          <a:rPr lang="en-GB" sz="2000" b="0" i="0">
                            <a:latin typeface="Cambria Math" panose="02040503050406030204" pitchFamily="18" charset="0"/>
                            <a:cs typeface="Times New Roman" pitchFamily="18" charset="0"/>
                          </a:rPr>
                          <m:t>water</m:t>
                        </m:r>
                      </m:sub>
                    </m:sSub>
                    <m:r>
                      <a:rPr lang="en-GB" sz="2000" b="0" i="0" smtClean="0">
                        <a:latin typeface="Cambria Math" panose="02040503050406030204" pitchFamily="18" charset="0"/>
                        <a:cs typeface="Times New Roman" pitchFamily="18" charset="0"/>
                      </a:rPr>
                      <m:t>: </m:t>
                    </m:r>
                  </m:oMath>
                </a14:m>
                <a:r>
                  <a:rPr lang="en-GB"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Specific energy consumption for hot water [energy / person]</a:t>
                </a:r>
              </a:p>
              <a:p>
                <a:pPr eaLnBrk="1" hangingPunct="1">
                  <a:lnSpc>
                    <a:spcPct val="150000"/>
                  </a:lnSpc>
                  <a:spcBef>
                    <a:spcPts val="0"/>
                  </a:spcBef>
                  <a:spcAft>
                    <a:spcPts val="0"/>
                  </a:spcAft>
                  <a:buNone/>
                </a:pPr>
                <a14:m>
                  <m:oMath xmlns:m="http://schemas.openxmlformats.org/officeDocument/2006/math">
                    <m:r>
                      <m:rPr>
                        <m:sty m:val="p"/>
                      </m:rPr>
                      <a:rPr lang="en-GB" sz="2000" b="0" i="0">
                        <a:latin typeface="Cambria Math" panose="02040503050406030204" pitchFamily="18" charset="0"/>
                        <a:cs typeface="Times New Roman" pitchFamily="18" charset="0"/>
                      </a:rPr>
                      <m:t>SE</m:t>
                    </m:r>
                    <m:sSub>
                      <m:sSubPr>
                        <m:ctrlPr>
                          <a:rPr lang="en-GB" sz="2000" i="1">
                            <a:latin typeface="Cambria Math" panose="02040503050406030204" pitchFamily="18" charset="0"/>
                            <a:cs typeface="Times New Roman" pitchFamily="18" charset="0"/>
                          </a:rPr>
                        </m:ctrlPr>
                      </m:sSubPr>
                      <m:e>
                        <m:r>
                          <m:rPr>
                            <m:sty m:val="p"/>
                          </m:rPr>
                          <a:rPr lang="en-GB" sz="2000" b="0" i="0">
                            <a:latin typeface="Cambria Math" panose="02040503050406030204" pitchFamily="18" charset="0"/>
                            <a:cs typeface="Times New Roman" pitchFamily="18" charset="0"/>
                          </a:rPr>
                          <m:t>C</m:t>
                        </m:r>
                      </m:e>
                      <m:sub>
                        <m:r>
                          <m:rPr>
                            <m:sty m:val="p"/>
                          </m:rPr>
                          <a:rPr lang="en-GB" sz="2000" b="0" i="0">
                            <a:latin typeface="Cambria Math" panose="02040503050406030204" pitchFamily="18" charset="0"/>
                            <a:cs typeface="Times New Roman" pitchFamily="18" charset="0"/>
                          </a:rPr>
                          <m:t>cook</m:t>
                        </m:r>
                      </m:sub>
                    </m:sSub>
                    <m:r>
                      <a:rPr lang="en-GB" sz="2000" b="0" i="0" smtClean="0">
                        <a:latin typeface="Cambria Math" panose="02040503050406030204" pitchFamily="18" charset="0"/>
                        <a:cs typeface="Times New Roman" pitchFamily="18" charset="0"/>
                      </a:rPr>
                      <m:t>,</m:t>
                    </m:r>
                    <m:r>
                      <m:rPr>
                        <m:sty m:val="p"/>
                      </m:rPr>
                      <a:rPr lang="en-GB" sz="2000" b="0" i="0">
                        <a:latin typeface="Cambria Math" panose="02040503050406030204" pitchFamily="18" charset="0"/>
                        <a:cs typeface="Times New Roman" pitchFamily="18" charset="0"/>
                      </a:rPr>
                      <m:t>SE</m:t>
                    </m:r>
                    <m:sSub>
                      <m:sSubPr>
                        <m:ctrlPr>
                          <a:rPr lang="en-GB" sz="2000" i="1">
                            <a:latin typeface="Cambria Math" panose="02040503050406030204" pitchFamily="18" charset="0"/>
                            <a:cs typeface="Times New Roman" pitchFamily="18" charset="0"/>
                          </a:rPr>
                        </m:ctrlPr>
                      </m:sSubPr>
                      <m:e>
                        <m:r>
                          <m:rPr>
                            <m:sty m:val="p"/>
                          </m:rPr>
                          <a:rPr lang="en-GB" sz="2000" b="0" i="0">
                            <a:latin typeface="Cambria Math" panose="02040503050406030204" pitchFamily="18" charset="0"/>
                            <a:cs typeface="Times New Roman" pitchFamily="18" charset="0"/>
                          </a:rPr>
                          <m:t>C</m:t>
                        </m:r>
                      </m:e>
                      <m:sub>
                        <m:r>
                          <m:rPr>
                            <m:sty m:val="p"/>
                          </m:rPr>
                          <a:rPr lang="en-GB" sz="2000" b="0" i="0">
                            <a:latin typeface="Cambria Math" panose="02040503050406030204" pitchFamily="18" charset="0"/>
                            <a:cs typeface="Times New Roman" pitchFamily="18" charset="0"/>
                          </a:rPr>
                          <m:t>air</m:t>
                        </m:r>
                        <m:r>
                          <a:rPr lang="en-GB" sz="2000" b="0" i="0">
                            <a:latin typeface="Cambria Math" panose="02040503050406030204" pitchFamily="18" charset="0"/>
                            <a:cs typeface="Times New Roman" pitchFamily="18" charset="0"/>
                          </a:rPr>
                          <m:t> </m:t>
                        </m:r>
                        <m:r>
                          <m:rPr>
                            <m:sty m:val="p"/>
                          </m:rPr>
                          <a:rPr lang="en-GB" sz="2000" b="0" i="0">
                            <a:latin typeface="Cambria Math" panose="02040503050406030204" pitchFamily="18" charset="0"/>
                            <a:cs typeface="Times New Roman" pitchFamily="18" charset="0"/>
                          </a:rPr>
                          <m:t>cond</m:t>
                        </m:r>
                      </m:sub>
                    </m:sSub>
                    <m:r>
                      <a:rPr lang="en-GB" sz="2000" b="0" i="0">
                        <a:latin typeface="Cambria Math" panose="02040503050406030204" pitchFamily="18" charset="0"/>
                        <a:cs typeface="Times New Roman" pitchFamily="18" charset="0"/>
                      </a:rPr>
                      <m:t>: </m:t>
                    </m:r>
                  </m:oMath>
                </a14:m>
                <a:r>
                  <a:rPr lang="en-GB"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Specific energy consumption cooking/air cond. [energy / dwelling]</a:t>
                </a:r>
              </a:p>
              <a:p>
                <a:pPr eaLnBrk="1" hangingPunct="1">
                  <a:lnSpc>
                    <a:spcPct val="100000"/>
                  </a:lnSpc>
                  <a:spcAft>
                    <a:spcPts val="1200"/>
                  </a:spcAft>
                  <a:buNone/>
                </a:pPr>
                <a:endParaRPr lang="en-GB" sz="2000" dirty="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1" y="1332969"/>
                <a:ext cx="10521157" cy="4427538"/>
              </a:xfrm>
              <a:prstGeom prst="rect">
                <a:avLst/>
              </a:prstGeom>
              <a:blipFill>
                <a:blip r:embed="rId5"/>
                <a:stretch>
                  <a:fillRect l="-362" t="-573" b="-8023"/>
                </a:stretch>
              </a:blipFill>
              <a:ln>
                <a:noFill/>
              </a:ln>
            </p:spPr>
            <p:txBody>
              <a:bodyPr/>
              <a:lstStyle/>
              <a:p>
                <a:r>
                  <a:rPr lang="en-AT">
                    <a:noFill/>
                  </a:rPr>
                  <a:t> </a:t>
                </a:r>
              </a:p>
            </p:txBody>
          </p:sp>
        </mc:Fallback>
      </mc:AlternateContent>
      <p:sp>
        <p:nvSpPr>
          <p:cNvPr id="29" name="Slide Number Placeholder 5">
            <a:extLst>
              <a:ext uri="{FF2B5EF4-FFF2-40B4-BE49-F238E27FC236}">
                <a16:creationId xmlns:a16="http://schemas.microsoft.com/office/drawing/2014/main" id="{D6871B33-F17E-1347-8124-DDF2CF4E68C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
        <p:nvSpPr>
          <p:cNvPr id="7" name="Google Shape;113;p16">
            <a:extLst>
              <a:ext uri="{FF2B5EF4-FFF2-40B4-BE49-F238E27FC236}">
                <a16:creationId xmlns:a16="http://schemas.microsoft.com/office/drawing/2014/main" id="{B3A7AEA0-BFA4-AE43-B20E-4560BF00B432}"/>
              </a:ext>
            </a:extLst>
          </p:cNvPr>
          <p:cNvSpPr>
            <a:spLocks noGrp="1" noChangeArrowheads="1"/>
          </p:cNvSpPr>
          <p:nvPr>
            <p:ph type="title"/>
          </p:nvPr>
        </p:nvSpPr>
        <p:spPr>
          <a:xfrm>
            <a:off x="856129" y="-1556"/>
            <a:ext cx="9570261" cy="1343491"/>
          </a:xfrm>
        </p:spPr>
        <p:txBody>
          <a:bodyPr lIns="121900" tIns="121900" rIns="121900" bIns="121900"/>
          <a:lstStyle/>
          <a:p>
            <a:pPr eaLnBrk="1" hangingPunct="1"/>
            <a:r>
              <a:rPr lang="en-GB" altLang="en-US" dirty="0">
                <a:latin typeface="Open Sans"/>
              </a:rPr>
              <a:t>Lecture 7.3 Household sector</a:t>
            </a:r>
            <a:endParaRPr lang="en-US" dirty="0"/>
          </a:p>
        </p:txBody>
      </p:sp>
      <p:sp>
        <p:nvSpPr>
          <p:cNvPr id="5" name="Oval 4">
            <a:extLst>
              <a:ext uri="{FF2B5EF4-FFF2-40B4-BE49-F238E27FC236}">
                <a16:creationId xmlns:a16="http://schemas.microsoft.com/office/drawing/2014/main" id="{6B809D53-85BD-1B4E-AE53-7BC1CECF8A93}"/>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15 mod.mp3" descr="Slide 15 mod.mp3">
            <a:hlinkClick r:id="" action="ppaction://media"/>
            <a:extLst>
              <a:ext uri="{FF2B5EF4-FFF2-40B4-BE49-F238E27FC236}">
                <a16:creationId xmlns:a16="http://schemas.microsoft.com/office/drawing/2014/main" id="{5DC37FD7-5491-424D-A566-4460B3E877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77" y="506912"/>
            <a:ext cx="812800" cy="812800"/>
          </a:xfrm>
          <a:prstGeom prst="rect">
            <a:avLst/>
          </a:prstGeom>
        </p:spPr>
      </p:pic>
    </p:spTree>
    <p:extLst>
      <p:ext uri="{BB962C8B-B14F-4D97-AF65-F5344CB8AC3E}">
        <p14:creationId xmlns:p14="http://schemas.microsoft.com/office/powerpoint/2010/main" val="26198723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2969"/>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Space heating</a:t>
                </a:r>
                <a:endParaRPr lang="en-GB" altLang="en-US" sz="2000" b="1" dirty="0">
                  <a:latin typeface="Open Sans" panose="020B0606030504020204" pitchFamily="34" charset="0"/>
                  <a:ea typeface="Open Sans" panose="020B0606030504020204" pitchFamily="34" charset="0"/>
                  <a:cs typeface="Open Sans" panose="020B0606030504020204" pitchFamily="34" charset="0"/>
                </a:endParaRPr>
              </a:p>
              <a:p>
                <a:pPr algn="ctr" eaLnBrk="1" hangingPunct="1">
                  <a:lnSpc>
                    <a:spcPct val="100000"/>
                  </a:lnSpc>
                  <a:spcAft>
                    <a:spcPts val="1200"/>
                  </a:spcAft>
                  <a:buNone/>
                </a:pPr>
                <a14:m>
                  <m:oMath xmlns:m="http://schemas.openxmlformats.org/officeDocument/2006/math">
                    <m:r>
                      <a:rPr lang="en-GB" altLang="en-US" sz="2000">
                        <a:latin typeface="Cambria Math" panose="02040503050406030204" pitchFamily="18" charset="0"/>
                        <a:cs typeface="Calibri" panose="020F0502020204030204" pitchFamily="34" charset="0"/>
                      </a:rPr>
                      <m:t>𝑈𝐸</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h𝑒𝑎𝑡𝑖𝑛𝑔</m:t>
                        </m:r>
                      </m:sub>
                    </m:sSub>
                    <m:r>
                      <a:rPr lang="en-GB" sz="2000">
                        <a:latin typeface="Cambria Math" panose="02040503050406030204" pitchFamily="18" charset="0"/>
                        <a:cs typeface="Times New Roman" pitchFamily="18" charset="0"/>
                      </a:rPr>
                      <m:t>=</m:t>
                    </m:r>
                    <m:nary>
                      <m:naryPr>
                        <m:chr m:val="∑"/>
                        <m:supHide m:val="on"/>
                        <m:ctrlPr>
                          <a:rPr lang="en-GB" sz="2000" i="1">
                            <a:latin typeface="Cambria Math" panose="02040503050406030204" pitchFamily="18" charset="0"/>
                            <a:cs typeface="Times New Roman" pitchFamily="18" charset="0"/>
                          </a:rPr>
                        </m:ctrlPr>
                      </m:naryPr>
                      <m:sub>
                        <m:r>
                          <m:rPr>
                            <m:brk m:alnAt="7"/>
                          </m:rPr>
                          <a:rPr lang="en-GB" sz="2000">
                            <a:latin typeface="Cambria Math" panose="02040503050406030204" pitchFamily="18" charset="0"/>
                            <a:cs typeface="Times New Roman" pitchFamily="18" charset="0"/>
                          </a:rPr>
                          <m:t>𝑑</m:t>
                        </m:r>
                        <m:r>
                          <a:rPr lang="en-GB" sz="2000">
                            <a:latin typeface="Cambria Math" panose="02040503050406030204" pitchFamily="18" charset="0"/>
                            <a:cs typeface="Times New Roman" pitchFamily="18" charset="0"/>
                          </a:rPr>
                          <m:t> ∈ </m:t>
                        </m:r>
                        <m:r>
                          <a:rPr lang="en-GB" sz="2000">
                            <a:latin typeface="Cambria Math" panose="02040503050406030204" pitchFamily="18" charset="0"/>
                            <a:cs typeface="Times New Roman" pitchFamily="18" charset="0"/>
                          </a:rPr>
                          <m:t>𝑑𝑤𝑒𝑙𝑙𝑖𝑛𝑔𝑠</m:t>
                        </m:r>
                      </m:sub>
                      <m:sup/>
                      <m:e>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𝑑</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h</m:t>
                            </m:r>
                          </m:e>
                          <m:sub>
                            <m:r>
                              <a:rPr lang="en-GB" sz="2000" smtClean="0">
                                <a:latin typeface="Cambria Math" panose="02040503050406030204" pitchFamily="18" charset="0"/>
                                <a:cs typeface="Times New Roman" pitchFamily="18" charset="0"/>
                              </a:rPr>
                              <m:t>𝑑</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𝑆</m:t>
                            </m:r>
                          </m:e>
                          <m:sub>
                            <m:r>
                              <a:rPr lang="en-GB" sz="2000" smtClean="0">
                                <a:latin typeface="Cambria Math" panose="02040503050406030204" pitchFamily="18" charset="0"/>
                                <a:cs typeface="Times New Roman" pitchFamily="18" charset="0"/>
                              </a:rPr>
                              <m:t>𝑑</m:t>
                            </m:r>
                          </m:sub>
                        </m:sSub>
                        <m:sSub>
                          <m:sSubPr>
                            <m:ctrlPr>
                              <a:rPr lang="en-GB" sz="2000" i="1">
                                <a:latin typeface="Cambria Math" panose="02040503050406030204" pitchFamily="18" charset="0"/>
                                <a:cs typeface="Times New Roman" pitchFamily="18" charset="0"/>
                              </a:rPr>
                            </m:ctrlPr>
                          </m:sSubPr>
                          <m:e>
                            <m:r>
                              <a:rPr lang="en-GB" sz="2000" b="0" i="1" smtClean="0">
                                <a:latin typeface="Cambria Math" panose="02040503050406030204" pitchFamily="18" charset="0"/>
                                <a:cs typeface="Times New Roman" pitchFamily="18" charset="0"/>
                              </a:rPr>
                              <m:t>𝐴</m:t>
                            </m:r>
                          </m:e>
                          <m:sub>
                            <m:r>
                              <a:rPr lang="en-GB" sz="2000">
                                <a:latin typeface="Cambria Math" panose="02040503050406030204" pitchFamily="18" charset="0"/>
                                <a:cs typeface="Times New Roman" pitchFamily="18" charset="0"/>
                              </a:rPr>
                              <m:t>𝑑</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𝐾</m:t>
                            </m:r>
                          </m:e>
                          <m:sub>
                            <m:r>
                              <a:rPr lang="en-GB" sz="2000" smtClean="0">
                                <a:latin typeface="Cambria Math" panose="02040503050406030204" pitchFamily="18" charset="0"/>
                                <a:cs typeface="Times New Roman" pitchFamily="18" charset="0"/>
                              </a:rPr>
                              <m:t>𝑑</m:t>
                            </m:r>
                          </m:sub>
                        </m:sSub>
                        <m:r>
                          <a:rPr lang="en-GB" sz="2000" smtClean="0">
                            <a:latin typeface="Cambria Math" panose="02040503050406030204" pitchFamily="18" charset="0"/>
                            <a:cs typeface="Times New Roman" pitchFamily="18" charset="0"/>
                          </a:rPr>
                          <m:t>𝐷</m:t>
                        </m:r>
                      </m:e>
                    </m:nary>
                  </m:oMath>
                </a14:m>
                <a:r>
                  <a:rPr lang="en-GB" sz="2000" dirty="0">
                    <a:latin typeface="Open Sans" panose="020B0606030504020204" pitchFamily="34" charset="0"/>
                    <a:ea typeface="Open Sans" panose="020B0606030504020204" pitchFamily="34" charset="0"/>
                    <a:cs typeface="Times New Roman" pitchFamily="18" charset="0"/>
                  </a:rPr>
                  <a:t> </a:t>
                </a:r>
              </a:p>
              <a:p>
                <a:pPr eaLnBrk="1" hangingPunct="1">
                  <a:lnSpc>
                    <a:spcPct val="100000"/>
                  </a:lnSpc>
                  <a:spcBef>
                    <a:spcPts val="0"/>
                  </a:spcBef>
                  <a:spcAft>
                    <a:spcPts val="0"/>
                  </a:spcAft>
                  <a:buNone/>
                </a:pPr>
                <a14:m>
                  <m:oMath xmlns:m="http://schemas.openxmlformats.org/officeDocument/2006/math">
                    <m:r>
                      <a:rPr lang="en-GB" sz="2000">
                        <a:latin typeface="Cambria Math" panose="02040503050406030204" pitchFamily="18" charset="0"/>
                        <a:cs typeface="Times New Roman" pitchFamily="18" charset="0"/>
                      </a:rPr>
                      <m:t>𝑛</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 number of </a:t>
                </a:r>
                <a:r>
                  <a:rPr lang="en-GB" sz="2000" dirty="0"/>
                  <a:t>dwellings</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 [</a:t>
                </a:r>
                <a:r>
                  <a:rPr lang="en-GB" sz="2000" dirty="0"/>
                  <a:t>dwelling</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h</m:t>
                        </m:r>
                      </m:e>
                      <m:sub>
                        <m:r>
                          <a:rPr lang="en-GB" sz="2000">
                            <a:latin typeface="Cambria Math" panose="02040503050406030204" pitchFamily="18" charset="0"/>
                            <a:cs typeface="Times New Roman" pitchFamily="18" charset="0"/>
                          </a:rPr>
                          <m:t>𝑑</m:t>
                        </m:r>
                      </m:sub>
                    </m:sSub>
                    <m:r>
                      <a:rPr lang="en-GB" sz="2000" smtClean="0">
                        <a:latin typeface="Cambria Math" panose="02040503050406030204" pitchFamily="18" charset="0"/>
                        <a:cs typeface="Times New Roman" pitchFamily="18" charset="0"/>
                      </a:rPr>
                      <m:t>:</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 Fraction of households with heating</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𝑆</m:t>
                        </m:r>
                      </m:e>
                      <m:sub>
                        <m:r>
                          <a:rPr lang="en-GB" sz="2000">
                            <a:latin typeface="Cambria Math" panose="02040503050406030204" pitchFamily="18" charset="0"/>
                            <a:cs typeface="Times New Roman" pitchFamily="18" charset="0"/>
                          </a:rPr>
                          <m:t>𝑑</m:t>
                        </m:r>
                      </m:sub>
                    </m:sSub>
                    <m:r>
                      <a:rPr lang="en-GB" sz="2000">
                        <a:latin typeface="Cambria Math" panose="02040503050406030204" pitchFamily="18" charset="0"/>
                        <a:cs typeface="Times New Roman" pitchFamily="18" charset="0"/>
                      </a:rPr>
                      <m:t>: </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Average size of dwellings [m</a:t>
                </a:r>
                <a:r>
                  <a:rPr lang="en-GB" sz="2000" baseline="30000" dirty="0">
                    <a:solidFill>
                      <a:prstClr val="black"/>
                    </a:solidFill>
                    <a:latin typeface="Open Sans" panose="020B0606030504020204" pitchFamily="34" charset="0"/>
                    <a:ea typeface="Open Sans" panose="020B0606030504020204" pitchFamily="34" charset="0"/>
                    <a:cs typeface="Times New Roman" pitchFamily="18" charset="0"/>
                  </a:rPr>
                  <a:t>2</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𝐴</m:t>
                        </m:r>
                      </m:e>
                      <m:sub>
                        <m:r>
                          <a:rPr lang="en-GB" sz="2000">
                            <a:latin typeface="Cambria Math" panose="02040503050406030204" pitchFamily="18" charset="0"/>
                            <a:cs typeface="Times New Roman" pitchFamily="18" charset="0"/>
                          </a:rPr>
                          <m:t>𝑑</m:t>
                        </m:r>
                      </m:sub>
                    </m:sSub>
                    <m:r>
                      <a:rPr lang="en-GB" sz="2000" smtClean="0">
                        <a:latin typeface="Cambria Math" panose="02040503050406030204" pitchFamily="18" charset="0"/>
                        <a:cs typeface="Times New Roman" pitchFamily="18" charset="0"/>
                      </a:rPr>
                      <m:t>: </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Fraction of floor area heated [-]</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𝐾</m:t>
                        </m:r>
                      </m:e>
                      <m:sub>
                        <m:r>
                          <a:rPr lang="en-GB" sz="2000">
                            <a:latin typeface="Cambria Math" panose="02040503050406030204" pitchFamily="18" charset="0"/>
                            <a:cs typeface="Times New Roman" pitchFamily="18" charset="0"/>
                          </a:rPr>
                          <m:t>𝑑</m:t>
                        </m:r>
                      </m:sub>
                    </m:sSub>
                    <m:r>
                      <a:rPr lang="en-GB" sz="2000" smtClean="0">
                        <a:latin typeface="Cambria Math" panose="02040503050406030204" pitchFamily="18" charset="0"/>
                        <a:cs typeface="Times New Roman" pitchFamily="18" charset="0"/>
                      </a:rPr>
                      <m:t>:</m:t>
                    </m:r>
                    <m:r>
                      <a:rPr lang="en-GB" sz="2000">
                        <a:latin typeface="Cambria Math" panose="02040503050406030204" pitchFamily="18" charset="0"/>
                        <a:cs typeface="Times New Roman" pitchFamily="18" charset="0"/>
                      </a:rPr>
                      <m:t> </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Heat loss rate [</a:t>
                </a:r>
                <a:r>
                  <a:rPr lang="en-GB" sz="2000" dirty="0" err="1">
                    <a:solidFill>
                      <a:prstClr val="black"/>
                    </a:solidFill>
                    <a:latin typeface="Open Sans" panose="020B0606030504020204" pitchFamily="34" charset="0"/>
                    <a:ea typeface="Open Sans" panose="020B0606030504020204" pitchFamily="34" charset="0"/>
                    <a:cs typeface="Times New Roman" pitchFamily="18" charset="0"/>
                  </a:rPr>
                  <a:t>Wh</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a:t>
                </a:r>
                <a:r>
                  <a:rPr lang="en-GB" sz="2000" dirty="0" err="1">
                    <a:solidFill>
                      <a:prstClr val="black"/>
                    </a:solidFill>
                    <a:latin typeface="Open Sans" panose="020B0606030504020204" pitchFamily="34" charset="0"/>
                    <a:ea typeface="Open Sans" panose="020B0606030504020204" pitchFamily="34" charset="0"/>
                    <a:cs typeface="Times New Roman" pitchFamily="18" charset="0"/>
                  </a:rPr>
                  <a:t>Δt</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 m</a:t>
                </a:r>
                <a:r>
                  <a:rPr lang="en-GB" sz="2000" baseline="30000" dirty="0">
                    <a:solidFill>
                      <a:prstClr val="black"/>
                    </a:solidFill>
                    <a:latin typeface="Open Sans" panose="020B0606030504020204" pitchFamily="34" charset="0"/>
                    <a:ea typeface="Open Sans" panose="020B0606030504020204" pitchFamily="34" charset="0"/>
                    <a:cs typeface="Times New Roman" pitchFamily="18" charset="0"/>
                  </a:rPr>
                  <a:t>2</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a:t>
                </a:r>
              </a:p>
              <a:p>
                <a:pPr eaLnBrk="1" hangingPunct="1">
                  <a:lnSpc>
                    <a:spcPct val="100000"/>
                  </a:lnSpc>
                  <a:spcBef>
                    <a:spcPts val="0"/>
                  </a:spcBef>
                  <a:spcAft>
                    <a:spcPts val="0"/>
                  </a:spcAft>
                  <a:buNone/>
                </a:pPr>
                <a14:m>
                  <m:oMath xmlns:m="http://schemas.openxmlformats.org/officeDocument/2006/math">
                    <m:r>
                      <a:rPr lang="en-GB" sz="2000">
                        <a:latin typeface="Cambria Math" panose="02040503050406030204" pitchFamily="18" charset="0"/>
                        <a:cs typeface="Times New Roman" pitchFamily="18" charset="0"/>
                      </a:rPr>
                      <m:t>𝐷</m:t>
                    </m:r>
                    <m:r>
                      <a:rPr lang="en-GB" sz="2000" smtClean="0">
                        <a:latin typeface="Cambria Math" panose="02040503050406030204" pitchFamily="18" charset="0"/>
                        <a:cs typeface="Times New Roman" pitchFamily="18" charset="0"/>
                      </a:rPr>
                      <m:t>:</m:t>
                    </m:r>
                    <m:r>
                      <a:rPr lang="en-GB" sz="2000">
                        <a:latin typeface="Cambria Math" panose="02040503050406030204" pitchFamily="18" charset="0"/>
                        <a:cs typeface="Times New Roman" pitchFamily="18" charset="0"/>
                      </a:rPr>
                      <m:t> </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Degree-day coefficient [-]</a:t>
                </a:r>
              </a:p>
              <a:p>
                <a:pPr eaLnBrk="1" hangingPunct="1">
                  <a:lnSpc>
                    <a:spcPct val="100000"/>
                  </a:lnSpc>
                  <a:spcBef>
                    <a:spcPts val="0"/>
                  </a:spcBef>
                  <a:spcAft>
                    <a:spcPts val="0"/>
                  </a:spcAft>
                  <a:buNone/>
                </a:pPr>
                <a14:m>
                  <m:oMath xmlns:m="http://schemas.openxmlformats.org/officeDocument/2006/math">
                    <m:r>
                      <a:rPr lang="en-US" sz="2000">
                        <a:latin typeface="Cambria Math"/>
                      </a:rPr>
                      <m:t>𝐷𝐷</m:t>
                    </m:r>
                    <m:r>
                      <a:rPr lang="en-US" sz="2000">
                        <a:latin typeface="Cambria Math"/>
                      </a:rPr>
                      <m:t>= </m:t>
                    </m:r>
                    <m:nary>
                      <m:naryPr>
                        <m:chr m:val="∑"/>
                        <m:supHide m:val="on"/>
                        <m:ctrlPr>
                          <a:rPr lang="en-US" sz="2000" i="1">
                            <a:latin typeface="Cambria Math" panose="02040503050406030204" pitchFamily="18" charset="0"/>
                          </a:rPr>
                        </m:ctrlPr>
                      </m:naryPr>
                      <m:sub>
                        <m:r>
                          <m:rPr>
                            <m:brk m:alnAt="7"/>
                          </m:rPr>
                          <a:rPr lang="en-US" sz="2000">
                            <a:latin typeface="Cambria Math"/>
                          </a:rPr>
                          <m:t>𝑚</m:t>
                        </m:r>
                      </m:sub>
                      <m:sup/>
                      <m:e>
                        <m:sSub>
                          <m:sSubPr>
                            <m:ctrlPr>
                              <a:rPr lang="en-US" sz="2000" i="1">
                                <a:latin typeface="Cambria Math" panose="02040503050406030204" pitchFamily="18" charset="0"/>
                              </a:rPr>
                            </m:ctrlPr>
                          </m:sSubPr>
                          <m:e>
                            <m:r>
                              <a:rPr lang="en-US" sz="2000">
                                <a:latin typeface="Cambria Math"/>
                              </a:rPr>
                              <m:t>𝑁𝐷</m:t>
                            </m:r>
                          </m:e>
                          <m:sub>
                            <m:r>
                              <a:rPr lang="en-US" sz="2000">
                                <a:latin typeface="Cambria Math"/>
                              </a:rPr>
                              <m:t>𝑚</m:t>
                            </m:r>
                          </m:sub>
                        </m:sSub>
                        <m:d>
                          <m:dPr>
                            <m:ctrlPr>
                              <a:rPr lang="en-US" sz="2000" i="1">
                                <a:latin typeface="Cambria Math" panose="02040503050406030204" pitchFamily="18" charset="0"/>
                              </a:rPr>
                            </m:ctrlPr>
                          </m:dPr>
                          <m:e>
                            <m:r>
                              <a:rPr lang="en-US" sz="2000">
                                <a:latin typeface="Cambria Math"/>
                              </a:rPr>
                              <m:t>18</m:t>
                            </m:r>
                            <m:r>
                              <a:rPr lang="en-US" sz="2000">
                                <a:latin typeface="Cambria Math"/>
                                <a:ea typeface="Cambria Math"/>
                              </a:rPr>
                              <m:t>℃ −</m:t>
                            </m:r>
                            <m:r>
                              <a:rPr lang="en-US" sz="2000">
                                <a:latin typeface="Cambria Math"/>
                                <a:ea typeface="Cambria Math"/>
                              </a:rPr>
                              <m:t>𝑀𝐴</m:t>
                            </m:r>
                            <m:sSub>
                              <m:sSubPr>
                                <m:ctrlPr>
                                  <a:rPr lang="en-US" sz="2000" i="1">
                                    <a:latin typeface="Cambria Math" panose="02040503050406030204" pitchFamily="18" charset="0"/>
                                    <a:ea typeface="Cambria Math"/>
                                  </a:rPr>
                                </m:ctrlPr>
                              </m:sSubPr>
                              <m:e>
                                <m:r>
                                  <a:rPr lang="en-US" sz="2000">
                                    <a:latin typeface="Cambria Math"/>
                                    <a:ea typeface="Cambria Math"/>
                                  </a:rPr>
                                  <m:t>𝑇</m:t>
                                </m:r>
                              </m:e>
                              <m:sub>
                                <m:r>
                                  <a:rPr lang="en-US" sz="2000">
                                    <a:latin typeface="Cambria Math"/>
                                    <a:ea typeface="Cambria Math"/>
                                  </a:rPr>
                                  <m:t>𝑚</m:t>
                                </m:r>
                              </m:sub>
                            </m:sSub>
                          </m:e>
                        </m:d>
                      </m:e>
                    </m:nary>
                  </m:oMath>
                </a14:m>
                <a:r>
                  <a:rPr lang="en-GB" sz="2000" baseline="30000" dirty="0">
                    <a:solidFill>
                      <a:prstClr val="black"/>
                    </a:solidFill>
                    <a:latin typeface="Open Sans" panose="020B0606030504020204" pitchFamily="34" charset="0"/>
                    <a:ea typeface="Open Sans" panose="020B0606030504020204" pitchFamily="34" charset="0"/>
                    <a:cs typeface="Times New Roman" pitchFamily="18" charset="0"/>
                  </a:rPr>
                  <a:t> </a:t>
                </a:r>
              </a:p>
              <a:p>
                <a:pPr>
                  <a:buNone/>
                </a:pPr>
                <a:r>
                  <a:rPr lang="en-US" sz="2000" dirty="0" err="1">
                    <a:latin typeface="Open Sans" panose="020B0606030504020204" pitchFamily="34" charset="0"/>
                    <a:ea typeface="Open Sans" panose="020B0606030504020204" pitchFamily="34" charset="0"/>
                    <a:cs typeface="Open Sans" panose="020B0606030504020204" pitchFamily="34" charset="0"/>
                  </a:rPr>
                  <a:t>ND</a:t>
                </a:r>
                <a:r>
                  <a:rPr lang="en-US" sz="2000" baseline="-25000" dirty="0" err="1">
                    <a:latin typeface="Open Sans" panose="020B0606030504020204" pitchFamily="34" charset="0"/>
                    <a:ea typeface="Open Sans" panose="020B0606030504020204" pitchFamily="34" charset="0"/>
                    <a:cs typeface="Open Sans" panose="020B0606030504020204" pitchFamily="34" charset="0"/>
                  </a:rPr>
                  <a:t>m</a:t>
                </a:r>
                <a:r>
                  <a:rPr lang="en-US" sz="2000" dirty="0">
                    <a:latin typeface="Open Sans" panose="020B0606030504020204" pitchFamily="34" charset="0"/>
                    <a:ea typeface="Open Sans" panose="020B0606030504020204" pitchFamily="34" charset="0"/>
                    <a:cs typeface="Open Sans" panose="020B0606030504020204" pitchFamily="34" charset="0"/>
                  </a:rPr>
                  <a:t>: Number of days per month</a:t>
                </a:r>
              </a:p>
              <a:p>
                <a:pPr>
                  <a:buNone/>
                </a:pPr>
                <a:r>
                  <a:rPr lang="en-US" sz="2000" dirty="0">
                    <a:latin typeface="Open Sans" panose="020B0606030504020204" pitchFamily="34" charset="0"/>
                    <a:ea typeface="Open Sans" panose="020B0606030504020204" pitchFamily="34" charset="0"/>
                    <a:cs typeface="Open Sans" panose="020B0606030504020204" pitchFamily="34" charset="0"/>
                  </a:rPr>
                  <a:t>MAT: Monthly Average Temperature</a:t>
                </a:r>
              </a:p>
              <a:p>
                <a:pPr>
                  <a:buNone/>
                </a:pPr>
                <a:r>
                  <a:rPr lang="en-US" sz="2000" dirty="0">
                    <a:latin typeface="Open Sans" panose="020B0606030504020204" pitchFamily="34" charset="0"/>
                    <a:ea typeface="Open Sans" panose="020B0606030504020204" pitchFamily="34" charset="0"/>
                    <a:cs typeface="Open Sans" panose="020B0606030504020204" pitchFamily="34" charset="0"/>
                  </a:rPr>
                  <a:t>m: months when MAT &lt; 18℃</a:t>
                </a:r>
              </a:p>
              <a:p>
                <a:pPr eaLnBrk="1" hangingPunct="1">
                  <a:lnSpc>
                    <a:spcPct val="100000"/>
                  </a:lnSpc>
                  <a:spcBef>
                    <a:spcPts val="0"/>
                  </a:spcBef>
                  <a:spcAft>
                    <a:spcPts val="0"/>
                  </a:spcAft>
                  <a:buNone/>
                </a:pPr>
                <a:endParaRPr lang="en-GB" sz="2000" baseline="30000" dirty="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sz="2000" baseline="30000" dirty="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sz="2000" dirty="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sz="2000" dirty="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sz="2000" dirty="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2969"/>
                <a:ext cx="10439494" cy="4427538"/>
              </a:xfrm>
              <a:prstGeom prst="rect">
                <a:avLst/>
              </a:prstGeom>
              <a:blipFill>
                <a:blip r:embed="rId5"/>
                <a:stretch>
                  <a:fillRect l="-365" t="-573" b="-4298"/>
                </a:stretch>
              </a:blipFill>
              <a:ln>
                <a:noFill/>
              </a:ln>
            </p:spPr>
            <p:txBody>
              <a:bodyPr/>
              <a:lstStyle/>
              <a:p>
                <a:r>
                  <a:rPr lang="en-AT">
                    <a:noFill/>
                  </a:rPr>
                  <a:t> </a:t>
                </a:r>
              </a:p>
            </p:txBody>
          </p:sp>
        </mc:Fallback>
      </mc:AlternateContent>
      <p:sp>
        <p:nvSpPr>
          <p:cNvPr id="33" name="Slide Number Placeholder 5">
            <a:extLst>
              <a:ext uri="{FF2B5EF4-FFF2-40B4-BE49-F238E27FC236}">
                <a16:creationId xmlns:a16="http://schemas.microsoft.com/office/drawing/2014/main" id="{6E2D3A1F-844D-814D-90CC-696542C0BE8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p:grpSp>
        <p:nvGrpSpPr>
          <p:cNvPr id="34" name="Group 33">
            <a:extLst>
              <a:ext uri="{FF2B5EF4-FFF2-40B4-BE49-F238E27FC236}">
                <a16:creationId xmlns:a16="http://schemas.microsoft.com/office/drawing/2014/main" id="{A24FC39D-D506-4C4B-B1BB-2156245B8B20}"/>
              </a:ext>
            </a:extLst>
          </p:cNvPr>
          <p:cNvGrpSpPr/>
          <p:nvPr/>
        </p:nvGrpSpPr>
        <p:grpSpPr>
          <a:xfrm>
            <a:off x="5742710" y="2732631"/>
            <a:ext cx="5826816" cy="3085348"/>
            <a:chOff x="1430774" y="1524000"/>
            <a:chExt cx="6343088" cy="3897032"/>
          </a:xfrm>
        </p:grpSpPr>
        <p:sp>
          <p:nvSpPr>
            <p:cNvPr id="35" name="Line 2">
              <a:extLst>
                <a:ext uri="{FF2B5EF4-FFF2-40B4-BE49-F238E27FC236}">
                  <a16:creationId xmlns:a16="http://schemas.microsoft.com/office/drawing/2014/main" id="{5C31F992-3781-824E-9B22-1BC73275345E}"/>
                </a:ext>
              </a:extLst>
            </p:cNvPr>
            <p:cNvSpPr>
              <a:spLocks noChangeShapeType="1"/>
            </p:cNvSpPr>
            <p:nvPr/>
          </p:nvSpPr>
          <p:spPr bwMode="auto">
            <a:xfrm>
              <a:off x="1905000" y="16764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36" name="Line 3">
              <a:extLst>
                <a:ext uri="{FF2B5EF4-FFF2-40B4-BE49-F238E27FC236}">
                  <a16:creationId xmlns:a16="http://schemas.microsoft.com/office/drawing/2014/main" id="{A1B5516D-BB69-C947-889B-FD22AC01ADE3}"/>
                </a:ext>
              </a:extLst>
            </p:cNvPr>
            <p:cNvSpPr>
              <a:spLocks noChangeShapeType="1"/>
            </p:cNvSpPr>
            <p:nvPr/>
          </p:nvSpPr>
          <p:spPr bwMode="auto">
            <a:xfrm>
              <a:off x="1447800" y="4876800"/>
              <a:ext cx="6096000" cy="0"/>
            </a:xfrm>
            <a:prstGeom prst="line">
              <a:avLst/>
            </a:prstGeom>
            <a:noFill/>
            <a:ln w="9525">
              <a:solidFill>
                <a:schemeClr val="tx1"/>
              </a:solidFill>
              <a:round/>
              <a:headEnd/>
              <a:tailEnd type="triangle" w="med" len="med"/>
            </a:ln>
            <a:effectLst/>
          </p:spPr>
          <p:txBody>
            <a:bodyPr/>
            <a:lstStyle/>
            <a:p>
              <a:endParaRPr lang="ru-RU">
                <a:latin typeface="Open Sans" panose="020B0606030504020204" pitchFamily="34" charset="0"/>
              </a:endParaRPr>
            </a:p>
          </p:txBody>
        </p:sp>
        <p:sp>
          <p:nvSpPr>
            <p:cNvPr id="37" name="Line 4">
              <a:extLst>
                <a:ext uri="{FF2B5EF4-FFF2-40B4-BE49-F238E27FC236}">
                  <a16:creationId xmlns:a16="http://schemas.microsoft.com/office/drawing/2014/main" id="{B19D254D-9C5E-CB40-8DD6-8C19693A04C3}"/>
                </a:ext>
              </a:extLst>
            </p:cNvPr>
            <p:cNvSpPr>
              <a:spLocks noChangeShapeType="1"/>
            </p:cNvSpPr>
            <p:nvPr/>
          </p:nvSpPr>
          <p:spPr bwMode="auto">
            <a:xfrm flipV="1">
              <a:off x="1447800" y="1524000"/>
              <a:ext cx="0" cy="3352800"/>
            </a:xfrm>
            <a:prstGeom prst="line">
              <a:avLst/>
            </a:prstGeom>
            <a:noFill/>
            <a:ln w="9525">
              <a:solidFill>
                <a:schemeClr val="tx1"/>
              </a:solidFill>
              <a:round/>
              <a:headEnd/>
              <a:tailEnd type="triangle" w="med" len="med"/>
            </a:ln>
            <a:effectLst/>
          </p:spPr>
          <p:txBody>
            <a:bodyPr/>
            <a:lstStyle/>
            <a:p>
              <a:endParaRPr lang="ru-RU">
                <a:latin typeface="Open Sans" panose="020B0606030504020204" pitchFamily="34" charset="0"/>
              </a:endParaRPr>
            </a:p>
          </p:txBody>
        </p:sp>
        <p:sp>
          <p:nvSpPr>
            <p:cNvPr id="38" name="Line 11">
              <a:extLst>
                <a:ext uri="{FF2B5EF4-FFF2-40B4-BE49-F238E27FC236}">
                  <a16:creationId xmlns:a16="http://schemas.microsoft.com/office/drawing/2014/main" id="{AEFDA987-66D2-B943-B2B1-CA73FCC8B4D0}"/>
                </a:ext>
              </a:extLst>
            </p:cNvPr>
            <p:cNvSpPr>
              <a:spLocks noChangeShapeType="1"/>
            </p:cNvSpPr>
            <p:nvPr/>
          </p:nvSpPr>
          <p:spPr bwMode="auto">
            <a:xfrm>
              <a:off x="28194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39" name="Line 12">
              <a:extLst>
                <a:ext uri="{FF2B5EF4-FFF2-40B4-BE49-F238E27FC236}">
                  <a16:creationId xmlns:a16="http://schemas.microsoft.com/office/drawing/2014/main" id="{6504AE7B-0D5F-6B47-8FCC-B5A580BA310E}"/>
                </a:ext>
              </a:extLst>
            </p:cNvPr>
            <p:cNvSpPr>
              <a:spLocks noChangeShapeType="1"/>
            </p:cNvSpPr>
            <p:nvPr/>
          </p:nvSpPr>
          <p:spPr bwMode="auto">
            <a:xfrm>
              <a:off x="41910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0" name="Line 13">
              <a:extLst>
                <a:ext uri="{FF2B5EF4-FFF2-40B4-BE49-F238E27FC236}">
                  <a16:creationId xmlns:a16="http://schemas.microsoft.com/office/drawing/2014/main" id="{B99C6FDC-AEE8-B04D-B9E6-17294CF13732}"/>
                </a:ext>
              </a:extLst>
            </p:cNvPr>
            <p:cNvSpPr>
              <a:spLocks noChangeShapeType="1"/>
            </p:cNvSpPr>
            <p:nvPr/>
          </p:nvSpPr>
          <p:spPr bwMode="auto">
            <a:xfrm>
              <a:off x="55626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1" name="Line 14">
              <a:extLst>
                <a:ext uri="{FF2B5EF4-FFF2-40B4-BE49-F238E27FC236}">
                  <a16:creationId xmlns:a16="http://schemas.microsoft.com/office/drawing/2014/main" id="{E607105D-C157-9244-81EE-0260564991EC}"/>
                </a:ext>
              </a:extLst>
            </p:cNvPr>
            <p:cNvSpPr>
              <a:spLocks noChangeShapeType="1"/>
            </p:cNvSpPr>
            <p:nvPr/>
          </p:nvSpPr>
          <p:spPr bwMode="auto">
            <a:xfrm>
              <a:off x="69342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2" name="Line 15">
              <a:extLst>
                <a:ext uri="{FF2B5EF4-FFF2-40B4-BE49-F238E27FC236}">
                  <a16:creationId xmlns:a16="http://schemas.microsoft.com/office/drawing/2014/main" id="{444527C3-BF58-AD47-891C-7D38DAA7EB51}"/>
                </a:ext>
              </a:extLst>
            </p:cNvPr>
            <p:cNvSpPr>
              <a:spLocks noChangeShapeType="1"/>
            </p:cNvSpPr>
            <p:nvPr/>
          </p:nvSpPr>
          <p:spPr bwMode="auto">
            <a:xfrm>
              <a:off x="51054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3" name="Line 16">
              <a:extLst>
                <a:ext uri="{FF2B5EF4-FFF2-40B4-BE49-F238E27FC236}">
                  <a16:creationId xmlns:a16="http://schemas.microsoft.com/office/drawing/2014/main" id="{B205EA2E-85D9-DF45-8A1F-8420103B86D8}"/>
                </a:ext>
              </a:extLst>
            </p:cNvPr>
            <p:cNvSpPr>
              <a:spLocks noChangeShapeType="1"/>
            </p:cNvSpPr>
            <p:nvPr/>
          </p:nvSpPr>
          <p:spPr bwMode="auto">
            <a:xfrm>
              <a:off x="60198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4" name="Line 17">
              <a:extLst>
                <a:ext uri="{FF2B5EF4-FFF2-40B4-BE49-F238E27FC236}">
                  <a16:creationId xmlns:a16="http://schemas.microsoft.com/office/drawing/2014/main" id="{62494C92-020D-B344-9F27-D057A42D1BB9}"/>
                </a:ext>
              </a:extLst>
            </p:cNvPr>
            <p:cNvSpPr>
              <a:spLocks noChangeShapeType="1"/>
            </p:cNvSpPr>
            <p:nvPr/>
          </p:nvSpPr>
          <p:spPr bwMode="auto">
            <a:xfrm>
              <a:off x="64770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5" name="Line 18">
              <a:extLst>
                <a:ext uri="{FF2B5EF4-FFF2-40B4-BE49-F238E27FC236}">
                  <a16:creationId xmlns:a16="http://schemas.microsoft.com/office/drawing/2014/main" id="{70775E53-DA7C-E246-ABC0-65E1CD9AAA9C}"/>
                </a:ext>
              </a:extLst>
            </p:cNvPr>
            <p:cNvSpPr>
              <a:spLocks noChangeShapeType="1"/>
            </p:cNvSpPr>
            <p:nvPr/>
          </p:nvSpPr>
          <p:spPr bwMode="auto">
            <a:xfrm>
              <a:off x="32766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6" name="Line 19">
              <a:extLst>
                <a:ext uri="{FF2B5EF4-FFF2-40B4-BE49-F238E27FC236}">
                  <a16:creationId xmlns:a16="http://schemas.microsoft.com/office/drawing/2014/main" id="{0E048EBB-5519-FD43-8E84-60E3DEB3A258}"/>
                </a:ext>
              </a:extLst>
            </p:cNvPr>
            <p:cNvSpPr>
              <a:spLocks noChangeShapeType="1"/>
            </p:cNvSpPr>
            <p:nvPr/>
          </p:nvSpPr>
          <p:spPr bwMode="auto">
            <a:xfrm>
              <a:off x="37338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7" name="Line 20">
              <a:extLst>
                <a:ext uri="{FF2B5EF4-FFF2-40B4-BE49-F238E27FC236}">
                  <a16:creationId xmlns:a16="http://schemas.microsoft.com/office/drawing/2014/main" id="{926C5431-8C9B-2D43-A5C3-27C0D014BE08}"/>
                </a:ext>
              </a:extLst>
            </p:cNvPr>
            <p:cNvSpPr>
              <a:spLocks noChangeShapeType="1"/>
            </p:cNvSpPr>
            <p:nvPr/>
          </p:nvSpPr>
          <p:spPr bwMode="auto">
            <a:xfrm>
              <a:off x="46482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49" name="Line 22">
              <a:extLst>
                <a:ext uri="{FF2B5EF4-FFF2-40B4-BE49-F238E27FC236}">
                  <a16:creationId xmlns:a16="http://schemas.microsoft.com/office/drawing/2014/main" id="{8CE7C14C-BF26-D54C-91BB-AE177E8D1194}"/>
                </a:ext>
              </a:extLst>
            </p:cNvPr>
            <p:cNvSpPr>
              <a:spLocks noChangeShapeType="1"/>
            </p:cNvSpPr>
            <p:nvPr/>
          </p:nvSpPr>
          <p:spPr bwMode="auto">
            <a:xfrm>
              <a:off x="2362200" y="1600200"/>
              <a:ext cx="0" cy="3276600"/>
            </a:xfrm>
            <a:prstGeom prst="line">
              <a:avLst/>
            </a:prstGeom>
            <a:noFill/>
            <a:ln w="9525">
              <a:solidFill>
                <a:schemeClr val="tx1"/>
              </a:solidFill>
              <a:prstDash val="dash"/>
              <a:round/>
              <a:headEnd/>
              <a:tailEnd/>
            </a:ln>
            <a:effectLst/>
          </p:spPr>
          <p:txBody>
            <a:bodyPr/>
            <a:lstStyle/>
            <a:p>
              <a:endParaRPr lang="ru-RU">
                <a:latin typeface="Open Sans" panose="020B0606030504020204" pitchFamily="34" charset="0"/>
              </a:endParaRPr>
            </a:p>
          </p:txBody>
        </p:sp>
        <p:sp>
          <p:nvSpPr>
            <p:cNvPr id="50" name="Line 23">
              <a:extLst>
                <a:ext uri="{FF2B5EF4-FFF2-40B4-BE49-F238E27FC236}">
                  <a16:creationId xmlns:a16="http://schemas.microsoft.com/office/drawing/2014/main" id="{FCE957EE-53D1-DA4A-BF05-92350ED386C9}"/>
                </a:ext>
              </a:extLst>
            </p:cNvPr>
            <p:cNvSpPr>
              <a:spLocks noChangeShapeType="1"/>
            </p:cNvSpPr>
            <p:nvPr/>
          </p:nvSpPr>
          <p:spPr bwMode="auto">
            <a:xfrm>
              <a:off x="1447800" y="2971800"/>
              <a:ext cx="5943600" cy="0"/>
            </a:xfrm>
            <a:prstGeom prst="line">
              <a:avLst/>
            </a:prstGeom>
            <a:noFill/>
            <a:ln w="28575">
              <a:solidFill>
                <a:srgbClr val="FF0000"/>
              </a:solidFill>
              <a:round/>
              <a:headEnd/>
              <a:tailEnd/>
            </a:ln>
            <a:effectLst/>
          </p:spPr>
          <p:txBody>
            <a:bodyPr/>
            <a:lstStyle/>
            <a:p>
              <a:endParaRPr lang="ru-RU">
                <a:latin typeface="Open Sans" panose="020B0606030504020204" pitchFamily="34" charset="0"/>
              </a:endParaRPr>
            </a:p>
          </p:txBody>
        </p:sp>
        <p:sp>
          <p:nvSpPr>
            <p:cNvPr id="51" name="Rectangle 25">
              <a:extLst>
                <a:ext uri="{FF2B5EF4-FFF2-40B4-BE49-F238E27FC236}">
                  <a16:creationId xmlns:a16="http://schemas.microsoft.com/office/drawing/2014/main" id="{253F57D8-A456-C545-9253-14BD978F8D79}"/>
                </a:ext>
              </a:extLst>
            </p:cNvPr>
            <p:cNvSpPr>
              <a:spLocks noChangeArrowheads="1"/>
            </p:cNvSpPr>
            <p:nvPr/>
          </p:nvSpPr>
          <p:spPr bwMode="auto">
            <a:xfrm>
              <a:off x="1447800" y="2971800"/>
              <a:ext cx="457200" cy="6096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2" name="Rectangle 26">
              <a:extLst>
                <a:ext uri="{FF2B5EF4-FFF2-40B4-BE49-F238E27FC236}">
                  <a16:creationId xmlns:a16="http://schemas.microsoft.com/office/drawing/2014/main" id="{45E13093-6BF6-FD4B-8864-FDF6BE62229C}"/>
                </a:ext>
              </a:extLst>
            </p:cNvPr>
            <p:cNvSpPr>
              <a:spLocks noChangeArrowheads="1"/>
            </p:cNvSpPr>
            <p:nvPr/>
          </p:nvSpPr>
          <p:spPr bwMode="auto">
            <a:xfrm>
              <a:off x="1905000" y="2971800"/>
              <a:ext cx="457200" cy="7620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3" name="Rectangle 27">
              <a:extLst>
                <a:ext uri="{FF2B5EF4-FFF2-40B4-BE49-F238E27FC236}">
                  <a16:creationId xmlns:a16="http://schemas.microsoft.com/office/drawing/2014/main" id="{2B58A8BE-D9C4-414E-A006-2C7F9C560A65}"/>
                </a:ext>
              </a:extLst>
            </p:cNvPr>
            <p:cNvSpPr>
              <a:spLocks noChangeArrowheads="1"/>
            </p:cNvSpPr>
            <p:nvPr/>
          </p:nvSpPr>
          <p:spPr bwMode="auto">
            <a:xfrm>
              <a:off x="2362200" y="2971800"/>
              <a:ext cx="457200" cy="3048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4" name="Rectangle 28">
              <a:extLst>
                <a:ext uri="{FF2B5EF4-FFF2-40B4-BE49-F238E27FC236}">
                  <a16:creationId xmlns:a16="http://schemas.microsoft.com/office/drawing/2014/main" id="{033FBB08-9E0E-C44D-A474-2386BF34962C}"/>
                </a:ext>
              </a:extLst>
            </p:cNvPr>
            <p:cNvSpPr>
              <a:spLocks noChangeArrowheads="1"/>
            </p:cNvSpPr>
            <p:nvPr/>
          </p:nvSpPr>
          <p:spPr bwMode="auto">
            <a:xfrm>
              <a:off x="6019800" y="2971800"/>
              <a:ext cx="457200" cy="2286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5" name="Rectangle 29">
              <a:extLst>
                <a:ext uri="{FF2B5EF4-FFF2-40B4-BE49-F238E27FC236}">
                  <a16:creationId xmlns:a16="http://schemas.microsoft.com/office/drawing/2014/main" id="{37F90A89-03B2-BB45-A096-051FA339B728}"/>
                </a:ext>
              </a:extLst>
            </p:cNvPr>
            <p:cNvSpPr>
              <a:spLocks noChangeArrowheads="1"/>
            </p:cNvSpPr>
            <p:nvPr/>
          </p:nvSpPr>
          <p:spPr bwMode="auto">
            <a:xfrm>
              <a:off x="6477000" y="2971800"/>
              <a:ext cx="457200" cy="457200"/>
            </a:xfrm>
            <a:prstGeom prst="rect">
              <a:avLst/>
            </a:prstGeom>
            <a:solidFill>
              <a:schemeClr val="accent1"/>
            </a:solidFill>
            <a:ln w="9525">
              <a:solidFill>
                <a:schemeClr val="tx1"/>
              </a:solidFill>
              <a:miter lim="800000"/>
              <a:headEnd/>
              <a:tailEnd/>
            </a:ln>
            <a:effectLst/>
          </p:spPr>
          <p:txBody>
            <a:bodyPr wrap="none" anchor="ctr"/>
            <a:lstStyle/>
            <a:p>
              <a:endParaRPr lang="ru-RU">
                <a:latin typeface="Open Sans" panose="020B0606030504020204" pitchFamily="34" charset="0"/>
              </a:endParaRPr>
            </a:p>
          </p:txBody>
        </p:sp>
        <p:sp>
          <p:nvSpPr>
            <p:cNvPr id="56" name="Line 30">
              <a:extLst>
                <a:ext uri="{FF2B5EF4-FFF2-40B4-BE49-F238E27FC236}">
                  <a16:creationId xmlns:a16="http://schemas.microsoft.com/office/drawing/2014/main" id="{CDE8A3C4-A4A7-F341-89E2-1C127FA7A62F}"/>
                </a:ext>
              </a:extLst>
            </p:cNvPr>
            <p:cNvSpPr>
              <a:spLocks noChangeShapeType="1"/>
            </p:cNvSpPr>
            <p:nvPr/>
          </p:nvSpPr>
          <p:spPr bwMode="auto">
            <a:xfrm>
              <a:off x="2819400" y="26670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57" name="Line 31">
              <a:extLst>
                <a:ext uri="{FF2B5EF4-FFF2-40B4-BE49-F238E27FC236}">
                  <a16:creationId xmlns:a16="http://schemas.microsoft.com/office/drawing/2014/main" id="{C8E3B187-F7F7-6640-8B2D-7C3CA7766438}"/>
                </a:ext>
              </a:extLst>
            </p:cNvPr>
            <p:cNvSpPr>
              <a:spLocks noChangeShapeType="1"/>
            </p:cNvSpPr>
            <p:nvPr/>
          </p:nvSpPr>
          <p:spPr bwMode="auto">
            <a:xfrm>
              <a:off x="3276600" y="25146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58" name="Line 32">
              <a:extLst>
                <a:ext uri="{FF2B5EF4-FFF2-40B4-BE49-F238E27FC236}">
                  <a16:creationId xmlns:a16="http://schemas.microsoft.com/office/drawing/2014/main" id="{23F17AB6-CAD7-5B4D-95ED-BF27C01FDABF}"/>
                </a:ext>
              </a:extLst>
            </p:cNvPr>
            <p:cNvSpPr>
              <a:spLocks noChangeShapeType="1"/>
            </p:cNvSpPr>
            <p:nvPr/>
          </p:nvSpPr>
          <p:spPr bwMode="auto">
            <a:xfrm>
              <a:off x="3733800" y="22860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59" name="Line 33">
              <a:extLst>
                <a:ext uri="{FF2B5EF4-FFF2-40B4-BE49-F238E27FC236}">
                  <a16:creationId xmlns:a16="http://schemas.microsoft.com/office/drawing/2014/main" id="{7C4D2998-8C34-9647-BC38-882C1FB42FBD}"/>
                </a:ext>
              </a:extLst>
            </p:cNvPr>
            <p:cNvSpPr>
              <a:spLocks noChangeShapeType="1"/>
            </p:cNvSpPr>
            <p:nvPr/>
          </p:nvSpPr>
          <p:spPr bwMode="auto">
            <a:xfrm>
              <a:off x="4191000" y="2057400"/>
              <a:ext cx="9144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60" name="Line 34">
              <a:extLst>
                <a:ext uri="{FF2B5EF4-FFF2-40B4-BE49-F238E27FC236}">
                  <a16:creationId xmlns:a16="http://schemas.microsoft.com/office/drawing/2014/main" id="{984358E6-C4F8-E245-B503-28DF961D99C4}"/>
                </a:ext>
              </a:extLst>
            </p:cNvPr>
            <p:cNvSpPr>
              <a:spLocks noChangeShapeType="1"/>
            </p:cNvSpPr>
            <p:nvPr/>
          </p:nvSpPr>
          <p:spPr bwMode="auto">
            <a:xfrm>
              <a:off x="5105400" y="22098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61" name="Line 35">
              <a:extLst>
                <a:ext uri="{FF2B5EF4-FFF2-40B4-BE49-F238E27FC236}">
                  <a16:creationId xmlns:a16="http://schemas.microsoft.com/office/drawing/2014/main" id="{F66E2A60-C129-7B45-BAC5-C259CBA6C1EB}"/>
                </a:ext>
              </a:extLst>
            </p:cNvPr>
            <p:cNvSpPr>
              <a:spLocks noChangeShapeType="1"/>
            </p:cNvSpPr>
            <p:nvPr/>
          </p:nvSpPr>
          <p:spPr bwMode="auto">
            <a:xfrm>
              <a:off x="5562600" y="2590800"/>
              <a:ext cx="457200" cy="0"/>
            </a:xfrm>
            <a:prstGeom prst="line">
              <a:avLst/>
            </a:prstGeom>
            <a:noFill/>
            <a:ln w="9525">
              <a:solidFill>
                <a:schemeClr val="tx1"/>
              </a:solidFill>
              <a:round/>
              <a:headEnd/>
              <a:tailEnd/>
            </a:ln>
            <a:effectLst/>
          </p:spPr>
          <p:txBody>
            <a:bodyPr/>
            <a:lstStyle/>
            <a:p>
              <a:endParaRPr lang="ru-RU">
                <a:latin typeface="Open Sans" panose="020B0606030504020204" pitchFamily="34" charset="0"/>
              </a:endParaRPr>
            </a:p>
          </p:txBody>
        </p:sp>
        <p:sp>
          <p:nvSpPr>
            <p:cNvPr id="62" name="Text Box 38">
              <a:extLst>
                <a:ext uri="{FF2B5EF4-FFF2-40B4-BE49-F238E27FC236}">
                  <a16:creationId xmlns:a16="http://schemas.microsoft.com/office/drawing/2014/main" id="{F7DCD816-F515-0744-BB9D-0BFD569A21C1}"/>
                </a:ext>
              </a:extLst>
            </p:cNvPr>
            <p:cNvSpPr txBox="1">
              <a:spLocks noChangeArrowheads="1"/>
            </p:cNvSpPr>
            <p:nvPr/>
          </p:nvSpPr>
          <p:spPr bwMode="auto">
            <a:xfrm>
              <a:off x="1430774" y="4954537"/>
              <a:ext cx="6343088" cy="466495"/>
            </a:xfrm>
            <a:prstGeom prst="rect">
              <a:avLst/>
            </a:prstGeom>
            <a:noFill/>
            <a:ln w="9525">
              <a:noFill/>
              <a:miter lim="800000"/>
              <a:headEnd/>
              <a:tailEnd/>
            </a:ln>
            <a:effectLst/>
          </p:spPr>
          <p:txBody>
            <a:bodyPr wrap="square" lIns="91440" tIns="45720" rIns="91440" bIns="45720" anchor="t">
              <a:spAutoFit/>
            </a:bodyPr>
            <a:lstStyle/>
            <a:p>
              <a:pPr>
                <a:spcBef>
                  <a:spcPct val="50000"/>
                </a:spcBef>
              </a:pPr>
              <a:endParaRPr lang="en-US" sz="1800">
                <a:latin typeface="Open Sans"/>
              </a:endParaRPr>
            </a:p>
          </p:txBody>
        </p:sp>
      </p:grpSp>
      <p:sp>
        <p:nvSpPr>
          <p:cNvPr id="64" name="Google Shape;113;p16">
            <a:extLst>
              <a:ext uri="{FF2B5EF4-FFF2-40B4-BE49-F238E27FC236}">
                <a16:creationId xmlns:a16="http://schemas.microsoft.com/office/drawing/2014/main" id="{7484DAF6-F202-FD4A-B242-5E503AEE1C96}"/>
              </a:ext>
            </a:extLst>
          </p:cNvPr>
          <p:cNvSpPr>
            <a:spLocks noGrp="1" noChangeArrowheads="1"/>
          </p:cNvSpPr>
          <p:nvPr>
            <p:ph type="title"/>
          </p:nvPr>
        </p:nvSpPr>
        <p:spPr>
          <a:xfrm>
            <a:off x="856129" y="-1556"/>
            <a:ext cx="9942071" cy="1343491"/>
          </a:xfrm>
        </p:spPr>
        <p:txBody>
          <a:bodyPr lIns="121900" tIns="121900" rIns="121900" bIns="121900"/>
          <a:lstStyle/>
          <a:p>
            <a:pPr eaLnBrk="1" hangingPunct="1"/>
            <a:r>
              <a:rPr lang="en-GB" altLang="en-US" dirty="0">
                <a:latin typeface="Open Sans"/>
              </a:rPr>
              <a:t>Lecture 7.3 Household sector</a:t>
            </a:r>
          </a:p>
        </p:txBody>
      </p:sp>
      <p:sp>
        <p:nvSpPr>
          <p:cNvPr id="63" name="Oval 62">
            <a:extLst>
              <a:ext uri="{FF2B5EF4-FFF2-40B4-BE49-F238E27FC236}">
                <a16:creationId xmlns:a16="http://schemas.microsoft.com/office/drawing/2014/main" id="{62F1EB17-3FA2-9242-AAD8-E9FACFBAADCB}"/>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16 mod.mp3" descr="Slide 16 mod.mp3">
            <a:hlinkClick r:id="" action="ppaction://media"/>
            <a:extLst>
              <a:ext uri="{FF2B5EF4-FFF2-40B4-BE49-F238E27FC236}">
                <a16:creationId xmlns:a16="http://schemas.microsoft.com/office/drawing/2014/main" id="{6764659B-2972-7A46-B457-C617C5EA21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77" y="511437"/>
            <a:ext cx="812800" cy="812800"/>
          </a:xfrm>
          <a:prstGeom prst="rect">
            <a:avLst/>
          </a:prstGeom>
        </p:spPr>
      </p:pic>
    </p:spTree>
    <p:extLst>
      <p:ext uri="{BB962C8B-B14F-4D97-AF65-F5344CB8AC3E}">
        <p14:creationId xmlns:p14="http://schemas.microsoft.com/office/powerpoint/2010/main" val="12882304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971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Electricity vs. Fossil fuels</a:t>
                </a:r>
              </a:p>
              <a:p>
                <a:pPr eaLnBrk="1" hangingPunct="1">
                  <a:lnSpc>
                    <a:spcPct val="100000"/>
                  </a:lnSpc>
                  <a:spcAft>
                    <a:spcPts val="1200"/>
                  </a:spcAft>
                  <a:buNone/>
                </a:pPr>
                <a:r>
                  <a:rPr lang="en-GB" sz="2000" dirty="0">
                    <a:solidFill>
                      <a:prstClr val="black"/>
                    </a:solidFill>
                    <a:latin typeface="Open Sans" panose="020B0606030504020204" pitchFamily="34" charset="0"/>
                    <a:ea typeface="Open Sans" panose="020B0606030504020204" pitchFamily="34" charset="0"/>
                    <a:cs typeface="Times New Roman" pitchFamily="18" charset="0"/>
                  </a:rPr>
                  <a:t>Final electricity demand for specific uses and lighting</a:t>
                </a:r>
                <a:r>
                  <a:rPr lang="en-GB" altLang="en-US" sz="2000" dirty="0">
                    <a:latin typeface="Open Sans" panose="020B0606030504020204" pitchFamily="34" charset="0"/>
                    <a:ea typeface="Open Sans" panose="020B0606030504020204" pitchFamily="34" charset="0"/>
                    <a:cs typeface="Open Sans" panose="020B0606030504020204" pitchFamily="34" charset="0"/>
                  </a:rPr>
                  <a:t> </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altLang="en-US" sz="2000" smtClean="0">
                          <a:latin typeface="Cambria Math" panose="02040503050406030204" pitchFamily="18" charset="0"/>
                          <a:cs typeface="Calibri" panose="020F0502020204030204" pitchFamily="34" charset="0"/>
                        </a:rPr>
                        <m:t>𝐹</m:t>
                      </m:r>
                      <m:r>
                        <a:rPr lang="en-GB" altLang="en-US" sz="2000">
                          <a:latin typeface="Cambria Math" panose="02040503050406030204" pitchFamily="18" charset="0"/>
                          <a:cs typeface="Calibri" panose="020F0502020204030204" pitchFamily="34" charset="0"/>
                        </a:rPr>
                        <m:t>𝐸</m:t>
                      </m:r>
                      <m:sSub>
                        <m:sSubPr>
                          <m:ctrlPr>
                            <a:rPr lang="en-GB" altLang="en-US" sz="2000" i="1" smtClean="0">
                              <a:latin typeface="Cambria Math" panose="02040503050406030204" pitchFamily="18" charset="0"/>
                              <a:cs typeface="Calibri" panose="020F0502020204030204" pitchFamily="34" charset="0"/>
                            </a:rPr>
                          </m:ctrlPr>
                        </m:sSubPr>
                        <m:e>
                          <m:r>
                            <a:rPr lang="en-GB" altLang="en-US" sz="2000" smtClean="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𝑒𝑙𝑒𝑐</m:t>
                          </m:r>
                        </m:sub>
                      </m:sSub>
                      <m:r>
                        <a:rPr lang="en-GB" sz="2000" smtClean="0">
                          <a:latin typeface="Cambria Math" panose="02040503050406030204" pitchFamily="18" charset="0"/>
                          <a:cs typeface="Times New Roman" pitchFamily="18" charset="0"/>
                        </a:rPr>
                        <m:t>=</m:t>
                      </m:r>
                      <m:nary>
                        <m:naryPr>
                          <m:chr m:val="∑"/>
                          <m:supHide m:val="on"/>
                          <m:ctrlPr>
                            <a:rPr lang="en-GB" sz="2000" i="1" smtClean="0">
                              <a:latin typeface="Cambria Math" panose="02040503050406030204" pitchFamily="18" charset="0"/>
                              <a:cs typeface="Times New Roman" pitchFamily="18" charset="0"/>
                            </a:rPr>
                          </m:ctrlPr>
                        </m:naryPr>
                        <m:sub>
                          <m:r>
                            <a:rPr lang="en-GB" sz="2000" smtClean="0">
                              <a:latin typeface="Cambria Math" panose="02040503050406030204" pitchFamily="18" charset="0"/>
                              <a:cs typeface="Times New Roman" pitchFamily="18" charset="0"/>
                            </a:rPr>
                            <m:t>h</m:t>
                          </m:r>
                          <m:r>
                            <a:rPr lang="en-GB" sz="2000" smtClean="0">
                              <a:latin typeface="Cambria Math" panose="02040503050406030204" pitchFamily="18" charset="0"/>
                              <a:cs typeface="Times New Roman" pitchFamily="18" charset="0"/>
                            </a:rPr>
                            <m:t> ∈ {</m:t>
                          </m:r>
                          <m:r>
                            <a:rPr lang="en-GB" sz="2000" smtClean="0">
                              <a:latin typeface="Cambria Math" panose="02040503050406030204" pitchFamily="18" charset="0"/>
                              <a:cs typeface="Times New Roman" pitchFamily="18" charset="0"/>
                            </a:rPr>
                            <m:t>𝑢𝑟𝑏𝑎𝑛</m:t>
                          </m:r>
                          <m:r>
                            <a:rPr lang="en-GB" sz="2000" smtClean="0">
                              <a:latin typeface="Cambria Math" panose="02040503050406030204" pitchFamily="18" charset="0"/>
                              <a:cs typeface="Times New Roman" pitchFamily="18" charset="0"/>
                            </a:rPr>
                            <m:t>, </m:t>
                          </m:r>
                          <m:r>
                            <a:rPr lang="en-GB" sz="2000" smtClean="0">
                              <a:latin typeface="Cambria Math" panose="02040503050406030204" pitchFamily="18" charset="0"/>
                              <a:cs typeface="Times New Roman" pitchFamily="18" charset="0"/>
                            </a:rPr>
                            <m:t>𝑟𝑢𝑟𝑎𝑙</m:t>
                          </m:r>
                          <m:r>
                            <a:rPr lang="en-GB" sz="2000" smtClean="0">
                              <a:latin typeface="Cambria Math" panose="02040503050406030204" pitchFamily="18" charset="0"/>
                              <a:cs typeface="Times New Roman" pitchFamily="18" charset="0"/>
                            </a:rPr>
                            <m:t>}</m:t>
                          </m:r>
                        </m:sub>
                        <m:sup/>
                        <m:e>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𝑛</m:t>
                              </m:r>
                            </m:e>
                            <m:sub>
                              <m:r>
                                <a:rPr lang="en-GB" sz="2000" smtClean="0">
                                  <a:latin typeface="Cambria Math" panose="02040503050406030204" pitchFamily="18" charset="0"/>
                                  <a:cs typeface="Times New Roman" pitchFamily="18" charset="0"/>
                                </a:rPr>
                                <m:t>h</m:t>
                              </m:r>
                            </m:sub>
                          </m:sSub>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𝑒</m:t>
                              </m:r>
                            </m:e>
                            <m:sub>
                              <m:r>
                                <a:rPr lang="en-GB" sz="2000" smtClean="0">
                                  <a:latin typeface="Cambria Math" panose="02040503050406030204" pitchFamily="18" charset="0"/>
                                  <a:cs typeface="Times New Roman" pitchFamily="18" charset="0"/>
                                </a:rPr>
                                <m:t>h</m:t>
                              </m:r>
                            </m:sub>
                          </m:sSub>
                          <m:r>
                            <a:rPr lang="en-GB" sz="2000" smtClean="0">
                              <a:latin typeface="Cambria Math" panose="02040503050406030204" pitchFamily="18" charset="0"/>
                              <a:cs typeface="Times New Roman" pitchFamily="18" charset="0"/>
                            </a:rPr>
                            <m:t>𝑆𝐸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𝑒𝑙𝑒𝑐</m:t>
                              </m:r>
                            </m:sub>
                          </m:sSub>
                        </m:e>
                      </m:nary>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r>
                  <a:rPr lang="en-GB" sz="2000" dirty="0">
                    <a:solidFill>
                      <a:prstClr val="black"/>
                    </a:solidFill>
                    <a:latin typeface="Open Sans" panose="020B0606030504020204" pitchFamily="34" charset="0"/>
                    <a:ea typeface="Open Sans" panose="020B0606030504020204" pitchFamily="34" charset="0"/>
                    <a:cs typeface="Times New Roman" pitchFamily="18" charset="0"/>
                  </a:rPr>
                  <a:t>Final fossil fuel demand for appliances</a:t>
                </a: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altLang="en-US" sz="2000">
                          <a:latin typeface="Cambria Math" panose="02040503050406030204" pitchFamily="18" charset="0"/>
                          <a:cs typeface="Calibri" panose="020F0502020204030204" pitchFamily="34" charset="0"/>
                        </a:rPr>
                        <m:t>𝐹𝐸</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𝐷</m:t>
                          </m:r>
                        </m:e>
                        <m:sub>
                          <m:r>
                            <a:rPr lang="en-GB" altLang="en-US" sz="2000" smtClean="0">
                              <a:latin typeface="Cambria Math" panose="02040503050406030204" pitchFamily="18" charset="0"/>
                              <a:cs typeface="Calibri" panose="020F0502020204030204" pitchFamily="34" charset="0"/>
                            </a:rPr>
                            <m:t>𝑓𝑜𝑠𝑠𝑖𝑙</m:t>
                          </m:r>
                        </m:sub>
                      </m:sSub>
                      <m:r>
                        <a:rPr lang="en-GB" sz="2000">
                          <a:latin typeface="Cambria Math" panose="02040503050406030204" pitchFamily="18" charset="0"/>
                          <a:cs typeface="Times New Roman" pitchFamily="18" charset="0"/>
                        </a:rPr>
                        <m:t>=</m:t>
                      </m:r>
                      <m:nary>
                        <m:naryPr>
                          <m:chr m:val="∑"/>
                          <m:supHide m:val="on"/>
                          <m:ctrlPr>
                            <a:rPr lang="en-GB" sz="2000" i="1">
                              <a:latin typeface="Cambria Math" panose="02040503050406030204" pitchFamily="18" charset="0"/>
                              <a:cs typeface="Times New Roman" pitchFamily="18" charset="0"/>
                            </a:rPr>
                          </m:ctrlPr>
                        </m:naryPr>
                        <m:sub>
                          <m:r>
                            <a:rPr lang="en-GB" sz="2000">
                              <a:latin typeface="Cambria Math" panose="02040503050406030204" pitchFamily="18" charset="0"/>
                              <a:cs typeface="Times New Roman" pitchFamily="18" charset="0"/>
                            </a:rPr>
                            <m:t>h</m:t>
                          </m:r>
                          <m:r>
                            <a:rPr lang="en-GB" sz="2000">
                              <a:latin typeface="Cambria Math" panose="02040503050406030204" pitchFamily="18" charset="0"/>
                              <a:cs typeface="Times New Roman" pitchFamily="18" charset="0"/>
                            </a:rPr>
                            <m:t> ∈ {</m:t>
                          </m:r>
                          <m:r>
                            <a:rPr lang="en-GB" sz="2000">
                              <a:latin typeface="Cambria Math" panose="02040503050406030204" pitchFamily="18" charset="0"/>
                              <a:cs typeface="Times New Roman" pitchFamily="18" charset="0"/>
                            </a:rPr>
                            <m:t>𝑢𝑟𝑏𝑎𝑛</m:t>
                          </m:r>
                          <m:r>
                            <a:rPr lang="en-GB" sz="200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𝑟𝑢𝑟𝑎𝑙</m:t>
                          </m:r>
                          <m:r>
                            <a:rPr lang="en-GB" sz="2000">
                              <a:latin typeface="Cambria Math" panose="02040503050406030204" pitchFamily="18" charset="0"/>
                              <a:cs typeface="Times New Roman" pitchFamily="18" charset="0"/>
                            </a:rPr>
                            <m:t>}</m:t>
                          </m:r>
                        </m:sub>
                        <m:sup/>
                        <m:e>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𝑛</m:t>
                              </m:r>
                            </m:e>
                            <m:sub>
                              <m:r>
                                <a:rPr lang="en-GB" sz="2000">
                                  <a:latin typeface="Cambria Math" panose="02040503050406030204" pitchFamily="18" charset="0"/>
                                  <a:cs typeface="Times New Roman" pitchFamily="18" charset="0"/>
                                </a:rPr>
                                <m:t>h</m:t>
                              </m:r>
                            </m:sub>
                          </m:sSub>
                          <m:r>
                            <a:rPr lang="en-GB" sz="2000" smtClean="0">
                              <a:latin typeface="Cambria Math" panose="02040503050406030204" pitchFamily="18" charset="0"/>
                              <a:cs typeface="Times New Roman" pitchFamily="18" charset="0"/>
                            </a:rPr>
                            <m:t>(1−</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𝑒</m:t>
                              </m:r>
                            </m:e>
                            <m:sub>
                              <m:r>
                                <a:rPr lang="en-GB" sz="2000">
                                  <a:latin typeface="Cambria Math" panose="02040503050406030204" pitchFamily="18" charset="0"/>
                                  <a:cs typeface="Times New Roman" pitchFamily="18" charset="0"/>
                                </a:rPr>
                                <m:t>h</m:t>
                              </m:r>
                            </m:sub>
                          </m:sSub>
                          <m:r>
                            <a:rPr lang="en-GB" sz="2000" smtClean="0">
                              <a:latin typeface="Cambria Math" panose="02040503050406030204" pitchFamily="18" charset="0"/>
                              <a:cs typeface="Times New Roman" pitchFamily="18" charset="0"/>
                            </a:rPr>
                            <m:t>)</m:t>
                          </m:r>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𝑓𝑜𝑠𝑠𝑖𝑙</m:t>
                              </m:r>
                            </m:sub>
                          </m:sSub>
                        </m:e>
                      </m:nary>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r>
                      <a:rPr lang="en-GB" sz="2000" smtClean="0">
                        <a:latin typeface="Cambria Math" panose="02040503050406030204" pitchFamily="18" charset="0"/>
                        <a:cs typeface="Times New Roman" pitchFamily="18" charset="0"/>
                      </a:rPr>
                      <m:t>𝑛</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 number of </a:t>
                </a:r>
                <a:r>
                  <a:rPr lang="en-GB" sz="2000" dirty="0"/>
                  <a:t>dwellings</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 [</a:t>
                </a:r>
                <a:r>
                  <a:rPr lang="en-GB" sz="2000" dirty="0"/>
                  <a:t>dwelling</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a:t>
                </a:r>
              </a:p>
              <a:p>
                <a:pPr eaLnBrk="1" hangingPunct="1">
                  <a:lnSpc>
                    <a:spcPct val="100000"/>
                  </a:lnSpc>
                  <a:spcBef>
                    <a:spcPts val="0"/>
                  </a:spcBef>
                  <a:spcAft>
                    <a:spcPts val="0"/>
                  </a:spcAft>
                  <a:buNone/>
                </a:pPr>
                <a14:m>
                  <m:oMath xmlns:m="http://schemas.openxmlformats.org/officeDocument/2006/math">
                    <m:r>
                      <a:rPr lang="en-GB" sz="2000" smtClean="0">
                        <a:latin typeface="Cambria Math" panose="02040503050406030204" pitchFamily="18" charset="0"/>
                        <a:cs typeface="Times New Roman" pitchFamily="18" charset="0"/>
                      </a:rPr>
                      <m:t>𝑒</m:t>
                    </m:r>
                    <m:r>
                      <a:rPr lang="en-GB" sz="2000" smtClean="0">
                        <a:latin typeface="Cambria Math" panose="02040503050406030204" pitchFamily="18" charset="0"/>
                        <a:cs typeface="Times New Roman" pitchFamily="18" charset="0"/>
                      </a:rPr>
                      <m:t>:</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 Fraction of </a:t>
                </a:r>
                <a:r>
                  <a:rPr lang="en-GB" sz="2000" dirty="0"/>
                  <a:t>dwellings</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 with electricity [-]</a:t>
                </a:r>
              </a:p>
              <a:p>
                <a:pPr eaLnBrk="1" hangingPunct="1">
                  <a:lnSpc>
                    <a:spcPct val="100000"/>
                  </a:lnSpc>
                  <a:spcBef>
                    <a:spcPts val="0"/>
                  </a:spcBef>
                  <a:spcAft>
                    <a:spcPts val="0"/>
                  </a:spcAft>
                  <a:buNone/>
                </a:pPr>
                <a14:m>
                  <m:oMath xmlns:m="http://schemas.openxmlformats.org/officeDocument/2006/math">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𝑒𝑙𝑒𝑐</m:t>
                        </m:r>
                      </m:sub>
                    </m:sSub>
                    <m:r>
                      <a:rPr lang="en-GB" sz="2000" smtClean="0">
                        <a:latin typeface="Cambria Math" panose="02040503050406030204" pitchFamily="18" charset="0"/>
                        <a:cs typeface="Times New Roman" pitchFamily="18" charset="0"/>
                      </a:rPr>
                      <m:t>,</m:t>
                    </m:r>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a:latin typeface="Cambria Math" panose="02040503050406030204" pitchFamily="18" charset="0"/>
                            <a:cs typeface="Times New Roman" pitchFamily="18" charset="0"/>
                          </a:rPr>
                          <m:t>𝑓𝑜𝑠𝑠𝑖𝑙</m:t>
                        </m:r>
                      </m:sub>
                    </m:sSub>
                    <m:r>
                      <a:rPr lang="en-GB" sz="2000">
                        <a:latin typeface="Cambria Math" panose="02040503050406030204" pitchFamily="18" charset="0"/>
                        <a:cs typeface="Times New Roman" pitchFamily="18" charset="0"/>
                      </a:rPr>
                      <m:t>: </m:t>
                    </m:r>
                  </m:oMath>
                </a14:m>
                <a:r>
                  <a:rPr lang="en-GB" sz="2000" dirty="0">
                    <a:solidFill>
                      <a:prstClr val="black"/>
                    </a:solidFill>
                    <a:latin typeface="Open Sans" panose="020B0606030504020204" pitchFamily="34" charset="0"/>
                    <a:ea typeface="Open Sans" panose="020B0606030504020204" pitchFamily="34" charset="0"/>
                    <a:cs typeface="Times New Roman" pitchFamily="18" charset="0"/>
                  </a:rPr>
                  <a:t>Specific electricity/fossil fuel consumption [energy / </a:t>
                </a:r>
                <a:r>
                  <a:rPr lang="en-GB" sz="2000" dirty="0"/>
                  <a:t>dwelling</a:t>
                </a:r>
                <a:r>
                  <a:rPr lang="en-GB" sz="2000" dirty="0">
                    <a:solidFill>
                      <a:prstClr val="black"/>
                    </a:solidFill>
                    <a:latin typeface="Open Sans" panose="020B0606030504020204" pitchFamily="34" charset="0"/>
                    <a:ea typeface="Open Sans" panose="020B0606030504020204" pitchFamily="34" charset="0"/>
                    <a:cs typeface="Times New Roman" pitchFamily="18" charset="0"/>
                  </a:rPr>
                  <a:t>]</a:t>
                </a:r>
              </a:p>
              <a:p>
                <a:pPr eaLnBrk="1" hangingPunct="1">
                  <a:lnSpc>
                    <a:spcPct val="100000"/>
                  </a:lnSpc>
                  <a:spcAft>
                    <a:spcPts val="1200"/>
                  </a:spcAft>
                  <a:buNone/>
                </a:pPr>
                <a:endParaRPr lang="en-GB" sz="2000" dirty="0">
                  <a:solidFill>
                    <a:prstClr val="black"/>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1200"/>
                  </a:spcAft>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9712"/>
                <a:ext cx="10439494" cy="4427538"/>
              </a:xfrm>
              <a:prstGeom prst="rect">
                <a:avLst/>
              </a:prstGeom>
              <a:blipFill>
                <a:blip r:embed="rId5"/>
                <a:stretch>
                  <a:fillRect l="-365" t="-286" b="-10286"/>
                </a:stretch>
              </a:blipFill>
              <a:ln>
                <a:noFill/>
              </a:ln>
            </p:spPr>
            <p:txBody>
              <a:bodyPr/>
              <a:lstStyle/>
              <a:p>
                <a:r>
                  <a:rPr lang="en-AT">
                    <a:noFill/>
                  </a:rPr>
                  <a:t> </a:t>
                </a:r>
              </a:p>
            </p:txBody>
          </p:sp>
        </mc:Fallback>
      </mc:AlternateContent>
      <p:sp>
        <p:nvSpPr>
          <p:cNvPr id="29" name="Slide Number Placeholder 5">
            <a:extLst>
              <a:ext uri="{FF2B5EF4-FFF2-40B4-BE49-F238E27FC236}">
                <a16:creationId xmlns:a16="http://schemas.microsoft.com/office/drawing/2014/main" id="{D6871B33-F17E-1347-8124-DDF2CF4E68C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
        <p:nvSpPr>
          <p:cNvPr id="7" name="Google Shape;113;p16">
            <a:extLst>
              <a:ext uri="{FF2B5EF4-FFF2-40B4-BE49-F238E27FC236}">
                <a16:creationId xmlns:a16="http://schemas.microsoft.com/office/drawing/2014/main" id="{1E4F1164-E947-604A-81CA-32B6D5BC9BE0}"/>
              </a:ext>
            </a:extLst>
          </p:cNvPr>
          <p:cNvSpPr>
            <a:spLocks noGrp="1" noChangeArrowheads="1"/>
          </p:cNvSpPr>
          <p:nvPr>
            <p:ph type="title"/>
          </p:nvPr>
        </p:nvSpPr>
        <p:spPr>
          <a:xfrm>
            <a:off x="856129" y="5187"/>
            <a:ext cx="10339695" cy="1343491"/>
          </a:xfrm>
        </p:spPr>
        <p:txBody>
          <a:bodyPr lIns="121900" tIns="121900" rIns="121900" bIns="121900"/>
          <a:lstStyle/>
          <a:p>
            <a:pPr eaLnBrk="1" hangingPunct="1"/>
            <a:r>
              <a:rPr lang="en-GB" altLang="en-US" dirty="0">
                <a:latin typeface="Open Sans"/>
              </a:rPr>
              <a:t>Lecture 7.3 Household sector</a:t>
            </a:r>
            <a:endParaRPr lang="en-US" dirty="0"/>
          </a:p>
        </p:txBody>
      </p:sp>
      <p:sp>
        <p:nvSpPr>
          <p:cNvPr id="5" name="Oval 4">
            <a:extLst>
              <a:ext uri="{FF2B5EF4-FFF2-40B4-BE49-F238E27FC236}">
                <a16:creationId xmlns:a16="http://schemas.microsoft.com/office/drawing/2014/main" id="{89A2F9BF-37D2-CB47-8C62-6F3F12D932DA}"/>
              </a:ext>
            </a:extLst>
          </p:cNvPr>
          <p:cNvSpPr/>
          <p:nvPr/>
        </p:nvSpPr>
        <p:spPr>
          <a:xfrm>
            <a:off x="8896612"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17 mod.mp3" descr="Slide 17 mod.mp3">
            <a:hlinkClick r:id="" action="ppaction://media"/>
            <a:extLst>
              <a:ext uri="{FF2B5EF4-FFF2-40B4-BE49-F238E27FC236}">
                <a16:creationId xmlns:a16="http://schemas.microsoft.com/office/drawing/2014/main" id="{1305537F-191D-FC45-BB9F-E04B17C88C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77" y="507303"/>
            <a:ext cx="812800" cy="812800"/>
          </a:xfrm>
          <a:prstGeom prst="rect">
            <a:avLst/>
          </a:prstGeom>
        </p:spPr>
      </p:pic>
    </p:spTree>
    <p:extLst>
      <p:ext uri="{BB962C8B-B14F-4D97-AF65-F5344CB8AC3E}">
        <p14:creationId xmlns:p14="http://schemas.microsoft.com/office/powerpoint/2010/main" val="34726030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856129" y="-1556"/>
            <a:ext cx="10005159" cy="1343491"/>
          </a:xfrm>
        </p:spPr>
        <p:txBody>
          <a:bodyPr lIns="121900" tIns="121900" rIns="121900" bIns="121900"/>
          <a:lstStyle/>
          <a:p>
            <a:pPr eaLnBrk="1" hangingPunct="1"/>
            <a:r>
              <a:rPr lang="en-GB" altLang="en-US" dirty="0">
                <a:latin typeface="Open Sans"/>
              </a:rPr>
              <a:t>Lecture 7.4 Service sector</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869349" y="1269320"/>
            <a:ext cx="9891713" cy="5334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a:solidFill>
                  <a:schemeClr val="accent5">
                    <a:lumMod val="60000"/>
                    <a:lumOff val="40000"/>
                  </a:schemeClr>
                </a:solidFill>
                <a:latin typeface="Open Sans"/>
                <a:ea typeface="Open Sans" panose="020B0606030504020204" pitchFamily="34" charset="0"/>
                <a:cs typeface="Open Sans" panose="020B0606030504020204" pitchFamily="34" charset="0"/>
              </a:rPr>
              <a:t>Overview</a:t>
            </a:r>
          </a:p>
        </p:txBody>
      </p:sp>
      <p:sp>
        <p:nvSpPr>
          <p:cNvPr id="154" name="Text Box 31">
            <a:extLst>
              <a:ext uri="{FF2B5EF4-FFF2-40B4-BE49-F238E27FC236}">
                <a16:creationId xmlns:a16="http://schemas.microsoft.com/office/drawing/2014/main" id="{71F6B97E-AB4B-8F48-AE36-061BE4A65600}"/>
              </a:ext>
            </a:extLst>
          </p:cNvPr>
          <p:cNvSpPr txBox="1">
            <a:spLocks noChangeArrowheads="1"/>
          </p:cNvSpPr>
          <p:nvPr/>
        </p:nvSpPr>
        <p:spPr bwMode="auto">
          <a:xfrm>
            <a:off x="777707" y="2621672"/>
            <a:ext cx="1908000" cy="442674"/>
          </a:xfrm>
          <a:prstGeom prst="roundRect">
            <a:avLst/>
          </a:prstGeom>
          <a:noFill/>
          <a:ln w="9525">
            <a:noFill/>
            <a:miter lim="800000"/>
            <a:headEnd/>
            <a:tailEnd/>
          </a:ln>
          <a:effectLst/>
        </p:spPr>
        <p:txBody>
          <a:bodyPr wrap="square">
            <a:spAutoFit/>
          </a:bodyPr>
          <a:lstStyle/>
          <a:p>
            <a:pPr algn="r">
              <a:spcBef>
                <a:spcPct val="50000"/>
              </a:spcBef>
            </a:pPr>
            <a:r>
              <a:rPr lang="en-US" sz="2000">
                <a:latin typeface="Open Sans Light" panose="020B0306030504020204" pitchFamily="34" charset="0"/>
                <a:ea typeface="Open Sans Light" panose="020B0306030504020204" pitchFamily="34" charset="0"/>
                <a:cs typeface="Open Sans Light" panose="020B0306030504020204" pitchFamily="34" charset="0"/>
              </a:rPr>
              <a:t>Subsector</a:t>
            </a:r>
          </a:p>
        </p:txBody>
      </p:sp>
      <p:sp>
        <p:nvSpPr>
          <p:cNvPr id="155" name="Text Box 31">
            <a:extLst>
              <a:ext uri="{FF2B5EF4-FFF2-40B4-BE49-F238E27FC236}">
                <a16:creationId xmlns:a16="http://schemas.microsoft.com/office/drawing/2014/main" id="{A65C72E6-C98B-CA4C-A879-F1DE62380CB9}"/>
              </a:ext>
            </a:extLst>
          </p:cNvPr>
          <p:cNvSpPr txBox="1">
            <a:spLocks noChangeArrowheads="1"/>
          </p:cNvSpPr>
          <p:nvPr/>
        </p:nvSpPr>
        <p:spPr bwMode="auto">
          <a:xfrm>
            <a:off x="777707" y="3484630"/>
            <a:ext cx="1908000" cy="442674"/>
          </a:xfrm>
          <a:prstGeom prst="roundRect">
            <a:avLst/>
          </a:prstGeom>
          <a:noFill/>
          <a:ln w="9525">
            <a:noFill/>
            <a:miter lim="800000"/>
            <a:headEnd/>
            <a:tailEnd/>
          </a:ln>
          <a:effectLst/>
        </p:spPr>
        <p:txBody>
          <a:bodyPr wrap="square">
            <a:spAutoFit/>
          </a:bodyPr>
          <a:lstStyle/>
          <a:p>
            <a:pPr algn="r">
              <a:spcBef>
                <a:spcPct val="50000"/>
              </a:spcBef>
            </a:pPr>
            <a:r>
              <a:rPr lang="en-US" sz="2000">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6" name="Text Box 31">
            <a:extLst>
              <a:ext uri="{FF2B5EF4-FFF2-40B4-BE49-F238E27FC236}">
                <a16:creationId xmlns:a16="http://schemas.microsoft.com/office/drawing/2014/main" id="{7C3FE3EC-F88C-5248-9FDC-161BAC81D473}"/>
              </a:ext>
            </a:extLst>
          </p:cNvPr>
          <p:cNvSpPr txBox="1">
            <a:spLocks noChangeArrowheads="1"/>
          </p:cNvSpPr>
          <p:nvPr/>
        </p:nvSpPr>
        <p:spPr bwMode="auto">
          <a:xfrm>
            <a:off x="658437" y="4309665"/>
            <a:ext cx="2431461" cy="442674"/>
          </a:xfrm>
          <a:prstGeom prst="roundRect">
            <a:avLst/>
          </a:prstGeom>
          <a:noFill/>
          <a:ln w="9525">
            <a:noFill/>
            <a:miter lim="800000"/>
            <a:headEnd/>
            <a:tailEnd/>
          </a:ln>
          <a:effectLst/>
        </p:spPr>
        <p:txBody>
          <a:bodyPr wrap="square">
            <a:spAutoFit/>
          </a:bodyPr>
          <a:lstStyle/>
          <a:p>
            <a:pPr algn="r">
              <a:spcBef>
                <a:spcPct val="50000"/>
              </a:spcBef>
            </a:pPr>
            <a:r>
              <a:rPr lang="en-US" sz="2000">
                <a:latin typeface="Open Sans Light" panose="020B0306030504020204" pitchFamily="34" charset="0"/>
                <a:ea typeface="Open Sans Light" panose="020B0306030504020204" pitchFamily="34" charset="0"/>
                <a:cs typeface="Open Sans Light" panose="020B0306030504020204" pitchFamily="34" charset="0"/>
              </a:rPr>
              <a:t>Final energy form</a:t>
            </a:r>
          </a:p>
        </p:txBody>
      </p:sp>
      <p:grpSp>
        <p:nvGrpSpPr>
          <p:cNvPr id="10" name="Group 9">
            <a:extLst>
              <a:ext uri="{FF2B5EF4-FFF2-40B4-BE49-F238E27FC236}">
                <a16:creationId xmlns:a16="http://schemas.microsoft.com/office/drawing/2014/main" id="{DBEB15A9-226E-DA45-9AC7-04002FBDE955}"/>
              </a:ext>
            </a:extLst>
          </p:cNvPr>
          <p:cNvGrpSpPr/>
          <p:nvPr/>
        </p:nvGrpSpPr>
        <p:grpSpPr>
          <a:xfrm>
            <a:off x="5157143" y="4241717"/>
            <a:ext cx="1457156" cy="638865"/>
            <a:chOff x="5264149" y="4484266"/>
            <a:chExt cx="1457156" cy="638865"/>
          </a:xfrm>
        </p:grpSpPr>
        <p:sp>
          <p:nvSpPr>
            <p:cNvPr id="42" name="Rectangle 11">
              <a:extLst>
                <a:ext uri="{FF2B5EF4-FFF2-40B4-BE49-F238E27FC236}">
                  <a16:creationId xmlns:a16="http://schemas.microsoft.com/office/drawing/2014/main" id="{30449F18-41AD-4C4D-88C5-109DFA6F3FD8}"/>
                </a:ext>
              </a:extLst>
            </p:cNvPr>
            <p:cNvSpPr>
              <a:spLocks noChangeArrowheads="1"/>
            </p:cNvSpPr>
            <p:nvPr/>
          </p:nvSpPr>
          <p:spPr bwMode="auto">
            <a:xfrm>
              <a:off x="5264149" y="4655131"/>
              <a:ext cx="1457156"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a:t>
              </a:r>
            </a:p>
          </p:txBody>
        </p:sp>
        <p:cxnSp>
          <p:nvCxnSpPr>
            <p:cNvPr id="94" name="Straight Connector 93">
              <a:extLst>
                <a:ext uri="{FF2B5EF4-FFF2-40B4-BE49-F238E27FC236}">
                  <a16:creationId xmlns:a16="http://schemas.microsoft.com/office/drawing/2014/main" id="{DFF091F1-D423-854E-8995-737A666E517E}"/>
                </a:ext>
              </a:extLst>
            </p:cNvPr>
            <p:cNvCxnSpPr>
              <a:cxnSpLocks/>
            </p:cNvCxnSpPr>
            <p:nvPr/>
          </p:nvCxnSpPr>
          <p:spPr>
            <a:xfrm flipV="1">
              <a:off x="5960215" y="4484266"/>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428884F-F8F4-F845-9CD0-BD432611E16F}"/>
              </a:ext>
            </a:extLst>
          </p:cNvPr>
          <p:cNvGrpSpPr/>
          <p:nvPr/>
        </p:nvGrpSpPr>
        <p:grpSpPr>
          <a:xfrm>
            <a:off x="9374376" y="5057808"/>
            <a:ext cx="1674525" cy="648119"/>
            <a:chOff x="6538602" y="4474521"/>
            <a:chExt cx="1674525" cy="648119"/>
          </a:xfrm>
        </p:grpSpPr>
        <p:sp>
          <p:nvSpPr>
            <p:cNvPr id="38" name="Rectangle 7">
              <a:extLst>
                <a:ext uri="{FF2B5EF4-FFF2-40B4-BE49-F238E27FC236}">
                  <a16:creationId xmlns:a16="http://schemas.microsoft.com/office/drawing/2014/main" id="{302DBAA6-A522-7842-85F6-4CD3283E05D0}"/>
                </a:ext>
              </a:extLst>
            </p:cNvPr>
            <p:cNvSpPr>
              <a:spLocks noChangeArrowheads="1"/>
            </p:cNvSpPr>
            <p:nvPr/>
          </p:nvSpPr>
          <p:spPr bwMode="auto">
            <a:xfrm>
              <a:off x="6538602" y="4654640"/>
              <a:ext cx="1674525"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Solar System</a:t>
              </a:r>
            </a:p>
          </p:txBody>
        </p:sp>
        <p:cxnSp>
          <p:nvCxnSpPr>
            <p:cNvPr id="95" name="Straight Connector 94">
              <a:extLst>
                <a:ext uri="{FF2B5EF4-FFF2-40B4-BE49-F238E27FC236}">
                  <a16:creationId xmlns:a16="http://schemas.microsoft.com/office/drawing/2014/main" id="{C22A2995-DBF1-9443-8644-7F2F29D79564}"/>
                </a:ext>
              </a:extLst>
            </p:cNvPr>
            <p:cNvCxnSpPr>
              <a:cxnSpLocks/>
            </p:cNvCxnSpPr>
            <p:nvPr/>
          </p:nvCxnSpPr>
          <p:spPr>
            <a:xfrm flipV="1">
              <a:off x="7305524" y="447452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1507" name="Slide Number Placeholder 5">
            <a:extLst>
              <a:ext uri="{FF2B5EF4-FFF2-40B4-BE49-F238E27FC236}">
                <a16:creationId xmlns:a16="http://schemas.microsoft.com/office/drawing/2014/main" id="{E30EBFD3-3421-4D06-87F3-FFAF72BF280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
        <p:nvSpPr>
          <p:cNvPr id="28" name="Rectangle 4">
            <a:extLst>
              <a:ext uri="{FF2B5EF4-FFF2-40B4-BE49-F238E27FC236}">
                <a16:creationId xmlns:a16="http://schemas.microsoft.com/office/drawing/2014/main" id="{ED436443-8BCE-B249-B94D-9E642ABF5D46}"/>
              </a:ext>
            </a:extLst>
          </p:cNvPr>
          <p:cNvSpPr>
            <a:spLocks noChangeArrowheads="1"/>
          </p:cNvSpPr>
          <p:nvPr/>
        </p:nvSpPr>
        <p:spPr bwMode="auto">
          <a:xfrm>
            <a:off x="3352921" y="3456578"/>
            <a:ext cx="1475999" cy="589983"/>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Appliances</a:t>
            </a:r>
          </a:p>
        </p:txBody>
      </p:sp>
      <p:sp>
        <p:nvSpPr>
          <p:cNvPr id="14" name="Rectangle 35">
            <a:extLst>
              <a:ext uri="{FF2B5EF4-FFF2-40B4-BE49-F238E27FC236}">
                <a16:creationId xmlns:a16="http://schemas.microsoft.com/office/drawing/2014/main" id="{ACA483F7-6D0A-1247-87A5-86C2A2D3AC2D}"/>
              </a:ext>
            </a:extLst>
          </p:cNvPr>
          <p:cNvSpPr>
            <a:spLocks noChangeArrowheads="1"/>
          </p:cNvSpPr>
          <p:nvPr/>
        </p:nvSpPr>
        <p:spPr bwMode="auto">
          <a:xfrm>
            <a:off x="5728220" y="2626935"/>
            <a:ext cx="1594558" cy="468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Commercial</a:t>
            </a:r>
          </a:p>
        </p:txBody>
      </p:sp>
      <p:sp>
        <p:nvSpPr>
          <p:cNvPr id="15" name="Rectangle 36">
            <a:extLst>
              <a:ext uri="{FF2B5EF4-FFF2-40B4-BE49-F238E27FC236}">
                <a16:creationId xmlns:a16="http://schemas.microsoft.com/office/drawing/2014/main" id="{F692E89D-3FC6-964F-B608-1A6CCD8F534D}"/>
              </a:ext>
            </a:extLst>
          </p:cNvPr>
          <p:cNvSpPr>
            <a:spLocks noChangeArrowheads="1"/>
          </p:cNvSpPr>
          <p:nvPr/>
        </p:nvSpPr>
        <p:spPr bwMode="auto">
          <a:xfrm>
            <a:off x="7387119" y="2626935"/>
            <a:ext cx="1016148" cy="468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Public</a:t>
            </a:r>
          </a:p>
        </p:txBody>
      </p:sp>
      <p:sp>
        <p:nvSpPr>
          <p:cNvPr id="31" name="Rectangle 15">
            <a:extLst>
              <a:ext uri="{FF2B5EF4-FFF2-40B4-BE49-F238E27FC236}">
                <a16:creationId xmlns:a16="http://schemas.microsoft.com/office/drawing/2014/main" id="{E177A9D7-5318-F047-84E2-9CFC974C30A0}"/>
              </a:ext>
            </a:extLst>
          </p:cNvPr>
          <p:cNvSpPr>
            <a:spLocks noChangeArrowheads="1"/>
          </p:cNvSpPr>
          <p:nvPr/>
        </p:nvSpPr>
        <p:spPr bwMode="auto">
          <a:xfrm>
            <a:off x="5069255" y="3455636"/>
            <a:ext cx="1577510" cy="594000"/>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Air conditioning</a:t>
            </a:r>
          </a:p>
        </p:txBody>
      </p:sp>
      <p:sp>
        <p:nvSpPr>
          <p:cNvPr id="34" name="Rectangle 16">
            <a:extLst>
              <a:ext uri="{FF2B5EF4-FFF2-40B4-BE49-F238E27FC236}">
                <a16:creationId xmlns:a16="http://schemas.microsoft.com/office/drawing/2014/main" id="{DC791116-BBD3-5A4A-AE98-8247FD202041}"/>
              </a:ext>
            </a:extLst>
          </p:cNvPr>
          <p:cNvSpPr>
            <a:spLocks noChangeArrowheads="1"/>
          </p:cNvSpPr>
          <p:nvPr/>
        </p:nvSpPr>
        <p:spPr bwMode="auto">
          <a:xfrm>
            <a:off x="6887100" y="3455635"/>
            <a:ext cx="1607971" cy="597257"/>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Space heating</a:t>
            </a:r>
          </a:p>
        </p:txBody>
      </p:sp>
      <p:cxnSp>
        <p:nvCxnSpPr>
          <p:cNvPr id="83" name="Straight Connector 82">
            <a:extLst>
              <a:ext uri="{FF2B5EF4-FFF2-40B4-BE49-F238E27FC236}">
                <a16:creationId xmlns:a16="http://schemas.microsoft.com/office/drawing/2014/main" id="{105190B7-0CA1-2B49-A603-9B6E673EE323}"/>
              </a:ext>
            </a:extLst>
          </p:cNvPr>
          <p:cNvCxnSpPr>
            <a:cxnSpLocks/>
          </p:cNvCxnSpPr>
          <p:nvPr/>
        </p:nvCxnSpPr>
        <p:spPr>
          <a:xfrm>
            <a:off x="4244126" y="5057808"/>
            <a:ext cx="590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64D5F18-4FFA-AA4D-8D7A-25674F8193DD}"/>
              </a:ext>
            </a:extLst>
          </p:cNvPr>
          <p:cNvGrpSpPr/>
          <p:nvPr/>
        </p:nvGrpSpPr>
        <p:grpSpPr>
          <a:xfrm>
            <a:off x="3491320" y="4262038"/>
            <a:ext cx="1328449" cy="648119"/>
            <a:chOff x="4139569" y="4474521"/>
            <a:chExt cx="1328449" cy="648119"/>
          </a:xfrm>
        </p:grpSpPr>
        <p:sp>
          <p:nvSpPr>
            <p:cNvPr id="41" name="Rectangle 10">
              <a:extLst>
                <a:ext uri="{FF2B5EF4-FFF2-40B4-BE49-F238E27FC236}">
                  <a16:creationId xmlns:a16="http://schemas.microsoft.com/office/drawing/2014/main" id="{EE466D6C-1D13-ED43-AC8F-EE2544EB59D3}"/>
                </a:ext>
              </a:extLst>
            </p:cNvPr>
            <p:cNvSpPr>
              <a:spLocks noChangeArrowheads="1"/>
            </p:cNvSpPr>
            <p:nvPr/>
          </p:nvSpPr>
          <p:spPr bwMode="auto">
            <a:xfrm>
              <a:off x="4139569" y="4654640"/>
              <a:ext cx="1328449"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cxnSp>
          <p:nvCxnSpPr>
            <p:cNvPr id="93" name="Straight Connector 92">
              <a:extLst>
                <a:ext uri="{FF2B5EF4-FFF2-40B4-BE49-F238E27FC236}">
                  <a16:creationId xmlns:a16="http://schemas.microsoft.com/office/drawing/2014/main" id="{1435F91D-708A-AF43-B16A-5A7F8702F1A3}"/>
                </a:ext>
              </a:extLst>
            </p:cNvPr>
            <p:cNvCxnSpPr>
              <a:cxnSpLocks/>
            </p:cNvCxnSpPr>
            <p:nvPr/>
          </p:nvCxnSpPr>
          <p:spPr>
            <a:xfrm flipV="1">
              <a:off x="5087355" y="447452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123" name="Straight Connector 122">
            <a:extLst>
              <a:ext uri="{FF2B5EF4-FFF2-40B4-BE49-F238E27FC236}">
                <a16:creationId xmlns:a16="http://schemas.microsoft.com/office/drawing/2014/main" id="{D99EE464-FC19-7144-9E28-FF5314086032}"/>
              </a:ext>
            </a:extLst>
          </p:cNvPr>
          <p:cNvCxnSpPr>
            <a:cxnSpLocks/>
          </p:cNvCxnSpPr>
          <p:nvPr/>
        </p:nvCxnSpPr>
        <p:spPr>
          <a:xfrm flipH="1" flipV="1">
            <a:off x="4090027" y="3265537"/>
            <a:ext cx="7056000"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97F58B03-5BA4-5A4F-963D-37258B25A565}"/>
              </a:ext>
            </a:extLst>
          </p:cNvPr>
          <p:cNvCxnSpPr>
            <a:cxnSpLocks/>
          </p:cNvCxnSpPr>
          <p:nvPr/>
        </p:nvCxnSpPr>
        <p:spPr>
          <a:xfrm flipH="1">
            <a:off x="6614299" y="309528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540BE5A-89EC-244E-A56C-9A0BB5453BBC}"/>
              </a:ext>
            </a:extLst>
          </p:cNvPr>
          <p:cNvCxnSpPr>
            <a:cxnSpLocks/>
          </p:cNvCxnSpPr>
          <p:nvPr/>
        </p:nvCxnSpPr>
        <p:spPr>
          <a:xfrm flipH="1">
            <a:off x="7900411" y="309528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78AED4AF-3A26-2A49-ABBF-12F2036FF98E}"/>
              </a:ext>
            </a:extLst>
          </p:cNvPr>
          <p:cNvCxnSpPr>
            <a:cxnSpLocks/>
          </p:cNvCxnSpPr>
          <p:nvPr/>
        </p:nvCxnSpPr>
        <p:spPr>
          <a:xfrm flipH="1">
            <a:off x="11146129" y="3280798"/>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EF9DFB38-5709-7649-85CA-063862575A51}"/>
              </a:ext>
            </a:extLst>
          </p:cNvPr>
          <p:cNvCxnSpPr>
            <a:cxnSpLocks/>
          </p:cNvCxnSpPr>
          <p:nvPr/>
        </p:nvCxnSpPr>
        <p:spPr>
          <a:xfrm flipH="1">
            <a:off x="7726495" y="3282723"/>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4FE7449-FD47-F14C-9A1A-E5EF8E031F94}"/>
              </a:ext>
            </a:extLst>
          </p:cNvPr>
          <p:cNvCxnSpPr>
            <a:cxnSpLocks/>
          </p:cNvCxnSpPr>
          <p:nvPr/>
        </p:nvCxnSpPr>
        <p:spPr>
          <a:xfrm flipH="1">
            <a:off x="5881096" y="327657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240094C-E5F3-344A-B93B-22F8617713B9}"/>
              </a:ext>
            </a:extLst>
          </p:cNvPr>
          <p:cNvCxnSpPr>
            <a:cxnSpLocks/>
          </p:cNvCxnSpPr>
          <p:nvPr/>
        </p:nvCxnSpPr>
        <p:spPr>
          <a:xfrm flipH="1">
            <a:off x="4097617" y="327210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16">
            <a:extLst>
              <a:ext uri="{FF2B5EF4-FFF2-40B4-BE49-F238E27FC236}">
                <a16:creationId xmlns:a16="http://schemas.microsoft.com/office/drawing/2014/main" id="{CF16D149-B73D-7D4F-9D5B-8566BB3F9BA6}"/>
              </a:ext>
            </a:extLst>
          </p:cNvPr>
          <p:cNvSpPr>
            <a:spLocks noChangeArrowheads="1"/>
          </p:cNvSpPr>
          <p:nvPr/>
        </p:nvSpPr>
        <p:spPr bwMode="auto">
          <a:xfrm>
            <a:off x="8735406" y="3460798"/>
            <a:ext cx="1643663" cy="592094"/>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Other thermal uses</a:t>
            </a:r>
          </a:p>
        </p:txBody>
      </p:sp>
      <p:sp>
        <p:nvSpPr>
          <p:cNvPr id="65" name="Rectangle 16">
            <a:extLst>
              <a:ext uri="{FF2B5EF4-FFF2-40B4-BE49-F238E27FC236}">
                <a16:creationId xmlns:a16="http://schemas.microsoft.com/office/drawing/2014/main" id="{15BA9F59-3689-8848-B883-73E236CD0CAB}"/>
              </a:ext>
            </a:extLst>
          </p:cNvPr>
          <p:cNvSpPr>
            <a:spLocks noChangeArrowheads="1"/>
          </p:cNvSpPr>
          <p:nvPr/>
        </p:nvSpPr>
        <p:spPr bwMode="auto">
          <a:xfrm>
            <a:off x="10619403" y="3454468"/>
            <a:ext cx="1076412" cy="592094"/>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Motive power</a:t>
            </a:r>
          </a:p>
        </p:txBody>
      </p:sp>
      <p:grpSp>
        <p:nvGrpSpPr>
          <p:cNvPr id="22" name="Group 21">
            <a:extLst>
              <a:ext uri="{FF2B5EF4-FFF2-40B4-BE49-F238E27FC236}">
                <a16:creationId xmlns:a16="http://schemas.microsoft.com/office/drawing/2014/main" id="{4E871761-8636-AF47-A052-8C2E527BB63E}"/>
              </a:ext>
            </a:extLst>
          </p:cNvPr>
          <p:cNvGrpSpPr/>
          <p:nvPr/>
        </p:nvGrpSpPr>
        <p:grpSpPr>
          <a:xfrm>
            <a:off x="6290841" y="5057808"/>
            <a:ext cx="1817088" cy="670635"/>
            <a:chOff x="6062275" y="5300357"/>
            <a:chExt cx="1817088" cy="670635"/>
          </a:xfrm>
        </p:grpSpPr>
        <p:cxnSp>
          <p:nvCxnSpPr>
            <p:cNvPr id="77" name="Straight Connector 76">
              <a:extLst>
                <a:ext uri="{FF2B5EF4-FFF2-40B4-BE49-F238E27FC236}">
                  <a16:creationId xmlns:a16="http://schemas.microsoft.com/office/drawing/2014/main" id="{A1C7450B-7D81-9B46-9FDB-DA6577F58CE4}"/>
                </a:ext>
              </a:extLst>
            </p:cNvPr>
            <p:cNvCxnSpPr>
              <a:cxnSpLocks/>
            </p:cNvCxnSpPr>
            <p:nvPr/>
          </p:nvCxnSpPr>
          <p:spPr>
            <a:xfrm>
              <a:off x="6983351" y="5300357"/>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Rectangle 9">
              <a:extLst>
                <a:ext uri="{FF2B5EF4-FFF2-40B4-BE49-F238E27FC236}">
                  <a16:creationId xmlns:a16="http://schemas.microsoft.com/office/drawing/2014/main" id="{8DCEB86C-00CB-814D-B209-56FD9E18B33B}"/>
                </a:ext>
              </a:extLst>
            </p:cNvPr>
            <p:cNvSpPr>
              <a:spLocks noChangeArrowheads="1"/>
            </p:cNvSpPr>
            <p:nvPr/>
          </p:nvSpPr>
          <p:spPr bwMode="auto">
            <a:xfrm>
              <a:off x="6062275" y="5502992"/>
              <a:ext cx="1817088"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Motor fuel</a:t>
              </a:r>
            </a:p>
          </p:txBody>
        </p:sp>
      </p:grpSp>
      <p:grpSp>
        <p:nvGrpSpPr>
          <p:cNvPr id="20" name="Group 19">
            <a:extLst>
              <a:ext uri="{FF2B5EF4-FFF2-40B4-BE49-F238E27FC236}">
                <a16:creationId xmlns:a16="http://schemas.microsoft.com/office/drawing/2014/main" id="{BAC526C3-E33D-5E48-9B20-48AC24525FD1}"/>
              </a:ext>
            </a:extLst>
          </p:cNvPr>
          <p:cNvGrpSpPr/>
          <p:nvPr/>
        </p:nvGrpSpPr>
        <p:grpSpPr>
          <a:xfrm>
            <a:off x="3491320" y="5057808"/>
            <a:ext cx="1665818" cy="648584"/>
            <a:chOff x="2744267" y="4474640"/>
            <a:chExt cx="1665818" cy="648584"/>
          </a:xfrm>
        </p:grpSpPr>
        <p:sp>
          <p:nvSpPr>
            <p:cNvPr id="63" name="Rectangle 14">
              <a:extLst>
                <a:ext uri="{FF2B5EF4-FFF2-40B4-BE49-F238E27FC236}">
                  <a16:creationId xmlns:a16="http://schemas.microsoft.com/office/drawing/2014/main" id="{7582E2BA-44D4-BB44-8902-DC4EAB9CE9E8}"/>
                </a:ext>
              </a:extLst>
            </p:cNvPr>
            <p:cNvSpPr>
              <a:spLocks noChangeArrowheads="1"/>
            </p:cNvSpPr>
            <p:nvPr/>
          </p:nvSpPr>
          <p:spPr bwMode="auto">
            <a:xfrm>
              <a:off x="2744267" y="4655224"/>
              <a:ext cx="1665818"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cxnSp>
          <p:nvCxnSpPr>
            <p:cNvPr id="67" name="Straight Connector 66">
              <a:extLst>
                <a:ext uri="{FF2B5EF4-FFF2-40B4-BE49-F238E27FC236}">
                  <a16:creationId xmlns:a16="http://schemas.microsoft.com/office/drawing/2014/main" id="{A1482B52-EAE7-F142-8826-D33D342E298B}"/>
                </a:ext>
              </a:extLst>
            </p:cNvPr>
            <p:cNvCxnSpPr>
              <a:cxnSpLocks/>
            </p:cNvCxnSpPr>
            <p:nvPr/>
          </p:nvCxnSpPr>
          <p:spPr>
            <a:xfrm flipV="1">
              <a:off x="3523886" y="4474640"/>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102171DB-2E4A-1846-BD88-45DDC34C076A}"/>
              </a:ext>
            </a:extLst>
          </p:cNvPr>
          <p:cNvCxnSpPr>
            <a:cxnSpLocks/>
          </p:cNvCxnSpPr>
          <p:nvPr/>
        </p:nvCxnSpPr>
        <p:spPr>
          <a:xfrm flipH="1">
            <a:off x="4428134" y="4256799"/>
            <a:ext cx="673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68E65F2-91F1-D645-94EE-2DA1C4BA20C6}"/>
              </a:ext>
            </a:extLst>
          </p:cNvPr>
          <p:cNvGrpSpPr/>
          <p:nvPr/>
        </p:nvGrpSpPr>
        <p:grpSpPr>
          <a:xfrm>
            <a:off x="7039935" y="4262038"/>
            <a:ext cx="1427671" cy="641421"/>
            <a:chOff x="7997839" y="4481219"/>
            <a:chExt cx="1427671" cy="641421"/>
          </a:xfrm>
        </p:grpSpPr>
        <p:sp>
          <p:nvSpPr>
            <p:cNvPr id="39" name="Rectangle 8">
              <a:extLst>
                <a:ext uri="{FF2B5EF4-FFF2-40B4-BE49-F238E27FC236}">
                  <a16:creationId xmlns:a16="http://schemas.microsoft.com/office/drawing/2014/main" id="{2A3CF595-4B96-5D49-B741-D678E437F91A}"/>
                </a:ext>
              </a:extLst>
            </p:cNvPr>
            <p:cNvSpPr>
              <a:spLocks noChangeArrowheads="1"/>
            </p:cNvSpPr>
            <p:nvPr/>
          </p:nvSpPr>
          <p:spPr bwMode="auto">
            <a:xfrm>
              <a:off x="7997839" y="4654640"/>
              <a:ext cx="1427671"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Heat pump</a:t>
              </a:r>
            </a:p>
          </p:txBody>
        </p:sp>
        <p:cxnSp>
          <p:nvCxnSpPr>
            <p:cNvPr id="70" name="Straight Connector 69">
              <a:extLst>
                <a:ext uri="{FF2B5EF4-FFF2-40B4-BE49-F238E27FC236}">
                  <a16:creationId xmlns:a16="http://schemas.microsoft.com/office/drawing/2014/main" id="{C5E5F553-7329-6F4E-B272-8911409ACC71}"/>
                </a:ext>
              </a:extLst>
            </p:cNvPr>
            <p:cNvCxnSpPr>
              <a:cxnSpLocks/>
            </p:cNvCxnSpPr>
            <p:nvPr/>
          </p:nvCxnSpPr>
          <p:spPr>
            <a:xfrm flipV="1">
              <a:off x="8692733" y="4481219"/>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DB23E9A-A418-034C-B810-1B3C11D87E11}"/>
              </a:ext>
            </a:extLst>
          </p:cNvPr>
          <p:cNvGrpSpPr/>
          <p:nvPr/>
        </p:nvGrpSpPr>
        <p:grpSpPr>
          <a:xfrm>
            <a:off x="8922727" y="4253906"/>
            <a:ext cx="2223300" cy="648000"/>
            <a:chOff x="9675630" y="4470737"/>
            <a:chExt cx="2223300" cy="648000"/>
          </a:xfrm>
        </p:grpSpPr>
        <p:sp>
          <p:nvSpPr>
            <p:cNvPr id="40" name="Rectangle 9">
              <a:extLst>
                <a:ext uri="{FF2B5EF4-FFF2-40B4-BE49-F238E27FC236}">
                  <a16:creationId xmlns:a16="http://schemas.microsoft.com/office/drawing/2014/main" id="{08968371-1D91-4B4F-9825-4E8C2DA312C2}"/>
                </a:ext>
              </a:extLst>
            </p:cNvPr>
            <p:cNvSpPr>
              <a:spLocks noChangeArrowheads="1"/>
            </p:cNvSpPr>
            <p:nvPr/>
          </p:nvSpPr>
          <p:spPr bwMode="auto">
            <a:xfrm>
              <a:off x="9675630" y="4650737"/>
              <a:ext cx="2223300" cy="468000"/>
            </a:xfrm>
            <a:prstGeom prst="roundRect">
              <a:avLst/>
            </a:prstGeom>
            <a:solidFill>
              <a:srgbClr val="66C8FF">
                <a:alpha val="51373"/>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Modern Biomass</a:t>
              </a:r>
            </a:p>
          </p:txBody>
        </p:sp>
        <p:cxnSp>
          <p:nvCxnSpPr>
            <p:cNvPr id="72" name="Straight Connector 71">
              <a:extLst>
                <a:ext uri="{FF2B5EF4-FFF2-40B4-BE49-F238E27FC236}">
                  <a16:creationId xmlns:a16="http://schemas.microsoft.com/office/drawing/2014/main" id="{413CCB47-9587-6043-B424-10902B37BC2F}"/>
                </a:ext>
              </a:extLst>
            </p:cNvPr>
            <p:cNvCxnSpPr>
              <a:cxnSpLocks/>
            </p:cNvCxnSpPr>
            <p:nvPr/>
          </p:nvCxnSpPr>
          <p:spPr>
            <a:xfrm flipV="1">
              <a:off x="10707898" y="4470737"/>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Arrow Connector 83">
            <a:extLst>
              <a:ext uri="{FF2B5EF4-FFF2-40B4-BE49-F238E27FC236}">
                <a16:creationId xmlns:a16="http://schemas.microsoft.com/office/drawing/2014/main" id="{36C32BF0-F517-F443-A0F7-484BF09C603E}"/>
              </a:ext>
            </a:extLst>
          </p:cNvPr>
          <p:cNvCxnSpPr>
            <a:cxnSpLocks/>
          </p:cNvCxnSpPr>
          <p:nvPr/>
        </p:nvCxnSpPr>
        <p:spPr>
          <a:xfrm flipH="1">
            <a:off x="9563603" y="3285035"/>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36867EA-D464-F343-A0C8-0FCC550A4755}"/>
              </a:ext>
            </a:extLst>
          </p:cNvPr>
          <p:cNvCxnSpPr>
            <a:cxnSpLocks/>
          </p:cNvCxnSpPr>
          <p:nvPr/>
        </p:nvCxnSpPr>
        <p:spPr>
          <a:xfrm flipV="1">
            <a:off x="6807443" y="4253906"/>
            <a:ext cx="0" cy="79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056C41-4442-8849-9284-2FCDFCA05172}"/>
              </a:ext>
            </a:extLst>
          </p:cNvPr>
          <p:cNvCxnSpPr>
            <a:cxnSpLocks/>
          </p:cNvCxnSpPr>
          <p:nvPr/>
        </p:nvCxnSpPr>
        <p:spPr>
          <a:xfrm flipV="1">
            <a:off x="3800671" y="4038753"/>
            <a:ext cx="0" cy="396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5F811546-1C7E-2346-B9E0-AEB97AB1BE61}"/>
              </a:ext>
            </a:extLst>
          </p:cNvPr>
          <p:cNvCxnSpPr>
            <a:cxnSpLocks/>
          </p:cNvCxnSpPr>
          <p:nvPr/>
        </p:nvCxnSpPr>
        <p:spPr>
          <a:xfrm rot="5400000" flipH="1" flipV="1">
            <a:off x="4677488" y="3508373"/>
            <a:ext cx="388800" cy="1476000"/>
          </a:xfrm>
          <a:prstGeom prst="bentConnector3">
            <a:avLst>
              <a:gd name="adj1" fmla="val 6583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1A3CB689-A595-7045-BF1C-BDD964C8F7B7}"/>
              </a:ext>
            </a:extLst>
          </p:cNvPr>
          <p:cNvCxnSpPr>
            <a:cxnSpLocks/>
          </p:cNvCxnSpPr>
          <p:nvPr/>
        </p:nvCxnSpPr>
        <p:spPr>
          <a:xfrm flipV="1">
            <a:off x="7694411" y="4082038"/>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84632FD-5071-4B45-806E-795146DA70B0}"/>
              </a:ext>
            </a:extLst>
          </p:cNvPr>
          <p:cNvCxnSpPr>
            <a:cxnSpLocks/>
          </p:cNvCxnSpPr>
          <p:nvPr/>
        </p:nvCxnSpPr>
        <p:spPr>
          <a:xfrm flipV="1">
            <a:off x="9550069" y="4082038"/>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4E8FA3C-2CD2-424D-B95B-16D2C15DCDC8}"/>
              </a:ext>
            </a:extLst>
          </p:cNvPr>
          <p:cNvCxnSpPr>
            <a:cxnSpLocks/>
          </p:cNvCxnSpPr>
          <p:nvPr/>
        </p:nvCxnSpPr>
        <p:spPr>
          <a:xfrm flipV="1">
            <a:off x="11146130" y="4051110"/>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490C25CC-9A43-0C4D-A224-54AFED85D421}"/>
              </a:ext>
            </a:extLst>
          </p:cNvPr>
          <p:cNvCxnSpPr>
            <a:cxnSpLocks/>
          </p:cNvCxnSpPr>
          <p:nvPr/>
        </p:nvCxnSpPr>
        <p:spPr>
          <a:xfrm flipV="1">
            <a:off x="5684428" y="4049636"/>
            <a:ext cx="173582" cy="362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Rectangle 25">
                <a:extLst>
                  <a:ext uri="{FF2B5EF4-FFF2-40B4-BE49-F238E27FC236}">
                    <a16:creationId xmlns:a16="http://schemas.microsoft.com/office/drawing/2014/main" id="{52641488-05A6-A841-B1E3-604AF8655077}"/>
                  </a:ext>
                </a:extLst>
              </p:cNvPr>
              <p:cNvSpPr>
                <a:spLocks noChangeArrowheads="1"/>
              </p:cNvSpPr>
              <p:nvPr/>
            </p:nvSpPr>
            <p:spPr bwMode="auto">
              <a:xfrm>
                <a:off x="30540" y="5173190"/>
                <a:ext cx="4260461" cy="65960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F</m:t>
                      </m:r>
                      <m:r>
                        <m:rPr>
                          <m:sty m:val="p"/>
                        </m:rPr>
                        <a:rPr kumimoji="0" lang="en-US"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E</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D</m:t>
                      </m:r>
                      <m:r>
                        <a:rPr kumimoji="0" lang="en-US" b="0" i="0"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US"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t>
                      </m:r>
                      <m:f>
                        <m:fPr>
                          <m:ctrlPr>
                            <a:rPr kumimoji="0" lang="en-US"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fPr>
                        <m:num>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1</m:t>
                          </m:r>
                        </m:num>
                        <m:den>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η</m:t>
                          </m:r>
                        </m:den>
                      </m:f>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MP</m:t>
                      </m:r>
                      <m: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m:rPr>
                          <m:sty m:val="p"/>
                        </m:rPr>
                        <a:rPr kumimoji="0" lang="en-GB"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UED</m:t>
                      </m:r>
                    </m:oMath>
                  </m:oMathPara>
                </a14:m>
                <a:endParaRPr kumimoji="0" lang="en-GB" u="none" strike="noStrike" kern="0" cap="none" spc="0" normalizeH="0" baseline="0" noProof="0">
                  <a:ln>
                    <a:noFill/>
                  </a:ln>
                  <a:solidFill>
                    <a:srgbClr val="1A1A1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08" name="Rectangle 25">
                <a:extLst>
                  <a:ext uri="{FF2B5EF4-FFF2-40B4-BE49-F238E27FC236}">
                    <a16:creationId xmlns:a16="http://schemas.microsoft.com/office/drawing/2014/main" id="{52641488-05A6-A841-B1E3-604AF8655077}"/>
                  </a:ext>
                </a:extLst>
              </p:cNvPr>
              <p:cNvSpPr>
                <a:spLocks noRot="1" noChangeAspect="1" noMove="1" noResize="1" noEditPoints="1" noAdjustHandles="1" noChangeArrowheads="1" noChangeShapeType="1" noTextEdit="1"/>
              </p:cNvSpPr>
              <p:nvPr/>
            </p:nvSpPr>
            <p:spPr bwMode="auto">
              <a:xfrm>
                <a:off x="30540" y="5173190"/>
                <a:ext cx="4260461" cy="659604"/>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5" name="Rectangle 36">
            <a:extLst>
              <a:ext uri="{FF2B5EF4-FFF2-40B4-BE49-F238E27FC236}">
                <a16:creationId xmlns:a16="http://schemas.microsoft.com/office/drawing/2014/main" id="{41188F49-F942-5546-B6E7-ACDD3B755C3A}"/>
              </a:ext>
            </a:extLst>
          </p:cNvPr>
          <p:cNvSpPr>
            <a:spLocks noChangeArrowheads="1"/>
          </p:cNvSpPr>
          <p:nvPr/>
        </p:nvSpPr>
        <p:spPr bwMode="auto">
          <a:xfrm>
            <a:off x="8467608" y="2613564"/>
            <a:ext cx="1016148" cy="468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Others</a:t>
            </a:r>
          </a:p>
        </p:txBody>
      </p:sp>
      <p:cxnSp>
        <p:nvCxnSpPr>
          <p:cNvPr id="56" name="Straight Arrow Connector 55">
            <a:extLst>
              <a:ext uri="{FF2B5EF4-FFF2-40B4-BE49-F238E27FC236}">
                <a16:creationId xmlns:a16="http://schemas.microsoft.com/office/drawing/2014/main" id="{252F672F-B8AB-B944-AEA1-290F46D35F1E}"/>
              </a:ext>
            </a:extLst>
          </p:cNvPr>
          <p:cNvCxnSpPr>
            <a:cxnSpLocks/>
          </p:cNvCxnSpPr>
          <p:nvPr/>
        </p:nvCxnSpPr>
        <p:spPr>
          <a:xfrm flipH="1">
            <a:off x="8973835" y="3082307"/>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848BEFDA-D76B-E04F-9EF2-84076A8045D4}"/>
              </a:ext>
            </a:extLst>
          </p:cNvPr>
          <p:cNvSpPr/>
          <p:nvPr/>
        </p:nvSpPr>
        <p:spPr>
          <a:xfrm>
            <a:off x="7812157"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18.mp3" descr="Track7_Lecture7_Slide18.mp3">
            <a:hlinkClick r:id="" action="ppaction://media"/>
            <a:extLst>
              <a:ext uri="{FF2B5EF4-FFF2-40B4-BE49-F238E27FC236}">
                <a16:creationId xmlns:a16="http://schemas.microsoft.com/office/drawing/2014/main" id="{78FE3B38-0497-7E4C-BAE3-E03DF5C428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0848" y="502382"/>
            <a:ext cx="812800" cy="812800"/>
          </a:xfrm>
          <a:prstGeom prst="rect">
            <a:avLst/>
          </a:prstGeom>
        </p:spPr>
      </p:pic>
    </p:spTree>
    <p:extLst>
      <p:ext uri="{BB962C8B-B14F-4D97-AF65-F5344CB8AC3E}">
        <p14:creationId xmlns:p14="http://schemas.microsoft.com/office/powerpoint/2010/main" val="40161260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2969"/>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Driving parameters</a:t>
                </a:r>
              </a:p>
              <a:p>
                <a:pPr eaLnBrk="1" hangingPunct="1">
                  <a:lnSpc>
                    <a:spcPct val="100000"/>
                  </a:lnSpc>
                  <a:spcAft>
                    <a:spcPts val="1200"/>
                  </a:spcAft>
                  <a:buNone/>
                </a:pPr>
                <a:r>
                  <a:rPr lang="en-GB" altLang="en-US" sz="2000">
                    <a:latin typeface="Open Sans" panose="020B0606030504020204" pitchFamily="34" charset="0"/>
                    <a:ea typeface="Open Sans" panose="020B0606030504020204" pitchFamily="34" charset="0"/>
                    <a:cs typeface="Open Sans" panose="020B0606030504020204" pitchFamily="34" charset="0"/>
                  </a:rPr>
                  <a:t>Total floor area </a:t>
                </a:r>
              </a:p>
              <a:p>
                <a:pPr eaLnBrk="1" hangingPunct="1">
                  <a:lnSpc>
                    <a:spcPct val="100000"/>
                  </a:lnSpc>
                  <a:spcAft>
                    <a:spcPts val="1200"/>
                  </a:spcAft>
                  <a:buNone/>
                </a:pPr>
                <a14:m>
                  <m:oMath xmlns:m="http://schemas.openxmlformats.org/officeDocument/2006/math">
                    <m:r>
                      <a:rPr lang="en-GB" altLang="en-US" sz="2000" smtClean="0">
                        <a:latin typeface="Cambria Math" panose="02040503050406030204" pitchFamily="18" charset="0"/>
                      </a:rPr>
                      <m:t>𝐴</m:t>
                    </m:r>
                    <m:r>
                      <a:rPr lang="en-GB" altLang="en-US" sz="2000" smtClean="0">
                        <a:latin typeface="Cambria Math" panose="02040503050406030204"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𝑃</m:t>
                        </m:r>
                      </m:e>
                      <m:sub>
                        <m:r>
                          <a:rPr lang="en-GB" sz="2000">
                            <a:latin typeface="Cambria Math" panose="02040503050406030204" pitchFamily="18" charset="0"/>
                            <a:cs typeface="Times New Roman" pitchFamily="18" charset="0"/>
                          </a:rPr>
                          <m:t>𝑡𝑜𝑡</m:t>
                        </m:r>
                      </m:sub>
                    </m:sSub>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smtClean="0">
                            <a:latin typeface="Cambria Math" panose="02040503050406030204" pitchFamily="18" charset="0"/>
                            <a:cs typeface="Times New Roman" pitchFamily="18" charset="0"/>
                          </a:rPr>
                          <m:t>𝑙𝑎𝑏𝑜𝑟</m:t>
                        </m:r>
                      </m:sub>
                    </m:sSub>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smtClean="0">
                            <a:latin typeface="Cambria Math" panose="02040503050406030204" pitchFamily="18" charset="0"/>
                            <a:cs typeface="Times New Roman" pitchFamily="18" charset="0"/>
                          </a:rPr>
                          <m:t>𝑠𝑒𝑟𝑣𝑖𝑐𝑒</m:t>
                        </m:r>
                      </m:sub>
                    </m:sSub>
                    <m:acc>
                      <m:accPr>
                        <m:chr m:val="̅"/>
                        <m:ctrlPr>
                          <a:rPr lang="en-GB" sz="2000" i="1" smtClean="0">
                            <a:latin typeface="Cambria Math" panose="02040503050406030204" pitchFamily="18" charset="0"/>
                            <a:cs typeface="Times New Roman" pitchFamily="18" charset="0"/>
                          </a:rPr>
                        </m:ctrlPr>
                      </m:accPr>
                      <m:e>
                        <m:r>
                          <a:rPr lang="en-GB" sz="2000" smtClean="0">
                            <a:latin typeface="Cambria Math" panose="02040503050406030204" pitchFamily="18" charset="0"/>
                            <a:cs typeface="Times New Roman" pitchFamily="18" charset="0"/>
                          </a:rPr>
                          <m:t>𝐴</m:t>
                        </m:r>
                      </m:e>
                    </m:acc>
                  </m:oMath>
                </a14:m>
                <a:r>
                  <a:rPr lang="en-GB" altLang="en-US" sz="2000">
                    <a:latin typeface="Open Sans" panose="020B0606030504020204" pitchFamily="34" charset="0"/>
                    <a:ea typeface="Open Sans" panose="020B0606030504020204" pitchFamily="34" charset="0"/>
                    <a:cs typeface="Open Sans" panose="020B0606030504020204" pitchFamily="34" charset="0"/>
                  </a:rPr>
                  <a:t> </a:t>
                </a: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2969"/>
                <a:ext cx="10439494" cy="4427538"/>
              </a:xfrm>
              <a:prstGeom prst="rect">
                <a:avLst/>
              </a:prstGeom>
              <a:blipFill>
                <a:blip r:embed="rId5"/>
                <a:stretch>
                  <a:fillRect l="-350" t="-275"/>
                </a:stretch>
              </a:blipFill>
              <a:ln>
                <a:noFill/>
              </a:ln>
            </p:spPr>
            <p:txBody>
              <a:bodyPr/>
              <a:lstStyle/>
              <a:p>
                <a:r>
                  <a:rPr lang="en-US">
                    <a:noFill/>
                  </a:rPr>
                  <a:t> </a:t>
                </a:r>
              </a:p>
            </p:txBody>
          </p:sp>
        </mc:Fallback>
      </mc:AlternateContent>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
        <p:nvSpPr>
          <p:cNvPr id="16" name="Google Shape;113;p16">
            <a:extLst>
              <a:ext uri="{FF2B5EF4-FFF2-40B4-BE49-F238E27FC236}">
                <a16:creationId xmlns:a16="http://schemas.microsoft.com/office/drawing/2014/main" id="{E4F177E8-304A-A340-B388-1E536C1795B6}"/>
              </a:ext>
            </a:extLst>
          </p:cNvPr>
          <p:cNvSpPr>
            <a:spLocks noGrp="1" noChangeArrowheads="1"/>
          </p:cNvSpPr>
          <p:nvPr>
            <p:ph type="title"/>
          </p:nvPr>
        </p:nvSpPr>
        <p:spPr>
          <a:xfrm>
            <a:off x="856129" y="-1556"/>
            <a:ext cx="10127822" cy="1343491"/>
          </a:xfrm>
        </p:spPr>
        <p:txBody>
          <a:bodyPr lIns="121900" tIns="121900" rIns="121900" bIns="121900"/>
          <a:lstStyle/>
          <a:p>
            <a:pPr eaLnBrk="1" hangingPunct="1"/>
            <a:r>
              <a:rPr lang="en-GB" altLang="en-US">
                <a:latin typeface="Open Sans"/>
              </a:rPr>
              <a:t>Lecture 7.4 Service sector</a:t>
            </a:r>
          </a:p>
        </p:txBody>
      </p:sp>
      <p:sp>
        <p:nvSpPr>
          <p:cNvPr id="44" name="Rectangle 35">
            <a:extLst>
              <a:ext uri="{FF2B5EF4-FFF2-40B4-BE49-F238E27FC236}">
                <a16:creationId xmlns:a16="http://schemas.microsoft.com/office/drawing/2014/main" id="{8F13DE0A-C6ED-9E47-B7A4-7D4A8872BFC0}"/>
              </a:ext>
            </a:extLst>
          </p:cNvPr>
          <p:cNvSpPr>
            <a:spLocks noChangeArrowheads="1"/>
          </p:cNvSpPr>
          <p:nvPr/>
        </p:nvSpPr>
        <p:spPr bwMode="auto">
          <a:xfrm>
            <a:off x="4414452" y="3287467"/>
            <a:ext cx="2543944" cy="594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Total floor area of the service sector</a:t>
            </a:r>
          </a:p>
        </p:txBody>
      </p:sp>
      <p:sp>
        <p:nvSpPr>
          <p:cNvPr id="45" name="Rectangle 4">
            <a:extLst>
              <a:ext uri="{FF2B5EF4-FFF2-40B4-BE49-F238E27FC236}">
                <a16:creationId xmlns:a16="http://schemas.microsoft.com/office/drawing/2014/main" id="{CB730FD0-8FB2-F240-A562-0357638ADDEE}"/>
              </a:ext>
            </a:extLst>
          </p:cNvPr>
          <p:cNvSpPr>
            <a:spLocks noChangeArrowheads="1"/>
          </p:cNvSpPr>
          <p:nvPr/>
        </p:nvSpPr>
        <p:spPr bwMode="auto">
          <a:xfrm>
            <a:off x="2235319" y="4254595"/>
            <a:ext cx="1475999" cy="589983"/>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Appliances</a:t>
            </a:r>
          </a:p>
        </p:txBody>
      </p:sp>
      <p:sp>
        <p:nvSpPr>
          <p:cNvPr id="46" name="Rectangle 15">
            <a:extLst>
              <a:ext uri="{FF2B5EF4-FFF2-40B4-BE49-F238E27FC236}">
                <a16:creationId xmlns:a16="http://schemas.microsoft.com/office/drawing/2014/main" id="{89DA5224-3233-6A46-8D0A-E96F1ED43C18}"/>
              </a:ext>
            </a:extLst>
          </p:cNvPr>
          <p:cNvSpPr>
            <a:spLocks noChangeArrowheads="1"/>
          </p:cNvSpPr>
          <p:nvPr/>
        </p:nvSpPr>
        <p:spPr bwMode="auto">
          <a:xfrm>
            <a:off x="3951653" y="4253653"/>
            <a:ext cx="1577510" cy="597258"/>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Air conditioning</a:t>
            </a:r>
          </a:p>
        </p:txBody>
      </p:sp>
      <p:sp>
        <p:nvSpPr>
          <p:cNvPr id="47" name="Rectangle 16">
            <a:extLst>
              <a:ext uri="{FF2B5EF4-FFF2-40B4-BE49-F238E27FC236}">
                <a16:creationId xmlns:a16="http://schemas.microsoft.com/office/drawing/2014/main" id="{7FBFBC62-2D2B-4D45-821A-98EE85EE857F}"/>
              </a:ext>
            </a:extLst>
          </p:cNvPr>
          <p:cNvSpPr>
            <a:spLocks noChangeArrowheads="1"/>
          </p:cNvSpPr>
          <p:nvPr/>
        </p:nvSpPr>
        <p:spPr bwMode="auto">
          <a:xfrm>
            <a:off x="5769498" y="4253652"/>
            <a:ext cx="1607971" cy="597257"/>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Space heating</a:t>
            </a:r>
          </a:p>
        </p:txBody>
      </p:sp>
      <p:cxnSp>
        <p:nvCxnSpPr>
          <p:cNvPr id="49" name="Straight Connector 48">
            <a:extLst>
              <a:ext uri="{FF2B5EF4-FFF2-40B4-BE49-F238E27FC236}">
                <a16:creationId xmlns:a16="http://schemas.microsoft.com/office/drawing/2014/main" id="{E0C4E1A6-DCE1-6D49-971D-67AA26B3BE3D}"/>
              </a:ext>
            </a:extLst>
          </p:cNvPr>
          <p:cNvCxnSpPr>
            <a:cxnSpLocks/>
          </p:cNvCxnSpPr>
          <p:nvPr/>
        </p:nvCxnSpPr>
        <p:spPr>
          <a:xfrm flipH="1" flipV="1">
            <a:off x="4750425" y="4063554"/>
            <a:ext cx="1872000"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22C9616-3C24-CD40-8385-9726F9F59143}"/>
              </a:ext>
            </a:extLst>
          </p:cNvPr>
          <p:cNvCxnSpPr>
            <a:cxnSpLocks/>
          </p:cNvCxnSpPr>
          <p:nvPr/>
        </p:nvCxnSpPr>
        <p:spPr>
          <a:xfrm flipH="1">
            <a:off x="6608893" y="408074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CFDFDAA-94BF-C149-A031-C8E2F8257217}"/>
              </a:ext>
            </a:extLst>
          </p:cNvPr>
          <p:cNvCxnSpPr>
            <a:cxnSpLocks/>
          </p:cNvCxnSpPr>
          <p:nvPr/>
        </p:nvCxnSpPr>
        <p:spPr>
          <a:xfrm flipH="1">
            <a:off x="4763494" y="407459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16">
            <a:extLst>
              <a:ext uri="{FF2B5EF4-FFF2-40B4-BE49-F238E27FC236}">
                <a16:creationId xmlns:a16="http://schemas.microsoft.com/office/drawing/2014/main" id="{231D860E-B516-A345-A68F-B809B1B24A94}"/>
              </a:ext>
            </a:extLst>
          </p:cNvPr>
          <p:cNvSpPr>
            <a:spLocks noChangeArrowheads="1"/>
          </p:cNvSpPr>
          <p:nvPr/>
        </p:nvSpPr>
        <p:spPr bwMode="auto">
          <a:xfrm>
            <a:off x="7617804" y="4258815"/>
            <a:ext cx="1643663" cy="592094"/>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Other thermal uses</a:t>
            </a:r>
          </a:p>
        </p:txBody>
      </p:sp>
      <p:sp>
        <p:nvSpPr>
          <p:cNvPr id="55" name="Rectangle 16">
            <a:extLst>
              <a:ext uri="{FF2B5EF4-FFF2-40B4-BE49-F238E27FC236}">
                <a16:creationId xmlns:a16="http://schemas.microsoft.com/office/drawing/2014/main" id="{22EA0DCC-E4A5-EE4C-B900-E54B3B6A9A81}"/>
              </a:ext>
            </a:extLst>
          </p:cNvPr>
          <p:cNvSpPr>
            <a:spLocks noChangeArrowheads="1"/>
          </p:cNvSpPr>
          <p:nvPr/>
        </p:nvSpPr>
        <p:spPr bwMode="auto">
          <a:xfrm>
            <a:off x="9501801" y="4252485"/>
            <a:ext cx="1076412" cy="592094"/>
          </a:xfrm>
          <a:prstGeom prst="roundRect">
            <a:avLst/>
          </a:prstGeom>
          <a:solidFill>
            <a:srgbClr val="B53541">
              <a:alpha val="50588"/>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Motive power</a:t>
            </a:r>
          </a:p>
        </p:txBody>
      </p:sp>
      <p:cxnSp>
        <p:nvCxnSpPr>
          <p:cNvPr id="56" name="Straight Connector 55">
            <a:extLst>
              <a:ext uri="{FF2B5EF4-FFF2-40B4-BE49-F238E27FC236}">
                <a16:creationId xmlns:a16="http://schemas.microsoft.com/office/drawing/2014/main" id="{7103891D-ADE9-E649-BD82-3D376C9C671F}"/>
              </a:ext>
            </a:extLst>
          </p:cNvPr>
          <p:cNvCxnSpPr>
            <a:cxnSpLocks/>
          </p:cNvCxnSpPr>
          <p:nvPr/>
        </p:nvCxnSpPr>
        <p:spPr>
          <a:xfrm flipH="1">
            <a:off x="2914161" y="5054816"/>
            <a:ext cx="712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58D8216-88D1-FC4F-8F86-0333F694B543}"/>
              </a:ext>
            </a:extLst>
          </p:cNvPr>
          <p:cNvCxnSpPr>
            <a:cxnSpLocks/>
          </p:cNvCxnSpPr>
          <p:nvPr/>
        </p:nvCxnSpPr>
        <p:spPr>
          <a:xfrm flipV="1">
            <a:off x="6576809" y="4880055"/>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8F0B6F7-E5D7-4F4F-9DF5-FE2436359840}"/>
              </a:ext>
            </a:extLst>
          </p:cNvPr>
          <p:cNvCxnSpPr>
            <a:cxnSpLocks/>
          </p:cNvCxnSpPr>
          <p:nvPr/>
        </p:nvCxnSpPr>
        <p:spPr>
          <a:xfrm flipV="1">
            <a:off x="8432467" y="4880055"/>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FF16646-090D-1243-B555-ED5F0F302D35}"/>
              </a:ext>
            </a:extLst>
          </p:cNvPr>
          <p:cNvCxnSpPr>
            <a:cxnSpLocks/>
          </p:cNvCxnSpPr>
          <p:nvPr/>
        </p:nvCxnSpPr>
        <p:spPr>
          <a:xfrm flipV="1">
            <a:off x="10028528" y="4861827"/>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35">
            <a:extLst>
              <a:ext uri="{FF2B5EF4-FFF2-40B4-BE49-F238E27FC236}">
                <a16:creationId xmlns:a16="http://schemas.microsoft.com/office/drawing/2014/main" id="{A297FA9F-AB3F-ED43-B17C-567D780D34A6}"/>
              </a:ext>
            </a:extLst>
          </p:cNvPr>
          <p:cNvSpPr>
            <a:spLocks noChangeArrowheads="1"/>
          </p:cNvSpPr>
          <p:nvPr/>
        </p:nvSpPr>
        <p:spPr bwMode="auto">
          <a:xfrm>
            <a:off x="5107652" y="5228673"/>
            <a:ext cx="2931661" cy="594000"/>
          </a:xfrm>
          <a:prstGeom prst="roundRect">
            <a:avLst/>
          </a:prstGeom>
          <a:solidFill>
            <a:srgbClr val="A5A5A5">
              <a:alpha val="50196"/>
            </a:srgbClr>
          </a:solidFill>
          <a:ln w="9525">
            <a:noFill/>
            <a:miter lim="800000"/>
            <a:headEnd/>
            <a:tailEnd/>
          </a:ln>
          <a:effectLst/>
        </p:spPr>
        <p:txBody>
          <a:bodyPr wrap="square" lIns="90000"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Contribution of subsector to value added</a:t>
            </a:r>
          </a:p>
        </p:txBody>
      </p:sp>
      <p:cxnSp>
        <p:nvCxnSpPr>
          <p:cNvPr id="63" name="Straight Arrow Connector 62">
            <a:extLst>
              <a:ext uri="{FF2B5EF4-FFF2-40B4-BE49-F238E27FC236}">
                <a16:creationId xmlns:a16="http://schemas.microsoft.com/office/drawing/2014/main" id="{CCB8F02B-2814-ED41-8602-D34916747753}"/>
              </a:ext>
            </a:extLst>
          </p:cNvPr>
          <p:cNvCxnSpPr>
            <a:cxnSpLocks/>
          </p:cNvCxnSpPr>
          <p:nvPr/>
        </p:nvCxnSpPr>
        <p:spPr>
          <a:xfrm flipV="1">
            <a:off x="4731969" y="4864014"/>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4DF50F2-3F1E-1F47-82CD-F6F0420932B5}"/>
              </a:ext>
            </a:extLst>
          </p:cNvPr>
          <p:cNvCxnSpPr>
            <a:cxnSpLocks/>
          </p:cNvCxnSpPr>
          <p:nvPr/>
        </p:nvCxnSpPr>
        <p:spPr>
          <a:xfrm flipV="1">
            <a:off x="2927229" y="4865349"/>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F6E252D-3941-3542-A881-9436EEECAAB0}"/>
              </a:ext>
            </a:extLst>
          </p:cNvPr>
          <p:cNvCxnSpPr>
            <a:cxnSpLocks/>
          </p:cNvCxnSpPr>
          <p:nvPr/>
        </p:nvCxnSpPr>
        <p:spPr>
          <a:xfrm flipH="1">
            <a:off x="5686424" y="3878977"/>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55696EF-9495-8C4B-8976-2103834B5DE1}"/>
              </a:ext>
            </a:extLst>
          </p:cNvPr>
          <p:cNvCxnSpPr>
            <a:cxnSpLocks/>
          </p:cNvCxnSpPr>
          <p:nvPr/>
        </p:nvCxnSpPr>
        <p:spPr>
          <a:xfrm flipV="1">
            <a:off x="6586330" y="5046743"/>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47ED19B3-6EAB-C94E-9186-9732B751E4A5}"/>
                  </a:ext>
                </a:extLst>
              </p:cNvPr>
              <p:cNvSpPr txBox="1"/>
              <p:nvPr/>
            </p:nvSpPr>
            <p:spPr>
              <a:xfrm>
                <a:off x="5300448" y="1896215"/>
                <a:ext cx="6026458" cy="1324145"/>
              </a:xfrm>
              <a:prstGeom prst="rect">
                <a:avLst/>
              </a:prstGeom>
              <a:noFill/>
            </p:spPr>
            <p:txBody>
              <a:bodyPr wrap="none" rtlCol="0">
                <a:spAutoFit/>
              </a:bodyPr>
              <a:lstStyle/>
              <a:p>
                <a:pPr eaLnBrk="1" hangingPunct="1">
                  <a:lnSpc>
                    <a:spcPct val="100000"/>
                  </a:lnSpc>
                  <a:spcBef>
                    <a:spcPts val="0"/>
                  </a:spcBef>
                  <a:spcAft>
                    <a:spcPts val="0"/>
                  </a:spcAft>
                  <a:buNone/>
                </a:pPr>
                <a14:m>
                  <m:oMath xmlns:m="http://schemas.openxmlformats.org/officeDocument/2006/math">
                    <m:sSub>
                      <m:sSubPr>
                        <m:ctrlPr>
                          <a:rPr lang="en-GB" i="1">
                            <a:latin typeface="Cambria Math" panose="02040503050406030204" pitchFamily="18" charset="0"/>
                            <a:cs typeface="Times New Roman" pitchFamily="18" charset="0"/>
                          </a:rPr>
                        </m:ctrlPr>
                      </m:sSubPr>
                      <m:e>
                        <m:r>
                          <a:rPr lang="en-GB" i="1">
                            <a:latin typeface="Cambria Math" panose="02040503050406030204" pitchFamily="18" charset="0"/>
                            <a:cs typeface="Times New Roman" pitchFamily="18" charset="0"/>
                          </a:rPr>
                          <m:t>𝑃</m:t>
                        </m:r>
                      </m:e>
                      <m:sub>
                        <m:r>
                          <a:rPr lang="en-GB" i="1">
                            <a:latin typeface="Cambria Math" panose="02040503050406030204" pitchFamily="18" charset="0"/>
                            <a:cs typeface="Times New Roman" pitchFamily="18" charset="0"/>
                          </a:rPr>
                          <m:t>𝑡𝑜𝑡</m:t>
                        </m:r>
                      </m:sub>
                    </m:sSub>
                  </m:oMath>
                </a14:m>
                <a:r>
                  <a:rPr lang="en-GB" altLang="en-US" dirty="0">
                    <a:latin typeface="Open Sans" panose="020B0606030504020204" pitchFamily="34" charset="0"/>
                  </a:rPr>
                  <a:t> </a:t>
                </a:r>
                <a:r>
                  <a:rPr lang="en-GB" altLang="en-US" sz="2000" dirty="0">
                    <a:latin typeface="Open Sans" panose="020B0606030504020204" pitchFamily="34" charset="0"/>
                    <a:ea typeface="Open Sans" panose="020B0606030504020204" pitchFamily="34" charset="0"/>
                    <a:cs typeface="Open Sans" panose="020B0606030504020204" pitchFamily="34" charset="0"/>
                  </a:rPr>
                  <a:t>total population</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ea typeface="Open Sans"/>
                            <a:cs typeface="Open Sans"/>
                          </a:rPr>
                        </m:ctrlPr>
                      </m:sSubPr>
                      <m:e>
                        <m:r>
                          <a:rPr lang="en-GB" sz="2000">
                            <a:latin typeface="Cambria Math" panose="02040503050406030204" pitchFamily="18" charset="0"/>
                            <a:ea typeface="Open Sans"/>
                            <a:cs typeface="Open Sans"/>
                          </a:rPr>
                          <m:t>𝜎</m:t>
                        </m:r>
                      </m:e>
                      <m:sub>
                        <m:r>
                          <a:rPr lang="en-GB" sz="2000">
                            <a:latin typeface="Cambria Math" panose="02040503050406030204" pitchFamily="18" charset="0"/>
                            <a:ea typeface="Open Sans"/>
                            <a:cs typeface="Open Sans"/>
                          </a:rPr>
                          <m:t>𝑙𝑎𝑏𝑜𝑟</m:t>
                        </m:r>
                      </m:sub>
                    </m:sSub>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active labour force</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ea typeface="Open Sans"/>
                            <a:cs typeface="Open Sans"/>
                          </a:rPr>
                        </m:ctrlPr>
                      </m:sSubPr>
                      <m:e>
                        <m:r>
                          <a:rPr lang="en-GB" sz="2000">
                            <a:latin typeface="Cambria Math" panose="02040503050406030204" pitchFamily="18" charset="0"/>
                            <a:ea typeface="Open Sans"/>
                            <a:cs typeface="Open Sans"/>
                          </a:rPr>
                          <m:t>𝜎</m:t>
                        </m:r>
                      </m:e>
                      <m:sub>
                        <m:r>
                          <a:rPr lang="en-GB" sz="2000">
                            <a:latin typeface="Cambria Math" panose="02040503050406030204" pitchFamily="18" charset="0"/>
                            <a:ea typeface="Open Sans"/>
                            <a:cs typeface="Open Sans"/>
                          </a:rPr>
                          <m:t>𝑠𝑒𝑟𝑣𝑖𝑐𝑒</m:t>
                        </m:r>
                      </m:sub>
                    </m:sSub>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fraction labour force in the service sector</a:t>
                </a:r>
              </a:p>
              <a:p>
                <a:pPr eaLnBrk="1" hangingPunct="1">
                  <a:lnSpc>
                    <a:spcPct val="100000"/>
                  </a:lnSpc>
                  <a:spcBef>
                    <a:spcPts val="0"/>
                  </a:spcBef>
                  <a:spcAft>
                    <a:spcPts val="0"/>
                  </a:spcAft>
                  <a:buNone/>
                </a:pPr>
                <a14:m>
                  <m:oMath xmlns:m="http://schemas.openxmlformats.org/officeDocument/2006/math">
                    <m:acc>
                      <m:accPr>
                        <m:chr m:val="̅"/>
                        <m:ctrlPr>
                          <a:rPr lang="en-GB" sz="2000" i="1">
                            <a:latin typeface="Cambria Math" panose="02040503050406030204" pitchFamily="18" charset="0"/>
                            <a:ea typeface="Open Sans"/>
                            <a:cs typeface="Open Sans"/>
                          </a:rPr>
                        </m:ctrlPr>
                      </m:accPr>
                      <m:e>
                        <m:r>
                          <a:rPr lang="en-GB" sz="2000">
                            <a:latin typeface="Cambria Math" panose="02040503050406030204" pitchFamily="18" charset="0"/>
                            <a:ea typeface="Open Sans"/>
                            <a:cs typeface="Open Sans"/>
                          </a:rPr>
                          <m:t>𝐴</m:t>
                        </m:r>
                      </m:e>
                    </m:acc>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average floor area per employee</a:t>
                </a:r>
              </a:p>
            </p:txBody>
          </p:sp>
        </mc:Choice>
        <mc:Fallback>
          <p:sp>
            <p:nvSpPr>
              <p:cNvPr id="3" name="TextBox 2">
                <a:extLst>
                  <a:ext uri="{FF2B5EF4-FFF2-40B4-BE49-F238E27FC236}">
                    <a16:creationId xmlns:a16="http://schemas.microsoft.com/office/drawing/2014/main" id="{47ED19B3-6EAB-C94E-9186-9732B751E4A5}"/>
                  </a:ext>
                </a:extLst>
              </p:cNvPr>
              <p:cNvSpPr txBox="1">
                <a:spLocks noRot="1" noChangeAspect="1" noMove="1" noResize="1" noEditPoints="1" noAdjustHandles="1" noChangeArrowheads="1" noChangeShapeType="1" noTextEdit="1"/>
              </p:cNvSpPr>
              <p:nvPr/>
            </p:nvSpPr>
            <p:spPr>
              <a:xfrm>
                <a:off x="5300448" y="1896215"/>
                <a:ext cx="6026458" cy="1324145"/>
              </a:xfrm>
              <a:prstGeom prst="rect">
                <a:avLst/>
              </a:prstGeom>
              <a:blipFill>
                <a:blip r:embed="rId6"/>
                <a:stretch>
                  <a:fillRect t="-2857" b="-7619"/>
                </a:stretch>
              </a:blipFill>
            </p:spPr>
            <p:txBody>
              <a:bodyPr/>
              <a:lstStyle/>
              <a:p>
                <a:r>
                  <a:rPr lang="en-AT">
                    <a:noFill/>
                  </a:rPr>
                  <a:t> </a:t>
                </a:r>
              </a:p>
            </p:txBody>
          </p:sp>
        </mc:Fallback>
      </mc:AlternateContent>
      <p:sp>
        <p:nvSpPr>
          <p:cNvPr id="25" name="Oval 24">
            <a:extLst>
              <a:ext uri="{FF2B5EF4-FFF2-40B4-BE49-F238E27FC236}">
                <a16:creationId xmlns:a16="http://schemas.microsoft.com/office/drawing/2014/main" id="{8C274F85-71FB-5F4D-8E51-F106B9BAF6E6}"/>
              </a:ext>
            </a:extLst>
          </p:cNvPr>
          <p:cNvSpPr/>
          <p:nvPr/>
        </p:nvSpPr>
        <p:spPr>
          <a:xfrm>
            <a:off x="7812157"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19 mod.mp3" descr="Slide 19 mod.mp3">
            <a:hlinkClick r:id="" action="ppaction://media"/>
            <a:extLst>
              <a:ext uri="{FF2B5EF4-FFF2-40B4-BE49-F238E27FC236}">
                <a16:creationId xmlns:a16="http://schemas.microsoft.com/office/drawing/2014/main" id="{E941289E-0ED0-A145-A230-7EF9F72987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07277" y="505596"/>
            <a:ext cx="812800" cy="812800"/>
          </a:xfrm>
          <a:prstGeom prst="rect">
            <a:avLst/>
          </a:prstGeom>
        </p:spPr>
      </p:pic>
    </p:spTree>
    <p:extLst>
      <p:ext uri="{BB962C8B-B14F-4D97-AF65-F5344CB8AC3E}">
        <p14:creationId xmlns:p14="http://schemas.microsoft.com/office/powerpoint/2010/main" val="36227834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38200" y="93471"/>
            <a:ext cx="5848350" cy="1325562"/>
          </a:xfrm>
        </p:spPr>
        <p:txBody>
          <a:bodyPr lIns="121900" tIns="121900" rIns="121900" bIns="121900" rtlCol="0"/>
          <a:lstStyle/>
          <a:p>
            <a:pPr eaLnBrk="1" fontAlgn="auto" hangingPunct="1">
              <a:defRPr/>
            </a:pPr>
            <a:r>
              <a:rPr lang="en-GB" dirty="0"/>
              <a:t>Intended Learning Outcomes (ILOs)</a:t>
            </a:r>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686550" y="1541297"/>
            <a:ext cx="4286250" cy="3589338"/>
            <a:chOff x="5322277" y="1528650"/>
            <a:chExt cx="3214025" cy="2447800"/>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Open Sans" panose="020B0606030504020204" pitchFamily="34" charset="0"/>
                  <a:ea typeface="Open Sans" panose="020B0606030504020204" pitchFamily="34" charset="0"/>
                  <a:cs typeface="Open Sans" panose="020B0606030504020204" pitchFamily="34" charset="0"/>
                </a:rPr>
                <a:t>7.1 Industry sector</a:t>
              </a:r>
              <a:endParaRPr lang="en-US" alt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Open Sans" panose="020B0606030504020204" pitchFamily="34" charset="0"/>
                  <a:ea typeface="Open Sans" panose="020B0606030504020204" pitchFamily="34" charset="0"/>
                  <a:cs typeface="Open Sans" panose="020B0606030504020204" pitchFamily="34" charset="0"/>
                </a:rPr>
                <a:t>7.2 Transport sector</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dirty="0">
                  <a:ea typeface="Open Sans" panose="020B0606030504020204" pitchFamily="34" charset="0"/>
                  <a:cs typeface="Open Sans" panose="020B0606030504020204" pitchFamily="34" charset="0"/>
                </a:rPr>
                <a:t>7.3 Household sector</a:t>
              </a:r>
              <a:endParaRPr lang="en-US" altLang="en-US" sz="1600" dirty="0">
                <a:ea typeface="Open Sans" panose="020B0606030504020204" pitchFamily="34" charset="0"/>
                <a:cs typeface="Open Sans" panose="020B0606030504020204" pitchFamily="34" charset="0"/>
              </a:endParaRPr>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ea typeface="Open Sans" panose="020B0606030504020204" pitchFamily="34" charset="0"/>
                  <a:cs typeface="Open Sans" panose="020B0606030504020204" pitchFamily="34" charset="0"/>
                </a:rPr>
                <a:t>7.4 Service sector</a:t>
              </a:r>
              <a:endParaRPr lang="en-US" altLang="en-US" sz="1600">
                <a:ea typeface="Open Sans" panose="020B0606030504020204" pitchFamily="34" charset="0"/>
                <a:cs typeface="Open Sans" panose="020B0606030504020204" pitchFamily="34" charset="0"/>
              </a:endParaRPr>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
        <p:nvSpPr>
          <p:cNvPr id="14" name="Google Shape;115;p16">
            <a:extLst>
              <a:ext uri="{FF2B5EF4-FFF2-40B4-BE49-F238E27FC236}">
                <a16:creationId xmlns:a16="http://schemas.microsoft.com/office/drawing/2014/main" id="{42847172-80C9-2B4A-9198-9C40FF4A0EA5}"/>
              </a:ext>
            </a:extLst>
          </p:cNvPr>
          <p:cNvSpPr txBox="1"/>
          <p:nvPr/>
        </p:nvSpPr>
        <p:spPr>
          <a:xfrm>
            <a:off x="882935" y="1329265"/>
            <a:ext cx="5746750" cy="45847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This lecture has four Intended Learning Outcomes (ILOs):</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ILO1: learn about the industry sector</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ILO2: learn about the transport sector</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ILO3: learn about the household sector</a:t>
            </a:r>
            <a:endParaRPr lang="en-GB" sz="2100" dirty="0">
              <a:latin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ILO4: learn about the service sector</a:t>
            </a:r>
            <a:endParaRPr lang="en-GB" sz="2100" dirty="0">
              <a:latin typeface="Open Sans" panose="020B0606030504020204" pitchFamily="34" charset="0"/>
              <a:cs typeface="Open Sans" panose="020B0606030504020204" pitchFamily="34" charset="0"/>
            </a:endParaRPr>
          </a:p>
          <a:p>
            <a:pPr marL="342900" indent="-342900" eaLnBrk="1" fontAlgn="auto" hangingPunct="1">
              <a:spcBef>
                <a:spcPts val="0"/>
              </a:spcBef>
              <a:spcAft>
                <a:spcPts val="0"/>
              </a:spcAft>
              <a:buFont typeface="Arial" panose="020B0604020202020204" pitchFamily="34" charset="0"/>
              <a:buChar char="•"/>
              <a:defRPr/>
            </a:pPr>
            <a:endParaRPr lang="en-GB" sz="2133" dirty="0">
              <a:latin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5E4AB687-B7EE-D643-877B-E8E0228EE468}"/>
              </a:ext>
            </a:extLst>
          </p:cNvPr>
          <p:cNvSpPr/>
          <p:nvPr/>
        </p:nvSpPr>
        <p:spPr>
          <a:xfrm>
            <a:off x="6096000" y="2920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2.mp3" descr="Track7_Lecture7_Slide2.mp3">
            <a:hlinkClick r:id="" action="ppaction://media"/>
            <a:extLst>
              <a:ext uri="{FF2B5EF4-FFF2-40B4-BE49-F238E27FC236}">
                <a16:creationId xmlns:a16="http://schemas.microsoft.com/office/drawing/2014/main" id="{B1EDEC8A-4158-364A-AFD4-8D4501CAB3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35907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971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Thermal uses</a:t>
                </a:r>
              </a:p>
              <a:p>
                <a:pPr eaLnBrk="1" hangingPunct="1">
                  <a:lnSpc>
                    <a:spcPct val="100000"/>
                  </a:lnSpc>
                  <a:spcAft>
                    <a:spcPts val="120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Space heating </a:t>
                </a:r>
                <a14:m>
                  <m:oMath xmlns:m="http://schemas.openxmlformats.org/officeDocument/2006/math">
                    <m:r>
                      <a:rPr lang="en-GB" altLang="en-US" sz="2000" smtClean="0">
                        <a:latin typeface="Cambria Math" panose="02040503050406030204" pitchFamily="18" charset="0"/>
                      </a:rPr>
                      <m:t>𝑈𝐸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h𝑒𝑎𝑡</m:t>
                        </m:r>
                      </m:sub>
                    </m:sSub>
                    <m:r>
                      <a:rPr lang="en-GB" altLang="en-US" sz="2000" smtClean="0">
                        <a:latin typeface="Cambria Math" panose="02040503050406030204" pitchFamily="18" charset="0"/>
                      </a:rPr>
                      <m:t>=</m:t>
                    </m:r>
                    <m:r>
                      <a:rPr lang="en-GB" sz="2000" smtClean="0">
                        <a:latin typeface="Cambria Math" panose="02040503050406030204" pitchFamily="18" charset="0"/>
                        <a:cs typeface="Times New Roman" pitchFamily="18" charset="0"/>
                      </a:rPr>
                      <m:t>𝐴</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smtClean="0">
                            <a:latin typeface="Cambria Math" panose="02040503050406030204" pitchFamily="18" charset="0"/>
                            <a:cs typeface="Times New Roman" pitchFamily="18" charset="0"/>
                          </a:rPr>
                          <m:t>h𝑒𝑎𝑡</m:t>
                        </m:r>
                      </m:sub>
                    </m:sSub>
                    <m:r>
                      <a:rPr lang="en-GB" sz="2000" smtClean="0">
                        <a:latin typeface="Cambria Math" panose="02040503050406030204" pitchFamily="18" charset="0"/>
                        <a:cs typeface="Times New Roman" pitchFamily="18" charset="0"/>
                      </a:rPr>
                      <m:t>𝑆𝐸</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h𝑒𝑎𝑡</m:t>
                        </m:r>
                      </m:sub>
                    </m:sSub>
                  </m:oMath>
                </a14:m>
                <a:endParaRPr lang="en-GB" sz="2000" dirty="0">
                  <a:latin typeface="Cambria Math" panose="02040503050406030204" pitchFamily="18" charset="0"/>
                  <a:ea typeface="Open Sans" panose="020B0606030504020204" pitchFamily="34" charset="0"/>
                  <a:cs typeface="Times New Roman" pitchFamily="18" charset="0"/>
                </a:endParaRPr>
              </a:p>
              <a:p>
                <a:pPr eaLnBrk="1" hangingPunct="1">
                  <a:lnSpc>
                    <a:spcPct val="100000"/>
                  </a:lnSpc>
                  <a:spcAft>
                    <a:spcPts val="120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Air conditioning </a:t>
                </a:r>
                <a14:m>
                  <m:oMath xmlns:m="http://schemas.openxmlformats.org/officeDocument/2006/math">
                    <m:r>
                      <a:rPr lang="en-GB" altLang="en-US" sz="2000">
                        <a:latin typeface="Cambria Math" panose="02040503050406030204" pitchFamily="18" charset="0"/>
                      </a:rPr>
                      <m:t>𝑈𝐸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𝐷</m:t>
                        </m:r>
                      </m:e>
                      <m:sub>
                        <m:r>
                          <a:rPr lang="en-GB" altLang="en-US" sz="2000" smtClean="0">
                            <a:latin typeface="Cambria Math" panose="02040503050406030204" pitchFamily="18" charset="0"/>
                          </a:rPr>
                          <m:t>𝐴𝐶</m:t>
                        </m:r>
                      </m:sub>
                    </m:sSub>
                    <m:r>
                      <a:rPr lang="en-GB" altLang="en-US" sz="2000">
                        <a:latin typeface="Cambria Math" panose="02040503050406030204" pitchFamily="18" charset="0"/>
                      </a:rPr>
                      <m:t>=</m:t>
                    </m:r>
                    <m:r>
                      <a:rPr lang="en-GB" sz="2000">
                        <a:latin typeface="Cambria Math" panose="02040503050406030204" pitchFamily="18" charset="0"/>
                        <a:cs typeface="Times New Roman" pitchFamily="18" charset="0"/>
                      </a:rPr>
                      <m:t>𝐴</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smtClean="0">
                            <a:latin typeface="Cambria Math" panose="02040503050406030204" pitchFamily="18" charset="0"/>
                            <a:cs typeface="Times New Roman" pitchFamily="18" charset="0"/>
                          </a:rPr>
                          <m:t>𝐴𝐶</m:t>
                        </m:r>
                      </m:sub>
                    </m:sSub>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smtClean="0">
                            <a:latin typeface="Cambria Math" panose="02040503050406030204" pitchFamily="18" charset="0"/>
                            <a:cs typeface="Times New Roman" pitchFamily="18" charset="0"/>
                          </a:rPr>
                          <m:t>𝐴𝐶</m:t>
                        </m:r>
                      </m:sub>
                    </m:sSub>
                  </m:oMath>
                </a14:m>
                <a:endParaRPr lang="en-GB" sz="2000" dirty="0">
                  <a:latin typeface="Cambria Math" panose="02040503050406030204" pitchFamily="18" charset="0"/>
                  <a:ea typeface="Open Sans" panose="020B0606030504020204" pitchFamily="34" charset="0"/>
                  <a:cs typeface="Times New Roman" pitchFamily="18" charset="0"/>
                </a:endParaRPr>
              </a:p>
              <a:p>
                <a:pPr eaLnBrk="1" hangingPunct="1">
                  <a:lnSpc>
                    <a:spcPct val="100000"/>
                  </a:lnSpc>
                  <a:spcAft>
                    <a:spcPts val="1200"/>
                  </a:spcAft>
                  <a:buNone/>
                </a:pPr>
                <a:r>
                  <a:rPr lang="en-GB" sz="2000" dirty="0">
                    <a:latin typeface="Open Sans" panose="020B0606030504020204" pitchFamily="34" charset="0"/>
                    <a:ea typeface="Open Sans" panose="020B0606030504020204" pitchFamily="34" charset="0"/>
                    <a:cs typeface="Open Sans" panose="020B0606030504020204" pitchFamily="34" charset="0"/>
                  </a:rPr>
                  <a:t>Other thermal uses </a:t>
                </a:r>
                <a14:m>
                  <m:oMath xmlns:m="http://schemas.openxmlformats.org/officeDocument/2006/math">
                    <m:r>
                      <a:rPr lang="en-GB" altLang="en-US" sz="2000">
                        <a:latin typeface="Cambria Math" panose="02040503050406030204" pitchFamily="18" charset="0"/>
                      </a:rPr>
                      <m:t>𝑈𝐸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𝑜𝑡h𝑒𝑟</m:t>
                        </m:r>
                        <m:r>
                          <a:rPr lang="en-GB" altLang="en-US" sz="2000" smtClean="0">
                            <a:latin typeface="Cambria Math" panose="02040503050406030204" pitchFamily="18" charset="0"/>
                          </a:rPr>
                          <m:t> </m:t>
                        </m:r>
                        <m:r>
                          <a:rPr lang="en-GB" altLang="en-US" sz="2000" smtClean="0">
                            <a:latin typeface="Cambria Math" panose="02040503050406030204" pitchFamily="18" charset="0"/>
                          </a:rPr>
                          <m:t>𝑡h𝑒𝑟𝑚𝑎𝑙</m:t>
                        </m:r>
                      </m:sub>
                    </m:sSub>
                    <m:r>
                      <a:rPr lang="en-GB" altLang="en-US" sz="2000" smtClean="0">
                        <a:latin typeface="Cambria Math" panose="02040503050406030204" pitchFamily="18" charset="0"/>
                      </a:rPr>
                      <m:t>=</m:t>
                    </m:r>
                    <m:nary>
                      <m:naryPr>
                        <m:chr m:val="∑"/>
                        <m:supHide m:val="on"/>
                        <m:ctrlPr>
                          <a:rPr lang="en-GB" altLang="en-US" sz="2000" i="1" smtClean="0">
                            <a:latin typeface="Cambria Math" panose="02040503050406030204" pitchFamily="18" charset="0"/>
                          </a:rPr>
                        </m:ctrlPr>
                      </m:naryPr>
                      <m:sub>
                        <m:r>
                          <m:rPr>
                            <m:brk m:alnAt="7"/>
                          </m:rPr>
                          <a:rPr lang="en-GB" altLang="en-US" sz="2000" smtClean="0">
                            <a:latin typeface="Cambria Math" panose="02040503050406030204" pitchFamily="18" charset="0"/>
                          </a:rPr>
                          <m:t>𝑗</m:t>
                        </m:r>
                        <m:r>
                          <a:rPr lang="en-GB" altLang="en-US" sz="2000" smtClean="0">
                            <a:latin typeface="Cambria Math" panose="02040503050406030204" pitchFamily="18" charset="0"/>
                          </a:rPr>
                          <m:t> ∈ </m:t>
                        </m:r>
                        <m:r>
                          <a:rPr lang="en-GB" altLang="en-US" sz="2000" smtClean="0">
                            <a:latin typeface="Cambria Math" panose="02040503050406030204" pitchFamily="18" charset="0"/>
                          </a:rPr>
                          <m:t>𝑠𝑢𝑏𝑠𝑒𝑐𝑡𝑜𝑟𝑠</m:t>
                        </m:r>
                      </m:sub>
                      <m:sup/>
                      <m:e>
                        <m:r>
                          <a:rPr lang="en-GB" altLang="en-US" sz="2000">
                            <a:latin typeface="Cambria Math" panose="02040503050406030204" pitchFamily="18" charset="0"/>
                          </a:rPr>
                          <m:t>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𝐼</m:t>
                            </m:r>
                          </m:e>
                          <m:sub>
                            <m:r>
                              <a:rPr lang="en-GB" altLang="en-US" sz="2000" smtClean="0">
                                <a:latin typeface="Cambria Math" panose="02040503050406030204" pitchFamily="18" charset="0"/>
                              </a:rPr>
                              <m:t>𝑡h𝑒𝑟𝑚𝑎𝑙</m:t>
                            </m:r>
                            <m:r>
                              <a:rPr lang="en-GB" altLang="en-US" sz="2000" smtClean="0">
                                <a:latin typeface="Cambria Math" panose="02040503050406030204" pitchFamily="18" charset="0"/>
                              </a:rPr>
                              <m:t>,</m:t>
                            </m:r>
                            <m:r>
                              <a:rPr lang="en-GB" altLang="en-US" sz="2000" smtClean="0">
                                <a:latin typeface="Cambria Math" panose="02040503050406030204" pitchFamily="18" charset="0"/>
                              </a:rPr>
                              <m:t>𝑗</m:t>
                            </m:r>
                          </m:sub>
                        </m:sSub>
                        <m:r>
                          <a:rPr lang="en-US" altLang="en-US" sz="2000">
                            <a:latin typeface="Cambria Math" panose="02040503050406030204" pitchFamily="18" charset="0"/>
                            <a:ea typeface="Cambria Math" panose="02040503050406030204" pitchFamily="18" charset="0"/>
                          </a:rPr>
                          <m:t>×</m:t>
                        </m:r>
                        <m:r>
                          <a:rPr lang="en-GB" altLang="en-US" sz="2000">
                            <a:latin typeface="Cambria Math" panose="02040503050406030204" pitchFamily="18" charset="0"/>
                          </a:rPr>
                          <m:t>𝑉</m:t>
                        </m:r>
                        <m:sSub>
                          <m:sSubPr>
                            <m:ctrlPr>
                              <a:rPr lang="en-GB" altLang="en-US" sz="2000" i="1" smtClean="0">
                                <a:latin typeface="Cambria Math" panose="02040503050406030204" pitchFamily="18" charset="0"/>
                              </a:rPr>
                            </m:ctrlPr>
                          </m:sSubPr>
                          <m:e>
                            <m:r>
                              <a:rPr lang="en-GB" altLang="en-US" sz="2000">
                                <a:latin typeface="Cambria Math" panose="02040503050406030204" pitchFamily="18" charset="0"/>
                              </a:rPr>
                              <m:t>𝐴</m:t>
                            </m:r>
                          </m:e>
                          <m:sub>
                            <m:r>
                              <a:rPr lang="en-GB" altLang="en-US" sz="2000" smtClean="0">
                                <a:latin typeface="Cambria Math" panose="02040503050406030204" pitchFamily="18" charset="0"/>
                              </a:rPr>
                              <m:t>𝑗</m:t>
                            </m:r>
                          </m:sub>
                        </m:sSub>
                      </m:e>
                    </m:nary>
                  </m:oMath>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r>
                      <a:rPr lang="en-GB" altLang="en-US" sz="2000" dirty="0" smtClean="0">
                        <a:latin typeface="Cambria Math" panose="02040503050406030204" pitchFamily="18" charset="0"/>
                      </a:rPr>
                      <m:t>𝐴</m:t>
                    </m:r>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total area of the service sector</a:t>
                </a:r>
              </a:p>
              <a:p>
                <a:pPr eaLnBrk="1" hangingPunct="1">
                  <a:lnSpc>
                    <a:spcPct val="100000"/>
                  </a:lnSpc>
                  <a:spcBef>
                    <a:spcPts val="0"/>
                  </a:spcBef>
                  <a:spcAft>
                    <a:spcPts val="0"/>
                  </a:spcAft>
                  <a:buNone/>
                </a:pPr>
                <a14:m>
                  <m:oMath xmlns:m="http://schemas.openxmlformats.org/officeDocument/2006/math">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a:latin typeface="Cambria Math" panose="02040503050406030204" pitchFamily="18" charset="0"/>
                            <a:cs typeface="Times New Roman" pitchFamily="18" charset="0"/>
                          </a:rPr>
                          <m:t>h𝑒𝑎𝑡</m:t>
                        </m:r>
                      </m:sub>
                    </m:sSub>
                    <m:r>
                      <a:rPr lang="en-GB" sz="2000">
                        <a:latin typeface="Cambria Math" panose="02040503050406030204" pitchFamily="18" charset="0"/>
                        <a:cs typeface="Times New Roman" pitchFamily="18" charset="0"/>
                      </a:rPr>
                      <m:t>,</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𝜎</m:t>
                        </m:r>
                      </m:e>
                      <m:sub>
                        <m:r>
                          <a:rPr lang="en-GB" sz="2000">
                            <a:latin typeface="Cambria Math" panose="02040503050406030204" pitchFamily="18" charset="0"/>
                            <a:cs typeface="Times New Roman" pitchFamily="18" charset="0"/>
                          </a:rPr>
                          <m:t>𝐴𝐶</m:t>
                        </m:r>
                      </m:sub>
                    </m:sSub>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Fraction total area to be heated/cooled</a:t>
                </a:r>
              </a:p>
              <a:p>
                <a:pPr eaLnBrk="1" hangingPunct="1">
                  <a:lnSpc>
                    <a:spcPct val="100000"/>
                  </a:lnSpc>
                  <a:spcBef>
                    <a:spcPts val="0"/>
                  </a:spcBef>
                  <a:spcAft>
                    <a:spcPts val="0"/>
                  </a:spcAft>
                  <a:buNone/>
                </a:pPr>
                <a14:m>
                  <m:oMath xmlns:m="http://schemas.openxmlformats.org/officeDocument/2006/math">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a:latin typeface="Cambria Math" panose="02040503050406030204" pitchFamily="18" charset="0"/>
                            <a:cs typeface="Times New Roman" pitchFamily="18" charset="0"/>
                          </a:rPr>
                          <m:t>h𝑒𝑎𝑡</m:t>
                        </m:r>
                      </m:sub>
                    </m:sSub>
                    <m:r>
                      <a:rPr lang="en-GB" sz="2000">
                        <a:latin typeface="Cambria Math" panose="02040503050406030204" pitchFamily="18" charset="0"/>
                        <a:cs typeface="Times New Roman" pitchFamily="18" charset="0"/>
                      </a:rPr>
                      <m:t>, </m:t>
                    </m:r>
                    <m:r>
                      <a:rPr lang="en-GB" sz="2000">
                        <a:latin typeface="Cambria Math" panose="02040503050406030204" pitchFamily="18" charset="0"/>
                        <a:cs typeface="Times New Roman" pitchFamily="18" charset="0"/>
                      </a:rPr>
                      <m:t>𝑆𝐸</m:t>
                    </m:r>
                    <m:sSub>
                      <m:sSubPr>
                        <m:ctrlPr>
                          <a:rPr lang="en-GB" sz="2000" i="1">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𝐶</m:t>
                        </m:r>
                      </m:e>
                      <m:sub>
                        <m:r>
                          <a:rPr lang="en-GB" sz="2000">
                            <a:latin typeface="Cambria Math" panose="02040503050406030204" pitchFamily="18" charset="0"/>
                            <a:cs typeface="Times New Roman" pitchFamily="18" charset="0"/>
                          </a:rPr>
                          <m:t>𝐴𝐶</m:t>
                        </m:r>
                      </m:sub>
                    </m:sSub>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specific energy consumption per area heated/cooled</a:t>
                </a:r>
              </a:p>
              <a:p>
                <a:pPr eaLnBrk="1" hangingPunct="1">
                  <a:lnSpc>
                    <a:spcPct val="100000"/>
                  </a:lnSpc>
                  <a:spcBef>
                    <a:spcPts val="0"/>
                  </a:spcBef>
                  <a:spcAft>
                    <a:spcPts val="0"/>
                  </a:spcAft>
                  <a:buNone/>
                </a:pPr>
                <a14:m>
                  <m:oMath xmlns:m="http://schemas.openxmlformats.org/officeDocument/2006/math">
                    <m:r>
                      <a:rPr lang="en-GB" altLang="en-US" sz="2000">
                        <a:latin typeface="Cambria Math" panose="02040503050406030204" pitchFamily="18" charset="0"/>
                      </a:rPr>
                      <m:t>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𝐼</m:t>
                        </m:r>
                      </m:e>
                      <m:sub>
                        <m:r>
                          <a:rPr lang="en-GB" altLang="en-US" sz="2000">
                            <a:latin typeface="Cambria Math" panose="02040503050406030204" pitchFamily="18" charset="0"/>
                          </a:rPr>
                          <m:t>𝑡h𝑒𝑟𝑚𝑎𝑙</m:t>
                        </m:r>
                        <m:r>
                          <a:rPr lang="en-GB" altLang="en-US" sz="2000">
                            <a:latin typeface="Cambria Math" panose="02040503050406030204" pitchFamily="18" charset="0"/>
                          </a:rPr>
                          <m:t>,</m:t>
                        </m:r>
                        <m:r>
                          <a:rPr lang="en-GB" altLang="en-US" sz="2000">
                            <a:latin typeface="Cambria Math" panose="02040503050406030204" pitchFamily="18" charset="0"/>
                          </a:rPr>
                          <m:t>𝑗</m:t>
                        </m:r>
                      </m:sub>
                    </m:sSub>
                    <m:r>
                      <a:rPr lang="en-GB" altLang="en-US" sz="2000">
                        <a:latin typeface="Cambria Math" panose="02040503050406030204" pitchFamily="18" charset="0"/>
                      </a:rPr>
                      <m:t> </m:t>
                    </m:r>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energy intensity per area unit of value added for subsector </a:t>
                </a:r>
                <a14:m>
                  <m:oMath xmlns:m="http://schemas.openxmlformats.org/officeDocument/2006/math">
                    <m:r>
                      <a:rPr lang="en-GB" altLang="en-US" sz="2000" dirty="0" smtClean="0">
                        <a:latin typeface="Cambria Math" panose="02040503050406030204" pitchFamily="18" charset="0"/>
                      </a:rPr>
                      <m:t>𝑗</m:t>
                    </m:r>
                  </m:oMath>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r>
                      <a:rPr lang="en-GB" altLang="en-US" sz="2000">
                        <a:latin typeface="Cambria Math" panose="02040503050406030204" pitchFamily="18" charset="0"/>
                      </a:rPr>
                      <m:t>𝑉</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𝐴</m:t>
                        </m:r>
                      </m:e>
                      <m:sub>
                        <m:r>
                          <a:rPr lang="en-GB" altLang="en-US" sz="2000">
                            <a:latin typeface="Cambria Math" panose="02040503050406030204" pitchFamily="18" charset="0"/>
                          </a:rPr>
                          <m:t>𝑗</m:t>
                        </m:r>
                      </m:sub>
                    </m:sSub>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value added of subsector </a:t>
                </a:r>
                <a14:m>
                  <m:oMath xmlns:m="http://schemas.openxmlformats.org/officeDocument/2006/math">
                    <m:r>
                      <a:rPr lang="en-GB" altLang="en-US" sz="2000" dirty="0">
                        <a:latin typeface="Cambria Math" panose="02040503050406030204" pitchFamily="18" charset="0"/>
                      </a:rPr>
                      <m:t>𝑗</m:t>
                    </m:r>
                  </m:oMath>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9712"/>
                <a:ext cx="10439494" cy="4427538"/>
              </a:xfrm>
              <a:prstGeom prst="rect">
                <a:avLst/>
              </a:prstGeom>
              <a:blipFill>
                <a:blip r:embed="rId5"/>
                <a:stretch>
                  <a:fillRect l="-365" t="-286" b="-3714"/>
                </a:stretch>
              </a:blipFill>
              <a:ln>
                <a:noFill/>
              </a:ln>
            </p:spPr>
            <p:txBody>
              <a:bodyPr/>
              <a:lstStyle/>
              <a:p>
                <a:r>
                  <a:rPr lang="en-AT">
                    <a:noFill/>
                  </a:rPr>
                  <a:t> </a:t>
                </a:r>
              </a:p>
            </p:txBody>
          </p:sp>
        </mc:Fallback>
      </mc:AlternateContent>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
        <p:nvSpPr>
          <p:cNvPr id="16" name="Google Shape;113;p16">
            <a:extLst>
              <a:ext uri="{FF2B5EF4-FFF2-40B4-BE49-F238E27FC236}">
                <a16:creationId xmlns:a16="http://schemas.microsoft.com/office/drawing/2014/main" id="{E4F177E8-304A-A340-B388-1E536C1795B6}"/>
              </a:ext>
            </a:extLst>
          </p:cNvPr>
          <p:cNvSpPr>
            <a:spLocks noGrp="1" noChangeArrowheads="1"/>
          </p:cNvSpPr>
          <p:nvPr>
            <p:ph type="title"/>
          </p:nvPr>
        </p:nvSpPr>
        <p:spPr>
          <a:xfrm>
            <a:off x="856129" y="5187"/>
            <a:ext cx="9871344" cy="1343491"/>
          </a:xfrm>
        </p:spPr>
        <p:txBody>
          <a:bodyPr lIns="121900" tIns="121900" rIns="121900" bIns="121900"/>
          <a:lstStyle/>
          <a:p>
            <a:pPr eaLnBrk="1" hangingPunct="1"/>
            <a:r>
              <a:rPr lang="en-GB" altLang="en-US">
                <a:latin typeface="Open Sans"/>
              </a:rPr>
              <a:t>Lecture 7.4 Service sector</a:t>
            </a:r>
          </a:p>
        </p:txBody>
      </p:sp>
      <p:sp>
        <p:nvSpPr>
          <p:cNvPr id="5" name="Oval 4">
            <a:extLst>
              <a:ext uri="{FF2B5EF4-FFF2-40B4-BE49-F238E27FC236}">
                <a16:creationId xmlns:a16="http://schemas.microsoft.com/office/drawing/2014/main" id="{7D86C07A-6189-1E4B-B9BB-F79D01ED3173}"/>
              </a:ext>
            </a:extLst>
          </p:cNvPr>
          <p:cNvSpPr/>
          <p:nvPr/>
        </p:nvSpPr>
        <p:spPr>
          <a:xfrm>
            <a:off x="7812157"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20.mp3" descr="Track7_Lecture7_Slide20.mp3">
            <a:hlinkClick r:id="" action="ppaction://media"/>
            <a:extLst>
              <a:ext uri="{FF2B5EF4-FFF2-40B4-BE49-F238E27FC236}">
                <a16:creationId xmlns:a16="http://schemas.microsoft.com/office/drawing/2014/main" id="{7B8564BB-D3C9-F74F-BA08-1E1169F9EB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3522" y="509913"/>
            <a:ext cx="812800" cy="812800"/>
          </a:xfrm>
          <a:prstGeom prst="rect">
            <a:avLst/>
          </a:prstGeom>
        </p:spPr>
      </p:pic>
    </p:spTree>
    <p:extLst>
      <p:ext uri="{BB962C8B-B14F-4D97-AF65-F5344CB8AC3E}">
        <p14:creationId xmlns:p14="http://schemas.microsoft.com/office/powerpoint/2010/main" val="29104304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332969"/>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Final energy demand</a:t>
                </a:r>
              </a:p>
              <a:p>
                <a:pPr eaLnBrk="1" hangingPunct="1">
                  <a:lnSpc>
                    <a:spcPct val="100000"/>
                  </a:lnSpc>
                  <a:spcBef>
                    <a:spcPts val="0"/>
                  </a:spcBef>
                  <a:spcAft>
                    <a:spcPts val="120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Electricity </a:t>
                </a:r>
                <a14:m>
                  <m:oMath xmlns:m="http://schemas.openxmlformats.org/officeDocument/2006/math">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𝐹𝐸𝐷</m:t>
                        </m:r>
                      </m:e>
                      <m:sub>
                        <m:r>
                          <a:rPr lang="en-GB" altLang="en-US" sz="2000" smtClean="0">
                            <a:latin typeface="Cambria Math" panose="02040503050406030204" pitchFamily="18" charset="0"/>
                          </a:rPr>
                          <m:t>𝑒𝑙𝑒𝑐</m:t>
                        </m:r>
                      </m:sub>
                    </m:sSub>
                    <m:r>
                      <a:rPr lang="en-GB" altLang="en-US" sz="2000">
                        <a:latin typeface="Cambria Math" panose="02040503050406030204" pitchFamily="18" charset="0"/>
                      </a:rPr>
                      <m:t>=</m:t>
                    </m:r>
                    <m:nary>
                      <m:naryPr>
                        <m:chr m:val="∑"/>
                        <m:supHide m:val="on"/>
                        <m:ctrlPr>
                          <a:rPr lang="en-GB" altLang="en-US" sz="2000" i="1">
                            <a:latin typeface="Cambria Math" panose="02040503050406030204" pitchFamily="18" charset="0"/>
                          </a:rPr>
                        </m:ctrlPr>
                      </m:naryPr>
                      <m:sub>
                        <m:r>
                          <m:rPr>
                            <m:brk m:alnAt="7"/>
                          </m:rPr>
                          <a:rPr lang="en-GB" altLang="en-US" sz="2000">
                            <a:latin typeface="Cambria Math" panose="02040503050406030204" pitchFamily="18" charset="0"/>
                          </a:rPr>
                          <m:t>𝑗</m:t>
                        </m:r>
                        <m:r>
                          <a:rPr lang="en-GB" altLang="en-US" sz="2000">
                            <a:latin typeface="Cambria Math" panose="02040503050406030204" pitchFamily="18" charset="0"/>
                          </a:rPr>
                          <m:t> ∈ </m:t>
                        </m:r>
                        <m:r>
                          <a:rPr lang="en-GB" altLang="en-US" sz="2000">
                            <a:latin typeface="Cambria Math" panose="02040503050406030204" pitchFamily="18" charset="0"/>
                          </a:rPr>
                          <m:t>𝑠𝑢𝑏𝑠𝑒𝑐𝑡𝑜𝑟𝑠</m:t>
                        </m:r>
                      </m:sub>
                      <m:sup/>
                      <m:e>
                        <m:r>
                          <a:rPr lang="en-GB" altLang="en-US" sz="2000">
                            <a:latin typeface="Cambria Math" panose="02040503050406030204" pitchFamily="18" charset="0"/>
                          </a:rPr>
                          <m:t>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𝐼</m:t>
                            </m:r>
                          </m:e>
                          <m:sub>
                            <m:r>
                              <a:rPr lang="en-GB" altLang="en-US" sz="2000" smtClean="0">
                                <a:latin typeface="Cambria Math" panose="02040503050406030204" pitchFamily="18" charset="0"/>
                              </a:rPr>
                              <m:t>𝑒𝑙𝑒𝑐</m:t>
                            </m:r>
                            <m:r>
                              <a:rPr lang="en-GB" altLang="en-US" sz="2000" smtClean="0">
                                <a:latin typeface="Cambria Math" panose="02040503050406030204" pitchFamily="18" charset="0"/>
                              </a:rPr>
                              <m:t>,</m:t>
                            </m:r>
                            <m:r>
                              <a:rPr lang="en-GB" altLang="en-US" sz="2000">
                                <a:latin typeface="Cambria Math" panose="02040503050406030204" pitchFamily="18" charset="0"/>
                              </a:rPr>
                              <m:t>𝑗</m:t>
                            </m:r>
                          </m:sub>
                        </m:sSub>
                        <m:r>
                          <a:rPr lang="en-GB" altLang="en-US" sz="2000" i="1" smtClean="0">
                            <a:latin typeface="Cambria Math" panose="02040503050406030204" pitchFamily="18" charset="0"/>
                            <a:ea typeface="Cambria Math" panose="02040503050406030204" pitchFamily="18" charset="0"/>
                          </a:rPr>
                          <m:t>×</m:t>
                        </m:r>
                        <m:r>
                          <a:rPr lang="en-GB" altLang="en-US" sz="2000">
                            <a:latin typeface="Cambria Math" panose="02040503050406030204" pitchFamily="18" charset="0"/>
                          </a:rPr>
                          <m:t>𝑉</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𝐴</m:t>
                            </m:r>
                          </m:e>
                          <m:sub>
                            <m:r>
                              <a:rPr lang="en-GB" altLang="en-US" sz="2000">
                                <a:latin typeface="Cambria Math" panose="02040503050406030204" pitchFamily="18" charset="0"/>
                              </a:rPr>
                              <m:t>𝑗</m:t>
                            </m:r>
                          </m:sub>
                        </m:sSub>
                      </m:e>
                    </m:nary>
                  </m:oMath>
                </a14:m>
                <a:endParaRPr lang="en-GB" sz="2000" dirty="0">
                  <a:latin typeface="Cambria Math" panose="02040503050406030204" pitchFamily="18" charset="0"/>
                  <a:ea typeface="Open Sans" panose="020B0606030504020204" pitchFamily="34" charset="0"/>
                  <a:cs typeface="Times New Roman" pitchFamily="18" charset="0"/>
                </a:endParaRPr>
              </a:p>
              <a:p>
                <a:pPr eaLnBrk="1" hangingPunct="1">
                  <a:lnSpc>
                    <a:spcPct val="100000"/>
                  </a:lnSpc>
                  <a:spcAft>
                    <a:spcPts val="120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Motor fuels </a:t>
                </a:r>
                <a14:m>
                  <m:oMath xmlns:m="http://schemas.openxmlformats.org/officeDocument/2006/math">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𝐹𝐸𝐷</m:t>
                        </m:r>
                      </m:e>
                      <m:sub>
                        <m:r>
                          <a:rPr lang="en-GB" altLang="en-US" sz="2000" smtClean="0">
                            <a:latin typeface="Cambria Math" panose="02040503050406030204" pitchFamily="18" charset="0"/>
                          </a:rPr>
                          <m:t>𝑚𝑜𝑡𝑜𝑟</m:t>
                        </m:r>
                      </m:sub>
                    </m:sSub>
                    <m:r>
                      <a:rPr lang="en-GB" altLang="en-US" sz="2000">
                        <a:latin typeface="Cambria Math" panose="02040503050406030204" pitchFamily="18" charset="0"/>
                      </a:rPr>
                      <m:t>=</m:t>
                    </m:r>
                    <m:nary>
                      <m:naryPr>
                        <m:chr m:val="∑"/>
                        <m:supHide m:val="on"/>
                        <m:ctrlPr>
                          <a:rPr lang="en-GB" altLang="en-US" sz="2000" i="1">
                            <a:latin typeface="Cambria Math" panose="02040503050406030204" pitchFamily="18" charset="0"/>
                          </a:rPr>
                        </m:ctrlPr>
                      </m:naryPr>
                      <m:sub>
                        <m:r>
                          <m:rPr>
                            <m:brk m:alnAt="7"/>
                          </m:rPr>
                          <a:rPr lang="en-GB" altLang="en-US" sz="2000">
                            <a:latin typeface="Cambria Math" panose="02040503050406030204" pitchFamily="18" charset="0"/>
                          </a:rPr>
                          <m:t>𝑗</m:t>
                        </m:r>
                        <m:r>
                          <a:rPr lang="en-GB" altLang="en-US" sz="2000">
                            <a:latin typeface="Cambria Math" panose="02040503050406030204" pitchFamily="18" charset="0"/>
                          </a:rPr>
                          <m:t> ∈ </m:t>
                        </m:r>
                        <m:r>
                          <a:rPr lang="en-GB" altLang="en-US" sz="2000">
                            <a:latin typeface="Cambria Math" panose="02040503050406030204" pitchFamily="18" charset="0"/>
                          </a:rPr>
                          <m:t>𝑠𝑢𝑏𝑠𝑒𝑐𝑡𝑜𝑟𝑠</m:t>
                        </m:r>
                      </m:sub>
                      <m:sup/>
                      <m:e>
                        <m:r>
                          <a:rPr lang="en-GB" altLang="en-US" sz="2000">
                            <a:latin typeface="Cambria Math" panose="02040503050406030204" pitchFamily="18" charset="0"/>
                          </a:rPr>
                          <m:t>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𝐼</m:t>
                            </m:r>
                          </m:e>
                          <m:sub>
                            <m:r>
                              <a:rPr lang="en-GB" altLang="en-US" sz="2000" smtClean="0">
                                <a:latin typeface="Cambria Math" panose="02040503050406030204" pitchFamily="18" charset="0"/>
                              </a:rPr>
                              <m:t>𝑚𝑜𝑡𝑜𝑟</m:t>
                            </m:r>
                            <m:r>
                              <a:rPr lang="en-GB" altLang="en-US" sz="2000">
                                <a:latin typeface="Cambria Math" panose="02040503050406030204" pitchFamily="18" charset="0"/>
                              </a:rPr>
                              <m:t>,</m:t>
                            </m:r>
                            <m:r>
                              <a:rPr lang="en-GB" altLang="en-US" sz="2000">
                                <a:latin typeface="Cambria Math" panose="02040503050406030204" pitchFamily="18" charset="0"/>
                              </a:rPr>
                              <m:t>𝑗</m:t>
                            </m:r>
                          </m:sub>
                        </m:sSub>
                        <m:r>
                          <a:rPr lang="en-GB" altLang="en-US" sz="2000" i="1" smtClean="0">
                            <a:latin typeface="Cambria Math" panose="02040503050406030204" pitchFamily="18" charset="0"/>
                            <a:ea typeface="Cambria Math" panose="02040503050406030204" pitchFamily="18" charset="0"/>
                          </a:rPr>
                          <m:t>×</m:t>
                        </m:r>
                        <m:r>
                          <a:rPr lang="en-GB" altLang="en-US" sz="2000">
                            <a:latin typeface="Cambria Math" panose="02040503050406030204" pitchFamily="18" charset="0"/>
                          </a:rPr>
                          <m:t>𝑉</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𝐴</m:t>
                            </m:r>
                          </m:e>
                          <m:sub>
                            <m:r>
                              <a:rPr lang="en-GB" altLang="en-US" sz="2000">
                                <a:latin typeface="Cambria Math" panose="02040503050406030204" pitchFamily="18" charset="0"/>
                              </a:rPr>
                              <m:t>𝑗</m:t>
                            </m:r>
                          </m:sub>
                        </m:sSub>
                      </m:e>
                    </m:nary>
                  </m:oMath>
                </a14:m>
                <a:endParaRPr lang="en-GB" sz="2000" dirty="0">
                  <a:latin typeface="Cambria Math" panose="02040503050406030204" pitchFamily="18" charset="0"/>
                  <a:ea typeface="Open Sans" panose="020B0606030504020204" pitchFamily="34" charset="0"/>
                  <a:cs typeface="Times New Roman" pitchFamily="18" charset="0"/>
                </a:endParaRPr>
              </a:p>
              <a:p>
                <a:pPr eaLnBrk="1" hangingPunct="1">
                  <a:lnSpc>
                    <a:spcPct val="100000"/>
                  </a:lnSpc>
                  <a:spcAft>
                    <a:spcPts val="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Other: Final energy demand (FED) for energy carrier </a:t>
                </a:r>
                <a14:m>
                  <m:oMath xmlns:m="http://schemas.openxmlformats.org/officeDocument/2006/math">
                    <m:r>
                      <a:rPr lang="en-GB" altLang="en-US" sz="2000" dirty="0" smtClean="0">
                        <a:latin typeface="Cambria Math" panose="02040503050406030204" pitchFamily="18" charset="0"/>
                      </a:rPr>
                      <m:t>𝒆</m:t>
                    </m:r>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and end-use </a:t>
                </a:r>
                <a14:m>
                  <m:oMath xmlns:m="http://schemas.openxmlformats.org/officeDocument/2006/math">
                    <m:r>
                      <a:rPr lang="en-GB" altLang="en-US" sz="2000" dirty="0" smtClean="0">
                        <a:latin typeface="Cambria Math" panose="02040503050406030204" pitchFamily="18" charset="0"/>
                      </a:rPr>
                      <m:t>𝒖</m:t>
                    </m:r>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from useful energy demand (UED)</a:t>
                </a:r>
              </a:p>
              <a:p>
                <a:pPr eaLnBrk="1" hangingPunct="1">
                  <a:lnSpc>
                    <a:spcPct val="100000"/>
                  </a:lnSpc>
                  <a:spcBef>
                    <a:spcPts val="0"/>
                  </a:spcBef>
                  <a:spcAft>
                    <a:spcPts val="1200"/>
                  </a:spcAft>
                  <a:buNone/>
                </a:pPr>
                <a14:m>
                  <m:oMathPara xmlns:m="http://schemas.openxmlformats.org/officeDocument/2006/math">
                    <m:oMathParaPr>
                      <m:jc m:val="centerGroup"/>
                    </m:oMathParaPr>
                    <m:oMath xmlns:m="http://schemas.openxmlformats.org/officeDocument/2006/math">
                      <m:r>
                        <a:rPr lang="en-GB" altLang="en-US" sz="2000" smtClean="0">
                          <a:latin typeface="Cambria Math" panose="02040503050406030204" pitchFamily="18" charset="0"/>
                        </a:rPr>
                        <m:t>𝐹𝐸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𝑒</m:t>
                          </m:r>
                          <m:r>
                            <a:rPr lang="en-GB" altLang="en-US" sz="2000" smtClean="0">
                              <a:latin typeface="Cambria Math" panose="02040503050406030204" pitchFamily="18" charset="0"/>
                            </a:rPr>
                            <m:t>,</m:t>
                          </m:r>
                          <m:r>
                            <a:rPr lang="en-GB" altLang="en-US" sz="2000" smtClean="0">
                              <a:latin typeface="Cambria Math" panose="02040503050406030204" pitchFamily="18" charset="0"/>
                            </a:rPr>
                            <m:t>𝑢</m:t>
                          </m:r>
                        </m:sub>
                      </m:sSub>
                      <m:r>
                        <a:rPr lang="en-GB" altLang="en-US" sz="2000" smtClean="0">
                          <a:latin typeface="Cambria Math" panose="02040503050406030204" pitchFamily="18" charset="0"/>
                        </a:rPr>
                        <m:t>=</m:t>
                      </m:r>
                      <m:r>
                        <a:rPr lang="en-GB" altLang="en-US" sz="2000" smtClean="0">
                          <a:latin typeface="Cambria Math" panose="02040503050406030204" pitchFamily="18" charset="0"/>
                        </a:rPr>
                        <m:t>𝑈𝐸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𝑢</m:t>
                          </m:r>
                        </m:sub>
                      </m:sSub>
                      <m:f>
                        <m:fPr>
                          <m:ctrlPr>
                            <a:rPr lang="en-GB" altLang="en-US" sz="2000" i="1" smtClean="0">
                              <a:latin typeface="Cambria Math" panose="02040503050406030204" pitchFamily="18" charset="0"/>
                            </a:rPr>
                          </m:ctrlPr>
                        </m:fPr>
                        <m:num>
                          <m:r>
                            <a:rPr lang="en-GB" altLang="en-US" sz="2000" smtClean="0">
                              <a:latin typeface="Cambria Math" panose="02040503050406030204" pitchFamily="18" charset="0"/>
                            </a:rPr>
                            <m:t>1</m:t>
                          </m:r>
                        </m:num>
                        <m:den>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𝜂</m:t>
                              </m:r>
                            </m:e>
                            <m:sub>
                              <m:r>
                                <a:rPr lang="en-GB" altLang="en-US" sz="2000" smtClean="0">
                                  <a:latin typeface="Cambria Math" panose="02040503050406030204" pitchFamily="18" charset="0"/>
                                </a:rPr>
                                <m:t>𝑒</m:t>
                              </m:r>
                              <m:r>
                                <a:rPr lang="en-GB" altLang="en-US" sz="2000" smtClean="0">
                                  <a:latin typeface="Cambria Math" panose="02040503050406030204" pitchFamily="18" charset="0"/>
                                </a:rPr>
                                <m:t>,</m:t>
                              </m:r>
                              <m:r>
                                <a:rPr lang="en-GB" altLang="en-US" sz="2000" smtClean="0">
                                  <a:latin typeface="Cambria Math" panose="02040503050406030204" pitchFamily="18" charset="0"/>
                                </a:rPr>
                                <m:t>𝑢</m:t>
                              </m:r>
                            </m:sub>
                          </m:sSub>
                        </m:den>
                      </m:f>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𝑀</m:t>
                          </m:r>
                        </m:e>
                        <m:sub>
                          <m:r>
                            <a:rPr lang="en-GB" altLang="en-US" sz="2000" smtClean="0">
                              <a:latin typeface="Cambria Math" panose="02040503050406030204" pitchFamily="18" charset="0"/>
                            </a:rPr>
                            <m:t>𝑒</m:t>
                          </m:r>
                          <m:r>
                            <a:rPr lang="en-GB" altLang="en-US" sz="2000" smtClean="0">
                              <a:latin typeface="Cambria Math" panose="02040503050406030204" pitchFamily="18" charset="0"/>
                            </a:rPr>
                            <m:t>,</m:t>
                          </m:r>
                          <m:r>
                            <a:rPr lang="en-GB" altLang="en-US" sz="2000" smtClean="0">
                              <a:latin typeface="Cambria Math" panose="02040503050406030204" pitchFamily="18" charset="0"/>
                            </a:rPr>
                            <m:t>𝑢</m:t>
                          </m:r>
                        </m:sub>
                      </m:sSub>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r>
                      <a:rPr lang="en-GB" altLang="en-US" sz="2000">
                        <a:latin typeface="Cambria Math" panose="02040503050406030204" pitchFamily="18" charset="0"/>
                      </a:rPr>
                      <m:t>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𝐼</m:t>
                        </m:r>
                      </m:e>
                      <m:sub>
                        <m:r>
                          <a:rPr lang="en-GB" altLang="en-US" sz="2000">
                            <a:latin typeface="Cambria Math" panose="02040503050406030204" pitchFamily="18" charset="0"/>
                          </a:rPr>
                          <m:t>𝑒𝑙𝑒𝑐</m:t>
                        </m:r>
                        <m:r>
                          <a:rPr lang="en-GB" altLang="en-US" sz="2000">
                            <a:latin typeface="Cambria Math" panose="02040503050406030204" pitchFamily="18" charset="0"/>
                          </a:rPr>
                          <m:t>,</m:t>
                        </m:r>
                        <m:r>
                          <a:rPr lang="en-GB" altLang="en-US" sz="2000">
                            <a:latin typeface="Cambria Math" panose="02040503050406030204" pitchFamily="18" charset="0"/>
                          </a:rPr>
                          <m:t>𝑗</m:t>
                        </m:r>
                      </m:sub>
                    </m:sSub>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altLang="en-US" sz="2000">
                        <a:latin typeface="Cambria Math" panose="02040503050406030204" pitchFamily="18" charset="0"/>
                      </a:rPr>
                      <m:t>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𝐼</m:t>
                        </m:r>
                      </m:e>
                      <m:sub>
                        <m:r>
                          <a:rPr lang="en-GB" altLang="en-US" sz="2000">
                            <a:latin typeface="Cambria Math" panose="02040503050406030204" pitchFamily="18" charset="0"/>
                          </a:rPr>
                          <m:t>𝑚𝑜𝑡𝑜𝑟</m:t>
                        </m:r>
                        <m:r>
                          <a:rPr lang="en-GB" altLang="en-US" sz="2000">
                            <a:latin typeface="Cambria Math" panose="02040503050406030204" pitchFamily="18" charset="0"/>
                          </a:rPr>
                          <m:t>,</m:t>
                        </m:r>
                        <m:r>
                          <a:rPr lang="en-GB" altLang="en-US" sz="2000">
                            <a:latin typeface="Cambria Math" panose="02040503050406030204" pitchFamily="18" charset="0"/>
                          </a:rPr>
                          <m:t>𝑗</m:t>
                        </m:r>
                      </m:sub>
                    </m:sSub>
                    <m:r>
                      <a:rPr lang="en-GB" altLang="en-US" sz="2000">
                        <a:latin typeface="Cambria Math" panose="02040503050406030204" pitchFamily="18" charset="0"/>
                      </a:rPr>
                      <m:t> </m:t>
                    </m:r>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Energy intensity of specific uses electricity/motor fuels in subsector </a:t>
                </a:r>
                <a14:m>
                  <m:oMath xmlns:m="http://schemas.openxmlformats.org/officeDocument/2006/math">
                    <m:r>
                      <a:rPr lang="en-GB" altLang="en-US" sz="2000" dirty="0" smtClean="0">
                        <a:latin typeface="Cambria Math" panose="02040503050406030204" pitchFamily="18" charset="0"/>
                      </a:rPr>
                      <m:t>𝑗</m:t>
                    </m:r>
                  </m:oMath>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r>
                      <a:rPr lang="en-GB" altLang="en-US" sz="2000">
                        <a:latin typeface="Cambria Math" panose="02040503050406030204" pitchFamily="18" charset="0"/>
                      </a:rPr>
                      <m:t>𝑉</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𝐴</m:t>
                        </m:r>
                      </m:e>
                      <m:sub>
                        <m:r>
                          <a:rPr lang="en-GB" altLang="en-US" sz="2000">
                            <a:latin typeface="Cambria Math" panose="02040503050406030204" pitchFamily="18" charset="0"/>
                          </a:rPr>
                          <m:t>𝑗</m:t>
                        </m:r>
                      </m:sub>
                    </m:sSub>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value added of subsector </a:t>
                </a:r>
                <a14:m>
                  <m:oMath xmlns:m="http://schemas.openxmlformats.org/officeDocument/2006/math">
                    <m:r>
                      <a:rPr lang="en-GB" altLang="en-US" sz="2000" dirty="0">
                        <a:latin typeface="Cambria Math" panose="02040503050406030204" pitchFamily="18" charset="0"/>
                      </a:rPr>
                      <m:t>𝑗</m:t>
                    </m:r>
                  </m:oMath>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𝑀</m:t>
                        </m:r>
                      </m:e>
                      <m:sub>
                        <m:r>
                          <a:rPr lang="en-GB" altLang="en-US" sz="2000" smtClean="0">
                            <a:latin typeface="Cambria Math" panose="02040503050406030204" pitchFamily="18" charset="0"/>
                          </a:rPr>
                          <m:t>𝑒</m:t>
                        </m:r>
                        <m:r>
                          <a:rPr lang="en-GB" altLang="en-US" sz="2000" smtClean="0">
                            <a:latin typeface="Cambria Math" panose="02040503050406030204" pitchFamily="18" charset="0"/>
                          </a:rPr>
                          <m:t>,</m:t>
                        </m:r>
                        <m:r>
                          <a:rPr lang="en-GB" altLang="en-US" sz="2000" smtClean="0">
                            <a:latin typeface="Cambria Math" panose="02040503050406030204" pitchFamily="18" charset="0"/>
                          </a:rPr>
                          <m:t>𝑢</m:t>
                        </m:r>
                      </m:sub>
                    </m:sSub>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market penetration of energy carrier </a:t>
                </a:r>
                <a14:m>
                  <m:oMath xmlns:m="http://schemas.openxmlformats.org/officeDocument/2006/math">
                    <m:r>
                      <a:rPr lang="en-GB" altLang="en-US" sz="2000" dirty="0" smtClean="0">
                        <a:latin typeface="Cambria Math" panose="02040503050406030204" pitchFamily="18" charset="0"/>
                      </a:rPr>
                      <m:t>𝑒</m:t>
                    </m:r>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for end-use </a:t>
                </a:r>
                <a14:m>
                  <m:oMath xmlns:m="http://schemas.openxmlformats.org/officeDocument/2006/math">
                    <m:r>
                      <a:rPr lang="en-GB" altLang="en-US" sz="2000" dirty="0" smtClean="0">
                        <a:latin typeface="Cambria Math" panose="02040503050406030204" pitchFamily="18" charset="0"/>
                      </a:rPr>
                      <m:t>𝑢</m:t>
                    </m:r>
                  </m:oMath>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14:m>
                  <m:oMath xmlns:m="http://schemas.openxmlformats.org/officeDocument/2006/math">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𝜂</m:t>
                        </m:r>
                      </m:e>
                      <m:sub>
                        <m:r>
                          <a:rPr lang="en-GB" altLang="en-US" sz="2000">
                            <a:latin typeface="Cambria Math" panose="02040503050406030204" pitchFamily="18" charset="0"/>
                          </a:rPr>
                          <m:t>𝑒</m:t>
                        </m:r>
                        <m:r>
                          <a:rPr lang="en-GB" altLang="en-US" sz="2000">
                            <a:latin typeface="Cambria Math" panose="02040503050406030204" pitchFamily="18" charset="0"/>
                          </a:rPr>
                          <m:t>,</m:t>
                        </m:r>
                        <m:r>
                          <a:rPr lang="en-GB" altLang="en-US" sz="2000">
                            <a:latin typeface="Cambria Math" panose="02040503050406030204" pitchFamily="18" charset="0"/>
                          </a:rPr>
                          <m:t>𝑢</m:t>
                        </m:r>
                      </m:sub>
                    </m:sSub>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efficiency of energy carrier </a:t>
                </a:r>
                <a14:m>
                  <m:oMath xmlns:m="http://schemas.openxmlformats.org/officeDocument/2006/math">
                    <m:r>
                      <a:rPr lang="en-GB" altLang="en-US" sz="2000" dirty="0">
                        <a:latin typeface="Cambria Math" panose="02040503050406030204" pitchFamily="18" charset="0"/>
                      </a:rPr>
                      <m:t>𝑒</m:t>
                    </m:r>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for end-use </a:t>
                </a:r>
                <a14:m>
                  <m:oMath xmlns:m="http://schemas.openxmlformats.org/officeDocument/2006/math">
                    <m:r>
                      <a:rPr lang="en-GB" altLang="en-US" sz="2000" dirty="0">
                        <a:latin typeface="Cambria Math" panose="02040503050406030204" pitchFamily="18" charset="0"/>
                      </a:rPr>
                      <m:t>𝑢</m:t>
                    </m:r>
                  </m:oMath>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332969"/>
                <a:ext cx="10439494" cy="4427538"/>
              </a:xfrm>
              <a:prstGeom prst="rect">
                <a:avLst/>
              </a:prstGeom>
              <a:blipFill>
                <a:blip r:embed="rId5"/>
                <a:stretch>
                  <a:fillRect l="-365" t="-573" b="-4011"/>
                </a:stretch>
              </a:blipFill>
              <a:ln>
                <a:noFill/>
              </a:ln>
            </p:spPr>
            <p:txBody>
              <a:bodyPr/>
              <a:lstStyle/>
              <a:p>
                <a:r>
                  <a:rPr lang="en-AT">
                    <a:noFill/>
                  </a:rPr>
                  <a:t> </a:t>
                </a:r>
              </a:p>
            </p:txBody>
          </p:sp>
        </mc:Fallback>
      </mc:AlternateContent>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
        <p:nvSpPr>
          <p:cNvPr id="16" name="Google Shape;113;p16">
            <a:extLst>
              <a:ext uri="{FF2B5EF4-FFF2-40B4-BE49-F238E27FC236}">
                <a16:creationId xmlns:a16="http://schemas.microsoft.com/office/drawing/2014/main" id="{E4F177E8-304A-A340-B388-1E536C1795B6}"/>
              </a:ext>
            </a:extLst>
          </p:cNvPr>
          <p:cNvSpPr>
            <a:spLocks noGrp="1" noChangeArrowheads="1"/>
          </p:cNvSpPr>
          <p:nvPr>
            <p:ph type="title"/>
          </p:nvPr>
        </p:nvSpPr>
        <p:spPr>
          <a:xfrm>
            <a:off x="856129" y="-1556"/>
            <a:ext cx="10217032" cy="1343491"/>
          </a:xfrm>
        </p:spPr>
        <p:txBody>
          <a:bodyPr lIns="121900" tIns="121900" rIns="121900" bIns="121900"/>
          <a:lstStyle/>
          <a:p>
            <a:pPr eaLnBrk="1" hangingPunct="1"/>
            <a:r>
              <a:rPr lang="en-GB" altLang="en-US">
                <a:latin typeface="Open Sans"/>
              </a:rPr>
              <a:t>Lecture 7.4 Service sector</a:t>
            </a:r>
          </a:p>
        </p:txBody>
      </p:sp>
      <p:sp>
        <p:nvSpPr>
          <p:cNvPr id="5" name="Oval 4">
            <a:extLst>
              <a:ext uri="{FF2B5EF4-FFF2-40B4-BE49-F238E27FC236}">
                <a16:creationId xmlns:a16="http://schemas.microsoft.com/office/drawing/2014/main" id="{3B855215-E0C8-3341-8DEB-44C59B0F3A69}"/>
              </a:ext>
            </a:extLst>
          </p:cNvPr>
          <p:cNvSpPr/>
          <p:nvPr/>
        </p:nvSpPr>
        <p:spPr>
          <a:xfrm>
            <a:off x="7812157"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21.mp3" descr="Track7_Lecture7_Slide21.mp3">
            <a:hlinkClick r:id="" action="ppaction://media"/>
            <a:extLst>
              <a:ext uri="{FF2B5EF4-FFF2-40B4-BE49-F238E27FC236}">
                <a16:creationId xmlns:a16="http://schemas.microsoft.com/office/drawing/2014/main" id="{479FC8E4-F4CE-F742-95AA-64C361C6AF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3522" y="506912"/>
            <a:ext cx="812800" cy="812800"/>
          </a:xfrm>
          <a:prstGeom prst="rect">
            <a:avLst/>
          </a:prstGeom>
        </p:spPr>
      </p:pic>
    </p:spTree>
    <p:extLst>
      <p:ext uri="{BB962C8B-B14F-4D97-AF65-F5344CB8AC3E}">
        <p14:creationId xmlns:p14="http://schemas.microsoft.com/office/powerpoint/2010/main" val="15032261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904037" y="133971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0"/>
                  </a:spcAft>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Final energy demand: electricity use for space heating</a:t>
                </a:r>
              </a:p>
              <a:p>
                <a:pPr eaLnBrk="1" hangingPunct="1">
                  <a:lnSpc>
                    <a:spcPct val="100000"/>
                  </a:lnSpc>
                  <a:spcBef>
                    <a:spcPts val="0"/>
                  </a:spcBef>
                  <a:spcAft>
                    <a:spcPts val="1200"/>
                  </a:spcAft>
                  <a:buNone/>
                </a:pPr>
                <a14:m>
                  <m:oMath xmlns:m="http://schemas.openxmlformats.org/officeDocument/2006/math">
                    <m:r>
                      <a:rPr lang="en-GB" altLang="en-US" sz="2000" smtClean="0">
                        <a:latin typeface="Cambria Math" panose="02040503050406030204" pitchFamily="18" charset="0"/>
                      </a:rPr>
                      <m:t>𝐹𝐸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m:t>
                        </m:r>
                        <m:r>
                          <a:rPr lang="en-GB" altLang="en-US" sz="2000" smtClean="0">
                            <a:latin typeface="Cambria Math" panose="02040503050406030204" pitchFamily="18" charset="0"/>
                          </a:rPr>
                          <m:t>𝑒𝑙𝑒𝑐</m:t>
                        </m:r>
                      </m:sub>
                    </m:sSub>
                    <m:r>
                      <a:rPr lang="en-GB" altLang="en-US" sz="2000" smtClean="0">
                        <a:latin typeface="Cambria Math" panose="02040503050406030204" pitchFamily="18" charset="0"/>
                      </a:rPr>
                      <m:t>=</m:t>
                    </m:r>
                    <m:r>
                      <a:rPr lang="en-GB" altLang="en-US" sz="2000" smtClean="0">
                        <a:latin typeface="Cambria Math" panose="02040503050406030204" pitchFamily="18" charset="0"/>
                      </a:rPr>
                      <m:t>𝑈𝐸</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𝐷</m:t>
                        </m:r>
                      </m:e>
                      <m:sub>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 </m:t>
                        </m:r>
                      </m:sub>
                    </m:sSub>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𝑀</m:t>
                        </m:r>
                      </m:e>
                      <m:sub>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m:t>
                        </m:r>
                        <m:r>
                          <a:rPr lang="en-GB" altLang="en-US" sz="2000" smtClean="0">
                            <a:latin typeface="Cambria Math" panose="02040503050406030204" pitchFamily="18" charset="0"/>
                          </a:rPr>
                          <m:t>𝑒𝑙𝑒𝑐</m:t>
                        </m:r>
                      </m:sub>
                    </m:sSub>
                    <m:d>
                      <m:dPr>
                        <m:ctrlPr>
                          <a:rPr lang="en-GB" altLang="en-US" sz="2000" i="1" smtClean="0">
                            <a:latin typeface="Cambria Math" panose="02040503050406030204" pitchFamily="18" charset="0"/>
                          </a:rPr>
                        </m:ctrlPr>
                      </m:dPr>
                      <m:e>
                        <m:r>
                          <a:rPr lang="en-GB" altLang="en-US" sz="2000" smtClean="0">
                            <a:latin typeface="Cambria Math" panose="02040503050406030204" pitchFamily="18" charset="0"/>
                          </a:rPr>
                          <m:t>1−</m:t>
                        </m:r>
                        <m:sSub>
                          <m:sSubPr>
                            <m:ctrlPr>
                              <a:rPr lang="en-GB" altLang="en-US" sz="2000" i="1" smtClean="0">
                                <a:latin typeface="Cambria Math" panose="02040503050406030204" pitchFamily="18" charset="0"/>
                              </a:rPr>
                            </m:ctrlPr>
                          </m:sSubPr>
                          <m:e>
                            <m:r>
                              <a:rPr lang="en-GB" altLang="en-US" sz="2000" smtClean="0">
                                <a:latin typeface="Cambria Math" panose="02040503050406030204" pitchFamily="18" charset="0"/>
                              </a:rPr>
                              <m:t>𝑀</m:t>
                            </m:r>
                          </m:e>
                          <m:sub>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m:t>
                            </m:r>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 </m:t>
                            </m:r>
                            <m:r>
                              <a:rPr lang="en-GB" altLang="en-US" sz="2000" smtClean="0">
                                <a:latin typeface="Cambria Math" panose="02040503050406030204" pitchFamily="18" charset="0"/>
                              </a:rPr>
                              <m:t>𝑝𝑢𝑚𝑝</m:t>
                            </m:r>
                          </m:sub>
                        </m:sSub>
                        <m:r>
                          <a:rPr lang="en-GB" altLang="en-US" sz="2000" smtClean="0">
                            <a:latin typeface="Cambria Math" panose="02040503050406030204" pitchFamily="18" charset="0"/>
                          </a:rPr>
                          <m:t> ×</m:t>
                        </m:r>
                        <m:f>
                          <m:fPr>
                            <m:ctrlPr>
                              <a:rPr lang="en-GB" altLang="en-US" sz="2000" i="1" smtClean="0">
                                <a:latin typeface="Cambria Math" panose="02040503050406030204" pitchFamily="18" charset="0"/>
                              </a:rPr>
                            </m:ctrlPr>
                          </m:fPr>
                          <m:num>
                            <m:r>
                              <a:rPr lang="en-GB" altLang="en-US" sz="2000" smtClean="0">
                                <a:latin typeface="Cambria Math" panose="02040503050406030204" pitchFamily="18" charset="0"/>
                              </a:rPr>
                              <m:t>𝐶𝑂𝑃</m:t>
                            </m:r>
                            <m:r>
                              <a:rPr lang="en-GB" altLang="en-US" sz="2000" smtClean="0">
                                <a:latin typeface="Cambria Math" panose="02040503050406030204" pitchFamily="18" charset="0"/>
                              </a:rPr>
                              <m:t>−1</m:t>
                            </m:r>
                          </m:num>
                          <m:den>
                            <m:r>
                              <a:rPr lang="en-GB" altLang="en-US" sz="2000" smtClean="0">
                                <a:latin typeface="Cambria Math" panose="02040503050406030204" pitchFamily="18" charset="0"/>
                              </a:rPr>
                              <m:t>𝐶𝑂𝑃</m:t>
                            </m:r>
                          </m:den>
                        </m:f>
                      </m:e>
                    </m:d>
                  </m:oMath>
                </a14:m>
                <a:r>
                  <a:rPr lang="en-GB" sz="2000">
                    <a:latin typeface="Cambria Math" panose="02040503050406030204" pitchFamily="18" charset="0"/>
                    <a:ea typeface="Open Sans" panose="020B0606030504020204" pitchFamily="34" charset="0"/>
                    <a:cs typeface="Times New Roman" pitchFamily="18" charset="0"/>
                  </a:rPr>
                  <a:t> </a:t>
                </a:r>
              </a:p>
              <a:p>
                <a:pPr eaLnBrk="1" hangingPunct="1">
                  <a:lnSpc>
                    <a:spcPct val="100000"/>
                  </a:lnSpc>
                  <a:spcBef>
                    <a:spcPts val="0"/>
                  </a:spcBef>
                  <a:spcAft>
                    <a:spcPts val="0"/>
                  </a:spcAft>
                  <a:buNone/>
                </a:pPr>
                <a14:m>
                  <m:oMath xmlns:m="http://schemas.openxmlformats.org/officeDocument/2006/math">
                    <m:r>
                      <a:rPr lang="en-GB" altLang="en-US" sz="2000">
                        <a:latin typeface="Cambria Math" panose="02040503050406030204" pitchFamily="18" charset="0"/>
                      </a:rPr>
                      <m:t>𝑈𝐸</m:t>
                    </m:r>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𝐷</m:t>
                        </m:r>
                      </m:e>
                      <m:sub>
                        <m:r>
                          <a:rPr lang="en-GB" altLang="en-US" sz="2000">
                            <a:latin typeface="Cambria Math" panose="02040503050406030204" pitchFamily="18" charset="0"/>
                          </a:rPr>
                          <m:t>h𝑒𝑎𝑡</m:t>
                        </m:r>
                        <m:r>
                          <a:rPr lang="en-GB" altLang="en-US" sz="2000" smtClean="0">
                            <a:latin typeface="Cambria Math" panose="02040503050406030204" pitchFamily="18" charset="0"/>
                          </a:rPr>
                          <m:t> </m:t>
                        </m:r>
                      </m:sub>
                    </m:sSub>
                  </m:oMath>
                </a14:m>
                <a:r>
                  <a:rPr lang="en-GB" sz="2000">
                    <a:latin typeface="Open Sans" panose="020B0606030504020204" pitchFamily="34" charset="0"/>
                    <a:ea typeface="Open Sans" panose="020B0606030504020204" pitchFamily="34" charset="0"/>
                    <a:cs typeface="Open Sans" panose="020B0606030504020204" pitchFamily="34" charset="0"/>
                  </a:rPr>
                  <a:t> useful energy demand for heating</a:t>
                </a:r>
              </a:p>
              <a:p>
                <a:pPr eaLnBrk="1" hangingPunct="1">
                  <a:lnSpc>
                    <a:spcPct val="100000"/>
                  </a:lnSpc>
                  <a:spcBef>
                    <a:spcPts val="0"/>
                  </a:spcBef>
                  <a:spcAft>
                    <a:spcPts val="0"/>
                  </a:spcAft>
                  <a:buNone/>
                </a:pPr>
                <a14:m>
                  <m:oMath xmlns:m="http://schemas.openxmlformats.org/officeDocument/2006/math">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𝑀</m:t>
                        </m:r>
                      </m:e>
                      <m:sub>
                        <m:r>
                          <a:rPr lang="en-GB" altLang="en-US" sz="2000">
                            <a:latin typeface="Cambria Math" panose="02040503050406030204" pitchFamily="18" charset="0"/>
                          </a:rPr>
                          <m:t>h𝑒𝑎𝑡</m:t>
                        </m:r>
                        <m:r>
                          <a:rPr lang="en-GB" altLang="en-US" sz="2000">
                            <a:latin typeface="Cambria Math" panose="02040503050406030204" pitchFamily="18" charset="0"/>
                          </a:rPr>
                          <m:t>,</m:t>
                        </m:r>
                        <m:r>
                          <a:rPr lang="en-GB" altLang="en-US" sz="2000">
                            <a:latin typeface="Cambria Math" panose="02040503050406030204" pitchFamily="18" charset="0"/>
                          </a:rPr>
                          <m:t>𝑒𝑙𝑒𝑐</m:t>
                        </m:r>
                      </m:sub>
                    </m:sSub>
                  </m:oMath>
                </a14:m>
                <a:r>
                  <a:rPr lang="en-GB" sz="2000">
                    <a:latin typeface="Open Sans" panose="020B0606030504020204" pitchFamily="34" charset="0"/>
                    <a:ea typeface="Open Sans" panose="020B0606030504020204" pitchFamily="34" charset="0"/>
                    <a:cs typeface="Open Sans" panose="020B0606030504020204" pitchFamily="34" charset="0"/>
                  </a:rPr>
                  <a:t> market penetration of electricity for heating</a:t>
                </a:r>
              </a:p>
              <a:p>
                <a:pPr eaLnBrk="1" hangingPunct="1">
                  <a:lnSpc>
                    <a:spcPct val="100000"/>
                  </a:lnSpc>
                  <a:spcBef>
                    <a:spcPts val="0"/>
                  </a:spcBef>
                  <a:spcAft>
                    <a:spcPts val="0"/>
                  </a:spcAft>
                  <a:buNone/>
                </a:pPr>
                <a14:m>
                  <m:oMath xmlns:m="http://schemas.openxmlformats.org/officeDocument/2006/math">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𝑀</m:t>
                        </m:r>
                      </m:e>
                      <m:sub>
                        <m:r>
                          <a:rPr lang="en-GB" altLang="en-US" sz="2000">
                            <a:latin typeface="Cambria Math" panose="02040503050406030204" pitchFamily="18" charset="0"/>
                          </a:rPr>
                          <m:t>h𝑒𝑎𝑡</m:t>
                        </m:r>
                        <m:r>
                          <a:rPr lang="en-GB" altLang="en-US" sz="2000">
                            <a:latin typeface="Cambria Math" panose="02040503050406030204" pitchFamily="18" charset="0"/>
                          </a:rPr>
                          <m:t>,</m:t>
                        </m:r>
                        <m:r>
                          <a:rPr lang="en-GB" altLang="en-US" sz="2000">
                            <a:latin typeface="Cambria Math" panose="02040503050406030204" pitchFamily="18" charset="0"/>
                          </a:rPr>
                          <m:t>h𝑒𝑎𝑡</m:t>
                        </m:r>
                        <m:r>
                          <a:rPr lang="en-GB" altLang="en-US" sz="2000">
                            <a:latin typeface="Cambria Math" panose="02040503050406030204" pitchFamily="18" charset="0"/>
                          </a:rPr>
                          <m:t> </m:t>
                        </m:r>
                        <m:r>
                          <a:rPr lang="en-GB" altLang="en-US" sz="2000">
                            <a:latin typeface="Cambria Math" panose="02040503050406030204" pitchFamily="18" charset="0"/>
                          </a:rPr>
                          <m:t>𝑝𝑢𝑚𝑝</m:t>
                        </m:r>
                      </m:sub>
                    </m:sSub>
                  </m:oMath>
                </a14:m>
                <a:r>
                  <a:rPr lang="en-GB" sz="2000">
                    <a:latin typeface="Open Sans" panose="020B0606030504020204" pitchFamily="34" charset="0"/>
                    <a:ea typeface="Open Sans" panose="020B0606030504020204" pitchFamily="34" charset="0"/>
                    <a:cs typeface="Open Sans" panose="020B0606030504020204" pitchFamily="34" charset="0"/>
                  </a:rPr>
                  <a:t> market penetration of heat pumps for heating</a:t>
                </a:r>
              </a:p>
              <a:p>
                <a:pPr eaLnBrk="1" hangingPunct="1">
                  <a:lnSpc>
                    <a:spcPct val="100000"/>
                  </a:lnSpc>
                  <a:spcBef>
                    <a:spcPts val="0"/>
                  </a:spcBef>
                  <a:spcAft>
                    <a:spcPts val="1200"/>
                  </a:spcAft>
                  <a:buNone/>
                </a:pPr>
                <a14:m>
                  <m:oMath xmlns:m="http://schemas.openxmlformats.org/officeDocument/2006/math">
                    <m:r>
                      <a:rPr lang="en-GB" altLang="en-US" sz="2000">
                        <a:latin typeface="Cambria Math" panose="02040503050406030204" pitchFamily="18" charset="0"/>
                      </a:rPr>
                      <m:t>𝐶𝑂𝑃</m:t>
                    </m:r>
                  </m:oMath>
                </a14:m>
                <a:r>
                  <a:rPr lang="en-GB" sz="2000">
                    <a:latin typeface="Open Sans" panose="020B0606030504020204" pitchFamily="34" charset="0"/>
                    <a:ea typeface="Open Sans" panose="020B0606030504020204" pitchFamily="34" charset="0"/>
                    <a:cs typeface="Open Sans" panose="020B0606030504020204" pitchFamily="34" charset="0"/>
                  </a:rPr>
                  <a:t> coefficient of performance of heat pumps where </a:t>
                </a:r>
                <a14:m>
                  <m:oMath xmlns:m="http://schemas.openxmlformats.org/officeDocument/2006/math">
                    <m:r>
                      <a:rPr lang="en-GB" altLang="en-US" sz="2000">
                        <a:latin typeface="Cambria Math" panose="02040503050406030204" pitchFamily="18" charset="0"/>
                      </a:rPr>
                      <m:t>𝐶𝑂𝑃</m:t>
                    </m:r>
                    <m:r>
                      <a:rPr lang="en-GB" altLang="en-US" sz="2000" smtClean="0">
                        <a:latin typeface="Cambria Math" panose="02040503050406030204" pitchFamily="18" charset="0"/>
                      </a:rPr>
                      <m:t>=</m:t>
                    </m:r>
                    <m:f>
                      <m:fPr>
                        <m:ctrlPr>
                          <a:rPr lang="en-GB" altLang="en-US" sz="2000" i="1" smtClean="0">
                            <a:latin typeface="Cambria Math" panose="02040503050406030204" pitchFamily="18" charset="0"/>
                          </a:rPr>
                        </m:ctrlPr>
                      </m:fPr>
                      <m:num>
                        <m:r>
                          <a:rPr lang="en-GB" altLang="en-US" sz="2000" smtClean="0">
                            <a:latin typeface="Cambria Math" panose="02040503050406030204" pitchFamily="18" charset="0"/>
                          </a:rPr>
                          <m:t>𝑢𝑛𝑖𝑡</m:t>
                        </m:r>
                        <m:r>
                          <a:rPr lang="en-GB" altLang="en-US" sz="2000" smtClean="0">
                            <a:latin typeface="Cambria Math" panose="02040503050406030204" pitchFamily="18" charset="0"/>
                          </a:rPr>
                          <m:t> </m:t>
                        </m:r>
                        <m:r>
                          <a:rPr lang="en-GB" altLang="en-US" sz="2000" smtClean="0">
                            <a:latin typeface="Cambria Math" panose="02040503050406030204" pitchFamily="18" charset="0"/>
                          </a:rPr>
                          <m:t>𝑜𝑓</m:t>
                        </m:r>
                        <m:r>
                          <a:rPr lang="en-GB" altLang="en-US" sz="2000" smtClean="0">
                            <a:latin typeface="Cambria Math" panose="02040503050406030204" pitchFamily="18" charset="0"/>
                          </a:rPr>
                          <m:t> </m:t>
                        </m:r>
                        <m:r>
                          <a:rPr lang="en-GB" altLang="en-US" sz="2000" smtClean="0">
                            <a:latin typeface="Cambria Math" panose="02040503050406030204" pitchFamily="18" charset="0"/>
                          </a:rPr>
                          <m:t>𝑒𝑛𝑒𝑟𝑔𝑦</m:t>
                        </m:r>
                        <m:r>
                          <a:rPr lang="en-GB" altLang="en-US" sz="2000" smtClean="0">
                            <a:latin typeface="Cambria Math" panose="02040503050406030204" pitchFamily="18" charset="0"/>
                          </a:rPr>
                          <m:t> </m:t>
                        </m:r>
                        <m:r>
                          <a:rPr lang="en-GB" altLang="en-US" sz="2000" smtClean="0">
                            <a:latin typeface="Cambria Math" panose="02040503050406030204" pitchFamily="18" charset="0"/>
                          </a:rPr>
                          <m:t>𝑖𝑛</m:t>
                        </m:r>
                        <m:r>
                          <a:rPr lang="en-GB" altLang="en-US" sz="2000" smtClean="0">
                            <a:latin typeface="Cambria Math" panose="02040503050406030204" pitchFamily="18" charset="0"/>
                          </a:rPr>
                          <m:t> </m:t>
                        </m:r>
                        <m:r>
                          <a:rPr lang="en-GB" altLang="en-US" sz="2000" smtClean="0">
                            <a:latin typeface="Cambria Math" panose="02040503050406030204" pitchFamily="18" charset="0"/>
                          </a:rPr>
                          <m:t>h𝑒𝑎𝑡</m:t>
                        </m:r>
                        <m:r>
                          <a:rPr lang="en-GB" altLang="en-US" sz="2000" smtClean="0">
                            <a:latin typeface="Cambria Math" panose="02040503050406030204" pitchFamily="18" charset="0"/>
                          </a:rPr>
                          <m:t> </m:t>
                        </m:r>
                        <m:r>
                          <a:rPr lang="en-GB" altLang="en-US" sz="2000" smtClean="0">
                            <a:latin typeface="Cambria Math" panose="02040503050406030204" pitchFamily="18" charset="0"/>
                          </a:rPr>
                          <m:t>𝑜𝑢𝑡𝑝𝑢𝑡</m:t>
                        </m:r>
                      </m:num>
                      <m:den>
                        <m:r>
                          <a:rPr lang="en-GB" altLang="en-US" sz="2000" smtClean="0">
                            <a:latin typeface="Cambria Math" panose="02040503050406030204" pitchFamily="18" charset="0"/>
                          </a:rPr>
                          <m:t>𝑢𝑛𝑖𝑡</m:t>
                        </m:r>
                        <m:r>
                          <a:rPr lang="en-GB" altLang="en-US" sz="2000" smtClean="0">
                            <a:latin typeface="Cambria Math" panose="02040503050406030204" pitchFamily="18" charset="0"/>
                          </a:rPr>
                          <m:t> </m:t>
                        </m:r>
                        <m:r>
                          <a:rPr lang="en-GB" altLang="en-US" sz="2000" smtClean="0">
                            <a:latin typeface="Cambria Math" panose="02040503050406030204" pitchFamily="18" charset="0"/>
                          </a:rPr>
                          <m:t>𝑜𝑓</m:t>
                        </m:r>
                        <m:r>
                          <a:rPr lang="en-GB" altLang="en-US" sz="2000" smtClean="0">
                            <a:latin typeface="Cambria Math" panose="02040503050406030204" pitchFamily="18" charset="0"/>
                          </a:rPr>
                          <m:t> </m:t>
                        </m:r>
                        <m:r>
                          <a:rPr lang="en-GB" altLang="en-US" sz="2000" smtClean="0">
                            <a:latin typeface="Cambria Math" panose="02040503050406030204" pitchFamily="18" charset="0"/>
                          </a:rPr>
                          <m:t>𝑒𝑛𝑒𝑟𝑔𝑦</m:t>
                        </m:r>
                        <m:r>
                          <a:rPr lang="en-GB" altLang="en-US" sz="2000" smtClean="0">
                            <a:latin typeface="Cambria Math" panose="02040503050406030204" pitchFamily="18" charset="0"/>
                          </a:rPr>
                          <m:t> </m:t>
                        </m:r>
                        <m:r>
                          <a:rPr lang="en-GB" altLang="en-US" sz="2000" smtClean="0">
                            <a:latin typeface="Cambria Math" panose="02040503050406030204" pitchFamily="18" charset="0"/>
                          </a:rPr>
                          <m:t>𝑖𝑛𝑝𝑢𝑡</m:t>
                        </m:r>
                      </m:den>
                    </m:f>
                  </m:oMath>
                </a14:m>
                <a:endParaRPr lang="en-GB"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r>
                  <a:rPr lang="en-GB" sz="2000">
                    <a:latin typeface="Open Sans" panose="020B0606030504020204" pitchFamily="34" charset="0"/>
                    <a:ea typeface="Open Sans" panose="020B0606030504020204" pitchFamily="34" charset="0"/>
                    <a:cs typeface="Open Sans" panose="020B0606030504020204" pitchFamily="34" charset="0"/>
                  </a:rPr>
                  <a:t>Example: </a:t>
                </a:r>
                <a14:m>
                  <m:oMath xmlns:m="http://schemas.openxmlformats.org/officeDocument/2006/math">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𝑀</m:t>
                        </m:r>
                      </m:e>
                      <m:sub>
                        <m:r>
                          <a:rPr lang="en-GB" altLang="en-US" sz="2000">
                            <a:latin typeface="Cambria Math" panose="02040503050406030204" pitchFamily="18" charset="0"/>
                          </a:rPr>
                          <m:t>h𝑒𝑎𝑡</m:t>
                        </m:r>
                        <m:r>
                          <a:rPr lang="en-GB" altLang="en-US" sz="2000">
                            <a:latin typeface="Cambria Math" panose="02040503050406030204" pitchFamily="18" charset="0"/>
                          </a:rPr>
                          <m:t>,</m:t>
                        </m:r>
                        <m:r>
                          <a:rPr lang="en-GB" altLang="en-US" sz="2000">
                            <a:latin typeface="Cambria Math" panose="02040503050406030204" pitchFamily="18" charset="0"/>
                          </a:rPr>
                          <m:t>h𝑒𝑎𝑡</m:t>
                        </m:r>
                        <m:r>
                          <a:rPr lang="en-GB" altLang="en-US" sz="2000">
                            <a:latin typeface="Cambria Math" panose="02040503050406030204" pitchFamily="18" charset="0"/>
                          </a:rPr>
                          <m:t> </m:t>
                        </m:r>
                        <m:r>
                          <a:rPr lang="en-GB" altLang="en-US" sz="2000">
                            <a:latin typeface="Cambria Math" panose="02040503050406030204" pitchFamily="18" charset="0"/>
                          </a:rPr>
                          <m:t>𝑝𝑢𝑚𝑝</m:t>
                        </m:r>
                      </m:sub>
                    </m:sSub>
                    <m:r>
                      <a:rPr lang="en-GB" altLang="en-US" sz="2000" smtClean="0">
                        <a:latin typeface="Cambria Math" panose="02040503050406030204" pitchFamily="18" charset="0"/>
                      </a:rPr>
                      <m:t>=0.25,</m:t>
                    </m:r>
                    <m:r>
                      <a:rPr lang="en-GB" altLang="en-US" sz="2000" smtClean="0">
                        <a:latin typeface="Cambria Math" panose="02040503050406030204" pitchFamily="18" charset="0"/>
                      </a:rPr>
                      <m:t>𝐶𝑂𝑃</m:t>
                    </m:r>
                    <m:r>
                      <a:rPr lang="en-GB" altLang="en-US" sz="2000" smtClean="0">
                        <a:latin typeface="Cambria Math" panose="02040503050406030204" pitchFamily="18" charset="0"/>
                      </a:rPr>
                      <m:t>=4</m:t>
                    </m:r>
                  </m:oMath>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marL="342900" indent="-342900" eaLnBrk="1" hangingPunct="1">
                  <a:lnSpc>
                    <a:spcPct val="100000"/>
                  </a:lnSpc>
                  <a:spcBef>
                    <a:spcPts val="0"/>
                  </a:spcBef>
                  <a:spcAft>
                    <a:spcPts val="0"/>
                  </a:spcAft>
                </a:pPr>
                <a:r>
                  <a:rPr lang="en-GB" sz="2000">
                    <a:latin typeface="Open Sans" panose="020B0606030504020204" pitchFamily="34" charset="0"/>
                    <a:ea typeface="Open Sans" panose="020B0606030504020204" pitchFamily="34" charset="0"/>
                    <a:cs typeface="Open Sans" panose="020B0606030504020204" pitchFamily="34" charset="0"/>
                  </a:rPr>
                  <a:t>25% of space heating with electricity is provided by heat pumps with COP = 4: one unit of electricity energy input gives 4 units of heat energy</a:t>
                </a:r>
              </a:p>
              <a:p>
                <a:pPr marL="342900" indent="-342900" eaLnBrk="1" hangingPunct="1">
                  <a:lnSpc>
                    <a:spcPct val="100000"/>
                  </a:lnSpc>
                  <a:spcBef>
                    <a:spcPts val="0"/>
                  </a:spcBef>
                  <a:spcAft>
                    <a:spcPts val="0"/>
                  </a:spcAft>
                </a:pPr>
                <a:r>
                  <a:rPr lang="en-GB" sz="2000">
                    <a:latin typeface="Open Sans" panose="020B0606030504020204" pitchFamily="34" charset="0"/>
                    <a:ea typeface="Open Sans" panose="020B0606030504020204" pitchFamily="34" charset="0"/>
                    <a:cs typeface="Open Sans" panose="020B0606030504020204" pitchFamily="34" charset="0"/>
                  </a:rPr>
                  <a:t>So for 25% of the required useful energy demand (heat), 75% less final energy is required relative to an efficiency 1 with electricity</a:t>
                </a:r>
              </a:p>
              <a:p>
                <a:pPr marL="342900" indent="-342900" eaLnBrk="1" hangingPunct="1">
                  <a:lnSpc>
                    <a:spcPct val="100000"/>
                  </a:lnSpc>
                  <a:spcBef>
                    <a:spcPts val="0"/>
                  </a:spcBef>
                  <a:spcAft>
                    <a:spcPts val="0"/>
                  </a:spcAft>
                </a:pPr>
                <a:r>
                  <a:rPr lang="en-GB" sz="2000">
                    <a:latin typeface="Open Sans" panose="020B0606030504020204" pitchFamily="34" charset="0"/>
                    <a:ea typeface="Open Sans" panose="020B0606030504020204" pitchFamily="34" charset="0"/>
                    <a:cs typeface="Open Sans" panose="020B0606030504020204" pitchFamily="34" charset="0"/>
                  </a:rPr>
                  <a:t>The final energy demand is reduced by a fraction </a:t>
                </a:r>
                <a14:m>
                  <m:oMath xmlns:m="http://schemas.openxmlformats.org/officeDocument/2006/math">
                    <m:sSub>
                      <m:sSubPr>
                        <m:ctrlPr>
                          <a:rPr lang="en-GB" altLang="en-US" sz="2000" i="1">
                            <a:latin typeface="Cambria Math" panose="02040503050406030204" pitchFamily="18" charset="0"/>
                          </a:rPr>
                        </m:ctrlPr>
                      </m:sSubPr>
                      <m:e>
                        <m:r>
                          <a:rPr lang="en-GB" altLang="en-US" sz="2000">
                            <a:latin typeface="Cambria Math" panose="02040503050406030204" pitchFamily="18" charset="0"/>
                          </a:rPr>
                          <m:t>𝑀</m:t>
                        </m:r>
                      </m:e>
                      <m:sub>
                        <m:r>
                          <a:rPr lang="en-GB" altLang="en-US" sz="2000">
                            <a:latin typeface="Cambria Math" panose="02040503050406030204" pitchFamily="18" charset="0"/>
                          </a:rPr>
                          <m:t>h𝑒𝑎𝑡</m:t>
                        </m:r>
                        <m:r>
                          <a:rPr lang="en-GB" altLang="en-US" sz="2000">
                            <a:latin typeface="Cambria Math" panose="02040503050406030204" pitchFamily="18" charset="0"/>
                          </a:rPr>
                          <m:t>,</m:t>
                        </m:r>
                        <m:r>
                          <a:rPr lang="en-GB" altLang="en-US" sz="2000">
                            <a:latin typeface="Cambria Math" panose="02040503050406030204" pitchFamily="18" charset="0"/>
                          </a:rPr>
                          <m:t>h𝑒𝑎𝑡</m:t>
                        </m:r>
                        <m:r>
                          <a:rPr lang="en-GB" altLang="en-US" sz="2000">
                            <a:latin typeface="Cambria Math" panose="02040503050406030204" pitchFamily="18" charset="0"/>
                          </a:rPr>
                          <m:t> </m:t>
                        </m:r>
                        <m:r>
                          <a:rPr lang="en-GB" altLang="en-US" sz="2000">
                            <a:latin typeface="Cambria Math" panose="02040503050406030204" pitchFamily="18" charset="0"/>
                          </a:rPr>
                          <m:t>𝑝𝑢𝑚𝑝</m:t>
                        </m:r>
                      </m:sub>
                    </m:sSub>
                    <m:r>
                      <a:rPr lang="en-GB" altLang="en-US" sz="2000">
                        <a:latin typeface="Cambria Math" panose="02040503050406030204" pitchFamily="18" charset="0"/>
                      </a:rPr>
                      <m:t> </m:t>
                    </m:r>
                    <m:f>
                      <m:fPr>
                        <m:ctrlPr>
                          <a:rPr lang="en-GB" altLang="en-US" sz="2000" i="1">
                            <a:latin typeface="Cambria Math" panose="02040503050406030204" pitchFamily="18" charset="0"/>
                          </a:rPr>
                        </m:ctrlPr>
                      </m:fPr>
                      <m:num>
                        <m:r>
                          <a:rPr lang="en-GB" altLang="en-US" sz="2000">
                            <a:latin typeface="Cambria Math" panose="02040503050406030204" pitchFamily="18" charset="0"/>
                          </a:rPr>
                          <m:t>𝐶𝑂𝑃</m:t>
                        </m:r>
                        <m:r>
                          <a:rPr lang="en-GB" altLang="en-US" sz="2000">
                            <a:latin typeface="Cambria Math" panose="02040503050406030204" pitchFamily="18" charset="0"/>
                          </a:rPr>
                          <m:t>−1</m:t>
                        </m:r>
                      </m:num>
                      <m:den>
                        <m:r>
                          <a:rPr lang="en-GB" altLang="en-US" sz="2000">
                            <a:latin typeface="Cambria Math" panose="02040503050406030204" pitchFamily="18" charset="0"/>
                          </a:rPr>
                          <m:t>𝐶𝑂𝑃</m:t>
                        </m:r>
                      </m:den>
                    </m:f>
                    <m:r>
                      <a:rPr lang="en-GB" altLang="en-US" sz="2000" smtClean="0">
                        <a:latin typeface="Cambria Math" panose="02040503050406030204" pitchFamily="18" charset="0"/>
                      </a:rPr>
                      <m:t>=</m:t>
                    </m:r>
                    <m:f>
                      <m:fPr>
                        <m:ctrlPr>
                          <a:rPr lang="en-GB" sz="2000" i="1" dirty="0" smtClean="0">
                            <a:latin typeface="Cambria Math" panose="02040503050406030204" pitchFamily="18" charset="0"/>
                          </a:rPr>
                        </m:ctrlPr>
                      </m:fPr>
                      <m:num>
                        <m:r>
                          <a:rPr lang="en-GB" sz="2000" dirty="0" smtClean="0">
                            <a:latin typeface="Cambria Math" panose="02040503050406030204" pitchFamily="18" charset="0"/>
                          </a:rPr>
                          <m:t>1</m:t>
                        </m:r>
                      </m:num>
                      <m:den>
                        <m:r>
                          <a:rPr lang="en-GB" sz="2000" dirty="0" smtClean="0">
                            <a:latin typeface="Cambria Math" panose="02040503050406030204" pitchFamily="18" charset="0"/>
                          </a:rPr>
                          <m:t>4</m:t>
                        </m:r>
                      </m:den>
                    </m:f>
                    <m:r>
                      <a:rPr lang="en-GB" sz="2000" dirty="0" smtClean="0">
                        <a:latin typeface="Cambria Math" panose="02040503050406030204" pitchFamily="18" charset="0"/>
                      </a:rPr>
                      <m:t>×</m:t>
                    </m:r>
                    <m:f>
                      <m:fPr>
                        <m:ctrlPr>
                          <a:rPr lang="en-GB" sz="2000" i="1" dirty="0" smtClean="0">
                            <a:latin typeface="Cambria Math" panose="02040503050406030204" pitchFamily="18" charset="0"/>
                          </a:rPr>
                        </m:ctrlPr>
                      </m:fPr>
                      <m:num>
                        <m:r>
                          <a:rPr lang="en-GB" sz="2000" dirty="0" smtClean="0">
                            <a:latin typeface="Cambria Math" panose="02040503050406030204" pitchFamily="18" charset="0"/>
                          </a:rPr>
                          <m:t>3</m:t>
                        </m:r>
                      </m:num>
                      <m:den>
                        <m:r>
                          <a:rPr lang="en-GB" sz="2000" dirty="0" smtClean="0">
                            <a:latin typeface="Cambria Math" panose="02040503050406030204" pitchFamily="18" charset="0"/>
                          </a:rPr>
                          <m:t>4</m:t>
                        </m:r>
                      </m:den>
                    </m:f>
                    <m:r>
                      <a:rPr lang="en-GB" sz="2000" dirty="0" smtClean="0">
                        <a:latin typeface="Cambria Math" panose="02040503050406030204" pitchFamily="18" charset="0"/>
                      </a:rPr>
                      <m:t>=</m:t>
                    </m:r>
                    <m:f>
                      <m:fPr>
                        <m:ctrlPr>
                          <a:rPr lang="en-GB" sz="2000" i="1" dirty="0" smtClean="0">
                            <a:latin typeface="Cambria Math" panose="02040503050406030204" pitchFamily="18" charset="0"/>
                          </a:rPr>
                        </m:ctrlPr>
                      </m:fPr>
                      <m:num>
                        <m:r>
                          <a:rPr lang="en-GB" sz="2000" dirty="0" smtClean="0">
                            <a:latin typeface="Cambria Math" panose="02040503050406030204" pitchFamily="18" charset="0"/>
                          </a:rPr>
                          <m:t>3</m:t>
                        </m:r>
                      </m:num>
                      <m:den>
                        <m:r>
                          <a:rPr lang="en-GB" sz="2000" dirty="0" smtClean="0">
                            <a:latin typeface="Cambria Math" panose="02040503050406030204" pitchFamily="18" charset="0"/>
                          </a:rPr>
                          <m:t>16</m:t>
                        </m:r>
                      </m:den>
                    </m:f>
                  </m:oMath>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marL="342900" lvl="1" indent="-342900"/>
                <a:endParaRPr lang="en-GB" sz="200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904037" y="1339712"/>
                <a:ext cx="10439494" cy="4427538"/>
              </a:xfrm>
              <a:prstGeom prst="rect">
                <a:avLst/>
              </a:prstGeom>
              <a:blipFill>
                <a:blip r:embed="rId5"/>
                <a:stretch>
                  <a:fillRect l="-292" t="-275" b="-4408"/>
                </a:stretch>
              </a:blipFill>
              <a:ln>
                <a:noFill/>
              </a:ln>
            </p:spPr>
            <p:txBody>
              <a:bodyPr/>
              <a:lstStyle/>
              <a:p>
                <a:r>
                  <a:rPr lang="en-US">
                    <a:noFill/>
                  </a:rPr>
                  <a:t> </a:t>
                </a:r>
              </a:p>
            </p:txBody>
          </p:sp>
        </mc:Fallback>
      </mc:AlternateContent>
      <p:sp>
        <p:nvSpPr>
          <p:cNvPr id="24" name="Slide Number Placeholder 5">
            <a:extLst>
              <a:ext uri="{FF2B5EF4-FFF2-40B4-BE49-F238E27FC236}">
                <a16:creationId xmlns:a16="http://schemas.microsoft.com/office/drawing/2014/main" id="{1991717D-9290-2F48-8887-B08C1959175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
        <p:nvSpPr>
          <p:cNvPr id="16" name="Google Shape;113;p16">
            <a:extLst>
              <a:ext uri="{FF2B5EF4-FFF2-40B4-BE49-F238E27FC236}">
                <a16:creationId xmlns:a16="http://schemas.microsoft.com/office/drawing/2014/main" id="{E4F177E8-304A-A340-B388-1E536C1795B6}"/>
              </a:ext>
            </a:extLst>
          </p:cNvPr>
          <p:cNvSpPr>
            <a:spLocks noGrp="1" noChangeArrowheads="1"/>
          </p:cNvSpPr>
          <p:nvPr>
            <p:ph type="title"/>
          </p:nvPr>
        </p:nvSpPr>
        <p:spPr>
          <a:xfrm>
            <a:off x="856129" y="5187"/>
            <a:ext cx="9313783" cy="1343491"/>
          </a:xfrm>
        </p:spPr>
        <p:txBody>
          <a:bodyPr lIns="121900" tIns="121900" rIns="121900" bIns="121900"/>
          <a:lstStyle/>
          <a:p>
            <a:pPr eaLnBrk="1" hangingPunct="1"/>
            <a:r>
              <a:rPr lang="en-GB" altLang="en-US">
                <a:latin typeface="Open Sans"/>
              </a:rPr>
              <a:t>Lecture 7.4 Service sector</a:t>
            </a:r>
          </a:p>
        </p:txBody>
      </p:sp>
      <p:sp>
        <p:nvSpPr>
          <p:cNvPr id="2" name="Rounded Rectangle 1">
            <a:extLst>
              <a:ext uri="{FF2B5EF4-FFF2-40B4-BE49-F238E27FC236}">
                <a16:creationId xmlns:a16="http://schemas.microsoft.com/office/drawing/2014/main" id="{B037A54F-6B04-6444-B11D-19A322BFABE0}"/>
              </a:ext>
            </a:extLst>
          </p:cNvPr>
          <p:cNvSpPr/>
          <p:nvPr/>
        </p:nvSpPr>
        <p:spPr>
          <a:xfrm>
            <a:off x="5270268" y="1697414"/>
            <a:ext cx="2676698" cy="482139"/>
          </a:xfrm>
          <a:prstGeom prst="roundRect">
            <a:avLst/>
          </a:prstGeom>
          <a:solidFill>
            <a:srgbClr val="B53541">
              <a:alpha val="4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6" name="Oval 5">
            <a:extLst>
              <a:ext uri="{FF2B5EF4-FFF2-40B4-BE49-F238E27FC236}">
                <a16:creationId xmlns:a16="http://schemas.microsoft.com/office/drawing/2014/main" id="{F4C7CCAB-2592-FC4A-9B5E-B801F375A800}"/>
              </a:ext>
            </a:extLst>
          </p:cNvPr>
          <p:cNvSpPr/>
          <p:nvPr/>
        </p:nvSpPr>
        <p:spPr>
          <a:xfrm>
            <a:off x="7812157" y="4355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22.mp3" descr="Track7_Lecture7_Slide22.mp3">
            <a:hlinkClick r:id="" action="ppaction://media"/>
            <a:extLst>
              <a:ext uri="{FF2B5EF4-FFF2-40B4-BE49-F238E27FC236}">
                <a16:creationId xmlns:a16="http://schemas.microsoft.com/office/drawing/2014/main" id="{3985DE1F-79AC-9748-B60C-3AA1C540EA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9233" y="511747"/>
            <a:ext cx="812800" cy="812800"/>
          </a:xfrm>
          <a:prstGeom prst="rect">
            <a:avLst/>
          </a:prstGeom>
        </p:spPr>
      </p:pic>
    </p:spTree>
    <p:extLst>
      <p:ext uri="{BB962C8B-B14F-4D97-AF65-F5344CB8AC3E}">
        <p14:creationId xmlns:p14="http://schemas.microsoft.com/office/powerpoint/2010/main" val="54401688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D2ACF271-E977-AC4A-9F73-A8CA1161682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0F14E640-AA81-4C1E-828E-96338546CB07}"/>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a:t>
            </a:r>
            <a:r>
              <a:rPr lang="en-US" sz="800" dirty="0">
                <a:solidFill>
                  <a:schemeClr val="bg1"/>
                </a:solidFill>
                <a:latin typeface="Open Sans"/>
                <a:ea typeface="+mn-lt"/>
                <a:cs typeface="+mn-lt"/>
              </a:rPr>
              <a:t>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a:t>
            </a:r>
            <a:r>
              <a:rPr lang="en-US" sz="800" dirty="0">
                <a:solidFill>
                  <a:schemeClr val="bg1"/>
                </a:solidFill>
                <a:latin typeface="Open Sans"/>
                <a:ea typeface="+mn-lt"/>
                <a:cs typeface="+mn-lt"/>
              </a:rPr>
              <a:t>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7: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The Sectors,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B55537A8-5987-48F2-9EB4-FAE3EA33E0E6}"/>
              </a:ext>
            </a:extLst>
          </p:cNvPr>
          <p:cNvSpPr txBox="1"/>
          <p:nvPr/>
        </p:nvSpPr>
        <p:spPr>
          <a:xfrm>
            <a:off x="9899301" y="5905083"/>
            <a:ext cx="203869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grpSp>
        <p:nvGrpSpPr>
          <p:cNvPr id="7" name="Group 6">
            <a:extLst>
              <a:ext uri="{FF2B5EF4-FFF2-40B4-BE49-F238E27FC236}">
                <a16:creationId xmlns:a16="http://schemas.microsoft.com/office/drawing/2014/main" id="{0F4C6A90-A0AF-FC40-A860-4C1322FD0629}"/>
              </a:ext>
            </a:extLst>
          </p:cNvPr>
          <p:cNvGrpSpPr/>
          <p:nvPr/>
        </p:nvGrpSpPr>
        <p:grpSpPr>
          <a:xfrm>
            <a:off x="3339465" y="4106175"/>
            <a:ext cx="1877504" cy="558800"/>
            <a:chOff x="929196" y="5461000"/>
            <a:chExt cx="1877504" cy="558800"/>
          </a:xfrm>
        </p:grpSpPr>
        <p:sp>
          <p:nvSpPr>
            <p:cNvPr id="8" name="Rounded Rectangle 7">
              <a:hlinkClick r:id="rId3"/>
              <a:extLst>
                <a:ext uri="{FF2B5EF4-FFF2-40B4-BE49-F238E27FC236}">
                  <a16:creationId xmlns:a16="http://schemas.microsoft.com/office/drawing/2014/main" id="{16A5A945-ADD8-4045-AB8A-E88F8151BC1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56F516B-EEA0-034F-810D-076F9B4E52C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20A1740B-6B8F-3F4F-BC28-2E8204D2E6C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856129" y="-5984"/>
            <a:ext cx="8898059" cy="1343491"/>
          </a:xfrm>
        </p:spPr>
        <p:txBody>
          <a:bodyPr lIns="121900" tIns="121900" rIns="121900" bIns="121900"/>
          <a:lstStyle/>
          <a:p>
            <a:pPr eaLnBrk="1" hangingPunct="1"/>
            <a:r>
              <a:rPr lang="en-GB" altLang="en-US" dirty="0">
                <a:latin typeface="Open Sans"/>
              </a:rPr>
              <a:t>Lecture 7.1 Industry sector</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903468" y="1264892"/>
            <a:ext cx="9891713" cy="5334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Overview</a:t>
            </a:r>
          </a:p>
        </p:txBody>
      </p:sp>
      <p:sp>
        <p:nvSpPr>
          <p:cNvPr id="153" name="Text Box 31">
            <a:extLst>
              <a:ext uri="{FF2B5EF4-FFF2-40B4-BE49-F238E27FC236}">
                <a16:creationId xmlns:a16="http://schemas.microsoft.com/office/drawing/2014/main" id="{07AFA29E-65A4-CE40-B591-19907EBD5287}"/>
              </a:ext>
            </a:extLst>
          </p:cNvPr>
          <p:cNvSpPr txBox="1">
            <a:spLocks noChangeArrowheads="1"/>
          </p:cNvSpPr>
          <p:nvPr/>
        </p:nvSpPr>
        <p:spPr bwMode="auto">
          <a:xfrm>
            <a:off x="777707" y="1932837"/>
            <a:ext cx="1908000" cy="408623"/>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a:latin typeface="Open Sans Light"/>
                <a:ea typeface="Open Sans Light" panose="020B0306030504020204" pitchFamily="34" charset="0"/>
                <a:cs typeface="Open Sans Light" panose="020B0306030504020204" pitchFamily="34" charset="0"/>
              </a:rPr>
              <a:t>Subsector</a:t>
            </a: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5" name="Text Box 31">
            <a:extLst>
              <a:ext uri="{FF2B5EF4-FFF2-40B4-BE49-F238E27FC236}">
                <a16:creationId xmlns:a16="http://schemas.microsoft.com/office/drawing/2014/main" id="{A65C72E6-C98B-CA4C-A879-F1DE62380CB9}"/>
              </a:ext>
            </a:extLst>
          </p:cNvPr>
          <p:cNvSpPr txBox="1">
            <a:spLocks noChangeArrowheads="1"/>
          </p:cNvSpPr>
          <p:nvPr/>
        </p:nvSpPr>
        <p:spPr bwMode="auto">
          <a:xfrm>
            <a:off x="777707" y="3571187"/>
            <a:ext cx="1908000" cy="442674"/>
          </a:xfrm>
          <a:prstGeom prst="roundRect">
            <a:avLst/>
          </a:prstGeom>
          <a:noFill/>
          <a:ln w="9525">
            <a:noFill/>
            <a:miter lim="800000"/>
            <a:headEnd/>
            <a:tailEnd/>
          </a:ln>
          <a:effectLst/>
        </p:spPr>
        <p:txBody>
          <a:bodyPr wrap="square">
            <a:spAutoFit/>
          </a:bodyPr>
          <a:lstStyle/>
          <a:p>
            <a:pPr algn="r">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21507" name="Slide Number Placeholder 5">
            <a:extLst>
              <a:ext uri="{FF2B5EF4-FFF2-40B4-BE49-F238E27FC236}">
                <a16:creationId xmlns:a16="http://schemas.microsoft.com/office/drawing/2014/main" id="{E30EBFD3-3421-4D06-87F3-FFAF72BF280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
        <p:nvSpPr>
          <p:cNvPr id="28" name="Rectangle 4">
            <a:extLst>
              <a:ext uri="{FF2B5EF4-FFF2-40B4-BE49-F238E27FC236}">
                <a16:creationId xmlns:a16="http://schemas.microsoft.com/office/drawing/2014/main" id="{ED436443-8BCE-B249-B94D-9E642ABF5D46}"/>
              </a:ext>
            </a:extLst>
          </p:cNvPr>
          <p:cNvSpPr>
            <a:spLocks noChangeArrowheads="1"/>
          </p:cNvSpPr>
          <p:nvPr/>
        </p:nvSpPr>
        <p:spPr bwMode="auto">
          <a:xfrm>
            <a:off x="2744267" y="3542194"/>
            <a:ext cx="2704032"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Specific Use of Electricity</a:t>
            </a:r>
          </a:p>
        </p:txBody>
      </p:sp>
      <p:sp>
        <p:nvSpPr>
          <p:cNvPr id="9" name="Rectangle 40">
            <a:extLst>
              <a:ext uri="{FF2B5EF4-FFF2-40B4-BE49-F238E27FC236}">
                <a16:creationId xmlns:a16="http://schemas.microsoft.com/office/drawing/2014/main" id="{973CA9F8-6074-AF42-81CA-6F2E8B97DC9F}"/>
              </a:ext>
            </a:extLst>
          </p:cNvPr>
          <p:cNvSpPr>
            <a:spLocks noChangeArrowheads="1"/>
          </p:cNvSpPr>
          <p:nvPr/>
        </p:nvSpPr>
        <p:spPr bwMode="auto">
          <a:xfrm>
            <a:off x="8102605" y="1884790"/>
            <a:ext cx="1651584"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13" name="Rectangle 3">
            <a:extLst>
              <a:ext uri="{FF2B5EF4-FFF2-40B4-BE49-F238E27FC236}">
                <a16:creationId xmlns:a16="http://schemas.microsoft.com/office/drawing/2014/main" id="{2B3B697E-042D-4D46-A374-D0B952602238}"/>
              </a:ext>
            </a:extLst>
          </p:cNvPr>
          <p:cNvSpPr>
            <a:spLocks noChangeArrowheads="1"/>
          </p:cNvSpPr>
          <p:nvPr/>
        </p:nvSpPr>
        <p:spPr bwMode="auto">
          <a:xfrm>
            <a:off x="2755066" y="1889277"/>
            <a:ext cx="1240152"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14" name="Rectangle 35">
            <a:extLst>
              <a:ext uri="{FF2B5EF4-FFF2-40B4-BE49-F238E27FC236}">
                <a16:creationId xmlns:a16="http://schemas.microsoft.com/office/drawing/2014/main" id="{ACA483F7-6D0A-1247-87A5-86C2A2D3AC2D}"/>
              </a:ext>
            </a:extLst>
          </p:cNvPr>
          <p:cNvSpPr>
            <a:spLocks noChangeArrowheads="1"/>
          </p:cNvSpPr>
          <p:nvPr/>
        </p:nvSpPr>
        <p:spPr bwMode="auto">
          <a:xfrm>
            <a:off x="7883421" y="2713492"/>
            <a:ext cx="1101731"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15" name="Rectangle 36">
            <a:extLst>
              <a:ext uri="{FF2B5EF4-FFF2-40B4-BE49-F238E27FC236}">
                <a16:creationId xmlns:a16="http://schemas.microsoft.com/office/drawing/2014/main" id="{F692E89D-3FC6-964F-B608-1A6CCD8F534D}"/>
              </a:ext>
            </a:extLst>
          </p:cNvPr>
          <p:cNvSpPr>
            <a:spLocks noChangeArrowheads="1"/>
          </p:cNvSpPr>
          <p:nvPr/>
        </p:nvSpPr>
        <p:spPr bwMode="auto">
          <a:xfrm>
            <a:off x="9049494" y="2713492"/>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Durables</a:t>
            </a:r>
          </a:p>
        </p:txBody>
      </p:sp>
      <p:sp>
        <p:nvSpPr>
          <p:cNvPr id="16" name="Rectangle 37">
            <a:extLst>
              <a:ext uri="{FF2B5EF4-FFF2-40B4-BE49-F238E27FC236}">
                <a16:creationId xmlns:a16="http://schemas.microsoft.com/office/drawing/2014/main" id="{C680688B-1973-4544-982C-DC96D0BEC224}"/>
              </a:ext>
            </a:extLst>
          </p:cNvPr>
          <p:cNvSpPr>
            <a:spLocks noChangeArrowheads="1"/>
          </p:cNvSpPr>
          <p:nvPr/>
        </p:nvSpPr>
        <p:spPr bwMode="auto">
          <a:xfrm>
            <a:off x="10129985" y="2713492"/>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Miscellan.</a:t>
            </a:r>
          </a:p>
        </p:txBody>
      </p:sp>
      <p:sp>
        <p:nvSpPr>
          <p:cNvPr id="17" name="Rectangle 38">
            <a:extLst>
              <a:ext uri="{FF2B5EF4-FFF2-40B4-BE49-F238E27FC236}">
                <a16:creationId xmlns:a16="http://schemas.microsoft.com/office/drawing/2014/main" id="{3F4735CD-4C52-6748-8858-95CFCA270293}"/>
              </a:ext>
            </a:extLst>
          </p:cNvPr>
          <p:cNvSpPr>
            <a:spLocks noChangeArrowheads="1"/>
          </p:cNvSpPr>
          <p:nvPr/>
        </p:nvSpPr>
        <p:spPr bwMode="auto">
          <a:xfrm>
            <a:off x="4057100" y="1889043"/>
            <a:ext cx="1370029"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18" name="Rectangle 39">
            <a:extLst>
              <a:ext uri="{FF2B5EF4-FFF2-40B4-BE49-F238E27FC236}">
                <a16:creationId xmlns:a16="http://schemas.microsoft.com/office/drawing/2014/main" id="{616AE34E-69F8-A44F-818E-6D9231CD6165}"/>
              </a:ext>
            </a:extLst>
          </p:cNvPr>
          <p:cNvSpPr>
            <a:spLocks noChangeArrowheads="1"/>
          </p:cNvSpPr>
          <p:nvPr/>
        </p:nvSpPr>
        <p:spPr bwMode="auto">
          <a:xfrm>
            <a:off x="5467825" y="1889277"/>
            <a:ext cx="1085718"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9" name="Rectangle 40">
            <a:extLst>
              <a:ext uri="{FF2B5EF4-FFF2-40B4-BE49-F238E27FC236}">
                <a16:creationId xmlns:a16="http://schemas.microsoft.com/office/drawing/2014/main" id="{2E60AFA6-C42F-CB4D-AFC6-E17B01147E97}"/>
              </a:ext>
            </a:extLst>
          </p:cNvPr>
          <p:cNvSpPr>
            <a:spLocks noChangeArrowheads="1"/>
          </p:cNvSpPr>
          <p:nvPr/>
        </p:nvSpPr>
        <p:spPr bwMode="auto">
          <a:xfrm>
            <a:off x="6651906" y="2713492"/>
            <a:ext cx="1167172" cy="468000"/>
          </a:xfrm>
          <a:prstGeom prst="roundRect">
            <a:avLst/>
          </a:prstGeom>
          <a:solidFill>
            <a:srgbClr val="A5A5A5">
              <a:alpha val="50196"/>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31" name="Rectangle 15">
            <a:extLst>
              <a:ext uri="{FF2B5EF4-FFF2-40B4-BE49-F238E27FC236}">
                <a16:creationId xmlns:a16="http://schemas.microsoft.com/office/drawing/2014/main" id="{E177A9D7-5318-F047-84E2-9CFC974C30A0}"/>
              </a:ext>
            </a:extLst>
          </p:cNvPr>
          <p:cNvSpPr>
            <a:spLocks noChangeArrowheads="1"/>
          </p:cNvSpPr>
          <p:nvPr/>
        </p:nvSpPr>
        <p:spPr bwMode="auto">
          <a:xfrm>
            <a:off x="6379142" y="3542194"/>
            <a:ext cx="2323354"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Heat for Thermal Use</a:t>
            </a:r>
          </a:p>
        </p:txBody>
      </p:sp>
      <p:sp>
        <p:nvSpPr>
          <p:cNvPr id="34" name="Rectangle 16">
            <a:extLst>
              <a:ext uri="{FF2B5EF4-FFF2-40B4-BE49-F238E27FC236}">
                <a16:creationId xmlns:a16="http://schemas.microsoft.com/office/drawing/2014/main" id="{DC791116-BBD3-5A4A-AE98-8247FD202041}"/>
              </a:ext>
            </a:extLst>
          </p:cNvPr>
          <p:cNvSpPr>
            <a:spLocks noChangeArrowheads="1"/>
          </p:cNvSpPr>
          <p:nvPr/>
        </p:nvSpPr>
        <p:spPr bwMode="auto">
          <a:xfrm>
            <a:off x="9695898" y="3542194"/>
            <a:ext cx="1469817"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Motive Power</a:t>
            </a:r>
          </a:p>
        </p:txBody>
      </p:sp>
      <p:sp>
        <p:nvSpPr>
          <p:cNvPr id="37" name="Rectangle 5">
            <a:extLst>
              <a:ext uri="{FF2B5EF4-FFF2-40B4-BE49-F238E27FC236}">
                <a16:creationId xmlns:a16="http://schemas.microsoft.com/office/drawing/2014/main" id="{96C2C952-490A-2442-AB51-34F9C56DCAD2}"/>
              </a:ext>
            </a:extLst>
          </p:cNvPr>
          <p:cNvSpPr>
            <a:spLocks noChangeArrowheads="1"/>
          </p:cNvSpPr>
          <p:nvPr/>
        </p:nvSpPr>
        <p:spPr bwMode="auto">
          <a:xfrm>
            <a:off x="2744815" y="4370896"/>
            <a:ext cx="1799352"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Feedstock/Coke</a:t>
            </a:r>
          </a:p>
        </p:txBody>
      </p:sp>
      <p:sp>
        <p:nvSpPr>
          <p:cNvPr id="38" name="Rectangle 7">
            <a:extLst>
              <a:ext uri="{FF2B5EF4-FFF2-40B4-BE49-F238E27FC236}">
                <a16:creationId xmlns:a16="http://schemas.microsoft.com/office/drawing/2014/main" id="{302DBAA6-A522-7842-85F6-4CD3283E05D0}"/>
              </a:ext>
            </a:extLst>
          </p:cNvPr>
          <p:cNvSpPr>
            <a:spLocks noChangeArrowheads="1"/>
          </p:cNvSpPr>
          <p:nvPr/>
        </p:nvSpPr>
        <p:spPr bwMode="auto">
          <a:xfrm>
            <a:off x="4614723" y="5199599"/>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Solar System</a:t>
            </a:r>
          </a:p>
        </p:txBody>
      </p:sp>
      <p:sp>
        <p:nvSpPr>
          <p:cNvPr id="39" name="Rectangle 8">
            <a:extLst>
              <a:ext uri="{FF2B5EF4-FFF2-40B4-BE49-F238E27FC236}">
                <a16:creationId xmlns:a16="http://schemas.microsoft.com/office/drawing/2014/main" id="{2A3CF595-4B96-5D49-B741-D678E437F91A}"/>
              </a:ext>
            </a:extLst>
          </p:cNvPr>
          <p:cNvSpPr>
            <a:spLocks noChangeArrowheads="1"/>
          </p:cNvSpPr>
          <p:nvPr/>
        </p:nvSpPr>
        <p:spPr bwMode="auto">
          <a:xfrm>
            <a:off x="6195017" y="5199599"/>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40" name="Rectangle 9">
            <a:extLst>
              <a:ext uri="{FF2B5EF4-FFF2-40B4-BE49-F238E27FC236}">
                <a16:creationId xmlns:a16="http://schemas.microsoft.com/office/drawing/2014/main" id="{08968371-1D91-4B4F-9825-4E8C2DA312C2}"/>
              </a:ext>
            </a:extLst>
          </p:cNvPr>
          <p:cNvSpPr>
            <a:spLocks noChangeArrowheads="1"/>
          </p:cNvSpPr>
          <p:nvPr/>
        </p:nvSpPr>
        <p:spPr bwMode="auto">
          <a:xfrm>
            <a:off x="7733704" y="5199599"/>
            <a:ext cx="3412425"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Traditional &amp; Modern Biomass</a:t>
            </a:r>
          </a:p>
        </p:txBody>
      </p:sp>
      <p:sp>
        <p:nvSpPr>
          <p:cNvPr id="41" name="Rectangle 10">
            <a:extLst>
              <a:ext uri="{FF2B5EF4-FFF2-40B4-BE49-F238E27FC236}">
                <a16:creationId xmlns:a16="http://schemas.microsoft.com/office/drawing/2014/main" id="{EE466D6C-1D13-ED43-AC8F-EE2544EB59D3}"/>
              </a:ext>
            </a:extLst>
          </p:cNvPr>
          <p:cNvSpPr>
            <a:spLocks noChangeArrowheads="1"/>
          </p:cNvSpPr>
          <p:nvPr/>
        </p:nvSpPr>
        <p:spPr bwMode="auto">
          <a:xfrm>
            <a:off x="4594901" y="4370896"/>
            <a:ext cx="107973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42" name="Rectangle 11">
            <a:extLst>
              <a:ext uri="{FF2B5EF4-FFF2-40B4-BE49-F238E27FC236}">
                <a16:creationId xmlns:a16="http://schemas.microsoft.com/office/drawing/2014/main" id="{30449F18-41AD-4C4D-88C5-109DFA6F3FD8}"/>
              </a:ext>
            </a:extLst>
          </p:cNvPr>
          <p:cNvSpPr>
            <a:spLocks noChangeArrowheads="1"/>
          </p:cNvSpPr>
          <p:nvPr/>
        </p:nvSpPr>
        <p:spPr bwMode="auto">
          <a:xfrm>
            <a:off x="5827718" y="4370896"/>
            <a:ext cx="1229605"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Heat Pump</a:t>
            </a:r>
          </a:p>
        </p:txBody>
      </p:sp>
      <p:sp>
        <p:nvSpPr>
          <p:cNvPr id="43" name="Rectangle 12">
            <a:extLst>
              <a:ext uri="{FF2B5EF4-FFF2-40B4-BE49-F238E27FC236}">
                <a16:creationId xmlns:a16="http://schemas.microsoft.com/office/drawing/2014/main" id="{C162CF2A-A28F-9F4D-8C1F-85B93A519A55}"/>
              </a:ext>
            </a:extLst>
          </p:cNvPr>
          <p:cNvSpPr>
            <a:spLocks noChangeArrowheads="1"/>
          </p:cNvSpPr>
          <p:nvPr/>
        </p:nvSpPr>
        <p:spPr bwMode="auto">
          <a:xfrm>
            <a:off x="7107363" y="4370896"/>
            <a:ext cx="2588535"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Heat from Cogeneration</a:t>
            </a:r>
          </a:p>
        </p:txBody>
      </p:sp>
      <p:sp>
        <p:nvSpPr>
          <p:cNvPr id="44" name="Rectangle 13">
            <a:extLst>
              <a:ext uri="{FF2B5EF4-FFF2-40B4-BE49-F238E27FC236}">
                <a16:creationId xmlns:a16="http://schemas.microsoft.com/office/drawing/2014/main" id="{9D5CD483-7BDF-7D4C-B905-07D94737575A}"/>
              </a:ext>
            </a:extLst>
          </p:cNvPr>
          <p:cNvSpPr>
            <a:spLocks noChangeArrowheads="1"/>
          </p:cNvSpPr>
          <p:nvPr/>
        </p:nvSpPr>
        <p:spPr bwMode="auto">
          <a:xfrm>
            <a:off x="9754188" y="4370896"/>
            <a:ext cx="1411527"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63" name="Rectangle 14">
            <a:extLst>
              <a:ext uri="{FF2B5EF4-FFF2-40B4-BE49-F238E27FC236}">
                <a16:creationId xmlns:a16="http://schemas.microsoft.com/office/drawing/2014/main" id="{7582E2BA-44D4-BB44-8902-DC4EAB9CE9E8}"/>
              </a:ext>
            </a:extLst>
          </p:cNvPr>
          <p:cNvSpPr>
            <a:spLocks noChangeArrowheads="1"/>
          </p:cNvSpPr>
          <p:nvPr/>
        </p:nvSpPr>
        <p:spPr bwMode="auto">
          <a:xfrm>
            <a:off x="3073826" y="5205031"/>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cxnSp>
        <p:nvCxnSpPr>
          <p:cNvPr id="21508" name="Straight Connector 21507">
            <a:extLst>
              <a:ext uri="{FF2B5EF4-FFF2-40B4-BE49-F238E27FC236}">
                <a16:creationId xmlns:a16="http://schemas.microsoft.com/office/drawing/2014/main" id="{4B3F7F4B-1440-084F-BA71-072E6493ED73}"/>
              </a:ext>
            </a:extLst>
          </p:cNvPr>
          <p:cNvCxnSpPr>
            <a:cxnSpLocks/>
          </p:cNvCxnSpPr>
          <p:nvPr/>
        </p:nvCxnSpPr>
        <p:spPr>
          <a:xfrm flipV="1">
            <a:off x="3808996" y="5016029"/>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243D781-91F7-8D4C-B924-2097960633BC}"/>
              </a:ext>
            </a:extLst>
          </p:cNvPr>
          <p:cNvCxnSpPr>
            <a:cxnSpLocks/>
          </p:cNvCxnSpPr>
          <p:nvPr/>
        </p:nvCxnSpPr>
        <p:spPr>
          <a:xfrm>
            <a:off x="9303257" y="5016029"/>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1C7450B-7D81-9B46-9FDB-DA6577F58CE4}"/>
              </a:ext>
            </a:extLst>
          </p:cNvPr>
          <p:cNvCxnSpPr>
            <a:cxnSpLocks/>
          </p:cNvCxnSpPr>
          <p:nvPr/>
        </p:nvCxnSpPr>
        <p:spPr>
          <a:xfrm>
            <a:off x="6930187" y="5016029"/>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79D2D13-D64D-AC46-AE33-76BE731D29E6}"/>
              </a:ext>
            </a:extLst>
          </p:cNvPr>
          <p:cNvCxnSpPr>
            <a:cxnSpLocks/>
          </p:cNvCxnSpPr>
          <p:nvPr/>
        </p:nvCxnSpPr>
        <p:spPr>
          <a:xfrm>
            <a:off x="5336984" y="5016029"/>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05190B7-0CA1-2B49-A603-9B6E673EE323}"/>
              </a:ext>
            </a:extLst>
          </p:cNvPr>
          <p:cNvCxnSpPr>
            <a:cxnSpLocks/>
          </p:cNvCxnSpPr>
          <p:nvPr/>
        </p:nvCxnSpPr>
        <p:spPr>
          <a:xfrm>
            <a:off x="3808996" y="5015561"/>
            <a:ext cx="54942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18" name="Straight Arrow Connector 21517">
            <a:extLst>
              <a:ext uri="{FF2B5EF4-FFF2-40B4-BE49-F238E27FC236}">
                <a16:creationId xmlns:a16="http://schemas.microsoft.com/office/drawing/2014/main" id="{27904420-8DFA-D146-A4C9-89658067F58F}"/>
              </a:ext>
            </a:extLst>
          </p:cNvPr>
          <p:cNvCxnSpPr>
            <a:cxnSpLocks/>
          </p:cNvCxnSpPr>
          <p:nvPr/>
        </p:nvCxnSpPr>
        <p:spPr>
          <a:xfrm flipV="1">
            <a:off x="5748506" y="4213296"/>
            <a:ext cx="0" cy="8027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435F91D-708A-AF43-B16A-5A7F8702F1A3}"/>
              </a:ext>
            </a:extLst>
          </p:cNvPr>
          <p:cNvCxnSpPr>
            <a:cxnSpLocks/>
          </p:cNvCxnSpPr>
          <p:nvPr/>
        </p:nvCxnSpPr>
        <p:spPr>
          <a:xfrm flipV="1">
            <a:off x="5147122" y="4199938"/>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FF091F1-D423-854E-8995-737A666E517E}"/>
              </a:ext>
            </a:extLst>
          </p:cNvPr>
          <p:cNvCxnSpPr>
            <a:cxnSpLocks/>
          </p:cNvCxnSpPr>
          <p:nvPr/>
        </p:nvCxnSpPr>
        <p:spPr>
          <a:xfrm flipV="1">
            <a:off x="6438678" y="4199938"/>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22A2995-DBF1-9443-8644-7F2F29D79564}"/>
              </a:ext>
            </a:extLst>
          </p:cNvPr>
          <p:cNvCxnSpPr>
            <a:cxnSpLocks/>
          </p:cNvCxnSpPr>
          <p:nvPr/>
        </p:nvCxnSpPr>
        <p:spPr>
          <a:xfrm flipV="1">
            <a:off x="8395330" y="4199938"/>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539199-26E5-9B47-A82C-36F58E1CFF5E}"/>
              </a:ext>
            </a:extLst>
          </p:cNvPr>
          <p:cNvCxnSpPr>
            <a:cxnSpLocks/>
          </p:cNvCxnSpPr>
          <p:nvPr/>
        </p:nvCxnSpPr>
        <p:spPr>
          <a:xfrm flipH="1">
            <a:off x="5147123" y="4213296"/>
            <a:ext cx="32566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0F95BA86-2A03-E24F-B386-856513D3FF97}"/>
              </a:ext>
            </a:extLst>
          </p:cNvPr>
          <p:cNvCxnSpPr>
            <a:cxnSpLocks/>
          </p:cNvCxnSpPr>
          <p:nvPr/>
        </p:nvCxnSpPr>
        <p:spPr>
          <a:xfrm flipV="1">
            <a:off x="7540819" y="4010194"/>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22ED6D5-7683-1344-A50D-4D7EC8EBD9BF}"/>
              </a:ext>
            </a:extLst>
          </p:cNvPr>
          <p:cNvCxnSpPr>
            <a:cxnSpLocks/>
          </p:cNvCxnSpPr>
          <p:nvPr/>
        </p:nvCxnSpPr>
        <p:spPr>
          <a:xfrm flipH="1" flipV="1">
            <a:off x="10430807" y="3987783"/>
            <a:ext cx="6734" cy="3831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84AEA22-EA74-8D4F-9A8A-7D33F2FDC623}"/>
              </a:ext>
            </a:extLst>
          </p:cNvPr>
          <p:cNvCxnSpPr>
            <a:cxnSpLocks/>
          </p:cNvCxnSpPr>
          <p:nvPr/>
        </p:nvCxnSpPr>
        <p:spPr>
          <a:xfrm flipV="1">
            <a:off x="4807783" y="4003736"/>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9EE464-FC19-7144-9E28-FF5314086032}"/>
              </a:ext>
            </a:extLst>
          </p:cNvPr>
          <p:cNvCxnSpPr>
            <a:cxnSpLocks/>
          </p:cNvCxnSpPr>
          <p:nvPr/>
        </p:nvCxnSpPr>
        <p:spPr>
          <a:xfrm flipH="1" flipV="1">
            <a:off x="3345750" y="3352094"/>
            <a:ext cx="7310535"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1BD6C584-299C-7A49-9FFC-DC6F88F3A876}"/>
              </a:ext>
            </a:extLst>
          </p:cNvPr>
          <p:cNvCxnSpPr>
            <a:cxnSpLocks/>
          </p:cNvCxnSpPr>
          <p:nvPr/>
        </p:nvCxnSpPr>
        <p:spPr>
          <a:xfrm>
            <a:off x="3361122" y="2357276"/>
            <a:ext cx="0"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2682DDCE-277C-624F-8AF8-685E4D4761F4}"/>
              </a:ext>
            </a:extLst>
          </p:cNvPr>
          <p:cNvCxnSpPr>
            <a:cxnSpLocks/>
          </p:cNvCxnSpPr>
          <p:nvPr/>
        </p:nvCxnSpPr>
        <p:spPr>
          <a:xfrm flipH="1">
            <a:off x="4741722" y="2357276"/>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C3A4F30A-E101-5742-A0F9-4A04C4698AAF}"/>
              </a:ext>
            </a:extLst>
          </p:cNvPr>
          <p:cNvCxnSpPr>
            <a:cxnSpLocks/>
          </p:cNvCxnSpPr>
          <p:nvPr/>
        </p:nvCxnSpPr>
        <p:spPr>
          <a:xfrm flipH="1">
            <a:off x="5970260" y="2357276"/>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DECACAE-0CFD-DE4E-8247-2776FDE2E404}"/>
              </a:ext>
            </a:extLst>
          </p:cNvPr>
          <p:cNvCxnSpPr>
            <a:cxnSpLocks/>
          </p:cNvCxnSpPr>
          <p:nvPr/>
        </p:nvCxnSpPr>
        <p:spPr>
          <a:xfrm flipH="1" flipV="1">
            <a:off x="7227459" y="2533141"/>
            <a:ext cx="34111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46" name="Straight Connector 21545">
            <a:extLst>
              <a:ext uri="{FF2B5EF4-FFF2-40B4-BE49-F238E27FC236}">
                <a16:creationId xmlns:a16="http://schemas.microsoft.com/office/drawing/2014/main" id="{E43F0E41-D98D-5045-A4E5-136A28BE6EB9}"/>
              </a:ext>
            </a:extLst>
          </p:cNvPr>
          <p:cNvCxnSpPr>
            <a:cxnSpLocks/>
          </p:cNvCxnSpPr>
          <p:nvPr/>
        </p:nvCxnSpPr>
        <p:spPr>
          <a:xfrm>
            <a:off x="9006044" y="2334790"/>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00888C1-3E31-0847-8A32-9F0CE52387C6}"/>
              </a:ext>
            </a:extLst>
          </p:cNvPr>
          <p:cNvCxnSpPr>
            <a:cxnSpLocks/>
          </p:cNvCxnSpPr>
          <p:nvPr/>
        </p:nvCxnSpPr>
        <p:spPr>
          <a:xfrm>
            <a:off x="7235491" y="2539695"/>
            <a:ext cx="1"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6E2F087-43FC-C64E-B087-2F8C11BA032D}"/>
              </a:ext>
            </a:extLst>
          </p:cNvPr>
          <p:cNvCxnSpPr>
            <a:cxnSpLocks/>
          </p:cNvCxnSpPr>
          <p:nvPr/>
        </p:nvCxnSpPr>
        <p:spPr>
          <a:xfrm>
            <a:off x="8370648" y="2539695"/>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73C8A9D-5FA7-9E40-81BD-AEA002D35B17}"/>
              </a:ext>
            </a:extLst>
          </p:cNvPr>
          <p:cNvCxnSpPr>
            <a:cxnSpLocks/>
          </p:cNvCxnSpPr>
          <p:nvPr/>
        </p:nvCxnSpPr>
        <p:spPr>
          <a:xfrm>
            <a:off x="10640960" y="2539695"/>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04D4613-40D9-F548-B7F7-6FB4B5C1950B}"/>
              </a:ext>
            </a:extLst>
          </p:cNvPr>
          <p:cNvCxnSpPr>
            <a:cxnSpLocks/>
          </p:cNvCxnSpPr>
          <p:nvPr/>
        </p:nvCxnSpPr>
        <p:spPr>
          <a:xfrm>
            <a:off x="9505805" y="2539695"/>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AFE788F-4AB3-F641-94DB-529FFAF57A5A}"/>
              </a:ext>
            </a:extLst>
          </p:cNvPr>
          <p:cNvCxnSpPr>
            <a:cxnSpLocks/>
          </p:cNvCxnSpPr>
          <p:nvPr/>
        </p:nvCxnSpPr>
        <p:spPr>
          <a:xfrm flipH="1">
            <a:off x="7235491" y="3186977"/>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97F58B03-5BA4-5A4F-963D-37258B25A565}"/>
              </a:ext>
            </a:extLst>
          </p:cNvPr>
          <p:cNvCxnSpPr>
            <a:cxnSpLocks/>
          </p:cNvCxnSpPr>
          <p:nvPr/>
        </p:nvCxnSpPr>
        <p:spPr>
          <a:xfrm flipH="1">
            <a:off x="8370648" y="3181843"/>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540BE5A-89EC-244E-A56C-9A0BB5453BBC}"/>
              </a:ext>
            </a:extLst>
          </p:cNvPr>
          <p:cNvCxnSpPr>
            <a:cxnSpLocks/>
          </p:cNvCxnSpPr>
          <p:nvPr/>
        </p:nvCxnSpPr>
        <p:spPr>
          <a:xfrm flipH="1">
            <a:off x="9505804" y="3181843"/>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78AED4AF-3A26-2A49-ABBF-12F2036FF98E}"/>
              </a:ext>
            </a:extLst>
          </p:cNvPr>
          <p:cNvCxnSpPr>
            <a:cxnSpLocks/>
          </p:cNvCxnSpPr>
          <p:nvPr/>
        </p:nvCxnSpPr>
        <p:spPr>
          <a:xfrm flipH="1">
            <a:off x="10638059" y="318017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EF9DFB38-5709-7649-85CA-063862575A51}"/>
              </a:ext>
            </a:extLst>
          </p:cNvPr>
          <p:cNvCxnSpPr>
            <a:cxnSpLocks/>
          </p:cNvCxnSpPr>
          <p:nvPr/>
        </p:nvCxnSpPr>
        <p:spPr>
          <a:xfrm flipH="1">
            <a:off x="10430805" y="3391187"/>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4FE7449-FD47-F14C-9A1A-E5EF8E031F94}"/>
              </a:ext>
            </a:extLst>
          </p:cNvPr>
          <p:cNvCxnSpPr>
            <a:cxnSpLocks/>
          </p:cNvCxnSpPr>
          <p:nvPr/>
        </p:nvCxnSpPr>
        <p:spPr>
          <a:xfrm flipH="1">
            <a:off x="7540819" y="3383562"/>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240094C-E5F3-344A-B93B-22F8617713B9}"/>
              </a:ext>
            </a:extLst>
          </p:cNvPr>
          <p:cNvCxnSpPr>
            <a:cxnSpLocks/>
          </p:cNvCxnSpPr>
          <p:nvPr/>
        </p:nvCxnSpPr>
        <p:spPr>
          <a:xfrm flipH="1">
            <a:off x="4097617" y="335866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 Box 31">
            <a:extLst>
              <a:ext uri="{FF2B5EF4-FFF2-40B4-BE49-F238E27FC236}">
                <a16:creationId xmlns:a16="http://schemas.microsoft.com/office/drawing/2014/main" id="{E9DF3167-759F-FF49-A517-073223B515CA}"/>
              </a:ext>
            </a:extLst>
          </p:cNvPr>
          <p:cNvSpPr txBox="1">
            <a:spLocks noChangeArrowheads="1"/>
          </p:cNvSpPr>
          <p:nvPr/>
        </p:nvSpPr>
        <p:spPr bwMode="auto">
          <a:xfrm>
            <a:off x="254246" y="4396222"/>
            <a:ext cx="2431461" cy="442674"/>
          </a:xfrm>
          <a:prstGeom prst="roundRect">
            <a:avLst/>
          </a:prstGeom>
          <a:noFill/>
          <a:ln w="9525">
            <a:noFill/>
            <a:miter lim="800000"/>
            <a:headEnd/>
            <a:tailEnd/>
          </a:ln>
          <a:effectLst/>
        </p:spPr>
        <p:txBody>
          <a:bodyPr wrap="square">
            <a:spAutoFit/>
          </a:bodyPr>
          <a:lstStyle/>
          <a:p>
            <a:pPr algn="r">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Final energy form</a:t>
            </a:r>
          </a:p>
        </p:txBody>
      </p:sp>
      <p:sp>
        <p:nvSpPr>
          <p:cNvPr id="59" name="Oval 58">
            <a:extLst>
              <a:ext uri="{FF2B5EF4-FFF2-40B4-BE49-F238E27FC236}">
                <a16:creationId xmlns:a16="http://schemas.microsoft.com/office/drawing/2014/main" id="{2896068F-BC7D-C34E-9D6F-54D11686EC58}"/>
              </a:ext>
            </a:extLst>
          </p:cNvPr>
          <p:cNvSpPr/>
          <p:nvPr/>
        </p:nvSpPr>
        <p:spPr>
          <a:xfrm>
            <a:off x="8055391" y="397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3.mp3" descr="Track7_Lecture7_Slide3.mp3">
            <a:hlinkClick r:id="" action="ppaction://media"/>
            <a:extLst>
              <a:ext uri="{FF2B5EF4-FFF2-40B4-BE49-F238E27FC236}">
                <a16:creationId xmlns:a16="http://schemas.microsoft.com/office/drawing/2014/main" id="{60EF9089-F040-AB4B-AA17-E2AFD51024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6756" y="463033"/>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6" name="Rounded Rectangle 5">
            <a:extLst>
              <a:ext uri="{FF2B5EF4-FFF2-40B4-BE49-F238E27FC236}">
                <a16:creationId xmlns:a16="http://schemas.microsoft.com/office/drawing/2014/main" id="{C77AFA9F-342B-D64B-A040-A3BC5C92BC84}"/>
              </a:ext>
            </a:extLst>
          </p:cNvPr>
          <p:cNvSpPr>
            <a:spLocks noChangeAspect="1"/>
          </p:cNvSpPr>
          <p:nvPr/>
        </p:nvSpPr>
        <p:spPr>
          <a:xfrm>
            <a:off x="2829624" y="2897594"/>
            <a:ext cx="1589976"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7" name="TextBox 6">
            <a:extLst>
              <a:ext uri="{FF2B5EF4-FFF2-40B4-BE49-F238E27FC236}">
                <a16:creationId xmlns:a16="http://schemas.microsoft.com/office/drawing/2014/main" id="{37850284-76DC-754C-9BB5-0954568D377A}"/>
              </a:ext>
            </a:extLst>
          </p:cNvPr>
          <p:cNvSpPr txBox="1"/>
          <p:nvPr/>
        </p:nvSpPr>
        <p:spPr>
          <a:xfrm>
            <a:off x="2505314" y="3614383"/>
            <a:ext cx="2238595" cy="646331"/>
          </a:xfrm>
          <a:prstGeom prst="rect">
            <a:avLst/>
          </a:prstGeom>
          <a:noFill/>
        </p:spPr>
        <p:txBody>
          <a:bodyPr wrap="square" rtlCol="0">
            <a:spAutoFit/>
          </a:bodyPr>
          <a:lstStyle/>
          <a:p>
            <a:pPr algn="ctr">
              <a:buClr>
                <a:srgbClr val="000000"/>
              </a:buClr>
              <a:buFont typeface="Arial"/>
              <a:buNone/>
            </a:pPr>
            <a:r>
              <a:rPr lang="en-GB" sz="1600" kern="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Final energy demand</a:t>
            </a:r>
          </a:p>
        </p:txBody>
      </p:sp>
      <p:sp>
        <p:nvSpPr>
          <p:cNvPr id="8" name="Rounded Rectangle 7">
            <a:extLst>
              <a:ext uri="{FF2B5EF4-FFF2-40B4-BE49-F238E27FC236}">
                <a16:creationId xmlns:a16="http://schemas.microsoft.com/office/drawing/2014/main" id="{1A36F785-1CC3-D248-95A6-8D2EC3AD6D3F}"/>
              </a:ext>
            </a:extLst>
          </p:cNvPr>
          <p:cNvSpPr>
            <a:spLocks noChangeAspect="1"/>
          </p:cNvSpPr>
          <p:nvPr/>
        </p:nvSpPr>
        <p:spPr>
          <a:xfrm>
            <a:off x="7781958" y="2897594"/>
            <a:ext cx="13208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9" name="TextBox 8">
            <a:extLst>
              <a:ext uri="{FF2B5EF4-FFF2-40B4-BE49-F238E27FC236}">
                <a16:creationId xmlns:a16="http://schemas.microsoft.com/office/drawing/2014/main" id="{61D9A440-5115-6549-82EC-EAB385D028DE}"/>
              </a:ext>
            </a:extLst>
          </p:cNvPr>
          <p:cNvSpPr txBox="1"/>
          <p:nvPr/>
        </p:nvSpPr>
        <p:spPr>
          <a:xfrm>
            <a:off x="7794658" y="3627357"/>
            <a:ext cx="3220539" cy="338554"/>
          </a:xfrm>
          <a:prstGeom prst="rect">
            <a:avLst/>
          </a:prstGeom>
          <a:noFill/>
        </p:spPr>
        <p:txBody>
          <a:bodyPr wrap="square" rtlCol="0">
            <a:spAutoFit/>
          </a:bodyPr>
          <a:lstStyle/>
          <a:p>
            <a:pPr algn="ctr">
              <a:buClr>
                <a:srgbClr val="000000"/>
              </a:buClr>
              <a:buFont typeface="Arial"/>
              <a:buNone/>
            </a:pPr>
            <a:r>
              <a:rPr lang="en-GB" sz="1600" kern="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 value added</a:t>
            </a:r>
          </a:p>
        </p:txBody>
      </p:sp>
      <p:sp>
        <p:nvSpPr>
          <p:cNvPr id="10" name="Rounded Rectangle 9">
            <a:extLst>
              <a:ext uri="{FF2B5EF4-FFF2-40B4-BE49-F238E27FC236}">
                <a16:creationId xmlns:a16="http://schemas.microsoft.com/office/drawing/2014/main" id="{8C45CC80-816E-724C-8EE6-7DF878D6013A}"/>
              </a:ext>
            </a:extLst>
          </p:cNvPr>
          <p:cNvSpPr>
            <a:spLocks noChangeAspect="1"/>
          </p:cNvSpPr>
          <p:nvPr/>
        </p:nvSpPr>
        <p:spPr>
          <a:xfrm>
            <a:off x="6438900" y="2897594"/>
            <a:ext cx="1320800" cy="612000"/>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1" name="TextBox 10">
            <a:extLst>
              <a:ext uri="{FF2B5EF4-FFF2-40B4-BE49-F238E27FC236}">
                <a16:creationId xmlns:a16="http://schemas.microsoft.com/office/drawing/2014/main" id="{FCED0D45-19FD-424C-9345-705CFD60F66F}"/>
              </a:ext>
            </a:extLst>
          </p:cNvPr>
          <p:cNvSpPr txBox="1"/>
          <p:nvPr/>
        </p:nvSpPr>
        <p:spPr>
          <a:xfrm>
            <a:off x="5716243" y="3614383"/>
            <a:ext cx="2816913" cy="369332"/>
          </a:xfrm>
          <a:prstGeom prst="rect">
            <a:avLst/>
          </a:prstGeom>
          <a:noFill/>
        </p:spPr>
        <p:txBody>
          <a:bodyPr wrap="square" rtlCol="0">
            <a:spAutoFit/>
          </a:bodyPr>
          <a:lstStyle/>
          <a:p>
            <a:pPr algn="ctr">
              <a:buClr>
                <a:srgbClr val="000000"/>
              </a:buClr>
              <a:buFont typeface="Arial"/>
              <a:buNone/>
            </a:pPr>
            <a:r>
              <a:rPr lang="en-GB" sz="1600" kern="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Arial"/>
              </a:rPr>
              <a:t>Energy intensity</a:t>
            </a:r>
          </a:p>
        </p:txBody>
      </p:sp>
      <p:sp>
        <p:nvSpPr>
          <p:cNvPr id="18" name="Rounded Rectangle 17">
            <a:extLst>
              <a:ext uri="{FF2B5EF4-FFF2-40B4-BE49-F238E27FC236}">
                <a16:creationId xmlns:a16="http://schemas.microsoft.com/office/drawing/2014/main" id="{EF818336-70A3-7746-A714-1B39885E6A7B}"/>
              </a:ext>
            </a:extLst>
          </p:cNvPr>
          <p:cNvSpPr>
            <a:spLocks noChangeAspect="1"/>
          </p:cNvSpPr>
          <p:nvPr/>
        </p:nvSpPr>
        <p:spPr>
          <a:xfrm>
            <a:off x="2750948" y="4538119"/>
            <a:ext cx="1722233"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9" name="TextBox 18">
            <a:extLst>
              <a:ext uri="{FF2B5EF4-FFF2-40B4-BE49-F238E27FC236}">
                <a16:creationId xmlns:a16="http://schemas.microsoft.com/office/drawing/2014/main" id="{FD626280-1964-4043-BC00-7FFF4B6A5EDC}"/>
              </a:ext>
            </a:extLst>
          </p:cNvPr>
          <p:cNvSpPr txBox="1"/>
          <p:nvPr/>
        </p:nvSpPr>
        <p:spPr>
          <a:xfrm>
            <a:off x="2386058" y="5231730"/>
            <a:ext cx="2477105" cy="646331"/>
          </a:xfrm>
          <a:prstGeom prst="rect">
            <a:avLst/>
          </a:prstGeom>
          <a:noFill/>
        </p:spPr>
        <p:txBody>
          <a:bodyPr wrap="square" rtlCol="0">
            <a:spAutoFit/>
          </a:bodyPr>
          <a:lstStyle/>
          <a:p>
            <a:pPr algn="ctr">
              <a:buClr>
                <a:srgbClr val="000000"/>
              </a:buClr>
              <a:buFont typeface="Arial"/>
              <a:buNone/>
            </a:pPr>
            <a:r>
              <a:rPr lang="en-GB" sz="1600" kern="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Useful energy demand</a:t>
            </a:r>
          </a:p>
        </p:txBody>
      </p:sp>
      <p:sp>
        <p:nvSpPr>
          <p:cNvPr id="20" name="Rounded Rectangle 19">
            <a:extLst>
              <a:ext uri="{FF2B5EF4-FFF2-40B4-BE49-F238E27FC236}">
                <a16:creationId xmlns:a16="http://schemas.microsoft.com/office/drawing/2014/main" id="{F028C7A0-4472-8248-87B4-0496DB580A08}"/>
              </a:ext>
            </a:extLst>
          </p:cNvPr>
          <p:cNvSpPr>
            <a:spLocks noChangeAspect="1"/>
          </p:cNvSpPr>
          <p:nvPr/>
        </p:nvSpPr>
        <p:spPr>
          <a:xfrm>
            <a:off x="7853675" y="4509333"/>
            <a:ext cx="1363383"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1" name="TextBox 20">
            <a:extLst>
              <a:ext uri="{FF2B5EF4-FFF2-40B4-BE49-F238E27FC236}">
                <a16:creationId xmlns:a16="http://schemas.microsoft.com/office/drawing/2014/main" id="{E32A75DF-626D-3644-BE39-B3F5618C9BC7}"/>
              </a:ext>
            </a:extLst>
          </p:cNvPr>
          <p:cNvSpPr txBox="1"/>
          <p:nvPr/>
        </p:nvSpPr>
        <p:spPr>
          <a:xfrm>
            <a:off x="7781958" y="5255607"/>
            <a:ext cx="3670300" cy="338554"/>
          </a:xfrm>
          <a:prstGeom prst="rect">
            <a:avLst/>
          </a:prstGeom>
          <a:noFill/>
        </p:spPr>
        <p:txBody>
          <a:bodyPr wrap="square" rtlCol="0">
            <a:spAutoFit/>
          </a:bodyPr>
          <a:lstStyle/>
          <a:p>
            <a:pPr algn="ctr">
              <a:buClr>
                <a:srgbClr val="000000"/>
              </a:buClr>
              <a:buFont typeface="Arial"/>
              <a:buNone/>
            </a:pPr>
            <a:r>
              <a:rPr lang="en-GB" sz="1600" kern="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 value added</a:t>
            </a:r>
          </a:p>
        </p:txBody>
      </p:sp>
      <p:sp>
        <p:nvSpPr>
          <p:cNvPr id="22" name="Rounded Rectangle 21">
            <a:extLst>
              <a:ext uri="{FF2B5EF4-FFF2-40B4-BE49-F238E27FC236}">
                <a16:creationId xmlns:a16="http://schemas.microsoft.com/office/drawing/2014/main" id="{802718EB-024C-0B4B-A1D7-4544927A00F9}"/>
              </a:ext>
            </a:extLst>
          </p:cNvPr>
          <p:cNvSpPr>
            <a:spLocks noChangeAspect="1"/>
          </p:cNvSpPr>
          <p:nvPr/>
        </p:nvSpPr>
        <p:spPr>
          <a:xfrm>
            <a:off x="6413500" y="4538119"/>
            <a:ext cx="1440000" cy="596154"/>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2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3" name="TextBox 22">
            <a:extLst>
              <a:ext uri="{FF2B5EF4-FFF2-40B4-BE49-F238E27FC236}">
                <a16:creationId xmlns:a16="http://schemas.microsoft.com/office/drawing/2014/main" id="{2E03DA2C-C77E-7248-B4A6-D0E4D4D15248}"/>
              </a:ext>
            </a:extLst>
          </p:cNvPr>
          <p:cNvSpPr txBox="1"/>
          <p:nvPr/>
        </p:nvSpPr>
        <p:spPr>
          <a:xfrm>
            <a:off x="5279477" y="5255607"/>
            <a:ext cx="2816913" cy="369332"/>
          </a:xfrm>
          <a:prstGeom prst="rect">
            <a:avLst/>
          </a:prstGeom>
          <a:noFill/>
        </p:spPr>
        <p:txBody>
          <a:bodyPr wrap="square" rtlCol="0">
            <a:spAutoFit/>
          </a:bodyPr>
          <a:lstStyle/>
          <a:p>
            <a:pPr algn="ctr">
              <a:buClr>
                <a:srgbClr val="000000"/>
              </a:buClr>
              <a:buFont typeface="Arial"/>
              <a:buNone/>
            </a:pPr>
            <a:r>
              <a:rPr lang="en-GB" sz="1600" kern="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Arial"/>
              </a:rPr>
              <a:t>Useful energy intensity</a:t>
            </a:r>
          </a:p>
        </p:txBody>
      </p:sp>
      <p:sp>
        <p:nvSpPr>
          <p:cNvPr id="24" name="Google Shape;113;p16">
            <a:extLst>
              <a:ext uri="{FF2B5EF4-FFF2-40B4-BE49-F238E27FC236}">
                <a16:creationId xmlns:a16="http://schemas.microsoft.com/office/drawing/2014/main" id="{BD052431-641E-1D48-935A-CEC66F721803}"/>
              </a:ext>
            </a:extLst>
          </p:cNvPr>
          <p:cNvSpPr>
            <a:spLocks noGrp="1" noChangeArrowheads="1"/>
          </p:cNvSpPr>
          <p:nvPr>
            <p:ph type="title"/>
          </p:nvPr>
        </p:nvSpPr>
        <p:spPr>
          <a:xfrm>
            <a:off x="856129" y="-5984"/>
            <a:ext cx="9369539" cy="1343491"/>
          </a:xfrm>
        </p:spPr>
        <p:txBody>
          <a:bodyPr lIns="121900" tIns="121900" rIns="121900" bIns="121900"/>
          <a:lstStyle/>
          <a:p>
            <a:pPr eaLnBrk="1" hangingPunct="1"/>
            <a:r>
              <a:rPr lang="en-GB" altLang="en-US">
                <a:latin typeface="Open Sans"/>
              </a:rPr>
              <a:t>Lecture 7.1 Industry sector</a:t>
            </a:r>
          </a:p>
        </p:txBody>
      </p:sp>
      <mc:AlternateContent xmlns:mc="http://schemas.openxmlformats.org/markup-compatibility/2006" xmlns:a14="http://schemas.microsoft.com/office/drawing/2010/main">
        <mc:Choice Requires="a14">
          <p:sp>
            <p:nvSpPr>
              <p:cNvPr id="17" name="Google Shape;115;p16">
                <a:extLst>
                  <a:ext uri="{FF2B5EF4-FFF2-40B4-BE49-F238E27FC236}">
                    <a16:creationId xmlns:a16="http://schemas.microsoft.com/office/drawing/2014/main" id="{7A73E830-0D96-134A-BD48-D56D10424447}"/>
                  </a:ext>
                </a:extLst>
              </p:cNvPr>
              <p:cNvSpPr txBox="1"/>
              <p:nvPr/>
            </p:nvSpPr>
            <p:spPr>
              <a:xfrm>
                <a:off x="922049" y="1335684"/>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End-Uses: Specific Uses of Electricity, Thermal Uses, and Motive Power </a:t>
                </a:r>
              </a:p>
              <a:p>
                <a:pPr marL="342900" indent="-342900" eaLnBrk="1" hangingPunct="1">
                  <a:lnSpc>
                    <a:spcPct val="100000"/>
                  </a:lnSpc>
                  <a:buClr>
                    <a:srgbClr val="333333"/>
                  </a:buClr>
                  <a:buSzPts val="1600"/>
                </a:pPr>
                <a:r>
                  <a:rPr lang="en-GB" altLang="en-US" sz="2000" dirty="0">
                    <a:latin typeface="Open Sans" panose="020B0606030504020204" pitchFamily="34" charset="0"/>
                    <a:ea typeface="Open Sans" panose="020B0606030504020204" pitchFamily="34" charset="0"/>
                    <a:cs typeface="Open Sans" panose="020B0606030504020204" pitchFamily="34" charset="0"/>
                  </a:rPr>
                  <a:t>The energy demand for motive power and specific uses of electricity is calculated in terms of final energy. The general equation of MAED is used, summing over subsectors. For example in agriculture: </a:t>
                </a:r>
              </a:p>
              <a:p>
                <a:pPr eaLnBrk="1" hangingPunct="1">
                  <a:lnSpc>
                    <a:spcPct val="100000"/>
                  </a:lnSpc>
                  <a:buClr>
                    <a:srgbClr val="333333"/>
                  </a:buClr>
                  <a:buSzPts val="1600"/>
                  <a:buNone/>
                </a:pPr>
                <a14:m>
                  <m:oMathPara xmlns:m="http://schemas.openxmlformats.org/officeDocument/2006/math">
                    <m:oMathParaPr>
                      <m:jc m:val="centerGroup"/>
                    </m:oMathParaPr>
                    <m:oMath xmlns:m="http://schemas.openxmlformats.org/officeDocument/2006/math">
                      <m:r>
                        <a:rPr lang="en-GB" altLang="en-US" sz="2000" smtClean="0">
                          <a:latin typeface="Cambria Math" panose="02040503050406030204" pitchFamily="18" charset="0"/>
                          <a:cs typeface="Calibri" panose="020F0502020204030204" pitchFamily="34" charset="0"/>
                        </a:rPr>
                        <m:t>𝐹</m:t>
                      </m:r>
                      <m:sSubSup>
                        <m:sSubSupPr>
                          <m:ctrlPr>
                            <a:rPr lang="en-GB" altLang="en-US" sz="2000" i="1" smtClean="0">
                              <a:latin typeface="Cambria Math" panose="02040503050406030204" pitchFamily="18" charset="0"/>
                              <a:cs typeface="Calibri" panose="020F0502020204030204" pitchFamily="34" charset="0"/>
                            </a:rPr>
                          </m:ctrlPr>
                        </m:sSubSupPr>
                        <m:e>
                          <m:r>
                            <a:rPr lang="en-GB" altLang="en-US" sz="2000" smtClean="0">
                              <a:latin typeface="Cambria Math" panose="02040503050406030204" pitchFamily="18" charset="0"/>
                              <a:cs typeface="Calibri" panose="020F0502020204030204" pitchFamily="34" charset="0"/>
                            </a:rPr>
                            <m:t>𝐸𝐷</m:t>
                          </m:r>
                        </m:e>
                        <m:sub>
                          <m:r>
                            <a:rPr lang="en-GB" altLang="en-US" sz="2000" smtClean="0">
                              <a:latin typeface="Cambria Math" panose="02040503050406030204" pitchFamily="18" charset="0"/>
                              <a:cs typeface="Calibri" panose="020F0502020204030204" pitchFamily="34" charset="0"/>
                            </a:rPr>
                            <m:t>𝑠𝑒𝑐𝑡𝑜𝑟</m:t>
                          </m:r>
                        </m:sub>
                        <m:sup>
                          <m:r>
                            <a:rPr lang="en-GB" altLang="en-US" sz="2000" smtClean="0">
                              <a:latin typeface="Cambria Math" panose="02040503050406030204" pitchFamily="18" charset="0"/>
                              <a:cs typeface="Calibri" panose="020F0502020204030204" pitchFamily="34" charset="0"/>
                            </a:rPr>
                            <m:t>𝑚𝑜𝑡𝑜𝑟</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𝑓𝑢𝑒𝑙</m:t>
                          </m:r>
                        </m:sup>
                      </m:sSubSup>
                      <m:r>
                        <a:rPr lang="en-GB" altLang="en-US" sz="2000" smtClean="0">
                          <a:latin typeface="Cambria Math" panose="02040503050406030204" pitchFamily="18" charset="0"/>
                          <a:cs typeface="Calibri" panose="020F0502020204030204" pitchFamily="34" charset="0"/>
                        </a:rPr>
                        <m:t>=</m:t>
                      </m:r>
                      <m:nary>
                        <m:naryPr>
                          <m:chr m:val="∑"/>
                          <m:supHide m:val="on"/>
                          <m:ctrlPr>
                            <a:rPr lang="en-GB" altLang="en-US" sz="2000" i="1" smtClean="0">
                              <a:latin typeface="Cambria Math" panose="02040503050406030204" pitchFamily="18" charset="0"/>
                              <a:cs typeface="Calibri" panose="020F0502020204030204" pitchFamily="34" charset="0"/>
                            </a:rPr>
                          </m:ctrlPr>
                        </m:naryPr>
                        <m:sub>
                          <m:r>
                            <a:rPr lang="en-GB" altLang="en-US" sz="2000" smtClean="0">
                              <a:latin typeface="Cambria Math" panose="02040503050406030204" pitchFamily="18" charset="0"/>
                              <a:cs typeface="Calibri" panose="020F0502020204030204" pitchFamily="34" charset="0"/>
                            </a:rPr>
                            <m:t>𝑠𝑢𝑏𝑠𝑒𝑐𝑡𝑜𝑟</m:t>
                          </m:r>
                          <m:r>
                            <a:rPr lang="en-GB" altLang="en-US" sz="2000" smtClean="0">
                              <a:latin typeface="Cambria Math" panose="02040503050406030204" pitchFamily="18" charset="0"/>
                              <a:cs typeface="Calibri" panose="020F0502020204030204" pitchFamily="34" charset="0"/>
                            </a:rPr>
                            <m:t> ∈ </m:t>
                          </m:r>
                          <m:r>
                            <a:rPr lang="en-GB" altLang="en-US" sz="2000" smtClean="0">
                              <a:latin typeface="Cambria Math" panose="02040503050406030204" pitchFamily="18" charset="0"/>
                              <a:cs typeface="Calibri" panose="020F0502020204030204" pitchFamily="34" charset="0"/>
                            </a:rPr>
                            <m:t>𝑠𝑒𝑐𝑡𝑜𝑟</m:t>
                          </m:r>
                        </m:sub>
                        <m:sup/>
                        <m:e>
                          <m:r>
                            <a:rPr lang="en-GB" altLang="en-US" sz="2000">
                              <a:latin typeface="Cambria Math" panose="02040503050406030204" pitchFamily="18" charset="0"/>
                              <a:cs typeface="Calibri" panose="020F0502020204030204" pitchFamily="34" charset="0"/>
                            </a:rPr>
                            <m:t>𝐸</m:t>
                          </m:r>
                          <m:sSubSup>
                            <m:sSubSupPr>
                              <m:ctrlPr>
                                <a:rPr lang="en-GB" altLang="en-US" sz="2000" i="1">
                                  <a:latin typeface="Cambria Math" panose="02040503050406030204" pitchFamily="18" charset="0"/>
                                  <a:cs typeface="Calibri" panose="020F0502020204030204" pitchFamily="34" charset="0"/>
                                </a:rPr>
                              </m:ctrlPr>
                            </m:sSubSupPr>
                            <m:e>
                              <m:r>
                                <a:rPr lang="en-GB" altLang="en-US" sz="2000">
                                  <a:latin typeface="Cambria Math" panose="02040503050406030204" pitchFamily="18" charset="0"/>
                                  <a:cs typeface="Calibri" panose="020F0502020204030204" pitchFamily="34" charset="0"/>
                                </a:rPr>
                                <m:t>𝐼</m:t>
                              </m:r>
                            </m:e>
                            <m:sub>
                              <m:r>
                                <a:rPr lang="en-GB" altLang="en-US" sz="2000">
                                  <a:latin typeface="Cambria Math" panose="02040503050406030204" pitchFamily="18" charset="0"/>
                                  <a:cs typeface="Calibri" panose="020F0502020204030204" pitchFamily="34" charset="0"/>
                                </a:rPr>
                                <m:t>𝑠𝑢𝑏𝑠𝑒𝑐𝑡𝑜𝑟</m:t>
                              </m:r>
                            </m:sub>
                            <m:sup>
                              <m:r>
                                <a:rPr lang="en-GB" altLang="en-US" sz="2000">
                                  <a:latin typeface="Cambria Math" panose="02040503050406030204" pitchFamily="18" charset="0"/>
                                  <a:cs typeface="Calibri" panose="020F0502020204030204" pitchFamily="34" charset="0"/>
                                </a:rPr>
                                <m:t>𝑚𝑜𝑡𝑜𝑟</m:t>
                              </m:r>
                              <m:r>
                                <a:rPr lang="en-GB" altLang="en-US" sz="2000">
                                  <a:latin typeface="Cambria Math" panose="02040503050406030204" pitchFamily="18" charset="0"/>
                                  <a:cs typeface="Calibri" panose="020F0502020204030204" pitchFamily="34" charset="0"/>
                                </a:rPr>
                                <m:t> </m:t>
                              </m:r>
                              <m:r>
                                <a:rPr lang="en-GB" altLang="en-US" sz="2000">
                                  <a:latin typeface="Cambria Math" panose="02040503050406030204" pitchFamily="18" charset="0"/>
                                  <a:cs typeface="Calibri" panose="020F0502020204030204" pitchFamily="34" charset="0"/>
                                </a:rPr>
                                <m:t>𝑓𝑢𝑒𝑙</m:t>
                              </m:r>
                            </m:sup>
                          </m:sSubSup>
                          <m:r>
                            <a:rPr lang="en-GB" altLang="en-US" sz="2000">
                              <a:latin typeface="Cambria Math" panose="02040503050406030204" pitchFamily="18" charset="0"/>
                              <a:cs typeface="Calibri" panose="020F0502020204030204" pitchFamily="34" charset="0"/>
                            </a:rPr>
                            <m:t>𝑉</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𝐴</m:t>
                              </m:r>
                            </m:e>
                            <m:sub>
                              <m:r>
                                <a:rPr lang="en-GB" altLang="en-US" sz="2000">
                                  <a:latin typeface="Cambria Math" panose="02040503050406030204" pitchFamily="18" charset="0"/>
                                  <a:cs typeface="Calibri" panose="020F0502020204030204" pitchFamily="34" charset="0"/>
                                </a:rPr>
                                <m:t>𝑠𝑢𝑏𝑠𝑒𝑐𝑡𝑜𝑟</m:t>
                              </m:r>
                            </m:sub>
                          </m:sSub>
                        </m:e>
                      </m:nary>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eaLnBrk="1" hangingPunct="1">
                  <a:lnSpc>
                    <a:spcPct val="100000"/>
                  </a:lnSpc>
                  <a:buClr>
                    <a:srgbClr val="333333"/>
                  </a:buClr>
                  <a:buSzPts val="1600"/>
                </a:pPr>
                <a:r>
                  <a:rPr lang="en-GB" altLang="en-US" sz="2000" dirty="0">
                    <a:latin typeface="Open Sans" panose="020B0606030504020204" pitchFamily="34" charset="0"/>
                    <a:ea typeface="Open Sans" panose="020B0606030504020204" pitchFamily="34" charset="0"/>
                    <a:cs typeface="Open Sans" panose="020B0606030504020204" pitchFamily="34" charset="0"/>
                  </a:rPr>
                  <a:t>The demand for Thermal Uses is calculated in terms of useful energy demand.</a:t>
                </a:r>
              </a:p>
              <a:p>
                <a:pPr eaLnBrk="1" hangingPunct="1">
                  <a:lnSpc>
                    <a:spcPct val="100000"/>
                  </a:lnSpc>
                  <a:buClr>
                    <a:srgbClr val="333333"/>
                  </a:buClr>
                  <a:buSzPts val="1600"/>
                  <a:buNone/>
                </a:pPr>
                <a14:m>
                  <m:oMathPara xmlns:m="http://schemas.openxmlformats.org/officeDocument/2006/math">
                    <m:oMathParaPr>
                      <m:jc m:val="centerGroup"/>
                    </m:oMathParaPr>
                    <m:oMath xmlns:m="http://schemas.openxmlformats.org/officeDocument/2006/math">
                      <m:sSubSup>
                        <m:sSubSupPr>
                          <m:ctrlPr>
                            <a:rPr lang="en-GB" altLang="en-US" sz="2000" i="1">
                              <a:latin typeface="Cambria Math" panose="02040503050406030204" pitchFamily="18" charset="0"/>
                              <a:cs typeface="Calibri" panose="020F0502020204030204" pitchFamily="34" charset="0"/>
                            </a:rPr>
                          </m:ctrlPr>
                        </m:sSubSupPr>
                        <m:e>
                          <m:r>
                            <a:rPr lang="en-GB" altLang="en-US" sz="2000" smtClean="0">
                              <a:latin typeface="Cambria Math" panose="02040503050406030204" pitchFamily="18" charset="0"/>
                              <a:cs typeface="Calibri" panose="020F0502020204030204" pitchFamily="34" charset="0"/>
                            </a:rPr>
                            <m:t>𝑈</m:t>
                          </m:r>
                          <m:r>
                            <a:rPr lang="en-GB" altLang="en-US" sz="2000">
                              <a:latin typeface="Cambria Math" panose="02040503050406030204" pitchFamily="18" charset="0"/>
                              <a:cs typeface="Calibri" panose="020F0502020204030204" pitchFamily="34" charset="0"/>
                            </a:rPr>
                            <m:t>𝐸𝐷</m:t>
                          </m:r>
                        </m:e>
                        <m:sub>
                          <m:r>
                            <a:rPr lang="en-GB" altLang="en-US" sz="2000" smtClean="0">
                              <a:latin typeface="Cambria Math" panose="02040503050406030204" pitchFamily="18" charset="0"/>
                              <a:cs typeface="Calibri" panose="020F0502020204030204" pitchFamily="34" charset="0"/>
                            </a:rPr>
                            <m:t>𝑠𝑒𝑐𝑡𝑜𝑟</m:t>
                          </m:r>
                        </m:sub>
                        <m:sup>
                          <m:r>
                            <a:rPr lang="en-GB" altLang="en-US" sz="2000" smtClean="0">
                              <a:latin typeface="Cambria Math" panose="02040503050406030204" pitchFamily="18" charset="0"/>
                              <a:cs typeface="Calibri" panose="020F0502020204030204" pitchFamily="34" charset="0"/>
                            </a:rPr>
                            <m:t>𝑡h𝑒𝑟𝑚𝑎𝑙</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𝑢𝑠𝑒</m:t>
                          </m:r>
                        </m:sup>
                      </m:sSubSup>
                      <m:r>
                        <a:rPr lang="en-GB" altLang="en-US" sz="2000">
                          <a:latin typeface="Cambria Math" panose="02040503050406030204" pitchFamily="18" charset="0"/>
                          <a:cs typeface="Calibri" panose="020F0502020204030204" pitchFamily="34" charset="0"/>
                        </a:rPr>
                        <m:t>=</m:t>
                      </m:r>
                      <m:nary>
                        <m:naryPr>
                          <m:chr m:val="∑"/>
                          <m:supHide m:val="on"/>
                          <m:ctrlPr>
                            <a:rPr lang="en-GB" altLang="en-US" sz="2000" i="1">
                              <a:latin typeface="Cambria Math" panose="02040503050406030204" pitchFamily="18" charset="0"/>
                              <a:cs typeface="Calibri" panose="020F0502020204030204" pitchFamily="34" charset="0"/>
                            </a:rPr>
                          </m:ctrlPr>
                        </m:naryPr>
                        <m:sub>
                          <m:r>
                            <a:rPr lang="en-GB" altLang="en-US" sz="2000">
                              <a:latin typeface="Cambria Math" panose="02040503050406030204" pitchFamily="18" charset="0"/>
                              <a:cs typeface="Calibri" panose="020F0502020204030204" pitchFamily="34" charset="0"/>
                            </a:rPr>
                            <m:t>𝑠𝑢𝑏𝑠𝑒𝑐𝑡𝑜𝑟</m:t>
                          </m:r>
                          <m:r>
                            <a:rPr lang="en-GB" altLang="en-US" sz="2000">
                              <a:latin typeface="Cambria Math" panose="02040503050406030204" pitchFamily="18" charset="0"/>
                              <a:cs typeface="Calibri" panose="020F0502020204030204" pitchFamily="34" charset="0"/>
                            </a:rPr>
                            <m:t> ∈ </m:t>
                          </m:r>
                          <m:r>
                            <a:rPr lang="en-GB" altLang="en-US" sz="2000" smtClean="0">
                              <a:latin typeface="Cambria Math" panose="02040503050406030204" pitchFamily="18" charset="0"/>
                              <a:cs typeface="Calibri" panose="020F0502020204030204" pitchFamily="34" charset="0"/>
                            </a:rPr>
                            <m:t>𝑠𝑒𝑐𝑡𝑜𝑟</m:t>
                          </m:r>
                        </m:sub>
                        <m:sup/>
                        <m:e>
                          <m:r>
                            <a:rPr lang="en-GB" altLang="en-US" sz="2000">
                              <a:latin typeface="Cambria Math" panose="02040503050406030204" pitchFamily="18" charset="0"/>
                              <a:cs typeface="Calibri" panose="020F0502020204030204" pitchFamily="34" charset="0"/>
                            </a:rPr>
                            <m:t>𝐸</m:t>
                          </m:r>
                          <m:sSubSup>
                            <m:sSubSupPr>
                              <m:ctrlPr>
                                <a:rPr lang="en-GB" altLang="en-US" sz="2000" i="1">
                                  <a:latin typeface="Cambria Math" panose="02040503050406030204" pitchFamily="18" charset="0"/>
                                  <a:cs typeface="Calibri" panose="020F0502020204030204" pitchFamily="34" charset="0"/>
                                </a:rPr>
                              </m:ctrlPr>
                            </m:sSubSupPr>
                            <m:e>
                              <m:r>
                                <a:rPr lang="en-GB" altLang="en-US" sz="2000">
                                  <a:latin typeface="Cambria Math" panose="02040503050406030204" pitchFamily="18" charset="0"/>
                                  <a:cs typeface="Calibri" panose="020F0502020204030204" pitchFamily="34" charset="0"/>
                                </a:rPr>
                                <m:t>𝐼</m:t>
                              </m:r>
                            </m:e>
                            <m:sub>
                              <m:r>
                                <a:rPr lang="en-GB" altLang="en-US" sz="2000">
                                  <a:latin typeface="Cambria Math" panose="02040503050406030204" pitchFamily="18" charset="0"/>
                                  <a:cs typeface="Calibri" panose="020F0502020204030204" pitchFamily="34" charset="0"/>
                                </a:rPr>
                                <m:t>𝑠𝑢𝑏𝑠𝑒𝑐𝑡𝑜𝑟</m:t>
                              </m:r>
                            </m:sub>
                            <m:sup>
                              <m:r>
                                <a:rPr lang="en-GB" altLang="en-US" sz="2000" smtClean="0">
                                  <a:latin typeface="Cambria Math" panose="02040503050406030204" pitchFamily="18" charset="0"/>
                                  <a:cs typeface="Calibri" panose="020F0502020204030204" pitchFamily="34" charset="0"/>
                                </a:rPr>
                                <m:t>𝑡h</m:t>
                              </m:r>
                              <m:r>
                                <a:rPr lang="en-GB" altLang="en-US" sz="2000">
                                  <a:latin typeface="Cambria Math" panose="02040503050406030204" pitchFamily="18" charset="0"/>
                                  <a:cs typeface="Calibri" panose="020F0502020204030204" pitchFamily="34" charset="0"/>
                                </a:rPr>
                                <m:t>𝑒𝑟𝑚𝑎𝑙</m:t>
                              </m:r>
                              <m:r>
                                <a:rPr lang="en-GB" altLang="en-US" sz="2000">
                                  <a:latin typeface="Cambria Math" panose="02040503050406030204" pitchFamily="18" charset="0"/>
                                  <a:cs typeface="Calibri" panose="020F0502020204030204" pitchFamily="34" charset="0"/>
                                </a:rPr>
                                <m:t> </m:t>
                              </m:r>
                              <m:r>
                                <a:rPr lang="en-GB" altLang="en-US" sz="2000">
                                  <a:latin typeface="Cambria Math" panose="02040503050406030204" pitchFamily="18" charset="0"/>
                                  <a:cs typeface="Calibri" panose="020F0502020204030204" pitchFamily="34" charset="0"/>
                                </a:rPr>
                                <m:t>𝑢𝑠𝑒</m:t>
                              </m:r>
                            </m:sup>
                          </m:sSubSup>
                          <m:r>
                            <a:rPr lang="en-GB" altLang="en-US" sz="2000">
                              <a:latin typeface="Cambria Math" panose="02040503050406030204" pitchFamily="18" charset="0"/>
                              <a:cs typeface="Calibri" panose="020F0502020204030204" pitchFamily="34" charset="0"/>
                            </a:rPr>
                            <m:t>𝑉</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𝐴</m:t>
                              </m:r>
                            </m:e>
                            <m:sub>
                              <m:r>
                                <a:rPr lang="en-GB" altLang="en-US" sz="2000">
                                  <a:latin typeface="Cambria Math" panose="02040503050406030204" pitchFamily="18" charset="0"/>
                                  <a:cs typeface="Calibri" panose="020F0502020204030204" pitchFamily="34" charset="0"/>
                                </a:rPr>
                                <m:t>𝑠𝑢𝑏𝑠𝑒𝑐𝑡𝑜𝑟</m:t>
                              </m:r>
                            </m:sub>
                          </m:sSub>
                        </m:e>
                      </m:nary>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7" name="Google Shape;115;p16">
                <a:extLst>
                  <a:ext uri="{FF2B5EF4-FFF2-40B4-BE49-F238E27FC236}">
                    <a16:creationId xmlns:a16="http://schemas.microsoft.com/office/drawing/2014/main" id="{7A73E830-0D96-134A-BD48-D56D10424447}"/>
                  </a:ext>
                </a:extLst>
              </p:cNvPr>
              <p:cNvSpPr txBox="1">
                <a:spLocks noRot="1" noChangeAspect="1" noMove="1" noResize="1" noEditPoints="1" noAdjustHandles="1" noChangeArrowheads="1" noChangeShapeType="1" noTextEdit="1"/>
              </p:cNvSpPr>
              <p:nvPr/>
            </p:nvSpPr>
            <p:spPr>
              <a:xfrm>
                <a:off x="922049" y="1335684"/>
                <a:ext cx="10096500" cy="4427538"/>
              </a:xfrm>
              <a:prstGeom prst="rect">
                <a:avLst/>
              </a:prstGeom>
              <a:blipFill>
                <a:blip r:embed="rId5"/>
                <a:stretch>
                  <a:fillRect l="-251" t="-286" b="-22571"/>
                </a:stretch>
              </a:blipFill>
              <a:ln>
                <a:noFill/>
              </a:ln>
            </p:spPr>
            <p:txBody>
              <a:bodyPr/>
              <a:lstStyle/>
              <a:p>
                <a:r>
                  <a:rPr lang="en-GB">
                    <a:noFill/>
                  </a:rPr>
                  <a:t> </a:t>
                </a:r>
              </a:p>
            </p:txBody>
          </p:sp>
        </mc:Fallback>
      </mc:AlternateContent>
      <p:sp>
        <p:nvSpPr>
          <p:cNvPr id="25" name="Oval 24">
            <a:extLst>
              <a:ext uri="{FF2B5EF4-FFF2-40B4-BE49-F238E27FC236}">
                <a16:creationId xmlns:a16="http://schemas.microsoft.com/office/drawing/2014/main" id="{ED0BF43B-E9BB-E94D-A0AA-70912B27F311}"/>
              </a:ext>
            </a:extLst>
          </p:cNvPr>
          <p:cNvSpPr/>
          <p:nvPr/>
        </p:nvSpPr>
        <p:spPr>
          <a:xfrm>
            <a:off x="8055391" y="397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4.mp3" descr="Track7_Lecture7_Slide4.mp3">
            <a:hlinkClick r:id="" action="ppaction://media"/>
            <a:extLst>
              <a:ext uri="{FF2B5EF4-FFF2-40B4-BE49-F238E27FC236}">
                <a16:creationId xmlns:a16="http://schemas.microsoft.com/office/drawing/2014/main" id="{160D24CA-6430-124B-9C82-3DB495ED66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6756" y="476655"/>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mc:AlternateContent xmlns:mc="http://schemas.openxmlformats.org/markup-compatibility/2006">
        <mc:Choice xmlns:a14="http://schemas.microsoft.com/office/drawing/2010/main" Requires="a14">
          <p:sp>
            <p:nvSpPr>
              <p:cNvPr id="20" name="Google Shape;115;p16">
                <a:extLst>
                  <a:ext uri="{FF2B5EF4-FFF2-40B4-BE49-F238E27FC236}">
                    <a16:creationId xmlns:a16="http://schemas.microsoft.com/office/drawing/2014/main" id="{2E630E1F-8420-C94E-BCF2-4A38EEDA63C2}"/>
                  </a:ext>
                </a:extLst>
              </p:cNvPr>
              <p:cNvSpPr txBox="1"/>
              <p:nvPr/>
            </p:nvSpPr>
            <p:spPr>
              <a:xfrm>
                <a:off x="897897" y="1221854"/>
                <a:ext cx="10647158" cy="4931299"/>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Thermal uses: useful to final energy demand</a:t>
                </a:r>
                <a:endParaRPr lang="en-GB" altLang="en-US" sz="2000" b="1"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The useful energy demand (UED) for thermal uses is converted to final energy demand (FED) based on the process efficiency (</a:t>
                </a:r>
                <a14:m>
                  <m:oMath xmlns:m="http://schemas.openxmlformats.org/officeDocument/2006/math">
                    <m:r>
                      <a:rPr lang="en-GB" sz="2000" kern="0" dirty="0">
                        <a:solidFill>
                          <a:srgbClr val="1A1A1A"/>
                        </a:solidFill>
                        <a:latin typeface="Cambria Math" panose="02040503050406030204" pitchFamily="18" charset="0"/>
                        <a:cs typeface="Calibri" panose="020F0502020204030204" pitchFamily="34" charset="0"/>
                        <a:sym typeface="Arial"/>
                      </a:rPr>
                      <m:t>𝜂</m:t>
                    </m:r>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and the carrier market penetration (MP)</a:t>
                </a:r>
              </a:p>
              <a:p>
                <a:pPr eaLnBrk="1" hangingPunct="1">
                  <a:lnSpc>
                    <a:spcPct val="100000"/>
                  </a:lnSpc>
                  <a:buClr>
                    <a:srgbClr val="333333"/>
                  </a:buClr>
                  <a:buSzPts val="1600"/>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eaLnBrk="1" hangingPunct="1">
                  <a:lnSpc>
                    <a:spcPct val="100000"/>
                  </a:lnSpc>
                  <a:buClr>
                    <a:srgbClr val="333333"/>
                  </a:buClr>
                  <a:buSzPts val="1600"/>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eaLnBrk="1" hangingPunct="1">
                  <a:lnSpc>
                    <a:spcPct val="100000"/>
                  </a:lnSpc>
                  <a:buClr>
                    <a:srgbClr val="333333"/>
                  </a:buClr>
                  <a:buSzPts val="1600"/>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eaLnBrk="1" hangingPunct="1">
                  <a:lnSpc>
                    <a:spcPct val="100000"/>
                  </a:lnSpc>
                  <a:buClr>
                    <a:srgbClr val="333333"/>
                  </a:buClr>
                  <a:buSzPts val="1600"/>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eaLnBrk="1" hangingPunct="1">
                  <a:lnSpc>
                    <a:spcPct val="100000"/>
                  </a:lnSpc>
                  <a:buClr>
                    <a:srgbClr val="333333"/>
                  </a:buClr>
                  <a:buSzPts val="1600"/>
                </a:pPr>
                <a:r>
                  <a:rPr lang="en-GB" altLang="en-US" sz="2000" dirty="0">
                    <a:latin typeface="Open Sans" panose="020B0606030504020204" pitchFamily="34" charset="0"/>
                    <a:ea typeface="Open Sans" panose="020B0606030504020204" pitchFamily="34" charset="0"/>
                    <a:cs typeface="Open Sans" panose="020B0606030504020204" pitchFamily="34" charset="0"/>
                  </a:rPr>
                  <a:t>Energy carriers for thermal uses in agriculture include fossil fuels, soft solar, electricity for heating, traditional fuels and modern biomass.</a:t>
                </a:r>
              </a:p>
              <a:p>
                <a:pPr marL="342900" indent="-342900" eaLnBrk="1" hangingPunct="1">
                  <a:lnSpc>
                    <a:spcPct val="100000"/>
                  </a:lnSpc>
                  <a:buClr>
                    <a:srgbClr val="333333"/>
                  </a:buClr>
                  <a:buSzPts val="1600"/>
                </a:pPr>
                <a:r>
                  <a:rPr lang="en-GB" altLang="en-US" sz="2000" dirty="0">
                    <a:latin typeface="Open Sans" panose="020B0606030504020204" pitchFamily="34" charset="0"/>
                    <a:ea typeface="Open Sans" panose="020B0606030504020204" pitchFamily="34" charset="0"/>
                    <a:cs typeface="Open Sans" panose="020B0606030504020204" pitchFamily="34" charset="0"/>
                  </a:rPr>
                  <a:t>Efficiencies in the MAED model are expressed in relative terms versus the efficiency of electricity </a:t>
                </a:r>
                <a14:m>
                  <m:oMath xmlns:m="http://schemas.openxmlformats.org/officeDocument/2006/math">
                    <m:sSub>
                      <m:sSubPr>
                        <m:ctrlPr>
                          <a:rPr lang="en-GB" sz="2000" i="1" kern="0" dirty="0" smtClean="0">
                            <a:solidFill>
                              <a:srgbClr val="1A1A1A"/>
                            </a:solidFill>
                            <a:latin typeface="Cambria Math" panose="02040503050406030204" pitchFamily="18" charset="0"/>
                            <a:cs typeface="Calibri" panose="020F0502020204030204" pitchFamily="34" charset="0"/>
                            <a:sym typeface="Arial"/>
                          </a:rPr>
                        </m:ctrlPr>
                      </m:sSub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smtClean="0">
                            <a:solidFill>
                              <a:srgbClr val="1A1A1A"/>
                            </a:solidFill>
                            <a:latin typeface="Cambria Math" panose="02040503050406030204" pitchFamily="18" charset="0"/>
                            <a:cs typeface="Calibri" panose="020F0502020204030204" pitchFamily="34" charset="0"/>
                            <a:sym typeface="Arial"/>
                          </a:rPr>
                          <m:t>𝑒𝑙𝑒𝑐𝑡𝑟𝑖𝑐𝑖𝑡𝑦</m:t>
                        </m:r>
                      </m:sub>
                    </m:sSub>
                    <m:r>
                      <a:rPr lang="en-GB" sz="2000" kern="0" dirty="0" smtClean="0">
                        <a:solidFill>
                          <a:srgbClr val="1A1A1A"/>
                        </a:solidFill>
                        <a:latin typeface="Cambria Math" panose="02040503050406030204" pitchFamily="18" charset="0"/>
                        <a:cs typeface="Calibri" panose="020F0502020204030204" pitchFamily="34" charset="0"/>
                        <a:sym typeface="Arial"/>
                      </a:rPr>
                      <m:t>=1</m:t>
                    </m:r>
                  </m:oMath>
                </a14:m>
                <a:r>
                  <a:rPr lang="en-GB" altLang="en-US" sz="2000" dirty="0">
                    <a:latin typeface="Open Sans" panose="020B0606030504020204" pitchFamily="34" charset="0"/>
                    <a:ea typeface="Open Sans" panose="020B0606030504020204" pitchFamily="34" charset="0"/>
                    <a:cs typeface="Open Sans" panose="020B0606030504020204" pitchFamily="34" charset="0"/>
                  </a:rPr>
                  <a:t> for the same end-use, when it is competing.</a:t>
                </a:r>
              </a:p>
              <a:p>
                <a:pPr marL="342900" indent="-342900" eaLnBrk="1" hangingPunct="1">
                  <a:lnSpc>
                    <a:spcPct val="100000"/>
                  </a:lnSpc>
                  <a:buClr>
                    <a:srgbClr val="333333"/>
                  </a:buClr>
                  <a:buSzPts val="1600"/>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20" name="Google Shape;115;p16">
                <a:extLst>
                  <a:ext uri="{FF2B5EF4-FFF2-40B4-BE49-F238E27FC236}">
                    <a16:creationId xmlns:a16="http://schemas.microsoft.com/office/drawing/2014/main" id="{2E630E1F-8420-C94E-BCF2-4A38EEDA63C2}"/>
                  </a:ext>
                </a:extLst>
              </p:cNvPr>
              <p:cNvSpPr txBox="1">
                <a:spLocks noRot="1" noChangeAspect="1" noMove="1" noResize="1" noEditPoints="1" noAdjustHandles="1" noChangeArrowheads="1" noChangeShapeType="1" noTextEdit="1"/>
              </p:cNvSpPr>
              <p:nvPr/>
            </p:nvSpPr>
            <p:spPr>
              <a:xfrm>
                <a:off x="897897" y="1221854"/>
                <a:ext cx="10647158" cy="4931299"/>
              </a:xfrm>
              <a:prstGeom prst="rect">
                <a:avLst/>
              </a:prstGeom>
              <a:blipFill>
                <a:blip r:embed="rId5"/>
                <a:stretch>
                  <a:fillRect l="-238" t="-514" b="-2314"/>
                </a:stretch>
              </a:blipFill>
              <a:ln>
                <a:noFill/>
              </a:ln>
            </p:spPr>
            <p:txBody>
              <a:bodyPr/>
              <a:lstStyle/>
              <a:p>
                <a:r>
                  <a:rPr lang="en-AT">
                    <a:noFill/>
                  </a:rPr>
                  <a:t> </a:t>
                </a:r>
              </a:p>
            </p:txBody>
          </p:sp>
        </mc:Fallback>
      </mc:AlternateContent>
      <p:grpSp>
        <p:nvGrpSpPr>
          <p:cNvPr id="17" name="Group 16">
            <a:extLst>
              <a:ext uri="{FF2B5EF4-FFF2-40B4-BE49-F238E27FC236}">
                <a16:creationId xmlns:a16="http://schemas.microsoft.com/office/drawing/2014/main" id="{F2BC08A9-A6DB-B54F-92D5-2C5B8CDF1F2A}"/>
              </a:ext>
            </a:extLst>
          </p:cNvPr>
          <p:cNvGrpSpPr/>
          <p:nvPr/>
        </p:nvGrpSpPr>
        <p:grpSpPr>
          <a:xfrm>
            <a:off x="3082028" y="2539754"/>
            <a:ext cx="6283696" cy="2073542"/>
            <a:chOff x="1074227" y="231215"/>
            <a:chExt cx="4981665" cy="3523861"/>
          </a:xfrm>
        </p:grpSpPr>
        <p:grpSp>
          <p:nvGrpSpPr>
            <p:cNvPr id="24" name="Group 23">
              <a:extLst>
                <a:ext uri="{FF2B5EF4-FFF2-40B4-BE49-F238E27FC236}">
                  <a16:creationId xmlns:a16="http://schemas.microsoft.com/office/drawing/2014/main" id="{4054DD6C-B77F-2440-BF79-591BBCABB14C}"/>
                </a:ext>
              </a:extLst>
            </p:cNvPr>
            <p:cNvGrpSpPr/>
            <p:nvPr/>
          </p:nvGrpSpPr>
          <p:grpSpPr>
            <a:xfrm>
              <a:off x="1074227" y="1172219"/>
              <a:ext cx="4981665" cy="2582857"/>
              <a:chOff x="1771650" y="556717"/>
              <a:chExt cx="4981665" cy="4386758"/>
            </a:xfrm>
          </p:grpSpPr>
          <p:sp>
            <p:nvSpPr>
              <p:cNvPr id="27" name="Text Box 3">
                <a:extLst>
                  <a:ext uri="{FF2B5EF4-FFF2-40B4-BE49-F238E27FC236}">
                    <a16:creationId xmlns:a16="http://schemas.microsoft.com/office/drawing/2014/main" id="{4A28DA69-0018-C948-8860-86F0B63CCE38}"/>
                  </a:ext>
                </a:extLst>
              </p:cNvPr>
              <p:cNvSpPr txBox="1">
                <a:spLocks noChangeArrowheads="1"/>
              </p:cNvSpPr>
              <p:nvPr/>
            </p:nvSpPr>
            <p:spPr bwMode="auto">
              <a:xfrm>
                <a:off x="1785938" y="556717"/>
                <a:ext cx="1269206" cy="97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ct val="50000"/>
                  </a:spcBef>
                  <a:spcAft>
                    <a:spcPts val="0"/>
                  </a:spcAft>
                  <a:buClr>
                    <a:srgbClr val="000000"/>
                  </a:buClr>
                  <a:buSzTx/>
                  <a:buFont typeface="Arial"/>
                  <a:buNone/>
                  <a:tabLst/>
                  <a:defRPr/>
                </a:pPr>
                <a:endParaRPr kumimoji="0" lang="en-US" sz="1600" u="none" strike="noStrike" kern="0" cap="none" spc="0" normalizeH="0" baseline="0" noProof="0">
                  <a:ln>
                    <a:noFill/>
                  </a:ln>
                  <a:solidFill>
                    <a:srgbClr val="99003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8" name="Oval 4">
                <a:extLst>
                  <a:ext uri="{FF2B5EF4-FFF2-40B4-BE49-F238E27FC236}">
                    <a16:creationId xmlns:a16="http://schemas.microsoft.com/office/drawing/2014/main" id="{99318F0B-561E-444A-9459-8D29549E5462}"/>
                  </a:ext>
                </a:extLst>
              </p:cNvPr>
              <p:cNvSpPr>
                <a:spLocks noChangeArrowheads="1"/>
              </p:cNvSpPr>
              <p:nvPr/>
            </p:nvSpPr>
            <p:spPr bwMode="auto">
              <a:xfrm>
                <a:off x="3371850" y="1532863"/>
                <a:ext cx="1127632" cy="1440185"/>
              </a:xfrm>
              <a:prstGeom prst="ellipse">
                <a:avLst/>
              </a:prstGeom>
              <a:solidFill>
                <a:srgbClr val="FFFFFF">
                  <a:lumMod val="65000"/>
                  <a:alpha val="45882"/>
                </a:srgbClr>
              </a:solidFill>
              <a:ln w="9525">
                <a:noFill/>
                <a:round/>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Coal</a:t>
                </a:r>
                <a:b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b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Boiler</a:t>
                </a:r>
              </a:p>
            </p:txBody>
          </p:sp>
          <p:sp>
            <p:nvSpPr>
              <p:cNvPr id="29" name="AutoShape 5">
                <a:extLst>
                  <a:ext uri="{FF2B5EF4-FFF2-40B4-BE49-F238E27FC236}">
                    <a16:creationId xmlns:a16="http://schemas.microsoft.com/office/drawing/2014/main" id="{4BA4E6F4-DE3E-614A-A2D0-3CF7AE1AC41A}"/>
                  </a:ext>
                </a:extLst>
              </p:cNvPr>
              <p:cNvSpPr>
                <a:spLocks noChangeArrowheads="1"/>
              </p:cNvSpPr>
              <p:nvPr/>
            </p:nvSpPr>
            <p:spPr bwMode="auto">
              <a:xfrm>
                <a:off x="1771650" y="1485900"/>
                <a:ext cx="1600200" cy="1657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052 h 21600"/>
                  <a:gd name="T14" fmla="*/ 17924 w 21600"/>
                  <a:gd name="T15" fmla="*/ 15548 h 21600"/>
                </a:gdLst>
                <a:ahLst/>
                <a:cxnLst>
                  <a:cxn ang="T8">
                    <a:pos x="T0" y="T1"/>
                  </a:cxn>
                  <a:cxn ang="T9">
                    <a:pos x="T2" y="T3"/>
                  </a:cxn>
                  <a:cxn ang="T10">
                    <a:pos x="T4" y="T5"/>
                  </a:cxn>
                  <a:cxn ang="T11">
                    <a:pos x="T6" y="T7"/>
                  </a:cxn>
                </a:cxnLst>
                <a:rect l="T12" t="T13" r="T14" b="T15"/>
                <a:pathLst>
                  <a:path w="21600" h="21600">
                    <a:moveTo>
                      <a:pt x="13239" y="0"/>
                    </a:moveTo>
                    <a:lnTo>
                      <a:pt x="13239" y="6052"/>
                    </a:lnTo>
                    <a:lnTo>
                      <a:pt x="3375" y="6052"/>
                    </a:lnTo>
                    <a:lnTo>
                      <a:pt x="3375" y="15548"/>
                    </a:lnTo>
                    <a:lnTo>
                      <a:pt x="13239" y="15548"/>
                    </a:lnTo>
                    <a:lnTo>
                      <a:pt x="13239" y="21600"/>
                    </a:lnTo>
                    <a:lnTo>
                      <a:pt x="21600" y="10800"/>
                    </a:lnTo>
                    <a:close/>
                  </a:path>
                  <a:path w="21600" h="21600">
                    <a:moveTo>
                      <a:pt x="1350" y="6052"/>
                    </a:moveTo>
                    <a:lnTo>
                      <a:pt x="1350" y="15548"/>
                    </a:lnTo>
                    <a:lnTo>
                      <a:pt x="2700" y="15548"/>
                    </a:lnTo>
                    <a:lnTo>
                      <a:pt x="2700" y="6052"/>
                    </a:lnTo>
                    <a:close/>
                  </a:path>
                  <a:path w="21600" h="21600">
                    <a:moveTo>
                      <a:pt x="0" y="6052"/>
                    </a:moveTo>
                    <a:lnTo>
                      <a:pt x="0" y="15548"/>
                    </a:lnTo>
                    <a:lnTo>
                      <a:pt x="675" y="15548"/>
                    </a:lnTo>
                    <a:lnTo>
                      <a:pt x="675" y="6052"/>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Fossil Fuel</a:t>
                </a:r>
              </a:p>
            </p:txBody>
          </p:sp>
          <p:sp>
            <p:nvSpPr>
              <p:cNvPr id="30" name="AutoShape 7">
                <a:extLst>
                  <a:ext uri="{FF2B5EF4-FFF2-40B4-BE49-F238E27FC236}">
                    <a16:creationId xmlns:a16="http://schemas.microsoft.com/office/drawing/2014/main" id="{AC6E6258-C22B-F246-990A-2A0776E0899F}"/>
                  </a:ext>
                </a:extLst>
              </p:cNvPr>
              <p:cNvSpPr>
                <a:spLocks noChangeArrowheads="1"/>
              </p:cNvSpPr>
              <p:nvPr/>
            </p:nvSpPr>
            <p:spPr bwMode="auto">
              <a:xfrm>
                <a:off x="4524465" y="1440045"/>
                <a:ext cx="1314450" cy="1662539"/>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sz="1600"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30 %</a:t>
                </a:r>
              </a:p>
            </p:txBody>
          </p:sp>
          <p:sp>
            <p:nvSpPr>
              <p:cNvPr id="31" name="AutoShape 9">
                <a:extLst>
                  <a:ext uri="{FF2B5EF4-FFF2-40B4-BE49-F238E27FC236}">
                    <a16:creationId xmlns:a16="http://schemas.microsoft.com/office/drawing/2014/main" id="{A61E6801-7458-BF42-8C2D-15133691C7A6}"/>
                  </a:ext>
                </a:extLst>
              </p:cNvPr>
              <p:cNvSpPr>
                <a:spLocks noChangeArrowheads="1"/>
              </p:cNvSpPr>
              <p:nvPr/>
            </p:nvSpPr>
            <p:spPr bwMode="auto">
              <a:xfrm>
                <a:off x="4524465" y="3000374"/>
                <a:ext cx="1314450" cy="194310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70 %</a:t>
                </a:r>
              </a:p>
            </p:txBody>
          </p:sp>
          <p:sp>
            <p:nvSpPr>
              <p:cNvPr id="32" name="Oval 13">
                <a:extLst>
                  <a:ext uri="{FF2B5EF4-FFF2-40B4-BE49-F238E27FC236}">
                    <a16:creationId xmlns:a16="http://schemas.microsoft.com/office/drawing/2014/main" id="{55D3628E-0EC2-A941-B686-F80CB2DD8266}"/>
                  </a:ext>
                </a:extLst>
              </p:cNvPr>
              <p:cNvSpPr>
                <a:spLocks noChangeArrowheads="1"/>
              </p:cNvSpPr>
              <p:nvPr/>
            </p:nvSpPr>
            <p:spPr bwMode="auto">
              <a:xfrm>
                <a:off x="3371850" y="3224943"/>
                <a:ext cx="1127632" cy="1440185"/>
              </a:xfrm>
              <a:prstGeom prst="ellipse">
                <a:avLst/>
              </a:prstGeom>
              <a:solidFill>
                <a:srgbClr val="FFFFFF">
                  <a:lumMod val="65000"/>
                  <a:alpha val="45882"/>
                </a:srgbClr>
              </a:solidFill>
              <a:ln w="9525">
                <a:noFill/>
                <a:round/>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t>
                </a:r>
              </a:p>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Boiler</a:t>
                </a:r>
              </a:p>
            </p:txBody>
          </p:sp>
          <p:sp>
            <p:nvSpPr>
              <p:cNvPr id="33" name="AutoShape 16">
                <a:extLst>
                  <a:ext uri="{FF2B5EF4-FFF2-40B4-BE49-F238E27FC236}">
                    <a16:creationId xmlns:a16="http://schemas.microsoft.com/office/drawing/2014/main" id="{B297598D-4C45-FC49-A401-3D5611E683F8}"/>
                  </a:ext>
                </a:extLst>
              </p:cNvPr>
              <p:cNvSpPr>
                <a:spLocks noChangeArrowheads="1"/>
              </p:cNvSpPr>
              <p:nvPr/>
            </p:nvSpPr>
            <p:spPr bwMode="auto">
              <a:xfrm>
                <a:off x="1771650" y="3086100"/>
                <a:ext cx="1600200" cy="17716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02 h 21600"/>
                  <a:gd name="T14" fmla="*/ 18461 w 21600"/>
                  <a:gd name="T15" fmla="*/ 15798 h 21600"/>
                </a:gdLst>
                <a:ahLst/>
                <a:cxnLst>
                  <a:cxn ang="T8">
                    <a:pos x="T0" y="T1"/>
                  </a:cxn>
                  <a:cxn ang="T9">
                    <a:pos x="T2" y="T3"/>
                  </a:cxn>
                  <a:cxn ang="T10">
                    <a:pos x="T4" y="T5"/>
                  </a:cxn>
                  <a:cxn ang="T11">
                    <a:pos x="T6" y="T7"/>
                  </a:cxn>
                </a:cxnLst>
                <a:rect l="T12" t="T13" r="T14" b="T15"/>
                <a:pathLst>
                  <a:path w="21600" h="21600">
                    <a:moveTo>
                      <a:pt x="14817" y="0"/>
                    </a:moveTo>
                    <a:lnTo>
                      <a:pt x="14817" y="5802"/>
                    </a:lnTo>
                    <a:lnTo>
                      <a:pt x="3375" y="5802"/>
                    </a:lnTo>
                    <a:lnTo>
                      <a:pt x="3375" y="15798"/>
                    </a:lnTo>
                    <a:lnTo>
                      <a:pt x="14817" y="15798"/>
                    </a:lnTo>
                    <a:lnTo>
                      <a:pt x="14817" y="21600"/>
                    </a:lnTo>
                    <a:lnTo>
                      <a:pt x="21600" y="10800"/>
                    </a:lnTo>
                    <a:close/>
                  </a:path>
                  <a:path w="21600" h="21600">
                    <a:moveTo>
                      <a:pt x="1350" y="5802"/>
                    </a:moveTo>
                    <a:lnTo>
                      <a:pt x="1350" y="15798"/>
                    </a:lnTo>
                    <a:lnTo>
                      <a:pt x="2700" y="15798"/>
                    </a:lnTo>
                    <a:lnTo>
                      <a:pt x="2700" y="5802"/>
                    </a:lnTo>
                    <a:close/>
                  </a:path>
                  <a:path w="21600" h="21600">
                    <a:moveTo>
                      <a:pt x="0" y="5802"/>
                    </a:moveTo>
                    <a:lnTo>
                      <a:pt x="0" y="15798"/>
                    </a:lnTo>
                    <a:lnTo>
                      <a:pt x="675" y="15798"/>
                    </a:lnTo>
                    <a:lnTo>
                      <a:pt x="675" y="5802"/>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sz="1600"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Electricity</a:t>
                </a:r>
              </a:p>
            </p:txBody>
          </p:sp>
          <p:sp>
            <p:nvSpPr>
              <p:cNvPr id="36" name="Rectangle 25">
                <a:extLst>
                  <a:ext uri="{FF2B5EF4-FFF2-40B4-BE49-F238E27FC236}">
                    <a16:creationId xmlns:a16="http://schemas.microsoft.com/office/drawing/2014/main" id="{B4B05B45-F822-8844-A650-945D1F4078A3}"/>
                  </a:ext>
                </a:extLst>
              </p:cNvPr>
              <p:cNvSpPr>
                <a:spLocks noChangeArrowheads="1"/>
              </p:cNvSpPr>
              <p:nvPr/>
            </p:nvSpPr>
            <p:spPr bwMode="auto">
              <a:xfrm>
                <a:off x="5838915" y="1485902"/>
                <a:ext cx="914400" cy="3371851"/>
              </a:xfrm>
              <a:prstGeom prst="rect">
                <a:avLst/>
              </a:prstGeom>
              <a:solidFill>
                <a:srgbClr val="B4323F">
                  <a:alpha val="52157"/>
                </a:srgbClr>
              </a:solidFill>
              <a:ln w="9525">
                <a:noFill/>
                <a:miter lim="800000"/>
                <a:headEnd/>
                <a:tailEnd/>
              </a:ln>
            </p:spPr>
            <p:txBody>
              <a:bodyPr wrap="square" anchor="ctr"/>
              <a:lstStyle/>
              <a:p>
                <a:pPr algn="ctr">
                  <a:buClr>
                    <a:srgbClr val="000000"/>
                  </a:buClr>
                </a:pPr>
                <a:r>
                  <a:rPr lang="en-US" sz="1600"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100 % Process Heat</a:t>
                </a:r>
              </a:p>
            </p:txBody>
          </p:sp>
        </p:grpSp>
        <mc:AlternateContent xmlns:mc="http://schemas.openxmlformats.org/markup-compatibility/2006" xmlns:a14="http://schemas.microsoft.com/office/drawing/2010/main">
          <mc:Choice Requires="a14">
            <p:sp>
              <p:nvSpPr>
                <p:cNvPr id="25" name="Rectangle 25">
                  <a:extLst>
                    <a:ext uri="{FF2B5EF4-FFF2-40B4-BE49-F238E27FC236}">
                      <a16:creationId xmlns:a16="http://schemas.microsoft.com/office/drawing/2014/main" id="{A0E6775E-9C49-AE4A-B0E6-A170DEE0E4CA}"/>
                    </a:ext>
                  </a:extLst>
                </p:cNvPr>
                <p:cNvSpPr>
                  <a:spLocks noChangeArrowheads="1"/>
                </p:cNvSpPr>
                <p:nvPr/>
              </p:nvSpPr>
              <p:spPr bwMode="auto">
                <a:xfrm>
                  <a:off x="1874327" y="231215"/>
                  <a:ext cx="3377660" cy="101362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F</m:t>
                        </m:r>
                        <m:r>
                          <m:rPr>
                            <m:sty m:val="p"/>
                          </m:rPr>
                          <a:rPr kumimoji="0" lang="en-US"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E</m:t>
                        </m:r>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D</m:t>
                        </m:r>
                        <m:r>
                          <a:rPr kumimoji="0" lang="en-US" sz="1600" b="0" i="0"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US"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t>
                        </m:r>
                        <m:f>
                          <m:fPr>
                            <m:ctrlPr>
                              <a:rPr kumimoji="0" lang="en-US" sz="160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fPr>
                          <m:num>
                            <m: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1</m:t>
                            </m:r>
                          </m:num>
                          <m:den>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η</m:t>
                            </m:r>
                          </m:den>
                        </m:f>
                        <m: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MP</m:t>
                        </m:r>
                        <m: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m:rPr>
                            <m:sty m:val="p"/>
                          </m:rPr>
                          <a:rPr kumimoji="0" lang="en-GB" sz="1600" b="0" i="0"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UED</m:t>
                        </m:r>
                      </m:oMath>
                    </m:oMathPara>
                  </a14:m>
                  <a:endParaRPr kumimoji="0" lang="en-GB" sz="1600" u="none" strike="noStrike" kern="0" cap="none" spc="0" normalizeH="0" baseline="0" noProof="0" dirty="0">
                    <a:ln>
                      <a:noFill/>
                    </a:ln>
                    <a:solidFill>
                      <a:srgbClr val="1A1A1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25" name="Rectangle 25">
                  <a:extLst>
                    <a:ext uri="{FF2B5EF4-FFF2-40B4-BE49-F238E27FC236}">
                      <a16:creationId xmlns:a16="http://schemas.microsoft.com/office/drawing/2014/main" id="{A0E6775E-9C49-AE4A-B0E6-A170DEE0E4CA}"/>
                    </a:ext>
                  </a:extLst>
                </p:cNvPr>
                <p:cNvSpPr>
                  <a:spLocks noRot="1" noChangeAspect="1" noMove="1" noResize="1" noEditPoints="1" noAdjustHandles="1" noChangeArrowheads="1" noChangeShapeType="1" noTextEdit="1"/>
                </p:cNvSpPr>
                <p:nvPr/>
              </p:nvSpPr>
              <p:spPr bwMode="auto">
                <a:xfrm>
                  <a:off x="1874327" y="231215"/>
                  <a:ext cx="3377660" cy="1013623"/>
                </a:xfrm>
                <a:prstGeom prst="rect">
                  <a:avLst/>
                </a:prstGeom>
                <a:blipFill>
                  <a:blip r:embed="rId6"/>
                  <a:stretch>
                    <a:fillRect b="-41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grpSp>
      <p:sp>
        <p:nvSpPr>
          <p:cNvPr id="16" name="Oval 15">
            <a:extLst>
              <a:ext uri="{FF2B5EF4-FFF2-40B4-BE49-F238E27FC236}">
                <a16:creationId xmlns:a16="http://schemas.microsoft.com/office/drawing/2014/main" id="{94439AB0-286A-9E45-8437-BAFABAF4EA73}"/>
              </a:ext>
            </a:extLst>
          </p:cNvPr>
          <p:cNvSpPr/>
          <p:nvPr/>
        </p:nvSpPr>
        <p:spPr>
          <a:xfrm>
            <a:off x="8055391" y="397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13;p16">
            <a:extLst>
              <a:ext uri="{FF2B5EF4-FFF2-40B4-BE49-F238E27FC236}">
                <a16:creationId xmlns:a16="http://schemas.microsoft.com/office/drawing/2014/main" id="{0876C9E3-1754-FC44-AC7C-AE759B99E6F3}"/>
              </a:ext>
            </a:extLst>
          </p:cNvPr>
          <p:cNvSpPr>
            <a:spLocks noGrp="1" noChangeArrowheads="1"/>
          </p:cNvSpPr>
          <p:nvPr>
            <p:ph type="title"/>
          </p:nvPr>
        </p:nvSpPr>
        <p:spPr>
          <a:xfrm>
            <a:off x="856129" y="-5984"/>
            <a:ext cx="8622408" cy="1343491"/>
          </a:xfrm>
        </p:spPr>
        <p:txBody>
          <a:bodyPr lIns="121900" tIns="121900" rIns="121900" bIns="121900"/>
          <a:lstStyle/>
          <a:p>
            <a:pPr eaLnBrk="1" hangingPunct="1"/>
            <a:r>
              <a:rPr lang="en-GB" altLang="en-US" dirty="0">
                <a:latin typeface="Open Sans"/>
              </a:rPr>
              <a:t>Lecture 7.1 Industry sector</a:t>
            </a:r>
          </a:p>
        </p:txBody>
      </p:sp>
      <p:pic>
        <p:nvPicPr>
          <p:cNvPr id="3" name="Slide 5 mod.mp3" descr="Slide 5 mod.mp3">
            <a:hlinkClick r:id="" action="ppaction://media"/>
            <a:extLst>
              <a:ext uri="{FF2B5EF4-FFF2-40B4-BE49-F238E27FC236}">
                <a16:creationId xmlns:a16="http://schemas.microsoft.com/office/drawing/2014/main" id="{C681E268-FD6C-AA4A-9B8B-028E35105D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6756" y="468731"/>
            <a:ext cx="812800" cy="812800"/>
          </a:xfrm>
          <a:prstGeom prst="rect">
            <a:avLst/>
          </a:prstGeom>
        </p:spPr>
      </p:pic>
    </p:spTree>
    <p:extLst>
      <p:ext uri="{BB962C8B-B14F-4D97-AF65-F5344CB8AC3E}">
        <p14:creationId xmlns:p14="http://schemas.microsoft.com/office/powerpoint/2010/main" val="26637271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with low confidence">
            <a:extLst>
              <a:ext uri="{FF2B5EF4-FFF2-40B4-BE49-F238E27FC236}">
                <a16:creationId xmlns:a16="http://schemas.microsoft.com/office/drawing/2014/main" id="{7361A60B-0F66-2347-A4CB-3ED63452A898}"/>
              </a:ext>
            </a:extLst>
          </p:cNvPr>
          <p:cNvPicPr>
            <a:picLocks noChangeAspect="1"/>
          </p:cNvPicPr>
          <p:nvPr/>
        </p:nvPicPr>
        <p:blipFill>
          <a:blip r:embed="rId5"/>
          <a:stretch>
            <a:fillRect/>
          </a:stretch>
        </p:blipFill>
        <p:spPr>
          <a:xfrm>
            <a:off x="8193674" y="1052883"/>
            <a:ext cx="3028868" cy="4190424"/>
          </a:xfrm>
          <a:prstGeom prst="rect">
            <a:avLst/>
          </a:prstGeom>
        </p:spPr>
      </p:pic>
      <p:sp>
        <p:nvSpPr>
          <p:cNvPr id="89" name="Text Box 4">
            <a:extLst>
              <a:ext uri="{FF2B5EF4-FFF2-40B4-BE49-F238E27FC236}">
                <a16:creationId xmlns:a16="http://schemas.microsoft.com/office/drawing/2014/main" id="{D9752D37-ACD8-7846-87D4-AC2D6E59E00C}"/>
              </a:ext>
            </a:extLst>
          </p:cNvPr>
          <p:cNvSpPr txBox="1">
            <a:spLocks noChangeArrowheads="1"/>
          </p:cNvSpPr>
          <p:nvPr/>
        </p:nvSpPr>
        <p:spPr bwMode="auto">
          <a:xfrm>
            <a:off x="9040361" y="1036314"/>
            <a:ext cx="2003119" cy="338554"/>
          </a:xfrm>
          <a:prstGeom prst="rect">
            <a:avLst/>
          </a:prstGeom>
          <a:noFill/>
          <a:ln w="9525">
            <a:noFill/>
            <a:miter lim="800000"/>
            <a:headEnd/>
            <a:tailEnd/>
          </a:ln>
          <a:effectLst/>
        </p:spPr>
        <p:txBody>
          <a:bodyPr>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Miscellaneous</a:t>
            </a:r>
          </a:p>
        </p:txBody>
      </p:sp>
      <p:sp>
        <p:nvSpPr>
          <p:cNvPr id="90" name="Text Box 9">
            <a:extLst>
              <a:ext uri="{FF2B5EF4-FFF2-40B4-BE49-F238E27FC236}">
                <a16:creationId xmlns:a16="http://schemas.microsoft.com/office/drawing/2014/main" id="{60530DD5-E61F-B44B-A142-7BC08DE1BCBA}"/>
              </a:ext>
            </a:extLst>
          </p:cNvPr>
          <p:cNvSpPr txBox="1">
            <a:spLocks noChangeArrowheads="1"/>
          </p:cNvSpPr>
          <p:nvPr/>
        </p:nvSpPr>
        <p:spPr bwMode="auto">
          <a:xfrm>
            <a:off x="8831938" y="1398313"/>
            <a:ext cx="2003119" cy="338554"/>
          </a:xfrm>
          <a:prstGeom prst="rect">
            <a:avLst/>
          </a:prstGeom>
          <a:noFill/>
          <a:ln w="9525">
            <a:noFill/>
            <a:miter lim="800000"/>
            <a:headEnd/>
            <a:tailEnd/>
          </a:ln>
          <a:effectLst/>
        </p:spPr>
        <p:txBody>
          <a:bodyPr>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Durables</a:t>
            </a:r>
          </a:p>
        </p:txBody>
      </p:sp>
      <p:sp>
        <p:nvSpPr>
          <p:cNvPr id="91" name="Text Box 10">
            <a:extLst>
              <a:ext uri="{FF2B5EF4-FFF2-40B4-BE49-F238E27FC236}">
                <a16:creationId xmlns:a16="http://schemas.microsoft.com/office/drawing/2014/main" id="{20B1ED97-F1D0-B549-8F51-A8BF509EBD6D}"/>
              </a:ext>
            </a:extLst>
          </p:cNvPr>
          <p:cNvSpPr txBox="1">
            <a:spLocks noChangeArrowheads="1"/>
          </p:cNvSpPr>
          <p:nvPr/>
        </p:nvSpPr>
        <p:spPr bwMode="auto">
          <a:xfrm>
            <a:off x="8559800" y="1785256"/>
            <a:ext cx="2003119" cy="338554"/>
          </a:xfrm>
          <a:prstGeom prst="rect">
            <a:avLst/>
          </a:prstGeom>
          <a:noFill/>
          <a:ln w="9525">
            <a:noFill/>
            <a:miter lim="800000"/>
            <a:headEnd/>
            <a:tailEnd/>
          </a:ln>
          <a:effectLst/>
        </p:spPr>
        <p:txBody>
          <a:bodyPr wrap="square">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Equipment</a:t>
            </a:r>
          </a:p>
        </p:txBody>
      </p:sp>
      <p:sp>
        <p:nvSpPr>
          <p:cNvPr id="92" name="Text Box 11">
            <a:extLst>
              <a:ext uri="{FF2B5EF4-FFF2-40B4-BE49-F238E27FC236}">
                <a16:creationId xmlns:a16="http://schemas.microsoft.com/office/drawing/2014/main" id="{C34C54ED-E662-8C41-9FED-748A475F6D6A}"/>
              </a:ext>
            </a:extLst>
          </p:cNvPr>
          <p:cNvSpPr txBox="1">
            <a:spLocks noChangeArrowheads="1"/>
          </p:cNvSpPr>
          <p:nvPr/>
        </p:nvSpPr>
        <p:spPr bwMode="auto">
          <a:xfrm>
            <a:off x="8254999" y="2221720"/>
            <a:ext cx="2003119" cy="338554"/>
          </a:xfrm>
          <a:prstGeom prst="rect">
            <a:avLst/>
          </a:prstGeom>
          <a:noFill/>
          <a:ln w="9525">
            <a:noFill/>
            <a:miter lim="800000"/>
            <a:headEnd/>
            <a:tailEnd/>
          </a:ln>
          <a:effectLst/>
        </p:spPr>
        <p:txBody>
          <a:bodyPr wrap="square">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Materials</a:t>
            </a:r>
          </a:p>
        </p:txBody>
      </p:sp>
      <p:sp>
        <p:nvSpPr>
          <p:cNvPr id="93" name="Text Box 14">
            <a:extLst>
              <a:ext uri="{FF2B5EF4-FFF2-40B4-BE49-F238E27FC236}">
                <a16:creationId xmlns:a16="http://schemas.microsoft.com/office/drawing/2014/main" id="{57EFB569-D345-7447-B572-A433DDA6E528}"/>
              </a:ext>
            </a:extLst>
          </p:cNvPr>
          <p:cNvSpPr txBox="1">
            <a:spLocks noChangeArrowheads="1"/>
          </p:cNvSpPr>
          <p:nvPr/>
        </p:nvSpPr>
        <p:spPr bwMode="auto">
          <a:xfrm>
            <a:off x="7323402" y="3546570"/>
            <a:ext cx="3720078" cy="646331"/>
          </a:xfrm>
          <a:prstGeom prst="rect">
            <a:avLst/>
          </a:prstGeom>
          <a:noFill/>
          <a:ln w="9525">
            <a:noFill/>
            <a:miter lim="800000"/>
            <a:headEnd/>
            <a:tailEnd/>
          </a:ln>
          <a:effectLst/>
        </p:spPr>
        <p:txBody>
          <a:bodyPr>
            <a:spAutoFit/>
          </a:bodyPr>
          <a:lstStyle/>
          <a:p>
            <a:pPr algn="ctr">
              <a:spcBef>
                <a:spcPts val="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Steam generation </a:t>
            </a:r>
          </a:p>
          <a:p>
            <a:pPr algn="ctr">
              <a:spcBef>
                <a:spcPts val="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(Medium)</a:t>
            </a:r>
          </a:p>
        </p:txBody>
      </p:sp>
      <p:sp>
        <p:nvSpPr>
          <p:cNvPr id="94" name="Text Box 15">
            <a:extLst>
              <a:ext uri="{FF2B5EF4-FFF2-40B4-BE49-F238E27FC236}">
                <a16:creationId xmlns:a16="http://schemas.microsoft.com/office/drawing/2014/main" id="{CB5D1C6A-A85C-CD42-95B6-9092C974F5F3}"/>
              </a:ext>
            </a:extLst>
          </p:cNvPr>
          <p:cNvSpPr txBox="1">
            <a:spLocks noChangeArrowheads="1"/>
          </p:cNvSpPr>
          <p:nvPr/>
        </p:nvSpPr>
        <p:spPr bwMode="auto">
          <a:xfrm>
            <a:off x="7575369" y="2623220"/>
            <a:ext cx="3362378" cy="646331"/>
          </a:xfrm>
          <a:prstGeom prst="rect">
            <a:avLst/>
          </a:prstGeom>
          <a:noFill/>
          <a:ln w="9525">
            <a:noFill/>
            <a:miter lim="800000"/>
            <a:headEnd/>
            <a:tailEnd/>
          </a:ln>
          <a:effectLst/>
        </p:spPr>
        <p:txBody>
          <a:bodyPr>
            <a:spAutoFit/>
          </a:bodyPr>
          <a:lstStyle/>
          <a:p>
            <a:pPr algn="ctr">
              <a:spcBef>
                <a:spcPct val="5000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Furnaces </a:t>
            </a:r>
            <a:b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b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(High)</a:t>
            </a:r>
          </a:p>
        </p:txBody>
      </p:sp>
      <p:sp>
        <p:nvSpPr>
          <p:cNvPr id="95" name="Text Box 39">
            <a:extLst>
              <a:ext uri="{FF2B5EF4-FFF2-40B4-BE49-F238E27FC236}">
                <a16:creationId xmlns:a16="http://schemas.microsoft.com/office/drawing/2014/main" id="{24FAF268-B9C8-3E4B-852E-F35B39953C78}"/>
              </a:ext>
            </a:extLst>
          </p:cNvPr>
          <p:cNvSpPr txBox="1">
            <a:spLocks noChangeArrowheads="1"/>
          </p:cNvSpPr>
          <p:nvPr/>
        </p:nvSpPr>
        <p:spPr bwMode="auto">
          <a:xfrm>
            <a:off x="8116217" y="5246999"/>
            <a:ext cx="2366907" cy="338554"/>
          </a:xfrm>
          <a:prstGeom prst="rect">
            <a:avLst/>
          </a:prstGeom>
          <a:noFill/>
          <a:ln w="9525">
            <a:noFill/>
            <a:miter lim="800000"/>
            <a:headEnd/>
            <a:tailEnd/>
          </a:ln>
          <a:effectLst/>
        </p:spPr>
        <p:txBody>
          <a:bodyPr wrap="square">
            <a:spAutoFit/>
          </a:bodyPr>
          <a:lstStyle/>
          <a:p>
            <a:pPr algn="ct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Process of Thermal Use</a:t>
            </a:r>
          </a:p>
        </p:txBody>
      </p:sp>
      <p:sp>
        <p:nvSpPr>
          <p:cNvPr id="85" name="Text Box 14">
            <a:extLst>
              <a:ext uri="{FF2B5EF4-FFF2-40B4-BE49-F238E27FC236}">
                <a16:creationId xmlns:a16="http://schemas.microsoft.com/office/drawing/2014/main" id="{69746EE1-8414-7A43-BD98-1B146C072907}"/>
              </a:ext>
            </a:extLst>
          </p:cNvPr>
          <p:cNvSpPr txBox="1">
            <a:spLocks noChangeArrowheads="1"/>
          </p:cNvSpPr>
          <p:nvPr/>
        </p:nvSpPr>
        <p:spPr bwMode="auto">
          <a:xfrm>
            <a:off x="7439632" y="4411022"/>
            <a:ext cx="3720078" cy="646331"/>
          </a:xfrm>
          <a:prstGeom prst="rect">
            <a:avLst/>
          </a:prstGeom>
          <a:noFill/>
          <a:ln w="9525">
            <a:noFill/>
            <a:miter lim="800000"/>
            <a:headEnd/>
            <a:tailEnd/>
          </a:ln>
          <a:effectLst/>
        </p:spPr>
        <p:txBody>
          <a:bodyPr>
            <a:spAutoFit/>
          </a:bodyPr>
          <a:lstStyle>
            <a:defPPr>
              <a:defRPr lang="en-US"/>
            </a:defPPr>
            <a:lvl1pPr algn="ctr">
              <a:spcBef>
                <a:spcPts val="0"/>
              </a:spcBef>
              <a:defRPr>
                <a:solidFill>
                  <a:srgbClr val="B53541"/>
                </a:solidFill>
              </a:defRPr>
            </a:lvl1p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Space / water heating </a:t>
            </a:r>
          </a:p>
          <a:p>
            <a:r>
              <a:rPr lang="en-US" sz="1600">
                <a:latin typeface="Open Sans Light" panose="020B0306030504020204" pitchFamily="34" charset="0"/>
                <a:ea typeface="Open Sans Light" panose="020B0306030504020204" pitchFamily="34" charset="0"/>
                <a:cs typeface="Open Sans Light" panose="020B0306030504020204" pitchFamily="34" charset="0"/>
              </a:rPr>
              <a:t>(Low)</a:t>
            </a:r>
          </a:p>
        </p:txBody>
      </p:sp>
      <p:sp>
        <p:nvSpPr>
          <p:cNvPr id="97" name="TextBox 96">
            <a:extLst>
              <a:ext uri="{FF2B5EF4-FFF2-40B4-BE49-F238E27FC236}">
                <a16:creationId xmlns:a16="http://schemas.microsoft.com/office/drawing/2014/main" id="{3AF0BF15-256A-844F-A633-0DFEA5295BD0}"/>
              </a:ext>
            </a:extLst>
          </p:cNvPr>
          <p:cNvSpPr txBox="1"/>
          <p:nvPr/>
        </p:nvSpPr>
        <p:spPr>
          <a:xfrm>
            <a:off x="9561359" y="696417"/>
            <a:ext cx="1736373" cy="338554"/>
          </a:xfrm>
          <a:prstGeom prst="rect">
            <a:avLst/>
          </a:prstGeom>
          <a:noFill/>
        </p:spPr>
        <p:txBody>
          <a:bodyPr wrap="none" rtlCol="0">
            <a:spAutoFit/>
          </a:body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SL + SM + SH = 1</a:t>
            </a: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8" name="TextBox 97">
            <a:extLst>
              <a:ext uri="{FF2B5EF4-FFF2-40B4-BE49-F238E27FC236}">
                <a16:creationId xmlns:a16="http://schemas.microsoft.com/office/drawing/2014/main" id="{100A8655-57FE-5745-A4D4-C122FAFE3446}"/>
              </a:ext>
            </a:extLst>
          </p:cNvPr>
          <p:cNvSpPr txBox="1"/>
          <p:nvPr/>
        </p:nvSpPr>
        <p:spPr>
          <a:xfrm>
            <a:off x="11154955" y="3168759"/>
            <a:ext cx="402674"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SL</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9" name="TextBox 98">
            <a:extLst>
              <a:ext uri="{FF2B5EF4-FFF2-40B4-BE49-F238E27FC236}">
                <a16:creationId xmlns:a16="http://schemas.microsoft.com/office/drawing/2014/main" id="{88619F1D-D74D-0F49-BF46-526951BBFDA4}"/>
              </a:ext>
            </a:extLst>
          </p:cNvPr>
          <p:cNvSpPr txBox="1"/>
          <p:nvPr/>
        </p:nvSpPr>
        <p:spPr>
          <a:xfrm>
            <a:off x="11130590" y="1872994"/>
            <a:ext cx="473206"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SM</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0" name="TextBox 99">
            <a:extLst>
              <a:ext uri="{FF2B5EF4-FFF2-40B4-BE49-F238E27FC236}">
                <a16:creationId xmlns:a16="http://schemas.microsoft.com/office/drawing/2014/main" id="{8B9E64C7-1CA6-544F-AAA2-3EA521FC5681}"/>
              </a:ext>
            </a:extLst>
          </p:cNvPr>
          <p:cNvSpPr txBox="1"/>
          <p:nvPr/>
        </p:nvSpPr>
        <p:spPr>
          <a:xfrm>
            <a:off x="11136614" y="1038969"/>
            <a:ext cx="444352"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SH</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1" name="Rounded Rectangle 100">
            <a:extLst>
              <a:ext uri="{FF2B5EF4-FFF2-40B4-BE49-F238E27FC236}">
                <a16:creationId xmlns:a16="http://schemas.microsoft.com/office/drawing/2014/main" id="{2CDBFF1A-AA53-4F4E-A1E3-C424C91A59E8}"/>
              </a:ext>
            </a:extLst>
          </p:cNvPr>
          <p:cNvSpPr>
            <a:spLocks noChangeAspect="1"/>
          </p:cNvSpPr>
          <p:nvPr/>
        </p:nvSpPr>
        <p:spPr>
          <a:xfrm>
            <a:off x="1280204" y="2708351"/>
            <a:ext cx="1722233"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02" name="TextBox 101">
            <a:extLst>
              <a:ext uri="{FF2B5EF4-FFF2-40B4-BE49-F238E27FC236}">
                <a16:creationId xmlns:a16="http://schemas.microsoft.com/office/drawing/2014/main" id="{1464FFD5-E04D-F249-8F33-57F00702F56E}"/>
              </a:ext>
            </a:extLst>
          </p:cNvPr>
          <p:cNvSpPr txBox="1"/>
          <p:nvPr/>
        </p:nvSpPr>
        <p:spPr>
          <a:xfrm>
            <a:off x="650213" y="3401962"/>
            <a:ext cx="2477105" cy="707886"/>
          </a:xfrm>
          <a:prstGeom prst="rect">
            <a:avLst/>
          </a:prstGeom>
          <a:noFill/>
        </p:spPr>
        <p:txBody>
          <a:bodyPr wrap="square" rtlCol="0">
            <a:spAutoFit/>
          </a:bodyPr>
          <a:lstStyle/>
          <a:p>
            <a:pPr algn="ctr">
              <a:buClr>
                <a:srgbClr val="000000"/>
              </a:buClr>
              <a:buFont typeface="Arial"/>
              <a:buNone/>
            </a:pPr>
            <a:r>
              <a:rPr lang="en-GB" sz="2000" kern="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Useful energy demand</a:t>
            </a:r>
          </a:p>
        </p:txBody>
      </p:sp>
      <p:sp>
        <p:nvSpPr>
          <p:cNvPr id="103" name="Rounded Rectangle 102">
            <a:extLst>
              <a:ext uri="{FF2B5EF4-FFF2-40B4-BE49-F238E27FC236}">
                <a16:creationId xmlns:a16="http://schemas.microsoft.com/office/drawing/2014/main" id="{8C05B169-A63E-BF43-B37C-58627AAC10B8}"/>
              </a:ext>
            </a:extLst>
          </p:cNvPr>
          <p:cNvSpPr>
            <a:spLocks noChangeAspect="1"/>
          </p:cNvSpPr>
          <p:nvPr/>
        </p:nvSpPr>
        <p:spPr>
          <a:xfrm>
            <a:off x="5351014" y="2694437"/>
            <a:ext cx="1251104"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04" name="TextBox 103">
            <a:extLst>
              <a:ext uri="{FF2B5EF4-FFF2-40B4-BE49-F238E27FC236}">
                <a16:creationId xmlns:a16="http://schemas.microsoft.com/office/drawing/2014/main" id="{05E04B94-2B46-DA4D-95AF-BA539E21A807}"/>
              </a:ext>
            </a:extLst>
          </p:cNvPr>
          <p:cNvSpPr txBox="1"/>
          <p:nvPr/>
        </p:nvSpPr>
        <p:spPr>
          <a:xfrm>
            <a:off x="5284660" y="3416760"/>
            <a:ext cx="1405611" cy="707886"/>
          </a:xfrm>
          <a:prstGeom prst="rect">
            <a:avLst/>
          </a:prstGeom>
          <a:noFill/>
        </p:spPr>
        <p:txBody>
          <a:bodyPr wrap="square" rtlCol="0">
            <a:spAutoFit/>
          </a:bodyPr>
          <a:lstStyle/>
          <a:p>
            <a:pPr algn="ctr">
              <a:buClr>
                <a:srgbClr val="000000"/>
              </a:buClr>
              <a:buFont typeface="Arial"/>
              <a:buNone/>
            </a:pPr>
            <a:r>
              <a:rPr lang="en-GB" sz="2000" kern="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Value added</a:t>
            </a:r>
          </a:p>
        </p:txBody>
      </p:sp>
      <p:sp>
        <p:nvSpPr>
          <p:cNvPr id="105" name="Rounded Rectangle 104">
            <a:extLst>
              <a:ext uri="{FF2B5EF4-FFF2-40B4-BE49-F238E27FC236}">
                <a16:creationId xmlns:a16="http://schemas.microsoft.com/office/drawing/2014/main" id="{0D9AA74F-8867-5F4E-9139-A56162A90CD1}"/>
              </a:ext>
            </a:extLst>
          </p:cNvPr>
          <p:cNvSpPr>
            <a:spLocks noChangeAspect="1"/>
          </p:cNvSpPr>
          <p:nvPr/>
        </p:nvSpPr>
        <p:spPr>
          <a:xfrm>
            <a:off x="4131581" y="2724197"/>
            <a:ext cx="1191179" cy="596154"/>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06" name="TextBox 105">
            <a:extLst>
              <a:ext uri="{FF2B5EF4-FFF2-40B4-BE49-F238E27FC236}">
                <a16:creationId xmlns:a16="http://schemas.microsoft.com/office/drawing/2014/main" id="{01B0AB75-C9C5-E94A-A24E-0404757A16F6}"/>
              </a:ext>
            </a:extLst>
          </p:cNvPr>
          <p:cNvSpPr txBox="1"/>
          <p:nvPr/>
        </p:nvSpPr>
        <p:spPr>
          <a:xfrm>
            <a:off x="3605428" y="3401962"/>
            <a:ext cx="2299636" cy="707886"/>
          </a:xfrm>
          <a:prstGeom prst="rect">
            <a:avLst/>
          </a:prstGeom>
          <a:noFill/>
        </p:spPr>
        <p:txBody>
          <a:bodyPr wrap="square" rtlCol="0">
            <a:spAutoFit/>
          </a:bodyPr>
          <a:lstStyle/>
          <a:p>
            <a:pPr algn="ctr">
              <a:buClr>
                <a:srgbClr val="000000"/>
              </a:buClr>
              <a:buFont typeface="Arial"/>
              <a:buNone/>
            </a:pPr>
            <a:r>
              <a:rPr lang="en-GB" sz="2000" kern="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sym typeface="Arial"/>
              </a:rPr>
              <a:t>Useful energy intensity</a:t>
            </a:r>
          </a:p>
        </p:txBody>
      </p:sp>
      <p:grpSp>
        <p:nvGrpSpPr>
          <p:cNvPr id="107" name="Group 106">
            <a:extLst>
              <a:ext uri="{FF2B5EF4-FFF2-40B4-BE49-F238E27FC236}">
                <a16:creationId xmlns:a16="http://schemas.microsoft.com/office/drawing/2014/main" id="{7F6CDE73-5996-2D41-AF7E-66C5AA904505}"/>
              </a:ext>
            </a:extLst>
          </p:cNvPr>
          <p:cNvGrpSpPr/>
          <p:nvPr/>
        </p:nvGrpSpPr>
        <p:grpSpPr>
          <a:xfrm>
            <a:off x="3702994" y="3269552"/>
            <a:ext cx="4383515" cy="2074948"/>
            <a:chOff x="337993" y="3107493"/>
            <a:chExt cx="4383515" cy="2074948"/>
          </a:xfrm>
        </p:grpSpPr>
        <p:sp>
          <p:nvSpPr>
            <p:cNvPr id="108" name="TextBox 107">
              <a:extLst>
                <a:ext uri="{FF2B5EF4-FFF2-40B4-BE49-F238E27FC236}">
                  <a16:creationId xmlns:a16="http://schemas.microsoft.com/office/drawing/2014/main" id="{3AA43C38-8F53-E943-8678-CFB2C5E376C4}"/>
                </a:ext>
              </a:extLst>
            </p:cNvPr>
            <p:cNvSpPr txBox="1"/>
            <p:nvPr/>
          </p:nvSpPr>
          <p:spPr>
            <a:xfrm>
              <a:off x="337993" y="4166778"/>
              <a:ext cx="4383515" cy="1015663"/>
            </a:xfrm>
            <a:prstGeom prst="rect">
              <a:avLst/>
            </a:prstGeom>
            <a:noFill/>
          </p:spPr>
          <p:txBody>
            <a:bodyPr wrap="square" rtlCol="0">
              <a:spAutoFit/>
            </a:bodyPr>
            <a:lstStyle/>
            <a:p>
              <a:pPr algn="ctr"/>
              <a:r>
                <a:rPr lang="en-GB" sz="2000">
                  <a:latin typeface="Open Sans" panose="020B0606030504020204" pitchFamily="34" charset="0"/>
                </a:rPr>
                <a:t>Share of useful energy by subsector, </a:t>
              </a:r>
              <a:br>
                <a:rPr lang="en-GB" sz="2000">
                  <a:latin typeface="Open Sans" panose="020B0606030504020204" pitchFamily="34" charset="0"/>
                </a:rPr>
              </a:br>
              <a:r>
                <a:rPr lang="en-GB" sz="2000">
                  <a:latin typeface="Open Sans" panose="020B0606030504020204" pitchFamily="34" charset="0"/>
                </a:rPr>
                <a:t>and temperature range T</a:t>
              </a:r>
            </a:p>
          </p:txBody>
        </p:sp>
        <p:cxnSp>
          <p:nvCxnSpPr>
            <p:cNvPr id="109" name="Straight Arrow Connector 108">
              <a:extLst>
                <a:ext uri="{FF2B5EF4-FFF2-40B4-BE49-F238E27FC236}">
                  <a16:creationId xmlns:a16="http://schemas.microsoft.com/office/drawing/2014/main" id="{EE7BB302-D6D0-A542-8238-C306BA18EC2C}"/>
                </a:ext>
              </a:extLst>
            </p:cNvPr>
            <p:cNvCxnSpPr>
              <a:cxnSpLocks/>
            </p:cNvCxnSpPr>
            <p:nvPr/>
          </p:nvCxnSpPr>
          <p:spPr bwMode="auto">
            <a:xfrm flipV="1">
              <a:off x="2867991" y="3107493"/>
              <a:ext cx="570876" cy="103865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sp>
        <p:nvSpPr>
          <p:cNvPr id="30" name="Google Shape;113;p16">
            <a:extLst>
              <a:ext uri="{FF2B5EF4-FFF2-40B4-BE49-F238E27FC236}">
                <a16:creationId xmlns:a16="http://schemas.microsoft.com/office/drawing/2014/main" id="{7E7B0C94-D0C3-734D-A4FA-054CBC604EEF}"/>
              </a:ext>
            </a:extLst>
          </p:cNvPr>
          <p:cNvSpPr>
            <a:spLocks noGrp="1" noChangeArrowheads="1"/>
          </p:cNvSpPr>
          <p:nvPr>
            <p:ph type="title"/>
          </p:nvPr>
        </p:nvSpPr>
        <p:spPr>
          <a:xfrm>
            <a:off x="856129" y="-5984"/>
            <a:ext cx="7618798" cy="1343491"/>
          </a:xfrm>
        </p:spPr>
        <p:txBody>
          <a:bodyPr lIns="121900" tIns="121900" rIns="121900" bIns="121900"/>
          <a:lstStyle/>
          <a:p>
            <a:pPr eaLnBrk="1" hangingPunct="1"/>
            <a:r>
              <a:rPr lang="en-GB" altLang="en-US" dirty="0">
                <a:latin typeface="Open Sans"/>
              </a:rPr>
              <a:t>Lecture 7.1 Industry sector</a:t>
            </a:r>
          </a:p>
        </p:txBody>
      </p:sp>
      <mc:AlternateContent xmlns:mc="http://schemas.openxmlformats.org/markup-compatibility/2006" xmlns:a14="http://schemas.microsoft.com/office/drawing/2010/main">
        <mc:Choice Requires="a14">
          <p:sp>
            <p:nvSpPr>
              <p:cNvPr id="27" name="Google Shape;115;p16">
                <a:extLst>
                  <a:ext uri="{FF2B5EF4-FFF2-40B4-BE49-F238E27FC236}">
                    <a16:creationId xmlns:a16="http://schemas.microsoft.com/office/drawing/2014/main" id="{D415855B-310A-EC4D-99C2-F6AE450E3053}"/>
                  </a:ext>
                </a:extLst>
              </p:cNvPr>
              <p:cNvSpPr txBox="1"/>
              <p:nvPr/>
            </p:nvSpPr>
            <p:spPr>
              <a:xfrm>
                <a:off x="920543" y="1295411"/>
                <a:ext cx="731163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Thermal uses for Manufacturing</a:t>
                </a:r>
                <a:endParaRPr lang="en-GB" altLang="en-US" sz="2000" b="1">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r>
                  <a:rPr lang="en-GB" altLang="en-US" sz="2000">
                    <a:latin typeface="Open Sans" panose="020B0606030504020204" pitchFamily="34" charset="0"/>
                    <a:ea typeface="Open Sans" panose="020B0606030504020204" pitchFamily="34" charset="0"/>
                    <a:cs typeface="Open Sans" panose="020B0606030504020204" pitchFamily="34" charset="0"/>
                  </a:rPr>
                  <a:t>In manufacturing, three ranges of thermal uses are used</a:t>
                </a: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14:m>
                  <m:oMathPara xmlns:m="http://schemas.openxmlformats.org/officeDocument/2006/math">
                    <m:oMathParaPr>
                      <m:jc m:val="centerGroup"/>
                    </m:oMathParaPr>
                    <m:oMath xmlns:m="http://schemas.openxmlformats.org/officeDocument/2006/math">
                      <m:sSubSup>
                        <m:sSubSupPr>
                          <m:ctrlPr>
                            <a:rPr lang="en-GB" altLang="en-US" sz="2000" i="1">
                              <a:latin typeface="Cambria Math" panose="02040503050406030204" pitchFamily="18" charset="0"/>
                              <a:cs typeface="Calibri" panose="020F0502020204030204" pitchFamily="34" charset="0"/>
                            </a:rPr>
                          </m:ctrlPr>
                        </m:sSubSupPr>
                        <m:e>
                          <m:r>
                            <a:rPr lang="en-GB" altLang="en-US" sz="2000">
                              <a:latin typeface="Cambria Math" panose="02040503050406030204" pitchFamily="18" charset="0"/>
                              <a:cs typeface="Calibri" panose="020F0502020204030204" pitchFamily="34" charset="0"/>
                            </a:rPr>
                            <m:t>𝑈𝐸𝐷</m:t>
                          </m:r>
                        </m:e>
                        <m:sub>
                          <m:r>
                            <a:rPr lang="en-GB" altLang="en-US" sz="2000">
                              <a:latin typeface="Cambria Math" panose="02040503050406030204" pitchFamily="18" charset="0"/>
                              <a:cs typeface="Calibri" panose="020F0502020204030204" pitchFamily="34" charset="0"/>
                            </a:rPr>
                            <m:t>𝑠𝑒𝑐𝑡𝑜𝑟</m:t>
                          </m:r>
                        </m:sub>
                        <m:sup>
                          <m:r>
                            <a:rPr lang="en-GB" altLang="en-US" sz="2000">
                              <a:latin typeface="Cambria Math" panose="02040503050406030204" pitchFamily="18" charset="0"/>
                              <a:cs typeface="Calibri" panose="020F0502020204030204" pitchFamily="34" charset="0"/>
                            </a:rPr>
                            <m:t>𝑡h𝑒𝑟𝑚𝑎𝑙</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𝑇</m:t>
                          </m:r>
                        </m:sup>
                      </m:sSubSup>
                      <m:r>
                        <a:rPr lang="en-GB" altLang="en-US" sz="2000">
                          <a:latin typeface="Cambria Math" panose="02040503050406030204" pitchFamily="18" charset="0"/>
                          <a:cs typeface="Calibri" panose="020F0502020204030204" pitchFamily="34" charset="0"/>
                        </a:rPr>
                        <m:t>=</m:t>
                      </m:r>
                      <m:nary>
                        <m:naryPr>
                          <m:chr m:val="∑"/>
                          <m:supHide m:val="on"/>
                          <m:ctrlPr>
                            <a:rPr lang="en-GB" altLang="en-US" sz="2000" i="1">
                              <a:latin typeface="Cambria Math" panose="02040503050406030204" pitchFamily="18" charset="0"/>
                              <a:cs typeface="Calibri" panose="020F0502020204030204" pitchFamily="34" charset="0"/>
                            </a:rPr>
                          </m:ctrlPr>
                        </m:naryPr>
                        <m:sub>
                          <m:r>
                            <a:rPr lang="en-GB" altLang="en-US" sz="2000">
                              <a:latin typeface="Cambria Math" panose="02040503050406030204" pitchFamily="18" charset="0"/>
                              <a:cs typeface="Calibri" panose="020F0502020204030204" pitchFamily="34" charset="0"/>
                            </a:rPr>
                            <m:t>𝑠𝑢𝑏𝑠𝑒𝑐𝑡𝑜𝑟</m:t>
                          </m:r>
                        </m:sub>
                        <m:sup/>
                        <m:e>
                          <m:r>
                            <a:rPr lang="en-GB" altLang="en-US" sz="2000">
                              <a:latin typeface="Cambria Math" panose="02040503050406030204" pitchFamily="18" charset="0"/>
                              <a:cs typeface="Calibri" panose="020F0502020204030204" pitchFamily="34" charset="0"/>
                            </a:rPr>
                            <m:t>𝐸</m:t>
                          </m:r>
                          <m:sSubSup>
                            <m:sSubSupPr>
                              <m:ctrlPr>
                                <a:rPr lang="en-GB" altLang="en-US" sz="2000" i="1">
                                  <a:latin typeface="Cambria Math" panose="02040503050406030204" pitchFamily="18" charset="0"/>
                                  <a:cs typeface="Calibri" panose="020F0502020204030204" pitchFamily="34" charset="0"/>
                                </a:rPr>
                              </m:ctrlPr>
                            </m:sSubSupPr>
                            <m:e>
                              <m:r>
                                <a:rPr lang="en-GB" altLang="en-US" sz="2000">
                                  <a:latin typeface="Cambria Math" panose="02040503050406030204" pitchFamily="18" charset="0"/>
                                  <a:cs typeface="Calibri" panose="020F0502020204030204" pitchFamily="34" charset="0"/>
                                </a:rPr>
                                <m:t>𝐼</m:t>
                              </m:r>
                            </m:e>
                            <m:sub>
                              <m:r>
                                <a:rPr lang="en-GB" altLang="en-US" sz="2000">
                                  <a:latin typeface="Cambria Math" panose="02040503050406030204" pitchFamily="18" charset="0"/>
                                  <a:cs typeface="Calibri" panose="020F0502020204030204" pitchFamily="34" charset="0"/>
                                </a:rPr>
                                <m:t>𝑠𝑢𝑏𝑠𝑒𝑐𝑡𝑜𝑟</m:t>
                              </m:r>
                            </m:sub>
                            <m:sup>
                              <m:r>
                                <a:rPr lang="en-GB" altLang="en-US" sz="2000">
                                  <a:latin typeface="Cambria Math" panose="02040503050406030204" pitchFamily="18" charset="0"/>
                                  <a:cs typeface="Calibri" panose="020F0502020204030204" pitchFamily="34" charset="0"/>
                                </a:rPr>
                                <m:t>𝑡h𝑒𝑟𝑚𝑎𝑙</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𝑇</m:t>
                              </m:r>
                            </m:sup>
                          </m:sSubSup>
                          <m:r>
                            <a:rPr lang="en-GB" altLang="en-US" sz="2000">
                              <a:latin typeface="Cambria Math" panose="02040503050406030204" pitchFamily="18" charset="0"/>
                              <a:cs typeface="Calibri" panose="020F0502020204030204" pitchFamily="34" charset="0"/>
                            </a:rPr>
                            <m:t>𝑉</m:t>
                          </m:r>
                          <m:sSub>
                            <m:sSubPr>
                              <m:ctrlPr>
                                <a:rPr lang="en-GB" altLang="en-US" sz="2000" i="1">
                                  <a:latin typeface="Cambria Math" panose="02040503050406030204" pitchFamily="18" charset="0"/>
                                  <a:cs typeface="Calibri" panose="020F0502020204030204" pitchFamily="34" charset="0"/>
                                </a:rPr>
                              </m:ctrlPr>
                            </m:sSubPr>
                            <m:e>
                              <m:r>
                                <a:rPr lang="en-GB" altLang="en-US" sz="2000">
                                  <a:latin typeface="Cambria Math" panose="02040503050406030204" pitchFamily="18" charset="0"/>
                                  <a:cs typeface="Calibri" panose="020F0502020204030204" pitchFamily="34" charset="0"/>
                                </a:rPr>
                                <m:t>𝐴</m:t>
                              </m:r>
                            </m:e>
                            <m:sub>
                              <m:r>
                                <a:rPr lang="en-GB" altLang="en-US" sz="2000">
                                  <a:latin typeface="Cambria Math" panose="02040503050406030204" pitchFamily="18" charset="0"/>
                                  <a:cs typeface="Calibri" panose="020F0502020204030204" pitchFamily="34" charset="0"/>
                                </a:rPr>
                                <m:t>𝑠𝑢𝑏𝑠𝑒𝑐𝑡𝑜𝑟</m:t>
                              </m:r>
                            </m:sub>
                          </m:sSub>
                        </m:e>
                      </m:nary>
                      <m:sSubSup>
                        <m:sSubSupPr>
                          <m:ctrlPr>
                            <a:rPr lang="en-GB" altLang="en-US" sz="2000" i="1" smtClean="0">
                              <a:latin typeface="Cambria Math" panose="02040503050406030204" pitchFamily="18" charset="0"/>
                              <a:cs typeface="Calibri" panose="020F0502020204030204" pitchFamily="34" charset="0"/>
                            </a:rPr>
                          </m:ctrlPr>
                        </m:sSubSupPr>
                        <m:e>
                          <m:r>
                            <a:rPr lang="en-GB" altLang="en-US" sz="2000" smtClean="0">
                              <a:latin typeface="Cambria Math" panose="02040503050406030204" pitchFamily="18" charset="0"/>
                              <a:cs typeface="Calibri" panose="020F0502020204030204" pitchFamily="34" charset="0"/>
                            </a:rPr>
                            <m:t>𝑆</m:t>
                          </m:r>
                        </m:e>
                        <m:sub>
                          <m:r>
                            <a:rPr lang="en-GB" altLang="en-US" sz="2000" smtClean="0">
                              <a:latin typeface="Cambria Math" panose="02040503050406030204" pitchFamily="18" charset="0"/>
                              <a:cs typeface="Calibri" panose="020F0502020204030204" pitchFamily="34" charset="0"/>
                            </a:rPr>
                            <m:t>𝑠𝑢𝑏𝑠𝑒𝑐𝑡𝑜𝑟</m:t>
                          </m:r>
                        </m:sub>
                        <m:sup>
                          <m:r>
                            <a:rPr lang="en-GB" altLang="en-US" sz="2000" smtClean="0">
                              <a:latin typeface="Cambria Math" panose="02040503050406030204" pitchFamily="18" charset="0"/>
                              <a:cs typeface="Calibri" panose="020F0502020204030204" pitchFamily="34" charset="0"/>
                            </a:rPr>
                            <m:t>𝑡h𝑒𝑟𝑚𝑎𝑙</m:t>
                          </m:r>
                          <m:r>
                            <a:rPr lang="en-GB" altLang="en-US" sz="2000" smtClean="0">
                              <a:latin typeface="Cambria Math" panose="02040503050406030204" pitchFamily="18" charset="0"/>
                              <a:cs typeface="Calibri" panose="020F0502020204030204" pitchFamily="34" charset="0"/>
                            </a:rPr>
                            <m:t>, </m:t>
                          </m:r>
                          <m:r>
                            <a:rPr lang="en-GB" altLang="en-US" sz="2000" smtClean="0">
                              <a:latin typeface="Cambria Math" panose="02040503050406030204" pitchFamily="18" charset="0"/>
                              <a:cs typeface="Calibri" panose="020F0502020204030204" pitchFamily="34" charset="0"/>
                            </a:rPr>
                            <m:t>𝑇</m:t>
                          </m:r>
                        </m:sup>
                      </m:sSubSup>
                    </m:oMath>
                  </m:oMathPara>
                </a14:m>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27" name="Google Shape;115;p16">
                <a:extLst>
                  <a:ext uri="{FF2B5EF4-FFF2-40B4-BE49-F238E27FC236}">
                    <a16:creationId xmlns:a16="http://schemas.microsoft.com/office/drawing/2014/main" id="{D415855B-310A-EC4D-99C2-F6AE450E3053}"/>
                  </a:ext>
                </a:extLst>
              </p:cNvPr>
              <p:cNvSpPr txBox="1">
                <a:spLocks noRot="1" noChangeAspect="1" noMove="1" noResize="1" noEditPoints="1" noAdjustHandles="1" noChangeArrowheads="1" noChangeShapeType="1" noTextEdit="1"/>
              </p:cNvSpPr>
              <p:nvPr/>
            </p:nvSpPr>
            <p:spPr>
              <a:xfrm>
                <a:off x="920543" y="1295411"/>
                <a:ext cx="7311634" cy="4427538"/>
              </a:xfrm>
              <a:prstGeom prst="rect">
                <a:avLst/>
              </a:prstGeom>
              <a:blipFill>
                <a:blip r:embed="rId6"/>
                <a:stretch>
                  <a:fillRect l="-417" t="-413"/>
                </a:stretch>
              </a:blipFill>
              <a:ln>
                <a:noFill/>
              </a:ln>
            </p:spPr>
            <p:txBody>
              <a:bodyPr/>
              <a:lstStyle/>
              <a:p>
                <a:r>
                  <a:rPr lang="en-US">
                    <a:noFill/>
                  </a:rPr>
                  <a:t> </a:t>
                </a:r>
              </a:p>
            </p:txBody>
          </p:sp>
        </mc:Fallback>
      </mc:AlternateContent>
      <p:sp>
        <p:nvSpPr>
          <p:cNvPr id="2" name="Slide Number Placeholder 5">
            <a:extLst>
              <a:ext uri="{FF2B5EF4-FFF2-40B4-BE49-F238E27FC236}">
                <a16:creationId xmlns:a16="http://schemas.microsoft.com/office/drawing/2014/main" id="{A89EFC38-4587-490B-A343-9F2B1280429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28" name="Oval 27">
            <a:extLst>
              <a:ext uri="{FF2B5EF4-FFF2-40B4-BE49-F238E27FC236}">
                <a16:creationId xmlns:a16="http://schemas.microsoft.com/office/drawing/2014/main" id="{0E0B55A8-9D21-5C4C-A3F6-5831BFBC9A32}"/>
              </a:ext>
            </a:extLst>
          </p:cNvPr>
          <p:cNvSpPr/>
          <p:nvPr/>
        </p:nvSpPr>
        <p:spPr>
          <a:xfrm>
            <a:off x="8055391" y="397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6.mp3" descr="Track7_Lecture7_Slide6.mp3">
            <a:hlinkClick r:id="" action="ppaction://media"/>
            <a:extLst>
              <a:ext uri="{FF2B5EF4-FFF2-40B4-BE49-F238E27FC236}">
                <a16:creationId xmlns:a16="http://schemas.microsoft.com/office/drawing/2014/main" id="{9A9BE289-420C-2848-A9E2-48AC2525F8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6756" y="466494"/>
            <a:ext cx="812800" cy="812800"/>
          </a:xfrm>
          <a:prstGeom prst="rect">
            <a:avLst/>
          </a:prstGeom>
        </p:spPr>
      </p:pic>
    </p:spTree>
    <p:extLst>
      <p:ext uri="{BB962C8B-B14F-4D97-AF65-F5344CB8AC3E}">
        <p14:creationId xmlns:p14="http://schemas.microsoft.com/office/powerpoint/2010/main" val="7502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 name="Google Shape;115;p16">
                <a:extLst>
                  <a:ext uri="{FF2B5EF4-FFF2-40B4-BE49-F238E27FC236}">
                    <a16:creationId xmlns:a16="http://schemas.microsoft.com/office/drawing/2014/main" id="{BEED846D-A27C-4CE9-83AC-578F822929F2}"/>
                  </a:ext>
                </a:extLst>
              </p:cNvPr>
              <p:cNvSpPr txBox="1"/>
              <p:nvPr/>
            </p:nvSpPr>
            <p:spPr>
              <a:xfrm>
                <a:off x="887412" y="1305794"/>
                <a:ext cx="7584258"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Final energy demand for thermal uses in manufacturing</a:t>
                </a:r>
              </a:p>
              <a:p>
                <a:pPr eaLnBrk="1" hangingPunct="1">
                  <a:lnSpc>
                    <a:spcPct val="100000"/>
                  </a:lnSpc>
                  <a:spcAft>
                    <a:spcPts val="0"/>
                  </a:spcAft>
                  <a:buNone/>
                </a:pPr>
                <a:r>
                  <a:rPr lang="en-GB" sz="2000" dirty="0">
                    <a:latin typeface="Open Sans" panose="020B0606030504020204" pitchFamily="34" charset="0"/>
                    <a:ea typeface="Open Sans" panose="020B0606030504020204" pitchFamily="34" charset="0"/>
                    <a:cs typeface="Open Sans" panose="020B0606030504020204" pitchFamily="34" charset="0"/>
                  </a:rPr>
                  <a:t>The useful energy is converted by temperature range</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sz="2000" kern="0" dirty="0">
                          <a:solidFill>
                            <a:srgbClr val="1A1A1A"/>
                          </a:solidFill>
                          <a:latin typeface="Cambria Math" panose="02040503050406030204" pitchFamily="18" charset="0"/>
                          <a:cs typeface="Calibri" panose="020F0502020204030204" pitchFamily="34" charset="0"/>
                          <a:sym typeface="Arial"/>
                        </a:rPr>
                        <m:t>𝐹</m:t>
                      </m:r>
                      <m:r>
                        <a:rPr lang="en-US" sz="2000" kern="0" dirty="0">
                          <a:solidFill>
                            <a:srgbClr val="1A1A1A"/>
                          </a:solidFill>
                          <a:latin typeface="Cambria Math" panose="02040503050406030204" pitchFamily="18" charset="0"/>
                          <a:cs typeface="Calibri" panose="020F0502020204030204" pitchFamily="34" charset="0"/>
                          <a:sym typeface="Arial"/>
                        </a:rPr>
                        <m:t>𝐸</m:t>
                      </m:r>
                      <m:r>
                        <a:rPr lang="en-GB" sz="2000" kern="0" dirty="0">
                          <a:solidFill>
                            <a:srgbClr val="1A1A1A"/>
                          </a:solidFill>
                          <a:latin typeface="Cambria Math" panose="02040503050406030204" pitchFamily="18" charset="0"/>
                          <a:cs typeface="Calibri" panose="020F0502020204030204" pitchFamily="34" charset="0"/>
                          <a:sym typeface="Arial"/>
                        </a:rPr>
                        <m:t>𝐷</m:t>
                      </m:r>
                      <m:r>
                        <a:rPr lang="en-US" sz="2000" kern="0" baseline="-25000" dirty="0">
                          <a:solidFill>
                            <a:srgbClr val="1A1A1A"/>
                          </a:solidFill>
                          <a:latin typeface="Cambria Math" panose="02040503050406030204" pitchFamily="18" charset="0"/>
                          <a:cs typeface="Calibri" panose="020F0502020204030204" pitchFamily="34" charset="0"/>
                          <a:sym typeface="Arial"/>
                        </a:rPr>
                        <m:t> </m:t>
                      </m:r>
                      <m:r>
                        <a:rPr lang="en-US" sz="2000" kern="0" dirty="0">
                          <a:solidFill>
                            <a:srgbClr val="1A1A1A"/>
                          </a:solidFill>
                          <a:latin typeface="Cambria Math" panose="02040503050406030204" pitchFamily="18" charset="0"/>
                          <a:cs typeface="Calibri" panose="020F0502020204030204" pitchFamily="34" charset="0"/>
                          <a:sym typeface="Arial"/>
                        </a:rPr>
                        <m:t>=</m:t>
                      </m:r>
                      <m:nary>
                        <m:naryPr>
                          <m:chr m:val="∑"/>
                          <m:supHide m:val="on"/>
                          <m:ctrlPr>
                            <a:rPr lang="en-GB" sz="2000" i="1" kern="0" dirty="0">
                              <a:solidFill>
                                <a:srgbClr val="1A1A1A"/>
                              </a:solidFill>
                              <a:latin typeface="Cambria Math" panose="02040503050406030204" pitchFamily="18" charset="0"/>
                              <a:cs typeface="Calibri" panose="020F0502020204030204" pitchFamily="34" charset="0"/>
                              <a:sym typeface="Arial"/>
                            </a:rPr>
                          </m:ctrlPr>
                        </m:naryPr>
                        <m:sub>
                          <m:r>
                            <m:rPr>
                              <m:brk m:alnAt="7"/>
                            </m:rPr>
                            <a:rPr lang="en-GB" sz="2000" kern="0" dirty="0">
                              <a:solidFill>
                                <a:srgbClr val="1A1A1A"/>
                              </a:solidFill>
                              <a:latin typeface="Cambria Math" panose="02040503050406030204" pitchFamily="18" charset="0"/>
                              <a:cs typeface="Calibri" panose="020F0502020204030204" pitchFamily="34" charset="0"/>
                              <a:sym typeface="Arial"/>
                            </a:rPr>
                            <m:t>𝑇</m:t>
                          </m:r>
                          <m:r>
                            <a:rPr lang="en-GB" sz="2000" kern="0" dirty="0">
                              <a:solidFill>
                                <a:srgbClr val="1A1A1A"/>
                              </a:solidFill>
                              <a:latin typeface="Cambria Math" panose="02040503050406030204" pitchFamily="18" charset="0"/>
                              <a:cs typeface="Calibri" panose="020F0502020204030204" pitchFamily="34" charset="0"/>
                              <a:sym typeface="Arial"/>
                            </a:rPr>
                            <m:t> ∈ </m:t>
                          </m:r>
                          <m:r>
                            <a:rPr lang="en-GB" sz="2000" kern="0" dirty="0">
                              <a:solidFill>
                                <a:srgbClr val="1A1A1A"/>
                              </a:solidFill>
                              <a:latin typeface="Cambria Math" panose="02040503050406030204" pitchFamily="18" charset="0"/>
                              <a:cs typeface="Calibri" panose="020F0502020204030204" pitchFamily="34" charset="0"/>
                              <a:sym typeface="Arial"/>
                            </a:rPr>
                            <m:t>𝑡𝑒𝑚𝑝</m:t>
                          </m:r>
                          <m:r>
                            <a:rPr lang="en-GB" sz="2000" kern="0" dirty="0" smtClean="0">
                              <a:solidFill>
                                <a:srgbClr val="1A1A1A"/>
                              </a:solidFill>
                              <a:latin typeface="Cambria Math" panose="02040503050406030204" pitchFamily="18" charset="0"/>
                              <a:cs typeface="Calibri" panose="020F0502020204030204" pitchFamily="34" charset="0"/>
                              <a:sym typeface="Arial"/>
                            </a:rPr>
                            <m:t>.</m:t>
                          </m:r>
                          <m:r>
                            <a:rPr lang="en-GB" sz="2000" kern="0" dirty="0">
                              <a:solidFill>
                                <a:srgbClr val="1A1A1A"/>
                              </a:solidFill>
                              <a:latin typeface="Cambria Math" panose="02040503050406030204" pitchFamily="18" charset="0"/>
                              <a:cs typeface="Calibri" panose="020F0502020204030204" pitchFamily="34" charset="0"/>
                              <a:sym typeface="Arial"/>
                            </a:rPr>
                            <m:t> </m:t>
                          </m:r>
                          <m:r>
                            <a:rPr lang="en-GB" sz="2000" kern="0" dirty="0">
                              <a:solidFill>
                                <a:srgbClr val="1A1A1A"/>
                              </a:solidFill>
                              <a:latin typeface="Cambria Math" panose="02040503050406030204" pitchFamily="18" charset="0"/>
                              <a:cs typeface="Calibri" panose="020F0502020204030204" pitchFamily="34" charset="0"/>
                              <a:sym typeface="Arial"/>
                            </a:rPr>
                            <m:t>𝑟𝑎𝑛𝑔𝑒</m:t>
                          </m:r>
                        </m:sub>
                        <m:sup/>
                        <m:e>
                          <m:f>
                            <m:fPr>
                              <m:ctrlPr>
                                <a:rPr lang="en-US"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1</m:t>
                              </m:r>
                            </m:num>
                            <m:den>
                              <m:sSup>
                                <m:sSupPr>
                                  <m:ctrlPr>
                                    <a:rPr lang="en-GB" sz="2000" i="1" kern="0" dirty="0">
                                      <a:solidFill>
                                        <a:srgbClr val="1A1A1A"/>
                                      </a:solidFill>
                                      <a:latin typeface="Cambria Math" panose="02040503050406030204" pitchFamily="18" charset="0"/>
                                      <a:cs typeface="Calibri" panose="020F0502020204030204" pitchFamily="34" charset="0"/>
                                      <a:sym typeface="Arial"/>
                                    </a:rPr>
                                  </m:ctrlPr>
                                </m:sSupPr>
                                <m:e>
                                  <m:r>
                                    <a:rPr lang="en-GB" sz="2000" kern="0" dirty="0">
                                      <a:solidFill>
                                        <a:srgbClr val="1A1A1A"/>
                                      </a:solidFill>
                                      <a:latin typeface="Cambria Math" panose="02040503050406030204" pitchFamily="18" charset="0"/>
                                      <a:cs typeface="Calibri" panose="020F0502020204030204" pitchFamily="34" charset="0"/>
                                      <a:sym typeface="Arial"/>
                                    </a:rPr>
                                    <m:t>𝜂</m:t>
                                  </m:r>
                                </m:e>
                                <m:sup>
                                  <m:r>
                                    <a:rPr lang="en-GB" sz="2000" kern="0" dirty="0">
                                      <a:solidFill>
                                        <a:srgbClr val="1A1A1A"/>
                                      </a:solidFill>
                                      <a:latin typeface="Cambria Math" panose="02040503050406030204" pitchFamily="18" charset="0"/>
                                      <a:cs typeface="Calibri" panose="020F0502020204030204" pitchFamily="34" charset="0"/>
                                      <a:sym typeface="Arial"/>
                                    </a:rPr>
                                    <m:t>𝑇</m:t>
                                  </m:r>
                                </m:sup>
                              </m:sSup>
                            </m:den>
                          </m:f>
                          <m:r>
                            <a:rPr lang="en-GB" sz="2000" kern="0" dirty="0">
                              <a:solidFill>
                                <a:srgbClr val="1A1A1A"/>
                              </a:solidFill>
                              <a:latin typeface="Cambria Math" panose="02040503050406030204" pitchFamily="18" charset="0"/>
                              <a:cs typeface="Calibri" panose="020F0502020204030204" pitchFamily="34" charset="0"/>
                              <a:sym typeface="Arial"/>
                            </a:rPr>
                            <m:t> </m:t>
                          </m:r>
                          <m:sSup>
                            <m:sSupPr>
                              <m:ctrlPr>
                                <a:rPr lang="en-GB" sz="2000" i="1" kern="0" dirty="0">
                                  <a:solidFill>
                                    <a:srgbClr val="1A1A1A"/>
                                  </a:solidFill>
                                  <a:latin typeface="Cambria Math" panose="02040503050406030204" pitchFamily="18" charset="0"/>
                                  <a:cs typeface="Calibri" panose="020F0502020204030204" pitchFamily="34" charset="0"/>
                                  <a:sym typeface="Arial"/>
                                </a:rPr>
                              </m:ctrlPr>
                            </m:sSupPr>
                            <m:e>
                              <m:r>
                                <a:rPr lang="en-GB" sz="2000" kern="0" dirty="0" smtClean="0">
                                  <a:solidFill>
                                    <a:srgbClr val="1A1A1A"/>
                                  </a:solidFill>
                                  <a:latin typeface="Cambria Math" panose="02040503050406030204" pitchFamily="18" charset="0"/>
                                  <a:cs typeface="Calibri" panose="020F0502020204030204" pitchFamily="34" charset="0"/>
                                  <a:sym typeface="Arial"/>
                                </a:rPr>
                                <m:t>𝑀𝑃</m:t>
                              </m:r>
                            </m:e>
                            <m:sup>
                              <m:r>
                                <a:rPr lang="en-GB" sz="2000" kern="0" dirty="0">
                                  <a:solidFill>
                                    <a:srgbClr val="1A1A1A"/>
                                  </a:solidFill>
                                  <a:latin typeface="Cambria Math" panose="02040503050406030204" pitchFamily="18" charset="0"/>
                                  <a:cs typeface="Calibri" panose="020F0502020204030204" pitchFamily="34" charset="0"/>
                                  <a:sym typeface="Arial"/>
                                </a:rPr>
                                <m:t>𝑇</m:t>
                              </m:r>
                            </m:sup>
                          </m:sSup>
                          <m:r>
                            <a:rPr lang="en-GB" sz="2000" kern="0" dirty="0">
                              <a:solidFill>
                                <a:srgbClr val="1A1A1A"/>
                              </a:solidFill>
                              <a:latin typeface="Cambria Math" panose="02040503050406030204" pitchFamily="18" charset="0"/>
                              <a:cs typeface="Calibri" panose="020F0502020204030204" pitchFamily="34" charset="0"/>
                              <a:sym typeface="Arial"/>
                            </a:rPr>
                            <m:t> </m:t>
                          </m:r>
                          <m:r>
                            <a:rPr lang="en-GB" altLang="en-US" sz="2000">
                              <a:latin typeface="Cambria Math" panose="02040503050406030204" pitchFamily="18" charset="0"/>
                              <a:cs typeface="Calibri" panose="020F0502020204030204" pitchFamily="34" charset="0"/>
                            </a:rPr>
                            <m:t>𝑈𝐸</m:t>
                          </m:r>
                          <m:sSup>
                            <m:sSupPr>
                              <m:ctrlPr>
                                <a:rPr lang="en-GB" altLang="en-US" sz="2000" i="1">
                                  <a:latin typeface="Cambria Math" panose="02040503050406030204" pitchFamily="18" charset="0"/>
                                  <a:cs typeface="Calibri" panose="020F0502020204030204" pitchFamily="34" charset="0"/>
                                </a:rPr>
                              </m:ctrlPr>
                            </m:sSupPr>
                            <m:e>
                              <m:r>
                                <a:rPr lang="en-GB" altLang="en-US" sz="2000">
                                  <a:latin typeface="Cambria Math" panose="02040503050406030204" pitchFamily="18" charset="0"/>
                                  <a:cs typeface="Calibri" panose="020F0502020204030204" pitchFamily="34" charset="0"/>
                                </a:rPr>
                                <m:t>𝐷</m:t>
                              </m:r>
                            </m:e>
                            <m:sup>
                              <m:r>
                                <a:rPr lang="en-GB" altLang="en-US" sz="2000">
                                  <a:latin typeface="Cambria Math" panose="02040503050406030204" pitchFamily="18" charset="0"/>
                                  <a:cs typeface="Calibri" panose="020F0502020204030204" pitchFamily="34" charset="0"/>
                                </a:rPr>
                                <m:t>𝑇</m:t>
                              </m:r>
                            </m:sup>
                          </m:sSup>
                        </m:e>
                      </m:nary>
                    </m:oMath>
                  </m:oMathPara>
                </a14:m>
                <a:endParaRPr lang="en-GB" sz="2000" kern="0" dirty="0">
                  <a:solidFill>
                    <a:srgbClr val="1A1A1A"/>
                  </a:solidFill>
                  <a:latin typeface="Open Sans" panose="020B0606030504020204" pitchFamily="34" charset="0"/>
                  <a:ea typeface="Open Sans" panose="020B0606030504020204" pitchFamily="34" charset="0"/>
                  <a:cs typeface="Open Sans" panose="020B0606030504020204" pitchFamily="34" charset="0"/>
                  <a:sym typeface="Arial"/>
                </a:endParaRPr>
              </a:p>
              <a:p>
                <a:pPr eaLnBrk="1" hangingPunct="1">
                  <a:lnSpc>
                    <a:spcPct val="100000"/>
                  </a:lnSpc>
                  <a:spcAft>
                    <a:spcPts val="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For fossil fuels (FF), the cogeneration is considered</a:t>
                </a:r>
              </a:p>
              <a:p>
                <a:pPr eaLnBrk="1" hangingPunct="1">
                  <a:lnSpc>
                    <a:spcPct val="100000"/>
                  </a:lnSpc>
                  <a:spcAft>
                    <a:spcPts val="1200"/>
                  </a:spcAft>
                  <a:buNone/>
                </a:pPr>
                <a14:m>
                  <m:oMathPara xmlns:m="http://schemas.openxmlformats.org/officeDocument/2006/math">
                    <m:oMathParaPr>
                      <m:jc m:val="centerGroup"/>
                    </m:oMathParaPr>
                    <m:oMath xmlns:m="http://schemas.openxmlformats.org/officeDocument/2006/math">
                      <m:r>
                        <a:rPr lang="en-GB" sz="2000" kern="0" dirty="0">
                          <a:solidFill>
                            <a:srgbClr val="1A1A1A"/>
                          </a:solidFill>
                          <a:latin typeface="Cambria Math" panose="02040503050406030204" pitchFamily="18" charset="0"/>
                          <a:cs typeface="Calibri" panose="020F0502020204030204" pitchFamily="34" charset="0"/>
                          <a:sym typeface="Arial"/>
                        </a:rPr>
                        <m:t>𝐹</m:t>
                      </m:r>
                      <m:r>
                        <a:rPr lang="en-US" sz="2000" kern="0" dirty="0">
                          <a:solidFill>
                            <a:srgbClr val="1A1A1A"/>
                          </a:solidFill>
                          <a:latin typeface="Cambria Math" panose="02040503050406030204" pitchFamily="18" charset="0"/>
                          <a:cs typeface="Calibri" panose="020F0502020204030204" pitchFamily="34" charset="0"/>
                          <a:sym typeface="Arial"/>
                        </a:rPr>
                        <m:t>𝐸</m:t>
                      </m:r>
                      <m:sSub>
                        <m:sSubPr>
                          <m:ctrlPr>
                            <a:rPr lang="en-GB" sz="2000" i="1" kern="0" dirty="0" smtClean="0">
                              <a:solidFill>
                                <a:srgbClr val="1A1A1A"/>
                              </a:solidFill>
                              <a:latin typeface="Cambria Math" panose="02040503050406030204" pitchFamily="18" charset="0"/>
                              <a:cs typeface="Calibri" panose="020F0502020204030204" pitchFamily="34" charset="0"/>
                              <a:sym typeface="Arial"/>
                            </a:rPr>
                          </m:ctrlPr>
                        </m:sSubPr>
                        <m:e>
                          <m:r>
                            <a:rPr lang="en-GB" sz="2000" kern="0" dirty="0">
                              <a:solidFill>
                                <a:srgbClr val="1A1A1A"/>
                              </a:solidFill>
                              <a:latin typeface="Cambria Math" panose="02040503050406030204" pitchFamily="18" charset="0"/>
                              <a:cs typeface="Calibri" panose="020F0502020204030204" pitchFamily="34" charset="0"/>
                              <a:sym typeface="Arial"/>
                            </a:rPr>
                            <m:t>𝐷</m:t>
                          </m:r>
                        </m:e>
                        <m:sub>
                          <m:r>
                            <a:rPr lang="en-GB" sz="2000" kern="0" dirty="0" smtClean="0">
                              <a:solidFill>
                                <a:srgbClr val="1A1A1A"/>
                              </a:solidFill>
                              <a:latin typeface="Cambria Math" panose="02040503050406030204" pitchFamily="18" charset="0"/>
                              <a:cs typeface="Calibri" panose="020F0502020204030204" pitchFamily="34" charset="0"/>
                              <a:sym typeface="Arial"/>
                            </a:rPr>
                            <m:t>𝐹𝐹</m:t>
                          </m:r>
                        </m:sub>
                      </m:sSub>
                      <m:r>
                        <a:rPr lang="en-US" sz="2000" kern="0" baseline="-25000" dirty="0">
                          <a:solidFill>
                            <a:srgbClr val="1A1A1A"/>
                          </a:solidFill>
                          <a:latin typeface="Cambria Math" panose="02040503050406030204" pitchFamily="18" charset="0"/>
                          <a:cs typeface="Calibri" panose="020F0502020204030204" pitchFamily="34" charset="0"/>
                          <a:sym typeface="Arial"/>
                        </a:rPr>
                        <m:t> </m:t>
                      </m:r>
                      <m:r>
                        <a:rPr lang="en-US" sz="2000" kern="0" dirty="0">
                          <a:solidFill>
                            <a:srgbClr val="1A1A1A"/>
                          </a:solidFill>
                          <a:latin typeface="Cambria Math" panose="02040503050406030204" pitchFamily="18" charset="0"/>
                          <a:cs typeface="Calibri" panose="020F0502020204030204" pitchFamily="34" charset="0"/>
                          <a:sym typeface="Arial"/>
                        </a:rPr>
                        <m:t>=</m:t>
                      </m:r>
                      <m:nary>
                        <m:naryPr>
                          <m:chr m:val="∑"/>
                          <m:supHide m:val="on"/>
                          <m:ctrlPr>
                            <a:rPr lang="en-GB" sz="2000" i="1" kern="0" dirty="0">
                              <a:solidFill>
                                <a:srgbClr val="1A1A1A"/>
                              </a:solidFill>
                              <a:latin typeface="Cambria Math" panose="02040503050406030204" pitchFamily="18" charset="0"/>
                              <a:cs typeface="Calibri" panose="020F0502020204030204" pitchFamily="34" charset="0"/>
                              <a:sym typeface="Arial"/>
                            </a:rPr>
                          </m:ctrlPr>
                        </m:naryPr>
                        <m:sub>
                          <m:r>
                            <m:rPr>
                              <m:brk m:alnAt="7"/>
                            </m:rPr>
                            <a:rPr lang="en-GB" sz="2000" kern="0" dirty="0">
                              <a:solidFill>
                                <a:srgbClr val="1A1A1A"/>
                              </a:solidFill>
                              <a:latin typeface="Cambria Math" panose="02040503050406030204" pitchFamily="18" charset="0"/>
                              <a:cs typeface="Calibri" panose="020F0502020204030204" pitchFamily="34" charset="0"/>
                              <a:sym typeface="Arial"/>
                            </a:rPr>
                            <m:t>𝑇</m:t>
                          </m:r>
                          <m:r>
                            <a:rPr lang="en-GB" sz="2000" kern="0" dirty="0">
                              <a:solidFill>
                                <a:srgbClr val="1A1A1A"/>
                              </a:solidFill>
                              <a:latin typeface="Cambria Math" panose="02040503050406030204" pitchFamily="18" charset="0"/>
                              <a:cs typeface="Calibri" panose="020F0502020204030204" pitchFamily="34" charset="0"/>
                              <a:sym typeface="Arial"/>
                            </a:rPr>
                            <m:t> ∈ </m:t>
                          </m:r>
                          <m:r>
                            <a:rPr lang="en-GB" sz="2000" kern="0" dirty="0">
                              <a:solidFill>
                                <a:srgbClr val="1A1A1A"/>
                              </a:solidFill>
                              <a:latin typeface="Cambria Math" panose="02040503050406030204" pitchFamily="18" charset="0"/>
                              <a:cs typeface="Calibri" panose="020F0502020204030204" pitchFamily="34" charset="0"/>
                              <a:sym typeface="Arial"/>
                            </a:rPr>
                            <m:t>𝑡𝑒𝑚𝑝</m:t>
                          </m:r>
                          <m:r>
                            <a:rPr lang="en-GB" sz="2000" kern="0" dirty="0">
                              <a:solidFill>
                                <a:srgbClr val="1A1A1A"/>
                              </a:solidFill>
                              <a:latin typeface="Cambria Math" panose="02040503050406030204" pitchFamily="18" charset="0"/>
                              <a:cs typeface="Calibri" panose="020F0502020204030204" pitchFamily="34" charset="0"/>
                              <a:sym typeface="Arial"/>
                            </a:rPr>
                            <m:t>. </m:t>
                          </m:r>
                          <m:r>
                            <a:rPr lang="en-GB" sz="2000" kern="0" dirty="0">
                              <a:solidFill>
                                <a:srgbClr val="1A1A1A"/>
                              </a:solidFill>
                              <a:latin typeface="Cambria Math" panose="02040503050406030204" pitchFamily="18" charset="0"/>
                              <a:cs typeface="Calibri" panose="020F0502020204030204" pitchFamily="34" charset="0"/>
                              <a:sym typeface="Arial"/>
                            </a:rPr>
                            <m:t>𝑟𝑎𝑛𝑔𝑒</m:t>
                          </m:r>
                        </m:sub>
                        <m:sup/>
                        <m:e>
                          <m:r>
                            <a:rPr lang="en-GB" altLang="en-US" sz="2000">
                              <a:latin typeface="Cambria Math" panose="02040503050406030204" pitchFamily="18" charset="0"/>
                              <a:cs typeface="Calibri" panose="020F0502020204030204" pitchFamily="34" charset="0"/>
                            </a:rPr>
                            <m:t>𝑈𝐸</m:t>
                          </m:r>
                          <m:sSup>
                            <m:sSupPr>
                              <m:ctrlPr>
                                <a:rPr lang="en-GB" altLang="en-US" sz="2000" i="1">
                                  <a:latin typeface="Cambria Math" panose="02040503050406030204" pitchFamily="18" charset="0"/>
                                  <a:cs typeface="Calibri" panose="020F0502020204030204" pitchFamily="34" charset="0"/>
                                </a:rPr>
                              </m:ctrlPr>
                            </m:sSupPr>
                            <m:e>
                              <m:r>
                                <a:rPr lang="en-GB" altLang="en-US" sz="2000">
                                  <a:latin typeface="Cambria Math" panose="02040503050406030204" pitchFamily="18" charset="0"/>
                                  <a:cs typeface="Calibri" panose="020F0502020204030204" pitchFamily="34" charset="0"/>
                                </a:rPr>
                                <m:t>𝐷</m:t>
                              </m:r>
                            </m:e>
                            <m:sup>
                              <m:r>
                                <a:rPr lang="en-GB" altLang="en-US" sz="2000">
                                  <a:latin typeface="Cambria Math" panose="02040503050406030204" pitchFamily="18" charset="0"/>
                                  <a:cs typeface="Calibri" panose="020F0502020204030204" pitchFamily="34" charset="0"/>
                                </a:rPr>
                                <m:t>𝑇</m:t>
                              </m:r>
                            </m:sup>
                          </m:sSup>
                          <m:d>
                            <m:dPr>
                              <m:ctrlPr>
                                <a:rPr lang="en-GB" altLang="en-US" sz="2000" i="1" smtClean="0">
                                  <a:latin typeface="Cambria Math" panose="02040503050406030204" pitchFamily="18" charset="0"/>
                                  <a:cs typeface="Calibri" panose="020F0502020204030204" pitchFamily="34" charset="0"/>
                                </a:rPr>
                              </m:ctrlPr>
                            </m:dPr>
                            <m:e>
                              <m:f>
                                <m:fPr>
                                  <m:ctrlPr>
                                    <a:rPr lang="en-US" sz="2000" i="1" kern="0" dirty="0">
                                      <a:solidFill>
                                        <a:srgbClr val="1A1A1A"/>
                                      </a:solidFill>
                                      <a:latin typeface="Cambria Math" panose="02040503050406030204" pitchFamily="18" charset="0"/>
                                      <a:cs typeface="Calibri" panose="020F0502020204030204" pitchFamily="34" charset="0"/>
                                      <a:sym typeface="Arial"/>
                                    </a:rPr>
                                  </m:ctrlPr>
                                </m:fPr>
                                <m:num>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𝑀𝑃</m:t>
                                      </m:r>
                                    </m:e>
                                    <m:sub>
                                      <m:r>
                                        <a:rPr lang="en-GB" sz="2000" kern="0" dirty="0">
                                          <a:solidFill>
                                            <a:srgbClr val="1A1A1A"/>
                                          </a:solidFill>
                                          <a:latin typeface="Cambria Math" panose="02040503050406030204" pitchFamily="18" charset="0"/>
                                          <a:cs typeface="Calibri" panose="020F0502020204030204" pitchFamily="34" charset="0"/>
                                          <a:sym typeface="Arial"/>
                                        </a:rPr>
                                        <m:t>𝐹𝐹</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Sup>
                                    <m:sSubSupPr>
                                      <m:ctrlPr>
                                        <a:rPr lang="en-GB" sz="2000" i="1" kern="0" dirty="0" smtClean="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smtClean="0">
                                          <a:solidFill>
                                            <a:srgbClr val="1A1A1A"/>
                                          </a:solidFill>
                                          <a:latin typeface="Cambria Math" panose="02040503050406030204" pitchFamily="18" charset="0"/>
                                          <a:cs typeface="Calibri" panose="020F0502020204030204" pitchFamily="34" charset="0"/>
                                          <a:sym typeface="Arial"/>
                                        </a:rPr>
                                        <m:t>𝐹𝐹</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den>
                              </m:f>
                              <m:r>
                                <a:rPr lang="en-GB" sz="2000" kern="0" dirty="0">
                                  <a:solidFill>
                                    <a:srgbClr val="1A1A1A"/>
                                  </a:solidFill>
                                  <a:latin typeface="Cambria Math" panose="02040503050406030204" pitchFamily="18" charset="0"/>
                                  <a:cs typeface="Calibri" panose="020F0502020204030204" pitchFamily="34" charset="0"/>
                                  <a:sym typeface="Arial"/>
                                </a:rPr>
                                <m:t>+</m:t>
                              </m:r>
                              <m:f>
                                <m:fPr>
                                  <m:ctrlPr>
                                    <a:rPr lang="en-GB"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𝑀</m:t>
                                  </m:r>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𝑃</m:t>
                                      </m:r>
                                    </m:e>
                                    <m:sub>
                                      <m:r>
                                        <a:rPr lang="en-GB" sz="2000" kern="0" dirty="0">
                                          <a:solidFill>
                                            <a:srgbClr val="1A1A1A"/>
                                          </a:solidFill>
                                          <a:latin typeface="Cambria Math" panose="02040503050406030204" pitchFamily="18" charset="0"/>
                                          <a:cs typeface="Calibri" panose="020F0502020204030204" pitchFamily="34" charset="0"/>
                                          <a:sym typeface="Arial"/>
                                        </a:rPr>
                                        <m:t>𝐶𝐺</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a:solidFill>
                                            <a:srgbClr val="1A1A1A"/>
                                          </a:solidFill>
                                          <a:latin typeface="Cambria Math" panose="02040503050406030204" pitchFamily="18" charset="0"/>
                                          <a:cs typeface="Calibri" panose="020F0502020204030204" pitchFamily="34" charset="0"/>
                                          <a:sym typeface="Arial"/>
                                        </a:rPr>
                                        <m:t>𝐶𝐺</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den>
                              </m:f>
                              <m:d>
                                <m:dPr>
                                  <m:ctrlPr>
                                    <a:rPr lang="en-GB" sz="2000" i="1" kern="0" dirty="0">
                                      <a:solidFill>
                                        <a:srgbClr val="1A1A1A"/>
                                      </a:solidFill>
                                      <a:latin typeface="Cambria Math" panose="02040503050406030204" pitchFamily="18" charset="0"/>
                                      <a:cs typeface="Calibri" panose="020F0502020204030204" pitchFamily="34" charset="0"/>
                                      <a:sym typeface="Arial"/>
                                    </a:rPr>
                                  </m:ctrlPr>
                                </m:dPr>
                                <m:e>
                                  <m:r>
                                    <a:rPr lang="en-GB" sz="2000" kern="0" dirty="0">
                                      <a:solidFill>
                                        <a:srgbClr val="1A1A1A"/>
                                      </a:solidFill>
                                      <a:latin typeface="Cambria Math" panose="02040503050406030204" pitchFamily="18" charset="0"/>
                                      <a:cs typeface="Calibri" panose="020F0502020204030204" pitchFamily="34" charset="0"/>
                                      <a:sym typeface="Arial"/>
                                    </a:rPr>
                                    <m:t>1+</m:t>
                                  </m:r>
                                  <m:f>
                                    <m:fPr>
                                      <m:ctrlPr>
                                        <a:rPr lang="en-GB"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1</m:t>
                                      </m:r>
                                    </m:num>
                                    <m:den>
                                      <m:r>
                                        <a:rPr lang="en-GB" sz="2000" kern="0" dirty="0">
                                          <a:solidFill>
                                            <a:srgbClr val="1A1A1A"/>
                                          </a:solidFill>
                                          <a:latin typeface="Cambria Math" panose="02040503050406030204" pitchFamily="18" charset="0"/>
                                          <a:cs typeface="Calibri" panose="020F0502020204030204" pitchFamily="34" charset="0"/>
                                          <a:sym typeface="Arial"/>
                                        </a:rPr>
                                        <m:t>𝐻𝑡𝐸</m:t>
                                      </m:r>
                                    </m:den>
                                  </m:f>
                                </m:e>
                              </m:d>
                            </m:e>
                          </m:d>
                        </m:e>
                      </m:nary>
                    </m:oMath>
                  </m:oMathPara>
                </a14:m>
                <a:endParaRPr lang="en-GB" sz="2000" kern="0" dirty="0">
                  <a:solidFill>
                    <a:srgbClr val="1A1A1A"/>
                  </a:solidFill>
                  <a:latin typeface="Open Sans" panose="020B0606030504020204" pitchFamily="34" charset="0"/>
                  <a:ea typeface="Open Sans" panose="020B0606030504020204" pitchFamily="34" charset="0"/>
                  <a:cs typeface="Open Sans" panose="020B0606030504020204" pitchFamily="34" charset="0"/>
                  <a:sym typeface="Arial"/>
                </a:endParaRPr>
              </a:p>
              <a:p>
                <a:pPr eaLnBrk="1" hangingPunct="1">
                  <a:lnSpc>
                    <a:spcPct val="100000"/>
                  </a:lnSpc>
                  <a:spcAft>
                    <a:spcPts val="1200"/>
                  </a:spcAft>
                  <a:buFontTx/>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For electricity (e), heat pumps (HP) are considered</a:t>
                </a:r>
              </a:p>
              <a:p>
                <a:pPr eaLnBrk="1" hangingPunct="1">
                  <a:lnSpc>
                    <a:spcPct val="100000"/>
                  </a:lnSpc>
                  <a:spcAft>
                    <a:spcPts val="1200"/>
                  </a:spcAft>
                  <a:buFontTx/>
                  <a:buNone/>
                </a:pPr>
                <a14:m>
                  <m:oMathPara xmlns:m="http://schemas.openxmlformats.org/officeDocument/2006/math">
                    <m:oMathParaPr>
                      <m:jc m:val="centerGroup"/>
                    </m:oMathParaPr>
                    <m:oMath xmlns:m="http://schemas.openxmlformats.org/officeDocument/2006/math">
                      <m:r>
                        <a:rPr lang="en-GB" sz="2000" kern="0" dirty="0" smtClean="0">
                          <a:solidFill>
                            <a:srgbClr val="1A1A1A"/>
                          </a:solidFill>
                          <a:latin typeface="Cambria Math" panose="02040503050406030204" pitchFamily="18" charset="0"/>
                          <a:cs typeface="Calibri" panose="020F0502020204030204" pitchFamily="34" charset="0"/>
                          <a:sym typeface="Arial"/>
                        </a:rPr>
                        <m:t>𝐹</m:t>
                      </m:r>
                      <m:r>
                        <a:rPr lang="en-US" sz="2000" kern="0" dirty="0">
                          <a:solidFill>
                            <a:srgbClr val="1A1A1A"/>
                          </a:solidFill>
                          <a:latin typeface="Cambria Math" panose="02040503050406030204" pitchFamily="18" charset="0"/>
                          <a:cs typeface="Calibri" panose="020F0502020204030204" pitchFamily="34" charset="0"/>
                          <a:sym typeface="Arial"/>
                        </a:rPr>
                        <m:t>𝐸</m:t>
                      </m:r>
                      <m:sSub>
                        <m:sSubPr>
                          <m:ctrlPr>
                            <a:rPr lang="en-GB" sz="2000" i="1" kern="0" dirty="0">
                              <a:solidFill>
                                <a:srgbClr val="1A1A1A"/>
                              </a:solidFill>
                              <a:latin typeface="Cambria Math" panose="02040503050406030204" pitchFamily="18" charset="0"/>
                              <a:cs typeface="Calibri" panose="020F0502020204030204" pitchFamily="34" charset="0"/>
                              <a:sym typeface="Arial"/>
                            </a:rPr>
                          </m:ctrlPr>
                        </m:sSubPr>
                        <m:e>
                          <m:r>
                            <a:rPr lang="en-GB" sz="2000" kern="0" dirty="0">
                              <a:solidFill>
                                <a:srgbClr val="1A1A1A"/>
                              </a:solidFill>
                              <a:latin typeface="Cambria Math" panose="02040503050406030204" pitchFamily="18" charset="0"/>
                              <a:cs typeface="Calibri" panose="020F0502020204030204" pitchFamily="34" charset="0"/>
                              <a:sym typeface="Arial"/>
                            </a:rPr>
                            <m:t>𝐷</m:t>
                          </m:r>
                        </m:e>
                        <m:sub>
                          <m:r>
                            <a:rPr lang="en-GB" sz="2000" kern="0" dirty="0">
                              <a:solidFill>
                                <a:srgbClr val="1A1A1A"/>
                              </a:solidFill>
                              <a:latin typeface="Cambria Math" panose="02040503050406030204" pitchFamily="18" charset="0"/>
                              <a:cs typeface="Calibri" panose="020F0502020204030204" pitchFamily="34" charset="0"/>
                              <a:sym typeface="Arial"/>
                            </a:rPr>
                            <m:t>𝐹𝐹</m:t>
                          </m:r>
                        </m:sub>
                      </m:sSub>
                      <m:r>
                        <a:rPr lang="en-US" sz="2000" kern="0" baseline="-25000" dirty="0">
                          <a:solidFill>
                            <a:srgbClr val="1A1A1A"/>
                          </a:solidFill>
                          <a:latin typeface="Cambria Math" panose="02040503050406030204" pitchFamily="18" charset="0"/>
                          <a:cs typeface="Calibri" panose="020F0502020204030204" pitchFamily="34" charset="0"/>
                          <a:sym typeface="Arial"/>
                        </a:rPr>
                        <m:t> </m:t>
                      </m:r>
                      <m:r>
                        <a:rPr lang="en-US" sz="2000" kern="0" dirty="0">
                          <a:solidFill>
                            <a:srgbClr val="1A1A1A"/>
                          </a:solidFill>
                          <a:latin typeface="Cambria Math" panose="02040503050406030204" pitchFamily="18" charset="0"/>
                          <a:cs typeface="Calibri" panose="020F0502020204030204" pitchFamily="34" charset="0"/>
                          <a:sym typeface="Arial"/>
                        </a:rPr>
                        <m:t>=</m:t>
                      </m:r>
                      <m:nary>
                        <m:naryPr>
                          <m:chr m:val="∑"/>
                          <m:supHide m:val="on"/>
                          <m:ctrlPr>
                            <a:rPr lang="en-GB" sz="2000" i="1" kern="0" dirty="0">
                              <a:solidFill>
                                <a:srgbClr val="1A1A1A"/>
                              </a:solidFill>
                              <a:latin typeface="Cambria Math" panose="02040503050406030204" pitchFamily="18" charset="0"/>
                              <a:cs typeface="Calibri" panose="020F0502020204030204" pitchFamily="34" charset="0"/>
                              <a:sym typeface="Arial"/>
                            </a:rPr>
                          </m:ctrlPr>
                        </m:naryPr>
                        <m:sub>
                          <m:r>
                            <m:rPr>
                              <m:brk m:alnAt="7"/>
                            </m:rPr>
                            <a:rPr lang="en-GB" sz="2000" kern="0" dirty="0">
                              <a:solidFill>
                                <a:srgbClr val="1A1A1A"/>
                              </a:solidFill>
                              <a:latin typeface="Cambria Math" panose="02040503050406030204" pitchFamily="18" charset="0"/>
                              <a:cs typeface="Calibri" panose="020F0502020204030204" pitchFamily="34" charset="0"/>
                              <a:sym typeface="Arial"/>
                            </a:rPr>
                            <m:t>𝑇</m:t>
                          </m:r>
                          <m:r>
                            <a:rPr lang="en-GB" sz="2000" kern="0" dirty="0">
                              <a:solidFill>
                                <a:srgbClr val="1A1A1A"/>
                              </a:solidFill>
                              <a:latin typeface="Cambria Math" panose="02040503050406030204" pitchFamily="18" charset="0"/>
                              <a:cs typeface="Calibri" panose="020F0502020204030204" pitchFamily="34" charset="0"/>
                              <a:sym typeface="Arial"/>
                            </a:rPr>
                            <m:t> ∈ </m:t>
                          </m:r>
                          <m:r>
                            <a:rPr lang="en-GB" sz="2000" kern="0" dirty="0">
                              <a:solidFill>
                                <a:srgbClr val="1A1A1A"/>
                              </a:solidFill>
                              <a:latin typeface="Cambria Math" panose="02040503050406030204" pitchFamily="18" charset="0"/>
                              <a:cs typeface="Calibri" panose="020F0502020204030204" pitchFamily="34" charset="0"/>
                              <a:sym typeface="Arial"/>
                            </a:rPr>
                            <m:t>𝑡𝑒𝑚𝑝</m:t>
                          </m:r>
                          <m:r>
                            <a:rPr lang="en-GB" sz="2000" kern="0" dirty="0">
                              <a:solidFill>
                                <a:srgbClr val="1A1A1A"/>
                              </a:solidFill>
                              <a:latin typeface="Cambria Math" panose="02040503050406030204" pitchFamily="18" charset="0"/>
                              <a:cs typeface="Calibri" panose="020F0502020204030204" pitchFamily="34" charset="0"/>
                              <a:sym typeface="Arial"/>
                            </a:rPr>
                            <m:t>. </m:t>
                          </m:r>
                          <m:r>
                            <a:rPr lang="en-GB" sz="2000" kern="0" dirty="0">
                              <a:solidFill>
                                <a:srgbClr val="1A1A1A"/>
                              </a:solidFill>
                              <a:latin typeface="Cambria Math" panose="02040503050406030204" pitchFamily="18" charset="0"/>
                              <a:cs typeface="Calibri" panose="020F0502020204030204" pitchFamily="34" charset="0"/>
                              <a:sym typeface="Arial"/>
                            </a:rPr>
                            <m:t>𝑟𝑎𝑛𝑔𝑒</m:t>
                          </m:r>
                        </m:sub>
                        <m:sup/>
                        <m:e>
                          <m:r>
                            <a:rPr lang="en-GB" altLang="en-US" sz="2000">
                              <a:latin typeface="Cambria Math" panose="02040503050406030204" pitchFamily="18" charset="0"/>
                              <a:cs typeface="Calibri" panose="020F0502020204030204" pitchFamily="34" charset="0"/>
                            </a:rPr>
                            <m:t>𝑈𝐸</m:t>
                          </m:r>
                          <m:sSup>
                            <m:sSupPr>
                              <m:ctrlPr>
                                <a:rPr lang="en-GB" altLang="en-US" sz="2000" i="1">
                                  <a:latin typeface="Cambria Math" panose="02040503050406030204" pitchFamily="18" charset="0"/>
                                  <a:cs typeface="Calibri" panose="020F0502020204030204" pitchFamily="34" charset="0"/>
                                </a:rPr>
                              </m:ctrlPr>
                            </m:sSupPr>
                            <m:e>
                              <m:r>
                                <a:rPr lang="en-GB" altLang="en-US" sz="2000">
                                  <a:latin typeface="Cambria Math" panose="02040503050406030204" pitchFamily="18" charset="0"/>
                                  <a:cs typeface="Calibri" panose="020F0502020204030204" pitchFamily="34" charset="0"/>
                                </a:rPr>
                                <m:t>𝐷</m:t>
                              </m:r>
                            </m:e>
                            <m:sup>
                              <m:r>
                                <a:rPr lang="en-GB" altLang="en-US" sz="2000">
                                  <a:latin typeface="Cambria Math" panose="02040503050406030204" pitchFamily="18" charset="0"/>
                                  <a:cs typeface="Calibri" panose="020F0502020204030204" pitchFamily="34" charset="0"/>
                                </a:rPr>
                                <m:t>𝑇</m:t>
                              </m:r>
                            </m:sup>
                          </m:sSup>
                          <m:d>
                            <m:dPr>
                              <m:ctrlPr>
                                <a:rPr lang="en-GB" altLang="en-US" sz="2000" i="1">
                                  <a:latin typeface="Cambria Math" panose="02040503050406030204" pitchFamily="18" charset="0"/>
                                  <a:cs typeface="Calibri" panose="020F0502020204030204" pitchFamily="34" charset="0"/>
                                </a:rPr>
                              </m:ctrlPr>
                            </m:dPr>
                            <m:e>
                              <m:f>
                                <m:fPr>
                                  <m:ctrlPr>
                                    <a:rPr lang="en-US" sz="2000" i="1" kern="0" dirty="0">
                                      <a:solidFill>
                                        <a:srgbClr val="1A1A1A"/>
                                      </a:solidFill>
                                      <a:latin typeface="Cambria Math" panose="02040503050406030204" pitchFamily="18" charset="0"/>
                                      <a:cs typeface="Calibri" panose="020F0502020204030204" pitchFamily="34" charset="0"/>
                                      <a:sym typeface="Arial"/>
                                    </a:rPr>
                                  </m:ctrlPr>
                                </m:fPr>
                                <m:num>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𝑀𝑃</m:t>
                                      </m:r>
                                    </m:e>
                                    <m:sub>
                                      <m:r>
                                        <a:rPr lang="en-GB" sz="2000" kern="0" dirty="0">
                                          <a:solidFill>
                                            <a:srgbClr val="1A1A1A"/>
                                          </a:solidFill>
                                          <a:latin typeface="Cambria Math" panose="02040503050406030204" pitchFamily="18" charset="0"/>
                                          <a:cs typeface="Calibri" panose="020F0502020204030204" pitchFamily="34" charset="0"/>
                                          <a:sym typeface="Arial"/>
                                        </a:rPr>
                                        <m:t>𝑒</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
                                    <m:sSubPr>
                                      <m:ctrlPr>
                                        <a:rPr lang="en-GB" sz="2000" i="1" kern="0" dirty="0" smtClean="0">
                                          <a:solidFill>
                                            <a:srgbClr val="1A1A1A"/>
                                          </a:solidFill>
                                          <a:latin typeface="Cambria Math" panose="02040503050406030204" pitchFamily="18" charset="0"/>
                                          <a:cs typeface="Calibri" panose="020F0502020204030204" pitchFamily="34" charset="0"/>
                                          <a:sym typeface="Arial"/>
                                        </a:rPr>
                                      </m:ctrlPr>
                                    </m:sSubPr>
                                    <m:e>
                                      <m:r>
                                        <a:rPr lang="en-GB" sz="2000" kern="0" dirty="0" smtClean="0">
                                          <a:solidFill>
                                            <a:srgbClr val="1A1A1A"/>
                                          </a:solidFill>
                                          <a:latin typeface="Cambria Math" panose="02040503050406030204" pitchFamily="18" charset="0"/>
                                          <a:cs typeface="Calibri" panose="020F0502020204030204" pitchFamily="34" charset="0"/>
                                          <a:sym typeface="Arial"/>
                                        </a:rPr>
                                        <m:t>𝜂</m:t>
                                      </m:r>
                                    </m:e>
                                    <m:sub>
                                      <m:r>
                                        <a:rPr lang="en-GB" sz="2000" kern="0" dirty="0" smtClean="0">
                                          <a:solidFill>
                                            <a:srgbClr val="1A1A1A"/>
                                          </a:solidFill>
                                          <a:latin typeface="Cambria Math" panose="02040503050406030204" pitchFamily="18" charset="0"/>
                                          <a:cs typeface="Calibri" panose="020F0502020204030204" pitchFamily="34" charset="0"/>
                                          <a:sym typeface="Arial"/>
                                        </a:rPr>
                                        <m:t>𝑒</m:t>
                                      </m:r>
                                    </m:sub>
                                  </m:sSub>
                                </m:den>
                              </m:f>
                              <m:r>
                                <a:rPr lang="en-GB" sz="2000" kern="0" dirty="0">
                                  <a:solidFill>
                                    <a:srgbClr val="1A1A1A"/>
                                  </a:solidFill>
                                  <a:latin typeface="Cambria Math" panose="02040503050406030204" pitchFamily="18" charset="0"/>
                                  <a:cs typeface="Calibri" panose="020F0502020204030204" pitchFamily="34" charset="0"/>
                                  <a:sym typeface="Arial"/>
                                </a:rPr>
                                <m:t>+</m:t>
                              </m:r>
                              <m:f>
                                <m:fPr>
                                  <m:ctrlPr>
                                    <a:rPr lang="en-GB"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𝑀</m:t>
                                  </m:r>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𝑃</m:t>
                                      </m:r>
                                    </m:e>
                                    <m:sub>
                                      <m:r>
                                        <a:rPr lang="en-GB" sz="2000" kern="0" dirty="0" smtClean="0">
                                          <a:solidFill>
                                            <a:srgbClr val="1A1A1A"/>
                                          </a:solidFill>
                                          <a:latin typeface="Cambria Math" panose="02040503050406030204" pitchFamily="18" charset="0"/>
                                          <a:cs typeface="Calibri" panose="020F0502020204030204" pitchFamily="34" charset="0"/>
                                          <a:sym typeface="Arial"/>
                                        </a:rPr>
                                        <m:t>𝐻𝑃</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smtClean="0">
                                          <a:solidFill>
                                            <a:srgbClr val="1A1A1A"/>
                                          </a:solidFill>
                                          <a:latin typeface="Cambria Math" panose="02040503050406030204" pitchFamily="18" charset="0"/>
                                          <a:cs typeface="Calibri" panose="020F0502020204030204" pitchFamily="34" charset="0"/>
                                          <a:sym typeface="Arial"/>
                                        </a:rPr>
                                        <m:t>𝐻𝑃</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den>
                              </m:f>
                              <m:r>
                                <a:rPr lang="en-GB" sz="2000" kern="0" dirty="0" smtClean="0">
                                  <a:solidFill>
                                    <a:srgbClr val="1A1A1A"/>
                                  </a:solidFill>
                                  <a:latin typeface="Cambria Math" panose="02040503050406030204" pitchFamily="18" charset="0"/>
                                  <a:cs typeface="Calibri" panose="020F0502020204030204" pitchFamily="34" charset="0"/>
                                  <a:sym typeface="Arial"/>
                                </a:rPr>
                                <m:t>−</m:t>
                              </m:r>
                              <m:f>
                                <m:fPr>
                                  <m:ctrlPr>
                                    <a:rPr lang="en-GB" sz="2000" i="1" kern="0" dirty="0">
                                      <a:solidFill>
                                        <a:srgbClr val="1A1A1A"/>
                                      </a:solidFill>
                                      <a:latin typeface="Cambria Math" panose="02040503050406030204" pitchFamily="18" charset="0"/>
                                      <a:cs typeface="Calibri" panose="020F0502020204030204" pitchFamily="34" charset="0"/>
                                      <a:sym typeface="Arial"/>
                                    </a:rPr>
                                  </m:ctrlPr>
                                </m:fPr>
                                <m:num>
                                  <m:r>
                                    <a:rPr lang="en-GB" sz="2000" kern="0" dirty="0">
                                      <a:solidFill>
                                        <a:srgbClr val="1A1A1A"/>
                                      </a:solidFill>
                                      <a:latin typeface="Cambria Math" panose="02040503050406030204" pitchFamily="18" charset="0"/>
                                      <a:cs typeface="Calibri" panose="020F0502020204030204" pitchFamily="34" charset="0"/>
                                      <a:sym typeface="Arial"/>
                                    </a:rPr>
                                    <m:t>𝑀</m:t>
                                  </m:r>
                                  <m:sSubSup>
                                    <m:sSubSupPr>
                                      <m:ctrlPr>
                                        <a:rPr lang="en-GB" sz="2000" i="1" kern="0" dirty="0">
                                          <a:solidFill>
                                            <a:srgbClr val="1A1A1A"/>
                                          </a:solidFill>
                                          <a:latin typeface="Cambria Math" panose="02040503050406030204" pitchFamily="18" charset="0"/>
                                          <a:cs typeface="Calibri" panose="020F0502020204030204" pitchFamily="34" charset="0"/>
                                          <a:sym typeface="Arial"/>
                                        </a:rPr>
                                      </m:ctrlPr>
                                    </m:sSubSupPr>
                                    <m:e>
                                      <m:r>
                                        <a:rPr lang="en-GB" sz="2000" kern="0" dirty="0">
                                          <a:solidFill>
                                            <a:srgbClr val="1A1A1A"/>
                                          </a:solidFill>
                                          <a:latin typeface="Cambria Math" panose="02040503050406030204" pitchFamily="18" charset="0"/>
                                          <a:cs typeface="Calibri" panose="020F0502020204030204" pitchFamily="34" charset="0"/>
                                          <a:sym typeface="Arial"/>
                                        </a:rPr>
                                        <m:t>𝑃</m:t>
                                      </m:r>
                                    </m:e>
                                    <m:sub>
                                      <m:r>
                                        <a:rPr lang="en-GB" sz="2000" kern="0" dirty="0">
                                          <a:solidFill>
                                            <a:srgbClr val="1A1A1A"/>
                                          </a:solidFill>
                                          <a:latin typeface="Cambria Math" panose="02040503050406030204" pitchFamily="18" charset="0"/>
                                          <a:cs typeface="Calibri" panose="020F0502020204030204" pitchFamily="34" charset="0"/>
                                          <a:sym typeface="Arial"/>
                                        </a:rPr>
                                        <m:t>𝐶𝐺</m:t>
                                      </m:r>
                                    </m:sub>
                                    <m:sup>
                                      <m:r>
                                        <a:rPr lang="en-GB" sz="2000" kern="0" dirty="0">
                                          <a:solidFill>
                                            <a:srgbClr val="1A1A1A"/>
                                          </a:solidFill>
                                          <a:latin typeface="Cambria Math" panose="02040503050406030204" pitchFamily="18" charset="0"/>
                                          <a:cs typeface="Calibri" panose="020F0502020204030204" pitchFamily="34" charset="0"/>
                                          <a:sym typeface="Arial"/>
                                        </a:rPr>
                                        <m:t>𝑇</m:t>
                                      </m:r>
                                    </m:sup>
                                  </m:sSubSup>
                                </m:num>
                                <m:den>
                                  <m:sSub>
                                    <m:sSubPr>
                                      <m:ctrlPr>
                                        <a:rPr lang="en-GB" sz="2000" i="1" kern="0" dirty="0">
                                          <a:solidFill>
                                            <a:srgbClr val="1A1A1A"/>
                                          </a:solidFill>
                                          <a:latin typeface="Cambria Math" panose="02040503050406030204" pitchFamily="18" charset="0"/>
                                          <a:cs typeface="Calibri" panose="020F0502020204030204" pitchFamily="34" charset="0"/>
                                          <a:sym typeface="Arial"/>
                                        </a:rPr>
                                      </m:ctrlPr>
                                    </m:sSubPr>
                                    <m:e>
                                      <m:r>
                                        <a:rPr lang="en-GB" sz="2000" kern="0" dirty="0">
                                          <a:solidFill>
                                            <a:srgbClr val="1A1A1A"/>
                                          </a:solidFill>
                                          <a:latin typeface="Cambria Math" panose="02040503050406030204" pitchFamily="18" charset="0"/>
                                          <a:cs typeface="Calibri" panose="020F0502020204030204" pitchFamily="34" charset="0"/>
                                          <a:sym typeface="Arial"/>
                                        </a:rPr>
                                        <m:t>𝜂</m:t>
                                      </m:r>
                                    </m:e>
                                    <m:sub>
                                      <m:r>
                                        <a:rPr lang="en-GB" sz="2000" kern="0" dirty="0">
                                          <a:solidFill>
                                            <a:srgbClr val="1A1A1A"/>
                                          </a:solidFill>
                                          <a:latin typeface="Cambria Math" panose="02040503050406030204" pitchFamily="18" charset="0"/>
                                          <a:cs typeface="Calibri" panose="020F0502020204030204" pitchFamily="34" charset="0"/>
                                          <a:sym typeface="Arial"/>
                                        </a:rPr>
                                        <m:t>𝑒</m:t>
                                      </m:r>
                                    </m:sub>
                                  </m:sSub>
                                  <m:r>
                                    <a:rPr lang="en-GB" sz="2000" kern="0" dirty="0">
                                      <a:solidFill>
                                        <a:srgbClr val="1A1A1A"/>
                                      </a:solidFill>
                                      <a:latin typeface="Cambria Math" panose="02040503050406030204" pitchFamily="18" charset="0"/>
                                      <a:cs typeface="Calibri" panose="020F0502020204030204" pitchFamily="34" charset="0"/>
                                      <a:sym typeface="Arial"/>
                                    </a:rPr>
                                    <m:t>𝐻𝑡𝐸</m:t>
                                  </m:r>
                                </m:den>
                              </m:f>
                            </m:e>
                          </m:d>
                        </m:e>
                      </m:nary>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FontTx/>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15" name="Google Shape;115;p16">
                <a:extLst>
                  <a:ext uri="{FF2B5EF4-FFF2-40B4-BE49-F238E27FC236}">
                    <a16:creationId xmlns:a16="http://schemas.microsoft.com/office/drawing/2014/main" id="{BEED846D-A27C-4CE9-83AC-578F822929F2}"/>
                  </a:ext>
                </a:extLst>
              </p:cNvPr>
              <p:cNvSpPr txBox="1">
                <a:spLocks noRot="1" noChangeAspect="1" noMove="1" noResize="1" noEditPoints="1" noAdjustHandles="1" noChangeArrowheads="1" noChangeShapeType="1" noTextEdit="1"/>
              </p:cNvSpPr>
              <p:nvPr/>
            </p:nvSpPr>
            <p:spPr>
              <a:xfrm>
                <a:off x="887412" y="1305794"/>
                <a:ext cx="7584258" cy="4427538"/>
              </a:xfrm>
              <a:prstGeom prst="rect">
                <a:avLst/>
              </a:prstGeom>
              <a:blipFill>
                <a:blip r:embed="rId5"/>
                <a:stretch>
                  <a:fillRect l="-482" t="-275" b="-5915"/>
                </a:stretch>
              </a:blipFill>
              <a:ln>
                <a:noFill/>
              </a:ln>
            </p:spPr>
            <p:txBody>
              <a:bodyPr/>
              <a:lstStyle/>
              <a:p>
                <a:r>
                  <a:rPr lang="en-US">
                    <a:noFill/>
                  </a:rPr>
                  <a:t> </a:t>
                </a:r>
              </a:p>
            </p:txBody>
          </p:sp>
        </mc:Fallback>
      </mc:AlternateContent>
      <p:sp>
        <p:nvSpPr>
          <p:cNvPr id="96" name="Rectangle 15">
            <a:extLst>
              <a:ext uri="{FF2B5EF4-FFF2-40B4-BE49-F238E27FC236}">
                <a16:creationId xmlns:a16="http://schemas.microsoft.com/office/drawing/2014/main" id="{AC7AFB68-3D9E-1D4F-BCDE-AEB08A54CD4C}"/>
              </a:ext>
            </a:extLst>
          </p:cNvPr>
          <p:cNvSpPr>
            <a:spLocks noChangeArrowheads="1"/>
          </p:cNvSpPr>
          <p:nvPr/>
        </p:nvSpPr>
        <p:spPr bwMode="auto">
          <a:xfrm>
            <a:off x="8336565" y="3156500"/>
            <a:ext cx="2763227"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Useful energy output</a:t>
            </a:r>
          </a:p>
        </p:txBody>
      </p:sp>
      <p:sp>
        <p:nvSpPr>
          <p:cNvPr id="116" name="Rectangle 10">
            <a:extLst>
              <a:ext uri="{FF2B5EF4-FFF2-40B4-BE49-F238E27FC236}">
                <a16:creationId xmlns:a16="http://schemas.microsoft.com/office/drawing/2014/main" id="{009FA2E8-A24F-704E-9E2B-8FE2CC00B22C}"/>
              </a:ext>
            </a:extLst>
          </p:cNvPr>
          <p:cNvSpPr>
            <a:spLocks noChangeArrowheads="1"/>
          </p:cNvSpPr>
          <p:nvPr/>
        </p:nvSpPr>
        <p:spPr bwMode="auto">
          <a:xfrm>
            <a:off x="8336565" y="2432200"/>
            <a:ext cx="276323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Final Energy Input</a:t>
            </a:r>
          </a:p>
        </p:txBody>
      </p:sp>
      <p:cxnSp>
        <p:nvCxnSpPr>
          <p:cNvPr id="149" name="Straight Arrow Connector 148">
            <a:extLst>
              <a:ext uri="{FF2B5EF4-FFF2-40B4-BE49-F238E27FC236}">
                <a16:creationId xmlns:a16="http://schemas.microsoft.com/office/drawing/2014/main" id="{33FA1D07-3FEC-9346-AB8D-10A7FF7ACF61}"/>
              </a:ext>
            </a:extLst>
          </p:cNvPr>
          <p:cNvCxnSpPr>
            <a:cxnSpLocks/>
          </p:cNvCxnSpPr>
          <p:nvPr/>
        </p:nvCxnSpPr>
        <p:spPr>
          <a:xfrm flipH="1">
            <a:off x="9718177" y="2900200"/>
            <a:ext cx="1" cy="230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Rectangle 8">
            <a:extLst>
              <a:ext uri="{FF2B5EF4-FFF2-40B4-BE49-F238E27FC236}">
                <a16:creationId xmlns:a16="http://schemas.microsoft.com/office/drawing/2014/main" id="{BF7551AA-EA7B-F043-A9B5-1B0A1B32D0B8}"/>
              </a:ext>
            </a:extLst>
          </p:cNvPr>
          <p:cNvSpPr>
            <a:spLocks noChangeArrowheads="1"/>
          </p:cNvSpPr>
          <p:nvPr/>
        </p:nvSpPr>
        <p:spPr bwMode="auto">
          <a:xfrm>
            <a:off x="8336565" y="1727059"/>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152" name="Rectangle 9">
            <a:extLst>
              <a:ext uri="{FF2B5EF4-FFF2-40B4-BE49-F238E27FC236}">
                <a16:creationId xmlns:a16="http://schemas.microsoft.com/office/drawing/2014/main" id="{7B24A035-917D-0545-AF93-369D44010E63}"/>
              </a:ext>
            </a:extLst>
          </p:cNvPr>
          <p:cNvSpPr>
            <a:spLocks noChangeArrowheads="1"/>
          </p:cNvSpPr>
          <p:nvPr/>
        </p:nvSpPr>
        <p:spPr bwMode="auto">
          <a:xfrm>
            <a:off x="9899668" y="1727059"/>
            <a:ext cx="1200124" cy="4680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Biomass</a:t>
            </a:r>
          </a:p>
        </p:txBody>
      </p:sp>
      <p:cxnSp>
        <p:nvCxnSpPr>
          <p:cNvPr id="153" name="Straight Arrow Connector 152">
            <a:extLst>
              <a:ext uri="{FF2B5EF4-FFF2-40B4-BE49-F238E27FC236}">
                <a16:creationId xmlns:a16="http://schemas.microsoft.com/office/drawing/2014/main" id="{159F17A5-C148-CA48-962F-2665DD82FD54}"/>
              </a:ext>
            </a:extLst>
          </p:cNvPr>
          <p:cNvCxnSpPr>
            <a:cxnSpLocks/>
          </p:cNvCxnSpPr>
          <p:nvPr/>
        </p:nvCxnSpPr>
        <p:spPr>
          <a:xfrm flipH="1">
            <a:off x="9071735" y="2207605"/>
            <a:ext cx="2" cy="2245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A38C1A88-113F-3B4E-9474-4AFB99086058}"/>
              </a:ext>
            </a:extLst>
          </p:cNvPr>
          <p:cNvCxnSpPr>
            <a:cxnSpLocks/>
          </p:cNvCxnSpPr>
          <p:nvPr/>
        </p:nvCxnSpPr>
        <p:spPr>
          <a:xfrm flipH="1">
            <a:off x="10499737" y="2207451"/>
            <a:ext cx="2" cy="2245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15">
            <a:extLst>
              <a:ext uri="{FF2B5EF4-FFF2-40B4-BE49-F238E27FC236}">
                <a16:creationId xmlns:a16="http://schemas.microsoft.com/office/drawing/2014/main" id="{3C8D1275-311C-6047-A227-DC0B8A0FDA89}"/>
              </a:ext>
            </a:extLst>
          </p:cNvPr>
          <p:cNvSpPr>
            <a:spLocks noChangeArrowheads="1"/>
          </p:cNvSpPr>
          <p:nvPr/>
        </p:nvSpPr>
        <p:spPr bwMode="auto">
          <a:xfrm>
            <a:off x="8336565" y="3859810"/>
            <a:ext cx="1470341"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156" name="Rectangle 15">
            <a:extLst>
              <a:ext uri="{FF2B5EF4-FFF2-40B4-BE49-F238E27FC236}">
                <a16:creationId xmlns:a16="http://schemas.microsoft.com/office/drawing/2014/main" id="{A1828C97-11C1-9243-807B-B16C3B0FF3CC}"/>
              </a:ext>
            </a:extLst>
          </p:cNvPr>
          <p:cNvSpPr>
            <a:spLocks noChangeArrowheads="1"/>
          </p:cNvSpPr>
          <p:nvPr/>
        </p:nvSpPr>
        <p:spPr bwMode="auto">
          <a:xfrm>
            <a:off x="9847683" y="3859810"/>
            <a:ext cx="1252109" cy="468000"/>
          </a:xfrm>
          <a:prstGeom prst="roundRect">
            <a:avLst/>
          </a:prstGeom>
          <a:solidFill>
            <a:srgbClr val="B53541">
              <a:alpha val="50588"/>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Heat</a:t>
            </a:r>
          </a:p>
        </p:txBody>
      </p:sp>
      <p:cxnSp>
        <p:nvCxnSpPr>
          <p:cNvPr id="157" name="Straight Arrow Connector 156">
            <a:extLst>
              <a:ext uri="{FF2B5EF4-FFF2-40B4-BE49-F238E27FC236}">
                <a16:creationId xmlns:a16="http://schemas.microsoft.com/office/drawing/2014/main" id="{73E7C9B2-8FB8-D64F-BB73-8638DDBE0020}"/>
              </a:ext>
            </a:extLst>
          </p:cNvPr>
          <p:cNvCxnSpPr>
            <a:cxnSpLocks/>
          </p:cNvCxnSpPr>
          <p:nvPr/>
        </p:nvCxnSpPr>
        <p:spPr>
          <a:xfrm flipH="1">
            <a:off x="9071733" y="3624654"/>
            <a:ext cx="2" cy="2245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E1735433-9D9A-D543-A61B-9721CE68E5C3}"/>
              </a:ext>
            </a:extLst>
          </p:cNvPr>
          <p:cNvCxnSpPr>
            <a:cxnSpLocks/>
          </p:cNvCxnSpPr>
          <p:nvPr/>
        </p:nvCxnSpPr>
        <p:spPr>
          <a:xfrm flipH="1">
            <a:off x="10499735" y="3624500"/>
            <a:ext cx="2" cy="2245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6E07B04-BCC3-B24B-9D5F-91D604425EEB}"/>
                  </a:ext>
                </a:extLst>
              </p:cNvPr>
              <p:cNvSpPr txBox="1"/>
              <p:nvPr/>
            </p:nvSpPr>
            <p:spPr>
              <a:xfrm>
                <a:off x="8037670" y="4329391"/>
                <a:ext cx="3272050" cy="6664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HtE</m:t>
                      </m:r>
                      <m:r>
                        <a:rPr lang="en-GB" b="0" i="0" smtClean="0">
                          <a:latin typeface="Cambria Math" panose="02040503050406030204" pitchFamily="18" charset="0"/>
                        </a:rPr>
                        <m:t>=</m:t>
                      </m:r>
                      <m:f>
                        <m:fPr>
                          <m:ctrlPr>
                            <a:rPr lang="en-GB" i="1" smtClean="0">
                              <a:latin typeface="Cambria Math" panose="02040503050406030204" pitchFamily="18" charset="0"/>
                            </a:rPr>
                          </m:ctrlPr>
                        </m:fPr>
                        <m:num>
                          <m:r>
                            <m:rPr>
                              <m:sty m:val="p"/>
                            </m:rPr>
                            <a:rPr lang="en-GB" b="0" i="0" smtClean="0">
                              <a:latin typeface="Cambria Math" panose="02040503050406030204" pitchFamily="18" charset="0"/>
                            </a:rPr>
                            <m:t>useful</m:t>
                          </m:r>
                          <m:r>
                            <a:rPr lang="en-GB" b="0" i="0" smtClean="0">
                              <a:latin typeface="Cambria Math" panose="02040503050406030204" pitchFamily="18" charset="0"/>
                            </a:rPr>
                            <m:t> </m:t>
                          </m:r>
                          <m:r>
                            <m:rPr>
                              <m:sty m:val="p"/>
                            </m:rPr>
                            <a:rPr lang="en-GB" b="0" i="0" smtClean="0">
                              <a:latin typeface="Cambria Math" panose="02040503050406030204" pitchFamily="18" charset="0"/>
                            </a:rPr>
                            <m:t>heat</m:t>
                          </m:r>
                          <m:r>
                            <a:rPr lang="en-GB" b="0" i="0" smtClean="0">
                              <a:latin typeface="Cambria Math" panose="02040503050406030204" pitchFamily="18" charset="0"/>
                            </a:rPr>
                            <m:t> </m:t>
                          </m:r>
                          <m:r>
                            <m:rPr>
                              <m:sty m:val="p"/>
                            </m:rPr>
                            <a:rPr lang="en-GB" b="0" i="0" smtClean="0">
                              <a:latin typeface="Cambria Math" panose="02040503050406030204" pitchFamily="18" charset="0"/>
                            </a:rPr>
                            <m:t>output</m:t>
                          </m:r>
                        </m:num>
                        <m:den>
                          <m:r>
                            <m:rPr>
                              <m:sty m:val="p"/>
                            </m:rPr>
                            <a:rPr lang="en-GB" b="0" i="0" smtClean="0">
                              <a:latin typeface="Cambria Math" panose="02040503050406030204" pitchFamily="18" charset="0"/>
                            </a:rPr>
                            <m:t>useful</m:t>
                          </m:r>
                          <m:r>
                            <a:rPr lang="en-GB" b="0" i="0" smtClean="0">
                              <a:latin typeface="Cambria Math" panose="02040503050406030204" pitchFamily="18" charset="0"/>
                            </a:rPr>
                            <m:t> </m:t>
                          </m:r>
                          <m:r>
                            <m:rPr>
                              <m:sty m:val="p"/>
                            </m:rPr>
                            <a:rPr lang="en-GB" b="0" i="0" smtClean="0">
                              <a:latin typeface="Cambria Math" panose="02040503050406030204" pitchFamily="18" charset="0"/>
                            </a:rPr>
                            <m:t>electricity</m:t>
                          </m:r>
                          <m:r>
                            <a:rPr lang="en-GB" b="0" i="0" smtClean="0">
                              <a:latin typeface="Cambria Math" panose="02040503050406030204" pitchFamily="18" charset="0"/>
                            </a:rPr>
                            <m:t> </m:t>
                          </m:r>
                          <m:r>
                            <m:rPr>
                              <m:sty m:val="p"/>
                            </m:rPr>
                            <a:rPr lang="en-GB" b="0" i="0" smtClean="0">
                              <a:latin typeface="Cambria Math" panose="02040503050406030204" pitchFamily="18" charset="0"/>
                            </a:rPr>
                            <m:t>output</m:t>
                          </m:r>
                        </m:den>
                      </m:f>
                    </m:oMath>
                  </m:oMathPara>
                </a14:m>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6" name="TextBox 15">
                <a:extLst>
                  <a:ext uri="{FF2B5EF4-FFF2-40B4-BE49-F238E27FC236}">
                    <a16:creationId xmlns:a16="http://schemas.microsoft.com/office/drawing/2014/main" id="{C6E07B04-BCC3-B24B-9D5F-91D604425EEB}"/>
                  </a:ext>
                </a:extLst>
              </p:cNvPr>
              <p:cNvSpPr txBox="1">
                <a:spLocks noRot="1" noChangeAspect="1" noMove="1" noResize="1" noEditPoints="1" noAdjustHandles="1" noChangeArrowheads="1" noChangeShapeType="1" noTextEdit="1"/>
              </p:cNvSpPr>
              <p:nvPr/>
            </p:nvSpPr>
            <p:spPr>
              <a:xfrm>
                <a:off x="8037670" y="4329391"/>
                <a:ext cx="3272050" cy="66646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4D91C5EF-7C6C-FD45-BD87-05A0E1440D5A}"/>
                  </a:ext>
                </a:extLst>
              </p:cNvPr>
              <p:cNvSpPr txBox="1"/>
              <p:nvPr/>
            </p:nvSpPr>
            <p:spPr>
              <a:xfrm>
                <a:off x="8113238" y="4980370"/>
                <a:ext cx="3133678" cy="6784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m:rPr>
                              <m:sty m:val="p"/>
                            </m:rPr>
                            <a:rPr lang="en-GB" b="0" i="0" smtClean="0">
                              <a:latin typeface="Cambria Math" panose="02040503050406030204" pitchFamily="18" charset="0"/>
                            </a:rPr>
                            <m:t>η</m:t>
                          </m:r>
                        </m:e>
                        <m:sub>
                          <m:r>
                            <m:rPr>
                              <m:sty m:val="p"/>
                            </m:rPr>
                            <a:rPr lang="en-GB" b="0" i="0" smtClean="0">
                              <a:latin typeface="Cambria Math" panose="02040503050406030204" pitchFamily="18" charset="0"/>
                            </a:rPr>
                            <m:t>CG</m:t>
                          </m:r>
                        </m:sub>
                      </m:sSub>
                      <m:r>
                        <a:rPr lang="en-GB" b="0" i="0" smtClean="0">
                          <a:latin typeface="Cambria Math" panose="02040503050406030204" pitchFamily="18" charset="0"/>
                        </a:rPr>
                        <m:t>=</m:t>
                      </m:r>
                      <m:f>
                        <m:fPr>
                          <m:ctrlPr>
                            <a:rPr lang="en-GB" i="1" smtClean="0">
                              <a:latin typeface="Cambria Math" panose="02040503050406030204" pitchFamily="18" charset="0"/>
                            </a:rPr>
                          </m:ctrlPr>
                        </m:fPr>
                        <m:num>
                          <m:d>
                            <m:dPr>
                              <m:ctrlPr>
                                <a:rPr lang="en-GB" i="1" smtClean="0">
                                  <a:latin typeface="Cambria Math" panose="02040503050406030204" pitchFamily="18" charset="0"/>
                                </a:rPr>
                              </m:ctrlPr>
                            </m:dPr>
                            <m:e>
                              <m:r>
                                <m:rPr>
                                  <m:sty m:val="p"/>
                                </m:rPr>
                                <a:rPr lang="en-GB" b="0" i="0" smtClean="0">
                                  <a:latin typeface="Cambria Math" panose="02040503050406030204" pitchFamily="18" charset="0"/>
                                </a:rPr>
                                <m:t>heat</m:t>
                              </m:r>
                              <m:r>
                                <a:rPr lang="en-GB" b="0" i="0" smtClean="0">
                                  <a:latin typeface="Cambria Math" panose="02040503050406030204" pitchFamily="18" charset="0"/>
                                </a:rPr>
                                <m:t>+</m:t>
                              </m:r>
                              <m:r>
                                <m:rPr>
                                  <m:sty m:val="p"/>
                                </m:rPr>
                                <a:rPr lang="en-GB" b="0" i="0" smtClean="0">
                                  <a:latin typeface="Cambria Math" panose="02040503050406030204" pitchFamily="18" charset="0"/>
                                </a:rPr>
                                <m:t>elec</m:t>
                              </m:r>
                              <m:r>
                                <a:rPr lang="en-GB" b="0" i="0" smtClean="0">
                                  <a:latin typeface="Cambria Math" panose="02040503050406030204" pitchFamily="18" charset="0"/>
                                </a:rPr>
                                <m:t>.</m:t>
                              </m:r>
                            </m:e>
                          </m:d>
                          <m:r>
                            <a:rPr lang="en-GB" b="0" i="0" smtClean="0">
                              <a:latin typeface="Cambria Math" panose="02040503050406030204" pitchFamily="18" charset="0"/>
                            </a:rPr>
                            <m:t> </m:t>
                          </m:r>
                          <m:r>
                            <m:rPr>
                              <m:sty m:val="p"/>
                            </m:rPr>
                            <a:rPr lang="en-GB" b="0" i="0" smtClean="0">
                              <a:latin typeface="Cambria Math" panose="02040503050406030204" pitchFamily="18" charset="0"/>
                            </a:rPr>
                            <m:t>output</m:t>
                          </m:r>
                          <m:r>
                            <a:rPr lang="en-GB" b="0" i="0" smtClean="0">
                              <a:latin typeface="Cambria Math" panose="02040503050406030204" pitchFamily="18" charset="0"/>
                            </a:rPr>
                            <m:t> </m:t>
                          </m:r>
                        </m:num>
                        <m:den>
                          <m:r>
                            <m:rPr>
                              <m:sty m:val="p"/>
                            </m:rPr>
                            <a:rPr lang="en-GB" b="0" i="0" smtClean="0">
                              <a:latin typeface="Cambria Math" panose="02040503050406030204" pitchFamily="18" charset="0"/>
                            </a:rPr>
                            <m:t>final</m:t>
                          </m:r>
                          <m:r>
                            <a:rPr lang="en-GB" b="0" i="0" smtClean="0">
                              <a:latin typeface="Cambria Math" panose="02040503050406030204" pitchFamily="18" charset="0"/>
                            </a:rPr>
                            <m:t> </m:t>
                          </m:r>
                          <m:r>
                            <m:rPr>
                              <m:sty m:val="p"/>
                            </m:rPr>
                            <a:rPr lang="en-GB" b="0" i="0" smtClean="0">
                              <a:latin typeface="Cambria Math" panose="02040503050406030204" pitchFamily="18" charset="0"/>
                            </a:rPr>
                            <m:t>energy</m:t>
                          </m:r>
                          <m:r>
                            <a:rPr lang="en-GB" b="0" i="0" smtClean="0">
                              <a:latin typeface="Cambria Math" panose="02040503050406030204" pitchFamily="18" charset="0"/>
                            </a:rPr>
                            <m:t> </m:t>
                          </m:r>
                          <m:r>
                            <m:rPr>
                              <m:sty m:val="p"/>
                            </m:rPr>
                            <a:rPr lang="en-GB" b="0" i="0" smtClean="0">
                              <a:latin typeface="Cambria Math" panose="02040503050406030204" pitchFamily="18" charset="0"/>
                            </a:rPr>
                            <m:t>input</m:t>
                          </m:r>
                        </m:den>
                      </m:f>
                    </m:oMath>
                  </m:oMathPara>
                </a14:m>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159" name="TextBox 158">
                <a:extLst>
                  <a:ext uri="{FF2B5EF4-FFF2-40B4-BE49-F238E27FC236}">
                    <a16:creationId xmlns:a16="http://schemas.microsoft.com/office/drawing/2014/main" id="{4D91C5EF-7C6C-FD45-BD87-05A0E1440D5A}"/>
                  </a:ext>
                </a:extLst>
              </p:cNvPr>
              <p:cNvSpPr txBox="1">
                <a:spLocks noRot="1" noChangeAspect="1" noMove="1" noResize="1" noEditPoints="1" noAdjustHandles="1" noChangeArrowheads="1" noChangeShapeType="1" noTextEdit="1"/>
              </p:cNvSpPr>
              <p:nvPr/>
            </p:nvSpPr>
            <p:spPr>
              <a:xfrm>
                <a:off x="8113238" y="4980370"/>
                <a:ext cx="3133678" cy="678455"/>
              </a:xfrm>
              <a:prstGeom prst="rect">
                <a:avLst/>
              </a:prstGeom>
              <a:blipFill>
                <a:blip r:embed="rId7"/>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F51DF0E-4369-704A-B257-3CA964B1BDCE}"/>
              </a:ext>
            </a:extLst>
          </p:cNvPr>
          <p:cNvSpPr txBox="1"/>
          <p:nvPr/>
        </p:nvSpPr>
        <p:spPr>
          <a:xfrm>
            <a:off x="8669310" y="1341730"/>
            <a:ext cx="2367956" cy="400110"/>
          </a:xfrm>
          <a:prstGeom prst="rect">
            <a:avLst/>
          </a:prstGeom>
          <a:noFill/>
        </p:spPr>
        <p:txBody>
          <a:bodyPr wrap="none" rtlCol="0">
            <a:spAutoFit/>
          </a:body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Cogeneration (CG)</a:t>
            </a:r>
          </a:p>
        </p:txBody>
      </p:sp>
      <p:sp>
        <p:nvSpPr>
          <p:cNvPr id="160" name="Slide Number Placeholder 5">
            <a:extLst>
              <a:ext uri="{FF2B5EF4-FFF2-40B4-BE49-F238E27FC236}">
                <a16:creationId xmlns:a16="http://schemas.microsoft.com/office/drawing/2014/main" id="{070397E3-4362-0C46-8516-D1A318205FE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21" name="Google Shape;113;p16">
            <a:extLst>
              <a:ext uri="{FF2B5EF4-FFF2-40B4-BE49-F238E27FC236}">
                <a16:creationId xmlns:a16="http://schemas.microsoft.com/office/drawing/2014/main" id="{7E9BBE3E-C496-5246-8EDF-EA3966B8694E}"/>
              </a:ext>
            </a:extLst>
          </p:cNvPr>
          <p:cNvSpPr>
            <a:spLocks noGrp="1" noChangeArrowheads="1"/>
          </p:cNvSpPr>
          <p:nvPr>
            <p:ph type="title"/>
          </p:nvPr>
        </p:nvSpPr>
        <p:spPr>
          <a:xfrm>
            <a:off x="856129" y="-5984"/>
            <a:ext cx="8622408" cy="1343491"/>
          </a:xfrm>
        </p:spPr>
        <p:txBody>
          <a:bodyPr lIns="121900" tIns="121900" rIns="121900" bIns="121900"/>
          <a:lstStyle/>
          <a:p>
            <a:pPr eaLnBrk="1" hangingPunct="1"/>
            <a:r>
              <a:rPr lang="en-GB" altLang="en-US" dirty="0">
                <a:latin typeface="Open Sans"/>
              </a:rPr>
              <a:t>Lecture 7.1 Industry sector</a:t>
            </a:r>
          </a:p>
        </p:txBody>
      </p:sp>
      <p:sp>
        <p:nvSpPr>
          <p:cNvPr id="19" name="Oval 18">
            <a:extLst>
              <a:ext uri="{FF2B5EF4-FFF2-40B4-BE49-F238E27FC236}">
                <a16:creationId xmlns:a16="http://schemas.microsoft.com/office/drawing/2014/main" id="{8E898319-8369-0F44-B3C9-2C7068623D60}"/>
              </a:ext>
            </a:extLst>
          </p:cNvPr>
          <p:cNvSpPr/>
          <p:nvPr/>
        </p:nvSpPr>
        <p:spPr>
          <a:xfrm>
            <a:off x="8055391" y="397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7.mp3" descr="Track7_Lecture7_Slide7.mp3">
            <a:hlinkClick r:id="" action="ppaction://media"/>
            <a:extLst>
              <a:ext uri="{FF2B5EF4-FFF2-40B4-BE49-F238E27FC236}">
                <a16:creationId xmlns:a16="http://schemas.microsoft.com/office/drawing/2014/main" id="{5143472B-C59F-FA46-AB62-493A9AE4F3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26756" y="463487"/>
            <a:ext cx="812800" cy="812800"/>
          </a:xfrm>
          <a:prstGeom prst="rect">
            <a:avLst/>
          </a:prstGeom>
        </p:spPr>
      </p:pic>
    </p:spTree>
    <p:extLst>
      <p:ext uri="{BB962C8B-B14F-4D97-AF65-F5344CB8AC3E}">
        <p14:creationId xmlns:p14="http://schemas.microsoft.com/office/powerpoint/2010/main" val="34347886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a:extLst>
              <a:ext uri="{FF2B5EF4-FFF2-40B4-BE49-F238E27FC236}">
                <a16:creationId xmlns:a16="http://schemas.microsoft.com/office/drawing/2014/main" id="{89521B3F-E95E-46C3-8BA5-6D2FDC6D28E9}"/>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panose="020B0606030504020204" pitchFamily="34" charset="0"/>
            </a:endParaRPr>
          </a:p>
        </p:txBody>
      </p:sp>
      <p:sp>
        <p:nvSpPr>
          <p:cNvPr id="48" name="Google Shape;115;p16">
            <a:extLst>
              <a:ext uri="{FF2B5EF4-FFF2-40B4-BE49-F238E27FC236}">
                <a16:creationId xmlns:a16="http://schemas.microsoft.com/office/drawing/2014/main" id="{1C0EB07B-EF55-8A4A-A559-3218267C9FE8}"/>
              </a:ext>
            </a:extLst>
          </p:cNvPr>
          <p:cNvSpPr txBox="1"/>
          <p:nvPr/>
        </p:nvSpPr>
        <p:spPr>
          <a:xfrm>
            <a:off x="910158" y="1294421"/>
            <a:ext cx="4945255" cy="442006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ea typeface="Open Sans" panose="020B0606030504020204" pitchFamily="34" charset="0"/>
                <a:cs typeface="Open Sans" panose="020B0606030504020204" pitchFamily="34" charset="0"/>
              </a:rPr>
              <a:t>Overview</a:t>
            </a:r>
          </a:p>
          <a:p>
            <a:pPr marL="342900" indent="-342900" eaLnBrk="1" hangingPunct="1">
              <a:lnSpc>
                <a:spcPct val="100000"/>
              </a:lnSpc>
              <a:spcAft>
                <a:spcPts val="0"/>
              </a:spcAft>
            </a:pPr>
            <a:r>
              <a:rPr lang="en-GB" sz="2000">
                <a:ea typeface="Open Sans" panose="020B0606030504020204" pitchFamily="34" charset="0"/>
                <a:cs typeface="Open Sans" panose="020B0606030504020204" pitchFamily="34" charset="0"/>
              </a:rPr>
              <a:t>Final Energy demand is a function of the total demand for transportation (passengers, freight, international)</a:t>
            </a:r>
          </a:p>
          <a:p>
            <a:pPr marL="342900" indent="-342900" eaLnBrk="1" hangingPunct="1">
              <a:lnSpc>
                <a:spcPct val="100000"/>
              </a:lnSpc>
              <a:spcAft>
                <a:spcPts val="0"/>
              </a:spcAft>
            </a:pPr>
            <a:r>
              <a:rPr lang="en-GB" sz="2000">
                <a:ea typeface="Open Sans" panose="020B0606030504020204" pitchFamily="34" charset="0"/>
                <a:cs typeface="Open Sans" panose="020B0606030504020204" pitchFamily="34" charset="0"/>
              </a:rPr>
              <a:t>Transport of passengers is split between urban (intracity), and Intercity</a:t>
            </a:r>
          </a:p>
          <a:p>
            <a:pPr marL="342900" indent="-342900" eaLnBrk="1" hangingPunct="1">
              <a:lnSpc>
                <a:spcPct val="100000"/>
              </a:lnSpc>
              <a:spcAft>
                <a:spcPts val="0"/>
              </a:spcAft>
            </a:pPr>
            <a:r>
              <a:rPr lang="en-GB" sz="2000">
                <a:ea typeface="Open Sans" panose="020B0606030504020204" pitchFamily="34" charset="0"/>
                <a:cs typeface="Open Sans" panose="020B0606030504020204" pitchFamily="34" charset="0"/>
              </a:rPr>
              <a:t>International/other energy in transport is calculated as a linear function of total GDP fitting historical data</a:t>
            </a:r>
          </a:p>
          <a:p>
            <a:pPr marL="342900" indent="-342900" eaLnBrk="1" hangingPunct="1">
              <a:lnSpc>
                <a:spcPct val="100000"/>
              </a:lnSpc>
              <a:spcAft>
                <a:spcPts val="0"/>
              </a:spcAft>
            </a:pPr>
            <a:r>
              <a:rPr lang="en-GB" sz="2000">
                <a:ea typeface="Open Sans" panose="020B0606030504020204" pitchFamily="34" charset="0"/>
                <a:cs typeface="Open Sans" panose="020B0606030504020204" pitchFamily="34" charset="0"/>
              </a:rPr>
              <a:t>Energy demand is met by competing modes, each with specified fuel type, energy intensity, and load factor</a:t>
            </a:r>
          </a:p>
          <a:p>
            <a:pPr marL="342900" indent="-342900" eaLnBrk="1" hangingPunct="1">
              <a:lnSpc>
                <a:spcPct val="100000"/>
              </a:lnSpc>
              <a:spcAft>
                <a:spcPts val="0"/>
              </a:spcAft>
            </a:pPr>
            <a:endParaRPr lang="en-GB"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0"/>
              </a:spcAft>
              <a:buNone/>
            </a:pPr>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
            <a:extLst>
              <a:ext uri="{FF2B5EF4-FFF2-40B4-BE49-F238E27FC236}">
                <a16:creationId xmlns:a16="http://schemas.microsoft.com/office/drawing/2014/main" id="{306881EA-7EB1-5847-A3E1-E55E8AC19422}"/>
              </a:ext>
            </a:extLst>
          </p:cNvPr>
          <p:cNvSpPr>
            <a:spLocks noChangeArrowheads="1"/>
          </p:cNvSpPr>
          <p:nvPr/>
        </p:nvSpPr>
        <p:spPr bwMode="auto">
          <a:xfrm>
            <a:off x="6119193" y="2916928"/>
            <a:ext cx="2954236"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Transportation of passengers (passenger-km)</a:t>
            </a:r>
          </a:p>
        </p:txBody>
      </p:sp>
      <p:sp>
        <p:nvSpPr>
          <p:cNvPr id="50" name="Rectangle 5">
            <a:extLst>
              <a:ext uri="{FF2B5EF4-FFF2-40B4-BE49-F238E27FC236}">
                <a16:creationId xmlns:a16="http://schemas.microsoft.com/office/drawing/2014/main" id="{F73BBF42-96CB-9243-9EB1-7CAF2C9DED51}"/>
              </a:ext>
            </a:extLst>
          </p:cNvPr>
          <p:cNvSpPr>
            <a:spLocks noChangeArrowheads="1"/>
          </p:cNvSpPr>
          <p:nvPr/>
        </p:nvSpPr>
        <p:spPr bwMode="auto">
          <a:xfrm>
            <a:off x="7846248" y="5216934"/>
            <a:ext cx="1799352" cy="705600"/>
          </a:xfrm>
          <a:prstGeom prst="roundRect">
            <a:avLst/>
          </a:prstGeom>
          <a:solidFill>
            <a:srgbClr val="66C8FF">
              <a:alpha val="51373"/>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Final Energy</a:t>
            </a:r>
          </a:p>
        </p:txBody>
      </p:sp>
      <p:sp>
        <p:nvSpPr>
          <p:cNvPr id="53" name="Rectangle 4">
            <a:extLst>
              <a:ext uri="{FF2B5EF4-FFF2-40B4-BE49-F238E27FC236}">
                <a16:creationId xmlns:a16="http://schemas.microsoft.com/office/drawing/2014/main" id="{C9FD19FD-6E25-6147-8A85-2FA1180A2610}"/>
              </a:ext>
            </a:extLst>
          </p:cNvPr>
          <p:cNvSpPr>
            <a:spLocks noChangeArrowheads="1"/>
          </p:cNvSpPr>
          <p:nvPr/>
        </p:nvSpPr>
        <p:spPr bwMode="auto">
          <a:xfrm>
            <a:off x="9130831" y="2911370"/>
            <a:ext cx="1079546"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Freight</a:t>
            </a:r>
          </a:p>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(ton-km)</a:t>
            </a:r>
          </a:p>
        </p:txBody>
      </p:sp>
      <p:sp>
        <p:nvSpPr>
          <p:cNvPr id="54" name="Rectangle 4">
            <a:extLst>
              <a:ext uri="{FF2B5EF4-FFF2-40B4-BE49-F238E27FC236}">
                <a16:creationId xmlns:a16="http://schemas.microsoft.com/office/drawing/2014/main" id="{FFC2E0D4-D1D7-E947-A039-3D33BD96F6F5}"/>
              </a:ext>
            </a:extLst>
          </p:cNvPr>
          <p:cNvSpPr>
            <a:spLocks noChangeArrowheads="1"/>
          </p:cNvSpPr>
          <p:nvPr/>
        </p:nvSpPr>
        <p:spPr bwMode="auto">
          <a:xfrm>
            <a:off x="6119193" y="2008028"/>
            <a:ext cx="133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Urban</a:t>
            </a:r>
          </a:p>
        </p:txBody>
      </p:sp>
      <p:sp>
        <p:nvSpPr>
          <p:cNvPr id="55" name="Rectangle 4">
            <a:extLst>
              <a:ext uri="{FF2B5EF4-FFF2-40B4-BE49-F238E27FC236}">
                <a16:creationId xmlns:a16="http://schemas.microsoft.com/office/drawing/2014/main" id="{0AAC3A33-63C8-E846-8A21-DD72F6B06FB0}"/>
              </a:ext>
            </a:extLst>
          </p:cNvPr>
          <p:cNvSpPr>
            <a:spLocks noChangeArrowheads="1"/>
          </p:cNvSpPr>
          <p:nvPr/>
        </p:nvSpPr>
        <p:spPr bwMode="auto">
          <a:xfrm>
            <a:off x="7741429" y="2003854"/>
            <a:ext cx="133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Intercity</a:t>
            </a:r>
          </a:p>
        </p:txBody>
      </p:sp>
      <p:sp>
        <p:nvSpPr>
          <p:cNvPr id="56" name="Rectangle 4">
            <a:extLst>
              <a:ext uri="{FF2B5EF4-FFF2-40B4-BE49-F238E27FC236}">
                <a16:creationId xmlns:a16="http://schemas.microsoft.com/office/drawing/2014/main" id="{B2CB3405-F5EA-844F-AFDD-A4E07419F379}"/>
              </a:ext>
            </a:extLst>
          </p:cNvPr>
          <p:cNvSpPr>
            <a:spLocks noChangeArrowheads="1"/>
          </p:cNvSpPr>
          <p:nvPr/>
        </p:nvSpPr>
        <p:spPr bwMode="auto">
          <a:xfrm>
            <a:off x="6334247" y="4070895"/>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Car</a:t>
            </a:r>
          </a:p>
        </p:txBody>
      </p:sp>
      <p:sp>
        <p:nvSpPr>
          <p:cNvPr id="57" name="Rectangle 4">
            <a:extLst>
              <a:ext uri="{FF2B5EF4-FFF2-40B4-BE49-F238E27FC236}">
                <a16:creationId xmlns:a16="http://schemas.microsoft.com/office/drawing/2014/main" id="{BAA04513-09AF-1B42-950C-56F374D62E45}"/>
              </a:ext>
            </a:extLst>
          </p:cNvPr>
          <p:cNvSpPr>
            <a:spLocks noChangeArrowheads="1"/>
          </p:cNvSpPr>
          <p:nvPr/>
        </p:nvSpPr>
        <p:spPr bwMode="auto">
          <a:xfrm>
            <a:off x="7159043" y="4070895"/>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Bus</a:t>
            </a:r>
          </a:p>
        </p:txBody>
      </p:sp>
      <p:sp>
        <p:nvSpPr>
          <p:cNvPr id="58" name="Rectangle 4">
            <a:extLst>
              <a:ext uri="{FF2B5EF4-FFF2-40B4-BE49-F238E27FC236}">
                <a16:creationId xmlns:a16="http://schemas.microsoft.com/office/drawing/2014/main" id="{359C8074-D199-4D43-A68C-F9D7A0C35158}"/>
              </a:ext>
            </a:extLst>
          </p:cNvPr>
          <p:cNvSpPr>
            <a:spLocks noChangeArrowheads="1"/>
          </p:cNvSpPr>
          <p:nvPr/>
        </p:nvSpPr>
        <p:spPr bwMode="auto">
          <a:xfrm>
            <a:off x="7983839" y="4070895"/>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Plane</a:t>
            </a:r>
          </a:p>
        </p:txBody>
      </p:sp>
      <p:sp>
        <p:nvSpPr>
          <p:cNvPr id="59" name="Rectangle 4">
            <a:extLst>
              <a:ext uri="{FF2B5EF4-FFF2-40B4-BE49-F238E27FC236}">
                <a16:creationId xmlns:a16="http://schemas.microsoft.com/office/drawing/2014/main" id="{6511FA35-10C9-1A4C-A841-6662A772BF04}"/>
              </a:ext>
            </a:extLst>
          </p:cNvPr>
          <p:cNvSpPr>
            <a:spLocks noChangeArrowheads="1"/>
          </p:cNvSpPr>
          <p:nvPr/>
        </p:nvSpPr>
        <p:spPr bwMode="auto">
          <a:xfrm>
            <a:off x="8808635" y="4070895"/>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Truck</a:t>
            </a:r>
          </a:p>
        </p:txBody>
      </p:sp>
      <p:sp>
        <p:nvSpPr>
          <p:cNvPr id="60" name="Rectangle 4">
            <a:extLst>
              <a:ext uri="{FF2B5EF4-FFF2-40B4-BE49-F238E27FC236}">
                <a16:creationId xmlns:a16="http://schemas.microsoft.com/office/drawing/2014/main" id="{3FBCC6CE-B118-7A47-8974-29213D7797B3}"/>
              </a:ext>
            </a:extLst>
          </p:cNvPr>
          <p:cNvSpPr>
            <a:spLocks noChangeArrowheads="1"/>
          </p:cNvSpPr>
          <p:nvPr/>
        </p:nvSpPr>
        <p:spPr bwMode="auto">
          <a:xfrm>
            <a:off x="9633432" y="4079774"/>
            <a:ext cx="792000"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Train</a:t>
            </a:r>
          </a:p>
        </p:txBody>
      </p:sp>
      <p:cxnSp>
        <p:nvCxnSpPr>
          <p:cNvPr id="63" name="Straight Connector 62">
            <a:extLst>
              <a:ext uri="{FF2B5EF4-FFF2-40B4-BE49-F238E27FC236}">
                <a16:creationId xmlns:a16="http://schemas.microsoft.com/office/drawing/2014/main" id="{B22D8456-B94E-4147-B4D4-D4803B85EE14}"/>
              </a:ext>
            </a:extLst>
          </p:cNvPr>
          <p:cNvCxnSpPr>
            <a:cxnSpLocks/>
          </p:cNvCxnSpPr>
          <p:nvPr/>
        </p:nvCxnSpPr>
        <p:spPr>
          <a:xfrm>
            <a:off x="8407136" y="2694856"/>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07B0F78-112B-C64A-BA23-47B2865C8E83}"/>
              </a:ext>
            </a:extLst>
          </p:cNvPr>
          <p:cNvCxnSpPr>
            <a:cxnSpLocks/>
          </p:cNvCxnSpPr>
          <p:nvPr/>
        </p:nvCxnSpPr>
        <p:spPr>
          <a:xfrm>
            <a:off x="6784607" y="2709454"/>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36FD9A-0E6C-994D-8C88-F4BDD37FCC6F}"/>
              </a:ext>
            </a:extLst>
          </p:cNvPr>
          <p:cNvCxnSpPr>
            <a:cxnSpLocks/>
          </p:cNvCxnSpPr>
          <p:nvPr/>
        </p:nvCxnSpPr>
        <p:spPr>
          <a:xfrm>
            <a:off x="7953549" y="3617516"/>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97EEA13-FCBA-104D-8BD2-C9B6ED68776E}"/>
              </a:ext>
            </a:extLst>
          </p:cNvPr>
          <p:cNvCxnSpPr>
            <a:cxnSpLocks/>
          </p:cNvCxnSpPr>
          <p:nvPr/>
        </p:nvCxnSpPr>
        <p:spPr>
          <a:xfrm>
            <a:off x="9666323" y="3616970"/>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CAE90F3-D7EC-1448-858B-9E136A5384FF}"/>
              </a:ext>
            </a:extLst>
          </p:cNvPr>
          <p:cNvCxnSpPr>
            <a:cxnSpLocks/>
          </p:cNvCxnSpPr>
          <p:nvPr/>
        </p:nvCxnSpPr>
        <p:spPr>
          <a:xfrm flipH="1" flipV="1">
            <a:off x="6765954" y="3854996"/>
            <a:ext cx="324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8E4969F-7D90-AD41-AADE-0A68F0704054}"/>
              </a:ext>
            </a:extLst>
          </p:cNvPr>
          <p:cNvCxnSpPr>
            <a:cxnSpLocks/>
          </p:cNvCxnSpPr>
          <p:nvPr/>
        </p:nvCxnSpPr>
        <p:spPr>
          <a:xfrm>
            <a:off x="6765954" y="38549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C20317C-3208-DE4F-8F56-3C6AB4A12E63}"/>
              </a:ext>
            </a:extLst>
          </p:cNvPr>
          <p:cNvCxnSpPr>
            <a:cxnSpLocks/>
          </p:cNvCxnSpPr>
          <p:nvPr/>
        </p:nvCxnSpPr>
        <p:spPr>
          <a:xfrm>
            <a:off x="10006729" y="38549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10D1273-8E08-724F-90C4-C7E19D33F9F2}"/>
              </a:ext>
            </a:extLst>
          </p:cNvPr>
          <p:cNvCxnSpPr>
            <a:cxnSpLocks/>
          </p:cNvCxnSpPr>
          <p:nvPr/>
        </p:nvCxnSpPr>
        <p:spPr>
          <a:xfrm>
            <a:off x="9215654" y="38422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BC3BF4F-2747-D341-B6FE-3E943BA67500}"/>
              </a:ext>
            </a:extLst>
          </p:cNvPr>
          <p:cNvCxnSpPr>
            <a:cxnSpLocks/>
          </p:cNvCxnSpPr>
          <p:nvPr/>
        </p:nvCxnSpPr>
        <p:spPr>
          <a:xfrm>
            <a:off x="8379698" y="38549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27EFB52-3AA5-D948-8D1E-A6931EB46898}"/>
              </a:ext>
            </a:extLst>
          </p:cNvPr>
          <p:cNvCxnSpPr>
            <a:cxnSpLocks/>
          </p:cNvCxnSpPr>
          <p:nvPr/>
        </p:nvCxnSpPr>
        <p:spPr>
          <a:xfrm>
            <a:off x="7560199" y="38549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7242EC-77F6-3545-829C-092BD1E82F2E}"/>
              </a:ext>
            </a:extLst>
          </p:cNvPr>
          <p:cNvCxnSpPr>
            <a:cxnSpLocks/>
          </p:cNvCxnSpPr>
          <p:nvPr/>
        </p:nvCxnSpPr>
        <p:spPr>
          <a:xfrm>
            <a:off x="8745924" y="5000934"/>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C8F50F9-2191-9143-AC4E-D31942A72AE3}"/>
              </a:ext>
            </a:extLst>
          </p:cNvPr>
          <p:cNvCxnSpPr>
            <a:cxnSpLocks/>
          </p:cNvCxnSpPr>
          <p:nvPr/>
        </p:nvCxnSpPr>
        <p:spPr>
          <a:xfrm>
            <a:off x="8745924" y="47764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5CF0147-F370-8448-81CB-A3E3C8ED81A7}"/>
              </a:ext>
            </a:extLst>
          </p:cNvPr>
          <p:cNvCxnSpPr>
            <a:cxnSpLocks/>
          </p:cNvCxnSpPr>
          <p:nvPr/>
        </p:nvCxnSpPr>
        <p:spPr>
          <a:xfrm flipH="1">
            <a:off x="6761311" y="4987794"/>
            <a:ext cx="42542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B58A4F0-CDBE-6249-BB14-87BF6346BFAA}"/>
              </a:ext>
            </a:extLst>
          </p:cNvPr>
          <p:cNvCxnSpPr>
            <a:cxnSpLocks/>
          </p:cNvCxnSpPr>
          <p:nvPr/>
        </p:nvCxnSpPr>
        <p:spPr>
          <a:xfrm>
            <a:off x="6765954" y="47637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5E3227D-15D4-D744-9CD2-D8F835E1E0E0}"/>
              </a:ext>
            </a:extLst>
          </p:cNvPr>
          <p:cNvCxnSpPr>
            <a:cxnSpLocks/>
          </p:cNvCxnSpPr>
          <p:nvPr/>
        </p:nvCxnSpPr>
        <p:spPr>
          <a:xfrm>
            <a:off x="7750699" y="4763795"/>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E2C61AA-7399-D14A-A478-4520ED3F8534}"/>
              </a:ext>
            </a:extLst>
          </p:cNvPr>
          <p:cNvCxnSpPr>
            <a:cxnSpLocks/>
          </p:cNvCxnSpPr>
          <p:nvPr/>
        </p:nvCxnSpPr>
        <p:spPr>
          <a:xfrm>
            <a:off x="9714222" y="4784933"/>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D9A8FDB-0D5B-594E-A558-DE3AB9F34CAF}"/>
              </a:ext>
            </a:extLst>
          </p:cNvPr>
          <p:cNvCxnSpPr>
            <a:cxnSpLocks/>
          </p:cNvCxnSpPr>
          <p:nvPr/>
        </p:nvCxnSpPr>
        <p:spPr>
          <a:xfrm>
            <a:off x="11015524" y="3626294"/>
            <a:ext cx="0" cy="1368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4">
            <a:extLst>
              <a:ext uri="{FF2B5EF4-FFF2-40B4-BE49-F238E27FC236}">
                <a16:creationId xmlns:a16="http://schemas.microsoft.com/office/drawing/2014/main" id="{BE9B2AA7-3A39-FD43-9E2D-D195C8A9E1F5}"/>
              </a:ext>
            </a:extLst>
          </p:cNvPr>
          <p:cNvSpPr>
            <a:spLocks noChangeArrowheads="1"/>
          </p:cNvSpPr>
          <p:nvPr/>
        </p:nvSpPr>
        <p:spPr bwMode="auto">
          <a:xfrm>
            <a:off x="10262765" y="2914195"/>
            <a:ext cx="1478517"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International</a:t>
            </a:r>
          </a:p>
        </p:txBody>
      </p:sp>
      <p:sp>
        <p:nvSpPr>
          <p:cNvPr id="89" name="Rectangle 4">
            <a:extLst>
              <a:ext uri="{FF2B5EF4-FFF2-40B4-BE49-F238E27FC236}">
                <a16:creationId xmlns:a16="http://schemas.microsoft.com/office/drawing/2014/main" id="{AD3FC215-83C4-B24D-83EF-B1F59F9DD900}"/>
              </a:ext>
            </a:extLst>
          </p:cNvPr>
          <p:cNvSpPr>
            <a:spLocks noChangeArrowheads="1"/>
          </p:cNvSpPr>
          <p:nvPr/>
        </p:nvSpPr>
        <p:spPr bwMode="auto">
          <a:xfrm>
            <a:off x="10262766" y="2008028"/>
            <a:ext cx="1478516" cy="705600"/>
          </a:xfrm>
          <a:prstGeom prst="roundRect">
            <a:avLst/>
          </a:prstGeom>
          <a:solidFill>
            <a:srgbClr val="B53541">
              <a:alpha val="50588"/>
            </a:srgbClr>
          </a:solidFill>
          <a:ln w="9525">
            <a:noFill/>
            <a:miter lim="800000"/>
            <a:headEnd/>
            <a:tailEnd/>
          </a:ln>
          <a:effectLst/>
        </p:spPr>
        <p:txBody>
          <a:bodyPr wrap="squar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GDP</a:t>
            </a:r>
          </a:p>
        </p:txBody>
      </p:sp>
      <p:cxnSp>
        <p:nvCxnSpPr>
          <p:cNvPr id="91" name="Straight Connector 90">
            <a:extLst>
              <a:ext uri="{FF2B5EF4-FFF2-40B4-BE49-F238E27FC236}">
                <a16:creationId xmlns:a16="http://schemas.microsoft.com/office/drawing/2014/main" id="{B0219F49-0BEE-064B-B222-4E7EDD8BA2F2}"/>
              </a:ext>
            </a:extLst>
          </p:cNvPr>
          <p:cNvCxnSpPr>
            <a:cxnSpLocks/>
          </p:cNvCxnSpPr>
          <p:nvPr/>
        </p:nvCxnSpPr>
        <p:spPr>
          <a:xfrm>
            <a:off x="11002023" y="2706924"/>
            <a:ext cx="0" cy="21600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Slide Number Placeholder 5">
            <a:extLst>
              <a:ext uri="{FF2B5EF4-FFF2-40B4-BE49-F238E27FC236}">
                <a16:creationId xmlns:a16="http://schemas.microsoft.com/office/drawing/2014/main" id="{6DB566BC-F588-A045-9EFB-AE17CF48761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8</a:t>
            </a:fld>
            <a:endParaRPr lang="en-US" altLang="en-US" sz="1400" b="1">
              <a:solidFill>
                <a:schemeClr val="bg1"/>
              </a:solidFill>
              <a:latin typeface="Open Sans ExtraBold"/>
              <a:ea typeface="Open Sans ExtraBold"/>
              <a:cs typeface="Open Sans ExtraBold"/>
            </a:endParaRPr>
          </a:p>
        </p:txBody>
      </p:sp>
      <p:sp>
        <p:nvSpPr>
          <p:cNvPr id="36" name="Oval 35">
            <a:extLst>
              <a:ext uri="{FF2B5EF4-FFF2-40B4-BE49-F238E27FC236}">
                <a16:creationId xmlns:a16="http://schemas.microsoft.com/office/drawing/2014/main" id="{F054EE6E-0DA1-CF49-99CE-B3E3D2B31C32}"/>
              </a:ext>
            </a:extLst>
          </p:cNvPr>
          <p:cNvSpPr/>
          <p:nvPr/>
        </p:nvSpPr>
        <p:spPr>
          <a:xfrm>
            <a:off x="7028309" y="2810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7_Slide8.mp3" descr="Track7_Lecture7_Slide8.mp3">
            <a:hlinkClick r:id="" action="ppaction://media"/>
            <a:extLst>
              <a:ext uri="{FF2B5EF4-FFF2-40B4-BE49-F238E27FC236}">
                <a16:creationId xmlns:a16="http://schemas.microsoft.com/office/drawing/2014/main" id="{C8CE4C53-3263-C448-8706-700293DB94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9674" y="363952"/>
            <a:ext cx="812800" cy="812800"/>
          </a:xfrm>
          <a:prstGeom prst="rect">
            <a:avLst/>
          </a:prstGeom>
        </p:spPr>
      </p:pic>
      <p:sp>
        <p:nvSpPr>
          <p:cNvPr id="39" name="Google Shape;339;p22">
            <a:extLst>
              <a:ext uri="{FF2B5EF4-FFF2-40B4-BE49-F238E27FC236}">
                <a16:creationId xmlns:a16="http://schemas.microsoft.com/office/drawing/2014/main" id="{1ACF665E-ADF5-D24F-BDF5-38999CABD81E}"/>
              </a:ext>
            </a:extLst>
          </p:cNvPr>
          <p:cNvSpPr txBox="1">
            <a:spLocks noChangeArrowheads="1"/>
          </p:cNvSpPr>
          <p:nvPr/>
        </p:nvSpPr>
        <p:spPr bwMode="auto">
          <a:xfrm>
            <a:off x="865094" y="112343"/>
            <a:ext cx="692000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7.2 Transportation sector</a:t>
            </a:r>
            <a:endParaRPr lang="en-US" altLang="en-US" dirty="0">
              <a:latin typeface="Open Sans"/>
            </a:endParaRPr>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a:extLst>
              <a:ext uri="{FF2B5EF4-FFF2-40B4-BE49-F238E27FC236}">
                <a16:creationId xmlns:a16="http://schemas.microsoft.com/office/drawing/2014/main" id="{89521B3F-E95E-46C3-8BA5-6D2FDC6D28E9}"/>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panose="020B0606030504020204" pitchFamily="34" charset="0"/>
            </a:endParaRPr>
          </a:p>
        </p:txBody>
      </p:sp>
      <mc:AlternateContent xmlns:mc="http://schemas.openxmlformats.org/markup-compatibility/2006" xmlns:a14="http://schemas.microsoft.com/office/drawing/2010/main">
        <mc:Choice Requires="a14">
          <p:sp>
            <p:nvSpPr>
              <p:cNvPr id="48" name="Google Shape;115;p16">
                <a:extLst>
                  <a:ext uri="{FF2B5EF4-FFF2-40B4-BE49-F238E27FC236}">
                    <a16:creationId xmlns:a16="http://schemas.microsoft.com/office/drawing/2014/main" id="{1C0EB07B-EF55-8A4A-A559-3218267C9FE8}"/>
                  </a:ext>
                </a:extLst>
              </p:cNvPr>
              <p:cNvSpPr txBox="1"/>
              <p:nvPr/>
            </p:nvSpPr>
            <p:spPr>
              <a:xfrm>
                <a:off x="887412" y="1279022"/>
                <a:ext cx="1043949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Energy demand of freight transportation</a:t>
                </a:r>
              </a:p>
              <a:p>
                <a:pPr eaLnBrk="1" hangingPunct="1">
                  <a:lnSpc>
                    <a:spcPct val="100000"/>
                  </a:lnSpc>
                  <a:spcAft>
                    <a:spcPts val="0"/>
                  </a:spcAft>
                  <a:buNone/>
                </a:pPr>
                <a:r>
                  <a:rPr lang="en-GB" sz="2000" dirty="0">
                    <a:latin typeface="Open Sans" panose="020B0606030504020204" pitchFamily="34" charset="0"/>
                    <a:ea typeface="Open Sans" panose="020B0606030504020204" pitchFamily="34" charset="0"/>
                    <a:cs typeface="Open Sans" panose="020B0606030504020204" pitchFamily="34" charset="0"/>
                  </a:rPr>
                  <a:t>The Final Energy Demand (FE</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D) for the freight transport mode </a:t>
                </a:r>
                <a14:m>
                  <m:oMath xmlns:m="http://schemas.openxmlformats.org/officeDocument/2006/math">
                    <m:r>
                      <a:rPr lang="en-GB" sz="2000" dirty="0" smtClean="0">
                        <a:solidFill>
                          <a:schemeClr val="tx1"/>
                        </a:solidFill>
                        <a:latin typeface="Cambria Math" panose="02040503050406030204" pitchFamily="18" charset="0"/>
                      </a:rPr>
                      <m:t>𝑖</m:t>
                    </m:r>
                  </m:oMath>
                </a14:m>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is calculated as:</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r>
                        <a:rPr lang="en-GB" sz="2000" smtClean="0">
                          <a:solidFill>
                            <a:schemeClr val="tx1"/>
                          </a:solidFill>
                          <a:latin typeface="Cambria Math" panose="02040503050406030204" pitchFamily="18" charset="0"/>
                          <a:cs typeface="Times New Roman" pitchFamily="18" charset="0"/>
                        </a:rPr>
                        <m:t>𝐹𝐸</m:t>
                      </m:r>
                      <m:sSub>
                        <m:sSubPr>
                          <m:ctrlPr>
                            <a:rPr lang="en-GB" sz="2000" i="1" smtClean="0">
                              <a:solidFill>
                                <a:schemeClr val="tx1"/>
                              </a:solidFill>
                              <a:latin typeface="Cambria Math" panose="02040503050406030204" pitchFamily="18" charset="0"/>
                              <a:cs typeface="Times New Roman" pitchFamily="18" charset="0"/>
                            </a:rPr>
                          </m:ctrlPr>
                        </m:sSubPr>
                        <m:e>
                          <m:r>
                            <a:rPr lang="en-GB" sz="2000" smtClean="0">
                              <a:solidFill>
                                <a:schemeClr val="tx1"/>
                              </a:solidFill>
                              <a:latin typeface="Cambria Math" panose="02040503050406030204" pitchFamily="18" charset="0"/>
                              <a:cs typeface="Times New Roman" pitchFamily="18" charset="0"/>
                            </a:rPr>
                            <m:t>𝐷</m:t>
                          </m:r>
                        </m:e>
                        <m:sub>
                          <m:r>
                            <a:rPr lang="en-GB" sz="2000" smtClean="0">
                              <a:solidFill>
                                <a:schemeClr val="tx1"/>
                              </a:solidFill>
                              <a:latin typeface="Cambria Math" panose="02040503050406030204" pitchFamily="18" charset="0"/>
                              <a:cs typeface="Times New Roman" pitchFamily="18" charset="0"/>
                            </a:rPr>
                            <m:t>𝑖</m:t>
                          </m:r>
                        </m:sub>
                      </m:sSub>
                      <m:r>
                        <a:rPr lang="en-GB" sz="2000" smtClean="0">
                          <a:solidFill>
                            <a:schemeClr val="tx1"/>
                          </a:solidFill>
                          <a:latin typeface="Cambria Math" panose="02040503050406030204" pitchFamily="18" charset="0"/>
                          <a:cs typeface="Times New Roman" pitchFamily="18" charset="0"/>
                        </a:rPr>
                        <m:t>=</m:t>
                      </m:r>
                      <m:sSub>
                        <m:sSubPr>
                          <m:ctrlPr>
                            <a:rPr lang="en-GB" sz="2000" i="1" smtClean="0">
                              <a:solidFill>
                                <a:schemeClr val="tx1"/>
                              </a:solidFill>
                              <a:latin typeface="Cambria Math" panose="02040503050406030204" pitchFamily="18" charset="0"/>
                              <a:cs typeface="Times New Roman" pitchFamily="18" charset="0"/>
                            </a:rPr>
                          </m:ctrlPr>
                        </m:sSubPr>
                        <m:e>
                          <m:r>
                            <a:rPr lang="en-GB" sz="2000" smtClean="0">
                              <a:solidFill>
                                <a:schemeClr val="tx1"/>
                              </a:solidFill>
                              <a:latin typeface="Cambria Math" panose="02040503050406030204" pitchFamily="18" charset="0"/>
                              <a:cs typeface="Times New Roman" pitchFamily="18" charset="0"/>
                            </a:rPr>
                            <m:t>𝐷</m:t>
                          </m:r>
                        </m:e>
                        <m:sub>
                          <m:r>
                            <a:rPr lang="en-GB" sz="2000" smtClean="0">
                              <a:solidFill>
                                <a:schemeClr val="tx1"/>
                              </a:solidFill>
                              <a:latin typeface="Cambria Math" panose="02040503050406030204" pitchFamily="18" charset="0"/>
                              <a:cs typeface="Times New Roman" pitchFamily="18" charset="0"/>
                            </a:rPr>
                            <m:t>𝑓𝑟𝑒𝑖𝑔h𝑡</m:t>
                          </m:r>
                        </m:sub>
                      </m:sSub>
                      <m:r>
                        <a:rPr lang="en-GB" sz="2000" smtClean="0">
                          <a:solidFill>
                            <a:schemeClr val="tx1"/>
                          </a:solidFill>
                          <a:latin typeface="Cambria Math" panose="02040503050406030204" pitchFamily="18" charset="0"/>
                          <a:cs typeface="Times New Roman" pitchFamily="18" charset="0"/>
                        </a:rPr>
                        <m:t> × </m:t>
                      </m:r>
                      <m:sSub>
                        <m:sSubPr>
                          <m:ctrlPr>
                            <a:rPr lang="en-GB" sz="2000" i="1" smtClean="0">
                              <a:solidFill>
                                <a:schemeClr val="tx1"/>
                              </a:solidFill>
                              <a:latin typeface="Cambria Math" panose="02040503050406030204" pitchFamily="18" charset="0"/>
                              <a:cs typeface="Times New Roman" pitchFamily="18" charset="0"/>
                            </a:rPr>
                          </m:ctrlPr>
                        </m:sSubPr>
                        <m:e>
                          <m:r>
                            <a:rPr lang="en-GB" sz="2000" smtClean="0">
                              <a:solidFill>
                                <a:schemeClr val="tx1"/>
                              </a:solidFill>
                              <a:latin typeface="Cambria Math" panose="02040503050406030204" pitchFamily="18" charset="0"/>
                              <a:cs typeface="Times New Roman" pitchFamily="18" charset="0"/>
                            </a:rPr>
                            <m:t>𝜆</m:t>
                          </m:r>
                        </m:e>
                        <m:sub>
                          <m:r>
                            <a:rPr lang="en-GB" sz="2000" smtClean="0">
                              <a:solidFill>
                                <a:schemeClr val="tx1"/>
                              </a:solidFill>
                              <a:latin typeface="Cambria Math" panose="02040503050406030204" pitchFamily="18" charset="0"/>
                              <a:cs typeface="Times New Roman" pitchFamily="18" charset="0"/>
                            </a:rPr>
                            <m:t>𝑖</m:t>
                          </m:r>
                        </m:sub>
                      </m:sSub>
                      <m:r>
                        <a:rPr lang="en-GB" sz="2000" smtClean="0">
                          <a:solidFill>
                            <a:schemeClr val="tx1"/>
                          </a:solidFill>
                          <a:latin typeface="Cambria Math" panose="02040503050406030204" pitchFamily="18" charset="0"/>
                          <a:cs typeface="Times New Roman" pitchFamily="18" charset="0"/>
                        </a:rPr>
                        <m:t> × </m:t>
                      </m:r>
                      <m:r>
                        <a:rPr lang="en-GB" sz="2000" smtClean="0">
                          <a:solidFill>
                            <a:schemeClr val="tx1"/>
                          </a:solidFill>
                          <a:latin typeface="Cambria Math" panose="02040503050406030204" pitchFamily="18" charset="0"/>
                          <a:cs typeface="Times New Roman" pitchFamily="18" charset="0"/>
                        </a:rPr>
                        <m:t>𝐸</m:t>
                      </m:r>
                      <m:sSub>
                        <m:sSubPr>
                          <m:ctrlPr>
                            <a:rPr lang="en-GB" sz="2000" i="1" smtClean="0">
                              <a:solidFill>
                                <a:schemeClr val="tx1"/>
                              </a:solidFill>
                              <a:latin typeface="Cambria Math" panose="02040503050406030204" pitchFamily="18" charset="0"/>
                              <a:cs typeface="Times New Roman" pitchFamily="18" charset="0"/>
                            </a:rPr>
                          </m:ctrlPr>
                        </m:sSubPr>
                        <m:e>
                          <m:r>
                            <a:rPr lang="en-GB" sz="2000" smtClean="0">
                              <a:solidFill>
                                <a:schemeClr val="tx1"/>
                              </a:solidFill>
                              <a:latin typeface="Cambria Math" panose="02040503050406030204" pitchFamily="18" charset="0"/>
                              <a:cs typeface="Times New Roman" pitchFamily="18" charset="0"/>
                            </a:rPr>
                            <m:t>𝐼</m:t>
                          </m:r>
                        </m:e>
                        <m:sub>
                          <m:r>
                            <a:rPr lang="en-GB" sz="2000" smtClean="0">
                              <a:solidFill>
                                <a:schemeClr val="tx1"/>
                              </a:solidFill>
                              <a:latin typeface="Cambria Math" panose="02040503050406030204" pitchFamily="18" charset="0"/>
                              <a:cs typeface="Times New Roman" pitchFamily="18" charset="0"/>
                            </a:rPr>
                            <m:t>𝑖</m:t>
                          </m:r>
                        </m:sub>
                      </m:sSub>
                    </m:oMath>
                  </m:oMathPara>
                </a14:m>
                <a:endParaRPr lang="en-GB" sz="2000" dirty="0">
                  <a:solidFill>
                    <a:schemeClr val="tx1"/>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0"/>
                  </a:spcAft>
                  <a:buNone/>
                </a:pPr>
                <a:endParaRPr lang="en-GB" sz="2000" dirty="0">
                  <a:solidFill>
                    <a:schemeClr val="tx1"/>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0"/>
                  </a:spcAft>
                  <a:buNone/>
                </a:pPr>
                <a:endParaRPr lang="en-GB" sz="2000" dirty="0">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0"/>
                  </a:spcAft>
                  <a:buNone/>
                </a:pPr>
                <a:endParaRPr lang="en-GB" sz="2000" dirty="0">
                  <a:solidFill>
                    <a:schemeClr val="tx1"/>
                  </a:solidFill>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0"/>
                  </a:spcAft>
                  <a:buNone/>
                </a:pPr>
                <a:r>
                  <a:rPr lang="en-GB" sz="2000" dirty="0">
                    <a:latin typeface="Open Sans" panose="020B0606030504020204" pitchFamily="34" charset="0"/>
                    <a:ea typeface="Open Sans" panose="020B0606030504020204" pitchFamily="34" charset="0"/>
                    <a:cs typeface="Times New Roman" pitchFamily="18" charset="0"/>
                  </a:rPr>
                  <a:t>The freight demand is calculated as function of Value added of the economic sectors producing goods that need to be transported (Agriculture, Construction, Mining, Manufacturing, Service, and Energy sector)</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cs typeface="Times New Roman" pitchFamily="18" charset="0"/>
                            </a:rPr>
                          </m:ctrlPr>
                        </m:sSubPr>
                        <m:e>
                          <m:r>
                            <a:rPr lang="en-GB" sz="2000">
                              <a:latin typeface="Cambria Math" panose="02040503050406030204" pitchFamily="18" charset="0"/>
                              <a:cs typeface="Times New Roman" pitchFamily="18" charset="0"/>
                            </a:rPr>
                            <m:t>𝐷</m:t>
                          </m:r>
                        </m:e>
                        <m:sub>
                          <m:r>
                            <a:rPr lang="en-GB" sz="2000" smtClean="0">
                              <a:latin typeface="Cambria Math" panose="02040503050406030204" pitchFamily="18" charset="0"/>
                              <a:cs typeface="Times New Roman" pitchFamily="18" charset="0"/>
                            </a:rPr>
                            <m:t>𝑓𝑟𝑒𝑖𝑔h𝑡</m:t>
                          </m:r>
                        </m:sub>
                      </m:sSub>
                      <m:r>
                        <a:rPr lang="en-GB" sz="2000" smtClean="0">
                          <a:latin typeface="Cambria Math" panose="02040503050406030204" pitchFamily="18" charset="0"/>
                          <a:cs typeface="Times New Roman" pitchFamily="18" charset="0"/>
                        </a:rPr>
                        <m:t>=</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𝐴</m:t>
                          </m:r>
                        </m:e>
                        <m:sub>
                          <m:r>
                            <a:rPr lang="en-GB" sz="2000" smtClean="0">
                              <a:latin typeface="Cambria Math" panose="02040503050406030204" pitchFamily="18" charset="0"/>
                              <a:cs typeface="Times New Roman" pitchFamily="18" charset="0"/>
                            </a:rPr>
                            <m:t>𝑖</m:t>
                          </m:r>
                        </m:sub>
                      </m:sSub>
                      <m:r>
                        <a:rPr lang="en-GB" sz="2000" smtClean="0">
                          <a:latin typeface="Cambria Math" panose="02040503050406030204" pitchFamily="18" charset="0"/>
                          <a:cs typeface="Times New Roman" pitchFamily="18" charset="0"/>
                        </a:rPr>
                        <m:t>+</m:t>
                      </m:r>
                      <m:nary>
                        <m:naryPr>
                          <m:chr m:val="∑"/>
                          <m:supHide m:val="on"/>
                          <m:ctrlPr>
                            <a:rPr lang="en-GB" sz="2000" i="1" smtClean="0">
                              <a:latin typeface="Cambria Math" panose="02040503050406030204" pitchFamily="18" charset="0"/>
                              <a:cs typeface="Times New Roman" pitchFamily="18" charset="0"/>
                            </a:rPr>
                          </m:ctrlPr>
                        </m:naryPr>
                        <m:sub>
                          <m:r>
                            <m:rPr>
                              <m:brk m:alnAt="7"/>
                            </m:rPr>
                            <a:rPr lang="en-GB" sz="2000" smtClean="0">
                              <a:latin typeface="Cambria Math" panose="02040503050406030204" pitchFamily="18" charset="0"/>
                              <a:cs typeface="Times New Roman" pitchFamily="18" charset="0"/>
                            </a:rPr>
                            <m:t>𝑠</m:t>
                          </m:r>
                          <m:r>
                            <a:rPr lang="en-GB" sz="2000" smtClean="0">
                              <a:latin typeface="Cambria Math" panose="02040503050406030204" pitchFamily="18" charset="0"/>
                              <a:cs typeface="Times New Roman" pitchFamily="18" charset="0"/>
                            </a:rPr>
                            <m:t>∈</m:t>
                          </m:r>
                          <m:r>
                            <a:rPr lang="en-GB" sz="2000" smtClean="0">
                              <a:latin typeface="Cambria Math" panose="02040503050406030204" pitchFamily="18" charset="0"/>
                              <a:cs typeface="Times New Roman" pitchFamily="18" charset="0"/>
                            </a:rPr>
                            <m:t>𝑠𝑒𝑐𝑡𝑜𝑟𝑠</m:t>
                          </m:r>
                        </m:sub>
                        <m:sup/>
                        <m:e>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𝐵</m:t>
                              </m:r>
                            </m:e>
                            <m:sub>
                              <m:r>
                                <a:rPr lang="en-GB" sz="2000" smtClean="0">
                                  <a:latin typeface="Cambria Math" panose="02040503050406030204" pitchFamily="18" charset="0"/>
                                  <a:cs typeface="Times New Roman" pitchFamily="18" charset="0"/>
                                </a:rPr>
                                <m:t>𝑖</m:t>
                              </m:r>
                            </m:sub>
                          </m:sSub>
                          <m:r>
                            <a:rPr lang="en-GB" sz="2000" smtClean="0">
                              <a:latin typeface="Cambria Math" panose="02040503050406030204" pitchFamily="18" charset="0"/>
                              <a:cs typeface="Times New Roman" pitchFamily="18" charset="0"/>
                            </a:rPr>
                            <m:t> × </m:t>
                          </m:r>
                          <m:r>
                            <a:rPr lang="en-GB" sz="2000" smtClean="0">
                              <a:latin typeface="Cambria Math" panose="02040503050406030204" pitchFamily="18" charset="0"/>
                              <a:cs typeface="Times New Roman" pitchFamily="18" charset="0"/>
                            </a:rPr>
                            <m:t>𝑉</m:t>
                          </m:r>
                          <m:sSub>
                            <m:sSubPr>
                              <m:ctrlPr>
                                <a:rPr lang="en-GB" sz="2000" i="1" smtClean="0">
                                  <a:latin typeface="Cambria Math" panose="02040503050406030204" pitchFamily="18" charset="0"/>
                                  <a:cs typeface="Times New Roman" pitchFamily="18" charset="0"/>
                                </a:rPr>
                              </m:ctrlPr>
                            </m:sSubPr>
                            <m:e>
                              <m:r>
                                <a:rPr lang="en-GB" sz="2000" smtClean="0">
                                  <a:latin typeface="Cambria Math" panose="02040503050406030204" pitchFamily="18" charset="0"/>
                                  <a:cs typeface="Times New Roman" pitchFamily="18" charset="0"/>
                                </a:rPr>
                                <m:t>𝐴</m:t>
                              </m:r>
                            </m:e>
                            <m:sub>
                              <m:r>
                                <a:rPr lang="en-GB" sz="2000" smtClean="0">
                                  <a:latin typeface="Cambria Math" panose="02040503050406030204" pitchFamily="18" charset="0"/>
                                  <a:cs typeface="Times New Roman" pitchFamily="18" charset="0"/>
                                </a:rPr>
                                <m:t>𝑖</m:t>
                              </m:r>
                            </m:sub>
                          </m:sSub>
                        </m:e>
                      </m:nary>
                    </m:oMath>
                  </m:oMathPara>
                </a14:m>
                <a:endParaRPr lang="en-GB" sz="2000" dirty="0">
                  <a:latin typeface="Open Sans" panose="020B0606030504020204" pitchFamily="34" charset="0"/>
                  <a:ea typeface="Open Sans" panose="020B0606030504020204" pitchFamily="34" charset="0"/>
                  <a:cs typeface="Times New Roman" pitchFamily="18" charset="0"/>
                </a:endParaRPr>
              </a:p>
              <a:p>
                <a:pPr eaLnBrk="1" hangingPunct="1">
                  <a:lnSpc>
                    <a:spcPct val="100000"/>
                  </a:lnSpc>
                  <a:spcAft>
                    <a:spcPts val="0"/>
                  </a:spcAft>
                  <a:buNone/>
                </a:pPr>
                <a:endParaRPr lang="en-GB" sz="2000" dirty="0">
                  <a:solidFill>
                    <a:schemeClr val="tx1"/>
                  </a:solidFill>
                  <a:latin typeface="Open Sans" panose="020B0606030504020204" pitchFamily="34" charset="0"/>
                  <a:ea typeface="Open Sans" panose="020B0606030504020204" pitchFamily="34" charset="0"/>
                  <a:cs typeface="Times New Roman" pitchFamily="18" charset="0"/>
                </a:endParaRPr>
              </a:p>
              <a:p>
                <a:pPr marL="342900" indent="-342900" eaLnBrk="1" hangingPunct="1">
                  <a:lnSpc>
                    <a:spcPct val="100000"/>
                  </a:lnSpc>
                  <a:spcAft>
                    <a:spcPts val="0"/>
                  </a:spcAft>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8" name="Google Shape;115;p16">
                <a:extLst>
                  <a:ext uri="{FF2B5EF4-FFF2-40B4-BE49-F238E27FC236}">
                    <a16:creationId xmlns:a16="http://schemas.microsoft.com/office/drawing/2014/main" id="{1C0EB07B-EF55-8A4A-A559-3218267C9FE8}"/>
                  </a:ext>
                </a:extLst>
              </p:cNvPr>
              <p:cNvSpPr txBox="1">
                <a:spLocks noRot="1" noChangeAspect="1" noMove="1" noResize="1" noEditPoints="1" noAdjustHandles="1" noChangeArrowheads="1" noChangeShapeType="1" noTextEdit="1"/>
              </p:cNvSpPr>
              <p:nvPr/>
            </p:nvSpPr>
            <p:spPr>
              <a:xfrm>
                <a:off x="887412" y="1279022"/>
                <a:ext cx="10439494" cy="4427538"/>
              </a:xfrm>
              <a:prstGeom prst="rect">
                <a:avLst/>
              </a:prstGeom>
              <a:blipFill>
                <a:blip r:embed="rId5"/>
                <a:stretch>
                  <a:fillRect l="-350" t="-275"/>
                </a:stretch>
              </a:blipFill>
              <a:ln>
                <a:noFill/>
              </a:ln>
            </p:spPr>
            <p:txBody>
              <a:bodyPr/>
              <a:lstStyle/>
              <a:p>
                <a:r>
                  <a:rPr lang="en-US">
                    <a:noFill/>
                  </a:rPr>
                  <a:t> </a:t>
                </a:r>
              </a:p>
            </p:txBody>
          </p:sp>
        </mc:Fallback>
      </mc:AlternateContent>
      <p:sp>
        <p:nvSpPr>
          <p:cNvPr id="35" name="Slide Number Placeholder 5">
            <a:extLst>
              <a:ext uri="{FF2B5EF4-FFF2-40B4-BE49-F238E27FC236}">
                <a16:creationId xmlns:a16="http://schemas.microsoft.com/office/drawing/2014/main" id="{29B7CE80-32F0-EA44-ABA6-004A9942842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9</a:t>
            </a:fld>
            <a:endParaRPr lang="en-US" altLang="en-US" sz="1400" b="1">
              <a:solidFill>
                <a:schemeClr val="bg1"/>
              </a:solidFill>
              <a:latin typeface="Open Sans ExtraBold"/>
              <a:ea typeface="Open Sans ExtraBold"/>
              <a:cs typeface="Open Sans ExtraBold"/>
            </a:endParaRPr>
          </a:p>
        </p:txBody>
      </p:sp>
      <p:sp>
        <p:nvSpPr>
          <p:cNvPr id="2" name="TextBox 1">
            <a:extLst>
              <a:ext uri="{FF2B5EF4-FFF2-40B4-BE49-F238E27FC236}">
                <a16:creationId xmlns:a16="http://schemas.microsoft.com/office/drawing/2014/main" id="{3E27846C-25A5-5242-B75A-25517E690459}"/>
              </a:ext>
            </a:extLst>
          </p:cNvPr>
          <p:cNvSpPr txBox="1"/>
          <p:nvPr/>
        </p:nvSpPr>
        <p:spPr>
          <a:xfrm>
            <a:off x="4062404" y="2867167"/>
            <a:ext cx="1949573" cy="646331"/>
          </a:xfrm>
          <a:prstGeom prst="rect">
            <a:avLst/>
          </a:prstGeom>
          <a:noFill/>
        </p:spPr>
        <p:txBody>
          <a:bodyPr wrap="none" rtlCol="0">
            <a:spAutoFit/>
          </a:bodyPr>
          <a:lstStyle/>
          <a:p>
            <a:pPr algn="ctr"/>
            <a:r>
              <a:rPr lang="en-GB" sz="1600">
                <a:latin typeface="Open Sans Light" panose="020B0306030504020204" pitchFamily="34" charset="0"/>
                <a:ea typeface="Open Sans Light" panose="020B0306030504020204" pitchFamily="34" charset="0"/>
                <a:cs typeface="Open Sans Light" panose="020B0306030504020204" pitchFamily="34" charset="0"/>
              </a:rPr>
              <a:t>Freight demand </a:t>
            </a:r>
          </a:p>
          <a:p>
            <a:pPr algn="ctr"/>
            <a:r>
              <a:rPr lang="en-GB" sz="1600">
                <a:latin typeface="Open Sans Light" panose="020B0306030504020204" pitchFamily="34" charset="0"/>
                <a:ea typeface="Open Sans Light" panose="020B0306030504020204" pitchFamily="34" charset="0"/>
                <a:cs typeface="Open Sans Light" panose="020B0306030504020204" pitchFamily="34" charset="0"/>
              </a:rPr>
              <a:t>[t-km]</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2A266F9-7688-1449-BFA5-485C96243E8E}"/>
                  </a:ext>
                </a:extLst>
              </p:cNvPr>
              <p:cNvSpPr txBox="1"/>
              <p:nvPr/>
            </p:nvSpPr>
            <p:spPr>
              <a:xfrm>
                <a:off x="5994632" y="2867167"/>
                <a:ext cx="1832553" cy="646331"/>
              </a:xfrm>
              <a:prstGeom prst="rect">
                <a:avLst/>
              </a:prstGeom>
              <a:noFill/>
            </p:spPr>
            <p:txBody>
              <a:bodyPr wrap="none" rtlCol="0">
                <a:spAutoFit/>
              </a:bodyPr>
              <a:lstStyle>
                <a:defPPr>
                  <a:defRPr lang="en-US"/>
                </a:defPPr>
                <a:lvl1pPr algn="ctr">
                  <a:defRPr sz="2000">
                    <a:latin typeface="Open Sans"/>
                    <a:ea typeface="Open Sans"/>
                    <a:cs typeface="Open Sans"/>
                  </a:defRPr>
                </a:lvl1pPr>
              </a:lstStyle>
              <a:p>
                <a:r>
                  <a:rPr lang="en-GB" sz="1600">
                    <a:latin typeface="Open Sans Light" panose="020B0306030504020204" pitchFamily="34" charset="0"/>
                    <a:ea typeface="Open Sans Light" panose="020B0306030504020204" pitchFamily="34" charset="0"/>
                    <a:cs typeface="Open Sans Light" panose="020B0306030504020204" pitchFamily="34" charset="0"/>
                  </a:rPr>
                  <a:t>Share of mode </a:t>
                </a:r>
                <a14:m>
                  <m:oMath xmlns:m="http://schemas.openxmlformats.org/officeDocument/2006/math">
                    <m:r>
                      <m:rPr>
                        <m:sty m:val="p"/>
                      </m:rPr>
                      <a:rPr lang="en-GB" sz="1600" b="0" i="0" dirty="0" smtClean="0">
                        <a:latin typeface="Cambria Math" panose="02040503050406030204" pitchFamily="18" charset="0"/>
                      </a:rPr>
                      <m:t>i</m:t>
                    </m:r>
                  </m:oMath>
                </a14:m>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a:p>
                <a:r>
                  <a:rPr lang="en-GB" sz="1600">
                    <a:latin typeface="Open Sans Light" panose="020B0306030504020204" pitchFamily="34" charset="0"/>
                    <a:ea typeface="Open Sans Light" panose="020B0306030504020204" pitchFamily="34" charset="0"/>
                    <a:cs typeface="Open Sans Light" panose="020B0306030504020204" pitchFamily="34" charset="0"/>
                  </a:rPr>
                  <a:t>[-]</a:t>
                </a:r>
              </a:p>
            </p:txBody>
          </p:sp>
        </mc:Choice>
        <mc:Fallback xmlns="">
          <p:sp>
            <p:nvSpPr>
              <p:cNvPr id="37" name="TextBox 36">
                <a:extLst>
                  <a:ext uri="{FF2B5EF4-FFF2-40B4-BE49-F238E27FC236}">
                    <a16:creationId xmlns:a16="http://schemas.microsoft.com/office/drawing/2014/main" id="{22A266F9-7688-1449-BFA5-485C96243E8E}"/>
                  </a:ext>
                </a:extLst>
              </p:cNvPr>
              <p:cNvSpPr txBox="1">
                <a:spLocks noRot="1" noChangeAspect="1" noMove="1" noResize="1" noEditPoints="1" noAdjustHandles="1" noChangeArrowheads="1" noChangeShapeType="1" noTextEdit="1"/>
              </p:cNvSpPr>
              <p:nvPr/>
            </p:nvSpPr>
            <p:spPr>
              <a:xfrm>
                <a:off x="5994632" y="2867167"/>
                <a:ext cx="1832553" cy="646331"/>
              </a:xfrm>
              <a:prstGeom prst="rect">
                <a:avLst/>
              </a:prstGeom>
              <a:blipFill>
                <a:blip r:embed="rId6"/>
                <a:stretch>
                  <a:fillRect t="-3774" b="-9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F14CF40-89B8-5244-BA3C-A2D07FC47961}"/>
                  </a:ext>
                </a:extLst>
              </p:cNvPr>
              <p:cNvSpPr txBox="1"/>
              <p:nvPr/>
            </p:nvSpPr>
            <p:spPr>
              <a:xfrm>
                <a:off x="7837101" y="2867167"/>
                <a:ext cx="2869696" cy="646331"/>
              </a:xfrm>
              <a:prstGeom prst="rect">
                <a:avLst/>
              </a:prstGeom>
              <a:noFill/>
            </p:spPr>
            <p:txBody>
              <a:bodyPr wrap="none" rtlCol="0">
                <a:spAutoFit/>
              </a:bodyPr>
              <a:lstStyle/>
              <a:p>
                <a:pPr algn="ctr"/>
                <a:r>
                  <a:rPr lang="en-GB" sz="1600">
                    <a:latin typeface="Open Sans Light" panose="020B0306030504020204" pitchFamily="34" charset="0"/>
                    <a:ea typeface="Open Sans Light" panose="020B0306030504020204" pitchFamily="34" charset="0"/>
                    <a:cs typeface="Open Sans Light" panose="020B0306030504020204" pitchFamily="34" charset="0"/>
                  </a:rPr>
                  <a:t>Energy intensity of mode </a:t>
                </a:r>
                <a14:m>
                  <m:oMath xmlns:m="http://schemas.openxmlformats.org/officeDocument/2006/math">
                    <m:r>
                      <m:rPr>
                        <m:sty m:val="p"/>
                      </m:rPr>
                      <a:rPr lang="en-GB" sz="1600" b="0" i="0" dirty="0" smtClean="0">
                        <a:latin typeface="Cambria Math" panose="02040503050406030204" pitchFamily="18" charset="0"/>
                        <a:ea typeface="Open Sans"/>
                        <a:cs typeface="Open Sans"/>
                      </a:rPr>
                      <m:t>i</m:t>
                    </m:r>
                  </m:oMath>
                </a14:m>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GB" sz="1600">
                    <a:latin typeface="Open Sans Light" panose="020B0306030504020204" pitchFamily="34" charset="0"/>
                    <a:ea typeface="Open Sans Light" panose="020B0306030504020204" pitchFamily="34" charset="0"/>
                    <a:cs typeface="Open Sans Light" panose="020B0306030504020204" pitchFamily="34" charset="0"/>
                  </a:rPr>
                  <a:t>[energy/t-km]</a:t>
                </a:r>
              </a:p>
            </p:txBody>
          </p:sp>
        </mc:Choice>
        <mc:Fallback xmlns="">
          <p:sp>
            <p:nvSpPr>
              <p:cNvPr id="38" name="TextBox 37">
                <a:extLst>
                  <a:ext uri="{FF2B5EF4-FFF2-40B4-BE49-F238E27FC236}">
                    <a16:creationId xmlns:a16="http://schemas.microsoft.com/office/drawing/2014/main" id="{4F14CF40-89B8-5244-BA3C-A2D07FC47961}"/>
                  </a:ext>
                </a:extLst>
              </p:cNvPr>
              <p:cNvSpPr txBox="1">
                <a:spLocks noRot="1" noChangeAspect="1" noMove="1" noResize="1" noEditPoints="1" noAdjustHandles="1" noChangeArrowheads="1" noChangeShapeType="1" noTextEdit="1"/>
              </p:cNvSpPr>
              <p:nvPr/>
            </p:nvSpPr>
            <p:spPr>
              <a:xfrm>
                <a:off x="7837101" y="2867167"/>
                <a:ext cx="2869696" cy="646331"/>
              </a:xfrm>
              <a:prstGeom prst="rect">
                <a:avLst/>
              </a:prstGeom>
              <a:blipFill>
                <a:blip r:embed="rId7"/>
                <a:stretch>
                  <a:fillRect t="-3774" b="-943"/>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AB164DD6-9BD7-284B-A718-DFA2DF802113}"/>
              </a:ext>
            </a:extLst>
          </p:cNvPr>
          <p:cNvCxnSpPr>
            <a:cxnSpLocks/>
          </p:cNvCxnSpPr>
          <p:nvPr/>
        </p:nvCxnSpPr>
        <p:spPr>
          <a:xfrm flipV="1">
            <a:off x="5405519" y="2575635"/>
            <a:ext cx="461881"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E2CEDCC-D4D5-9D4F-8A30-402240F6D97F}"/>
              </a:ext>
            </a:extLst>
          </p:cNvPr>
          <p:cNvCxnSpPr>
            <a:cxnSpLocks/>
          </p:cNvCxnSpPr>
          <p:nvPr/>
        </p:nvCxnSpPr>
        <p:spPr>
          <a:xfrm flipV="1">
            <a:off x="6593259" y="2575635"/>
            <a:ext cx="213941"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8339519-B576-4947-AC82-7C53C91EBD6A}"/>
              </a:ext>
            </a:extLst>
          </p:cNvPr>
          <p:cNvCxnSpPr>
            <a:cxnSpLocks/>
          </p:cNvCxnSpPr>
          <p:nvPr/>
        </p:nvCxnSpPr>
        <p:spPr>
          <a:xfrm flipH="1" flipV="1">
            <a:off x="7365894" y="2575635"/>
            <a:ext cx="977643" cy="28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0674DB8-4A13-BF4B-891B-A9CECFD8DE7E}"/>
              </a:ext>
            </a:extLst>
          </p:cNvPr>
          <p:cNvSpPr txBox="1"/>
          <p:nvPr/>
        </p:nvSpPr>
        <p:spPr>
          <a:xfrm>
            <a:off x="8806492" y="5448584"/>
            <a:ext cx="1519968" cy="369332"/>
          </a:xfrm>
          <a:prstGeom prst="rect">
            <a:avLst/>
          </a:prstGeom>
          <a:noFill/>
        </p:spPr>
        <p:txBody>
          <a:bodyPr wrap="none" rtlCol="0">
            <a:spAutoFit/>
          </a:bodyPr>
          <a:lstStyle/>
          <a:p>
            <a:pPr algn="ctr"/>
            <a:r>
              <a:rPr lang="en-GB" sz="1600" dirty="0">
                <a:latin typeface="Open Sans Light" panose="020B0306030504020204" pitchFamily="34" charset="0"/>
                <a:ea typeface="Open Sans Light" panose="020B0306030504020204" pitchFamily="34" charset="0"/>
                <a:cs typeface="Open Sans Light" panose="020B0306030504020204" pitchFamily="34" charset="0"/>
              </a:rPr>
              <a:t>Value added</a:t>
            </a:r>
          </a:p>
        </p:txBody>
      </p:sp>
      <p:cxnSp>
        <p:nvCxnSpPr>
          <p:cNvPr id="61" name="Straight Connector 60">
            <a:extLst>
              <a:ext uri="{FF2B5EF4-FFF2-40B4-BE49-F238E27FC236}">
                <a16:creationId xmlns:a16="http://schemas.microsoft.com/office/drawing/2014/main" id="{24342457-5324-D84E-B283-3C2A91491F63}"/>
              </a:ext>
            </a:extLst>
          </p:cNvPr>
          <p:cNvCxnSpPr>
            <a:cxnSpLocks/>
          </p:cNvCxnSpPr>
          <p:nvPr/>
        </p:nvCxnSpPr>
        <p:spPr>
          <a:xfrm flipH="1" flipV="1">
            <a:off x="7864503" y="5448584"/>
            <a:ext cx="872820" cy="1846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817ECB-1D8B-AC4B-8E2B-700699F67C4C}"/>
              </a:ext>
            </a:extLst>
          </p:cNvPr>
          <p:cNvCxnSpPr>
            <a:cxnSpLocks/>
          </p:cNvCxnSpPr>
          <p:nvPr/>
        </p:nvCxnSpPr>
        <p:spPr>
          <a:xfrm flipV="1">
            <a:off x="5765800" y="4818288"/>
            <a:ext cx="340710" cy="256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CA2512B-C2A7-5B48-B060-7078710E4AC5}"/>
              </a:ext>
            </a:extLst>
          </p:cNvPr>
          <p:cNvCxnSpPr>
            <a:cxnSpLocks/>
          </p:cNvCxnSpPr>
          <p:nvPr/>
        </p:nvCxnSpPr>
        <p:spPr>
          <a:xfrm flipV="1">
            <a:off x="7150100" y="4818288"/>
            <a:ext cx="635001" cy="256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2B80800-8DD3-244C-BA6E-405A5E69883B}"/>
              </a:ext>
            </a:extLst>
          </p:cNvPr>
          <p:cNvSpPr txBox="1"/>
          <p:nvPr/>
        </p:nvSpPr>
        <p:spPr>
          <a:xfrm>
            <a:off x="5994632" y="4576842"/>
            <a:ext cx="1154483" cy="369332"/>
          </a:xfrm>
          <a:prstGeom prst="rect">
            <a:avLst/>
          </a:prstGeom>
          <a:noFill/>
        </p:spPr>
        <p:txBody>
          <a:bodyPr wrap="none" rtlCol="0">
            <a:spAutoFit/>
          </a:bodyPr>
          <a:lstStyle/>
          <a:p>
            <a:pPr algn="ctr"/>
            <a:r>
              <a:rPr lang="en-GB" sz="1600" dirty="0">
                <a:latin typeface="Open Sans Light" panose="020B0306030504020204" pitchFamily="34" charset="0"/>
                <a:ea typeface="Open Sans Light" panose="020B0306030504020204" pitchFamily="34" charset="0"/>
                <a:cs typeface="Open Sans Light" panose="020B0306030504020204" pitchFamily="34" charset="0"/>
              </a:rPr>
              <a:t>Constant</a:t>
            </a:r>
          </a:p>
        </p:txBody>
      </p:sp>
      <p:sp>
        <p:nvSpPr>
          <p:cNvPr id="18" name="Google Shape;339;p22">
            <a:extLst>
              <a:ext uri="{FF2B5EF4-FFF2-40B4-BE49-F238E27FC236}">
                <a16:creationId xmlns:a16="http://schemas.microsoft.com/office/drawing/2014/main" id="{52C58C8B-2079-1A4C-8F14-EFB7C6034DD7}"/>
              </a:ext>
            </a:extLst>
          </p:cNvPr>
          <p:cNvSpPr>
            <a:spLocks noGrp="1" noChangeArrowheads="1"/>
          </p:cNvSpPr>
          <p:nvPr>
            <p:ph type="title"/>
          </p:nvPr>
        </p:nvSpPr>
        <p:spPr>
          <a:xfrm>
            <a:off x="865094" y="112343"/>
            <a:ext cx="6920007" cy="1325562"/>
          </a:xfrm>
        </p:spPr>
        <p:txBody>
          <a:bodyPr lIns="121900" tIns="121900" rIns="121900" bIns="121900"/>
          <a:lstStyle/>
          <a:p>
            <a:pPr eaLnBrk="1" hangingPunct="1"/>
            <a:r>
              <a:rPr lang="en-GB" altLang="en-US" dirty="0">
                <a:latin typeface="Open Sans"/>
              </a:rPr>
              <a:t>Lecture 7.2 Transportation sector</a:t>
            </a:r>
            <a:endParaRPr lang="en-US" altLang="en-US" dirty="0">
              <a:latin typeface="Open Sans"/>
            </a:endParaRPr>
          </a:p>
        </p:txBody>
      </p:sp>
      <p:sp>
        <p:nvSpPr>
          <p:cNvPr id="19" name="TextBox 18">
            <a:extLst>
              <a:ext uri="{FF2B5EF4-FFF2-40B4-BE49-F238E27FC236}">
                <a16:creationId xmlns:a16="http://schemas.microsoft.com/office/drawing/2014/main" id="{79AA8A05-ED62-254E-8102-1F4A8AA8B884}"/>
              </a:ext>
            </a:extLst>
          </p:cNvPr>
          <p:cNvSpPr txBox="1"/>
          <p:nvPr/>
        </p:nvSpPr>
        <p:spPr>
          <a:xfrm>
            <a:off x="7886077" y="4560312"/>
            <a:ext cx="860941" cy="338554"/>
          </a:xfrm>
          <a:prstGeom prst="rect">
            <a:avLst/>
          </a:prstGeom>
          <a:noFill/>
        </p:spPr>
        <p:txBody>
          <a:bodyPr wrap="none" rtlCol="0">
            <a:spAutoFit/>
          </a:bodyPr>
          <a:lstStyle/>
          <a:p>
            <a:pPr algn="ctr"/>
            <a:r>
              <a:rPr lang="en-GB" sz="1600" dirty="0">
                <a:latin typeface="Open Sans Light" panose="020B0306030504020204" pitchFamily="34" charset="0"/>
                <a:ea typeface="Open Sans Light" panose="020B0306030504020204" pitchFamily="34" charset="0"/>
                <a:cs typeface="Open Sans Light" panose="020B0306030504020204" pitchFamily="34" charset="0"/>
              </a:rPr>
              <a:t>Variable</a:t>
            </a:r>
          </a:p>
        </p:txBody>
      </p:sp>
      <p:sp>
        <p:nvSpPr>
          <p:cNvPr id="20" name="Oval 19">
            <a:extLst>
              <a:ext uri="{FF2B5EF4-FFF2-40B4-BE49-F238E27FC236}">
                <a16:creationId xmlns:a16="http://schemas.microsoft.com/office/drawing/2014/main" id="{ADAAB5C6-D90E-EE43-AF1E-D844EA41563B}"/>
              </a:ext>
            </a:extLst>
          </p:cNvPr>
          <p:cNvSpPr/>
          <p:nvPr/>
        </p:nvSpPr>
        <p:spPr>
          <a:xfrm>
            <a:off x="7028309" y="2810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7_Slide9.mp3" descr="Track7_Lecture7_Slide9.mp3">
            <a:hlinkClick r:id="" action="ppaction://media"/>
            <a:extLst>
              <a:ext uri="{FF2B5EF4-FFF2-40B4-BE49-F238E27FC236}">
                <a16:creationId xmlns:a16="http://schemas.microsoft.com/office/drawing/2014/main" id="{5566E4A8-2254-294C-94A4-075DEFC899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99674" y="357944"/>
            <a:ext cx="812800" cy="812800"/>
          </a:xfrm>
          <a:prstGeom prst="rect">
            <a:avLst/>
          </a:prstGeom>
        </p:spPr>
      </p:pic>
    </p:spTree>
    <p:extLst>
      <p:ext uri="{BB962C8B-B14F-4D97-AF65-F5344CB8AC3E}">
        <p14:creationId xmlns:p14="http://schemas.microsoft.com/office/powerpoint/2010/main" val="6809132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35b8b66e-5759-43c1-a138-f967a8bf5a20"/>
    <ds:schemaRef ds:uri="http://purl.org/dc/elements/1.1/"/>
    <ds:schemaRef ds:uri="http://schemas.microsoft.com/office/2006/documentManagement/types"/>
    <ds:schemaRef ds:uri="http://purl.org/dc/dcmitype/"/>
    <ds:schemaRef ds:uri="http://schemas.openxmlformats.org/package/2006/metadata/core-properties"/>
    <ds:schemaRef ds:uri="http://purl.org/dc/terms/"/>
    <ds:schemaRef ds:uri="http://schemas.microsoft.com/office/infopath/2007/PartnerControls"/>
    <ds:schemaRef ds:uri="0b696a8a-ab1a-459b-a09e-44df7cbe9330"/>
    <ds:schemaRef ds:uri="http://www.w3.org/XML/1998/namespac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D78011F7-0283-4E34-A1B6-F46293F8C7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1569</TotalTime>
  <Words>5889</Words>
  <Application>Microsoft Macintosh PowerPoint</Application>
  <PresentationFormat>Widescreen</PresentationFormat>
  <Paragraphs>494</Paragraphs>
  <Slides>23</Slides>
  <Notes>22</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Open Sans ExtraBold</vt:lpstr>
      <vt:lpstr>Open Sans Light</vt:lpstr>
      <vt:lpstr>Office Theme</vt:lpstr>
      <vt:lpstr>PowerPoint Presentation</vt:lpstr>
      <vt:lpstr>Intended Learning Outcomes (ILOs)</vt:lpstr>
      <vt:lpstr>Lecture 7.1 Industry sector</vt:lpstr>
      <vt:lpstr>Lecture 7.1 Industry sector</vt:lpstr>
      <vt:lpstr>Lecture 7.1 Industry sector</vt:lpstr>
      <vt:lpstr>Lecture 7.1 Industry sector</vt:lpstr>
      <vt:lpstr>Lecture 7.1 Industry sector</vt:lpstr>
      <vt:lpstr>PowerPoint Presentation</vt:lpstr>
      <vt:lpstr>Lecture 7.2 Transportation sector</vt:lpstr>
      <vt:lpstr>Lecture 7.2 Transportation sector</vt:lpstr>
      <vt:lpstr>PowerPoint Presentation</vt:lpstr>
      <vt:lpstr>PowerPoint Presentation</vt:lpstr>
      <vt:lpstr>Lecture 7.3 Household sector</vt:lpstr>
      <vt:lpstr>Lecture 7.3 Household sector</vt:lpstr>
      <vt:lpstr>Lecture 7.3 Household sector</vt:lpstr>
      <vt:lpstr>Lecture 7.3 Household sector</vt:lpstr>
      <vt:lpstr>Lecture 7.3 Household sector</vt:lpstr>
      <vt:lpstr>Lecture 7.4 Service sector</vt:lpstr>
      <vt:lpstr>Lecture 7.4 Service sector</vt:lpstr>
      <vt:lpstr>Lecture 7.4 Service sector</vt:lpstr>
      <vt:lpstr>Lecture 7.4 Service sector</vt:lpstr>
      <vt:lpstr>Lecture 7.4 Service sector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Andrii Gritsevskyi</cp:lastModifiedBy>
  <cp:revision>369</cp:revision>
  <dcterms:created xsi:type="dcterms:W3CDTF">2021-02-10T16:48:02Z</dcterms:created>
  <dcterms:modified xsi:type="dcterms:W3CDTF">2021-10-27T14:10:32Z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