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62" r:id="rId5"/>
  </p:sldMasterIdLst>
  <p:notesMasterIdLst>
    <p:notesMasterId r:id="rId34"/>
  </p:notesMasterIdLst>
  <p:sldIdLst>
    <p:sldId id="256" r:id="rId6"/>
    <p:sldId id="257" r:id="rId7"/>
    <p:sldId id="265" r:id="rId8"/>
    <p:sldId id="263" r:id="rId9"/>
    <p:sldId id="264" r:id="rId10"/>
    <p:sldId id="289" r:id="rId11"/>
    <p:sldId id="266" r:id="rId12"/>
    <p:sldId id="283" r:id="rId13"/>
    <p:sldId id="271" r:id="rId14"/>
    <p:sldId id="272" r:id="rId15"/>
    <p:sldId id="269" r:id="rId16"/>
    <p:sldId id="268" r:id="rId17"/>
    <p:sldId id="287" r:id="rId18"/>
    <p:sldId id="284" r:id="rId19"/>
    <p:sldId id="277" r:id="rId20"/>
    <p:sldId id="276" r:id="rId21"/>
    <p:sldId id="275" r:id="rId22"/>
    <p:sldId id="274" r:id="rId23"/>
    <p:sldId id="273" r:id="rId24"/>
    <p:sldId id="285" r:id="rId25"/>
    <p:sldId id="282" r:id="rId26"/>
    <p:sldId id="281" r:id="rId27"/>
    <p:sldId id="280" r:id="rId28"/>
    <p:sldId id="279" r:id="rId29"/>
    <p:sldId id="278" r:id="rId30"/>
    <p:sldId id="286" r:id="rId31"/>
    <p:sldId id="290"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QzRdjlRYFtbHCdRpDuqYQ==" hashData="BmpFK45U30gmp7RqCDCiRgqHbTgppfbQFC1w2jeQhjglmXGeDgaplh79UCZnN75BwyTyXCe4ngROduH+Vgc/i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42"/>
    <p:restoredTop sz="89290" autoAdjust="0"/>
  </p:normalViewPr>
  <p:slideViewPr>
    <p:cSldViewPr snapToGrid="0">
      <p:cViewPr varScale="1">
        <p:scale>
          <a:sx n="97" d="100"/>
          <a:sy n="97" d="100"/>
        </p:scale>
        <p:origin x="119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2/24/2025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 para editar os estilos do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a:solidFill>
                  <a:srgbClr val="000000"/>
                </a:solidFill>
                <a:latin typeface="Arial"/>
                <a:ea typeface="Arial"/>
                <a:cs typeface="Arial"/>
                <a:sym typeface="Arial"/>
              </a:rPr>
              <a:t>Na África Subsariana</a:t>
            </a:r>
            <a:r>
              <a:rPr lang="en-US" sz="1100" b="0" i="0" u="none" strike="noStrike" cap="none" dirty="0">
                <a:solidFill>
                  <a:srgbClr val="000000"/>
                </a:solidFill>
                <a:effectLst/>
                <a:latin typeface="Arial"/>
                <a:ea typeface="Arial"/>
                <a:cs typeface="Arial"/>
                <a:sym typeface="Arial"/>
              </a:rPr>
              <a:t>, o potencial eólico é elevado </a:t>
            </a:r>
            <a:r>
              <a:rPr lang="en-US" sz="1100" b="0" i="0" u="none" strike="noStrike" cap="none" baseline="0" dirty="0">
                <a:solidFill>
                  <a:srgbClr val="000000"/>
                </a:solidFill>
                <a:effectLst/>
                <a:latin typeface="Arial"/>
                <a:ea typeface="Arial"/>
                <a:cs typeface="Arial"/>
                <a:sym typeface="Arial"/>
              </a:rPr>
              <a:t>na </a:t>
            </a:r>
            <a:r>
              <a:rPr lang="en-US" sz="1100" b="0" i="0" u="none" strike="noStrike" cap="none" dirty="0">
                <a:solidFill>
                  <a:srgbClr val="000000"/>
                </a:solidFill>
                <a:effectLst/>
                <a:latin typeface="Arial"/>
                <a:ea typeface="Arial"/>
                <a:cs typeface="Arial"/>
                <a:sym typeface="Arial"/>
              </a:rPr>
              <a:t>África Ocidental e Oriental. Relativamente ao recurso </a:t>
            </a:r>
            <a:r>
              <a:rPr lang="en-US" sz="1100" dirty="0">
                <a:solidFill>
                  <a:srgbClr val="000000"/>
                </a:solidFill>
                <a:latin typeface="Arial"/>
                <a:ea typeface="Arial"/>
                <a:cs typeface="Arial"/>
                <a:sym typeface="Arial"/>
              </a:rPr>
              <a:t>de energia </a:t>
            </a:r>
            <a:r>
              <a:rPr lang="en-US" sz="1100" b="0" i="0" u="none" strike="noStrike" cap="none" dirty="0">
                <a:solidFill>
                  <a:srgbClr val="000000"/>
                </a:solidFill>
                <a:effectLst/>
                <a:latin typeface="Arial"/>
                <a:ea typeface="Arial"/>
                <a:cs typeface="Arial"/>
                <a:sym typeface="Arial"/>
              </a:rPr>
              <a:t>solar, ou à irradiância horizontal global, pode ver-se que existem variações em todo o continente, com algumas áreas com um potencial muito elevado </a:t>
            </a:r>
            <a:r>
              <a:rPr lang="en-US" sz="1100" dirty="0">
                <a:solidFill>
                  <a:srgbClr val="000000"/>
                </a:solidFill>
                <a:latin typeface="Arial"/>
                <a:ea typeface="Arial"/>
                <a:cs typeface="Arial"/>
                <a:sym typeface="Arial"/>
              </a:rPr>
              <a:t>(visto a vermelho mais escuro).</a:t>
            </a:r>
            <a:r>
              <a:rPr lang="en-US" sz="1100" b="0" i="0" u="none" strike="noStrike" cap="none" dirty="0">
                <a:solidFill>
                  <a:srgbClr val="000000"/>
                </a:solidFill>
                <a:effectLst/>
                <a:latin typeface="Arial"/>
                <a:ea typeface="Arial"/>
                <a:cs typeface="Arial"/>
                <a:sym typeface="Arial"/>
              </a:rPr>
              <a:t> Em geral, o potencial solar na África Subsariana é bastante elevado. Incluímos também o potencial hidroelétrico, como se pode ver na imagem azul inferior. </a:t>
            </a:r>
            <a:r>
              <a:rPr lang="en-US" sz="1100" b="0" i="0" u="none" strike="noStrike" cap="none" baseline="0" dirty="0">
                <a:solidFill>
                  <a:srgbClr val="000000"/>
                </a:solidFill>
                <a:effectLst/>
                <a:latin typeface="Arial"/>
                <a:ea typeface="Arial"/>
                <a:cs typeface="Arial"/>
                <a:sym typeface="Arial"/>
              </a:rPr>
              <a:t>A vermelho e a azul podem ver-se </a:t>
            </a:r>
            <a:r>
              <a:rPr lang="en-US" sz="1100" b="0" i="0" u="none" strike="noStrike" cap="none" dirty="0">
                <a:solidFill>
                  <a:srgbClr val="000000"/>
                </a:solidFill>
                <a:effectLst/>
                <a:latin typeface="Arial"/>
                <a:ea typeface="Arial"/>
                <a:cs typeface="Arial"/>
                <a:sym typeface="Arial"/>
              </a:rPr>
              <a:t>as diferentes localizações que encontrámos para ligar mini- e pequenas centrais hidroeléctricas na África Subsariana. </a:t>
            </a:r>
            <a:r>
              <a:rPr lang="en-GB" sz="1100" b="0" i="0" u="none" strike="noStrike" cap="none" dirty="0">
                <a:solidFill>
                  <a:srgbClr val="000000"/>
                </a:solidFill>
                <a:effectLst/>
                <a:latin typeface="Arial"/>
                <a:ea typeface="Arial"/>
                <a:cs typeface="Arial"/>
                <a:sym typeface="Arial"/>
              </a:rPr>
              <a:t>Além disso, também temos informações sobre o custo do gasóleo. </a:t>
            </a:r>
            <a:r>
              <a:rPr lang="en-GB" sz="1100" b="0" i="0" u="none" strike="noStrike" cap="none" baseline="0" dirty="0">
                <a:solidFill>
                  <a:srgbClr val="000000"/>
                </a:solidFill>
                <a:effectLst/>
                <a:latin typeface="Arial"/>
                <a:ea typeface="Arial"/>
                <a:cs typeface="Arial"/>
                <a:sym typeface="Arial"/>
              </a:rPr>
              <a:t>O custo </a:t>
            </a:r>
            <a:r>
              <a:rPr lang="en-GB" sz="1100" b="0" i="0" u="none" strike="noStrike" cap="none" dirty="0">
                <a:solidFill>
                  <a:srgbClr val="000000"/>
                </a:solidFill>
                <a:effectLst/>
                <a:latin typeface="Arial"/>
                <a:ea typeface="Arial"/>
                <a:cs typeface="Arial"/>
                <a:sym typeface="Arial"/>
              </a:rPr>
              <a:t>varia de país para país </a:t>
            </a:r>
            <a:r>
              <a:rPr lang="en-GB" sz="1100" dirty="0">
                <a:solidFill>
                  <a:srgbClr val="000000"/>
                </a:solidFill>
                <a:latin typeface="Arial"/>
                <a:ea typeface="Arial"/>
                <a:cs typeface="Arial"/>
                <a:sym typeface="Arial"/>
              </a:rPr>
              <a:t>(baixo custo a vermelho e alto custo a verde), </a:t>
            </a:r>
            <a:r>
              <a:rPr lang="en-GB" sz="1100" b="0" i="0" u="none" strike="noStrike" cap="none" dirty="0">
                <a:solidFill>
                  <a:srgbClr val="000000"/>
                </a:solidFill>
                <a:effectLst/>
                <a:latin typeface="Arial"/>
                <a:ea typeface="Arial"/>
                <a:cs typeface="Arial"/>
                <a:sym typeface="Arial"/>
              </a:rPr>
              <a:t>mas também entre países, como se pode ver no </a:t>
            </a:r>
            <a:r>
              <a:rPr lang="en-GB" sz="1100" dirty="0">
                <a:solidFill>
                  <a:srgbClr val="000000"/>
                </a:solidFill>
                <a:latin typeface="Arial"/>
                <a:cs typeface="Arial"/>
                <a:sym typeface="Arial"/>
              </a:rPr>
              <a:t>canto superior direito, </a:t>
            </a:r>
            <a:r>
              <a:rPr lang="en-GB" sz="1100" b="0" i="0" u="none" strike="noStrike" cap="none" dirty="0">
                <a:solidFill>
                  <a:srgbClr val="000000"/>
                </a:solidFill>
                <a:effectLst/>
                <a:latin typeface="Arial"/>
                <a:ea typeface="Arial"/>
                <a:cs typeface="Arial"/>
                <a:sym typeface="Arial"/>
              </a:rPr>
              <a:t>ilustrando um </a:t>
            </a:r>
            <a:r>
              <a:rPr lang="en-GB" sz="1100" b="0" i="0" u="none" strike="noStrike" cap="none" baseline="0" dirty="0">
                <a:solidFill>
                  <a:srgbClr val="000000"/>
                </a:solidFill>
                <a:effectLst/>
                <a:latin typeface="Arial"/>
                <a:ea typeface="Arial"/>
                <a:cs typeface="Arial"/>
                <a:sym typeface="Arial"/>
              </a:rPr>
              <a:t>cenário de alto e baixo custo do gasóleo</a:t>
            </a:r>
            <a:r>
              <a:rPr lang="en-GB" sz="1100" dirty="0">
                <a:solidFill>
                  <a:srgbClr val="000000"/>
                </a:solidFill>
                <a:latin typeface="Arial"/>
                <a:ea typeface="Arial"/>
                <a:cs typeface="Arial"/>
                <a:sym typeface="Arial"/>
              </a:rPr>
              <a:t>. </a:t>
            </a:r>
            <a:endParaRPr lang="en-GB" sz="11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cap="none" dirty="0">
                <a:solidFill>
                  <a:srgbClr val="000000"/>
                </a:solidFill>
                <a:effectLst/>
                <a:latin typeface="Arial"/>
                <a:ea typeface="Arial"/>
                <a:cs typeface="Arial"/>
                <a:sym typeface="Arial"/>
              </a:rPr>
              <a:t>A variação geoespacial depende do gasóleo</a:t>
            </a:r>
            <a:endParaRPr lang="en-GB" sz="1100" b="0" i="0" u="none" strike="noStrike" cap="none" dirty="0">
              <a:solidFill>
                <a:srgbClr val="000000"/>
              </a:solidFill>
              <a:effectLst/>
              <a:latin typeface="Arial"/>
              <a:ea typeface="Arial"/>
              <a:cs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solidFill>
                  <a:srgbClr val="000000"/>
                </a:solidFill>
                <a:latin typeface="Arial"/>
                <a:ea typeface="Arial"/>
                <a:cs typeface="Arial"/>
                <a:sym typeface="Arial"/>
              </a:rPr>
              <a:t>Disponibilidade;</a:t>
            </a:r>
            <a:endParaRPr lang="en-GB" sz="1100" b="0" i="0" u="none" strike="noStrike" cap="none" dirty="0">
              <a:solidFill>
                <a:srgbClr val="000000"/>
              </a:solidFill>
              <a:effectLst/>
              <a:latin typeface="Arial"/>
              <a:ea typeface="Arial"/>
              <a:cs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solidFill>
                  <a:srgbClr val="000000"/>
                </a:solidFill>
                <a:latin typeface="Arial"/>
                <a:ea typeface="Arial"/>
                <a:cs typeface="Arial"/>
                <a:sym typeface="Arial"/>
              </a:rPr>
              <a:t>Se </a:t>
            </a:r>
            <a:r>
              <a:rPr lang="en-GB" sz="1100" b="0" i="0" u="none" strike="noStrike" cap="none" dirty="0">
                <a:solidFill>
                  <a:srgbClr val="000000"/>
                </a:solidFill>
                <a:effectLst/>
                <a:latin typeface="Arial"/>
                <a:ea typeface="Arial"/>
                <a:cs typeface="Arial"/>
                <a:sym typeface="Arial"/>
              </a:rPr>
              <a:t>o país é </a:t>
            </a:r>
            <a:r>
              <a:rPr lang="en-GB" sz="1100" dirty="0">
                <a:solidFill>
                  <a:srgbClr val="000000"/>
                </a:solidFill>
                <a:latin typeface="Arial"/>
                <a:ea typeface="Arial"/>
                <a:cs typeface="Arial"/>
                <a:sym typeface="Arial"/>
              </a:rPr>
              <a:t>importador </a:t>
            </a:r>
            <a:r>
              <a:rPr lang="en-GB" sz="1100" b="0" i="0" u="none" strike="noStrike" cap="none" dirty="0">
                <a:solidFill>
                  <a:srgbClr val="000000"/>
                </a:solidFill>
                <a:effectLst/>
                <a:latin typeface="Arial"/>
                <a:ea typeface="Arial"/>
                <a:cs typeface="Arial"/>
                <a:sym typeface="Arial"/>
              </a:rPr>
              <a:t>ou exportador</a:t>
            </a:r>
            <a:r>
              <a:rPr lang="en-GB" sz="1100" dirty="0">
                <a:solidFill>
                  <a:srgbClr val="000000"/>
                </a:solidFill>
                <a:latin typeface="Arial"/>
                <a:ea typeface="Arial"/>
                <a:cs typeface="Arial"/>
                <a:sym typeface="Arial"/>
              </a:rPr>
              <a:t>;</a:t>
            </a:r>
            <a:endParaRPr lang="en-GB" sz="1100" b="0" i="0" u="none" strike="noStrike" cap="none" dirty="0">
              <a:solidFill>
                <a:srgbClr val="000000"/>
              </a:solidFill>
              <a:effectLst/>
              <a:latin typeface="Arial"/>
              <a:ea typeface="Arial"/>
              <a:cs typeface="Arial"/>
            </a:endParaRPr>
          </a:p>
          <a:p>
            <a:pPr marL="171450" indent="-171450">
              <a:buFontTx/>
              <a:buChar char="-"/>
              <a:defRPr/>
            </a:pPr>
            <a:r>
              <a:rPr lang="en-GB" sz="1100" dirty="0">
                <a:solidFill>
                  <a:srgbClr val="000000"/>
                </a:solidFill>
                <a:latin typeface="Arial"/>
                <a:ea typeface="Arial"/>
                <a:cs typeface="Arial"/>
                <a:sym typeface="Arial"/>
              </a:rPr>
              <a:t>E o </a:t>
            </a:r>
            <a:r>
              <a:rPr lang="en-GB" sz="1100" b="0" i="0" u="none" strike="noStrike" cap="none" dirty="0">
                <a:solidFill>
                  <a:srgbClr val="000000"/>
                </a:solidFill>
                <a:effectLst/>
                <a:latin typeface="Arial"/>
                <a:ea typeface="Arial"/>
                <a:cs typeface="Arial"/>
                <a:sym typeface="Arial"/>
              </a:rPr>
              <a:t>custo do transporte do gasóleo para as povoações mais remotas.</a:t>
            </a:r>
            <a:endParaRPr lang="en-GB" sz="1100" dirty="0">
              <a:cs typeface="Calibri"/>
            </a:endParaRPr>
          </a:p>
          <a:p>
            <a:pPr lvl="0"/>
            <a:endParaRPr lang="en-GB" sz="11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73715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Uma vez </a:t>
            </a:r>
            <a:r>
              <a:rPr lang="en-US" sz="1200" b="0" i="0" u="none" strike="noStrike" cap="none" baseline="0" dirty="0">
                <a:solidFill>
                  <a:srgbClr val="000000"/>
                </a:solidFill>
                <a:effectLst/>
                <a:latin typeface="Arial"/>
                <a:ea typeface="Arial"/>
                <a:cs typeface="Arial"/>
                <a:sym typeface="Arial"/>
              </a:rPr>
              <a:t>recolhidos </a:t>
            </a:r>
            <a:r>
              <a:rPr lang="en-US" sz="1200" b="0" i="0" u="none" strike="noStrike" cap="none" dirty="0">
                <a:solidFill>
                  <a:srgbClr val="000000"/>
                </a:solidFill>
                <a:effectLst/>
                <a:latin typeface="Arial"/>
                <a:ea typeface="Arial"/>
                <a:cs typeface="Arial"/>
                <a:sym typeface="Arial"/>
              </a:rPr>
              <a:t>os conjuntos de dados geoespaciais, é também necessário estimar a futura procura de eletricidade. E fazemo-lo utilizando o quadro de vários níveis. </a:t>
            </a:r>
            <a:r>
              <a:rPr lang="en-US" sz="1200" b="0" i="0" u="none" strike="noStrike" cap="none" baseline="0" dirty="0">
                <a:solidFill>
                  <a:srgbClr val="000000"/>
                </a:solidFill>
                <a:effectLst/>
                <a:latin typeface="Arial"/>
                <a:ea typeface="Arial"/>
                <a:cs typeface="Arial"/>
                <a:sym typeface="Arial"/>
              </a:rPr>
              <a:t>O quadro multi-nível </a:t>
            </a:r>
            <a:r>
              <a:rPr lang="en-US" sz="1200" b="0" i="0" u="none" strike="noStrike" cap="none" dirty="0">
                <a:solidFill>
                  <a:srgbClr val="000000"/>
                </a:solidFill>
                <a:effectLst/>
                <a:latin typeface="Arial"/>
                <a:ea typeface="Arial"/>
                <a:cs typeface="Arial"/>
                <a:sym typeface="Arial"/>
              </a:rPr>
              <a:t>tem cinco níveis de acesso</a:t>
            </a:r>
            <a:r>
              <a:rPr lang="en-US" dirty="0">
                <a:solidFill>
                  <a:srgbClr val="000000"/>
                </a:solidFill>
                <a:latin typeface="Arial"/>
                <a:ea typeface="Arial"/>
                <a:cs typeface="Arial"/>
                <a:sym typeface="Arial"/>
              </a:rPr>
              <a:t>, </a:t>
            </a:r>
            <a:r>
              <a:rPr lang="en-US" sz="1200" b="0" i="0" u="none" strike="noStrike" cap="none" baseline="0" dirty="0">
                <a:solidFill>
                  <a:srgbClr val="000000"/>
                </a:solidFill>
                <a:effectLst/>
                <a:latin typeface="Arial"/>
                <a:ea typeface="Arial"/>
                <a:cs typeface="Arial"/>
                <a:sym typeface="Arial"/>
              </a:rPr>
              <a:t>e </a:t>
            </a:r>
            <a:r>
              <a:rPr lang="en-US" sz="1200" b="0" i="0" u="none" strike="noStrike" cap="none" dirty="0">
                <a:solidFill>
                  <a:srgbClr val="000000"/>
                </a:solidFill>
                <a:effectLst/>
                <a:latin typeface="Arial"/>
                <a:ea typeface="Arial"/>
                <a:cs typeface="Arial"/>
                <a:sym typeface="Arial"/>
              </a:rPr>
              <a:t>não se trata apenas de ter ou não ter eletricidade, mas também da quantidade de eletricidade de que se necessita. O nível 1 é o nível mais baixo de acesso à eletricidade. Trata-se apenas de eletricidade suficiente para alimentar algumas lâmpadas ou talvez carregar o telemóvel ou um rádio. Se passarmos para o nível 2, acrescentamos outros aparelhos, por exemplo, uma televisão ou uma ventoinha ou outros aparelhos de baixo consumo. Depois, à medida que avançamos para os </a:t>
            </a:r>
            <a:r>
              <a:rPr lang="en-US" dirty="0">
                <a:solidFill>
                  <a:srgbClr val="000000"/>
                </a:solidFill>
                <a:latin typeface="Arial"/>
                <a:ea typeface="Arial"/>
                <a:cs typeface="Arial"/>
                <a:sym typeface="Arial"/>
              </a:rPr>
              <a:t>escalões 3</a:t>
            </a:r>
            <a:r>
              <a:rPr lang="en-US" sz="1200" b="0" i="0" u="none" strike="noStrike" cap="none" dirty="0">
                <a:solidFill>
                  <a:srgbClr val="000000"/>
                </a:solidFill>
                <a:effectLst/>
                <a:latin typeface="Arial"/>
                <a:ea typeface="Arial"/>
                <a:cs typeface="Arial"/>
                <a:sym typeface="Arial"/>
              </a:rPr>
              <a:t>, 4 e 5, há mais serviços de eletricidade, como frigoríficos, aparelhos de ar condicionado e fogões eléctricos. E, dependendo do escalão que se pretende atingir, é claro que as necessidades de eletricidade são diferentes. </a:t>
            </a:r>
            <a:r>
              <a:rPr lang="en-US" sz="1200" b="0" i="0" u="none" strike="noStrike" cap="none" baseline="0" dirty="0">
                <a:solidFill>
                  <a:srgbClr val="000000"/>
                </a:solidFill>
                <a:effectLst/>
                <a:latin typeface="Arial"/>
                <a:ea typeface="Arial"/>
                <a:cs typeface="Arial"/>
                <a:sym typeface="Arial"/>
              </a:rPr>
              <a:t>Para </a:t>
            </a:r>
            <a:r>
              <a:rPr lang="en-US" sz="1200" b="0" i="0" u="none" strike="noStrike" cap="none" dirty="0">
                <a:solidFill>
                  <a:srgbClr val="000000"/>
                </a:solidFill>
                <a:effectLst/>
                <a:latin typeface="Arial"/>
                <a:ea typeface="Arial"/>
                <a:cs typeface="Arial"/>
                <a:sym typeface="Arial"/>
              </a:rPr>
              <a:t>alimentar apenas algumas lâmpadas e carregar o telemóvel, bastam </a:t>
            </a:r>
            <a:r>
              <a:rPr lang="en-US" sz="1200" b="0" i="0" u="none" strike="noStrike" cap="none" baseline="0" dirty="0">
                <a:solidFill>
                  <a:srgbClr val="000000"/>
                </a:solidFill>
                <a:effectLst/>
                <a:latin typeface="Arial"/>
                <a:ea typeface="Arial"/>
                <a:cs typeface="Arial"/>
                <a:sym typeface="Arial"/>
              </a:rPr>
              <a:t>alguns </a:t>
            </a:r>
            <a:r>
              <a:rPr lang="en-US" sz="1200" b="0" i="0" u="none" strike="noStrike" cap="none" dirty="0">
                <a:solidFill>
                  <a:srgbClr val="000000"/>
                </a:solidFill>
                <a:effectLst/>
                <a:latin typeface="Arial"/>
                <a:ea typeface="Arial"/>
                <a:cs typeface="Arial"/>
                <a:sym typeface="Arial"/>
              </a:rPr>
              <a:t>quilowatts-hora per capita por ano. Se, pelo contrário, quisermos fornecer eletricidade para fogões e aparelhos de ar condicionado, podemos precisar de várias centenas de </a:t>
            </a:r>
            <a:r>
              <a:rPr lang="en-US" dirty="0">
                <a:solidFill>
                  <a:srgbClr val="000000"/>
                </a:solidFill>
                <a:latin typeface="Arial"/>
                <a:ea typeface="Arial"/>
                <a:cs typeface="Arial"/>
                <a:sym typeface="Arial"/>
              </a:rPr>
              <a:t>quilowatts-hora </a:t>
            </a:r>
            <a:r>
              <a:rPr lang="en-US" sz="1200" b="0" i="0" u="none" strike="noStrike" cap="none" dirty="0">
                <a:solidFill>
                  <a:srgbClr val="000000"/>
                </a:solidFill>
                <a:effectLst/>
                <a:latin typeface="Arial"/>
                <a:ea typeface="Arial"/>
                <a:cs typeface="Arial"/>
                <a:sym typeface="Arial"/>
              </a:rPr>
              <a:t>por pessoa e por ano. No OnSSET definimos a procura de eletricidade para cada povoação com base na população da povoação e depois multiplicamos </a:t>
            </a:r>
            <a:r>
              <a:rPr lang="en-US" dirty="0">
                <a:solidFill>
                  <a:srgbClr val="000000"/>
                </a:solidFill>
                <a:latin typeface="Arial"/>
                <a:ea typeface="Arial"/>
                <a:cs typeface="Arial"/>
                <a:sym typeface="Arial"/>
              </a:rPr>
              <a:t>esse valor pelo </a:t>
            </a:r>
            <a:r>
              <a:rPr lang="en-US" sz="1200" b="0" i="0" u="none" strike="noStrike" cap="none" dirty="0">
                <a:solidFill>
                  <a:srgbClr val="000000"/>
                </a:solidFill>
                <a:effectLst/>
                <a:latin typeface="Arial"/>
                <a:ea typeface="Arial"/>
                <a:cs typeface="Arial"/>
                <a:sym typeface="Arial"/>
              </a:rPr>
              <a:t>nível de eletrificação.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Arial"/>
                <a:ea typeface="Arial"/>
                <a:cs typeface="Arial"/>
                <a:sym typeface="Arial"/>
              </a:rPr>
              <a:t>Agora vamos analisar as opções de eletrificação que podem suprir esta procura. Se olharmos para todas as opções fora da rede, temos quatro opções de mini-rede por defeito e duas opções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na OnSSET. As opções de mini-rede podem ser alimentadas por energia solar fotovoltaica, diesel, </a:t>
            </a:r>
            <a:r>
              <a:rPr lang="en-US" dirty="0">
                <a:solidFill>
                  <a:srgbClr val="000000"/>
                </a:solidFill>
                <a:latin typeface="Arial"/>
                <a:ea typeface="Arial"/>
                <a:cs typeface="Arial"/>
                <a:sym typeface="Arial"/>
              </a:rPr>
              <a:t>eólica </a:t>
            </a:r>
            <a:r>
              <a:rPr lang="en-US" sz="1200" b="0" i="0" u="none" strike="noStrike" cap="none" dirty="0">
                <a:solidFill>
                  <a:srgbClr val="000000"/>
                </a:solidFill>
                <a:effectLst/>
                <a:latin typeface="Arial"/>
                <a:ea typeface="Arial"/>
                <a:cs typeface="Arial"/>
                <a:sym typeface="Arial"/>
              </a:rPr>
              <a:t>ou hídrica. As opções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podem ser alimentadas por energia solar fotovoltaica ou por geração a gasóleo. Depois de </a:t>
            </a:r>
            <a:r>
              <a:rPr lang="en-US" sz="1200" b="0" i="0" u="none" strike="noStrike" cap="none" baseline="0" dirty="0">
                <a:solidFill>
                  <a:srgbClr val="000000"/>
                </a:solidFill>
                <a:effectLst/>
                <a:latin typeface="Arial"/>
                <a:ea typeface="Arial"/>
                <a:cs typeface="Arial"/>
                <a:sym typeface="Arial"/>
              </a:rPr>
              <a:t>recolher todos estes conjuntos de dados</a:t>
            </a:r>
            <a:r>
              <a:rPr lang="en-US" sz="1200" b="0" i="0" u="none" strike="noStrike" cap="none" dirty="0">
                <a:solidFill>
                  <a:srgbClr val="000000"/>
                </a:solidFill>
                <a:effectLst/>
                <a:latin typeface="Arial"/>
                <a:ea typeface="Arial"/>
                <a:cs typeface="Arial"/>
                <a:sym typeface="Arial"/>
              </a:rPr>
              <a:t>, resumimos estes conjuntos de dados geoespaciais numa base de dados. </a:t>
            </a:r>
            <a:r>
              <a:rPr lang="en-US" sz="1200" b="0" i="0" u="none" strike="noStrike" cap="none" baseline="0" dirty="0">
                <a:solidFill>
                  <a:srgbClr val="000000"/>
                </a:solidFill>
                <a:effectLst/>
                <a:latin typeface="Arial"/>
                <a:ea typeface="Arial"/>
                <a:cs typeface="Arial"/>
                <a:sym typeface="Arial"/>
              </a:rPr>
              <a:t>Além disso, </a:t>
            </a:r>
            <a:r>
              <a:rPr lang="en-US" sz="1200" b="0" i="0" u="none" strike="noStrike" cap="none" dirty="0">
                <a:solidFill>
                  <a:srgbClr val="000000"/>
                </a:solidFill>
                <a:effectLst/>
                <a:latin typeface="Arial"/>
                <a:ea typeface="Arial"/>
                <a:cs typeface="Arial"/>
                <a:sym typeface="Arial"/>
              </a:rPr>
              <a:t>incluímos parâmetros </a:t>
            </a:r>
            <a:r>
              <a:rPr lang="en-US" dirty="0">
                <a:solidFill>
                  <a:srgbClr val="000000"/>
                </a:solidFill>
                <a:latin typeface="Arial"/>
                <a:ea typeface="Arial"/>
                <a:cs typeface="Arial"/>
                <a:sym typeface="Arial"/>
              </a:rPr>
              <a:t>económicos </a:t>
            </a:r>
            <a:r>
              <a:rPr lang="en-US" sz="1200" b="0" i="0" u="none" strike="noStrike" cap="none" dirty="0">
                <a:solidFill>
                  <a:srgbClr val="000000"/>
                </a:solidFill>
                <a:effectLst/>
                <a:latin typeface="Arial"/>
                <a:ea typeface="Arial"/>
                <a:cs typeface="Arial"/>
                <a:sym typeface="Arial"/>
              </a:rPr>
              <a:t>para escolher a opção de fornecimento de eletricidade </a:t>
            </a:r>
            <a:r>
              <a:rPr lang="en-US" dirty="0">
                <a:solidFill>
                  <a:srgbClr val="000000"/>
                </a:solidFill>
                <a:latin typeface="Arial"/>
                <a:ea typeface="Arial"/>
                <a:cs typeface="Arial"/>
                <a:sym typeface="Arial"/>
              </a:rPr>
              <a:t>menos dispendiosa </a:t>
            </a:r>
            <a:r>
              <a:rPr lang="en-US" sz="1200" b="0" i="0" u="none" strike="noStrike" cap="none" dirty="0">
                <a:solidFill>
                  <a:srgbClr val="000000"/>
                </a:solidFill>
                <a:effectLst/>
                <a:latin typeface="Arial"/>
                <a:ea typeface="Arial"/>
                <a:cs typeface="Arial"/>
                <a:sym typeface="Arial"/>
              </a:rPr>
              <a:t>entre as tecnologias fora da rede.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A otimização no OnSSET </a:t>
            </a:r>
            <a:r>
              <a:rPr lang="en-US" sz="1200" b="0" i="0" u="none" strike="noStrike" cap="none" baseline="0" dirty="0">
                <a:solidFill>
                  <a:srgbClr val="000000"/>
                </a:solidFill>
                <a:effectLst/>
                <a:latin typeface="Arial"/>
                <a:ea typeface="Arial"/>
                <a:cs typeface="Arial"/>
                <a:sym typeface="Arial"/>
              </a:rPr>
              <a:t>para identificar a opção de </a:t>
            </a:r>
            <a:r>
              <a:rPr lang="en-US" dirty="0">
                <a:solidFill>
                  <a:srgbClr val="000000"/>
                </a:solidFill>
                <a:latin typeface="Arial"/>
                <a:ea typeface="Arial"/>
                <a:cs typeface="Arial"/>
                <a:sym typeface="Arial"/>
              </a:rPr>
              <a:t>menor custo </a:t>
            </a:r>
            <a:r>
              <a:rPr lang="en-US" sz="1200" b="0" i="0" u="none" strike="noStrike" cap="none" dirty="0">
                <a:solidFill>
                  <a:srgbClr val="000000"/>
                </a:solidFill>
                <a:effectLst/>
                <a:latin typeface="Arial"/>
                <a:ea typeface="Arial"/>
                <a:cs typeface="Arial"/>
                <a:sym typeface="Arial"/>
              </a:rPr>
              <a:t>é feita através </a:t>
            </a:r>
            <a:r>
              <a:rPr lang="en-US" sz="1200" b="0" i="0" u="none" strike="noStrike" cap="none" baseline="0" dirty="0">
                <a:solidFill>
                  <a:srgbClr val="000000"/>
                </a:solidFill>
                <a:effectLst/>
                <a:latin typeface="Arial"/>
                <a:ea typeface="Arial"/>
                <a:cs typeface="Arial"/>
                <a:sym typeface="Arial"/>
              </a:rPr>
              <a:t>do </a:t>
            </a:r>
            <a:r>
              <a:rPr lang="en-US" sz="1200" b="0" i="0" u="none" strike="noStrike" cap="none" dirty="0">
                <a:solidFill>
                  <a:srgbClr val="000000"/>
                </a:solidFill>
                <a:effectLst/>
                <a:latin typeface="Arial"/>
                <a:ea typeface="Arial"/>
                <a:cs typeface="Arial"/>
                <a:sym typeface="Arial"/>
              </a:rPr>
              <a:t>custo nivelado de produção de eletricidade (</a:t>
            </a:r>
            <a:r>
              <a:rPr lang="en-US" dirty="0">
                <a:solidFill>
                  <a:srgbClr val="000000"/>
                </a:solidFill>
                <a:latin typeface="Arial"/>
                <a:ea typeface="Arial"/>
                <a:cs typeface="Arial"/>
                <a:sym typeface="Arial"/>
              </a:rPr>
              <a:t>L.C.O.E</a:t>
            </a:r>
            <a:r>
              <a:rPr lang="en-US" sz="1200" b="0" i="0" u="none" strike="noStrike" cap="none" dirty="0">
                <a:solidFill>
                  <a:srgbClr val="000000"/>
                </a:solidFill>
                <a:effectLst/>
                <a:latin typeface="Arial"/>
                <a:ea typeface="Arial"/>
                <a:cs typeface="Arial"/>
                <a:sym typeface="Arial"/>
              </a:rPr>
              <a:t>). </a:t>
            </a:r>
            <a:r>
              <a:rPr lang="en-US" sz="1200" b="0" i="0" u="none" strike="noStrike" cap="none" baseline="0" dirty="0">
                <a:solidFill>
                  <a:srgbClr val="000000"/>
                </a:solidFill>
                <a:effectLst/>
                <a:latin typeface="Arial"/>
                <a:ea typeface="Arial"/>
                <a:cs typeface="Arial"/>
                <a:sym typeface="Arial"/>
              </a:rPr>
              <a:t>O C</a:t>
            </a:r>
            <a:r>
              <a:rPr lang="en-US" dirty="0">
                <a:solidFill>
                  <a:srgbClr val="000000"/>
                </a:solidFill>
                <a:latin typeface="Arial"/>
                <a:ea typeface="Arial"/>
                <a:cs typeface="Arial"/>
                <a:sym typeface="Arial"/>
              </a:rPr>
              <a:t>.L.O.E</a:t>
            </a:r>
            <a:r>
              <a:rPr lang="en-US" sz="1200" b="0" i="0" u="none" strike="noStrike" cap="none" dirty="0">
                <a:solidFill>
                  <a:srgbClr val="000000"/>
                </a:solidFill>
                <a:effectLst/>
                <a:latin typeface="Arial"/>
                <a:ea typeface="Arial"/>
                <a:cs typeface="Arial"/>
                <a:sym typeface="Arial"/>
              </a:rPr>
              <a:t>. tem em conta todos os custos ao longo da </a:t>
            </a:r>
            <a:r>
              <a:rPr lang="en-US" dirty="0">
                <a:solidFill>
                  <a:srgbClr val="000000"/>
                </a:solidFill>
                <a:latin typeface="Arial"/>
                <a:ea typeface="Arial"/>
                <a:cs typeface="Arial"/>
                <a:sym typeface="Arial"/>
              </a:rPr>
              <a:t>vida </a:t>
            </a:r>
            <a:r>
              <a:rPr lang="en-US" sz="1200" b="0" i="0" u="none" strike="noStrike" cap="none" dirty="0">
                <a:solidFill>
                  <a:srgbClr val="000000"/>
                </a:solidFill>
                <a:effectLst/>
                <a:latin typeface="Arial"/>
                <a:ea typeface="Arial"/>
                <a:cs typeface="Arial"/>
                <a:sym typeface="Arial"/>
              </a:rPr>
              <a:t>do projeto, desde os custos de investimento, mas também os custos de operação </a:t>
            </a:r>
            <a:r>
              <a:rPr lang="en-US" dirty="0">
                <a:solidFill>
                  <a:srgbClr val="000000"/>
                </a:solidFill>
                <a:latin typeface="Arial"/>
                <a:ea typeface="Arial"/>
                <a:cs typeface="Arial"/>
                <a:sym typeface="Arial"/>
              </a:rPr>
              <a:t>e manutenção </a:t>
            </a:r>
            <a:r>
              <a:rPr lang="en-US" sz="1200" b="0" i="0" u="none" strike="noStrike" cap="none" dirty="0">
                <a:solidFill>
                  <a:srgbClr val="000000"/>
                </a:solidFill>
                <a:effectLst/>
                <a:latin typeface="Arial"/>
                <a:ea typeface="Arial"/>
                <a:cs typeface="Arial"/>
                <a:sym typeface="Arial"/>
              </a:rPr>
              <a:t>que são recorrentes todos os anos e os custos de combustível (para </a:t>
            </a:r>
            <a:r>
              <a:rPr lang="en-US" dirty="0">
                <a:solidFill>
                  <a:srgbClr val="000000"/>
                </a:solidFill>
                <a:latin typeface="Arial"/>
                <a:ea typeface="Arial"/>
                <a:cs typeface="Arial"/>
                <a:sym typeface="Arial"/>
              </a:rPr>
              <a:t>geradores </a:t>
            </a:r>
            <a:r>
              <a:rPr lang="en-US" sz="1200" b="0" i="0" u="none" strike="noStrike" cap="none" dirty="0">
                <a:solidFill>
                  <a:srgbClr val="000000"/>
                </a:solidFill>
                <a:effectLst/>
                <a:latin typeface="Arial"/>
                <a:ea typeface="Arial"/>
                <a:cs typeface="Arial"/>
                <a:sym typeface="Arial"/>
              </a:rPr>
              <a:t>a gasóleo). As tecnologias que dependem de recursos renováveis, como a energia solar e eólica, não têm custos de combustível. Comparamos este custo com toda a eletricidade gerada pelo sistema ao longo da </a:t>
            </a:r>
            <a:r>
              <a:rPr lang="en-US" dirty="0">
                <a:solidFill>
                  <a:srgbClr val="000000"/>
                </a:solidFill>
                <a:latin typeface="Arial"/>
                <a:ea typeface="Arial"/>
                <a:cs typeface="Arial"/>
                <a:sym typeface="Arial"/>
              </a:rPr>
              <a:t>sua </a:t>
            </a:r>
            <a:r>
              <a:rPr lang="en-US" sz="1200" b="0" i="0" u="none" strike="noStrike" cap="none" dirty="0">
                <a:solidFill>
                  <a:srgbClr val="000000"/>
                </a:solidFill>
                <a:effectLst/>
                <a:latin typeface="Arial"/>
                <a:ea typeface="Arial"/>
                <a:cs typeface="Arial"/>
                <a:sym typeface="Arial"/>
              </a:rPr>
              <a:t>vida útil. Se tivermos em conta todos estes custos divididos por toda a energia, obtemos o custo mais baixo de produção de eletricidade, que é medido em </a:t>
            </a:r>
            <a:r>
              <a:rPr lang="en-US" dirty="0">
                <a:solidFill>
                  <a:srgbClr val="000000"/>
                </a:solidFill>
                <a:latin typeface="Arial"/>
                <a:ea typeface="Arial"/>
                <a:cs typeface="Arial"/>
                <a:sym typeface="Arial"/>
              </a:rPr>
              <a:t>dólares americanos </a:t>
            </a:r>
            <a:r>
              <a:rPr lang="en-US" sz="1200" b="0" i="0" u="none" strike="noStrike" cap="none" dirty="0">
                <a:solidFill>
                  <a:srgbClr val="000000"/>
                </a:solidFill>
                <a:effectLst/>
                <a:latin typeface="Arial"/>
                <a:ea typeface="Arial"/>
                <a:cs typeface="Arial"/>
                <a:sym typeface="Arial"/>
              </a:rPr>
              <a:t>por </a:t>
            </a:r>
            <a:r>
              <a:rPr lang="en-US" dirty="0">
                <a:solidFill>
                  <a:srgbClr val="000000"/>
                </a:solidFill>
                <a:latin typeface="Arial"/>
                <a:cs typeface="Arial"/>
                <a:sym typeface="Arial"/>
              </a:rPr>
              <a:t>quilowatt-hora. </a:t>
            </a:r>
            <a:r>
              <a:rPr lang="en-GB" dirty="0">
                <a:solidFill>
                  <a:srgbClr val="000000"/>
                </a:solidFill>
                <a:latin typeface="Arial"/>
                <a:cs typeface="Arial"/>
                <a:sym typeface="Arial"/>
              </a:rPr>
              <a:t>Tudo isto pode ser representado pela fórmula apresentada no diapositivo. </a:t>
            </a:r>
            <a:r>
              <a:rPr lang="en-US" dirty="0">
                <a:solidFill>
                  <a:srgbClr val="000000"/>
                </a:solidFill>
                <a:latin typeface="Arial"/>
                <a:cs typeface="Arial"/>
                <a:sym typeface="Arial"/>
              </a:rPr>
              <a:t>O </a:t>
            </a:r>
            <a:r>
              <a:rPr lang="en-US" dirty="0">
                <a:solidFill>
                  <a:srgbClr val="000000"/>
                </a:solidFill>
                <a:latin typeface="Arial"/>
                <a:ea typeface="Arial"/>
                <a:cs typeface="Arial"/>
                <a:sym typeface="Arial"/>
              </a:rPr>
              <a:t>L.C.O.E </a:t>
            </a:r>
            <a:r>
              <a:rPr lang="en-US" sz="1200" b="0" i="0" u="none" strike="noStrike" cap="none" dirty="0">
                <a:solidFill>
                  <a:srgbClr val="000000"/>
                </a:solidFill>
                <a:effectLst/>
                <a:latin typeface="Arial"/>
                <a:ea typeface="Arial"/>
                <a:cs typeface="Arial"/>
                <a:sym typeface="Arial"/>
              </a:rPr>
              <a:t>é uma boa medida para comparar diferentes tecnologias que têm diferentes estruturas de custos. Por exemplo, podemos olhar para um sistema solar fotovoltaico que pode ter um custo de investimento muito elevado no início, mas sem custos de combustível. Se, em vez disso, olharmos para um sistema a gasóleo, temos custos de investimento muito mais baixos no início, mas custos de funcionamento ou custos de combustível muito mais elevados ao longo de cada ano. Se tivermos em conta todos estes custos diferentes e os compararmos, teremos uma boa medida para decidir qual é a opção de abastecimento </a:t>
            </a:r>
            <a:r>
              <a:rPr lang="en-US" dirty="0">
                <a:solidFill>
                  <a:srgbClr val="000000"/>
                </a:solidFill>
                <a:latin typeface="Arial"/>
                <a:ea typeface="Arial"/>
                <a:cs typeface="Arial"/>
                <a:sym typeface="Arial"/>
              </a:rPr>
              <a:t>menos dispendiosa </a:t>
            </a:r>
            <a:r>
              <a:rPr lang="en-US" sz="1200" b="0" i="0" u="none" strike="noStrike" cap="none" dirty="0">
                <a:solidFill>
                  <a:srgbClr val="000000"/>
                </a:solidFill>
                <a:effectLst/>
                <a:latin typeface="Arial"/>
                <a:ea typeface="Arial"/>
                <a:cs typeface="Arial"/>
                <a:sym typeface="Arial"/>
              </a:rPr>
              <a:t>em cada povoação. </a:t>
            </a:r>
            <a:r>
              <a:rPr lang="en-US" sz="1200" b="0" i="0" u="none" strike="noStrike" cap="none" baseline="0" dirty="0">
                <a:solidFill>
                  <a:srgbClr val="000000"/>
                </a:solidFill>
                <a:effectLst/>
                <a:latin typeface="Arial"/>
                <a:ea typeface="Arial"/>
                <a:cs typeface="Arial"/>
                <a:sym typeface="Arial"/>
              </a:rPr>
              <a:t>Na próxima mini-aula, analisaremos </a:t>
            </a:r>
            <a:r>
              <a:rPr lang="en-US" sz="1200" b="0" i="0" u="none" strike="noStrike" cap="none" dirty="0">
                <a:solidFill>
                  <a:srgbClr val="000000"/>
                </a:solidFill>
                <a:effectLst/>
                <a:latin typeface="Arial"/>
                <a:ea typeface="Arial"/>
                <a:cs typeface="Arial"/>
                <a:sym typeface="Arial"/>
              </a:rPr>
              <a:t>alguns resultados para toda a África Subsariana. </a:t>
            </a: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132643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Nesta mini-aula</a:t>
            </a:r>
            <a:r>
              <a:rPr lang="en-US" baseline="0" dirty="0"/>
              <a:t>, vamos analisar alguns resultados para a África </a:t>
            </a:r>
            <a:r>
              <a:rPr lang="en-US" dirty="0"/>
              <a:t>Subsariana</a:t>
            </a:r>
            <a:r>
              <a:rPr lang="en-US" baseline="0" dirty="0"/>
              <a:t>. No slide, pode ver-se que no primeiro cenário toda a população é electrificada com uma procura de nível 1. </a:t>
            </a:r>
            <a:r>
              <a:rPr lang="en-US" dirty="0"/>
              <a:t>Podemos ver que a rede, a azul, é a opção mais adequada perto da rede existente e nas zonas de elevada densidade populacional da África Ocidental e da África do Sul. Vê-se muito azul à volta de Addis Abeba, na Etiópia. Mas as tecnologias autónomas são menos dispendiosas nas zonas menos densamente povoadas e nas zonas mais afastadas das redes existentes. Por outro lado, se todos tiverem acesso a um nível de acesso à eletricidade de nível 3, veremos uma mistura diferente de tecnologias. Este cenário encontra-se no mapa superior direito. Esta rede seria a opção de menor custo para cerca de 45% da população da África Subsariana. As tecnologias autónomas são reduzidas a cerca de metade da população. Vemos também que as mini-redes desempenhariam um papel mais importante, </a:t>
            </a:r>
            <a:r>
              <a:rPr lang="en-US" baseline="0" dirty="0"/>
              <a:t>atingindo </a:t>
            </a:r>
            <a:r>
              <a:rPr lang="en-US" dirty="0"/>
              <a:t>7% da população. As mini-redes (a verde) estão frequentemente localizadas em zonas mais afastadas das redes existentes, mas ainda com uma densidade populacional relativamente elevada. </a:t>
            </a:r>
            <a:r>
              <a:rPr lang="en-US" baseline="0" dirty="0"/>
              <a:t>Foi também a </a:t>
            </a:r>
            <a:r>
              <a:rPr lang="en-US" dirty="0"/>
              <a:t>isto </a:t>
            </a:r>
            <a:r>
              <a:rPr lang="en-US" baseline="0" dirty="0"/>
              <a:t>que chamámos "espaço das mini-redes" na aula introdutória.</a:t>
            </a:r>
            <a:endParaRPr lang="en-US" dirty="0"/>
          </a:p>
          <a:p>
            <a:endParaRPr lang="en-US" dirty="0"/>
          </a:p>
          <a:p>
            <a:r>
              <a:rPr lang="en-US" dirty="0"/>
              <a:t>Se conseguíssemos um preço baixo do petróleo para o nível 5 (canto inferior esquerdo) para toda a população da África Subsariana, a rede torna-se a principal opção de abastecimento, chegando a 7 em cada 10 pessoas. A mini-rede aumenta para cerca de um quarto da população, enquanto a rede autónoma apenas fornecerá eletricidade a sete por cento da população nas zonas mais remotas e menos densamente povoadas. A procura tem um grande efeito e vemos diferentes soluções, dependendo das diferentes necessidades. Na realidade, teremos uma mistura de níveis dentro de um país e dentro do continente, pelo que poderemos ver um nível mais elevado nas zonas urbanas, por exemplo, e um nível mais baixo nas zonas rurais.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000000"/>
                </a:solidFill>
                <a:latin typeface="Arial"/>
                <a:ea typeface="Arial"/>
                <a:cs typeface="Arial"/>
                <a:sym typeface="Arial"/>
              </a:rPr>
              <a:t>Se fornecermos </a:t>
            </a:r>
            <a:r>
              <a:rPr lang="en-US" sz="1200" b="0" i="0" u="none" strike="noStrike" cap="none" dirty="0">
                <a:solidFill>
                  <a:srgbClr val="000000"/>
                </a:solidFill>
                <a:effectLst/>
                <a:latin typeface="Arial"/>
                <a:ea typeface="Arial"/>
                <a:cs typeface="Arial"/>
                <a:sym typeface="Arial"/>
              </a:rPr>
              <a:t>o nível 1 a toda a população da África Subsariana</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nesta análise o custo do investimento é de </a:t>
            </a:r>
            <a:r>
              <a:rPr lang="en-US" dirty="0">
                <a:solidFill>
                  <a:srgbClr val="000000"/>
                </a:solidFill>
                <a:latin typeface="Arial"/>
                <a:ea typeface="Arial"/>
                <a:cs typeface="Arial"/>
                <a:sym typeface="Arial"/>
              </a:rPr>
              <a:t>aproximadamente </a:t>
            </a:r>
            <a:r>
              <a:rPr lang="en-US" sz="1200" b="0" i="0" u="none" strike="noStrike" cap="none" dirty="0">
                <a:solidFill>
                  <a:srgbClr val="000000"/>
                </a:solidFill>
                <a:effectLst/>
                <a:latin typeface="Arial"/>
                <a:ea typeface="Arial"/>
                <a:cs typeface="Arial"/>
                <a:sym typeface="Arial"/>
              </a:rPr>
              <a:t>50 mil milhões de dólares americanos. Se fornecermos </a:t>
            </a:r>
            <a:r>
              <a:rPr lang="en-US" sz="1200" b="0" i="0" u="none" strike="noStrike" cap="none" baseline="0" dirty="0">
                <a:solidFill>
                  <a:srgbClr val="000000"/>
                </a:solidFill>
                <a:effectLst/>
                <a:latin typeface="Arial"/>
                <a:ea typeface="Arial"/>
                <a:cs typeface="Arial"/>
                <a:sym typeface="Arial"/>
              </a:rPr>
              <a:t>a procura </a:t>
            </a:r>
            <a:r>
              <a:rPr lang="en-US" sz="1200" b="0" i="0" u="none" strike="noStrike" cap="none" dirty="0">
                <a:solidFill>
                  <a:srgbClr val="000000"/>
                </a:solidFill>
                <a:effectLst/>
                <a:latin typeface="Arial"/>
                <a:ea typeface="Arial"/>
                <a:cs typeface="Arial"/>
                <a:sym typeface="Arial"/>
              </a:rPr>
              <a:t>de eletricidade </a:t>
            </a:r>
            <a:r>
              <a:rPr lang="en-US" sz="1200" b="0" i="0" u="none" strike="noStrike" cap="none" baseline="0" dirty="0">
                <a:solidFill>
                  <a:srgbClr val="000000"/>
                </a:solidFill>
                <a:effectLst/>
                <a:latin typeface="Arial"/>
                <a:ea typeface="Arial"/>
                <a:cs typeface="Arial"/>
                <a:sym typeface="Arial"/>
              </a:rPr>
              <a:t>ao </a:t>
            </a:r>
            <a:r>
              <a:rPr lang="en-US" sz="1200" b="0" i="0" u="none" strike="noStrike" cap="none" dirty="0">
                <a:solidFill>
                  <a:srgbClr val="000000"/>
                </a:solidFill>
                <a:effectLst/>
                <a:latin typeface="Arial"/>
                <a:ea typeface="Arial"/>
                <a:cs typeface="Arial"/>
                <a:sym typeface="Arial"/>
              </a:rPr>
              <a:t>nível do nível 5 para toda a população da África Subsariana</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o custo é de </a:t>
            </a:r>
            <a:r>
              <a:rPr lang="en-US" dirty="0">
                <a:solidFill>
                  <a:srgbClr val="000000"/>
                </a:solidFill>
                <a:latin typeface="Arial"/>
                <a:ea typeface="Arial"/>
                <a:cs typeface="Arial"/>
                <a:sym typeface="Arial"/>
              </a:rPr>
              <a:t>aproximadamente </a:t>
            </a:r>
            <a:r>
              <a:rPr lang="en-US" sz="1200" b="0" i="0" u="none" strike="noStrike" cap="none" dirty="0">
                <a:solidFill>
                  <a:srgbClr val="000000"/>
                </a:solidFill>
                <a:effectLst/>
                <a:latin typeface="Arial"/>
                <a:ea typeface="Arial"/>
                <a:cs typeface="Arial"/>
                <a:sym typeface="Arial"/>
              </a:rPr>
              <a:t>855 mil milhões de dólares. A diferença entre </a:t>
            </a:r>
            <a:r>
              <a:rPr lang="en-US" sz="1200" b="0" i="0" u="none" strike="noStrike" cap="none" baseline="0" dirty="0">
                <a:solidFill>
                  <a:srgbClr val="000000"/>
                </a:solidFill>
                <a:effectLst/>
                <a:latin typeface="Arial"/>
                <a:ea typeface="Arial"/>
                <a:cs typeface="Arial"/>
                <a:sym typeface="Arial"/>
              </a:rPr>
              <a:t>estes dois cenários </a:t>
            </a:r>
            <a:r>
              <a:rPr lang="en-US" sz="1200" b="0" i="0" u="none" strike="noStrike" cap="none" dirty="0">
                <a:solidFill>
                  <a:srgbClr val="000000"/>
                </a:solidFill>
                <a:effectLst/>
                <a:latin typeface="Arial"/>
                <a:ea typeface="Arial"/>
                <a:cs typeface="Arial"/>
                <a:sym typeface="Arial"/>
              </a:rPr>
              <a:t>é de quase um fator 20. Vemos a divisão tecnológica com as tecnologias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a amarelo, a rede a azul e a mini-rede a verde como uma percentagem da população total (</a:t>
            </a:r>
            <a:r>
              <a:rPr lang="en-US" dirty="0">
                <a:solidFill>
                  <a:srgbClr val="000000"/>
                </a:solidFill>
                <a:latin typeface="Arial"/>
                <a:ea typeface="Arial"/>
                <a:cs typeface="Arial"/>
                <a:sym typeface="Arial"/>
              </a:rPr>
              <a:t>percentagem </a:t>
            </a:r>
            <a:r>
              <a:rPr lang="en-US" sz="1200" b="0" i="0" u="none" strike="noStrike" cap="none" dirty="0">
                <a:solidFill>
                  <a:srgbClr val="000000"/>
                </a:solidFill>
                <a:effectLst/>
                <a:latin typeface="Arial"/>
                <a:ea typeface="Arial"/>
                <a:cs typeface="Arial"/>
                <a:sym typeface="Arial"/>
              </a:rPr>
              <a:t>global </a:t>
            </a:r>
            <a:r>
              <a:rPr lang="en-US" sz="1200" b="0" i="0" u="none" strike="noStrike" cap="none" baseline="0" dirty="0">
                <a:solidFill>
                  <a:srgbClr val="000000"/>
                </a:solidFill>
                <a:effectLst/>
                <a:latin typeface="Arial"/>
                <a:ea typeface="Arial"/>
                <a:cs typeface="Arial"/>
                <a:sym typeface="Arial"/>
              </a:rPr>
              <a:t>da divisão tecnológica</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No nível 1, vemos, como descrevemos anteriormente, a rede e as tecnologias autónomas. À medida que avançamos para objectivos de consumo mais elevados, vemos uma maior concentração na rede e a mini-rede </a:t>
            </a:r>
            <a:r>
              <a:rPr lang="en-US" dirty="0">
                <a:solidFill>
                  <a:srgbClr val="000000"/>
                </a:solidFill>
                <a:latin typeface="Arial"/>
                <a:ea typeface="Arial"/>
                <a:cs typeface="Arial"/>
                <a:sym typeface="Arial"/>
              </a:rPr>
              <a:t>é introduzida </a:t>
            </a:r>
            <a:r>
              <a:rPr lang="en-US" sz="1200" b="0" i="0" u="none" strike="noStrike" cap="none" dirty="0">
                <a:solidFill>
                  <a:srgbClr val="000000"/>
                </a:solidFill>
                <a:effectLst/>
                <a:latin typeface="Arial"/>
                <a:ea typeface="Arial"/>
                <a:cs typeface="Arial"/>
                <a:sym typeface="Arial"/>
              </a:rPr>
              <a:t>no nível 3. Ao mesmo tempo, vemos </a:t>
            </a:r>
            <a:r>
              <a:rPr lang="en-US" dirty="0">
                <a:solidFill>
                  <a:srgbClr val="000000"/>
                </a:solidFill>
                <a:latin typeface="Arial"/>
                <a:ea typeface="Arial"/>
                <a:cs typeface="Arial"/>
                <a:sym typeface="Arial"/>
              </a:rPr>
              <a:t>o </a:t>
            </a:r>
            <a:r>
              <a:rPr lang="en-US" sz="1200" b="0" i="0" u="none" strike="noStrike" cap="none" dirty="0">
                <a:solidFill>
                  <a:srgbClr val="000000"/>
                </a:solidFill>
                <a:effectLst/>
                <a:latin typeface="Arial"/>
                <a:ea typeface="Arial"/>
                <a:cs typeface="Arial"/>
                <a:sym typeface="Arial"/>
              </a:rPr>
              <a:t>papel </a:t>
            </a:r>
            <a:r>
              <a:rPr lang="en-US" dirty="0">
                <a:solidFill>
                  <a:srgbClr val="000000"/>
                </a:solidFill>
                <a:latin typeface="Arial"/>
                <a:ea typeface="Arial"/>
                <a:cs typeface="Arial"/>
                <a:sym typeface="Arial"/>
              </a:rPr>
              <a:t>decrescente </a:t>
            </a:r>
            <a:r>
              <a:rPr lang="en-US" sz="1200" b="0" i="0" u="none" strike="noStrike" cap="none" dirty="0">
                <a:solidFill>
                  <a:srgbClr val="000000"/>
                </a:solidFill>
                <a:effectLst/>
                <a:latin typeface="Arial"/>
                <a:ea typeface="Arial"/>
                <a:cs typeface="Arial"/>
                <a:sym typeface="Arial"/>
              </a:rPr>
              <a:t>das tecnologias </a:t>
            </a:r>
            <a:r>
              <a:rPr lang="en-US" dirty="0">
                <a:solidFill>
                  <a:srgbClr val="000000"/>
                </a:solidFill>
                <a:latin typeface="Arial"/>
                <a:ea typeface="Arial"/>
                <a:cs typeface="Arial"/>
                <a:sym typeface="Arial"/>
              </a:rPr>
              <a:t>autónomas</a:t>
            </a:r>
            <a:r>
              <a:rPr lang="en-US" sz="1200" b="0" i="0" u="none" strike="noStrike" cap="none" dirty="0">
                <a:solidFill>
                  <a:srgbClr val="000000"/>
                </a:solidFill>
                <a:effectLst/>
                <a:latin typeface="Arial"/>
                <a:ea typeface="Arial"/>
                <a:cs typeface="Arial"/>
                <a:sym typeface="Arial"/>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Há muitos aspectos diferentes que podemos visualizar a partir dos nossos resultados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o que é muito útil quando discutimos as opções de eletrificação. O que mostrámos anteriormente são </a:t>
            </a:r>
            <a:r>
              <a:rPr lang="en-US" dirty="0">
                <a:solidFill>
                  <a:srgbClr val="000000"/>
                </a:solidFill>
                <a:latin typeface="Arial"/>
                <a:ea typeface="Arial"/>
                <a:cs typeface="Arial"/>
                <a:sym typeface="Arial"/>
              </a:rPr>
              <a:t>os cenários em que a rede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a mini-rede </a:t>
            </a:r>
            <a:r>
              <a:rPr lang="en-US" sz="1200" b="0" i="0" u="none" strike="noStrike" cap="none" dirty="0">
                <a:solidFill>
                  <a:srgbClr val="000000"/>
                </a:solidFill>
                <a:effectLst/>
                <a:latin typeface="Arial"/>
                <a:ea typeface="Arial"/>
                <a:cs typeface="Arial"/>
                <a:sym typeface="Arial"/>
              </a:rPr>
              <a:t>e as tecnologias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são a solução </a:t>
            </a:r>
            <a:r>
              <a:rPr lang="en-US" dirty="0">
                <a:solidFill>
                  <a:srgbClr val="000000"/>
                </a:solidFill>
                <a:latin typeface="Arial"/>
                <a:ea typeface="Arial"/>
                <a:cs typeface="Arial"/>
                <a:sym typeface="Arial"/>
              </a:rPr>
              <a:t>de menor custo</a:t>
            </a:r>
            <a:r>
              <a:rPr lang="en-US" sz="1200" b="0" i="0" u="none" strike="noStrike" cap="none" dirty="0">
                <a:solidFill>
                  <a:srgbClr val="000000"/>
                </a:solidFill>
                <a:effectLst/>
                <a:latin typeface="Arial"/>
                <a:ea typeface="Arial"/>
                <a:cs typeface="Arial"/>
                <a:sym typeface="Arial"/>
              </a:rPr>
              <a:t>. Podemos ainda subdividi-lo em que tipo de </a:t>
            </a:r>
            <a:r>
              <a:rPr lang="en-US" dirty="0">
                <a:solidFill>
                  <a:srgbClr val="000000"/>
                </a:solidFill>
                <a:latin typeface="Arial"/>
                <a:ea typeface="Arial"/>
                <a:cs typeface="Arial"/>
                <a:sym typeface="Arial"/>
              </a:rPr>
              <a:t>mini-rede e quais os </a:t>
            </a:r>
            <a:r>
              <a:rPr lang="en-US" sz="1200" b="0" i="0" u="none" strike="noStrike" cap="none" dirty="0">
                <a:solidFill>
                  <a:srgbClr val="000000"/>
                </a:solidFill>
                <a:effectLst/>
                <a:latin typeface="Arial"/>
                <a:ea typeface="Arial"/>
                <a:cs typeface="Arial"/>
                <a:sym typeface="Arial"/>
              </a:rPr>
              <a:t>recursos energéticos que a abastecerão. Outras coisas que podemos visualizar </a:t>
            </a:r>
            <a:r>
              <a:rPr lang="en-US" dirty="0">
                <a:solidFill>
                  <a:srgbClr val="000000"/>
                </a:solidFill>
                <a:latin typeface="Arial"/>
                <a:ea typeface="Arial"/>
                <a:cs typeface="Arial"/>
                <a:sym typeface="Arial"/>
              </a:rPr>
              <a:t>são </a:t>
            </a:r>
            <a:r>
              <a:rPr lang="en-US" sz="1200" b="0" i="0" u="none" strike="noStrike" cap="none" dirty="0">
                <a:solidFill>
                  <a:srgbClr val="000000"/>
                </a:solidFill>
                <a:effectLst/>
                <a:latin typeface="Arial"/>
                <a:ea typeface="Arial"/>
                <a:cs typeface="Arial"/>
                <a:sym typeface="Arial"/>
              </a:rPr>
              <a:t>os custos da eletricidade. À esquerda, vemos </a:t>
            </a:r>
            <a:r>
              <a:rPr lang="en-US" dirty="0">
                <a:solidFill>
                  <a:srgbClr val="000000"/>
                </a:solidFill>
                <a:latin typeface="Arial"/>
                <a:ea typeface="Arial"/>
                <a:cs typeface="Arial"/>
                <a:sym typeface="Arial"/>
              </a:rPr>
              <a:t>a </a:t>
            </a:r>
            <a:r>
              <a:rPr lang="en-US" sz="1200" b="0" i="0" u="none" strike="noStrike" cap="none" dirty="0">
                <a:solidFill>
                  <a:srgbClr val="000000"/>
                </a:solidFill>
                <a:effectLst/>
                <a:latin typeface="Arial"/>
                <a:ea typeface="Arial"/>
                <a:cs typeface="Arial"/>
                <a:sym typeface="Arial"/>
              </a:rPr>
              <a:t>verde </a:t>
            </a:r>
            <a:r>
              <a:rPr lang="en-US" dirty="0">
                <a:solidFill>
                  <a:srgbClr val="000000"/>
                </a:solidFill>
                <a:latin typeface="Arial"/>
                <a:ea typeface="Arial"/>
                <a:cs typeface="Arial"/>
                <a:sym typeface="Arial"/>
              </a:rPr>
              <a:t>as áreas em que </a:t>
            </a:r>
            <a:r>
              <a:rPr lang="en-US" sz="1200" b="0" i="0" u="none" strike="noStrike" cap="none" dirty="0">
                <a:solidFill>
                  <a:srgbClr val="000000"/>
                </a:solidFill>
                <a:effectLst/>
                <a:latin typeface="Arial"/>
                <a:ea typeface="Arial"/>
                <a:cs typeface="Arial"/>
                <a:sym typeface="Arial"/>
              </a:rPr>
              <a:t>temos um baixo custo de eletricidade por quilowatt-hora, enquanto que nos tons mais escuros de vermelho temos </a:t>
            </a:r>
            <a:r>
              <a:rPr lang="en-US" dirty="0">
                <a:solidFill>
                  <a:srgbClr val="000000"/>
                </a:solidFill>
                <a:latin typeface="Arial"/>
                <a:ea typeface="Arial"/>
                <a:cs typeface="Arial"/>
                <a:sym typeface="Arial"/>
              </a:rPr>
              <a:t>um </a:t>
            </a:r>
            <a:r>
              <a:rPr lang="en-US" sz="1200" b="0" i="0" u="none" strike="noStrike" cap="none" dirty="0">
                <a:solidFill>
                  <a:srgbClr val="000000"/>
                </a:solidFill>
                <a:effectLst/>
                <a:latin typeface="Arial"/>
                <a:ea typeface="Arial"/>
                <a:cs typeface="Arial"/>
                <a:sym typeface="Arial"/>
              </a:rPr>
              <a:t>custo de eletricidade muito mais elevado. O que podemos ver aqui, por exemplo, é que o custo é muito mais baixo nas mesmas zonas </a:t>
            </a:r>
            <a:r>
              <a:rPr lang="en-US" dirty="0">
                <a:solidFill>
                  <a:srgbClr val="000000"/>
                </a:solidFill>
                <a:latin typeface="Arial"/>
                <a:ea typeface="Arial"/>
                <a:cs typeface="Arial"/>
                <a:sym typeface="Arial"/>
              </a:rPr>
              <a:t>com </a:t>
            </a:r>
            <a:r>
              <a:rPr lang="en-US" sz="1200" b="0" i="0" u="none" strike="noStrike" cap="none" dirty="0">
                <a:solidFill>
                  <a:srgbClr val="000000"/>
                </a:solidFill>
                <a:effectLst/>
                <a:latin typeface="Arial"/>
                <a:ea typeface="Arial"/>
                <a:cs typeface="Arial"/>
                <a:sym typeface="Arial"/>
              </a:rPr>
              <a:t>elevada densidade populacional e próximas da </a:t>
            </a:r>
            <a:r>
              <a:rPr lang="en-US" dirty="0">
                <a:solidFill>
                  <a:srgbClr val="000000"/>
                </a:solidFill>
                <a:latin typeface="Arial"/>
                <a:cs typeface="Arial"/>
                <a:sym typeface="Arial"/>
              </a:rPr>
              <a:t>rede eléctrica</a:t>
            </a:r>
            <a:r>
              <a:rPr lang="en-US" sz="1200" b="0" i="0" u="none" strike="noStrike" cap="none" dirty="0">
                <a:solidFill>
                  <a:srgbClr val="000000"/>
                </a:solidFill>
                <a:effectLst/>
                <a:latin typeface="Arial"/>
                <a:ea typeface="Arial"/>
                <a:cs typeface="Arial"/>
                <a:sym typeface="Arial"/>
              </a:rPr>
              <a:t> existente</a:t>
            </a:r>
            <a:r>
              <a:rPr lang="en-US" dirty="0">
                <a:solidFill>
                  <a:srgbClr val="000000"/>
                </a:solidFill>
                <a:latin typeface="Arial"/>
                <a:cs typeface="Arial"/>
                <a:sym typeface="Arial"/>
              </a:rPr>
              <a:t>. Pelo contrário, vemos um custo mais elevado da eletricidade em zonas menos densamente povoadas, especialmente nas zonas rurais. Na imagem à direita, vemos o </a:t>
            </a:r>
            <a:r>
              <a:rPr lang="en-US" dirty="0">
                <a:solidFill>
                  <a:srgbClr val="000000"/>
                </a:solidFill>
                <a:latin typeface="Arial"/>
                <a:cs typeface="Arial"/>
              </a:rPr>
              <a:t>Índice de Necessidade de Assistência ao Mercado (conhecido como MANI). Os países a vermelho, como a Libéria, a República Democrática do Congo, a Somália e o Burundi, são os que têm maior necessidade de assistência, enquanto outros países, como a África do Sul, o Botsuana e a Namíbia, têm uma pontuação muito baixa neste índice. A combinação destes dois índices pode dar uma ideia de onde a necessidade de assistência é elevada em combinação com um custo elevado da eletricidade.</a:t>
            </a:r>
            <a:endParaRPr lang="en-US" dirty="0">
              <a:solidFill>
                <a:srgbClr val="000000"/>
              </a:solidFill>
              <a:latin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dirty="0">
                <a:solidFill>
                  <a:srgbClr val="000000"/>
                </a:solidFill>
                <a:latin typeface="Arial"/>
                <a:ea typeface="Arial"/>
                <a:cs typeface="Arial"/>
                <a:sym typeface="Arial"/>
              </a:rPr>
              <a:t>Outro aspeto </a:t>
            </a:r>
            <a:r>
              <a:rPr lang="en-US" sz="1200" b="0" i="0" u="none" strike="noStrike" cap="none" dirty="0">
                <a:solidFill>
                  <a:srgbClr val="000000"/>
                </a:solidFill>
                <a:effectLst/>
                <a:latin typeface="Arial"/>
                <a:ea typeface="Arial"/>
                <a:cs typeface="Arial"/>
                <a:sym typeface="Arial"/>
              </a:rPr>
              <a:t>que </a:t>
            </a:r>
            <a:r>
              <a:rPr lang="en-US" sz="1200" b="0" i="0" u="none" strike="noStrike" cap="none" baseline="0" dirty="0">
                <a:solidFill>
                  <a:srgbClr val="000000"/>
                </a:solidFill>
                <a:effectLst/>
                <a:latin typeface="Arial"/>
                <a:ea typeface="Arial"/>
                <a:cs typeface="Arial"/>
                <a:sym typeface="Arial"/>
              </a:rPr>
              <a:t>podemos visualizar </a:t>
            </a:r>
            <a:r>
              <a:rPr lang="en-US" dirty="0">
                <a:solidFill>
                  <a:srgbClr val="000000"/>
                </a:solidFill>
                <a:latin typeface="Arial"/>
                <a:ea typeface="Arial"/>
                <a:cs typeface="Arial"/>
                <a:sym typeface="Arial"/>
              </a:rPr>
              <a:t>são </a:t>
            </a:r>
            <a:r>
              <a:rPr lang="en-US" sz="1200" b="0" i="0" u="none" strike="noStrike" cap="none" baseline="0" dirty="0">
                <a:solidFill>
                  <a:srgbClr val="000000"/>
                </a:solidFill>
                <a:effectLst/>
                <a:latin typeface="Arial"/>
                <a:ea typeface="Arial"/>
                <a:cs typeface="Arial"/>
                <a:sym typeface="Arial"/>
              </a:rPr>
              <a:t>os </a:t>
            </a:r>
            <a:r>
              <a:rPr lang="en-US" sz="1200" b="0" i="0" u="none" strike="noStrike" cap="none" dirty="0">
                <a:solidFill>
                  <a:srgbClr val="000000"/>
                </a:solidFill>
                <a:effectLst/>
                <a:latin typeface="Arial"/>
                <a:ea typeface="Arial"/>
                <a:cs typeface="Arial"/>
                <a:sym typeface="Arial"/>
              </a:rPr>
              <a:t>custos de investimento por área. Vemos aqui alguns valores regionais </a:t>
            </a:r>
            <a:r>
              <a:rPr lang="en-US" sz="1200" b="0" i="0" u="none" strike="noStrike" cap="none" baseline="0" dirty="0">
                <a:solidFill>
                  <a:srgbClr val="000000"/>
                </a:solidFill>
                <a:effectLst/>
                <a:latin typeface="Arial"/>
                <a:ea typeface="Arial"/>
                <a:cs typeface="Arial"/>
                <a:sym typeface="Arial"/>
              </a:rPr>
              <a:t>em que a </a:t>
            </a:r>
            <a:r>
              <a:rPr lang="en-US" dirty="0">
                <a:solidFill>
                  <a:srgbClr val="000000"/>
                </a:solidFill>
                <a:latin typeface="Arial"/>
                <a:ea typeface="Arial"/>
                <a:cs typeface="Arial"/>
                <a:sym typeface="Arial"/>
              </a:rPr>
              <a:t>cor </a:t>
            </a:r>
            <a:r>
              <a:rPr lang="en-US" sz="1200" b="0" i="0" u="none" strike="noStrike" cap="none" baseline="0" dirty="0">
                <a:solidFill>
                  <a:srgbClr val="000000"/>
                </a:solidFill>
                <a:effectLst/>
                <a:latin typeface="Arial"/>
                <a:ea typeface="Arial"/>
                <a:cs typeface="Arial"/>
                <a:sym typeface="Arial"/>
              </a:rPr>
              <a:t>mais escura corresponde a um custo mais elevado e </a:t>
            </a:r>
            <a:r>
              <a:rPr lang="en-US" dirty="0">
                <a:solidFill>
                  <a:srgbClr val="000000"/>
                </a:solidFill>
                <a:latin typeface="Arial"/>
                <a:ea typeface="Arial"/>
                <a:cs typeface="Arial"/>
                <a:sym typeface="Arial"/>
              </a:rPr>
              <a:t>a cor </a:t>
            </a:r>
            <a:r>
              <a:rPr lang="en-US" sz="1200" b="0" i="0" u="none" strike="noStrike" cap="none" baseline="0" dirty="0">
                <a:solidFill>
                  <a:srgbClr val="000000"/>
                </a:solidFill>
                <a:effectLst/>
                <a:latin typeface="Arial"/>
                <a:ea typeface="Arial"/>
                <a:cs typeface="Arial"/>
                <a:sym typeface="Arial"/>
              </a:rPr>
              <a:t>mais clara a um custo mais baixo. A mesma tendência que vimos com o custo mais baixo da eletricidade nas zonas densamente povoadas </a:t>
            </a:r>
            <a:r>
              <a:rPr lang="en-US" dirty="0">
                <a:solidFill>
                  <a:srgbClr val="000000"/>
                </a:solidFill>
                <a:latin typeface="Arial"/>
                <a:ea typeface="Arial"/>
                <a:cs typeface="Arial"/>
                <a:sym typeface="Arial"/>
              </a:rPr>
              <a:t>é visível aqui, pois </a:t>
            </a:r>
            <a:r>
              <a:rPr lang="en-US" sz="1200" b="0" i="0" u="none" strike="noStrike" cap="none" baseline="0" dirty="0">
                <a:solidFill>
                  <a:srgbClr val="000000"/>
                </a:solidFill>
                <a:effectLst/>
                <a:latin typeface="Arial"/>
                <a:ea typeface="Arial"/>
                <a:cs typeface="Arial"/>
                <a:sym typeface="Arial"/>
              </a:rPr>
              <a:t>podemos ver que essas mesmas zonas têm um custo de investimento elevado</a:t>
            </a:r>
            <a:r>
              <a:rPr lang="en-US" sz="1200" b="0" i="0" u="none" strike="noStrike" cap="none" dirty="0">
                <a:solidFill>
                  <a:srgbClr val="000000"/>
                </a:solidFill>
                <a:effectLst/>
                <a:latin typeface="Arial"/>
                <a:ea typeface="Arial"/>
                <a:cs typeface="Arial"/>
                <a:sym typeface="Arial"/>
              </a:rPr>
              <a:t>. As </a:t>
            </a:r>
            <a:r>
              <a:rPr lang="en-US" sz="1200" b="0" i="0" u="none" strike="noStrike" cap="none" baseline="0" dirty="0">
                <a:solidFill>
                  <a:srgbClr val="000000"/>
                </a:solidFill>
                <a:effectLst/>
                <a:latin typeface="Arial"/>
                <a:ea typeface="Arial"/>
                <a:cs typeface="Arial"/>
                <a:sym typeface="Arial"/>
              </a:rPr>
              <a:t>cidades maiores podem diminuir o custo </a:t>
            </a:r>
            <a:r>
              <a:rPr lang="en-US" dirty="0">
                <a:solidFill>
                  <a:srgbClr val="000000"/>
                </a:solidFill>
                <a:latin typeface="Arial"/>
                <a:ea typeface="Arial"/>
                <a:cs typeface="Arial"/>
                <a:sym typeface="Arial"/>
              </a:rPr>
              <a:t>global </a:t>
            </a:r>
            <a:r>
              <a:rPr lang="en-US" sz="1200" b="0" i="0" u="none" strike="noStrike" cap="none" baseline="0" dirty="0">
                <a:solidFill>
                  <a:srgbClr val="000000"/>
                </a:solidFill>
                <a:effectLst/>
                <a:latin typeface="Arial"/>
                <a:ea typeface="Arial"/>
                <a:cs typeface="Arial"/>
                <a:sym typeface="Arial"/>
              </a:rPr>
              <a:t>da eletricidade através da economia de escala. </a:t>
            </a:r>
            <a:r>
              <a:rPr lang="en-US" sz="1200" b="0" i="0" u="none" strike="noStrike" cap="none" dirty="0">
                <a:solidFill>
                  <a:srgbClr val="000000"/>
                </a:solidFill>
                <a:effectLst/>
                <a:latin typeface="Arial"/>
                <a:ea typeface="Arial"/>
                <a:cs typeface="Arial"/>
                <a:sym typeface="Arial"/>
              </a:rPr>
              <a:t>Há muitos aspectos diferentes que podem ser visualizados </a:t>
            </a:r>
            <a:r>
              <a:rPr lang="en-US" dirty="0">
                <a:sym typeface="Arial"/>
              </a:rPr>
              <a:t>no G.I.S. </a:t>
            </a:r>
            <a:r>
              <a:rPr lang="en-US" dirty="0">
                <a:solidFill>
                  <a:srgbClr val="000000"/>
                </a:solidFill>
                <a:latin typeface="Arial"/>
                <a:cs typeface="Arial"/>
                <a:sym typeface="Arial"/>
              </a:rPr>
              <a:t>para além </a:t>
            </a:r>
            <a:r>
              <a:rPr lang="en-US" sz="1200" b="0" i="0" u="none" strike="noStrike" cap="none" dirty="0">
                <a:solidFill>
                  <a:srgbClr val="000000"/>
                </a:solidFill>
                <a:effectLst/>
                <a:latin typeface="Arial"/>
                <a:ea typeface="Arial"/>
                <a:cs typeface="Arial"/>
                <a:sym typeface="Arial"/>
              </a:rPr>
              <a:t>da tecnologia a utilizar</a:t>
            </a:r>
            <a:r>
              <a:rPr lang="en-US" sz="1200" b="0" i="0" u="none" strike="noStrike" cap="none" baseline="0" dirty="0">
                <a:solidFill>
                  <a:srgbClr val="000000"/>
                </a:solidFill>
                <a:effectLst/>
                <a:latin typeface="Arial"/>
                <a:ea typeface="Arial"/>
                <a:cs typeface="Arial"/>
                <a:sym typeface="Arial"/>
              </a:rPr>
              <a:t>.</a:t>
            </a: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Algumas mensagens importantes a retirar </a:t>
            </a:r>
            <a:r>
              <a:rPr lang="en-US" dirty="0">
                <a:solidFill>
                  <a:srgbClr val="000000"/>
                </a:solidFill>
                <a:latin typeface="Arial"/>
                <a:ea typeface="Arial"/>
                <a:cs typeface="Arial"/>
                <a:sym typeface="Arial"/>
              </a:rPr>
              <a:t>desta mini-aula</a:t>
            </a:r>
            <a:r>
              <a:rPr lang="en-US" sz="1200" b="0" i="0" u="none" strike="noStrike" cap="none" dirty="0">
                <a:solidFill>
                  <a:srgbClr val="000000"/>
                </a:solidFill>
                <a:effectLst/>
                <a:latin typeface="Arial"/>
                <a:ea typeface="Arial"/>
                <a:cs typeface="Arial"/>
                <a:sym typeface="Arial"/>
              </a:rPr>
              <a:t>:</a:t>
            </a:r>
          </a:p>
          <a:p>
            <a:pPr>
              <a:buClr>
                <a:srgbClr val="000000"/>
              </a:buClr>
              <a:buSzPts val="1100"/>
              <a:defRPr/>
            </a:pPr>
            <a:r>
              <a:rPr lang="en-US" sz="1200" b="0" i="0" u="none" strike="noStrike" cap="none" dirty="0">
                <a:solidFill>
                  <a:srgbClr val="000000"/>
                </a:solidFill>
                <a:effectLst/>
                <a:latin typeface="Arial"/>
                <a:ea typeface="Arial"/>
                <a:cs typeface="Arial"/>
                <a:sym typeface="Arial"/>
              </a:rPr>
              <a:t>Em primeiro lugar, a extensão da rede é muitas vezes </a:t>
            </a:r>
            <a:r>
              <a:rPr lang="en-GB" sz="1200" dirty="0">
                <a:latin typeface="Open Sans"/>
              </a:rPr>
              <a:t>favorável </a:t>
            </a:r>
            <a:r>
              <a:rPr lang="en-US" sz="1200" b="0" i="0" u="none" strike="noStrike" cap="none" dirty="0">
                <a:solidFill>
                  <a:srgbClr val="000000"/>
                </a:solidFill>
                <a:effectLst/>
                <a:latin typeface="Arial"/>
                <a:ea typeface="Arial"/>
                <a:cs typeface="Arial"/>
                <a:sym typeface="Arial"/>
              </a:rPr>
              <a:t>em zonas com grande procura, </a:t>
            </a:r>
            <a:r>
              <a:rPr lang="en-US" sz="1200" b="0" i="0" u="none" strike="noStrike" cap="none" baseline="0" dirty="0">
                <a:solidFill>
                  <a:srgbClr val="000000"/>
                </a:solidFill>
                <a:effectLst/>
                <a:latin typeface="Arial"/>
                <a:ea typeface="Arial"/>
                <a:cs typeface="Arial"/>
                <a:sym typeface="Arial"/>
              </a:rPr>
              <a:t>o que </a:t>
            </a:r>
            <a:r>
              <a:rPr lang="en-US" dirty="0">
                <a:solidFill>
                  <a:srgbClr val="000000"/>
                </a:solidFill>
                <a:latin typeface="Arial"/>
                <a:ea typeface="Arial"/>
                <a:cs typeface="Arial"/>
                <a:sym typeface="Arial"/>
              </a:rPr>
              <a:t>está</a:t>
            </a:r>
            <a:r>
              <a:rPr lang="en-US" sz="1200" b="0" i="0" u="none" strike="noStrike" cap="none" baseline="0" dirty="0">
                <a:solidFill>
                  <a:srgbClr val="000000"/>
                </a:solidFill>
                <a:effectLst/>
                <a:latin typeface="Arial"/>
                <a:ea typeface="Arial"/>
                <a:cs typeface="Arial"/>
                <a:sym typeface="Arial"/>
              </a:rPr>
              <a:t> frequentemente correlacionado com uma elevada densidade populacional</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frequentemente </a:t>
            </a:r>
            <a:r>
              <a:rPr lang="en-US" sz="1200" b="0" i="0" u="none" strike="noStrike" cap="none" dirty="0">
                <a:solidFill>
                  <a:srgbClr val="000000"/>
                </a:solidFill>
                <a:effectLst/>
                <a:latin typeface="Arial"/>
                <a:ea typeface="Arial"/>
                <a:cs typeface="Arial"/>
                <a:sym typeface="Arial"/>
              </a:rPr>
              <a:t>próxima da rede atual. O custo</a:t>
            </a:r>
            <a:r>
              <a:rPr lang="en-US" dirty="0">
                <a:solidFill>
                  <a:srgbClr val="000000"/>
                </a:solidFill>
                <a:latin typeface="Arial"/>
                <a:ea typeface="Arial"/>
                <a:cs typeface="Arial"/>
                <a:sym typeface="Arial"/>
              </a:rPr>
              <a:t>, nessas zonas, da </a:t>
            </a:r>
            <a:r>
              <a:rPr lang="en-US" sz="1200" b="0" i="0" u="none" strike="noStrike" cap="none" dirty="0">
                <a:solidFill>
                  <a:srgbClr val="000000"/>
                </a:solidFill>
                <a:effectLst/>
                <a:latin typeface="Arial"/>
                <a:ea typeface="Arial"/>
                <a:cs typeface="Arial"/>
                <a:sym typeface="Arial"/>
              </a:rPr>
              <a:t>extensão da rede não é, portanto, tão elevado por pessoa.  </a:t>
            </a:r>
            <a:r>
              <a:rPr lang="en-US" dirty="0">
                <a:solidFill>
                  <a:srgbClr val="000000"/>
                </a:solidFill>
                <a:latin typeface="Arial"/>
                <a:ea typeface="Arial"/>
                <a:cs typeface="Arial"/>
                <a:sym typeface="Arial"/>
              </a:rPr>
              <a:t>As mini-redes </a:t>
            </a:r>
            <a:r>
              <a:rPr lang="en-US" sz="1200" b="0" i="0" u="none" strike="noStrike" cap="none" dirty="0">
                <a:solidFill>
                  <a:srgbClr val="000000"/>
                </a:solidFill>
                <a:effectLst/>
                <a:latin typeface="Arial"/>
                <a:ea typeface="Arial"/>
                <a:cs typeface="Arial"/>
                <a:sym typeface="Arial"/>
              </a:rPr>
              <a:t>são normalmente a </a:t>
            </a:r>
            <a:r>
              <a:rPr lang="en-US" sz="1200" b="0" i="0" u="none" strike="noStrike" cap="none" baseline="0" dirty="0">
                <a:solidFill>
                  <a:srgbClr val="000000"/>
                </a:solidFill>
                <a:effectLst/>
                <a:latin typeface="Arial"/>
                <a:ea typeface="Arial"/>
                <a:cs typeface="Arial"/>
                <a:sym typeface="Arial"/>
              </a:rPr>
              <a:t>opção tecnológica para níveis de procura elevados a médios, tipicamente </a:t>
            </a:r>
            <a:r>
              <a:rPr lang="en-US" sz="1200" b="0" i="0" u="none" strike="noStrike" cap="none" dirty="0">
                <a:solidFill>
                  <a:srgbClr val="000000"/>
                </a:solidFill>
                <a:effectLst/>
                <a:latin typeface="Arial"/>
                <a:ea typeface="Arial"/>
                <a:cs typeface="Arial"/>
                <a:sym typeface="Arial"/>
              </a:rPr>
              <a:t>em zonas densamente povoadas, mas bastante afastadas da rede existente, onde o custo da extensão da rede seria demasiado elevado. As tecnologias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são mais </a:t>
            </a:r>
            <a:r>
              <a:rPr lang="en-GB" sz="1200" dirty="0">
                <a:latin typeface="Open Sans"/>
              </a:rPr>
              <a:t>favoráveis </a:t>
            </a:r>
            <a:r>
              <a:rPr lang="en-US" sz="1200" b="0" i="0" u="none" strike="noStrike" cap="none" dirty="0">
                <a:solidFill>
                  <a:srgbClr val="000000"/>
                </a:solidFill>
                <a:effectLst/>
                <a:latin typeface="Arial"/>
                <a:ea typeface="Arial"/>
                <a:cs typeface="Arial"/>
                <a:sym typeface="Arial"/>
              </a:rPr>
              <a:t>quando </a:t>
            </a:r>
            <a:r>
              <a:rPr lang="en-US" sz="1200" b="0" i="0" u="none" strike="noStrike" cap="none" baseline="0" dirty="0">
                <a:solidFill>
                  <a:srgbClr val="000000"/>
                </a:solidFill>
                <a:effectLst/>
                <a:latin typeface="Arial"/>
                <a:ea typeface="Arial"/>
                <a:cs typeface="Arial"/>
                <a:sym typeface="Arial"/>
              </a:rPr>
              <a:t>a procura é baixa, tipicamente em </a:t>
            </a:r>
            <a:r>
              <a:rPr lang="en-US" sz="1200" b="0" i="0" u="none" strike="noStrike" cap="none" dirty="0">
                <a:solidFill>
                  <a:srgbClr val="000000"/>
                </a:solidFill>
                <a:effectLst/>
                <a:latin typeface="Arial"/>
                <a:ea typeface="Arial"/>
                <a:cs typeface="Arial"/>
                <a:sym typeface="Arial"/>
              </a:rPr>
              <a:t>zonas rurais e zonas escassamente povoadas que estão longe da </a:t>
            </a:r>
            <a:r>
              <a:rPr lang="en-US" sz="1200" b="0" i="0" u="none" strike="noStrike" cap="none" baseline="0" dirty="0">
                <a:solidFill>
                  <a:srgbClr val="000000"/>
                </a:solidFill>
                <a:effectLst/>
                <a:latin typeface="Arial"/>
                <a:ea typeface="Arial"/>
                <a:cs typeface="Arial"/>
                <a:sym typeface="Arial"/>
              </a:rPr>
              <a:t>rede</a:t>
            </a:r>
            <a:r>
              <a:rPr lang="en-US" sz="1200" b="0" i="0" u="none" strike="noStrike" cap="none" dirty="0">
                <a:solidFill>
                  <a:srgbClr val="000000"/>
                </a:solidFill>
                <a:effectLst/>
                <a:latin typeface="Arial"/>
                <a:ea typeface="Arial"/>
                <a:cs typeface="Arial"/>
                <a:sym typeface="Arial"/>
              </a:rPr>
              <a:t> eléctrica. No entanto, verificamos que esta combinação de tecnologias muda consoante os níveis de procura. </a:t>
            </a:r>
            <a:r>
              <a:rPr lang="en-US" sz="1200" b="0" i="0" u="none" strike="noStrike" cap="none" baseline="0" dirty="0">
                <a:solidFill>
                  <a:srgbClr val="000000"/>
                </a:solidFill>
                <a:effectLst/>
                <a:latin typeface="Arial"/>
                <a:ea typeface="Arial"/>
                <a:cs typeface="Arial"/>
                <a:sym typeface="Arial"/>
              </a:rPr>
              <a:t>Para a procura de </a:t>
            </a:r>
            <a:r>
              <a:rPr lang="en-US" sz="1200" b="0" i="0" u="none" strike="noStrike" cap="none" dirty="0">
                <a:solidFill>
                  <a:srgbClr val="000000"/>
                </a:solidFill>
                <a:effectLst/>
                <a:latin typeface="Arial"/>
                <a:ea typeface="Arial"/>
                <a:cs typeface="Arial"/>
                <a:sym typeface="Arial"/>
              </a:rPr>
              <a:t>nível </a:t>
            </a:r>
            <a:r>
              <a:rPr lang="en-US" sz="1200" b="0" i="0" u="none" strike="noStrike" cap="none" baseline="0" dirty="0">
                <a:solidFill>
                  <a:srgbClr val="000000"/>
                </a:solidFill>
                <a:effectLst/>
                <a:latin typeface="Arial"/>
                <a:ea typeface="Arial"/>
                <a:cs typeface="Arial"/>
                <a:sym typeface="Arial"/>
              </a:rPr>
              <a:t>1</a:t>
            </a:r>
            <a:r>
              <a:rPr lang="en-US" sz="1200" b="0" i="0" u="none" strike="noStrike" cap="none" dirty="0">
                <a:solidFill>
                  <a:srgbClr val="000000"/>
                </a:solidFill>
                <a:effectLst/>
                <a:latin typeface="Arial"/>
                <a:ea typeface="Arial"/>
                <a:cs typeface="Arial"/>
                <a:sym typeface="Arial"/>
              </a:rPr>
              <a:t>, a combinação ideal de tecnologias </a:t>
            </a:r>
            <a:r>
              <a:rPr lang="en-US" dirty="0">
                <a:solidFill>
                  <a:srgbClr val="000000"/>
                </a:solidFill>
                <a:latin typeface="Arial"/>
                <a:ea typeface="Arial"/>
                <a:cs typeface="Arial"/>
                <a:sym typeface="Arial"/>
              </a:rPr>
              <a:t>tem uma </a:t>
            </a:r>
            <a:r>
              <a:rPr lang="en-US" sz="1200" b="0" i="0" u="none" strike="noStrike" cap="none" dirty="0">
                <a:solidFill>
                  <a:srgbClr val="000000"/>
                </a:solidFill>
                <a:effectLst/>
                <a:latin typeface="Arial"/>
                <a:ea typeface="Arial"/>
                <a:cs typeface="Arial"/>
                <a:sym typeface="Arial"/>
              </a:rPr>
              <a:t>elevada percentagem de tecnologias </a:t>
            </a:r>
            <a:r>
              <a:rPr lang="en-US" dirty="0">
                <a:solidFill>
                  <a:srgbClr val="000000"/>
                </a:solidFill>
                <a:latin typeface="Arial"/>
                <a:ea typeface="Arial"/>
                <a:cs typeface="Arial"/>
                <a:sym typeface="Arial"/>
              </a:rPr>
              <a:t>autónomas</a:t>
            </a:r>
            <a:r>
              <a:rPr lang="en-US" sz="1200" b="0" i="0" u="none" strike="noStrike" cap="none" dirty="0">
                <a:solidFill>
                  <a:srgbClr val="000000"/>
                </a:solidFill>
                <a:effectLst/>
                <a:latin typeface="Arial"/>
                <a:ea typeface="Arial"/>
                <a:cs typeface="Arial"/>
                <a:sym typeface="Arial"/>
              </a:rPr>
              <a:t>, mas à medida que avançamos para o nível 5, passamos gradualmente de opções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para mini-redes e redes.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Os Sistemas de Informação Geográfica (</a:t>
            </a:r>
            <a:r>
              <a:rPr lang="en-US" dirty="0">
                <a:solidFill>
                  <a:srgbClr val="000000"/>
                </a:solidFill>
                <a:latin typeface="Arial"/>
                <a:ea typeface="Arial"/>
                <a:cs typeface="Arial"/>
                <a:sym typeface="Arial"/>
              </a:rPr>
              <a:t>S.I.G.</a:t>
            </a:r>
            <a:r>
              <a:rPr lang="en-US" sz="1200" b="0" i="0" u="none" strike="noStrike" cap="none" dirty="0">
                <a:solidFill>
                  <a:srgbClr val="000000"/>
                </a:solidFill>
                <a:effectLst/>
                <a:latin typeface="Arial"/>
                <a:ea typeface="Arial"/>
                <a:cs typeface="Arial"/>
                <a:sym typeface="Arial"/>
              </a:rPr>
              <a:t>) permitem relacionar informação de diferentes fontes, utilizando duas variáveis indexantes fundamentais: o espaço (ou localização) e o tempo. </a:t>
            </a:r>
            <a:r>
              <a:rPr lang="en-US" dirty="0">
                <a:solidFill>
                  <a:srgbClr val="000000"/>
                </a:solidFill>
                <a:latin typeface="Arial"/>
                <a:ea typeface="Arial"/>
                <a:cs typeface="Arial"/>
                <a:sym typeface="Arial"/>
              </a:rPr>
              <a:t>G.I.S. </a:t>
            </a:r>
            <a:r>
              <a:rPr lang="en-US" sz="1200" b="0" i="0" u="none" strike="noStrike" cap="none" dirty="0">
                <a:solidFill>
                  <a:srgbClr val="000000"/>
                </a:solidFill>
                <a:effectLst/>
                <a:latin typeface="Arial"/>
                <a:ea typeface="Arial"/>
                <a:cs typeface="Arial"/>
                <a:sym typeface="Arial"/>
              </a:rPr>
              <a:t>significa </a:t>
            </a:r>
            <a:r>
              <a:rPr lang="en-US" dirty="0">
                <a:solidFill>
                  <a:srgbClr val="000000"/>
                </a:solidFill>
                <a:latin typeface="Arial"/>
                <a:ea typeface="Arial"/>
                <a:cs typeface="Arial"/>
                <a:sym typeface="Arial"/>
              </a:rPr>
              <a:t>Sistema de Informação Geográfica </a:t>
            </a:r>
            <a:r>
              <a:rPr lang="en-US" sz="1200" b="0" i="0" u="none" strike="noStrike" cap="none" dirty="0">
                <a:solidFill>
                  <a:srgbClr val="000000"/>
                </a:solidFill>
                <a:effectLst/>
                <a:latin typeface="Arial"/>
                <a:ea typeface="Arial"/>
                <a:cs typeface="Arial"/>
                <a:sym typeface="Arial"/>
              </a:rPr>
              <a:t>e</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tal como qualquer outro sistema de informação</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consiste num conjunto de ferramentas integradas concebidas para capturar ou armazenar, manipular e </a:t>
            </a:r>
            <a:r>
              <a:rPr lang="en-US" dirty="0">
                <a:solidFill>
                  <a:srgbClr val="000000"/>
                </a:solidFill>
                <a:latin typeface="Arial"/>
                <a:ea typeface="Arial"/>
                <a:cs typeface="Arial"/>
                <a:sym typeface="Arial"/>
              </a:rPr>
              <a:t>analisar </a:t>
            </a:r>
            <a:r>
              <a:rPr lang="en-US" sz="1200" b="0" i="0" u="none" strike="noStrike" cap="none" dirty="0">
                <a:solidFill>
                  <a:srgbClr val="000000"/>
                </a:solidFill>
                <a:effectLst/>
                <a:latin typeface="Arial"/>
                <a:ea typeface="Arial"/>
                <a:cs typeface="Arial"/>
                <a:sym typeface="Arial"/>
              </a:rPr>
              <a:t>dados. O que distingue </a:t>
            </a:r>
            <a:r>
              <a:rPr lang="en-US" dirty="0">
                <a:solidFill>
                  <a:srgbClr val="000000"/>
                </a:solidFill>
                <a:latin typeface="Arial"/>
                <a:ea typeface="Arial"/>
                <a:cs typeface="Arial"/>
                <a:sym typeface="Arial"/>
              </a:rPr>
              <a:t>os SIG </a:t>
            </a:r>
            <a:r>
              <a:rPr lang="en-US" sz="1200" b="0" i="0" u="none" strike="noStrike" cap="none" dirty="0">
                <a:solidFill>
                  <a:srgbClr val="000000"/>
                </a:solidFill>
                <a:effectLst/>
                <a:latin typeface="Arial"/>
                <a:ea typeface="Arial"/>
                <a:cs typeface="Arial"/>
                <a:sym typeface="Arial"/>
              </a:rPr>
              <a:t>dos outros sistemas de informação é o facto de os dados terem uma dimensão espacial e temporal. A dimensão espacial descreve a forma como os dados se alteram com base na localização, enquanto a dimensão temporal descreve a forma como se alteram com base no tempo. Um exemplo disto é a irradiação solar</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 irradiação </a:t>
            </a:r>
            <a:r>
              <a:rPr lang="en-US" dirty="0">
                <a:solidFill>
                  <a:srgbClr val="000000"/>
                </a:solidFill>
                <a:latin typeface="Arial"/>
                <a:ea typeface="Arial"/>
                <a:cs typeface="Arial"/>
                <a:sym typeface="Arial"/>
              </a:rPr>
              <a:t>solar </a:t>
            </a:r>
            <a:r>
              <a:rPr lang="en-US" sz="1200" b="0" i="0" u="none" strike="noStrike" cap="none" dirty="0">
                <a:solidFill>
                  <a:srgbClr val="000000"/>
                </a:solidFill>
                <a:effectLst/>
                <a:latin typeface="Arial"/>
                <a:ea typeface="Arial"/>
                <a:cs typeface="Arial"/>
                <a:sym typeface="Arial"/>
              </a:rPr>
              <a:t>altera-se com base no local onde se está, ou seja, na dimensão espacial. Mas também muda consoante a hora do dia</a:t>
            </a:r>
            <a:r>
              <a:rPr lang="en-US" sz="1200" b="0" i="0" u="none" strike="noStrike" cap="none" baseline="0" dirty="0">
                <a:solidFill>
                  <a:srgbClr val="000000"/>
                </a:solidFill>
                <a:effectLst/>
                <a:latin typeface="Arial"/>
                <a:ea typeface="Arial"/>
                <a:cs typeface="Arial"/>
                <a:sym typeface="Arial"/>
              </a:rPr>
              <a:t>, o que </a:t>
            </a:r>
            <a:r>
              <a:rPr lang="en-US" sz="1200" b="0" i="0" u="none" strike="noStrike" cap="none" dirty="0">
                <a:solidFill>
                  <a:srgbClr val="000000"/>
                </a:solidFill>
                <a:effectLst/>
                <a:latin typeface="Arial"/>
                <a:ea typeface="Arial"/>
                <a:cs typeface="Arial"/>
                <a:sym typeface="Arial"/>
              </a:rPr>
              <a:t>constitui a dimensão temporal. As dimensões espacial e temporal tornam </a:t>
            </a:r>
            <a:r>
              <a:rPr lang="en-US" dirty="0">
                <a:solidFill>
                  <a:srgbClr val="000000"/>
                </a:solidFill>
                <a:latin typeface="Arial"/>
                <a:ea typeface="Arial"/>
                <a:cs typeface="Arial"/>
                <a:sym typeface="Arial"/>
              </a:rPr>
              <a:t>a GIS </a:t>
            </a:r>
            <a:r>
              <a:rPr lang="en-US" sz="1200" b="0" i="0" u="none" strike="noStrike" cap="none" dirty="0">
                <a:solidFill>
                  <a:srgbClr val="000000"/>
                </a:solidFill>
                <a:effectLst/>
                <a:latin typeface="Arial"/>
                <a:ea typeface="Arial"/>
                <a:cs typeface="Arial"/>
                <a:sym typeface="Arial"/>
              </a:rPr>
              <a:t>muito útil para a modelação energética.</a:t>
            </a: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Esta aula tem quatro Resultados Pretendidos do Aluno. </a:t>
            </a:r>
            <a:r>
              <a:rPr lang="en-US" baseline="0" dirty="0"/>
              <a:t>Depois desta aula, será capaz de</a:t>
            </a:r>
          </a:p>
          <a:p>
            <a:pPr>
              <a:defRPr/>
            </a:pPr>
            <a:r>
              <a:rPr lang="en-US" dirty="0">
                <a:solidFill>
                  <a:srgbClr val="000000"/>
                </a:solidFill>
                <a:cs typeface="Calibri" panose="020F0502020204030204"/>
              </a:rPr>
              <a:t>Descrever os conjuntos de dados básicos utilizados no OnSSET</a:t>
            </a:r>
          </a:p>
          <a:p>
            <a:pPr>
              <a:defRPr/>
            </a:pPr>
            <a:r>
              <a:rPr lang="en-US" dirty="0">
                <a:solidFill>
                  <a:srgbClr val="000000"/>
                </a:solidFill>
                <a:cs typeface="Calibri" panose="020F0502020204030204"/>
              </a:rPr>
              <a:t>Explicar como os recursos energéticos estão distribuídos na África Subsariana</a:t>
            </a:r>
          </a:p>
          <a:p>
            <a:pPr>
              <a:defRPr/>
            </a:pPr>
            <a:r>
              <a:rPr lang="en-US" dirty="0">
                <a:solidFill>
                  <a:srgbClr val="000000"/>
                </a:solidFill>
                <a:cs typeface="Calibri" panose="020F0502020204030204"/>
              </a:rPr>
              <a:t>Enumerar as principais caraterísticas dos Sistemas de Informação Geográfica (SIG)</a:t>
            </a:r>
          </a:p>
          <a:p>
            <a:pPr>
              <a:defRPr/>
            </a:pPr>
            <a:r>
              <a:rPr lang="en-US" dirty="0">
                <a:solidFill>
                  <a:srgbClr val="000000"/>
                </a:solidFill>
                <a:cs typeface="Calibri" panose="020F0502020204030204"/>
              </a:rPr>
              <a:t>Descrever o papel dos dados geoespaciais e os Objectivos de Desenvolvimento Sustentável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bri"/>
              <a:ea typeface="Arial"/>
              <a:cs typeface="Calibri"/>
            </a:endParaRPr>
          </a:p>
          <a:p>
            <a:pPr marL="0" lvl="0" indent="0" algn="l" rtl="0">
              <a:spcBef>
                <a:spcPts val="0"/>
              </a:spcBef>
              <a:spcAft>
                <a:spcPts val="0"/>
              </a:spcAft>
              <a:buNone/>
            </a:pPr>
            <a:r>
              <a:rPr lang="en-US" dirty="0"/>
              <a:t>Estes </a:t>
            </a:r>
            <a:r>
              <a:rPr lang="en-US" baseline="0" dirty="0"/>
              <a:t>resultados de aprendizagem serão importantes para a compreensão básica da ferramenta OnSSET.</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Arial"/>
                <a:ea typeface="Arial"/>
                <a:cs typeface="Arial"/>
                <a:sym typeface="Arial"/>
              </a:rPr>
              <a:t>Apresentamos aqui três dos principais </a:t>
            </a:r>
            <a:r>
              <a:rPr lang="en-US" dirty="0">
                <a:solidFill>
                  <a:srgbClr val="000000"/>
                </a:solidFill>
                <a:latin typeface="Arial"/>
                <a:ea typeface="Arial"/>
                <a:cs typeface="Arial"/>
                <a:sym typeface="Arial"/>
              </a:rPr>
              <a:t>objectivos </a:t>
            </a:r>
            <a:r>
              <a:rPr lang="en-US" sz="1200" b="0" i="0" u="none" strike="noStrike" cap="none" baseline="0" dirty="0">
                <a:solidFill>
                  <a:srgbClr val="000000"/>
                </a:solidFill>
                <a:effectLst/>
                <a:latin typeface="Arial"/>
                <a:ea typeface="Arial"/>
                <a:cs typeface="Arial"/>
                <a:sym typeface="Arial"/>
              </a:rPr>
              <a:t>da utilização do </a:t>
            </a:r>
            <a:r>
              <a:rPr lang="en-US" dirty="0">
                <a:solidFill>
                  <a:srgbClr val="000000"/>
                </a:solidFill>
                <a:latin typeface="Arial"/>
                <a:ea typeface="Arial"/>
                <a:cs typeface="Arial"/>
                <a:sym typeface="Arial"/>
              </a:rPr>
              <a:t>G.I.S.</a:t>
            </a:r>
          </a:p>
          <a:p>
            <a:pPr>
              <a:defRPr/>
            </a:pPr>
            <a:r>
              <a:rPr lang="en-US" sz="1200" b="0" i="0" u="none" strike="noStrike" cap="none" dirty="0">
                <a:solidFill>
                  <a:srgbClr val="000000"/>
                </a:solidFill>
                <a:effectLst/>
                <a:latin typeface="Arial"/>
                <a:ea typeface="Arial"/>
                <a:cs typeface="Arial"/>
                <a:sym typeface="Arial"/>
              </a:rPr>
              <a:t>Em primeiro lugar, a dimensão espacial dá-nos a capacidade de fazer avaliações baseadas na localização. Utilizando a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podemos adaptar soluções a diferentes partes da área de estudo</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até ao nível da povoação e, basicamente, dizer que a solução A funciona melhor na povoação B e a solução X funciona melhor na povoação Y. Isto é difícil de fazer utilizando ferramentas que não têm uma dimensão espacial </a:t>
            </a:r>
            <a:r>
              <a:rPr lang="en-US" dirty="0">
                <a:solidFill>
                  <a:srgbClr val="000000"/>
                </a:solidFill>
                <a:latin typeface="Arial"/>
                <a:ea typeface="Arial"/>
                <a:cs typeface="Arial"/>
                <a:sym typeface="Arial"/>
              </a:rPr>
              <a:t>incorporada</a:t>
            </a:r>
            <a:r>
              <a:rPr lang="en-US" sz="1200" b="0" i="0" u="none" strike="noStrike" cap="none" dirty="0">
                <a:solidFill>
                  <a:srgbClr val="000000"/>
                </a:solidFill>
                <a:effectLst/>
                <a:latin typeface="Arial"/>
                <a:ea typeface="Arial"/>
                <a:cs typeface="Arial"/>
                <a:sym typeface="Arial"/>
              </a:rPr>
              <a:t>. As dimensões espacial e temporal também nos ajudam a diversificar o nosso cabaz energético utilizando a teledeteção. </a:t>
            </a:r>
            <a:r>
              <a:rPr lang="en-US" sz="1200" b="0" i="0" u="none" strike="noStrike" cap="none" baseline="0" dirty="0">
                <a:solidFill>
                  <a:srgbClr val="000000"/>
                </a:solidFill>
                <a:effectLst/>
                <a:latin typeface="Arial"/>
                <a:ea typeface="Arial"/>
                <a:cs typeface="Arial"/>
                <a:sym typeface="Arial"/>
              </a:rPr>
              <a:t>Além disso, </a:t>
            </a:r>
            <a:r>
              <a:rPr lang="en-US" sz="1200" b="0" i="0" u="none" strike="noStrike" cap="none" dirty="0">
                <a:solidFill>
                  <a:srgbClr val="000000"/>
                </a:solidFill>
                <a:effectLst/>
                <a:latin typeface="Arial"/>
                <a:ea typeface="Arial"/>
                <a:cs typeface="Arial"/>
                <a:sym typeface="Arial"/>
              </a:rPr>
              <a:t>podemos estimar onde temos recursos como a energia solar, eólica e hídrica. Por último, </a:t>
            </a:r>
            <a:r>
              <a:rPr lang="en-US" dirty="0">
                <a:solidFill>
                  <a:srgbClr val="000000"/>
                </a:solidFill>
                <a:latin typeface="Arial"/>
                <a:ea typeface="Arial"/>
                <a:cs typeface="Arial"/>
                <a:sym typeface="Arial"/>
              </a:rPr>
              <a:t>a G.I.S. </a:t>
            </a:r>
            <a:r>
              <a:rPr lang="en-US" sz="1200" b="0" i="0" u="none" strike="noStrike" cap="none" dirty="0">
                <a:solidFill>
                  <a:srgbClr val="000000"/>
                </a:solidFill>
                <a:effectLst/>
                <a:latin typeface="Arial"/>
                <a:ea typeface="Arial"/>
                <a:cs typeface="Arial"/>
                <a:sym typeface="Arial"/>
              </a:rPr>
              <a:t>é muito importante quando se trata de </a:t>
            </a:r>
            <a:r>
              <a:rPr lang="en-US" dirty="0">
                <a:solidFill>
                  <a:srgbClr val="000000"/>
                </a:solidFill>
                <a:latin typeface="Arial"/>
                <a:ea typeface="Arial"/>
                <a:cs typeface="Arial"/>
                <a:sym typeface="Arial"/>
              </a:rPr>
              <a:t>ilustrar </a:t>
            </a:r>
            <a:r>
              <a:rPr lang="en-US" sz="1200" b="0" i="0" u="none" strike="noStrike" cap="none" dirty="0">
                <a:solidFill>
                  <a:srgbClr val="000000"/>
                </a:solidFill>
                <a:effectLst/>
                <a:latin typeface="Arial"/>
                <a:ea typeface="Arial"/>
                <a:cs typeface="Arial"/>
                <a:sym typeface="Arial"/>
              </a:rPr>
              <a:t>os resultados em mapas interactivos. Estes mapas podem fornecer uma interface </a:t>
            </a:r>
            <a:r>
              <a:rPr lang="en-US" dirty="0">
                <a:solidFill>
                  <a:srgbClr val="000000"/>
                </a:solidFill>
                <a:latin typeface="Arial"/>
                <a:ea typeface="Arial"/>
                <a:cs typeface="Arial"/>
                <a:sym typeface="Arial"/>
              </a:rPr>
              <a:t>ciência-política </a:t>
            </a:r>
            <a:r>
              <a:rPr lang="en-US" sz="1200" b="0" i="0" u="none" strike="noStrike" cap="none" dirty="0">
                <a:solidFill>
                  <a:srgbClr val="000000"/>
                </a:solidFill>
                <a:effectLst/>
                <a:latin typeface="Arial"/>
                <a:ea typeface="Arial"/>
                <a:cs typeface="Arial"/>
                <a:sym typeface="Arial"/>
              </a:rPr>
              <a:t>eficaz, comunicando indicadores-chave para o planeamento da eletrificação, assegurando que os resultados são facilmente compreendidos. </a:t>
            </a:r>
            <a:endParaRPr lang="sv-SE"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Neste diapositivo, </a:t>
            </a:r>
            <a:r>
              <a:rPr lang="en-US" sz="1200" b="0" i="0" u="none" strike="noStrike" cap="none" baseline="0" dirty="0">
                <a:solidFill>
                  <a:srgbClr val="000000"/>
                </a:solidFill>
                <a:effectLst/>
                <a:latin typeface="Arial"/>
                <a:ea typeface="Arial"/>
                <a:cs typeface="Arial"/>
                <a:sym typeface="Arial"/>
              </a:rPr>
              <a:t>pode ver </a:t>
            </a:r>
            <a:r>
              <a:rPr lang="en-US" sz="1200" b="0" i="0" u="none" strike="noStrike" cap="none" dirty="0">
                <a:solidFill>
                  <a:srgbClr val="000000"/>
                </a:solidFill>
                <a:effectLst/>
                <a:latin typeface="Arial"/>
                <a:ea typeface="Arial"/>
                <a:cs typeface="Arial"/>
                <a:sym typeface="Arial"/>
              </a:rPr>
              <a:t>dois mapas que mostram o poder da dimensão espacial do </a:t>
            </a:r>
            <a:r>
              <a:rPr lang="en-US" dirty="0">
                <a:solidFill>
                  <a:srgbClr val="000000"/>
                </a:solidFill>
                <a:latin typeface="Arial"/>
                <a:ea typeface="Arial"/>
                <a:cs typeface="Arial"/>
                <a:sym typeface="Arial"/>
              </a:rPr>
              <a:t>G.I.S. </a:t>
            </a:r>
            <a:r>
              <a:rPr lang="en-US" sz="1200" b="0" i="0" u="none" strike="noStrike" cap="none" baseline="0" dirty="0">
                <a:solidFill>
                  <a:srgbClr val="000000"/>
                </a:solidFill>
                <a:effectLst/>
                <a:latin typeface="Arial"/>
                <a:ea typeface="Arial"/>
                <a:cs typeface="Arial"/>
                <a:sym typeface="Arial"/>
              </a:rPr>
              <a:t>Temos </a:t>
            </a:r>
            <a:r>
              <a:rPr lang="en-US" sz="1200" b="0" i="0" u="none" strike="noStrike" cap="none" dirty="0">
                <a:solidFill>
                  <a:srgbClr val="000000"/>
                </a:solidFill>
                <a:effectLst/>
                <a:latin typeface="Arial"/>
                <a:ea typeface="Arial"/>
                <a:cs typeface="Arial"/>
                <a:sym typeface="Arial"/>
              </a:rPr>
              <a:t>a irradiação horizontal global no lado </a:t>
            </a:r>
            <a:r>
              <a:rPr lang="en-US" dirty="0">
                <a:solidFill>
                  <a:srgbClr val="000000"/>
                </a:solidFill>
                <a:latin typeface="Arial"/>
                <a:ea typeface="Arial"/>
                <a:cs typeface="Arial"/>
                <a:sym typeface="Arial"/>
              </a:rPr>
              <a:t>esquerdo. </a:t>
            </a:r>
            <a:r>
              <a:rPr lang="en-US" sz="1200" b="0" i="0" u="none" strike="noStrike" cap="none" dirty="0">
                <a:solidFill>
                  <a:srgbClr val="000000"/>
                </a:solidFill>
                <a:effectLst/>
                <a:latin typeface="Arial"/>
                <a:ea typeface="Arial"/>
                <a:cs typeface="Arial"/>
                <a:sym typeface="Arial"/>
              </a:rPr>
              <a:t>Trata-se de um bom conjunto de dados </a:t>
            </a:r>
            <a:r>
              <a:rPr lang="en-US" dirty="0">
                <a:solidFill>
                  <a:srgbClr val="000000"/>
                </a:solidFill>
                <a:latin typeface="Arial"/>
                <a:ea typeface="Arial"/>
                <a:cs typeface="Arial"/>
                <a:sym typeface="Arial"/>
              </a:rPr>
              <a:t>G.I.S. </a:t>
            </a:r>
            <a:r>
              <a:rPr lang="en-US" sz="1200" b="0" i="0" u="none" strike="noStrike" cap="none" dirty="0">
                <a:solidFill>
                  <a:srgbClr val="000000"/>
                </a:solidFill>
                <a:effectLst/>
                <a:latin typeface="Arial"/>
                <a:ea typeface="Arial"/>
                <a:cs typeface="Arial"/>
                <a:sym typeface="Arial"/>
              </a:rPr>
              <a:t>se estiver interessado no potencial fotovoltaico. No lado </a:t>
            </a:r>
            <a:r>
              <a:rPr lang="en-US" dirty="0">
                <a:solidFill>
                  <a:srgbClr val="000000"/>
                </a:solidFill>
                <a:latin typeface="Arial"/>
                <a:ea typeface="Arial"/>
                <a:cs typeface="Arial"/>
                <a:sym typeface="Arial"/>
              </a:rPr>
              <a:t>direito</a:t>
            </a:r>
            <a:r>
              <a:rPr lang="en-US" sz="1200" b="0" i="0" u="none" strike="noStrike" cap="none" dirty="0">
                <a:solidFill>
                  <a:srgbClr val="000000"/>
                </a:solidFill>
                <a:effectLst/>
                <a:latin typeface="Arial"/>
                <a:ea typeface="Arial"/>
                <a:cs typeface="Arial"/>
                <a:sym typeface="Arial"/>
              </a:rPr>
              <a:t>, temos </a:t>
            </a:r>
            <a:r>
              <a:rPr lang="en-US" sz="1200" b="0" i="0" u="none" strike="noStrike" cap="none" baseline="0" dirty="0">
                <a:solidFill>
                  <a:srgbClr val="000000"/>
                </a:solidFill>
                <a:effectLst/>
                <a:latin typeface="Arial"/>
                <a:ea typeface="Arial"/>
                <a:cs typeface="Arial"/>
                <a:sym typeface="Arial"/>
              </a:rPr>
              <a:t>a </a:t>
            </a:r>
            <a:r>
              <a:rPr lang="en-US" sz="1200" b="0" i="0" u="none" strike="noStrike" cap="none" dirty="0">
                <a:solidFill>
                  <a:srgbClr val="000000"/>
                </a:solidFill>
                <a:effectLst/>
                <a:latin typeface="Arial"/>
                <a:ea typeface="Arial"/>
                <a:cs typeface="Arial"/>
                <a:sym typeface="Arial"/>
              </a:rPr>
              <a:t>capacidade de energia eólica. Este conjunto de dados </a:t>
            </a:r>
            <a:r>
              <a:rPr lang="en-US" dirty="0">
                <a:solidFill>
                  <a:srgbClr val="000000"/>
                </a:solidFill>
                <a:latin typeface="Arial"/>
                <a:ea typeface="Arial"/>
                <a:cs typeface="Arial"/>
                <a:sym typeface="Arial"/>
              </a:rPr>
              <a:t>G.I.S. </a:t>
            </a:r>
            <a:r>
              <a:rPr lang="en-US" sz="1200" b="0" i="0" u="none" strike="noStrike" cap="none" dirty="0">
                <a:solidFill>
                  <a:srgbClr val="000000"/>
                </a:solidFill>
                <a:effectLst/>
                <a:latin typeface="Arial"/>
                <a:ea typeface="Arial"/>
                <a:cs typeface="Arial"/>
                <a:sym typeface="Arial"/>
              </a:rPr>
              <a:t>é bom se estiver interessado em saber onde deve instalar turbinas eólicas. Ao olhar para estes mapas, pode identificar áreas com maior potencial para painéis fotovoltaicos e turbinas eólicas</a:t>
            </a:r>
            <a:r>
              <a:rPr lang="en-US" dirty="0">
                <a:solidFill>
                  <a:srgbClr val="000000"/>
                </a:solidFill>
                <a:latin typeface="Arial"/>
                <a:ea typeface="Arial"/>
                <a:cs typeface="Arial"/>
                <a:sym typeface="Arial"/>
              </a:rPr>
              <a:t>. Esta informação </a:t>
            </a:r>
            <a:r>
              <a:rPr lang="en-US" sz="1200" b="0" i="0" u="none" strike="noStrike" cap="none" baseline="0" dirty="0">
                <a:solidFill>
                  <a:srgbClr val="000000"/>
                </a:solidFill>
                <a:effectLst/>
                <a:latin typeface="Arial"/>
                <a:ea typeface="Arial"/>
                <a:cs typeface="Arial"/>
                <a:sym typeface="Arial"/>
              </a:rPr>
              <a:t>está relacionada com a </a:t>
            </a:r>
            <a:r>
              <a:rPr lang="en-US" sz="1200" b="0" i="0" u="none" strike="noStrike" cap="none" dirty="0">
                <a:solidFill>
                  <a:srgbClr val="000000"/>
                </a:solidFill>
                <a:effectLst/>
                <a:latin typeface="Arial"/>
                <a:ea typeface="Arial"/>
                <a:cs typeface="Arial"/>
                <a:sym typeface="Arial"/>
              </a:rPr>
              <a:t>dimensão espacial.</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Uma vez que os dados geoespaciais descrevem os aspectos espaciais e temporais da nossa </a:t>
            </a:r>
            <a:r>
              <a:rPr lang="en-US" sz="1200" b="0" i="0" u="none" strike="noStrike" cap="none" baseline="0" dirty="0">
                <a:solidFill>
                  <a:srgbClr val="000000"/>
                </a:solidFill>
                <a:effectLst/>
                <a:latin typeface="Arial"/>
                <a:ea typeface="Arial"/>
                <a:cs typeface="Arial"/>
                <a:sym typeface="Arial"/>
              </a:rPr>
              <a:t>Terra</a:t>
            </a:r>
            <a:r>
              <a:rPr lang="en-US" dirty="0">
                <a:solidFill>
                  <a:srgbClr val="000000"/>
                </a:solidFill>
                <a:latin typeface="Arial"/>
                <a:ea typeface="Arial"/>
                <a:cs typeface="Arial"/>
                <a:sym typeface="Arial"/>
              </a:rPr>
              <a:t>, têm </a:t>
            </a:r>
            <a:r>
              <a:rPr lang="en-US" sz="1200" b="0" i="0" u="none" strike="noStrike" cap="none" dirty="0">
                <a:solidFill>
                  <a:srgbClr val="000000"/>
                </a:solidFill>
                <a:effectLst/>
                <a:latin typeface="Arial"/>
                <a:ea typeface="Arial"/>
                <a:cs typeface="Arial"/>
                <a:sym typeface="Arial"/>
              </a:rPr>
              <a:t>um valor importante para ajudar a realizar e implementar os 17 Objectivos de Desenvolvimento Sustentável (ODS</a:t>
            </a:r>
            <a:r>
              <a:rPr lang="en-US" dirty="0">
                <a:solidFill>
                  <a:srgbClr val="000000"/>
                </a:solidFill>
                <a:latin typeface="Arial"/>
                <a:ea typeface="Arial"/>
                <a:cs typeface="Arial"/>
                <a:sym typeface="Arial"/>
              </a:rPr>
              <a:t>) e a Agenda 2030. </a:t>
            </a: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"Estima-se que cerca de 20% dos indicadores dos ODS podem ser interpretados e medidos através da utilização direta dos próprios dados geoespaciais ou através da integração com dados estatísticos."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Encontrar dados geoespaciais fiáveis é uma tarefa importante para os países que estão a desenvolver </a:t>
            </a:r>
            <a:r>
              <a:rPr lang="en-US" sz="1200" b="0" i="0" u="none" strike="noStrike" cap="none" baseline="0" dirty="0">
                <a:solidFill>
                  <a:srgbClr val="000000"/>
                </a:solidFill>
                <a:effectLst/>
                <a:latin typeface="Arial"/>
                <a:ea typeface="Arial"/>
                <a:cs typeface="Arial"/>
                <a:sym typeface="Arial"/>
              </a:rPr>
              <a:t>os seus </a:t>
            </a:r>
            <a:r>
              <a:rPr lang="en-US" sz="1200" b="0" i="0" u="none" strike="noStrike" cap="none" dirty="0">
                <a:solidFill>
                  <a:srgbClr val="000000"/>
                </a:solidFill>
                <a:effectLst/>
                <a:latin typeface="Arial"/>
                <a:ea typeface="Arial"/>
                <a:cs typeface="Arial"/>
                <a:sym typeface="Arial"/>
              </a:rPr>
              <a:t>planos nacionais </a:t>
            </a:r>
            <a:r>
              <a:rPr lang="en-US" sz="1200" b="0" i="0" u="none" strike="noStrike" cap="none" baseline="0" dirty="0">
                <a:solidFill>
                  <a:srgbClr val="000000"/>
                </a:solidFill>
                <a:effectLst/>
                <a:latin typeface="Arial"/>
                <a:ea typeface="Arial"/>
                <a:cs typeface="Arial"/>
                <a:sym typeface="Arial"/>
              </a:rPr>
              <a:t>para os 17 ODS. </a:t>
            </a:r>
            <a:r>
              <a:rPr lang="en-US" dirty="0">
                <a:solidFill>
                  <a:srgbClr val="000000"/>
                </a:solidFill>
                <a:latin typeface="Arial"/>
                <a:ea typeface="Arial"/>
                <a:cs typeface="Arial"/>
                <a:sym typeface="Arial"/>
              </a:rPr>
              <a:t>O acesso a </a:t>
            </a:r>
            <a:r>
              <a:rPr lang="en-US" sz="1200" b="0" i="0" u="none" strike="noStrike" cap="none" dirty="0">
                <a:solidFill>
                  <a:srgbClr val="000000"/>
                </a:solidFill>
                <a:effectLst/>
                <a:latin typeface="Arial"/>
                <a:ea typeface="Arial"/>
                <a:cs typeface="Arial"/>
                <a:sym typeface="Arial"/>
              </a:rPr>
              <a:t>dados de fonte aberta e de alta resolução é uma parte importante desse processo. A qualidade dos dados geoespaciais </a:t>
            </a:r>
            <a:r>
              <a:rPr lang="en-US" dirty="0">
                <a:solidFill>
                  <a:srgbClr val="000000"/>
                </a:solidFill>
                <a:latin typeface="Arial"/>
                <a:ea typeface="Arial"/>
                <a:cs typeface="Arial"/>
                <a:sym typeface="Arial"/>
              </a:rPr>
              <a:t>aumenta </a:t>
            </a:r>
            <a:r>
              <a:rPr lang="en-US" sz="1200" b="0" i="0" u="none" strike="noStrike" cap="none" dirty="0">
                <a:solidFill>
                  <a:srgbClr val="000000"/>
                </a:solidFill>
                <a:effectLst/>
                <a:latin typeface="Arial"/>
                <a:ea typeface="Arial"/>
                <a:cs typeface="Arial"/>
                <a:sym typeface="Arial"/>
              </a:rPr>
              <a:t>se forem desenvolvidos com base nos conhecimentos locais</a:t>
            </a:r>
            <a:r>
              <a:rPr lang="en-US" sz="1200" b="0" i="0" u="none" strike="noStrike" cap="none" baseline="0" dirty="0">
                <a:solidFill>
                  <a:srgbClr val="000000"/>
                </a:solidFill>
                <a:effectLst/>
                <a:latin typeface="Arial"/>
                <a:ea typeface="Arial"/>
                <a:cs typeface="Arial"/>
                <a:sym typeface="Arial"/>
              </a:rPr>
              <a:t>. Estes </a:t>
            </a:r>
            <a:r>
              <a:rPr lang="en-US" sz="1200" b="0" i="0" u="none" strike="noStrike" cap="none" dirty="0">
                <a:solidFill>
                  <a:srgbClr val="000000"/>
                </a:solidFill>
                <a:effectLst/>
                <a:latin typeface="Arial"/>
                <a:ea typeface="Arial"/>
                <a:cs typeface="Arial"/>
                <a:sym typeface="Arial"/>
              </a:rPr>
              <a:t>conjuntos de dados </a:t>
            </a:r>
            <a:r>
              <a:rPr lang="en-US" sz="1200" b="0" i="0" u="none" strike="noStrike" cap="none" baseline="0" dirty="0">
                <a:solidFill>
                  <a:srgbClr val="000000"/>
                </a:solidFill>
                <a:effectLst/>
                <a:latin typeface="Arial"/>
                <a:ea typeface="Arial"/>
                <a:cs typeface="Arial"/>
                <a:sym typeface="Arial"/>
              </a:rPr>
              <a:t>locais </a:t>
            </a:r>
            <a:r>
              <a:rPr lang="en-US" sz="1200" b="0" i="0" u="none" strike="noStrike" cap="none" dirty="0">
                <a:solidFill>
                  <a:srgbClr val="000000"/>
                </a:solidFill>
                <a:effectLst/>
                <a:latin typeface="Arial"/>
                <a:ea typeface="Arial"/>
                <a:cs typeface="Arial"/>
                <a:sym typeface="Arial"/>
              </a:rPr>
              <a:t>podem depois ser agregados</a:t>
            </a:r>
            <a:r>
              <a:rPr lang="en-US" sz="1200" b="0" i="0" u="none" strike="noStrike" cap="none" baseline="0" dirty="0">
                <a:solidFill>
                  <a:srgbClr val="000000"/>
                </a:solidFill>
                <a:effectLst/>
                <a:latin typeface="Arial"/>
                <a:ea typeface="Arial"/>
                <a:cs typeface="Arial"/>
                <a:sym typeface="Arial"/>
              </a:rPr>
              <a:t>, se necessário, aos </a:t>
            </a:r>
            <a:r>
              <a:rPr lang="en-US" sz="1200" b="0" i="0" u="none" strike="noStrike" cap="none" dirty="0">
                <a:solidFill>
                  <a:srgbClr val="000000"/>
                </a:solidFill>
                <a:effectLst/>
                <a:latin typeface="Arial"/>
                <a:ea typeface="Arial"/>
                <a:cs typeface="Arial"/>
                <a:sym typeface="Arial"/>
              </a:rPr>
              <a:t>níveis regional e global e comparados com fontes de dados internacionais (globais) independentes. Certos tipos de dados geoespaciais fundamentais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por exemplo, elevação, redes de transportes e povoações, devem ser recolhidos e </a:t>
            </a:r>
            <a:r>
              <a:rPr lang="en-US" sz="1200" b="0" i="0" u="none" strike="noStrike" cap="none" baseline="0" dirty="0">
                <a:solidFill>
                  <a:srgbClr val="000000"/>
                </a:solidFill>
                <a:effectLst/>
                <a:latin typeface="Arial"/>
                <a:ea typeface="Arial"/>
                <a:cs typeface="Arial"/>
                <a:sym typeface="Arial"/>
              </a:rPr>
              <a:t>criar uma base para os indicadores </a:t>
            </a:r>
            <a:r>
              <a:rPr lang="en-US" dirty="0">
                <a:solidFill>
                  <a:srgbClr val="000000"/>
                </a:solidFill>
                <a:latin typeface="Arial"/>
                <a:ea typeface="Arial"/>
                <a:cs typeface="Arial"/>
                <a:sym typeface="Arial"/>
              </a:rPr>
              <a:t>dos Objectivos de Desenvolvimento Sustentável</a:t>
            </a:r>
            <a:r>
              <a:rPr lang="en-US" sz="1200" b="0" i="0" u="none" strike="noStrike" cap="none" baseline="0" dirty="0">
                <a:solidFill>
                  <a:srgbClr val="000000"/>
                </a:solidFill>
                <a:effectLst/>
                <a:latin typeface="Arial"/>
                <a:ea typeface="Arial"/>
                <a:cs typeface="Arial"/>
                <a:sym typeface="Arial"/>
              </a:rPr>
              <a:t>.</a:t>
            </a:r>
            <a:endParaRPr lang="en-US"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No entanto, para que a recolha de dados seja robusta</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os dados geoespaciais têm de estar em determinados formatos em termos de resoluções espaciais, pormenores temáticos e periodicidade temporal. Em muitos países, isto </a:t>
            </a:r>
            <a:r>
              <a:rPr lang="en-US" sz="1200" b="0" i="0" u="none" strike="noStrike" cap="none" baseline="0" dirty="0">
                <a:solidFill>
                  <a:srgbClr val="000000"/>
                </a:solidFill>
                <a:effectLst/>
                <a:latin typeface="Arial"/>
                <a:ea typeface="Arial"/>
                <a:cs typeface="Arial"/>
                <a:sym typeface="Arial"/>
              </a:rPr>
              <a:t>pode ser um desafio, uma vez que não existe o conhecimento e a capacidade para fornecer dados consistentes a longo prazo</a:t>
            </a:r>
            <a:r>
              <a:rPr lang="en-US" sz="1200" b="0" i="0" u="none" strike="noStrike" cap="none" dirty="0">
                <a:solidFill>
                  <a:srgbClr val="000000"/>
                </a:solidFill>
                <a:effectLst/>
                <a:latin typeface="Arial"/>
                <a:ea typeface="Arial"/>
                <a:cs typeface="Arial"/>
                <a:sym typeface="Arial"/>
              </a:rPr>
              <a:t>. A </a:t>
            </a:r>
            <a:r>
              <a:rPr lang="en-US" sz="1200" b="0" i="0" u="none" strike="noStrike" cap="none" baseline="0" dirty="0">
                <a:solidFill>
                  <a:srgbClr val="000000"/>
                </a:solidFill>
                <a:effectLst/>
                <a:latin typeface="Arial"/>
                <a:ea typeface="Arial"/>
                <a:cs typeface="Arial"/>
                <a:sym typeface="Arial"/>
              </a:rPr>
              <a:t>falta de </a:t>
            </a:r>
            <a:r>
              <a:rPr lang="en-US" sz="1200" b="0" i="0" u="none" strike="noStrike" cap="none" dirty="0">
                <a:solidFill>
                  <a:srgbClr val="000000"/>
                </a:solidFill>
                <a:effectLst/>
                <a:latin typeface="Arial"/>
                <a:ea typeface="Arial"/>
                <a:cs typeface="Arial"/>
                <a:sym typeface="Arial"/>
              </a:rPr>
              <a:t>capacidade </a:t>
            </a:r>
            <a:r>
              <a:rPr lang="en-US" sz="1200" b="0" i="0" u="none" strike="noStrike" cap="none" baseline="0" dirty="0">
                <a:solidFill>
                  <a:srgbClr val="000000"/>
                </a:solidFill>
                <a:effectLst/>
                <a:latin typeface="Arial"/>
                <a:ea typeface="Arial"/>
                <a:cs typeface="Arial"/>
                <a:sym typeface="Arial"/>
              </a:rPr>
              <a:t>pode ser em termos de </a:t>
            </a:r>
            <a:r>
              <a:rPr lang="en-US" sz="1200" b="0" i="0" u="none" strike="noStrike" cap="none" dirty="0">
                <a:solidFill>
                  <a:srgbClr val="000000"/>
                </a:solidFill>
                <a:effectLst/>
                <a:latin typeface="Arial"/>
                <a:ea typeface="Arial"/>
                <a:cs typeface="Arial"/>
                <a:sym typeface="Arial"/>
              </a:rPr>
              <a:t>dados geoespaciais de base, bem como a falta das capacidades necessárias para a recolha de dados.</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600" b="0" i="0" u="none" strike="noStrike" cap="none" dirty="0">
                <a:solidFill>
                  <a:srgbClr val="000000"/>
                </a:solidFill>
                <a:effectLst/>
                <a:latin typeface="Arial"/>
                <a:ea typeface="Arial"/>
                <a:cs typeface="Arial"/>
                <a:sym typeface="Arial"/>
              </a:rPr>
              <a:t>Algumas mensagens importantes a reter:</a:t>
            </a:r>
          </a:p>
          <a:p>
            <a:pPr>
              <a:buClr>
                <a:srgbClr val="000000"/>
              </a:buClr>
              <a:buSzPts val="1100"/>
              <a:defRPr/>
            </a:pPr>
            <a:r>
              <a:rPr lang="en-US" sz="1600" dirty="0">
                <a:solidFill>
                  <a:srgbClr val="000000"/>
                </a:solidFill>
                <a:latin typeface="Arial"/>
                <a:ea typeface="Arial"/>
                <a:cs typeface="Arial"/>
                <a:sym typeface="Arial"/>
              </a:rPr>
              <a:t>Os G.I.S </a:t>
            </a:r>
            <a:r>
              <a:rPr lang="en-US" sz="1600" b="0" i="0" u="none" strike="noStrike" cap="none" dirty="0">
                <a:solidFill>
                  <a:srgbClr val="000000"/>
                </a:solidFill>
                <a:effectLst/>
                <a:latin typeface="Arial"/>
                <a:ea typeface="Arial"/>
                <a:cs typeface="Arial"/>
                <a:sym typeface="Arial"/>
              </a:rPr>
              <a:t>são grandes sistemas que descrevem como os dados mudam com base no tempo e na localização. A utilização da </a:t>
            </a:r>
            <a:r>
              <a:rPr lang="en-US" sz="1600" dirty="0">
                <a:solidFill>
                  <a:srgbClr val="000000"/>
                </a:solidFill>
                <a:latin typeface="Arial"/>
                <a:ea typeface="Arial"/>
                <a:cs typeface="Arial"/>
                <a:sym typeface="Arial"/>
              </a:rPr>
              <a:t>G.I.S. </a:t>
            </a:r>
            <a:r>
              <a:rPr lang="en-US" sz="1600" b="0" i="0" u="none" strike="noStrike" cap="none" dirty="0">
                <a:solidFill>
                  <a:srgbClr val="000000"/>
                </a:solidFill>
                <a:effectLst/>
                <a:latin typeface="Arial"/>
                <a:ea typeface="Arial"/>
                <a:cs typeface="Arial"/>
                <a:sym typeface="Arial"/>
              </a:rPr>
              <a:t>e do planeamento energético é importante porque nos dá a capacidade de fazer sistemas baseados na localização. E </a:t>
            </a:r>
            <a:r>
              <a:rPr lang="en-US" sz="1600" dirty="0">
                <a:solidFill>
                  <a:srgbClr val="000000"/>
                </a:solidFill>
                <a:latin typeface="Arial"/>
                <a:ea typeface="Arial"/>
                <a:cs typeface="Arial"/>
                <a:sym typeface="Arial"/>
              </a:rPr>
              <a:t>a G.I.S. </a:t>
            </a:r>
            <a:r>
              <a:rPr lang="en-US" sz="1600" b="0" i="0" u="none" strike="noStrike" cap="none" dirty="0">
                <a:solidFill>
                  <a:srgbClr val="000000"/>
                </a:solidFill>
                <a:effectLst/>
                <a:latin typeface="Arial"/>
                <a:ea typeface="Arial"/>
                <a:cs typeface="Arial"/>
                <a:sym typeface="Arial"/>
              </a:rPr>
              <a:t>pode desempenhar </a:t>
            </a:r>
            <a:r>
              <a:rPr lang="en-US" sz="1600" dirty="0">
                <a:solidFill>
                  <a:srgbClr val="000000"/>
                </a:solidFill>
                <a:latin typeface="Arial"/>
                <a:ea typeface="Arial"/>
                <a:cs typeface="Arial"/>
                <a:sym typeface="Arial"/>
              </a:rPr>
              <a:t>um </a:t>
            </a:r>
            <a:r>
              <a:rPr lang="en-US" sz="1600" b="0" i="0" u="none" strike="noStrike" cap="none" dirty="0">
                <a:solidFill>
                  <a:srgbClr val="000000"/>
                </a:solidFill>
                <a:effectLst/>
                <a:latin typeface="Arial"/>
                <a:ea typeface="Arial"/>
                <a:cs typeface="Arial"/>
                <a:sym typeface="Arial"/>
              </a:rPr>
              <a:t>papel crucial quando se trata de preencher as lacunas e comunicar os nossos resultados. Além disso</a:t>
            </a:r>
            <a:r>
              <a:rPr lang="en-US" sz="1600" dirty="0">
                <a:solidFill>
                  <a:srgbClr val="000000"/>
                </a:solidFill>
                <a:latin typeface="Arial"/>
                <a:ea typeface="Arial"/>
                <a:cs typeface="Arial"/>
                <a:sym typeface="Arial"/>
              </a:rPr>
              <a:t>, a G.I.S. </a:t>
            </a:r>
            <a:r>
              <a:rPr lang="en-US" sz="1600" b="0" i="0" u="none" strike="noStrike" cap="none" baseline="0" dirty="0">
                <a:solidFill>
                  <a:srgbClr val="000000"/>
                </a:solidFill>
                <a:effectLst/>
                <a:latin typeface="Arial"/>
                <a:ea typeface="Arial"/>
                <a:cs typeface="Arial"/>
                <a:sym typeface="Arial"/>
              </a:rPr>
              <a:t>pode desempenhar um papel importante no acompanhamento e apoio </a:t>
            </a:r>
            <a:r>
              <a:rPr lang="en-US" sz="1600" dirty="0">
                <a:solidFill>
                  <a:srgbClr val="000000"/>
                </a:solidFill>
                <a:latin typeface="Arial"/>
                <a:ea typeface="Arial"/>
                <a:cs typeface="Arial"/>
                <a:sym typeface="Arial"/>
              </a:rPr>
              <a:t>à </a:t>
            </a:r>
            <a:r>
              <a:rPr lang="en-US" sz="1600" b="0" i="0" u="none" strike="noStrike" cap="none" baseline="0" dirty="0">
                <a:solidFill>
                  <a:srgbClr val="000000"/>
                </a:solidFill>
                <a:effectLst/>
                <a:latin typeface="Arial"/>
                <a:ea typeface="Arial"/>
                <a:cs typeface="Arial"/>
                <a:sym typeface="Arial"/>
              </a:rPr>
              <a:t>realização da Agenda 2030.</a:t>
            </a:r>
            <a:endParaRPr lang="sv-SE" sz="16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O modelo </a:t>
            </a:r>
            <a:r>
              <a:rPr lang="en-GB" sz="1200" i="0" u="none" strike="noStrike" cap="none" dirty="0">
                <a:solidFill>
                  <a:srgbClr val="000000"/>
                </a:solidFill>
                <a:effectLst/>
                <a:latin typeface="Arial"/>
                <a:ea typeface="Arial"/>
                <a:cs typeface="Arial"/>
                <a:sym typeface="Arial"/>
              </a:rPr>
              <a:t>que o </a:t>
            </a:r>
            <a:r>
              <a:rPr lang="en-GB" dirty="0">
                <a:solidFill>
                  <a:srgbClr val="000000"/>
                </a:solidFill>
                <a:latin typeface="Arial"/>
                <a:ea typeface="Arial"/>
                <a:cs typeface="Arial"/>
                <a:sym typeface="Arial"/>
              </a:rPr>
              <a:t>Instituto Real de Tecnologia </a:t>
            </a:r>
            <a:r>
              <a:rPr lang="en-GB" sz="1200" i="0" u="none" strike="noStrike" cap="none" dirty="0">
                <a:solidFill>
                  <a:srgbClr val="000000"/>
                </a:solidFill>
                <a:effectLst/>
                <a:latin typeface="Arial"/>
                <a:ea typeface="Arial"/>
                <a:cs typeface="Arial"/>
                <a:sym typeface="Arial"/>
              </a:rPr>
              <a:t>KTH </a:t>
            </a:r>
            <a:r>
              <a:rPr lang="en-GB" sz="1200" b="0" i="0" u="none" strike="noStrike" cap="none" dirty="0">
                <a:solidFill>
                  <a:srgbClr val="000000"/>
                </a:solidFill>
                <a:effectLst/>
                <a:latin typeface="Arial"/>
                <a:ea typeface="Arial"/>
                <a:cs typeface="Arial"/>
                <a:sym typeface="Arial"/>
              </a:rPr>
              <a:t>desenvolveu, e que utilizaremos neste curso, é a Ferramenta de Eletrificação Espacial </a:t>
            </a:r>
            <a:r>
              <a:rPr lang="en-GB" dirty="0">
                <a:solidFill>
                  <a:srgbClr val="000000"/>
                </a:solidFill>
                <a:latin typeface="Arial"/>
                <a:ea typeface="Arial"/>
                <a:cs typeface="Arial"/>
                <a:sym typeface="Arial"/>
              </a:rPr>
              <a:t>de Código Aberto </a:t>
            </a:r>
            <a:r>
              <a:rPr lang="en-GB" sz="1200" b="0" i="0" u="none" strike="noStrike" cap="none" dirty="0">
                <a:solidFill>
                  <a:srgbClr val="000000"/>
                </a:solidFill>
                <a:effectLst/>
                <a:latin typeface="Arial"/>
                <a:ea typeface="Arial"/>
                <a:cs typeface="Arial"/>
                <a:sym typeface="Arial"/>
              </a:rPr>
              <a:t>(OnSSET). A OnSSET baseia-se na dimensão geoespacial para </a:t>
            </a:r>
            <a:r>
              <a:rPr lang="en-GB" sz="1200" i="0" u="none" strike="noStrike" cap="none" dirty="0">
                <a:solidFill>
                  <a:srgbClr val="000000"/>
                </a:solidFill>
                <a:effectLst/>
                <a:latin typeface="Arial"/>
                <a:ea typeface="Arial"/>
                <a:cs typeface="Arial"/>
                <a:sym typeface="Arial"/>
              </a:rPr>
              <a:t>desenvolver cenários </a:t>
            </a:r>
            <a:r>
              <a:rPr lang="en-GB" dirty="0">
                <a:solidFill>
                  <a:srgbClr val="000000"/>
                </a:solidFill>
                <a:latin typeface="Arial"/>
                <a:ea typeface="Arial"/>
                <a:cs typeface="Arial"/>
                <a:sym typeface="Arial"/>
              </a:rPr>
              <a:t>de investimento em </a:t>
            </a:r>
            <a:r>
              <a:rPr lang="en-GB" sz="1200" i="0" u="none" strike="noStrike" cap="none" dirty="0">
                <a:solidFill>
                  <a:srgbClr val="000000"/>
                </a:solidFill>
                <a:effectLst/>
                <a:latin typeface="Arial"/>
                <a:ea typeface="Arial"/>
                <a:cs typeface="Arial"/>
                <a:sym typeface="Arial"/>
              </a:rPr>
              <a:t>eletrificação </a:t>
            </a:r>
            <a:r>
              <a:rPr lang="en-GB" sz="1200" b="0" i="0" u="none" strike="noStrike" cap="none" dirty="0">
                <a:solidFill>
                  <a:srgbClr val="000000"/>
                </a:solidFill>
                <a:effectLst/>
                <a:latin typeface="Arial"/>
                <a:ea typeface="Arial"/>
                <a:cs typeface="Arial"/>
                <a:sym typeface="Arial"/>
              </a:rPr>
              <a:t>para cada povoação de um país ou região. Calcula o cenário de menor custo para o acesso universal à eletricidade. O OnSSET considera a extensão da rede, </a:t>
            </a:r>
            <a:r>
              <a:rPr lang="en-GB" dirty="0">
                <a:solidFill>
                  <a:srgbClr val="000000"/>
                </a:solidFill>
                <a:latin typeface="Arial"/>
                <a:ea typeface="Arial"/>
                <a:cs typeface="Arial"/>
                <a:sym typeface="Arial"/>
              </a:rPr>
              <a:t>as mini-redes </a:t>
            </a:r>
            <a:r>
              <a:rPr lang="en-GB" sz="1200" b="0" i="0" u="none" strike="noStrike" cap="none" dirty="0">
                <a:solidFill>
                  <a:srgbClr val="000000"/>
                </a:solidFill>
                <a:effectLst/>
                <a:latin typeface="Arial"/>
                <a:ea typeface="Arial"/>
                <a:cs typeface="Arial"/>
                <a:sym typeface="Arial"/>
              </a:rPr>
              <a:t>e as tecnologias </a:t>
            </a:r>
            <a:r>
              <a:rPr lang="en-GB" dirty="0">
                <a:solidFill>
                  <a:srgbClr val="000000"/>
                </a:solidFill>
                <a:latin typeface="Arial"/>
                <a:ea typeface="Arial"/>
                <a:cs typeface="Arial"/>
                <a:sym typeface="Arial"/>
              </a:rPr>
              <a:t>autónomas</a:t>
            </a:r>
            <a:r>
              <a:rPr lang="en-GB" sz="1200" b="0" i="0" u="none" strike="noStrike" cap="none" dirty="0">
                <a:solidFill>
                  <a:srgbClr val="000000"/>
                </a:solidFill>
                <a:effectLst/>
                <a:latin typeface="Arial"/>
                <a:ea typeface="Arial"/>
                <a:cs typeface="Arial"/>
                <a:sym typeface="Arial"/>
              </a:rPr>
              <a:t>. Foi inicialmente desenvolvido </a:t>
            </a:r>
            <a:r>
              <a:rPr lang="en-GB" dirty="0">
                <a:solidFill>
                  <a:srgbClr val="000000"/>
                </a:solidFill>
                <a:latin typeface="Arial"/>
                <a:ea typeface="Arial"/>
                <a:cs typeface="Arial"/>
                <a:sym typeface="Arial"/>
              </a:rPr>
              <a:t>com foco </a:t>
            </a:r>
            <a:r>
              <a:rPr lang="en-GB" sz="1200" b="0" i="0" u="none" strike="noStrike" cap="none" dirty="0">
                <a:solidFill>
                  <a:srgbClr val="000000"/>
                </a:solidFill>
                <a:effectLst/>
                <a:latin typeface="Arial"/>
                <a:ea typeface="Arial"/>
                <a:cs typeface="Arial"/>
                <a:sym typeface="Arial"/>
              </a:rPr>
              <a:t>no ODS7</a:t>
            </a:r>
            <a:r>
              <a:rPr lang="en-GB" dirty="0">
                <a:solidFill>
                  <a:srgbClr val="000000"/>
                </a:solidFill>
                <a:latin typeface="Arial"/>
                <a:ea typeface="Arial"/>
                <a:cs typeface="Arial"/>
                <a:sym typeface="Arial"/>
              </a:rPr>
              <a:t>, nomeadamente para criar </a:t>
            </a:r>
            <a:r>
              <a:rPr lang="en-GB" sz="1200" b="0" i="0" u="none" strike="noStrike" cap="none" dirty="0">
                <a:solidFill>
                  <a:srgbClr val="000000"/>
                </a:solidFill>
                <a:effectLst/>
                <a:latin typeface="Arial"/>
                <a:ea typeface="Arial"/>
                <a:cs typeface="Arial"/>
                <a:sym typeface="Arial"/>
              </a:rPr>
              <a:t>acesso universal </a:t>
            </a:r>
            <a:r>
              <a:rPr lang="en-GB" dirty="0">
                <a:solidFill>
                  <a:srgbClr val="000000"/>
                </a:solidFill>
                <a:latin typeface="Arial"/>
                <a:ea typeface="Arial"/>
                <a:cs typeface="Arial"/>
                <a:sym typeface="Arial"/>
              </a:rPr>
              <a:t>à energia </a:t>
            </a:r>
            <a:r>
              <a:rPr lang="en-GB" sz="1200" b="0" i="0" u="none" strike="noStrike" cap="none" dirty="0">
                <a:solidFill>
                  <a:srgbClr val="000000"/>
                </a:solidFill>
                <a:effectLst/>
                <a:latin typeface="Arial"/>
                <a:ea typeface="Arial"/>
                <a:cs typeface="Arial"/>
                <a:sym typeface="Arial"/>
              </a:rPr>
              <a:t>até 2030. Atualmente, também pode ser personalizado para analisar diferentes prazos e diferentes </a:t>
            </a:r>
            <a:r>
              <a:rPr lang="en-GB" sz="1200" b="0" i="0" strike="noStrike" cap="none" dirty="0">
                <a:solidFill>
                  <a:srgbClr val="000000"/>
                </a:solidFill>
                <a:effectLst/>
                <a:latin typeface="Arial"/>
                <a:ea typeface="Arial"/>
                <a:cs typeface="Arial"/>
                <a:sym typeface="Arial"/>
              </a:rPr>
              <a:t>objectivos</a:t>
            </a:r>
            <a:r>
              <a:rPr lang="en-GB" sz="1200" b="0" i="0" u="none" strike="noStrike" cap="none" dirty="0">
                <a:solidFill>
                  <a:srgbClr val="000000"/>
                </a:solidFill>
                <a:effectLst/>
                <a:latin typeface="Arial"/>
                <a:ea typeface="Arial"/>
                <a:cs typeface="Arial"/>
                <a:sym typeface="Arial"/>
              </a:rPr>
              <a:t> de taxa de acesso</a:t>
            </a:r>
            <a:r>
              <a:rPr lang="sv-SE" sz="1200" b="0" i="0" u="none" strike="noStrike" cap="none" dirty="0">
                <a:solidFill>
                  <a:srgbClr val="000000"/>
                </a:solidFill>
                <a:effectLst/>
                <a:latin typeface="Arial"/>
                <a:ea typeface="Arial"/>
                <a:cs typeface="Arial"/>
                <a:sym typeface="Arial"/>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Tal como o nome sugere, o OnSSET é um modelo de código aberto, o que significa que qualquer pessoa pode aceder-lhe através do nosso repositório GitHub (em que o repositório é um diretório ou espaço de armazenamento online onde os seus projectos podem residir). E para efetuar uma análise com o OnSSET, também precisa de duas outras ferramentas </a:t>
            </a:r>
            <a:r>
              <a:rPr lang="en-GB" dirty="0">
                <a:solidFill>
                  <a:srgbClr val="000000"/>
                </a:solidFill>
                <a:latin typeface="Arial"/>
                <a:ea typeface="Arial"/>
                <a:cs typeface="Arial"/>
                <a:sym typeface="Arial"/>
              </a:rPr>
              <a:t>de código aberto</a:t>
            </a:r>
            <a:r>
              <a:rPr lang="en-GB" sz="1200" b="0" i="0" u="none" strike="noStrike" cap="none" dirty="0">
                <a:solidFill>
                  <a:srgbClr val="000000"/>
                </a:solidFill>
                <a:effectLst/>
                <a:latin typeface="Arial"/>
                <a:ea typeface="Arial"/>
                <a:cs typeface="Arial"/>
                <a:sym typeface="Arial"/>
              </a:rPr>
              <a:t>. A primeira ferramenta é Python, que é uma linguagem de programação necessária para executar o próprio código OnSSET. E a segunda é o </a:t>
            </a:r>
            <a:r>
              <a:rPr lang="en-GB" dirty="0">
                <a:sym typeface="Arial"/>
              </a:rPr>
              <a:t>Q.G.I.S.</a:t>
            </a:r>
            <a:r>
              <a:rPr lang="en-GB" sz="1200" b="0" i="0" u="none" strike="noStrike" cap="none" dirty="0">
                <a:solidFill>
                  <a:srgbClr val="000000"/>
                </a:solidFill>
                <a:effectLst/>
                <a:latin typeface="Arial"/>
                <a:ea typeface="Arial"/>
                <a:cs typeface="Arial"/>
                <a:sym typeface="Arial"/>
              </a:rPr>
              <a:t>, que é um sistema de informação geoespacial</a:t>
            </a:r>
            <a:r>
              <a:rPr lang="en-GB" dirty="0">
                <a:solidFill>
                  <a:srgbClr val="000000"/>
                </a:solidFill>
                <a:latin typeface="Arial"/>
                <a:ea typeface="Arial"/>
                <a:cs typeface="Arial"/>
                <a:sym typeface="Arial"/>
              </a:rPr>
              <a:t>. Trata-se de um </a:t>
            </a:r>
            <a:r>
              <a:rPr lang="en-GB" sz="1200" b="0" i="0" u="none" strike="noStrike" cap="none" dirty="0">
                <a:solidFill>
                  <a:srgbClr val="000000"/>
                </a:solidFill>
                <a:effectLst/>
                <a:latin typeface="Arial"/>
                <a:ea typeface="Arial"/>
                <a:cs typeface="Arial"/>
                <a:sym typeface="Arial"/>
              </a:rPr>
              <a:t>software utilizado para recolher e processar os dados geoespaciais que são necessários para o código OnSSET. É de notar que não é necessário ser um programador para utilizar a ferramenta OnSSET - basta ter Python disponível no seu computador. Além disso, o </a:t>
            </a:r>
            <a:r>
              <a:rPr lang="en-GB" dirty="0">
                <a:solidFill>
                  <a:srgbClr val="000000"/>
                </a:solidFill>
                <a:latin typeface="Arial"/>
                <a:cs typeface="Arial"/>
                <a:sym typeface="Arial"/>
              </a:rPr>
              <a:t>processo </a:t>
            </a:r>
            <a:r>
              <a:rPr lang="en-GB" dirty="0">
                <a:sym typeface="Arial"/>
              </a:rPr>
              <a:t>Q.G.I.S. </a:t>
            </a:r>
            <a:r>
              <a:rPr lang="en-GB" sz="1200" b="0" i="0" u="none" strike="noStrike" cap="none" dirty="0">
                <a:solidFill>
                  <a:srgbClr val="000000"/>
                </a:solidFill>
                <a:effectLst/>
                <a:latin typeface="Arial"/>
                <a:ea typeface="Arial"/>
                <a:cs typeface="Arial"/>
                <a:sym typeface="Arial"/>
              </a:rPr>
              <a:t>pode ser substituído por outro software </a:t>
            </a:r>
            <a:r>
              <a:rPr lang="en-GB" dirty="0">
                <a:solidFill>
                  <a:srgbClr val="000000"/>
                </a:solidFill>
                <a:latin typeface="Arial"/>
                <a:ea typeface="Arial"/>
                <a:cs typeface="Arial"/>
                <a:sym typeface="Arial"/>
              </a:rPr>
              <a:t>G.I.S., </a:t>
            </a:r>
            <a:r>
              <a:rPr lang="en-GB" sz="1200" b="0" i="0" u="none" strike="noStrike" cap="none" dirty="0">
                <a:solidFill>
                  <a:srgbClr val="000000"/>
                </a:solidFill>
                <a:effectLst/>
                <a:latin typeface="Arial"/>
                <a:ea typeface="Arial"/>
                <a:cs typeface="Arial"/>
                <a:sym typeface="Arial"/>
              </a:rPr>
              <a:t>como o </a:t>
            </a:r>
            <a:r>
              <a:rPr lang="en-GB" dirty="0">
                <a:solidFill>
                  <a:srgbClr val="000000"/>
                </a:solidFill>
                <a:latin typeface="Arial"/>
                <a:ea typeface="Arial"/>
                <a:cs typeface="Arial"/>
                <a:sym typeface="Arial"/>
              </a:rPr>
              <a:t>Arc G.I.S. </a:t>
            </a:r>
            <a:r>
              <a:rPr lang="en-GB" sz="1200" b="0" i="0" u="none" strike="noStrike" cap="none" dirty="0">
                <a:solidFill>
                  <a:srgbClr val="000000"/>
                </a:solidFill>
                <a:effectLst/>
                <a:latin typeface="Arial"/>
                <a:ea typeface="Arial"/>
                <a:cs typeface="Arial"/>
                <a:sym typeface="Arial"/>
              </a:rPr>
              <a:t>ou o GeoPandas</a:t>
            </a:r>
            <a:r>
              <a:rPr lang="en-GB" dirty="0">
                <a:solidFill>
                  <a:srgbClr val="000000"/>
                </a:solidFill>
                <a:latin typeface="Arial"/>
                <a:ea typeface="Arial"/>
                <a:cs typeface="Arial"/>
                <a:sym typeface="Arial"/>
              </a:rPr>
              <a:t>. </a:t>
            </a:r>
            <a:endParaRPr lang="sv-SE"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Esta ferramenta é adequada para análises nacionais, em que cada povoação é modelada individualmente. No entanto, esta ferramenta não fornece uma solução para cada </a:t>
            </a:r>
            <a:r>
              <a:rPr lang="en-GB" dirty="0">
                <a:solidFill>
                  <a:srgbClr val="000000"/>
                </a:solidFill>
                <a:latin typeface="Arial"/>
                <a:ea typeface="Arial"/>
                <a:cs typeface="Arial"/>
                <a:sym typeface="Arial"/>
              </a:rPr>
              <a:t>agregado familiar. Em vez disso, </a:t>
            </a:r>
            <a:r>
              <a:rPr lang="en-GB" sz="1200" b="0" i="0" u="none" strike="noStrike" cap="none" dirty="0">
                <a:solidFill>
                  <a:srgbClr val="000000"/>
                </a:solidFill>
                <a:effectLst/>
                <a:latin typeface="Arial"/>
                <a:ea typeface="Arial"/>
                <a:cs typeface="Arial"/>
                <a:sym typeface="Arial"/>
              </a:rPr>
              <a:t>fornece a solução global para cada povoação. Finalmente, o modelo pode ser personalizado para refletir os diferentes contextos que se podem aplicar a diferentes países. Existem cerca de 15 conjuntos de dados geoespaciais e 150 outras variáveis de entrada que podem ser facilmente actualizadas para </a:t>
            </a:r>
            <a:r>
              <a:rPr lang="en-GB" dirty="0">
                <a:solidFill>
                  <a:srgbClr val="000000"/>
                </a:solidFill>
                <a:latin typeface="Arial"/>
                <a:ea typeface="Arial"/>
                <a:cs typeface="Arial"/>
                <a:sym typeface="Arial"/>
              </a:rPr>
              <a:t>o </a:t>
            </a:r>
            <a:r>
              <a:rPr lang="en-GB" sz="1200" b="0" i="0" u="none" strike="noStrike" cap="none" dirty="0">
                <a:solidFill>
                  <a:srgbClr val="000000"/>
                </a:solidFill>
                <a:effectLst/>
                <a:latin typeface="Arial"/>
                <a:ea typeface="Arial"/>
                <a:cs typeface="Arial"/>
                <a:sym typeface="Arial"/>
              </a:rPr>
              <a:t>país ou região específica que está a estudar. Isto inclui a população e o crescimento populacional, informações sobre as tendências de urbanização, a procura prevista de eletricidade e as taxas de acesso pretendidas, os custos das diferentes opções tecnológicas e outros factores técnicos, como a perda de </a:t>
            </a:r>
            <a:r>
              <a:rPr lang="en-GB" dirty="0">
                <a:solidFill>
                  <a:srgbClr val="000000"/>
                </a:solidFill>
                <a:latin typeface="Arial"/>
                <a:ea typeface="Arial"/>
                <a:cs typeface="Arial"/>
                <a:sym typeface="Arial"/>
              </a:rPr>
              <a:t>redes </a:t>
            </a:r>
            <a:r>
              <a:rPr lang="en-GB" sz="1200" b="0" i="0" u="none" strike="noStrike" cap="none" dirty="0">
                <a:solidFill>
                  <a:srgbClr val="000000"/>
                </a:solidFill>
                <a:effectLst/>
                <a:latin typeface="Arial"/>
                <a:ea typeface="Arial"/>
                <a:cs typeface="Arial"/>
                <a:sym typeface="Arial"/>
              </a:rPr>
              <a:t>de transmissão e distribuição </a:t>
            </a:r>
            <a:r>
              <a:rPr lang="en-GB" dirty="0">
                <a:solidFill>
                  <a:srgbClr val="000000"/>
                </a:solidFill>
                <a:latin typeface="Arial"/>
                <a:ea typeface="Arial"/>
                <a:cs typeface="Arial"/>
                <a:sym typeface="Arial"/>
              </a:rPr>
              <a:t>(ou T&amp;D)</a:t>
            </a:r>
            <a:r>
              <a:rPr lang="en-GB" sz="1200" b="0" i="0" u="none" strike="noStrike" cap="none" dirty="0">
                <a:solidFill>
                  <a:srgbClr val="000000"/>
                </a:solidFill>
                <a:effectLst/>
                <a:latin typeface="Arial"/>
                <a:ea typeface="Arial"/>
                <a:cs typeface="Arial"/>
                <a:sym typeface="Arial"/>
              </a:rPr>
              <a:t>. </a:t>
            </a:r>
            <a:r>
              <a:rPr lang="en-GB" sz="1200" b="0" i="0" u="none" strike="noStrike" cap="none" baseline="0" dirty="0">
                <a:solidFill>
                  <a:srgbClr val="000000"/>
                </a:solidFill>
                <a:effectLst/>
                <a:latin typeface="Arial"/>
                <a:ea typeface="Arial"/>
                <a:cs typeface="Arial"/>
                <a:sym typeface="Arial"/>
              </a:rPr>
              <a:t>Abordaremos </a:t>
            </a:r>
            <a:r>
              <a:rPr lang="en-GB" sz="1200" b="0" i="0" u="none" strike="noStrike" cap="none" dirty="0">
                <a:solidFill>
                  <a:srgbClr val="000000"/>
                </a:solidFill>
                <a:effectLst/>
                <a:latin typeface="Arial"/>
                <a:ea typeface="Arial"/>
                <a:cs typeface="Arial"/>
                <a:sym typeface="Arial"/>
              </a:rPr>
              <a:t>todos estes aspectos no decurso desta formação.</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i="0" u="none" strike="noStrike" cap="none" dirty="0">
                <a:solidFill>
                  <a:srgbClr val="000000"/>
                </a:solidFill>
                <a:effectLst/>
                <a:latin typeface="Arial"/>
                <a:ea typeface="Arial"/>
                <a:cs typeface="Arial"/>
                <a:sym typeface="Arial"/>
              </a:rPr>
              <a:t>Desde o seu desenvolvimento em 2015</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a OnSSET tem contribuído para estudos de investigação, plataformas online e eventos de capacitação. A metodologia e as novas adições à ferramenta </a:t>
            </a:r>
            <a:r>
              <a:rPr lang="en-GB" dirty="0">
                <a:solidFill>
                  <a:srgbClr val="000000"/>
                </a:solidFill>
                <a:latin typeface="Arial"/>
                <a:ea typeface="Arial"/>
                <a:cs typeface="Arial"/>
                <a:sym typeface="Arial"/>
              </a:rPr>
              <a:t>são revistas </a:t>
            </a:r>
            <a:r>
              <a:rPr lang="en-GB" sz="1200" b="0" i="0" u="none" strike="noStrike" cap="none" dirty="0">
                <a:solidFill>
                  <a:srgbClr val="000000"/>
                </a:solidFill>
                <a:effectLst/>
                <a:latin typeface="Arial"/>
                <a:ea typeface="Arial"/>
                <a:cs typeface="Arial"/>
                <a:sym typeface="Arial"/>
              </a:rPr>
              <a:t>por pares e publicadas em revistas científicas. A OnSSET é de código aberto e livre </a:t>
            </a:r>
            <a:r>
              <a:rPr lang="en-GB" sz="1200" b="0" i="0" u="none" strike="noStrike" cap="none" baseline="0" dirty="0">
                <a:solidFill>
                  <a:srgbClr val="000000"/>
                </a:solidFill>
                <a:effectLst/>
                <a:latin typeface="Arial"/>
                <a:ea typeface="Arial"/>
                <a:cs typeface="Arial"/>
                <a:sym typeface="Arial"/>
              </a:rPr>
              <a:t>para usar e modificar de acordo com as suas necessidades.</a:t>
            </a:r>
            <a:r>
              <a:rPr lang="en-GB" sz="1200" b="0" i="0" u="none" strike="noStrike" cap="none" dirty="0">
                <a:solidFill>
                  <a:srgbClr val="000000"/>
                </a:solidFill>
                <a:effectLst/>
                <a:latin typeface="Arial"/>
                <a:ea typeface="Arial"/>
                <a:cs typeface="Arial"/>
                <a:sym typeface="Arial"/>
              </a:rPr>
              <a:t> A ferramenta é também utilizada por investigadores de outras universidades, do Canadá ao Afeganistão e à África do Sul. Os resultados da ferramenta OnSSET também podem ser vistos em relatórios internacionais</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como o World Energy Outlook da Agência Internacional de Energia. E também queremos mencionar que o foco central do nosso trabalho são também as actividades de capacitação. Juntamente com parceiros internacionais, organizámos acções de formação em Itália, no Benim, na Etiópia, na África do Sul e noutros locais para garantir que os modelos podem ser utilizados por profissionais da energia em áreas onde é necessário aumentar o acesso à eletricidade. Por último, existem também plataformas onde qualquer pessoa pode explorar cenários de eletrificação para países de todo o mundo sem ter de fazer qualquer trabalho de modelização, como as ferramentas de modelização para o desenvolvimento sustentável do UNDESA </a:t>
            </a:r>
            <a:r>
              <a:rPr lang="en-GB" dirty="0">
                <a:solidFill>
                  <a:srgbClr val="000000"/>
                </a:solidFill>
                <a:latin typeface="Arial"/>
                <a:ea typeface="Arial"/>
                <a:cs typeface="Arial"/>
                <a:sym typeface="Arial"/>
              </a:rPr>
              <a:t>(</a:t>
            </a:r>
            <a:r>
              <a:rPr lang="en-GB" dirty="0">
                <a:solidFill>
                  <a:srgbClr val="000000"/>
                </a:solidFill>
                <a:latin typeface="Arial"/>
                <a:cs typeface="Arial"/>
                <a:sym typeface="Arial"/>
              </a:rPr>
              <a:t>Departamento de Assuntos Económicos e Sociais das Nações Unidas) </a:t>
            </a:r>
            <a:r>
              <a:rPr lang="en-GB" sz="1200" b="0" i="0" u="none" strike="noStrike" cap="none" dirty="0">
                <a:solidFill>
                  <a:srgbClr val="000000"/>
                </a:solidFill>
                <a:effectLst/>
                <a:latin typeface="Arial"/>
                <a:ea typeface="Arial"/>
                <a:cs typeface="Arial"/>
                <a:sym typeface="Arial"/>
              </a:rPr>
              <a:t>ou a Plataforma </a:t>
            </a:r>
            <a:r>
              <a:rPr lang="en-GB" dirty="0">
                <a:solidFill>
                  <a:srgbClr val="000000"/>
                </a:solidFill>
                <a:latin typeface="Arial"/>
                <a:cs typeface="Arial"/>
                <a:sym typeface="Arial"/>
              </a:rPr>
              <a:t>Global </a:t>
            </a:r>
            <a:r>
              <a:rPr lang="en-GB" sz="1200" b="0" i="0" u="none" strike="noStrike" cap="none" dirty="0">
                <a:solidFill>
                  <a:srgbClr val="000000"/>
                </a:solidFill>
                <a:effectLst/>
                <a:latin typeface="Arial"/>
                <a:ea typeface="Arial"/>
                <a:cs typeface="Arial"/>
                <a:sym typeface="Arial"/>
              </a:rPr>
              <a:t>de Eletrificação do Banco Mundial e do ESMAP </a:t>
            </a:r>
            <a:r>
              <a:rPr lang="en-GB" dirty="0">
                <a:solidFill>
                  <a:srgbClr val="000000"/>
                </a:solidFill>
                <a:latin typeface="Arial"/>
                <a:cs typeface="Arial"/>
                <a:sym typeface="Arial"/>
              </a:rPr>
              <a:t>(Programa de Assistência à Gestão do Setor Energético)</a:t>
            </a:r>
            <a:r>
              <a:rPr lang="en-GB" sz="1200" b="0" i="0" u="none" strike="noStrike" cap="none" dirty="0">
                <a:solidFill>
                  <a:srgbClr val="000000"/>
                </a:solidFill>
                <a:effectLst/>
                <a:latin typeface="Arial"/>
                <a:ea typeface="Arial"/>
                <a:cs typeface="Arial"/>
                <a:sym typeface="Arial"/>
              </a:rPr>
              <a:t>.</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 modelos que têm em conta a informação geoespacial sobre a forma como as coisas variam na região para estudar a forma de aumentar o acesso à eletricidade são os chamados modelos de eletrificação geoespacial. </a:t>
            </a:r>
          </a:p>
          <a:p>
            <a:pPr>
              <a:defRPr/>
            </a:pPr>
            <a:r>
              <a:rPr lang="en-US" dirty="0"/>
              <a:t>Nos últimos anos, muitos modelos e iniciativas foram desenvolvidos para ter em conta a dimensão geoespacial para melhorar o planeamento da eletrificação, como se pode ver na figura. As diferentes ferramentas têm diferentes graus de integração dos ODS, sendo que o OnSSET tem um foco muito forte no ODS7. Como mencionado, há muitos aspectos a ter em consideração no planeamento: económicos, tecnológicos, ambientais e políticos. Os diferentes modelos e iniciativas têm focos diferentes e diferentes pontos fortes e fracos. É importante selecionar um modelo ou uma ferramenta que seja adequada para responder às questões específicas que se pretende estudar ou às quais é necessário responder. Mencionaremos algumas diferenças notáveis entre os modelos. Em primeiro lugar, os modelos podem ter objectivos diferentes</a:t>
            </a:r>
            <a:r>
              <a:rPr lang="en-US" baseline="0" dirty="0"/>
              <a:t>, como concentrar-se na eletrificação rural ou nacional</a:t>
            </a:r>
            <a:r>
              <a:rPr lang="en-US" dirty="0"/>
              <a:t>. Em segundo lugar, um modelo pode ser de código aberto </a:t>
            </a:r>
            <a:r>
              <a:rPr lang="en-US" baseline="0" dirty="0"/>
              <a:t>ou </a:t>
            </a:r>
            <a:r>
              <a:rPr lang="en-US" dirty="0"/>
              <a:t>licenciado</a:t>
            </a:r>
            <a:r>
              <a:rPr lang="en-US" baseline="0" dirty="0"/>
              <a:t>. Em terceiro lugar</a:t>
            </a:r>
            <a:r>
              <a:rPr lang="en-US" dirty="0"/>
              <a:t>, </a:t>
            </a:r>
            <a:r>
              <a:rPr lang="en-US" baseline="0" dirty="0"/>
              <a:t>os níveis de pormenor e o tempo de cálculo podem variar. Por último</a:t>
            </a:r>
            <a:r>
              <a:rPr lang="en-US" dirty="0"/>
              <a:t>, </a:t>
            </a:r>
            <a:r>
              <a:rPr lang="en-US" baseline="0" dirty="0"/>
              <a:t>existem diferentes níveis de riqueza de escolhas tecnológicas.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71991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GB" dirty="0">
                <a:solidFill>
                  <a:srgbClr val="000000"/>
                </a:solidFill>
                <a:latin typeface="Arial"/>
                <a:ea typeface="Arial"/>
                <a:cs typeface="Arial"/>
                <a:sym typeface="Arial"/>
              </a:rPr>
              <a:t>Agora vamos </a:t>
            </a:r>
            <a:r>
              <a:rPr lang="en-GB" sz="1200" b="0" i="0" u="none" strike="noStrike" cap="none" dirty="0">
                <a:solidFill>
                  <a:srgbClr val="000000"/>
                </a:solidFill>
                <a:effectLst/>
                <a:latin typeface="Arial"/>
                <a:ea typeface="Arial"/>
                <a:cs typeface="Arial"/>
                <a:sym typeface="Arial"/>
              </a:rPr>
              <a:t>resumir as </a:t>
            </a:r>
            <a:r>
              <a:rPr lang="en-GB" dirty="0">
                <a:solidFill>
                  <a:srgbClr val="000000"/>
                </a:solidFill>
                <a:latin typeface="Arial"/>
                <a:ea typeface="Arial"/>
                <a:cs typeface="Arial"/>
                <a:sym typeface="Arial"/>
              </a:rPr>
              <a:t>três </a:t>
            </a:r>
            <a:r>
              <a:rPr lang="en-GB" sz="1200" b="0" i="0" u="none" strike="noStrike" cap="none" dirty="0">
                <a:solidFill>
                  <a:srgbClr val="000000"/>
                </a:solidFill>
                <a:effectLst/>
                <a:latin typeface="Arial"/>
                <a:ea typeface="Arial"/>
                <a:cs typeface="Arial"/>
                <a:sym typeface="Arial"/>
              </a:rPr>
              <a:t>mensagens principais desta parte da </a:t>
            </a:r>
            <a:r>
              <a:rPr lang="en-GB" dirty="0">
                <a:solidFill>
                  <a:srgbClr val="000000"/>
                </a:solidFill>
                <a:latin typeface="Arial"/>
                <a:ea typeface="Arial"/>
                <a:cs typeface="Arial"/>
                <a:sym typeface="Arial"/>
              </a:rPr>
              <a:t>palestra</a:t>
            </a:r>
            <a:r>
              <a:rPr lang="en-GB" sz="1200" b="0" i="0" u="none" strike="noStrike" cap="none" dirty="0">
                <a:solidFill>
                  <a:srgbClr val="000000"/>
                </a:solidFill>
                <a:effectLst/>
                <a:latin typeface="Arial"/>
                <a:ea typeface="Arial"/>
                <a:cs typeface="Arial"/>
                <a:sym typeface="Arial"/>
              </a:rPr>
              <a:t>. Em primeiro lugar, precisamos de incluir a dimensão geoespacial no planeamento do acesso à energia para saber onde implantar as diferentes tecnologias</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dependendo da população, da disponibilidade de recursos </a:t>
            </a:r>
            <a:r>
              <a:rPr lang="en-GB" dirty="0">
                <a:solidFill>
                  <a:srgbClr val="000000"/>
                </a:solidFill>
                <a:latin typeface="Arial"/>
                <a:ea typeface="Arial"/>
                <a:cs typeface="Arial"/>
                <a:sym typeface="Arial"/>
              </a:rPr>
              <a:t>e da distância </a:t>
            </a:r>
            <a:r>
              <a:rPr lang="en-GB" sz="1200" b="0" i="0" u="none" strike="noStrike" cap="none" dirty="0">
                <a:solidFill>
                  <a:srgbClr val="000000"/>
                </a:solidFill>
                <a:effectLst/>
                <a:latin typeface="Arial"/>
                <a:ea typeface="Arial"/>
                <a:cs typeface="Arial"/>
                <a:sym typeface="Arial"/>
              </a:rPr>
              <a:t>às infra-estruturas. Em segundo lugar, para cobrir esta </a:t>
            </a:r>
            <a:r>
              <a:rPr lang="en-GB" sz="1200" b="0" i="0" u="none" strike="noStrike" cap="none" baseline="0" dirty="0">
                <a:solidFill>
                  <a:srgbClr val="000000"/>
                </a:solidFill>
                <a:effectLst/>
                <a:latin typeface="Arial"/>
                <a:ea typeface="Arial"/>
                <a:cs typeface="Arial"/>
                <a:sym typeface="Arial"/>
              </a:rPr>
              <a:t>dimensão </a:t>
            </a:r>
            <a:r>
              <a:rPr lang="en-GB" sz="1200" b="0" i="0" u="none" strike="noStrike" cap="none" dirty="0">
                <a:solidFill>
                  <a:srgbClr val="000000"/>
                </a:solidFill>
                <a:effectLst/>
                <a:latin typeface="Arial"/>
                <a:ea typeface="Arial"/>
                <a:cs typeface="Arial"/>
                <a:sym typeface="Arial"/>
              </a:rPr>
              <a:t>espacial</a:t>
            </a:r>
            <a:r>
              <a:rPr lang="en-GB" sz="1200" b="0" i="0" u="none" strike="noStrike" cap="none" baseline="0" dirty="0">
                <a:solidFill>
                  <a:srgbClr val="000000"/>
                </a:solidFill>
                <a:effectLst/>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foram desenvolvidos nos últimos anos vários modelos, ferramentas e iniciativas diferentes, a que chamamos modelos de eletrificação geoespacial. Por fim, é preciso notar que cada modelo tem os seus pontos fortes e fracos. São adequados para responder a diferentes questões ou para </a:t>
            </a:r>
            <a:r>
              <a:rPr lang="en-GB" dirty="0">
                <a:solidFill>
                  <a:srgbClr val="000000"/>
                </a:solidFill>
                <a:latin typeface="Arial"/>
                <a:ea typeface="Arial"/>
                <a:cs typeface="Arial"/>
                <a:sym typeface="Arial"/>
              </a:rPr>
              <a:t>informar diferentes </a:t>
            </a:r>
            <a:r>
              <a:rPr lang="en-GB" sz="1200" b="0" i="0" u="none" strike="noStrike" cap="none" dirty="0">
                <a:solidFill>
                  <a:srgbClr val="000000"/>
                </a:solidFill>
                <a:effectLst/>
                <a:latin typeface="Arial"/>
                <a:ea typeface="Arial"/>
                <a:cs typeface="Arial"/>
                <a:sym typeface="Arial"/>
              </a:rPr>
              <a:t>tipos de projectos. A ferramenta OnSSET é um modelo </a:t>
            </a:r>
            <a:r>
              <a:rPr lang="en-GB" dirty="0">
                <a:solidFill>
                  <a:srgbClr val="000000"/>
                </a:solidFill>
                <a:latin typeface="Arial"/>
                <a:ea typeface="Arial"/>
                <a:cs typeface="Arial"/>
                <a:sym typeface="Arial"/>
              </a:rPr>
              <a:t>de código aberto </a:t>
            </a:r>
            <a:r>
              <a:rPr lang="en-GB" sz="1200" b="0" i="0" u="none" strike="noStrike" cap="none" dirty="0">
                <a:solidFill>
                  <a:srgbClr val="000000"/>
                </a:solidFill>
                <a:effectLst/>
                <a:latin typeface="Arial"/>
                <a:ea typeface="Arial"/>
                <a:cs typeface="Arial"/>
                <a:sym typeface="Arial"/>
              </a:rPr>
              <a:t>com tempos de execução reduzidos </a:t>
            </a:r>
            <a:r>
              <a:rPr lang="en-GB" dirty="0">
                <a:solidFill>
                  <a:srgbClr val="000000"/>
                </a:solidFill>
                <a:latin typeface="Arial"/>
                <a:ea typeface="Arial"/>
                <a:cs typeface="Arial"/>
                <a:sym typeface="Arial"/>
              </a:rPr>
              <a:t>e </a:t>
            </a:r>
            <a:r>
              <a:rPr lang="en-GB" sz="1200" b="0" i="0" u="none" strike="noStrike" cap="none" dirty="0">
                <a:solidFill>
                  <a:srgbClr val="000000"/>
                </a:solidFill>
                <a:effectLst/>
                <a:latin typeface="Arial"/>
                <a:ea typeface="Arial"/>
                <a:cs typeface="Arial"/>
                <a:sym typeface="Arial"/>
              </a:rPr>
              <a:t>um </a:t>
            </a:r>
            <a:r>
              <a:rPr lang="en-GB" dirty="0">
                <a:solidFill>
                  <a:srgbClr val="000000"/>
                </a:solidFill>
                <a:latin typeface="Arial"/>
                <a:ea typeface="Arial"/>
                <a:cs typeface="Arial"/>
                <a:sym typeface="Arial"/>
              </a:rPr>
              <a:t>nível </a:t>
            </a:r>
            <a:r>
              <a:rPr lang="en-GB" sz="1200" b="0" i="0" u="none" strike="noStrike" cap="none" dirty="0">
                <a:solidFill>
                  <a:srgbClr val="000000"/>
                </a:solidFill>
                <a:effectLst/>
                <a:latin typeface="Arial"/>
                <a:ea typeface="Arial"/>
                <a:cs typeface="Arial"/>
                <a:sym typeface="Arial"/>
              </a:rPr>
              <a:t>de detalhe inferior a alguns dos outros, que tem sido utilizado em muitas aplicações e acções de formação diferentes.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380559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Nesta mini-aula </a:t>
            </a:r>
            <a:r>
              <a:rPr lang="en-US" sz="1200" b="0" i="0" u="none" strike="noStrike" cap="none" baseline="0" dirty="0">
                <a:solidFill>
                  <a:srgbClr val="000000"/>
                </a:solidFill>
                <a:effectLst/>
                <a:latin typeface="Arial"/>
                <a:ea typeface="Arial"/>
                <a:cs typeface="Arial"/>
                <a:sym typeface="Arial"/>
              </a:rPr>
              <a:t>vamos </a:t>
            </a:r>
            <a:r>
              <a:rPr lang="en-US" sz="1200" b="0" i="0" u="none" strike="noStrike" cap="none" dirty="0">
                <a:solidFill>
                  <a:srgbClr val="000000"/>
                </a:solidFill>
                <a:effectLst/>
                <a:latin typeface="Arial"/>
                <a:ea typeface="Arial"/>
                <a:cs typeface="Arial"/>
                <a:sym typeface="Arial"/>
              </a:rPr>
              <a:t>ver um exemplo de uma análise de eletrificação, utilizando a ferramenta OnSSET, para toda a África subsariana. Para começar, precisamos de recolher todos os </a:t>
            </a:r>
            <a:r>
              <a:rPr lang="en-US" dirty="0">
                <a:solidFill>
                  <a:srgbClr val="000000"/>
                </a:solidFill>
                <a:latin typeface="Arial"/>
                <a:ea typeface="Arial"/>
                <a:cs typeface="Arial"/>
                <a:sym typeface="Arial"/>
              </a:rPr>
              <a:t>conjuntos de dados </a:t>
            </a:r>
            <a:r>
              <a:rPr lang="en-US" sz="1200" b="0" i="0" u="none" strike="noStrike" cap="none" dirty="0">
                <a:solidFill>
                  <a:srgbClr val="000000"/>
                </a:solidFill>
                <a:effectLst/>
                <a:latin typeface="Arial"/>
                <a:ea typeface="Arial"/>
                <a:cs typeface="Arial"/>
                <a:sym typeface="Arial"/>
              </a:rPr>
              <a:t>geoespaciais. Em primeiro lugar, temos de olhar para as fronteiras administrativas que delimitam a área ou o país que estamos a estudar. Neste caso, estamos a estudar todos os países da África Subsariana. Outro </a:t>
            </a:r>
            <a:r>
              <a:rPr lang="en-US" dirty="0">
                <a:solidFill>
                  <a:srgbClr val="000000"/>
                </a:solidFill>
                <a:latin typeface="Arial"/>
                <a:ea typeface="Arial"/>
                <a:cs typeface="Arial"/>
                <a:sym typeface="Arial"/>
              </a:rPr>
              <a:t>conjunto de dados </a:t>
            </a:r>
            <a:r>
              <a:rPr lang="en-US" sz="1200" b="0" i="0" u="none" strike="noStrike" cap="none" dirty="0">
                <a:solidFill>
                  <a:srgbClr val="000000"/>
                </a:solidFill>
                <a:effectLst/>
                <a:latin typeface="Arial"/>
                <a:ea typeface="Arial"/>
                <a:cs typeface="Arial"/>
                <a:sym typeface="Arial"/>
              </a:rPr>
              <a:t>importante é a rede rodoviária, que indica o grau de ligação de cada povoação. As luzes nocturnas mostram a luz que é detetável por um satélite que passa sobre o globo durante a </a:t>
            </a:r>
            <a:r>
              <a:rPr lang="en-US" dirty="0">
                <a:solidFill>
                  <a:srgbClr val="000000"/>
                </a:solidFill>
                <a:latin typeface="Arial"/>
                <a:ea typeface="Arial"/>
                <a:cs typeface="Arial"/>
                <a:sym typeface="Arial"/>
              </a:rPr>
              <a:t>noite</a:t>
            </a:r>
            <a:r>
              <a:rPr lang="en-US" sz="1200" b="0" i="0" u="none" strike="noStrike" cap="none" dirty="0">
                <a:solidFill>
                  <a:srgbClr val="000000"/>
                </a:solidFill>
                <a:effectLst/>
                <a:latin typeface="Arial"/>
                <a:ea typeface="Arial"/>
                <a:cs typeface="Arial"/>
                <a:sym typeface="Arial"/>
              </a:rPr>
              <a:t>. Podemos assim assumir que existe provavelmente algum acesso a eletricidade ou algo que emita esta luz. Também podemos olhar para as centrais eléctricas e as minas, a primeira é produtora de eletricidade, a </a:t>
            </a:r>
            <a:r>
              <a:rPr lang="en-US" dirty="0">
                <a:solidFill>
                  <a:srgbClr val="000000"/>
                </a:solidFill>
                <a:latin typeface="Arial"/>
                <a:ea typeface="Arial"/>
                <a:cs typeface="Arial"/>
                <a:sym typeface="Arial"/>
              </a:rPr>
              <a:t>segunda </a:t>
            </a:r>
            <a:r>
              <a:rPr lang="en-US" sz="1200" b="0" i="0" u="none" strike="noStrike" cap="none" dirty="0">
                <a:solidFill>
                  <a:srgbClr val="000000"/>
                </a:solidFill>
                <a:effectLst/>
                <a:latin typeface="Arial"/>
                <a:ea typeface="Arial"/>
                <a:cs typeface="Arial"/>
                <a:sym typeface="Arial"/>
              </a:rPr>
              <a:t>é consumidora de eletricidade. </a:t>
            </a:r>
            <a:r>
              <a:rPr lang="en-US" dirty="0">
                <a:solidFill>
                  <a:srgbClr val="000000"/>
                </a:solidFill>
                <a:latin typeface="Arial"/>
                <a:ea typeface="Arial"/>
                <a:cs typeface="Arial"/>
                <a:sym typeface="Arial"/>
              </a:rPr>
              <a:t>Outro conjunto de dados </a:t>
            </a:r>
            <a:r>
              <a:rPr lang="en-US" sz="1200" b="0" i="0" u="none" strike="noStrike" cap="none" dirty="0">
                <a:solidFill>
                  <a:srgbClr val="000000"/>
                </a:solidFill>
                <a:effectLst/>
                <a:latin typeface="Arial"/>
                <a:ea typeface="Arial"/>
                <a:cs typeface="Arial"/>
                <a:sym typeface="Arial"/>
              </a:rPr>
              <a:t>fundamental é a informação sobre a localização da rede eléctrica existente, que afecta o custo de extensão a novas povoações (como se vê na </a:t>
            </a:r>
            <a:r>
              <a:rPr lang="en-US" sz="1200" b="0" i="0" u="none" strike="noStrike" cap="none" baseline="0" dirty="0">
                <a:solidFill>
                  <a:srgbClr val="000000"/>
                </a:solidFill>
                <a:effectLst/>
                <a:latin typeface="Arial"/>
                <a:ea typeface="Arial"/>
                <a:cs typeface="Arial"/>
                <a:sym typeface="Arial"/>
              </a:rPr>
              <a:t>imagem)</a:t>
            </a:r>
            <a:r>
              <a:rPr lang="en-US" sz="1200" b="0" i="0" u="none" strike="noStrike" cap="none" dirty="0">
                <a:solidFill>
                  <a:srgbClr val="000000"/>
                </a:solidFill>
                <a:effectLst/>
                <a:latin typeface="Arial"/>
                <a:ea typeface="Arial"/>
                <a:cs typeface="Arial"/>
                <a:sym typeface="Arial"/>
              </a:rPr>
              <a:t>. Este </a:t>
            </a:r>
            <a:r>
              <a:rPr lang="en-US" dirty="0">
                <a:solidFill>
                  <a:srgbClr val="000000"/>
                </a:solidFill>
                <a:latin typeface="Arial"/>
                <a:ea typeface="Arial"/>
                <a:cs typeface="Arial"/>
                <a:sym typeface="Arial"/>
              </a:rPr>
              <a:t>conjunto de dados </a:t>
            </a:r>
            <a:r>
              <a:rPr lang="en-US" sz="1200" b="0" i="0" u="none" strike="noStrike" cap="none" dirty="0">
                <a:solidFill>
                  <a:srgbClr val="000000"/>
                </a:solidFill>
                <a:effectLst/>
                <a:latin typeface="Arial"/>
                <a:ea typeface="Arial"/>
                <a:cs typeface="Arial"/>
                <a:sym typeface="Arial"/>
              </a:rPr>
              <a:t>é também utilizado para identificar </a:t>
            </a:r>
            <a:r>
              <a:rPr lang="en-US" dirty="0">
                <a:solidFill>
                  <a:srgbClr val="000000"/>
                </a:solidFill>
                <a:latin typeface="Arial"/>
                <a:ea typeface="Arial"/>
                <a:cs typeface="Arial"/>
                <a:sym typeface="Arial"/>
              </a:rPr>
              <a:t>as </a:t>
            </a:r>
            <a:r>
              <a:rPr lang="en-US" sz="1200" b="0" i="0" u="none" strike="noStrike" cap="none" dirty="0">
                <a:solidFill>
                  <a:srgbClr val="000000"/>
                </a:solidFill>
                <a:effectLst/>
                <a:latin typeface="Arial"/>
                <a:ea typeface="Arial"/>
                <a:cs typeface="Arial"/>
                <a:sym typeface="Arial"/>
              </a:rPr>
              <a:t>povoações atualmente electrificadas.  É claro que também precisamos de ter em conta a distribuição da população</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E depois também olhamos para as suas projecções. Como é que esperamos que a população cresça em diferentes áreas e se já existem extensões da rede eléctrica que devamos incluir na nossa análise?</a:t>
            </a:r>
            <a:r>
              <a:rPr lang="en-US" dirty="0">
                <a:solidFill>
                  <a:srgbClr val="000000"/>
                </a:solidFill>
                <a:latin typeface="Arial"/>
                <a:ea typeface="Arial"/>
                <a:cs typeface="Arial"/>
                <a:sym typeface="Arial"/>
              </a:rPr>
              <a:t> No próximo diapositivo, discutiremos as camadas de recursos energéticos.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pic>
        <p:nvPicPr>
          <p:cNvPr id="6" name="Picture 5"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37071" y="0"/>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231493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2/24/2025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03402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2/24/2025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163475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2/24/2025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69001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2/24/2025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3094717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2808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2171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78194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2/24/2025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96133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2/24/2025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13000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2/24/2025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822272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2/24/2025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4874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2/24/2025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331568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Clique para editar o estilo do título principal</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Editar estilos de texto principal</a:t>
            </a:r>
          </a:p>
          <a:p>
            <a:pPr lvl="1"/>
            <a:r>
              <a:rPr lang="en-US"/>
              <a:t>Segundo nível</a:t>
            </a:r>
          </a:p>
          <a:p>
            <a:pPr lvl="2"/>
            <a:r>
              <a:rPr lang="en-US"/>
              <a:t>Terceiro nível</a:t>
            </a:r>
          </a:p>
          <a:p>
            <a:pPr lvl="3"/>
            <a:r>
              <a:rPr lang="en-US"/>
              <a:t>Quarto nível</a:t>
            </a:r>
          </a:p>
          <a:p>
            <a:pPr lvl="4"/>
            <a:r>
              <a:rPr lang="en-US"/>
              <a:t>Quinto nível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2/24/2025</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pic>
        <p:nvPicPr>
          <p:cNvPr id="7" name="Picture 6"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6"/>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120426943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 id="2147483679" r:id="rId4"/>
    <p:sldLayoutId id="2147483681" r:id="rId5"/>
    <p:sldLayoutId id="2147483682" r:id="rId6"/>
    <p:sldLayoutId id="2147483683" r:id="rId7"/>
    <p:sldLayoutId id="2147483684" r:id="rId8"/>
    <p:sldLayoutId id="2147483685" r:id="rId9"/>
    <p:sldLayoutId id="2147483686" r:id="rId10"/>
    <p:sldLayoutId id="2147483687" r:id="rId11"/>
    <p:sldLayoutId id="2147483674" r:id="rId12"/>
    <p:sldLayoutId id="2147483675" r:id="rId13"/>
    <p:sldLayoutId id="214748364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do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088/1748-9326/aa7b29" TargetMode="External"/><Relationship Id="rId3" Type="http://schemas.openxmlformats.org/officeDocument/2006/relationships/slideLayout" Target="../slideLayouts/slideLayout3.xml"/><Relationship Id="rId7" Type="http://schemas.openxmlformats.org/officeDocument/2006/relationships/image" Target="../media/image10.jpg"/><Relationship Id="rId12"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11" Type="http://schemas.openxmlformats.org/officeDocument/2006/relationships/hyperlink" Target="https://creativecommons.org/licenses/by/4.0/" TargetMode="External"/><Relationship Id="rId5" Type="http://schemas.openxmlformats.org/officeDocument/2006/relationships/image" Target="../media/image8.jpg"/><Relationship Id="rId10" Type="http://schemas.openxmlformats.org/officeDocument/2006/relationships/hyperlink" Target="https://doi.org/10.3390/en11113100" TargetMode="External"/><Relationship Id="rId4" Type="http://schemas.openxmlformats.org/officeDocument/2006/relationships/notesSlide" Target="../notesSlides/notesSlide10.xml"/><Relationship Id="rId9" Type="http://schemas.openxmlformats.org/officeDocument/2006/relationships/hyperlink" Target="http://creativecommons.org/licenses/by/3.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doi.org/10.5281/zenodo.4575676"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slideLayout" Target="../slideLayouts/slideLayout3.xml"/><Relationship Id="rId7" Type="http://schemas.openxmlformats.org/officeDocument/2006/relationships/image" Target="../media/image14.jp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creativecommons.org/licenses/by/3.0/" TargetMode="External"/><Relationship Id="rId5" Type="http://schemas.openxmlformats.org/officeDocument/2006/relationships/hyperlink" Target="https://doi.org/10.1088/1748-9326/aa7b29" TargetMode="External"/><Relationship Id="rId10"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en11113100" TargetMode="External"/><Relationship Id="rId2" Type="http://schemas.openxmlformats.org/officeDocument/2006/relationships/hyperlink" Target="https://doi.org/10.3390/en12071395" TargetMode="External"/><Relationship Id="rId1" Type="http://schemas.openxmlformats.org/officeDocument/2006/relationships/slideLayout" Target="../slideLayouts/slideLayout3.xml"/><Relationship Id="rId6" Type="http://schemas.openxmlformats.org/officeDocument/2006/relationships/hyperlink" Target="https://doi.org/10.1016/j.energy.2015.11.068" TargetMode="External"/><Relationship Id="rId5" Type="http://schemas.openxmlformats.org/officeDocument/2006/relationships/hyperlink" Target="http://teaching_kit/courses/module_1/Lecture_1/" TargetMode="External"/><Relationship Id="rId4" Type="http://schemas.openxmlformats.org/officeDocument/2006/relationships/hyperlink" Target="https://doi.org/10.1088/1748-9326/aa7b29"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18.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creativecommons.org/licenses/by/3.0/" TargetMode="External"/><Relationship Id="rId5" Type="http://schemas.openxmlformats.org/officeDocument/2006/relationships/hyperlink" Target="https://doi.org/10.1088/1748-9326/aa7b29"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doi.org/10.1088/1748-9326/aa7b29" TargetMode="External"/><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1088/1748-9326/aa7b29" TargetMode="External"/><Relationship Id="rId5" Type="http://schemas.openxmlformats.org/officeDocument/2006/relationships/image" Target="../media/image20.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doi.org/10.5281/zenodo.4575676" TargetMode="External"/><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onsset.github.io/teaching_kit/courses/module_1/Lecture_1/" TargetMode="External"/><Relationship Id="rId2" Type="http://schemas.openxmlformats.org/officeDocument/2006/relationships/hyperlink" Target="https://doi.org/10.1088/1748-9326/aa7b29"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2" Type="http://schemas.openxmlformats.org/officeDocument/2006/relationships/hyperlink" Target="https://onsset.github.io/teaching_kit/courses/module_2/Lecture%203/"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open.edu/openlearncreate/mod/quiz/view.php?id=173648"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4.0/" TargetMode="External"/><Relationship Id="rId3" Type="http://schemas.openxmlformats.org/officeDocument/2006/relationships/slideLayout" Target="../slideLayouts/slideLayout2.xml"/><Relationship Id="rId7" Type="http://schemas.openxmlformats.org/officeDocument/2006/relationships/hyperlink" Target="https://onlinelibrary.wiley.com/doi/full/10.1002/wene.305"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jpg"/><Relationship Id="rId5" Type="http://schemas.openxmlformats.org/officeDocument/2006/relationships/image" Target="../media/image3.jpe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doi.org/10.1002/wene.305" TargetMode="External"/><Relationship Id="rId5" Type="http://schemas.openxmlformats.org/officeDocument/2006/relationships/hyperlink" Target="https://github.com/OnSSET/teaching_kit/courses/module_1/Lecture_1/" TargetMode="External"/><Relationship Id="rId4" Type="http://schemas.openxmlformats.org/officeDocument/2006/relationships/hyperlink" Target="https://doi.org/10.1088/1748-9326/aa7b29"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alendar&#10;&#10;Description automatically generated">
            <a:extLst>
              <a:ext uri="{FF2B5EF4-FFF2-40B4-BE49-F238E27FC236}">
                <a16:creationId xmlns:a16="http://schemas.microsoft.com/office/drawing/2014/main" id="{DAECFF69-3A3B-A74C-AE52-763B852731E7}"/>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668734" y="3822131"/>
            <a:ext cx="3058819" cy="646331"/>
          </a:xfrm>
          <a:prstGeom prst="rect">
            <a:avLst/>
          </a:prstGeom>
          <a:noFill/>
        </p:spPr>
        <p:txBody>
          <a:bodyPr wrap="square" lIns="91440" tIns="45720" rIns="91440" bIns="45720" rtlCol="0" anchor="ctr">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Plataforma de Eletrificação</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645407" y="4533531"/>
            <a:ext cx="4584625" cy="1605949"/>
          </a:xfrm>
        </p:spPr>
        <p:txBody>
          <a:bodyPr>
            <a:normAutofit fontScale="90000"/>
          </a:bodyPr>
          <a:lstStyle/>
          <a:p>
            <a:r>
              <a:rPr lang="en-GB" dirty="0">
                <a:solidFill>
                  <a:schemeClr val="bg1"/>
                </a:solidFill>
              </a:rPr>
              <a:t>AULA 3</a:t>
            </a:r>
            <a:br>
              <a:rPr lang="en-GB" dirty="0"/>
            </a:br>
            <a:r>
              <a:rPr lang="en-GB" dirty="0"/>
              <a:t>INTRODUÇÃO </a:t>
            </a:r>
            <a:br>
              <a:rPr lang="en-GB" dirty="0"/>
            </a:br>
            <a:r>
              <a:rPr lang="en-GB" dirty="0"/>
              <a:t>AO OnSSET</a:t>
            </a:r>
          </a:p>
        </p:txBody>
      </p:sp>
      <p:sp>
        <p:nvSpPr>
          <p:cNvPr id="6" name="Oval 5">
            <a:extLst>
              <a:ext uri="{FF2B5EF4-FFF2-40B4-BE49-F238E27FC236}">
                <a16:creationId xmlns:a16="http://schemas.microsoft.com/office/drawing/2014/main" id="{79A4FCC4-0149-9548-9EAC-6786774DC49C}"/>
              </a:ext>
            </a:extLst>
          </p:cNvPr>
          <p:cNvSpPr/>
          <p:nvPr/>
        </p:nvSpPr>
        <p:spPr>
          <a:xfrm>
            <a:off x="5352228"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1.mp3" descr="Track1_Lecture3_Slide1.mp3">
            <a:hlinkClick r:id="" action="ppaction://media"/>
            <a:extLst>
              <a:ext uri="{FF2B5EF4-FFF2-40B4-BE49-F238E27FC236}">
                <a16:creationId xmlns:a16="http://schemas.microsoft.com/office/drawing/2014/main" id="{B8C2F639-44FE-FB43-B29C-E6ED28086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3593" y="5251374"/>
            <a:ext cx="812800" cy="812800"/>
          </a:xfrm>
          <a:prstGeom prst="rect">
            <a:avLst/>
          </a:prstGeom>
        </p:spPr>
      </p:pic>
      <p:sp>
        <p:nvSpPr>
          <p:cNvPr id="11" name="TextBox 10">
            <a:extLst>
              <a:ext uri="{FF2B5EF4-FFF2-40B4-BE49-F238E27FC236}">
                <a16:creationId xmlns:a16="http://schemas.microsoft.com/office/drawing/2014/main" id="{96972BB6-67BA-7645-A626-F2E28A42742E}"/>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Versão 1.0</a:t>
            </a:r>
            <a:endParaRPr lang="en-US" b="1" dirty="0">
              <a:solidFill>
                <a:schemeClr val="bg1"/>
              </a:solidFill>
              <a:latin typeface="Open Sans"/>
              <a:cs typeface="Calibri"/>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48" y="1822730"/>
            <a:ext cx="3706123" cy="2690747"/>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5" y="1389619"/>
            <a:ext cx="94719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Recursos energéticos na África Subsariana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4584195" cy="1369074"/>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Principais conjuntos de dados utilizados na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1043" y="3898887"/>
            <a:ext cx="2516708" cy="2177027"/>
          </a:xfrm>
          <a:prstGeom prst="rect">
            <a:avLst/>
          </a:prstGeom>
        </p:spPr>
      </p:pic>
      <p:sp>
        <p:nvSpPr>
          <p:cNvPr id="11" name="Rectangle 10"/>
          <p:cNvSpPr/>
          <p:nvPr/>
        </p:nvSpPr>
        <p:spPr>
          <a:xfrm>
            <a:off x="8296872" y="6082141"/>
            <a:ext cx="3441968" cy="307777"/>
          </a:xfrm>
          <a:prstGeom prst="rect">
            <a:avLst/>
          </a:prstGeom>
        </p:spPr>
        <p:txBody>
          <a:bodyPr wrap="none" lIns="91440" tIns="45720" rIns="91440" bIns="45720" anchor="t">
            <a:spAutoFit/>
          </a:bodyPr>
          <a:lstStyle/>
          <a:p>
            <a:r>
              <a:rPr lang="en-GB" sz="1400" i="1" dirty="0">
                <a:latin typeface="Open Sans"/>
              </a:rPr>
              <a:t>Korkovelos et al., 2018, Mentis et al. 2017</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1507" y="1774301"/>
            <a:ext cx="5773041" cy="2169852"/>
          </a:xfrm>
          <a:prstGeom prst="rect">
            <a:avLst/>
          </a:prstGeom>
        </p:spPr>
      </p:pic>
      <p:sp>
        <p:nvSpPr>
          <p:cNvPr id="10" name="Rectangle 9"/>
          <p:cNvSpPr/>
          <p:nvPr/>
        </p:nvSpPr>
        <p:spPr>
          <a:xfrm>
            <a:off x="887215" y="6143697"/>
            <a:ext cx="2704327" cy="246221"/>
          </a:xfrm>
          <a:prstGeom prst="rect">
            <a:avLst/>
          </a:prstGeom>
        </p:spPr>
        <p:txBody>
          <a:bodyPr wrap="square">
            <a:spAutoFit/>
          </a:bodyPr>
          <a:lstStyle/>
          <a:p>
            <a:r>
              <a:rPr lang="en-US" sz="1000" b="1" dirty="0">
                <a:solidFill>
                  <a:srgbClr val="1D1C1D"/>
                </a:solidFill>
                <a:latin typeface="Open Sans"/>
              </a:rPr>
              <a:t>Fonte:</a:t>
            </a:r>
            <a:r>
              <a:rPr lang="en-US" sz="1000" dirty="0">
                <a:solidFill>
                  <a:srgbClr val="1D1C1D"/>
                </a:solidFill>
                <a:latin typeface="Open Sans"/>
              </a:rPr>
              <a:t> Adaptado de Mentis et al. 2021</a:t>
            </a:r>
            <a:endParaRPr lang="en-US" sz="1000" dirty="0">
              <a:latin typeface="Open Sans"/>
            </a:endParaRPr>
          </a:p>
        </p:txBody>
      </p:sp>
      <p:sp>
        <p:nvSpPr>
          <p:cNvPr id="13" name="Rectangle 12"/>
          <p:cNvSpPr/>
          <p:nvPr/>
        </p:nvSpPr>
        <p:spPr>
          <a:xfrm>
            <a:off x="7558323" y="3926397"/>
            <a:ext cx="4089581" cy="246221"/>
          </a:xfrm>
          <a:prstGeom prst="rect">
            <a:avLst/>
          </a:prstGeom>
        </p:spPr>
        <p:txBody>
          <a:bodyPr wrap="none" lIns="91440" tIns="45720" rIns="91440" bIns="45720" anchor="t">
            <a:spAutoFit/>
          </a:bodyPr>
          <a:lstStyle/>
          <a:p>
            <a:r>
              <a:rPr lang="en-GB" sz="1000" b="1" dirty="0">
                <a:latin typeface="Open Sans"/>
              </a:rPr>
              <a:t>Fonte da imagem</a:t>
            </a:r>
            <a:r>
              <a:rPr lang="en-GB" sz="1000" dirty="0">
                <a:latin typeface="Open Sans"/>
              </a:rPr>
              <a:t>: Mentis et al. 2017, </a:t>
            </a:r>
            <a:r>
              <a:rPr lang="en-GB" sz="1000" dirty="0">
                <a:latin typeface="Open Sans"/>
                <a:hlinkClick r:id="rId8"/>
              </a:rPr>
              <a:t>imagem </a:t>
            </a:r>
            <a:r>
              <a:rPr lang="en-GB" sz="1000" dirty="0">
                <a:latin typeface="Open Sans"/>
              </a:rPr>
              <a:t>licenciada sob </a:t>
            </a:r>
            <a:r>
              <a:rPr lang="en-GB" sz="1000" dirty="0">
                <a:latin typeface="Open Sans"/>
                <a:hlinkClick r:id="rId9"/>
              </a:rPr>
              <a:t>CC-BY 3.0</a:t>
            </a:r>
            <a:endParaRPr lang="en-GB" sz="1000" dirty="0">
              <a:latin typeface="Open Sans"/>
            </a:endParaRPr>
          </a:p>
        </p:txBody>
      </p:sp>
      <p:sp>
        <p:nvSpPr>
          <p:cNvPr id="14" name="Rectangle 13"/>
          <p:cNvSpPr/>
          <p:nvPr/>
        </p:nvSpPr>
        <p:spPr>
          <a:xfrm>
            <a:off x="887215" y="4577209"/>
            <a:ext cx="2263054" cy="400110"/>
          </a:xfrm>
          <a:prstGeom prst="rect">
            <a:avLst/>
          </a:prstGeom>
        </p:spPr>
        <p:txBody>
          <a:bodyPr wrap="square" lIns="91440" tIns="45720" rIns="91440" bIns="45720" anchor="t">
            <a:spAutoFit/>
          </a:bodyPr>
          <a:lstStyle/>
          <a:p>
            <a:r>
              <a:rPr lang="en-GB" sz="1000" b="1" dirty="0">
                <a:latin typeface="Open Sans"/>
              </a:rPr>
              <a:t>Fonte da imagem</a:t>
            </a:r>
            <a:r>
              <a:rPr lang="en-GB" sz="1000" dirty="0">
                <a:latin typeface="Open Sans"/>
              </a:rPr>
              <a:t>: Mentis et al. 2017, </a:t>
            </a:r>
            <a:r>
              <a:rPr lang="en-GB" sz="1000" dirty="0">
                <a:latin typeface="Open Sans"/>
                <a:hlinkClick r:id="rId8"/>
              </a:rPr>
              <a:t>imagem </a:t>
            </a:r>
            <a:r>
              <a:rPr lang="en-GB" sz="1000" dirty="0">
                <a:latin typeface="Open Sans"/>
              </a:rPr>
              <a:t>licenciada sob </a:t>
            </a:r>
            <a:r>
              <a:rPr lang="en-GB" sz="1000" dirty="0">
                <a:latin typeface="Open Sans"/>
                <a:hlinkClick r:id="rId9"/>
              </a:rPr>
              <a:t>CC-BY 3.0</a:t>
            </a:r>
            <a:endParaRPr lang="en-GB" sz="1000" dirty="0">
              <a:latin typeface="Open Sans"/>
            </a:endParaRPr>
          </a:p>
        </p:txBody>
      </p:sp>
      <p:sp>
        <p:nvSpPr>
          <p:cNvPr id="15" name="Rectangle 14"/>
          <p:cNvSpPr/>
          <p:nvPr/>
        </p:nvSpPr>
        <p:spPr>
          <a:xfrm>
            <a:off x="3829709" y="6148430"/>
            <a:ext cx="4344459" cy="246221"/>
          </a:xfrm>
          <a:prstGeom prst="rect">
            <a:avLst/>
          </a:prstGeom>
        </p:spPr>
        <p:txBody>
          <a:bodyPr wrap="none" lIns="91440" tIns="45720" rIns="91440" bIns="45720" anchor="t">
            <a:spAutoFit/>
          </a:bodyPr>
          <a:lstStyle/>
          <a:p>
            <a:r>
              <a:rPr lang="en-GB" sz="1000" b="1" dirty="0">
                <a:latin typeface="Open Sans"/>
              </a:rPr>
              <a:t>Fonte da imagem</a:t>
            </a:r>
            <a:r>
              <a:rPr lang="en-GB" sz="1000" dirty="0">
                <a:latin typeface="Open Sans"/>
              </a:rPr>
              <a:t>: Korkovelos et al. 2018, </a:t>
            </a:r>
            <a:r>
              <a:rPr lang="en-GB" sz="1000" dirty="0">
                <a:latin typeface="Open Sans"/>
                <a:hlinkClick r:id="rId10"/>
              </a:rPr>
              <a:t>imagem </a:t>
            </a:r>
            <a:r>
              <a:rPr lang="en-GB" sz="1000" dirty="0">
                <a:latin typeface="Open Sans"/>
              </a:rPr>
              <a:t>licenciada sob </a:t>
            </a:r>
            <a:r>
              <a:rPr lang="en-GB" sz="1000" dirty="0">
                <a:latin typeface="Open Sans"/>
                <a:hlinkClick r:id="rId11"/>
              </a:rPr>
              <a:t>CC-BY 4.0</a:t>
            </a:r>
            <a:endParaRPr lang="en-GB" sz="1000" dirty="0">
              <a:latin typeface="Open Sans"/>
            </a:endParaRPr>
          </a:p>
        </p:txBody>
      </p:sp>
      <p:sp>
        <p:nvSpPr>
          <p:cNvPr id="16" name="Oval 15">
            <a:extLst>
              <a:ext uri="{FF2B5EF4-FFF2-40B4-BE49-F238E27FC236}">
                <a16:creationId xmlns:a16="http://schemas.microsoft.com/office/drawing/2014/main" id="{38D07E37-735F-2B4F-BD3C-7D3770FEF690}"/>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0.mp3" descr="Track1_Lecture3_Slide10.mp3">
            <a:hlinkClick r:id="" action="ppaction://media"/>
            <a:extLst>
              <a:ext uri="{FF2B5EF4-FFF2-40B4-BE49-F238E27FC236}">
                <a16:creationId xmlns:a16="http://schemas.microsoft.com/office/drawing/2014/main" id="{8169A251-4969-7F4F-ACED-F091795E22A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89600" y="341841"/>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Quadro multi-camadas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4781607" cy="1369074"/>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Principais conjuntos de dados utilizados na </a:t>
            </a:r>
            <a:r>
              <a:rPr lang="en-GB" sz="4400" dirty="0">
                <a:latin typeface="Open Sans"/>
                <a:ea typeface="Open Sans" panose="020B0606030504020204" pitchFamily="34" charset="0"/>
                <a:cs typeface="Open Sans" panose="020B0606030504020204" pitchFamily="34" charset="0"/>
                <a:sym typeface="Bodoni SvtyTwo ITC TT-Book"/>
              </a:rPr>
              <a:t>OnSSET  </a:t>
            </a:r>
          </a:p>
        </p:txBody>
      </p:sp>
      <p:sp>
        <p:nvSpPr>
          <p:cNvPr id="3" name="Rectangle 2"/>
          <p:cNvSpPr/>
          <p:nvPr/>
        </p:nvSpPr>
        <p:spPr>
          <a:xfrm>
            <a:off x="8635412" y="6070982"/>
            <a:ext cx="2689262" cy="307777"/>
          </a:xfrm>
          <a:prstGeom prst="rect">
            <a:avLst/>
          </a:prstGeom>
        </p:spPr>
        <p:txBody>
          <a:bodyPr wrap="none" lIns="91440" tIns="45720" rIns="91440" bIns="45720" anchor="t">
            <a:spAutoFit/>
          </a:bodyPr>
          <a:lstStyle/>
          <a:p>
            <a:r>
              <a:rPr lang="en-US" sz="1400" i="1" dirty="0">
                <a:solidFill>
                  <a:srgbClr val="000000"/>
                </a:solidFill>
                <a:latin typeface="Open Sans"/>
                <a:ea typeface="Arial"/>
                <a:cs typeface="Arial"/>
                <a:sym typeface="Arial"/>
              </a:rPr>
              <a:t>ESMAP, 2015; Fuso Nerini et al., 2016</a:t>
            </a:r>
            <a:endParaRPr lang="en-GB" sz="1400" i="1" dirty="0">
              <a:latin typeface="Open Sans"/>
            </a:endParaRPr>
          </a:p>
        </p:txBody>
      </p:sp>
      <p:sp>
        <p:nvSpPr>
          <p:cNvPr id="6" name="Rectangle 5"/>
          <p:cNvSpPr/>
          <p:nvPr/>
        </p:nvSpPr>
        <p:spPr>
          <a:xfrm>
            <a:off x="999367" y="6128392"/>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5209" y="1685452"/>
            <a:ext cx="7168963" cy="4343347"/>
          </a:xfrm>
          <a:prstGeom prst="rect">
            <a:avLst/>
          </a:prstGeom>
        </p:spPr>
      </p:pic>
      <p:sp>
        <p:nvSpPr>
          <p:cNvPr id="10" name="TextBox 2"/>
          <p:cNvSpPr txBox="1"/>
          <p:nvPr/>
        </p:nvSpPr>
        <p:spPr>
          <a:xfrm>
            <a:off x="3640430" y="6146149"/>
            <a:ext cx="45232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E9F24175-A6F6-2D43-85D6-49D9C5795B44}"/>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1.mp3" descr="Track1_Lecture3_Slide11.mp3">
            <a:hlinkClick r:id="" action="ppaction://media"/>
            <a:extLst>
              <a:ext uri="{FF2B5EF4-FFF2-40B4-BE49-F238E27FC236}">
                <a16:creationId xmlns:a16="http://schemas.microsoft.com/office/drawing/2014/main" id="{79136999-0B55-DA46-BE06-CADF9DE145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78815" y="334319"/>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Quais são as opções para a eletrificação?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4749087" cy="1369074"/>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Principais conjuntos de dados utilizados na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p:cNvSpPr/>
          <p:nvPr/>
        </p:nvSpPr>
        <p:spPr>
          <a:xfrm>
            <a:off x="887215" y="6138107"/>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86" y="2483024"/>
            <a:ext cx="3587416" cy="2391611"/>
          </a:xfrm>
          <a:prstGeom prst="rect">
            <a:avLst/>
          </a:prstGeom>
        </p:spPr>
      </p:pic>
      <p:sp>
        <p:nvSpPr>
          <p:cNvPr id="7" name="TextBox 6"/>
          <p:cNvSpPr txBox="1"/>
          <p:nvPr/>
        </p:nvSpPr>
        <p:spPr>
          <a:xfrm>
            <a:off x="966687" y="2105041"/>
            <a:ext cx="3587416" cy="461665"/>
          </a:xfrm>
          <a:prstGeom prst="rect">
            <a:avLst/>
          </a:prstGeom>
          <a:noFill/>
        </p:spPr>
        <p:txBody>
          <a:bodyPr wrap="square" lIns="91440" tIns="45720" rIns="91440" bIns="45720" rtlCol="0" anchor="t">
            <a:spAutoFit/>
          </a:bodyPr>
          <a:lstStyle/>
          <a:p>
            <a:pPr algn="ctr"/>
            <a:r>
              <a:rPr lang="en-GB" sz="2400" dirty="0">
                <a:latin typeface="Open Sans"/>
              </a:rPr>
              <a:t>REDE ELÉTRICA</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629" y="3548581"/>
            <a:ext cx="2919663" cy="2189747"/>
          </a:xfrm>
          <a:prstGeom prst="rect">
            <a:avLst/>
          </a:prstGeom>
        </p:spPr>
      </p:pic>
      <p:sp>
        <p:nvSpPr>
          <p:cNvPr id="11" name="Rectangle 10"/>
          <p:cNvSpPr/>
          <p:nvPr/>
        </p:nvSpPr>
        <p:spPr>
          <a:xfrm>
            <a:off x="8615829" y="2721423"/>
            <a:ext cx="2566028" cy="830997"/>
          </a:xfrm>
          <a:prstGeom prst="rect">
            <a:avLst/>
          </a:prstGeom>
        </p:spPr>
        <p:txBody>
          <a:bodyPr wrap="square" lIns="91440" tIns="45720" rIns="91440" bIns="45720" anchor="t">
            <a:spAutoFit/>
          </a:bodyPr>
          <a:lstStyle/>
          <a:p>
            <a:pPr algn="ctr"/>
            <a:r>
              <a:rPr lang="en-US" sz="2400" dirty="0">
                <a:latin typeface="Open Sans"/>
              </a:rPr>
              <a:t>STAND-ALONE</a:t>
            </a:r>
          </a:p>
          <a:p>
            <a:pPr algn="ctr"/>
            <a:r>
              <a:rPr lang="en-US" sz="2400" dirty="0">
                <a:latin typeface="Open Sans"/>
              </a:rPr>
              <a:t>TECNOLOGIAS</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1825" y="2963232"/>
            <a:ext cx="3421145" cy="2281877"/>
          </a:xfrm>
          <a:prstGeom prst="rect">
            <a:avLst/>
          </a:prstGeom>
        </p:spPr>
      </p:pic>
      <p:sp>
        <p:nvSpPr>
          <p:cNvPr id="13" name="Rectangle 12"/>
          <p:cNvSpPr/>
          <p:nvPr/>
        </p:nvSpPr>
        <p:spPr>
          <a:xfrm>
            <a:off x="4772872" y="2495495"/>
            <a:ext cx="3421146" cy="461665"/>
          </a:xfrm>
          <a:prstGeom prst="rect">
            <a:avLst/>
          </a:prstGeom>
          <a:solidFill>
            <a:schemeClr val="bg1"/>
          </a:solidFill>
        </p:spPr>
        <p:txBody>
          <a:bodyPr wrap="square" lIns="91440" tIns="45720" rIns="91440" bIns="45720" anchor="t">
            <a:spAutoFit/>
          </a:bodyPr>
          <a:lstStyle/>
          <a:p>
            <a:pPr algn="ctr"/>
            <a:r>
              <a:rPr lang="en-US" sz="2400" dirty="0">
                <a:latin typeface="Open Sans"/>
              </a:rPr>
              <a:t>MINI-GRID</a:t>
            </a:r>
          </a:p>
        </p:txBody>
      </p:sp>
      <p:sp>
        <p:nvSpPr>
          <p:cNvPr id="14" name="Rectangle 13"/>
          <p:cNvSpPr/>
          <p:nvPr/>
        </p:nvSpPr>
        <p:spPr>
          <a:xfrm>
            <a:off x="4743919" y="5232192"/>
            <a:ext cx="3479052" cy="415498"/>
          </a:xfrm>
          <a:prstGeom prst="rect">
            <a:avLst/>
          </a:prstGeom>
        </p:spPr>
        <p:txBody>
          <a:bodyPr wrap="square">
            <a:spAutoFit/>
          </a:bodyPr>
          <a:lstStyle/>
          <a:p>
            <a:r>
              <a:rPr lang="en-GB" sz="1000" b="1" dirty="0"/>
              <a:t>Fonte da imagem: </a:t>
            </a:r>
            <a:r>
              <a:rPr lang="en-GB" sz="1000" dirty="0"/>
              <a:t>Agência Internacional para as Energias Renováveis (IRENA) </a:t>
            </a:r>
            <a:r>
              <a:rPr lang="en-GB" sz="1000" dirty="0">
                <a:hlinkClick r:id="rId8"/>
              </a:rPr>
              <a:t>CC BY-NC-ND 2.0</a:t>
            </a:r>
            <a:endParaRPr lang="en-GB" sz="1000" dirty="0"/>
          </a:p>
        </p:txBody>
      </p:sp>
      <p:sp>
        <p:nvSpPr>
          <p:cNvPr id="15" name="Oval 14">
            <a:extLst>
              <a:ext uri="{FF2B5EF4-FFF2-40B4-BE49-F238E27FC236}">
                <a16:creationId xmlns:a16="http://schemas.microsoft.com/office/drawing/2014/main" id="{FD4B16F6-FA96-D648-BA8E-B82EE26AB9A6}"/>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2.mp3" descr="Track1_Lecture3_Slide12.mp3">
            <a:hlinkClick r:id="" action="ppaction://media"/>
            <a:extLst>
              <a:ext uri="{FF2B5EF4-FFF2-40B4-BE49-F238E27FC236}">
                <a16:creationId xmlns:a16="http://schemas.microsoft.com/office/drawing/2014/main" id="{728CC4E0-AF80-1940-8525-6BE5AE3E95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34319"/>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305" y="30914"/>
            <a:ext cx="6890660" cy="1325563"/>
          </a:xfrm>
        </p:spPr>
        <p:txBody>
          <a:bodyPr>
            <a:normAutofit fontScale="90000"/>
          </a:bodyPr>
          <a:lstStyle/>
          <a:p>
            <a:r>
              <a:rPr lang="en-US" dirty="0">
                <a:ea typeface="Open Sans" panose="020B0606030504020204" pitchFamily="34" charset="0"/>
                <a:cs typeface="Open Sans" panose="020B0606030504020204" pitchFamily="34" charset="0"/>
                <a:sym typeface="Bodoni SvtyTwo ITC TT-Book"/>
              </a:rPr>
              <a:t>3.2 Principais conjuntos de dados utilizados na OnSSET</a:t>
            </a:r>
            <a:endParaRPr lang="en-GB" dirty="0"/>
          </a:p>
        </p:txBody>
      </p:sp>
      <p:sp>
        <p:nvSpPr>
          <p:cNvPr id="5" name="Rectangle 4">
            <a:extLst>
              <a:ext uri="{FF2B5EF4-FFF2-40B4-BE49-F238E27FC236}">
                <a16:creationId xmlns:a16="http://schemas.microsoft.com/office/drawing/2014/main" id="{63FE2775-FB72-4D44-B480-06EBB7F679B3}"/>
              </a:ext>
            </a:extLst>
          </p:cNvPr>
          <p:cNvSpPr/>
          <p:nvPr/>
        </p:nvSpPr>
        <p:spPr>
          <a:xfrm>
            <a:off x="898358" y="135623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Custo nivelado da eletricidade (LCOE) </a:t>
            </a:r>
          </a:p>
        </p:txBody>
      </p:sp>
      <p:sp>
        <p:nvSpPr>
          <p:cNvPr id="6" name="Rectangle 5"/>
          <p:cNvSpPr/>
          <p:nvPr/>
        </p:nvSpPr>
        <p:spPr>
          <a:xfrm>
            <a:off x="10143929" y="6072120"/>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7" name="Rectangle 6"/>
          <p:cNvSpPr/>
          <p:nvPr/>
        </p:nvSpPr>
        <p:spPr>
          <a:xfrm>
            <a:off x="968768" y="6149759"/>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8" name="Rectangle 7"/>
          <p:cNvSpPr/>
          <p:nvPr/>
        </p:nvSpPr>
        <p:spPr>
          <a:xfrm>
            <a:off x="7581034" y="4254082"/>
            <a:ext cx="2798088" cy="400110"/>
          </a:xfrm>
          <a:prstGeom prst="rect">
            <a:avLst/>
          </a:prstGeom>
        </p:spPr>
        <p:txBody>
          <a:bodyPr wrap="square" lIns="91440" tIns="45720" rIns="91440" bIns="45720" anchor="t">
            <a:spAutoFit/>
          </a:bodyPr>
          <a:lstStyle/>
          <a:p>
            <a:r>
              <a:rPr lang="en-GB" sz="1000" b="1" dirty="0">
                <a:latin typeface="Open Sans"/>
              </a:rPr>
              <a:t>Fonte da imagem adaptada de</a:t>
            </a:r>
            <a:r>
              <a:rPr lang="en-GB" sz="1000" dirty="0">
                <a:latin typeface="Open Sans"/>
              </a:rPr>
              <a:t>: Mentis et al. 2017, </a:t>
            </a:r>
            <a:r>
              <a:rPr lang="en-GB" sz="1000" dirty="0">
                <a:latin typeface="Open Sans"/>
                <a:hlinkClick r:id="rId5"/>
              </a:rPr>
              <a:t>imagem </a:t>
            </a:r>
            <a:r>
              <a:rPr lang="en-GB" sz="1000" dirty="0">
                <a:latin typeface="Open Sans"/>
              </a:rPr>
              <a:t>licenciada sob </a:t>
            </a:r>
            <a:r>
              <a:rPr lang="en-GB" sz="1000" dirty="0">
                <a:latin typeface="Open Sans"/>
                <a:hlinkClick r:id="rId6"/>
              </a:rPr>
              <a:t>CC-BY 3.0</a:t>
            </a:r>
            <a:endParaRPr lang="en-GB" sz="1000" dirty="0">
              <a:latin typeface="Open Sans"/>
            </a:endParaRPr>
          </a:p>
        </p:txBody>
      </p:sp>
      <p:pic>
        <p:nvPicPr>
          <p:cNvPr id="3" name="Picture 8" descr="Graphical user interface, text&#10;&#10;Description automatically generated">
            <a:extLst>
              <a:ext uri="{FF2B5EF4-FFF2-40B4-BE49-F238E27FC236}">
                <a16:creationId xmlns:a16="http://schemas.microsoft.com/office/drawing/2014/main" id="{B390C8EF-0FAD-4F95-8F08-4E5A1DA2EBE7}"/>
              </a:ext>
            </a:extLst>
          </p:cNvPr>
          <p:cNvPicPr>
            <a:picLocks noChangeAspect="1"/>
          </p:cNvPicPr>
          <p:nvPr/>
        </p:nvPicPr>
        <p:blipFill>
          <a:blip r:embed="rId7"/>
          <a:stretch>
            <a:fillRect/>
          </a:stretch>
        </p:blipFill>
        <p:spPr>
          <a:xfrm>
            <a:off x="928778" y="1920205"/>
            <a:ext cx="5072332" cy="4038383"/>
          </a:xfrm>
          <a:prstGeom prst="rect">
            <a:avLst/>
          </a:prstGeom>
        </p:spPr>
      </p:pic>
      <p:pic>
        <p:nvPicPr>
          <p:cNvPr id="9" name="Picture 9" descr="Shape, rectangle&#10;&#10;Description automatically generated">
            <a:extLst>
              <a:ext uri="{FF2B5EF4-FFF2-40B4-BE49-F238E27FC236}">
                <a16:creationId xmlns:a16="http://schemas.microsoft.com/office/drawing/2014/main" id="{2D79C730-D7F7-4CFA-A338-A9C06C19F3CC}"/>
              </a:ext>
            </a:extLst>
          </p:cNvPr>
          <p:cNvPicPr>
            <a:picLocks noChangeAspect="1"/>
          </p:cNvPicPr>
          <p:nvPr/>
        </p:nvPicPr>
        <p:blipFill>
          <a:blip r:embed="rId8"/>
          <a:stretch>
            <a:fillRect/>
          </a:stretch>
        </p:blipFill>
        <p:spPr>
          <a:xfrm>
            <a:off x="7643004" y="2759285"/>
            <a:ext cx="2743200" cy="1339430"/>
          </a:xfrm>
          <a:prstGeom prst="rect">
            <a:avLst/>
          </a:prstGeom>
        </p:spPr>
      </p:pic>
      <p:pic>
        <p:nvPicPr>
          <p:cNvPr id="4" name="Picture 10">
            <a:extLst>
              <a:ext uri="{FF2B5EF4-FFF2-40B4-BE49-F238E27FC236}">
                <a16:creationId xmlns:a16="http://schemas.microsoft.com/office/drawing/2014/main" id="{91B30FC5-F128-43D3-9AFF-583A963DE828}"/>
              </a:ext>
            </a:extLst>
          </p:cNvPr>
          <p:cNvPicPr>
            <a:picLocks noChangeAspect="1"/>
          </p:cNvPicPr>
          <p:nvPr/>
        </p:nvPicPr>
        <p:blipFill>
          <a:blip r:embed="rId9"/>
          <a:stretch>
            <a:fillRect/>
          </a:stretch>
        </p:blipFill>
        <p:spPr>
          <a:xfrm>
            <a:off x="7635922" y="2919896"/>
            <a:ext cx="2743200" cy="927225"/>
          </a:xfrm>
          <a:prstGeom prst="rect">
            <a:avLst/>
          </a:prstGeom>
        </p:spPr>
      </p:pic>
      <p:sp>
        <p:nvSpPr>
          <p:cNvPr id="10" name="Oval 9">
            <a:extLst>
              <a:ext uri="{FF2B5EF4-FFF2-40B4-BE49-F238E27FC236}">
                <a16:creationId xmlns:a16="http://schemas.microsoft.com/office/drawing/2014/main" id="{4A168BAB-1B86-204C-8D63-ADD46334508D}"/>
              </a:ext>
            </a:extLst>
          </p:cNvPr>
          <p:cNvSpPr/>
          <p:nvPr/>
        </p:nvSpPr>
        <p:spPr>
          <a:xfrm>
            <a:off x="784033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Track1_Lecture3_Slide13.mp3" descr="Track1_Lecture3_Slide13.mp3">
            <a:hlinkClick r:id="" action="ppaction://media"/>
            <a:extLst>
              <a:ext uri="{FF2B5EF4-FFF2-40B4-BE49-F238E27FC236}">
                <a16:creationId xmlns:a16="http://schemas.microsoft.com/office/drawing/2014/main" id="{3C84FCE6-A8EF-5A4D-A23E-BA78330C08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11695" y="337210"/>
            <a:ext cx="812800" cy="812800"/>
          </a:xfrm>
          <a:prstGeom prst="rect">
            <a:avLst/>
          </a:prstGeom>
        </p:spPr>
      </p:pic>
    </p:spTree>
    <p:extLst>
      <p:ext uri="{BB962C8B-B14F-4D97-AF65-F5344CB8AC3E}">
        <p14:creationId xmlns:p14="http://schemas.microsoft.com/office/powerpoint/2010/main" val="7949360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9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aprendizagem</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55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Aula 3.2 Referências</a:t>
            </a:r>
          </a:p>
        </p:txBody>
      </p:sp>
      <p:sp>
        <p:nvSpPr>
          <p:cNvPr id="3" name="Rectangle 2"/>
          <p:cNvSpPr/>
          <p:nvPr/>
        </p:nvSpPr>
        <p:spPr>
          <a:xfrm>
            <a:off x="887215" y="1370344"/>
            <a:ext cx="10417570" cy="3754874"/>
          </a:xfrm>
          <a:prstGeom prst="rect">
            <a:avLst/>
          </a:prstGeom>
        </p:spPr>
        <p:txBody>
          <a:bodyPr wrap="square" lIns="91440" tIns="45720" rIns="91440" bIns="45720" anchor="t">
            <a:spAutoFit/>
          </a:bodyPr>
          <a:lstStyle/>
          <a:p>
            <a:r>
              <a:rPr lang="sv-SE" sz="1400" dirty="0">
                <a:latin typeface="Open Sans"/>
              </a:rPr>
              <a:t>Bhatia, Mikul, Angelou, Niki, 2015. Para além das ligações : Energy Access Redefined (TECHNICAL REPORT No. 008/15), Documento de trabalho.</a:t>
            </a:r>
          </a:p>
          <a:p>
            <a:endParaRPr lang="sv-SE" sz="1400" dirty="0">
              <a:latin typeface="Open Sans"/>
            </a:endParaRPr>
          </a:p>
          <a:p>
            <a:r>
              <a:rPr lang="sv-SE" sz="1400" dirty="0">
                <a:latin typeface="Open Sans"/>
              </a:rPr>
              <a:t>Korkovelos, A., Khavari, B., Sahlberg, A., Howells, M., Arderne, C., 2019. O papel dos dados de acesso aberto no planeamento da eletrificação geoespacial e na concretização do ODS7. Um estudo de caso baseado no OnSSET para o Malawi. Energias 12, 1395. </a:t>
            </a:r>
            <a:r>
              <a:rPr lang="sv-SE" sz="1400" dirty="0">
                <a:latin typeface="Open Sans"/>
                <a:hlinkClick r:id="rId2"/>
              </a:rPr>
              <a:t>https://doi.org/10.3390/en12071395</a:t>
            </a:r>
            <a:endParaRPr lang="sv-SE" sz="1400" dirty="0">
              <a:latin typeface="Open Sans"/>
            </a:endParaRPr>
          </a:p>
          <a:p>
            <a:endParaRPr lang="sv-SE" sz="1400" dirty="0">
              <a:latin typeface="Open Sans"/>
            </a:endParaRPr>
          </a:p>
          <a:p>
            <a:r>
              <a:rPr lang="sv-SE" sz="1400" dirty="0">
                <a:latin typeface="Open Sans"/>
              </a:rPr>
              <a:t>Korkovelos, A., Mentis, D., Siyal, S.H., Arderne, C., Rogner, H., Bazilian, M., Howells, M., Beck, H., De Roo, A., 2018. Uma avaliação geoespacial do potencial hidroelétrico de pequena escala na África Subsariana. Energias 11, 3100. </a:t>
            </a:r>
            <a:r>
              <a:rPr lang="sv-SE" sz="1400" dirty="0">
                <a:latin typeface="Open Sans"/>
                <a:hlinkClick r:id="rId3"/>
              </a:rPr>
              <a:t>https://doi.org/10.3390/en11113100</a:t>
            </a:r>
            <a:endParaRPr lang="sv-SE" sz="1400" dirty="0">
              <a:latin typeface="Open Sans"/>
            </a:endParaRPr>
          </a:p>
          <a:p>
            <a:endParaRPr lang="sv-SE" sz="1400" dirty="0">
              <a:latin typeface="Open Sans"/>
            </a:endParaRPr>
          </a:p>
          <a:p>
            <a:r>
              <a:rPr lang="sv-SE" sz="1400" dirty="0">
                <a:latin typeface="Open Sans"/>
              </a:rPr>
              <a:t>Mentis, D., Howells, M., Rogner, H., Korkovelos, A., Arderne, C., Zepeda, E., Siyal, S., Taliotis, C., Bazilian, M., de Roo, A., Tanvez, Y., Oudalov, A., Scholtz, E., 2017. Lighting the World: a primeira aplicação de uma ferramenta de eletrificação espacial de fonte aberta (OnSSET) na África Subsariana. Environmental Research Letters 12, 085003. </a:t>
            </a:r>
            <a:r>
              <a:rPr lang="sv-SE" sz="1400" dirty="0">
                <a:latin typeface="Open Sans"/>
                <a:hlinkClick r:id="rId4"/>
              </a:rPr>
              <a:t>https://doi.org/10.1088/1748-9326/aa7b29</a:t>
            </a:r>
            <a:endParaRPr lang="sv-SE" sz="1400" dirty="0">
              <a:latin typeface="Open Sans"/>
            </a:endParaRPr>
          </a:p>
          <a:p>
            <a:endParaRPr lang="sv-SE" sz="1400" dirty="0">
              <a:latin typeface="Open Sans"/>
            </a:endParaRPr>
          </a:p>
          <a:p>
            <a:r>
              <a:rPr lang="sv-SE" sz="1400" dirty="0">
                <a:latin typeface="Open Sans"/>
              </a:rPr>
              <a:t>Mentis, D., Korkovelos, A., Sahlberg, A., Khavari, B., n.d. Palestra 1: Introdução à modelação geoespacial da eletrificação</a:t>
            </a:r>
          </a:p>
          <a:p>
            <a:r>
              <a:rPr lang="sv-SE" sz="1400" dirty="0">
                <a:latin typeface="Open Sans"/>
              </a:rPr>
              <a:t>[Documento WWW]. Kit Didático OnSSET. URL </a:t>
            </a:r>
            <a:r>
              <a:rPr lang="sv-SE" sz="1400" dirty="0">
                <a:latin typeface="Open Sans"/>
                <a:hlinkClick r:id="rId5"/>
              </a:rPr>
              <a:t>https://onsset.github.io/teaching_kit/courses/module_1/Lecture_1/ </a:t>
            </a:r>
            <a:r>
              <a:rPr lang="sv-SE" sz="1400" dirty="0">
                <a:latin typeface="Open Sans"/>
              </a:rPr>
              <a:t>(acedido em 2.18.21).</a:t>
            </a:r>
          </a:p>
          <a:p>
            <a:endParaRPr lang="sv-SE" sz="1400" dirty="0">
              <a:latin typeface="Open Sans"/>
            </a:endParaRPr>
          </a:p>
          <a:p>
            <a:r>
              <a:rPr lang="sv-SE" sz="1400" dirty="0">
                <a:latin typeface="Open Sans"/>
              </a:rPr>
              <a:t>Nerini, F.F., Broad, O., Mentis, D., Welsch, M., Bazilian, M., Howells, M., 2016. Uma comparação de custos de abordagens tecnológicas para melhorar o acesso a serviços de eletricidade. Energy 95, 255-265. </a:t>
            </a:r>
            <a:r>
              <a:rPr lang="sv-SE" sz="1400" dirty="0">
                <a:latin typeface="Open Sans"/>
                <a:hlinkClick r:id="rId6"/>
              </a:rPr>
              <a:t>https://doi.org/10.1016/j.energy.2015.11.068</a:t>
            </a:r>
            <a:endParaRPr lang="sv-SE" sz="1400" dirty="0">
              <a:effectLst/>
              <a:latin typeface="Open Sans"/>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25824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Resultados da eletrificação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2044"/>
            <a:ext cx="5633505" cy="137575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Acesso à eletricidade na </a:t>
            </a:r>
            <a:r>
              <a:rPr lang="en-GB" sz="4400" dirty="0">
                <a:latin typeface="Open Sans"/>
                <a:ea typeface="Open Sans" panose="020B0606030504020204" pitchFamily="34" charset="0"/>
                <a:cs typeface="Open Sans" panose="020B0606030504020204" pitchFamily="34" charset="0"/>
                <a:sym typeface="Bodoni SvtyTwo ITC TT-Book"/>
              </a:rPr>
              <a:t>África</a:t>
            </a:r>
            <a:r>
              <a:rPr lang="en-US" sz="4400" dirty="0">
                <a:latin typeface="Open Sans"/>
                <a:ea typeface="Open Sans" panose="020B0606030504020204" pitchFamily="34" charset="0"/>
                <a:cs typeface="Open Sans" panose="020B0606030504020204" pitchFamily="34" charset="0"/>
                <a:sym typeface="Bodoni SvtyTwo ITC TT-Book"/>
              </a:rPr>
              <a:t> Subsariana  </a:t>
            </a:r>
          </a:p>
        </p:txBody>
      </p:sp>
      <p:sp>
        <p:nvSpPr>
          <p:cNvPr id="11" name="Rectangle 10"/>
          <p:cNvSpPr/>
          <p:nvPr/>
        </p:nvSpPr>
        <p:spPr>
          <a:xfrm>
            <a:off x="10152916" y="6072516"/>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1003176" y="6145225"/>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7" name="Rectangle 6"/>
          <p:cNvSpPr/>
          <p:nvPr/>
        </p:nvSpPr>
        <p:spPr>
          <a:xfrm>
            <a:off x="4336913" y="6145463"/>
            <a:ext cx="4183373" cy="246221"/>
          </a:xfrm>
          <a:prstGeom prst="rect">
            <a:avLst/>
          </a:prstGeom>
        </p:spPr>
        <p:txBody>
          <a:bodyPr wrap="square" lIns="91440" tIns="45720" rIns="91440" bIns="45720" anchor="t">
            <a:spAutoFit/>
          </a:bodyPr>
          <a:lstStyle/>
          <a:p>
            <a:r>
              <a:rPr lang="en-GB" sz="1000" b="1" dirty="0">
                <a:latin typeface="Open Sans"/>
              </a:rPr>
              <a:t>Fonte da imagem</a:t>
            </a:r>
            <a:r>
              <a:rPr lang="en-GB" sz="1000" dirty="0">
                <a:latin typeface="Open Sans"/>
              </a:rPr>
              <a:t>: Mentis et al. 2017, </a:t>
            </a:r>
            <a:r>
              <a:rPr lang="en-GB" sz="1000" dirty="0">
                <a:latin typeface="Open Sans"/>
                <a:hlinkClick r:id="rId5"/>
              </a:rPr>
              <a:t>imagem </a:t>
            </a:r>
            <a:r>
              <a:rPr lang="en-GB" sz="1000" dirty="0">
                <a:latin typeface="Open Sans"/>
              </a:rPr>
              <a:t>licenciada sob </a:t>
            </a:r>
            <a:r>
              <a:rPr lang="en-GB" sz="1000" dirty="0">
                <a:latin typeface="Open Sans"/>
                <a:hlinkClick r:id="rId6"/>
              </a:rPr>
              <a:t>CC-BY 3.0</a:t>
            </a:r>
            <a:endParaRPr lang="en-GB" sz="1000" dirty="0">
              <a:latin typeface="Open Sans"/>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7914" y="1589674"/>
            <a:ext cx="5967404" cy="4473964"/>
          </a:xfrm>
          <a:prstGeom prst="rect">
            <a:avLst/>
          </a:prstGeom>
        </p:spPr>
      </p:pic>
      <p:sp>
        <p:nvSpPr>
          <p:cNvPr id="10" name="Oval 9">
            <a:extLst>
              <a:ext uri="{FF2B5EF4-FFF2-40B4-BE49-F238E27FC236}">
                <a16:creationId xmlns:a16="http://schemas.microsoft.com/office/drawing/2014/main" id="{CE1A8FBF-A6AB-1145-97F4-AC0D7F162F88}"/>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5.mp3" descr="Track1_Lecture3_Slide15.mp3">
            <a:hlinkClick r:id="" action="ppaction://media"/>
            <a:extLst>
              <a:ext uri="{FF2B5EF4-FFF2-40B4-BE49-F238E27FC236}">
                <a16:creationId xmlns:a16="http://schemas.microsoft.com/office/drawing/2014/main" id="{2D3FDE82-0C3C-D040-8B74-EBB05AD19B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5089" y="334319"/>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Custo do investimento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2044"/>
            <a:ext cx="6023252" cy="137575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Acesso à eletricidade na </a:t>
            </a:r>
            <a:r>
              <a:rPr lang="en-GB" sz="4400" dirty="0">
                <a:latin typeface="Open Sans"/>
                <a:ea typeface="Open Sans" panose="020B0606030504020204" pitchFamily="34" charset="0"/>
                <a:cs typeface="Open Sans" panose="020B0606030504020204" pitchFamily="34" charset="0"/>
                <a:sym typeface="Bodoni SvtyTwo ITC TT-Book"/>
              </a:rPr>
              <a:t>África</a:t>
            </a:r>
            <a:r>
              <a:rPr lang="en-US" sz="4400" dirty="0">
                <a:latin typeface="Open Sans"/>
                <a:ea typeface="Open Sans" panose="020B0606030504020204" pitchFamily="34" charset="0"/>
                <a:cs typeface="Open Sans" panose="020B0606030504020204" pitchFamily="34" charset="0"/>
                <a:sym typeface="Bodoni SvtyTwo ITC TT-Book"/>
              </a:rPr>
              <a:t> Subsariana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439" y="1774856"/>
            <a:ext cx="5405147" cy="4469533"/>
          </a:xfrm>
          <a:prstGeom prst="rect">
            <a:avLst/>
          </a:prstGeom>
        </p:spPr>
      </p:pic>
      <p:sp>
        <p:nvSpPr>
          <p:cNvPr id="11" name="Rectangle 10"/>
          <p:cNvSpPr/>
          <p:nvPr/>
        </p:nvSpPr>
        <p:spPr>
          <a:xfrm>
            <a:off x="10159493" y="6081622"/>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971861" y="6139033"/>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12" name="Rectangle 11"/>
          <p:cNvSpPr/>
          <p:nvPr/>
        </p:nvSpPr>
        <p:spPr>
          <a:xfrm>
            <a:off x="3686059" y="6134300"/>
            <a:ext cx="4216219" cy="246221"/>
          </a:xfrm>
          <a:prstGeom prst="rect">
            <a:avLst/>
          </a:prstGeom>
        </p:spPr>
        <p:txBody>
          <a:bodyPr wrap="none" lIns="91440" tIns="45720" rIns="91440" bIns="45720" anchor="t">
            <a:spAutoFit/>
          </a:bodyPr>
          <a:lstStyle/>
          <a:p>
            <a:pPr algn="ctr"/>
            <a:r>
              <a:rPr lang="en-GB" sz="1000" b="1" dirty="0">
                <a:latin typeface="Open Sans"/>
              </a:rPr>
              <a:t>Fonte da imagem</a:t>
            </a:r>
            <a:r>
              <a:rPr lang="en-GB" sz="1000" dirty="0">
                <a:latin typeface="Open Sans"/>
              </a:rPr>
              <a:t>: Mentis et al. 2017, </a:t>
            </a:r>
            <a:r>
              <a:rPr lang="en-GB" sz="1000" dirty="0">
                <a:latin typeface="Open Sans"/>
                <a:hlinkClick r:id="rId6"/>
              </a:rPr>
              <a:t>imagem </a:t>
            </a:r>
            <a:r>
              <a:rPr lang="en-GB" sz="1000" dirty="0">
                <a:latin typeface="Open Sans"/>
              </a:rPr>
              <a:t>licenciada sob </a:t>
            </a:r>
            <a:r>
              <a:rPr lang="en-GB" sz="1000" dirty="0">
                <a:latin typeface="Open Sans"/>
                <a:hlinkClick r:id="rId7"/>
              </a:rPr>
              <a:t>CC-BY 3.0</a:t>
            </a:r>
            <a:endParaRPr lang="en-GB" sz="1000" dirty="0">
              <a:latin typeface="Open Sans"/>
            </a:endParaRPr>
          </a:p>
        </p:txBody>
      </p:sp>
      <p:sp>
        <p:nvSpPr>
          <p:cNvPr id="13" name="Oval 12">
            <a:extLst>
              <a:ext uri="{FF2B5EF4-FFF2-40B4-BE49-F238E27FC236}">
                <a16:creationId xmlns:a16="http://schemas.microsoft.com/office/drawing/2014/main" id="{EB752886-07F6-2348-8DED-454520352C86}"/>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6.mp3" descr="Track1_Lecture3_Slide16.mp3">
            <a:hlinkClick r:id="" action="ppaction://media"/>
            <a:extLst>
              <a:ext uri="{FF2B5EF4-FFF2-40B4-BE49-F238E27FC236}">
                <a16:creationId xmlns:a16="http://schemas.microsoft.com/office/drawing/2014/main" id="{F1E9F507-23E4-FC4E-8ACE-D915275237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6500" y="334319"/>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07268" y="1389619"/>
            <a:ext cx="10174972"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Exemplos de resultados da análise da eletrificação da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África</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Subsariana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2044"/>
            <a:ext cx="5933310" cy="137575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Acesso à eletricidade na </a:t>
            </a:r>
            <a:r>
              <a:rPr lang="en-GB" sz="4400" dirty="0">
                <a:latin typeface="Open Sans"/>
                <a:ea typeface="Open Sans" panose="020B0606030504020204" pitchFamily="34" charset="0"/>
                <a:cs typeface="Open Sans" panose="020B0606030504020204" pitchFamily="34" charset="0"/>
                <a:sym typeface="Bodoni SvtyTwo ITC TT-Book"/>
              </a:rPr>
              <a:t>África</a:t>
            </a:r>
            <a:r>
              <a:rPr lang="en-US" sz="4400" dirty="0">
                <a:latin typeface="Open Sans"/>
                <a:ea typeface="Open Sans" panose="020B0606030504020204" pitchFamily="34" charset="0"/>
                <a:cs typeface="Open Sans" panose="020B0606030504020204" pitchFamily="34" charset="0"/>
                <a:sym typeface="Bodoni SvtyTwo ITC TT-Book"/>
              </a:rPr>
              <a:t> Subsariana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285" y="2104001"/>
            <a:ext cx="10242740" cy="3821484"/>
          </a:xfrm>
          <a:prstGeom prst="rect">
            <a:avLst/>
          </a:prstGeom>
        </p:spPr>
      </p:pic>
      <p:sp>
        <p:nvSpPr>
          <p:cNvPr id="13" name="Rectangle 12"/>
          <p:cNvSpPr/>
          <p:nvPr/>
        </p:nvSpPr>
        <p:spPr>
          <a:xfrm>
            <a:off x="10157299" y="6076991"/>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925024" y="6149356"/>
            <a:ext cx="2688188" cy="246221"/>
          </a:xfrm>
          <a:prstGeom prst="rect">
            <a:avLst/>
          </a:prstGeom>
        </p:spPr>
        <p:txBody>
          <a:bodyPr wrap="square">
            <a:spAutoFit/>
          </a:bodyPr>
          <a:lstStyle/>
          <a:p>
            <a:r>
              <a:rPr lang="en-US" sz="1000" b="1" dirty="0">
                <a:solidFill>
                  <a:srgbClr val="1D1C1D"/>
                </a:solidFill>
                <a:latin typeface="Open Sans"/>
              </a:rPr>
              <a:t>Fonte:</a:t>
            </a:r>
            <a:r>
              <a:rPr lang="en-US" sz="1000" dirty="0">
                <a:solidFill>
                  <a:srgbClr val="1D1C1D"/>
                </a:solidFill>
                <a:latin typeface="Open Sans"/>
              </a:rPr>
              <a:t> Adaptado de Mentis et al. 2021</a:t>
            </a:r>
            <a:endParaRPr lang="en-US" sz="1000" dirty="0">
              <a:latin typeface="Open Sans"/>
            </a:endParaRPr>
          </a:p>
        </p:txBody>
      </p:sp>
      <p:sp>
        <p:nvSpPr>
          <p:cNvPr id="11" name="Rectangle 10"/>
          <p:cNvSpPr/>
          <p:nvPr/>
        </p:nvSpPr>
        <p:spPr>
          <a:xfrm>
            <a:off x="4685630" y="6133382"/>
            <a:ext cx="4216219" cy="246221"/>
          </a:xfrm>
          <a:prstGeom prst="rect">
            <a:avLst/>
          </a:prstGeom>
        </p:spPr>
        <p:txBody>
          <a:bodyPr wrap="none" lIns="91440" tIns="45720" rIns="91440" bIns="45720" anchor="t">
            <a:spAutoFit/>
          </a:bodyPr>
          <a:lstStyle/>
          <a:p>
            <a:pPr algn="ctr"/>
            <a:r>
              <a:rPr lang="en-GB" sz="1000" b="1" dirty="0">
                <a:latin typeface="Open Sans"/>
              </a:rPr>
              <a:t>Fonte da imagem</a:t>
            </a:r>
            <a:r>
              <a:rPr lang="en-GB" sz="1000" dirty="0">
                <a:latin typeface="Open Sans"/>
              </a:rPr>
              <a:t>: Mentis et al. 2017, </a:t>
            </a:r>
            <a:r>
              <a:rPr lang="en-GB" sz="1000" dirty="0">
                <a:latin typeface="Open Sans"/>
                <a:hlinkClick r:id="rId6"/>
              </a:rPr>
              <a:t>imagem </a:t>
            </a:r>
            <a:r>
              <a:rPr lang="en-GB" sz="1000" dirty="0">
                <a:latin typeface="Open Sans"/>
              </a:rPr>
              <a:t>licenciada sob </a:t>
            </a:r>
            <a:r>
              <a:rPr lang="en-GB" sz="1000" dirty="0">
                <a:latin typeface="Open Sans"/>
                <a:hlinkClick r:id="rId7"/>
              </a:rPr>
              <a:t>CC-BY 3.0</a:t>
            </a:r>
            <a:endParaRPr lang="en-GB" sz="1000" dirty="0">
              <a:latin typeface="Open Sans"/>
            </a:endParaRPr>
          </a:p>
        </p:txBody>
      </p:sp>
      <p:sp>
        <p:nvSpPr>
          <p:cNvPr id="10" name="Oval 9">
            <a:extLst>
              <a:ext uri="{FF2B5EF4-FFF2-40B4-BE49-F238E27FC236}">
                <a16:creationId xmlns:a16="http://schemas.microsoft.com/office/drawing/2014/main" id="{80511BB0-02C2-2F47-950A-826F05A183BA}"/>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7.mp3" descr="Track1_Lecture3_Slide17.mp3">
            <a:hlinkClick r:id="" action="ppaction://media"/>
            <a:extLst>
              <a:ext uri="{FF2B5EF4-FFF2-40B4-BE49-F238E27FC236}">
                <a16:creationId xmlns:a16="http://schemas.microsoft.com/office/drawing/2014/main" id="{9584E5CE-C269-A64E-B3D6-A8E78AA0E5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6500" y="335192"/>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7283391"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Necessidades de investimento na </a:t>
            </a:r>
            <a:r>
              <a:rPr lang="en-ZA" b="1" dirty="0">
                <a:latin typeface="Open Sans"/>
                <a:ea typeface="Open Sans" panose="020B0606030504020204" pitchFamily="34" charset="0"/>
                <a:cs typeface="Open Sans" panose="020B0606030504020204" pitchFamily="34" charset="0"/>
              </a:rPr>
              <a:t>África</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Subsariana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5067" y="1863940"/>
            <a:ext cx="5609838" cy="4221116"/>
          </a:xfrm>
          <a:prstGeom prst="rect">
            <a:avLst/>
          </a:prstGeom>
        </p:spPr>
      </p:pic>
      <p:sp>
        <p:nvSpPr>
          <p:cNvPr id="5" name="Rectangle 4"/>
          <p:cNvSpPr/>
          <p:nvPr/>
        </p:nvSpPr>
        <p:spPr>
          <a:xfrm>
            <a:off x="936550" y="6141510"/>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2" name="Title 10">
            <a:extLst>
              <a:ext uri="{FF2B5EF4-FFF2-40B4-BE49-F238E27FC236}">
                <a16:creationId xmlns:a16="http://schemas.microsoft.com/office/drawing/2014/main" id="{43CE6EBA-4EBD-46AA-9125-30FE6E5C850C}"/>
              </a:ext>
            </a:extLst>
          </p:cNvPr>
          <p:cNvSpPr txBox="1">
            <a:spLocks/>
          </p:cNvSpPr>
          <p:nvPr/>
        </p:nvSpPr>
        <p:spPr>
          <a:xfrm>
            <a:off x="887215" y="-2044"/>
            <a:ext cx="5993270" cy="137575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Acesso à eletricidade na </a:t>
            </a:r>
            <a:r>
              <a:rPr lang="en-GB" sz="4400" dirty="0">
                <a:latin typeface="Open Sans"/>
                <a:ea typeface="Open Sans" panose="020B0606030504020204" pitchFamily="34" charset="0"/>
                <a:cs typeface="Open Sans" panose="020B0606030504020204" pitchFamily="34" charset="0"/>
                <a:sym typeface="Bodoni SvtyTwo ITC TT-Book"/>
              </a:rPr>
              <a:t>África</a:t>
            </a:r>
            <a:r>
              <a:rPr lang="en-US" sz="4400" dirty="0">
                <a:latin typeface="Open Sans"/>
                <a:ea typeface="Open Sans" panose="020B0606030504020204" pitchFamily="34" charset="0"/>
                <a:cs typeface="Open Sans" panose="020B0606030504020204" pitchFamily="34" charset="0"/>
                <a:sym typeface="Bodoni SvtyTwo ITC TT-Book"/>
              </a:rPr>
              <a:t> Subsariana </a:t>
            </a:r>
          </a:p>
        </p:txBody>
      </p:sp>
      <p:sp>
        <p:nvSpPr>
          <p:cNvPr id="6" name="TextBox 2"/>
          <p:cNvSpPr txBox="1"/>
          <p:nvPr/>
        </p:nvSpPr>
        <p:spPr>
          <a:xfrm>
            <a:off x="3724447" y="6142692"/>
            <a:ext cx="436285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0B8CE93-F86A-584A-9B12-3AD6342D100E}"/>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18.mp3" descr="Track1_Lecture3_Slide18.mp3">
            <a:hlinkClick r:id="" action="ppaction://media"/>
            <a:extLst>
              <a:ext uri="{FF2B5EF4-FFF2-40B4-BE49-F238E27FC236}">
                <a16:creationId xmlns:a16="http://schemas.microsoft.com/office/drawing/2014/main" id="{5C3A7D3E-2845-514B-88F3-CA2C3694BC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6500" y="341976"/>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Mensagens-chave</a:t>
            </a:r>
          </a:p>
        </p:txBody>
      </p:sp>
      <p:sp>
        <p:nvSpPr>
          <p:cNvPr id="2" name="Content Placeholder 1"/>
          <p:cNvSpPr>
            <a:spLocks noGrp="1"/>
          </p:cNvSpPr>
          <p:nvPr>
            <p:ph idx="1"/>
          </p:nvPr>
        </p:nvSpPr>
        <p:spPr>
          <a:xfrm>
            <a:off x="802105" y="2063643"/>
            <a:ext cx="9258969" cy="3902995"/>
          </a:xfrm>
        </p:spPr>
        <p:txBody>
          <a:bodyPr vert="horz" lIns="91440" tIns="45720" rIns="91440" bIns="45720" rtlCol="0" anchor="t">
            <a:normAutofit/>
          </a:bodyPr>
          <a:lstStyle/>
          <a:p>
            <a:pPr>
              <a:lnSpc>
                <a:spcPct val="114000"/>
              </a:lnSpc>
              <a:spcBef>
                <a:spcPts val="0"/>
              </a:spcBef>
              <a:spcAft>
                <a:spcPts val="600"/>
              </a:spcAft>
            </a:pPr>
            <a:r>
              <a:rPr lang="en-GB" b="1" dirty="0">
                <a:latin typeface="Open Sans"/>
              </a:rPr>
              <a:t>A extensão da rede </a:t>
            </a:r>
            <a:r>
              <a:rPr lang="en-GB" dirty="0">
                <a:latin typeface="Open Sans"/>
              </a:rPr>
              <a:t>é favorável em zonas com </a:t>
            </a:r>
            <a:r>
              <a:rPr lang="en-GB" b="1" dirty="0">
                <a:latin typeface="Open Sans"/>
              </a:rPr>
              <a:t>grande procura</a:t>
            </a:r>
            <a:r>
              <a:rPr lang="en-GB" dirty="0">
                <a:latin typeface="Open Sans"/>
              </a:rPr>
              <a:t>, o que se correlaciona frequentemente com uma elevada densidade populacional e </a:t>
            </a:r>
            <a:r>
              <a:rPr lang="en-GB" b="1" dirty="0">
                <a:latin typeface="Open Sans"/>
              </a:rPr>
              <a:t>uma distância próxima (&lt;50 km) da rede </a:t>
            </a:r>
            <a:r>
              <a:rPr lang="en-GB" b="1" dirty="0" err="1">
                <a:latin typeface="Open Sans"/>
              </a:rPr>
              <a:t>elétrica</a:t>
            </a:r>
            <a:endParaRPr lang="en-GB" dirty="0">
              <a:latin typeface="Open Sans"/>
            </a:endParaRPr>
          </a:p>
          <a:p>
            <a:pPr>
              <a:lnSpc>
                <a:spcPct val="114000"/>
              </a:lnSpc>
              <a:spcBef>
                <a:spcPts val="0"/>
              </a:spcBef>
              <a:spcAft>
                <a:spcPts val="600"/>
              </a:spcAft>
            </a:pPr>
            <a:r>
              <a:rPr lang="en-GB" b="1" dirty="0">
                <a:latin typeface="Open Sans"/>
              </a:rPr>
              <a:t>As mini-redes </a:t>
            </a:r>
            <a:r>
              <a:rPr lang="en-GB" dirty="0">
                <a:latin typeface="Open Sans"/>
              </a:rPr>
              <a:t>são favoráveis em níveis </a:t>
            </a:r>
            <a:r>
              <a:rPr lang="en-GB" b="1" dirty="0">
                <a:latin typeface="Open Sans"/>
              </a:rPr>
              <a:t>de procura médios a elevados</a:t>
            </a:r>
            <a:r>
              <a:rPr lang="en-GB" dirty="0">
                <a:latin typeface="Open Sans"/>
              </a:rPr>
              <a:t>, o que normalmente se correlaciona com a densidade populacional em áreas </a:t>
            </a:r>
            <a:r>
              <a:rPr lang="en-GB" b="1" dirty="0">
                <a:latin typeface="Open Sans"/>
              </a:rPr>
              <a:t>localizadas mais longe das linhas de rede existentes</a:t>
            </a:r>
          </a:p>
          <a:p>
            <a:pPr>
              <a:lnSpc>
                <a:spcPct val="114000"/>
              </a:lnSpc>
              <a:spcBef>
                <a:spcPts val="0"/>
              </a:spcBef>
              <a:spcAft>
                <a:spcPts val="600"/>
              </a:spcAft>
            </a:pPr>
            <a:r>
              <a:rPr lang="en-GB" dirty="0">
                <a:latin typeface="Open Sans"/>
              </a:rPr>
              <a:t>Os </a:t>
            </a:r>
            <a:r>
              <a:rPr lang="en-GB" dirty="0" err="1">
                <a:latin typeface="Open Sans"/>
              </a:rPr>
              <a:t>sistemas</a:t>
            </a:r>
            <a:r>
              <a:rPr lang="en-GB" dirty="0">
                <a:latin typeface="Open Sans"/>
              </a:rPr>
              <a:t> </a:t>
            </a:r>
            <a:r>
              <a:rPr lang="en-GB" b="1" dirty="0" err="1">
                <a:latin typeface="Open Sans"/>
              </a:rPr>
              <a:t>autônomos</a:t>
            </a:r>
            <a:r>
              <a:rPr lang="en-GB" b="1" dirty="0">
                <a:latin typeface="Open Sans"/>
              </a:rPr>
              <a:t> </a:t>
            </a:r>
            <a:r>
              <a:rPr lang="en-GB" dirty="0">
                <a:latin typeface="Open Sans"/>
              </a:rPr>
              <a:t>são favoráveis em zonas onde os níveis de procura são baixos, normalmente em </a:t>
            </a:r>
            <a:r>
              <a:rPr lang="en-GB" b="1" dirty="0">
                <a:latin typeface="Open Sans"/>
              </a:rPr>
              <a:t>pequenos aglomerados rurais </a:t>
            </a:r>
            <a:r>
              <a:rPr lang="en-GB" dirty="0">
                <a:latin typeface="Open Sans"/>
              </a:rPr>
              <a:t>e/ou zonas escassamente povoadas</a:t>
            </a:r>
          </a:p>
          <a:p>
            <a:pPr>
              <a:lnSpc>
                <a:spcPct val="114000"/>
              </a:lnSpc>
              <a:spcBef>
                <a:spcPts val="0"/>
              </a:spcBef>
              <a:spcAft>
                <a:spcPts val="600"/>
              </a:spcAft>
            </a:pPr>
            <a:r>
              <a:rPr lang="en-GB" dirty="0">
                <a:latin typeface="Open Sans"/>
              </a:rPr>
              <a:t>O aumento da procura de eletricidade (Nível 1 → Nível 5) faz com que a opção de menor custo passe gradualmente de </a:t>
            </a:r>
            <a:r>
              <a:rPr lang="en-GB" dirty="0" err="1">
                <a:latin typeface="Open Sans"/>
              </a:rPr>
              <a:t>Autônoma</a:t>
            </a:r>
            <a:r>
              <a:rPr lang="en-GB" dirty="0">
                <a:latin typeface="Open Sans"/>
              </a:rPr>
              <a:t> → Mini-Rede → Rede.</a:t>
            </a:r>
          </a:p>
          <a:p>
            <a:endParaRPr lang="en-GB" sz="2000" dirty="0">
              <a:latin typeface="Open Sans"/>
            </a:endParaRPr>
          </a:p>
        </p:txBody>
      </p:sp>
      <p:sp>
        <p:nvSpPr>
          <p:cNvPr id="5" name="Rectangle 4"/>
          <p:cNvSpPr/>
          <p:nvPr/>
        </p:nvSpPr>
        <p:spPr>
          <a:xfrm>
            <a:off x="842825" y="6135197"/>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3" name="Title 10">
            <a:extLst>
              <a:ext uri="{FF2B5EF4-FFF2-40B4-BE49-F238E27FC236}">
                <a16:creationId xmlns:a16="http://schemas.microsoft.com/office/drawing/2014/main" id="{B70F0F33-7A61-46B9-85C8-4843A34710C5}"/>
              </a:ext>
            </a:extLst>
          </p:cNvPr>
          <p:cNvSpPr txBox="1">
            <a:spLocks/>
          </p:cNvSpPr>
          <p:nvPr/>
        </p:nvSpPr>
        <p:spPr>
          <a:xfrm>
            <a:off x="887215" y="-2044"/>
            <a:ext cx="5978280" cy="137575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Acesso à eletricidade na </a:t>
            </a:r>
            <a:r>
              <a:rPr lang="en-GB" sz="4400" dirty="0">
                <a:latin typeface="Open Sans"/>
                <a:ea typeface="Open Sans" panose="020B0606030504020204" pitchFamily="34" charset="0"/>
                <a:cs typeface="Open Sans" panose="020B0606030504020204" pitchFamily="34" charset="0"/>
                <a:sym typeface="Bodoni SvtyTwo ITC TT-Book"/>
              </a:rPr>
              <a:t>África</a:t>
            </a:r>
            <a:r>
              <a:rPr lang="en-US" sz="4400" dirty="0">
                <a:latin typeface="Open Sans"/>
                <a:ea typeface="Open Sans" panose="020B0606030504020204" pitchFamily="34" charset="0"/>
                <a:cs typeface="Open Sans" panose="020B0606030504020204" pitchFamily="34" charset="0"/>
                <a:sym typeface="Bodoni SvtyTwo ITC TT-Book"/>
              </a:rPr>
              <a:t> Subsariana </a:t>
            </a:r>
          </a:p>
        </p:txBody>
      </p:sp>
      <p:sp>
        <p:nvSpPr>
          <p:cNvPr id="6" name="Oval 5">
            <a:extLst>
              <a:ext uri="{FF2B5EF4-FFF2-40B4-BE49-F238E27FC236}">
                <a16:creationId xmlns:a16="http://schemas.microsoft.com/office/drawing/2014/main" id="{E84C20F0-78C1-E744-9CE1-8D276D0EB9CA}"/>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19.mp3" descr="Track1_Lecture3_Slide19.mp3">
            <a:hlinkClick r:id="" action="ppaction://media"/>
            <a:extLst>
              <a:ext uri="{FF2B5EF4-FFF2-40B4-BE49-F238E27FC236}">
                <a16:creationId xmlns:a16="http://schemas.microsoft.com/office/drawing/2014/main" id="{534EFC1B-09E8-E246-90C4-F3EFBEAC8A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76500" y="334319"/>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55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Open Sans"/>
              </a:rPr>
              <a:t>Resultados</a:t>
            </a:r>
            <a:r>
              <a:rPr lang="en-GB" sz="4400" dirty="0">
                <a:latin typeface="Open Sans"/>
              </a:rPr>
              <a:t> </a:t>
            </a:r>
            <a:r>
              <a:rPr lang="en-GB" sz="4400" dirty="0" err="1">
                <a:latin typeface="Open Sans"/>
              </a:rPr>
              <a:t>esperados</a:t>
            </a:r>
            <a:r>
              <a:rPr lang="en-GB" sz="4400" dirty="0">
                <a:latin typeface="Open Sans"/>
              </a:rPr>
              <a:t> da aprendizagem</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09402"/>
            <a:ext cx="5211459" cy="3147105"/>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AutoNum type="arabicPeriod"/>
            </a:pPr>
            <a:r>
              <a:rPr lang="en-US" sz="2000" dirty="0">
                <a:latin typeface="Open Sans"/>
                <a:ea typeface="+mn-lt"/>
                <a:cs typeface="+mn-lt"/>
              </a:rPr>
              <a:t>REA1: Descrever os conjuntos de dados básicos utilizados no OnSSET</a:t>
            </a:r>
          </a:p>
          <a:p>
            <a:pPr marL="342900" indent="-342900" algn="l">
              <a:lnSpc>
                <a:spcPct val="100000"/>
              </a:lnSpc>
              <a:buFont typeface="Arial" panose="020B0604020202020204" pitchFamily="34" charset="0"/>
              <a:buAutoNum type="arabicPeriod"/>
            </a:pPr>
            <a:r>
              <a:rPr lang="en-US" sz="2000" dirty="0">
                <a:latin typeface="Open Sans"/>
                <a:ea typeface="+mn-lt"/>
                <a:cs typeface="+mn-lt"/>
              </a:rPr>
              <a:t>REA2: Explicar como os recursos energéticos estão distribuídos na África Subsariana </a:t>
            </a:r>
          </a:p>
          <a:p>
            <a:pPr marL="342900" indent="-342900" algn="l">
              <a:lnSpc>
                <a:spcPct val="100000"/>
              </a:lnSpc>
              <a:buFont typeface="Arial" panose="020B0604020202020204" pitchFamily="34" charset="0"/>
              <a:buAutoNum type="arabicPeriod"/>
            </a:pPr>
            <a:r>
              <a:rPr lang="en-US" sz="2000" dirty="0">
                <a:latin typeface="Open Sans"/>
                <a:ea typeface="+mn-lt"/>
                <a:cs typeface="+mn-lt"/>
              </a:rPr>
              <a:t>REA3: Enumerar as principais caraterísticas dos Sistemas de Informação Geográfica (SIG) </a:t>
            </a:r>
          </a:p>
          <a:p>
            <a:pPr marL="342900" indent="-342900" algn="l">
              <a:lnSpc>
                <a:spcPct val="100000"/>
              </a:lnSpc>
              <a:buAutoNum type="arabicPeriod"/>
            </a:pPr>
            <a:r>
              <a:rPr lang="en-US" sz="2000" dirty="0">
                <a:latin typeface="Open Sans"/>
                <a:ea typeface="+mn-lt"/>
                <a:cs typeface="+mn-lt"/>
              </a:rPr>
              <a:t>REA4: Descrever o papel dos dados geoespaciais e os Objectivos de Desenvolvimento Sustentável</a:t>
            </a:r>
          </a:p>
          <a:p>
            <a:pPr algn="l">
              <a:lnSpc>
                <a:spcPct val="100000"/>
              </a:lnSpc>
            </a:pPr>
            <a:endParaRPr lang="en-GB" sz="2000" dirty="0">
              <a:latin typeface="Open Sans"/>
            </a:endParaRPr>
          </a:p>
        </p:txBody>
      </p:sp>
      <p:sp>
        <p:nvSpPr>
          <p:cNvPr id="2" name="Rectangle 1"/>
          <p:cNvSpPr/>
          <p:nvPr/>
        </p:nvSpPr>
        <p:spPr>
          <a:xfrm>
            <a:off x="887214" y="1379679"/>
            <a:ext cx="4340355" cy="400110"/>
          </a:xfrm>
          <a:prstGeom prst="rect">
            <a:avLst/>
          </a:prstGeom>
        </p:spPr>
        <p:txBody>
          <a:bodyPr wrap="none">
            <a:spAutoFit/>
          </a:bodyPr>
          <a:lstStyle/>
          <a:p>
            <a:pPr>
              <a:spcBef>
                <a:spcPts val="1000"/>
              </a:spcBef>
            </a:pPr>
            <a:r>
              <a:rPr lang="en-GB" sz="2000" b="1" dirty="0">
                <a:solidFill>
                  <a:schemeClr val="accent5">
                    <a:lumMod val="60000"/>
                    <a:lumOff val="40000"/>
                  </a:schemeClr>
                </a:solidFill>
                <a:latin typeface="Open Sans"/>
                <a:ea typeface="+mn-lt"/>
                <a:cs typeface="+mn-lt"/>
              </a:rPr>
              <a:t>No final desta aula, será capaz de:</a:t>
            </a:r>
            <a:endParaRPr lang="en-US" sz="2000" b="1" dirty="0">
              <a:solidFill>
                <a:schemeClr val="accent5">
                  <a:lumMod val="60000"/>
                  <a:lumOff val="40000"/>
                </a:schemeClr>
              </a:solidFill>
              <a:latin typeface="Open Sans"/>
              <a:cs typeface="Calibri" panose="020F0502020204030204"/>
            </a:endParaRPr>
          </a:p>
        </p:txBody>
      </p:sp>
      <p:sp>
        <p:nvSpPr>
          <p:cNvPr id="7" name="Oval 6">
            <a:extLst>
              <a:ext uri="{FF2B5EF4-FFF2-40B4-BE49-F238E27FC236}">
                <a16:creationId xmlns:a16="http://schemas.microsoft.com/office/drawing/2014/main" id="{0EE92DE4-F595-504C-B22A-0A2A37B5802B}"/>
              </a:ext>
            </a:extLst>
          </p:cNvPr>
          <p:cNvSpPr/>
          <p:nvPr/>
        </p:nvSpPr>
        <p:spPr>
          <a:xfrm>
            <a:off x="6964433" y="8212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mp3" descr="Track1_Lecture3_Slide2.mp3">
            <a:hlinkClick r:id="" action="ppaction://media"/>
            <a:extLst>
              <a:ext uri="{FF2B5EF4-FFF2-40B4-BE49-F238E27FC236}">
                <a16:creationId xmlns:a16="http://schemas.microsoft.com/office/drawing/2014/main" id="{9AC2DFC8-DDEF-E34F-850D-CF841F38A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5798" y="89261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7162" y="779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3.3 Referências</a:t>
            </a:r>
          </a:p>
        </p:txBody>
      </p:sp>
      <p:sp>
        <p:nvSpPr>
          <p:cNvPr id="2" name="Rectangle 1"/>
          <p:cNvSpPr/>
          <p:nvPr/>
        </p:nvSpPr>
        <p:spPr>
          <a:xfrm>
            <a:off x="887215" y="1630124"/>
            <a:ext cx="5227053" cy="3293209"/>
          </a:xfrm>
          <a:prstGeom prst="rect">
            <a:avLst/>
          </a:prstGeom>
        </p:spPr>
        <p:txBody>
          <a:bodyPr wrap="square" lIns="91440" tIns="45720" rIns="91440" bIns="45720" anchor="t">
            <a:spAutoFit/>
          </a:bodyPr>
          <a:lstStyle/>
          <a:p>
            <a:r>
              <a:rPr lang="en-GB" sz="1600" dirty="0">
                <a:latin typeface="Open Sans"/>
              </a:rPr>
              <a:t>Mentis, D., Howells, M., Rogner, H., Korkovelos, A., Arderne, C., Zepeda, E., Siyal, S., Taliotis, C., Bazilian, M., de Roo, A., Tanvez, Y., Oudalov, A., Scholtz, E., 2017. Lighting the World: a primeira aplicação de uma ferramenta de eletrificação espacial de fonte aberta (OnSSET) na África Subsariana. Environmental Research Letters 12, 085003. </a:t>
            </a:r>
            <a:r>
              <a:rPr lang="en-GB" sz="1600" dirty="0">
                <a:latin typeface="Open Sans"/>
                <a:hlinkClick r:id="rId2"/>
              </a:rPr>
              <a:t>https://doi.org/10.1088/1748-9326/aa7b29</a:t>
            </a:r>
            <a:endParaRPr lang="en-GB" sz="1600" dirty="0">
              <a:latin typeface="Open Sans"/>
            </a:endParaRPr>
          </a:p>
          <a:p>
            <a:endParaRPr lang="en-GB" sz="1600" dirty="0">
              <a:latin typeface="Open Sans"/>
            </a:endParaRPr>
          </a:p>
          <a:p>
            <a:r>
              <a:rPr lang="sv-SE" sz="1600" dirty="0">
                <a:latin typeface="Open Sans"/>
              </a:rPr>
              <a:t>Mentis, D., Korkovelos, A., Sahlberg, A., Khavari, B., n.d. Palestra 1: Introdução à modelação geoespacial da eletrificação </a:t>
            </a:r>
          </a:p>
          <a:p>
            <a:r>
              <a:rPr lang="sv-SE" sz="1600" dirty="0">
                <a:latin typeface="Open Sans"/>
              </a:rPr>
              <a:t>[Documento WWW]. Kit Didático OnSSET. URL </a:t>
            </a:r>
            <a:r>
              <a:rPr lang="sv-SE" sz="1600" dirty="0">
                <a:latin typeface="Open Sans"/>
                <a:hlinkClick r:id="rId3"/>
              </a:rPr>
              <a:t>https://onsset.github.io/teaching_kit/courses/modul</a:t>
            </a:r>
            <a:r>
              <a:rPr lang="sv-SE" sz="1600" dirty="0">
                <a:latin typeface="Open Sans"/>
              </a:rPr>
              <a:t>e_1/Lecture_1/ (acedido em 2.18.21).</a:t>
            </a:r>
          </a:p>
          <a:p>
            <a:endParaRPr lang="en-GB" sz="1600" dirty="0">
              <a:latin typeface="Open Sans"/>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 que é o SIG e qual a sua utilidade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5963291"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Dados geoespaciais e os </a:t>
            </a:r>
            <a:r>
              <a:rPr lang="en-GB" sz="4400" dirty="0">
                <a:latin typeface="Open Sans"/>
                <a:ea typeface="Open Sans" panose="020B0606030504020204" pitchFamily="34" charset="0"/>
                <a:cs typeface="Open Sans" panose="020B0606030504020204" pitchFamily="34" charset="0"/>
                <a:sym typeface="Bodoni SvtyTwo ITC TT-Book"/>
              </a:rPr>
              <a:t>ODS </a:t>
            </a:r>
          </a:p>
        </p:txBody>
      </p:sp>
      <p:sp>
        <p:nvSpPr>
          <p:cNvPr id="2" name="Rectangle 1"/>
          <p:cNvSpPr/>
          <p:nvPr/>
        </p:nvSpPr>
        <p:spPr>
          <a:xfrm>
            <a:off x="887214" y="4000286"/>
            <a:ext cx="9736670" cy="707886"/>
          </a:xfrm>
          <a:prstGeom prst="rect">
            <a:avLst/>
          </a:prstGeom>
        </p:spPr>
        <p:txBody>
          <a:bodyPr wrap="square" lIns="91440" tIns="45720" rIns="91440" bIns="45720" anchor="t">
            <a:spAutoFit/>
          </a:bodyPr>
          <a:lstStyle/>
          <a:p>
            <a:r>
              <a:rPr lang="en-US" sz="2000" dirty="0">
                <a:latin typeface="Open Sans"/>
              </a:rPr>
              <a:t>Os SIG podem relacionar informações de diferentes fontes, utilizando duas variáveis-chave de índice: espaço (ou localização) e tempo.</a:t>
            </a:r>
          </a:p>
        </p:txBody>
      </p:sp>
      <p:sp>
        <p:nvSpPr>
          <p:cNvPr id="3" name="Rectangle 2"/>
          <p:cNvSpPr/>
          <p:nvPr/>
        </p:nvSpPr>
        <p:spPr>
          <a:xfrm>
            <a:off x="887214" y="1967965"/>
            <a:ext cx="10398407" cy="1250727"/>
          </a:xfrm>
          <a:prstGeom prst="rect">
            <a:avLst/>
          </a:prstGeom>
        </p:spPr>
        <p:txBody>
          <a:bodyPr wrap="square" lIns="91440" tIns="45720" rIns="91440" bIns="45720" anchor="t">
            <a:spAutoFit/>
          </a:bodyPr>
          <a:lstStyle/>
          <a:p>
            <a:pPr>
              <a:lnSpc>
                <a:spcPct val="130000"/>
              </a:lnSpc>
            </a:pPr>
            <a:r>
              <a:rPr lang="en-GB" sz="2000" dirty="0">
                <a:latin typeface="Open Sans"/>
              </a:rPr>
              <a:t>Um Sistema de Informação Geográfica (</a:t>
            </a:r>
            <a:r>
              <a:rPr lang="en-GB" sz="2000" b="1" dirty="0">
                <a:latin typeface="Open Sans"/>
              </a:rPr>
              <a:t>SIG</a:t>
            </a:r>
            <a:r>
              <a:rPr lang="en-GB" sz="2000" dirty="0">
                <a:latin typeface="Open Sans"/>
              </a:rPr>
              <a:t>) é um conjunto integrado de ferramentas de hardware e software, concebido para captar, armazenar, manipular, analisar, gerir e apresentar digitalmente dados espaciais </a:t>
            </a:r>
            <a:r>
              <a:rPr lang="sv-SE" sz="2000" dirty="0">
                <a:latin typeface="Open Sans"/>
              </a:rPr>
              <a:t>(</a:t>
            </a:r>
            <a:r>
              <a:rPr lang="en-GB" sz="2000" dirty="0">
                <a:latin typeface="Open Sans"/>
              </a:rPr>
              <a:t>ou geográficos) e informações de atributos conexos.</a:t>
            </a:r>
            <a:endParaRPr lang="en-US" sz="2000" dirty="0">
              <a:latin typeface="Open Sans"/>
            </a:endParaRPr>
          </a:p>
        </p:txBody>
      </p:sp>
      <p:sp>
        <p:nvSpPr>
          <p:cNvPr id="6" name="Rectangle 5"/>
          <p:cNvSpPr/>
          <p:nvPr/>
        </p:nvSpPr>
        <p:spPr>
          <a:xfrm>
            <a:off x="124872" y="6368237"/>
            <a:ext cx="1534394"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Sahlberg et al. 2021</a:t>
            </a:r>
            <a:endParaRPr lang="en-US" sz="1000" dirty="0">
              <a:latin typeface="Open Sans"/>
            </a:endParaRPr>
          </a:p>
        </p:txBody>
      </p:sp>
      <p:sp>
        <p:nvSpPr>
          <p:cNvPr id="7" name="Oval 6">
            <a:extLst>
              <a:ext uri="{FF2B5EF4-FFF2-40B4-BE49-F238E27FC236}">
                <a16:creationId xmlns:a16="http://schemas.microsoft.com/office/drawing/2014/main" id="{EAB04707-F544-F942-91C4-1ADABBC4B17A}"/>
              </a:ext>
            </a:extLst>
          </p:cNvPr>
          <p:cNvSpPr/>
          <p:nvPr/>
        </p:nvSpPr>
        <p:spPr>
          <a:xfrm>
            <a:off x="7070832"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21.mp3" descr="Track1_Lecture3_Slide21.mp3">
            <a:hlinkClick r:id="" action="ppaction://media"/>
            <a:extLst>
              <a:ext uri="{FF2B5EF4-FFF2-40B4-BE49-F238E27FC236}">
                <a16:creationId xmlns:a16="http://schemas.microsoft.com/office/drawing/2014/main" id="{EB75D3A4-3E9C-9F43-A398-6BF64A730F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2197" y="334319"/>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6" cy="136907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Dados geoespaciais e os ODS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a:extLst>
              <a:ext uri="{FF2B5EF4-FFF2-40B4-BE49-F238E27FC236}">
                <a16:creationId xmlns:a16="http://schemas.microsoft.com/office/drawing/2014/main" id="{63FE2775-FB72-4D44-B480-06EBB7F679B3}"/>
              </a:ext>
            </a:extLst>
          </p:cNvPr>
          <p:cNvSpPr/>
          <p:nvPr/>
        </p:nvSpPr>
        <p:spPr>
          <a:xfrm>
            <a:off x="838200" y="145629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Sistema de Informação Geográfica (SIG)</a:t>
            </a:r>
          </a:p>
        </p:txBody>
      </p:sp>
      <p:sp>
        <p:nvSpPr>
          <p:cNvPr id="2" name="Content Placeholder 1"/>
          <p:cNvSpPr>
            <a:spLocks noGrp="1"/>
          </p:cNvSpPr>
          <p:nvPr>
            <p:ph idx="1"/>
          </p:nvPr>
        </p:nvSpPr>
        <p:spPr>
          <a:xfrm>
            <a:off x="838200" y="2154425"/>
            <a:ext cx="10515600" cy="3190846"/>
          </a:xfrm>
        </p:spPr>
        <p:txBody>
          <a:bodyPr vert="horz" lIns="91440" tIns="45720" rIns="91440" bIns="45720" rtlCol="0" anchor="t">
            <a:normAutofit/>
          </a:bodyPr>
          <a:lstStyle/>
          <a:p>
            <a:pPr marL="0" indent="0">
              <a:lnSpc>
                <a:spcPct val="114000"/>
              </a:lnSpc>
              <a:spcBef>
                <a:spcPts val="0"/>
              </a:spcBef>
              <a:spcAft>
                <a:spcPts val="600"/>
              </a:spcAft>
              <a:buNone/>
            </a:pPr>
            <a:r>
              <a:rPr lang="en-US" sz="2000" dirty="0">
                <a:latin typeface="Open Sans" panose="020B0606030504020204"/>
              </a:rPr>
              <a:t>A utilização do SIG tem múltiplos objectivos: </a:t>
            </a:r>
          </a:p>
          <a:p>
            <a:pPr>
              <a:lnSpc>
                <a:spcPct val="114000"/>
              </a:lnSpc>
              <a:spcBef>
                <a:spcPts val="0"/>
              </a:spcBef>
              <a:spcAft>
                <a:spcPts val="600"/>
              </a:spcAft>
            </a:pPr>
            <a:r>
              <a:rPr lang="en-US" sz="2000" b="1" dirty="0">
                <a:latin typeface="Open Sans" panose="020B0606030504020204"/>
              </a:rPr>
              <a:t>Avaliações baseadas na localização</a:t>
            </a:r>
            <a:r>
              <a:rPr lang="en-US" sz="2000" dirty="0">
                <a:latin typeface="Open Sans" panose="020B0606030504020204"/>
              </a:rPr>
              <a:t>: As ferramentas SIG permitem que as avaliações </a:t>
            </a:r>
            <a:r>
              <a:rPr lang="en-GB" sz="2000" dirty="0">
                <a:latin typeface="Open Sans" panose="020B0606030504020204"/>
              </a:rPr>
              <a:t>analisem </a:t>
            </a:r>
            <a:r>
              <a:rPr lang="en-US" sz="2000" dirty="0">
                <a:latin typeface="Open Sans" panose="020B0606030504020204"/>
              </a:rPr>
              <a:t>a informação geo-espacial relacionada com a energia. </a:t>
            </a:r>
          </a:p>
          <a:p>
            <a:pPr>
              <a:lnSpc>
                <a:spcPct val="114000"/>
              </a:lnSpc>
              <a:spcBef>
                <a:spcPts val="0"/>
              </a:spcBef>
              <a:spcAft>
                <a:spcPts val="600"/>
              </a:spcAft>
            </a:pPr>
            <a:r>
              <a:rPr lang="en-US" sz="2000" b="1" dirty="0">
                <a:latin typeface="Open Sans" panose="020B0606030504020204"/>
              </a:rPr>
              <a:t>Deteção remota</a:t>
            </a:r>
            <a:r>
              <a:rPr lang="en-US" sz="2000" dirty="0">
                <a:latin typeface="Open Sans" panose="020B0606030504020204"/>
              </a:rPr>
              <a:t>: A utilização de ferramentas SIG facilita a integração de técnicas de teledeteção para determinar a disponibilidade de recursos e os potenciais energéticos nos casos em que esses dados não estão disponíveis (publicamente).</a:t>
            </a:r>
          </a:p>
          <a:p>
            <a:pPr>
              <a:lnSpc>
                <a:spcPct val="114000"/>
              </a:lnSpc>
              <a:spcBef>
                <a:spcPts val="0"/>
              </a:spcBef>
              <a:spcAft>
                <a:spcPts val="600"/>
              </a:spcAft>
            </a:pPr>
            <a:r>
              <a:rPr lang="en-US" sz="2000" b="1" dirty="0">
                <a:latin typeface="Open Sans" panose="020B0606030504020204"/>
              </a:rPr>
              <a:t>Ilustração dos resultados</a:t>
            </a:r>
            <a:r>
              <a:rPr lang="en-US" sz="2000" dirty="0">
                <a:latin typeface="Open Sans" panose="020B0606030504020204"/>
              </a:rPr>
              <a:t>: O SIG é utilizado para ilustrar os resultados em mapas interactivos, proporcionando uma interface ciência-política eficaz.</a:t>
            </a:r>
          </a:p>
          <a:p>
            <a:pPr marL="0" indent="0">
              <a:buNone/>
            </a:pPr>
            <a:endParaRPr lang="en-GB" sz="1600" dirty="0">
              <a:latin typeface="Open Sans" panose="020B0606030504020204"/>
            </a:endParaRPr>
          </a:p>
        </p:txBody>
      </p:sp>
      <p:sp>
        <p:nvSpPr>
          <p:cNvPr id="6" name="Rectangle 5"/>
          <p:cNvSpPr/>
          <p:nvPr/>
        </p:nvSpPr>
        <p:spPr>
          <a:xfrm>
            <a:off x="124872" y="6368237"/>
            <a:ext cx="1534394"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Sahlberg et al. 2021</a:t>
            </a:r>
            <a:endParaRPr lang="en-US" sz="1000" dirty="0">
              <a:latin typeface="Open Sans"/>
            </a:endParaRPr>
          </a:p>
        </p:txBody>
      </p:sp>
      <p:sp>
        <p:nvSpPr>
          <p:cNvPr id="7" name="Oval 6">
            <a:extLst>
              <a:ext uri="{FF2B5EF4-FFF2-40B4-BE49-F238E27FC236}">
                <a16:creationId xmlns:a16="http://schemas.microsoft.com/office/drawing/2014/main" id="{C6461399-1649-8F4B-86E6-768793E56BE6}"/>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2.mp3" descr="Track1_Lecture3_Slide22.mp3">
            <a:hlinkClick r:id="" action="ppaction://media"/>
            <a:extLst>
              <a:ext uri="{FF2B5EF4-FFF2-40B4-BE49-F238E27FC236}">
                <a16:creationId xmlns:a16="http://schemas.microsoft.com/office/drawing/2014/main" id="{ACA78978-F5AA-F24F-AF07-D31114C460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105" y="340396"/>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Disponibilidade</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espacial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energia solar e eólica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6907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Dados geoespaciais e os ODS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Content Placeholder 6"/>
          <p:cNvPicPr>
            <a:picLocks noChangeAspect="1"/>
          </p:cNvPicPr>
          <p:nvPr/>
        </p:nvPicPr>
        <p:blipFill rotWithShape="1">
          <a:blip r:embed="rId5" cstate="print">
            <a:extLst>
              <a:ext uri="{28A0092B-C50C-407E-A947-70E740481C1C}">
                <a14:useLocalDpi xmlns:a14="http://schemas.microsoft.com/office/drawing/2010/main" val="0"/>
              </a:ext>
            </a:extLst>
          </a:blip>
          <a:srcRect l="3236" t="3541" r="3002" b="15049"/>
          <a:stretch/>
        </p:blipFill>
        <p:spPr>
          <a:xfrm>
            <a:off x="4722061" y="1792993"/>
            <a:ext cx="5891986" cy="3970133"/>
          </a:xfrm>
          <a:prstGeom prst="rect">
            <a:avLst/>
          </a:prstGeom>
        </p:spPr>
      </p:pic>
      <p:sp>
        <p:nvSpPr>
          <p:cNvPr id="7" name="Rectangle 14"/>
          <p:cNvSpPr/>
          <p:nvPr/>
        </p:nvSpPr>
        <p:spPr>
          <a:xfrm>
            <a:off x="6422633" y="5697206"/>
            <a:ext cx="3849138" cy="276999"/>
          </a:xfrm>
          <a:prstGeom prst="rect">
            <a:avLst/>
          </a:prstGeom>
        </p:spPr>
        <p:txBody>
          <a:bodyPr wrap="square">
            <a:spAutoFit/>
          </a:bodyPr>
          <a:lstStyle/>
          <a:p>
            <a:pPr algn="ctr">
              <a:spcAft>
                <a:spcPts val="300"/>
              </a:spcAft>
            </a:pPr>
            <a:r>
              <a:rPr lang="sv-SE" sz="1200" dirty="0"/>
              <a:t>Mapa do fator de capacidade eólica do continente africano</a:t>
            </a:r>
          </a:p>
        </p:txBody>
      </p:sp>
      <p:sp>
        <p:nvSpPr>
          <p:cNvPr id="10" name="Rounded Rectangle 9"/>
          <p:cNvSpPr/>
          <p:nvPr/>
        </p:nvSpPr>
        <p:spPr>
          <a:xfrm>
            <a:off x="6020836" y="2781112"/>
            <a:ext cx="401797" cy="441398"/>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V="1">
            <a:off x="6232358" y="1997415"/>
            <a:ext cx="1395528" cy="83000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725923" y="1453635"/>
            <a:ext cx="2267336" cy="954107"/>
          </a:xfrm>
          <a:prstGeom prst="rect">
            <a:avLst/>
          </a:prstGeom>
        </p:spPr>
        <p:txBody>
          <a:bodyPr wrap="square" lIns="91440" tIns="45720" rIns="91440" bIns="45720" anchor="t">
            <a:spAutoFit/>
          </a:bodyPr>
          <a:lstStyle/>
          <a:p>
            <a:pPr algn="ctr">
              <a:spcAft>
                <a:spcPts val="2400"/>
              </a:spcAft>
            </a:pPr>
            <a:r>
              <a:rPr lang="en-GB" sz="1400" dirty="0">
                <a:latin typeface="Open Sans"/>
              </a:rPr>
              <a:t>Áreas com elevado potencial para a implantação de </a:t>
            </a:r>
            <a:r>
              <a:rPr lang="en-GB" sz="1400" dirty="0" err="1">
                <a:latin typeface="Open Sans"/>
              </a:rPr>
              <a:t>projetos</a:t>
            </a:r>
            <a:r>
              <a:rPr lang="en-GB" sz="1400" dirty="0">
                <a:latin typeface="Open Sans"/>
              </a:rPr>
              <a:t> de energia eólica</a:t>
            </a:r>
          </a:p>
        </p:txBody>
      </p:sp>
      <p:sp>
        <p:nvSpPr>
          <p:cNvPr id="13" name="Rounded Rectangle 12"/>
          <p:cNvSpPr/>
          <p:nvPr/>
        </p:nvSpPr>
        <p:spPr>
          <a:xfrm>
            <a:off x="8538519" y="3340855"/>
            <a:ext cx="495545" cy="595831"/>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V="1">
            <a:off x="9232152" y="2409374"/>
            <a:ext cx="0" cy="91721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034064" y="3377930"/>
            <a:ext cx="198088" cy="199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Bildobjekt 15">
            <a:extLst>
              <a:ext uri="{FF2B5EF4-FFF2-40B4-BE49-F238E27FC236}">
                <a16:creationId xmlns:a16="http://schemas.microsoft.com/office/drawing/2014/main" id="{23F1D29B-5D20-4E93-9105-AA9B6B846AC1}"/>
              </a:ext>
            </a:extLst>
          </p:cNvPr>
          <p:cNvPicPr>
            <a:picLocks noChangeAspect="1"/>
          </p:cNvPicPr>
          <p:nvPr/>
        </p:nvPicPr>
        <p:blipFill>
          <a:blip r:embed="rId6"/>
          <a:stretch>
            <a:fillRect/>
          </a:stretch>
        </p:blipFill>
        <p:spPr>
          <a:xfrm>
            <a:off x="1040834" y="2613627"/>
            <a:ext cx="3349752" cy="3035284"/>
          </a:xfrm>
          <a:prstGeom prst="rect">
            <a:avLst/>
          </a:prstGeom>
        </p:spPr>
      </p:pic>
      <p:sp>
        <p:nvSpPr>
          <p:cNvPr id="17" name="Rounded Rectangle 16"/>
          <p:cNvSpPr/>
          <p:nvPr/>
        </p:nvSpPr>
        <p:spPr>
          <a:xfrm>
            <a:off x="2058037" y="2801164"/>
            <a:ext cx="2255957" cy="956824"/>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p:cNvCxnSpPr>
            <a:stCxn id="17" idx="3"/>
          </p:cNvCxnSpPr>
          <p:nvPr/>
        </p:nvCxnSpPr>
        <p:spPr>
          <a:xfrm>
            <a:off x="4313994" y="3279576"/>
            <a:ext cx="318164" cy="6127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394899" y="3071973"/>
            <a:ext cx="1523361" cy="600164"/>
          </a:xfrm>
          <a:prstGeom prst="rect">
            <a:avLst/>
          </a:prstGeom>
        </p:spPr>
        <p:txBody>
          <a:bodyPr wrap="square">
            <a:spAutoFit/>
          </a:bodyPr>
          <a:lstStyle/>
          <a:p>
            <a:pPr algn="ctr">
              <a:spcAft>
                <a:spcPts val="2400"/>
              </a:spcAft>
            </a:pPr>
            <a:r>
              <a:rPr lang="en-GB" sz="1100" dirty="0"/>
              <a:t>Área com elevado potencial para a implantação de sistemas fotovoltaicos  </a:t>
            </a:r>
          </a:p>
        </p:txBody>
      </p:sp>
      <p:sp>
        <p:nvSpPr>
          <p:cNvPr id="20" name="Rectangle 14"/>
          <p:cNvSpPr/>
          <p:nvPr/>
        </p:nvSpPr>
        <p:spPr>
          <a:xfrm>
            <a:off x="960625" y="1972325"/>
            <a:ext cx="3438150" cy="523220"/>
          </a:xfrm>
          <a:prstGeom prst="rect">
            <a:avLst/>
          </a:prstGeom>
        </p:spPr>
        <p:txBody>
          <a:bodyPr wrap="square" lIns="91440" tIns="45720" rIns="91440" bIns="45720" anchor="t">
            <a:spAutoFit/>
          </a:bodyPr>
          <a:lstStyle/>
          <a:p>
            <a:pPr algn="ctr">
              <a:spcAft>
                <a:spcPts val="300"/>
              </a:spcAft>
            </a:pPr>
            <a:r>
              <a:rPr lang="en-US" sz="1400" dirty="0">
                <a:latin typeface="Open Sans"/>
              </a:rPr>
              <a:t>Mapa de Irradiação Horizontal Global (GHI) da África Subsariana</a:t>
            </a:r>
          </a:p>
        </p:txBody>
      </p:sp>
      <p:sp>
        <p:nvSpPr>
          <p:cNvPr id="21" name="Rectangle 20"/>
          <p:cNvSpPr/>
          <p:nvPr/>
        </p:nvSpPr>
        <p:spPr>
          <a:xfrm>
            <a:off x="933661" y="6154342"/>
            <a:ext cx="1834156"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Sahlberg et al. 2021</a:t>
            </a:r>
            <a:endParaRPr lang="en-US" sz="1000" dirty="0">
              <a:latin typeface="Open Sans"/>
            </a:endParaRPr>
          </a:p>
        </p:txBody>
      </p:sp>
      <p:sp>
        <p:nvSpPr>
          <p:cNvPr id="3" name="Rectangle 2"/>
          <p:cNvSpPr/>
          <p:nvPr/>
        </p:nvSpPr>
        <p:spPr>
          <a:xfrm>
            <a:off x="941391" y="5764453"/>
            <a:ext cx="3352200" cy="246221"/>
          </a:xfrm>
          <a:prstGeom prst="rect">
            <a:avLst/>
          </a:prstGeom>
        </p:spPr>
        <p:txBody>
          <a:bodyPr wrap="none">
            <a:spAutoFit/>
          </a:bodyPr>
          <a:lstStyle/>
          <a:p>
            <a:r>
              <a:rPr lang="sv-SE" sz="1000" b="1" dirty="0">
                <a:solidFill>
                  <a:srgbClr val="4B5B75"/>
                </a:solidFill>
                <a:latin typeface="Open Sans" panose="020B0606030504020204"/>
              </a:rPr>
              <a:t>Fonte da imagem</a:t>
            </a:r>
            <a:r>
              <a:rPr lang="sv-SE" sz="1000" dirty="0">
                <a:solidFill>
                  <a:srgbClr val="4B5B75"/>
                </a:solidFill>
                <a:latin typeface="Open Sans" panose="020B0606030504020204"/>
              </a:rPr>
              <a:t>: Global Solar Atlas 2.0, </a:t>
            </a:r>
            <a:r>
              <a:rPr lang="en-US" sz="1000" dirty="0">
                <a:solidFill>
                  <a:srgbClr val="4B5B75"/>
                </a:solidFill>
                <a:latin typeface="Open Sans" panose="020B0606030504020204"/>
              </a:rPr>
              <a:t>https://globalsolaratlas.info</a:t>
            </a:r>
            <a:endParaRPr lang="en-GB" sz="1000" dirty="0">
              <a:latin typeface="Open Sans" panose="020B0606030504020204"/>
            </a:endParaRPr>
          </a:p>
        </p:txBody>
      </p:sp>
      <p:sp>
        <p:nvSpPr>
          <p:cNvPr id="4" name="Rectangle 3"/>
          <p:cNvSpPr/>
          <p:nvPr/>
        </p:nvSpPr>
        <p:spPr>
          <a:xfrm>
            <a:off x="6493789" y="6136405"/>
            <a:ext cx="3751348" cy="246221"/>
          </a:xfrm>
          <a:prstGeom prst="rect">
            <a:avLst/>
          </a:prstGeom>
        </p:spPr>
        <p:txBody>
          <a:bodyPr wrap="none">
            <a:spAutoFit/>
          </a:bodyPr>
          <a:lstStyle/>
          <a:p>
            <a:r>
              <a:rPr lang="sv-SE" sz="1000" b="1" dirty="0">
                <a:solidFill>
                  <a:srgbClr val="4B5B75"/>
                </a:solidFill>
                <a:latin typeface="Open Sans" panose="020B0606030504020204"/>
              </a:rPr>
              <a:t>Fonte da imagem: </a:t>
            </a:r>
            <a:r>
              <a:rPr lang="sv-SE" sz="1000" dirty="0">
                <a:solidFill>
                  <a:srgbClr val="4B5B75"/>
                </a:solidFill>
                <a:latin typeface="Open Sans" panose="020B0606030504020204"/>
              </a:rPr>
              <a:t>Global Wind Atlas versão 3.0, </a:t>
            </a:r>
            <a:r>
              <a:rPr lang="en-US" sz="1000" dirty="0">
                <a:solidFill>
                  <a:srgbClr val="4B5B75"/>
                </a:solidFill>
                <a:latin typeface="Open Sans" panose="020B0606030504020204"/>
              </a:rPr>
              <a:t>https://globalwindatlas.info/</a:t>
            </a:r>
            <a:endParaRPr lang="en-GB" sz="1000" dirty="0">
              <a:latin typeface="Open Sans" panose="020B0606030504020204"/>
            </a:endParaRPr>
          </a:p>
        </p:txBody>
      </p:sp>
      <p:sp>
        <p:nvSpPr>
          <p:cNvPr id="22" name="Oval 21">
            <a:extLst>
              <a:ext uri="{FF2B5EF4-FFF2-40B4-BE49-F238E27FC236}">
                <a16:creationId xmlns:a16="http://schemas.microsoft.com/office/drawing/2014/main" id="{3525A865-5053-5B49-931F-7EF67818E6F2}"/>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23.mp3" descr="Track1_Lecture3_Slide23.mp3">
            <a:hlinkClick r:id="" action="ppaction://media"/>
            <a:extLst>
              <a:ext uri="{FF2B5EF4-FFF2-40B4-BE49-F238E27FC236}">
                <a16:creationId xmlns:a16="http://schemas.microsoft.com/office/drawing/2014/main" id="{7FEA7D55-C48C-CF47-8077-1A552A0569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105" y="334319"/>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Dados geoespaciais e os ODS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963290"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Dados geoespaciais e os ODS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6"/>
          <p:cNvSpPr/>
          <p:nvPr/>
        </p:nvSpPr>
        <p:spPr>
          <a:xfrm>
            <a:off x="7654309" y="1997683"/>
            <a:ext cx="3398663" cy="2246769"/>
          </a:xfrm>
          <a:prstGeom prst="rect">
            <a:avLst/>
          </a:prstGeom>
        </p:spPr>
        <p:txBody>
          <a:bodyPr wrap="square" lIns="91440" tIns="45720" rIns="91440" bIns="45720" anchor="t">
            <a:spAutoFit/>
          </a:bodyPr>
          <a:lstStyle/>
          <a:p>
            <a:pPr lvl="0">
              <a:buSzPts val="1100"/>
              <a:defRPr/>
            </a:pPr>
            <a:r>
              <a:rPr lang="en-US" sz="2000" dirty="0">
                <a:latin typeface="Open Sans"/>
              </a:rPr>
              <a:t>"Estima-se que cerca de 20% dos indicadores dos ODS podem ser interpretados e medidos através da utilização direta dos próprios dados geoespaciais ou através da integração com dados estatísticos."</a:t>
            </a:r>
            <a:endParaRPr lang="en-GB" sz="2000" dirty="0">
              <a:latin typeface="Open Sans"/>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316" y="1997683"/>
            <a:ext cx="6401726" cy="439910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583" y="2198210"/>
            <a:ext cx="3569337" cy="652467"/>
          </a:xfrm>
          <a:prstGeom prst="rect">
            <a:avLst/>
          </a:prstGeom>
        </p:spPr>
      </p:pic>
      <p:sp>
        <p:nvSpPr>
          <p:cNvPr id="2" name="Rectangle 1"/>
          <p:cNvSpPr/>
          <p:nvPr/>
        </p:nvSpPr>
        <p:spPr>
          <a:xfrm>
            <a:off x="10123849" y="6062969"/>
            <a:ext cx="1625766" cy="307777"/>
          </a:xfrm>
          <a:prstGeom prst="rect">
            <a:avLst/>
          </a:prstGeom>
        </p:spPr>
        <p:txBody>
          <a:bodyPr wrap="none" lIns="91440" tIns="45720" rIns="91440" bIns="45720" anchor="t">
            <a:spAutoFit/>
          </a:bodyPr>
          <a:lstStyle/>
          <a:p>
            <a:r>
              <a:rPr lang="en-US" sz="1400" i="1" dirty="0">
                <a:latin typeface="Open Sans"/>
              </a:rPr>
              <a:t>Arnold et al., 2019</a:t>
            </a:r>
            <a:endParaRPr lang="en-GB" sz="1400" i="1" dirty="0">
              <a:latin typeface="Open Sans"/>
            </a:endParaRPr>
          </a:p>
        </p:txBody>
      </p:sp>
      <p:sp>
        <p:nvSpPr>
          <p:cNvPr id="10" name="Oval 9">
            <a:extLst>
              <a:ext uri="{FF2B5EF4-FFF2-40B4-BE49-F238E27FC236}">
                <a16:creationId xmlns:a16="http://schemas.microsoft.com/office/drawing/2014/main" id="{E1712730-22FE-0149-AC2D-0CB2E315FD8B}"/>
              </a:ext>
            </a:extLst>
          </p:cNvPr>
          <p:cNvSpPr/>
          <p:nvPr/>
        </p:nvSpPr>
        <p:spPr>
          <a:xfrm>
            <a:off x="7002006"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4.mp3" descr="Track1_Lecture3_Slide24.mp3">
            <a:hlinkClick r:id="" action="ppaction://media"/>
            <a:extLst>
              <a:ext uri="{FF2B5EF4-FFF2-40B4-BE49-F238E27FC236}">
                <a16:creationId xmlns:a16="http://schemas.microsoft.com/office/drawing/2014/main" id="{01ACA144-61EB-314C-B5EF-53863AC0A4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73371" y="334319"/>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Mensagens-chave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318713" cy="136907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Dados geoespaciais e os ODS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8690811" cy="3242647"/>
          </a:xfrm>
        </p:spPr>
        <p:txBody>
          <a:bodyPr vert="horz" lIns="91440" tIns="45720" rIns="91440" bIns="45720" rtlCol="0" anchor="t">
            <a:normAutofit fontScale="92500" lnSpcReduction="10000"/>
          </a:bodyPr>
          <a:lstStyle/>
          <a:p>
            <a:pPr>
              <a:lnSpc>
                <a:spcPct val="114000"/>
              </a:lnSpc>
              <a:spcBef>
                <a:spcPts val="0"/>
              </a:spcBef>
              <a:spcAft>
                <a:spcPts val="600"/>
              </a:spcAft>
            </a:pPr>
            <a:r>
              <a:rPr lang="en-US" sz="2000" dirty="0">
                <a:latin typeface="Open Sans"/>
              </a:rPr>
              <a:t>Os SIG são grandes sistemas que descrevem a forma como os dados mudam ao longo do tempo e do espaço</a:t>
            </a:r>
          </a:p>
          <a:p>
            <a:pPr>
              <a:lnSpc>
                <a:spcPct val="114000"/>
              </a:lnSpc>
              <a:spcBef>
                <a:spcPts val="0"/>
              </a:spcBef>
              <a:spcAft>
                <a:spcPts val="600"/>
              </a:spcAft>
            </a:pPr>
            <a:r>
              <a:rPr lang="en-US" sz="2000" dirty="0">
                <a:latin typeface="Open Sans"/>
              </a:rPr>
              <a:t>A utilização do SIG no planeamento energético é importante, uma vez que nos dá a capacidade de adaptar soluções com base em atributos específicos do local </a:t>
            </a:r>
          </a:p>
          <a:p>
            <a:pPr>
              <a:lnSpc>
                <a:spcPct val="114000"/>
              </a:lnSpc>
              <a:spcBef>
                <a:spcPts val="0"/>
              </a:spcBef>
              <a:spcAft>
                <a:spcPts val="600"/>
              </a:spcAft>
            </a:pPr>
            <a:r>
              <a:rPr lang="en-US" sz="2000" dirty="0">
                <a:latin typeface="Open Sans"/>
              </a:rPr>
              <a:t>Os SIG podem desempenhar um papel crucial no preenchimento de lacunas de dados e na comunicação de resultados</a:t>
            </a:r>
          </a:p>
          <a:p>
            <a:pPr>
              <a:lnSpc>
                <a:spcPct val="114000"/>
              </a:lnSpc>
              <a:spcBef>
                <a:spcPts val="0"/>
              </a:spcBef>
              <a:spcAft>
                <a:spcPts val="600"/>
              </a:spcAft>
            </a:pPr>
            <a:r>
              <a:rPr lang="en-US" sz="2000" dirty="0">
                <a:latin typeface="Open Sans"/>
              </a:rPr>
              <a:t>O SIG é importante para o planeamento e acompanhamento dos Objectivos de Desenvolvimento Sustentável.</a:t>
            </a:r>
          </a:p>
          <a:p>
            <a:endParaRPr lang="en-GB" sz="2000" dirty="0">
              <a:latin typeface="Open Sans"/>
            </a:endParaRPr>
          </a:p>
        </p:txBody>
      </p:sp>
      <p:sp>
        <p:nvSpPr>
          <p:cNvPr id="5" name="Rectangle 4"/>
          <p:cNvSpPr/>
          <p:nvPr/>
        </p:nvSpPr>
        <p:spPr>
          <a:xfrm>
            <a:off x="1060661" y="6154342"/>
            <a:ext cx="1834156"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Sahlberg et al. 2021</a:t>
            </a:r>
            <a:endParaRPr lang="en-US" sz="1000" dirty="0">
              <a:latin typeface="Open Sans"/>
            </a:endParaRPr>
          </a:p>
        </p:txBody>
      </p:sp>
      <p:sp>
        <p:nvSpPr>
          <p:cNvPr id="6" name="Oval 5">
            <a:extLst>
              <a:ext uri="{FF2B5EF4-FFF2-40B4-BE49-F238E27FC236}">
                <a16:creationId xmlns:a16="http://schemas.microsoft.com/office/drawing/2014/main" id="{EF880203-C8FC-F945-9391-AE37BE7E19B3}"/>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5.mp3" descr="Track1_Lecture3_Slide25.mp3">
            <a:hlinkClick r:id="" action="ppaction://media"/>
            <a:extLst>
              <a:ext uri="{FF2B5EF4-FFF2-40B4-BE49-F238E27FC236}">
                <a16:creationId xmlns:a16="http://schemas.microsoft.com/office/drawing/2014/main" id="{78ADC9C9-4D92-B848-BD24-105C2C48DA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105" y="334319"/>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110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3.4 Referências</a:t>
            </a:r>
          </a:p>
        </p:txBody>
      </p:sp>
      <p:sp>
        <p:nvSpPr>
          <p:cNvPr id="2" name="Rectangle 1"/>
          <p:cNvSpPr/>
          <p:nvPr/>
        </p:nvSpPr>
        <p:spPr>
          <a:xfrm>
            <a:off x="920636" y="1485466"/>
            <a:ext cx="5606717" cy="2862322"/>
          </a:xfrm>
          <a:prstGeom prst="rect">
            <a:avLst/>
          </a:prstGeom>
        </p:spPr>
        <p:txBody>
          <a:bodyPr wrap="square" lIns="91440" tIns="45720" rIns="91440" bIns="45720" anchor="t">
            <a:spAutoFit/>
          </a:bodyPr>
          <a:lstStyle/>
          <a:p>
            <a:r>
              <a:rPr lang="en-US" dirty="0">
                <a:latin typeface="Open Sans"/>
              </a:rPr>
              <a:t>Arnold, S., Chen, J., Eggers, O., 2019. Dados geoespaciais globais e complementares (não-autoritários) para os ODS: Role and Utilisation.</a:t>
            </a:r>
          </a:p>
          <a:p>
            <a:endParaRPr lang="en-US" dirty="0">
              <a:effectLst/>
              <a:latin typeface="Open Sans"/>
            </a:endParaRPr>
          </a:p>
          <a:p>
            <a:r>
              <a:rPr lang="sv-SE" dirty="0">
                <a:latin typeface="Open Sans"/>
              </a:rPr>
              <a:t>Sahlberg, A., Khavari, B., Korkovelos, A., Mentis, D., n.d. Palestra 3: Aplicação de SIG na análise de eletrificação na ferramenta OnSSET [Documento WWW]. Kit Didático OnSSET. URL </a:t>
            </a:r>
            <a:r>
              <a:rPr lang="sv-SE" dirty="0">
                <a:latin typeface="Open Sans"/>
                <a:hlinkClick r:id="rId2"/>
              </a:rPr>
              <a:t>https://onsset.github.io/teaching_kit/courses/modul</a:t>
            </a:r>
            <a:r>
              <a:rPr lang="sv-SE" dirty="0">
                <a:latin typeface="Open Sans"/>
              </a:rPr>
              <a:t>e_2/Lecture%203/ (acedido em 2.18.21).</a:t>
            </a:r>
          </a:p>
          <a:p>
            <a:endParaRPr lang="en-US" dirty="0">
              <a:effectLst/>
              <a:latin typeface="Open Sans"/>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8F6CCF05-725B-E145-AE17-DEEFC02D76FC}"/>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Agradecemos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pela </a:t>
            </a:r>
            <a:r>
              <a:rPr lang="en-GB" sz="4400" dirty="0" err="1">
                <a:latin typeface="Open Sans"/>
                <a:ea typeface="Open Sans" panose="020B0606030504020204" pitchFamily="34" charset="0"/>
                <a:cs typeface="Open Sans" panose="020B0606030504020204" pitchFamily="34" charset="0"/>
                <a:sym typeface="Bodoni SvtyTwo ITC TT-Book"/>
              </a:rPr>
              <a:t>sua</a:t>
            </a:r>
            <a:r>
              <a:rPr lang="en-GB" sz="4400" dirty="0">
                <a:latin typeface="Open Sans"/>
                <a:ea typeface="Open Sans" panose="020B0606030504020204" pitchFamily="34" charset="0"/>
                <a:cs typeface="Open Sans" panose="020B0606030504020204" pitchFamily="34" charset="0"/>
                <a:sym typeface="Bodoni SvtyTwo ITC TT-Book"/>
              </a:rPr>
              <a:t> atenção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err="1">
                <a:latin typeface="Open Sans"/>
                <a:ea typeface="Open Sans" panose="020B0606030504020204" pitchFamily="34" charset="0"/>
                <a:cs typeface="Open Sans" panose="020B0606030504020204" pitchFamily="34" charset="0"/>
                <a:sym typeface="Bodoni SvtyTwo ITC TT-Book"/>
              </a:rPr>
              <a:t>nesta</a:t>
            </a:r>
            <a:r>
              <a:rPr lang="en-GB" sz="4400" dirty="0">
                <a:latin typeface="Open Sans"/>
                <a:ea typeface="Open Sans" panose="020B0606030504020204" pitchFamily="34" charset="0"/>
                <a:cs typeface="Open Sans" panose="020B0606030504020204" pitchFamily="34" charset="0"/>
                <a:sym typeface="Bodoni SvtyTwo ITC TT-Book"/>
              </a:rPr>
              <a:t> aula!</a:t>
            </a:r>
          </a:p>
        </p:txBody>
      </p:sp>
    </p:spTree>
    <p:extLst>
      <p:ext uri="{BB962C8B-B14F-4D97-AF65-F5344CB8AC3E}">
        <p14:creationId xmlns:p14="http://schemas.microsoft.com/office/powerpoint/2010/main" val="2433595371"/>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2EB49131-AF5D-5745-ABB2-0D830747AE7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F6231DB-2AE1-0640-A504-28852219D76F}"/>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do CCG (isto levá-lo-á </a:t>
            </a:r>
            <a:br>
              <a:rPr lang="en-US" sz="800" dirty="0">
                <a:solidFill>
                  <a:schemeClr val="bg1"/>
                </a:solidFill>
                <a:latin typeface="Open Sans "/>
              </a:rPr>
            </a:br>
            <a:r>
              <a:rPr lang="en-US" sz="800" dirty="0">
                <a:solidFill>
                  <a:schemeClr val="bg1"/>
                </a:solidFill>
                <a:latin typeface="Open Sans "/>
              </a:rPr>
              <a:t>para a ligação ao sítio Web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E8B6E32C-DB0B-B246-A2C2-F26BC87073F1}"/>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Palestra 1: OnSSET/Plataforma Global de Eletrificação</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Plataforma. Versão de lançamento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apresentação]. Programa de Crescimento Compatível com o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Crescimento Compatível com o Clima, Programa de Assistência à Gestão do Setor Energético e Grupo do Banco Mundial</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4A3B1A6F-5879-CA43-AB14-96F508A6215D}"/>
              </a:ext>
            </a:extLst>
          </p:cNvPr>
          <p:cNvGrpSpPr/>
          <p:nvPr/>
        </p:nvGrpSpPr>
        <p:grpSpPr>
          <a:xfrm>
            <a:off x="3339465" y="4111998"/>
            <a:ext cx="1877504" cy="558800"/>
            <a:chOff x="929196" y="5461000"/>
            <a:chExt cx="1877504" cy="558800"/>
          </a:xfrm>
        </p:grpSpPr>
        <p:sp>
          <p:nvSpPr>
            <p:cNvPr id="7" name="Rounded Rectangle 6">
              <a:hlinkClick r:id="rId4"/>
              <a:extLst>
                <a:ext uri="{FF2B5EF4-FFF2-40B4-BE49-F238E27FC236}">
                  <a16:creationId xmlns:a16="http://schemas.microsoft.com/office/drawing/2014/main" id="{9191D767-7BF6-8340-AD67-74AA34DAB4BF}"/>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3636407-6C33-A04E-A732-62789CD2174C}"/>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Fazer o teste</a:t>
              </a:r>
            </a:p>
          </p:txBody>
        </p:sp>
        <p:sp>
          <p:nvSpPr>
            <p:cNvPr id="9" name="Rounded Rectangle 8">
              <a:hlinkClick r:id="rId5"/>
              <a:extLst>
                <a:ext uri="{FF2B5EF4-FFF2-40B4-BE49-F238E27FC236}">
                  <a16:creationId xmlns:a16="http://schemas.microsoft.com/office/drawing/2014/main" id="{FFCA516A-003A-0143-A25A-1BA7024E44D7}"/>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99071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Introdução ao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2098794"/>
            <a:ext cx="10692768" cy="4078169"/>
          </a:xfrm>
        </p:spPr>
        <p:txBody>
          <a:bodyPr vert="horz" lIns="91440" tIns="45720" rIns="91440" bIns="45720" rtlCol="0" anchor="t">
            <a:normAutofit/>
          </a:bodyPr>
          <a:lstStyle/>
          <a:p>
            <a:pPr>
              <a:lnSpc>
                <a:spcPct val="100000"/>
              </a:lnSpc>
            </a:pPr>
            <a:r>
              <a:rPr lang="en-US" dirty="0">
                <a:latin typeface="Open Sans"/>
              </a:rPr>
              <a:t>Um novo modelo de otimização do sistema elétrico a médio prazo </a:t>
            </a:r>
            <a:br>
              <a:rPr lang="en-US" dirty="0">
                <a:latin typeface="Open Sans"/>
              </a:rPr>
            </a:br>
            <a:r>
              <a:rPr lang="en-US" dirty="0">
                <a:latin typeface="Open Sans"/>
              </a:rPr>
              <a:t>modelo de otimização do sistema elétrico</a:t>
            </a:r>
            <a:endParaRPr lang="en-US" dirty="0"/>
          </a:p>
          <a:p>
            <a:pPr>
              <a:lnSpc>
                <a:spcPct val="100000"/>
              </a:lnSpc>
            </a:pPr>
            <a:r>
              <a:rPr lang="en-US" dirty="0">
                <a:latin typeface="Open Sans"/>
              </a:rPr>
              <a:t>Identifica um plano de menor custo para a eletrificação universal </a:t>
            </a:r>
            <a:br>
              <a:rPr lang="en-US" dirty="0">
                <a:latin typeface="Open Sans"/>
              </a:rPr>
            </a:br>
            <a:r>
              <a:rPr lang="en-US" dirty="0">
                <a:latin typeface="Open Sans"/>
              </a:rPr>
              <a:t>universal através de uma combinação de  </a:t>
            </a:r>
          </a:p>
          <a:p>
            <a:pPr lvl="1">
              <a:lnSpc>
                <a:spcPct val="100000"/>
              </a:lnSpc>
              <a:buFont typeface="Wingdings" panose="020B0604020202020204" pitchFamily="34" charset="0"/>
              <a:buChar char="§"/>
            </a:pPr>
            <a:r>
              <a:rPr lang="en-US" sz="1800" dirty="0">
                <a:latin typeface="Open Sans"/>
              </a:rPr>
              <a:t>Extensão da rede </a:t>
            </a:r>
            <a:r>
              <a:rPr lang="en-US" sz="1800" dirty="0" err="1">
                <a:latin typeface="Open Sans"/>
              </a:rPr>
              <a:t>elétrica</a:t>
            </a:r>
            <a:endParaRPr lang="en-US" sz="1800" dirty="0">
              <a:latin typeface="Calibri" panose="020F0502020204030204"/>
              <a:cs typeface="Calibri"/>
            </a:endParaRPr>
          </a:p>
          <a:p>
            <a:pPr lvl="1">
              <a:lnSpc>
                <a:spcPct val="100000"/>
              </a:lnSpc>
              <a:buFont typeface="Wingdings" panose="020B0604020202020204" pitchFamily="34" charset="0"/>
              <a:buChar char="§"/>
            </a:pPr>
            <a:r>
              <a:rPr lang="en-US" sz="1800" dirty="0">
                <a:latin typeface="Open Sans"/>
              </a:rPr>
              <a:t>Sistemas de mini-redes</a:t>
            </a:r>
            <a:endParaRPr lang="en-US" sz="1800" dirty="0">
              <a:latin typeface="Calibri" panose="020F0502020204030204"/>
              <a:cs typeface="Calibri"/>
            </a:endParaRPr>
          </a:p>
          <a:p>
            <a:pPr lvl="1">
              <a:lnSpc>
                <a:spcPct val="100000"/>
              </a:lnSpc>
              <a:buFont typeface="Wingdings" panose="020B0604020202020204" pitchFamily="34" charset="0"/>
              <a:buChar char="§"/>
            </a:pPr>
            <a:r>
              <a:rPr lang="en-US" sz="1800" dirty="0" err="1">
                <a:latin typeface="Open Sans"/>
              </a:rPr>
              <a:t>Sistemas</a:t>
            </a:r>
            <a:r>
              <a:rPr lang="en-US" sz="1800" dirty="0">
                <a:latin typeface="Open Sans"/>
              </a:rPr>
              <a:t> </a:t>
            </a:r>
            <a:r>
              <a:rPr lang="en-US" sz="1800" dirty="0" err="1">
                <a:latin typeface="Open Sans"/>
              </a:rPr>
              <a:t>autônomos</a:t>
            </a:r>
            <a:endParaRPr lang="en-US" sz="1800" dirty="0">
              <a:latin typeface="Calibri" panose="020F0502020204030204"/>
              <a:cs typeface="Calibri"/>
            </a:endParaRPr>
          </a:p>
          <a:p>
            <a:pPr>
              <a:lnSpc>
                <a:spcPct val="100000"/>
              </a:lnSpc>
            </a:pPr>
            <a:r>
              <a:rPr lang="en-US" dirty="0">
                <a:latin typeface="Open Sans"/>
              </a:rPr>
              <a:t>Incorpora, de forma espacialmente explícita, recursos, infra-estruturas, tecnologias e </a:t>
            </a:r>
            <a:r>
              <a:rPr lang="en-US" dirty="0" err="1">
                <a:latin typeface="Open Sans"/>
              </a:rPr>
              <a:t>demanda</a:t>
            </a:r>
            <a:endParaRPr lang="en-US" dirty="0">
              <a:latin typeface="Open Sans"/>
            </a:endParaRPr>
          </a:p>
          <a:p>
            <a:pPr>
              <a:lnSpc>
                <a:spcPct val="100000"/>
              </a:lnSpc>
            </a:pPr>
            <a:r>
              <a:rPr lang="en-US" dirty="0">
                <a:latin typeface="Open Sans"/>
              </a:rPr>
              <a:t>Garantir o pleno acesso à eletricidade moderna, </a:t>
            </a:r>
            <a:r>
              <a:rPr lang="en-US" dirty="0" err="1">
                <a:latin typeface="Open Sans"/>
              </a:rPr>
              <a:t>viável</a:t>
            </a:r>
            <a:r>
              <a:rPr lang="en-US" dirty="0">
                <a:latin typeface="Open Sans"/>
              </a:rPr>
              <a:t>, sustentável e a preços acessíveis para todos até 2030</a:t>
            </a:r>
          </a:p>
          <a:p>
            <a:pPr>
              <a:lnSpc>
                <a:spcPct val="100000"/>
              </a:lnSpc>
            </a:pPr>
            <a:endParaRPr lang="en-GB" dirty="0">
              <a:latin typeface="Open Sans"/>
            </a:endParaRPr>
          </a:p>
        </p:txBody>
      </p:sp>
      <p:sp>
        <p:nvSpPr>
          <p:cNvPr id="10" name="Rectangle 9"/>
          <p:cNvSpPr/>
          <p:nvPr/>
        </p:nvSpPr>
        <p:spPr>
          <a:xfrm>
            <a:off x="8316740" y="6078216"/>
            <a:ext cx="3441968" cy="307777"/>
          </a:xfrm>
          <a:prstGeom prst="rect">
            <a:avLst/>
          </a:prstGeom>
        </p:spPr>
        <p:txBody>
          <a:bodyPr wrap="none" lIns="91440" tIns="45720" rIns="91440" bIns="45720" anchor="t">
            <a:spAutoFit/>
          </a:bodyPr>
          <a:lstStyle/>
          <a:p>
            <a:r>
              <a:rPr lang="en-GB" sz="1400" i="1" dirty="0">
                <a:latin typeface="Open Sans"/>
              </a:rPr>
              <a:t>Korkovelos et al., 2019, Mentis et al. 2017</a:t>
            </a:r>
          </a:p>
        </p:txBody>
      </p:sp>
      <p:sp>
        <p:nvSpPr>
          <p:cNvPr id="7" name="Rectangle 6">
            <a:extLst>
              <a:ext uri="{FF2B5EF4-FFF2-40B4-BE49-F238E27FC236}">
                <a16:creationId xmlns:a16="http://schemas.microsoft.com/office/drawing/2014/main" id="{63FE2775-FB72-4D44-B480-06EBB7F679B3}"/>
              </a:ext>
            </a:extLst>
          </p:cNvPr>
          <p:cNvSpPr/>
          <p:nvPr/>
        </p:nvSpPr>
        <p:spPr>
          <a:xfrm>
            <a:off x="838199" y="1339306"/>
            <a:ext cx="8041105"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Ferramenta de eletrificação espacial de fonte aberta (OnSSET)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Rectangle 10"/>
          <p:cNvSpPr/>
          <p:nvPr/>
        </p:nvSpPr>
        <p:spPr>
          <a:xfrm>
            <a:off x="887214" y="6149490"/>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12" name="Oval 11">
            <a:extLst>
              <a:ext uri="{FF2B5EF4-FFF2-40B4-BE49-F238E27FC236}">
                <a16:creationId xmlns:a16="http://schemas.microsoft.com/office/drawing/2014/main" id="{7BC8061B-062A-DC46-B9CA-420F57905931}"/>
              </a:ext>
            </a:extLst>
          </p:cNvPr>
          <p:cNvSpPr/>
          <p:nvPr/>
        </p:nvSpPr>
        <p:spPr>
          <a:xfrm>
            <a:off x="8258685" y="3804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3.mp3" descr="Track1_Lecture3_Slide3.mp3">
            <a:hlinkClick r:id="" action="ppaction://media"/>
            <a:extLst>
              <a:ext uri="{FF2B5EF4-FFF2-40B4-BE49-F238E27FC236}">
                <a16:creationId xmlns:a16="http://schemas.microsoft.com/office/drawing/2014/main" id="{1EC0451F-CA60-FE42-9065-F7EF741CFD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6870" y="451765"/>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737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Aspectos fundamentais da OnSSET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4613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Introdução ao </a:t>
            </a:r>
            <a:r>
              <a:rPr lang="en-GB" sz="4400" dirty="0">
                <a:latin typeface="Open Sans"/>
                <a:ea typeface="Open Sans" panose="020B0606030504020204" pitchFamily="34" charset="0"/>
                <a:cs typeface="Open Sans" panose="020B0606030504020204" pitchFamily="34" charset="0"/>
                <a:sym typeface="Bodoni SvtyTwo ITC TT-Book"/>
              </a:rPr>
              <a:t>OnSSET </a:t>
            </a:r>
          </a:p>
        </p:txBody>
      </p:sp>
      <p:sp>
        <p:nvSpPr>
          <p:cNvPr id="11" name="Rectangle 10"/>
          <p:cNvSpPr/>
          <p:nvPr/>
        </p:nvSpPr>
        <p:spPr>
          <a:xfrm>
            <a:off x="9801369" y="6078216"/>
            <a:ext cx="1955985"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Korkovelos et al., 2019</a:t>
            </a:r>
          </a:p>
        </p:txBody>
      </p:sp>
      <p:sp>
        <p:nvSpPr>
          <p:cNvPr id="6" name="Rectangle 5"/>
          <p:cNvSpPr/>
          <p:nvPr/>
        </p:nvSpPr>
        <p:spPr>
          <a:xfrm>
            <a:off x="1074781" y="6151597"/>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2" name="TextBox 1"/>
          <p:cNvSpPr txBox="1"/>
          <p:nvPr/>
        </p:nvSpPr>
        <p:spPr>
          <a:xfrm>
            <a:off x="975425" y="1913021"/>
            <a:ext cx="10638507" cy="4118115"/>
          </a:xfrm>
          <a:prstGeom prst="rect">
            <a:avLst/>
          </a:prstGeom>
          <a:noFill/>
        </p:spPr>
        <p:txBody>
          <a:bodyPr wrap="square" lIns="91440" tIns="45720" rIns="91440" bIns="45720" rtlCol="0" anchor="t">
            <a:spAutoFit/>
          </a:bodyPr>
          <a:lstStyle/>
          <a:p>
            <a:pPr marL="285750" indent="-285750">
              <a:lnSpc>
                <a:spcPct val="114000"/>
              </a:lnSpc>
              <a:spcAft>
                <a:spcPts val="600"/>
              </a:spcAft>
              <a:buFontTx/>
              <a:buChar char="-"/>
            </a:pPr>
            <a:r>
              <a:rPr lang="en-GB" sz="2000" dirty="0">
                <a:latin typeface="Open Sans" panose="020B0606030504020204"/>
              </a:rPr>
              <a:t>Implementado em </a:t>
            </a:r>
            <a:r>
              <a:rPr lang="en-GB" sz="2000" b="1" dirty="0">
                <a:latin typeface="Open Sans" panose="020B0606030504020204"/>
              </a:rPr>
              <a:t>Python </a:t>
            </a:r>
            <a:r>
              <a:rPr lang="en-GB" sz="2000" dirty="0">
                <a:latin typeface="Open Sans" panose="020B0606030504020204"/>
              </a:rPr>
              <a:t>e </a:t>
            </a:r>
            <a:r>
              <a:rPr lang="en-GB" sz="2000" b="1" dirty="0">
                <a:latin typeface="Open Sans" panose="020B0606030504020204"/>
              </a:rPr>
              <a:t>QGIS</a:t>
            </a:r>
          </a:p>
          <a:p>
            <a:pPr marL="285750" indent="-285750">
              <a:lnSpc>
                <a:spcPct val="114000"/>
              </a:lnSpc>
              <a:spcAft>
                <a:spcPts val="600"/>
              </a:spcAft>
              <a:buFontTx/>
              <a:buChar char="-"/>
            </a:pPr>
            <a:r>
              <a:rPr lang="en-GB" sz="2000" dirty="0">
                <a:latin typeface="Open Sans" panose="020B0606030504020204"/>
              </a:rPr>
              <a:t>Análise da eletrificação específica do país (nível </a:t>
            </a:r>
            <a:r>
              <a:rPr lang="en-GB" sz="2000" b="1" dirty="0">
                <a:latin typeface="Open Sans" panose="020B0606030504020204"/>
              </a:rPr>
              <a:t>nacional-subnacional</a:t>
            </a:r>
            <a:r>
              <a:rPr lang="en-GB" sz="2000" dirty="0">
                <a:latin typeface="Open Sans" panose="020B0606030504020204"/>
              </a:rPr>
              <a:t>)</a:t>
            </a:r>
          </a:p>
          <a:p>
            <a:pPr marL="285750" indent="-285750">
              <a:lnSpc>
                <a:spcPct val="114000"/>
              </a:lnSpc>
              <a:spcAft>
                <a:spcPts val="600"/>
              </a:spcAft>
              <a:buFontTx/>
              <a:buChar char="-"/>
            </a:pPr>
            <a:r>
              <a:rPr lang="en-US" sz="2000" dirty="0">
                <a:latin typeface="Open Sans" panose="020B0606030504020204"/>
              </a:rPr>
              <a:t>Resolução espacial que pode </a:t>
            </a:r>
            <a:r>
              <a:rPr lang="en-US" sz="2000" dirty="0" err="1">
                <a:latin typeface="Open Sans" panose="020B0606030504020204"/>
              </a:rPr>
              <a:t>variar</a:t>
            </a:r>
            <a:r>
              <a:rPr lang="en-US" sz="2000" dirty="0">
                <a:latin typeface="Open Sans" panose="020B0606030504020204"/>
              </a:rPr>
              <a:t> </a:t>
            </a:r>
            <a:r>
              <a:rPr lang="en-US" sz="2000" dirty="0" err="1">
                <a:latin typeface="Open Sans" panose="020B0606030504020204"/>
              </a:rPr>
              <a:t>conforme</a:t>
            </a:r>
            <a:r>
              <a:rPr lang="en-US" sz="2000" dirty="0">
                <a:latin typeface="Open Sans" panose="020B0606030504020204"/>
              </a:rPr>
              <a:t> os dados de entrada e as necessidades </a:t>
            </a:r>
          </a:p>
          <a:p>
            <a:pPr marL="285750" indent="-285750">
              <a:lnSpc>
                <a:spcPct val="114000"/>
              </a:lnSpc>
              <a:spcAft>
                <a:spcPts val="600"/>
              </a:spcAft>
              <a:buFontTx/>
              <a:buChar char="-"/>
            </a:pPr>
            <a:r>
              <a:rPr lang="en-US" sz="2000" dirty="0">
                <a:latin typeface="Open Sans" panose="020B0606030504020204"/>
              </a:rPr>
              <a:t>Entradas </a:t>
            </a:r>
            <a:r>
              <a:rPr lang="en-US" sz="2000" b="1" dirty="0">
                <a:latin typeface="Open Sans" panose="020B0606030504020204"/>
              </a:rPr>
              <a:t>personalizadas </a:t>
            </a:r>
            <a:r>
              <a:rPr lang="en-US" sz="2000" dirty="0">
                <a:latin typeface="Open Sans" panose="020B0606030504020204"/>
              </a:rPr>
              <a:t>de acordo com as caraterísticas específicas do país</a:t>
            </a:r>
          </a:p>
          <a:p>
            <a:pPr marL="742950" lvl="1" indent="-285750">
              <a:lnSpc>
                <a:spcPct val="114000"/>
              </a:lnSpc>
              <a:spcAft>
                <a:spcPts val="600"/>
              </a:spcAft>
              <a:buFontTx/>
              <a:buChar char="-"/>
            </a:pPr>
            <a:r>
              <a:rPr lang="en-US" sz="2000" dirty="0">
                <a:latin typeface="Open Sans" panose="020B0606030504020204"/>
              </a:rPr>
              <a:t>Indicadores sociais (</a:t>
            </a:r>
            <a:r>
              <a:rPr lang="en-US" sz="1600" dirty="0">
                <a:latin typeface="Open Sans" panose="020B0606030504020204"/>
              </a:rPr>
              <a:t>por exemplo, crescimento da população, nível de urbanização, diferentes padrões de procura</a:t>
            </a:r>
            <a:r>
              <a:rPr lang="en-US" sz="2000" dirty="0">
                <a:latin typeface="Open Sans" panose="020B0606030504020204"/>
              </a:rPr>
              <a:t>)</a:t>
            </a:r>
          </a:p>
          <a:p>
            <a:pPr marL="742950" lvl="1" indent="-285750">
              <a:lnSpc>
                <a:spcPct val="114000"/>
              </a:lnSpc>
              <a:spcAft>
                <a:spcPts val="600"/>
              </a:spcAft>
              <a:buFontTx/>
              <a:buChar char="-"/>
            </a:pPr>
            <a:r>
              <a:rPr lang="en-US" sz="2000" dirty="0" err="1">
                <a:latin typeface="Open Sans" panose="020B0606030504020204"/>
              </a:rPr>
              <a:t>Fatores</a:t>
            </a:r>
            <a:r>
              <a:rPr lang="en-US" sz="2000" dirty="0">
                <a:latin typeface="Open Sans" panose="020B0606030504020204"/>
              </a:rPr>
              <a:t> técnicos (</a:t>
            </a:r>
            <a:r>
              <a:rPr lang="en-US" sz="1600" dirty="0">
                <a:latin typeface="Open Sans" panose="020B0606030504020204"/>
              </a:rPr>
              <a:t>por exemplo, perdas de T&amp;D para a rede nacional, tecnologias alternativas disponíveis</a:t>
            </a:r>
            <a:r>
              <a:rPr lang="en-US" sz="2000" dirty="0">
                <a:latin typeface="Open Sans" panose="020B0606030504020204"/>
              </a:rPr>
              <a:t>)</a:t>
            </a:r>
          </a:p>
          <a:p>
            <a:pPr marL="742950" lvl="1" indent="-285750">
              <a:lnSpc>
                <a:spcPct val="114000"/>
              </a:lnSpc>
              <a:spcAft>
                <a:spcPts val="600"/>
              </a:spcAft>
              <a:buFontTx/>
              <a:buChar char="-"/>
            </a:pPr>
            <a:r>
              <a:rPr lang="en-US" sz="2000" dirty="0">
                <a:latin typeface="Open Sans" panose="020B0606030504020204"/>
              </a:rPr>
              <a:t>Elementos de custo (</a:t>
            </a:r>
            <a:r>
              <a:rPr lang="en-US" sz="1600" dirty="0">
                <a:latin typeface="Open Sans" panose="020B0606030504020204"/>
              </a:rPr>
              <a:t>por exemplo, custo de investimento, O&amp;M, custo de combustível</a:t>
            </a:r>
            <a:r>
              <a:rPr lang="en-US" sz="2000" dirty="0">
                <a:latin typeface="Open Sans" panose="020B0606030504020204"/>
              </a:rPr>
              <a:t>)</a:t>
            </a:r>
          </a:p>
          <a:p>
            <a:pPr marL="742950" lvl="1" indent="-285750">
              <a:lnSpc>
                <a:spcPct val="114000"/>
              </a:lnSpc>
              <a:spcAft>
                <a:spcPts val="600"/>
              </a:spcAft>
              <a:buFontTx/>
              <a:buChar char="-"/>
            </a:pPr>
            <a:r>
              <a:rPr lang="en-US" sz="2000" dirty="0" err="1">
                <a:latin typeface="Open Sans" panose="020B0606030504020204"/>
              </a:rPr>
              <a:t>Objetivos</a:t>
            </a:r>
            <a:r>
              <a:rPr lang="en-US" sz="2000" dirty="0">
                <a:latin typeface="Open Sans" panose="020B0606030504020204"/>
              </a:rPr>
              <a:t> de acesso à energia</a:t>
            </a:r>
          </a:p>
        </p:txBody>
      </p:sp>
      <p:sp>
        <p:nvSpPr>
          <p:cNvPr id="10" name="Oval 9">
            <a:extLst>
              <a:ext uri="{FF2B5EF4-FFF2-40B4-BE49-F238E27FC236}">
                <a16:creationId xmlns:a16="http://schemas.microsoft.com/office/drawing/2014/main" id="{95536251-83E5-6B4D-95EF-51B0F48A64E1}"/>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4.mp3" descr="Track1_Lecture3_Slide4.mp3">
            <a:hlinkClick r:id="" action="ppaction://media"/>
            <a:extLst>
              <a:ext uri="{FF2B5EF4-FFF2-40B4-BE49-F238E27FC236}">
                <a16:creationId xmlns:a16="http://schemas.microsoft.com/office/drawing/2014/main" id="{ED6D7F10-DD43-7344-A922-2323BA873B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0050" y="624223"/>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Contribuição da OnSSET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72601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Introdução ao OnSSET</a:t>
            </a:r>
            <a:endParaRPr lang="en-GB" sz="4400" dirty="0">
              <a:latin typeface="Open Sans"/>
              <a:ea typeface="Open Sans" panose="020B0606030504020204" pitchFamily="34" charset="0"/>
              <a:cs typeface="Open Sans" panose="020B0606030504020204" pitchFamily="34" charset="0"/>
            </a:endParaRPr>
          </a:p>
        </p:txBody>
      </p:sp>
      <p:sp>
        <p:nvSpPr>
          <p:cNvPr id="6" name="Rectangle 5"/>
          <p:cNvSpPr/>
          <p:nvPr/>
        </p:nvSpPr>
        <p:spPr>
          <a:xfrm>
            <a:off x="990600" y="6145623"/>
            <a:ext cx="2711388" cy="246221"/>
          </a:xfrm>
          <a:prstGeom prst="rect">
            <a:avLst/>
          </a:prstGeom>
        </p:spPr>
        <p:txBody>
          <a:bodyPr wrap="square">
            <a:spAutoFit/>
          </a:bodyPr>
          <a:lstStyle/>
          <a:p>
            <a:r>
              <a:rPr lang="en-US" sz="1000" b="1" dirty="0">
                <a:solidFill>
                  <a:srgbClr val="1D1C1D"/>
                </a:solidFill>
                <a:latin typeface="Open Sans"/>
              </a:rPr>
              <a:t>Fonte:</a:t>
            </a:r>
            <a:r>
              <a:rPr lang="en-US" sz="1000" dirty="0">
                <a:solidFill>
                  <a:srgbClr val="1D1C1D"/>
                </a:solidFill>
                <a:latin typeface="Open Sans"/>
              </a:rPr>
              <a:t>  Adaptado de Mentis et al. 2021</a:t>
            </a:r>
            <a:endParaRPr lang="en-US" sz="1000" dirty="0">
              <a:latin typeface="Open Sans"/>
            </a:endParaRPr>
          </a:p>
        </p:txBody>
      </p:sp>
      <p:sp>
        <p:nvSpPr>
          <p:cNvPr id="2" name="TextBox 1"/>
          <p:cNvSpPr txBox="1"/>
          <p:nvPr/>
        </p:nvSpPr>
        <p:spPr>
          <a:xfrm>
            <a:off x="990599" y="1814111"/>
            <a:ext cx="9820835" cy="3769558"/>
          </a:xfrm>
          <a:prstGeom prst="rect">
            <a:avLst/>
          </a:prstGeom>
          <a:noFill/>
        </p:spPr>
        <p:txBody>
          <a:bodyPr wrap="square" lIns="91440" tIns="45720" rIns="91440" bIns="45720" rtlCol="0" anchor="t">
            <a:spAutoFit/>
          </a:bodyPr>
          <a:lstStyle/>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Código aberto</a:t>
            </a:r>
          </a:p>
          <a:p>
            <a:pPr marL="285750" indent="-285750">
              <a:lnSpc>
                <a:spcPct val="114000"/>
              </a:lnSpc>
              <a:spcBef>
                <a:spcPts val="600"/>
              </a:spcBef>
              <a:buFontTx/>
              <a:buChar char="-"/>
            </a:pPr>
            <a:r>
              <a:rPr lang="en-US" dirty="0">
                <a:latin typeface="Open Sans" panose="020B0606030504020204" pitchFamily="34" charset="0"/>
                <a:ea typeface="Open Sans" panose="020B0606030504020204" pitchFamily="34" charset="0"/>
                <a:cs typeface="Open Sans" panose="020B0606030504020204" pitchFamily="34" charset="0"/>
              </a:rPr>
              <a:t>Metodologias/algoritmos subjacentes publicados em revistas especializadas</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Utilizado por equipas de diferentes universidades (por </a:t>
            </a:r>
            <a:r>
              <a:rPr lang="en-GB" sz="1600" dirty="0">
                <a:latin typeface="Open Sans" panose="020B0606030504020204" pitchFamily="34" charset="0"/>
                <a:ea typeface="Open Sans" panose="020B0606030504020204" pitchFamily="34" charset="0"/>
                <a:cs typeface="Open Sans" panose="020B0606030504020204" pitchFamily="34" charset="0"/>
              </a:rPr>
              <a:t>exemplo, Universidade da Colúmbia Britânica, </a:t>
            </a:r>
            <a:r>
              <a:rPr lang="sv-SE" sz="1600" dirty="0">
                <a:latin typeface="Open Sans" panose="020B0606030504020204" pitchFamily="34" charset="0"/>
                <a:ea typeface="Open Sans" panose="020B0606030504020204" pitchFamily="34" charset="0"/>
                <a:cs typeface="Open Sans" panose="020B0606030504020204" pitchFamily="34" charset="0"/>
              </a:rPr>
              <a:t>Universidade Politécnica de Cabul, </a:t>
            </a:r>
            <a:r>
              <a:rPr lang="en-GB" sz="1600" dirty="0">
                <a:latin typeface="Open Sans" panose="020B0606030504020204" pitchFamily="34" charset="0"/>
                <a:ea typeface="Open Sans" panose="020B0606030504020204" pitchFamily="34" charset="0"/>
                <a:cs typeface="Open Sans" panose="020B0606030504020204" pitchFamily="34" charset="0"/>
              </a:rPr>
              <a:t>Universidade da Cidade do Cabo, Imperial College London</a:t>
            </a:r>
            <a:r>
              <a:rPr lang="en-GB"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Utilizado para informar relatórios internacionais como (</a:t>
            </a:r>
            <a:r>
              <a:rPr lang="en-GB" sz="1600" dirty="0">
                <a:latin typeface="Open Sans" panose="020B0606030504020204" pitchFamily="34" charset="0"/>
                <a:ea typeface="Open Sans" panose="020B0606030504020204" pitchFamily="34" charset="0"/>
                <a:cs typeface="Open Sans" panose="020B0606030504020204" pitchFamily="34" charset="0"/>
              </a:rPr>
              <a:t>por exemplo, o World Energy Outlook da AIE (2017, 2019</a:t>
            </a:r>
            <a:r>
              <a:rPr lang="en-GB"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Utilizada para reforçar a capacidade de planeamento geoespacial da eletrificação em diferentes instituições e países</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Adotado por organizações internacionais</a:t>
            </a:r>
          </a:p>
          <a:p>
            <a:pPr marL="742950" lvl="1" indent="-285750">
              <a:lnSpc>
                <a:spcPct val="114000"/>
              </a:lnSpc>
              <a:spcBef>
                <a:spcPts val="600"/>
              </a:spcBef>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 Plataforma Global de Eletrificação (GEP) -- Banco Mundial</a:t>
            </a:r>
          </a:p>
          <a:p>
            <a:pPr marL="742950" lvl="1" indent="-285750">
              <a:lnSpc>
                <a:spcPct val="114000"/>
              </a:lnSpc>
              <a:spcBef>
                <a:spcPts val="6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Ferramentas de modelização para o desenvolvimento sustentável -- UNDESA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0714F112-9814-D742-9051-72E7A3B336F7}"/>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5.mp3" descr="Track1_Lecture3_Slide5.mp3">
            <a:hlinkClick r:id="" action="ppaction://media"/>
            <a:extLst>
              <a:ext uri="{FF2B5EF4-FFF2-40B4-BE49-F238E27FC236}">
                <a16:creationId xmlns:a16="http://schemas.microsoft.com/office/drawing/2014/main" id="{86132BD6-2425-A540-971F-580BF58D9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0050" y="625491"/>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Modelos de eletrificação geoespacial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9524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Introdução ao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p:cNvSpPr/>
          <p:nvPr/>
        </p:nvSpPr>
        <p:spPr>
          <a:xfrm>
            <a:off x="905931" y="1936211"/>
            <a:ext cx="4279255" cy="4213589"/>
          </a:xfrm>
          <a:prstGeom prst="rect">
            <a:avLst/>
          </a:prstGeom>
        </p:spPr>
        <p:txBody>
          <a:bodyPr wrap="square" lIns="91440" tIns="45720" rIns="91440" bIns="45720" anchor="t">
            <a:spAutoFit/>
          </a:bodyPr>
          <a:lstStyle/>
          <a:p>
            <a:pPr>
              <a:lnSpc>
                <a:spcPct val="114000"/>
              </a:lnSpc>
              <a:buClr>
                <a:srgbClr val="000000"/>
              </a:buClr>
              <a:buFont typeface="Arial"/>
              <a:buNone/>
            </a:pPr>
            <a:r>
              <a:rPr lang="en-US" kern="0" dirty="0">
                <a:solidFill>
                  <a:srgbClr val="000000"/>
                </a:solidFill>
                <a:latin typeface="Open Sans"/>
                <a:cs typeface="Arial"/>
                <a:sym typeface="Arial"/>
              </a:rPr>
              <a:t>As diferentes ferramentas têm objectivos, pontos fortes e fracos diferentes:</a:t>
            </a:r>
            <a:endParaRPr lang="en-US" kern="0" dirty="0">
              <a:latin typeface="Open Sans"/>
              <a:cs typeface="Arial"/>
            </a:endParaRP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Planeamento da eletrificação rural vs. nacional</a:t>
            </a: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Código aberto vs. licenciado</a:t>
            </a: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Diferentes níveis de </a:t>
            </a:r>
            <a:r>
              <a:rPr lang="en-US" kern="0" dirty="0" err="1">
                <a:solidFill>
                  <a:srgbClr val="000000"/>
                </a:solidFill>
                <a:latin typeface="Open Sans"/>
                <a:cs typeface="Arial"/>
                <a:sym typeface="Arial"/>
              </a:rPr>
              <a:t>detalhamento</a:t>
            </a:r>
            <a:r>
              <a:rPr lang="en-US" kern="0" dirty="0">
                <a:solidFill>
                  <a:srgbClr val="000000"/>
                </a:solidFill>
                <a:latin typeface="Open Sans"/>
                <a:cs typeface="Arial"/>
                <a:sym typeface="Arial"/>
              </a:rPr>
              <a:t> e tempo de computação</a:t>
            </a: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Número variável de opções de tecnologias de produção de eletricidade</a:t>
            </a:r>
            <a:endParaRPr lang="en-US" kern="0" dirty="0">
              <a:solidFill>
                <a:srgbClr val="000000"/>
              </a:solidFill>
              <a:latin typeface="Open Sans"/>
              <a:cs typeface="Arial"/>
            </a:endParaRPr>
          </a:p>
        </p:txBody>
      </p:sp>
      <p:sp>
        <p:nvSpPr>
          <p:cNvPr id="11" name="Rectangle 10"/>
          <p:cNvSpPr/>
          <p:nvPr/>
        </p:nvSpPr>
        <p:spPr>
          <a:xfrm>
            <a:off x="8258685" y="6090819"/>
            <a:ext cx="3000437" cy="307777"/>
          </a:xfrm>
          <a:prstGeom prst="rect">
            <a:avLst/>
          </a:prstGeom>
        </p:spPr>
        <p:txBody>
          <a:bodyPr wrap="none" lIns="91440" tIns="45720" rIns="91440" bIns="45720" anchor="t">
            <a:spAutoFit/>
          </a:bodyPr>
          <a:lstStyle/>
          <a:p>
            <a:r>
              <a:rPr lang="en-GB" sz="1400" i="1" dirty="0">
                <a:latin typeface="Open Sans"/>
              </a:rPr>
              <a:t>Moner-Girona et al., 2018, Morissey, 2018</a:t>
            </a:r>
          </a:p>
        </p:txBody>
      </p:sp>
      <p:pic>
        <p:nvPicPr>
          <p:cNvPr id="12" name="Picture 11" descr="C:\Users\nandi\Box Sync\PhD\CCG\Lecture\Lecture 2\Picture_2_3_2.jpg"/>
          <p:cNvPicPr/>
          <p:nvPr/>
        </p:nvPicPr>
        <p:blipFill>
          <a:blip r:embed="rId6">
            <a:extLst>
              <a:ext uri="{28A0092B-C50C-407E-A947-70E740481C1C}">
                <a14:useLocalDpi xmlns:a14="http://schemas.microsoft.com/office/drawing/2010/main" val="0"/>
              </a:ext>
            </a:extLst>
          </a:blip>
          <a:stretch>
            <a:fillRect/>
          </a:stretch>
        </p:blipFill>
        <p:spPr>
          <a:xfrm>
            <a:off x="5385003" y="1574285"/>
            <a:ext cx="5760720" cy="4469765"/>
          </a:xfrm>
          <a:prstGeom prst="rect">
            <a:avLst/>
          </a:prstGeom>
        </p:spPr>
      </p:pic>
      <p:sp>
        <p:nvSpPr>
          <p:cNvPr id="13" name="Rectangle 12"/>
          <p:cNvSpPr/>
          <p:nvPr/>
        </p:nvSpPr>
        <p:spPr>
          <a:xfrm>
            <a:off x="905931" y="6156201"/>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2" name="Rectangle 1"/>
          <p:cNvSpPr/>
          <p:nvPr/>
        </p:nvSpPr>
        <p:spPr>
          <a:xfrm>
            <a:off x="3176016" y="6147323"/>
            <a:ext cx="3696846"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Moner-Girona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Oval 13">
            <a:extLst>
              <a:ext uri="{FF2B5EF4-FFF2-40B4-BE49-F238E27FC236}">
                <a16:creationId xmlns:a16="http://schemas.microsoft.com/office/drawing/2014/main" id="{2DEC7C5E-75D1-2644-8563-97F9B8AFEB66}"/>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6.mp3" descr="Track1_Lecture3_Slide6.mp3">
            <a:hlinkClick r:id="" action="ppaction://media"/>
            <a:extLst>
              <a:ext uri="{FF2B5EF4-FFF2-40B4-BE49-F238E27FC236}">
                <a16:creationId xmlns:a16="http://schemas.microsoft.com/office/drawing/2014/main" id="{F466B34C-2DCA-FD42-A66A-1A242BF14C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20327" y="622288"/>
            <a:ext cx="812800" cy="812800"/>
          </a:xfrm>
          <a:prstGeom prst="rect">
            <a:avLst/>
          </a:prstGeom>
        </p:spPr>
      </p:pic>
    </p:spTree>
    <p:extLst>
      <p:ext uri="{BB962C8B-B14F-4D97-AF65-F5344CB8AC3E}">
        <p14:creationId xmlns:p14="http://schemas.microsoft.com/office/powerpoint/2010/main" val="13059355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Mensagens-chave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3155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Introdução ao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p:cNvSpPr/>
          <p:nvPr/>
        </p:nvSpPr>
        <p:spPr>
          <a:xfrm>
            <a:off x="948175" y="2101340"/>
            <a:ext cx="8733707" cy="2907142"/>
          </a:xfrm>
          <a:prstGeom prst="rect">
            <a:avLst/>
          </a:prstGeom>
        </p:spPr>
        <p:txBody>
          <a:bodyPr wrap="square" lIns="91440" tIns="45720" rIns="91440" bIns="45720" anchor="t">
            <a:spAutoFit/>
          </a:bodyPr>
          <a:lstStyle/>
          <a:p>
            <a:pPr marL="285750" indent="-285750">
              <a:lnSpc>
                <a:spcPct val="114000"/>
              </a:lnSpc>
              <a:spcAft>
                <a:spcPts val="1200"/>
              </a:spcAft>
              <a:buFont typeface="Arial" panose="020B0604020202020204" pitchFamily="34" charset="0"/>
              <a:buChar char="•"/>
            </a:pPr>
            <a:r>
              <a:rPr lang="en-US" dirty="0">
                <a:latin typeface="Open Sans" panose="020B0606030504020204"/>
              </a:rPr>
              <a:t>A adequação das diferentes opções tecnológicas (extensão da rede, mini-redes, </a:t>
            </a:r>
            <a:r>
              <a:rPr lang="en-US" dirty="0" err="1">
                <a:latin typeface="Open Sans" panose="020B0606030504020204"/>
              </a:rPr>
              <a:t>tecnologias</a:t>
            </a:r>
            <a:r>
              <a:rPr lang="en-US" dirty="0">
                <a:latin typeface="Open Sans" panose="020B0606030504020204"/>
              </a:rPr>
              <a:t> </a:t>
            </a:r>
            <a:r>
              <a:rPr lang="en-US" dirty="0" err="1">
                <a:latin typeface="Open Sans" panose="020B0606030504020204"/>
              </a:rPr>
              <a:t>autônomas</a:t>
            </a:r>
            <a:r>
              <a:rPr lang="en-US" dirty="0">
                <a:latin typeface="Open Sans" panose="020B0606030504020204"/>
              </a:rPr>
              <a:t>) para fornecer eletricidade depende de muitos factores que variam geograficamente dentro de um país</a:t>
            </a:r>
          </a:p>
          <a:p>
            <a:pPr marL="285750" indent="-285750">
              <a:lnSpc>
                <a:spcPct val="114000"/>
              </a:lnSpc>
              <a:spcAft>
                <a:spcPts val="1200"/>
              </a:spcAft>
              <a:buFont typeface="Arial" panose="020B0604020202020204" pitchFamily="34" charset="0"/>
              <a:buChar char="•"/>
            </a:pPr>
            <a:r>
              <a:rPr lang="en-US" dirty="0">
                <a:latin typeface="Open Sans" panose="020B0606030504020204"/>
              </a:rPr>
              <a:t>Nos últimos anos, foram desenvolvidos vários modelos que têm em conta a dimensão geográfica para examinar as opções tecnológicas para aumentar o acesso à eletricidade: são os chamados modelos geoespaciais de eletrificação</a:t>
            </a:r>
          </a:p>
          <a:p>
            <a:pPr marL="285750" indent="-285750">
              <a:lnSpc>
                <a:spcPct val="114000"/>
              </a:lnSpc>
              <a:spcAft>
                <a:spcPts val="1200"/>
              </a:spcAft>
              <a:buFont typeface="Arial" panose="020B0604020202020204" pitchFamily="34" charset="0"/>
              <a:buChar char="•"/>
            </a:pPr>
            <a:r>
              <a:rPr lang="en-US" dirty="0">
                <a:latin typeface="Open Sans" panose="020B0606030504020204"/>
              </a:rPr>
              <a:t>São utilizados diferentes modelos de eletrificação geo-espacial para diferentes fins, cada um com os seus próprios pontos fortes e fracos</a:t>
            </a:r>
          </a:p>
        </p:txBody>
      </p:sp>
      <p:sp>
        <p:nvSpPr>
          <p:cNvPr id="5" name="Rectangle 4"/>
          <p:cNvSpPr/>
          <p:nvPr/>
        </p:nvSpPr>
        <p:spPr>
          <a:xfrm>
            <a:off x="948175" y="6152123"/>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56E81B9F-5711-8A41-9A10-52F16CFC9E07}"/>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7.mp3" descr="Track1_Lecture3_Slide7.mp3">
            <a:hlinkClick r:id="" action="ppaction://media"/>
            <a:extLst>
              <a:ext uri="{FF2B5EF4-FFF2-40B4-BE49-F238E27FC236}">
                <a16:creationId xmlns:a16="http://schemas.microsoft.com/office/drawing/2014/main" id="{DB3AE946-9236-4048-9D6B-BBB5D2C0C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0050" y="624037"/>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110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3.1 Referências</a:t>
            </a:r>
          </a:p>
        </p:txBody>
      </p:sp>
      <p:sp>
        <p:nvSpPr>
          <p:cNvPr id="2" name="Rectangle 1"/>
          <p:cNvSpPr/>
          <p:nvPr/>
        </p:nvSpPr>
        <p:spPr>
          <a:xfrm>
            <a:off x="908274" y="1350129"/>
            <a:ext cx="9247716" cy="5016758"/>
          </a:xfrm>
          <a:prstGeom prst="rect">
            <a:avLst/>
          </a:prstGeom>
        </p:spPr>
        <p:txBody>
          <a:bodyPr wrap="square" lIns="91440" tIns="45720" rIns="91440" bIns="45720" anchor="t">
            <a:spAutoFit/>
          </a:bodyPr>
          <a:lstStyle/>
          <a:p>
            <a:r>
              <a:rPr lang="en-GB" sz="1600" dirty="0">
                <a:latin typeface="Open Sans"/>
              </a:rPr>
              <a:t>Korkovelos, A., Khavari, B., Sahlberg, A., Howells, M., Arderne, C., 2019. O papel dos dados de acesso aberto no planeamento da eletrificação geoespacial e na concretização do ODS7. Um estudo de caso baseado no OnSSET para o Malawi. Energias 12, 1395. </a:t>
            </a:r>
            <a:r>
              <a:rPr lang="en-GB" sz="1600" dirty="0">
                <a:latin typeface="Open Sans"/>
                <a:hlinkClick r:id="rId3"/>
              </a:rPr>
              <a:t>https://doi.org/10.3390/en12071395</a:t>
            </a:r>
            <a:endParaRPr lang="en-GB" sz="1600" dirty="0">
              <a:latin typeface="Open Sans"/>
            </a:endParaRPr>
          </a:p>
          <a:p>
            <a:endParaRPr lang="en-GB" sz="1600" dirty="0">
              <a:latin typeface="Open Sans"/>
            </a:endParaRPr>
          </a:p>
          <a:p>
            <a:r>
              <a:rPr lang="en-GB" sz="1600" dirty="0">
                <a:latin typeface="Open Sans"/>
              </a:rPr>
              <a:t>Mentis, D., Howells, M., Rogner, H., Korkovelos, A., Arderne, C., Zepeda, E., Siyal, S., Taliotis, C., Bazilian, M., de Roo, A., Tanvez, Y., Oudalov, A., Scholtz, E., 2017. Lighting the World: a primeira aplicação de uma ferramenta de eletrificação espacial de fonte aberta (OnSSET) na África Subsariana. Environmental Research Letters 12, 085003. </a:t>
            </a:r>
            <a:r>
              <a:rPr lang="en-GB" sz="1600" dirty="0">
                <a:latin typeface="Open Sans"/>
                <a:hlinkClick r:id="rId4"/>
              </a:rPr>
              <a:t>https://doi.org/10.1088/1748-9326/aa7b29</a:t>
            </a:r>
            <a:endParaRPr lang="en-GB" sz="1600" dirty="0">
              <a:latin typeface="Open Sans"/>
            </a:endParaRPr>
          </a:p>
          <a:p>
            <a:endParaRPr lang="en-GB" sz="1600" dirty="0">
              <a:latin typeface="Open Sans"/>
            </a:endParaRPr>
          </a:p>
          <a:p>
            <a:r>
              <a:rPr lang="sv-SE" sz="1600" dirty="0">
                <a:latin typeface="Open Sans"/>
              </a:rPr>
              <a:t>Mentis, D., Korkovelos, A., Sahlberg, A., Khavari, B., n.d. Aula 1: Introdução à modelação geoespacial da eletrificação [Documento WWW]. Kit Didático OnSSET. URL </a:t>
            </a:r>
            <a:r>
              <a:rPr lang="sv-SE" sz="1600" dirty="0">
                <a:latin typeface="Open Sans"/>
                <a:hlinkClick r:id="rId5"/>
              </a:rPr>
              <a:t>https://onsset.github.io/teaching_kit/courses/module_1/Lecture_1/ </a:t>
            </a:r>
            <a:r>
              <a:rPr lang="sv-SE" sz="1600" dirty="0">
                <a:latin typeface="Open Sans"/>
              </a:rPr>
              <a:t>(acedido em 2.18.21).</a:t>
            </a:r>
          </a:p>
          <a:p>
            <a:endParaRPr lang="en-GB" sz="1600" dirty="0">
              <a:latin typeface="Open Sans"/>
            </a:endParaRPr>
          </a:p>
          <a:p>
            <a:r>
              <a:rPr lang="sv-SE" sz="1600" dirty="0">
                <a:latin typeface="Open Sans"/>
              </a:rPr>
              <a:t>Moner-Girona, M., Puig, D., Mulugetta, Y., Kougias, I., AbdulRahman, J., Szabó, S., 2018. Ferramenta interativa de próxima geração como espinha dorsal para o acesso universal à eletricidade. WIREs Energy and Environment 7, e305. </a:t>
            </a:r>
            <a:r>
              <a:rPr lang="sv-SE" sz="1600" dirty="0">
                <a:latin typeface="Open Sans"/>
                <a:hlinkClick r:id="rId6"/>
              </a:rPr>
              <a:t>https://doi.org/10.1002/wene.305</a:t>
            </a:r>
            <a:endParaRPr lang="sv-SE" sz="1600" dirty="0">
              <a:latin typeface="Open Sans"/>
            </a:endParaRPr>
          </a:p>
          <a:p>
            <a:endParaRPr lang="sv-SE" sz="1600" dirty="0">
              <a:latin typeface="Open Sans"/>
            </a:endParaRPr>
          </a:p>
          <a:p>
            <a:r>
              <a:rPr lang="sv-SE" sz="1600" dirty="0">
                <a:latin typeface="Open Sans"/>
              </a:rPr>
              <a:t>Morrissey, J., 2018. Alcançar o acesso universal à eletricidade ao mais baixo custo. Oxfam, OXFAM'S RESEARCH BACKGROUNDERS 113.</a:t>
            </a:r>
          </a:p>
          <a:p>
            <a:endParaRPr lang="en-GB" sz="1600" dirty="0">
              <a:latin typeface="Open Sans"/>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73848" y="-2044"/>
            <a:ext cx="5452002" cy="1375758"/>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Principais conjuntos de dados utilizados na </a:t>
            </a:r>
            <a:r>
              <a:rPr lang="en-GB" sz="4400" dirty="0">
                <a:latin typeface="Open Sans"/>
                <a:ea typeface="Open Sans" panose="020B0606030504020204" pitchFamily="34" charset="0"/>
                <a:cs typeface="Open Sans" panose="020B0606030504020204" pitchFamily="34" charset="0"/>
                <a:sym typeface="Bodoni SvtyTwo ITC TT-Book"/>
              </a:rPr>
              <a:t>OnSSET </a:t>
            </a:r>
          </a:p>
        </p:txBody>
      </p:sp>
      <p:sp>
        <p:nvSpPr>
          <p:cNvPr id="2" name="Content Placeholder 1"/>
          <p:cNvSpPr>
            <a:spLocks noGrp="1"/>
          </p:cNvSpPr>
          <p:nvPr>
            <p:ph idx="1"/>
          </p:nvPr>
        </p:nvSpPr>
        <p:spPr/>
        <p:txBody>
          <a:bodyPr vert="horz" lIns="91440" tIns="45720" rIns="91440" bIns="45720" rtlCol="0" anchor="t">
            <a:noAutofit/>
          </a:bodyPr>
          <a:lstStyle/>
          <a:p>
            <a:r>
              <a:rPr lang="en-US" sz="1650" dirty="0">
                <a:latin typeface="Open Sans"/>
              </a:rPr>
              <a:t>Limites administrativos</a:t>
            </a:r>
          </a:p>
          <a:p>
            <a:r>
              <a:rPr lang="en-US" sz="1650" dirty="0">
                <a:latin typeface="Open Sans"/>
              </a:rPr>
              <a:t>Rede de </a:t>
            </a:r>
            <a:r>
              <a:rPr lang="en-US" sz="1650" dirty="0" err="1">
                <a:latin typeface="Open Sans"/>
              </a:rPr>
              <a:t>transporte</a:t>
            </a:r>
            <a:r>
              <a:rPr lang="en-US" sz="1650" dirty="0">
                <a:latin typeface="Open Sans"/>
              </a:rPr>
              <a:t> </a:t>
            </a:r>
          </a:p>
          <a:p>
            <a:r>
              <a:rPr lang="en-US" sz="1650" dirty="0">
                <a:latin typeface="Open Sans"/>
              </a:rPr>
              <a:t>Luz </a:t>
            </a:r>
            <a:r>
              <a:rPr lang="en-US" sz="1650" dirty="0" err="1">
                <a:latin typeface="Open Sans"/>
              </a:rPr>
              <a:t>noturna</a:t>
            </a:r>
            <a:r>
              <a:rPr lang="en-US" sz="1650" dirty="0">
                <a:latin typeface="Open Sans"/>
              </a:rPr>
              <a:t> </a:t>
            </a:r>
          </a:p>
          <a:p>
            <a:r>
              <a:rPr lang="en-US" sz="1650" dirty="0">
                <a:latin typeface="Open Sans"/>
              </a:rPr>
              <a:t>Centrais eléctricas</a:t>
            </a:r>
          </a:p>
          <a:p>
            <a:r>
              <a:rPr lang="en-US" sz="1650" dirty="0">
                <a:latin typeface="Open Sans"/>
              </a:rPr>
              <a:t>Minas</a:t>
            </a:r>
          </a:p>
          <a:p>
            <a:r>
              <a:rPr lang="en-US" sz="1650" dirty="0">
                <a:latin typeface="Open Sans"/>
              </a:rPr>
              <a:t>Rede </a:t>
            </a:r>
            <a:r>
              <a:rPr lang="en-US" sz="1650" dirty="0" err="1">
                <a:latin typeface="Open Sans"/>
              </a:rPr>
              <a:t>elétrica</a:t>
            </a:r>
            <a:r>
              <a:rPr lang="en-US" sz="1650" dirty="0">
                <a:latin typeface="Open Sans"/>
              </a:rPr>
              <a:t> </a:t>
            </a:r>
            <a:r>
              <a:rPr lang="en-US" sz="1650" dirty="0" err="1">
                <a:latin typeface="Open Sans"/>
              </a:rPr>
              <a:t>existente</a:t>
            </a:r>
            <a:endParaRPr lang="en-US" sz="1650" dirty="0">
              <a:latin typeface="Open Sans"/>
            </a:endParaRPr>
          </a:p>
          <a:p>
            <a:r>
              <a:rPr lang="en-US" sz="1650" dirty="0">
                <a:latin typeface="Open Sans"/>
              </a:rPr>
              <a:t>População atual </a:t>
            </a:r>
          </a:p>
          <a:p>
            <a:r>
              <a:rPr lang="en-US" sz="1650" dirty="0" err="1">
                <a:latin typeface="Open Sans"/>
              </a:rPr>
              <a:t>População</a:t>
            </a:r>
            <a:r>
              <a:rPr lang="en-US" sz="1650" dirty="0">
                <a:latin typeface="Open Sans"/>
              </a:rPr>
              <a:t> </a:t>
            </a:r>
            <a:r>
              <a:rPr lang="en-US" sz="1650" dirty="0" err="1">
                <a:latin typeface="Open Sans"/>
              </a:rPr>
              <a:t>projetada</a:t>
            </a:r>
            <a:r>
              <a:rPr lang="en-US" sz="1650" dirty="0">
                <a:latin typeface="Open Sans"/>
              </a:rPr>
              <a:t> e redes </a:t>
            </a:r>
            <a:r>
              <a:rPr lang="en-US" sz="1650" dirty="0" err="1">
                <a:latin typeface="Open Sans"/>
              </a:rPr>
              <a:t>elétricas</a:t>
            </a:r>
            <a:endParaRPr lang="en-US" sz="1650" dirty="0">
              <a:latin typeface="Open Sans"/>
            </a:endParaRPr>
          </a:p>
          <a:p>
            <a:r>
              <a:rPr lang="en-US" sz="1650" dirty="0">
                <a:latin typeface="Open Sans"/>
              </a:rPr>
              <a:t>Fator de capacidade da energia eólica</a:t>
            </a:r>
          </a:p>
          <a:p>
            <a:r>
              <a:rPr lang="en-US" sz="1650" dirty="0">
                <a:latin typeface="Open Sans"/>
              </a:rPr>
              <a:t>Irradiância horizontal global </a:t>
            </a:r>
          </a:p>
          <a:p>
            <a:r>
              <a:rPr lang="en-US" sz="1650" dirty="0">
                <a:latin typeface="Open Sans"/>
              </a:rPr>
              <a:t>Potencial de mini e pequenas centrais hidroeléctricas</a:t>
            </a:r>
          </a:p>
          <a:p>
            <a:r>
              <a:rPr lang="en-US" sz="1650" dirty="0">
                <a:latin typeface="Open Sans"/>
              </a:rPr>
              <a:t>Custo espacial dos grupos electrogéneos a diesel</a:t>
            </a:r>
          </a:p>
        </p:txBody>
      </p:sp>
      <p:sp>
        <p:nvSpPr>
          <p:cNvPr id="7" name="Rectangle 6"/>
          <p:cNvSpPr/>
          <p:nvPr/>
        </p:nvSpPr>
        <p:spPr>
          <a:xfrm>
            <a:off x="860136" y="6136586"/>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0893" t="11404" r="26763" b="16491"/>
          <a:stretch/>
        </p:blipFill>
        <p:spPr>
          <a:xfrm>
            <a:off x="6573765" y="1231983"/>
            <a:ext cx="5077327" cy="4944980"/>
          </a:xfrm>
          <a:prstGeom prst="rect">
            <a:avLst/>
          </a:prstGeom>
        </p:spPr>
      </p:pic>
      <p:sp>
        <p:nvSpPr>
          <p:cNvPr id="11" name="Rectangle 10"/>
          <p:cNvSpPr/>
          <p:nvPr/>
        </p:nvSpPr>
        <p:spPr>
          <a:xfrm>
            <a:off x="8329895" y="6075882"/>
            <a:ext cx="3441968" cy="307777"/>
          </a:xfrm>
          <a:prstGeom prst="rect">
            <a:avLst/>
          </a:prstGeom>
        </p:spPr>
        <p:txBody>
          <a:bodyPr wrap="none" lIns="91440" tIns="45720" rIns="91440" bIns="45720" anchor="t">
            <a:spAutoFit/>
          </a:bodyPr>
          <a:lstStyle/>
          <a:p>
            <a:r>
              <a:rPr lang="en-GB" sz="1400" i="1" dirty="0">
                <a:latin typeface="Open Sans"/>
              </a:rPr>
              <a:t>Korkovelos et al., 2019, Mentis et al. 2017</a:t>
            </a:r>
          </a:p>
        </p:txBody>
      </p:sp>
      <p:sp>
        <p:nvSpPr>
          <p:cNvPr id="10" name="Rectangle 9"/>
          <p:cNvSpPr/>
          <p:nvPr/>
        </p:nvSpPr>
        <p:spPr>
          <a:xfrm>
            <a:off x="8357317" y="1447159"/>
            <a:ext cx="2615011" cy="369332"/>
          </a:xfrm>
          <a:prstGeom prst="rect">
            <a:avLst/>
          </a:prstGeom>
        </p:spPr>
        <p:txBody>
          <a:bodyPr wrap="none" lIns="91440" tIns="45720" rIns="91440" bIns="45720" anchor="t">
            <a:spAutoFit/>
          </a:bodyPr>
          <a:lstStyle/>
          <a:p>
            <a:r>
              <a:rPr lang="en-GB" dirty="0">
                <a:latin typeface="Open Sans"/>
              </a:rPr>
              <a:t>Rede </a:t>
            </a:r>
            <a:r>
              <a:rPr lang="en-GB" dirty="0" err="1">
                <a:latin typeface="Open Sans"/>
              </a:rPr>
              <a:t>elétrica</a:t>
            </a:r>
            <a:r>
              <a:rPr lang="en-GB" dirty="0">
                <a:latin typeface="Open Sans"/>
              </a:rPr>
              <a:t> existente</a:t>
            </a:r>
          </a:p>
        </p:txBody>
      </p:sp>
      <p:sp>
        <p:nvSpPr>
          <p:cNvPr id="12" name="TextBox 2"/>
          <p:cNvSpPr txBox="1"/>
          <p:nvPr/>
        </p:nvSpPr>
        <p:spPr>
          <a:xfrm>
            <a:off x="7589601" y="5820527"/>
            <a:ext cx="413787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DF21F3E7-D6CD-0742-9AC7-10AD1F905C18}"/>
              </a:ext>
            </a:extLst>
          </p:cNvPr>
          <p:cNvSpPr/>
          <p:nvPr/>
        </p:nvSpPr>
        <p:spPr>
          <a:xfrm>
            <a:off x="635565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9.mp3" descr="Track1_Lecture3_Slide9.mp3">
            <a:hlinkClick r:id="" action="ppaction://media"/>
            <a:extLst>
              <a:ext uri="{FF2B5EF4-FFF2-40B4-BE49-F238E27FC236}">
                <a16:creationId xmlns:a16="http://schemas.microsoft.com/office/drawing/2014/main" id="{17AC99AA-4C35-6C4B-A927-C9CC056A13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27020" y="334319"/>
            <a:ext cx="812800" cy="812800"/>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4" y="1389619"/>
            <a:ext cx="7568528"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Identificar dados geoespaciais relacionados com a energia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C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id="{9FD7CEA6-0022-47C1-9E34-360863ACFF65}" vid="{5E2D858F-A565-4A53-8228-48AF144CED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documentManagement/types"/>
    <ds:schemaRef ds:uri="http://purl.org/dc/dcmityp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0b696a8a-ab1a-459b-a09e-44df7cbe9330"/>
    <ds:schemaRef ds:uri="35b8b66e-5759-43c1-a138-f967a8bf5a20"/>
    <ds:schemaRef ds:uri="http://www.w3.org/XML/1998/namespace"/>
  </ds:schemaRefs>
</ds:datastoreItem>
</file>

<file path=customXml/itemProps3.xml><?xml version="1.0" encoding="utf-8"?>
<ds:datastoreItem xmlns:ds="http://schemas.openxmlformats.org/officeDocument/2006/customXml" ds:itemID="{66645A42-3D54-47E5-8BF0-A3734A43A7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CCG</Template>
  <TotalTime>1345</TotalTime>
  <Words>6925</Words>
  <Application>Microsoft Office PowerPoint</Application>
  <PresentationFormat>Widescreen</PresentationFormat>
  <Paragraphs>279</Paragraphs>
  <Slides>28</Slides>
  <Notes>25</Notes>
  <HiddenSlides>0</HiddenSlides>
  <MMClips>22</MMClips>
  <ScaleCrop>false</ScaleCrop>
  <HeadingPairs>
    <vt:vector size="6" baseType="variant">
      <vt:variant>
        <vt:lpstr>Fontes usadas</vt:lpstr>
      </vt:variant>
      <vt:variant>
        <vt:i4>7</vt:i4>
      </vt:variant>
      <vt:variant>
        <vt:lpstr>Tema</vt:lpstr>
      </vt:variant>
      <vt:variant>
        <vt:i4>2</vt:i4>
      </vt:variant>
      <vt:variant>
        <vt:lpstr>Títulos de slides</vt:lpstr>
      </vt:variant>
      <vt:variant>
        <vt:i4>28</vt:i4>
      </vt:variant>
    </vt:vector>
  </HeadingPairs>
  <TitlesOfParts>
    <vt:vector size="37" baseType="lpstr">
      <vt:lpstr>Arial</vt:lpstr>
      <vt:lpstr>Calibri</vt:lpstr>
      <vt:lpstr>Calibri Light</vt:lpstr>
      <vt:lpstr>Open Sans</vt:lpstr>
      <vt:lpstr>Open Sans </vt:lpstr>
      <vt:lpstr>Open Sans ExtraBold</vt:lpstr>
      <vt:lpstr>Wingdings</vt:lpstr>
      <vt:lpstr>CCG</vt:lpstr>
      <vt:lpstr>Office Theme</vt:lpstr>
      <vt:lpstr>AULA 3 INTRODUÇÃO  AO OnSSET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3.2 Principais conjuntos de dados utilizados na OnSSET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docId:DEBEADC4EAF580BA904B1BB5C8ADAA61</cp:keywords>
  <cp:lastModifiedBy>Leo</cp:lastModifiedBy>
  <cp:revision>892</cp:revision>
  <dcterms:created xsi:type="dcterms:W3CDTF">2021-02-10T16:48:02Z</dcterms:created>
  <dcterms:modified xsi:type="dcterms:W3CDTF">2025-02-24T17:33:06Z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