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y="6858000" cx="12192000"/>
  <p:notesSz cx="6858000" cy="9144000"/>
  <p:embeddedFontLst>
    <p:embeddedFont>
      <p:font typeface="Quattrocento Sans"/>
      <p:regular r:id="rId22"/>
      <p:bold r:id="rId23"/>
      <p:italic r:id="rId24"/>
      <p:boldItalic r:id="rId25"/>
    </p:embeddedFont>
    <p:embeddedFont>
      <p:font typeface="Helvetica Neue"/>
      <p:regular r:id="rId26"/>
      <p:bold r:id="rId27"/>
      <p:italic r:id="rId28"/>
      <p:boldItalic r:id="rId29"/>
    </p:embeddedFont>
    <p:embeddedFont>
      <p:font typeface="Open Sans"/>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4" roundtripDataSignature="AMtx7mj+FrmCHyUMuCglRT5U0EfAxD4i8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QuattrocentoSans-regular.fntdata"/><Relationship Id="rId21" Type="http://schemas.openxmlformats.org/officeDocument/2006/relationships/slide" Target="slides/slide17.xml"/><Relationship Id="rId24" Type="http://schemas.openxmlformats.org/officeDocument/2006/relationships/font" Target="fonts/QuattrocentoSans-italic.fntdata"/><Relationship Id="rId23" Type="http://schemas.openxmlformats.org/officeDocument/2006/relationships/font" Target="fonts/QuattrocentoSans-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HelveticaNeue-regular.fntdata"/><Relationship Id="rId25" Type="http://schemas.openxmlformats.org/officeDocument/2006/relationships/font" Target="fonts/QuattrocentoSans-boldItalic.fntdata"/><Relationship Id="rId28" Type="http://schemas.openxmlformats.org/officeDocument/2006/relationships/font" Target="fonts/HelveticaNeue-italic.fntdata"/><Relationship Id="rId27" Type="http://schemas.openxmlformats.org/officeDocument/2006/relationships/font" Target="fonts/HelveticaNeue-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HelveticaNeue-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OpenSans-bold.fntdata"/><Relationship Id="rId30" Type="http://schemas.openxmlformats.org/officeDocument/2006/relationships/font" Target="fonts/OpenSans-regular.fntdata"/><Relationship Id="rId11" Type="http://schemas.openxmlformats.org/officeDocument/2006/relationships/slide" Target="slides/slide7.xml"/><Relationship Id="rId33" Type="http://schemas.openxmlformats.org/officeDocument/2006/relationships/font" Target="fonts/OpenSans-boldItalic.fntdata"/><Relationship Id="rId10" Type="http://schemas.openxmlformats.org/officeDocument/2006/relationships/slide" Target="slides/slide6.xml"/><Relationship Id="rId32" Type="http://schemas.openxmlformats.org/officeDocument/2006/relationships/font" Target="fonts/OpenSans-italic.fntdata"/><Relationship Id="rId13" Type="http://schemas.openxmlformats.org/officeDocument/2006/relationships/slide" Target="slides/slide9.xml"/><Relationship Id="rId12" Type="http://schemas.openxmlformats.org/officeDocument/2006/relationships/slide" Target="slides/slide8.xml"/><Relationship Id="rId34" Type="http://customschemas.google.com/relationships/presentationmetadata" Target="meta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dc4c09c073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 name="Google Shape;87;g3dc4c09c07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dc4c09c073_0_1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g3dc4c09c073_0_1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35" name="Google Shape;235;g3dc4c09c073_0_1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3dc4c09c073_0_1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g3dc4c09c073_0_1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47" name="Google Shape;247;g3dc4c09c073_0_1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dc4c09c073_0_1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g3dc4c09c073_0_1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58" name="Google Shape;258;g3dc4c09c073_0_1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dc4c09c073_0_1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g3dc4c09c073_0_1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69" name="Google Shape;269;g3dc4c09c073_0_1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dc4c09c073_0_1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 name="Google Shape;279;g3dc4c09c073_0_1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80" name="Google Shape;280;g3dc4c09c073_0_1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dc4c09c073_0_1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g3dc4c09c073_0_1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90" name="Google Shape;290;g3dc4c09c073_0_1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dc4c09c073_0_1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g3dc4c09c073_0_1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301" name="Google Shape;301;g3dc4c09c073_0_1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dc4c09c073_0_20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g3dc4c09c073_0_2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dc4c09c073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g3dc4c09c073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6" name="Google Shape;96;g3dc4c09c073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dc4c09c073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g3dc4c09c073_0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7" name="Google Shape;107;g3dc4c09c073_0_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dc4c09c073_0_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g3dc4c09c073_0_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20" name="Google Shape;120;g3dc4c09c073_0_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dc4c09c073_0_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g3dc4c09c073_0_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sv-SE"/>
              <a:t>This slide show, synthetically, the main phases of the modelling process and where the MDI may fit. It is worth noting that the MDI is designed to represent a certain model structure, where sectors are broken down in a semi-flexible way. It makes sense to use the MDI after the conceptualisation phase only if the goals of the two are aligned, aiming at a model scope that is appropriate for NDC update. </a:t>
            </a:r>
            <a:endParaRPr/>
          </a:p>
        </p:txBody>
      </p:sp>
      <p:sp>
        <p:nvSpPr>
          <p:cNvPr id="133" name="Google Shape;133;g3dc4c09c073_0_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dc4c09c073_0_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3dc4c09c073_0_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dc4c09c073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6" name="Google Shape;196;g3dc4c09c073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dc4c09c073_0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g3dc4c09c073_0_1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08" name="Google Shape;208;g3dc4c09c073_0_1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dc4c09c073_0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g3dc4c09c073_0_1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22" name="Google Shape;222;g3dc4c09c073_0_1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3" name="Shape 13"/>
        <p:cNvGrpSpPr/>
        <p:nvPr/>
      </p:nvGrpSpPr>
      <p:grpSpPr>
        <a:xfrm>
          <a:off x="0" y="0"/>
          <a:ext cx="0" cy="0"/>
          <a:chOff x="0" y="0"/>
          <a:chExt cx="0" cy="0"/>
        </a:xfrm>
      </p:grpSpPr>
      <p:pic>
        <p:nvPicPr>
          <p:cNvPr id="14" name="Google Shape;14;p3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35"/>
          <p:cNvSpPr txBox="1"/>
          <p:nvPr>
            <p:ph type="ctrTitle"/>
          </p:nvPr>
        </p:nvSpPr>
        <p:spPr>
          <a:xfrm>
            <a:off x="2979507" y="739739"/>
            <a:ext cx="4880223" cy="4982968"/>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4800"/>
              <a:buFont typeface="Helvetica Neue"/>
              <a:buNone/>
              <a:defRPr b="1" i="0" sz="320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 name="Shape 55"/>
        <p:cNvGrpSpPr/>
        <p:nvPr/>
      </p:nvGrpSpPr>
      <p:grpSpPr>
        <a:xfrm>
          <a:off x="0" y="0"/>
          <a:ext cx="0" cy="0"/>
          <a:chOff x="0" y="0"/>
          <a:chExt cx="0" cy="0"/>
        </a:xfrm>
      </p:grpSpPr>
      <p:sp>
        <p:nvSpPr>
          <p:cNvPr id="56" name="Google Shape;56;p44"/>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4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bg>
      <p:bgPr>
        <a:solidFill>
          <a:schemeClr val="lt1"/>
        </a:solidFill>
      </p:bgPr>
    </p:bg>
    <p:spTree>
      <p:nvGrpSpPr>
        <p:cNvPr id="58" name="Shape 58"/>
        <p:cNvGrpSpPr/>
        <p:nvPr/>
      </p:nvGrpSpPr>
      <p:grpSpPr>
        <a:xfrm>
          <a:off x="0" y="0"/>
          <a:ext cx="0" cy="0"/>
          <a:chOff x="0" y="0"/>
          <a:chExt cx="0" cy="0"/>
        </a:xfrm>
      </p:grpSpPr>
      <p:sp>
        <p:nvSpPr>
          <p:cNvPr id="59" name="Google Shape;59;p4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p:spTree>
      <p:nvGrpSpPr>
        <p:cNvPr id="60" name="Shape 60"/>
        <p:cNvGrpSpPr/>
        <p:nvPr/>
      </p:nvGrpSpPr>
      <p:grpSpPr>
        <a:xfrm>
          <a:off x="0" y="0"/>
          <a:ext cx="0" cy="0"/>
          <a:chOff x="0" y="0"/>
          <a:chExt cx="0" cy="0"/>
        </a:xfrm>
      </p:grpSpPr>
      <p:pic>
        <p:nvPicPr>
          <p:cNvPr id="61" name="Google Shape;61;p4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2" name="Google Shape;62;p4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63" name="Google Shape;63;p46"/>
          <p:cNvSpPr txBox="1"/>
          <p:nvPr>
            <p:ph type="title"/>
          </p:nvPr>
        </p:nvSpPr>
        <p:spPr>
          <a:xfrm>
            <a:off x="839788" y="0"/>
            <a:ext cx="10864532"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46"/>
          <p:cNvSpPr txBox="1"/>
          <p:nvPr>
            <p:ph idx="1" type="body"/>
          </p:nvPr>
        </p:nvSpPr>
        <p:spPr>
          <a:xfrm>
            <a:off x="839788" y="1316038"/>
            <a:ext cx="4910771" cy="42963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rgbClr val="EEF3FE"/>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65" name="Google Shape;65;p46"/>
          <p:cNvSpPr txBox="1"/>
          <p:nvPr>
            <p:ph idx="2" type="body"/>
          </p:nvPr>
        </p:nvSpPr>
        <p:spPr>
          <a:xfrm>
            <a:off x="839788" y="1829664"/>
            <a:ext cx="4910771"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66" name="Google Shape;66;p46"/>
          <p:cNvSpPr/>
          <p:nvPr/>
        </p:nvSpPr>
        <p:spPr>
          <a:xfrm>
            <a:off x="5981252" y="1829664"/>
            <a:ext cx="5927463" cy="4736236"/>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7" name="Google Shape;67;p46"/>
          <p:cNvSpPr/>
          <p:nvPr>
            <p:ph idx="3" type="pic"/>
          </p:nvPr>
        </p:nvSpPr>
        <p:spPr>
          <a:xfrm>
            <a:off x="6096000" y="1971040"/>
            <a:ext cx="5608320" cy="4419600"/>
          </a:xfrm>
          <a:prstGeom prst="rect">
            <a:avLst/>
          </a:prstGeom>
          <a:noFill/>
          <a:ln>
            <a:noFill/>
          </a:ln>
        </p:spPr>
      </p:sp>
      <p:cxnSp>
        <p:nvCxnSpPr>
          <p:cNvPr id="68" name="Google Shape;68;p46"/>
          <p:cNvCxnSpPr/>
          <p:nvPr/>
        </p:nvCxnSpPr>
        <p:spPr>
          <a:xfrm>
            <a:off x="6169572" y="5370785"/>
            <a:ext cx="5517931" cy="0"/>
          </a:xfrm>
          <a:prstGeom prst="straightConnector1">
            <a:avLst/>
          </a:prstGeom>
          <a:noFill/>
          <a:ln cap="flat" cmpd="sng" w="19050">
            <a:solidFill>
              <a:srgbClr val="0851FC"/>
            </a:solidFill>
            <a:prstDash val="solid"/>
            <a:round/>
            <a:headEnd len="sm" w="sm" type="none"/>
            <a:tailEnd len="sm" w="sm"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2">
    <p:spTree>
      <p:nvGrpSpPr>
        <p:cNvPr id="69" name="Shape 69"/>
        <p:cNvGrpSpPr/>
        <p:nvPr/>
      </p:nvGrpSpPr>
      <p:grpSpPr>
        <a:xfrm>
          <a:off x="0" y="0"/>
          <a:ext cx="0" cy="0"/>
          <a:chOff x="0" y="0"/>
          <a:chExt cx="0" cy="0"/>
        </a:xfrm>
      </p:grpSpPr>
      <p:pic>
        <p:nvPicPr>
          <p:cNvPr id="70" name="Google Shape;70;p4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1" name="Google Shape;71;p47"/>
          <p:cNvSpPr/>
          <p:nvPr/>
        </p:nvSpPr>
        <p:spPr>
          <a:xfrm>
            <a:off x="279699" y="1829664"/>
            <a:ext cx="11629017" cy="4736236"/>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2" name="Google Shape;72;p47"/>
          <p:cNvSpPr/>
          <p:nvPr>
            <p:ph idx="2" type="pic"/>
          </p:nvPr>
        </p:nvSpPr>
        <p:spPr>
          <a:xfrm>
            <a:off x="6096000" y="1971040"/>
            <a:ext cx="5608320" cy="4419600"/>
          </a:xfrm>
          <a:prstGeom prst="rect">
            <a:avLst/>
          </a:prstGeom>
          <a:noFill/>
          <a:ln>
            <a:noFill/>
          </a:ln>
        </p:spPr>
      </p:sp>
      <p:sp>
        <p:nvSpPr>
          <p:cNvPr id="73" name="Google Shape;73;p4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74" name="Google Shape;74;p47"/>
          <p:cNvSpPr txBox="1"/>
          <p:nvPr>
            <p:ph idx="1" type="body"/>
          </p:nvPr>
        </p:nvSpPr>
        <p:spPr>
          <a:xfrm>
            <a:off x="839788" y="1756881"/>
            <a:ext cx="4910771" cy="48288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75" name="Google Shape;75;p47"/>
          <p:cNvSpPr txBox="1"/>
          <p:nvPr>
            <p:ph idx="3" type="body"/>
          </p:nvPr>
        </p:nvSpPr>
        <p:spPr>
          <a:xfrm>
            <a:off x="839788" y="2283087"/>
            <a:ext cx="4910771"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000" u="none" cap="none" strike="noStrike">
                <a:solidFill>
                  <a:schemeClr val="dk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76" name="Google Shape;76;p47"/>
          <p:cNvSpPr txBox="1"/>
          <p:nvPr>
            <p:ph type="title"/>
          </p:nvPr>
        </p:nvSpPr>
        <p:spPr>
          <a:xfrm>
            <a:off x="839788" y="555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ustom Layout">
  <p:cSld name="3_Custom Layout">
    <p:spTree>
      <p:nvGrpSpPr>
        <p:cNvPr id="77" name="Shape 77"/>
        <p:cNvGrpSpPr/>
        <p:nvPr/>
      </p:nvGrpSpPr>
      <p:grpSpPr>
        <a:xfrm>
          <a:off x="0" y="0"/>
          <a:ext cx="0" cy="0"/>
          <a:chOff x="0" y="0"/>
          <a:chExt cx="0" cy="0"/>
        </a:xfrm>
      </p:grpSpPr>
      <p:sp>
        <p:nvSpPr>
          <p:cNvPr id="78" name="Google Shape;78;p48"/>
          <p:cNvSpPr txBox="1"/>
          <p:nvPr>
            <p:ph type="title"/>
          </p:nvPr>
        </p:nvSpPr>
        <p:spPr>
          <a:xfrm>
            <a:off x="838200" y="15804"/>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4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3">
    <p:spTree>
      <p:nvGrpSpPr>
        <p:cNvPr id="80" name="Shape 80"/>
        <p:cNvGrpSpPr/>
        <p:nvPr/>
      </p:nvGrpSpPr>
      <p:grpSpPr>
        <a:xfrm>
          <a:off x="0" y="0"/>
          <a:ext cx="0" cy="0"/>
          <a:chOff x="0" y="0"/>
          <a:chExt cx="0" cy="0"/>
        </a:xfrm>
      </p:grpSpPr>
      <p:sp>
        <p:nvSpPr>
          <p:cNvPr id="81" name="Google Shape;81;p4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82" name="Google Shape;82;p49"/>
          <p:cNvSpPr txBox="1"/>
          <p:nvPr>
            <p:ph idx="1" type="body"/>
          </p:nvPr>
        </p:nvSpPr>
        <p:spPr>
          <a:xfrm>
            <a:off x="838200" y="1325562"/>
            <a:ext cx="5181600" cy="4851401"/>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83" name="Google Shape;83;p49"/>
          <p:cNvSpPr txBox="1"/>
          <p:nvPr>
            <p:ph idx="2" type="body"/>
          </p:nvPr>
        </p:nvSpPr>
        <p:spPr>
          <a:xfrm>
            <a:off x="6148754" y="1325562"/>
            <a:ext cx="5181600" cy="4851401"/>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84" name="Google Shape;84;p49"/>
          <p:cNvSpPr txBox="1"/>
          <p:nvPr>
            <p:ph type="title"/>
          </p:nvPr>
        </p:nvSpPr>
        <p:spPr>
          <a:xfrm>
            <a:off x="838200" y="-1"/>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6" name="Shape 16"/>
        <p:cNvGrpSpPr/>
        <p:nvPr/>
      </p:nvGrpSpPr>
      <p:grpSpPr>
        <a:xfrm>
          <a:off x="0" y="0"/>
          <a:ext cx="0" cy="0"/>
          <a:chOff x="0" y="0"/>
          <a:chExt cx="0" cy="0"/>
        </a:xfrm>
      </p:grpSpPr>
      <p:sp>
        <p:nvSpPr>
          <p:cNvPr id="17" name="Google Shape;17;p3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18" name="Google Shape;18;p36"/>
          <p:cNvSpPr txBox="1"/>
          <p:nvPr>
            <p:ph idx="1" type="body"/>
          </p:nvPr>
        </p:nvSpPr>
        <p:spPr>
          <a:xfrm>
            <a:off x="838200" y="1325562"/>
            <a:ext cx="10515600" cy="485140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 name="Google Shape;19;p36"/>
          <p:cNvSpPr txBox="1"/>
          <p:nvPr>
            <p:ph type="title"/>
          </p:nvPr>
        </p:nvSpPr>
        <p:spPr>
          <a:xfrm>
            <a:off x="838200" y="-1"/>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p:spTree>
      <p:nvGrpSpPr>
        <p:cNvPr id="20" name="Shape 20"/>
        <p:cNvGrpSpPr/>
        <p:nvPr/>
      </p:nvGrpSpPr>
      <p:grpSpPr>
        <a:xfrm>
          <a:off x="0" y="0"/>
          <a:ext cx="0" cy="0"/>
          <a:chOff x="0" y="0"/>
          <a:chExt cx="0" cy="0"/>
        </a:xfrm>
      </p:grpSpPr>
      <p:sp>
        <p:nvSpPr>
          <p:cNvPr id="21" name="Google Shape;21;p3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22" name="Google Shape;22;p37"/>
          <p:cNvSpPr txBox="1"/>
          <p:nvPr>
            <p:ph idx="1" type="body"/>
          </p:nvPr>
        </p:nvSpPr>
        <p:spPr>
          <a:xfrm>
            <a:off x="838200" y="1325562"/>
            <a:ext cx="5181600" cy="4851401"/>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23" name="Google Shape;23;p37"/>
          <p:cNvSpPr txBox="1"/>
          <p:nvPr>
            <p:ph type="title"/>
          </p:nvPr>
        </p:nvSpPr>
        <p:spPr>
          <a:xfrm>
            <a:off x="838200" y="-1"/>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1_Comparison">
    <p:spTree>
      <p:nvGrpSpPr>
        <p:cNvPr id="24" name="Shape 24"/>
        <p:cNvGrpSpPr/>
        <p:nvPr/>
      </p:nvGrpSpPr>
      <p:grpSpPr>
        <a:xfrm>
          <a:off x="0" y="0"/>
          <a:ext cx="0" cy="0"/>
          <a:chOff x="0" y="0"/>
          <a:chExt cx="0" cy="0"/>
        </a:xfrm>
      </p:grpSpPr>
      <p:sp>
        <p:nvSpPr>
          <p:cNvPr id="25" name="Google Shape;25;p3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26" name="Google Shape;26;p38"/>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38"/>
          <p:cNvSpPr txBox="1"/>
          <p:nvPr>
            <p:ph idx="1" type="body"/>
          </p:nvPr>
        </p:nvSpPr>
        <p:spPr>
          <a:xfrm>
            <a:off x="839788" y="1346930"/>
            <a:ext cx="5157787"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0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spTree>
      <p:nvGrpSpPr>
        <p:cNvPr id="28" name="Shape 28"/>
        <p:cNvGrpSpPr/>
        <p:nvPr/>
      </p:nvGrpSpPr>
      <p:grpSpPr>
        <a:xfrm>
          <a:off x="0" y="0"/>
          <a:ext cx="0" cy="0"/>
          <a:chOff x="0" y="0"/>
          <a:chExt cx="0" cy="0"/>
        </a:xfrm>
      </p:grpSpPr>
      <p:sp>
        <p:nvSpPr>
          <p:cNvPr id="29" name="Google Shape;29;p39"/>
          <p:cNvSpPr txBox="1"/>
          <p:nvPr>
            <p:ph type="title"/>
          </p:nvPr>
        </p:nvSpPr>
        <p:spPr>
          <a:xfrm>
            <a:off x="554736" y="182372"/>
            <a:ext cx="11082528" cy="73152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39"/>
          <p:cNvSpPr/>
          <p:nvPr/>
        </p:nvSpPr>
        <p:spPr>
          <a:xfrm>
            <a:off x="11312525" y="6498754"/>
            <a:ext cx="325501" cy="138499"/>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sv-SE" sz="900" u="none" cap="none" strike="noStrike">
                <a:solidFill>
                  <a:schemeClr val="dk1"/>
                </a:solidFill>
                <a:latin typeface="Arial"/>
                <a:ea typeface="Arial"/>
                <a:cs typeface="Arial"/>
                <a:sym typeface="Arial"/>
              </a:rPr>
              <a:t>‹#›</a:t>
            </a:fld>
            <a:endParaRPr b="0" i="0" sz="900" u="none" cap="none" strike="noStrike">
              <a:solidFill>
                <a:schemeClr val="dk1"/>
              </a:solidFill>
              <a:latin typeface="Arial"/>
              <a:ea typeface="Arial"/>
              <a:cs typeface="Arial"/>
              <a:sym typeface="Arial"/>
            </a:endParaRPr>
          </a:p>
        </p:txBody>
      </p:sp>
      <p:sp>
        <p:nvSpPr>
          <p:cNvPr id="31" name="Google Shape;31;p39"/>
          <p:cNvSpPr txBox="1"/>
          <p:nvPr>
            <p:ph idx="1" type="body"/>
          </p:nvPr>
        </p:nvSpPr>
        <p:spPr>
          <a:xfrm>
            <a:off x="7159752" y="78768"/>
            <a:ext cx="4480560" cy="123111"/>
          </a:xfrm>
          <a:prstGeom prst="rect">
            <a:avLst/>
          </a:prstGeom>
          <a:noFill/>
          <a:ln>
            <a:noFill/>
          </a:ln>
        </p:spPr>
        <p:txBody>
          <a:bodyPr anchorCtr="0" anchor="ctr" bIns="45700" lIns="91425" spcFirstLastPara="1" rIns="91425" wrap="square" tIns="45700">
            <a:spAutoFit/>
          </a:bodyPr>
          <a:lstStyle>
            <a:lvl1pPr indent="-228600" lvl="0" marL="457200" marR="0" rtl="0" algn="r">
              <a:lnSpc>
                <a:spcPct val="90000"/>
              </a:lnSpc>
              <a:spcBef>
                <a:spcPts val="1000"/>
              </a:spcBef>
              <a:spcAft>
                <a:spcPts val="0"/>
              </a:spcAft>
              <a:buClr>
                <a:srgbClr val="000000"/>
              </a:buClr>
              <a:buSzPts val="1400"/>
              <a:buFont typeface="Arial"/>
              <a:buNone/>
              <a:defRPr b="0" i="0" sz="800" u="none" cap="none" strike="noStrike">
                <a:solidFill>
                  <a:srgbClr val="000000"/>
                </a:solidFill>
                <a:latin typeface="Arial"/>
                <a:ea typeface="Arial"/>
                <a:cs typeface="Arial"/>
                <a:sym typeface="Arial"/>
              </a:defRPr>
            </a:lvl1pPr>
            <a:lvl2pPr indent="-228600" lvl="1" marL="914400"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2" name="Google Shape;32;p39"/>
          <p:cNvSpPr txBox="1"/>
          <p:nvPr>
            <p:ph idx="2" type="subTitle"/>
          </p:nvPr>
        </p:nvSpPr>
        <p:spPr>
          <a:xfrm>
            <a:off x="554736" y="903861"/>
            <a:ext cx="11082528" cy="276999"/>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rgbClr val="000000"/>
              </a:buClr>
              <a:buSzPts val="1400"/>
              <a:buFont typeface="Arial"/>
              <a:buNone/>
              <a:defRPr b="0" i="0" sz="2000" u="none" cap="none" strike="noStrike">
                <a:solidFill>
                  <a:srgbClr val="000000"/>
                </a:solidFill>
                <a:latin typeface="Arial"/>
                <a:ea typeface="Arial"/>
                <a:cs typeface="Arial"/>
                <a:sym typeface="Arial"/>
              </a:defRPr>
            </a:lvl1pPr>
            <a:lvl2pPr lvl="1"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1_Title Slide">
    <p:spTree>
      <p:nvGrpSpPr>
        <p:cNvPr id="33" name="Shape 33"/>
        <p:cNvGrpSpPr/>
        <p:nvPr/>
      </p:nvGrpSpPr>
      <p:grpSpPr>
        <a:xfrm>
          <a:off x="0" y="0"/>
          <a:ext cx="0" cy="0"/>
          <a:chOff x="0" y="0"/>
          <a:chExt cx="0" cy="0"/>
        </a:xfrm>
      </p:grpSpPr>
      <p:pic>
        <p:nvPicPr>
          <p:cNvPr id="34" name="Google Shape;34;p4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5" name="Google Shape;35;p40"/>
          <p:cNvSpPr txBox="1"/>
          <p:nvPr>
            <p:ph type="ctrTitle"/>
          </p:nvPr>
        </p:nvSpPr>
        <p:spPr>
          <a:xfrm>
            <a:off x="2979507" y="739739"/>
            <a:ext cx="5368965" cy="173633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4800"/>
              <a:buFont typeface="Helvetica Neue"/>
              <a:buNone/>
              <a:defRPr b="1" i="0"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40"/>
          <p:cNvSpPr txBox="1"/>
          <p:nvPr>
            <p:ph idx="1" type="subTitle"/>
          </p:nvPr>
        </p:nvSpPr>
        <p:spPr>
          <a:xfrm>
            <a:off x="2979507" y="2476073"/>
            <a:ext cx="5368965" cy="1047963"/>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600"/>
              <a:buFont typeface="Arial"/>
              <a:buNone/>
              <a:defRPr b="0" i="0" sz="2400" u="none" cap="none" strike="noStrike">
                <a:solidFill>
                  <a:schemeClr val="lt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rgbClr val="000000"/>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bg>
      <p:bgPr>
        <a:solidFill>
          <a:schemeClr val="lt1"/>
        </a:solidFill>
      </p:bgPr>
    </p:bg>
    <p:spTree>
      <p:nvGrpSpPr>
        <p:cNvPr id="37" name="Shape 37"/>
        <p:cNvGrpSpPr/>
        <p:nvPr/>
      </p:nvGrpSpPr>
      <p:grpSpPr>
        <a:xfrm>
          <a:off x="0" y="0"/>
          <a:ext cx="0" cy="0"/>
          <a:chOff x="0" y="0"/>
          <a:chExt cx="0" cy="0"/>
        </a:xfrm>
      </p:grpSpPr>
      <p:sp>
        <p:nvSpPr>
          <p:cNvPr id="38" name="Google Shape;38;p41"/>
          <p:cNvSpPr txBox="1"/>
          <p:nvPr>
            <p:ph type="title"/>
          </p:nvPr>
        </p:nvSpPr>
        <p:spPr>
          <a:xfrm>
            <a:off x="838200" y="5556"/>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4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40" name="Google Shape;40;p41"/>
          <p:cNvSpPr txBox="1"/>
          <p:nvPr>
            <p:ph idx="1" type="body"/>
          </p:nvPr>
        </p:nvSpPr>
        <p:spPr>
          <a:xfrm>
            <a:off x="838200" y="1926431"/>
            <a:ext cx="5257800" cy="4639469"/>
          </a:xfrm>
          <a:prstGeom prst="rect">
            <a:avLst/>
          </a:prstGeom>
          <a:noFill/>
          <a:ln>
            <a:noFill/>
          </a:ln>
        </p:spPr>
        <p:txBody>
          <a:bodyPr anchorCtr="0" anchor="t" bIns="90000" lIns="90000" spcFirstLastPara="1" rIns="91425" wrap="square" tIns="36000">
            <a:noAutofit/>
          </a:bodyPr>
          <a:lstStyle>
            <a:lvl1pPr indent="-228600" lvl="0" marL="457200" marR="0" rtl="0" algn="l">
              <a:lnSpc>
                <a:spcPct val="90000"/>
              </a:lnSpc>
              <a:spcBef>
                <a:spcPts val="1000"/>
              </a:spcBef>
              <a:spcAft>
                <a:spcPts val="0"/>
              </a:spcAft>
              <a:buClr>
                <a:srgbClr val="000000"/>
              </a:buClr>
              <a:buSzPts val="1400"/>
              <a:buFont typeface="Arial"/>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 name="Google Shape;41;p41"/>
          <p:cNvSpPr txBox="1"/>
          <p:nvPr>
            <p:ph idx="2" type="body"/>
          </p:nvPr>
        </p:nvSpPr>
        <p:spPr>
          <a:xfrm>
            <a:off x="834081" y="1321595"/>
            <a:ext cx="5183188" cy="604836"/>
          </a:xfrm>
          <a:prstGeom prst="rect">
            <a:avLst/>
          </a:prstGeom>
          <a:noFill/>
          <a:ln>
            <a:noFill/>
          </a:ln>
        </p:spPr>
        <p:txBody>
          <a:bodyPr anchorCtr="0" anchor="t" bIns="90000" lIns="91425" spcFirstLastPara="1" rIns="91425" wrap="square" tIns="360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2">
    <p:bg>
      <p:bgPr>
        <a:solidFill>
          <a:schemeClr val="lt1"/>
        </a:solidFill>
      </p:bgPr>
    </p:bg>
    <p:spTree>
      <p:nvGrpSpPr>
        <p:cNvPr id="42" name="Shape 42"/>
        <p:cNvGrpSpPr/>
        <p:nvPr/>
      </p:nvGrpSpPr>
      <p:grpSpPr>
        <a:xfrm>
          <a:off x="0" y="0"/>
          <a:ext cx="0" cy="0"/>
          <a:chOff x="0" y="0"/>
          <a:chExt cx="0" cy="0"/>
        </a:xfrm>
      </p:grpSpPr>
      <p:sp>
        <p:nvSpPr>
          <p:cNvPr id="43" name="Google Shape;43;p4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44" name="Google Shape;44;p42"/>
          <p:cNvSpPr txBox="1"/>
          <p:nvPr>
            <p:ph idx="1" type="body"/>
          </p:nvPr>
        </p:nvSpPr>
        <p:spPr>
          <a:xfrm>
            <a:off x="838200" y="1926431"/>
            <a:ext cx="5257800" cy="4639469"/>
          </a:xfrm>
          <a:prstGeom prst="rect">
            <a:avLst/>
          </a:prstGeom>
          <a:noFill/>
          <a:ln>
            <a:noFill/>
          </a:ln>
        </p:spPr>
        <p:txBody>
          <a:bodyPr anchorCtr="0" anchor="t" bIns="90000" lIns="90000" spcFirstLastPara="1" rIns="91425" wrap="square" tIns="36000">
            <a:noAutofit/>
          </a:bodyPr>
          <a:lstStyle>
            <a:lvl1pPr indent="-228600" lvl="0" marL="457200" marR="0" rtl="0" algn="l">
              <a:lnSpc>
                <a:spcPct val="90000"/>
              </a:lnSpc>
              <a:spcBef>
                <a:spcPts val="1000"/>
              </a:spcBef>
              <a:spcAft>
                <a:spcPts val="0"/>
              </a:spcAft>
              <a:buClr>
                <a:srgbClr val="000000"/>
              </a:buClr>
              <a:buSzPts val="1400"/>
              <a:buFont typeface="Arial"/>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5" name="Google Shape;45;p42"/>
          <p:cNvSpPr txBox="1"/>
          <p:nvPr>
            <p:ph idx="2" type="body"/>
          </p:nvPr>
        </p:nvSpPr>
        <p:spPr>
          <a:xfrm>
            <a:off x="834081" y="1321595"/>
            <a:ext cx="5183188" cy="604836"/>
          </a:xfrm>
          <a:prstGeom prst="rect">
            <a:avLst/>
          </a:prstGeom>
          <a:noFill/>
          <a:ln>
            <a:noFill/>
          </a:ln>
        </p:spPr>
        <p:txBody>
          <a:bodyPr anchorCtr="0" anchor="t" bIns="90000" lIns="91425" spcFirstLastPara="1" rIns="91425" wrap="square" tIns="360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 name="Shape 46"/>
        <p:cNvGrpSpPr/>
        <p:nvPr/>
      </p:nvGrpSpPr>
      <p:grpSpPr>
        <a:xfrm>
          <a:off x="0" y="0"/>
          <a:ext cx="0" cy="0"/>
          <a:chOff x="0" y="0"/>
          <a:chExt cx="0" cy="0"/>
        </a:xfrm>
      </p:grpSpPr>
      <p:pic>
        <p:nvPicPr>
          <p:cNvPr id="47" name="Google Shape;47;p4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8" name="Google Shape;48;p43"/>
          <p:cNvSpPr/>
          <p:nvPr/>
        </p:nvSpPr>
        <p:spPr>
          <a:xfrm>
            <a:off x="5997575" y="1316038"/>
            <a:ext cx="5540304" cy="4468313"/>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9" name="Google Shape;49;p43"/>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43"/>
          <p:cNvSpPr txBox="1"/>
          <p:nvPr>
            <p:ph idx="1" type="body"/>
          </p:nvPr>
        </p:nvSpPr>
        <p:spPr>
          <a:xfrm>
            <a:off x="839788" y="1316038"/>
            <a:ext cx="5157787" cy="46139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51" name="Google Shape;51;p43"/>
          <p:cNvSpPr txBox="1"/>
          <p:nvPr>
            <p:ph idx="2" type="body"/>
          </p:nvPr>
        </p:nvSpPr>
        <p:spPr>
          <a:xfrm>
            <a:off x="839788" y="1816278"/>
            <a:ext cx="5157787"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52" name="Google Shape;52;p43"/>
          <p:cNvSpPr txBox="1"/>
          <p:nvPr>
            <p:ph idx="3" type="body"/>
          </p:nvPr>
        </p:nvSpPr>
        <p:spPr>
          <a:xfrm>
            <a:off x="6172200" y="1316038"/>
            <a:ext cx="5183188" cy="46139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53" name="Google Shape;53;p43"/>
          <p:cNvSpPr txBox="1"/>
          <p:nvPr>
            <p:ph idx="4" type="body"/>
          </p:nvPr>
        </p:nvSpPr>
        <p:spPr>
          <a:xfrm>
            <a:off x="6172200" y="1816278"/>
            <a:ext cx="5183188"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54" name="Google Shape;54;p4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theme" Target="../theme/theme1.xml"/><Relationship Id="rId16" Type="http://schemas.openxmlformats.org/officeDocument/2006/relationships/slideLayout" Target="../slideLayouts/slideLayout15.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34"/>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3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12" name="Google Shape;12;p34"/>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2800" u="none" cap="none" strike="noStrike">
                <a:solidFill>
                  <a:schemeClr val="accen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hyperlink" Target="https://www.open.edu/openlearncreate/course/view.php?id=18048"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3.png"/><Relationship Id="rId4" Type="http://schemas.openxmlformats.org/officeDocument/2006/relationships/image" Target="../media/image25.png"/><Relationship Id="rId5" Type="http://schemas.openxmlformats.org/officeDocument/2006/relationships/image" Target="../media/image3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4.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7.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6.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6.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0.png"/><Relationship Id="rId4" Type="http://schemas.openxmlformats.org/officeDocument/2006/relationships/image" Target="../media/image34.png"/><Relationship Id="rId5" Type="http://schemas.openxmlformats.org/officeDocument/2006/relationships/image" Target="../media/image3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5.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www.cambridge.org/engage/coe/article-details/69b7e114d1922e37d5905d3d" TargetMode="External"/><Relationship Id="rId4" Type="http://schemas.openxmlformats.org/officeDocument/2006/relationships/hyperlink" Target="https://zenodo.org/records/19046773" TargetMode="External"/><Relationship Id="rId5" Type="http://schemas.openxmlformats.org/officeDocument/2006/relationships/image" Target="../media/image6.png"/><Relationship Id="rId6"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www.cambridge.org/engage/coe/article-details/689db738728bf9025e622637" TargetMode="External"/><Relationship Id="rId4" Type="http://schemas.openxmlformats.org/officeDocument/2006/relationships/hyperlink" Target="https://zenodo.org/records/16875355" TargetMode="External"/><Relationship Id="rId5" Type="http://schemas.openxmlformats.org/officeDocument/2006/relationships/image" Target="../media/image10.png"/><Relationship Id="rId6"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19.png"/><Relationship Id="rId5"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28.png"/><Relationship Id="rId5" Type="http://schemas.openxmlformats.org/officeDocument/2006/relationships/image" Target="../media/image24.png"/><Relationship Id="rId6" Type="http://schemas.openxmlformats.org/officeDocument/2006/relationships/image" Target="../media/image17.png"/><Relationship Id="rId7"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15.png"/><Relationship Id="rId5" Type="http://schemas.openxmlformats.org/officeDocument/2006/relationships/image" Target="../media/image14.png"/><Relationship Id="rId6" Type="http://schemas.openxmlformats.org/officeDocument/2006/relationships/image" Target="../media/image9.png"/><Relationship Id="rId7"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1.png"/><Relationship Id="rId4" Type="http://schemas.openxmlformats.org/officeDocument/2006/relationships/image" Target="../media/image20.png"/><Relationship Id="rId5" Type="http://schemas.openxmlformats.org/officeDocument/2006/relationships/image" Target="../media/image33.png"/><Relationship Id="rId6"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descr="Several logos on a white background&#10;&#10;AI-generated content may be incorrect." id="89" name="Google Shape;89;g3dc4c09c073_0_0"/>
          <p:cNvPicPr preferRelativeResize="0"/>
          <p:nvPr/>
        </p:nvPicPr>
        <p:blipFill rotWithShape="1">
          <a:blip r:embed="rId3">
            <a:alphaModFix/>
          </a:blip>
          <a:srcRect b="0" l="0" r="0" t="0"/>
          <a:stretch/>
        </p:blipFill>
        <p:spPr>
          <a:xfrm>
            <a:off x="6892541" y="4626970"/>
            <a:ext cx="4175394" cy="1837316"/>
          </a:xfrm>
          <a:prstGeom prst="rect">
            <a:avLst/>
          </a:prstGeom>
          <a:noFill/>
          <a:ln>
            <a:noFill/>
          </a:ln>
        </p:spPr>
      </p:pic>
      <p:sp>
        <p:nvSpPr>
          <p:cNvPr id="90" name="Google Shape;90;g3dc4c09c073_0_0"/>
          <p:cNvSpPr txBox="1"/>
          <p:nvPr/>
        </p:nvSpPr>
        <p:spPr>
          <a:xfrm>
            <a:off x="2980800" y="965009"/>
            <a:ext cx="2662200" cy="3078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CLEWs++ Modelling Course</a:t>
            </a:r>
            <a:endParaRPr b="0" i="0" sz="1400" u="none" cap="none" strike="noStrike">
              <a:solidFill>
                <a:srgbClr val="000000"/>
              </a:solidFill>
              <a:latin typeface="Arial"/>
              <a:ea typeface="Arial"/>
              <a:cs typeface="Arial"/>
              <a:sym typeface="Arial"/>
            </a:endParaRPr>
          </a:p>
        </p:txBody>
      </p:sp>
      <p:sp>
        <p:nvSpPr>
          <p:cNvPr id="91" name="Google Shape;91;g3dc4c09c073_0_0"/>
          <p:cNvSpPr txBox="1"/>
          <p:nvPr/>
        </p:nvSpPr>
        <p:spPr>
          <a:xfrm>
            <a:off x="2980800" y="1621956"/>
            <a:ext cx="5549100" cy="25551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1" i="0" lang="sv-SE" sz="3200" u="sng" cap="none" strike="noStrike">
                <a:solidFill>
                  <a:schemeClr val="lt1"/>
                </a:solidFill>
                <a:latin typeface="Arial"/>
                <a:ea typeface="Arial"/>
                <a:cs typeface="Arial"/>
                <a:sym typeface="Arial"/>
              </a:rPr>
              <a:t>LECTURE 11 </a:t>
            </a:r>
            <a:endParaRPr b="1" i="0" sz="3200" u="sng"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400"/>
              <a:buFont typeface="Arial"/>
              <a:buNone/>
            </a:pPr>
            <a:r>
              <a:rPr b="1" i="0" lang="sv-SE" sz="3200" u="none" cap="none" strike="noStrike">
                <a:solidFill>
                  <a:schemeClr val="lt1"/>
                </a:solidFill>
                <a:latin typeface="Arial"/>
                <a:ea typeface="Arial"/>
                <a:cs typeface="Arial"/>
                <a:sym typeface="Arial"/>
              </a:rPr>
              <a:t>Introduction to the </a:t>
            </a:r>
            <a:endParaRPr/>
          </a:p>
          <a:p>
            <a:pPr indent="0" lvl="0" marL="0" marR="0" rtl="0" algn="l">
              <a:lnSpc>
                <a:spcPct val="100000"/>
              </a:lnSpc>
              <a:spcBef>
                <a:spcPts val="0"/>
              </a:spcBef>
              <a:spcAft>
                <a:spcPts val="0"/>
              </a:spcAft>
              <a:buClr>
                <a:srgbClr val="000000"/>
              </a:buClr>
              <a:buSzPts val="4400"/>
              <a:buFont typeface="Arial"/>
              <a:buNone/>
            </a:pPr>
            <a:r>
              <a:rPr b="1" i="0" lang="sv-SE" sz="3200" u="none" cap="none" strike="noStrike">
                <a:solidFill>
                  <a:schemeClr val="lt1"/>
                </a:solidFill>
                <a:latin typeface="Arial"/>
                <a:ea typeface="Arial"/>
                <a:cs typeface="Arial"/>
                <a:sym typeface="Arial"/>
              </a:rPr>
              <a:t>Model Development Infrastructure</a:t>
            </a:r>
            <a:endParaRPr/>
          </a:p>
          <a:p>
            <a:pPr indent="0" lvl="0" marL="0" marR="0" rtl="0" algn="l">
              <a:lnSpc>
                <a:spcPct val="100000"/>
              </a:lnSpc>
              <a:spcBef>
                <a:spcPts val="0"/>
              </a:spcBef>
              <a:spcAft>
                <a:spcPts val="0"/>
              </a:spcAft>
              <a:buClr>
                <a:srgbClr val="000000"/>
              </a:buClr>
              <a:buSzPts val="4400"/>
              <a:buFont typeface="Arial"/>
              <a:buNone/>
            </a:pPr>
            <a:r>
              <a:rPr b="1" i="0" lang="sv-SE" sz="3200" u="none" cap="none" strike="noStrike">
                <a:solidFill>
                  <a:schemeClr val="lt1"/>
                </a:solidFill>
                <a:latin typeface="Arial"/>
                <a:ea typeface="Arial"/>
                <a:cs typeface="Arial"/>
                <a:sym typeface="Arial"/>
              </a:rPr>
              <a:t>(MDI)</a:t>
            </a:r>
            <a:endParaRPr b="1" i="0" sz="3200" u="none" cap="none" strike="noStrike">
              <a:solidFill>
                <a:schemeClr val="lt1"/>
              </a:solidFill>
              <a:latin typeface="Arial"/>
              <a:ea typeface="Arial"/>
              <a:cs typeface="Arial"/>
              <a:sym typeface="Arial"/>
            </a:endParaRPr>
          </a:p>
        </p:txBody>
      </p:sp>
      <p:sp>
        <p:nvSpPr>
          <p:cNvPr id="92" name="Google Shape;92;g3dc4c09c073_0_0"/>
          <p:cNvSpPr txBox="1"/>
          <p:nvPr/>
        </p:nvSpPr>
        <p:spPr>
          <a:xfrm>
            <a:off x="10119225" y="1950425"/>
            <a:ext cx="1772100" cy="208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000"/>
              <a:t>RECOMMENDED CITATION: </a:t>
            </a:r>
            <a:r>
              <a:rPr lang="sv-SE" sz="1000">
                <a:solidFill>
                  <a:schemeClr val="dk1"/>
                </a:solidFill>
              </a:rPr>
              <a:t>Avgerinopoulos, G</a:t>
            </a:r>
            <a:r>
              <a:rPr lang="sv-SE" sz="1000"/>
              <a:t>, </a:t>
            </a:r>
            <a:r>
              <a:rPr lang="sv-SE" sz="1000">
                <a:solidFill>
                  <a:schemeClr val="dk1"/>
                </a:solidFill>
              </a:rPr>
              <a:t>Gardumi, F., </a:t>
            </a:r>
            <a:r>
              <a:rPr lang="sv-SE" sz="1000"/>
              <a:t>Alfstad, T., Lo Giudice, C., and Flint-Smith, A. (2026). 'Lecture 11: Introduction to the </a:t>
            </a:r>
            <a:endParaRPr sz="1000"/>
          </a:p>
          <a:p>
            <a:pPr indent="0" lvl="0" marL="0" rtl="0" algn="l">
              <a:spcBef>
                <a:spcPts val="0"/>
              </a:spcBef>
              <a:spcAft>
                <a:spcPts val="0"/>
              </a:spcAft>
              <a:buNone/>
            </a:pPr>
            <a:r>
              <a:rPr lang="sv-SE" sz="1000"/>
              <a:t>Model Development Infrastructure</a:t>
            </a:r>
            <a:endParaRPr sz="1000"/>
          </a:p>
          <a:p>
            <a:pPr indent="0" lvl="0" marL="0" rtl="0" algn="l">
              <a:spcBef>
                <a:spcPts val="0"/>
              </a:spcBef>
              <a:spcAft>
                <a:spcPts val="0"/>
              </a:spcAft>
              <a:buNone/>
            </a:pPr>
            <a:r>
              <a:rPr lang="sv-SE" sz="1000"/>
              <a:t>(MDI)'. Climate Compatible Growth programme OpenLearn Collection [Powerpoint Lecture].  [Online]. Available at: </a:t>
            </a:r>
            <a:r>
              <a:rPr lang="sv-SE" sz="1000" u="sng">
                <a:solidFill>
                  <a:srgbClr val="4151C3"/>
                </a:solidFill>
                <a:hlinkClick r:id="rId4">
                  <a:extLst>
                    <a:ext uri="{A12FA001-AC4F-418D-AE19-62706E023703}">
                      <ahyp:hlinkClr val="tx"/>
                    </a:ext>
                  </a:extLst>
                </a:hlinkClick>
              </a:rPr>
              <a:t>https://www.open.edu/openlearncreate/course/view.php?id=18048</a:t>
            </a:r>
            <a:r>
              <a:rPr lang="sv-SE" sz="1000"/>
              <a:t> </a:t>
            </a:r>
            <a:endParaRPr sz="10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g3dc4c09c073_0_138"/>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238" name="Google Shape;238;g3dc4c09c073_0_138"/>
          <p:cNvSpPr txBox="1"/>
          <p:nvPr/>
        </p:nvSpPr>
        <p:spPr>
          <a:xfrm>
            <a:off x="835428" y="1786512"/>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239" name="Google Shape;239;g3dc4c09c073_0_138"/>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03_Tool – Demand Projections</a:t>
            </a:r>
            <a:endParaRPr>
              <a:solidFill>
                <a:srgbClr val="FF0000"/>
              </a:solidFill>
            </a:endParaRPr>
          </a:p>
        </p:txBody>
      </p:sp>
      <p:sp>
        <p:nvSpPr>
          <p:cNvPr id="240" name="Google Shape;240;g3dc4c09c073_0_138"/>
          <p:cNvSpPr txBox="1"/>
          <p:nvPr/>
        </p:nvSpPr>
        <p:spPr>
          <a:xfrm>
            <a:off x="1800000" y="1385446"/>
            <a:ext cx="9615600" cy="40944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This tool uses the base-year demand values calculated in </a:t>
            </a:r>
            <a:r>
              <a:rPr b="1" i="0" lang="sv-SE" sz="2000" u="none" cap="none" strike="noStrike">
                <a:solidFill>
                  <a:srgbClr val="000000"/>
                </a:solidFill>
                <a:latin typeface="Arial"/>
                <a:ea typeface="Arial"/>
                <a:cs typeface="Arial"/>
                <a:sym typeface="Arial"/>
              </a:rPr>
              <a:t>01_Tool – Calibration </a:t>
            </a:r>
            <a:r>
              <a:rPr b="0" i="0" lang="sv-SE" sz="2000" u="none" cap="none" strike="noStrike">
                <a:solidFill>
                  <a:srgbClr val="000000"/>
                </a:solidFill>
                <a:latin typeface="Arial"/>
                <a:ea typeface="Arial"/>
                <a:cs typeface="Arial"/>
                <a:sym typeface="Arial"/>
              </a:rPr>
              <a:t>as the </a:t>
            </a:r>
            <a:r>
              <a:rPr b="1" i="0" lang="sv-SE" sz="2000" u="none" cap="none" strike="noStrike">
                <a:solidFill>
                  <a:srgbClr val="000000"/>
                </a:solidFill>
                <a:latin typeface="Arial"/>
                <a:ea typeface="Arial"/>
                <a:cs typeface="Arial"/>
                <a:sym typeface="Arial"/>
              </a:rPr>
              <a:t>starting point</a:t>
            </a:r>
            <a:r>
              <a:rPr b="0" i="0" lang="sv-SE" sz="2000" u="none" cap="none" strike="noStrike">
                <a:solidFill>
                  <a:srgbClr val="000000"/>
                </a:solidFill>
                <a:latin typeface="Arial"/>
                <a:ea typeface="Arial"/>
                <a:cs typeface="Arial"/>
                <a:sym typeface="Arial"/>
              </a:rPr>
              <a:t>. For each future year, it projects demand by multiplying the base-year value by the specified </a:t>
            </a:r>
            <a:r>
              <a:rPr b="1" i="0" lang="sv-SE" sz="2000" u="none" cap="none" strike="noStrike">
                <a:solidFill>
                  <a:srgbClr val="000000"/>
                </a:solidFill>
                <a:latin typeface="Arial"/>
                <a:ea typeface="Arial"/>
                <a:cs typeface="Arial"/>
                <a:sym typeface="Arial"/>
              </a:rPr>
              <a:t>growth rate</a:t>
            </a:r>
            <a:r>
              <a:rPr b="0" i="0" lang="sv-SE" sz="2000" u="none" cap="none" strike="noStrike">
                <a:solidFill>
                  <a:srgbClr val="000000"/>
                </a:solidFill>
                <a:latin typeface="Arial"/>
                <a:ea typeface="Arial"/>
                <a:cs typeface="Arial"/>
                <a:sym typeface="Arial"/>
              </a:rPr>
              <a:t>, thereby producing </a:t>
            </a:r>
            <a:r>
              <a:rPr b="1" i="0" lang="sv-SE" sz="2000" u="none" cap="none" strike="noStrike">
                <a:solidFill>
                  <a:srgbClr val="000000"/>
                </a:solidFill>
                <a:latin typeface="Arial"/>
                <a:ea typeface="Arial"/>
                <a:cs typeface="Arial"/>
                <a:sym typeface="Arial"/>
              </a:rPr>
              <a:t>annual demand </a:t>
            </a:r>
            <a:r>
              <a:rPr b="0" i="0" lang="sv-SE" sz="2000" u="none" cap="none" strike="noStrike">
                <a:solidFill>
                  <a:srgbClr val="000000"/>
                </a:solidFill>
                <a:latin typeface="Arial"/>
                <a:ea typeface="Arial"/>
                <a:cs typeface="Arial"/>
                <a:sym typeface="Arial"/>
              </a:rPr>
              <a:t>estimates for each demand category.</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The tool is </a:t>
            </a:r>
            <a:r>
              <a:rPr b="1" i="0" lang="sv-SE" sz="2000" u="none" cap="none" strike="noStrike">
                <a:solidFill>
                  <a:srgbClr val="000000"/>
                </a:solidFill>
                <a:latin typeface="Arial"/>
                <a:ea typeface="Arial"/>
                <a:cs typeface="Arial"/>
                <a:sym typeface="Arial"/>
              </a:rPr>
              <a:t>pre-populated</a:t>
            </a:r>
            <a:r>
              <a:rPr b="0" i="0" lang="sv-SE" sz="2000" u="none" cap="none" strike="noStrike">
                <a:solidFill>
                  <a:srgbClr val="000000"/>
                </a:solidFill>
                <a:latin typeface="Arial"/>
                <a:ea typeface="Arial"/>
                <a:cs typeface="Arial"/>
                <a:sym typeface="Arial"/>
              </a:rPr>
              <a:t> with growth rates for most demand types and countries. These default values are derived from a simplified technoeconomic analysis that uses </a:t>
            </a:r>
            <a:r>
              <a:rPr b="1" i="0" lang="sv-SE" sz="2000" u="none" cap="none" strike="noStrike">
                <a:solidFill>
                  <a:srgbClr val="000000"/>
                </a:solidFill>
                <a:latin typeface="Arial"/>
                <a:ea typeface="Arial"/>
                <a:cs typeface="Arial"/>
                <a:sym typeface="Arial"/>
              </a:rPr>
              <a:t>GDP</a:t>
            </a:r>
            <a:r>
              <a:rPr b="0" i="0" lang="sv-SE" sz="2000" u="none" cap="none" strike="noStrike">
                <a:solidFill>
                  <a:srgbClr val="000000"/>
                </a:solidFill>
                <a:latin typeface="Arial"/>
                <a:ea typeface="Arial"/>
                <a:cs typeface="Arial"/>
                <a:sym typeface="Arial"/>
              </a:rPr>
              <a:t> and </a:t>
            </a:r>
            <a:r>
              <a:rPr b="1" i="0" lang="sv-SE" sz="2000" u="none" cap="none" strike="noStrike">
                <a:solidFill>
                  <a:srgbClr val="000000"/>
                </a:solidFill>
                <a:latin typeface="Arial"/>
                <a:ea typeface="Arial"/>
                <a:cs typeface="Arial"/>
                <a:sym typeface="Arial"/>
              </a:rPr>
              <a:t>population</a:t>
            </a:r>
            <a:r>
              <a:rPr b="0" i="0" lang="sv-SE" sz="2000" u="none" cap="none" strike="noStrike">
                <a:solidFill>
                  <a:srgbClr val="000000"/>
                </a:solidFill>
                <a:latin typeface="Arial"/>
                <a:ea typeface="Arial"/>
                <a:cs typeface="Arial"/>
                <a:sym typeface="Arial"/>
              </a:rPr>
              <a:t> trends as </a:t>
            </a:r>
            <a:r>
              <a:rPr b="1" i="0" lang="sv-SE" sz="2000" u="none" cap="none" strike="noStrike">
                <a:solidFill>
                  <a:srgbClr val="000000"/>
                </a:solidFill>
                <a:latin typeface="Arial"/>
                <a:ea typeface="Arial"/>
                <a:cs typeface="Arial"/>
                <a:sym typeface="Arial"/>
              </a:rPr>
              <a:t>key drivers</a:t>
            </a:r>
            <a:r>
              <a:rPr b="0" i="0" lang="sv-SE" sz="2000" u="none" cap="none" strike="noStrike">
                <a:solidFill>
                  <a:srgbClr val="000000"/>
                </a:solidFill>
                <a:latin typeface="Arial"/>
                <a:ea typeface="Arial"/>
                <a:cs typeface="Arial"/>
                <a:sym typeface="Arial"/>
              </a:rPr>
              <a:t>. Users are encouraged to revise these growth rates where more accurate or context-specific data are available.</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An additional function of this tool is to allow the user to define whether each demand is categorised as </a:t>
            </a:r>
            <a:r>
              <a:rPr b="1" i="0" lang="sv-SE" sz="2000" u="none" cap="none" strike="noStrike">
                <a:solidFill>
                  <a:srgbClr val="000000"/>
                </a:solidFill>
                <a:latin typeface="Arial"/>
                <a:ea typeface="Arial"/>
                <a:cs typeface="Arial"/>
                <a:sym typeface="Arial"/>
              </a:rPr>
              <a:t>Accumulated Annual</a:t>
            </a:r>
            <a:r>
              <a:rPr b="0" i="0" lang="sv-SE" sz="2000" u="none" cap="none" strike="noStrike">
                <a:solidFill>
                  <a:srgbClr val="000000"/>
                </a:solidFill>
                <a:latin typeface="Arial"/>
                <a:ea typeface="Arial"/>
                <a:cs typeface="Arial"/>
                <a:sym typeface="Arial"/>
              </a:rPr>
              <a:t> or </a:t>
            </a:r>
            <a:r>
              <a:rPr b="1" i="0" lang="sv-SE" sz="2000" u="none" cap="none" strike="noStrike">
                <a:solidFill>
                  <a:srgbClr val="000000"/>
                </a:solidFill>
                <a:latin typeface="Arial"/>
                <a:ea typeface="Arial"/>
                <a:cs typeface="Arial"/>
                <a:sym typeface="Arial"/>
              </a:rPr>
              <a:t>Specified Annual </a:t>
            </a:r>
            <a:r>
              <a:rPr b="0" i="0" lang="sv-SE" sz="2000" u="none" cap="none" strike="noStrike">
                <a:solidFill>
                  <a:srgbClr val="000000"/>
                </a:solidFill>
                <a:latin typeface="Arial"/>
                <a:ea typeface="Arial"/>
                <a:cs typeface="Arial"/>
                <a:sym typeface="Arial"/>
              </a:rPr>
              <a:t>– a distinction that is essential in later modelling stages.</a:t>
            </a:r>
            <a:endParaRPr b="0" i="0" sz="1400" u="none" cap="none" strike="noStrike">
              <a:solidFill>
                <a:srgbClr val="000000"/>
              </a:solidFill>
              <a:latin typeface="Arial"/>
              <a:ea typeface="Arial"/>
              <a:cs typeface="Arial"/>
              <a:sym typeface="Arial"/>
            </a:endParaRPr>
          </a:p>
        </p:txBody>
      </p:sp>
      <p:pic>
        <p:nvPicPr>
          <p:cNvPr descr="A blue and pink graph with a percent sign&#10;&#10;AI-generated content may be incorrect." id="241" name="Google Shape;241;g3dc4c09c073_0_138"/>
          <p:cNvPicPr preferRelativeResize="0"/>
          <p:nvPr/>
        </p:nvPicPr>
        <p:blipFill rotWithShape="1">
          <a:blip r:embed="rId3">
            <a:alphaModFix/>
          </a:blip>
          <a:srcRect b="0" l="0" r="0" t="0"/>
          <a:stretch/>
        </p:blipFill>
        <p:spPr>
          <a:xfrm>
            <a:off x="540000" y="1545601"/>
            <a:ext cx="849724" cy="849724"/>
          </a:xfrm>
          <a:prstGeom prst="rect">
            <a:avLst/>
          </a:prstGeom>
          <a:noFill/>
          <a:ln>
            <a:noFill/>
          </a:ln>
        </p:spPr>
      </p:pic>
      <p:pic>
        <p:nvPicPr>
          <p:cNvPr descr="A group of people in front of a city&#10;&#10;AI-generated content may be incorrect." id="242" name="Google Shape;242;g3dc4c09c073_0_138"/>
          <p:cNvPicPr preferRelativeResize="0"/>
          <p:nvPr/>
        </p:nvPicPr>
        <p:blipFill rotWithShape="1">
          <a:blip r:embed="rId4">
            <a:alphaModFix/>
          </a:blip>
          <a:srcRect b="0" l="0" r="0" t="0"/>
          <a:stretch/>
        </p:blipFill>
        <p:spPr>
          <a:xfrm>
            <a:off x="540000" y="3004138"/>
            <a:ext cx="849724" cy="849724"/>
          </a:xfrm>
          <a:prstGeom prst="rect">
            <a:avLst/>
          </a:prstGeom>
          <a:noFill/>
          <a:ln>
            <a:noFill/>
          </a:ln>
        </p:spPr>
      </p:pic>
      <p:pic>
        <p:nvPicPr>
          <p:cNvPr descr="A home with a refrigerator and a washing machine&#10;&#10;AI-generated content may be incorrect." id="243" name="Google Shape;243;g3dc4c09c073_0_138"/>
          <p:cNvPicPr preferRelativeResize="0"/>
          <p:nvPr/>
        </p:nvPicPr>
        <p:blipFill rotWithShape="1">
          <a:blip r:embed="rId5">
            <a:alphaModFix/>
          </a:blip>
          <a:srcRect b="0" l="0" r="0" t="0"/>
          <a:stretch/>
        </p:blipFill>
        <p:spPr>
          <a:xfrm>
            <a:off x="540000" y="4462675"/>
            <a:ext cx="746447" cy="74644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g3dc4c09c073_0_149"/>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250" name="Google Shape;250;g3dc4c09c073_0_149"/>
          <p:cNvSpPr txBox="1"/>
          <p:nvPr/>
        </p:nvSpPr>
        <p:spPr>
          <a:xfrm>
            <a:off x="835428" y="1786512"/>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251" name="Google Shape;251;g3dc4c09c073_0_149"/>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04_Tool – Residual Capacity Power</a:t>
            </a:r>
            <a:endParaRPr>
              <a:solidFill>
                <a:srgbClr val="FF0000"/>
              </a:solidFill>
            </a:endParaRPr>
          </a:p>
        </p:txBody>
      </p:sp>
      <p:sp>
        <p:nvSpPr>
          <p:cNvPr id="252" name="Google Shape;252;g3dc4c09c073_0_149"/>
          <p:cNvSpPr txBox="1"/>
          <p:nvPr/>
        </p:nvSpPr>
        <p:spPr>
          <a:xfrm>
            <a:off x="1800000" y="1385446"/>
            <a:ext cx="8291400" cy="31401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sv-SE" sz="1800" u="none" cap="none" strike="noStrike">
                <a:solidFill>
                  <a:srgbClr val="000000"/>
                </a:solidFill>
                <a:latin typeface="Arial"/>
                <a:ea typeface="Arial"/>
                <a:cs typeface="Arial"/>
                <a:sym typeface="Arial"/>
              </a:rPr>
              <a:t>This tool uses the </a:t>
            </a:r>
            <a:r>
              <a:rPr b="1" i="0" lang="sv-SE" sz="1800" u="none" cap="none" strike="noStrike">
                <a:solidFill>
                  <a:srgbClr val="000000"/>
                </a:solidFill>
                <a:latin typeface="Arial"/>
                <a:ea typeface="Arial"/>
                <a:cs typeface="Arial"/>
                <a:sym typeface="Arial"/>
              </a:rPr>
              <a:t>commissioning date </a:t>
            </a:r>
            <a:r>
              <a:rPr b="0" i="0" lang="sv-SE" sz="1800" u="none" cap="none" strike="noStrike">
                <a:solidFill>
                  <a:srgbClr val="000000"/>
                </a:solidFill>
                <a:latin typeface="Arial"/>
                <a:ea typeface="Arial"/>
                <a:cs typeface="Arial"/>
                <a:sym typeface="Arial"/>
              </a:rPr>
              <a:t>and </a:t>
            </a:r>
            <a:r>
              <a:rPr b="1" i="0" lang="sv-SE" sz="1800" u="none" cap="none" strike="noStrike">
                <a:solidFill>
                  <a:srgbClr val="000000"/>
                </a:solidFill>
                <a:latin typeface="Arial"/>
                <a:ea typeface="Arial"/>
                <a:cs typeface="Arial"/>
                <a:sym typeface="Arial"/>
              </a:rPr>
              <a:t>installed capacity </a:t>
            </a:r>
            <a:r>
              <a:rPr b="0" i="0" lang="sv-SE" sz="1800" u="none" cap="none" strike="noStrike">
                <a:solidFill>
                  <a:srgbClr val="000000"/>
                </a:solidFill>
                <a:latin typeface="Arial"/>
                <a:ea typeface="Arial"/>
                <a:cs typeface="Arial"/>
                <a:sym typeface="Arial"/>
              </a:rPr>
              <a:t>of each type of (combined heat &amp;) </a:t>
            </a:r>
            <a:r>
              <a:rPr b="1" i="0" lang="sv-SE" sz="1800" u="none" cap="none" strike="noStrike">
                <a:solidFill>
                  <a:srgbClr val="000000"/>
                </a:solidFill>
                <a:latin typeface="Arial"/>
                <a:ea typeface="Arial"/>
                <a:cs typeface="Arial"/>
                <a:sym typeface="Arial"/>
              </a:rPr>
              <a:t>power plant </a:t>
            </a:r>
            <a:r>
              <a:rPr b="0" i="0" lang="sv-SE" sz="1800" u="none" cap="none" strike="noStrike">
                <a:solidFill>
                  <a:srgbClr val="000000"/>
                </a:solidFill>
                <a:latin typeface="Arial"/>
                <a:ea typeface="Arial"/>
                <a:cs typeface="Arial"/>
                <a:sym typeface="Arial"/>
              </a:rPr>
              <a:t>to aggregate these data and generate a </a:t>
            </a:r>
            <a:r>
              <a:rPr b="1" i="0" lang="sv-SE" sz="1800" u="none" cap="none" strike="noStrike">
                <a:solidFill>
                  <a:srgbClr val="000000"/>
                </a:solidFill>
                <a:latin typeface="Arial"/>
                <a:ea typeface="Arial"/>
                <a:cs typeface="Arial"/>
                <a:sym typeface="Arial"/>
              </a:rPr>
              <a:t>vintage capacity profile</a:t>
            </a:r>
            <a:r>
              <a:rPr b="0" i="0" lang="sv-SE" sz="1800" u="none" cap="none" strike="noStrike">
                <a:solidFill>
                  <a:srgbClr val="000000"/>
                </a:solidFill>
                <a:latin typeface="Arial"/>
                <a:ea typeface="Arial"/>
                <a:cs typeface="Arial"/>
                <a:sym typeface="Arial"/>
              </a:rPr>
              <a:t> for each technology type. This enables the model to represent the remaining operational capacity of existing plants over time in a realistic manner.</a:t>
            </a:r>
            <a:endParaRPr b="0" i="0" sz="18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18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18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sv-SE" sz="1800" u="none" cap="none" strike="noStrike">
                <a:solidFill>
                  <a:srgbClr val="000000"/>
                </a:solidFill>
                <a:latin typeface="Arial"/>
                <a:ea typeface="Arial"/>
                <a:cs typeface="Arial"/>
                <a:sym typeface="Arial"/>
              </a:rPr>
              <a:t>Where such commissioning data are unavailable, this tool may be omitted. In such cases, the vintage capacity profile for power plants can instead be calculated using the same method applied to </a:t>
            </a:r>
            <a:r>
              <a:rPr b="1" i="0" lang="sv-SE" sz="1800" u="none" cap="none" strike="noStrike">
                <a:solidFill>
                  <a:srgbClr val="000000"/>
                </a:solidFill>
                <a:latin typeface="Arial"/>
                <a:ea typeface="Arial"/>
                <a:cs typeface="Arial"/>
                <a:sym typeface="Arial"/>
              </a:rPr>
              <a:t>most end-use technologies </a:t>
            </a:r>
            <a:r>
              <a:rPr b="0" i="0" lang="sv-SE" sz="1800" u="none" cap="none" strike="noStrike">
                <a:solidFill>
                  <a:srgbClr val="000000"/>
                </a:solidFill>
                <a:latin typeface="Arial"/>
                <a:ea typeface="Arial"/>
                <a:cs typeface="Arial"/>
                <a:sym typeface="Arial"/>
              </a:rPr>
              <a:t>(see </a:t>
            </a:r>
            <a:r>
              <a:rPr b="1" i="0" lang="sv-SE" sz="1800" u="none" cap="none" strike="noStrike">
                <a:solidFill>
                  <a:srgbClr val="000000"/>
                </a:solidFill>
                <a:latin typeface="Arial"/>
                <a:ea typeface="Arial"/>
                <a:cs typeface="Arial"/>
                <a:sym typeface="Arial"/>
              </a:rPr>
              <a:t>08_Tool – Residual Capacity Others</a:t>
            </a:r>
            <a:r>
              <a:rPr b="0" i="0" lang="sv-SE" sz="1800" u="none" cap="none" strike="noStrike">
                <a:solidFill>
                  <a:srgbClr val="000000"/>
                </a:solidFill>
                <a:latin typeface="Arial"/>
                <a:ea typeface="Arial"/>
                <a:cs typeface="Arial"/>
                <a:sym typeface="Arial"/>
              </a:rPr>
              <a:t>).</a:t>
            </a:r>
            <a:endParaRPr b="0" i="0" sz="1800" u="none" cap="none" strike="noStrike">
              <a:solidFill>
                <a:srgbClr val="000000"/>
              </a:solidFill>
              <a:latin typeface="Arial"/>
              <a:ea typeface="Arial"/>
              <a:cs typeface="Arial"/>
              <a:sym typeface="Arial"/>
            </a:endParaRPr>
          </a:p>
        </p:txBody>
      </p:sp>
      <p:pic>
        <p:nvPicPr>
          <p:cNvPr id="253" name="Google Shape;253;g3dc4c09c073_0_149"/>
          <p:cNvPicPr preferRelativeResize="0"/>
          <p:nvPr/>
        </p:nvPicPr>
        <p:blipFill rotWithShape="1">
          <a:blip r:embed="rId3">
            <a:alphaModFix/>
          </a:blip>
          <a:srcRect b="0" l="0" r="0" t="0"/>
          <a:stretch/>
        </p:blipFill>
        <p:spPr>
          <a:xfrm>
            <a:off x="540000" y="3228397"/>
            <a:ext cx="900114" cy="900114"/>
          </a:xfrm>
          <a:prstGeom prst="rect">
            <a:avLst/>
          </a:prstGeom>
          <a:noFill/>
          <a:ln>
            <a:noFill/>
          </a:ln>
        </p:spPr>
      </p:pic>
      <p:pic>
        <p:nvPicPr>
          <p:cNvPr id="254" name="Google Shape;254;g3dc4c09c073_0_149"/>
          <p:cNvPicPr preferRelativeResize="0"/>
          <p:nvPr/>
        </p:nvPicPr>
        <p:blipFill rotWithShape="1">
          <a:blip r:embed="rId4">
            <a:alphaModFix/>
          </a:blip>
          <a:srcRect b="0" l="0" r="0" t="0"/>
          <a:stretch/>
        </p:blipFill>
        <p:spPr>
          <a:xfrm>
            <a:off x="540000" y="1363149"/>
            <a:ext cx="900114" cy="90011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g3dc4c09c073_0_159"/>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261" name="Google Shape;261;g3dc4c09c073_0_159"/>
          <p:cNvSpPr txBox="1"/>
          <p:nvPr/>
        </p:nvSpPr>
        <p:spPr>
          <a:xfrm>
            <a:off x="835428" y="1786512"/>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262" name="Google Shape;262;g3dc4c09c073_0_159"/>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05_Tool – Year Split and Load Profiles</a:t>
            </a:r>
            <a:endParaRPr>
              <a:solidFill>
                <a:srgbClr val="FF0000"/>
              </a:solidFill>
            </a:endParaRPr>
          </a:p>
        </p:txBody>
      </p:sp>
      <p:sp>
        <p:nvSpPr>
          <p:cNvPr id="263" name="Google Shape;263;g3dc4c09c073_0_159"/>
          <p:cNvSpPr txBox="1"/>
          <p:nvPr/>
        </p:nvSpPr>
        <p:spPr>
          <a:xfrm>
            <a:off x="2454637" y="1071349"/>
            <a:ext cx="8943900" cy="4863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sv-SE" sz="1800" u="none" cap="none" strike="noStrike">
                <a:solidFill>
                  <a:srgbClr val="000000"/>
                </a:solidFill>
                <a:latin typeface="Arial"/>
                <a:ea typeface="Arial"/>
                <a:cs typeface="Arial"/>
                <a:sym typeface="Arial"/>
              </a:rPr>
              <a:t>This tool calculates two </a:t>
            </a:r>
            <a:r>
              <a:rPr b="1" i="0" lang="sv-SE" sz="1800" u="none" cap="none" strike="noStrike">
                <a:solidFill>
                  <a:srgbClr val="000000"/>
                </a:solidFill>
                <a:latin typeface="Arial"/>
                <a:ea typeface="Arial"/>
                <a:cs typeface="Arial"/>
                <a:sym typeface="Arial"/>
              </a:rPr>
              <a:t>key input parameters </a:t>
            </a:r>
            <a:r>
              <a:rPr b="0" i="0" lang="sv-SE" sz="1800" u="none" cap="none" strike="noStrike">
                <a:solidFill>
                  <a:srgbClr val="000000"/>
                </a:solidFill>
                <a:latin typeface="Arial"/>
                <a:ea typeface="Arial"/>
                <a:cs typeface="Arial"/>
                <a:sym typeface="Arial"/>
              </a:rPr>
              <a:t>for the model.</a:t>
            </a:r>
            <a:endParaRPr b="0" i="0" sz="18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18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000"/>
              <a:buFont typeface="Arial"/>
              <a:buAutoNum type="arabicPeriod"/>
            </a:pPr>
            <a:r>
              <a:rPr b="1" i="0" lang="sv-SE" sz="1800" u="sng" cap="none" strike="noStrike">
                <a:solidFill>
                  <a:srgbClr val="000000"/>
                </a:solidFill>
                <a:latin typeface="Arial"/>
                <a:ea typeface="Arial"/>
                <a:cs typeface="Arial"/>
                <a:sym typeface="Arial"/>
              </a:rPr>
              <a:t>Year Split</a:t>
            </a:r>
            <a:r>
              <a:rPr b="1" i="0" lang="sv-SE" sz="1800" u="none" cap="none" strike="noStrike">
                <a:solidFill>
                  <a:srgbClr val="000000"/>
                </a:solidFill>
                <a:latin typeface="Arial"/>
                <a:ea typeface="Arial"/>
                <a:cs typeface="Arial"/>
                <a:sym typeface="Arial"/>
              </a:rPr>
              <a:t> </a:t>
            </a:r>
            <a:r>
              <a:rPr b="0" i="0" lang="sv-SE" sz="1800" u="none" cap="none" strike="noStrike">
                <a:solidFill>
                  <a:srgbClr val="000000"/>
                </a:solidFill>
                <a:latin typeface="Arial"/>
                <a:ea typeface="Arial"/>
                <a:cs typeface="Arial"/>
                <a:sym typeface="Arial"/>
              </a:rPr>
              <a:t>– This represents the share of </a:t>
            </a:r>
            <a:r>
              <a:rPr b="0" i="1" lang="sv-SE" sz="1800" u="none" cap="none" strike="noStrike">
                <a:solidFill>
                  <a:srgbClr val="000000"/>
                </a:solidFill>
                <a:latin typeface="Arial"/>
                <a:ea typeface="Arial"/>
                <a:cs typeface="Arial"/>
                <a:sym typeface="Arial"/>
              </a:rPr>
              <a:t>time</a:t>
            </a:r>
            <a:r>
              <a:rPr b="0" i="0" lang="sv-SE" sz="1800" u="none" cap="none" strike="noStrike">
                <a:solidFill>
                  <a:srgbClr val="000000"/>
                </a:solidFill>
                <a:latin typeface="Arial"/>
                <a:ea typeface="Arial"/>
                <a:cs typeface="Arial"/>
                <a:sym typeface="Arial"/>
              </a:rPr>
              <a:t> of each </a:t>
            </a:r>
            <a:r>
              <a:rPr b="1" i="0" lang="sv-SE" sz="1800" u="none" cap="none" strike="noStrike">
                <a:solidFill>
                  <a:srgbClr val="000000"/>
                </a:solidFill>
                <a:latin typeface="Arial"/>
                <a:ea typeface="Arial"/>
                <a:cs typeface="Arial"/>
                <a:sym typeface="Arial"/>
              </a:rPr>
              <a:t>time slice </a:t>
            </a:r>
            <a:r>
              <a:rPr b="0" i="0" lang="sv-SE" sz="1800" u="none" cap="none" strike="noStrike">
                <a:solidFill>
                  <a:srgbClr val="000000"/>
                </a:solidFill>
                <a:latin typeface="Arial"/>
                <a:ea typeface="Arial"/>
                <a:cs typeface="Arial"/>
                <a:sym typeface="Arial"/>
              </a:rPr>
              <a:t>within a year. At the time of writing, the tool provides a fixed year split for </a:t>
            </a:r>
            <a:r>
              <a:rPr b="1" i="0" lang="sv-SE" sz="1800" u="none" cap="none" strike="noStrike">
                <a:solidFill>
                  <a:srgbClr val="000000"/>
                </a:solidFill>
                <a:latin typeface="Arial"/>
                <a:ea typeface="Arial"/>
                <a:cs typeface="Arial"/>
                <a:sym typeface="Arial"/>
              </a:rPr>
              <a:t>30 predefined time slices</a:t>
            </a:r>
            <a:r>
              <a:rPr b="0" i="0" lang="sv-SE" sz="1800" u="none" cap="none" strike="noStrike">
                <a:solidFill>
                  <a:srgbClr val="000000"/>
                </a:solidFill>
                <a:latin typeface="Arial"/>
                <a:ea typeface="Arial"/>
                <a:cs typeface="Arial"/>
                <a:sym typeface="Arial"/>
              </a:rPr>
              <a:t>. Future versions are expected to allow users to define </a:t>
            </a:r>
            <a:r>
              <a:rPr b="1" i="0" lang="sv-SE" sz="1800" u="none" cap="none" strike="noStrike">
                <a:solidFill>
                  <a:srgbClr val="000000"/>
                </a:solidFill>
                <a:latin typeface="Arial"/>
                <a:ea typeface="Arial"/>
                <a:cs typeface="Arial"/>
                <a:sym typeface="Arial"/>
              </a:rPr>
              <a:t>custom time slices </a:t>
            </a:r>
            <a:r>
              <a:rPr b="0" i="0" lang="sv-SE" sz="1800" u="none" cap="none" strike="noStrike">
                <a:solidFill>
                  <a:srgbClr val="000000"/>
                </a:solidFill>
                <a:latin typeface="Arial"/>
                <a:ea typeface="Arial"/>
                <a:cs typeface="Arial"/>
                <a:sym typeface="Arial"/>
              </a:rPr>
              <a:t>and </a:t>
            </a:r>
            <a:r>
              <a:rPr b="1" i="0" lang="sv-SE" sz="1800" u="none" cap="none" strike="noStrike">
                <a:solidFill>
                  <a:srgbClr val="000000"/>
                </a:solidFill>
                <a:latin typeface="Arial"/>
                <a:ea typeface="Arial"/>
                <a:cs typeface="Arial"/>
                <a:sym typeface="Arial"/>
              </a:rPr>
              <a:t>year splits</a:t>
            </a:r>
            <a:r>
              <a:rPr b="0" i="0" lang="sv-SE" sz="1800" u="none" cap="none" strike="noStrike">
                <a:solidFill>
                  <a:srgbClr val="000000"/>
                </a:solidFill>
                <a:latin typeface="Arial"/>
                <a:ea typeface="Arial"/>
                <a:cs typeface="Arial"/>
                <a:sym typeface="Arial"/>
              </a:rPr>
              <a:t>. </a:t>
            </a:r>
            <a:br>
              <a:rPr b="0" i="0" lang="sv-SE" sz="1800" u="none" cap="none" strike="noStrike">
                <a:solidFill>
                  <a:srgbClr val="000000"/>
                </a:solidFill>
                <a:latin typeface="Arial"/>
                <a:ea typeface="Arial"/>
                <a:cs typeface="Arial"/>
                <a:sym typeface="Arial"/>
              </a:rPr>
            </a:br>
            <a:endParaRPr b="0" i="0" sz="1800" u="none" cap="none" strike="noStrike">
              <a:solidFill>
                <a:srgbClr val="000000"/>
              </a:solidFill>
              <a:latin typeface="Arial"/>
              <a:ea typeface="Arial"/>
              <a:cs typeface="Arial"/>
              <a:sym typeface="Arial"/>
            </a:endParaRPr>
          </a:p>
          <a:p>
            <a:pPr indent="-330200" lvl="0" marL="457200" marR="0" rtl="0" algn="just">
              <a:lnSpc>
                <a:spcPct val="100000"/>
              </a:lnSpc>
              <a:spcBef>
                <a:spcPts val="0"/>
              </a:spcBef>
              <a:spcAft>
                <a:spcPts val="0"/>
              </a:spcAft>
              <a:buClr>
                <a:srgbClr val="000000"/>
              </a:buClr>
              <a:buSzPts val="2000"/>
              <a:buFont typeface="Arial"/>
              <a:buNone/>
            </a:pPr>
            <a:r>
              <a:t/>
            </a:r>
            <a:endParaRPr b="0" i="0" sz="1800" u="none" cap="none" strike="noStrike">
              <a:solidFill>
                <a:srgbClr val="000000"/>
              </a:solidFill>
              <a:latin typeface="Arial"/>
              <a:ea typeface="Arial"/>
              <a:cs typeface="Arial"/>
              <a:sym typeface="Arial"/>
            </a:endParaRPr>
          </a:p>
          <a:p>
            <a:pPr indent="-457200" lvl="0" marL="457200" marR="0" rtl="0" algn="just">
              <a:lnSpc>
                <a:spcPct val="100000"/>
              </a:lnSpc>
              <a:spcBef>
                <a:spcPts val="0"/>
              </a:spcBef>
              <a:spcAft>
                <a:spcPts val="0"/>
              </a:spcAft>
              <a:buClr>
                <a:srgbClr val="000000"/>
              </a:buClr>
              <a:buSzPts val="2000"/>
              <a:buFont typeface="Arial"/>
              <a:buAutoNum type="arabicPeriod"/>
            </a:pPr>
            <a:r>
              <a:rPr b="1" i="0" lang="sv-SE" sz="1800" u="sng" cap="none" strike="noStrike">
                <a:solidFill>
                  <a:srgbClr val="000000"/>
                </a:solidFill>
                <a:latin typeface="Arial"/>
                <a:ea typeface="Arial"/>
                <a:cs typeface="Arial"/>
                <a:sym typeface="Arial"/>
              </a:rPr>
              <a:t>Demand Profiles</a:t>
            </a:r>
            <a:r>
              <a:rPr b="1" i="0" lang="sv-SE" sz="1800" u="none" cap="none" strike="noStrike">
                <a:solidFill>
                  <a:srgbClr val="000000"/>
                </a:solidFill>
                <a:latin typeface="Arial"/>
                <a:ea typeface="Arial"/>
                <a:cs typeface="Arial"/>
                <a:sym typeface="Arial"/>
              </a:rPr>
              <a:t> </a:t>
            </a:r>
            <a:r>
              <a:rPr b="0" i="0" lang="sv-SE" sz="1800" u="none" cap="none" strike="noStrike">
                <a:solidFill>
                  <a:srgbClr val="000000"/>
                </a:solidFill>
                <a:latin typeface="Arial"/>
                <a:ea typeface="Arial"/>
                <a:cs typeface="Arial"/>
                <a:sym typeface="Arial"/>
              </a:rPr>
              <a:t>– These profiles apply to the demands identified as </a:t>
            </a:r>
            <a:r>
              <a:rPr b="1" i="0" lang="sv-SE" sz="1800" u="none" cap="none" strike="noStrike">
                <a:solidFill>
                  <a:srgbClr val="000000"/>
                </a:solidFill>
                <a:latin typeface="Arial"/>
                <a:ea typeface="Arial"/>
                <a:cs typeface="Arial"/>
                <a:sym typeface="Arial"/>
              </a:rPr>
              <a:t>Specified Annual</a:t>
            </a:r>
            <a:r>
              <a:rPr b="0" i="0" lang="sv-SE" sz="1800" u="none" cap="none" strike="noStrike">
                <a:solidFill>
                  <a:srgbClr val="000000"/>
                </a:solidFill>
                <a:latin typeface="Arial"/>
                <a:ea typeface="Arial"/>
                <a:cs typeface="Arial"/>
                <a:sym typeface="Arial"/>
              </a:rPr>
              <a:t> in the previous tool (</a:t>
            </a:r>
            <a:r>
              <a:rPr b="1" i="0" lang="sv-SE" sz="1800" u="none" cap="none" strike="noStrike">
                <a:solidFill>
                  <a:srgbClr val="000000"/>
                </a:solidFill>
                <a:latin typeface="Arial"/>
                <a:ea typeface="Arial"/>
                <a:cs typeface="Arial"/>
                <a:sym typeface="Arial"/>
              </a:rPr>
              <a:t>03_Tool – Demand Projections</a:t>
            </a:r>
            <a:r>
              <a:rPr b="0" i="0" lang="sv-SE" sz="1800" u="none" cap="none" strike="noStrike">
                <a:solidFill>
                  <a:srgbClr val="000000"/>
                </a:solidFill>
                <a:latin typeface="Arial"/>
                <a:ea typeface="Arial"/>
                <a:cs typeface="Arial"/>
                <a:sym typeface="Arial"/>
              </a:rPr>
              <a:t>). A demand profile expresses the </a:t>
            </a:r>
            <a:r>
              <a:rPr b="1" i="0" lang="sv-SE" sz="1800" u="none" cap="none" strike="noStrike">
                <a:solidFill>
                  <a:srgbClr val="000000"/>
                </a:solidFill>
                <a:latin typeface="Arial"/>
                <a:ea typeface="Arial"/>
                <a:cs typeface="Arial"/>
                <a:sym typeface="Arial"/>
              </a:rPr>
              <a:t>distribution of demand occurrence throughout the year</a:t>
            </a:r>
            <a:r>
              <a:rPr b="0" i="0" lang="sv-SE" sz="1800" u="none" cap="none" strike="noStrike">
                <a:solidFill>
                  <a:srgbClr val="000000"/>
                </a:solidFill>
                <a:latin typeface="Arial"/>
                <a:ea typeface="Arial"/>
                <a:cs typeface="Arial"/>
                <a:sym typeface="Arial"/>
              </a:rPr>
              <a:t> as a share of the total. To generate these profiles, the tool requires both the year split and an </a:t>
            </a:r>
            <a:r>
              <a:rPr b="1" i="0" lang="sv-SE" sz="1800" u="none" cap="none" strike="noStrike">
                <a:solidFill>
                  <a:srgbClr val="000000"/>
                </a:solidFill>
                <a:latin typeface="Arial"/>
                <a:ea typeface="Arial"/>
                <a:cs typeface="Arial"/>
                <a:sym typeface="Arial"/>
              </a:rPr>
              <a:t>hourly demand profile </a:t>
            </a:r>
            <a:r>
              <a:rPr b="0" i="0" lang="sv-SE" sz="1800" u="none" cap="none" strike="noStrike">
                <a:solidFill>
                  <a:srgbClr val="000000"/>
                </a:solidFill>
                <a:latin typeface="Arial"/>
                <a:ea typeface="Arial"/>
                <a:cs typeface="Arial"/>
                <a:sym typeface="Arial"/>
              </a:rPr>
              <a:t>for each demand type. Hourly profiles for a selection of key demands are preloaded in the MDI and can be accessed in the </a:t>
            </a:r>
            <a:r>
              <a:rPr b="1" i="0" lang="sv-SE" sz="1800" u="none" cap="none" strike="noStrike">
                <a:solidFill>
                  <a:srgbClr val="000000"/>
                </a:solidFill>
                <a:latin typeface="Arial"/>
                <a:ea typeface="Arial"/>
                <a:cs typeface="Arial"/>
                <a:sym typeface="Arial"/>
              </a:rPr>
              <a:t>Profiles</a:t>
            </a:r>
            <a:r>
              <a:rPr b="0" i="0" lang="sv-SE" sz="1800" u="none" cap="none" strike="noStrike">
                <a:solidFill>
                  <a:srgbClr val="000000"/>
                </a:solidFill>
                <a:latin typeface="Arial"/>
                <a:ea typeface="Arial"/>
                <a:cs typeface="Arial"/>
                <a:sym typeface="Arial"/>
              </a:rPr>
              <a:t> folder. Setting up a demand profile though, does not guarantee that the technologies that meet that demand follow the same profile. The latter can be fixed through constraints (to be included in a future version of the MDI).</a:t>
            </a:r>
            <a:endParaRPr b="0" i="0" sz="1800" u="none" cap="none" strike="noStrike">
              <a:solidFill>
                <a:srgbClr val="000000"/>
              </a:solidFill>
              <a:latin typeface="Arial"/>
              <a:ea typeface="Arial"/>
              <a:cs typeface="Arial"/>
              <a:sym typeface="Arial"/>
            </a:endParaRPr>
          </a:p>
        </p:txBody>
      </p:sp>
      <p:pic>
        <p:nvPicPr>
          <p:cNvPr id="264" name="Google Shape;264;g3dc4c09c073_0_159"/>
          <p:cNvPicPr preferRelativeResize="0"/>
          <p:nvPr/>
        </p:nvPicPr>
        <p:blipFill rotWithShape="1">
          <a:blip r:embed="rId3">
            <a:alphaModFix/>
          </a:blip>
          <a:srcRect b="0" l="0" r="0" t="0"/>
          <a:stretch/>
        </p:blipFill>
        <p:spPr>
          <a:xfrm>
            <a:off x="450656" y="3952316"/>
            <a:ext cx="2003981" cy="902970"/>
          </a:xfrm>
          <a:prstGeom prst="rect">
            <a:avLst/>
          </a:prstGeom>
          <a:noFill/>
          <a:ln>
            <a:noFill/>
          </a:ln>
        </p:spPr>
      </p:pic>
      <p:pic>
        <p:nvPicPr>
          <p:cNvPr descr="Monthly calendar with solid fill" id="265" name="Google Shape;265;g3dc4c09c073_0_159"/>
          <p:cNvPicPr preferRelativeResize="0"/>
          <p:nvPr/>
        </p:nvPicPr>
        <p:blipFill rotWithShape="1">
          <a:blip r:embed="rId4">
            <a:alphaModFix/>
          </a:blip>
          <a:srcRect b="0" l="0" r="0" t="0"/>
          <a:stretch/>
        </p:blipFill>
        <p:spPr>
          <a:xfrm>
            <a:off x="540000" y="1786512"/>
            <a:ext cx="1234440" cy="123444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g3dc4c09c073_0_169"/>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272" name="Google Shape;272;g3dc4c09c073_0_169"/>
          <p:cNvSpPr txBox="1"/>
          <p:nvPr/>
        </p:nvSpPr>
        <p:spPr>
          <a:xfrm>
            <a:off x="835428" y="1786512"/>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273" name="Google Shape;273;g3dc4c09c073_0_169"/>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06_Tool – Renewables CFs</a:t>
            </a:r>
            <a:endParaRPr>
              <a:solidFill>
                <a:srgbClr val="FF0000"/>
              </a:solidFill>
            </a:endParaRPr>
          </a:p>
        </p:txBody>
      </p:sp>
      <p:sp>
        <p:nvSpPr>
          <p:cNvPr id="274" name="Google Shape;274;g3dc4c09c073_0_169"/>
          <p:cNvSpPr txBox="1"/>
          <p:nvPr/>
        </p:nvSpPr>
        <p:spPr>
          <a:xfrm>
            <a:off x="2391898" y="1385446"/>
            <a:ext cx="8448600" cy="44022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This tool calculates the </a:t>
            </a:r>
            <a:r>
              <a:rPr b="1" i="0" lang="sv-SE" sz="2000" u="none" cap="none" strike="noStrike">
                <a:solidFill>
                  <a:srgbClr val="000000"/>
                </a:solidFill>
                <a:latin typeface="Arial"/>
                <a:ea typeface="Arial"/>
                <a:cs typeface="Arial"/>
                <a:sym typeface="Arial"/>
              </a:rPr>
              <a:t>capacity factor (CF) </a:t>
            </a:r>
            <a:r>
              <a:rPr b="0" i="0" lang="sv-SE" sz="2000" u="none" cap="none" strike="noStrike">
                <a:solidFill>
                  <a:srgbClr val="000000"/>
                </a:solidFill>
                <a:latin typeface="Arial"/>
                <a:ea typeface="Arial"/>
                <a:cs typeface="Arial"/>
                <a:sym typeface="Arial"/>
              </a:rPr>
              <a:t>for </a:t>
            </a:r>
            <a:r>
              <a:rPr b="1" i="0" lang="sv-SE" sz="2000" u="none" cap="none" strike="noStrike">
                <a:solidFill>
                  <a:srgbClr val="000000"/>
                </a:solidFill>
                <a:latin typeface="Arial"/>
                <a:ea typeface="Arial"/>
                <a:cs typeface="Arial"/>
                <a:sym typeface="Arial"/>
              </a:rPr>
              <a:t>wind</a:t>
            </a:r>
            <a:r>
              <a:rPr b="0" i="0" lang="sv-SE" sz="2000" u="none" cap="none" strike="noStrike">
                <a:solidFill>
                  <a:srgbClr val="000000"/>
                </a:solidFill>
                <a:latin typeface="Arial"/>
                <a:ea typeface="Arial"/>
                <a:cs typeface="Arial"/>
                <a:sym typeface="Arial"/>
              </a:rPr>
              <a:t> and </a:t>
            </a:r>
            <a:r>
              <a:rPr b="1" i="0" lang="sv-SE" sz="2000" u="none" cap="none" strike="noStrike">
                <a:solidFill>
                  <a:srgbClr val="000000"/>
                </a:solidFill>
                <a:latin typeface="Arial"/>
                <a:ea typeface="Arial"/>
                <a:cs typeface="Arial"/>
                <a:sym typeface="Arial"/>
              </a:rPr>
              <a:t>solar</a:t>
            </a:r>
            <a:r>
              <a:rPr b="0" i="0" lang="sv-SE" sz="2000" u="none" cap="none" strike="noStrike">
                <a:solidFill>
                  <a:srgbClr val="000000"/>
                </a:solidFill>
                <a:latin typeface="Arial"/>
                <a:ea typeface="Arial"/>
                <a:cs typeface="Arial"/>
                <a:sym typeface="Arial"/>
              </a:rPr>
              <a:t> technologies for each time slice.</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Similar to </a:t>
            </a:r>
            <a:r>
              <a:rPr b="1" i="0" lang="sv-SE" sz="2000" u="none" cap="none" strike="noStrike">
                <a:solidFill>
                  <a:srgbClr val="000000"/>
                </a:solidFill>
                <a:latin typeface="Arial"/>
                <a:ea typeface="Arial"/>
                <a:cs typeface="Arial"/>
                <a:sym typeface="Arial"/>
              </a:rPr>
              <a:t>05_Tool – Year Split and Demand Profiles</a:t>
            </a:r>
            <a:r>
              <a:rPr b="0" i="0" lang="sv-SE" sz="2000" u="none" cap="none" strike="noStrike">
                <a:solidFill>
                  <a:srgbClr val="000000"/>
                </a:solidFill>
                <a:latin typeface="Arial"/>
                <a:ea typeface="Arial"/>
                <a:cs typeface="Arial"/>
                <a:sym typeface="Arial"/>
              </a:rPr>
              <a:t>, it uses the </a:t>
            </a:r>
            <a:r>
              <a:rPr b="1" i="0" lang="sv-SE" sz="2000" u="none" cap="none" strike="noStrike">
                <a:solidFill>
                  <a:srgbClr val="000000"/>
                </a:solidFill>
                <a:latin typeface="Arial"/>
                <a:ea typeface="Arial"/>
                <a:cs typeface="Arial"/>
                <a:sym typeface="Arial"/>
              </a:rPr>
              <a:t>predefined year split </a:t>
            </a:r>
            <a:r>
              <a:rPr b="0" i="0" lang="sv-SE" sz="2000" u="none" cap="none" strike="noStrike">
                <a:solidFill>
                  <a:srgbClr val="000000"/>
                </a:solidFill>
                <a:latin typeface="Arial"/>
                <a:ea typeface="Arial"/>
                <a:cs typeface="Arial"/>
                <a:sym typeface="Arial"/>
              </a:rPr>
              <a:t>in combination with </a:t>
            </a:r>
            <a:r>
              <a:rPr b="1" i="0" lang="sv-SE" sz="2000" u="none" cap="none" strike="noStrike">
                <a:solidFill>
                  <a:srgbClr val="000000"/>
                </a:solidFill>
                <a:latin typeface="Arial"/>
                <a:ea typeface="Arial"/>
                <a:cs typeface="Arial"/>
                <a:sym typeface="Arial"/>
              </a:rPr>
              <a:t>hourly capacity factor data</a:t>
            </a:r>
            <a:r>
              <a:rPr b="0" i="0" lang="sv-SE" sz="2000" u="none" cap="none" strike="noStrike">
                <a:solidFill>
                  <a:srgbClr val="000000"/>
                </a:solidFill>
                <a:latin typeface="Arial"/>
                <a:ea typeface="Arial"/>
                <a:cs typeface="Arial"/>
                <a:sym typeface="Arial"/>
              </a:rPr>
              <a:t> to produce the final time-slice-specific values.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1" i="0" lang="sv-SE" sz="2000" u="none" cap="none" strike="noStrike">
                <a:solidFill>
                  <a:srgbClr val="000000"/>
                </a:solidFill>
                <a:latin typeface="Arial"/>
                <a:ea typeface="Arial"/>
                <a:cs typeface="Arial"/>
                <a:sym typeface="Arial"/>
              </a:rPr>
              <a:t>Pre-loaded capacity factor profiles</a:t>
            </a:r>
            <a:r>
              <a:rPr b="0" i="0" lang="sv-SE" sz="2000" u="none" cap="none" strike="noStrike">
                <a:solidFill>
                  <a:srgbClr val="000000"/>
                </a:solidFill>
                <a:latin typeface="Arial"/>
                <a:ea typeface="Arial"/>
                <a:cs typeface="Arial"/>
                <a:sym typeface="Arial"/>
              </a:rPr>
              <a:t>, disaggregated by country and by technology, are included in the MDI and can be found in the </a:t>
            </a:r>
            <a:r>
              <a:rPr b="1" i="0" lang="sv-SE" sz="2000" u="none" cap="none" strike="noStrike">
                <a:solidFill>
                  <a:srgbClr val="000000"/>
                </a:solidFill>
                <a:latin typeface="Arial"/>
                <a:ea typeface="Arial"/>
                <a:cs typeface="Arial"/>
                <a:sym typeface="Arial"/>
              </a:rPr>
              <a:t>Profiles</a:t>
            </a:r>
            <a:r>
              <a:rPr b="0" i="0" lang="sv-SE" sz="2000" u="none" cap="none" strike="noStrike">
                <a:solidFill>
                  <a:srgbClr val="000000"/>
                </a:solidFill>
                <a:latin typeface="Arial"/>
                <a:ea typeface="Arial"/>
                <a:cs typeface="Arial"/>
                <a:sym typeface="Arial"/>
              </a:rPr>
              <a:t> folder.</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At the time of writing, only wind and solar capacity factors are pre-loaded. Hydro is not included.</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p:txBody>
      </p:sp>
      <p:pic>
        <p:nvPicPr>
          <p:cNvPr descr="A solar panel and wind turbine&#10;&#10;AI-generated content may be incorrect." id="275" name="Google Shape;275;g3dc4c09c073_0_169"/>
          <p:cNvPicPr preferRelativeResize="0"/>
          <p:nvPr/>
        </p:nvPicPr>
        <p:blipFill rotWithShape="1">
          <a:blip r:embed="rId3">
            <a:alphaModFix/>
          </a:blip>
          <a:srcRect b="0" l="0" r="0" t="0"/>
          <a:stretch/>
        </p:blipFill>
        <p:spPr>
          <a:xfrm>
            <a:off x="540000" y="1385446"/>
            <a:ext cx="1134378" cy="1036477"/>
          </a:xfrm>
          <a:prstGeom prst="rect">
            <a:avLst/>
          </a:prstGeom>
          <a:noFill/>
          <a:ln>
            <a:noFill/>
          </a:ln>
        </p:spPr>
      </p:pic>
      <p:pic>
        <p:nvPicPr>
          <p:cNvPr descr="A black and white text&#10;&#10;AI-generated content may be incorrect." id="276" name="Google Shape;276;g3dc4c09c073_0_169"/>
          <p:cNvPicPr preferRelativeResize="0"/>
          <p:nvPr/>
        </p:nvPicPr>
        <p:blipFill rotWithShape="1">
          <a:blip r:embed="rId4">
            <a:alphaModFix/>
          </a:blip>
          <a:srcRect b="0" l="0" r="0" t="0"/>
          <a:stretch/>
        </p:blipFill>
        <p:spPr>
          <a:xfrm>
            <a:off x="540000" y="2730783"/>
            <a:ext cx="1705968" cy="133458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g3dc4c09c073_0_179"/>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283" name="Google Shape;283;g3dc4c09c073_0_179"/>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07_Tool – Constraints</a:t>
            </a:r>
            <a:endParaRPr>
              <a:solidFill>
                <a:srgbClr val="FF0000"/>
              </a:solidFill>
            </a:endParaRPr>
          </a:p>
        </p:txBody>
      </p:sp>
      <p:sp>
        <p:nvSpPr>
          <p:cNvPr id="284" name="Google Shape;284;g3dc4c09c073_0_179"/>
          <p:cNvSpPr txBox="1"/>
          <p:nvPr/>
        </p:nvSpPr>
        <p:spPr>
          <a:xfrm>
            <a:off x="2160000" y="1385446"/>
            <a:ext cx="8699100" cy="37866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This tool assists the user in </a:t>
            </a:r>
            <a:r>
              <a:rPr b="1" i="0" lang="sv-SE" sz="2000" u="none" cap="none" strike="noStrike">
                <a:solidFill>
                  <a:srgbClr val="000000"/>
                </a:solidFill>
                <a:latin typeface="Arial"/>
                <a:ea typeface="Arial"/>
                <a:cs typeface="Arial"/>
                <a:sym typeface="Arial"/>
              </a:rPr>
              <a:t>defining constraints</a:t>
            </a:r>
            <a:r>
              <a:rPr b="0" i="0" lang="sv-SE" sz="2000" u="none" cap="none" strike="noStrike">
                <a:solidFill>
                  <a:srgbClr val="000000"/>
                </a:solidFill>
                <a:latin typeface="Arial"/>
                <a:ea typeface="Arial"/>
                <a:cs typeface="Arial"/>
                <a:sym typeface="Arial"/>
              </a:rPr>
              <a:t> that influence the </a:t>
            </a:r>
            <a:r>
              <a:rPr b="1" i="0" lang="sv-SE" sz="2000" u="none" cap="none" strike="noStrike">
                <a:solidFill>
                  <a:srgbClr val="000000"/>
                </a:solidFill>
                <a:latin typeface="Arial"/>
                <a:ea typeface="Arial"/>
                <a:cs typeface="Arial"/>
                <a:sym typeface="Arial"/>
              </a:rPr>
              <a:t>behaviour of the model</a:t>
            </a:r>
            <a:r>
              <a:rPr b="0" i="0" lang="sv-SE" sz="2000" u="none" cap="none" strike="noStrike">
                <a:solidFill>
                  <a:srgbClr val="000000"/>
                </a:solidFill>
                <a:latin typeface="Arial"/>
                <a:ea typeface="Arial"/>
                <a:cs typeface="Arial"/>
                <a:sym typeface="Arial"/>
              </a:rPr>
              <a:t> (e.g. upper and lower bounds to the activity of technologies).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A set of </a:t>
            </a:r>
            <a:r>
              <a:rPr b="1" i="0" lang="sv-SE" sz="2000" u="none" cap="none" strike="noStrike">
                <a:solidFill>
                  <a:srgbClr val="000000"/>
                </a:solidFill>
                <a:latin typeface="Arial"/>
                <a:ea typeface="Arial"/>
                <a:cs typeface="Arial"/>
                <a:sym typeface="Arial"/>
              </a:rPr>
              <a:t>predefined constraints </a:t>
            </a:r>
            <a:r>
              <a:rPr b="0" i="0" lang="sv-SE" sz="2000" u="none" cap="none" strike="noStrike">
                <a:solidFill>
                  <a:srgbClr val="000000"/>
                </a:solidFill>
                <a:latin typeface="Arial"/>
                <a:ea typeface="Arial"/>
                <a:cs typeface="Arial"/>
                <a:sym typeface="Arial"/>
              </a:rPr>
              <a:t>is included; however, it is at the user’s discretion to determine which of these are relevant to their case study and to </a:t>
            </a:r>
            <a:r>
              <a:rPr b="1" i="0" lang="sv-SE" sz="2000" u="none" cap="none" strike="noStrike">
                <a:solidFill>
                  <a:srgbClr val="000000"/>
                </a:solidFill>
                <a:latin typeface="Arial"/>
                <a:ea typeface="Arial"/>
                <a:cs typeface="Arial"/>
                <a:sym typeface="Arial"/>
              </a:rPr>
              <a:t>specify their parameter values</a:t>
            </a:r>
            <a:r>
              <a:rPr b="0" i="0" lang="sv-SE" sz="2000" u="none" cap="none" strike="noStrike">
                <a:solidFill>
                  <a:srgbClr val="000000"/>
                </a:solidFill>
                <a:latin typeface="Arial"/>
                <a:ea typeface="Arial"/>
                <a:cs typeface="Arial"/>
                <a:sym typeface="Arial"/>
              </a:rPr>
              <a:t> accordingly.</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In addition to the default options, the user may introduce </a:t>
            </a:r>
            <a:r>
              <a:rPr b="1" i="0" lang="sv-SE" sz="2000" u="none" cap="none" strike="noStrike">
                <a:solidFill>
                  <a:srgbClr val="000000"/>
                </a:solidFill>
                <a:latin typeface="Arial"/>
                <a:ea typeface="Arial"/>
                <a:cs typeface="Arial"/>
                <a:sym typeface="Arial"/>
              </a:rPr>
              <a:t>custom constraints </a:t>
            </a:r>
            <a:r>
              <a:rPr b="0" i="0" lang="sv-SE" sz="2000" u="none" cap="none" strike="noStrike">
                <a:solidFill>
                  <a:srgbClr val="000000"/>
                </a:solidFill>
                <a:latin typeface="Arial"/>
                <a:ea typeface="Arial"/>
                <a:cs typeface="Arial"/>
                <a:sym typeface="Arial"/>
              </a:rPr>
              <a:t>to address specific modelling requirements or policy considerations.</a:t>
            </a:r>
            <a:endParaRPr b="0" i="0" sz="1400" u="none" cap="none" strike="noStrike">
              <a:solidFill>
                <a:srgbClr val="000000"/>
              </a:solidFill>
              <a:latin typeface="Arial"/>
              <a:ea typeface="Arial"/>
              <a:cs typeface="Arial"/>
              <a:sym typeface="Arial"/>
            </a:endParaRPr>
          </a:p>
        </p:txBody>
      </p:sp>
      <p:pic>
        <p:nvPicPr>
          <p:cNvPr descr="A colorful gears with arrows pointing to each other&#10;&#10;AI-generated content may be incorrect." id="285" name="Google Shape;285;g3dc4c09c073_0_179"/>
          <p:cNvPicPr preferRelativeResize="0"/>
          <p:nvPr/>
        </p:nvPicPr>
        <p:blipFill rotWithShape="1">
          <a:blip r:embed="rId3">
            <a:alphaModFix/>
          </a:blip>
          <a:srcRect b="0" l="0" r="0" t="0"/>
          <a:stretch/>
        </p:blipFill>
        <p:spPr>
          <a:xfrm>
            <a:off x="540000" y="1474470"/>
            <a:ext cx="948690" cy="948690"/>
          </a:xfrm>
          <a:prstGeom prst="rect">
            <a:avLst/>
          </a:prstGeom>
          <a:noFill/>
          <a:ln>
            <a:noFill/>
          </a:ln>
        </p:spPr>
      </p:pic>
      <p:pic>
        <p:nvPicPr>
          <p:cNvPr id="286" name="Google Shape;286;g3dc4c09c073_0_179"/>
          <p:cNvPicPr preferRelativeResize="0"/>
          <p:nvPr/>
        </p:nvPicPr>
        <p:blipFill rotWithShape="1">
          <a:blip r:embed="rId4">
            <a:alphaModFix/>
          </a:blip>
          <a:srcRect b="0" l="0" r="0" t="0"/>
          <a:stretch/>
        </p:blipFill>
        <p:spPr>
          <a:xfrm>
            <a:off x="540000" y="3700695"/>
            <a:ext cx="1134001" cy="11340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g3dc4c09c073_0_188"/>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293" name="Google Shape;293;g3dc4c09c073_0_188"/>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08_Tool – Residual Capacity Others</a:t>
            </a:r>
            <a:endParaRPr>
              <a:solidFill>
                <a:srgbClr val="FF0000"/>
              </a:solidFill>
            </a:endParaRPr>
          </a:p>
        </p:txBody>
      </p:sp>
      <p:sp>
        <p:nvSpPr>
          <p:cNvPr id="294" name="Google Shape;294;g3dc4c09c073_0_188"/>
          <p:cNvSpPr txBox="1"/>
          <p:nvPr/>
        </p:nvSpPr>
        <p:spPr>
          <a:xfrm>
            <a:off x="2160000" y="1385446"/>
            <a:ext cx="9058200" cy="44022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This tool calculates the </a:t>
            </a:r>
            <a:r>
              <a:rPr b="1" i="0" lang="sv-SE" sz="2000" u="none" cap="none" strike="noStrike">
                <a:solidFill>
                  <a:srgbClr val="000000"/>
                </a:solidFill>
                <a:latin typeface="Arial"/>
                <a:ea typeface="Arial"/>
                <a:cs typeface="Arial"/>
                <a:sym typeface="Arial"/>
              </a:rPr>
              <a:t>vintage capacity profile </a:t>
            </a:r>
            <a:r>
              <a:rPr b="0" i="0" lang="sv-SE" sz="2000" u="none" cap="none" strike="noStrike">
                <a:solidFill>
                  <a:srgbClr val="000000"/>
                </a:solidFill>
                <a:latin typeface="Arial"/>
                <a:ea typeface="Arial"/>
                <a:cs typeface="Arial"/>
                <a:sym typeface="Arial"/>
              </a:rPr>
              <a:t>for all technologies that have an associated capital cost.</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To generate these profiles, the user first runs a </a:t>
            </a:r>
            <a:r>
              <a:rPr b="1" i="0" lang="sv-SE" sz="2000" u="none" cap="none" strike="noStrike">
                <a:solidFill>
                  <a:srgbClr val="000000"/>
                </a:solidFill>
                <a:latin typeface="Arial"/>
                <a:ea typeface="Arial"/>
                <a:cs typeface="Arial"/>
                <a:sym typeface="Arial"/>
              </a:rPr>
              <a:t>scenario</a:t>
            </a:r>
            <a:r>
              <a:rPr b="0" i="0" lang="sv-SE" sz="2000" u="none" cap="none" strike="noStrike">
                <a:solidFill>
                  <a:srgbClr val="000000"/>
                </a:solidFill>
                <a:latin typeface="Arial"/>
                <a:ea typeface="Arial"/>
                <a:cs typeface="Arial"/>
                <a:sym typeface="Arial"/>
              </a:rPr>
              <a:t> in which </a:t>
            </a:r>
            <a:r>
              <a:rPr b="1" i="0" lang="sv-SE" sz="2000" u="none" cap="none" strike="noStrike">
                <a:solidFill>
                  <a:srgbClr val="000000"/>
                </a:solidFill>
                <a:latin typeface="Arial"/>
                <a:ea typeface="Arial"/>
                <a:cs typeface="Arial"/>
                <a:sym typeface="Arial"/>
              </a:rPr>
              <a:t>no residual capacity</a:t>
            </a:r>
            <a:r>
              <a:rPr b="0" i="0" lang="sv-SE" sz="2000" u="none" cap="none" strike="noStrike">
                <a:solidFill>
                  <a:srgbClr val="000000"/>
                </a:solidFill>
                <a:latin typeface="Arial"/>
                <a:ea typeface="Arial"/>
                <a:cs typeface="Arial"/>
                <a:sym typeface="Arial"/>
              </a:rPr>
              <a:t> is specified.</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This allows the model to determine the </a:t>
            </a:r>
            <a:r>
              <a:rPr b="1" i="0" lang="sv-SE" sz="2000" u="none" cap="none" strike="noStrike">
                <a:solidFill>
                  <a:srgbClr val="000000"/>
                </a:solidFill>
                <a:latin typeface="Arial"/>
                <a:ea typeface="Arial"/>
                <a:cs typeface="Arial"/>
                <a:sym typeface="Arial"/>
              </a:rPr>
              <a:t>capacity required in the base year</a:t>
            </a:r>
            <a:r>
              <a:rPr b="0" i="0" lang="sv-SE" sz="2000" u="none" cap="none" strike="noStrike">
                <a:solidFill>
                  <a:srgbClr val="000000"/>
                </a:solidFill>
                <a:latin typeface="Arial"/>
                <a:ea typeface="Arial"/>
                <a:cs typeface="Arial"/>
                <a:sym typeface="Arial"/>
              </a:rPr>
              <a:t>, given the predefined technology activity.</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A </a:t>
            </a:r>
            <a:r>
              <a:rPr b="1" i="0" lang="sv-SE" sz="2000" u="none" cap="none" strike="noStrike">
                <a:solidFill>
                  <a:srgbClr val="000000"/>
                </a:solidFill>
                <a:latin typeface="Arial"/>
                <a:ea typeface="Arial"/>
                <a:cs typeface="Arial"/>
                <a:sym typeface="Arial"/>
              </a:rPr>
              <a:t>linear decline </a:t>
            </a:r>
            <a:r>
              <a:rPr b="0" i="0" lang="sv-SE" sz="2000" u="none" cap="none" strike="noStrike">
                <a:solidFill>
                  <a:srgbClr val="000000"/>
                </a:solidFill>
                <a:latin typeface="Arial"/>
                <a:ea typeface="Arial"/>
                <a:cs typeface="Arial"/>
                <a:sym typeface="Arial"/>
              </a:rPr>
              <a:t>in capacity is then assumed, based on the </a:t>
            </a:r>
            <a:r>
              <a:rPr b="1" i="0" lang="sv-SE" sz="2000" u="none" cap="none" strike="noStrike">
                <a:solidFill>
                  <a:srgbClr val="000000"/>
                </a:solidFill>
                <a:latin typeface="Arial"/>
                <a:ea typeface="Arial"/>
                <a:cs typeface="Arial"/>
                <a:sym typeface="Arial"/>
              </a:rPr>
              <a:t>operational lifetime </a:t>
            </a:r>
            <a:r>
              <a:rPr b="0" i="0" lang="sv-SE" sz="2000" u="none" cap="none" strike="noStrike">
                <a:solidFill>
                  <a:srgbClr val="000000"/>
                </a:solidFill>
                <a:latin typeface="Arial"/>
                <a:ea typeface="Arial"/>
                <a:cs typeface="Arial"/>
                <a:sym typeface="Arial"/>
              </a:rPr>
              <a:t>of the relevant technology.</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2000"/>
              <a:buFont typeface="Arial"/>
              <a:buNone/>
            </a:pPr>
            <a:r>
              <a:rPr b="0" i="0" lang="sv-SE" sz="2000" u="none" cap="none" strike="noStrike">
                <a:solidFill>
                  <a:schemeClr val="dk1"/>
                </a:solidFill>
                <a:latin typeface="Arial"/>
                <a:ea typeface="Arial"/>
                <a:cs typeface="Arial"/>
                <a:sym typeface="Arial"/>
              </a:rPr>
              <a:t>For technologies </a:t>
            </a:r>
            <a:r>
              <a:rPr b="1" i="0" lang="sv-SE" sz="2000" u="none" cap="none" strike="noStrike">
                <a:solidFill>
                  <a:schemeClr val="dk1"/>
                </a:solidFill>
                <a:latin typeface="Arial"/>
                <a:ea typeface="Arial"/>
                <a:cs typeface="Arial"/>
                <a:sym typeface="Arial"/>
              </a:rPr>
              <a:t>without capital </a:t>
            </a:r>
            <a:r>
              <a:rPr b="0" i="0" lang="sv-SE" sz="2000" u="none" cap="none" strike="noStrike">
                <a:solidFill>
                  <a:schemeClr val="dk1"/>
                </a:solidFill>
                <a:latin typeface="Arial"/>
                <a:ea typeface="Arial"/>
                <a:cs typeface="Arial"/>
                <a:sym typeface="Arial"/>
              </a:rPr>
              <a:t>costs, residual capacity is </a:t>
            </a:r>
            <a:r>
              <a:rPr b="1" i="0" lang="sv-SE" sz="2000" u="none" cap="none" strike="noStrike">
                <a:solidFill>
                  <a:schemeClr val="dk1"/>
                </a:solidFill>
                <a:latin typeface="Arial"/>
                <a:ea typeface="Arial"/>
                <a:cs typeface="Arial"/>
                <a:sym typeface="Arial"/>
              </a:rPr>
              <a:t>not applicable</a:t>
            </a:r>
            <a:r>
              <a:rPr b="0" i="0" lang="sv-SE" sz="2000" u="none" cap="none" strike="noStrike">
                <a:solidFill>
                  <a:schemeClr val="dk1"/>
                </a:solidFill>
                <a:latin typeface="Arial"/>
                <a:ea typeface="Arial"/>
                <a:cs typeface="Arial"/>
                <a:sym typeface="Arial"/>
              </a:rPr>
              <a:t>.</a:t>
            </a:r>
            <a:endParaRPr b="0" i="0" sz="2000" u="none" cap="none" strike="noStrike">
              <a:solidFill>
                <a:srgbClr val="000000"/>
              </a:solidFill>
              <a:latin typeface="Arial"/>
              <a:ea typeface="Arial"/>
              <a:cs typeface="Arial"/>
              <a:sym typeface="Arial"/>
            </a:endParaRPr>
          </a:p>
        </p:txBody>
      </p:sp>
      <p:pic>
        <p:nvPicPr>
          <p:cNvPr descr="A group of water flowing out of a wall&#10;&#10;AI-generated content may be incorrect." id="295" name="Google Shape;295;g3dc4c09c073_0_188"/>
          <p:cNvPicPr preferRelativeResize="0"/>
          <p:nvPr/>
        </p:nvPicPr>
        <p:blipFill rotWithShape="1">
          <a:blip r:embed="rId3">
            <a:alphaModFix/>
          </a:blip>
          <a:srcRect b="0" l="0" r="0" t="0"/>
          <a:stretch/>
        </p:blipFill>
        <p:spPr>
          <a:xfrm>
            <a:off x="540000" y="2967976"/>
            <a:ext cx="999491" cy="999491"/>
          </a:xfrm>
          <a:prstGeom prst="rect">
            <a:avLst/>
          </a:prstGeom>
          <a:noFill/>
          <a:ln>
            <a:noFill/>
          </a:ln>
        </p:spPr>
      </p:pic>
      <p:pic>
        <p:nvPicPr>
          <p:cNvPr descr="A factory with smoke stacks and a black background&#10;&#10;AI-generated content may be incorrect." id="296" name="Google Shape;296;g3dc4c09c073_0_188"/>
          <p:cNvPicPr preferRelativeResize="0"/>
          <p:nvPr/>
        </p:nvPicPr>
        <p:blipFill rotWithShape="1">
          <a:blip r:embed="rId4">
            <a:alphaModFix/>
          </a:blip>
          <a:srcRect b="0" l="0" r="0" t="0"/>
          <a:stretch/>
        </p:blipFill>
        <p:spPr>
          <a:xfrm>
            <a:off x="540000" y="1400799"/>
            <a:ext cx="1068076" cy="1068076"/>
          </a:xfrm>
          <a:prstGeom prst="rect">
            <a:avLst/>
          </a:prstGeom>
          <a:noFill/>
          <a:ln>
            <a:noFill/>
          </a:ln>
        </p:spPr>
      </p:pic>
      <p:pic>
        <p:nvPicPr>
          <p:cNvPr descr="A cartoon of a nuclear plant&#10;&#10;AI-generated content may be incorrect." id="297" name="Google Shape;297;g3dc4c09c073_0_188"/>
          <p:cNvPicPr preferRelativeResize="0"/>
          <p:nvPr/>
        </p:nvPicPr>
        <p:blipFill rotWithShape="1">
          <a:blip r:embed="rId5">
            <a:alphaModFix/>
          </a:blip>
          <a:srcRect b="0" l="0" r="0" t="0"/>
          <a:stretch/>
        </p:blipFill>
        <p:spPr>
          <a:xfrm>
            <a:off x="540000" y="4655419"/>
            <a:ext cx="999491" cy="99949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g3dc4c09c073_0_198"/>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304" name="Google Shape;304;g3dc4c09c073_0_198"/>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Model Input Data</a:t>
            </a:r>
            <a:endParaRPr>
              <a:solidFill>
                <a:srgbClr val="FF0000"/>
              </a:solidFill>
            </a:endParaRPr>
          </a:p>
        </p:txBody>
      </p:sp>
      <p:sp>
        <p:nvSpPr>
          <p:cNvPr id="305" name="Google Shape;305;g3dc4c09c073_0_198"/>
          <p:cNvSpPr txBox="1"/>
          <p:nvPr/>
        </p:nvSpPr>
        <p:spPr>
          <a:xfrm>
            <a:off x="1800000" y="1385446"/>
            <a:ext cx="9194100" cy="16317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This file is </a:t>
            </a:r>
            <a:r>
              <a:rPr b="1" i="0" lang="sv-SE" sz="2000" u="none" cap="none" strike="noStrike">
                <a:solidFill>
                  <a:srgbClr val="000000"/>
                </a:solidFill>
                <a:latin typeface="Arial"/>
                <a:ea typeface="Arial"/>
                <a:cs typeface="Arial"/>
                <a:sym typeface="Arial"/>
              </a:rPr>
              <a:t>not a tool </a:t>
            </a:r>
            <a:r>
              <a:rPr b="0" i="0" lang="sv-SE" sz="2000" u="none" cap="none" strike="noStrike">
                <a:solidFill>
                  <a:srgbClr val="000000"/>
                </a:solidFill>
                <a:latin typeface="Arial"/>
                <a:ea typeface="Arial"/>
                <a:cs typeface="Arial"/>
                <a:sym typeface="Arial"/>
              </a:rPr>
              <a:t>in the conventional sense, as it performs </a:t>
            </a:r>
            <a:r>
              <a:rPr b="1" i="0" lang="sv-SE" sz="2000" u="none" cap="none" strike="noStrike">
                <a:solidFill>
                  <a:srgbClr val="000000"/>
                </a:solidFill>
                <a:latin typeface="Arial"/>
                <a:ea typeface="Arial"/>
                <a:cs typeface="Arial"/>
                <a:sym typeface="Arial"/>
              </a:rPr>
              <a:t>no calculations</a:t>
            </a:r>
            <a:r>
              <a:rPr b="0" i="0" lang="sv-SE" sz="20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Instead, it </a:t>
            </a:r>
            <a:r>
              <a:rPr b="1" i="0" lang="sv-SE" sz="2000" u="none" cap="none" strike="noStrike">
                <a:solidFill>
                  <a:srgbClr val="000000"/>
                </a:solidFill>
                <a:latin typeface="Arial"/>
                <a:ea typeface="Arial"/>
                <a:cs typeface="Arial"/>
                <a:sym typeface="Arial"/>
              </a:rPr>
              <a:t>compiles the outputs from all preceding tools </a:t>
            </a:r>
            <a:r>
              <a:rPr b="0" i="0" lang="sv-SE" sz="2000" u="none" cap="none" strike="noStrike">
                <a:solidFill>
                  <a:srgbClr val="000000"/>
                </a:solidFill>
                <a:latin typeface="Arial"/>
                <a:ea typeface="Arial"/>
                <a:cs typeface="Arial"/>
                <a:sym typeface="Arial"/>
              </a:rPr>
              <a:t>and organises the data into a structure that is ready for </a:t>
            </a:r>
            <a:r>
              <a:rPr b="1" i="0" lang="sv-SE" sz="2000" u="none" cap="none" strike="noStrike">
                <a:solidFill>
                  <a:srgbClr val="000000"/>
                </a:solidFill>
                <a:latin typeface="Arial"/>
                <a:ea typeface="Arial"/>
                <a:cs typeface="Arial"/>
                <a:sym typeface="Arial"/>
              </a:rPr>
              <a:t>direct use in building a model</a:t>
            </a:r>
            <a:r>
              <a:rPr b="0" i="0" lang="sv-SE" sz="2000" u="none" cap="none" strike="noStrike">
                <a:solidFill>
                  <a:srgbClr val="000000"/>
                </a:solidFill>
                <a:latin typeface="Arial"/>
                <a:ea typeface="Arial"/>
                <a:cs typeface="Arial"/>
                <a:sym typeface="Arial"/>
              </a:rPr>
              <a:t> within the Model User Interface for OSeMOSYS (</a:t>
            </a:r>
            <a:r>
              <a:rPr b="1" i="0" lang="sv-SE" sz="2000" u="none" cap="none" strike="noStrike">
                <a:solidFill>
                  <a:srgbClr val="000000"/>
                </a:solidFill>
                <a:latin typeface="Arial"/>
                <a:ea typeface="Arial"/>
                <a:cs typeface="Arial"/>
                <a:sym typeface="Arial"/>
              </a:rPr>
              <a:t>MUIO</a:t>
            </a:r>
            <a:r>
              <a:rPr b="0" i="0" lang="sv-SE" sz="20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pic>
        <p:nvPicPr>
          <p:cNvPr descr="A screenshot of a computer&#10;&#10;AI-generated content may be incorrect." id="306" name="Google Shape;306;g3dc4c09c073_0_198"/>
          <p:cNvPicPr preferRelativeResize="0"/>
          <p:nvPr/>
        </p:nvPicPr>
        <p:blipFill rotWithShape="1">
          <a:blip r:embed="rId3">
            <a:alphaModFix/>
          </a:blip>
          <a:srcRect b="0" l="0" r="0" t="0"/>
          <a:stretch/>
        </p:blipFill>
        <p:spPr>
          <a:xfrm>
            <a:off x="1872000" y="3429000"/>
            <a:ext cx="9530018" cy="2160270"/>
          </a:xfrm>
          <a:prstGeom prst="rect">
            <a:avLst/>
          </a:prstGeom>
          <a:noFill/>
          <a:ln>
            <a:noFill/>
          </a:ln>
        </p:spPr>
      </p:pic>
      <p:pic>
        <p:nvPicPr>
          <p:cNvPr descr="A black background with a black square&#10;&#10;AI-generated content may be incorrect." id="307" name="Google Shape;307;g3dc4c09c073_0_198"/>
          <p:cNvPicPr preferRelativeResize="0"/>
          <p:nvPr/>
        </p:nvPicPr>
        <p:blipFill rotWithShape="1">
          <a:blip r:embed="rId4">
            <a:alphaModFix/>
          </a:blip>
          <a:srcRect b="0" l="0" r="0" t="0"/>
          <a:stretch/>
        </p:blipFill>
        <p:spPr>
          <a:xfrm>
            <a:off x="540000" y="1700398"/>
            <a:ext cx="929901" cy="92990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g3dc4c09c073_0_207"/>
          <p:cNvSpPr txBox="1"/>
          <p:nvPr>
            <p:ph type="ctrTitle"/>
          </p:nvPr>
        </p:nvSpPr>
        <p:spPr>
          <a:xfrm flipH="1">
            <a:off x="4185363" y="0"/>
            <a:ext cx="3648000" cy="68580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800"/>
              <a:buNone/>
            </a:pPr>
            <a:r>
              <a:rPr lang="sv-SE"/>
              <a:t>Thank you</a:t>
            </a:r>
            <a:endParaRPr/>
          </a:p>
        </p:txBody>
      </p:sp>
      <p:sp>
        <p:nvSpPr>
          <p:cNvPr id="313" name="Google Shape;313;g3dc4c09c073_0_207"/>
          <p:cNvSpPr txBox="1"/>
          <p:nvPr>
            <p:ph idx="1" type="subTitle"/>
          </p:nvPr>
        </p:nvSpPr>
        <p:spPr>
          <a:xfrm>
            <a:off x="6009375" y="5795916"/>
            <a:ext cx="6176100" cy="10620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3600"/>
              <a:buNone/>
            </a:pPr>
            <a:r>
              <a:rPr lang="sv-SE"/>
              <a:t>www.climatecompatiblegrowth.com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g3dc4c09c073_0_7"/>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99" name="Google Shape;99;g3dc4c09c073_0_7"/>
          <p:cNvSpPr txBox="1"/>
          <p:nvPr/>
        </p:nvSpPr>
        <p:spPr>
          <a:xfrm>
            <a:off x="835428" y="1786512"/>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100" name="Google Shape;100;g3dc4c09c073_0_7"/>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Learning outcomes</a:t>
            </a:r>
            <a:endParaRPr>
              <a:solidFill>
                <a:srgbClr val="FF0000"/>
              </a:solidFill>
            </a:endParaRPr>
          </a:p>
        </p:txBody>
      </p:sp>
      <p:sp>
        <p:nvSpPr>
          <p:cNvPr id="101" name="Google Shape;101;g3dc4c09c073_0_7"/>
          <p:cNvSpPr txBox="1"/>
          <p:nvPr/>
        </p:nvSpPr>
        <p:spPr>
          <a:xfrm>
            <a:off x="1368000" y="2154881"/>
            <a:ext cx="9615600" cy="16317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Explain the Model Development Infrastructure (MDI)</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Approach and use the MDI files</a:t>
            </a:r>
            <a:endParaRPr b="0" i="0" sz="1400" u="none" cap="none" strike="noStrike">
              <a:solidFill>
                <a:srgbClr val="000000"/>
              </a:solidFill>
              <a:latin typeface="Arial"/>
              <a:ea typeface="Arial"/>
              <a:cs typeface="Arial"/>
              <a:sym typeface="Arial"/>
            </a:endParaRPr>
          </a:p>
        </p:txBody>
      </p:sp>
      <p:sp>
        <p:nvSpPr>
          <p:cNvPr id="102" name="Google Shape;102;g3dc4c09c073_0_7"/>
          <p:cNvSpPr/>
          <p:nvPr/>
        </p:nvSpPr>
        <p:spPr>
          <a:xfrm>
            <a:off x="540000" y="2015205"/>
            <a:ext cx="662100" cy="7020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103" name="Google Shape;103;g3dc4c09c073_0_7"/>
          <p:cNvSpPr/>
          <p:nvPr/>
        </p:nvSpPr>
        <p:spPr>
          <a:xfrm>
            <a:off x="540000" y="3251087"/>
            <a:ext cx="662100" cy="7020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g3dc4c09c073_0_17"/>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110" name="Google Shape;110;g3dc4c09c073_0_17"/>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The MDI concept</a:t>
            </a:r>
            <a:endParaRPr sz="2800">
              <a:solidFill>
                <a:srgbClr val="FF0000"/>
              </a:solidFill>
            </a:endParaRPr>
          </a:p>
        </p:txBody>
      </p:sp>
      <p:sp>
        <p:nvSpPr>
          <p:cNvPr id="111" name="Google Shape;111;g3dc4c09c073_0_17"/>
          <p:cNvSpPr txBox="1"/>
          <p:nvPr/>
        </p:nvSpPr>
        <p:spPr>
          <a:xfrm>
            <a:off x="390450" y="1304925"/>
            <a:ext cx="10945500" cy="774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sv-SE" sz="1800" u="none" cap="none" strike="noStrike">
                <a:solidFill>
                  <a:srgbClr val="0070C0"/>
                </a:solidFill>
                <a:latin typeface="Arial"/>
                <a:ea typeface="Arial"/>
                <a:cs typeface="Arial"/>
                <a:sym typeface="Arial"/>
              </a:rPr>
              <a:t>Standardising model-building practices</a:t>
            </a:r>
            <a:r>
              <a:rPr b="0" i="0" lang="sv-SE" sz="1800" u="none" cap="none" strike="noStrike">
                <a:solidFill>
                  <a:srgbClr val="0070C0"/>
                </a:solidFill>
                <a:latin typeface="Arial"/>
                <a:ea typeface="Arial"/>
                <a:cs typeface="Arial"/>
                <a:sym typeface="Arial"/>
              </a:rPr>
              <a:t> can </a:t>
            </a:r>
            <a:r>
              <a:rPr b="1" i="0" lang="sv-SE" sz="1800" u="none" cap="none" strike="noStrike">
                <a:solidFill>
                  <a:srgbClr val="0070C0"/>
                </a:solidFill>
                <a:latin typeface="Arial"/>
                <a:ea typeface="Arial"/>
                <a:cs typeface="Arial"/>
                <a:sym typeface="Arial"/>
              </a:rPr>
              <a:t>increase efficiency</a:t>
            </a:r>
            <a:r>
              <a:rPr b="0" i="0" lang="sv-SE" sz="1800" u="none" cap="none" strike="noStrike">
                <a:solidFill>
                  <a:srgbClr val="0070C0"/>
                </a:solidFill>
                <a:latin typeface="Arial"/>
                <a:ea typeface="Arial"/>
                <a:cs typeface="Arial"/>
                <a:sym typeface="Arial"/>
              </a:rPr>
              <a:t>, </a:t>
            </a:r>
            <a:r>
              <a:rPr b="1" i="0" lang="sv-SE" sz="1800" u="none" cap="none" strike="noStrike">
                <a:solidFill>
                  <a:srgbClr val="0070C0"/>
                </a:solidFill>
                <a:latin typeface="Arial"/>
                <a:ea typeface="Arial"/>
                <a:cs typeface="Arial"/>
                <a:sym typeface="Arial"/>
              </a:rPr>
              <a:t>save time</a:t>
            </a:r>
            <a:r>
              <a:rPr b="0" i="0" lang="sv-SE" sz="1800" u="none" cap="none" strike="noStrike">
                <a:solidFill>
                  <a:srgbClr val="0070C0"/>
                </a:solidFill>
                <a:latin typeface="Arial"/>
                <a:ea typeface="Arial"/>
                <a:cs typeface="Arial"/>
                <a:sym typeface="Arial"/>
              </a:rPr>
              <a:t>, and </a:t>
            </a:r>
            <a:r>
              <a:rPr b="1" i="0" lang="sv-SE" sz="1800" u="none" cap="none" strike="noStrike">
                <a:solidFill>
                  <a:srgbClr val="0070C0"/>
                </a:solidFill>
                <a:latin typeface="Arial"/>
                <a:ea typeface="Arial"/>
                <a:cs typeface="Arial"/>
                <a:sym typeface="Arial"/>
              </a:rPr>
              <a:t>reduce errors</a:t>
            </a:r>
            <a:r>
              <a:rPr b="0" i="0" lang="sv-SE" sz="1800" u="none" cap="none" strike="noStrike">
                <a:solidFill>
                  <a:srgbClr val="0070C0"/>
                </a:solidFill>
                <a:latin typeface="Arial"/>
                <a:ea typeface="Arial"/>
                <a:cs typeface="Arial"/>
                <a:sym typeface="Arial"/>
              </a:rPr>
              <a:t>. </a:t>
            </a:r>
            <a:endParaRPr b="0" i="0" sz="1800" u="none" cap="none" strike="noStrike">
              <a:solidFill>
                <a:srgbClr val="0070C0"/>
              </a:solidFill>
              <a:latin typeface="Arial"/>
              <a:ea typeface="Arial"/>
              <a:cs typeface="Arial"/>
              <a:sym typeface="Arial"/>
            </a:endParaRPr>
          </a:p>
          <a:p>
            <a:pPr indent="0" lvl="0" marL="0" marR="0" rtl="0" algn="ctr">
              <a:lnSpc>
                <a:spcPct val="100000"/>
              </a:lnSpc>
              <a:spcBef>
                <a:spcPts val="1000"/>
              </a:spcBef>
              <a:spcAft>
                <a:spcPts val="0"/>
              </a:spcAft>
              <a:buClr>
                <a:srgbClr val="000000"/>
              </a:buClr>
              <a:buSzPts val="1800"/>
              <a:buFont typeface="Arial"/>
              <a:buNone/>
            </a:pPr>
            <a:r>
              <a:rPr b="0" i="0" lang="sv-SE" sz="1800" u="none" cap="none" strike="noStrike">
                <a:solidFill>
                  <a:srgbClr val="0070C0"/>
                </a:solidFill>
                <a:latin typeface="Arial"/>
                <a:ea typeface="Arial"/>
                <a:cs typeface="Arial"/>
                <a:sym typeface="Arial"/>
              </a:rPr>
              <a:t>The </a:t>
            </a:r>
            <a:r>
              <a:rPr b="1" i="0" lang="sv-SE" sz="1800" u="none" cap="none" strike="noStrike">
                <a:solidFill>
                  <a:srgbClr val="0070C0"/>
                </a:solidFill>
                <a:latin typeface="Arial"/>
                <a:ea typeface="Arial"/>
                <a:cs typeface="Arial"/>
                <a:sym typeface="Arial"/>
              </a:rPr>
              <a:t>MDI</a:t>
            </a:r>
            <a:r>
              <a:rPr b="0" i="0" lang="sv-SE" sz="1800" u="none" cap="none" strike="noStrike">
                <a:solidFill>
                  <a:srgbClr val="0070C0"/>
                </a:solidFill>
                <a:latin typeface="Arial"/>
                <a:ea typeface="Arial"/>
                <a:cs typeface="Arial"/>
                <a:sym typeface="Arial"/>
              </a:rPr>
              <a:t> aims to </a:t>
            </a:r>
            <a:r>
              <a:rPr b="1" i="0" lang="sv-SE" sz="1800" u="none" cap="none" strike="noStrike">
                <a:solidFill>
                  <a:srgbClr val="0070C0"/>
                </a:solidFill>
                <a:latin typeface="Arial"/>
                <a:ea typeface="Arial"/>
                <a:cs typeface="Arial"/>
                <a:sym typeface="Arial"/>
              </a:rPr>
              <a:t>standardise CLEWs++ model development</a:t>
            </a:r>
            <a:r>
              <a:rPr b="0" i="0" lang="sv-SE" sz="1800" u="none" cap="none" strike="noStrike">
                <a:solidFill>
                  <a:srgbClr val="0070C0"/>
                </a:solidFill>
                <a:latin typeface="Arial"/>
                <a:ea typeface="Arial"/>
                <a:cs typeface="Arial"/>
                <a:sym typeface="Arial"/>
              </a:rPr>
              <a:t>. </a:t>
            </a:r>
            <a:endParaRPr b="0" i="0" sz="1800" u="none" cap="none" strike="noStrike">
              <a:solidFill>
                <a:srgbClr val="0070C0"/>
              </a:solidFill>
              <a:latin typeface="Arial"/>
              <a:ea typeface="Arial"/>
              <a:cs typeface="Arial"/>
              <a:sym typeface="Arial"/>
            </a:endParaRPr>
          </a:p>
        </p:txBody>
      </p:sp>
      <p:sp>
        <p:nvSpPr>
          <p:cNvPr id="112" name="Google Shape;112;g3dc4c09c073_0_17"/>
          <p:cNvSpPr txBox="1"/>
          <p:nvPr/>
        </p:nvSpPr>
        <p:spPr>
          <a:xfrm>
            <a:off x="936394" y="5996353"/>
            <a:ext cx="10616400" cy="430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Source: </a:t>
            </a:r>
            <a:r>
              <a:rPr lang="sv-SE" sz="1100" u="sng">
                <a:solidFill>
                  <a:schemeClr val="hlink"/>
                </a:solidFill>
                <a:hlinkClick r:id="rId3"/>
              </a:rPr>
              <a:t>https://www.cambridge.org/engage/coe/article-details/69b7e114d1922e37d5905d3d</a:t>
            </a:r>
            <a:r>
              <a:rPr lang="sv-SE" sz="1100" u="none">
                <a:solidFill>
                  <a:srgbClr val="000000"/>
                </a:solidFill>
              </a:rPr>
              <a:t>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MDI folder: </a:t>
            </a:r>
            <a:r>
              <a:rPr lang="sv-SE" sz="1100" u="sng">
                <a:solidFill>
                  <a:schemeClr val="hlink"/>
                </a:solidFill>
                <a:hlinkClick r:id="rId4"/>
              </a:rPr>
              <a:t>https://zenodo.org/records/19046773</a:t>
            </a:r>
            <a:r>
              <a:rPr lang="sv-SE" sz="1100" u="none">
                <a:solidFill>
                  <a:srgbClr val="000000"/>
                </a:solidFill>
              </a:rPr>
              <a:t> </a:t>
            </a:r>
            <a:r>
              <a:rPr b="0" i="0" lang="sv-SE" sz="11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13" name="Google Shape;113;g3dc4c09c073_0_17"/>
          <p:cNvSpPr txBox="1"/>
          <p:nvPr/>
        </p:nvSpPr>
        <p:spPr>
          <a:xfrm>
            <a:off x="1364819" y="2707782"/>
            <a:ext cx="4063500" cy="20625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1" i="0" lang="sv-SE" sz="1600" u="none" cap="none" strike="noStrike">
                <a:solidFill>
                  <a:srgbClr val="000000"/>
                </a:solidFill>
                <a:latin typeface="Arial"/>
                <a:ea typeface="Arial"/>
                <a:cs typeface="Arial"/>
                <a:sym typeface="Arial"/>
              </a:rPr>
              <a:t>Overview of the MDI</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sv-SE" sz="1600" u="none" cap="none" strike="noStrike">
                <a:solidFill>
                  <a:srgbClr val="000000"/>
                </a:solidFill>
                <a:latin typeface="Arial"/>
                <a:ea typeface="Arial"/>
                <a:cs typeface="Arial"/>
                <a:sym typeface="Arial"/>
              </a:rPr>
              <a:t>The MDI is based on a series of </a:t>
            </a:r>
            <a:r>
              <a:rPr b="1" i="0" lang="sv-SE" sz="1600" u="none" cap="none" strike="noStrike">
                <a:solidFill>
                  <a:srgbClr val="000000"/>
                </a:solidFill>
                <a:latin typeface="Arial"/>
                <a:ea typeface="Arial"/>
                <a:cs typeface="Arial"/>
                <a:sym typeface="Arial"/>
              </a:rPr>
              <a:t>Excel files </a:t>
            </a:r>
            <a:r>
              <a:rPr b="0" i="0" lang="sv-SE" sz="1600" u="none" cap="none" strike="noStrike">
                <a:solidFill>
                  <a:srgbClr val="000000"/>
                </a:solidFill>
                <a:latin typeface="Arial"/>
                <a:ea typeface="Arial"/>
                <a:cs typeface="Arial"/>
                <a:sym typeface="Arial"/>
              </a:rPr>
              <a:t>and requires </a:t>
            </a:r>
            <a:r>
              <a:rPr b="1" i="0" lang="sv-SE" sz="1600" u="none" cap="none" strike="noStrike">
                <a:solidFill>
                  <a:srgbClr val="000000"/>
                </a:solidFill>
                <a:latin typeface="Arial"/>
                <a:ea typeface="Arial"/>
                <a:cs typeface="Arial"/>
                <a:sym typeface="Arial"/>
              </a:rPr>
              <a:t>no coding skills</a:t>
            </a:r>
            <a:r>
              <a:rPr b="0" i="0" lang="sv-SE" sz="1600" u="none" cap="none" strike="noStrike">
                <a:solidFill>
                  <a:srgbClr val="000000"/>
                </a:solidFill>
                <a:latin typeface="Arial"/>
                <a:ea typeface="Arial"/>
                <a:cs typeface="Arial"/>
                <a:sym typeface="Arial"/>
              </a:rPr>
              <a:t>. Users populate these files in sequence, following clear, step-by-step instructions. This design </a:t>
            </a:r>
            <a:r>
              <a:rPr b="1" i="0" lang="sv-SE" sz="1600" u="none" cap="none" strike="noStrike">
                <a:solidFill>
                  <a:srgbClr val="000000"/>
                </a:solidFill>
                <a:latin typeface="Arial"/>
                <a:ea typeface="Arial"/>
                <a:cs typeface="Arial"/>
                <a:sym typeface="Arial"/>
              </a:rPr>
              <a:t>minimises the likelihood of errors</a:t>
            </a:r>
            <a:r>
              <a:rPr b="0" i="0" lang="sv-SE" sz="1600" u="none" cap="none" strike="noStrike">
                <a:solidFill>
                  <a:srgbClr val="000000"/>
                </a:solidFill>
                <a:latin typeface="Arial"/>
                <a:ea typeface="Arial"/>
                <a:cs typeface="Arial"/>
                <a:sym typeface="Arial"/>
              </a:rPr>
              <a:t> and </a:t>
            </a:r>
            <a:r>
              <a:rPr b="1" i="0" lang="sv-SE" sz="1600" u="none" cap="none" strike="noStrike">
                <a:solidFill>
                  <a:srgbClr val="000000"/>
                </a:solidFill>
                <a:latin typeface="Arial"/>
                <a:ea typeface="Arial"/>
                <a:cs typeface="Arial"/>
                <a:sym typeface="Arial"/>
              </a:rPr>
              <a:t>lowers the barrier to entry for non-programmers</a:t>
            </a:r>
            <a:r>
              <a:rPr b="0" i="0" lang="sv-SE" sz="1600" u="none" cap="none" strike="noStrike">
                <a:solidFill>
                  <a:srgbClr val="000000"/>
                </a:solidFill>
                <a:latin typeface="Arial"/>
                <a:ea typeface="Arial"/>
                <a:cs typeface="Arial"/>
                <a:sym typeface="Arial"/>
              </a:rPr>
              <a:t>.</a:t>
            </a:r>
            <a:endParaRPr b="0" i="0" sz="1600" u="none" cap="none" strike="noStrike">
              <a:solidFill>
                <a:srgbClr val="000000"/>
              </a:solidFill>
              <a:latin typeface="Arial"/>
              <a:ea typeface="Arial"/>
              <a:cs typeface="Arial"/>
              <a:sym typeface="Arial"/>
            </a:endParaRPr>
          </a:p>
        </p:txBody>
      </p:sp>
      <p:sp>
        <p:nvSpPr>
          <p:cNvPr id="114" name="Google Shape;114;g3dc4c09c073_0_17"/>
          <p:cNvSpPr txBox="1"/>
          <p:nvPr/>
        </p:nvSpPr>
        <p:spPr>
          <a:xfrm>
            <a:off x="6764450" y="2692710"/>
            <a:ext cx="4470300" cy="18162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1" i="0" lang="sv-SE" sz="1600" u="none" cap="none" strike="noStrike">
                <a:solidFill>
                  <a:srgbClr val="000000"/>
                </a:solidFill>
                <a:latin typeface="Arial"/>
                <a:ea typeface="Arial"/>
                <a:cs typeface="Arial"/>
                <a:sym typeface="Arial"/>
              </a:rPr>
              <a:t>What it consists of</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sv-SE" sz="1600" u="none" cap="none" strike="noStrike">
                <a:solidFill>
                  <a:srgbClr val="000000"/>
                </a:solidFill>
                <a:latin typeface="Arial"/>
                <a:ea typeface="Arial"/>
                <a:cs typeface="Arial"/>
                <a:sym typeface="Arial"/>
              </a:rPr>
              <a:t>Instead of relying on a single master file, the MDI consists of </a:t>
            </a:r>
            <a:r>
              <a:rPr b="1" i="0" lang="sv-SE" sz="1600" u="none" cap="none" strike="noStrike">
                <a:solidFill>
                  <a:srgbClr val="000000"/>
                </a:solidFill>
                <a:latin typeface="Arial"/>
                <a:ea typeface="Arial"/>
                <a:cs typeface="Arial"/>
                <a:sym typeface="Arial"/>
              </a:rPr>
              <a:t>multiple interlinked files</a:t>
            </a:r>
            <a:r>
              <a:rPr b="0" i="0" lang="sv-SE" sz="1600" u="none" cap="none" strike="noStrike">
                <a:solidFill>
                  <a:srgbClr val="000000"/>
                </a:solidFill>
                <a:latin typeface="Arial"/>
                <a:ea typeface="Arial"/>
                <a:cs typeface="Arial"/>
                <a:sym typeface="Arial"/>
              </a:rPr>
              <a:t>. This </a:t>
            </a:r>
            <a:r>
              <a:rPr b="1" i="0" lang="sv-SE" sz="1600" u="none" cap="none" strike="noStrike">
                <a:solidFill>
                  <a:srgbClr val="000000"/>
                </a:solidFill>
                <a:latin typeface="Arial"/>
                <a:ea typeface="Arial"/>
                <a:cs typeface="Arial"/>
                <a:sym typeface="Arial"/>
              </a:rPr>
              <a:t>modularity</a:t>
            </a:r>
            <a:r>
              <a:rPr b="0" i="0" lang="sv-SE" sz="1600" u="none" cap="none" strike="noStrike">
                <a:solidFill>
                  <a:srgbClr val="000000"/>
                </a:solidFill>
                <a:latin typeface="Arial"/>
                <a:ea typeface="Arial"/>
                <a:cs typeface="Arial"/>
                <a:sym typeface="Arial"/>
              </a:rPr>
              <a:t> ensures that updates or improvements to one component do not disrupt the entire workflow, </a:t>
            </a:r>
            <a:r>
              <a:rPr b="1" i="0" lang="sv-SE" sz="1600" u="none" cap="none" strike="noStrike">
                <a:solidFill>
                  <a:srgbClr val="000000"/>
                </a:solidFill>
                <a:latin typeface="Arial"/>
                <a:ea typeface="Arial"/>
                <a:cs typeface="Arial"/>
                <a:sym typeface="Arial"/>
              </a:rPr>
              <a:t>enhancing both usability and long-term maintainability</a:t>
            </a:r>
            <a:r>
              <a:rPr b="0" i="0" lang="sv-SE" sz="1600" u="none" cap="none" strike="noStrike">
                <a:solidFill>
                  <a:srgbClr val="000000"/>
                </a:solidFill>
                <a:latin typeface="Arial"/>
                <a:ea typeface="Arial"/>
                <a:cs typeface="Arial"/>
                <a:sym typeface="Arial"/>
              </a:rPr>
              <a:t>.</a:t>
            </a:r>
            <a:endParaRPr b="0" i="0" sz="1600" u="none" cap="none" strike="noStrike">
              <a:solidFill>
                <a:srgbClr val="000000"/>
              </a:solidFill>
              <a:latin typeface="Arial"/>
              <a:ea typeface="Arial"/>
              <a:cs typeface="Arial"/>
              <a:sym typeface="Arial"/>
            </a:endParaRPr>
          </a:p>
        </p:txBody>
      </p:sp>
      <p:pic>
        <p:nvPicPr>
          <p:cNvPr descr="A colorful hexagons and crosses&#10;&#10;AI-generated content may be incorrect." id="115" name="Google Shape;115;g3dc4c09c073_0_17"/>
          <p:cNvPicPr preferRelativeResize="0"/>
          <p:nvPr/>
        </p:nvPicPr>
        <p:blipFill rotWithShape="1">
          <a:blip r:embed="rId5">
            <a:alphaModFix/>
          </a:blip>
          <a:srcRect b="0" l="0" r="0" t="0"/>
          <a:stretch/>
        </p:blipFill>
        <p:spPr>
          <a:xfrm>
            <a:off x="6127430" y="2753545"/>
            <a:ext cx="656718" cy="656718"/>
          </a:xfrm>
          <a:prstGeom prst="rect">
            <a:avLst/>
          </a:prstGeom>
          <a:noFill/>
          <a:ln>
            <a:noFill/>
          </a:ln>
        </p:spPr>
      </p:pic>
      <p:pic>
        <p:nvPicPr>
          <p:cNvPr descr="A hand giving a thumbs up&#10;&#10;AI-generated content may be incorrect." id="116" name="Google Shape;116;g3dc4c09c073_0_17"/>
          <p:cNvPicPr preferRelativeResize="0"/>
          <p:nvPr/>
        </p:nvPicPr>
        <p:blipFill rotWithShape="1">
          <a:blip r:embed="rId6">
            <a:alphaModFix/>
          </a:blip>
          <a:srcRect b="0" l="0" r="0" t="0"/>
          <a:stretch/>
        </p:blipFill>
        <p:spPr>
          <a:xfrm>
            <a:off x="618258" y="2773392"/>
            <a:ext cx="536925" cy="5369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g3dc4c09c073_0_29"/>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123" name="Google Shape;123;g3dc4c09c073_0_29"/>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The MDI concept</a:t>
            </a:r>
            <a:endParaRPr sz="2800">
              <a:solidFill>
                <a:srgbClr val="FF0000"/>
              </a:solidFill>
            </a:endParaRPr>
          </a:p>
        </p:txBody>
      </p:sp>
      <p:sp>
        <p:nvSpPr>
          <p:cNvPr id="124" name="Google Shape;124;g3dc4c09c073_0_29"/>
          <p:cNvSpPr txBox="1"/>
          <p:nvPr/>
        </p:nvSpPr>
        <p:spPr>
          <a:xfrm>
            <a:off x="618258" y="1306800"/>
            <a:ext cx="106164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sv-SE" sz="1800" u="none" cap="none" strike="noStrike">
                <a:solidFill>
                  <a:srgbClr val="0070C0"/>
                </a:solidFill>
                <a:latin typeface="Arial"/>
                <a:ea typeface="Arial"/>
                <a:cs typeface="Arial"/>
                <a:sym typeface="Arial"/>
              </a:rPr>
              <a:t>Although there have previously been other efforts to support this goal, </a:t>
            </a:r>
            <a:endParaRPr/>
          </a:p>
          <a:p>
            <a:pPr indent="0" lvl="0" marL="0" marR="0" rtl="0" algn="ctr">
              <a:lnSpc>
                <a:spcPct val="100000"/>
              </a:lnSpc>
              <a:spcBef>
                <a:spcPts val="0"/>
              </a:spcBef>
              <a:spcAft>
                <a:spcPts val="0"/>
              </a:spcAft>
              <a:buClr>
                <a:srgbClr val="000000"/>
              </a:buClr>
              <a:buSzPts val="1800"/>
              <a:buFont typeface="Arial"/>
              <a:buNone/>
            </a:pPr>
            <a:r>
              <a:rPr b="0" i="0" lang="sv-SE" sz="1800" u="none" cap="none" strike="noStrike">
                <a:solidFill>
                  <a:srgbClr val="0070C0"/>
                </a:solidFill>
                <a:latin typeface="Arial"/>
                <a:ea typeface="Arial"/>
                <a:cs typeface="Arial"/>
                <a:sym typeface="Arial"/>
              </a:rPr>
              <a:t>the </a:t>
            </a:r>
            <a:r>
              <a:rPr b="1" i="0" lang="sv-SE" sz="1800" u="none" cap="none" strike="noStrike">
                <a:solidFill>
                  <a:srgbClr val="0070C0"/>
                </a:solidFill>
                <a:latin typeface="Arial"/>
                <a:ea typeface="Arial"/>
                <a:cs typeface="Arial"/>
                <a:sym typeface="Arial"/>
              </a:rPr>
              <a:t>MDI stands out</a:t>
            </a:r>
            <a:r>
              <a:rPr b="0" i="0" lang="sv-SE" sz="1800" u="none" cap="none" strike="noStrike">
                <a:solidFill>
                  <a:srgbClr val="0070C0"/>
                </a:solidFill>
                <a:latin typeface="Arial"/>
                <a:ea typeface="Arial"/>
                <a:cs typeface="Arial"/>
                <a:sym typeface="Arial"/>
              </a:rPr>
              <a:t> due to the following </a:t>
            </a:r>
            <a:r>
              <a:rPr b="1" i="0" lang="sv-SE" sz="1800" u="none" cap="none" strike="noStrike">
                <a:solidFill>
                  <a:srgbClr val="0070C0"/>
                </a:solidFill>
                <a:latin typeface="Arial"/>
                <a:ea typeface="Arial"/>
                <a:cs typeface="Arial"/>
                <a:sym typeface="Arial"/>
              </a:rPr>
              <a:t>key aspects</a:t>
            </a:r>
            <a:r>
              <a:rPr b="0" i="0" lang="sv-SE" sz="1800" u="none" cap="none" strike="noStrike">
                <a:solidFill>
                  <a:srgbClr val="0070C0"/>
                </a:solidFill>
                <a:latin typeface="Arial"/>
                <a:ea typeface="Arial"/>
                <a:cs typeface="Arial"/>
                <a:sym typeface="Arial"/>
              </a:rPr>
              <a:t>.</a:t>
            </a:r>
            <a:endParaRPr b="0" i="0" sz="1800" u="none" cap="none" strike="noStrike">
              <a:solidFill>
                <a:srgbClr val="0070C0"/>
              </a:solidFill>
              <a:latin typeface="Arial"/>
              <a:ea typeface="Arial"/>
              <a:cs typeface="Arial"/>
              <a:sym typeface="Arial"/>
            </a:endParaRPr>
          </a:p>
        </p:txBody>
      </p:sp>
      <p:sp>
        <p:nvSpPr>
          <p:cNvPr id="125" name="Google Shape;125;g3dc4c09c073_0_29"/>
          <p:cNvSpPr txBox="1"/>
          <p:nvPr/>
        </p:nvSpPr>
        <p:spPr>
          <a:xfrm>
            <a:off x="936394" y="5996353"/>
            <a:ext cx="10616400" cy="430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Source: </a:t>
            </a:r>
            <a:r>
              <a:rPr b="0" i="0" lang="sv-SE" sz="1100" u="sng" cap="none" strike="noStrike">
                <a:solidFill>
                  <a:srgbClr val="000000"/>
                </a:solidFill>
                <a:latin typeface="Arial"/>
                <a:ea typeface="Arial"/>
                <a:cs typeface="Arial"/>
                <a:sym typeface="Arial"/>
                <a:hlinkClick r:id="rId3">
                  <a:extLst>
                    <a:ext uri="{A12FA001-AC4F-418D-AE19-62706E023703}">
                      <ahyp:hlinkClr val="tx"/>
                    </a:ext>
                  </a:extLst>
                </a:hlinkClick>
              </a:rPr>
              <a:t>https://www.cambridge.org/engage/coe/article-details/689db738728bf9025e622637</a:t>
            </a:r>
            <a:r>
              <a:rPr b="0" i="0" lang="sv-SE" sz="11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100"/>
              <a:buFont typeface="Arial"/>
              <a:buNone/>
            </a:pPr>
            <a:r>
              <a:rPr b="0" i="0" lang="sv-SE" sz="1100" u="none" cap="none" strike="noStrike">
                <a:solidFill>
                  <a:srgbClr val="000000"/>
                </a:solidFill>
                <a:latin typeface="Arial"/>
                <a:ea typeface="Arial"/>
                <a:cs typeface="Arial"/>
                <a:sym typeface="Arial"/>
              </a:rPr>
              <a:t>MDI folder: </a:t>
            </a:r>
            <a:r>
              <a:rPr b="0" i="0" lang="sv-SE" sz="1100" u="sng" cap="none" strike="noStrike">
                <a:solidFill>
                  <a:srgbClr val="000000"/>
                </a:solidFill>
                <a:latin typeface="Arial"/>
                <a:ea typeface="Arial"/>
                <a:cs typeface="Arial"/>
                <a:sym typeface="Arial"/>
                <a:hlinkClick r:id="rId4">
                  <a:extLst>
                    <a:ext uri="{A12FA001-AC4F-418D-AE19-62706E023703}">
                      <ahyp:hlinkClr val="tx"/>
                    </a:ext>
                  </a:extLst>
                </a:hlinkClick>
              </a:rPr>
              <a:t>https://zenodo.org/records/16875355</a:t>
            </a:r>
            <a:r>
              <a:rPr b="0" i="0" lang="sv-SE" sz="11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26" name="Google Shape;126;g3dc4c09c073_0_29"/>
          <p:cNvSpPr txBox="1"/>
          <p:nvPr/>
        </p:nvSpPr>
        <p:spPr>
          <a:xfrm>
            <a:off x="1372352" y="2514222"/>
            <a:ext cx="4424400" cy="28014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1" i="0" lang="sv-SE" sz="1600" u="none" cap="none" strike="noStrike">
                <a:solidFill>
                  <a:srgbClr val="000000"/>
                </a:solidFill>
                <a:latin typeface="Arial"/>
                <a:ea typeface="Arial"/>
                <a:cs typeface="Arial"/>
                <a:sym typeface="Arial"/>
              </a:rPr>
              <a:t>Broader scope</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sv-SE" sz="1600" u="none" cap="none" strike="noStrike">
                <a:solidFill>
                  <a:srgbClr val="000000"/>
                </a:solidFill>
                <a:latin typeface="Arial"/>
                <a:ea typeface="Arial"/>
                <a:cs typeface="Arial"/>
                <a:sym typeface="Arial"/>
              </a:rPr>
              <a:t>Earlier initiatives have primarily focused on the power sector or, at best, selected areas within the energy system. In contrast, the MDI enables the development of </a:t>
            </a:r>
            <a:r>
              <a:rPr b="1" i="0" lang="sv-SE" sz="1600" u="none" cap="none" strike="noStrike">
                <a:solidFill>
                  <a:srgbClr val="000000"/>
                </a:solidFill>
                <a:latin typeface="Arial"/>
                <a:ea typeface="Arial"/>
                <a:cs typeface="Arial"/>
                <a:sym typeface="Arial"/>
              </a:rPr>
              <a:t>comprehensive CLEWs models </a:t>
            </a:r>
            <a:r>
              <a:rPr b="0" i="0" lang="sv-SE" sz="1600" u="none" cap="none" strike="noStrike">
                <a:solidFill>
                  <a:srgbClr val="000000"/>
                </a:solidFill>
                <a:latin typeface="Arial"/>
                <a:ea typeface="Arial"/>
                <a:cs typeface="Arial"/>
                <a:sym typeface="Arial"/>
              </a:rPr>
              <a:t>and also </a:t>
            </a:r>
            <a:r>
              <a:rPr b="1" i="0" lang="sv-SE" sz="1600" u="none" cap="none" strike="noStrike">
                <a:solidFill>
                  <a:srgbClr val="000000"/>
                </a:solidFill>
                <a:latin typeface="Arial"/>
                <a:ea typeface="Arial"/>
                <a:cs typeface="Arial"/>
                <a:sym typeface="Arial"/>
              </a:rPr>
              <a:t>incorporates waste and industrial process emissions</a:t>
            </a:r>
            <a:r>
              <a:rPr b="0" i="0" lang="sv-SE" sz="1600" u="none" cap="none" strike="noStrike">
                <a:solidFill>
                  <a:srgbClr val="000000"/>
                </a:solidFill>
                <a:latin typeface="Arial"/>
                <a:ea typeface="Arial"/>
                <a:cs typeface="Arial"/>
                <a:sym typeface="Arial"/>
              </a:rPr>
              <a:t>; elements not previously included in standard CLEWs models. This extended coverage, achieving </a:t>
            </a:r>
            <a:r>
              <a:rPr b="1" i="0" lang="sv-SE" sz="1600" u="none" cap="none" strike="noStrike">
                <a:solidFill>
                  <a:srgbClr val="000000"/>
                </a:solidFill>
                <a:latin typeface="Arial"/>
                <a:ea typeface="Arial"/>
                <a:cs typeface="Arial"/>
                <a:sym typeface="Arial"/>
              </a:rPr>
              <a:t>100% representation of greenhouse gas </a:t>
            </a:r>
            <a:r>
              <a:rPr b="0" i="0" lang="sv-SE" sz="1600" u="none" cap="none" strike="noStrike">
                <a:solidFill>
                  <a:srgbClr val="000000"/>
                </a:solidFill>
                <a:latin typeface="Arial"/>
                <a:ea typeface="Arial"/>
                <a:cs typeface="Arial"/>
                <a:sym typeface="Arial"/>
              </a:rPr>
              <a:t>(GHG) emissions, is referred to as </a:t>
            </a:r>
            <a:r>
              <a:rPr b="1" i="0" lang="sv-SE" sz="1600" u="none" cap="none" strike="noStrike">
                <a:solidFill>
                  <a:srgbClr val="000000"/>
                </a:solidFill>
                <a:latin typeface="Arial"/>
                <a:ea typeface="Arial"/>
                <a:cs typeface="Arial"/>
                <a:sym typeface="Arial"/>
              </a:rPr>
              <a:t>CLEWs</a:t>
            </a:r>
            <a:r>
              <a:rPr b="1" i="1" lang="sv-SE" sz="1600" u="none" cap="none" strike="noStrike">
                <a:solidFill>
                  <a:srgbClr val="000000"/>
                </a:solidFill>
                <a:latin typeface="Arial"/>
                <a:ea typeface="Arial"/>
                <a:cs typeface="Arial"/>
                <a:sym typeface="Arial"/>
              </a:rPr>
              <a:t>++</a:t>
            </a:r>
            <a:r>
              <a:rPr b="0" i="0" lang="sv-SE" sz="1600" u="none" cap="none" strike="noStrike">
                <a:solidFill>
                  <a:srgbClr val="000000"/>
                </a:solidFill>
                <a:latin typeface="Arial"/>
                <a:ea typeface="Arial"/>
                <a:cs typeface="Arial"/>
                <a:sym typeface="Arial"/>
              </a:rPr>
              <a:t>.</a:t>
            </a:r>
            <a:endParaRPr b="0" i="0" sz="1600" u="none" cap="none" strike="noStrike">
              <a:solidFill>
                <a:srgbClr val="000000"/>
              </a:solidFill>
              <a:latin typeface="Arial"/>
              <a:ea typeface="Arial"/>
              <a:cs typeface="Arial"/>
              <a:sym typeface="Arial"/>
            </a:endParaRPr>
          </a:p>
        </p:txBody>
      </p:sp>
      <p:sp>
        <p:nvSpPr>
          <p:cNvPr id="127" name="Google Shape;127;g3dc4c09c073_0_29"/>
          <p:cNvSpPr txBox="1"/>
          <p:nvPr/>
        </p:nvSpPr>
        <p:spPr>
          <a:xfrm>
            <a:off x="7096538" y="2526702"/>
            <a:ext cx="4701900" cy="28014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1" i="0" lang="sv-SE" sz="1600" u="none" cap="none" strike="noStrike">
                <a:solidFill>
                  <a:srgbClr val="000000"/>
                </a:solidFill>
                <a:latin typeface="Arial"/>
                <a:ea typeface="Arial"/>
                <a:cs typeface="Arial"/>
                <a:sym typeface="Arial"/>
              </a:rPr>
              <a:t>Adjustable scope</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200"/>
              <a:buFont typeface="Arial"/>
              <a:buNone/>
            </a:pPr>
            <a:r>
              <a:rPr b="0" i="0" lang="sv-SE" sz="1600" u="none" cap="none" strike="noStrike">
                <a:solidFill>
                  <a:srgbClr val="000000"/>
                </a:solidFill>
                <a:latin typeface="Arial"/>
                <a:ea typeface="Arial"/>
                <a:cs typeface="Arial"/>
                <a:sym typeface="Arial"/>
              </a:rPr>
              <a:t>While the MDI allows for the construction of a </a:t>
            </a:r>
            <a:r>
              <a:rPr b="1" i="0" lang="sv-SE" sz="1600" u="none" cap="none" strike="noStrike">
                <a:solidFill>
                  <a:srgbClr val="000000"/>
                </a:solidFill>
                <a:latin typeface="Arial"/>
                <a:ea typeface="Arial"/>
                <a:cs typeface="Arial"/>
                <a:sym typeface="Arial"/>
              </a:rPr>
              <a:t>detailed CLEWs++ model </a:t>
            </a:r>
            <a:r>
              <a:rPr b="0" i="0" lang="sv-SE" sz="1600" u="none" cap="none" strike="noStrike">
                <a:solidFill>
                  <a:srgbClr val="000000"/>
                </a:solidFill>
                <a:latin typeface="Arial"/>
                <a:ea typeface="Arial"/>
                <a:cs typeface="Arial"/>
                <a:sym typeface="Arial"/>
              </a:rPr>
              <a:t>across multiple sectors, it also supports </a:t>
            </a:r>
            <a:r>
              <a:rPr b="1" i="0" lang="sv-SE" sz="1600" u="none" cap="none" strike="noStrike">
                <a:solidFill>
                  <a:srgbClr val="000000"/>
                </a:solidFill>
                <a:latin typeface="Arial"/>
                <a:ea typeface="Arial"/>
                <a:cs typeface="Arial"/>
                <a:sym typeface="Arial"/>
              </a:rPr>
              <a:t>flexibility in model scope</a:t>
            </a:r>
            <a:r>
              <a:rPr b="0" i="0" lang="sv-SE" sz="1600" u="none" cap="none" strike="noStrike">
                <a:solidFill>
                  <a:srgbClr val="000000"/>
                </a:solidFill>
                <a:latin typeface="Arial"/>
                <a:ea typeface="Arial"/>
                <a:cs typeface="Arial"/>
                <a:sym typeface="Arial"/>
              </a:rPr>
              <a:t>. </a:t>
            </a:r>
            <a:r>
              <a:rPr b="1" i="0" lang="sv-SE" sz="1600" u="none" cap="none" strike="noStrike">
                <a:solidFill>
                  <a:srgbClr val="000000"/>
                </a:solidFill>
                <a:latin typeface="Arial"/>
                <a:ea typeface="Arial"/>
                <a:cs typeface="Arial"/>
                <a:sym typeface="Arial"/>
              </a:rPr>
              <a:t>Users may exclude certain sectors </a:t>
            </a:r>
            <a:r>
              <a:rPr b="0" i="0" lang="sv-SE" sz="1600" u="none" cap="none" strike="noStrike">
                <a:solidFill>
                  <a:srgbClr val="000000"/>
                </a:solidFill>
                <a:latin typeface="Arial"/>
                <a:ea typeface="Arial"/>
                <a:cs typeface="Arial"/>
                <a:sym typeface="Arial"/>
              </a:rPr>
              <a:t>(e.g. such as waste) if not relevant to their analysis. Similarly, </a:t>
            </a:r>
            <a:r>
              <a:rPr b="1" i="0" lang="sv-SE" sz="1600" u="none" cap="none" strike="noStrike">
                <a:solidFill>
                  <a:srgbClr val="000000"/>
                </a:solidFill>
                <a:latin typeface="Arial"/>
                <a:ea typeface="Arial"/>
                <a:cs typeface="Arial"/>
                <a:sym typeface="Arial"/>
              </a:rPr>
              <a:t>sectoral detail can be customised</a:t>
            </a:r>
            <a:r>
              <a:rPr b="0" i="0" lang="sv-SE" sz="1600" u="none" cap="none" strike="noStrike">
                <a:solidFill>
                  <a:srgbClr val="000000"/>
                </a:solidFill>
                <a:latin typeface="Arial"/>
                <a:ea typeface="Arial"/>
                <a:cs typeface="Arial"/>
                <a:sym typeface="Arial"/>
              </a:rPr>
              <a:t>. For instance, the industrial sector can be disaggregated into sub-sectors; if a user opts not to model aluminium production explicitly, it can be grouped under a general ‘other industry’ category.</a:t>
            </a:r>
            <a:endParaRPr b="0" i="0" sz="1600" u="none" cap="none" strike="noStrike">
              <a:solidFill>
                <a:srgbClr val="000000"/>
              </a:solidFill>
              <a:latin typeface="Arial"/>
              <a:ea typeface="Arial"/>
              <a:cs typeface="Arial"/>
              <a:sym typeface="Arial"/>
            </a:endParaRPr>
          </a:p>
        </p:txBody>
      </p:sp>
      <p:pic>
        <p:nvPicPr>
          <p:cNvPr descr="A solar panel and windmill&#10;&#10;AI-generated content may be incorrect." id="128" name="Google Shape;128;g3dc4c09c073_0_29"/>
          <p:cNvPicPr preferRelativeResize="0"/>
          <p:nvPr/>
        </p:nvPicPr>
        <p:blipFill rotWithShape="1">
          <a:blip r:embed="rId5">
            <a:alphaModFix/>
          </a:blip>
          <a:srcRect b="0" l="0" r="0" t="0"/>
          <a:stretch/>
        </p:blipFill>
        <p:spPr>
          <a:xfrm>
            <a:off x="699986" y="2526702"/>
            <a:ext cx="536925" cy="536925"/>
          </a:xfrm>
          <a:prstGeom prst="rect">
            <a:avLst/>
          </a:prstGeom>
          <a:noFill/>
          <a:ln>
            <a:noFill/>
          </a:ln>
        </p:spPr>
      </p:pic>
      <p:pic>
        <p:nvPicPr>
          <p:cNvPr descr="A hand holding a tablet&#10;&#10;AI-generated content may be incorrect." id="129" name="Google Shape;129;g3dc4c09c073_0_29"/>
          <p:cNvPicPr preferRelativeResize="0"/>
          <p:nvPr/>
        </p:nvPicPr>
        <p:blipFill rotWithShape="1">
          <a:blip r:embed="rId6">
            <a:alphaModFix/>
          </a:blip>
          <a:srcRect b="0" l="0" r="0" t="0"/>
          <a:stretch/>
        </p:blipFill>
        <p:spPr>
          <a:xfrm>
            <a:off x="6395127" y="2614889"/>
            <a:ext cx="636273" cy="63627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g3dc4c09c073_0_41"/>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136" name="Google Shape;136;g3dc4c09c073_0_41"/>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Model development flowchart (and where the MDI fits)</a:t>
            </a:r>
            <a:endParaRPr sz="2800">
              <a:solidFill>
                <a:srgbClr val="FF0000"/>
              </a:solidFill>
            </a:endParaRPr>
          </a:p>
        </p:txBody>
      </p:sp>
      <p:pic>
        <p:nvPicPr>
          <p:cNvPr descr="Database" id="137" name="Google Shape;137;g3dc4c09c073_0_41"/>
          <p:cNvPicPr preferRelativeResize="0"/>
          <p:nvPr/>
        </p:nvPicPr>
        <p:blipFill rotWithShape="1">
          <a:blip r:embed="rId3">
            <a:alphaModFix/>
          </a:blip>
          <a:srcRect b="0" l="0" r="0" t="0"/>
          <a:stretch/>
        </p:blipFill>
        <p:spPr>
          <a:xfrm>
            <a:off x="5998141" y="1520307"/>
            <a:ext cx="597037" cy="604734"/>
          </a:xfrm>
          <a:prstGeom prst="rect">
            <a:avLst/>
          </a:prstGeom>
          <a:noFill/>
          <a:ln>
            <a:noFill/>
          </a:ln>
        </p:spPr>
      </p:pic>
      <p:sp>
        <p:nvSpPr>
          <p:cNvPr id="138" name="Google Shape;138;g3dc4c09c073_0_41"/>
          <p:cNvSpPr/>
          <p:nvPr/>
        </p:nvSpPr>
        <p:spPr>
          <a:xfrm>
            <a:off x="5017769" y="2293834"/>
            <a:ext cx="2560200" cy="242100"/>
          </a:xfrm>
          <a:prstGeom prst="rect">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sv-SE" sz="1100" u="none" cap="none" strike="noStrike">
                <a:solidFill>
                  <a:schemeClr val="lt1"/>
                </a:solidFill>
                <a:latin typeface="Arial"/>
                <a:ea typeface="Arial"/>
                <a:cs typeface="Arial"/>
                <a:sym typeface="Arial"/>
              </a:rPr>
              <a:t>01_Tool – Calibration</a:t>
            </a:r>
            <a:endParaRPr b="0" i="0" sz="1100" u="none" cap="none" strike="noStrike">
              <a:solidFill>
                <a:srgbClr val="000000"/>
              </a:solidFill>
              <a:latin typeface="Arial"/>
              <a:ea typeface="Arial"/>
              <a:cs typeface="Arial"/>
              <a:sym typeface="Arial"/>
            </a:endParaRPr>
          </a:p>
        </p:txBody>
      </p:sp>
      <p:sp>
        <p:nvSpPr>
          <p:cNvPr id="139" name="Google Shape;139;g3dc4c09c073_0_41"/>
          <p:cNvSpPr/>
          <p:nvPr/>
        </p:nvSpPr>
        <p:spPr>
          <a:xfrm>
            <a:off x="5017769" y="2765815"/>
            <a:ext cx="2560200" cy="242100"/>
          </a:xfrm>
          <a:prstGeom prst="rect">
            <a:avLst/>
          </a:prstGeom>
          <a:solidFill>
            <a:schemeClr val="accent5"/>
          </a:solidFill>
          <a:ln cap="flat" cmpd="sng" w="25400">
            <a:solidFill>
              <a:srgbClr val="06246A"/>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sv-SE" sz="1100" u="none" cap="none" strike="noStrike">
                <a:solidFill>
                  <a:schemeClr val="lt1"/>
                </a:solidFill>
                <a:latin typeface="Arial"/>
                <a:ea typeface="Arial"/>
                <a:cs typeface="Arial"/>
                <a:sym typeface="Arial"/>
              </a:rPr>
              <a:t>02_Tool – Technoeconomics</a:t>
            </a:r>
            <a:endParaRPr b="0" i="0" sz="1100" u="none" cap="none" strike="noStrike">
              <a:solidFill>
                <a:schemeClr val="lt1"/>
              </a:solidFill>
              <a:latin typeface="Arial"/>
              <a:ea typeface="Arial"/>
              <a:cs typeface="Arial"/>
              <a:sym typeface="Arial"/>
            </a:endParaRPr>
          </a:p>
        </p:txBody>
      </p:sp>
      <p:sp>
        <p:nvSpPr>
          <p:cNvPr id="140" name="Google Shape;140;g3dc4c09c073_0_41"/>
          <p:cNvSpPr/>
          <p:nvPr/>
        </p:nvSpPr>
        <p:spPr>
          <a:xfrm>
            <a:off x="5017769" y="3237796"/>
            <a:ext cx="2560200" cy="242100"/>
          </a:xfrm>
          <a:prstGeom prst="rect">
            <a:avLst/>
          </a:prstGeom>
          <a:solidFill>
            <a:schemeClr val="accent4"/>
          </a:solidFill>
          <a:ln cap="flat" cmpd="sng" w="25400">
            <a:solidFill>
              <a:srgbClr val="283B6A"/>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sv-SE" sz="1100" u="none" cap="none" strike="noStrike">
                <a:solidFill>
                  <a:schemeClr val="lt1"/>
                </a:solidFill>
                <a:latin typeface="Arial"/>
                <a:ea typeface="Arial"/>
                <a:cs typeface="Arial"/>
                <a:sym typeface="Arial"/>
              </a:rPr>
              <a:t>03_Tool – Demand Projections</a:t>
            </a:r>
            <a:endParaRPr b="0" i="0" sz="1100" u="none" cap="none" strike="noStrike">
              <a:solidFill>
                <a:srgbClr val="000000"/>
              </a:solidFill>
              <a:latin typeface="Arial"/>
              <a:ea typeface="Arial"/>
              <a:cs typeface="Arial"/>
              <a:sym typeface="Arial"/>
            </a:endParaRPr>
          </a:p>
        </p:txBody>
      </p:sp>
      <p:sp>
        <p:nvSpPr>
          <p:cNvPr id="141" name="Google Shape;141;g3dc4c09c073_0_41"/>
          <p:cNvSpPr/>
          <p:nvPr/>
        </p:nvSpPr>
        <p:spPr>
          <a:xfrm>
            <a:off x="5017769" y="3709777"/>
            <a:ext cx="2560200" cy="242100"/>
          </a:xfrm>
          <a:prstGeom prst="rect">
            <a:avLst/>
          </a:prstGeom>
          <a:solidFill>
            <a:schemeClr val="accent3"/>
          </a:solidFill>
          <a:ln cap="flat" cmpd="sng" w="25400">
            <a:solidFill>
              <a:srgbClr val="49546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sv-SE" sz="1100" u="none" cap="none" strike="noStrike">
                <a:solidFill>
                  <a:schemeClr val="dk1"/>
                </a:solidFill>
                <a:latin typeface="Arial"/>
                <a:ea typeface="Arial"/>
                <a:cs typeface="Arial"/>
                <a:sym typeface="Arial"/>
              </a:rPr>
              <a:t>04_Tool – Residual Capacity Power</a:t>
            </a:r>
            <a:endParaRPr b="0" i="0" sz="1100" u="none" cap="none" strike="noStrike">
              <a:solidFill>
                <a:schemeClr val="dk1"/>
              </a:solidFill>
              <a:latin typeface="Arial"/>
              <a:ea typeface="Arial"/>
              <a:cs typeface="Arial"/>
              <a:sym typeface="Arial"/>
            </a:endParaRPr>
          </a:p>
        </p:txBody>
      </p:sp>
      <p:sp>
        <p:nvSpPr>
          <p:cNvPr id="142" name="Google Shape;142;g3dc4c09c073_0_41"/>
          <p:cNvSpPr/>
          <p:nvPr/>
        </p:nvSpPr>
        <p:spPr>
          <a:xfrm>
            <a:off x="5017769" y="4181758"/>
            <a:ext cx="2560200" cy="242100"/>
          </a:xfrm>
          <a:prstGeom prst="rect">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sv-SE" sz="1100" u="none" cap="none" strike="noStrike">
                <a:solidFill>
                  <a:schemeClr val="lt1"/>
                </a:solidFill>
                <a:latin typeface="Arial"/>
                <a:ea typeface="Arial"/>
                <a:cs typeface="Arial"/>
                <a:sym typeface="Arial"/>
              </a:rPr>
              <a:t>05_Tool – Year Split &amp; Load Profiles</a:t>
            </a:r>
            <a:endParaRPr b="0" i="0" sz="1100" u="none" cap="none" strike="noStrike">
              <a:solidFill>
                <a:srgbClr val="000000"/>
              </a:solidFill>
              <a:latin typeface="Arial"/>
              <a:ea typeface="Arial"/>
              <a:cs typeface="Arial"/>
              <a:sym typeface="Arial"/>
            </a:endParaRPr>
          </a:p>
        </p:txBody>
      </p:sp>
      <p:sp>
        <p:nvSpPr>
          <p:cNvPr id="143" name="Google Shape;143;g3dc4c09c073_0_41"/>
          <p:cNvSpPr/>
          <p:nvPr/>
        </p:nvSpPr>
        <p:spPr>
          <a:xfrm>
            <a:off x="5017769" y="4653739"/>
            <a:ext cx="2560200" cy="242100"/>
          </a:xfrm>
          <a:prstGeom prst="rect">
            <a:avLst/>
          </a:prstGeom>
          <a:solidFill>
            <a:schemeClr val="accent5"/>
          </a:solidFill>
          <a:ln cap="flat" cmpd="sng" w="25400">
            <a:solidFill>
              <a:srgbClr val="06246A"/>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sv-SE" sz="1100" u="none" cap="none" strike="noStrike">
                <a:solidFill>
                  <a:schemeClr val="lt1"/>
                </a:solidFill>
                <a:latin typeface="Arial"/>
                <a:ea typeface="Arial"/>
                <a:cs typeface="Arial"/>
                <a:sym typeface="Arial"/>
              </a:rPr>
              <a:t>06_Tool – Renewables CFs</a:t>
            </a:r>
            <a:endParaRPr b="0" i="0" sz="1100" u="none" cap="none" strike="noStrike">
              <a:solidFill>
                <a:srgbClr val="000000"/>
              </a:solidFill>
              <a:latin typeface="Arial"/>
              <a:ea typeface="Arial"/>
              <a:cs typeface="Arial"/>
              <a:sym typeface="Arial"/>
            </a:endParaRPr>
          </a:p>
        </p:txBody>
      </p:sp>
      <p:sp>
        <p:nvSpPr>
          <p:cNvPr id="144" name="Google Shape;144;g3dc4c09c073_0_41"/>
          <p:cNvSpPr/>
          <p:nvPr/>
        </p:nvSpPr>
        <p:spPr>
          <a:xfrm>
            <a:off x="5017769" y="5125720"/>
            <a:ext cx="2560200" cy="242100"/>
          </a:xfrm>
          <a:prstGeom prst="rect">
            <a:avLst/>
          </a:prstGeom>
          <a:solidFill>
            <a:schemeClr val="accent4"/>
          </a:solidFill>
          <a:ln cap="flat" cmpd="sng" w="25400">
            <a:solidFill>
              <a:srgbClr val="283B6A"/>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sv-SE" sz="1100" u="none" cap="none" strike="noStrike">
                <a:solidFill>
                  <a:schemeClr val="lt1"/>
                </a:solidFill>
                <a:latin typeface="Arial"/>
                <a:ea typeface="Arial"/>
                <a:cs typeface="Arial"/>
                <a:sym typeface="Arial"/>
              </a:rPr>
              <a:t>07_Tool – Constraints</a:t>
            </a:r>
            <a:endParaRPr b="0" i="0" sz="1100" u="none" cap="none" strike="noStrike">
              <a:solidFill>
                <a:srgbClr val="000000"/>
              </a:solidFill>
              <a:latin typeface="Arial"/>
              <a:ea typeface="Arial"/>
              <a:cs typeface="Arial"/>
              <a:sym typeface="Arial"/>
            </a:endParaRPr>
          </a:p>
        </p:txBody>
      </p:sp>
      <p:sp>
        <p:nvSpPr>
          <p:cNvPr id="145" name="Google Shape;145;g3dc4c09c073_0_41"/>
          <p:cNvSpPr/>
          <p:nvPr/>
        </p:nvSpPr>
        <p:spPr>
          <a:xfrm>
            <a:off x="5017769" y="5597701"/>
            <a:ext cx="2560200" cy="242100"/>
          </a:xfrm>
          <a:prstGeom prst="rect">
            <a:avLst/>
          </a:prstGeom>
          <a:solidFill>
            <a:schemeClr val="accent3"/>
          </a:solidFill>
          <a:ln cap="flat" cmpd="sng" w="25400">
            <a:solidFill>
              <a:srgbClr val="49546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sv-SE" sz="1100" u="none" cap="none" strike="noStrike">
                <a:solidFill>
                  <a:schemeClr val="dk1"/>
                </a:solidFill>
                <a:latin typeface="Arial"/>
                <a:ea typeface="Arial"/>
                <a:cs typeface="Arial"/>
                <a:sym typeface="Arial"/>
              </a:rPr>
              <a:t>08_Tool – Residual Capacity Others</a:t>
            </a:r>
            <a:endParaRPr b="0" i="0" sz="1100" u="none" cap="none" strike="noStrike">
              <a:solidFill>
                <a:schemeClr val="dk1"/>
              </a:solidFill>
              <a:latin typeface="Arial"/>
              <a:ea typeface="Arial"/>
              <a:cs typeface="Arial"/>
              <a:sym typeface="Arial"/>
            </a:endParaRPr>
          </a:p>
        </p:txBody>
      </p:sp>
      <p:sp>
        <p:nvSpPr>
          <p:cNvPr id="146" name="Google Shape;146;g3dc4c09c073_0_41"/>
          <p:cNvSpPr/>
          <p:nvPr/>
        </p:nvSpPr>
        <p:spPr>
          <a:xfrm>
            <a:off x="2926470" y="2416562"/>
            <a:ext cx="1463076" cy="1155708"/>
          </a:xfrm>
          <a:prstGeom prst="cloud">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sv-SE" sz="1400" u="none" cap="none" strike="noStrike">
                <a:solidFill>
                  <a:schemeClr val="lt1"/>
                </a:solidFill>
                <a:latin typeface="Arial"/>
                <a:ea typeface="Arial"/>
                <a:cs typeface="Arial"/>
                <a:sym typeface="Arial"/>
              </a:rPr>
              <a:t>User</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0" i="0" lang="sv-SE" sz="1400" u="none" cap="none" strike="noStrike">
                <a:solidFill>
                  <a:schemeClr val="lt1"/>
                </a:solidFill>
                <a:latin typeface="Arial"/>
                <a:ea typeface="Arial"/>
                <a:cs typeface="Arial"/>
                <a:sym typeface="Arial"/>
              </a:rPr>
              <a:t>collected data</a:t>
            </a:r>
            <a:endParaRPr b="0" i="0" sz="1400" u="none" cap="none" strike="noStrike">
              <a:solidFill>
                <a:srgbClr val="000000"/>
              </a:solidFill>
              <a:latin typeface="Arial"/>
              <a:ea typeface="Arial"/>
              <a:cs typeface="Arial"/>
              <a:sym typeface="Arial"/>
            </a:endParaRPr>
          </a:p>
        </p:txBody>
      </p:sp>
      <p:sp>
        <p:nvSpPr>
          <p:cNvPr id="147" name="Google Shape;147;g3dc4c09c073_0_41"/>
          <p:cNvSpPr/>
          <p:nvPr/>
        </p:nvSpPr>
        <p:spPr>
          <a:xfrm>
            <a:off x="5411021" y="6093404"/>
            <a:ext cx="1965900" cy="422400"/>
          </a:xfrm>
          <a:prstGeom prst="roundRect">
            <a:avLst>
              <a:gd fmla="val 16667" name="adj"/>
            </a:avLst>
          </a:prstGeom>
          <a:solidFill>
            <a:schemeClr val="accent6"/>
          </a:solidFill>
          <a:ln cap="flat" cmpd="sng" w="25400">
            <a:solidFill>
              <a:srgbClr val="3D050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0" i="0" lang="sv-SE" sz="1100" u="none" cap="none" strike="noStrike">
                <a:solidFill>
                  <a:schemeClr val="lt1"/>
                </a:solidFill>
                <a:latin typeface="Arial"/>
                <a:ea typeface="Arial"/>
                <a:cs typeface="Arial"/>
                <a:sym typeface="Arial"/>
              </a:rPr>
              <a:t>Model Input Data</a:t>
            </a:r>
            <a:endParaRPr b="0" i="0" sz="1100" u="none" cap="none" strike="noStrike">
              <a:solidFill>
                <a:srgbClr val="000000"/>
              </a:solidFill>
              <a:latin typeface="Arial"/>
              <a:ea typeface="Arial"/>
              <a:cs typeface="Arial"/>
              <a:sym typeface="Arial"/>
            </a:endParaRPr>
          </a:p>
        </p:txBody>
      </p:sp>
      <p:sp>
        <p:nvSpPr>
          <p:cNvPr id="148" name="Google Shape;148;g3dc4c09c073_0_41"/>
          <p:cNvSpPr txBox="1"/>
          <p:nvPr/>
        </p:nvSpPr>
        <p:spPr>
          <a:xfrm>
            <a:off x="5328594" y="1297745"/>
            <a:ext cx="19362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sv-SE" sz="1100" u="none" cap="none" strike="noStrike">
                <a:solidFill>
                  <a:srgbClr val="000000"/>
                </a:solidFill>
                <a:latin typeface="Arial"/>
                <a:ea typeface="Arial"/>
                <a:cs typeface="Arial"/>
                <a:sym typeface="Arial"/>
              </a:rPr>
              <a:t>00 – Technology Database</a:t>
            </a:r>
            <a:endParaRPr b="0" i="0" sz="1100" u="none" cap="none" strike="noStrike">
              <a:solidFill>
                <a:srgbClr val="000000"/>
              </a:solidFill>
              <a:latin typeface="Arial"/>
              <a:ea typeface="Arial"/>
              <a:cs typeface="Arial"/>
              <a:sym typeface="Arial"/>
            </a:endParaRPr>
          </a:p>
        </p:txBody>
      </p:sp>
      <p:sp>
        <p:nvSpPr>
          <p:cNvPr id="149" name="Google Shape;149;g3dc4c09c073_0_41"/>
          <p:cNvSpPr/>
          <p:nvPr/>
        </p:nvSpPr>
        <p:spPr>
          <a:xfrm>
            <a:off x="429818" y="2158400"/>
            <a:ext cx="2202000" cy="1656600"/>
          </a:xfrm>
          <a:prstGeom prst="ellipse">
            <a:avLst/>
          </a:prstGeom>
          <a:solidFill>
            <a:schemeClr val="accent5"/>
          </a:solidFill>
          <a:ln cap="flat" cmpd="sng" w="25400">
            <a:solidFill>
              <a:srgbClr val="06246A"/>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sv-SE" sz="1400" u="none" cap="none" strike="noStrike">
                <a:solidFill>
                  <a:schemeClr val="lt1"/>
                </a:solidFill>
                <a:latin typeface="Arial"/>
                <a:ea typeface="Arial"/>
                <a:cs typeface="Arial"/>
                <a:sym typeface="Arial"/>
              </a:rPr>
              <a:t>Model conceptualisation &amp; scoping</a:t>
            </a:r>
            <a:endParaRPr b="0" i="0" sz="1400" u="none" cap="none" strike="noStrike">
              <a:solidFill>
                <a:srgbClr val="000000"/>
              </a:solidFill>
              <a:latin typeface="Arial"/>
              <a:ea typeface="Arial"/>
              <a:cs typeface="Arial"/>
              <a:sym typeface="Arial"/>
            </a:endParaRPr>
          </a:p>
        </p:txBody>
      </p:sp>
      <p:sp>
        <p:nvSpPr>
          <p:cNvPr id="150" name="Google Shape;150;g3dc4c09c073_0_41"/>
          <p:cNvSpPr/>
          <p:nvPr/>
        </p:nvSpPr>
        <p:spPr>
          <a:xfrm>
            <a:off x="4632960" y="1297745"/>
            <a:ext cx="3474000" cy="5268300"/>
          </a:xfrm>
          <a:prstGeom prst="roundRect">
            <a:avLst>
              <a:gd fmla="val 16667" name="adj"/>
            </a:avLst>
          </a:prstGeom>
          <a:no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1" name="Google Shape;151;g3dc4c09c073_0_41"/>
          <p:cNvSpPr txBox="1"/>
          <p:nvPr/>
        </p:nvSpPr>
        <p:spPr>
          <a:xfrm>
            <a:off x="5439408" y="961084"/>
            <a:ext cx="1714500" cy="338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sv-SE" sz="1600" u="none" cap="none" strike="noStrike">
                <a:solidFill>
                  <a:srgbClr val="000000"/>
                </a:solidFill>
                <a:latin typeface="Arial"/>
                <a:ea typeface="Arial"/>
                <a:cs typeface="Arial"/>
                <a:sym typeface="Arial"/>
              </a:rPr>
              <a:t>MDI</a:t>
            </a:r>
            <a:endParaRPr b="0" i="0" sz="1400" u="none" cap="none" strike="noStrike">
              <a:solidFill>
                <a:srgbClr val="000000"/>
              </a:solidFill>
              <a:latin typeface="Arial"/>
              <a:ea typeface="Arial"/>
              <a:cs typeface="Arial"/>
              <a:sym typeface="Arial"/>
            </a:endParaRPr>
          </a:p>
        </p:txBody>
      </p:sp>
      <p:cxnSp>
        <p:nvCxnSpPr>
          <p:cNvPr id="152" name="Google Shape;152;g3dc4c09c073_0_41"/>
          <p:cNvCxnSpPr>
            <a:endCxn id="138" idx="0"/>
          </p:cNvCxnSpPr>
          <p:nvPr/>
        </p:nvCxnSpPr>
        <p:spPr>
          <a:xfrm>
            <a:off x="6297869" y="2052034"/>
            <a:ext cx="0" cy="241800"/>
          </a:xfrm>
          <a:prstGeom prst="straightConnector1">
            <a:avLst/>
          </a:prstGeom>
          <a:noFill/>
          <a:ln cap="flat" cmpd="sng" w="28575">
            <a:solidFill>
              <a:schemeClr val="dk1"/>
            </a:solidFill>
            <a:prstDash val="solid"/>
            <a:round/>
            <a:headEnd len="sm" w="sm" type="none"/>
            <a:tailEnd len="med" w="med" type="triangle"/>
          </a:ln>
        </p:spPr>
      </p:cxnSp>
      <p:cxnSp>
        <p:nvCxnSpPr>
          <p:cNvPr id="153" name="Google Shape;153;g3dc4c09c073_0_41"/>
          <p:cNvCxnSpPr/>
          <p:nvPr/>
        </p:nvCxnSpPr>
        <p:spPr>
          <a:xfrm>
            <a:off x="6316980" y="2536022"/>
            <a:ext cx="0" cy="241800"/>
          </a:xfrm>
          <a:prstGeom prst="straightConnector1">
            <a:avLst/>
          </a:prstGeom>
          <a:noFill/>
          <a:ln cap="flat" cmpd="sng" w="28575">
            <a:solidFill>
              <a:schemeClr val="dk1"/>
            </a:solidFill>
            <a:prstDash val="solid"/>
            <a:round/>
            <a:headEnd len="sm" w="sm" type="none"/>
            <a:tailEnd len="med" w="med" type="triangle"/>
          </a:ln>
        </p:spPr>
      </p:cxnSp>
      <p:cxnSp>
        <p:nvCxnSpPr>
          <p:cNvPr id="154" name="Google Shape;154;g3dc4c09c073_0_41"/>
          <p:cNvCxnSpPr>
            <a:stCxn id="139" idx="2"/>
            <a:endCxn id="140" idx="0"/>
          </p:cNvCxnSpPr>
          <p:nvPr/>
        </p:nvCxnSpPr>
        <p:spPr>
          <a:xfrm>
            <a:off x="6297869" y="3007915"/>
            <a:ext cx="0" cy="229800"/>
          </a:xfrm>
          <a:prstGeom prst="straightConnector1">
            <a:avLst/>
          </a:prstGeom>
          <a:noFill/>
          <a:ln cap="flat" cmpd="sng" w="28575">
            <a:solidFill>
              <a:schemeClr val="dk1"/>
            </a:solidFill>
            <a:prstDash val="solid"/>
            <a:round/>
            <a:headEnd len="sm" w="sm" type="none"/>
            <a:tailEnd len="med" w="med" type="triangle"/>
          </a:ln>
        </p:spPr>
      </p:cxnSp>
      <p:cxnSp>
        <p:nvCxnSpPr>
          <p:cNvPr id="155" name="Google Shape;155;g3dc4c09c073_0_41"/>
          <p:cNvCxnSpPr/>
          <p:nvPr/>
        </p:nvCxnSpPr>
        <p:spPr>
          <a:xfrm>
            <a:off x="6279017" y="3465114"/>
            <a:ext cx="0" cy="241800"/>
          </a:xfrm>
          <a:prstGeom prst="straightConnector1">
            <a:avLst/>
          </a:prstGeom>
          <a:noFill/>
          <a:ln cap="flat" cmpd="sng" w="28575">
            <a:solidFill>
              <a:schemeClr val="dk1"/>
            </a:solidFill>
            <a:prstDash val="solid"/>
            <a:round/>
            <a:headEnd len="sm" w="sm" type="none"/>
            <a:tailEnd len="med" w="med" type="triangle"/>
          </a:ln>
        </p:spPr>
      </p:cxnSp>
      <p:cxnSp>
        <p:nvCxnSpPr>
          <p:cNvPr id="156" name="Google Shape;156;g3dc4c09c073_0_41"/>
          <p:cNvCxnSpPr/>
          <p:nvPr/>
        </p:nvCxnSpPr>
        <p:spPr>
          <a:xfrm>
            <a:off x="6279017" y="3940083"/>
            <a:ext cx="0" cy="241800"/>
          </a:xfrm>
          <a:prstGeom prst="straightConnector1">
            <a:avLst/>
          </a:prstGeom>
          <a:noFill/>
          <a:ln cap="flat" cmpd="sng" w="28575">
            <a:solidFill>
              <a:schemeClr val="dk1"/>
            </a:solidFill>
            <a:prstDash val="solid"/>
            <a:round/>
            <a:headEnd len="sm" w="sm" type="none"/>
            <a:tailEnd len="med" w="med" type="triangle"/>
          </a:ln>
        </p:spPr>
      </p:cxnSp>
      <p:cxnSp>
        <p:nvCxnSpPr>
          <p:cNvPr id="157" name="Google Shape;157;g3dc4c09c073_0_41"/>
          <p:cNvCxnSpPr/>
          <p:nvPr/>
        </p:nvCxnSpPr>
        <p:spPr>
          <a:xfrm>
            <a:off x="6316980" y="4412064"/>
            <a:ext cx="0" cy="241800"/>
          </a:xfrm>
          <a:prstGeom prst="straightConnector1">
            <a:avLst/>
          </a:prstGeom>
          <a:noFill/>
          <a:ln cap="flat" cmpd="sng" w="28575">
            <a:solidFill>
              <a:schemeClr val="dk1"/>
            </a:solidFill>
            <a:prstDash val="solid"/>
            <a:round/>
            <a:headEnd len="sm" w="sm" type="none"/>
            <a:tailEnd len="med" w="med" type="triangle"/>
          </a:ln>
        </p:spPr>
      </p:cxnSp>
      <p:cxnSp>
        <p:nvCxnSpPr>
          <p:cNvPr id="158" name="Google Shape;158;g3dc4c09c073_0_41"/>
          <p:cNvCxnSpPr/>
          <p:nvPr/>
        </p:nvCxnSpPr>
        <p:spPr>
          <a:xfrm>
            <a:off x="6296660" y="4884045"/>
            <a:ext cx="0" cy="241800"/>
          </a:xfrm>
          <a:prstGeom prst="straightConnector1">
            <a:avLst/>
          </a:prstGeom>
          <a:noFill/>
          <a:ln cap="flat" cmpd="sng" w="28575">
            <a:solidFill>
              <a:schemeClr val="dk1"/>
            </a:solidFill>
            <a:prstDash val="solid"/>
            <a:round/>
            <a:headEnd len="sm" w="sm" type="none"/>
            <a:tailEnd len="med" w="med" type="triangle"/>
          </a:ln>
        </p:spPr>
      </p:cxnSp>
      <p:cxnSp>
        <p:nvCxnSpPr>
          <p:cNvPr id="159" name="Google Shape;159;g3dc4c09c073_0_41"/>
          <p:cNvCxnSpPr/>
          <p:nvPr/>
        </p:nvCxnSpPr>
        <p:spPr>
          <a:xfrm>
            <a:off x="6296660" y="5356026"/>
            <a:ext cx="0" cy="241800"/>
          </a:xfrm>
          <a:prstGeom prst="straightConnector1">
            <a:avLst/>
          </a:prstGeom>
          <a:noFill/>
          <a:ln cap="flat" cmpd="sng" w="28575">
            <a:solidFill>
              <a:schemeClr val="dk1"/>
            </a:solidFill>
            <a:prstDash val="solid"/>
            <a:round/>
            <a:headEnd len="sm" w="sm" type="none"/>
            <a:tailEnd len="med" w="med" type="triangle"/>
          </a:ln>
        </p:spPr>
      </p:cxnSp>
      <p:cxnSp>
        <p:nvCxnSpPr>
          <p:cNvPr id="160" name="Google Shape;160;g3dc4c09c073_0_41"/>
          <p:cNvCxnSpPr/>
          <p:nvPr/>
        </p:nvCxnSpPr>
        <p:spPr>
          <a:xfrm>
            <a:off x="6316980" y="5839889"/>
            <a:ext cx="0" cy="241800"/>
          </a:xfrm>
          <a:prstGeom prst="straightConnector1">
            <a:avLst/>
          </a:prstGeom>
          <a:noFill/>
          <a:ln cap="flat" cmpd="sng" w="28575">
            <a:solidFill>
              <a:schemeClr val="dk1"/>
            </a:solidFill>
            <a:prstDash val="solid"/>
            <a:round/>
            <a:headEnd len="sm" w="sm" type="none"/>
            <a:tailEnd len="med" w="med" type="triangle"/>
          </a:ln>
        </p:spPr>
      </p:cxnSp>
      <p:cxnSp>
        <p:nvCxnSpPr>
          <p:cNvPr id="161" name="Google Shape;161;g3dc4c09c073_0_41"/>
          <p:cNvCxnSpPr>
            <a:stCxn id="149" idx="6"/>
            <a:endCxn id="146" idx="2"/>
          </p:cNvCxnSpPr>
          <p:nvPr/>
        </p:nvCxnSpPr>
        <p:spPr>
          <a:xfrm>
            <a:off x="2631818" y="2986700"/>
            <a:ext cx="299100" cy="7800"/>
          </a:xfrm>
          <a:prstGeom prst="straightConnector1">
            <a:avLst/>
          </a:prstGeom>
          <a:noFill/>
          <a:ln cap="flat" cmpd="sng" w="28575">
            <a:solidFill>
              <a:schemeClr val="dk1"/>
            </a:solidFill>
            <a:prstDash val="solid"/>
            <a:round/>
            <a:headEnd len="sm" w="sm" type="none"/>
            <a:tailEnd len="med" w="med" type="triangle"/>
          </a:ln>
        </p:spPr>
      </p:cxnSp>
      <p:cxnSp>
        <p:nvCxnSpPr>
          <p:cNvPr id="162" name="Google Shape;162;g3dc4c09c073_0_41"/>
          <p:cNvCxnSpPr>
            <a:stCxn id="146" idx="0"/>
          </p:cNvCxnSpPr>
          <p:nvPr/>
        </p:nvCxnSpPr>
        <p:spPr>
          <a:xfrm flipH="1" rot="10800000">
            <a:off x="4388327" y="2991116"/>
            <a:ext cx="261600" cy="3300"/>
          </a:xfrm>
          <a:prstGeom prst="straightConnector1">
            <a:avLst/>
          </a:prstGeom>
          <a:noFill/>
          <a:ln cap="flat" cmpd="sng" w="28575">
            <a:solidFill>
              <a:schemeClr val="dk1"/>
            </a:solidFill>
            <a:prstDash val="solid"/>
            <a:round/>
            <a:headEnd len="sm" w="sm" type="none"/>
            <a:tailEnd len="med" w="med" type="triangle"/>
          </a:ln>
        </p:spPr>
      </p:cxnSp>
      <p:pic>
        <p:nvPicPr>
          <p:cNvPr id="163" name="Google Shape;163;g3dc4c09c073_0_41"/>
          <p:cNvPicPr preferRelativeResize="0"/>
          <p:nvPr/>
        </p:nvPicPr>
        <p:blipFill rotWithShape="1">
          <a:blip r:embed="rId4">
            <a:alphaModFix/>
          </a:blip>
          <a:srcRect b="0" l="0" r="56158" t="0"/>
          <a:stretch/>
        </p:blipFill>
        <p:spPr>
          <a:xfrm>
            <a:off x="9536627" y="2039588"/>
            <a:ext cx="2158659" cy="1775497"/>
          </a:xfrm>
          <a:prstGeom prst="rect">
            <a:avLst/>
          </a:prstGeom>
          <a:noFill/>
          <a:ln>
            <a:noFill/>
          </a:ln>
        </p:spPr>
      </p:pic>
      <p:cxnSp>
        <p:nvCxnSpPr>
          <p:cNvPr id="164" name="Google Shape;164;g3dc4c09c073_0_41"/>
          <p:cNvCxnSpPr>
            <a:stCxn id="147" idx="3"/>
            <a:endCxn id="163" idx="1"/>
          </p:cNvCxnSpPr>
          <p:nvPr/>
        </p:nvCxnSpPr>
        <p:spPr>
          <a:xfrm flipH="1" rot="10800000">
            <a:off x="7376921" y="2927204"/>
            <a:ext cx="2159700" cy="3377400"/>
          </a:xfrm>
          <a:prstGeom prst="curvedConnector3">
            <a:avLst>
              <a:gd fmla="val 49999" name="adj1"/>
            </a:avLst>
          </a:prstGeom>
          <a:noFill/>
          <a:ln cap="flat" cmpd="sng" w="28575">
            <a:solidFill>
              <a:schemeClr val="dk1"/>
            </a:solidFill>
            <a:prstDash val="solid"/>
            <a:round/>
            <a:headEnd len="sm" w="sm" type="none"/>
            <a:tailEnd len="med" w="med" type="triangle"/>
          </a:ln>
        </p:spPr>
      </p:cxnSp>
      <p:cxnSp>
        <p:nvCxnSpPr>
          <p:cNvPr id="165" name="Google Shape;165;g3dc4c09c073_0_41"/>
          <p:cNvCxnSpPr/>
          <p:nvPr/>
        </p:nvCxnSpPr>
        <p:spPr>
          <a:xfrm>
            <a:off x="10632295" y="3815085"/>
            <a:ext cx="0" cy="407100"/>
          </a:xfrm>
          <a:prstGeom prst="straightConnector1">
            <a:avLst/>
          </a:prstGeom>
          <a:noFill/>
          <a:ln cap="flat" cmpd="sng" w="28575">
            <a:solidFill>
              <a:schemeClr val="dk1"/>
            </a:solidFill>
            <a:prstDash val="solid"/>
            <a:round/>
            <a:headEnd len="sm" w="sm" type="none"/>
            <a:tailEnd len="med" w="med" type="triangle"/>
          </a:ln>
        </p:spPr>
      </p:cxnSp>
      <p:pic>
        <p:nvPicPr>
          <p:cNvPr descr="Research with solid fill" id="166" name="Google Shape;166;g3dc4c09c073_0_41"/>
          <p:cNvPicPr preferRelativeResize="0"/>
          <p:nvPr/>
        </p:nvPicPr>
        <p:blipFill rotWithShape="1">
          <a:blip r:embed="rId5">
            <a:alphaModFix/>
          </a:blip>
          <a:srcRect b="0" l="0" r="0" t="0"/>
          <a:stretch/>
        </p:blipFill>
        <p:spPr>
          <a:xfrm>
            <a:off x="10002202" y="4695165"/>
            <a:ext cx="1470662" cy="1470662"/>
          </a:xfrm>
          <a:prstGeom prst="rect">
            <a:avLst/>
          </a:prstGeom>
          <a:noFill/>
          <a:ln>
            <a:noFill/>
          </a:ln>
        </p:spPr>
      </p:pic>
      <p:sp>
        <p:nvSpPr>
          <p:cNvPr id="167" name="Google Shape;167;g3dc4c09c073_0_41"/>
          <p:cNvSpPr txBox="1"/>
          <p:nvPr/>
        </p:nvSpPr>
        <p:spPr>
          <a:xfrm>
            <a:off x="9782589" y="4199208"/>
            <a:ext cx="1714500" cy="461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1" i="0" lang="sv-SE" sz="1200" u="none" cap="none" strike="noStrike">
                <a:solidFill>
                  <a:srgbClr val="000000"/>
                </a:solidFill>
                <a:latin typeface="Arial"/>
                <a:ea typeface="Arial"/>
                <a:cs typeface="Arial"/>
                <a:sym typeface="Arial"/>
              </a:rPr>
              <a:t>Result analysis &amp; debugging</a:t>
            </a:r>
            <a:endParaRPr b="0" i="0" sz="1400" u="none" cap="none" strike="noStrike">
              <a:solidFill>
                <a:srgbClr val="000000"/>
              </a:solidFill>
              <a:latin typeface="Arial"/>
              <a:ea typeface="Arial"/>
              <a:cs typeface="Arial"/>
              <a:sym typeface="Arial"/>
            </a:endParaRPr>
          </a:p>
        </p:txBody>
      </p:sp>
      <p:sp>
        <p:nvSpPr>
          <p:cNvPr id="168" name="Google Shape;168;g3dc4c09c073_0_41"/>
          <p:cNvSpPr txBox="1"/>
          <p:nvPr/>
        </p:nvSpPr>
        <p:spPr>
          <a:xfrm>
            <a:off x="468000" y="4079937"/>
            <a:ext cx="3547800" cy="2216400"/>
          </a:xfrm>
          <a:prstGeom prst="rect">
            <a:avLst/>
          </a:prstGeom>
          <a:noFill/>
          <a:ln>
            <a:noFill/>
          </a:ln>
        </p:spPr>
        <p:txBody>
          <a:bodyPr anchorCtr="0" anchor="t" bIns="45700" lIns="91425" spcFirstLastPara="1" rIns="91425" wrap="square" tIns="45700">
            <a:spAutoFit/>
          </a:bodyPr>
          <a:lstStyle/>
          <a:p>
            <a:pPr indent="-285750" lvl="0" marL="285750" marR="0" rtl="0" algn="just">
              <a:lnSpc>
                <a:spcPct val="100000"/>
              </a:lnSpc>
              <a:spcBef>
                <a:spcPts val="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The </a:t>
            </a:r>
            <a:r>
              <a:rPr b="1" i="0" lang="sv-SE" sz="1400" u="none" cap="none" strike="noStrike">
                <a:solidFill>
                  <a:srgbClr val="000000"/>
                </a:solidFill>
                <a:latin typeface="Arial"/>
                <a:ea typeface="Arial"/>
                <a:cs typeface="Arial"/>
                <a:sym typeface="Arial"/>
              </a:rPr>
              <a:t>MDI</a:t>
            </a:r>
            <a:r>
              <a:rPr b="0" i="0" lang="sv-SE" sz="1400" u="none" cap="none" strike="noStrike">
                <a:solidFill>
                  <a:srgbClr val="000000"/>
                </a:solidFill>
                <a:latin typeface="Arial"/>
                <a:ea typeface="Arial"/>
                <a:cs typeface="Arial"/>
                <a:sym typeface="Arial"/>
              </a:rPr>
              <a:t> is </a:t>
            </a:r>
            <a:r>
              <a:rPr b="1" i="0" lang="sv-SE" sz="1400" u="none" cap="none" strike="noStrike">
                <a:solidFill>
                  <a:srgbClr val="000000"/>
                </a:solidFill>
                <a:latin typeface="Arial"/>
                <a:ea typeface="Arial"/>
                <a:cs typeface="Arial"/>
                <a:sym typeface="Arial"/>
              </a:rPr>
              <a:t>no replacement </a:t>
            </a:r>
            <a:r>
              <a:rPr b="0" i="0" lang="sv-SE" sz="1400" u="none" cap="none" strike="noStrike">
                <a:solidFill>
                  <a:srgbClr val="000000"/>
                </a:solidFill>
                <a:latin typeface="Arial"/>
                <a:ea typeface="Arial"/>
                <a:cs typeface="Arial"/>
                <a:sym typeface="Arial"/>
              </a:rPr>
              <a:t>for in-depth </a:t>
            </a:r>
            <a:r>
              <a:rPr b="1" i="0" lang="sv-SE" sz="1400" u="none" cap="none" strike="noStrike">
                <a:solidFill>
                  <a:srgbClr val="000000"/>
                </a:solidFill>
                <a:latin typeface="Arial"/>
                <a:ea typeface="Arial"/>
                <a:cs typeface="Arial"/>
                <a:sym typeface="Arial"/>
              </a:rPr>
              <a:t>knowledge</a:t>
            </a:r>
            <a:r>
              <a:rPr b="0" i="0" lang="sv-SE" sz="1400" u="none" cap="none" strike="noStrike">
                <a:solidFill>
                  <a:srgbClr val="000000"/>
                </a:solidFill>
                <a:latin typeface="Arial"/>
                <a:ea typeface="Arial"/>
                <a:cs typeface="Arial"/>
                <a:sym typeface="Arial"/>
              </a:rPr>
              <a:t> of energy modelling, but it is a supporting set of tools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In the MDI folder, there are some generic </a:t>
            </a:r>
            <a:r>
              <a:rPr b="1" i="0" lang="sv-SE" sz="1400" u="none" cap="none" strike="noStrike">
                <a:solidFill>
                  <a:srgbClr val="000000"/>
                </a:solidFill>
                <a:latin typeface="Arial"/>
                <a:ea typeface="Arial"/>
                <a:cs typeface="Arial"/>
                <a:sym typeface="Arial"/>
              </a:rPr>
              <a:t>instructions</a:t>
            </a:r>
            <a:r>
              <a:rPr b="0" i="0" lang="sv-SE" sz="1400" u="none" cap="none" strike="noStrike">
                <a:solidFill>
                  <a:srgbClr val="000000"/>
                </a:solidFill>
                <a:latin typeface="Arial"/>
                <a:ea typeface="Arial"/>
                <a:cs typeface="Arial"/>
                <a:sym typeface="Arial"/>
              </a:rPr>
              <a:t>, as well as file-specific ones within each file</a:t>
            </a:r>
            <a:endParaRPr b="0" i="0" sz="1400" u="none" cap="none" strike="noStrike">
              <a:solidFill>
                <a:srgbClr val="000000"/>
              </a:solidFill>
              <a:latin typeface="Arial"/>
              <a:ea typeface="Arial"/>
              <a:cs typeface="Arial"/>
              <a:sym typeface="Arial"/>
            </a:endParaRPr>
          </a:p>
          <a:p>
            <a:pPr indent="-95250" lvl="0" marL="171450" marR="0" rtl="0" algn="just">
              <a:lnSpc>
                <a:spcPct val="100000"/>
              </a:lnSpc>
              <a:spcBef>
                <a:spcPts val="0"/>
              </a:spcBef>
              <a:spcAft>
                <a:spcPts val="0"/>
              </a:spcAft>
              <a:buClr>
                <a:srgbClr val="000000"/>
              </a:buClr>
              <a:buSzPts val="1200"/>
              <a:buFont typeface="Noto Sans Symbols"/>
              <a:buNone/>
            </a:pPr>
            <a:r>
              <a:t/>
            </a:r>
            <a:endParaRPr b="0" i="0" sz="1200" u="none" cap="none" strike="noStrike">
              <a:solidFill>
                <a:srgbClr val="000000"/>
              </a:solidFill>
              <a:latin typeface="Arial"/>
              <a:ea typeface="Arial"/>
              <a:cs typeface="Arial"/>
              <a:sym typeface="Arial"/>
            </a:endParaRPr>
          </a:p>
        </p:txBody>
      </p:sp>
      <p:sp>
        <p:nvSpPr>
          <p:cNvPr id="169" name="Google Shape;169;g3dc4c09c073_0_41"/>
          <p:cNvSpPr txBox="1"/>
          <p:nvPr/>
        </p:nvSpPr>
        <p:spPr>
          <a:xfrm>
            <a:off x="468000" y="1544032"/>
            <a:ext cx="30318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sv-SE" sz="1600" u="none" cap="none" strike="noStrike">
                <a:solidFill>
                  <a:srgbClr val="000000"/>
                </a:solidFill>
                <a:latin typeface="Arial"/>
                <a:ea typeface="Arial"/>
                <a:cs typeface="Arial"/>
                <a:sym typeface="Arial"/>
              </a:rPr>
              <a:t>Before using the MDI</a:t>
            </a:r>
            <a:endParaRPr b="0" i="0" sz="1400" u="none" cap="none" strike="noStrike">
              <a:solidFill>
                <a:srgbClr val="000000"/>
              </a:solidFill>
              <a:latin typeface="Arial"/>
              <a:ea typeface="Arial"/>
              <a:cs typeface="Arial"/>
              <a:sym typeface="Arial"/>
            </a:endParaRPr>
          </a:p>
        </p:txBody>
      </p:sp>
      <p:sp>
        <p:nvSpPr>
          <p:cNvPr id="170" name="Google Shape;170;g3dc4c09c073_0_41"/>
          <p:cNvSpPr txBox="1"/>
          <p:nvPr/>
        </p:nvSpPr>
        <p:spPr>
          <a:xfrm>
            <a:off x="8430200" y="1544032"/>
            <a:ext cx="3368100" cy="338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sv-SE" sz="1600" u="none" cap="none" strike="noStrike">
                <a:solidFill>
                  <a:srgbClr val="000000"/>
                </a:solidFill>
                <a:latin typeface="Arial"/>
                <a:ea typeface="Arial"/>
                <a:cs typeface="Arial"/>
                <a:sym typeface="Arial"/>
              </a:rPr>
              <a:t>From MDI to MUIO (Lecture 12)</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g3dc4c09c073_0_81"/>
          <p:cNvSpPr txBox="1"/>
          <p:nvPr>
            <p:ph type="title"/>
          </p:nvPr>
        </p:nvSpPr>
        <p:spPr>
          <a:xfrm>
            <a:off x="468000" y="287999"/>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Helvetica Neue"/>
              <a:buNone/>
            </a:pPr>
            <a:r>
              <a:rPr lang="sv-SE">
                <a:solidFill>
                  <a:srgbClr val="FF0000"/>
                </a:solidFill>
                <a:latin typeface="Arial"/>
                <a:ea typeface="Arial"/>
                <a:cs typeface="Arial"/>
                <a:sym typeface="Arial"/>
              </a:rPr>
              <a:t>00 – Technology Database (1/2</a:t>
            </a:r>
            <a:r>
              <a:rPr lang="sv-SE">
                <a:solidFill>
                  <a:srgbClr val="FF0000"/>
                </a:solidFill>
                <a:latin typeface="Quattrocento Sans"/>
                <a:ea typeface="Quattrocento Sans"/>
                <a:cs typeface="Quattrocento Sans"/>
                <a:sym typeface="Quattrocento Sans"/>
              </a:rPr>
              <a:t>)</a:t>
            </a:r>
            <a:endParaRPr>
              <a:solidFill>
                <a:srgbClr val="FF0000"/>
              </a:solidFill>
            </a:endParaRPr>
          </a:p>
        </p:txBody>
      </p:sp>
      <p:pic>
        <p:nvPicPr>
          <p:cNvPr descr="Database" id="176" name="Google Shape;176;g3dc4c09c073_0_81"/>
          <p:cNvPicPr preferRelativeResize="0"/>
          <p:nvPr/>
        </p:nvPicPr>
        <p:blipFill rotWithShape="1">
          <a:blip r:embed="rId3">
            <a:alphaModFix/>
          </a:blip>
          <a:srcRect b="0" l="0" r="0" t="0"/>
          <a:stretch/>
        </p:blipFill>
        <p:spPr>
          <a:xfrm>
            <a:off x="3629137" y="1949050"/>
            <a:ext cx="2147047" cy="2147047"/>
          </a:xfrm>
          <a:prstGeom prst="rect">
            <a:avLst/>
          </a:prstGeom>
          <a:noFill/>
          <a:ln>
            <a:noFill/>
          </a:ln>
        </p:spPr>
      </p:pic>
      <p:sp>
        <p:nvSpPr>
          <p:cNvPr id="177" name="Google Shape;177;g3dc4c09c073_0_81"/>
          <p:cNvSpPr txBox="1"/>
          <p:nvPr/>
        </p:nvSpPr>
        <p:spPr>
          <a:xfrm>
            <a:off x="3141693" y="3972608"/>
            <a:ext cx="30000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CCG technology directory</a:t>
            </a:r>
            <a:endParaRPr b="0" i="0" sz="1400" u="none" cap="none" strike="noStrike">
              <a:solidFill>
                <a:srgbClr val="000000"/>
              </a:solidFill>
              <a:latin typeface="Arial"/>
              <a:ea typeface="Arial"/>
              <a:cs typeface="Arial"/>
              <a:sym typeface="Arial"/>
            </a:endParaRPr>
          </a:p>
        </p:txBody>
      </p:sp>
      <p:sp>
        <p:nvSpPr>
          <p:cNvPr id="178" name="Google Shape;178;g3dc4c09c073_0_81"/>
          <p:cNvSpPr/>
          <p:nvPr/>
        </p:nvSpPr>
        <p:spPr>
          <a:xfrm>
            <a:off x="836219" y="5115730"/>
            <a:ext cx="1828800" cy="815700"/>
          </a:xfrm>
          <a:prstGeom prst="roundRect">
            <a:avLst>
              <a:gd fmla="val 16667" name="adj"/>
            </a:avLst>
          </a:prstGeom>
          <a:solidFill>
            <a:schemeClr val="accent4"/>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sv-SE" sz="1400" u="none" cap="none" strike="noStrike">
                <a:solidFill>
                  <a:schemeClr val="lt1"/>
                </a:solidFill>
                <a:latin typeface="Arial"/>
                <a:ea typeface="Arial"/>
                <a:cs typeface="Arial"/>
                <a:sym typeface="Arial"/>
              </a:rPr>
              <a:t>Easy to navigate</a:t>
            </a:r>
            <a:endParaRPr b="0" i="0" sz="1400" u="none" cap="none" strike="noStrike">
              <a:solidFill>
                <a:srgbClr val="000000"/>
              </a:solidFill>
              <a:latin typeface="Arial"/>
              <a:ea typeface="Arial"/>
              <a:cs typeface="Arial"/>
              <a:sym typeface="Arial"/>
            </a:endParaRPr>
          </a:p>
        </p:txBody>
      </p:sp>
      <p:sp>
        <p:nvSpPr>
          <p:cNvPr id="179" name="Google Shape;179;g3dc4c09c073_0_81"/>
          <p:cNvSpPr/>
          <p:nvPr/>
        </p:nvSpPr>
        <p:spPr>
          <a:xfrm>
            <a:off x="2778208" y="5115730"/>
            <a:ext cx="1828800" cy="815700"/>
          </a:xfrm>
          <a:prstGeom prst="roundRect">
            <a:avLst>
              <a:gd fmla="val 16667" name="adj"/>
            </a:avLst>
          </a:prstGeom>
          <a:solidFill>
            <a:schemeClr val="accent3"/>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sv-SE" sz="1400" u="none" cap="none" strike="noStrike">
                <a:solidFill>
                  <a:schemeClr val="dk1"/>
                </a:solidFill>
                <a:latin typeface="Arial"/>
                <a:ea typeface="Arial"/>
                <a:cs typeface="Arial"/>
                <a:sym typeface="Arial"/>
              </a:rPr>
              <a:t>Smooth update process</a:t>
            </a:r>
            <a:endParaRPr b="0" i="0" sz="1400" u="none" cap="none" strike="noStrike">
              <a:solidFill>
                <a:schemeClr val="dk1"/>
              </a:solidFill>
              <a:latin typeface="Arial"/>
              <a:ea typeface="Arial"/>
              <a:cs typeface="Arial"/>
              <a:sym typeface="Arial"/>
            </a:endParaRPr>
          </a:p>
        </p:txBody>
      </p:sp>
      <p:sp>
        <p:nvSpPr>
          <p:cNvPr id="180" name="Google Shape;180;g3dc4c09c073_0_81"/>
          <p:cNvSpPr/>
          <p:nvPr/>
        </p:nvSpPr>
        <p:spPr>
          <a:xfrm>
            <a:off x="4720197" y="5115730"/>
            <a:ext cx="1828800" cy="815700"/>
          </a:xfrm>
          <a:prstGeom prst="roundRect">
            <a:avLst>
              <a:gd fmla="val 16667" name="adj"/>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sv-SE" sz="1400" u="none" cap="none" strike="noStrike">
                <a:solidFill>
                  <a:schemeClr val="lt1"/>
                </a:solidFill>
                <a:latin typeface="Arial"/>
                <a:ea typeface="Arial"/>
                <a:cs typeface="Arial"/>
                <a:sym typeface="Arial"/>
              </a:rPr>
              <a:t>Standardised naming convention</a:t>
            </a:r>
            <a:endParaRPr b="0" i="0" sz="1400" u="none" cap="none" strike="noStrike">
              <a:solidFill>
                <a:srgbClr val="000000"/>
              </a:solidFill>
              <a:latin typeface="Arial"/>
              <a:ea typeface="Arial"/>
              <a:cs typeface="Arial"/>
              <a:sym typeface="Arial"/>
            </a:endParaRPr>
          </a:p>
        </p:txBody>
      </p:sp>
      <p:sp>
        <p:nvSpPr>
          <p:cNvPr id="181" name="Google Shape;181;g3dc4c09c073_0_81"/>
          <p:cNvSpPr/>
          <p:nvPr/>
        </p:nvSpPr>
        <p:spPr>
          <a:xfrm>
            <a:off x="6662186" y="5115730"/>
            <a:ext cx="1828800" cy="815700"/>
          </a:xfrm>
          <a:prstGeom prst="roundRect">
            <a:avLst>
              <a:gd fmla="val 16667" name="adj"/>
            </a:avLst>
          </a:prstGeom>
          <a:solidFill>
            <a:srgbClr val="92D050"/>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sv-SE" sz="1400" u="none" cap="none" strike="noStrike">
                <a:solidFill>
                  <a:schemeClr val="dk1"/>
                </a:solidFill>
                <a:latin typeface="Arial"/>
                <a:ea typeface="Arial"/>
                <a:cs typeface="Arial"/>
                <a:sym typeface="Arial"/>
              </a:rPr>
              <a:t>Facilitates model development</a:t>
            </a:r>
            <a:endParaRPr b="0" i="0" sz="1400" u="none" cap="none" strike="noStrike">
              <a:solidFill>
                <a:schemeClr val="dk1"/>
              </a:solidFill>
              <a:latin typeface="Arial"/>
              <a:ea typeface="Arial"/>
              <a:cs typeface="Arial"/>
              <a:sym typeface="Arial"/>
            </a:endParaRPr>
          </a:p>
        </p:txBody>
      </p:sp>
      <p:pic>
        <p:nvPicPr>
          <p:cNvPr id="182" name="Google Shape;182;g3dc4c09c073_0_81"/>
          <p:cNvPicPr preferRelativeResize="0"/>
          <p:nvPr/>
        </p:nvPicPr>
        <p:blipFill rotWithShape="1">
          <a:blip r:embed="rId4">
            <a:alphaModFix/>
          </a:blip>
          <a:srcRect b="0" l="0" r="0" t="0"/>
          <a:stretch/>
        </p:blipFill>
        <p:spPr>
          <a:xfrm>
            <a:off x="6326006" y="1458028"/>
            <a:ext cx="978472" cy="978472"/>
          </a:xfrm>
          <a:prstGeom prst="rect">
            <a:avLst/>
          </a:prstGeom>
          <a:noFill/>
          <a:ln>
            <a:noFill/>
          </a:ln>
        </p:spPr>
      </p:pic>
      <p:pic>
        <p:nvPicPr>
          <p:cNvPr id="183" name="Google Shape;183;g3dc4c09c073_0_81"/>
          <p:cNvPicPr preferRelativeResize="0"/>
          <p:nvPr/>
        </p:nvPicPr>
        <p:blipFill rotWithShape="1">
          <a:blip r:embed="rId5">
            <a:alphaModFix/>
          </a:blip>
          <a:srcRect b="0" l="0" r="0" t="0"/>
          <a:stretch/>
        </p:blipFill>
        <p:spPr>
          <a:xfrm>
            <a:off x="1279238" y="2746987"/>
            <a:ext cx="978472" cy="978472"/>
          </a:xfrm>
          <a:prstGeom prst="rect">
            <a:avLst/>
          </a:prstGeom>
          <a:noFill/>
          <a:ln>
            <a:noFill/>
          </a:ln>
        </p:spPr>
      </p:pic>
      <p:pic>
        <p:nvPicPr>
          <p:cNvPr id="184" name="Google Shape;184;g3dc4c09c073_0_81"/>
          <p:cNvPicPr preferRelativeResize="0"/>
          <p:nvPr/>
        </p:nvPicPr>
        <p:blipFill rotWithShape="1">
          <a:blip r:embed="rId6">
            <a:alphaModFix/>
          </a:blip>
          <a:srcRect b="0" l="0" r="0" t="0"/>
          <a:stretch/>
        </p:blipFill>
        <p:spPr>
          <a:xfrm>
            <a:off x="2014277" y="1325563"/>
            <a:ext cx="1202310" cy="1202310"/>
          </a:xfrm>
          <a:prstGeom prst="rect">
            <a:avLst/>
          </a:prstGeom>
          <a:noFill/>
          <a:ln>
            <a:noFill/>
          </a:ln>
        </p:spPr>
      </p:pic>
      <p:pic>
        <p:nvPicPr>
          <p:cNvPr id="185" name="Google Shape;185;g3dc4c09c073_0_81"/>
          <p:cNvPicPr preferRelativeResize="0"/>
          <p:nvPr/>
        </p:nvPicPr>
        <p:blipFill rotWithShape="1">
          <a:blip r:embed="rId7">
            <a:alphaModFix/>
          </a:blip>
          <a:srcRect b="0" l="0" r="0" t="0"/>
          <a:stretch/>
        </p:blipFill>
        <p:spPr>
          <a:xfrm>
            <a:off x="6894417" y="2713882"/>
            <a:ext cx="1058438" cy="1058438"/>
          </a:xfrm>
          <a:prstGeom prst="rect">
            <a:avLst/>
          </a:prstGeom>
          <a:noFill/>
          <a:ln>
            <a:noFill/>
          </a:ln>
        </p:spPr>
      </p:pic>
      <p:cxnSp>
        <p:nvCxnSpPr>
          <p:cNvPr id="186" name="Google Shape;186;g3dc4c09c073_0_81"/>
          <p:cNvCxnSpPr/>
          <p:nvPr/>
        </p:nvCxnSpPr>
        <p:spPr>
          <a:xfrm flipH="1" rot="10800000">
            <a:off x="2381868" y="3266265"/>
            <a:ext cx="1651800" cy="300"/>
          </a:xfrm>
          <a:prstGeom prst="straightConnector1">
            <a:avLst/>
          </a:prstGeom>
          <a:noFill/>
          <a:ln cap="flat" cmpd="sng" w="19050">
            <a:solidFill>
              <a:schemeClr val="dk1"/>
            </a:solidFill>
            <a:prstDash val="solid"/>
            <a:round/>
            <a:headEnd len="sm" w="sm" type="none"/>
            <a:tailEnd len="med" w="med" type="triangle"/>
          </a:ln>
        </p:spPr>
      </p:cxnSp>
      <p:cxnSp>
        <p:nvCxnSpPr>
          <p:cNvPr id="187" name="Google Shape;187;g3dc4c09c073_0_81"/>
          <p:cNvCxnSpPr/>
          <p:nvPr/>
        </p:nvCxnSpPr>
        <p:spPr>
          <a:xfrm flipH="1">
            <a:off x="5367142" y="3243102"/>
            <a:ext cx="1448100" cy="11100"/>
          </a:xfrm>
          <a:prstGeom prst="straightConnector1">
            <a:avLst/>
          </a:prstGeom>
          <a:noFill/>
          <a:ln cap="flat" cmpd="sng" w="19050">
            <a:solidFill>
              <a:schemeClr val="dk1"/>
            </a:solidFill>
            <a:prstDash val="solid"/>
            <a:round/>
            <a:headEnd len="sm" w="sm" type="none"/>
            <a:tailEnd len="med" w="med" type="triangle"/>
          </a:ln>
        </p:spPr>
      </p:cxnSp>
      <p:cxnSp>
        <p:nvCxnSpPr>
          <p:cNvPr id="188" name="Google Shape;188;g3dc4c09c073_0_81"/>
          <p:cNvCxnSpPr/>
          <p:nvPr/>
        </p:nvCxnSpPr>
        <p:spPr>
          <a:xfrm flipH="1">
            <a:off x="5367087" y="2208337"/>
            <a:ext cx="960300" cy="295800"/>
          </a:xfrm>
          <a:prstGeom prst="straightConnector1">
            <a:avLst/>
          </a:prstGeom>
          <a:noFill/>
          <a:ln cap="flat" cmpd="sng" w="19050">
            <a:solidFill>
              <a:schemeClr val="dk1"/>
            </a:solidFill>
            <a:prstDash val="solid"/>
            <a:round/>
            <a:headEnd len="sm" w="sm" type="none"/>
            <a:tailEnd len="med" w="med" type="triangle"/>
          </a:ln>
        </p:spPr>
      </p:cxnSp>
      <p:cxnSp>
        <p:nvCxnSpPr>
          <p:cNvPr id="189" name="Google Shape;189;g3dc4c09c073_0_81"/>
          <p:cNvCxnSpPr/>
          <p:nvPr/>
        </p:nvCxnSpPr>
        <p:spPr>
          <a:xfrm>
            <a:off x="3236270" y="2399526"/>
            <a:ext cx="805200" cy="158700"/>
          </a:xfrm>
          <a:prstGeom prst="straightConnector1">
            <a:avLst/>
          </a:prstGeom>
          <a:noFill/>
          <a:ln cap="flat" cmpd="sng" w="19050">
            <a:solidFill>
              <a:schemeClr val="dk1"/>
            </a:solidFill>
            <a:prstDash val="solid"/>
            <a:round/>
            <a:headEnd len="sm" w="sm" type="none"/>
            <a:tailEnd len="med" w="med" type="triangle"/>
          </a:ln>
        </p:spPr>
      </p:cxnSp>
      <p:sp>
        <p:nvSpPr>
          <p:cNvPr id="190" name="Google Shape;190;g3dc4c09c073_0_81"/>
          <p:cNvSpPr txBox="1"/>
          <p:nvPr/>
        </p:nvSpPr>
        <p:spPr>
          <a:xfrm>
            <a:off x="8577152" y="1500298"/>
            <a:ext cx="3172500" cy="4278900"/>
          </a:xfrm>
          <a:prstGeom prst="rect">
            <a:avLst/>
          </a:prstGeom>
          <a:noFill/>
          <a:ln>
            <a:noFill/>
          </a:ln>
        </p:spPr>
        <p:txBody>
          <a:bodyPr anchorCtr="0" anchor="t" bIns="45700" lIns="91425" spcFirstLastPara="1" rIns="91425" wrap="square" tIns="45700">
            <a:spAutoFit/>
          </a:bodyPr>
          <a:lstStyle/>
          <a:p>
            <a:pPr indent="-285750" lvl="0" marL="285750" marR="0" rtl="0" algn="r">
              <a:lnSpc>
                <a:spcPct val="100000"/>
              </a:lnSpc>
              <a:spcBef>
                <a:spcPts val="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The database is </a:t>
            </a:r>
            <a:r>
              <a:rPr b="1" i="0" lang="sv-SE" sz="1600" u="none" cap="none" strike="noStrike">
                <a:solidFill>
                  <a:srgbClr val="000000"/>
                </a:solidFill>
                <a:latin typeface="Arial"/>
                <a:ea typeface="Arial"/>
                <a:cs typeface="Arial"/>
                <a:sym typeface="Arial"/>
              </a:rPr>
              <a:t>pre-populated with global data</a:t>
            </a:r>
            <a:r>
              <a:rPr b="0" i="0" lang="sv-SE" sz="1600" u="none" cap="none" strike="noStrike">
                <a:solidFill>
                  <a:srgbClr val="000000"/>
                </a:solidFill>
                <a:latin typeface="Arial"/>
                <a:ea typeface="Arial"/>
                <a:cs typeface="Arial"/>
                <a:sym typeface="Arial"/>
              </a:rPr>
              <a:t>, so that a basic CLEWs++ model can be developed even with </a:t>
            </a:r>
            <a:r>
              <a:rPr b="1" i="0" lang="sv-SE" sz="1600" u="none" cap="none" strike="noStrike">
                <a:solidFill>
                  <a:srgbClr val="000000"/>
                </a:solidFill>
                <a:latin typeface="Arial"/>
                <a:ea typeface="Arial"/>
                <a:cs typeface="Arial"/>
                <a:sym typeface="Arial"/>
              </a:rPr>
              <a:t>minimal to zero data collection</a:t>
            </a:r>
            <a:endParaRPr b="1" i="0" sz="16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285750" lvl="0" marL="285750" marR="0" rtl="0" algn="r">
              <a:lnSpc>
                <a:spcPct val="100000"/>
              </a:lnSpc>
              <a:spcBef>
                <a:spcPts val="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One </a:t>
            </a:r>
            <a:r>
              <a:rPr b="1" i="0" lang="sv-SE" sz="1600" u="none" cap="none" strike="noStrike">
                <a:solidFill>
                  <a:srgbClr val="000000"/>
                </a:solidFill>
                <a:latin typeface="Arial"/>
                <a:ea typeface="Arial"/>
                <a:cs typeface="Arial"/>
                <a:sym typeface="Arial"/>
              </a:rPr>
              <a:t>coherent directory</a:t>
            </a:r>
            <a:r>
              <a:rPr b="0" i="0" lang="sv-SE" sz="1600" u="none" cap="none" strike="noStrike">
                <a:solidFill>
                  <a:srgbClr val="000000"/>
                </a:solidFill>
                <a:latin typeface="Arial"/>
                <a:ea typeface="Arial"/>
                <a:cs typeface="Arial"/>
                <a:sym typeface="Arial"/>
              </a:rPr>
              <a:t>, listing </a:t>
            </a:r>
            <a:r>
              <a:rPr b="1" i="0" lang="sv-SE" sz="1600" u="none" cap="none" strike="noStrike">
                <a:solidFill>
                  <a:srgbClr val="000000"/>
                </a:solidFill>
                <a:latin typeface="Arial"/>
                <a:ea typeface="Arial"/>
                <a:cs typeface="Arial"/>
                <a:sym typeface="Arial"/>
              </a:rPr>
              <a:t>technoeconomic</a:t>
            </a:r>
            <a:r>
              <a:rPr b="0" i="0" lang="sv-SE" sz="1600" u="none" cap="none" strike="noStrike">
                <a:solidFill>
                  <a:srgbClr val="000000"/>
                </a:solidFill>
                <a:latin typeface="Arial"/>
                <a:ea typeface="Arial"/>
                <a:cs typeface="Arial"/>
                <a:sym typeface="Arial"/>
              </a:rPr>
              <a:t> data for all technologies included in </a:t>
            </a:r>
            <a:r>
              <a:rPr b="1" i="0" lang="sv-SE" sz="1600" u="none" cap="none" strike="noStrike">
                <a:solidFill>
                  <a:srgbClr val="000000"/>
                </a:solidFill>
                <a:latin typeface="Arial"/>
                <a:ea typeface="Arial"/>
                <a:cs typeface="Arial"/>
                <a:sym typeface="Arial"/>
              </a:rPr>
              <a:t>CLEWs++</a:t>
            </a:r>
            <a:endParaRPr b="0" i="0" sz="1400" u="none" cap="none" strike="noStrike">
              <a:solidFill>
                <a:srgbClr val="000000"/>
              </a:solidFill>
              <a:latin typeface="Arial"/>
              <a:ea typeface="Arial"/>
              <a:cs typeface="Arial"/>
              <a:sym typeface="Arial"/>
            </a:endParaRPr>
          </a:p>
          <a:p>
            <a:pPr indent="-184150" lvl="0" marL="285750" marR="0" rtl="0" algn="r">
              <a:lnSpc>
                <a:spcPct val="100000"/>
              </a:lnSpc>
              <a:spcBef>
                <a:spcPts val="0"/>
              </a:spcBef>
              <a:spcAft>
                <a:spcPts val="0"/>
              </a:spcAft>
              <a:buClr>
                <a:srgbClr val="000000"/>
              </a:buClr>
              <a:buSzPts val="1600"/>
              <a:buFont typeface="Noto Sans Symbols"/>
              <a:buNone/>
            </a:pPr>
            <a:r>
              <a:t/>
            </a:r>
            <a:endParaRPr b="1" i="0" sz="1600" u="none" cap="none" strike="noStrike">
              <a:solidFill>
                <a:srgbClr val="000000"/>
              </a:solidFill>
              <a:latin typeface="Arial"/>
              <a:ea typeface="Arial"/>
              <a:cs typeface="Arial"/>
              <a:sym typeface="Arial"/>
            </a:endParaRPr>
          </a:p>
          <a:p>
            <a:pPr indent="-285750" lvl="0" marL="285750" marR="0" rtl="0" algn="r">
              <a:lnSpc>
                <a:spcPct val="100000"/>
              </a:lnSpc>
              <a:spcBef>
                <a:spcPts val="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However, technoeconomic data is </a:t>
            </a:r>
            <a:r>
              <a:rPr b="1" i="0" lang="sv-SE" sz="1600" u="none" cap="none" strike="noStrike">
                <a:solidFill>
                  <a:srgbClr val="000000"/>
                </a:solidFill>
                <a:latin typeface="Arial"/>
                <a:ea typeface="Arial"/>
                <a:cs typeface="Arial"/>
                <a:sym typeface="Arial"/>
              </a:rPr>
              <a:t>country-specific</a:t>
            </a:r>
            <a:r>
              <a:rPr b="0" i="0" lang="sv-SE" sz="1600" u="none" cap="none" strike="noStrike">
                <a:solidFill>
                  <a:srgbClr val="000000"/>
                </a:solidFill>
                <a:latin typeface="Arial"/>
                <a:ea typeface="Arial"/>
                <a:cs typeface="Arial"/>
                <a:sym typeface="Arial"/>
              </a:rPr>
              <a:t> and thus the user is encouraged to search for relevant data and store it in the database.</a:t>
            </a:r>
            <a:endParaRPr b="0" i="0" sz="1400" u="none" cap="none" strike="noStrike">
              <a:solidFill>
                <a:srgbClr val="000000"/>
              </a:solidFill>
              <a:latin typeface="Arial"/>
              <a:ea typeface="Arial"/>
              <a:cs typeface="Arial"/>
              <a:sym typeface="Arial"/>
            </a:endParaRPr>
          </a:p>
        </p:txBody>
      </p:sp>
      <p:sp>
        <p:nvSpPr>
          <p:cNvPr id="191" name="Google Shape;191;g3dc4c09c073_0_81"/>
          <p:cNvSpPr/>
          <p:nvPr/>
        </p:nvSpPr>
        <p:spPr>
          <a:xfrm rot="-5400000">
            <a:off x="4474019" y="842642"/>
            <a:ext cx="335400" cy="7611000"/>
          </a:xfrm>
          <a:prstGeom prst="rightBrace">
            <a:avLst>
              <a:gd fmla="val 8333" name="adj1"/>
              <a:gd fmla="val 50040" name="adj2"/>
            </a:avLst>
          </a:prstGeom>
          <a:noFill/>
          <a:ln cap="flat" cmpd="sng" w="19050">
            <a:solidFill>
              <a:schemeClr val="dk1"/>
            </a:solidFill>
            <a:prstDash val="solid"/>
            <a:round/>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92" name="Google Shape;192;g3dc4c09c073_0_81"/>
          <p:cNvSpPr txBox="1"/>
          <p:nvPr/>
        </p:nvSpPr>
        <p:spPr>
          <a:xfrm>
            <a:off x="3272795" y="1500298"/>
            <a:ext cx="28596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400" u="none" cap="none" strike="noStrike">
                <a:solidFill>
                  <a:srgbClr val="000000"/>
                </a:solidFill>
                <a:latin typeface="Arial"/>
                <a:ea typeface="Arial"/>
                <a:cs typeface="Arial"/>
                <a:sym typeface="Arial"/>
              </a:rPr>
              <a:t>Populated with a comprehensive list</a:t>
            </a:r>
            <a:endParaRPr b="0" i="0" sz="1400" u="none" cap="none" strike="noStrike">
              <a:solidFill>
                <a:srgbClr val="000000"/>
              </a:solidFill>
              <a:latin typeface="Arial"/>
              <a:ea typeface="Arial"/>
              <a:cs typeface="Arial"/>
              <a:sym typeface="Arial"/>
            </a:endParaRPr>
          </a:p>
        </p:txBody>
      </p:sp>
      <p:sp>
        <p:nvSpPr>
          <p:cNvPr id="193" name="Google Shape;193;g3dc4c09c073_0_81"/>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descr="Daily calendar with solid fill" id="198" name="Google Shape;198;g3dc4c09c073_0_103"/>
          <p:cNvPicPr preferRelativeResize="0"/>
          <p:nvPr/>
        </p:nvPicPr>
        <p:blipFill rotWithShape="1">
          <a:blip r:embed="rId3">
            <a:alphaModFix/>
          </a:blip>
          <a:srcRect b="0" l="0" r="0" t="0"/>
          <a:stretch/>
        </p:blipFill>
        <p:spPr>
          <a:xfrm>
            <a:off x="540000" y="3369682"/>
            <a:ext cx="914400" cy="914400"/>
          </a:xfrm>
          <a:prstGeom prst="rect">
            <a:avLst/>
          </a:prstGeom>
          <a:noFill/>
          <a:ln>
            <a:noFill/>
          </a:ln>
        </p:spPr>
      </p:pic>
      <p:sp>
        <p:nvSpPr>
          <p:cNvPr id="199" name="Google Shape;199;g3dc4c09c073_0_103"/>
          <p:cNvSpPr txBox="1"/>
          <p:nvPr/>
        </p:nvSpPr>
        <p:spPr>
          <a:xfrm>
            <a:off x="1800000" y="3285816"/>
            <a:ext cx="9290400" cy="1997100"/>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000000"/>
              </a:buClr>
              <a:buSzPts val="1600"/>
              <a:buFont typeface="Arial"/>
              <a:buNone/>
            </a:pPr>
            <a:r>
              <a:rPr b="1" i="0" lang="sv-SE" sz="1800" u="none" cap="none" strike="noStrike">
                <a:solidFill>
                  <a:srgbClr val="000000"/>
                </a:solidFill>
                <a:latin typeface="Arial"/>
                <a:ea typeface="Arial"/>
                <a:cs typeface="Arial"/>
                <a:sym typeface="Arial"/>
              </a:rPr>
              <a:t>Milestone year values</a:t>
            </a:r>
            <a:endParaRPr b="0" i="0" sz="1800" u="none" cap="none" strike="noStrike">
              <a:solidFill>
                <a:srgbClr val="000000"/>
              </a:solidFill>
              <a:latin typeface="Arial"/>
              <a:ea typeface="Arial"/>
              <a:cs typeface="Arial"/>
              <a:sym typeface="Arial"/>
            </a:endParaRPr>
          </a:p>
          <a:p>
            <a:pPr indent="-285750" lvl="0" marL="285750" marR="0" rtl="0" algn="l">
              <a:lnSpc>
                <a:spcPct val="107000"/>
              </a:lnSpc>
              <a:spcBef>
                <a:spcPts val="80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Data sources or user-developed assumptions are usually available/done for certain </a:t>
            </a:r>
            <a:r>
              <a:rPr b="1" i="0" lang="sv-SE" sz="1600" u="none" cap="none" strike="noStrike">
                <a:solidFill>
                  <a:srgbClr val="000000"/>
                </a:solidFill>
                <a:latin typeface="Arial"/>
                <a:ea typeface="Arial"/>
                <a:cs typeface="Arial"/>
                <a:sym typeface="Arial"/>
              </a:rPr>
              <a:t>milestone years</a:t>
            </a:r>
            <a:r>
              <a:rPr b="0" i="0" lang="sv-SE" sz="1600" u="none" cap="none" strike="noStrike">
                <a:solidFill>
                  <a:srgbClr val="000000"/>
                </a:solidFill>
                <a:latin typeface="Arial"/>
                <a:ea typeface="Arial"/>
                <a:cs typeface="Arial"/>
                <a:sym typeface="Arial"/>
              </a:rPr>
              <a:t>, e.g. 2030, 2040, etc. Therefore, the Technology Database only features those years.</a:t>
            </a:r>
            <a:endParaRPr b="0" i="0" sz="1600" u="none" cap="none" strike="noStrike">
              <a:solidFill>
                <a:srgbClr val="000000"/>
              </a:solidFill>
              <a:latin typeface="Arial"/>
              <a:ea typeface="Arial"/>
              <a:cs typeface="Arial"/>
              <a:sym typeface="Arial"/>
            </a:endParaRPr>
          </a:p>
          <a:p>
            <a:pPr indent="-285750" lvl="0" marL="285750" marR="0" rtl="0" algn="l">
              <a:lnSpc>
                <a:spcPct val="107000"/>
              </a:lnSpc>
              <a:spcBef>
                <a:spcPts val="800"/>
              </a:spcBef>
              <a:spcAft>
                <a:spcPts val="0"/>
              </a:spcAft>
              <a:buClr>
                <a:srgbClr val="000000"/>
              </a:buClr>
              <a:buSzPts val="1600"/>
              <a:buFont typeface="Arial"/>
              <a:buChar char="•"/>
            </a:pPr>
            <a:r>
              <a:rPr b="1" i="0" lang="sv-SE" sz="1600" u="none" cap="none" strike="noStrike">
                <a:solidFill>
                  <a:srgbClr val="000000"/>
                </a:solidFill>
                <a:latin typeface="Arial"/>
                <a:ea typeface="Arial"/>
                <a:cs typeface="Arial"/>
                <a:sym typeface="Arial"/>
              </a:rPr>
              <a:t>Intermediate values (e.g. 2032, 2033, etc.) </a:t>
            </a:r>
            <a:r>
              <a:rPr b="0" i="0" lang="sv-SE" sz="1600" u="none" cap="none" strike="noStrike">
                <a:solidFill>
                  <a:srgbClr val="000000"/>
                </a:solidFill>
                <a:latin typeface="Arial"/>
                <a:ea typeface="Arial"/>
                <a:cs typeface="Arial"/>
                <a:sym typeface="Arial"/>
              </a:rPr>
              <a:t>are </a:t>
            </a:r>
            <a:r>
              <a:rPr b="1" i="0" lang="sv-SE" sz="1600" u="none" cap="none" strike="noStrike">
                <a:solidFill>
                  <a:srgbClr val="000000"/>
                </a:solidFill>
                <a:latin typeface="Arial"/>
                <a:ea typeface="Arial"/>
                <a:cs typeface="Arial"/>
                <a:sym typeface="Arial"/>
              </a:rPr>
              <a:t>interpolated</a:t>
            </a:r>
            <a:r>
              <a:rPr b="0" i="0" lang="sv-SE" sz="1600" u="none" cap="none" strike="noStrike">
                <a:solidFill>
                  <a:srgbClr val="000000"/>
                </a:solidFill>
                <a:latin typeface="Arial"/>
                <a:ea typeface="Arial"/>
                <a:cs typeface="Arial"/>
                <a:sym typeface="Arial"/>
              </a:rPr>
              <a:t> in the background. In the MDI, the interpolation occurs in the </a:t>
            </a:r>
            <a:r>
              <a:rPr b="1" i="0" lang="sv-SE" sz="1600" u="none" cap="none" strike="noStrike">
                <a:solidFill>
                  <a:srgbClr val="000000"/>
                </a:solidFill>
                <a:latin typeface="Arial"/>
                <a:ea typeface="Arial"/>
                <a:cs typeface="Arial"/>
                <a:sym typeface="Arial"/>
              </a:rPr>
              <a:t>Technoeconomics Tool.</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200" name="Google Shape;200;g3dc4c09c073_0_103"/>
          <p:cNvSpPr txBox="1"/>
          <p:nvPr/>
        </p:nvSpPr>
        <p:spPr>
          <a:xfrm>
            <a:off x="540000" y="909608"/>
            <a:ext cx="825900" cy="144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800"/>
              <a:buFont typeface="Arial"/>
              <a:buNone/>
            </a:pPr>
            <a:r>
              <a:rPr b="1" i="0" lang="sv-SE" sz="88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01" name="Google Shape;201;g3dc4c09c073_0_103"/>
          <p:cNvSpPr txBox="1"/>
          <p:nvPr/>
        </p:nvSpPr>
        <p:spPr>
          <a:xfrm>
            <a:off x="1800000" y="1204704"/>
            <a:ext cx="9290400" cy="1630800"/>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Clr>
                <a:srgbClr val="000000"/>
              </a:buClr>
              <a:buSzPts val="1600"/>
              <a:buFont typeface="Arial"/>
              <a:buNone/>
            </a:pPr>
            <a:r>
              <a:rPr b="1" i="0" lang="sv-SE" sz="1800" u="none" cap="none" strike="noStrike">
                <a:solidFill>
                  <a:srgbClr val="000000"/>
                </a:solidFill>
                <a:latin typeface="Arial"/>
                <a:ea typeface="Arial"/>
                <a:cs typeface="Arial"/>
                <a:sym typeface="Arial"/>
              </a:rPr>
              <a:t>Tech ID</a:t>
            </a:r>
            <a:endParaRPr b="0" i="0" sz="1800" u="none" cap="none" strike="noStrike">
              <a:solidFill>
                <a:srgbClr val="000000"/>
              </a:solidFill>
              <a:latin typeface="Arial"/>
              <a:ea typeface="Arial"/>
              <a:cs typeface="Arial"/>
              <a:sym typeface="Arial"/>
            </a:endParaRPr>
          </a:p>
          <a:p>
            <a:pPr indent="-285750" lvl="0" marL="285750" marR="0" rtl="0" algn="l">
              <a:lnSpc>
                <a:spcPct val="107000"/>
              </a:lnSpc>
              <a:spcBef>
                <a:spcPts val="80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A unique combination of all 5 filters leads to a unique tech name and a </a:t>
            </a:r>
            <a:r>
              <a:rPr b="1" i="0" lang="sv-SE" sz="1600" u="none" cap="none" strike="noStrike">
                <a:solidFill>
                  <a:srgbClr val="000000"/>
                </a:solidFill>
                <a:latin typeface="Arial"/>
                <a:ea typeface="Arial"/>
                <a:cs typeface="Arial"/>
                <a:sym typeface="Arial"/>
              </a:rPr>
              <a:t>unique Tech ID </a:t>
            </a:r>
            <a:r>
              <a:rPr b="0" i="0" lang="sv-SE" sz="1600" u="none" cap="none" strike="noStrike">
                <a:solidFill>
                  <a:srgbClr val="000000"/>
                </a:solidFill>
                <a:latin typeface="Arial"/>
                <a:ea typeface="Arial"/>
                <a:cs typeface="Arial"/>
                <a:sym typeface="Arial"/>
              </a:rPr>
              <a:t>(e.g. 1, 2…. 257).</a:t>
            </a:r>
            <a:endParaRPr b="0" i="0" sz="1600" u="none" cap="none" strike="noStrike">
              <a:solidFill>
                <a:srgbClr val="000000"/>
              </a:solidFill>
              <a:latin typeface="Arial"/>
              <a:ea typeface="Arial"/>
              <a:cs typeface="Arial"/>
              <a:sym typeface="Arial"/>
            </a:endParaRPr>
          </a:p>
          <a:p>
            <a:pPr indent="-285750" lvl="0" marL="285750" marR="0" rtl="0" algn="l">
              <a:lnSpc>
                <a:spcPct val="107000"/>
              </a:lnSpc>
              <a:spcBef>
                <a:spcPts val="80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If </a:t>
            </a:r>
            <a:r>
              <a:rPr b="1" i="0" lang="sv-SE" sz="1600" u="none" cap="none" strike="noStrike">
                <a:solidFill>
                  <a:srgbClr val="000000"/>
                </a:solidFill>
                <a:latin typeface="Arial"/>
                <a:ea typeface="Arial"/>
                <a:cs typeface="Arial"/>
                <a:sym typeface="Arial"/>
              </a:rPr>
              <a:t>more than one data source </a:t>
            </a:r>
            <a:r>
              <a:rPr b="0" i="0" lang="sv-SE" sz="1600" u="none" cap="none" strike="noStrike">
                <a:solidFill>
                  <a:srgbClr val="000000"/>
                </a:solidFill>
                <a:latin typeface="Arial"/>
                <a:ea typeface="Arial"/>
                <a:cs typeface="Arial"/>
                <a:sym typeface="Arial"/>
              </a:rPr>
              <a:t>is used for a specific technology, a Source identifier is also used (e.g. a, b…. k).</a:t>
            </a:r>
            <a:endParaRPr b="0" i="0" sz="1600" u="none" cap="none" strike="noStrike">
              <a:solidFill>
                <a:srgbClr val="000000"/>
              </a:solidFill>
              <a:latin typeface="Arial"/>
              <a:ea typeface="Arial"/>
              <a:cs typeface="Arial"/>
              <a:sym typeface="Arial"/>
            </a:endParaRPr>
          </a:p>
        </p:txBody>
      </p:sp>
      <p:sp>
        <p:nvSpPr>
          <p:cNvPr id="202" name="Google Shape;202;g3dc4c09c073_0_103"/>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Helvetica Neue"/>
              <a:buNone/>
            </a:pPr>
            <a:r>
              <a:rPr lang="sv-SE" sz="3200">
                <a:solidFill>
                  <a:srgbClr val="FF0000"/>
                </a:solidFill>
                <a:latin typeface="Arial"/>
                <a:ea typeface="Arial"/>
                <a:cs typeface="Arial"/>
                <a:sym typeface="Arial"/>
              </a:rPr>
              <a:t>00 – Technology Database (2/2</a:t>
            </a:r>
            <a:r>
              <a:rPr lang="sv-SE" sz="3200">
                <a:solidFill>
                  <a:srgbClr val="FF0000"/>
                </a:solidFill>
                <a:latin typeface="Quattrocento Sans"/>
                <a:ea typeface="Quattrocento Sans"/>
                <a:cs typeface="Quattrocento Sans"/>
                <a:sym typeface="Quattrocento Sans"/>
              </a:rPr>
              <a:t>)</a:t>
            </a:r>
            <a:endParaRPr>
              <a:solidFill>
                <a:srgbClr val="FF0000"/>
              </a:solidFill>
            </a:endParaRPr>
          </a:p>
        </p:txBody>
      </p:sp>
      <p:pic>
        <p:nvPicPr>
          <p:cNvPr id="203" name="Google Shape;203;g3dc4c09c073_0_103" title="Capture.PNG"/>
          <p:cNvPicPr preferRelativeResize="0"/>
          <p:nvPr/>
        </p:nvPicPr>
        <p:blipFill rotWithShape="1">
          <a:blip r:embed="rId4">
            <a:alphaModFix/>
          </a:blip>
          <a:srcRect b="0" l="0" r="0" t="0"/>
          <a:stretch/>
        </p:blipFill>
        <p:spPr>
          <a:xfrm>
            <a:off x="540000" y="4990675"/>
            <a:ext cx="11191973" cy="1446900"/>
          </a:xfrm>
          <a:prstGeom prst="rect">
            <a:avLst/>
          </a:prstGeom>
          <a:noFill/>
          <a:ln>
            <a:noFill/>
          </a:ln>
        </p:spPr>
      </p:pic>
      <p:sp>
        <p:nvSpPr>
          <p:cNvPr id="204" name="Google Shape;204;g3dc4c09c073_0_103"/>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g3dc4c09c073_0_113"/>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211" name="Google Shape;211;g3dc4c09c073_0_113"/>
          <p:cNvSpPr txBox="1"/>
          <p:nvPr/>
        </p:nvSpPr>
        <p:spPr>
          <a:xfrm>
            <a:off x="835428" y="1786512"/>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212" name="Google Shape;212;g3dc4c09c073_0_113"/>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01_Tool – Calibration</a:t>
            </a:r>
            <a:endParaRPr>
              <a:solidFill>
                <a:srgbClr val="FF0000"/>
              </a:solidFill>
            </a:endParaRPr>
          </a:p>
        </p:txBody>
      </p:sp>
      <p:sp>
        <p:nvSpPr>
          <p:cNvPr id="213" name="Google Shape;213;g3dc4c09c073_0_113"/>
          <p:cNvSpPr txBox="1"/>
          <p:nvPr/>
        </p:nvSpPr>
        <p:spPr>
          <a:xfrm>
            <a:off x="1800000" y="1385446"/>
            <a:ext cx="9615600" cy="44022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This tool forms the </a:t>
            </a:r>
            <a:r>
              <a:rPr b="1" i="0" lang="sv-SE" sz="2000" u="none" cap="none" strike="noStrike">
                <a:solidFill>
                  <a:srgbClr val="000000"/>
                </a:solidFill>
                <a:latin typeface="Arial"/>
                <a:ea typeface="Arial"/>
                <a:cs typeface="Arial"/>
                <a:sym typeface="Arial"/>
              </a:rPr>
              <a:t>backbone</a:t>
            </a:r>
            <a:r>
              <a:rPr b="0" i="0" lang="sv-SE" sz="2000" u="none" cap="none" strike="noStrike">
                <a:solidFill>
                  <a:srgbClr val="000000"/>
                </a:solidFill>
                <a:latin typeface="Arial"/>
                <a:ea typeface="Arial"/>
                <a:cs typeface="Arial"/>
                <a:sym typeface="Arial"/>
              </a:rPr>
              <a:t> of the MDI.</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Its purpose is to provide the </a:t>
            </a:r>
            <a:r>
              <a:rPr b="1" i="0" lang="sv-SE" sz="2000" u="none" cap="none" strike="noStrike">
                <a:solidFill>
                  <a:srgbClr val="000000"/>
                </a:solidFill>
                <a:latin typeface="Arial"/>
                <a:ea typeface="Arial"/>
                <a:cs typeface="Arial"/>
                <a:sym typeface="Arial"/>
              </a:rPr>
              <a:t>initial conditions </a:t>
            </a:r>
            <a:r>
              <a:rPr b="0" i="0" lang="sv-SE" sz="2000" u="none" cap="none" strike="noStrike">
                <a:solidFill>
                  <a:srgbClr val="000000"/>
                </a:solidFill>
                <a:latin typeface="Arial"/>
                <a:ea typeface="Arial"/>
                <a:cs typeface="Arial"/>
                <a:sym typeface="Arial"/>
              </a:rPr>
              <a:t>for a reference year, using </a:t>
            </a:r>
            <a:r>
              <a:rPr b="1" i="0" lang="sv-SE" sz="2000" u="none" cap="none" strike="noStrike">
                <a:solidFill>
                  <a:srgbClr val="000000"/>
                </a:solidFill>
                <a:latin typeface="Arial"/>
                <a:ea typeface="Arial"/>
                <a:cs typeface="Arial"/>
                <a:sym typeface="Arial"/>
              </a:rPr>
              <a:t>historical data</a:t>
            </a:r>
            <a:r>
              <a:rPr b="0" i="0" lang="sv-SE" sz="20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It is pre-populated with </a:t>
            </a:r>
            <a:r>
              <a:rPr b="1" i="0" lang="sv-SE" sz="2000" u="none" cap="none" strike="noStrike">
                <a:solidFill>
                  <a:srgbClr val="000000"/>
                </a:solidFill>
                <a:latin typeface="Arial"/>
                <a:ea typeface="Arial"/>
                <a:cs typeface="Arial"/>
                <a:sym typeface="Arial"/>
              </a:rPr>
              <a:t>energy balances </a:t>
            </a:r>
            <a:r>
              <a:rPr b="0" i="0" lang="sv-SE" sz="2000" u="none" cap="none" strike="noStrike">
                <a:solidFill>
                  <a:srgbClr val="000000"/>
                </a:solidFill>
                <a:latin typeface="Arial"/>
                <a:ea typeface="Arial"/>
                <a:cs typeface="Arial"/>
                <a:sym typeface="Arial"/>
              </a:rPr>
              <a:t>and </a:t>
            </a:r>
            <a:r>
              <a:rPr b="1" i="0" lang="sv-SE" sz="2000" u="none" cap="none" strike="noStrike">
                <a:solidFill>
                  <a:srgbClr val="000000"/>
                </a:solidFill>
                <a:latin typeface="Arial"/>
                <a:ea typeface="Arial"/>
                <a:cs typeface="Arial"/>
                <a:sym typeface="Arial"/>
              </a:rPr>
              <a:t>power generation </a:t>
            </a:r>
            <a:r>
              <a:rPr b="0" i="0" lang="sv-SE" sz="2000" u="none" cap="none" strike="noStrike">
                <a:solidFill>
                  <a:srgbClr val="000000"/>
                </a:solidFill>
                <a:latin typeface="Arial"/>
                <a:ea typeface="Arial"/>
                <a:cs typeface="Arial"/>
                <a:sym typeface="Arial"/>
              </a:rPr>
              <a:t>by source, for all countries.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Building on the energy balances, the tool generates the necessary data to describe each </a:t>
            </a:r>
            <a:r>
              <a:rPr b="1" i="0" lang="sv-SE" sz="2000" u="none" cap="none" strike="noStrike">
                <a:solidFill>
                  <a:srgbClr val="000000"/>
                </a:solidFill>
                <a:latin typeface="Arial"/>
                <a:ea typeface="Arial"/>
                <a:cs typeface="Arial"/>
                <a:sym typeface="Arial"/>
              </a:rPr>
              <a:t>sub-sector</a:t>
            </a:r>
            <a:r>
              <a:rPr b="0" i="0" lang="sv-SE" sz="2000" u="none" cap="none" strike="noStrike">
                <a:solidFill>
                  <a:srgbClr val="000000"/>
                </a:solidFill>
                <a:latin typeface="Arial"/>
                <a:ea typeface="Arial"/>
                <a:cs typeface="Arial"/>
                <a:sym typeface="Arial"/>
              </a:rPr>
              <a:t> included in the MDI.</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While the energy balances are the most critical input, additional </a:t>
            </a:r>
            <a:r>
              <a:rPr b="1" i="0" lang="sv-SE" sz="2000" u="none" cap="none" strike="noStrike">
                <a:solidFill>
                  <a:srgbClr val="000000"/>
                </a:solidFill>
                <a:latin typeface="Arial"/>
                <a:ea typeface="Arial"/>
                <a:cs typeface="Arial"/>
                <a:sym typeface="Arial"/>
              </a:rPr>
              <a:t>user-sourced data </a:t>
            </a:r>
            <a:r>
              <a:rPr b="0" i="0" lang="sv-SE" sz="2000" u="none" cap="none" strike="noStrike">
                <a:solidFill>
                  <a:srgbClr val="000000"/>
                </a:solidFill>
                <a:latin typeface="Arial"/>
                <a:ea typeface="Arial"/>
                <a:cs typeface="Arial"/>
                <a:sym typeface="Arial"/>
              </a:rPr>
              <a:t>can improve the </a:t>
            </a:r>
            <a:r>
              <a:rPr b="1" i="0" lang="sv-SE" sz="2000" u="none" cap="none" strike="noStrike">
                <a:solidFill>
                  <a:srgbClr val="000000"/>
                </a:solidFill>
                <a:latin typeface="Arial"/>
                <a:ea typeface="Arial"/>
                <a:cs typeface="Arial"/>
                <a:sym typeface="Arial"/>
              </a:rPr>
              <a:t>quality of the calibration</a:t>
            </a:r>
            <a:r>
              <a:rPr b="0" i="0" lang="sv-SE" sz="2000" u="none" cap="none" strike="noStrike">
                <a:solidFill>
                  <a:srgbClr val="000000"/>
                </a:solidFill>
                <a:latin typeface="Arial"/>
                <a:ea typeface="Arial"/>
                <a:cs typeface="Arial"/>
                <a:sym typeface="Arial"/>
              </a:rPr>
              <a:t>. If such data are unavailable, </a:t>
            </a:r>
            <a:r>
              <a:rPr b="1" i="0" lang="sv-SE" sz="2000" u="none" cap="none" strike="noStrike">
                <a:solidFill>
                  <a:srgbClr val="000000"/>
                </a:solidFill>
                <a:latin typeface="Arial"/>
                <a:ea typeface="Arial"/>
                <a:cs typeface="Arial"/>
                <a:sym typeface="Arial"/>
              </a:rPr>
              <a:t>default values</a:t>
            </a:r>
            <a:r>
              <a:rPr b="0" i="0" lang="sv-SE" sz="2000" u="none" cap="none" strike="noStrike">
                <a:solidFill>
                  <a:srgbClr val="000000"/>
                </a:solidFill>
                <a:latin typeface="Arial"/>
                <a:ea typeface="Arial"/>
                <a:cs typeface="Arial"/>
                <a:sym typeface="Arial"/>
              </a:rPr>
              <a:t> can be applied.</a:t>
            </a:r>
            <a:endParaRPr b="0" i="0" sz="2000" u="none" cap="none" strike="noStrike">
              <a:solidFill>
                <a:srgbClr val="000000"/>
              </a:solidFill>
              <a:latin typeface="Arial"/>
              <a:ea typeface="Arial"/>
              <a:cs typeface="Arial"/>
              <a:sym typeface="Arial"/>
            </a:endParaRPr>
          </a:p>
        </p:txBody>
      </p:sp>
      <p:pic>
        <p:nvPicPr>
          <p:cNvPr descr="A white and black play button&#10;&#10;AI-generated content may be incorrect." id="214" name="Google Shape;214;g3dc4c09c073_0_113"/>
          <p:cNvPicPr preferRelativeResize="0"/>
          <p:nvPr/>
        </p:nvPicPr>
        <p:blipFill rotWithShape="1">
          <a:blip r:embed="rId3">
            <a:alphaModFix/>
          </a:blip>
          <a:srcRect b="0" l="0" r="0" t="0"/>
          <a:stretch/>
        </p:blipFill>
        <p:spPr>
          <a:xfrm>
            <a:off x="540000" y="2131342"/>
            <a:ext cx="575363" cy="575363"/>
          </a:xfrm>
          <a:prstGeom prst="rect">
            <a:avLst/>
          </a:prstGeom>
          <a:noFill/>
          <a:ln>
            <a:noFill/>
          </a:ln>
        </p:spPr>
      </p:pic>
      <p:pic>
        <p:nvPicPr>
          <p:cNvPr descr="A balance with a plus and minus sign&#10;&#10;AI-generated content may be incorrect." id="215" name="Google Shape;215;g3dc4c09c073_0_113"/>
          <p:cNvPicPr preferRelativeResize="0"/>
          <p:nvPr/>
        </p:nvPicPr>
        <p:blipFill rotWithShape="1">
          <a:blip r:embed="rId4">
            <a:alphaModFix/>
          </a:blip>
          <a:srcRect b="0" l="0" r="0" t="0"/>
          <a:stretch/>
        </p:blipFill>
        <p:spPr>
          <a:xfrm>
            <a:off x="540000" y="2897301"/>
            <a:ext cx="688748" cy="688748"/>
          </a:xfrm>
          <a:prstGeom prst="rect">
            <a:avLst/>
          </a:prstGeom>
          <a:noFill/>
          <a:ln>
            <a:noFill/>
          </a:ln>
        </p:spPr>
      </p:pic>
      <p:pic>
        <p:nvPicPr>
          <p:cNvPr descr="A colorful pie chart with different colored arrows&#10;&#10;AI-generated content may be incorrect." id="216" name="Google Shape;216;g3dc4c09c073_0_113"/>
          <p:cNvPicPr preferRelativeResize="0"/>
          <p:nvPr/>
        </p:nvPicPr>
        <p:blipFill rotWithShape="1">
          <a:blip r:embed="rId5">
            <a:alphaModFix/>
          </a:blip>
          <a:srcRect b="0" l="0" r="0" t="0"/>
          <a:stretch/>
        </p:blipFill>
        <p:spPr>
          <a:xfrm>
            <a:off x="540000" y="3834821"/>
            <a:ext cx="708366" cy="708366"/>
          </a:xfrm>
          <a:prstGeom prst="rect">
            <a:avLst/>
          </a:prstGeom>
          <a:noFill/>
          <a:ln>
            <a:noFill/>
          </a:ln>
        </p:spPr>
      </p:pic>
      <p:pic>
        <p:nvPicPr>
          <p:cNvPr descr="Database" id="217" name="Google Shape;217;g3dc4c09c073_0_113"/>
          <p:cNvPicPr preferRelativeResize="0"/>
          <p:nvPr/>
        </p:nvPicPr>
        <p:blipFill rotWithShape="1">
          <a:blip r:embed="rId6">
            <a:alphaModFix/>
          </a:blip>
          <a:srcRect b="0" l="0" r="0" t="0"/>
          <a:stretch/>
        </p:blipFill>
        <p:spPr>
          <a:xfrm>
            <a:off x="540000" y="4864390"/>
            <a:ext cx="769967" cy="769967"/>
          </a:xfrm>
          <a:prstGeom prst="rect">
            <a:avLst/>
          </a:prstGeom>
          <a:noFill/>
          <a:ln>
            <a:noFill/>
          </a:ln>
        </p:spPr>
      </p:pic>
      <p:pic>
        <p:nvPicPr>
          <p:cNvPr id="218" name="Google Shape;218;g3dc4c09c073_0_113"/>
          <p:cNvPicPr preferRelativeResize="0"/>
          <p:nvPr/>
        </p:nvPicPr>
        <p:blipFill rotWithShape="1">
          <a:blip r:embed="rId7">
            <a:alphaModFix/>
          </a:blip>
          <a:srcRect b="0" l="0" r="0" t="0"/>
          <a:stretch/>
        </p:blipFill>
        <p:spPr>
          <a:xfrm>
            <a:off x="540000" y="1365383"/>
            <a:ext cx="575363" cy="57536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g3dc4c09c073_0_126"/>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225" name="Google Shape;225;g3dc4c09c073_0_126"/>
          <p:cNvSpPr txBox="1"/>
          <p:nvPr/>
        </p:nvSpPr>
        <p:spPr>
          <a:xfrm>
            <a:off x="835428" y="1786512"/>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226" name="Google Shape;226;g3dc4c09c073_0_126"/>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02_Tool – Technoeconomics</a:t>
            </a:r>
            <a:endParaRPr>
              <a:solidFill>
                <a:srgbClr val="FF0000"/>
              </a:solidFill>
            </a:endParaRPr>
          </a:p>
        </p:txBody>
      </p:sp>
      <p:sp>
        <p:nvSpPr>
          <p:cNvPr id="227" name="Google Shape;227;g3dc4c09c073_0_126"/>
          <p:cNvSpPr txBox="1"/>
          <p:nvPr/>
        </p:nvSpPr>
        <p:spPr>
          <a:xfrm>
            <a:off x="1800000" y="1385446"/>
            <a:ext cx="9615600" cy="4710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This tool draws primarily on data from the </a:t>
            </a:r>
            <a:r>
              <a:rPr b="1" i="0" lang="sv-SE" sz="2000" u="none" cap="none" strike="noStrike">
                <a:solidFill>
                  <a:srgbClr val="000000"/>
                </a:solidFill>
                <a:latin typeface="Arial"/>
                <a:ea typeface="Arial"/>
                <a:cs typeface="Arial"/>
                <a:sym typeface="Arial"/>
              </a:rPr>
              <a:t>Technology Database </a:t>
            </a:r>
            <a:r>
              <a:rPr b="0" i="0" lang="sv-SE" sz="2000" u="none" cap="none" strike="noStrike">
                <a:solidFill>
                  <a:srgbClr val="000000"/>
                </a:solidFill>
                <a:latin typeface="Arial"/>
                <a:ea typeface="Arial"/>
                <a:cs typeface="Arial"/>
                <a:sym typeface="Arial"/>
              </a:rPr>
              <a:t>and reformats it into a </a:t>
            </a:r>
            <a:r>
              <a:rPr b="1" i="0" lang="sv-SE" sz="2000" u="none" cap="none" strike="noStrike">
                <a:solidFill>
                  <a:srgbClr val="000000"/>
                </a:solidFill>
                <a:latin typeface="Arial"/>
                <a:ea typeface="Arial"/>
                <a:cs typeface="Arial"/>
                <a:sym typeface="Arial"/>
              </a:rPr>
              <a:t>structure suitable for modelling</a:t>
            </a:r>
            <a:r>
              <a:rPr b="0" i="0" lang="sv-SE" sz="2000" u="none" cap="none" strike="noStrike">
                <a:solidFill>
                  <a:srgbClr val="000000"/>
                </a:solidFill>
                <a:latin typeface="Arial"/>
                <a:ea typeface="Arial"/>
                <a:cs typeface="Arial"/>
                <a:sym typeface="Arial"/>
              </a:rPr>
              <a:t>. For example, while the Technology Database provides capital cost data for milestone years only (e.g. 2030 and 2040), modelling requires values for all intermediate years.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The Technoeconomics tool addresses this by applying </a:t>
            </a:r>
            <a:r>
              <a:rPr b="1" i="0" lang="sv-SE" sz="2000" u="none" cap="none" strike="noStrike">
                <a:solidFill>
                  <a:srgbClr val="000000"/>
                </a:solidFill>
                <a:latin typeface="Arial"/>
                <a:ea typeface="Arial"/>
                <a:cs typeface="Arial"/>
                <a:sym typeface="Arial"/>
              </a:rPr>
              <a:t>linear interpolation </a:t>
            </a:r>
            <a:r>
              <a:rPr b="0" i="0" lang="sv-SE" sz="2000" u="none" cap="none" strike="noStrike">
                <a:solidFill>
                  <a:srgbClr val="000000"/>
                </a:solidFill>
                <a:latin typeface="Arial"/>
                <a:ea typeface="Arial"/>
                <a:cs typeface="Arial"/>
                <a:sym typeface="Arial"/>
              </a:rPr>
              <a:t>to generate the necessary annual data points.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The tool focuses on compiling all </a:t>
            </a:r>
            <a:r>
              <a:rPr b="1" i="0" lang="sv-SE" sz="2000" u="none" cap="none" strike="noStrike">
                <a:solidFill>
                  <a:srgbClr val="000000"/>
                </a:solidFill>
                <a:latin typeface="Arial"/>
                <a:ea typeface="Arial"/>
                <a:cs typeface="Arial"/>
                <a:sym typeface="Arial"/>
              </a:rPr>
              <a:t>key technoeconomic parameters </a:t>
            </a:r>
            <a:r>
              <a:rPr b="0" i="0" lang="sv-SE" sz="2000" u="none" cap="none" strike="noStrike">
                <a:solidFill>
                  <a:srgbClr val="000000"/>
                </a:solidFill>
                <a:latin typeface="Arial"/>
                <a:ea typeface="Arial"/>
                <a:cs typeface="Arial"/>
                <a:sym typeface="Arial"/>
              </a:rPr>
              <a:t>required to </a:t>
            </a:r>
            <a:r>
              <a:rPr b="1" i="0" lang="sv-SE" sz="2000" u="none" cap="none" strike="noStrike">
                <a:solidFill>
                  <a:srgbClr val="000000"/>
                </a:solidFill>
                <a:latin typeface="Arial"/>
                <a:ea typeface="Arial"/>
                <a:cs typeface="Arial"/>
                <a:sym typeface="Arial"/>
              </a:rPr>
              <a:t>model a technology in OSeMOSYS</a:t>
            </a:r>
            <a:r>
              <a:rPr b="0" i="0" lang="sv-SE" sz="2000" u="none" cap="none" strike="noStrike">
                <a:solidFill>
                  <a:srgbClr val="000000"/>
                </a:solidFill>
                <a:latin typeface="Arial"/>
                <a:ea typeface="Arial"/>
                <a:cs typeface="Arial"/>
                <a:sym typeface="Arial"/>
              </a:rPr>
              <a:t>. Most of the necessary data are sourced directly from the Technology Database, meaning that only </a:t>
            </a:r>
            <a:r>
              <a:rPr b="1" i="0" lang="sv-SE" sz="2000" u="none" cap="none" strike="noStrike">
                <a:solidFill>
                  <a:srgbClr val="000000"/>
                </a:solidFill>
                <a:latin typeface="Arial"/>
                <a:ea typeface="Arial"/>
                <a:cs typeface="Arial"/>
                <a:sym typeface="Arial"/>
              </a:rPr>
              <a:t>minimal additional inputs </a:t>
            </a:r>
            <a:r>
              <a:rPr b="0" i="0" lang="sv-SE" sz="2000" u="none" cap="none" strike="noStrike">
                <a:solidFill>
                  <a:srgbClr val="000000"/>
                </a:solidFill>
                <a:latin typeface="Arial"/>
                <a:ea typeface="Arial"/>
                <a:cs typeface="Arial"/>
                <a:sym typeface="Arial"/>
              </a:rPr>
              <a:t>are needed at this stage.</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Users may use the </a:t>
            </a:r>
            <a:r>
              <a:rPr b="1" i="0" lang="sv-SE" sz="2000" u="none" cap="none" strike="noStrike">
                <a:solidFill>
                  <a:srgbClr val="000000"/>
                </a:solidFill>
                <a:latin typeface="Arial"/>
                <a:ea typeface="Arial"/>
                <a:cs typeface="Arial"/>
                <a:sym typeface="Arial"/>
              </a:rPr>
              <a:t>default data </a:t>
            </a:r>
            <a:r>
              <a:rPr b="0" i="0" lang="sv-SE" sz="2000" u="none" cap="none" strike="noStrike">
                <a:solidFill>
                  <a:srgbClr val="000000"/>
                </a:solidFill>
                <a:latin typeface="Arial"/>
                <a:ea typeface="Arial"/>
                <a:cs typeface="Arial"/>
                <a:sym typeface="Arial"/>
              </a:rPr>
              <a:t>included in the tool, or update them with their own data, if available and more accurate, up to date, etc..</a:t>
            </a:r>
            <a:endParaRPr b="0" i="0" sz="1400" u="none" cap="none" strike="noStrike">
              <a:solidFill>
                <a:srgbClr val="000000"/>
              </a:solidFill>
              <a:latin typeface="Arial"/>
              <a:ea typeface="Arial"/>
              <a:cs typeface="Arial"/>
              <a:sym typeface="Arial"/>
            </a:endParaRPr>
          </a:p>
        </p:txBody>
      </p:sp>
      <p:pic>
        <p:nvPicPr>
          <p:cNvPr descr="A colorful network with a check mark&#10;&#10;AI-generated content may be incorrect." id="228" name="Google Shape;228;g3dc4c09c073_0_126"/>
          <p:cNvPicPr preferRelativeResize="0"/>
          <p:nvPr/>
        </p:nvPicPr>
        <p:blipFill rotWithShape="1">
          <a:blip r:embed="rId3">
            <a:alphaModFix/>
          </a:blip>
          <a:srcRect b="0" l="0" r="0" t="0"/>
          <a:stretch/>
        </p:blipFill>
        <p:spPr>
          <a:xfrm>
            <a:off x="540000" y="1485460"/>
            <a:ext cx="880300" cy="880300"/>
          </a:xfrm>
          <a:prstGeom prst="rect">
            <a:avLst/>
          </a:prstGeom>
          <a:noFill/>
          <a:ln>
            <a:noFill/>
          </a:ln>
        </p:spPr>
      </p:pic>
      <p:pic>
        <p:nvPicPr>
          <p:cNvPr descr="A blue and yellow line with a square in the center&#10;&#10;AI-generated content may be incorrect." id="229" name="Google Shape;229;g3dc4c09c073_0_126"/>
          <p:cNvPicPr preferRelativeResize="0"/>
          <p:nvPr/>
        </p:nvPicPr>
        <p:blipFill rotWithShape="1">
          <a:blip r:embed="rId4">
            <a:alphaModFix/>
          </a:blip>
          <a:srcRect b="0" l="0" r="0" t="0"/>
          <a:stretch/>
        </p:blipFill>
        <p:spPr>
          <a:xfrm>
            <a:off x="540000" y="2929656"/>
            <a:ext cx="819188" cy="819188"/>
          </a:xfrm>
          <a:prstGeom prst="rect">
            <a:avLst/>
          </a:prstGeom>
          <a:noFill/>
          <a:ln>
            <a:noFill/>
          </a:ln>
        </p:spPr>
      </p:pic>
      <p:pic>
        <p:nvPicPr>
          <p:cNvPr descr="A computer screen with a gear on it&#10;&#10;AI-generated content may be incorrect." id="230" name="Google Shape;230;g3dc4c09c073_0_126"/>
          <p:cNvPicPr preferRelativeResize="0"/>
          <p:nvPr/>
        </p:nvPicPr>
        <p:blipFill rotWithShape="1">
          <a:blip r:embed="rId5">
            <a:alphaModFix/>
          </a:blip>
          <a:srcRect b="0" l="0" r="0" t="0"/>
          <a:stretch/>
        </p:blipFill>
        <p:spPr>
          <a:xfrm>
            <a:off x="540000" y="3898770"/>
            <a:ext cx="827941" cy="827941"/>
          </a:xfrm>
          <a:prstGeom prst="rect">
            <a:avLst/>
          </a:prstGeom>
          <a:noFill/>
          <a:ln>
            <a:noFill/>
          </a:ln>
        </p:spPr>
      </p:pic>
      <p:pic>
        <p:nvPicPr>
          <p:cNvPr descr="A smoke stacks with smoke coming out of them&#10;&#10;AI-generated content may be incorrect." id="231" name="Google Shape;231;g3dc4c09c073_0_126"/>
          <p:cNvPicPr preferRelativeResize="0"/>
          <p:nvPr/>
        </p:nvPicPr>
        <p:blipFill rotWithShape="1">
          <a:blip r:embed="rId6">
            <a:alphaModFix/>
          </a:blip>
          <a:srcRect b="0" l="0" r="0" t="0"/>
          <a:stretch/>
        </p:blipFill>
        <p:spPr>
          <a:xfrm>
            <a:off x="540000" y="5379264"/>
            <a:ext cx="708439" cy="70843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CG Lecture theme">
  <a:themeElements>
    <a:clrScheme name="CCG 2025">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2019-06-09T10:25:43Z</dcterms:created>
  <dc:creator>Eunice Ramos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