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Helvetica Neue" panose="020B060402020202020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Open Sans ExtraBold" panose="020B0906030804020204" pitchFamily="34" charset="0"/>
      <p:bold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piyepLD21eUcesDWXs9eGFrG+q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illa Lo Giudice" initials="" lastIdx="3" clrIdx="0"/>
  <p:cmAuthor id="1" name="Georgios Avgerinopoulo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0093AD-43AC-93C1-A010-4DCBFD70FA2E}" v="3" dt="2026-02-22T14:22:46.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21" Type="http://schemas.openxmlformats.org/officeDocument/2006/relationships/font" Target="fonts/font3.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93" name="Google Shape;19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04" name="Google Shape;20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5" name="Google Shape;21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26" name="Google Shape;22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6" name="Google Shape;23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7" name="Google Shape;24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4" name="Google Shape;5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5" name="Google Shape;6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3" name="Google Shape;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4" name="Google Shape;15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8" name="Google Shape;16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1" name="Google Shape;18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4"/>
        <p:cNvGrpSpPr/>
        <p:nvPr/>
      </p:nvGrpSpPr>
      <p:grpSpPr>
        <a:xfrm>
          <a:off x="0" y="0"/>
          <a:ext cx="0" cy="0"/>
          <a:chOff x="0" y="0"/>
          <a:chExt cx="0" cy="0"/>
        </a:xfrm>
      </p:grpSpPr>
      <p:pic>
        <p:nvPicPr>
          <p:cNvPr id="15" name="Google Shape;15;p3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39"/>
          <p:cNvSpPr txBox="1">
            <a:spLocks noGrp="1"/>
          </p:cNvSpPr>
          <p:nvPr>
            <p:ph type="ctrTitle"/>
          </p:nvPr>
        </p:nvSpPr>
        <p:spPr>
          <a:xfrm>
            <a:off x="0" y="1"/>
            <a:ext cx="8894617" cy="403761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9"/>
          <p:cNvSpPr/>
          <p:nvPr/>
        </p:nvSpPr>
        <p:spPr>
          <a:xfrm>
            <a:off x="2285999" y="4370120"/>
            <a:ext cx="4322618" cy="18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4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20" name="Google Shape;20;p40"/>
          <p:cNvSpPr txBox="1">
            <a:spLocks noGrp="1"/>
          </p:cNvSpPr>
          <p:nvPr>
            <p:ph type="body" idx="1"/>
          </p:nvPr>
        </p:nvSpPr>
        <p:spPr>
          <a:xfrm>
            <a:off x="838200" y="1239210"/>
            <a:ext cx="10515600" cy="49377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400"/>
              <a:buNone/>
              <a:defRPr/>
            </a:lvl1pPr>
            <a:lvl2pPr marL="914400" lvl="1" indent="-228600" algn="l">
              <a:lnSpc>
                <a:spcPct val="90000"/>
              </a:lnSpc>
              <a:spcBef>
                <a:spcPts val="1000"/>
              </a:spcBef>
              <a:spcAft>
                <a:spcPts val="0"/>
              </a:spcAft>
              <a:buSzPts val="1400"/>
              <a:buNone/>
              <a:defRPr/>
            </a:lvl2pPr>
            <a:lvl3pPr marL="1371600" lvl="2" indent="-228600" algn="l">
              <a:lnSpc>
                <a:spcPct val="90000"/>
              </a:lnSpc>
              <a:spcBef>
                <a:spcPts val="1000"/>
              </a:spcBef>
              <a:spcAft>
                <a:spcPts val="0"/>
              </a:spcAft>
              <a:buSzPts val="1400"/>
              <a:buNone/>
              <a:defRPr/>
            </a:lvl3pPr>
            <a:lvl4pPr marL="1828800" lvl="3" indent="-228600" algn="l">
              <a:lnSpc>
                <a:spcPct val="90000"/>
              </a:lnSpc>
              <a:spcBef>
                <a:spcPts val="1000"/>
              </a:spcBef>
              <a:spcAft>
                <a:spcPts val="0"/>
              </a:spcAft>
              <a:buSzPts val="1400"/>
              <a:buNone/>
              <a:defRPr/>
            </a:lvl4pPr>
            <a:lvl5pPr marL="2286000" lvl="4" indent="-228600" algn="l">
              <a:lnSpc>
                <a:spcPct val="90000"/>
              </a:lnSpc>
              <a:spcBef>
                <a:spcPts val="100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40"/>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2"/>
        <p:cNvGrpSpPr/>
        <p:nvPr/>
      </p:nvGrpSpPr>
      <p:grpSpPr>
        <a:xfrm>
          <a:off x="0" y="0"/>
          <a:ext cx="0" cy="0"/>
          <a:chOff x="0" y="0"/>
          <a:chExt cx="0" cy="0"/>
        </a:xfrm>
      </p:grpSpPr>
      <p:sp>
        <p:nvSpPr>
          <p:cNvPr id="23" name="Google Shape;23;p41"/>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24" name="Google Shape;24;p4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1"/>
          <p:cNvSpPr txBox="1">
            <a:spLocks noGrp="1"/>
          </p:cNvSpPr>
          <p:nvPr>
            <p:ph type="body" idx="1"/>
          </p:nvPr>
        </p:nvSpPr>
        <p:spPr>
          <a:xfrm>
            <a:off x="839788" y="1346930"/>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000">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pic>
        <p:nvPicPr>
          <p:cNvPr id="27" name="Google Shape;27;p17"/>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28" name="Google Shape;28;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30"/>
        <p:cNvGrpSpPr/>
        <p:nvPr/>
      </p:nvGrpSpPr>
      <p:grpSpPr>
        <a:xfrm>
          <a:off x="0" y="0"/>
          <a:ext cx="0" cy="0"/>
          <a:chOff x="0" y="0"/>
          <a:chExt cx="0" cy="0"/>
        </a:xfrm>
      </p:grpSpPr>
      <p:pic>
        <p:nvPicPr>
          <p:cNvPr id="31" name="Google Shape;31;p42"/>
          <p:cNvPicPr preferRelativeResize="0"/>
          <p:nvPr/>
        </p:nvPicPr>
        <p:blipFill rotWithShape="1">
          <a:blip r:embed="rId2">
            <a:alphaModFix/>
          </a:blip>
          <a:srcRect l="53717" t="15855" r="8275" b="19640"/>
          <a:stretch/>
        </p:blipFill>
        <p:spPr>
          <a:xfrm>
            <a:off x="6549080" y="1087395"/>
            <a:ext cx="4633785" cy="4423720"/>
          </a:xfrm>
          <a:prstGeom prst="rect">
            <a:avLst/>
          </a:prstGeom>
          <a:noFill/>
          <a:ln>
            <a:noFill/>
          </a:ln>
        </p:spPr>
      </p:pic>
      <p:sp>
        <p:nvSpPr>
          <p:cNvPr id="32" name="Google Shape;32;p42"/>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33" name="Google Shape;33;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b="0" i="0">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2"/>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1_Two Content 2">
    <p:spTree>
      <p:nvGrpSpPr>
        <p:cNvPr id="1" name="Shape 35"/>
        <p:cNvGrpSpPr/>
        <p:nvPr/>
      </p:nvGrpSpPr>
      <p:grpSpPr>
        <a:xfrm>
          <a:off x="0" y="0"/>
          <a:ext cx="0" cy="0"/>
          <a:chOff x="0" y="0"/>
          <a:chExt cx="0" cy="0"/>
        </a:xfrm>
      </p:grpSpPr>
      <p:sp>
        <p:nvSpPr>
          <p:cNvPr id="36" name="Google Shape;36;p43"/>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37" name="Google Shape;37;p4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3"/>
          <p:cNvSpPr txBox="1">
            <a:spLocks noGrp="1"/>
          </p:cNvSpPr>
          <p:nvPr>
            <p:ph type="body" idx="2"/>
          </p:nvPr>
        </p:nvSpPr>
        <p:spPr>
          <a:xfrm>
            <a:off x="6148754"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3"/>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0"/>
        <p:cNvGrpSpPr/>
        <p:nvPr/>
      </p:nvGrpSpPr>
      <p:grpSpPr>
        <a:xfrm>
          <a:off x="0" y="0"/>
          <a:ext cx="0" cy="0"/>
          <a:chOff x="0" y="0"/>
          <a:chExt cx="0" cy="0"/>
        </a:xfrm>
      </p:grpSpPr>
      <p:sp>
        <p:nvSpPr>
          <p:cNvPr id="41" name="Google Shape;41;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4"/>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pic>
        <p:nvPicPr>
          <p:cNvPr id="43" name="Google Shape;43;p44"/>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9">
            <a:alphaModFix/>
          </a:blip>
          <a:srcRect/>
          <a:stretch/>
        </p:blipFill>
        <p:spPr>
          <a:xfrm>
            <a:off x="0" y="0"/>
            <a:ext cx="12192000" cy="6858000"/>
          </a:xfrm>
          <a:prstGeom prst="rect">
            <a:avLst/>
          </a:prstGeom>
          <a:noFill/>
          <a:ln>
            <a:noFill/>
          </a:ln>
        </p:spPr>
      </p:pic>
      <p:sp>
        <p:nvSpPr>
          <p:cNvPr id="11" name="Google Shape;11;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12" name="Google Shape;12;p16"/>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SzPts val="1400"/>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SzPts val="1400"/>
              <a:buNone/>
              <a:defRPr sz="2400" b="0" i="0" u="none" strike="noStrike" cap="none">
                <a:solidFill>
                  <a:srgbClr val="000000"/>
                </a:solidFill>
                <a:latin typeface="Arial"/>
                <a:ea typeface="Arial"/>
                <a:cs typeface="Arial"/>
                <a:sym typeface="Arial"/>
              </a:defRPr>
            </a:lvl1pPr>
            <a:lvl2pPr marL="914400" marR="0" lvl="1" indent="-228600" algn="l" rtl="0">
              <a:lnSpc>
                <a:spcPct val="90000"/>
              </a:lnSpc>
              <a:spcBef>
                <a:spcPts val="1000"/>
              </a:spcBef>
              <a:spcAft>
                <a:spcPts val="0"/>
              </a:spcAft>
              <a:buSzPts val="1400"/>
              <a:buNone/>
              <a:defRPr sz="1800" b="0" i="0" u="none" strike="noStrike" cap="none">
                <a:solidFill>
                  <a:srgbClr val="000000"/>
                </a:solidFill>
                <a:latin typeface="Arial"/>
                <a:ea typeface="Arial"/>
                <a:cs typeface="Arial"/>
                <a:sym typeface="Arial"/>
              </a:defRPr>
            </a:lvl2pPr>
            <a:lvl3pPr marL="1371600" marR="0" lvl="2" indent="-228600" algn="l" rtl="0">
              <a:lnSpc>
                <a:spcPct val="90000"/>
              </a:lnSpc>
              <a:spcBef>
                <a:spcPts val="100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rtl="0">
              <a:lnSpc>
                <a:spcPct val="90000"/>
              </a:lnSpc>
              <a:spcBef>
                <a:spcPts val="100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lnSpc>
                <a:spcPct val="90000"/>
              </a:lnSpc>
              <a:spcBef>
                <a:spcPts val="100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cambridge.org/engage/coe/article-details/689db738728bf9025e622637"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zenodo.org/records/1687535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Google Shape;48;p2" descr="Several logos on a white background&#10;&#10;AI-generated content may be incorrect."/>
          <p:cNvPicPr preferRelativeResize="0"/>
          <p:nvPr/>
        </p:nvPicPr>
        <p:blipFill rotWithShape="1">
          <a:blip r:embed="rId3">
            <a:alphaModFix/>
          </a:blip>
          <a:srcRect/>
          <a:stretch/>
        </p:blipFill>
        <p:spPr>
          <a:xfrm>
            <a:off x="2357611" y="4367478"/>
            <a:ext cx="4175392" cy="1837316"/>
          </a:xfrm>
          <a:prstGeom prst="rect">
            <a:avLst/>
          </a:prstGeom>
          <a:noFill/>
          <a:ln>
            <a:noFill/>
          </a:ln>
        </p:spPr>
      </p:pic>
      <p:sp>
        <p:nvSpPr>
          <p:cNvPr id="49" name="Google Shape;49;p2"/>
          <p:cNvSpPr txBox="1"/>
          <p:nvPr/>
        </p:nvSpPr>
        <p:spPr>
          <a:xfrm>
            <a:off x="561355" y="772010"/>
            <a:ext cx="5033481" cy="307777"/>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sv-SE" sz="1400" b="1" i="0" u="none" strike="noStrike" cap="none">
                <a:solidFill>
                  <a:schemeClr val="lt1"/>
                </a:solidFill>
                <a:latin typeface="Open Sans ExtraBold"/>
                <a:ea typeface="Open Sans ExtraBold"/>
                <a:cs typeface="Open Sans ExtraBold"/>
                <a:sym typeface="Open Sans ExtraBold"/>
              </a:rPr>
              <a:t>CLEWs++ Modelling Course</a:t>
            </a:r>
            <a:endParaRPr/>
          </a:p>
        </p:txBody>
      </p:sp>
      <p:sp>
        <p:nvSpPr>
          <p:cNvPr id="50" name="Google Shape;50;p2"/>
          <p:cNvSpPr txBox="1"/>
          <p:nvPr/>
        </p:nvSpPr>
        <p:spPr>
          <a:xfrm>
            <a:off x="561355" y="1434446"/>
            <a:ext cx="7587600" cy="28014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sv-SE" sz="4400" b="1" i="0" u="sng" strike="noStrike" cap="none">
                <a:solidFill>
                  <a:schemeClr val="lt1"/>
                </a:solidFill>
                <a:latin typeface="Open Sans ExtraBold"/>
                <a:ea typeface="Open Sans ExtraBold"/>
                <a:cs typeface="Open Sans ExtraBold"/>
                <a:sym typeface="Open Sans ExtraBold"/>
              </a:rPr>
              <a:t>LECTURE 10 </a:t>
            </a:r>
            <a:endParaRPr sz="4400" b="1" i="0" u="sng" strike="noStrike" cap="none">
              <a:solidFill>
                <a:schemeClr val="lt1"/>
              </a:solidFill>
              <a:latin typeface="Open Sans ExtraBold"/>
              <a:ea typeface="Open Sans ExtraBold"/>
              <a:cs typeface="Open Sans ExtraBold"/>
              <a:sym typeface="Open Sans ExtraBold"/>
            </a:endParaRPr>
          </a:p>
          <a:p>
            <a:pPr marL="0" marR="0" lvl="0" indent="0" algn="l" rtl="0">
              <a:lnSpc>
                <a:spcPct val="100000"/>
              </a:lnSpc>
              <a:spcBef>
                <a:spcPts val="0"/>
              </a:spcBef>
              <a:spcAft>
                <a:spcPts val="0"/>
              </a:spcAft>
              <a:buNone/>
            </a:pPr>
            <a:r>
              <a:rPr lang="sv-SE" sz="4400" b="1" i="0" u="none" strike="noStrike" cap="none">
                <a:solidFill>
                  <a:schemeClr val="lt1"/>
                </a:solidFill>
                <a:latin typeface="Open Sans ExtraBold"/>
                <a:ea typeface="Open Sans ExtraBold"/>
                <a:cs typeface="Open Sans ExtraBold"/>
                <a:sym typeface="Open Sans ExtraBold"/>
              </a:rPr>
              <a:t>Introduction to Model Development Infrastructure (MDI)</a:t>
            </a:r>
            <a:endParaRPr sz="44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10</a:t>
            </a:fld>
            <a:endParaRPr sz="1000" b="1" i="0" u="none" strike="noStrike" cap="none">
              <a:solidFill>
                <a:schemeClr val="lt1"/>
              </a:solidFill>
              <a:latin typeface="Arial"/>
              <a:ea typeface="Arial"/>
              <a:cs typeface="Arial"/>
              <a:sym typeface="Arial"/>
            </a:endParaRPr>
          </a:p>
        </p:txBody>
      </p:sp>
      <p:sp>
        <p:nvSpPr>
          <p:cNvPr id="196" name="Google Shape;196;p32"/>
          <p:cNvSpPr txBox="1"/>
          <p:nvPr/>
        </p:nvSpPr>
        <p:spPr>
          <a:xfrm>
            <a:off x="835428" y="1786512"/>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197" name="Google Shape;197;p32"/>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04_Tool - Residual Capacity Power</a:t>
            </a:r>
            <a:endParaRPr/>
          </a:p>
        </p:txBody>
      </p:sp>
      <p:sp>
        <p:nvSpPr>
          <p:cNvPr id="198" name="Google Shape;198;p32"/>
          <p:cNvSpPr txBox="1"/>
          <p:nvPr/>
        </p:nvSpPr>
        <p:spPr>
          <a:xfrm>
            <a:off x="1741086" y="1385446"/>
            <a:ext cx="9615486" cy="28623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This tool uses the </a:t>
            </a:r>
            <a:r>
              <a:rPr lang="sv-SE" sz="2000" b="1" i="0" u="none" strike="noStrike" cap="none">
                <a:solidFill>
                  <a:srgbClr val="000000"/>
                </a:solidFill>
                <a:latin typeface="Arial"/>
                <a:ea typeface="Arial"/>
                <a:cs typeface="Arial"/>
                <a:sym typeface="Arial"/>
              </a:rPr>
              <a:t>commissioning date </a:t>
            </a:r>
            <a:r>
              <a:rPr lang="sv-SE" sz="2000" b="0" i="0" u="none" strike="noStrike" cap="none">
                <a:solidFill>
                  <a:srgbClr val="000000"/>
                </a:solidFill>
                <a:latin typeface="Arial"/>
                <a:ea typeface="Arial"/>
                <a:cs typeface="Arial"/>
                <a:sym typeface="Arial"/>
              </a:rPr>
              <a:t>and </a:t>
            </a:r>
            <a:r>
              <a:rPr lang="sv-SE" sz="2000" b="1" i="0" u="none" strike="noStrike" cap="none">
                <a:solidFill>
                  <a:srgbClr val="000000"/>
                </a:solidFill>
                <a:latin typeface="Arial"/>
                <a:ea typeface="Arial"/>
                <a:cs typeface="Arial"/>
                <a:sym typeface="Arial"/>
              </a:rPr>
              <a:t>installed capacity </a:t>
            </a:r>
            <a:r>
              <a:rPr lang="sv-SE" sz="2000" b="0" i="0" u="none" strike="noStrike" cap="none">
                <a:solidFill>
                  <a:srgbClr val="000000"/>
                </a:solidFill>
                <a:latin typeface="Arial"/>
                <a:ea typeface="Arial"/>
                <a:cs typeface="Arial"/>
                <a:sym typeface="Arial"/>
              </a:rPr>
              <a:t>of each type of (combined heat &amp;) </a:t>
            </a:r>
            <a:r>
              <a:rPr lang="sv-SE" sz="2000" b="1" i="0" u="none" strike="noStrike" cap="none">
                <a:solidFill>
                  <a:srgbClr val="000000"/>
                </a:solidFill>
                <a:latin typeface="Arial"/>
                <a:ea typeface="Arial"/>
                <a:cs typeface="Arial"/>
                <a:sym typeface="Arial"/>
              </a:rPr>
              <a:t>power plant </a:t>
            </a:r>
            <a:r>
              <a:rPr lang="sv-SE" sz="2000" b="0" i="0" u="none" strike="noStrike" cap="none">
                <a:solidFill>
                  <a:srgbClr val="000000"/>
                </a:solidFill>
                <a:latin typeface="Arial"/>
                <a:ea typeface="Arial"/>
                <a:cs typeface="Arial"/>
                <a:sym typeface="Arial"/>
              </a:rPr>
              <a:t>to aggregate this data and generate a </a:t>
            </a:r>
            <a:r>
              <a:rPr lang="sv-SE" sz="2000" b="1" i="0" u="none" strike="noStrike" cap="none">
                <a:solidFill>
                  <a:srgbClr val="000000"/>
                </a:solidFill>
                <a:latin typeface="Arial"/>
                <a:ea typeface="Arial"/>
                <a:cs typeface="Arial"/>
                <a:sym typeface="Arial"/>
              </a:rPr>
              <a:t>vintage capacity profile</a:t>
            </a:r>
            <a:r>
              <a:rPr lang="sv-SE" sz="2000" b="0" i="0" u="none" strike="noStrike" cap="none">
                <a:solidFill>
                  <a:srgbClr val="000000"/>
                </a:solidFill>
                <a:latin typeface="Arial"/>
                <a:ea typeface="Arial"/>
                <a:cs typeface="Arial"/>
                <a:sym typeface="Arial"/>
              </a:rPr>
              <a:t> for each technology type. This enables the model to represent the remaining operational capacity of existing plants over time in a realistic manner.</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Where such commissioning data are unavailable, this tool may be omitted. In such cases, the vintage capacity profile for power plants can instead be calculated using the same method applied to </a:t>
            </a:r>
            <a:r>
              <a:rPr lang="sv-SE" sz="2000" b="1" i="0" u="none" strike="noStrike" cap="none">
                <a:solidFill>
                  <a:srgbClr val="000000"/>
                </a:solidFill>
                <a:latin typeface="Arial"/>
                <a:ea typeface="Arial"/>
                <a:cs typeface="Arial"/>
                <a:sym typeface="Arial"/>
              </a:rPr>
              <a:t>most end-use technologies </a:t>
            </a:r>
            <a:r>
              <a:rPr lang="sv-SE" sz="2000" b="0" i="0" u="none" strike="noStrike" cap="none">
                <a:solidFill>
                  <a:srgbClr val="000000"/>
                </a:solidFill>
                <a:latin typeface="Arial"/>
                <a:ea typeface="Arial"/>
                <a:cs typeface="Arial"/>
                <a:sym typeface="Arial"/>
              </a:rPr>
              <a:t>(see </a:t>
            </a:r>
            <a:r>
              <a:rPr lang="sv-SE" sz="2000" b="1" i="0" u="none" strike="noStrike" cap="none">
                <a:solidFill>
                  <a:srgbClr val="000000"/>
                </a:solidFill>
                <a:latin typeface="Arial"/>
                <a:ea typeface="Arial"/>
                <a:cs typeface="Arial"/>
                <a:sym typeface="Arial"/>
              </a:rPr>
              <a:t>08_Tool – Residual Capacity Others</a:t>
            </a:r>
            <a:r>
              <a:rPr lang="sv-SE" sz="2000" b="0" i="0" u="none" strike="noStrike" cap="none">
                <a:solidFill>
                  <a:srgbClr val="000000"/>
                </a:solidFill>
                <a:latin typeface="Arial"/>
                <a:ea typeface="Arial"/>
                <a:cs typeface="Arial"/>
                <a:sym typeface="Arial"/>
              </a:rPr>
              <a:t>).</a:t>
            </a:r>
            <a:endParaRPr/>
          </a:p>
        </p:txBody>
      </p:sp>
      <p:pic>
        <p:nvPicPr>
          <p:cNvPr id="199" name="Google Shape;199;p32"/>
          <p:cNvPicPr preferRelativeResize="0"/>
          <p:nvPr/>
        </p:nvPicPr>
        <p:blipFill rotWithShape="1">
          <a:blip r:embed="rId3">
            <a:alphaModFix/>
          </a:blip>
          <a:srcRect/>
          <a:stretch/>
        </p:blipFill>
        <p:spPr>
          <a:xfrm>
            <a:off x="840972" y="2978943"/>
            <a:ext cx="900114" cy="900114"/>
          </a:xfrm>
          <a:prstGeom prst="rect">
            <a:avLst/>
          </a:prstGeom>
          <a:noFill/>
          <a:ln>
            <a:noFill/>
          </a:ln>
        </p:spPr>
      </p:pic>
      <p:pic>
        <p:nvPicPr>
          <p:cNvPr id="200" name="Google Shape;200;p32"/>
          <p:cNvPicPr preferRelativeResize="0"/>
          <p:nvPr/>
        </p:nvPicPr>
        <p:blipFill rotWithShape="1">
          <a:blip r:embed="rId4">
            <a:alphaModFix/>
          </a:blip>
          <a:srcRect/>
          <a:stretch/>
        </p:blipFill>
        <p:spPr>
          <a:xfrm>
            <a:off x="840972" y="1363149"/>
            <a:ext cx="900114" cy="9001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11</a:t>
            </a:fld>
            <a:endParaRPr sz="1000" b="1" i="0" u="none" strike="noStrike" cap="none">
              <a:solidFill>
                <a:schemeClr val="lt1"/>
              </a:solidFill>
              <a:latin typeface="Arial"/>
              <a:ea typeface="Arial"/>
              <a:cs typeface="Arial"/>
              <a:sym typeface="Arial"/>
            </a:endParaRPr>
          </a:p>
        </p:txBody>
      </p:sp>
      <p:sp>
        <p:nvSpPr>
          <p:cNvPr id="207" name="Google Shape;207;p33"/>
          <p:cNvSpPr txBox="1"/>
          <p:nvPr/>
        </p:nvSpPr>
        <p:spPr>
          <a:xfrm>
            <a:off x="835428" y="1786512"/>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208" name="Google Shape;208;p33"/>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05_Tool - Year Split &amp; Load Profiles</a:t>
            </a:r>
            <a:endParaRPr/>
          </a:p>
        </p:txBody>
      </p:sp>
      <p:sp>
        <p:nvSpPr>
          <p:cNvPr id="209" name="Google Shape;209;p33"/>
          <p:cNvSpPr txBox="1"/>
          <p:nvPr/>
        </p:nvSpPr>
        <p:spPr>
          <a:xfrm>
            <a:off x="1741086" y="1385446"/>
            <a:ext cx="9615486" cy="44012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This tool calculates two </a:t>
            </a:r>
            <a:r>
              <a:rPr lang="sv-SE" sz="2000" b="1" i="0" u="none" strike="noStrike" cap="none">
                <a:solidFill>
                  <a:srgbClr val="000000"/>
                </a:solidFill>
                <a:latin typeface="Arial"/>
                <a:ea typeface="Arial"/>
                <a:cs typeface="Arial"/>
                <a:sym typeface="Arial"/>
              </a:rPr>
              <a:t>key input parameters </a:t>
            </a:r>
            <a:r>
              <a:rPr lang="sv-SE" sz="2000" b="0" i="0" u="none" strike="noStrike" cap="none">
                <a:solidFill>
                  <a:srgbClr val="000000"/>
                </a:solidFill>
                <a:latin typeface="Arial"/>
                <a:ea typeface="Arial"/>
                <a:cs typeface="Arial"/>
                <a:sym typeface="Arial"/>
              </a:rPr>
              <a:t>for the model.</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2000"/>
              <a:buFont typeface="Arial"/>
              <a:buAutoNum type="arabicPeriod"/>
            </a:pPr>
            <a:r>
              <a:rPr lang="sv-SE" sz="2000" b="1" i="0" u="sng" strike="noStrike" cap="none">
                <a:solidFill>
                  <a:srgbClr val="000000"/>
                </a:solidFill>
                <a:latin typeface="Arial"/>
                <a:ea typeface="Arial"/>
                <a:cs typeface="Arial"/>
                <a:sym typeface="Arial"/>
              </a:rPr>
              <a:t>Year Split </a:t>
            </a:r>
            <a:r>
              <a:rPr lang="sv-SE" sz="2000" b="0" i="0" u="none" strike="noStrike" cap="none">
                <a:solidFill>
                  <a:srgbClr val="000000"/>
                </a:solidFill>
                <a:latin typeface="Arial"/>
                <a:ea typeface="Arial"/>
                <a:cs typeface="Arial"/>
                <a:sym typeface="Arial"/>
              </a:rPr>
              <a:t>– This represents the share of each </a:t>
            </a:r>
            <a:r>
              <a:rPr lang="sv-SE" sz="2000" b="1" i="0" u="none" strike="noStrike" cap="none">
                <a:solidFill>
                  <a:srgbClr val="000000"/>
                </a:solidFill>
                <a:latin typeface="Arial"/>
                <a:ea typeface="Arial"/>
                <a:cs typeface="Arial"/>
                <a:sym typeface="Arial"/>
              </a:rPr>
              <a:t>time slice </a:t>
            </a:r>
            <a:r>
              <a:rPr lang="sv-SE" sz="2000" b="0" i="0" u="none" strike="noStrike" cap="none">
                <a:solidFill>
                  <a:srgbClr val="000000"/>
                </a:solidFill>
                <a:latin typeface="Arial"/>
                <a:ea typeface="Arial"/>
                <a:cs typeface="Arial"/>
                <a:sym typeface="Arial"/>
              </a:rPr>
              <a:t>within a year. At the time of writing, the tool provides a fixed year split for </a:t>
            </a:r>
            <a:r>
              <a:rPr lang="sv-SE" sz="2000" b="1" i="0" u="none" strike="noStrike" cap="none">
                <a:solidFill>
                  <a:srgbClr val="000000"/>
                </a:solidFill>
                <a:latin typeface="Arial"/>
                <a:ea typeface="Arial"/>
                <a:cs typeface="Arial"/>
                <a:sym typeface="Arial"/>
              </a:rPr>
              <a:t>30 predefined time slices</a:t>
            </a:r>
            <a:r>
              <a:rPr lang="sv-SE" sz="2000" b="0" i="0" u="none" strike="noStrike" cap="none">
                <a:solidFill>
                  <a:srgbClr val="000000"/>
                </a:solidFill>
                <a:latin typeface="Arial"/>
                <a:ea typeface="Arial"/>
                <a:cs typeface="Arial"/>
                <a:sym typeface="Arial"/>
              </a:rPr>
              <a:t>. Future versions are expected to allow users to define </a:t>
            </a:r>
            <a:r>
              <a:rPr lang="sv-SE" sz="2000" b="1" i="0" u="none" strike="noStrike" cap="none">
                <a:solidFill>
                  <a:srgbClr val="000000"/>
                </a:solidFill>
                <a:latin typeface="Arial"/>
                <a:ea typeface="Arial"/>
                <a:cs typeface="Arial"/>
                <a:sym typeface="Arial"/>
              </a:rPr>
              <a:t>custom time slices </a:t>
            </a:r>
            <a:r>
              <a:rPr lang="sv-SE" sz="2000" b="0" i="0" u="none" strike="noStrike" cap="none">
                <a:solidFill>
                  <a:srgbClr val="000000"/>
                </a:solidFill>
                <a:latin typeface="Arial"/>
                <a:ea typeface="Arial"/>
                <a:cs typeface="Arial"/>
                <a:sym typeface="Arial"/>
              </a:rPr>
              <a:t>and </a:t>
            </a:r>
            <a:r>
              <a:rPr lang="sv-SE" sz="2000" b="1" i="0" u="none" strike="noStrike" cap="none">
                <a:solidFill>
                  <a:srgbClr val="000000"/>
                </a:solidFill>
                <a:latin typeface="Arial"/>
                <a:ea typeface="Arial"/>
                <a:cs typeface="Arial"/>
                <a:sym typeface="Arial"/>
              </a:rPr>
              <a:t>year splits</a:t>
            </a:r>
            <a:r>
              <a:rPr lang="sv-SE" sz="2000" b="0" i="0" u="none" strike="noStrike" cap="none">
                <a:solidFill>
                  <a:srgbClr val="000000"/>
                </a:solidFill>
                <a:latin typeface="Arial"/>
                <a:ea typeface="Arial"/>
                <a:cs typeface="Arial"/>
                <a:sym typeface="Arial"/>
              </a:rPr>
              <a:t>.</a:t>
            </a:r>
            <a:endParaRPr/>
          </a:p>
          <a:p>
            <a:pPr marL="457200" marR="0" lvl="0" indent="-33020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2000"/>
              <a:buFont typeface="Arial"/>
              <a:buAutoNum type="arabicPeriod"/>
            </a:pPr>
            <a:r>
              <a:rPr lang="sv-SE" sz="2000" b="1" i="0" u="sng" strike="noStrike" cap="none">
                <a:solidFill>
                  <a:srgbClr val="000000"/>
                </a:solidFill>
                <a:latin typeface="Arial"/>
                <a:ea typeface="Arial"/>
                <a:cs typeface="Arial"/>
                <a:sym typeface="Arial"/>
              </a:rPr>
              <a:t>Demand Profiles </a:t>
            </a:r>
            <a:r>
              <a:rPr lang="sv-SE" sz="2000" b="0" i="0" u="none" strike="noStrike" cap="none">
                <a:solidFill>
                  <a:srgbClr val="000000"/>
                </a:solidFill>
                <a:latin typeface="Arial"/>
                <a:ea typeface="Arial"/>
                <a:cs typeface="Arial"/>
                <a:sym typeface="Arial"/>
              </a:rPr>
              <a:t>– These profiles apply to the demands identified as </a:t>
            </a:r>
            <a:r>
              <a:rPr lang="sv-SE" sz="2000" b="1" i="0" u="none" strike="noStrike" cap="none">
                <a:solidFill>
                  <a:srgbClr val="000000"/>
                </a:solidFill>
                <a:latin typeface="Arial"/>
                <a:ea typeface="Arial"/>
                <a:cs typeface="Arial"/>
                <a:sym typeface="Arial"/>
              </a:rPr>
              <a:t>Specified Annual</a:t>
            </a:r>
            <a:r>
              <a:rPr lang="sv-SE" sz="2000" b="0" i="0" u="none" strike="noStrike" cap="none">
                <a:solidFill>
                  <a:srgbClr val="000000"/>
                </a:solidFill>
                <a:latin typeface="Arial"/>
                <a:ea typeface="Arial"/>
                <a:cs typeface="Arial"/>
                <a:sym typeface="Arial"/>
              </a:rPr>
              <a:t> in the previous tool (</a:t>
            </a:r>
            <a:r>
              <a:rPr lang="sv-SE" sz="2000" b="1" i="0" u="none" strike="noStrike" cap="none">
                <a:solidFill>
                  <a:srgbClr val="000000"/>
                </a:solidFill>
                <a:latin typeface="Arial"/>
                <a:ea typeface="Arial"/>
                <a:cs typeface="Arial"/>
                <a:sym typeface="Arial"/>
              </a:rPr>
              <a:t>03_Tool – Demand Projections</a:t>
            </a:r>
            <a:r>
              <a:rPr lang="sv-SE" sz="2000" b="0" i="0" u="none" strike="noStrike" cap="none">
                <a:solidFill>
                  <a:srgbClr val="000000"/>
                </a:solidFill>
                <a:latin typeface="Arial"/>
                <a:ea typeface="Arial"/>
                <a:cs typeface="Arial"/>
                <a:sym typeface="Arial"/>
              </a:rPr>
              <a:t>). A demand profile expresses the </a:t>
            </a:r>
            <a:r>
              <a:rPr lang="sv-SE" sz="2000" b="1" i="0" u="none" strike="noStrike" cap="none">
                <a:solidFill>
                  <a:srgbClr val="000000"/>
                </a:solidFill>
                <a:latin typeface="Arial"/>
                <a:ea typeface="Arial"/>
                <a:cs typeface="Arial"/>
                <a:sym typeface="Arial"/>
              </a:rPr>
              <a:t>distribution of demand occurrence throughout the year</a:t>
            </a:r>
            <a:r>
              <a:rPr lang="sv-SE" sz="2000" b="0" i="0" u="none" strike="noStrike" cap="none">
                <a:solidFill>
                  <a:srgbClr val="000000"/>
                </a:solidFill>
                <a:latin typeface="Arial"/>
                <a:ea typeface="Arial"/>
                <a:cs typeface="Arial"/>
                <a:sym typeface="Arial"/>
              </a:rPr>
              <a:t> as a share of the total. To generate these profiles, the tool requires both the year split and an </a:t>
            </a:r>
            <a:r>
              <a:rPr lang="sv-SE" sz="2000" b="1" i="0" u="none" strike="noStrike" cap="none">
                <a:solidFill>
                  <a:srgbClr val="000000"/>
                </a:solidFill>
                <a:latin typeface="Arial"/>
                <a:ea typeface="Arial"/>
                <a:cs typeface="Arial"/>
                <a:sym typeface="Arial"/>
              </a:rPr>
              <a:t>hourly demand profile </a:t>
            </a:r>
            <a:r>
              <a:rPr lang="sv-SE" sz="2000" b="0" i="0" u="none" strike="noStrike" cap="none">
                <a:solidFill>
                  <a:srgbClr val="000000"/>
                </a:solidFill>
                <a:latin typeface="Arial"/>
                <a:ea typeface="Arial"/>
                <a:cs typeface="Arial"/>
                <a:sym typeface="Arial"/>
              </a:rPr>
              <a:t>for each demand type. Hourly profiles for a selection of key demands are preloaded in the MDI and can be accessed in the </a:t>
            </a:r>
            <a:r>
              <a:rPr lang="sv-SE" sz="2000" b="1" i="0" u="none" strike="noStrike" cap="none">
                <a:solidFill>
                  <a:srgbClr val="000000"/>
                </a:solidFill>
                <a:latin typeface="Arial"/>
                <a:ea typeface="Arial"/>
                <a:cs typeface="Arial"/>
                <a:sym typeface="Arial"/>
              </a:rPr>
              <a:t>Profiles</a:t>
            </a:r>
            <a:r>
              <a:rPr lang="sv-SE" sz="2000" b="0" i="0" u="none" strike="noStrike" cap="none">
                <a:solidFill>
                  <a:srgbClr val="000000"/>
                </a:solidFill>
                <a:latin typeface="Arial"/>
                <a:ea typeface="Arial"/>
                <a:cs typeface="Arial"/>
                <a:sym typeface="Arial"/>
              </a:rPr>
              <a:t> folder.</a:t>
            </a:r>
            <a:endParaRPr sz="2000" b="0" i="0" u="none" strike="noStrike" cap="none">
              <a:solidFill>
                <a:srgbClr val="000000"/>
              </a:solidFill>
              <a:latin typeface="Arial"/>
              <a:ea typeface="Arial"/>
              <a:cs typeface="Arial"/>
              <a:sym typeface="Arial"/>
            </a:endParaRPr>
          </a:p>
        </p:txBody>
      </p:sp>
      <p:pic>
        <p:nvPicPr>
          <p:cNvPr id="210" name="Google Shape;210;p33"/>
          <p:cNvPicPr preferRelativeResize="0"/>
          <p:nvPr/>
        </p:nvPicPr>
        <p:blipFill rotWithShape="1">
          <a:blip r:embed="rId3">
            <a:alphaModFix/>
          </a:blip>
          <a:srcRect/>
          <a:stretch/>
        </p:blipFill>
        <p:spPr>
          <a:xfrm>
            <a:off x="220220" y="3977640"/>
            <a:ext cx="2003981" cy="902970"/>
          </a:xfrm>
          <a:prstGeom prst="rect">
            <a:avLst/>
          </a:prstGeom>
          <a:noFill/>
          <a:ln>
            <a:noFill/>
          </a:ln>
        </p:spPr>
      </p:pic>
      <p:pic>
        <p:nvPicPr>
          <p:cNvPr id="211" name="Google Shape;211;p33" descr="Monthly calendar with solid fill"/>
          <p:cNvPicPr preferRelativeResize="0"/>
          <p:nvPr/>
        </p:nvPicPr>
        <p:blipFill rotWithShape="1">
          <a:blip r:embed="rId4">
            <a:alphaModFix/>
          </a:blip>
          <a:srcRect/>
          <a:stretch/>
        </p:blipFill>
        <p:spPr>
          <a:xfrm>
            <a:off x="604990" y="2194560"/>
            <a:ext cx="1234440" cy="12344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12</a:t>
            </a:fld>
            <a:endParaRPr sz="1000" b="1" i="0" u="none" strike="noStrike" cap="none">
              <a:solidFill>
                <a:schemeClr val="lt1"/>
              </a:solidFill>
              <a:latin typeface="Arial"/>
              <a:ea typeface="Arial"/>
              <a:cs typeface="Arial"/>
              <a:sym typeface="Arial"/>
            </a:endParaRPr>
          </a:p>
        </p:txBody>
      </p:sp>
      <p:sp>
        <p:nvSpPr>
          <p:cNvPr id="218" name="Google Shape;218;p34"/>
          <p:cNvSpPr txBox="1"/>
          <p:nvPr/>
        </p:nvSpPr>
        <p:spPr>
          <a:xfrm>
            <a:off x="835428" y="1786512"/>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219" name="Google Shape;219;p34"/>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06_Tool - Renewables CFs</a:t>
            </a:r>
            <a:endParaRPr/>
          </a:p>
        </p:txBody>
      </p:sp>
      <p:sp>
        <p:nvSpPr>
          <p:cNvPr id="220" name="Google Shape;220;p34"/>
          <p:cNvSpPr txBox="1"/>
          <p:nvPr/>
        </p:nvSpPr>
        <p:spPr>
          <a:xfrm>
            <a:off x="1741086" y="1385446"/>
            <a:ext cx="9615486" cy="34778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This tool calculates the </a:t>
            </a:r>
            <a:r>
              <a:rPr lang="sv-SE" sz="2000" b="1" i="0" u="none" strike="noStrike" cap="none">
                <a:solidFill>
                  <a:srgbClr val="000000"/>
                </a:solidFill>
                <a:latin typeface="Arial"/>
                <a:ea typeface="Arial"/>
                <a:cs typeface="Arial"/>
                <a:sym typeface="Arial"/>
              </a:rPr>
              <a:t>capacity factor </a:t>
            </a:r>
            <a:r>
              <a:rPr lang="sv-SE" sz="2000" b="0" i="0" u="none" strike="noStrike" cap="none">
                <a:solidFill>
                  <a:srgbClr val="000000"/>
                </a:solidFill>
                <a:latin typeface="Arial"/>
                <a:ea typeface="Arial"/>
                <a:cs typeface="Arial"/>
                <a:sym typeface="Arial"/>
              </a:rPr>
              <a:t>for </a:t>
            </a:r>
            <a:r>
              <a:rPr lang="sv-SE" sz="2000" b="1" i="0" u="none" strike="noStrike" cap="none">
                <a:solidFill>
                  <a:srgbClr val="000000"/>
                </a:solidFill>
                <a:latin typeface="Arial"/>
                <a:ea typeface="Arial"/>
                <a:cs typeface="Arial"/>
                <a:sym typeface="Arial"/>
              </a:rPr>
              <a:t>wind</a:t>
            </a:r>
            <a:r>
              <a:rPr lang="sv-SE" sz="2000" b="0" i="0" u="none" strike="noStrike" cap="none">
                <a:solidFill>
                  <a:srgbClr val="000000"/>
                </a:solidFill>
                <a:latin typeface="Arial"/>
                <a:ea typeface="Arial"/>
                <a:cs typeface="Arial"/>
                <a:sym typeface="Arial"/>
              </a:rPr>
              <a:t> and </a:t>
            </a:r>
            <a:r>
              <a:rPr lang="sv-SE" sz="2000" b="1" i="0" u="none" strike="noStrike" cap="none">
                <a:solidFill>
                  <a:srgbClr val="000000"/>
                </a:solidFill>
                <a:latin typeface="Arial"/>
                <a:ea typeface="Arial"/>
                <a:cs typeface="Arial"/>
                <a:sym typeface="Arial"/>
              </a:rPr>
              <a:t>solar</a:t>
            </a:r>
            <a:r>
              <a:rPr lang="sv-SE" sz="2000" b="0" i="0" u="none" strike="noStrike" cap="none">
                <a:solidFill>
                  <a:srgbClr val="000000"/>
                </a:solidFill>
                <a:latin typeface="Arial"/>
                <a:ea typeface="Arial"/>
                <a:cs typeface="Arial"/>
                <a:sym typeface="Arial"/>
              </a:rPr>
              <a:t> technologies for each time slice.</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Similar to </a:t>
            </a:r>
            <a:r>
              <a:rPr lang="sv-SE" sz="2000" b="1" i="0" u="none" strike="noStrike" cap="none">
                <a:solidFill>
                  <a:srgbClr val="000000"/>
                </a:solidFill>
                <a:latin typeface="Arial"/>
                <a:ea typeface="Arial"/>
                <a:cs typeface="Arial"/>
                <a:sym typeface="Arial"/>
              </a:rPr>
              <a:t>05_Tool – Year Split and Demand Profiles</a:t>
            </a:r>
            <a:r>
              <a:rPr lang="sv-SE" sz="2000" b="0" i="0" u="none" strike="noStrike" cap="none">
                <a:solidFill>
                  <a:srgbClr val="000000"/>
                </a:solidFill>
                <a:latin typeface="Arial"/>
                <a:ea typeface="Arial"/>
                <a:cs typeface="Arial"/>
                <a:sym typeface="Arial"/>
              </a:rPr>
              <a:t>, it uses the </a:t>
            </a:r>
            <a:r>
              <a:rPr lang="sv-SE" sz="2000" b="1" i="0" u="none" strike="noStrike" cap="none">
                <a:solidFill>
                  <a:srgbClr val="000000"/>
                </a:solidFill>
                <a:latin typeface="Arial"/>
                <a:ea typeface="Arial"/>
                <a:cs typeface="Arial"/>
                <a:sym typeface="Arial"/>
              </a:rPr>
              <a:t>predefined year split </a:t>
            </a:r>
            <a:r>
              <a:rPr lang="sv-SE" sz="2000" b="0" i="0" u="none" strike="noStrike" cap="none">
                <a:solidFill>
                  <a:srgbClr val="000000"/>
                </a:solidFill>
                <a:latin typeface="Arial"/>
                <a:ea typeface="Arial"/>
                <a:cs typeface="Arial"/>
                <a:sym typeface="Arial"/>
              </a:rPr>
              <a:t>in combination with </a:t>
            </a:r>
            <a:r>
              <a:rPr lang="sv-SE" sz="2000" b="1" i="0" u="none" strike="noStrike" cap="none">
                <a:solidFill>
                  <a:srgbClr val="000000"/>
                </a:solidFill>
                <a:latin typeface="Arial"/>
                <a:ea typeface="Arial"/>
                <a:cs typeface="Arial"/>
                <a:sym typeface="Arial"/>
              </a:rPr>
              <a:t>hourly capacity factor data</a:t>
            </a:r>
            <a:r>
              <a:rPr lang="sv-SE" sz="2000" b="0" i="0" u="none" strike="noStrike" cap="none">
                <a:solidFill>
                  <a:srgbClr val="000000"/>
                </a:solidFill>
                <a:latin typeface="Arial"/>
                <a:ea typeface="Arial"/>
                <a:cs typeface="Arial"/>
                <a:sym typeface="Arial"/>
              </a:rPr>
              <a:t> to produce the final time-slice-specific values.</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1" i="0" u="none" strike="noStrike" cap="none">
                <a:solidFill>
                  <a:srgbClr val="000000"/>
                </a:solidFill>
                <a:latin typeface="Arial"/>
                <a:ea typeface="Arial"/>
                <a:cs typeface="Arial"/>
                <a:sym typeface="Arial"/>
              </a:rPr>
              <a:t>Pre-loaded capacity factor profiles</a:t>
            </a:r>
            <a:r>
              <a:rPr lang="sv-SE" sz="2000" b="0" i="0" u="none" strike="noStrike" cap="none">
                <a:solidFill>
                  <a:srgbClr val="000000"/>
                </a:solidFill>
                <a:latin typeface="Arial"/>
                <a:ea typeface="Arial"/>
                <a:cs typeface="Arial"/>
                <a:sym typeface="Arial"/>
              </a:rPr>
              <a:t>, disaggregated by country and by technology (wind and solar), are included in the MDI and can be accessed in the </a:t>
            </a:r>
            <a:r>
              <a:rPr lang="sv-SE" sz="2000" b="1" i="0" u="none" strike="noStrike" cap="none">
                <a:solidFill>
                  <a:srgbClr val="000000"/>
                </a:solidFill>
                <a:latin typeface="Arial"/>
                <a:ea typeface="Arial"/>
                <a:cs typeface="Arial"/>
                <a:sym typeface="Arial"/>
              </a:rPr>
              <a:t>Profiles</a:t>
            </a:r>
            <a:r>
              <a:rPr lang="sv-SE" sz="2000" b="0" i="0" u="none" strike="noStrike" cap="none">
                <a:solidFill>
                  <a:srgbClr val="000000"/>
                </a:solidFill>
                <a:latin typeface="Arial"/>
                <a:ea typeface="Arial"/>
                <a:cs typeface="Arial"/>
                <a:sym typeface="Arial"/>
              </a:rPr>
              <a:t> folder.</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pic>
        <p:nvPicPr>
          <p:cNvPr id="221" name="Google Shape;221;p34" descr="A solar panel and wind turbine&#10;&#10;AI-generated content may be incorrect."/>
          <p:cNvPicPr preferRelativeResize="0"/>
          <p:nvPr/>
        </p:nvPicPr>
        <p:blipFill rotWithShape="1">
          <a:blip r:embed="rId3">
            <a:alphaModFix/>
          </a:blip>
          <a:srcRect/>
          <a:stretch/>
        </p:blipFill>
        <p:spPr>
          <a:xfrm>
            <a:off x="719136" y="1385446"/>
            <a:ext cx="861589" cy="861589"/>
          </a:xfrm>
          <a:prstGeom prst="rect">
            <a:avLst/>
          </a:prstGeom>
          <a:noFill/>
          <a:ln>
            <a:noFill/>
          </a:ln>
        </p:spPr>
      </p:pic>
      <p:pic>
        <p:nvPicPr>
          <p:cNvPr id="222" name="Google Shape;222;p34" descr="A black and white text&#10;&#10;AI-generated content may be incorrect."/>
          <p:cNvPicPr preferRelativeResize="0"/>
          <p:nvPr/>
        </p:nvPicPr>
        <p:blipFill rotWithShape="1">
          <a:blip r:embed="rId4">
            <a:alphaModFix/>
          </a:blip>
          <a:srcRect/>
          <a:stretch/>
        </p:blipFill>
        <p:spPr>
          <a:xfrm>
            <a:off x="184615" y="2730784"/>
            <a:ext cx="1556471" cy="1134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13</a:t>
            </a:fld>
            <a:endParaRPr sz="1000" b="1" i="0" u="none" strike="noStrike" cap="none">
              <a:solidFill>
                <a:schemeClr val="lt1"/>
              </a:solidFill>
              <a:latin typeface="Arial"/>
              <a:ea typeface="Arial"/>
              <a:cs typeface="Arial"/>
              <a:sym typeface="Arial"/>
            </a:endParaRPr>
          </a:p>
        </p:txBody>
      </p:sp>
      <p:sp>
        <p:nvSpPr>
          <p:cNvPr id="229" name="Google Shape;229;p35"/>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07_Tool - Constraints</a:t>
            </a:r>
            <a:endParaRPr/>
          </a:p>
        </p:txBody>
      </p:sp>
      <p:sp>
        <p:nvSpPr>
          <p:cNvPr id="230" name="Google Shape;230;p35"/>
          <p:cNvSpPr txBox="1"/>
          <p:nvPr/>
        </p:nvSpPr>
        <p:spPr>
          <a:xfrm>
            <a:off x="1741086" y="1385446"/>
            <a:ext cx="9615486" cy="28623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This tool assists the user in </a:t>
            </a:r>
            <a:r>
              <a:rPr lang="sv-SE" sz="2000" b="1" i="0" u="none" strike="noStrike" cap="none">
                <a:solidFill>
                  <a:srgbClr val="000000"/>
                </a:solidFill>
                <a:latin typeface="Arial"/>
                <a:ea typeface="Arial"/>
                <a:cs typeface="Arial"/>
                <a:sym typeface="Arial"/>
              </a:rPr>
              <a:t>defining constraints</a:t>
            </a:r>
            <a:r>
              <a:rPr lang="sv-SE" sz="2000" b="0" i="0" u="none" strike="noStrike" cap="none">
                <a:solidFill>
                  <a:srgbClr val="000000"/>
                </a:solidFill>
                <a:latin typeface="Arial"/>
                <a:ea typeface="Arial"/>
                <a:cs typeface="Arial"/>
                <a:sym typeface="Arial"/>
              </a:rPr>
              <a:t> that influence the </a:t>
            </a:r>
            <a:r>
              <a:rPr lang="sv-SE" sz="2000" b="1" i="0" u="none" strike="noStrike" cap="none">
                <a:solidFill>
                  <a:srgbClr val="000000"/>
                </a:solidFill>
                <a:latin typeface="Arial"/>
                <a:ea typeface="Arial"/>
                <a:cs typeface="Arial"/>
                <a:sym typeface="Arial"/>
              </a:rPr>
              <a:t>behaviour of the model</a:t>
            </a:r>
            <a:r>
              <a:rPr lang="sv-SE" sz="2000" b="0" i="0" u="none" strike="noStrike" cap="none">
                <a:solidFill>
                  <a:srgbClr val="000000"/>
                </a:solidFill>
                <a:latin typeface="Arial"/>
                <a:ea typeface="Arial"/>
                <a:cs typeface="Arial"/>
                <a:sym typeface="Arial"/>
              </a:rPr>
              <a:t>.</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A set of </a:t>
            </a:r>
            <a:r>
              <a:rPr lang="sv-SE" sz="2000" b="1" i="0" u="none" strike="noStrike" cap="none">
                <a:solidFill>
                  <a:srgbClr val="000000"/>
                </a:solidFill>
                <a:latin typeface="Arial"/>
                <a:ea typeface="Arial"/>
                <a:cs typeface="Arial"/>
                <a:sym typeface="Arial"/>
              </a:rPr>
              <a:t>predefined constraints </a:t>
            </a:r>
            <a:r>
              <a:rPr lang="sv-SE" sz="2000" b="0" i="0" u="none" strike="noStrike" cap="none">
                <a:solidFill>
                  <a:srgbClr val="000000"/>
                </a:solidFill>
                <a:latin typeface="Arial"/>
                <a:ea typeface="Arial"/>
                <a:cs typeface="Arial"/>
                <a:sym typeface="Arial"/>
              </a:rPr>
              <a:t>is included; however, it is at the user’s discretion to determine which of these are relevant to their case study and to </a:t>
            </a:r>
            <a:r>
              <a:rPr lang="sv-SE" sz="2000" b="1" i="0" u="none" strike="noStrike" cap="none">
                <a:solidFill>
                  <a:srgbClr val="000000"/>
                </a:solidFill>
                <a:latin typeface="Arial"/>
                <a:ea typeface="Arial"/>
                <a:cs typeface="Arial"/>
                <a:sym typeface="Arial"/>
              </a:rPr>
              <a:t>specify their parameter values</a:t>
            </a:r>
            <a:r>
              <a:rPr lang="sv-SE" sz="2000" b="0" i="0" u="none" strike="noStrike" cap="none">
                <a:solidFill>
                  <a:srgbClr val="000000"/>
                </a:solidFill>
                <a:latin typeface="Arial"/>
                <a:ea typeface="Arial"/>
                <a:cs typeface="Arial"/>
                <a:sym typeface="Arial"/>
              </a:rPr>
              <a:t> accordingly.</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In addition to the default options, the user may introduce </a:t>
            </a:r>
            <a:r>
              <a:rPr lang="sv-SE" sz="2000" b="1" i="0" u="none" strike="noStrike" cap="none">
                <a:solidFill>
                  <a:srgbClr val="000000"/>
                </a:solidFill>
                <a:latin typeface="Arial"/>
                <a:ea typeface="Arial"/>
                <a:cs typeface="Arial"/>
                <a:sym typeface="Arial"/>
              </a:rPr>
              <a:t>custom constraints </a:t>
            </a:r>
            <a:r>
              <a:rPr lang="sv-SE" sz="2000" b="0" i="0" u="none" strike="noStrike" cap="none">
                <a:solidFill>
                  <a:srgbClr val="000000"/>
                </a:solidFill>
                <a:latin typeface="Arial"/>
                <a:ea typeface="Arial"/>
                <a:cs typeface="Arial"/>
                <a:sym typeface="Arial"/>
              </a:rPr>
              <a:t>to address specific modelling requirements or policy considerations.</a:t>
            </a:r>
            <a:endParaRPr/>
          </a:p>
        </p:txBody>
      </p:sp>
      <p:pic>
        <p:nvPicPr>
          <p:cNvPr id="231" name="Google Shape;231;p35" descr="A colorful gears with arrows pointing to each other&#10;&#10;AI-generated content may be incorrect."/>
          <p:cNvPicPr preferRelativeResize="0"/>
          <p:nvPr/>
        </p:nvPicPr>
        <p:blipFill rotWithShape="1">
          <a:blip r:embed="rId3">
            <a:alphaModFix/>
          </a:blip>
          <a:srcRect/>
          <a:stretch/>
        </p:blipFill>
        <p:spPr>
          <a:xfrm>
            <a:off x="719136" y="1474470"/>
            <a:ext cx="948690" cy="948690"/>
          </a:xfrm>
          <a:prstGeom prst="rect">
            <a:avLst/>
          </a:prstGeom>
          <a:noFill/>
          <a:ln>
            <a:noFill/>
          </a:ln>
        </p:spPr>
      </p:pic>
      <p:pic>
        <p:nvPicPr>
          <p:cNvPr id="232" name="Google Shape;232;p35"/>
          <p:cNvPicPr preferRelativeResize="0"/>
          <p:nvPr/>
        </p:nvPicPr>
        <p:blipFill rotWithShape="1">
          <a:blip r:embed="rId4">
            <a:alphaModFix/>
          </a:blip>
          <a:srcRect/>
          <a:stretch/>
        </p:blipFill>
        <p:spPr>
          <a:xfrm>
            <a:off x="626480" y="2995933"/>
            <a:ext cx="1134001" cy="1134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14</a:t>
            </a:fld>
            <a:endParaRPr sz="1000" b="1" i="0" u="none" strike="noStrike" cap="none">
              <a:solidFill>
                <a:schemeClr val="lt1"/>
              </a:solidFill>
              <a:latin typeface="Arial"/>
              <a:ea typeface="Arial"/>
              <a:cs typeface="Arial"/>
              <a:sym typeface="Arial"/>
            </a:endParaRPr>
          </a:p>
        </p:txBody>
      </p:sp>
      <p:sp>
        <p:nvSpPr>
          <p:cNvPr id="239" name="Google Shape;239;p36"/>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08_Tool - Residual Capacity Others</a:t>
            </a:r>
            <a:endParaRPr/>
          </a:p>
        </p:txBody>
      </p:sp>
      <p:sp>
        <p:nvSpPr>
          <p:cNvPr id="240" name="Google Shape;240;p36"/>
          <p:cNvSpPr txBox="1"/>
          <p:nvPr/>
        </p:nvSpPr>
        <p:spPr>
          <a:xfrm>
            <a:off x="1741086" y="1385446"/>
            <a:ext cx="9615486" cy="40934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This tool calculates the </a:t>
            </a:r>
            <a:r>
              <a:rPr lang="sv-SE" sz="2000" b="1" i="0" u="none" strike="noStrike" cap="none">
                <a:solidFill>
                  <a:srgbClr val="000000"/>
                </a:solidFill>
                <a:latin typeface="Arial"/>
                <a:ea typeface="Arial"/>
                <a:cs typeface="Arial"/>
                <a:sym typeface="Arial"/>
              </a:rPr>
              <a:t>vintage capacity profile </a:t>
            </a:r>
            <a:r>
              <a:rPr lang="sv-SE" sz="2000" b="0" i="0" u="none" strike="noStrike" cap="none">
                <a:solidFill>
                  <a:srgbClr val="000000"/>
                </a:solidFill>
                <a:latin typeface="Arial"/>
                <a:ea typeface="Arial"/>
                <a:cs typeface="Arial"/>
                <a:sym typeface="Arial"/>
              </a:rPr>
              <a:t>for all technologies that have an associated capital cost.</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For technologies </a:t>
            </a:r>
            <a:r>
              <a:rPr lang="sv-SE" sz="2000" b="1" i="0" u="none" strike="noStrike" cap="none">
                <a:solidFill>
                  <a:srgbClr val="000000"/>
                </a:solidFill>
                <a:latin typeface="Arial"/>
                <a:ea typeface="Arial"/>
                <a:cs typeface="Arial"/>
                <a:sym typeface="Arial"/>
              </a:rPr>
              <a:t>without capital </a:t>
            </a:r>
            <a:r>
              <a:rPr lang="sv-SE" sz="2000" b="0" i="0" u="none" strike="noStrike" cap="none">
                <a:solidFill>
                  <a:srgbClr val="000000"/>
                </a:solidFill>
                <a:latin typeface="Arial"/>
                <a:ea typeface="Arial"/>
                <a:cs typeface="Arial"/>
                <a:sym typeface="Arial"/>
              </a:rPr>
              <a:t>costs, residual capacity is </a:t>
            </a:r>
            <a:r>
              <a:rPr lang="sv-SE" sz="2000" b="1" i="0" u="none" strike="noStrike" cap="none">
                <a:solidFill>
                  <a:srgbClr val="000000"/>
                </a:solidFill>
                <a:latin typeface="Arial"/>
                <a:ea typeface="Arial"/>
                <a:cs typeface="Arial"/>
                <a:sym typeface="Arial"/>
              </a:rPr>
              <a:t>not applicable</a:t>
            </a:r>
            <a:r>
              <a:rPr lang="sv-SE" sz="2000" b="0" i="0" u="none" strike="noStrike" cap="none">
                <a:solidFill>
                  <a:srgbClr val="000000"/>
                </a:solidFill>
                <a:latin typeface="Arial"/>
                <a:ea typeface="Arial"/>
                <a:cs typeface="Arial"/>
                <a:sym typeface="Arial"/>
              </a:rPr>
              <a:t>.</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To generate these profiles, the user first runs a </a:t>
            </a:r>
            <a:r>
              <a:rPr lang="sv-SE" sz="2000" b="1" i="0" u="none" strike="noStrike" cap="none">
                <a:solidFill>
                  <a:srgbClr val="000000"/>
                </a:solidFill>
                <a:latin typeface="Arial"/>
                <a:ea typeface="Arial"/>
                <a:cs typeface="Arial"/>
                <a:sym typeface="Arial"/>
              </a:rPr>
              <a:t>scenario</a:t>
            </a:r>
            <a:r>
              <a:rPr lang="sv-SE" sz="2000" b="0" i="0" u="none" strike="noStrike" cap="none">
                <a:solidFill>
                  <a:srgbClr val="000000"/>
                </a:solidFill>
                <a:latin typeface="Arial"/>
                <a:ea typeface="Arial"/>
                <a:cs typeface="Arial"/>
                <a:sym typeface="Arial"/>
              </a:rPr>
              <a:t> in which </a:t>
            </a:r>
            <a:r>
              <a:rPr lang="sv-SE" sz="2000" b="1" i="0" u="none" strike="noStrike" cap="none">
                <a:solidFill>
                  <a:srgbClr val="000000"/>
                </a:solidFill>
                <a:latin typeface="Arial"/>
                <a:ea typeface="Arial"/>
                <a:cs typeface="Arial"/>
                <a:sym typeface="Arial"/>
              </a:rPr>
              <a:t>no residual capacity</a:t>
            </a:r>
            <a:r>
              <a:rPr lang="sv-SE" sz="2000" b="0" i="0" u="none" strike="noStrike" cap="none">
                <a:solidFill>
                  <a:srgbClr val="000000"/>
                </a:solidFill>
                <a:latin typeface="Arial"/>
                <a:ea typeface="Arial"/>
                <a:cs typeface="Arial"/>
                <a:sym typeface="Arial"/>
              </a:rPr>
              <a:t> is specified.</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This allows the model to determine the </a:t>
            </a:r>
            <a:r>
              <a:rPr lang="sv-SE" sz="2000" b="1" i="0" u="none" strike="noStrike" cap="none">
                <a:solidFill>
                  <a:srgbClr val="000000"/>
                </a:solidFill>
                <a:latin typeface="Arial"/>
                <a:ea typeface="Arial"/>
                <a:cs typeface="Arial"/>
                <a:sym typeface="Arial"/>
              </a:rPr>
              <a:t>capacity required in the base year</a:t>
            </a:r>
            <a:r>
              <a:rPr lang="sv-SE" sz="2000" b="0" i="0" u="none" strike="noStrike" cap="none">
                <a:solidFill>
                  <a:srgbClr val="000000"/>
                </a:solidFill>
                <a:latin typeface="Arial"/>
                <a:ea typeface="Arial"/>
                <a:cs typeface="Arial"/>
                <a:sym typeface="Arial"/>
              </a:rPr>
              <a:t>, given the predefined technology activity.</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A </a:t>
            </a:r>
            <a:r>
              <a:rPr lang="sv-SE" sz="2000" b="1" i="0" u="none" strike="noStrike" cap="none">
                <a:solidFill>
                  <a:srgbClr val="000000"/>
                </a:solidFill>
                <a:latin typeface="Arial"/>
                <a:ea typeface="Arial"/>
                <a:cs typeface="Arial"/>
                <a:sym typeface="Arial"/>
              </a:rPr>
              <a:t>linear decline </a:t>
            </a:r>
            <a:r>
              <a:rPr lang="sv-SE" sz="2000" b="0" i="0" u="none" strike="noStrike" cap="none">
                <a:solidFill>
                  <a:srgbClr val="000000"/>
                </a:solidFill>
                <a:latin typeface="Arial"/>
                <a:ea typeface="Arial"/>
                <a:cs typeface="Arial"/>
                <a:sym typeface="Arial"/>
              </a:rPr>
              <a:t>in capacity is then assumed, based on the </a:t>
            </a:r>
            <a:r>
              <a:rPr lang="sv-SE" sz="2000" b="1" i="0" u="none" strike="noStrike" cap="none">
                <a:solidFill>
                  <a:srgbClr val="000000"/>
                </a:solidFill>
                <a:latin typeface="Arial"/>
                <a:ea typeface="Arial"/>
                <a:cs typeface="Arial"/>
                <a:sym typeface="Arial"/>
              </a:rPr>
              <a:t>operational lifetime </a:t>
            </a:r>
            <a:r>
              <a:rPr lang="sv-SE" sz="2000" b="0" i="0" u="none" strike="noStrike" cap="none">
                <a:solidFill>
                  <a:srgbClr val="000000"/>
                </a:solidFill>
                <a:latin typeface="Arial"/>
                <a:ea typeface="Arial"/>
                <a:cs typeface="Arial"/>
                <a:sym typeface="Arial"/>
              </a:rPr>
              <a:t>of the relevant technology.</a:t>
            </a:r>
            <a:endParaRPr/>
          </a:p>
        </p:txBody>
      </p:sp>
      <p:pic>
        <p:nvPicPr>
          <p:cNvPr id="241" name="Google Shape;241;p36" descr="A group of water flowing out of a wall&#10;&#10;AI-generated content may be incorrect."/>
          <p:cNvPicPr preferRelativeResize="0"/>
          <p:nvPr/>
        </p:nvPicPr>
        <p:blipFill rotWithShape="1">
          <a:blip r:embed="rId3">
            <a:alphaModFix/>
          </a:blip>
          <a:srcRect/>
          <a:stretch/>
        </p:blipFill>
        <p:spPr>
          <a:xfrm>
            <a:off x="774386" y="2967976"/>
            <a:ext cx="999490" cy="999490"/>
          </a:xfrm>
          <a:prstGeom prst="rect">
            <a:avLst/>
          </a:prstGeom>
          <a:noFill/>
          <a:ln>
            <a:noFill/>
          </a:ln>
        </p:spPr>
      </p:pic>
      <p:pic>
        <p:nvPicPr>
          <p:cNvPr id="242" name="Google Shape;242;p36" descr="A factory with smoke stacks and a black background&#10;&#10;AI-generated content may be incorrect."/>
          <p:cNvPicPr preferRelativeResize="0"/>
          <p:nvPr/>
        </p:nvPicPr>
        <p:blipFill rotWithShape="1">
          <a:blip r:embed="rId4">
            <a:alphaModFix/>
          </a:blip>
          <a:srcRect/>
          <a:stretch/>
        </p:blipFill>
        <p:spPr>
          <a:xfrm>
            <a:off x="774386" y="1400799"/>
            <a:ext cx="1068075" cy="1068075"/>
          </a:xfrm>
          <a:prstGeom prst="rect">
            <a:avLst/>
          </a:prstGeom>
          <a:noFill/>
          <a:ln>
            <a:noFill/>
          </a:ln>
        </p:spPr>
      </p:pic>
      <p:pic>
        <p:nvPicPr>
          <p:cNvPr id="243" name="Google Shape;243;p36" descr="A cartoon of a nuclear plant&#10;&#10;AI-generated content may be incorrect."/>
          <p:cNvPicPr preferRelativeResize="0"/>
          <p:nvPr/>
        </p:nvPicPr>
        <p:blipFill rotWithShape="1">
          <a:blip r:embed="rId5">
            <a:alphaModFix/>
          </a:blip>
          <a:srcRect/>
          <a:stretch/>
        </p:blipFill>
        <p:spPr>
          <a:xfrm>
            <a:off x="774386" y="4457711"/>
            <a:ext cx="999490" cy="9994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15</a:t>
            </a:fld>
            <a:endParaRPr sz="1000" b="1" i="0" u="none" strike="noStrike" cap="none">
              <a:solidFill>
                <a:schemeClr val="lt1"/>
              </a:solidFill>
              <a:latin typeface="Arial"/>
              <a:ea typeface="Arial"/>
              <a:cs typeface="Arial"/>
              <a:sym typeface="Arial"/>
            </a:endParaRPr>
          </a:p>
        </p:txBody>
      </p:sp>
      <p:sp>
        <p:nvSpPr>
          <p:cNvPr id="250" name="Google Shape;250;p37"/>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Model Input Data</a:t>
            </a:r>
            <a:endParaRPr/>
          </a:p>
        </p:txBody>
      </p:sp>
      <p:sp>
        <p:nvSpPr>
          <p:cNvPr id="251" name="Google Shape;251;p37"/>
          <p:cNvSpPr txBox="1"/>
          <p:nvPr/>
        </p:nvSpPr>
        <p:spPr>
          <a:xfrm>
            <a:off x="1741086" y="1385446"/>
            <a:ext cx="9615486" cy="16312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This file is </a:t>
            </a:r>
            <a:r>
              <a:rPr lang="sv-SE" sz="2000" b="1" i="0" u="none" strike="noStrike" cap="none">
                <a:solidFill>
                  <a:srgbClr val="000000"/>
                </a:solidFill>
                <a:latin typeface="Arial"/>
                <a:ea typeface="Arial"/>
                <a:cs typeface="Arial"/>
                <a:sym typeface="Arial"/>
              </a:rPr>
              <a:t>not a tool </a:t>
            </a:r>
            <a:r>
              <a:rPr lang="sv-SE" sz="2000" b="0" i="0" u="none" strike="noStrike" cap="none">
                <a:solidFill>
                  <a:srgbClr val="000000"/>
                </a:solidFill>
                <a:latin typeface="Arial"/>
                <a:ea typeface="Arial"/>
                <a:cs typeface="Arial"/>
                <a:sym typeface="Arial"/>
              </a:rPr>
              <a:t>in the conventional sense, as it performs </a:t>
            </a:r>
            <a:r>
              <a:rPr lang="sv-SE" sz="2000" b="1" i="0" u="none" strike="noStrike" cap="none">
                <a:solidFill>
                  <a:srgbClr val="000000"/>
                </a:solidFill>
                <a:latin typeface="Arial"/>
                <a:ea typeface="Arial"/>
                <a:cs typeface="Arial"/>
                <a:sym typeface="Arial"/>
              </a:rPr>
              <a:t>no calculations</a:t>
            </a:r>
            <a:r>
              <a:rPr lang="sv-SE" sz="2000" b="0" i="0" u="none" strike="noStrike" cap="none">
                <a:solidFill>
                  <a:srgbClr val="000000"/>
                </a:solidFill>
                <a:latin typeface="Arial"/>
                <a:ea typeface="Arial"/>
                <a:cs typeface="Arial"/>
                <a:sym typeface="Arial"/>
              </a:rPr>
              <a:t>. </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Instead, it </a:t>
            </a:r>
            <a:r>
              <a:rPr lang="sv-SE" sz="2000" b="1" i="0" u="none" strike="noStrike" cap="none">
                <a:solidFill>
                  <a:srgbClr val="000000"/>
                </a:solidFill>
                <a:latin typeface="Arial"/>
                <a:ea typeface="Arial"/>
                <a:cs typeface="Arial"/>
                <a:sym typeface="Arial"/>
              </a:rPr>
              <a:t>compiles the outputs from all preceding tools </a:t>
            </a:r>
            <a:r>
              <a:rPr lang="sv-SE" sz="2000" b="0" i="0" u="none" strike="noStrike" cap="none">
                <a:solidFill>
                  <a:srgbClr val="000000"/>
                </a:solidFill>
                <a:latin typeface="Arial"/>
                <a:ea typeface="Arial"/>
                <a:cs typeface="Arial"/>
                <a:sym typeface="Arial"/>
              </a:rPr>
              <a:t>and organises the data into a structure that is ready for </a:t>
            </a:r>
            <a:r>
              <a:rPr lang="sv-SE" sz="2000" b="1" i="0" u="none" strike="noStrike" cap="none">
                <a:solidFill>
                  <a:srgbClr val="000000"/>
                </a:solidFill>
                <a:latin typeface="Arial"/>
                <a:ea typeface="Arial"/>
                <a:cs typeface="Arial"/>
                <a:sym typeface="Arial"/>
              </a:rPr>
              <a:t>direct use in building a model</a:t>
            </a:r>
            <a:r>
              <a:rPr lang="sv-SE" sz="2000" b="0" i="0" u="none" strike="noStrike" cap="none">
                <a:solidFill>
                  <a:srgbClr val="000000"/>
                </a:solidFill>
                <a:latin typeface="Arial"/>
                <a:ea typeface="Arial"/>
                <a:cs typeface="Arial"/>
                <a:sym typeface="Arial"/>
              </a:rPr>
              <a:t> within the Model User Interface for OSeMOSYS (</a:t>
            </a:r>
            <a:r>
              <a:rPr lang="sv-SE" sz="2000" b="1" i="0" u="none" strike="noStrike" cap="none">
                <a:solidFill>
                  <a:srgbClr val="000000"/>
                </a:solidFill>
                <a:latin typeface="Arial"/>
                <a:ea typeface="Arial"/>
                <a:cs typeface="Arial"/>
                <a:sym typeface="Arial"/>
              </a:rPr>
              <a:t>MUIO</a:t>
            </a:r>
            <a:r>
              <a:rPr lang="sv-SE" sz="2000" b="0" i="0" u="none" strike="noStrike" cap="none">
                <a:solidFill>
                  <a:srgbClr val="000000"/>
                </a:solidFill>
                <a:latin typeface="Arial"/>
                <a:ea typeface="Arial"/>
                <a:cs typeface="Arial"/>
                <a:sym typeface="Arial"/>
              </a:rPr>
              <a:t>).</a:t>
            </a:r>
            <a:endParaRPr/>
          </a:p>
        </p:txBody>
      </p:sp>
      <p:pic>
        <p:nvPicPr>
          <p:cNvPr id="252" name="Google Shape;252;p37" descr="A screenshot of a computer&#10;&#10;AI-generated content may be incorrect."/>
          <p:cNvPicPr preferRelativeResize="0"/>
          <p:nvPr/>
        </p:nvPicPr>
        <p:blipFill rotWithShape="1">
          <a:blip r:embed="rId3">
            <a:alphaModFix/>
          </a:blip>
          <a:srcRect/>
          <a:stretch/>
        </p:blipFill>
        <p:spPr>
          <a:xfrm>
            <a:off x="1821180" y="3429000"/>
            <a:ext cx="9530020" cy="2160270"/>
          </a:xfrm>
          <a:prstGeom prst="rect">
            <a:avLst/>
          </a:prstGeom>
          <a:noFill/>
          <a:ln>
            <a:noFill/>
          </a:ln>
        </p:spPr>
      </p:pic>
      <p:pic>
        <p:nvPicPr>
          <p:cNvPr id="253" name="Google Shape;253;p37" descr="A black background with a black square&#10;&#10;AI-generated content may be incorrect."/>
          <p:cNvPicPr preferRelativeResize="0"/>
          <p:nvPr/>
        </p:nvPicPr>
        <p:blipFill rotWithShape="1">
          <a:blip r:embed="rId4">
            <a:alphaModFix/>
          </a:blip>
          <a:srcRect/>
          <a:stretch/>
        </p:blipFill>
        <p:spPr>
          <a:xfrm>
            <a:off x="811185" y="1497329"/>
            <a:ext cx="929901" cy="9299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Helvetica Neue"/>
              <a:buNone/>
            </a:pPr>
            <a:r>
              <a:rPr lang="sv-SE"/>
              <a:t>Thank you</a:t>
            </a:r>
            <a:endParaRPr/>
          </a:p>
        </p:txBody>
      </p:sp>
      <p:sp>
        <p:nvSpPr>
          <p:cNvPr id="259" name="Google Shape;259;p38"/>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3600"/>
              <a:buNone/>
            </a:pPr>
            <a:r>
              <a:rPr lang="sv-SE"/>
              <a:t>www.climatecompatiblegrowth.com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4"/>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2</a:t>
            </a:fld>
            <a:endParaRPr sz="1000" b="1" i="0" u="none" strike="noStrike" cap="none">
              <a:solidFill>
                <a:schemeClr val="lt1"/>
              </a:solidFill>
              <a:latin typeface="Arial"/>
              <a:ea typeface="Arial"/>
              <a:cs typeface="Arial"/>
              <a:sym typeface="Arial"/>
            </a:endParaRPr>
          </a:p>
        </p:txBody>
      </p:sp>
      <p:sp>
        <p:nvSpPr>
          <p:cNvPr id="57" name="Google Shape;57;p4"/>
          <p:cNvSpPr txBox="1"/>
          <p:nvPr/>
        </p:nvSpPr>
        <p:spPr>
          <a:xfrm>
            <a:off x="835428" y="1786512"/>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58" name="Google Shape;58;p4"/>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sz="2800"/>
              <a:t>Learning outcomes</a:t>
            </a:r>
            <a:endParaRPr/>
          </a:p>
        </p:txBody>
      </p:sp>
      <p:sp>
        <p:nvSpPr>
          <p:cNvPr id="59" name="Google Shape;59;p4"/>
          <p:cNvSpPr txBox="1"/>
          <p:nvPr/>
        </p:nvSpPr>
        <p:spPr>
          <a:xfrm>
            <a:off x="1619250" y="2155365"/>
            <a:ext cx="9615486" cy="16312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Get an overview of the concept of the Model Development Infrastructure (MDI)</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Go through the first MDI files</a:t>
            </a:r>
            <a:endParaRPr/>
          </a:p>
        </p:txBody>
      </p:sp>
      <p:sp>
        <p:nvSpPr>
          <p:cNvPr id="60" name="Google Shape;60;p4"/>
          <p:cNvSpPr/>
          <p:nvPr/>
        </p:nvSpPr>
        <p:spPr>
          <a:xfrm>
            <a:off x="835428" y="2015205"/>
            <a:ext cx="661986" cy="702135"/>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400" b="1" i="0" u="none" strike="noStrike" cap="none">
                <a:solidFill>
                  <a:schemeClr val="lt1"/>
                </a:solidFill>
                <a:latin typeface="Arial"/>
                <a:ea typeface="Arial"/>
                <a:cs typeface="Arial"/>
                <a:sym typeface="Arial"/>
              </a:rPr>
              <a:t>1</a:t>
            </a:r>
            <a:endParaRPr/>
          </a:p>
        </p:txBody>
      </p:sp>
      <p:sp>
        <p:nvSpPr>
          <p:cNvPr id="61" name="Google Shape;61;p4"/>
          <p:cNvSpPr/>
          <p:nvPr/>
        </p:nvSpPr>
        <p:spPr>
          <a:xfrm>
            <a:off x="835428" y="3251087"/>
            <a:ext cx="661986" cy="702135"/>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400" b="1" i="0" u="none" strike="noStrike" cap="none">
                <a:solidFill>
                  <a:schemeClr val="lt1"/>
                </a:solidFill>
                <a:latin typeface="Arial"/>
                <a:ea typeface="Arial"/>
                <a:cs typeface="Arial"/>
                <a:sym typeface="Arial"/>
              </a:rPr>
              <a:t>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6"/>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3</a:t>
            </a:fld>
            <a:endParaRPr sz="1000" b="1" i="0" u="none" strike="noStrike" cap="none">
              <a:solidFill>
                <a:schemeClr val="lt1"/>
              </a:solidFill>
              <a:latin typeface="Arial"/>
              <a:ea typeface="Arial"/>
              <a:cs typeface="Arial"/>
              <a:sym typeface="Arial"/>
            </a:endParaRPr>
          </a:p>
        </p:txBody>
      </p:sp>
      <p:sp>
        <p:nvSpPr>
          <p:cNvPr id="68" name="Google Shape;68;p6"/>
          <p:cNvSpPr txBox="1"/>
          <p:nvPr/>
        </p:nvSpPr>
        <p:spPr>
          <a:xfrm>
            <a:off x="835428" y="1786512"/>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69" name="Google Shape;69;p6"/>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The MDI concept</a:t>
            </a:r>
            <a:endParaRPr sz="2800"/>
          </a:p>
        </p:txBody>
      </p:sp>
      <p:sp>
        <p:nvSpPr>
          <p:cNvPr id="70" name="Google Shape;70;p6"/>
          <p:cNvSpPr txBox="1"/>
          <p:nvPr/>
        </p:nvSpPr>
        <p:spPr>
          <a:xfrm>
            <a:off x="618258" y="1025908"/>
            <a:ext cx="1061647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800" b="1" i="0" u="none" strike="noStrike" cap="none">
                <a:solidFill>
                  <a:schemeClr val="accent5"/>
                </a:solidFill>
                <a:latin typeface="Arial"/>
                <a:ea typeface="Arial"/>
                <a:cs typeface="Arial"/>
                <a:sym typeface="Arial"/>
              </a:rPr>
              <a:t>Standardising model-building practices</a:t>
            </a:r>
            <a:r>
              <a:rPr lang="sv-SE" sz="1800" b="0" i="0" u="none" strike="noStrike" cap="none">
                <a:solidFill>
                  <a:schemeClr val="accent5"/>
                </a:solidFill>
                <a:latin typeface="Arial"/>
                <a:ea typeface="Arial"/>
                <a:cs typeface="Arial"/>
                <a:sym typeface="Arial"/>
              </a:rPr>
              <a:t> can </a:t>
            </a:r>
            <a:r>
              <a:rPr lang="sv-SE" sz="1800" b="1" i="0" u="none" strike="noStrike" cap="none">
                <a:solidFill>
                  <a:schemeClr val="accent5"/>
                </a:solidFill>
                <a:latin typeface="Arial"/>
                <a:ea typeface="Arial"/>
                <a:cs typeface="Arial"/>
                <a:sym typeface="Arial"/>
              </a:rPr>
              <a:t>increase efficiency</a:t>
            </a:r>
            <a:r>
              <a:rPr lang="sv-SE" sz="1800" b="0" i="0" u="none" strike="noStrike" cap="none">
                <a:solidFill>
                  <a:schemeClr val="accent5"/>
                </a:solidFill>
                <a:latin typeface="Arial"/>
                <a:ea typeface="Arial"/>
                <a:cs typeface="Arial"/>
                <a:sym typeface="Arial"/>
              </a:rPr>
              <a:t>, </a:t>
            </a:r>
            <a:r>
              <a:rPr lang="sv-SE" sz="1800" b="1" i="0" u="none" strike="noStrike" cap="none">
                <a:solidFill>
                  <a:schemeClr val="accent5"/>
                </a:solidFill>
                <a:latin typeface="Arial"/>
                <a:ea typeface="Arial"/>
                <a:cs typeface="Arial"/>
                <a:sym typeface="Arial"/>
              </a:rPr>
              <a:t>save time</a:t>
            </a:r>
            <a:r>
              <a:rPr lang="sv-SE" sz="1800" b="0" i="0" u="none" strike="noStrike" cap="none">
                <a:solidFill>
                  <a:schemeClr val="accent5"/>
                </a:solidFill>
                <a:latin typeface="Arial"/>
                <a:ea typeface="Arial"/>
                <a:cs typeface="Arial"/>
                <a:sym typeface="Arial"/>
              </a:rPr>
              <a:t>, and </a:t>
            </a:r>
            <a:r>
              <a:rPr lang="sv-SE" sz="1800" b="1" i="0" u="none" strike="noStrike" cap="none">
                <a:solidFill>
                  <a:schemeClr val="accent5"/>
                </a:solidFill>
                <a:latin typeface="Arial"/>
                <a:ea typeface="Arial"/>
                <a:cs typeface="Arial"/>
                <a:sym typeface="Arial"/>
              </a:rPr>
              <a:t>reduce errors</a:t>
            </a:r>
            <a:r>
              <a:rPr lang="sv-SE" sz="1800" b="0" i="0" u="none" strike="noStrike" cap="none">
                <a:solidFill>
                  <a:schemeClr val="accent5"/>
                </a:solidFill>
                <a:latin typeface="Arial"/>
                <a:ea typeface="Arial"/>
                <a:cs typeface="Arial"/>
                <a:sym typeface="Arial"/>
              </a:rPr>
              <a:t>. The </a:t>
            </a:r>
            <a:r>
              <a:rPr lang="sv-SE" sz="1800" b="1" i="0" u="none" strike="noStrike" cap="none">
                <a:solidFill>
                  <a:schemeClr val="accent5"/>
                </a:solidFill>
                <a:latin typeface="Arial"/>
                <a:ea typeface="Arial"/>
                <a:cs typeface="Arial"/>
                <a:sym typeface="Arial"/>
              </a:rPr>
              <a:t>MDI</a:t>
            </a:r>
            <a:r>
              <a:rPr lang="sv-SE" sz="1800" b="0" i="0" u="none" strike="noStrike" cap="none">
                <a:solidFill>
                  <a:schemeClr val="accent5"/>
                </a:solidFill>
                <a:latin typeface="Arial"/>
                <a:ea typeface="Arial"/>
                <a:cs typeface="Arial"/>
                <a:sym typeface="Arial"/>
              </a:rPr>
              <a:t> aims to </a:t>
            </a:r>
            <a:r>
              <a:rPr lang="sv-SE" sz="1800" b="1" i="0" u="none" strike="noStrike" cap="none">
                <a:solidFill>
                  <a:schemeClr val="accent5"/>
                </a:solidFill>
                <a:latin typeface="Arial"/>
                <a:ea typeface="Arial"/>
                <a:cs typeface="Arial"/>
                <a:sym typeface="Arial"/>
              </a:rPr>
              <a:t>standardise CLEWs++ model development</a:t>
            </a:r>
            <a:r>
              <a:rPr lang="sv-SE" sz="1800" b="0" i="0" u="none" strike="noStrike" cap="none">
                <a:solidFill>
                  <a:schemeClr val="accent5"/>
                </a:solidFill>
                <a:latin typeface="Arial"/>
                <a:ea typeface="Arial"/>
                <a:cs typeface="Arial"/>
                <a:sym typeface="Arial"/>
              </a:rPr>
              <a:t>. Although there have been other efforts in the past to support this goal, the </a:t>
            </a:r>
            <a:r>
              <a:rPr lang="sv-SE" sz="1800" b="1" i="0" u="none" strike="noStrike" cap="none">
                <a:solidFill>
                  <a:schemeClr val="accent5"/>
                </a:solidFill>
                <a:latin typeface="Arial"/>
                <a:ea typeface="Arial"/>
                <a:cs typeface="Arial"/>
                <a:sym typeface="Arial"/>
              </a:rPr>
              <a:t>MDI stands out</a:t>
            </a:r>
            <a:r>
              <a:rPr lang="sv-SE" sz="1800" b="0" i="0" u="none" strike="noStrike" cap="none">
                <a:solidFill>
                  <a:schemeClr val="accent5"/>
                </a:solidFill>
                <a:latin typeface="Arial"/>
                <a:ea typeface="Arial"/>
                <a:cs typeface="Arial"/>
                <a:sym typeface="Arial"/>
              </a:rPr>
              <a:t> due to the following </a:t>
            </a:r>
            <a:r>
              <a:rPr lang="sv-SE" sz="1800" b="1" i="0" u="none" strike="noStrike" cap="none">
                <a:solidFill>
                  <a:schemeClr val="accent5"/>
                </a:solidFill>
                <a:latin typeface="Arial"/>
                <a:ea typeface="Arial"/>
                <a:cs typeface="Arial"/>
                <a:sym typeface="Arial"/>
              </a:rPr>
              <a:t>key aspects</a:t>
            </a:r>
            <a:r>
              <a:rPr lang="sv-SE" sz="1800" b="0" i="0" u="none" strike="noStrike" cap="none">
                <a:solidFill>
                  <a:schemeClr val="accent5"/>
                </a:solidFill>
                <a:latin typeface="Arial"/>
                <a:ea typeface="Arial"/>
                <a:cs typeface="Arial"/>
                <a:sym typeface="Arial"/>
              </a:rPr>
              <a:t>.</a:t>
            </a:r>
            <a:endParaRPr sz="1800" b="0" i="0" u="none" strike="noStrike" cap="none">
              <a:solidFill>
                <a:schemeClr val="accent5"/>
              </a:solidFill>
              <a:latin typeface="Arial"/>
              <a:ea typeface="Arial"/>
              <a:cs typeface="Arial"/>
              <a:sym typeface="Arial"/>
            </a:endParaRPr>
          </a:p>
        </p:txBody>
      </p:sp>
      <p:sp>
        <p:nvSpPr>
          <p:cNvPr id="71" name="Google Shape;71;p6"/>
          <p:cNvSpPr txBox="1"/>
          <p:nvPr/>
        </p:nvSpPr>
        <p:spPr>
          <a:xfrm>
            <a:off x="936394" y="5996353"/>
            <a:ext cx="10616478"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1100" b="0" i="0" u="none" strike="noStrike" cap="none">
                <a:solidFill>
                  <a:srgbClr val="000000"/>
                </a:solidFill>
                <a:latin typeface="Arial"/>
                <a:ea typeface="Arial"/>
                <a:cs typeface="Arial"/>
                <a:sym typeface="Arial"/>
              </a:rPr>
              <a:t>Source: </a:t>
            </a:r>
            <a:r>
              <a:rPr lang="sv-SE"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https://www.cambridge.org/engage/coe/article-details/689db738728bf9025e622637</a:t>
            </a:r>
            <a:r>
              <a:rPr lang="sv-SE" sz="1100" b="0" i="0" u="none" strike="noStrike" cap="none">
                <a:solidFill>
                  <a:srgbClr val="000000"/>
                </a:solidFill>
                <a:latin typeface="Arial"/>
                <a:ea typeface="Arial"/>
                <a:cs typeface="Arial"/>
                <a:sym typeface="Arial"/>
              </a:rPr>
              <a:t> </a:t>
            </a:r>
            <a:endParaRPr/>
          </a:p>
          <a:p>
            <a:pPr marL="0" marR="0" lvl="0" indent="0" algn="just" rtl="0">
              <a:lnSpc>
                <a:spcPct val="100000"/>
              </a:lnSpc>
              <a:spcBef>
                <a:spcPts val="0"/>
              </a:spcBef>
              <a:spcAft>
                <a:spcPts val="0"/>
              </a:spcAft>
              <a:buNone/>
            </a:pPr>
            <a:r>
              <a:rPr lang="sv-SE" sz="1100" b="0" i="0" u="none" strike="noStrike" cap="none">
                <a:solidFill>
                  <a:srgbClr val="000000"/>
                </a:solidFill>
                <a:latin typeface="Arial"/>
                <a:ea typeface="Arial"/>
                <a:cs typeface="Arial"/>
                <a:sym typeface="Arial"/>
              </a:rPr>
              <a:t>MDI folder: </a:t>
            </a:r>
            <a:r>
              <a:rPr lang="sv-SE" sz="11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https://zenodo.org/records/16875355</a:t>
            </a:r>
            <a:r>
              <a:rPr lang="sv-SE" sz="1100" b="0" i="0" u="none" strike="noStrike" cap="none">
                <a:solidFill>
                  <a:srgbClr val="000000"/>
                </a:solidFill>
                <a:latin typeface="Arial"/>
                <a:ea typeface="Arial"/>
                <a:cs typeface="Arial"/>
                <a:sym typeface="Arial"/>
              </a:rPr>
              <a:t> </a:t>
            </a:r>
            <a:endParaRPr/>
          </a:p>
        </p:txBody>
      </p:sp>
      <p:sp>
        <p:nvSpPr>
          <p:cNvPr id="72" name="Google Shape;72;p6"/>
          <p:cNvSpPr txBox="1"/>
          <p:nvPr/>
        </p:nvSpPr>
        <p:spPr>
          <a:xfrm>
            <a:off x="2032519" y="2066572"/>
            <a:ext cx="3567114" cy="215443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1400" b="1" i="0" u="none" strike="noStrike" cap="none">
                <a:solidFill>
                  <a:srgbClr val="000000"/>
                </a:solidFill>
                <a:latin typeface="Arial"/>
                <a:ea typeface="Arial"/>
                <a:cs typeface="Arial"/>
                <a:sym typeface="Arial"/>
              </a:rPr>
              <a:t>Broader scope</a:t>
            </a:r>
            <a:endParaRPr/>
          </a:p>
          <a:p>
            <a:pPr marL="0" marR="0" lvl="0" indent="0" algn="just" rtl="0">
              <a:lnSpc>
                <a:spcPct val="100000"/>
              </a:lnSpc>
              <a:spcBef>
                <a:spcPts val="0"/>
              </a:spcBef>
              <a:spcAft>
                <a:spcPts val="0"/>
              </a:spcAft>
              <a:buNone/>
            </a:pPr>
            <a:r>
              <a:rPr lang="sv-SE" sz="1200" b="0" i="0" u="none" strike="noStrike" cap="none">
                <a:solidFill>
                  <a:srgbClr val="000000"/>
                </a:solidFill>
                <a:latin typeface="Arial"/>
                <a:ea typeface="Arial"/>
                <a:cs typeface="Arial"/>
                <a:sym typeface="Arial"/>
              </a:rPr>
              <a:t>Earlier initiatives have primarily focused on the power sector or, at best, selected areas within the energy system. In contrast, the MDI enables the development of </a:t>
            </a:r>
            <a:r>
              <a:rPr lang="sv-SE" sz="1200" b="1" i="0" u="none" strike="noStrike" cap="none">
                <a:solidFill>
                  <a:srgbClr val="000000"/>
                </a:solidFill>
                <a:latin typeface="Arial"/>
                <a:ea typeface="Arial"/>
                <a:cs typeface="Arial"/>
                <a:sym typeface="Arial"/>
              </a:rPr>
              <a:t>comprehensive CLEWs models </a:t>
            </a:r>
            <a:r>
              <a:rPr lang="sv-SE" sz="1200" b="0" i="0" u="none" strike="noStrike" cap="none">
                <a:solidFill>
                  <a:srgbClr val="000000"/>
                </a:solidFill>
                <a:latin typeface="Arial"/>
                <a:ea typeface="Arial"/>
                <a:cs typeface="Arial"/>
                <a:sym typeface="Arial"/>
              </a:rPr>
              <a:t>and also </a:t>
            </a:r>
            <a:r>
              <a:rPr lang="sv-SE" sz="1200" b="1" i="0" u="none" strike="noStrike" cap="none">
                <a:solidFill>
                  <a:srgbClr val="000000"/>
                </a:solidFill>
                <a:latin typeface="Arial"/>
                <a:ea typeface="Arial"/>
                <a:cs typeface="Arial"/>
                <a:sym typeface="Arial"/>
              </a:rPr>
              <a:t>incorporates waste and industrial process emissions</a:t>
            </a:r>
            <a:r>
              <a:rPr lang="sv-SE" sz="1200" b="0" i="0" u="none" strike="noStrike" cap="none">
                <a:solidFill>
                  <a:srgbClr val="000000"/>
                </a:solidFill>
                <a:latin typeface="Arial"/>
                <a:ea typeface="Arial"/>
                <a:cs typeface="Arial"/>
                <a:sym typeface="Arial"/>
              </a:rPr>
              <a:t>; elements not previously included in standard CLEWs models. This extended coverage, achieving </a:t>
            </a:r>
            <a:r>
              <a:rPr lang="sv-SE" sz="1200" b="1" i="0" u="none" strike="noStrike" cap="none">
                <a:solidFill>
                  <a:srgbClr val="000000"/>
                </a:solidFill>
                <a:latin typeface="Arial"/>
                <a:ea typeface="Arial"/>
                <a:cs typeface="Arial"/>
                <a:sym typeface="Arial"/>
              </a:rPr>
              <a:t>100% representation of greenhouse gas </a:t>
            </a:r>
            <a:r>
              <a:rPr lang="sv-SE" sz="1200" b="0" i="0" u="none" strike="noStrike" cap="none">
                <a:solidFill>
                  <a:srgbClr val="000000"/>
                </a:solidFill>
                <a:latin typeface="Arial"/>
                <a:ea typeface="Arial"/>
                <a:cs typeface="Arial"/>
                <a:sym typeface="Arial"/>
              </a:rPr>
              <a:t>(GHG) emissions, is referred to as </a:t>
            </a:r>
            <a:r>
              <a:rPr lang="sv-SE" sz="1200" b="1" i="0" u="none" strike="noStrike" cap="none">
                <a:solidFill>
                  <a:srgbClr val="000000"/>
                </a:solidFill>
                <a:latin typeface="Arial"/>
                <a:ea typeface="Arial"/>
                <a:cs typeface="Arial"/>
                <a:sym typeface="Arial"/>
              </a:rPr>
              <a:t>CLEWs</a:t>
            </a:r>
            <a:r>
              <a:rPr lang="sv-SE" sz="1200" b="1" i="1" u="none" strike="noStrike" cap="none">
                <a:solidFill>
                  <a:srgbClr val="000000"/>
                </a:solidFill>
                <a:latin typeface="Arial"/>
                <a:ea typeface="Arial"/>
                <a:cs typeface="Arial"/>
                <a:sym typeface="Arial"/>
              </a:rPr>
              <a:t>++</a:t>
            </a:r>
            <a:r>
              <a:rPr lang="sv-SE" sz="1200" b="0" i="0" u="none" strike="noStrike" cap="none">
                <a:solidFill>
                  <a:srgbClr val="000000"/>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p:txBody>
      </p:sp>
      <p:sp>
        <p:nvSpPr>
          <p:cNvPr id="73" name="Google Shape;73;p6"/>
          <p:cNvSpPr txBox="1"/>
          <p:nvPr/>
        </p:nvSpPr>
        <p:spPr>
          <a:xfrm>
            <a:off x="7096539" y="2079052"/>
            <a:ext cx="3567114" cy="215443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1400" b="1" i="0" u="none" strike="noStrike" cap="none">
                <a:solidFill>
                  <a:srgbClr val="000000"/>
                </a:solidFill>
                <a:latin typeface="Arial"/>
                <a:ea typeface="Arial"/>
                <a:cs typeface="Arial"/>
                <a:sym typeface="Arial"/>
              </a:rPr>
              <a:t>Adjustable scope</a:t>
            </a:r>
            <a:endParaRPr/>
          </a:p>
          <a:p>
            <a:pPr marL="0" marR="0" lvl="0" indent="0" algn="just" rtl="0">
              <a:lnSpc>
                <a:spcPct val="100000"/>
              </a:lnSpc>
              <a:spcBef>
                <a:spcPts val="0"/>
              </a:spcBef>
              <a:spcAft>
                <a:spcPts val="0"/>
              </a:spcAft>
              <a:buNone/>
            </a:pPr>
            <a:r>
              <a:rPr lang="sv-SE" sz="1200" b="0" i="0" u="none" strike="noStrike" cap="none">
                <a:solidFill>
                  <a:srgbClr val="000000"/>
                </a:solidFill>
                <a:latin typeface="Arial"/>
                <a:ea typeface="Arial"/>
                <a:cs typeface="Arial"/>
                <a:sym typeface="Arial"/>
              </a:rPr>
              <a:t>While the MDI allows for the construction of a </a:t>
            </a:r>
            <a:r>
              <a:rPr lang="sv-SE" sz="1200" b="1" i="0" u="none" strike="noStrike" cap="none">
                <a:solidFill>
                  <a:srgbClr val="000000"/>
                </a:solidFill>
                <a:latin typeface="Arial"/>
                <a:ea typeface="Arial"/>
                <a:cs typeface="Arial"/>
                <a:sym typeface="Arial"/>
              </a:rPr>
              <a:t>detailed CLEWs++ model </a:t>
            </a:r>
            <a:r>
              <a:rPr lang="sv-SE" sz="1200" b="0" i="0" u="none" strike="noStrike" cap="none">
                <a:solidFill>
                  <a:srgbClr val="000000"/>
                </a:solidFill>
                <a:latin typeface="Arial"/>
                <a:ea typeface="Arial"/>
                <a:cs typeface="Arial"/>
                <a:sym typeface="Arial"/>
              </a:rPr>
              <a:t>across multiple sectors, it also supports </a:t>
            </a:r>
            <a:r>
              <a:rPr lang="sv-SE" sz="1200" b="1" i="0" u="none" strike="noStrike" cap="none">
                <a:solidFill>
                  <a:srgbClr val="000000"/>
                </a:solidFill>
                <a:latin typeface="Arial"/>
                <a:ea typeface="Arial"/>
                <a:cs typeface="Arial"/>
                <a:sym typeface="Arial"/>
              </a:rPr>
              <a:t>flexibility in model scope</a:t>
            </a:r>
            <a:r>
              <a:rPr lang="sv-SE" sz="1200" b="0" i="0" u="none" strike="noStrike" cap="none">
                <a:solidFill>
                  <a:srgbClr val="000000"/>
                </a:solidFill>
                <a:latin typeface="Arial"/>
                <a:ea typeface="Arial"/>
                <a:cs typeface="Arial"/>
                <a:sym typeface="Arial"/>
              </a:rPr>
              <a:t>. </a:t>
            </a:r>
            <a:r>
              <a:rPr lang="sv-SE" sz="1200" b="1" i="0" u="none" strike="noStrike" cap="none">
                <a:solidFill>
                  <a:srgbClr val="000000"/>
                </a:solidFill>
                <a:latin typeface="Arial"/>
                <a:ea typeface="Arial"/>
                <a:cs typeface="Arial"/>
                <a:sym typeface="Arial"/>
              </a:rPr>
              <a:t>Users may exclude certain sectors </a:t>
            </a:r>
            <a:r>
              <a:rPr lang="sv-SE" sz="1200" b="0" i="0" u="none" strike="noStrike" cap="none">
                <a:solidFill>
                  <a:srgbClr val="000000"/>
                </a:solidFill>
                <a:latin typeface="Arial"/>
                <a:ea typeface="Arial"/>
                <a:cs typeface="Arial"/>
                <a:sym typeface="Arial"/>
              </a:rPr>
              <a:t>(e.g. such as waste) if not relevant to their analysis. Similarly, </a:t>
            </a:r>
            <a:r>
              <a:rPr lang="sv-SE" sz="1200" b="1" i="0" u="none" strike="noStrike" cap="none">
                <a:solidFill>
                  <a:srgbClr val="000000"/>
                </a:solidFill>
                <a:latin typeface="Arial"/>
                <a:ea typeface="Arial"/>
                <a:cs typeface="Arial"/>
                <a:sym typeface="Arial"/>
              </a:rPr>
              <a:t>sectoral detail can be customised</a:t>
            </a:r>
            <a:r>
              <a:rPr lang="sv-SE" sz="1200" b="0" i="0" u="none" strike="noStrike" cap="none">
                <a:solidFill>
                  <a:srgbClr val="000000"/>
                </a:solidFill>
                <a:latin typeface="Arial"/>
                <a:ea typeface="Arial"/>
                <a:cs typeface="Arial"/>
                <a:sym typeface="Arial"/>
              </a:rPr>
              <a:t>. For instance, the industrial sector can be disaggregated into sub-sectors; if a user opts not to model aluminium production explicitly, it can be grouped under a general ‘other industry’ category.</a:t>
            </a:r>
            <a:endParaRPr/>
          </a:p>
        </p:txBody>
      </p:sp>
      <p:sp>
        <p:nvSpPr>
          <p:cNvPr id="74" name="Google Shape;74;p6"/>
          <p:cNvSpPr txBox="1"/>
          <p:nvPr/>
        </p:nvSpPr>
        <p:spPr>
          <a:xfrm>
            <a:off x="2032520" y="4387829"/>
            <a:ext cx="3567114" cy="141577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1400" b="1" i="0" u="none" strike="noStrike" cap="none">
                <a:solidFill>
                  <a:srgbClr val="000000"/>
                </a:solidFill>
                <a:latin typeface="Arial"/>
                <a:ea typeface="Arial"/>
                <a:cs typeface="Arial"/>
                <a:sym typeface="Arial"/>
              </a:rPr>
              <a:t>Ease of use</a:t>
            </a:r>
            <a:endParaRPr/>
          </a:p>
          <a:p>
            <a:pPr marL="0" marR="0" lvl="0" indent="0" algn="just" rtl="0">
              <a:lnSpc>
                <a:spcPct val="100000"/>
              </a:lnSpc>
              <a:spcBef>
                <a:spcPts val="0"/>
              </a:spcBef>
              <a:spcAft>
                <a:spcPts val="0"/>
              </a:spcAft>
              <a:buNone/>
            </a:pPr>
            <a:r>
              <a:rPr lang="sv-SE" sz="1200" b="0" i="0" u="none" strike="noStrike" cap="none">
                <a:solidFill>
                  <a:srgbClr val="000000"/>
                </a:solidFill>
                <a:latin typeface="Arial"/>
                <a:ea typeface="Arial"/>
                <a:cs typeface="Arial"/>
                <a:sym typeface="Arial"/>
              </a:rPr>
              <a:t>The MDI is based on a series of </a:t>
            </a:r>
            <a:r>
              <a:rPr lang="sv-SE" sz="1200" b="1" i="0" u="none" strike="noStrike" cap="none">
                <a:solidFill>
                  <a:srgbClr val="000000"/>
                </a:solidFill>
                <a:latin typeface="Arial"/>
                <a:ea typeface="Arial"/>
                <a:cs typeface="Arial"/>
                <a:sym typeface="Arial"/>
              </a:rPr>
              <a:t>Excel files </a:t>
            </a:r>
            <a:r>
              <a:rPr lang="sv-SE" sz="1200" b="0" i="0" u="none" strike="noStrike" cap="none">
                <a:solidFill>
                  <a:srgbClr val="000000"/>
                </a:solidFill>
                <a:latin typeface="Arial"/>
                <a:ea typeface="Arial"/>
                <a:cs typeface="Arial"/>
                <a:sym typeface="Arial"/>
              </a:rPr>
              <a:t>and requires </a:t>
            </a:r>
            <a:r>
              <a:rPr lang="sv-SE" sz="1200" b="1" i="0" u="none" strike="noStrike" cap="none">
                <a:solidFill>
                  <a:srgbClr val="000000"/>
                </a:solidFill>
                <a:latin typeface="Arial"/>
                <a:ea typeface="Arial"/>
                <a:cs typeface="Arial"/>
                <a:sym typeface="Arial"/>
              </a:rPr>
              <a:t>no coding skills</a:t>
            </a:r>
            <a:r>
              <a:rPr lang="sv-SE" sz="1200" b="0" i="0" u="none" strike="noStrike" cap="none">
                <a:solidFill>
                  <a:srgbClr val="000000"/>
                </a:solidFill>
                <a:latin typeface="Arial"/>
                <a:ea typeface="Arial"/>
                <a:cs typeface="Arial"/>
                <a:sym typeface="Arial"/>
              </a:rPr>
              <a:t>. Users populate these files in sequence, following clear, step-by-step instructions. This design </a:t>
            </a:r>
            <a:r>
              <a:rPr lang="sv-SE" sz="1200" b="1" i="0" u="none" strike="noStrike" cap="none">
                <a:solidFill>
                  <a:srgbClr val="000000"/>
                </a:solidFill>
                <a:latin typeface="Arial"/>
                <a:ea typeface="Arial"/>
                <a:cs typeface="Arial"/>
                <a:sym typeface="Arial"/>
              </a:rPr>
              <a:t>minimises the likelihood of errors</a:t>
            </a:r>
            <a:r>
              <a:rPr lang="sv-SE" sz="1200" b="0" i="0" u="none" strike="noStrike" cap="none">
                <a:solidFill>
                  <a:srgbClr val="000000"/>
                </a:solidFill>
                <a:latin typeface="Arial"/>
                <a:ea typeface="Arial"/>
                <a:cs typeface="Arial"/>
                <a:sym typeface="Arial"/>
              </a:rPr>
              <a:t> and </a:t>
            </a:r>
            <a:r>
              <a:rPr lang="sv-SE" sz="1200" b="1" i="0" u="none" strike="noStrike" cap="none">
                <a:solidFill>
                  <a:srgbClr val="000000"/>
                </a:solidFill>
                <a:latin typeface="Arial"/>
                <a:ea typeface="Arial"/>
                <a:cs typeface="Arial"/>
                <a:sym typeface="Arial"/>
              </a:rPr>
              <a:t>lowers the barrier to entry for non-programmers</a:t>
            </a:r>
            <a:r>
              <a:rPr lang="sv-SE" sz="1200" b="0" i="0" u="none" strike="noStrike" cap="none">
                <a:solidFill>
                  <a:srgbClr val="000000"/>
                </a:solidFill>
                <a:latin typeface="Arial"/>
                <a:ea typeface="Arial"/>
                <a:cs typeface="Arial"/>
                <a:sym typeface="Arial"/>
              </a:rPr>
              <a:t>.</a:t>
            </a:r>
            <a:endParaRPr/>
          </a:p>
        </p:txBody>
      </p:sp>
      <p:sp>
        <p:nvSpPr>
          <p:cNvPr id="75" name="Google Shape;75;p6"/>
          <p:cNvSpPr txBox="1"/>
          <p:nvPr/>
        </p:nvSpPr>
        <p:spPr>
          <a:xfrm>
            <a:off x="7082587" y="4387829"/>
            <a:ext cx="3581066" cy="141577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1400" b="1" i="0" u="none" strike="noStrike" cap="none">
                <a:solidFill>
                  <a:srgbClr val="000000"/>
                </a:solidFill>
                <a:latin typeface="Arial"/>
                <a:ea typeface="Arial"/>
                <a:cs typeface="Arial"/>
                <a:sym typeface="Arial"/>
              </a:rPr>
              <a:t>Modular and maintainable</a:t>
            </a:r>
            <a:endParaRPr/>
          </a:p>
          <a:p>
            <a:pPr marL="0" marR="0" lvl="0" indent="0" algn="just" rtl="0">
              <a:lnSpc>
                <a:spcPct val="100000"/>
              </a:lnSpc>
              <a:spcBef>
                <a:spcPts val="0"/>
              </a:spcBef>
              <a:spcAft>
                <a:spcPts val="0"/>
              </a:spcAft>
              <a:buNone/>
            </a:pPr>
            <a:r>
              <a:rPr lang="sv-SE" sz="1200" b="0" i="0" u="none" strike="noStrike" cap="none">
                <a:solidFill>
                  <a:srgbClr val="000000"/>
                </a:solidFill>
                <a:latin typeface="Arial"/>
                <a:ea typeface="Arial"/>
                <a:cs typeface="Arial"/>
                <a:sym typeface="Arial"/>
              </a:rPr>
              <a:t>Instead of relying on a single master file, the MDI consists of </a:t>
            </a:r>
            <a:r>
              <a:rPr lang="sv-SE" sz="1200" b="1" i="0" u="none" strike="noStrike" cap="none">
                <a:solidFill>
                  <a:srgbClr val="000000"/>
                </a:solidFill>
                <a:latin typeface="Arial"/>
                <a:ea typeface="Arial"/>
                <a:cs typeface="Arial"/>
                <a:sym typeface="Arial"/>
              </a:rPr>
              <a:t>multiple interlinked files</a:t>
            </a:r>
            <a:r>
              <a:rPr lang="sv-SE" sz="1200" b="0" i="0" u="none" strike="noStrike" cap="none">
                <a:solidFill>
                  <a:srgbClr val="000000"/>
                </a:solidFill>
                <a:latin typeface="Arial"/>
                <a:ea typeface="Arial"/>
                <a:cs typeface="Arial"/>
                <a:sym typeface="Arial"/>
              </a:rPr>
              <a:t>. This </a:t>
            </a:r>
            <a:r>
              <a:rPr lang="sv-SE" sz="1200" b="1" i="0" u="none" strike="noStrike" cap="none">
                <a:solidFill>
                  <a:srgbClr val="000000"/>
                </a:solidFill>
                <a:latin typeface="Arial"/>
                <a:ea typeface="Arial"/>
                <a:cs typeface="Arial"/>
                <a:sym typeface="Arial"/>
              </a:rPr>
              <a:t>modularity</a:t>
            </a:r>
            <a:r>
              <a:rPr lang="sv-SE" sz="1200" b="0" i="0" u="none" strike="noStrike" cap="none">
                <a:solidFill>
                  <a:srgbClr val="000000"/>
                </a:solidFill>
                <a:latin typeface="Arial"/>
                <a:ea typeface="Arial"/>
                <a:cs typeface="Arial"/>
                <a:sym typeface="Arial"/>
              </a:rPr>
              <a:t> ensures that updates or improvements to one component do not disrupt the entire workflow, </a:t>
            </a:r>
            <a:r>
              <a:rPr lang="sv-SE" sz="1200" b="1" i="0" u="none" strike="noStrike" cap="none">
                <a:solidFill>
                  <a:srgbClr val="000000"/>
                </a:solidFill>
                <a:latin typeface="Arial"/>
                <a:ea typeface="Arial"/>
                <a:cs typeface="Arial"/>
                <a:sym typeface="Arial"/>
              </a:rPr>
              <a:t>enhancing both usability and long-term maintainability</a:t>
            </a:r>
            <a:r>
              <a:rPr lang="sv-SE" sz="1200" b="0" i="0" u="none" strike="noStrike" cap="none">
                <a:solidFill>
                  <a:srgbClr val="000000"/>
                </a:solidFill>
                <a:latin typeface="Arial"/>
                <a:ea typeface="Arial"/>
                <a:cs typeface="Arial"/>
                <a:sym typeface="Arial"/>
              </a:rPr>
              <a:t>.</a:t>
            </a:r>
            <a:endParaRPr/>
          </a:p>
        </p:txBody>
      </p:sp>
      <p:pic>
        <p:nvPicPr>
          <p:cNvPr id="76" name="Google Shape;76;p6" descr="A colorful hexagons and crosses&#10;&#10;AI-generated content may be incorrect."/>
          <p:cNvPicPr preferRelativeResize="0"/>
          <p:nvPr/>
        </p:nvPicPr>
        <p:blipFill rotWithShape="1">
          <a:blip r:embed="rId5">
            <a:alphaModFix/>
          </a:blip>
          <a:srcRect/>
          <a:stretch/>
        </p:blipFill>
        <p:spPr>
          <a:xfrm>
            <a:off x="6445566" y="4448664"/>
            <a:ext cx="656718" cy="656718"/>
          </a:xfrm>
          <a:prstGeom prst="rect">
            <a:avLst/>
          </a:prstGeom>
          <a:noFill/>
          <a:ln>
            <a:noFill/>
          </a:ln>
        </p:spPr>
      </p:pic>
      <p:pic>
        <p:nvPicPr>
          <p:cNvPr id="77" name="Google Shape;77;p6" descr="A solar panel and windmill&#10;&#10;AI-generated content may be incorrect."/>
          <p:cNvPicPr preferRelativeResize="0"/>
          <p:nvPr/>
        </p:nvPicPr>
        <p:blipFill rotWithShape="1">
          <a:blip r:embed="rId6">
            <a:alphaModFix/>
          </a:blip>
          <a:srcRect/>
          <a:stretch/>
        </p:blipFill>
        <p:spPr>
          <a:xfrm>
            <a:off x="1453564" y="2076843"/>
            <a:ext cx="536925" cy="536925"/>
          </a:xfrm>
          <a:prstGeom prst="rect">
            <a:avLst/>
          </a:prstGeom>
          <a:noFill/>
          <a:ln>
            <a:noFill/>
          </a:ln>
        </p:spPr>
      </p:pic>
      <p:pic>
        <p:nvPicPr>
          <p:cNvPr id="78" name="Google Shape;78;p6" descr="A hand holding a tablet&#10;&#10;AI-generated content may be incorrect."/>
          <p:cNvPicPr preferRelativeResize="0"/>
          <p:nvPr/>
        </p:nvPicPr>
        <p:blipFill rotWithShape="1">
          <a:blip r:embed="rId7">
            <a:alphaModFix/>
          </a:blip>
          <a:srcRect/>
          <a:stretch/>
        </p:blipFill>
        <p:spPr>
          <a:xfrm>
            <a:off x="6395127" y="2167239"/>
            <a:ext cx="636273" cy="636273"/>
          </a:xfrm>
          <a:prstGeom prst="rect">
            <a:avLst/>
          </a:prstGeom>
          <a:noFill/>
          <a:ln>
            <a:noFill/>
          </a:ln>
        </p:spPr>
      </p:pic>
      <p:pic>
        <p:nvPicPr>
          <p:cNvPr id="79" name="Google Shape;79;p6" descr="A hand giving a thumbs up&#10;&#10;AI-generated content may be incorrect."/>
          <p:cNvPicPr preferRelativeResize="0"/>
          <p:nvPr/>
        </p:nvPicPr>
        <p:blipFill rotWithShape="1">
          <a:blip r:embed="rId8">
            <a:alphaModFix/>
          </a:blip>
          <a:srcRect/>
          <a:stretch/>
        </p:blipFill>
        <p:spPr>
          <a:xfrm>
            <a:off x="1495593" y="4476219"/>
            <a:ext cx="536926" cy="5369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8"/>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4</a:t>
            </a:fld>
            <a:endParaRPr sz="1000" b="1" i="0" u="none" strike="noStrike" cap="none">
              <a:solidFill>
                <a:schemeClr val="lt1"/>
              </a:solidFill>
              <a:latin typeface="Arial"/>
              <a:ea typeface="Arial"/>
              <a:cs typeface="Arial"/>
              <a:sym typeface="Arial"/>
            </a:endParaRPr>
          </a:p>
        </p:txBody>
      </p:sp>
      <p:sp>
        <p:nvSpPr>
          <p:cNvPr id="86" name="Google Shape;86;p8"/>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The MDI structure and the broader model development flowchart</a:t>
            </a:r>
            <a:endParaRPr sz="2800"/>
          </a:p>
        </p:txBody>
      </p:sp>
      <p:pic>
        <p:nvPicPr>
          <p:cNvPr id="87" name="Google Shape;87;p8" descr="Database"/>
          <p:cNvPicPr preferRelativeResize="0"/>
          <p:nvPr/>
        </p:nvPicPr>
        <p:blipFill rotWithShape="1">
          <a:blip r:embed="rId3">
            <a:alphaModFix/>
          </a:blip>
          <a:srcRect/>
          <a:stretch/>
        </p:blipFill>
        <p:spPr>
          <a:xfrm>
            <a:off x="5912946" y="1064961"/>
            <a:ext cx="769967" cy="769967"/>
          </a:xfrm>
          <a:prstGeom prst="rect">
            <a:avLst/>
          </a:prstGeom>
          <a:noFill/>
          <a:ln>
            <a:noFill/>
          </a:ln>
        </p:spPr>
      </p:pic>
      <p:sp>
        <p:nvSpPr>
          <p:cNvPr id="88" name="Google Shape;88;p8"/>
          <p:cNvSpPr/>
          <p:nvPr/>
        </p:nvSpPr>
        <p:spPr>
          <a:xfrm>
            <a:off x="5017770" y="1949825"/>
            <a:ext cx="2560320" cy="242188"/>
          </a:xfrm>
          <a:prstGeom prst="rect">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000" b="0" i="0" u="none" strike="noStrike" cap="none">
                <a:solidFill>
                  <a:schemeClr val="lt1"/>
                </a:solidFill>
                <a:latin typeface="Arial"/>
                <a:ea typeface="Arial"/>
                <a:cs typeface="Arial"/>
                <a:sym typeface="Arial"/>
              </a:rPr>
              <a:t>01_Tool - Calibration</a:t>
            </a:r>
            <a:endParaRPr/>
          </a:p>
        </p:txBody>
      </p:sp>
      <p:sp>
        <p:nvSpPr>
          <p:cNvPr id="89" name="Google Shape;89;p8"/>
          <p:cNvSpPr/>
          <p:nvPr/>
        </p:nvSpPr>
        <p:spPr>
          <a:xfrm>
            <a:off x="5017770" y="2421806"/>
            <a:ext cx="2560320" cy="242188"/>
          </a:xfrm>
          <a:prstGeom prst="rect">
            <a:avLst/>
          </a:prstGeom>
          <a:solidFill>
            <a:schemeClr val="accent5"/>
          </a:solidFill>
          <a:ln w="25400" cap="flat" cmpd="sng">
            <a:solidFill>
              <a:srgbClr val="0624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000" b="0" i="0" u="none" strike="noStrike" cap="none">
                <a:solidFill>
                  <a:schemeClr val="lt1"/>
                </a:solidFill>
                <a:latin typeface="Arial"/>
                <a:ea typeface="Arial"/>
                <a:cs typeface="Arial"/>
                <a:sym typeface="Arial"/>
              </a:rPr>
              <a:t>02_Tool - Technoeconomics</a:t>
            </a:r>
            <a:endParaRPr sz="1000" b="0" i="0" u="none" strike="noStrike" cap="none">
              <a:solidFill>
                <a:schemeClr val="lt1"/>
              </a:solidFill>
              <a:latin typeface="Arial"/>
              <a:ea typeface="Arial"/>
              <a:cs typeface="Arial"/>
              <a:sym typeface="Arial"/>
            </a:endParaRPr>
          </a:p>
        </p:txBody>
      </p:sp>
      <p:sp>
        <p:nvSpPr>
          <p:cNvPr id="90" name="Google Shape;90;p8"/>
          <p:cNvSpPr/>
          <p:nvPr/>
        </p:nvSpPr>
        <p:spPr>
          <a:xfrm>
            <a:off x="5017770" y="2893787"/>
            <a:ext cx="2560320" cy="242188"/>
          </a:xfrm>
          <a:prstGeom prst="rect">
            <a:avLst/>
          </a:prstGeom>
          <a:solidFill>
            <a:schemeClr val="accent4"/>
          </a:solidFill>
          <a:ln w="25400" cap="flat" cmpd="sng">
            <a:solidFill>
              <a:srgbClr val="283B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000" b="0" i="0" u="none" strike="noStrike" cap="none">
                <a:solidFill>
                  <a:schemeClr val="lt1"/>
                </a:solidFill>
                <a:latin typeface="Arial"/>
                <a:ea typeface="Arial"/>
                <a:cs typeface="Arial"/>
                <a:sym typeface="Arial"/>
              </a:rPr>
              <a:t>03_Tool - Demand Projections</a:t>
            </a:r>
            <a:endParaRPr/>
          </a:p>
        </p:txBody>
      </p:sp>
      <p:sp>
        <p:nvSpPr>
          <p:cNvPr id="91" name="Google Shape;91;p8"/>
          <p:cNvSpPr/>
          <p:nvPr/>
        </p:nvSpPr>
        <p:spPr>
          <a:xfrm>
            <a:off x="5017770" y="3365768"/>
            <a:ext cx="2560320" cy="242188"/>
          </a:xfrm>
          <a:prstGeom prst="rect">
            <a:avLst/>
          </a:prstGeom>
          <a:solidFill>
            <a:schemeClr val="accent3"/>
          </a:solidFill>
          <a:ln w="25400" cap="flat" cmpd="sng">
            <a:solidFill>
              <a:srgbClr val="4954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000" b="0" i="0" u="none" strike="noStrike" cap="none">
                <a:solidFill>
                  <a:schemeClr val="lt1"/>
                </a:solidFill>
                <a:latin typeface="Arial"/>
                <a:ea typeface="Arial"/>
                <a:cs typeface="Arial"/>
                <a:sym typeface="Arial"/>
              </a:rPr>
              <a:t>04_Tool - Residual Capacity Power</a:t>
            </a:r>
            <a:endParaRPr/>
          </a:p>
        </p:txBody>
      </p:sp>
      <p:sp>
        <p:nvSpPr>
          <p:cNvPr id="92" name="Google Shape;92;p8"/>
          <p:cNvSpPr/>
          <p:nvPr/>
        </p:nvSpPr>
        <p:spPr>
          <a:xfrm>
            <a:off x="5017770" y="3837749"/>
            <a:ext cx="2560320" cy="242188"/>
          </a:xfrm>
          <a:prstGeom prst="rect">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000" b="0" i="0" u="none" strike="noStrike" cap="none">
                <a:solidFill>
                  <a:schemeClr val="lt1"/>
                </a:solidFill>
                <a:latin typeface="Arial"/>
                <a:ea typeface="Arial"/>
                <a:cs typeface="Arial"/>
                <a:sym typeface="Arial"/>
              </a:rPr>
              <a:t>05_Tool - Year Split &amp; Load Profiles</a:t>
            </a:r>
            <a:endParaRPr/>
          </a:p>
        </p:txBody>
      </p:sp>
      <p:sp>
        <p:nvSpPr>
          <p:cNvPr id="93" name="Google Shape;93;p8"/>
          <p:cNvSpPr/>
          <p:nvPr/>
        </p:nvSpPr>
        <p:spPr>
          <a:xfrm>
            <a:off x="5017770" y="4309730"/>
            <a:ext cx="2560320" cy="242188"/>
          </a:xfrm>
          <a:prstGeom prst="rect">
            <a:avLst/>
          </a:prstGeom>
          <a:solidFill>
            <a:schemeClr val="accent5"/>
          </a:solidFill>
          <a:ln w="25400" cap="flat" cmpd="sng">
            <a:solidFill>
              <a:srgbClr val="0624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000" b="0" i="0" u="none" strike="noStrike" cap="none">
                <a:solidFill>
                  <a:schemeClr val="lt1"/>
                </a:solidFill>
                <a:latin typeface="Arial"/>
                <a:ea typeface="Arial"/>
                <a:cs typeface="Arial"/>
                <a:sym typeface="Arial"/>
              </a:rPr>
              <a:t>06_Tool - Renewables CFs</a:t>
            </a:r>
            <a:endParaRPr/>
          </a:p>
        </p:txBody>
      </p:sp>
      <p:sp>
        <p:nvSpPr>
          <p:cNvPr id="94" name="Google Shape;94;p8"/>
          <p:cNvSpPr/>
          <p:nvPr/>
        </p:nvSpPr>
        <p:spPr>
          <a:xfrm>
            <a:off x="5017770" y="4781711"/>
            <a:ext cx="2560320" cy="242188"/>
          </a:xfrm>
          <a:prstGeom prst="rect">
            <a:avLst/>
          </a:prstGeom>
          <a:solidFill>
            <a:schemeClr val="accent4"/>
          </a:solidFill>
          <a:ln w="25400" cap="flat" cmpd="sng">
            <a:solidFill>
              <a:srgbClr val="283B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000" b="0" i="0" u="none" strike="noStrike" cap="none">
                <a:solidFill>
                  <a:schemeClr val="lt1"/>
                </a:solidFill>
                <a:latin typeface="Arial"/>
                <a:ea typeface="Arial"/>
                <a:cs typeface="Arial"/>
                <a:sym typeface="Arial"/>
              </a:rPr>
              <a:t>07_Tool - Constraints</a:t>
            </a:r>
            <a:endParaRPr/>
          </a:p>
        </p:txBody>
      </p:sp>
      <p:sp>
        <p:nvSpPr>
          <p:cNvPr id="95" name="Google Shape;95;p8"/>
          <p:cNvSpPr/>
          <p:nvPr/>
        </p:nvSpPr>
        <p:spPr>
          <a:xfrm>
            <a:off x="5017770" y="5253692"/>
            <a:ext cx="2560320" cy="242188"/>
          </a:xfrm>
          <a:prstGeom prst="rect">
            <a:avLst/>
          </a:prstGeom>
          <a:solidFill>
            <a:schemeClr val="accent3"/>
          </a:solidFill>
          <a:ln w="25400" cap="flat" cmpd="sng">
            <a:solidFill>
              <a:srgbClr val="4954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000" b="0" i="0" u="none" strike="noStrike" cap="none">
                <a:solidFill>
                  <a:schemeClr val="lt1"/>
                </a:solidFill>
                <a:latin typeface="Arial"/>
                <a:ea typeface="Arial"/>
                <a:cs typeface="Arial"/>
                <a:sym typeface="Arial"/>
              </a:rPr>
              <a:t>08_Tool - Residual Capacity Others</a:t>
            </a:r>
            <a:endParaRPr/>
          </a:p>
        </p:txBody>
      </p:sp>
      <p:sp>
        <p:nvSpPr>
          <p:cNvPr id="96" name="Google Shape;96;p8"/>
          <p:cNvSpPr/>
          <p:nvPr/>
        </p:nvSpPr>
        <p:spPr>
          <a:xfrm>
            <a:off x="2918460" y="2909033"/>
            <a:ext cx="1291590" cy="1155656"/>
          </a:xfrm>
          <a:prstGeom prst="cloud">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200" b="0" i="0" u="none" strike="noStrike" cap="none">
                <a:solidFill>
                  <a:schemeClr val="lt1"/>
                </a:solidFill>
                <a:latin typeface="Arial"/>
                <a:ea typeface="Arial"/>
                <a:cs typeface="Arial"/>
                <a:sym typeface="Arial"/>
              </a:rPr>
              <a:t>User</a:t>
            </a:r>
            <a:endParaRPr sz="1200">
              <a:solidFill>
                <a:schemeClr val="lt1"/>
              </a:solidFill>
            </a:endParaRPr>
          </a:p>
          <a:p>
            <a:pPr marL="0" marR="0" lvl="0" indent="0" algn="ctr" rtl="0">
              <a:lnSpc>
                <a:spcPct val="100000"/>
              </a:lnSpc>
              <a:spcBef>
                <a:spcPts val="0"/>
              </a:spcBef>
              <a:spcAft>
                <a:spcPts val="0"/>
              </a:spcAft>
              <a:buNone/>
            </a:pPr>
            <a:r>
              <a:rPr lang="sv-SE" sz="1200" b="0" i="0" u="none" strike="noStrike" cap="none">
                <a:solidFill>
                  <a:schemeClr val="lt1"/>
                </a:solidFill>
                <a:latin typeface="Arial"/>
                <a:ea typeface="Arial"/>
                <a:cs typeface="Arial"/>
                <a:sym typeface="Arial"/>
              </a:rPr>
              <a:t>collected data</a:t>
            </a:r>
            <a:endParaRPr/>
          </a:p>
        </p:txBody>
      </p:sp>
      <p:sp>
        <p:nvSpPr>
          <p:cNvPr id="97" name="Google Shape;97;p8"/>
          <p:cNvSpPr/>
          <p:nvPr/>
        </p:nvSpPr>
        <p:spPr>
          <a:xfrm>
            <a:off x="5314949" y="5725673"/>
            <a:ext cx="1965960" cy="674370"/>
          </a:xfrm>
          <a:prstGeom prst="roundRect">
            <a:avLst>
              <a:gd name="adj" fmla="val 16667"/>
            </a:avLst>
          </a:prstGeom>
          <a:solidFill>
            <a:schemeClr val="accent6"/>
          </a:solidFill>
          <a:ln w="25400" cap="flat" cmpd="sng">
            <a:solidFill>
              <a:srgbClr val="3D05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000" b="0" i="0" u="none" strike="noStrike" cap="none">
                <a:solidFill>
                  <a:schemeClr val="lt1"/>
                </a:solidFill>
                <a:latin typeface="Arial"/>
                <a:ea typeface="Arial"/>
                <a:cs typeface="Arial"/>
                <a:sym typeface="Arial"/>
              </a:rPr>
              <a:t>Model Input Data</a:t>
            </a:r>
            <a:endParaRPr/>
          </a:p>
        </p:txBody>
      </p:sp>
      <p:sp>
        <p:nvSpPr>
          <p:cNvPr id="98" name="Google Shape;98;p8"/>
          <p:cNvSpPr txBox="1"/>
          <p:nvPr/>
        </p:nvSpPr>
        <p:spPr>
          <a:xfrm>
            <a:off x="5440853" y="892466"/>
            <a:ext cx="17145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000" b="0" i="0" u="none" strike="noStrike" cap="none">
                <a:solidFill>
                  <a:srgbClr val="000000"/>
                </a:solidFill>
                <a:latin typeface="Arial"/>
                <a:ea typeface="Arial"/>
                <a:cs typeface="Arial"/>
                <a:sym typeface="Arial"/>
              </a:rPr>
              <a:t>00 - Technology Database</a:t>
            </a:r>
            <a:endParaRPr/>
          </a:p>
        </p:txBody>
      </p:sp>
      <p:sp>
        <p:nvSpPr>
          <p:cNvPr id="99" name="Google Shape;99;p8"/>
          <p:cNvSpPr/>
          <p:nvPr/>
        </p:nvSpPr>
        <p:spPr>
          <a:xfrm>
            <a:off x="245745" y="2622623"/>
            <a:ext cx="2200275" cy="1728477"/>
          </a:xfrm>
          <a:prstGeom prst="ellipse">
            <a:avLst/>
          </a:prstGeom>
          <a:solidFill>
            <a:schemeClr val="accent5"/>
          </a:solidFill>
          <a:ln w="25400" cap="flat" cmpd="sng">
            <a:solidFill>
              <a:srgbClr val="0624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200" b="0" i="0" u="none" strike="noStrike" cap="none">
                <a:solidFill>
                  <a:schemeClr val="lt1"/>
                </a:solidFill>
                <a:latin typeface="Arial"/>
                <a:ea typeface="Arial"/>
                <a:cs typeface="Arial"/>
                <a:sym typeface="Arial"/>
              </a:rPr>
              <a:t>Model conceptualisation &amp; scoping</a:t>
            </a:r>
            <a:endParaRPr/>
          </a:p>
        </p:txBody>
      </p:sp>
      <p:sp>
        <p:nvSpPr>
          <p:cNvPr id="100" name="Google Shape;100;p8"/>
          <p:cNvSpPr/>
          <p:nvPr/>
        </p:nvSpPr>
        <p:spPr>
          <a:xfrm>
            <a:off x="4632960" y="788670"/>
            <a:ext cx="3368040" cy="5777230"/>
          </a:xfrm>
          <a:prstGeom prst="roundRect">
            <a:avLst>
              <a:gd name="adj" fmla="val 16667"/>
            </a:avLst>
          </a:prstGeom>
          <a:no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 name="Google Shape;101;p8"/>
          <p:cNvSpPr txBox="1"/>
          <p:nvPr/>
        </p:nvSpPr>
        <p:spPr>
          <a:xfrm>
            <a:off x="5440679" y="506080"/>
            <a:ext cx="17145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600" b="1" i="0" u="none" strike="noStrike" cap="none">
                <a:solidFill>
                  <a:srgbClr val="000000"/>
                </a:solidFill>
                <a:latin typeface="Arial"/>
                <a:ea typeface="Arial"/>
                <a:cs typeface="Arial"/>
                <a:sym typeface="Arial"/>
              </a:rPr>
              <a:t>MDI</a:t>
            </a:r>
            <a:endParaRPr/>
          </a:p>
        </p:txBody>
      </p:sp>
      <p:cxnSp>
        <p:nvCxnSpPr>
          <p:cNvPr id="102" name="Google Shape;102;p8"/>
          <p:cNvCxnSpPr>
            <a:endCxn id="88" idx="0"/>
          </p:cNvCxnSpPr>
          <p:nvPr/>
        </p:nvCxnSpPr>
        <p:spPr>
          <a:xfrm>
            <a:off x="6297930" y="1708025"/>
            <a:ext cx="0" cy="241800"/>
          </a:xfrm>
          <a:prstGeom prst="straightConnector1">
            <a:avLst/>
          </a:prstGeom>
          <a:noFill/>
          <a:ln w="28575" cap="flat" cmpd="sng">
            <a:solidFill>
              <a:schemeClr val="dk1"/>
            </a:solidFill>
            <a:prstDash val="solid"/>
            <a:round/>
            <a:headEnd type="none" w="sm" len="sm"/>
            <a:tailEnd type="triangle" w="med" len="med"/>
          </a:ln>
        </p:spPr>
      </p:cxnSp>
      <p:cxnSp>
        <p:nvCxnSpPr>
          <p:cNvPr id="103" name="Google Shape;103;p8"/>
          <p:cNvCxnSpPr/>
          <p:nvPr/>
        </p:nvCxnSpPr>
        <p:spPr>
          <a:xfrm>
            <a:off x="6296660" y="2192013"/>
            <a:ext cx="0" cy="241675"/>
          </a:xfrm>
          <a:prstGeom prst="straightConnector1">
            <a:avLst/>
          </a:prstGeom>
          <a:noFill/>
          <a:ln w="28575" cap="flat" cmpd="sng">
            <a:solidFill>
              <a:schemeClr val="dk1"/>
            </a:solidFill>
            <a:prstDash val="solid"/>
            <a:round/>
            <a:headEnd type="none" w="sm" len="sm"/>
            <a:tailEnd type="triangle" w="med" len="med"/>
          </a:ln>
        </p:spPr>
      </p:cxnSp>
      <p:cxnSp>
        <p:nvCxnSpPr>
          <p:cNvPr id="104" name="Google Shape;104;p8"/>
          <p:cNvCxnSpPr/>
          <p:nvPr/>
        </p:nvCxnSpPr>
        <p:spPr>
          <a:xfrm>
            <a:off x="6296660" y="2663994"/>
            <a:ext cx="0" cy="241675"/>
          </a:xfrm>
          <a:prstGeom prst="straightConnector1">
            <a:avLst/>
          </a:prstGeom>
          <a:noFill/>
          <a:ln w="28575" cap="flat" cmpd="sng">
            <a:solidFill>
              <a:schemeClr val="dk1"/>
            </a:solidFill>
            <a:prstDash val="solid"/>
            <a:round/>
            <a:headEnd type="none" w="sm" len="sm"/>
            <a:tailEnd type="triangle" w="med" len="med"/>
          </a:ln>
        </p:spPr>
      </p:cxnSp>
      <p:cxnSp>
        <p:nvCxnSpPr>
          <p:cNvPr id="105" name="Google Shape;105;p8"/>
          <p:cNvCxnSpPr/>
          <p:nvPr/>
        </p:nvCxnSpPr>
        <p:spPr>
          <a:xfrm>
            <a:off x="6296660" y="3135975"/>
            <a:ext cx="0" cy="241675"/>
          </a:xfrm>
          <a:prstGeom prst="straightConnector1">
            <a:avLst/>
          </a:prstGeom>
          <a:noFill/>
          <a:ln w="28575" cap="flat" cmpd="sng">
            <a:solidFill>
              <a:schemeClr val="dk1"/>
            </a:solidFill>
            <a:prstDash val="solid"/>
            <a:round/>
            <a:headEnd type="none" w="sm" len="sm"/>
            <a:tailEnd type="triangle" w="med" len="med"/>
          </a:ln>
        </p:spPr>
      </p:cxnSp>
      <p:cxnSp>
        <p:nvCxnSpPr>
          <p:cNvPr id="106" name="Google Shape;106;p8"/>
          <p:cNvCxnSpPr/>
          <p:nvPr/>
        </p:nvCxnSpPr>
        <p:spPr>
          <a:xfrm>
            <a:off x="6296660" y="3596074"/>
            <a:ext cx="0" cy="241675"/>
          </a:xfrm>
          <a:prstGeom prst="straightConnector1">
            <a:avLst/>
          </a:prstGeom>
          <a:noFill/>
          <a:ln w="28575" cap="flat" cmpd="sng">
            <a:solidFill>
              <a:schemeClr val="dk1"/>
            </a:solidFill>
            <a:prstDash val="solid"/>
            <a:round/>
            <a:headEnd type="none" w="sm" len="sm"/>
            <a:tailEnd type="triangle" w="med" len="med"/>
          </a:ln>
        </p:spPr>
      </p:cxnSp>
      <p:cxnSp>
        <p:nvCxnSpPr>
          <p:cNvPr id="107" name="Google Shape;107;p8"/>
          <p:cNvCxnSpPr/>
          <p:nvPr/>
        </p:nvCxnSpPr>
        <p:spPr>
          <a:xfrm>
            <a:off x="6296660" y="4079937"/>
            <a:ext cx="0" cy="241675"/>
          </a:xfrm>
          <a:prstGeom prst="straightConnector1">
            <a:avLst/>
          </a:prstGeom>
          <a:noFill/>
          <a:ln w="28575" cap="flat" cmpd="sng">
            <a:solidFill>
              <a:schemeClr val="dk1"/>
            </a:solidFill>
            <a:prstDash val="solid"/>
            <a:round/>
            <a:headEnd type="none" w="sm" len="sm"/>
            <a:tailEnd type="triangle" w="med" len="med"/>
          </a:ln>
        </p:spPr>
      </p:cxnSp>
      <p:cxnSp>
        <p:nvCxnSpPr>
          <p:cNvPr id="108" name="Google Shape;108;p8"/>
          <p:cNvCxnSpPr/>
          <p:nvPr/>
        </p:nvCxnSpPr>
        <p:spPr>
          <a:xfrm>
            <a:off x="6289040" y="4540036"/>
            <a:ext cx="0" cy="241675"/>
          </a:xfrm>
          <a:prstGeom prst="straightConnector1">
            <a:avLst/>
          </a:prstGeom>
          <a:noFill/>
          <a:ln w="28575" cap="flat" cmpd="sng">
            <a:solidFill>
              <a:schemeClr val="dk1"/>
            </a:solidFill>
            <a:prstDash val="solid"/>
            <a:round/>
            <a:headEnd type="none" w="sm" len="sm"/>
            <a:tailEnd type="triangle" w="med" len="med"/>
          </a:ln>
        </p:spPr>
      </p:cxnSp>
      <p:cxnSp>
        <p:nvCxnSpPr>
          <p:cNvPr id="109" name="Google Shape;109;p8"/>
          <p:cNvCxnSpPr/>
          <p:nvPr/>
        </p:nvCxnSpPr>
        <p:spPr>
          <a:xfrm>
            <a:off x="6296660" y="5023899"/>
            <a:ext cx="0" cy="241675"/>
          </a:xfrm>
          <a:prstGeom prst="straightConnector1">
            <a:avLst/>
          </a:prstGeom>
          <a:noFill/>
          <a:ln w="28575" cap="flat" cmpd="sng">
            <a:solidFill>
              <a:schemeClr val="dk1"/>
            </a:solidFill>
            <a:prstDash val="solid"/>
            <a:round/>
            <a:headEnd type="none" w="sm" len="sm"/>
            <a:tailEnd type="triangle" w="med" len="med"/>
          </a:ln>
        </p:spPr>
      </p:cxnSp>
      <p:cxnSp>
        <p:nvCxnSpPr>
          <p:cNvPr id="110" name="Google Shape;110;p8"/>
          <p:cNvCxnSpPr/>
          <p:nvPr/>
        </p:nvCxnSpPr>
        <p:spPr>
          <a:xfrm>
            <a:off x="6296660" y="5495880"/>
            <a:ext cx="0" cy="241675"/>
          </a:xfrm>
          <a:prstGeom prst="straightConnector1">
            <a:avLst/>
          </a:prstGeom>
          <a:noFill/>
          <a:ln w="28575" cap="flat" cmpd="sng">
            <a:solidFill>
              <a:schemeClr val="dk1"/>
            </a:solidFill>
            <a:prstDash val="solid"/>
            <a:round/>
            <a:headEnd type="none" w="sm" len="sm"/>
            <a:tailEnd type="triangle" w="med" len="med"/>
          </a:ln>
        </p:spPr>
      </p:cxnSp>
      <p:cxnSp>
        <p:nvCxnSpPr>
          <p:cNvPr id="111" name="Google Shape;111;p8"/>
          <p:cNvCxnSpPr>
            <a:stCxn id="99" idx="6"/>
            <a:endCxn id="96" idx="2"/>
          </p:cNvCxnSpPr>
          <p:nvPr/>
        </p:nvCxnSpPr>
        <p:spPr>
          <a:xfrm>
            <a:off x="2446020" y="3486862"/>
            <a:ext cx="476400" cy="0"/>
          </a:xfrm>
          <a:prstGeom prst="straightConnector1">
            <a:avLst/>
          </a:prstGeom>
          <a:noFill/>
          <a:ln w="28575" cap="flat" cmpd="sng">
            <a:solidFill>
              <a:schemeClr val="dk1"/>
            </a:solidFill>
            <a:prstDash val="solid"/>
            <a:round/>
            <a:headEnd type="none" w="sm" len="sm"/>
            <a:tailEnd type="triangle" w="med" len="med"/>
          </a:ln>
        </p:spPr>
      </p:cxnSp>
      <p:cxnSp>
        <p:nvCxnSpPr>
          <p:cNvPr id="112" name="Google Shape;112;p8"/>
          <p:cNvCxnSpPr>
            <a:stCxn id="96" idx="0"/>
          </p:cNvCxnSpPr>
          <p:nvPr/>
        </p:nvCxnSpPr>
        <p:spPr>
          <a:xfrm rot="10800000" flipH="1">
            <a:off x="4208974" y="3483561"/>
            <a:ext cx="432900" cy="3300"/>
          </a:xfrm>
          <a:prstGeom prst="straightConnector1">
            <a:avLst/>
          </a:prstGeom>
          <a:noFill/>
          <a:ln w="28575" cap="flat" cmpd="sng">
            <a:solidFill>
              <a:schemeClr val="dk1"/>
            </a:solidFill>
            <a:prstDash val="solid"/>
            <a:round/>
            <a:headEnd type="none" w="sm" len="sm"/>
            <a:tailEnd type="triangle" w="med" len="med"/>
          </a:ln>
        </p:spPr>
      </p:cxnSp>
      <p:pic>
        <p:nvPicPr>
          <p:cNvPr id="113" name="Google Shape;113;p8"/>
          <p:cNvPicPr preferRelativeResize="0"/>
          <p:nvPr/>
        </p:nvPicPr>
        <p:blipFill rotWithShape="1">
          <a:blip r:embed="rId4">
            <a:alphaModFix/>
          </a:blip>
          <a:srcRect r="56158"/>
          <a:stretch/>
        </p:blipFill>
        <p:spPr>
          <a:xfrm>
            <a:off x="9314206" y="1776245"/>
            <a:ext cx="2158658" cy="1775497"/>
          </a:xfrm>
          <a:prstGeom prst="rect">
            <a:avLst/>
          </a:prstGeom>
          <a:noFill/>
          <a:ln>
            <a:noFill/>
          </a:ln>
        </p:spPr>
      </p:pic>
      <p:cxnSp>
        <p:nvCxnSpPr>
          <p:cNvPr id="114" name="Google Shape;114;p8"/>
          <p:cNvCxnSpPr>
            <a:stCxn id="97" idx="3"/>
            <a:endCxn id="113" idx="1"/>
          </p:cNvCxnSpPr>
          <p:nvPr/>
        </p:nvCxnSpPr>
        <p:spPr>
          <a:xfrm rot="10800000" flipH="1">
            <a:off x="7280909" y="2663858"/>
            <a:ext cx="2033400" cy="3399000"/>
          </a:xfrm>
          <a:prstGeom prst="curvedConnector3">
            <a:avLst>
              <a:gd name="adj1" fmla="val 50000"/>
            </a:avLst>
          </a:prstGeom>
          <a:noFill/>
          <a:ln w="28575" cap="flat" cmpd="sng">
            <a:solidFill>
              <a:schemeClr val="dk1"/>
            </a:solidFill>
            <a:prstDash val="solid"/>
            <a:round/>
            <a:headEnd type="none" w="sm" len="sm"/>
            <a:tailEnd type="triangle" w="med" len="med"/>
          </a:ln>
        </p:spPr>
      </p:cxnSp>
      <p:cxnSp>
        <p:nvCxnSpPr>
          <p:cNvPr id="115" name="Google Shape;115;p8"/>
          <p:cNvCxnSpPr/>
          <p:nvPr/>
        </p:nvCxnSpPr>
        <p:spPr>
          <a:xfrm>
            <a:off x="10409874" y="3551742"/>
            <a:ext cx="0" cy="407101"/>
          </a:xfrm>
          <a:prstGeom prst="straightConnector1">
            <a:avLst/>
          </a:prstGeom>
          <a:noFill/>
          <a:ln w="28575" cap="flat" cmpd="sng">
            <a:solidFill>
              <a:schemeClr val="dk1"/>
            </a:solidFill>
            <a:prstDash val="solid"/>
            <a:round/>
            <a:headEnd type="none" w="sm" len="sm"/>
            <a:tailEnd type="triangle" w="med" len="med"/>
          </a:ln>
        </p:spPr>
      </p:cxnSp>
      <p:pic>
        <p:nvPicPr>
          <p:cNvPr id="116" name="Google Shape;116;p8" descr="Research with solid fill"/>
          <p:cNvPicPr preferRelativeResize="0"/>
          <p:nvPr/>
        </p:nvPicPr>
        <p:blipFill rotWithShape="1">
          <a:blip r:embed="rId5">
            <a:alphaModFix/>
          </a:blip>
          <a:srcRect/>
          <a:stretch/>
        </p:blipFill>
        <p:spPr>
          <a:xfrm>
            <a:off x="9841229" y="4263678"/>
            <a:ext cx="1470662" cy="1470662"/>
          </a:xfrm>
          <a:prstGeom prst="rect">
            <a:avLst/>
          </a:prstGeom>
          <a:noFill/>
          <a:ln>
            <a:noFill/>
          </a:ln>
        </p:spPr>
      </p:pic>
      <p:sp>
        <p:nvSpPr>
          <p:cNvPr id="117" name="Google Shape;117;p8"/>
          <p:cNvSpPr txBox="1"/>
          <p:nvPr/>
        </p:nvSpPr>
        <p:spPr>
          <a:xfrm>
            <a:off x="9565666" y="3933837"/>
            <a:ext cx="17145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200" b="1" i="0" u="none" strike="noStrike" cap="none">
                <a:solidFill>
                  <a:srgbClr val="000000"/>
                </a:solidFill>
                <a:latin typeface="Arial"/>
                <a:ea typeface="Arial"/>
                <a:cs typeface="Arial"/>
                <a:sym typeface="Arial"/>
              </a:rPr>
              <a:t>Result analysis &amp; debugging</a:t>
            </a:r>
            <a:endParaRPr/>
          </a:p>
        </p:txBody>
      </p:sp>
      <p:sp>
        <p:nvSpPr>
          <p:cNvPr id="118" name="Google Shape;118;p8"/>
          <p:cNvSpPr txBox="1"/>
          <p:nvPr/>
        </p:nvSpPr>
        <p:spPr>
          <a:xfrm>
            <a:off x="245745" y="4485006"/>
            <a:ext cx="4135755" cy="1785104"/>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Clr>
                <a:srgbClr val="000000"/>
              </a:buClr>
              <a:buSzPts val="1400"/>
              <a:buFont typeface="Noto Sans Symbols"/>
              <a:buChar char="❑"/>
            </a:pPr>
            <a:r>
              <a:rPr lang="sv-SE" sz="1400" b="0" i="0" u="none" strike="noStrike" cap="none">
                <a:solidFill>
                  <a:srgbClr val="000000"/>
                </a:solidFill>
                <a:latin typeface="Arial"/>
                <a:ea typeface="Arial"/>
                <a:cs typeface="Arial"/>
                <a:sym typeface="Arial"/>
              </a:rPr>
              <a:t>It’s worth noting that the </a:t>
            </a:r>
            <a:r>
              <a:rPr lang="sv-SE" sz="1400" b="1" i="0" u="none" strike="noStrike" cap="none">
                <a:solidFill>
                  <a:srgbClr val="000000"/>
                </a:solidFill>
                <a:latin typeface="Arial"/>
                <a:ea typeface="Arial"/>
                <a:cs typeface="Arial"/>
                <a:sym typeface="Arial"/>
              </a:rPr>
              <a:t>MDI</a:t>
            </a:r>
            <a:r>
              <a:rPr lang="sv-SE" sz="1400" b="0" i="0" u="none" strike="noStrike" cap="none">
                <a:solidFill>
                  <a:srgbClr val="000000"/>
                </a:solidFill>
                <a:latin typeface="Arial"/>
                <a:ea typeface="Arial"/>
                <a:cs typeface="Arial"/>
                <a:sym typeface="Arial"/>
              </a:rPr>
              <a:t> is </a:t>
            </a:r>
            <a:r>
              <a:rPr lang="sv-SE" sz="1400" b="1" i="0" u="none" strike="noStrike" cap="none">
                <a:solidFill>
                  <a:srgbClr val="000000"/>
                </a:solidFill>
                <a:latin typeface="Arial"/>
                <a:ea typeface="Arial"/>
                <a:cs typeface="Arial"/>
                <a:sym typeface="Arial"/>
              </a:rPr>
              <a:t>no replacement </a:t>
            </a:r>
            <a:r>
              <a:rPr lang="sv-SE" sz="1400" b="0" i="0" u="none" strike="noStrike" cap="none">
                <a:solidFill>
                  <a:srgbClr val="000000"/>
                </a:solidFill>
                <a:latin typeface="Arial"/>
                <a:ea typeface="Arial"/>
                <a:cs typeface="Arial"/>
                <a:sym typeface="Arial"/>
              </a:rPr>
              <a:t>for in-depth </a:t>
            </a:r>
            <a:r>
              <a:rPr lang="sv-SE" sz="1400" b="1" i="0" u="none" strike="noStrike" cap="none">
                <a:solidFill>
                  <a:srgbClr val="000000"/>
                </a:solidFill>
                <a:latin typeface="Arial"/>
                <a:ea typeface="Arial"/>
                <a:cs typeface="Arial"/>
                <a:sym typeface="Arial"/>
              </a:rPr>
              <a:t>knowledge</a:t>
            </a:r>
            <a:r>
              <a:rPr lang="sv-SE" sz="1400" b="0" i="0" u="none" strike="noStrike" cap="none">
                <a:solidFill>
                  <a:srgbClr val="000000"/>
                </a:solidFill>
                <a:latin typeface="Arial"/>
                <a:ea typeface="Arial"/>
                <a:cs typeface="Arial"/>
                <a:sym typeface="Arial"/>
              </a:rPr>
              <a:t> of energy modelling, but a supporting set of tools</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400"/>
              <a:buFont typeface="Noto Sans Symbols"/>
              <a:buChar char="❑"/>
            </a:pPr>
            <a:r>
              <a:rPr lang="sv-SE" sz="1400" b="0" i="0" u="none" strike="noStrike" cap="none">
                <a:solidFill>
                  <a:srgbClr val="000000"/>
                </a:solidFill>
                <a:latin typeface="Arial"/>
                <a:ea typeface="Arial"/>
                <a:cs typeface="Arial"/>
                <a:sym typeface="Arial"/>
              </a:rPr>
              <a:t>In the MDI folder, there are some generic </a:t>
            </a:r>
            <a:r>
              <a:rPr lang="sv-SE" sz="1400" b="1" i="0" u="none" strike="noStrike" cap="none">
                <a:solidFill>
                  <a:srgbClr val="000000"/>
                </a:solidFill>
                <a:latin typeface="Arial"/>
                <a:ea typeface="Arial"/>
                <a:cs typeface="Arial"/>
                <a:sym typeface="Arial"/>
              </a:rPr>
              <a:t>instructions</a:t>
            </a:r>
            <a:r>
              <a:rPr lang="sv-SE" sz="1400" b="0" i="0" u="none" strike="noStrike" cap="none">
                <a:solidFill>
                  <a:srgbClr val="000000"/>
                </a:solidFill>
                <a:latin typeface="Arial"/>
                <a:ea typeface="Arial"/>
                <a:cs typeface="Arial"/>
                <a:sym typeface="Arial"/>
              </a:rPr>
              <a:t>, as well as file-specific ones within each file</a:t>
            </a:r>
            <a:endParaRPr/>
          </a:p>
          <a:p>
            <a:pPr marL="171450" marR="0" lvl="0" indent="-95250" algn="just" rtl="0">
              <a:lnSpc>
                <a:spcPct val="100000"/>
              </a:lnSpc>
              <a:spcBef>
                <a:spcPts val="0"/>
              </a:spcBef>
              <a:spcAft>
                <a:spcPts val="0"/>
              </a:spcAft>
              <a:buClr>
                <a:srgbClr val="000000"/>
              </a:buClr>
              <a:buSzPts val="1200"/>
              <a:buFont typeface="Noto Sans Symbols"/>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0"/>
          <p:cNvSpPr txBox="1">
            <a:spLocks noGrp="1"/>
          </p:cNvSpPr>
          <p:nvPr>
            <p:ph type="title"/>
          </p:nvPr>
        </p:nvSpPr>
        <p:spPr>
          <a:xfrm>
            <a:off x="839788" y="-434340"/>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Helvetica Neue"/>
              <a:buNone/>
            </a:pPr>
            <a:r>
              <a:rPr lang="sv-SE" sz="3200">
                <a:latin typeface="Arial"/>
                <a:ea typeface="Arial"/>
                <a:cs typeface="Arial"/>
                <a:sym typeface="Arial"/>
              </a:rPr>
              <a:t>00 - Technology Database (1/2</a:t>
            </a:r>
            <a:r>
              <a:rPr lang="sv-SE" sz="3200">
                <a:latin typeface="Quattrocento Sans"/>
                <a:ea typeface="Quattrocento Sans"/>
                <a:cs typeface="Quattrocento Sans"/>
                <a:sym typeface="Quattrocento Sans"/>
              </a:rPr>
              <a:t>)</a:t>
            </a:r>
            <a:endParaRPr/>
          </a:p>
        </p:txBody>
      </p:sp>
      <p:pic>
        <p:nvPicPr>
          <p:cNvPr id="124" name="Google Shape;124;p10" descr="Database"/>
          <p:cNvPicPr preferRelativeResize="0"/>
          <p:nvPr/>
        </p:nvPicPr>
        <p:blipFill rotWithShape="1">
          <a:blip r:embed="rId3">
            <a:alphaModFix/>
          </a:blip>
          <a:srcRect/>
          <a:stretch/>
        </p:blipFill>
        <p:spPr>
          <a:xfrm>
            <a:off x="3629137" y="1949050"/>
            <a:ext cx="2147047" cy="2147047"/>
          </a:xfrm>
          <a:prstGeom prst="rect">
            <a:avLst/>
          </a:prstGeom>
          <a:noFill/>
          <a:ln>
            <a:noFill/>
          </a:ln>
        </p:spPr>
      </p:pic>
      <p:sp>
        <p:nvSpPr>
          <p:cNvPr id="125" name="Google Shape;125;p10"/>
          <p:cNvSpPr txBox="1"/>
          <p:nvPr/>
        </p:nvSpPr>
        <p:spPr>
          <a:xfrm>
            <a:off x="3326010" y="3929203"/>
            <a:ext cx="29999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1" i="0" u="none" strike="noStrike" cap="none">
                <a:solidFill>
                  <a:srgbClr val="000000"/>
                </a:solidFill>
                <a:latin typeface="Arial"/>
                <a:ea typeface="Arial"/>
                <a:cs typeface="Arial"/>
                <a:sym typeface="Arial"/>
              </a:rPr>
              <a:t>CCG technology directory</a:t>
            </a:r>
            <a:endParaRPr/>
          </a:p>
        </p:txBody>
      </p:sp>
      <p:sp>
        <p:nvSpPr>
          <p:cNvPr id="126" name="Google Shape;126;p10"/>
          <p:cNvSpPr/>
          <p:nvPr/>
        </p:nvSpPr>
        <p:spPr>
          <a:xfrm>
            <a:off x="870902" y="5113602"/>
            <a:ext cx="1828800" cy="815788"/>
          </a:xfrm>
          <a:prstGeom prst="roundRect">
            <a:avLst>
              <a:gd name="adj" fmla="val 16667"/>
            </a:avLst>
          </a:prstGeom>
          <a:solidFill>
            <a:schemeClr val="accent4"/>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200" b="1" i="0" u="none" strike="noStrike" cap="none">
                <a:solidFill>
                  <a:schemeClr val="lt1"/>
                </a:solidFill>
                <a:latin typeface="Arial"/>
                <a:ea typeface="Arial"/>
                <a:cs typeface="Arial"/>
                <a:sym typeface="Arial"/>
              </a:rPr>
              <a:t>Easy to navigate</a:t>
            </a:r>
            <a:endParaRPr/>
          </a:p>
        </p:txBody>
      </p:sp>
      <p:sp>
        <p:nvSpPr>
          <p:cNvPr id="127" name="Google Shape;127;p10"/>
          <p:cNvSpPr/>
          <p:nvPr/>
        </p:nvSpPr>
        <p:spPr>
          <a:xfrm>
            <a:off x="2812891" y="5113602"/>
            <a:ext cx="1828800" cy="815788"/>
          </a:xfrm>
          <a:prstGeom prst="roundRect">
            <a:avLst>
              <a:gd name="adj" fmla="val 16667"/>
            </a:avLst>
          </a:prstGeom>
          <a:solidFill>
            <a:schemeClr val="accent3"/>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200" b="1" i="0" u="none" strike="noStrike" cap="none">
                <a:solidFill>
                  <a:schemeClr val="lt1"/>
                </a:solidFill>
                <a:latin typeface="Arial"/>
                <a:ea typeface="Arial"/>
                <a:cs typeface="Arial"/>
                <a:sym typeface="Arial"/>
              </a:rPr>
              <a:t>Smooth update process</a:t>
            </a:r>
            <a:endParaRPr/>
          </a:p>
        </p:txBody>
      </p:sp>
      <p:sp>
        <p:nvSpPr>
          <p:cNvPr id="128" name="Google Shape;128;p10"/>
          <p:cNvSpPr/>
          <p:nvPr/>
        </p:nvSpPr>
        <p:spPr>
          <a:xfrm>
            <a:off x="4754880" y="5113602"/>
            <a:ext cx="1828800" cy="815788"/>
          </a:xfrm>
          <a:prstGeom prst="roundRect">
            <a:avLst>
              <a:gd name="adj" fmla="val 16667"/>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200" b="1" i="0" u="none" strike="noStrike" cap="none">
                <a:solidFill>
                  <a:schemeClr val="lt1"/>
                </a:solidFill>
                <a:latin typeface="Arial"/>
                <a:ea typeface="Arial"/>
                <a:cs typeface="Arial"/>
                <a:sym typeface="Arial"/>
              </a:rPr>
              <a:t>Standardised naming convention</a:t>
            </a:r>
            <a:endParaRPr/>
          </a:p>
        </p:txBody>
      </p:sp>
      <p:sp>
        <p:nvSpPr>
          <p:cNvPr id="129" name="Google Shape;129;p10"/>
          <p:cNvSpPr/>
          <p:nvPr/>
        </p:nvSpPr>
        <p:spPr>
          <a:xfrm>
            <a:off x="6696869" y="5113602"/>
            <a:ext cx="1828800" cy="815788"/>
          </a:xfrm>
          <a:prstGeom prst="roundRect">
            <a:avLst>
              <a:gd name="adj" fmla="val 16667"/>
            </a:avLst>
          </a:prstGeom>
          <a:solidFill>
            <a:srgbClr val="92D050"/>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200" b="1" i="0" u="none" strike="noStrike" cap="none">
                <a:solidFill>
                  <a:schemeClr val="lt1"/>
                </a:solidFill>
                <a:latin typeface="Arial"/>
                <a:ea typeface="Arial"/>
                <a:cs typeface="Arial"/>
                <a:sym typeface="Arial"/>
              </a:rPr>
              <a:t>Facilitates model development</a:t>
            </a:r>
            <a:endParaRPr/>
          </a:p>
        </p:txBody>
      </p:sp>
      <p:pic>
        <p:nvPicPr>
          <p:cNvPr id="130" name="Google Shape;130;p10"/>
          <p:cNvPicPr preferRelativeResize="0"/>
          <p:nvPr/>
        </p:nvPicPr>
        <p:blipFill rotWithShape="1">
          <a:blip r:embed="rId4">
            <a:alphaModFix/>
          </a:blip>
          <a:srcRect/>
          <a:stretch/>
        </p:blipFill>
        <p:spPr>
          <a:xfrm>
            <a:off x="6326006" y="1458028"/>
            <a:ext cx="978472" cy="978472"/>
          </a:xfrm>
          <a:prstGeom prst="rect">
            <a:avLst/>
          </a:prstGeom>
          <a:noFill/>
          <a:ln>
            <a:noFill/>
          </a:ln>
        </p:spPr>
      </p:pic>
      <p:pic>
        <p:nvPicPr>
          <p:cNvPr id="131" name="Google Shape;131;p10"/>
          <p:cNvPicPr preferRelativeResize="0"/>
          <p:nvPr/>
        </p:nvPicPr>
        <p:blipFill rotWithShape="1">
          <a:blip r:embed="rId5">
            <a:alphaModFix/>
          </a:blip>
          <a:srcRect/>
          <a:stretch/>
        </p:blipFill>
        <p:spPr>
          <a:xfrm>
            <a:off x="1279238" y="2746987"/>
            <a:ext cx="978472" cy="978472"/>
          </a:xfrm>
          <a:prstGeom prst="rect">
            <a:avLst/>
          </a:prstGeom>
          <a:noFill/>
          <a:ln>
            <a:noFill/>
          </a:ln>
        </p:spPr>
      </p:pic>
      <p:pic>
        <p:nvPicPr>
          <p:cNvPr id="132" name="Google Shape;132;p10"/>
          <p:cNvPicPr preferRelativeResize="0"/>
          <p:nvPr/>
        </p:nvPicPr>
        <p:blipFill rotWithShape="1">
          <a:blip r:embed="rId6">
            <a:alphaModFix/>
          </a:blip>
          <a:srcRect/>
          <a:stretch/>
        </p:blipFill>
        <p:spPr>
          <a:xfrm>
            <a:off x="2014277" y="1325563"/>
            <a:ext cx="1202311" cy="1202311"/>
          </a:xfrm>
          <a:prstGeom prst="rect">
            <a:avLst/>
          </a:prstGeom>
          <a:noFill/>
          <a:ln>
            <a:noFill/>
          </a:ln>
        </p:spPr>
      </p:pic>
      <p:pic>
        <p:nvPicPr>
          <p:cNvPr id="133" name="Google Shape;133;p10"/>
          <p:cNvPicPr preferRelativeResize="0"/>
          <p:nvPr/>
        </p:nvPicPr>
        <p:blipFill rotWithShape="1">
          <a:blip r:embed="rId7">
            <a:alphaModFix/>
          </a:blip>
          <a:srcRect/>
          <a:stretch/>
        </p:blipFill>
        <p:spPr>
          <a:xfrm>
            <a:off x="6894417" y="2713882"/>
            <a:ext cx="1058439" cy="1058439"/>
          </a:xfrm>
          <a:prstGeom prst="rect">
            <a:avLst/>
          </a:prstGeom>
          <a:noFill/>
          <a:ln>
            <a:noFill/>
          </a:ln>
        </p:spPr>
      </p:pic>
      <p:cxnSp>
        <p:nvCxnSpPr>
          <p:cNvPr id="134" name="Google Shape;134;p10"/>
          <p:cNvCxnSpPr/>
          <p:nvPr/>
        </p:nvCxnSpPr>
        <p:spPr>
          <a:xfrm rot="10800000" flipH="1">
            <a:off x="2381868" y="3266256"/>
            <a:ext cx="1651864" cy="309"/>
          </a:xfrm>
          <a:prstGeom prst="straightConnector1">
            <a:avLst/>
          </a:prstGeom>
          <a:noFill/>
          <a:ln w="19050" cap="flat" cmpd="sng">
            <a:solidFill>
              <a:schemeClr val="dk1"/>
            </a:solidFill>
            <a:prstDash val="solid"/>
            <a:round/>
            <a:headEnd type="none" w="sm" len="sm"/>
            <a:tailEnd type="triangle" w="med" len="med"/>
          </a:ln>
        </p:spPr>
      </p:cxnSp>
      <p:cxnSp>
        <p:nvCxnSpPr>
          <p:cNvPr id="135" name="Google Shape;135;p10"/>
          <p:cNvCxnSpPr/>
          <p:nvPr/>
        </p:nvCxnSpPr>
        <p:spPr>
          <a:xfrm flipH="1">
            <a:off x="5367127" y="3243102"/>
            <a:ext cx="1448115" cy="11216"/>
          </a:xfrm>
          <a:prstGeom prst="straightConnector1">
            <a:avLst/>
          </a:prstGeom>
          <a:noFill/>
          <a:ln w="19050" cap="flat" cmpd="sng">
            <a:solidFill>
              <a:schemeClr val="dk1"/>
            </a:solidFill>
            <a:prstDash val="solid"/>
            <a:round/>
            <a:headEnd type="none" w="sm" len="sm"/>
            <a:tailEnd type="triangle" w="med" len="med"/>
          </a:ln>
        </p:spPr>
      </p:cxnSp>
      <p:cxnSp>
        <p:nvCxnSpPr>
          <p:cNvPr id="136" name="Google Shape;136;p10"/>
          <p:cNvCxnSpPr/>
          <p:nvPr/>
        </p:nvCxnSpPr>
        <p:spPr>
          <a:xfrm flipH="1">
            <a:off x="5367127" y="2208337"/>
            <a:ext cx="960260" cy="295672"/>
          </a:xfrm>
          <a:prstGeom prst="straightConnector1">
            <a:avLst/>
          </a:prstGeom>
          <a:noFill/>
          <a:ln w="19050" cap="flat" cmpd="sng">
            <a:solidFill>
              <a:schemeClr val="dk1"/>
            </a:solidFill>
            <a:prstDash val="solid"/>
            <a:round/>
            <a:headEnd type="none" w="sm" len="sm"/>
            <a:tailEnd type="triangle" w="med" len="med"/>
          </a:ln>
        </p:spPr>
      </p:cxnSp>
      <p:cxnSp>
        <p:nvCxnSpPr>
          <p:cNvPr id="137" name="Google Shape;137;p10"/>
          <p:cNvCxnSpPr/>
          <p:nvPr/>
        </p:nvCxnSpPr>
        <p:spPr>
          <a:xfrm>
            <a:off x="3236270" y="2399526"/>
            <a:ext cx="805282" cy="158691"/>
          </a:xfrm>
          <a:prstGeom prst="straightConnector1">
            <a:avLst/>
          </a:prstGeom>
          <a:noFill/>
          <a:ln w="19050" cap="flat" cmpd="sng">
            <a:solidFill>
              <a:schemeClr val="dk1"/>
            </a:solidFill>
            <a:prstDash val="solid"/>
            <a:round/>
            <a:headEnd type="none" w="sm" len="sm"/>
            <a:tailEnd type="triangle" w="med" len="med"/>
          </a:ln>
        </p:spPr>
      </p:cxnSp>
      <p:sp>
        <p:nvSpPr>
          <p:cNvPr id="138" name="Google Shape;138;p10"/>
          <p:cNvSpPr txBox="1"/>
          <p:nvPr/>
        </p:nvSpPr>
        <p:spPr>
          <a:xfrm>
            <a:off x="8677725" y="1514742"/>
            <a:ext cx="2999996" cy="452431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One </a:t>
            </a:r>
            <a:r>
              <a:rPr lang="sv-SE" sz="1600" b="1" i="0" u="none" strike="noStrike" cap="none">
                <a:solidFill>
                  <a:srgbClr val="000000"/>
                </a:solidFill>
                <a:latin typeface="Arial"/>
                <a:ea typeface="Arial"/>
                <a:cs typeface="Arial"/>
                <a:sym typeface="Arial"/>
              </a:rPr>
              <a:t>coherent directory</a:t>
            </a:r>
            <a:r>
              <a:rPr lang="sv-SE" sz="1600" b="0" i="0" u="none" strike="noStrike" cap="none">
                <a:solidFill>
                  <a:srgbClr val="000000"/>
                </a:solidFill>
                <a:latin typeface="Arial"/>
                <a:ea typeface="Arial"/>
                <a:cs typeface="Arial"/>
                <a:sym typeface="Arial"/>
              </a:rPr>
              <a:t>, listing </a:t>
            </a:r>
            <a:r>
              <a:rPr lang="sv-SE" sz="1600" b="1" i="0" u="none" strike="noStrike" cap="none">
                <a:solidFill>
                  <a:srgbClr val="000000"/>
                </a:solidFill>
                <a:latin typeface="Arial"/>
                <a:ea typeface="Arial"/>
                <a:cs typeface="Arial"/>
                <a:sym typeface="Arial"/>
              </a:rPr>
              <a:t>technoeconomic</a:t>
            </a:r>
            <a:r>
              <a:rPr lang="sv-SE" sz="1600" b="0" i="0" u="none" strike="noStrike" cap="none">
                <a:solidFill>
                  <a:srgbClr val="000000"/>
                </a:solidFill>
                <a:latin typeface="Arial"/>
                <a:ea typeface="Arial"/>
                <a:cs typeface="Arial"/>
                <a:sym typeface="Arial"/>
              </a:rPr>
              <a:t> data for all technologies included in </a:t>
            </a:r>
            <a:r>
              <a:rPr lang="sv-SE" sz="1600" b="1" i="0" u="none" strike="noStrike" cap="none">
                <a:solidFill>
                  <a:srgbClr val="000000"/>
                </a:solidFill>
                <a:latin typeface="Arial"/>
                <a:ea typeface="Arial"/>
                <a:cs typeface="Arial"/>
                <a:sym typeface="Arial"/>
              </a:rPr>
              <a:t>CLEWs++</a:t>
            </a:r>
            <a:endParaRPr/>
          </a:p>
          <a:p>
            <a:pPr marL="285750" marR="0" lvl="0" indent="-184150" algn="l" rtl="0">
              <a:lnSpc>
                <a:spcPct val="100000"/>
              </a:lnSpc>
              <a:spcBef>
                <a:spcPts val="0"/>
              </a:spcBef>
              <a:spcAft>
                <a:spcPts val="0"/>
              </a:spcAft>
              <a:buClr>
                <a:srgbClr val="000000"/>
              </a:buClr>
              <a:buSzPts val="1600"/>
              <a:buFont typeface="Noto Sans Symbols"/>
              <a:buNone/>
            </a:pPr>
            <a:endParaRPr sz="1600" b="1"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Technoeconomic data is </a:t>
            </a:r>
            <a:r>
              <a:rPr lang="sv-SE" sz="1600" b="1" i="0" u="none" strike="noStrike" cap="none">
                <a:solidFill>
                  <a:srgbClr val="000000"/>
                </a:solidFill>
                <a:latin typeface="Arial"/>
                <a:ea typeface="Arial"/>
                <a:cs typeface="Arial"/>
                <a:sym typeface="Arial"/>
              </a:rPr>
              <a:t>country-specific</a:t>
            </a:r>
            <a:r>
              <a:rPr lang="sv-SE" sz="1600" b="0" i="0" u="none" strike="noStrike" cap="none">
                <a:solidFill>
                  <a:srgbClr val="000000"/>
                </a:solidFill>
                <a:latin typeface="Arial"/>
                <a:ea typeface="Arial"/>
                <a:cs typeface="Arial"/>
                <a:sym typeface="Arial"/>
              </a:rPr>
              <a:t> and thus, the user is encouraged to search for relevant data and store it in the database.</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However, the database is </a:t>
            </a:r>
            <a:r>
              <a:rPr lang="sv-SE" sz="1600" b="1" i="0" u="none" strike="noStrike" cap="none">
                <a:solidFill>
                  <a:srgbClr val="000000"/>
                </a:solidFill>
                <a:latin typeface="Arial"/>
                <a:ea typeface="Arial"/>
                <a:cs typeface="Arial"/>
                <a:sym typeface="Arial"/>
              </a:rPr>
              <a:t>pre-populated with global data, </a:t>
            </a:r>
            <a:r>
              <a:rPr lang="sv-SE" sz="1600" b="0" i="0" u="none" strike="noStrike" cap="none">
                <a:solidFill>
                  <a:srgbClr val="000000"/>
                </a:solidFill>
                <a:latin typeface="Arial"/>
                <a:ea typeface="Arial"/>
                <a:cs typeface="Arial"/>
                <a:sym typeface="Arial"/>
              </a:rPr>
              <a:t>so that</a:t>
            </a:r>
            <a:r>
              <a:rPr lang="sv-SE" sz="1600" b="1" i="0" u="none" strike="noStrike" cap="none">
                <a:solidFill>
                  <a:srgbClr val="000000"/>
                </a:solidFill>
                <a:latin typeface="Arial"/>
                <a:ea typeface="Arial"/>
                <a:cs typeface="Arial"/>
                <a:sym typeface="Arial"/>
              </a:rPr>
              <a:t> </a:t>
            </a:r>
            <a:r>
              <a:rPr lang="sv-SE" sz="1600" b="0" i="0" u="none" strike="noStrike" cap="none">
                <a:solidFill>
                  <a:srgbClr val="000000"/>
                </a:solidFill>
                <a:latin typeface="Arial"/>
                <a:ea typeface="Arial"/>
                <a:cs typeface="Arial"/>
                <a:sym typeface="Arial"/>
              </a:rPr>
              <a:t>a basic CLEWs++ model can be developed even with </a:t>
            </a:r>
            <a:r>
              <a:rPr lang="sv-SE" sz="1600" b="1" i="0" u="none" strike="noStrike" cap="none">
                <a:solidFill>
                  <a:srgbClr val="000000"/>
                </a:solidFill>
                <a:latin typeface="Arial"/>
                <a:ea typeface="Arial"/>
                <a:cs typeface="Arial"/>
                <a:sym typeface="Arial"/>
              </a:rPr>
              <a:t>minimal to zero data collection</a:t>
            </a:r>
            <a:endParaRPr sz="1400" b="0" i="0" u="none" strike="noStrike" cap="none">
              <a:solidFill>
                <a:srgbClr val="000000"/>
              </a:solidFill>
              <a:latin typeface="Arial"/>
              <a:ea typeface="Arial"/>
              <a:cs typeface="Arial"/>
              <a:sym typeface="Arial"/>
            </a:endParaRPr>
          </a:p>
        </p:txBody>
      </p:sp>
      <p:sp>
        <p:nvSpPr>
          <p:cNvPr id="139" name="Google Shape;139;p10"/>
          <p:cNvSpPr/>
          <p:nvPr/>
        </p:nvSpPr>
        <p:spPr>
          <a:xfrm rot="-5400000">
            <a:off x="4518258" y="842850"/>
            <a:ext cx="335301" cy="7610943"/>
          </a:xfrm>
          <a:prstGeom prst="rightBrace">
            <a:avLst>
              <a:gd name="adj1" fmla="val 8333"/>
              <a:gd name="adj2" fmla="val 50040"/>
            </a:avLst>
          </a:prstGeom>
          <a:noFill/>
          <a:ln w="19050"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0" name="Google Shape;140;p10"/>
          <p:cNvSpPr txBox="1"/>
          <p:nvPr/>
        </p:nvSpPr>
        <p:spPr>
          <a:xfrm>
            <a:off x="3510355" y="1514742"/>
            <a:ext cx="242046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200" b="0" i="0" u="none" strike="noStrike" cap="none">
                <a:solidFill>
                  <a:srgbClr val="000000"/>
                </a:solidFill>
                <a:latin typeface="Arial"/>
                <a:ea typeface="Arial"/>
                <a:cs typeface="Arial"/>
                <a:sym typeface="Arial"/>
              </a:rPr>
              <a:t>Populated with a comprehensive list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2" descr="Daily calendar with solid fill"/>
          <p:cNvPicPr preferRelativeResize="0"/>
          <p:nvPr/>
        </p:nvPicPr>
        <p:blipFill rotWithShape="1">
          <a:blip r:embed="rId3">
            <a:alphaModFix/>
          </a:blip>
          <a:srcRect/>
          <a:stretch/>
        </p:blipFill>
        <p:spPr>
          <a:xfrm>
            <a:off x="1147508" y="1039400"/>
            <a:ext cx="914400" cy="914400"/>
          </a:xfrm>
          <a:prstGeom prst="rect">
            <a:avLst/>
          </a:prstGeom>
          <a:noFill/>
          <a:ln>
            <a:noFill/>
          </a:ln>
        </p:spPr>
      </p:pic>
      <p:sp>
        <p:nvSpPr>
          <p:cNvPr id="146" name="Google Shape;146;p12"/>
          <p:cNvSpPr txBox="1"/>
          <p:nvPr/>
        </p:nvSpPr>
        <p:spPr>
          <a:xfrm>
            <a:off x="2061908" y="1096963"/>
            <a:ext cx="9290304" cy="206627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sv-SE" sz="1600" b="1" i="0" u="none" strike="noStrike" cap="none">
                <a:solidFill>
                  <a:srgbClr val="000000"/>
                </a:solidFill>
                <a:latin typeface="Arial"/>
                <a:ea typeface="Arial"/>
                <a:cs typeface="Arial"/>
                <a:sym typeface="Arial"/>
              </a:rPr>
              <a:t>Milestone year values</a:t>
            </a:r>
            <a:endParaRPr/>
          </a:p>
          <a:p>
            <a:pPr marL="285750" marR="0" lvl="0" indent="-285750" algn="l" rtl="0">
              <a:lnSpc>
                <a:spcPct val="107000"/>
              </a:lnSpc>
              <a:spcBef>
                <a:spcPts val="800"/>
              </a:spcBef>
              <a:spcAft>
                <a:spcPts val="0"/>
              </a:spcAft>
              <a:buClr>
                <a:srgbClr val="000000"/>
              </a:buClr>
              <a:buSzPts val="1600"/>
              <a:buFont typeface="Arial"/>
              <a:buChar char="•"/>
            </a:pPr>
            <a:r>
              <a:rPr lang="sv-SE" sz="1600" b="0" i="0" u="none" strike="noStrike" cap="none">
                <a:solidFill>
                  <a:srgbClr val="000000"/>
                </a:solidFill>
                <a:latin typeface="Arial"/>
                <a:ea typeface="Arial"/>
                <a:cs typeface="Arial"/>
                <a:sym typeface="Arial"/>
              </a:rPr>
              <a:t>The Technology Database should only include </a:t>
            </a:r>
            <a:r>
              <a:rPr lang="sv-SE" sz="1600" b="1" i="0" u="none" strike="noStrike" cap="none">
                <a:solidFill>
                  <a:srgbClr val="000000"/>
                </a:solidFill>
                <a:latin typeface="Arial"/>
                <a:ea typeface="Arial"/>
                <a:cs typeface="Arial"/>
                <a:sym typeface="Arial"/>
              </a:rPr>
              <a:t>milestone year values</a:t>
            </a:r>
            <a:r>
              <a:rPr lang="sv-SE" sz="1600" b="0" i="0" u="none" strike="noStrike" cap="none">
                <a:solidFill>
                  <a:srgbClr val="000000"/>
                </a:solidFill>
                <a:latin typeface="Arial"/>
                <a:ea typeface="Arial"/>
                <a:cs typeface="Arial"/>
                <a:sym typeface="Arial"/>
              </a:rPr>
              <a:t>, e.g. 2020, 2030 and so on</a:t>
            </a:r>
            <a:endParaRPr/>
          </a:p>
          <a:p>
            <a:pPr marL="285750" marR="0" lvl="0" indent="-285750" algn="l" rtl="0">
              <a:lnSpc>
                <a:spcPct val="107000"/>
              </a:lnSpc>
              <a:spcBef>
                <a:spcPts val="800"/>
              </a:spcBef>
              <a:spcAft>
                <a:spcPts val="0"/>
              </a:spcAft>
              <a:buClr>
                <a:srgbClr val="000000"/>
              </a:buClr>
              <a:buSzPts val="1600"/>
              <a:buFont typeface="Arial"/>
              <a:buChar char="•"/>
            </a:pPr>
            <a:r>
              <a:rPr lang="sv-SE" sz="1600" b="1" i="0" u="none" strike="noStrike" cap="none">
                <a:solidFill>
                  <a:srgbClr val="000000"/>
                </a:solidFill>
                <a:latin typeface="Arial"/>
                <a:ea typeface="Arial"/>
                <a:cs typeface="Arial"/>
                <a:sym typeface="Arial"/>
              </a:rPr>
              <a:t>Users</a:t>
            </a:r>
            <a:r>
              <a:rPr lang="sv-SE" sz="1600" b="0" i="0" u="none" strike="noStrike" cap="none">
                <a:solidFill>
                  <a:srgbClr val="000000"/>
                </a:solidFill>
                <a:latin typeface="Arial"/>
                <a:ea typeface="Arial"/>
                <a:cs typeface="Arial"/>
                <a:sym typeface="Arial"/>
              </a:rPr>
              <a:t> (not always modellers) are usually interested in the above values only</a:t>
            </a:r>
            <a:endParaRPr/>
          </a:p>
          <a:p>
            <a:pPr marL="285750" marR="0" lvl="0" indent="-285750" algn="l" rtl="0">
              <a:lnSpc>
                <a:spcPct val="107000"/>
              </a:lnSpc>
              <a:spcBef>
                <a:spcPts val="800"/>
              </a:spcBef>
              <a:spcAft>
                <a:spcPts val="0"/>
              </a:spcAft>
              <a:buClr>
                <a:srgbClr val="000000"/>
              </a:buClr>
              <a:buSzPts val="1600"/>
              <a:buFont typeface="Arial"/>
              <a:buChar char="•"/>
            </a:pPr>
            <a:r>
              <a:rPr lang="sv-SE" sz="1600" b="1" i="0" u="none" strike="noStrike" cap="none">
                <a:solidFill>
                  <a:srgbClr val="000000"/>
                </a:solidFill>
                <a:latin typeface="Arial"/>
                <a:ea typeface="Arial"/>
                <a:cs typeface="Arial"/>
                <a:sym typeface="Arial"/>
              </a:rPr>
              <a:t>Intermediate values </a:t>
            </a:r>
            <a:r>
              <a:rPr lang="sv-SE" sz="1600" b="0" i="0" u="none" strike="noStrike" cap="none">
                <a:solidFill>
                  <a:srgbClr val="000000"/>
                </a:solidFill>
                <a:latin typeface="Arial"/>
                <a:ea typeface="Arial"/>
                <a:cs typeface="Arial"/>
                <a:sym typeface="Arial"/>
              </a:rPr>
              <a:t>are usually </a:t>
            </a:r>
            <a:r>
              <a:rPr lang="sv-SE" sz="1600" b="1" i="0" u="none" strike="noStrike" cap="none">
                <a:solidFill>
                  <a:srgbClr val="000000"/>
                </a:solidFill>
                <a:latin typeface="Arial"/>
                <a:ea typeface="Arial"/>
                <a:cs typeface="Arial"/>
                <a:sym typeface="Arial"/>
              </a:rPr>
              <a:t>interpolated</a:t>
            </a:r>
            <a:r>
              <a:rPr lang="sv-SE" sz="1600" b="0" i="0" u="none" strike="noStrike" cap="none">
                <a:solidFill>
                  <a:srgbClr val="000000"/>
                </a:solidFill>
                <a:latin typeface="Arial"/>
                <a:ea typeface="Arial"/>
                <a:cs typeface="Arial"/>
                <a:sym typeface="Arial"/>
              </a:rPr>
              <a:t> . In the MDI, the interpolation occurs in the </a:t>
            </a:r>
            <a:r>
              <a:rPr lang="sv-SE" sz="1600" b="1" i="0" u="none" strike="noStrike" cap="none">
                <a:solidFill>
                  <a:srgbClr val="000000"/>
                </a:solidFill>
                <a:latin typeface="Arial"/>
                <a:ea typeface="Arial"/>
                <a:cs typeface="Arial"/>
                <a:sym typeface="Arial"/>
              </a:rPr>
              <a:t>Technoeconomics Tool</a:t>
            </a:r>
            <a:endParaRPr/>
          </a:p>
          <a:p>
            <a:pPr marL="0" marR="0" lvl="0" indent="0" algn="l" rtl="0">
              <a:lnSpc>
                <a:spcPct val="100000"/>
              </a:lnSpc>
              <a:spcBef>
                <a:spcPts val="800"/>
              </a:spcBef>
              <a:spcAft>
                <a:spcPts val="0"/>
              </a:spcAft>
              <a:buNone/>
            </a:pPr>
            <a:endParaRPr sz="1600" b="0" i="0" u="none" strike="noStrike" cap="none">
              <a:solidFill>
                <a:srgbClr val="000000"/>
              </a:solidFill>
              <a:latin typeface="Arial"/>
              <a:ea typeface="Arial"/>
              <a:cs typeface="Arial"/>
              <a:sym typeface="Arial"/>
            </a:endParaRPr>
          </a:p>
        </p:txBody>
      </p:sp>
      <p:sp>
        <p:nvSpPr>
          <p:cNvPr id="147" name="Google Shape;147;p12"/>
          <p:cNvSpPr txBox="1"/>
          <p:nvPr/>
        </p:nvSpPr>
        <p:spPr>
          <a:xfrm>
            <a:off x="1191704" y="2744141"/>
            <a:ext cx="826008"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8800" b="1" i="0" u="none" strike="noStrike" cap="none">
                <a:solidFill>
                  <a:srgbClr val="000000"/>
                </a:solidFill>
                <a:latin typeface="Arial"/>
                <a:ea typeface="Arial"/>
                <a:cs typeface="Arial"/>
                <a:sym typeface="Arial"/>
              </a:rPr>
              <a:t>#</a:t>
            </a:r>
            <a:endParaRPr/>
          </a:p>
        </p:txBody>
      </p:sp>
      <p:sp>
        <p:nvSpPr>
          <p:cNvPr id="148" name="Google Shape;148;p12"/>
          <p:cNvSpPr txBox="1"/>
          <p:nvPr/>
        </p:nvSpPr>
        <p:spPr>
          <a:xfrm>
            <a:off x="2061908" y="3039237"/>
            <a:ext cx="9290304" cy="196367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sv-SE" sz="1600" b="1" i="0" u="none" strike="noStrike" cap="none">
                <a:solidFill>
                  <a:srgbClr val="000000"/>
                </a:solidFill>
                <a:latin typeface="Arial"/>
                <a:ea typeface="Arial"/>
                <a:cs typeface="Arial"/>
                <a:sym typeface="Arial"/>
              </a:rPr>
              <a:t>Tech ID</a:t>
            </a:r>
            <a:endParaRPr/>
          </a:p>
          <a:p>
            <a:pPr marL="285750" marR="0" lvl="0" indent="-285750" algn="l" rtl="0">
              <a:lnSpc>
                <a:spcPct val="107000"/>
              </a:lnSpc>
              <a:spcBef>
                <a:spcPts val="800"/>
              </a:spcBef>
              <a:spcAft>
                <a:spcPts val="0"/>
              </a:spcAft>
              <a:buClr>
                <a:srgbClr val="000000"/>
              </a:buClr>
              <a:buSzPts val="1600"/>
              <a:buFont typeface="Arial"/>
              <a:buChar char="•"/>
            </a:pPr>
            <a:r>
              <a:rPr lang="sv-SE" sz="1600" b="0" i="0" u="none" strike="noStrike" cap="none">
                <a:solidFill>
                  <a:srgbClr val="000000"/>
                </a:solidFill>
                <a:latin typeface="Arial"/>
                <a:ea typeface="Arial"/>
                <a:cs typeface="Arial"/>
                <a:sym typeface="Arial"/>
              </a:rPr>
              <a:t>A unique combination of all 5 filters leads to a unique tech name and a </a:t>
            </a:r>
            <a:r>
              <a:rPr lang="sv-SE" sz="1600" b="1" i="0" u="none" strike="noStrike" cap="none">
                <a:solidFill>
                  <a:srgbClr val="000000"/>
                </a:solidFill>
                <a:latin typeface="Arial"/>
                <a:ea typeface="Arial"/>
                <a:cs typeface="Arial"/>
                <a:sym typeface="Arial"/>
              </a:rPr>
              <a:t>unique Tech ID </a:t>
            </a:r>
            <a:r>
              <a:rPr lang="sv-SE" sz="1600" b="0" i="0" u="none" strike="noStrike" cap="none">
                <a:solidFill>
                  <a:srgbClr val="000000"/>
                </a:solidFill>
                <a:latin typeface="Arial"/>
                <a:ea typeface="Arial"/>
                <a:cs typeface="Arial"/>
                <a:sym typeface="Arial"/>
              </a:rPr>
              <a:t>(e.g. 1, 2…. 257)</a:t>
            </a:r>
            <a:endParaRPr/>
          </a:p>
          <a:p>
            <a:pPr marL="285750" marR="0" lvl="0" indent="-285750" algn="l" rtl="0">
              <a:lnSpc>
                <a:spcPct val="107000"/>
              </a:lnSpc>
              <a:spcBef>
                <a:spcPts val="800"/>
              </a:spcBef>
              <a:spcAft>
                <a:spcPts val="0"/>
              </a:spcAft>
              <a:buClr>
                <a:srgbClr val="000000"/>
              </a:buClr>
              <a:buSzPts val="1600"/>
              <a:buFont typeface="Arial"/>
              <a:buChar char="•"/>
            </a:pPr>
            <a:r>
              <a:rPr lang="sv-SE" sz="1600" b="0" i="0" u="none" strike="noStrike" cap="none">
                <a:solidFill>
                  <a:srgbClr val="000000"/>
                </a:solidFill>
                <a:latin typeface="Arial"/>
                <a:ea typeface="Arial"/>
                <a:cs typeface="Arial"/>
                <a:sym typeface="Arial"/>
              </a:rPr>
              <a:t>If </a:t>
            </a:r>
            <a:r>
              <a:rPr lang="sv-SE" sz="1600" b="1" i="0" u="none" strike="noStrike" cap="none">
                <a:solidFill>
                  <a:srgbClr val="000000"/>
                </a:solidFill>
                <a:latin typeface="Arial"/>
                <a:ea typeface="Arial"/>
                <a:cs typeface="Arial"/>
                <a:sym typeface="Arial"/>
              </a:rPr>
              <a:t>more than one data source </a:t>
            </a:r>
            <a:r>
              <a:rPr lang="sv-SE" sz="1600" b="0" i="0" u="none" strike="noStrike" cap="none">
                <a:solidFill>
                  <a:srgbClr val="000000"/>
                </a:solidFill>
                <a:latin typeface="Arial"/>
                <a:ea typeface="Arial"/>
                <a:cs typeface="Arial"/>
                <a:sym typeface="Arial"/>
              </a:rPr>
              <a:t>is used for a specific technology, a Source identifier is also used (e.g. a, b…. k)</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None/>
            </a:pPr>
            <a:endParaRPr sz="1600" b="0" i="0" u="none" strike="noStrike" cap="none">
              <a:solidFill>
                <a:srgbClr val="000000"/>
              </a:solidFill>
              <a:latin typeface="Arial"/>
              <a:ea typeface="Arial"/>
              <a:cs typeface="Arial"/>
              <a:sym typeface="Arial"/>
            </a:endParaRPr>
          </a:p>
        </p:txBody>
      </p:sp>
      <p:pic>
        <p:nvPicPr>
          <p:cNvPr id="149" name="Google Shape;149;p12" descr="A screenshot of a computer&#10;&#10;Description automatically generated"/>
          <p:cNvPicPr preferRelativeResize="0"/>
          <p:nvPr/>
        </p:nvPicPr>
        <p:blipFill rotWithShape="1">
          <a:blip r:embed="rId4">
            <a:alphaModFix/>
          </a:blip>
          <a:srcRect/>
          <a:stretch/>
        </p:blipFill>
        <p:spPr>
          <a:xfrm>
            <a:off x="818324" y="4752433"/>
            <a:ext cx="10533888" cy="1674461"/>
          </a:xfrm>
          <a:prstGeom prst="rect">
            <a:avLst/>
          </a:prstGeom>
          <a:noFill/>
          <a:ln>
            <a:noFill/>
          </a:ln>
        </p:spPr>
      </p:pic>
      <p:sp>
        <p:nvSpPr>
          <p:cNvPr id="150" name="Google Shape;150;p12"/>
          <p:cNvSpPr txBox="1">
            <a:spLocks noGrp="1"/>
          </p:cNvSpPr>
          <p:nvPr>
            <p:ph type="title"/>
          </p:nvPr>
        </p:nvSpPr>
        <p:spPr>
          <a:xfrm>
            <a:off x="839788" y="-434340"/>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Helvetica Neue"/>
              <a:buNone/>
            </a:pPr>
            <a:r>
              <a:rPr lang="sv-SE" sz="3200">
                <a:latin typeface="Arial"/>
                <a:ea typeface="Arial"/>
                <a:cs typeface="Arial"/>
                <a:sym typeface="Arial"/>
              </a:rPr>
              <a:t>00 - Technology Database (2/2</a:t>
            </a:r>
            <a:r>
              <a:rPr lang="sv-SE" sz="3200">
                <a:latin typeface="Quattrocento Sans"/>
                <a:ea typeface="Quattrocento Sans"/>
                <a:cs typeface="Quattrocento Sans"/>
                <a:sym typeface="Quattrocento Sans"/>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4"/>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7</a:t>
            </a:fld>
            <a:endParaRPr sz="1000" b="1" i="0" u="none" strike="noStrike" cap="none">
              <a:solidFill>
                <a:schemeClr val="lt1"/>
              </a:solidFill>
              <a:latin typeface="Arial"/>
              <a:ea typeface="Arial"/>
              <a:cs typeface="Arial"/>
              <a:sym typeface="Arial"/>
            </a:endParaRPr>
          </a:p>
        </p:txBody>
      </p:sp>
      <p:sp>
        <p:nvSpPr>
          <p:cNvPr id="157" name="Google Shape;157;p14"/>
          <p:cNvSpPr txBox="1"/>
          <p:nvPr/>
        </p:nvSpPr>
        <p:spPr>
          <a:xfrm>
            <a:off x="835428" y="1786512"/>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158" name="Google Shape;158;p14"/>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01_Tool - Calibration</a:t>
            </a:r>
            <a:endParaRPr/>
          </a:p>
        </p:txBody>
      </p:sp>
      <p:sp>
        <p:nvSpPr>
          <p:cNvPr id="159" name="Google Shape;159;p14"/>
          <p:cNvSpPr txBox="1"/>
          <p:nvPr/>
        </p:nvSpPr>
        <p:spPr>
          <a:xfrm>
            <a:off x="1741086" y="1385446"/>
            <a:ext cx="9615486" cy="44012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This tool forms the </a:t>
            </a:r>
            <a:r>
              <a:rPr lang="sv-SE" sz="2000" b="1" i="0" u="none" strike="noStrike" cap="none">
                <a:solidFill>
                  <a:srgbClr val="000000"/>
                </a:solidFill>
                <a:latin typeface="Arial"/>
                <a:ea typeface="Arial"/>
                <a:cs typeface="Arial"/>
                <a:sym typeface="Arial"/>
              </a:rPr>
              <a:t>backbone</a:t>
            </a:r>
            <a:r>
              <a:rPr lang="sv-SE" sz="2000" b="0" i="0" u="none" strike="noStrike" cap="none">
                <a:solidFill>
                  <a:srgbClr val="000000"/>
                </a:solidFill>
                <a:latin typeface="Arial"/>
                <a:ea typeface="Arial"/>
                <a:cs typeface="Arial"/>
                <a:sym typeface="Arial"/>
              </a:rPr>
              <a:t> of the MDI.</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Its purpose is to provide the </a:t>
            </a:r>
            <a:r>
              <a:rPr lang="sv-SE" sz="2000" b="1" i="0" u="none" strike="noStrike" cap="none">
                <a:solidFill>
                  <a:srgbClr val="000000"/>
                </a:solidFill>
                <a:latin typeface="Arial"/>
                <a:ea typeface="Arial"/>
                <a:cs typeface="Arial"/>
                <a:sym typeface="Arial"/>
              </a:rPr>
              <a:t>initial conditions </a:t>
            </a:r>
            <a:r>
              <a:rPr lang="sv-SE" sz="2000" b="0" i="0" u="none" strike="noStrike" cap="none">
                <a:solidFill>
                  <a:srgbClr val="000000"/>
                </a:solidFill>
                <a:latin typeface="Arial"/>
                <a:ea typeface="Arial"/>
                <a:cs typeface="Arial"/>
                <a:sym typeface="Arial"/>
              </a:rPr>
              <a:t>for a reference year, using </a:t>
            </a:r>
            <a:r>
              <a:rPr lang="sv-SE" sz="2000" b="1" i="0" u="none" strike="noStrike" cap="none">
                <a:solidFill>
                  <a:srgbClr val="000000"/>
                </a:solidFill>
                <a:latin typeface="Arial"/>
                <a:ea typeface="Arial"/>
                <a:cs typeface="Arial"/>
                <a:sym typeface="Arial"/>
              </a:rPr>
              <a:t>historical data</a:t>
            </a:r>
            <a:r>
              <a:rPr lang="sv-SE" sz="2000" b="0" i="0" u="none" strike="noStrike" cap="none">
                <a:solidFill>
                  <a:srgbClr val="000000"/>
                </a:solidFill>
                <a:latin typeface="Arial"/>
                <a:ea typeface="Arial"/>
                <a:cs typeface="Arial"/>
                <a:sym typeface="Arial"/>
              </a:rPr>
              <a:t>.</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It is pre-populated with </a:t>
            </a:r>
            <a:r>
              <a:rPr lang="sv-SE" sz="2000" b="1" i="0" u="none" strike="noStrike" cap="none">
                <a:solidFill>
                  <a:srgbClr val="000000"/>
                </a:solidFill>
                <a:latin typeface="Arial"/>
                <a:ea typeface="Arial"/>
                <a:cs typeface="Arial"/>
                <a:sym typeface="Arial"/>
              </a:rPr>
              <a:t>energy balances </a:t>
            </a:r>
            <a:r>
              <a:rPr lang="sv-SE" sz="2000" b="0" i="0" u="none" strike="noStrike" cap="none">
                <a:solidFill>
                  <a:srgbClr val="000000"/>
                </a:solidFill>
                <a:latin typeface="Arial"/>
                <a:ea typeface="Arial"/>
                <a:cs typeface="Arial"/>
                <a:sym typeface="Arial"/>
              </a:rPr>
              <a:t>and </a:t>
            </a:r>
            <a:r>
              <a:rPr lang="sv-SE" sz="2000" b="1" i="0" u="none" strike="noStrike" cap="none">
                <a:solidFill>
                  <a:srgbClr val="000000"/>
                </a:solidFill>
                <a:latin typeface="Arial"/>
                <a:ea typeface="Arial"/>
                <a:cs typeface="Arial"/>
                <a:sym typeface="Arial"/>
              </a:rPr>
              <a:t>power generation </a:t>
            </a:r>
            <a:r>
              <a:rPr lang="sv-SE" sz="2000" b="0" i="0" u="none" strike="noStrike" cap="none">
                <a:solidFill>
                  <a:srgbClr val="000000"/>
                </a:solidFill>
                <a:latin typeface="Arial"/>
                <a:ea typeface="Arial"/>
                <a:cs typeface="Arial"/>
                <a:sym typeface="Arial"/>
              </a:rPr>
              <a:t>by source for all countries.</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Building on the energy balances, the tool generates the necessary data to describe each </a:t>
            </a:r>
            <a:r>
              <a:rPr lang="sv-SE" sz="2000" b="1" i="0" u="none" strike="noStrike" cap="none">
                <a:solidFill>
                  <a:srgbClr val="000000"/>
                </a:solidFill>
                <a:latin typeface="Arial"/>
                <a:ea typeface="Arial"/>
                <a:cs typeface="Arial"/>
                <a:sym typeface="Arial"/>
              </a:rPr>
              <a:t>sub-sector</a:t>
            </a:r>
            <a:r>
              <a:rPr lang="sv-SE" sz="2000" b="0" i="0" u="none" strike="noStrike" cap="none">
                <a:solidFill>
                  <a:srgbClr val="000000"/>
                </a:solidFill>
                <a:latin typeface="Arial"/>
                <a:ea typeface="Arial"/>
                <a:cs typeface="Arial"/>
                <a:sym typeface="Arial"/>
              </a:rPr>
              <a:t> included in the MDI.</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While the energy balances are the most critical input, additional </a:t>
            </a:r>
            <a:r>
              <a:rPr lang="sv-SE" sz="2000" b="1" i="0" u="none" strike="noStrike" cap="none">
                <a:solidFill>
                  <a:srgbClr val="000000"/>
                </a:solidFill>
                <a:latin typeface="Arial"/>
                <a:ea typeface="Arial"/>
                <a:cs typeface="Arial"/>
                <a:sym typeface="Arial"/>
              </a:rPr>
              <a:t>user-sourced data </a:t>
            </a:r>
            <a:r>
              <a:rPr lang="sv-SE" sz="2000" b="0" i="0" u="none" strike="noStrike" cap="none">
                <a:solidFill>
                  <a:srgbClr val="000000"/>
                </a:solidFill>
                <a:latin typeface="Arial"/>
                <a:ea typeface="Arial"/>
                <a:cs typeface="Arial"/>
                <a:sym typeface="Arial"/>
              </a:rPr>
              <a:t>can improve the </a:t>
            </a:r>
            <a:r>
              <a:rPr lang="sv-SE" sz="2000" b="1" i="0" u="none" strike="noStrike" cap="none">
                <a:solidFill>
                  <a:srgbClr val="000000"/>
                </a:solidFill>
                <a:latin typeface="Arial"/>
                <a:ea typeface="Arial"/>
                <a:cs typeface="Arial"/>
                <a:sym typeface="Arial"/>
              </a:rPr>
              <a:t>quality of the calibration</a:t>
            </a:r>
            <a:r>
              <a:rPr lang="sv-SE" sz="2000" b="0" i="0" u="none" strike="noStrike" cap="none">
                <a:solidFill>
                  <a:srgbClr val="000000"/>
                </a:solidFill>
                <a:latin typeface="Arial"/>
                <a:ea typeface="Arial"/>
                <a:cs typeface="Arial"/>
                <a:sym typeface="Arial"/>
              </a:rPr>
              <a:t>. If such data are unavailable, </a:t>
            </a:r>
            <a:r>
              <a:rPr lang="sv-SE" sz="2000" b="1" i="0" u="none" strike="noStrike" cap="none">
                <a:solidFill>
                  <a:srgbClr val="000000"/>
                </a:solidFill>
                <a:latin typeface="Arial"/>
                <a:ea typeface="Arial"/>
                <a:cs typeface="Arial"/>
                <a:sym typeface="Arial"/>
              </a:rPr>
              <a:t>default values</a:t>
            </a:r>
            <a:r>
              <a:rPr lang="sv-SE" sz="2000" b="0" i="0" u="none" strike="noStrike" cap="none">
                <a:solidFill>
                  <a:srgbClr val="000000"/>
                </a:solidFill>
                <a:latin typeface="Arial"/>
                <a:ea typeface="Arial"/>
                <a:cs typeface="Arial"/>
                <a:sym typeface="Arial"/>
              </a:rPr>
              <a:t> can be applied.</a:t>
            </a:r>
            <a:endParaRPr sz="2000" b="0" i="0" u="none" strike="noStrike" cap="none">
              <a:solidFill>
                <a:srgbClr val="000000"/>
              </a:solidFill>
              <a:latin typeface="Arial"/>
              <a:ea typeface="Arial"/>
              <a:cs typeface="Arial"/>
              <a:sym typeface="Arial"/>
            </a:endParaRPr>
          </a:p>
        </p:txBody>
      </p:sp>
      <p:pic>
        <p:nvPicPr>
          <p:cNvPr id="160" name="Google Shape;160;p14" descr="A white and black play button&#10;&#10;AI-generated content may be incorrect."/>
          <p:cNvPicPr preferRelativeResize="0"/>
          <p:nvPr/>
        </p:nvPicPr>
        <p:blipFill rotWithShape="1">
          <a:blip r:embed="rId3">
            <a:alphaModFix/>
          </a:blip>
          <a:srcRect/>
          <a:stretch/>
        </p:blipFill>
        <p:spPr>
          <a:xfrm>
            <a:off x="1000576" y="2053547"/>
            <a:ext cx="575362" cy="575362"/>
          </a:xfrm>
          <a:prstGeom prst="rect">
            <a:avLst/>
          </a:prstGeom>
          <a:noFill/>
          <a:ln>
            <a:noFill/>
          </a:ln>
        </p:spPr>
      </p:pic>
      <p:pic>
        <p:nvPicPr>
          <p:cNvPr id="161" name="Google Shape;161;p14" descr="A balance with a plus and minus sign&#10;&#10;AI-generated content may be incorrect."/>
          <p:cNvPicPr preferRelativeResize="0"/>
          <p:nvPr/>
        </p:nvPicPr>
        <p:blipFill rotWithShape="1">
          <a:blip r:embed="rId4">
            <a:alphaModFix/>
          </a:blip>
          <a:srcRect/>
          <a:stretch/>
        </p:blipFill>
        <p:spPr>
          <a:xfrm>
            <a:off x="957264" y="2897301"/>
            <a:ext cx="688747" cy="688747"/>
          </a:xfrm>
          <a:prstGeom prst="rect">
            <a:avLst/>
          </a:prstGeom>
          <a:noFill/>
          <a:ln>
            <a:noFill/>
          </a:ln>
        </p:spPr>
      </p:pic>
      <p:pic>
        <p:nvPicPr>
          <p:cNvPr id="162" name="Google Shape;162;p14" descr="A colorful pie chart with different colored arrows&#10;&#10;AI-generated content may be incorrect."/>
          <p:cNvPicPr preferRelativeResize="0"/>
          <p:nvPr/>
        </p:nvPicPr>
        <p:blipFill rotWithShape="1">
          <a:blip r:embed="rId5">
            <a:alphaModFix/>
          </a:blip>
          <a:srcRect/>
          <a:stretch/>
        </p:blipFill>
        <p:spPr>
          <a:xfrm>
            <a:off x="962323" y="3834821"/>
            <a:ext cx="708366" cy="708366"/>
          </a:xfrm>
          <a:prstGeom prst="rect">
            <a:avLst/>
          </a:prstGeom>
          <a:noFill/>
          <a:ln>
            <a:noFill/>
          </a:ln>
        </p:spPr>
      </p:pic>
      <p:pic>
        <p:nvPicPr>
          <p:cNvPr id="163" name="Google Shape;163;p14" descr="Database"/>
          <p:cNvPicPr preferRelativeResize="0"/>
          <p:nvPr/>
        </p:nvPicPr>
        <p:blipFill rotWithShape="1">
          <a:blip r:embed="rId6">
            <a:alphaModFix/>
          </a:blip>
          <a:srcRect/>
          <a:stretch/>
        </p:blipFill>
        <p:spPr>
          <a:xfrm>
            <a:off x="938449" y="4791960"/>
            <a:ext cx="769967" cy="769967"/>
          </a:xfrm>
          <a:prstGeom prst="rect">
            <a:avLst/>
          </a:prstGeom>
          <a:noFill/>
          <a:ln>
            <a:noFill/>
          </a:ln>
        </p:spPr>
      </p:pic>
      <p:pic>
        <p:nvPicPr>
          <p:cNvPr id="164" name="Google Shape;164;p14"/>
          <p:cNvPicPr preferRelativeResize="0"/>
          <p:nvPr/>
        </p:nvPicPr>
        <p:blipFill rotWithShape="1">
          <a:blip r:embed="rId7">
            <a:alphaModFix/>
          </a:blip>
          <a:srcRect/>
          <a:stretch/>
        </p:blipFill>
        <p:spPr>
          <a:xfrm>
            <a:off x="1000576" y="1365383"/>
            <a:ext cx="575362" cy="5753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8</a:t>
            </a:fld>
            <a:endParaRPr sz="1000" b="1" i="0" u="none" strike="noStrike" cap="none">
              <a:solidFill>
                <a:schemeClr val="lt1"/>
              </a:solidFill>
              <a:latin typeface="Arial"/>
              <a:ea typeface="Arial"/>
              <a:cs typeface="Arial"/>
              <a:sym typeface="Arial"/>
            </a:endParaRPr>
          </a:p>
        </p:txBody>
      </p:sp>
      <p:sp>
        <p:nvSpPr>
          <p:cNvPr id="171" name="Google Shape;171;p30"/>
          <p:cNvSpPr txBox="1"/>
          <p:nvPr/>
        </p:nvSpPr>
        <p:spPr>
          <a:xfrm>
            <a:off x="835428" y="1786512"/>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172" name="Google Shape;172;p30"/>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02_Tool - Technoeconomics</a:t>
            </a:r>
            <a:endParaRPr/>
          </a:p>
        </p:txBody>
      </p:sp>
      <p:sp>
        <p:nvSpPr>
          <p:cNvPr id="173" name="Google Shape;173;p30"/>
          <p:cNvSpPr txBox="1"/>
          <p:nvPr/>
        </p:nvSpPr>
        <p:spPr>
          <a:xfrm>
            <a:off x="1741086" y="1385446"/>
            <a:ext cx="9615486" cy="470898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This tool draws primarily on data from the </a:t>
            </a:r>
            <a:r>
              <a:rPr lang="sv-SE" sz="2000" b="1" i="0" u="none" strike="noStrike" cap="none">
                <a:solidFill>
                  <a:srgbClr val="000000"/>
                </a:solidFill>
                <a:latin typeface="Arial"/>
                <a:ea typeface="Arial"/>
                <a:cs typeface="Arial"/>
                <a:sym typeface="Arial"/>
              </a:rPr>
              <a:t>Technology Database </a:t>
            </a:r>
            <a:r>
              <a:rPr lang="sv-SE" sz="2000" b="0" i="0" u="none" strike="noStrike" cap="none">
                <a:solidFill>
                  <a:srgbClr val="000000"/>
                </a:solidFill>
                <a:latin typeface="Arial"/>
                <a:ea typeface="Arial"/>
                <a:cs typeface="Arial"/>
                <a:sym typeface="Arial"/>
              </a:rPr>
              <a:t>and reformats it into a </a:t>
            </a:r>
            <a:r>
              <a:rPr lang="sv-SE" sz="2000" b="1" i="0" u="none" strike="noStrike" cap="none">
                <a:solidFill>
                  <a:srgbClr val="000000"/>
                </a:solidFill>
                <a:latin typeface="Arial"/>
                <a:ea typeface="Arial"/>
                <a:cs typeface="Arial"/>
                <a:sym typeface="Arial"/>
              </a:rPr>
              <a:t>structure suitable for modelling</a:t>
            </a:r>
            <a:r>
              <a:rPr lang="sv-SE" sz="2000" b="0" i="0" u="none" strike="noStrike" cap="none">
                <a:solidFill>
                  <a:srgbClr val="000000"/>
                </a:solidFill>
                <a:latin typeface="Arial"/>
                <a:ea typeface="Arial"/>
                <a:cs typeface="Arial"/>
                <a:sym typeface="Arial"/>
              </a:rPr>
              <a:t>. For example, while the Technology Database provides capital cost data for milestone years only (e.g. 2030 and 2040), modelling requires values for all intermediate years.</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The Technoeconomics tool addresses this by applying </a:t>
            </a:r>
            <a:r>
              <a:rPr lang="sv-SE" sz="2000" b="1" i="0" u="none" strike="noStrike" cap="none">
                <a:solidFill>
                  <a:srgbClr val="000000"/>
                </a:solidFill>
                <a:latin typeface="Arial"/>
                <a:ea typeface="Arial"/>
                <a:cs typeface="Arial"/>
                <a:sym typeface="Arial"/>
              </a:rPr>
              <a:t>linear interpolation </a:t>
            </a:r>
            <a:r>
              <a:rPr lang="sv-SE" sz="2000" b="0" i="0" u="none" strike="noStrike" cap="none">
                <a:solidFill>
                  <a:srgbClr val="000000"/>
                </a:solidFill>
                <a:latin typeface="Arial"/>
                <a:ea typeface="Arial"/>
                <a:cs typeface="Arial"/>
                <a:sym typeface="Arial"/>
              </a:rPr>
              <a:t>to generate the necessary annual data points.</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The tool focuses on compiling all </a:t>
            </a:r>
            <a:r>
              <a:rPr lang="sv-SE" sz="2000" b="1" i="0" u="none" strike="noStrike" cap="none">
                <a:solidFill>
                  <a:srgbClr val="000000"/>
                </a:solidFill>
                <a:latin typeface="Arial"/>
                <a:ea typeface="Arial"/>
                <a:cs typeface="Arial"/>
                <a:sym typeface="Arial"/>
              </a:rPr>
              <a:t>key techno-economic parameters </a:t>
            </a:r>
            <a:r>
              <a:rPr lang="sv-SE" sz="2000" b="0" i="0" u="none" strike="noStrike" cap="none">
                <a:solidFill>
                  <a:srgbClr val="000000"/>
                </a:solidFill>
                <a:latin typeface="Arial"/>
                <a:ea typeface="Arial"/>
                <a:cs typeface="Arial"/>
                <a:sym typeface="Arial"/>
              </a:rPr>
              <a:t>required to </a:t>
            </a:r>
            <a:r>
              <a:rPr lang="sv-SE" sz="2000" b="1" i="0" u="none" strike="noStrike" cap="none">
                <a:solidFill>
                  <a:srgbClr val="000000"/>
                </a:solidFill>
                <a:latin typeface="Arial"/>
                <a:ea typeface="Arial"/>
                <a:cs typeface="Arial"/>
                <a:sym typeface="Arial"/>
              </a:rPr>
              <a:t>model a technology in OSeMOSYS</a:t>
            </a:r>
            <a:r>
              <a:rPr lang="sv-SE" sz="2000" b="0" i="0" u="none" strike="noStrike" cap="none">
                <a:solidFill>
                  <a:srgbClr val="000000"/>
                </a:solidFill>
                <a:latin typeface="Arial"/>
                <a:ea typeface="Arial"/>
                <a:cs typeface="Arial"/>
                <a:sym typeface="Arial"/>
              </a:rPr>
              <a:t>. Most of the necessary data are sourced directly from the Technology Database, meaning that only </a:t>
            </a:r>
            <a:r>
              <a:rPr lang="sv-SE" sz="2000" b="1" i="0" u="none" strike="noStrike" cap="none">
                <a:solidFill>
                  <a:srgbClr val="000000"/>
                </a:solidFill>
                <a:latin typeface="Arial"/>
                <a:ea typeface="Arial"/>
                <a:cs typeface="Arial"/>
                <a:sym typeface="Arial"/>
              </a:rPr>
              <a:t>minimal additional inputs </a:t>
            </a:r>
            <a:r>
              <a:rPr lang="sv-SE" sz="2000" b="0" i="0" u="none" strike="noStrike" cap="none">
                <a:solidFill>
                  <a:srgbClr val="000000"/>
                </a:solidFill>
                <a:latin typeface="Arial"/>
                <a:ea typeface="Arial"/>
                <a:cs typeface="Arial"/>
                <a:sym typeface="Arial"/>
              </a:rPr>
              <a:t>are needed at this stage.</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The main </a:t>
            </a:r>
            <a:r>
              <a:rPr lang="sv-SE" sz="2000" b="1" i="0" u="none" strike="noStrike" cap="none">
                <a:solidFill>
                  <a:srgbClr val="000000"/>
                </a:solidFill>
                <a:latin typeface="Arial"/>
                <a:ea typeface="Arial"/>
                <a:cs typeface="Arial"/>
                <a:sym typeface="Arial"/>
              </a:rPr>
              <a:t>supplementary input </a:t>
            </a:r>
            <a:r>
              <a:rPr lang="sv-SE" sz="2000" b="0" i="0" u="none" strike="noStrike" cap="none">
                <a:solidFill>
                  <a:srgbClr val="000000"/>
                </a:solidFill>
                <a:latin typeface="Arial"/>
                <a:ea typeface="Arial"/>
                <a:cs typeface="Arial"/>
                <a:sym typeface="Arial"/>
              </a:rPr>
              <a:t>concerns </a:t>
            </a:r>
            <a:r>
              <a:rPr lang="sv-SE" sz="2000" b="1" i="0" u="none" strike="noStrike" cap="none">
                <a:solidFill>
                  <a:srgbClr val="000000"/>
                </a:solidFill>
                <a:latin typeface="Arial"/>
                <a:ea typeface="Arial"/>
                <a:cs typeface="Arial"/>
                <a:sym typeface="Arial"/>
              </a:rPr>
              <a:t>emission intensities</a:t>
            </a:r>
            <a:r>
              <a:rPr lang="sv-SE" sz="2000" b="0" i="0" u="none" strike="noStrike" cap="none">
                <a:solidFill>
                  <a:srgbClr val="000000"/>
                </a:solidFill>
                <a:latin typeface="Arial"/>
                <a:ea typeface="Arial"/>
                <a:cs typeface="Arial"/>
                <a:sym typeface="Arial"/>
              </a:rPr>
              <a:t>, for which users may either provide their own values or utilise the </a:t>
            </a:r>
            <a:r>
              <a:rPr lang="sv-SE" sz="2000" b="1" i="0" u="none" strike="noStrike" cap="none">
                <a:solidFill>
                  <a:srgbClr val="000000"/>
                </a:solidFill>
                <a:latin typeface="Arial"/>
                <a:ea typeface="Arial"/>
                <a:cs typeface="Arial"/>
                <a:sym typeface="Arial"/>
              </a:rPr>
              <a:t>default data </a:t>
            </a:r>
            <a:r>
              <a:rPr lang="sv-SE" sz="2000" b="0" i="0" u="none" strike="noStrike" cap="none">
                <a:solidFill>
                  <a:srgbClr val="000000"/>
                </a:solidFill>
                <a:latin typeface="Arial"/>
                <a:ea typeface="Arial"/>
                <a:cs typeface="Arial"/>
                <a:sym typeface="Arial"/>
              </a:rPr>
              <a:t>included in the tool.</a:t>
            </a:r>
            <a:endParaRPr/>
          </a:p>
        </p:txBody>
      </p:sp>
      <p:pic>
        <p:nvPicPr>
          <p:cNvPr id="174" name="Google Shape;174;p30" descr="A colorful network with a check mark&#10;&#10;AI-generated content may be incorrect."/>
          <p:cNvPicPr preferRelativeResize="0"/>
          <p:nvPr/>
        </p:nvPicPr>
        <p:blipFill rotWithShape="1">
          <a:blip r:embed="rId3">
            <a:alphaModFix/>
          </a:blip>
          <a:srcRect/>
          <a:stretch/>
        </p:blipFill>
        <p:spPr>
          <a:xfrm>
            <a:off x="814536" y="1485460"/>
            <a:ext cx="880300" cy="880300"/>
          </a:xfrm>
          <a:prstGeom prst="rect">
            <a:avLst/>
          </a:prstGeom>
          <a:noFill/>
          <a:ln>
            <a:noFill/>
          </a:ln>
        </p:spPr>
      </p:pic>
      <p:pic>
        <p:nvPicPr>
          <p:cNvPr id="175" name="Google Shape;175;p30" descr="A blue and yellow line with a square in the center&#10;&#10;AI-generated content may be incorrect."/>
          <p:cNvPicPr preferRelativeResize="0"/>
          <p:nvPr/>
        </p:nvPicPr>
        <p:blipFill rotWithShape="1">
          <a:blip r:embed="rId4">
            <a:alphaModFix/>
          </a:blip>
          <a:srcRect/>
          <a:stretch/>
        </p:blipFill>
        <p:spPr>
          <a:xfrm>
            <a:off x="875647" y="2929656"/>
            <a:ext cx="819189" cy="819189"/>
          </a:xfrm>
          <a:prstGeom prst="rect">
            <a:avLst/>
          </a:prstGeom>
          <a:noFill/>
          <a:ln>
            <a:noFill/>
          </a:ln>
        </p:spPr>
      </p:pic>
      <p:pic>
        <p:nvPicPr>
          <p:cNvPr id="176" name="Google Shape;176;p30" descr="A computer screen with a gear on it&#10;&#10;AI-generated content may be incorrect."/>
          <p:cNvPicPr preferRelativeResize="0"/>
          <p:nvPr/>
        </p:nvPicPr>
        <p:blipFill rotWithShape="1">
          <a:blip r:embed="rId5">
            <a:alphaModFix/>
          </a:blip>
          <a:srcRect/>
          <a:stretch/>
        </p:blipFill>
        <p:spPr>
          <a:xfrm>
            <a:off x="871270" y="3898770"/>
            <a:ext cx="827941" cy="827941"/>
          </a:xfrm>
          <a:prstGeom prst="rect">
            <a:avLst/>
          </a:prstGeom>
          <a:noFill/>
          <a:ln>
            <a:noFill/>
          </a:ln>
        </p:spPr>
      </p:pic>
      <p:pic>
        <p:nvPicPr>
          <p:cNvPr id="177" name="Google Shape;177;p30" descr="A smoke stacks with smoke coming out of them&#10;&#10;AI-generated content may be incorrect."/>
          <p:cNvPicPr preferRelativeResize="0"/>
          <p:nvPr/>
        </p:nvPicPr>
        <p:blipFill rotWithShape="1">
          <a:blip r:embed="rId6">
            <a:alphaModFix/>
          </a:blip>
          <a:srcRect/>
          <a:stretch/>
        </p:blipFill>
        <p:spPr>
          <a:xfrm>
            <a:off x="934038" y="5379264"/>
            <a:ext cx="708439" cy="7084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9</a:t>
            </a:fld>
            <a:endParaRPr sz="1000" b="1" i="0" u="none" strike="noStrike" cap="none">
              <a:solidFill>
                <a:schemeClr val="lt1"/>
              </a:solidFill>
              <a:latin typeface="Arial"/>
              <a:ea typeface="Arial"/>
              <a:cs typeface="Arial"/>
              <a:sym typeface="Arial"/>
            </a:endParaRPr>
          </a:p>
        </p:txBody>
      </p:sp>
      <p:sp>
        <p:nvSpPr>
          <p:cNvPr id="184" name="Google Shape;184;p31"/>
          <p:cNvSpPr txBox="1"/>
          <p:nvPr/>
        </p:nvSpPr>
        <p:spPr>
          <a:xfrm>
            <a:off x="835428" y="1786512"/>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185" name="Google Shape;185;p31"/>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03_Tool - Demand Projections</a:t>
            </a:r>
            <a:endParaRPr/>
          </a:p>
        </p:txBody>
      </p:sp>
      <p:sp>
        <p:nvSpPr>
          <p:cNvPr id="186" name="Google Shape;186;p31"/>
          <p:cNvSpPr txBox="1"/>
          <p:nvPr/>
        </p:nvSpPr>
        <p:spPr>
          <a:xfrm>
            <a:off x="1741086" y="1385446"/>
            <a:ext cx="9615486" cy="40934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This tool uses the base-year demand values calculated in </a:t>
            </a:r>
            <a:r>
              <a:rPr lang="sv-SE" sz="2000" b="1" i="0" u="none" strike="noStrike" cap="none">
                <a:solidFill>
                  <a:srgbClr val="000000"/>
                </a:solidFill>
                <a:latin typeface="Arial"/>
                <a:ea typeface="Arial"/>
                <a:cs typeface="Arial"/>
                <a:sym typeface="Arial"/>
              </a:rPr>
              <a:t>01_Tool – Calibration </a:t>
            </a:r>
            <a:r>
              <a:rPr lang="sv-SE" sz="2000" b="0" i="0" u="none" strike="noStrike" cap="none">
                <a:solidFill>
                  <a:srgbClr val="000000"/>
                </a:solidFill>
                <a:latin typeface="Arial"/>
                <a:ea typeface="Arial"/>
                <a:cs typeface="Arial"/>
                <a:sym typeface="Arial"/>
              </a:rPr>
              <a:t>as the </a:t>
            </a:r>
            <a:r>
              <a:rPr lang="sv-SE" sz="2000" b="1" i="0" u="none" strike="noStrike" cap="none">
                <a:solidFill>
                  <a:srgbClr val="000000"/>
                </a:solidFill>
                <a:latin typeface="Arial"/>
                <a:ea typeface="Arial"/>
                <a:cs typeface="Arial"/>
                <a:sym typeface="Arial"/>
              </a:rPr>
              <a:t>starting point</a:t>
            </a:r>
            <a:r>
              <a:rPr lang="sv-SE" sz="2000" b="0" i="0" u="none" strike="noStrike" cap="none">
                <a:solidFill>
                  <a:srgbClr val="000000"/>
                </a:solidFill>
                <a:latin typeface="Arial"/>
                <a:ea typeface="Arial"/>
                <a:cs typeface="Arial"/>
                <a:sym typeface="Arial"/>
              </a:rPr>
              <a:t>. For each future year, it projects demand by multiplying the base-year value by the specified </a:t>
            </a:r>
            <a:r>
              <a:rPr lang="sv-SE" sz="2000" b="1" i="0" u="none" strike="noStrike" cap="none">
                <a:solidFill>
                  <a:srgbClr val="000000"/>
                </a:solidFill>
                <a:latin typeface="Arial"/>
                <a:ea typeface="Arial"/>
                <a:cs typeface="Arial"/>
                <a:sym typeface="Arial"/>
              </a:rPr>
              <a:t>growth rate</a:t>
            </a:r>
            <a:r>
              <a:rPr lang="sv-SE" sz="2000" b="0" i="0" u="none" strike="noStrike" cap="none">
                <a:solidFill>
                  <a:srgbClr val="000000"/>
                </a:solidFill>
                <a:latin typeface="Arial"/>
                <a:ea typeface="Arial"/>
                <a:cs typeface="Arial"/>
                <a:sym typeface="Arial"/>
              </a:rPr>
              <a:t>, thereby producing </a:t>
            </a:r>
            <a:r>
              <a:rPr lang="sv-SE" sz="2000" b="1" i="0" u="none" strike="noStrike" cap="none">
                <a:solidFill>
                  <a:srgbClr val="000000"/>
                </a:solidFill>
                <a:latin typeface="Arial"/>
                <a:ea typeface="Arial"/>
                <a:cs typeface="Arial"/>
                <a:sym typeface="Arial"/>
              </a:rPr>
              <a:t>annual demand </a:t>
            </a:r>
            <a:r>
              <a:rPr lang="sv-SE" sz="2000" b="0" i="0" u="none" strike="noStrike" cap="none">
                <a:solidFill>
                  <a:srgbClr val="000000"/>
                </a:solidFill>
                <a:latin typeface="Arial"/>
                <a:ea typeface="Arial"/>
                <a:cs typeface="Arial"/>
                <a:sym typeface="Arial"/>
              </a:rPr>
              <a:t>estimates for each demand category.</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The tool is </a:t>
            </a:r>
            <a:r>
              <a:rPr lang="sv-SE" sz="2000" b="1" i="0" u="none" strike="noStrike" cap="none">
                <a:solidFill>
                  <a:srgbClr val="000000"/>
                </a:solidFill>
                <a:latin typeface="Arial"/>
                <a:ea typeface="Arial"/>
                <a:cs typeface="Arial"/>
                <a:sym typeface="Arial"/>
              </a:rPr>
              <a:t>pre-populated</a:t>
            </a:r>
            <a:r>
              <a:rPr lang="sv-SE" sz="2000" b="0" i="0" u="none" strike="noStrike" cap="none">
                <a:solidFill>
                  <a:srgbClr val="000000"/>
                </a:solidFill>
                <a:latin typeface="Arial"/>
                <a:ea typeface="Arial"/>
                <a:cs typeface="Arial"/>
                <a:sym typeface="Arial"/>
              </a:rPr>
              <a:t> with growth rates for most demand types and countries. These default values are derived from a simplified techno-economic analysis that uses </a:t>
            </a:r>
            <a:r>
              <a:rPr lang="sv-SE" sz="2000" b="1" i="0" u="none" strike="noStrike" cap="none">
                <a:solidFill>
                  <a:srgbClr val="000000"/>
                </a:solidFill>
                <a:latin typeface="Arial"/>
                <a:ea typeface="Arial"/>
                <a:cs typeface="Arial"/>
                <a:sym typeface="Arial"/>
              </a:rPr>
              <a:t>GDP</a:t>
            </a:r>
            <a:r>
              <a:rPr lang="sv-SE" sz="2000" b="0" i="0" u="none" strike="noStrike" cap="none">
                <a:solidFill>
                  <a:srgbClr val="000000"/>
                </a:solidFill>
                <a:latin typeface="Arial"/>
                <a:ea typeface="Arial"/>
                <a:cs typeface="Arial"/>
                <a:sym typeface="Arial"/>
              </a:rPr>
              <a:t> and </a:t>
            </a:r>
            <a:r>
              <a:rPr lang="sv-SE" sz="2000" b="1" i="0" u="none" strike="noStrike" cap="none">
                <a:solidFill>
                  <a:srgbClr val="000000"/>
                </a:solidFill>
                <a:latin typeface="Arial"/>
                <a:ea typeface="Arial"/>
                <a:cs typeface="Arial"/>
                <a:sym typeface="Arial"/>
              </a:rPr>
              <a:t>population</a:t>
            </a:r>
            <a:r>
              <a:rPr lang="sv-SE" sz="2000" b="0" i="0" u="none" strike="noStrike" cap="none">
                <a:solidFill>
                  <a:srgbClr val="000000"/>
                </a:solidFill>
                <a:latin typeface="Arial"/>
                <a:ea typeface="Arial"/>
                <a:cs typeface="Arial"/>
                <a:sym typeface="Arial"/>
              </a:rPr>
              <a:t> trends as </a:t>
            </a:r>
            <a:r>
              <a:rPr lang="sv-SE" sz="2000" b="1" i="0" u="none" strike="noStrike" cap="none">
                <a:solidFill>
                  <a:srgbClr val="000000"/>
                </a:solidFill>
                <a:latin typeface="Arial"/>
                <a:ea typeface="Arial"/>
                <a:cs typeface="Arial"/>
                <a:sym typeface="Arial"/>
              </a:rPr>
              <a:t>key drivers</a:t>
            </a:r>
            <a:r>
              <a:rPr lang="sv-SE" sz="2000" b="0" i="0" u="none" strike="noStrike" cap="none">
                <a:solidFill>
                  <a:srgbClr val="000000"/>
                </a:solidFill>
                <a:latin typeface="Arial"/>
                <a:ea typeface="Arial"/>
                <a:cs typeface="Arial"/>
                <a:sym typeface="Arial"/>
              </a:rPr>
              <a:t>. Users are encouraged to revise these growth rates where more accurate or context-specific data are available.</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An additional function of this tool is to allow the user to define whether each demand is categorised as </a:t>
            </a:r>
            <a:r>
              <a:rPr lang="sv-SE" sz="2000" b="1" i="0" u="none" strike="noStrike" cap="none">
                <a:solidFill>
                  <a:srgbClr val="000000"/>
                </a:solidFill>
                <a:latin typeface="Arial"/>
                <a:ea typeface="Arial"/>
                <a:cs typeface="Arial"/>
                <a:sym typeface="Arial"/>
              </a:rPr>
              <a:t>Accumulated Annual</a:t>
            </a:r>
            <a:r>
              <a:rPr lang="sv-SE" sz="2000" b="0" i="0" u="none" strike="noStrike" cap="none">
                <a:solidFill>
                  <a:srgbClr val="000000"/>
                </a:solidFill>
                <a:latin typeface="Arial"/>
                <a:ea typeface="Arial"/>
                <a:cs typeface="Arial"/>
                <a:sym typeface="Arial"/>
              </a:rPr>
              <a:t> or </a:t>
            </a:r>
            <a:r>
              <a:rPr lang="sv-SE" sz="2000" b="1" i="0" u="none" strike="noStrike" cap="none">
                <a:solidFill>
                  <a:srgbClr val="000000"/>
                </a:solidFill>
                <a:latin typeface="Arial"/>
                <a:ea typeface="Arial"/>
                <a:cs typeface="Arial"/>
                <a:sym typeface="Arial"/>
              </a:rPr>
              <a:t>Specified Annual </a:t>
            </a:r>
            <a:r>
              <a:rPr lang="sv-SE" sz="2000" b="0" i="0" u="none" strike="noStrike" cap="none">
                <a:solidFill>
                  <a:srgbClr val="000000"/>
                </a:solidFill>
                <a:latin typeface="Arial"/>
                <a:ea typeface="Arial"/>
                <a:cs typeface="Arial"/>
                <a:sym typeface="Arial"/>
              </a:rPr>
              <a:t>- a distinction that is essential in later modelling stages.</a:t>
            </a:r>
            <a:endParaRPr/>
          </a:p>
        </p:txBody>
      </p:sp>
      <p:pic>
        <p:nvPicPr>
          <p:cNvPr id="187" name="Google Shape;187;p31" descr="A blue and pink graph with a percent sign&#10;&#10;AI-generated content may be incorrect."/>
          <p:cNvPicPr preferRelativeResize="0"/>
          <p:nvPr/>
        </p:nvPicPr>
        <p:blipFill rotWithShape="1">
          <a:blip r:embed="rId3">
            <a:alphaModFix/>
          </a:blip>
          <a:srcRect/>
          <a:stretch/>
        </p:blipFill>
        <p:spPr>
          <a:xfrm>
            <a:off x="863395" y="1470567"/>
            <a:ext cx="849724" cy="849724"/>
          </a:xfrm>
          <a:prstGeom prst="rect">
            <a:avLst/>
          </a:prstGeom>
          <a:noFill/>
          <a:ln>
            <a:noFill/>
          </a:ln>
        </p:spPr>
      </p:pic>
      <p:pic>
        <p:nvPicPr>
          <p:cNvPr id="188" name="Google Shape;188;p31" descr="A group of people in front of a city&#10;&#10;AI-generated content may be incorrect."/>
          <p:cNvPicPr preferRelativeResize="0"/>
          <p:nvPr/>
        </p:nvPicPr>
        <p:blipFill rotWithShape="1">
          <a:blip r:embed="rId4">
            <a:alphaModFix/>
          </a:blip>
          <a:srcRect/>
          <a:stretch/>
        </p:blipFill>
        <p:spPr>
          <a:xfrm>
            <a:off x="891362" y="3004138"/>
            <a:ext cx="849724" cy="849724"/>
          </a:xfrm>
          <a:prstGeom prst="rect">
            <a:avLst/>
          </a:prstGeom>
          <a:noFill/>
          <a:ln>
            <a:noFill/>
          </a:ln>
        </p:spPr>
      </p:pic>
      <p:pic>
        <p:nvPicPr>
          <p:cNvPr id="189" name="Google Shape;189;p31" descr="A home with a refrigerator and a washing machine&#10;&#10;AI-generated content may be incorrect."/>
          <p:cNvPicPr preferRelativeResize="0"/>
          <p:nvPr/>
        </p:nvPicPr>
        <p:blipFill rotWithShape="1">
          <a:blip r:embed="rId5">
            <a:alphaModFix/>
          </a:blip>
          <a:srcRect/>
          <a:stretch/>
        </p:blipFill>
        <p:spPr>
          <a:xfrm>
            <a:off x="966672" y="4537709"/>
            <a:ext cx="746447" cy="74644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Learning outcomes</vt:lpstr>
      <vt:lpstr>The MDI concept</vt:lpstr>
      <vt:lpstr>The MDI structure and the broader model development flowchart</vt:lpstr>
      <vt:lpstr>00 - Technology Database (1/2)</vt:lpstr>
      <vt:lpstr>00 - Technology Database (2/2)</vt:lpstr>
      <vt:lpstr>01_Tool - Calibration</vt:lpstr>
      <vt:lpstr>02_Tool - Technoeconomics</vt:lpstr>
      <vt:lpstr>03_Tool - Demand Projections</vt:lpstr>
      <vt:lpstr>04_Tool - Residual Capacity Power</vt:lpstr>
      <vt:lpstr>05_Tool - Year Split &amp; Load Profiles</vt:lpstr>
      <vt:lpstr>06_Tool - Renewables CFs</vt:lpstr>
      <vt:lpstr>07_Tool - Constraints</vt:lpstr>
      <vt:lpstr>08_Tool - Residual Capacity Others</vt:lpstr>
      <vt:lpstr>Model Input Data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Eunice Ramos</dc:creator>
  <cp:revision>4</cp:revision>
  <dcterms:created xsi:type="dcterms:W3CDTF">2019-06-09T10:25:43Z</dcterms:created>
  <dcterms:modified xsi:type="dcterms:W3CDTF">2026-02-22T14:23:24Z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