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1"/>
  </p:notesMasterIdLst>
  <p:sldIdLst>
    <p:sldId id="295" r:id="rId5"/>
    <p:sldId id="264" r:id="rId6"/>
    <p:sldId id="272" r:id="rId7"/>
    <p:sldId id="273" r:id="rId8"/>
    <p:sldId id="274" r:id="rId9"/>
    <p:sldId id="275" r:id="rId10"/>
    <p:sldId id="276" r:id="rId11"/>
    <p:sldId id="277" r:id="rId12"/>
    <p:sldId id="278" r:id="rId13"/>
    <p:sldId id="279" r:id="rId14"/>
    <p:sldId id="282" r:id="rId15"/>
    <p:sldId id="283" r:id="rId16"/>
    <p:sldId id="284" r:id="rId17"/>
    <p:sldId id="285" r:id="rId18"/>
    <p:sldId id="280" r:id="rId19"/>
    <p:sldId id="281" r:id="rId20"/>
    <p:sldId id="286" r:id="rId21"/>
    <p:sldId id="287" r:id="rId22"/>
    <p:sldId id="288" r:id="rId23"/>
    <p:sldId id="289" r:id="rId24"/>
    <p:sldId id="290" r:id="rId25"/>
    <p:sldId id="291" r:id="rId26"/>
    <p:sldId id="292" r:id="rId27"/>
    <p:sldId id="293" r:id="rId28"/>
    <p:sldId id="294" r:id="rId29"/>
    <p:sldId id="269"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lzj8GLjmouRhBie4DrPUUA==" hashData="vom9T3E66fHKiEtHjchxtG++S6USd1rN0o3v5+z5z6vLPBfjDsOl4o9YHyp51gOh8j97PvrdC5Ew9/cQz6zAqA=="/>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53203" autoAdjust="0"/>
  </p:normalViewPr>
  <p:slideViewPr>
    <p:cSldViewPr snapToGrid="0">
      <p:cViewPr varScale="1">
        <p:scale>
          <a:sx n="25" d="100"/>
          <a:sy n="25" d="100"/>
        </p:scale>
        <p:origin x="2212"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vya Abeysundara" userId="1f6050f3a44159ab" providerId="LiveId" clId="{A63CEF64-A5BC-45C8-A642-34E2CC46D16B}"/>
    <pc:docChg chg="custSel modSld">
      <pc:chgData name="Kavya Abeysundara" userId="1f6050f3a44159ab" providerId="LiveId" clId="{A63CEF64-A5BC-45C8-A642-34E2CC46D16B}" dt="2025-07-07T10:34:30.685" v="386" actId="20577"/>
      <pc:docMkLst>
        <pc:docMk/>
      </pc:docMkLst>
      <pc:sldChg chg="modNotesTx">
        <pc:chgData name="Kavya Abeysundara" userId="1f6050f3a44159ab" providerId="LiveId" clId="{A63CEF64-A5BC-45C8-A642-34E2CC46D16B}" dt="2025-07-01T11:42:40.106" v="64" actId="20577"/>
        <pc:sldMkLst>
          <pc:docMk/>
          <pc:sldMk cId="2172223504" sldId="280"/>
        </pc:sldMkLst>
      </pc:sldChg>
      <pc:sldChg chg="modSp modNotesTx">
        <pc:chgData name="Kavya Abeysundara" userId="1f6050f3a44159ab" providerId="LiveId" clId="{A63CEF64-A5BC-45C8-A642-34E2CC46D16B}" dt="2025-07-01T11:48:23.908" v="354" actId="20577"/>
        <pc:sldMkLst>
          <pc:docMk/>
          <pc:sldMk cId="2322310361" sldId="286"/>
        </pc:sldMkLst>
        <pc:graphicFrameChg chg="mod">
          <ac:chgData name="Kavya Abeysundara" userId="1f6050f3a44159ab" providerId="LiveId" clId="{A63CEF64-A5BC-45C8-A642-34E2CC46D16B}" dt="2025-07-01T11:43:43.882" v="148" actId="20577"/>
          <ac:graphicFrameMkLst>
            <pc:docMk/>
            <pc:sldMk cId="2322310361" sldId="286"/>
            <ac:graphicFrameMk id="6" creationId="{DE97D313-AFEE-2F35-DB7C-97695277BA45}"/>
          </ac:graphicFrameMkLst>
        </pc:graphicFrameChg>
      </pc:sldChg>
      <pc:sldChg chg="modNotesTx">
        <pc:chgData name="Kavya Abeysundara" userId="1f6050f3a44159ab" providerId="LiveId" clId="{A63CEF64-A5BC-45C8-A642-34E2CC46D16B}" dt="2025-07-07T10:33:47.450" v="381" actId="113"/>
        <pc:sldMkLst>
          <pc:docMk/>
          <pc:sldMk cId="910754856" sldId="287"/>
        </pc:sldMkLst>
      </pc:sldChg>
      <pc:sldChg chg="modNotesTx">
        <pc:chgData name="Kavya Abeysundara" userId="1f6050f3a44159ab" providerId="LiveId" clId="{A63CEF64-A5BC-45C8-A642-34E2CC46D16B}" dt="2025-07-07T10:34:30.685" v="386" actId="20577"/>
        <pc:sldMkLst>
          <pc:docMk/>
          <pc:sldMk cId="1424569127" sldId="290"/>
        </pc:sldMkLst>
      </pc:sldChg>
    </pc:docChg>
  </pc:docChgLst>
  <pc:docChgLst>
    <pc:chgData name="Ashutosh.Bhagurkar" userId="e54b5c48-fd92-480c-8e66-acef16c1a8d2" providerId="ADAL" clId="{CD934B4C-F3B6-4FB0-AD8B-CBFF79EF8646}"/>
    <pc:docChg chg="undo custSel addSld delSld modSld">
      <pc:chgData name="Ashutosh.Bhagurkar" userId="e54b5c48-fd92-480c-8e66-acef16c1a8d2" providerId="ADAL" clId="{CD934B4C-F3B6-4FB0-AD8B-CBFF79EF8646}" dt="2025-03-15T17:07:49.397" v="45" actId="1076"/>
      <pc:docMkLst>
        <pc:docMk/>
      </pc:docMkLst>
      <pc:sldChg chg="addSp delSp del mod">
        <pc:chgData name="Ashutosh.Bhagurkar" userId="e54b5c48-fd92-480c-8e66-acef16c1a8d2" providerId="ADAL" clId="{CD934B4C-F3B6-4FB0-AD8B-CBFF79EF8646}" dt="2025-03-15T17:05:05.748" v="14" actId="47"/>
        <pc:sldMkLst>
          <pc:docMk/>
          <pc:sldMk cId="701856915" sldId="266"/>
        </pc:sldMkLst>
      </pc:sldChg>
      <pc:sldChg chg="modSp add del mod">
        <pc:chgData name="Ashutosh.Bhagurkar" userId="e54b5c48-fd92-480c-8e66-acef16c1a8d2" providerId="ADAL" clId="{CD934B4C-F3B6-4FB0-AD8B-CBFF79EF8646}" dt="2025-03-15T17:07:49.397" v="45" actId="1076"/>
        <pc:sldMkLst>
          <pc:docMk/>
          <pc:sldMk cId="169286684" sldId="269"/>
        </pc:sldMkLst>
      </pc:sldChg>
      <pc:sldChg chg="addSp delSp modSp add mod">
        <pc:chgData name="Ashutosh.Bhagurkar" userId="e54b5c48-fd92-480c-8e66-acef16c1a8d2" providerId="ADAL" clId="{CD934B4C-F3B6-4FB0-AD8B-CBFF79EF8646}" dt="2025-03-15T17:04:45.647" v="13" actId="207"/>
        <pc:sldMkLst>
          <pc:docMk/>
          <pc:sldMk cId="2067152178" sldId="295"/>
        </pc:sldMkLst>
      </pc:sldChg>
      <pc:sldMasterChg chg="delSldLayout">
        <pc:chgData name="Ashutosh.Bhagurkar" userId="e54b5c48-fd92-480c-8e66-acef16c1a8d2" providerId="ADAL" clId="{CD934B4C-F3B6-4FB0-AD8B-CBFF79EF8646}" dt="2025-03-15T17:05:20.897" v="15" actId="47"/>
        <pc:sldMasterMkLst>
          <pc:docMk/>
          <pc:sldMasterMk cId="0" sldId="2147483648"/>
        </pc:sldMasterMkLst>
        <pc:sldLayoutChg chg="del">
          <pc:chgData name="Ashutosh.Bhagurkar" userId="e54b5c48-fd92-480c-8e66-acef16c1a8d2" providerId="ADAL" clId="{CD934B4C-F3B6-4FB0-AD8B-CBFF79EF8646}" dt="2025-03-15T17:05:20.897" v="15" actId="47"/>
          <pc:sldLayoutMkLst>
            <pc:docMk/>
            <pc:sldMasterMk cId="0" sldId="2147483648"/>
            <pc:sldLayoutMk cId="0" sldId="21474836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7015F8-EC08-44C1-86EF-69C44830B5C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407DFFAA-4F93-4EEA-B0D3-6A2333E50D8A}">
      <dgm:prSet phldrT="[Text]"/>
      <dgm:spPr/>
      <dgm:t>
        <a:bodyPr/>
        <a:lstStyle/>
        <a:p>
          <a:r>
            <a:rPr lang="es-CO" dirty="0"/>
            <a:t>Energy </a:t>
          </a:r>
          <a:r>
            <a:rPr lang="es-CO" dirty="0" err="1"/>
            <a:t>security</a:t>
          </a:r>
          <a:endParaRPr lang="es-CO" dirty="0"/>
        </a:p>
      </dgm:t>
    </dgm:pt>
    <dgm:pt modelId="{62551BFC-6ED6-4E0C-8FA1-E524AB9EEB3E}" type="parTrans" cxnId="{68F8BE6F-EE37-4270-AA9E-AB8188AAAC87}">
      <dgm:prSet/>
      <dgm:spPr/>
      <dgm:t>
        <a:bodyPr/>
        <a:lstStyle/>
        <a:p>
          <a:endParaRPr lang="es-CO"/>
        </a:p>
      </dgm:t>
    </dgm:pt>
    <dgm:pt modelId="{962DC6EB-902C-43EC-888F-E7167C1D3E08}" type="sibTrans" cxnId="{68F8BE6F-EE37-4270-AA9E-AB8188AAAC87}">
      <dgm:prSet/>
      <dgm:spPr/>
      <dgm:t>
        <a:bodyPr/>
        <a:lstStyle/>
        <a:p>
          <a:endParaRPr lang="es-CO"/>
        </a:p>
      </dgm:t>
    </dgm:pt>
    <dgm:pt modelId="{C09F28D0-F839-458E-81F0-D067E9D76B72}">
      <dgm:prSet phldrT="[Text]"/>
      <dgm:spPr/>
      <dgm:t>
        <a:bodyPr/>
        <a:lstStyle/>
        <a:p>
          <a:r>
            <a:rPr lang="es-CO" dirty="0" err="1"/>
            <a:t>Environmental</a:t>
          </a:r>
          <a:r>
            <a:rPr lang="es-CO" dirty="0"/>
            <a:t> </a:t>
          </a:r>
          <a:r>
            <a:rPr lang="es-CO" dirty="0" err="1"/>
            <a:t>sustainability</a:t>
          </a:r>
          <a:endParaRPr lang="es-CO" dirty="0"/>
        </a:p>
      </dgm:t>
    </dgm:pt>
    <dgm:pt modelId="{1B3B9A4A-8C41-4B6C-963F-B16FBEF4334D}" type="parTrans" cxnId="{87D0FD56-3A70-483F-ABE7-E1D6A4D3761F}">
      <dgm:prSet/>
      <dgm:spPr/>
      <dgm:t>
        <a:bodyPr/>
        <a:lstStyle/>
        <a:p>
          <a:endParaRPr lang="es-CO"/>
        </a:p>
      </dgm:t>
    </dgm:pt>
    <dgm:pt modelId="{F17D679E-B7B9-45A8-A58B-C9DE73499292}" type="sibTrans" cxnId="{87D0FD56-3A70-483F-ABE7-E1D6A4D3761F}">
      <dgm:prSet/>
      <dgm:spPr/>
      <dgm:t>
        <a:bodyPr/>
        <a:lstStyle/>
        <a:p>
          <a:endParaRPr lang="es-CO"/>
        </a:p>
      </dgm:t>
    </dgm:pt>
    <dgm:pt modelId="{63E89ADC-06EF-4A9A-9F15-7635CD55A141}">
      <dgm:prSet phldrT="[Text]"/>
      <dgm:spPr/>
      <dgm:t>
        <a:bodyPr/>
        <a:lstStyle/>
        <a:p>
          <a:r>
            <a:rPr lang="es-CO" dirty="0" err="1"/>
            <a:t>Affordability</a:t>
          </a:r>
          <a:r>
            <a:rPr lang="es-CO" dirty="0"/>
            <a:t> and </a:t>
          </a:r>
          <a:r>
            <a:rPr lang="es-CO" dirty="0" err="1"/>
            <a:t>accessibility</a:t>
          </a:r>
          <a:endParaRPr lang="es-CO" dirty="0"/>
        </a:p>
      </dgm:t>
    </dgm:pt>
    <dgm:pt modelId="{06809B20-9459-4316-A777-C639C9718807}" type="parTrans" cxnId="{4B3A061F-449F-428E-8FD2-1F444FE0E521}">
      <dgm:prSet/>
      <dgm:spPr/>
      <dgm:t>
        <a:bodyPr/>
        <a:lstStyle/>
        <a:p>
          <a:endParaRPr lang="es-CO"/>
        </a:p>
      </dgm:t>
    </dgm:pt>
    <dgm:pt modelId="{505CF972-3F56-4A8C-92BA-9487A0CDB0AF}" type="sibTrans" cxnId="{4B3A061F-449F-428E-8FD2-1F444FE0E521}">
      <dgm:prSet/>
      <dgm:spPr/>
      <dgm:t>
        <a:bodyPr/>
        <a:lstStyle/>
        <a:p>
          <a:endParaRPr lang="es-CO"/>
        </a:p>
      </dgm:t>
    </dgm:pt>
    <dgm:pt modelId="{2ABC7969-33ED-4851-9653-9CAB53ECE48E}">
      <dgm:prSet phldrT="[Text]"/>
      <dgm:spPr/>
      <dgm:t>
        <a:bodyPr/>
        <a:lstStyle/>
        <a:p>
          <a:r>
            <a:rPr lang="es-CO" dirty="0"/>
            <a:t>Socio-</a:t>
          </a:r>
          <a:r>
            <a:rPr lang="es-CO" dirty="0" err="1"/>
            <a:t>economic</a:t>
          </a:r>
          <a:r>
            <a:rPr lang="es-CO" dirty="0"/>
            <a:t> </a:t>
          </a:r>
          <a:r>
            <a:rPr lang="es-CO" dirty="0" err="1"/>
            <a:t>development</a:t>
          </a:r>
          <a:endParaRPr lang="es-CO" dirty="0"/>
        </a:p>
      </dgm:t>
    </dgm:pt>
    <dgm:pt modelId="{DD75BE44-8FB1-4AD8-8663-57F257A6A8FC}" type="parTrans" cxnId="{B5A215AD-E4C3-4A74-838D-0AF1B97B906B}">
      <dgm:prSet/>
      <dgm:spPr/>
      <dgm:t>
        <a:bodyPr/>
        <a:lstStyle/>
        <a:p>
          <a:endParaRPr lang="es-CO"/>
        </a:p>
      </dgm:t>
    </dgm:pt>
    <dgm:pt modelId="{944457F2-FF6D-4348-A6E4-E108A180D25A}" type="sibTrans" cxnId="{B5A215AD-E4C3-4A74-838D-0AF1B97B906B}">
      <dgm:prSet/>
      <dgm:spPr/>
      <dgm:t>
        <a:bodyPr/>
        <a:lstStyle/>
        <a:p>
          <a:endParaRPr lang="es-CO"/>
        </a:p>
      </dgm:t>
    </dgm:pt>
    <dgm:pt modelId="{6915FFCE-A38C-43F3-B371-EADBB9A31AA8}">
      <dgm:prSet phldrT="[Text]"/>
      <dgm:spPr/>
      <dgm:t>
        <a:bodyPr/>
        <a:lstStyle/>
        <a:p>
          <a:r>
            <a:rPr lang="es-CO" dirty="0"/>
            <a:t>Energy </a:t>
          </a:r>
          <a:r>
            <a:rPr lang="es-CO" dirty="0" err="1"/>
            <a:t>resilience</a:t>
          </a:r>
          <a:endParaRPr lang="es-CO" dirty="0"/>
        </a:p>
      </dgm:t>
    </dgm:pt>
    <dgm:pt modelId="{7EE6B8B2-FC03-422A-A7B7-21029B98A29E}" type="parTrans" cxnId="{1117CE7C-A9F9-432E-B84D-F99950B42DAE}">
      <dgm:prSet/>
      <dgm:spPr/>
      <dgm:t>
        <a:bodyPr/>
        <a:lstStyle/>
        <a:p>
          <a:endParaRPr lang="es-CO"/>
        </a:p>
      </dgm:t>
    </dgm:pt>
    <dgm:pt modelId="{D03E75FC-DFD5-4B11-BC3D-FCEB4318037E}" type="sibTrans" cxnId="{1117CE7C-A9F9-432E-B84D-F99950B42DAE}">
      <dgm:prSet/>
      <dgm:spPr/>
      <dgm:t>
        <a:bodyPr/>
        <a:lstStyle/>
        <a:p>
          <a:endParaRPr lang="es-CO"/>
        </a:p>
      </dgm:t>
    </dgm:pt>
    <dgm:pt modelId="{D1CA9790-914A-45AE-8C7E-1EF20C388E97}" type="pres">
      <dgm:prSet presAssocID="{537015F8-EC08-44C1-86EF-69C44830B5C9}" presName="diagram" presStyleCnt="0">
        <dgm:presLayoutVars>
          <dgm:dir/>
          <dgm:resizeHandles val="exact"/>
        </dgm:presLayoutVars>
      </dgm:prSet>
      <dgm:spPr/>
    </dgm:pt>
    <dgm:pt modelId="{C2B31BFC-3602-4FC8-96DC-65BF1A1B17BC}" type="pres">
      <dgm:prSet presAssocID="{407DFFAA-4F93-4EEA-B0D3-6A2333E50D8A}" presName="node" presStyleLbl="node1" presStyleIdx="0" presStyleCnt="5">
        <dgm:presLayoutVars>
          <dgm:bulletEnabled val="1"/>
        </dgm:presLayoutVars>
      </dgm:prSet>
      <dgm:spPr/>
    </dgm:pt>
    <dgm:pt modelId="{20CB7989-4B91-41EB-96C5-E357EEA40338}" type="pres">
      <dgm:prSet presAssocID="{962DC6EB-902C-43EC-888F-E7167C1D3E08}" presName="sibTrans" presStyleCnt="0"/>
      <dgm:spPr/>
    </dgm:pt>
    <dgm:pt modelId="{B7A61026-3E66-4C77-8102-BC4BE3676A4C}" type="pres">
      <dgm:prSet presAssocID="{C09F28D0-F839-458E-81F0-D067E9D76B72}" presName="node" presStyleLbl="node1" presStyleIdx="1" presStyleCnt="5">
        <dgm:presLayoutVars>
          <dgm:bulletEnabled val="1"/>
        </dgm:presLayoutVars>
      </dgm:prSet>
      <dgm:spPr/>
    </dgm:pt>
    <dgm:pt modelId="{4145E4EC-7602-46F3-A5AE-E7B0800265B3}" type="pres">
      <dgm:prSet presAssocID="{F17D679E-B7B9-45A8-A58B-C9DE73499292}" presName="sibTrans" presStyleCnt="0"/>
      <dgm:spPr/>
    </dgm:pt>
    <dgm:pt modelId="{94C6991D-13DE-4AAD-B4A0-27C5523D7130}" type="pres">
      <dgm:prSet presAssocID="{63E89ADC-06EF-4A9A-9F15-7635CD55A141}" presName="node" presStyleLbl="node1" presStyleIdx="2" presStyleCnt="5">
        <dgm:presLayoutVars>
          <dgm:bulletEnabled val="1"/>
        </dgm:presLayoutVars>
      </dgm:prSet>
      <dgm:spPr/>
    </dgm:pt>
    <dgm:pt modelId="{10438A17-9721-44F7-8EDC-56BD1949B360}" type="pres">
      <dgm:prSet presAssocID="{505CF972-3F56-4A8C-92BA-9487A0CDB0AF}" presName="sibTrans" presStyleCnt="0"/>
      <dgm:spPr/>
    </dgm:pt>
    <dgm:pt modelId="{48537E15-5BAC-451C-8ADF-DDF895CBE765}" type="pres">
      <dgm:prSet presAssocID="{2ABC7969-33ED-4851-9653-9CAB53ECE48E}" presName="node" presStyleLbl="node1" presStyleIdx="3" presStyleCnt="5">
        <dgm:presLayoutVars>
          <dgm:bulletEnabled val="1"/>
        </dgm:presLayoutVars>
      </dgm:prSet>
      <dgm:spPr/>
    </dgm:pt>
    <dgm:pt modelId="{BBE87AA7-623B-4503-B5E6-BAE334D2B7F1}" type="pres">
      <dgm:prSet presAssocID="{944457F2-FF6D-4348-A6E4-E108A180D25A}" presName="sibTrans" presStyleCnt="0"/>
      <dgm:spPr/>
    </dgm:pt>
    <dgm:pt modelId="{E65A3525-9B10-4913-B8FD-101C88C4A6BE}" type="pres">
      <dgm:prSet presAssocID="{6915FFCE-A38C-43F3-B371-EADBB9A31AA8}" presName="node" presStyleLbl="node1" presStyleIdx="4" presStyleCnt="5">
        <dgm:presLayoutVars>
          <dgm:bulletEnabled val="1"/>
        </dgm:presLayoutVars>
      </dgm:prSet>
      <dgm:spPr/>
    </dgm:pt>
  </dgm:ptLst>
  <dgm:cxnLst>
    <dgm:cxn modelId="{784D141E-0616-4D1C-8C1A-BBCCB7A62A3C}" type="presOf" srcId="{C09F28D0-F839-458E-81F0-D067E9D76B72}" destId="{B7A61026-3E66-4C77-8102-BC4BE3676A4C}" srcOrd="0" destOrd="0" presId="urn:microsoft.com/office/officeart/2005/8/layout/default"/>
    <dgm:cxn modelId="{38EA3A1E-EBF3-495C-9B58-589804820CC0}" type="presOf" srcId="{6915FFCE-A38C-43F3-B371-EADBB9A31AA8}" destId="{E65A3525-9B10-4913-B8FD-101C88C4A6BE}" srcOrd="0" destOrd="0" presId="urn:microsoft.com/office/officeart/2005/8/layout/default"/>
    <dgm:cxn modelId="{4B3A061F-449F-428E-8FD2-1F444FE0E521}" srcId="{537015F8-EC08-44C1-86EF-69C44830B5C9}" destId="{63E89ADC-06EF-4A9A-9F15-7635CD55A141}" srcOrd="2" destOrd="0" parTransId="{06809B20-9459-4316-A777-C639C9718807}" sibTransId="{505CF972-3F56-4A8C-92BA-9487A0CDB0AF}"/>
    <dgm:cxn modelId="{921F6D24-1CD6-4082-B83A-9B2C0CA7A89E}" type="presOf" srcId="{537015F8-EC08-44C1-86EF-69C44830B5C9}" destId="{D1CA9790-914A-45AE-8C7E-1EF20C388E97}" srcOrd="0" destOrd="0" presId="urn:microsoft.com/office/officeart/2005/8/layout/default"/>
    <dgm:cxn modelId="{6DDA2C26-CBEC-450A-9F8C-3B38CE2F5AFC}" type="presOf" srcId="{63E89ADC-06EF-4A9A-9F15-7635CD55A141}" destId="{94C6991D-13DE-4AAD-B4A0-27C5523D7130}" srcOrd="0" destOrd="0" presId="urn:microsoft.com/office/officeart/2005/8/layout/default"/>
    <dgm:cxn modelId="{959F702D-6E6B-46BD-8E6B-167BE1F5D3BC}" type="presOf" srcId="{2ABC7969-33ED-4851-9653-9CAB53ECE48E}" destId="{48537E15-5BAC-451C-8ADF-DDF895CBE765}" srcOrd="0" destOrd="0" presId="urn:microsoft.com/office/officeart/2005/8/layout/default"/>
    <dgm:cxn modelId="{68F8BE6F-EE37-4270-AA9E-AB8188AAAC87}" srcId="{537015F8-EC08-44C1-86EF-69C44830B5C9}" destId="{407DFFAA-4F93-4EEA-B0D3-6A2333E50D8A}" srcOrd="0" destOrd="0" parTransId="{62551BFC-6ED6-4E0C-8FA1-E524AB9EEB3E}" sibTransId="{962DC6EB-902C-43EC-888F-E7167C1D3E08}"/>
    <dgm:cxn modelId="{87D0FD56-3A70-483F-ABE7-E1D6A4D3761F}" srcId="{537015F8-EC08-44C1-86EF-69C44830B5C9}" destId="{C09F28D0-F839-458E-81F0-D067E9D76B72}" srcOrd="1" destOrd="0" parTransId="{1B3B9A4A-8C41-4B6C-963F-B16FBEF4334D}" sibTransId="{F17D679E-B7B9-45A8-A58B-C9DE73499292}"/>
    <dgm:cxn modelId="{1117CE7C-A9F9-432E-B84D-F99950B42DAE}" srcId="{537015F8-EC08-44C1-86EF-69C44830B5C9}" destId="{6915FFCE-A38C-43F3-B371-EADBB9A31AA8}" srcOrd="4" destOrd="0" parTransId="{7EE6B8B2-FC03-422A-A7B7-21029B98A29E}" sibTransId="{D03E75FC-DFD5-4B11-BC3D-FCEB4318037E}"/>
    <dgm:cxn modelId="{B5A215AD-E4C3-4A74-838D-0AF1B97B906B}" srcId="{537015F8-EC08-44C1-86EF-69C44830B5C9}" destId="{2ABC7969-33ED-4851-9653-9CAB53ECE48E}" srcOrd="3" destOrd="0" parTransId="{DD75BE44-8FB1-4AD8-8663-57F257A6A8FC}" sibTransId="{944457F2-FF6D-4348-A6E4-E108A180D25A}"/>
    <dgm:cxn modelId="{C4C620C9-3702-4FF6-8441-90703AA26D3A}" type="presOf" srcId="{407DFFAA-4F93-4EEA-B0D3-6A2333E50D8A}" destId="{C2B31BFC-3602-4FC8-96DC-65BF1A1B17BC}" srcOrd="0" destOrd="0" presId="urn:microsoft.com/office/officeart/2005/8/layout/default"/>
    <dgm:cxn modelId="{42DD7B77-223A-4E25-B1BF-90689F7DDCC7}" type="presParOf" srcId="{D1CA9790-914A-45AE-8C7E-1EF20C388E97}" destId="{C2B31BFC-3602-4FC8-96DC-65BF1A1B17BC}" srcOrd="0" destOrd="0" presId="urn:microsoft.com/office/officeart/2005/8/layout/default"/>
    <dgm:cxn modelId="{B080F149-10B4-4C87-852F-9A5F2B7F8927}" type="presParOf" srcId="{D1CA9790-914A-45AE-8C7E-1EF20C388E97}" destId="{20CB7989-4B91-41EB-96C5-E357EEA40338}" srcOrd="1" destOrd="0" presId="urn:microsoft.com/office/officeart/2005/8/layout/default"/>
    <dgm:cxn modelId="{5594B157-9FD5-4000-A12C-ED2A1875A46A}" type="presParOf" srcId="{D1CA9790-914A-45AE-8C7E-1EF20C388E97}" destId="{B7A61026-3E66-4C77-8102-BC4BE3676A4C}" srcOrd="2" destOrd="0" presId="urn:microsoft.com/office/officeart/2005/8/layout/default"/>
    <dgm:cxn modelId="{DA8E2575-9CB4-4135-B001-AF20B3962316}" type="presParOf" srcId="{D1CA9790-914A-45AE-8C7E-1EF20C388E97}" destId="{4145E4EC-7602-46F3-A5AE-E7B0800265B3}" srcOrd="3" destOrd="0" presId="urn:microsoft.com/office/officeart/2005/8/layout/default"/>
    <dgm:cxn modelId="{9BD0FA46-397B-4901-A30F-D4A859B4AB9D}" type="presParOf" srcId="{D1CA9790-914A-45AE-8C7E-1EF20C388E97}" destId="{94C6991D-13DE-4AAD-B4A0-27C5523D7130}" srcOrd="4" destOrd="0" presId="urn:microsoft.com/office/officeart/2005/8/layout/default"/>
    <dgm:cxn modelId="{4B6D8AAD-4EC8-441D-A05A-294118E8ED9A}" type="presParOf" srcId="{D1CA9790-914A-45AE-8C7E-1EF20C388E97}" destId="{10438A17-9721-44F7-8EDC-56BD1949B360}" srcOrd="5" destOrd="0" presId="urn:microsoft.com/office/officeart/2005/8/layout/default"/>
    <dgm:cxn modelId="{62D92CA5-FD23-4AD7-A32D-7262D55487F7}" type="presParOf" srcId="{D1CA9790-914A-45AE-8C7E-1EF20C388E97}" destId="{48537E15-5BAC-451C-8ADF-DDF895CBE765}" srcOrd="6" destOrd="0" presId="urn:microsoft.com/office/officeart/2005/8/layout/default"/>
    <dgm:cxn modelId="{5336EB90-3CA0-4F84-BBE9-48E3CF86B75C}" type="presParOf" srcId="{D1CA9790-914A-45AE-8C7E-1EF20C388E97}" destId="{BBE87AA7-623B-4503-B5E6-BAE334D2B7F1}" srcOrd="7" destOrd="0" presId="urn:microsoft.com/office/officeart/2005/8/layout/default"/>
    <dgm:cxn modelId="{3397991F-F660-4FF0-B5AC-4EB15B9B502A}" type="presParOf" srcId="{D1CA9790-914A-45AE-8C7E-1EF20C388E97}" destId="{E65A3525-9B10-4913-B8FD-101C88C4A6BE}"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9A1307-551D-4D06-9A76-A24C302235D7}"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s-ES"/>
        </a:p>
      </dgm:t>
    </dgm:pt>
    <dgm:pt modelId="{DF66A54F-F214-404E-BF6B-633D080C21A6}">
      <dgm:prSet phldrT="[Texto]" custT="1"/>
      <dgm:spPr>
        <a:xfrm>
          <a:off x="3071252" y="202043"/>
          <a:ext cx="3226394"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pPr>
            <a:buNone/>
          </a:pPr>
          <a:r>
            <a:rPr lang="es-CO"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Energy </a:t>
          </a:r>
          <a:r>
            <a:rPr lang="es-CO"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system</a:t>
          </a:r>
          <a:r>
            <a:rPr lang="es-CO"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CO"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B6DD5AA8-6A90-41CE-9BC7-881E0830B6FD}" type="parTrans" cxnId="{D5E82A11-451C-4EBA-97EC-E9ADF044D1F0}">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A2900794-DACD-48FC-AAC0-A02166FEBEA0}" type="sibTrans" cxnId="{D5E82A11-451C-4EBA-97EC-E9ADF044D1F0}">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FBFBFB71-3BFF-4C37-8FD1-63144C0689DB}">
      <dgm:prSet phldrT="[Texto]" custT="1"/>
      <dgm:spPr>
        <a:xfrm>
          <a:off x="265967"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Optimization</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777B971B-BAC9-4475-9914-5AC7CDEA0B6B}" type="parTrans" cxnId="{2CE5F89B-BA34-4422-9238-F37ADCC81808}">
      <dgm:prSet/>
      <dgm:spPr>
        <a:xfrm>
          <a:off x="1002381" y="1204618"/>
          <a:ext cx="3471664" cy="550732"/>
        </a:xfrm>
        <a:custGeom>
          <a:avLst/>
          <a:gdLst/>
          <a:ahLst/>
          <a:cxnLst/>
          <a:rect l="0" t="0" r="0" b="0"/>
          <a:pathLst>
            <a:path>
              <a:moveTo>
                <a:pt x="3471664" y="0"/>
              </a:moveTo>
              <a:lnTo>
                <a:pt x="3471664"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9554D0D6-5665-4C23-8455-FAE527468EE0}" type="sibTrans" cxnId="{2CE5F89B-BA34-4422-9238-F37ADCC81808}">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B653AF97-5BCF-4A96-8046-13488DD06AC5}">
      <dgm:prSet phldrT="[Texto]" custT="1"/>
      <dgm:spPr>
        <a:xfrm>
          <a:off x="265967"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Normative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Scenarios</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8B031084-7FB9-4BD1-A3BA-2800CCA6D505}" type="parTrans" cxnId="{32C44E4A-EA64-4D04-A216-E78AA73E5BD4}">
      <dgm:prSet/>
      <dgm:spPr>
        <a:xfrm>
          <a:off x="956661"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E4671C27-2287-45B4-99E1-4D42F60BD05D}" type="sibTrans" cxnId="{32C44E4A-EA64-4D04-A216-E78AA73E5BD4}">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3D936028-3716-4D9A-A738-97588A8031B2}">
      <dgm:prSet phldrT="[Texto]" custT="1"/>
      <dgm:spPr>
        <a:xfrm>
          <a:off x="2580410"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Simulation</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46A7889E-B94A-40A1-B812-D970F4574C09}" type="parTrans" cxnId="{C913134F-6AF4-46E1-9481-01A9993427F1}">
      <dgm:prSet/>
      <dgm:spPr>
        <a:xfrm>
          <a:off x="3316824" y="1204618"/>
          <a:ext cx="1157221" cy="550732"/>
        </a:xfrm>
        <a:custGeom>
          <a:avLst/>
          <a:gdLst/>
          <a:ahLst/>
          <a:cxnLst/>
          <a:rect l="0" t="0" r="0" b="0"/>
          <a:pathLst>
            <a:path>
              <a:moveTo>
                <a:pt x="1157221" y="0"/>
              </a:moveTo>
              <a:lnTo>
                <a:pt x="1157221"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E1FBF75E-D38C-4AB4-AECE-D0730F8BA7B4}" type="sibTrans" cxnId="{C913134F-6AF4-46E1-9481-01A9993427F1}">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D8BE1CF2-577B-4986-8C09-CDF388F3F976}">
      <dgm:prSet phldrT="[Texto]" custT="1"/>
      <dgm:spPr>
        <a:xfrm>
          <a:off x="7209296"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Analytical</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evaluation</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Quantitative</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reasoning</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A061FBDF-4281-4D6B-B26F-3D7F79A9FCF3}" type="parTrans" cxnId="{CBF228BE-1BEB-41B4-AAFF-C4F0F84C35DF}">
      <dgm:prSet/>
      <dgm:spPr>
        <a:xfrm>
          <a:off x="7899989"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D7313487-A8BF-4723-95E2-00F8FC72AAAD}" type="sibTrans" cxnId="{CBF228BE-1BEB-41B4-AAFF-C4F0F84C35DF}">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67AD7983-D141-43A9-89A9-85DB3E3E9BDD}">
      <dgm:prSet phldrT="[Texto]" custT="1"/>
      <dgm:spPr>
        <a:xfrm>
          <a:off x="7209296"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Qualitative</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assessment</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E940E0F8-8ACB-4864-8248-DC8E23FD694B}" type="parTrans" cxnId="{955A1D31-E654-4548-AB63-E4E03D51F734}">
      <dgm:prSet/>
      <dgm:spPr>
        <a:xfrm>
          <a:off x="4474045" y="1204618"/>
          <a:ext cx="3471664" cy="550732"/>
        </a:xfrm>
        <a:custGeom>
          <a:avLst/>
          <a:gdLst/>
          <a:ahLst/>
          <a:cxnLst/>
          <a:rect l="0" t="0" r="0" b="0"/>
          <a:pathLst>
            <a:path>
              <a:moveTo>
                <a:pt x="0" y="0"/>
              </a:moveTo>
              <a:lnTo>
                <a:pt x="0" y="375307"/>
              </a:lnTo>
              <a:lnTo>
                <a:pt x="3471664" y="375307"/>
              </a:lnTo>
              <a:lnTo>
                <a:pt x="3471664"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02BB5F4D-4CAE-4BE5-AFF6-AF063C2C10B3}" type="sibTrans" cxnId="{955A1D31-E654-4548-AB63-E4E03D51F734}">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13ACE9C7-451F-4E15-8D97-B6D75164D3C6}">
      <dgm:prSet phldrT="[Texto]" custT="1"/>
      <dgm:spPr>
        <a:xfrm>
          <a:off x="4894853" y="195523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sector </a:t>
          </a:r>
          <a:r>
            <a:rPr lang="es-ES" sz="1400" b="1"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8FC36B80-FCE2-49AB-820F-C83FD0241318}" type="parTrans" cxnId="{5AD988D4-7A29-4E69-9653-D69DC0322C04}">
      <dgm:prSet/>
      <dgm:spPr>
        <a:xfrm>
          <a:off x="4474045" y="1204618"/>
          <a:ext cx="1157221" cy="550732"/>
        </a:xfrm>
        <a:custGeom>
          <a:avLst/>
          <a:gdLst/>
          <a:ahLst/>
          <a:cxnLst/>
          <a:rect l="0" t="0" r="0" b="0"/>
          <a:pathLst>
            <a:path>
              <a:moveTo>
                <a:pt x="0" y="0"/>
              </a:moveTo>
              <a:lnTo>
                <a:pt x="0" y="375307"/>
              </a:lnTo>
              <a:lnTo>
                <a:pt x="1157221" y="375307"/>
              </a:lnTo>
              <a:lnTo>
                <a:pt x="1157221" y="550732"/>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5CE87A7F-B919-4FD5-9414-ECBA3BEDAE2C}" type="sibTrans" cxnId="{5AD988D4-7A29-4E69-9653-D69DC0322C04}">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39C453E1-E5F7-45B6-873F-8CB240663539}">
      <dgm:prSet phldrT="[Texto]" custT="1"/>
      <dgm:spPr>
        <a:xfrm>
          <a:off x="2580410"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Forecasting</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Predictions</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80DBD0DC-B0AB-4F38-8050-8CB2DAA9F92C}" type="parTrans" cxnId="{3BE68EF9-625F-4F1F-9AC0-7F65118E1842}">
      <dgm:prSet/>
      <dgm:spPr>
        <a:xfrm>
          <a:off x="3271104"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06ECB2F4-2960-4DE6-A829-29676D60186F}" type="sibTrans" cxnId="{3BE68EF9-625F-4F1F-9AC0-7F65118E1842}">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DB85244A-428B-48FA-BE41-E4B42073BEEE}">
      <dgm:prSet phldrT="[Texto]" custT="1"/>
      <dgm:spPr>
        <a:xfrm>
          <a:off x="4894853" y="3708424"/>
          <a:ext cx="1893635" cy="1202458"/>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Operational</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dynamics</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Dispatch</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a:buNone/>
          </a:pP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market</a:t>
          </a:r>
          <a:endParaRPr lang="es-ES" sz="14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gm:t>
    </dgm:pt>
    <dgm:pt modelId="{C292FBA1-86CF-4A2A-A2A9-9BBAE5FB13EA}" type="parTrans" cxnId="{F2003761-E6B9-4389-AC18-7DDA0C24A02E}">
      <dgm:prSet/>
      <dgm:spPr>
        <a:xfrm>
          <a:off x="5585547" y="2957808"/>
          <a:ext cx="91440" cy="550732"/>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A6EDF6B1-24DD-477D-987D-B706A6E433AB}" type="sibTrans" cxnId="{F2003761-E6B9-4389-AC18-7DDA0C24A02E}">
      <dgm:prSet/>
      <dgm:spPr/>
      <dgm:t>
        <a:bodyPr/>
        <a:lstStyle/>
        <a:p>
          <a:endParaRPr lang="es-ES" sz="1400">
            <a:latin typeface="Segoe UI" panose="020B0502040204020203" pitchFamily="34" charset="0"/>
            <a:ea typeface="Segoe UI" panose="020B0502040204020203" pitchFamily="34" charset="0"/>
            <a:cs typeface="Segoe UI" panose="020B0502040204020203" pitchFamily="34" charset="0"/>
          </a:endParaRPr>
        </a:p>
      </dgm:t>
    </dgm:pt>
    <dgm:pt modelId="{BC16C154-6FD0-4535-B1F3-D0506D8928D8}" type="pres">
      <dgm:prSet presAssocID="{7B9A1307-551D-4D06-9A76-A24C302235D7}" presName="hierChild1" presStyleCnt="0">
        <dgm:presLayoutVars>
          <dgm:chPref val="1"/>
          <dgm:dir/>
          <dgm:animOne val="branch"/>
          <dgm:animLvl val="lvl"/>
          <dgm:resizeHandles/>
        </dgm:presLayoutVars>
      </dgm:prSet>
      <dgm:spPr/>
    </dgm:pt>
    <dgm:pt modelId="{F1C2D95F-8EFE-4401-9CD9-987D3B5B88EC}" type="pres">
      <dgm:prSet presAssocID="{DF66A54F-F214-404E-BF6B-633D080C21A6}" presName="hierRoot1" presStyleCnt="0"/>
      <dgm:spPr/>
    </dgm:pt>
    <dgm:pt modelId="{39B51276-7BBE-48EE-8A13-3FF01B4C51CC}" type="pres">
      <dgm:prSet presAssocID="{DF66A54F-F214-404E-BF6B-633D080C21A6}" presName="composite" presStyleCnt="0"/>
      <dgm:spPr/>
    </dgm:pt>
    <dgm:pt modelId="{B54E35E6-7199-445B-9557-C4A363E6442F}" type="pres">
      <dgm:prSet presAssocID="{DF66A54F-F214-404E-BF6B-633D080C21A6}" presName="background" presStyleLbl="node0" presStyleIdx="0" presStyleCnt="1"/>
      <dgm:spPr>
        <a:xfrm>
          <a:off x="2860848" y="2159"/>
          <a:ext cx="3226394" cy="1202458"/>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9C730637-C722-4BF5-9BD8-F79E0B78C06F}" type="pres">
      <dgm:prSet presAssocID="{DF66A54F-F214-404E-BF6B-633D080C21A6}" presName="text" presStyleLbl="fgAcc0" presStyleIdx="0" presStyleCnt="1" custScaleX="170381">
        <dgm:presLayoutVars>
          <dgm:chPref val="3"/>
        </dgm:presLayoutVars>
      </dgm:prSet>
      <dgm:spPr/>
    </dgm:pt>
    <dgm:pt modelId="{365FD76D-1541-47D5-BDF6-4DDA780596C9}" type="pres">
      <dgm:prSet presAssocID="{DF66A54F-F214-404E-BF6B-633D080C21A6}" presName="hierChild2" presStyleCnt="0"/>
      <dgm:spPr/>
    </dgm:pt>
    <dgm:pt modelId="{8941550D-8D5F-43B7-891A-B08CEDD30072}" type="pres">
      <dgm:prSet presAssocID="{777B971B-BAC9-4475-9914-5AC7CDEA0B6B}" presName="Name10" presStyleLbl="parChTrans1D2" presStyleIdx="0" presStyleCnt="4"/>
      <dgm:spPr/>
    </dgm:pt>
    <dgm:pt modelId="{7EFB394C-B0C9-4289-B5DC-A99FD76A995E}" type="pres">
      <dgm:prSet presAssocID="{FBFBFB71-3BFF-4C37-8FD1-63144C0689DB}" presName="hierRoot2" presStyleCnt="0"/>
      <dgm:spPr/>
    </dgm:pt>
    <dgm:pt modelId="{3EB89049-43D3-4416-B41F-43E4E914B726}" type="pres">
      <dgm:prSet presAssocID="{FBFBFB71-3BFF-4C37-8FD1-63144C0689DB}" presName="composite2" presStyleCnt="0"/>
      <dgm:spPr/>
    </dgm:pt>
    <dgm:pt modelId="{1E7EA846-9C61-4F79-8C6A-D0C5DD592890}" type="pres">
      <dgm:prSet presAssocID="{FBFBFB71-3BFF-4C37-8FD1-63144C0689DB}" presName="background2" presStyleLbl="node2" presStyleIdx="0" presStyleCnt="4"/>
      <dgm:spPr>
        <a:xfrm>
          <a:off x="55563"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DABC3C11-7B68-40EE-AB46-2A703FAF0FD3}" type="pres">
      <dgm:prSet presAssocID="{FBFBFB71-3BFF-4C37-8FD1-63144C0689DB}" presName="text2" presStyleLbl="fgAcc2" presStyleIdx="0" presStyleCnt="4">
        <dgm:presLayoutVars>
          <dgm:chPref val="3"/>
        </dgm:presLayoutVars>
      </dgm:prSet>
      <dgm:spPr/>
    </dgm:pt>
    <dgm:pt modelId="{D45782AC-DA4D-4135-81C4-A5B2701F5A9B}" type="pres">
      <dgm:prSet presAssocID="{FBFBFB71-3BFF-4C37-8FD1-63144C0689DB}" presName="hierChild3" presStyleCnt="0"/>
      <dgm:spPr/>
    </dgm:pt>
    <dgm:pt modelId="{C5B3B03D-538D-478C-8E0C-1CEB8BEAF018}" type="pres">
      <dgm:prSet presAssocID="{8B031084-7FB9-4BD1-A3BA-2800CCA6D505}" presName="Name17" presStyleLbl="parChTrans1D3" presStyleIdx="0" presStyleCnt="4"/>
      <dgm:spPr/>
    </dgm:pt>
    <dgm:pt modelId="{54FB0667-DB98-4006-87E2-09E8947F3F07}" type="pres">
      <dgm:prSet presAssocID="{B653AF97-5BCF-4A96-8046-13488DD06AC5}" presName="hierRoot3" presStyleCnt="0"/>
      <dgm:spPr/>
    </dgm:pt>
    <dgm:pt modelId="{A5CA590E-1EA4-4CAE-9545-F54C7539C59E}" type="pres">
      <dgm:prSet presAssocID="{B653AF97-5BCF-4A96-8046-13488DD06AC5}" presName="composite3" presStyleCnt="0"/>
      <dgm:spPr/>
    </dgm:pt>
    <dgm:pt modelId="{D4AEC739-4F0C-44B0-B30F-2ABAE4E21A76}" type="pres">
      <dgm:prSet presAssocID="{B653AF97-5BCF-4A96-8046-13488DD06AC5}" presName="background3" presStyleLbl="node3" presStyleIdx="0" presStyleCnt="4"/>
      <dgm:spPr>
        <a:xfrm>
          <a:off x="55563"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6986D7C-2A92-41FC-A72E-451E6A8D3DAF}" type="pres">
      <dgm:prSet presAssocID="{B653AF97-5BCF-4A96-8046-13488DD06AC5}" presName="text3" presStyleLbl="fgAcc3" presStyleIdx="0" presStyleCnt="4">
        <dgm:presLayoutVars>
          <dgm:chPref val="3"/>
        </dgm:presLayoutVars>
      </dgm:prSet>
      <dgm:spPr/>
    </dgm:pt>
    <dgm:pt modelId="{CB59F986-FE59-4D3A-8733-9FBCE21F50F5}" type="pres">
      <dgm:prSet presAssocID="{B653AF97-5BCF-4A96-8046-13488DD06AC5}" presName="hierChild4" presStyleCnt="0"/>
      <dgm:spPr/>
    </dgm:pt>
    <dgm:pt modelId="{D40FB12C-C9E3-41FF-9E7C-93826B19FDDD}" type="pres">
      <dgm:prSet presAssocID="{46A7889E-B94A-40A1-B812-D970F4574C09}" presName="Name10" presStyleLbl="parChTrans1D2" presStyleIdx="1" presStyleCnt="4"/>
      <dgm:spPr/>
    </dgm:pt>
    <dgm:pt modelId="{ADC441E9-F1F2-4129-9D25-8B7C15E9265E}" type="pres">
      <dgm:prSet presAssocID="{3D936028-3716-4D9A-A738-97588A8031B2}" presName="hierRoot2" presStyleCnt="0"/>
      <dgm:spPr/>
    </dgm:pt>
    <dgm:pt modelId="{788751F9-8CDD-4C23-9E5A-6B74A3799E20}" type="pres">
      <dgm:prSet presAssocID="{3D936028-3716-4D9A-A738-97588A8031B2}" presName="composite2" presStyleCnt="0"/>
      <dgm:spPr/>
    </dgm:pt>
    <dgm:pt modelId="{402BF4BE-FCCF-4050-A4AA-6146B4A269B0}" type="pres">
      <dgm:prSet presAssocID="{3D936028-3716-4D9A-A738-97588A8031B2}" presName="background2" presStyleLbl="node2" presStyleIdx="1" presStyleCnt="4"/>
      <dgm:spPr>
        <a:xfrm>
          <a:off x="2370006"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39F0D3A4-13FD-436C-8820-9D34A6FE3078}" type="pres">
      <dgm:prSet presAssocID="{3D936028-3716-4D9A-A738-97588A8031B2}" presName="text2" presStyleLbl="fgAcc2" presStyleIdx="1" presStyleCnt="4">
        <dgm:presLayoutVars>
          <dgm:chPref val="3"/>
        </dgm:presLayoutVars>
      </dgm:prSet>
      <dgm:spPr/>
    </dgm:pt>
    <dgm:pt modelId="{F3E30663-8647-4D1A-B557-8E3CB76CC2CA}" type="pres">
      <dgm:prSet presAssocID="{3D936028-3716-4D9A-A738-97588A8031B2}" presName="hierChild3" presStyleCnt="0"/>
      <dgm:spPr/>
    </dgm:pt>
    <dgm:pt modelId="{EC2D05AA-9C39-4D9A-9A05-246EB615210C}" type="pres">
      <dgm:prSet presAssocID="{80DBD0DC-B0AB-4F38-8050-8CB2DAA9F92C}" presName="Name17" presStyleLbl="parChTrans1D3" presStyleIdx="1" presStyleCnt="4"/>
      <dgm:spPr/>
    </dgm:pt>
    <dgm:pt modelId="{96811E7C-5619-4B18-9DFF-812B7D4B2EEE}" type="pres">
      <dgm:prSet presAssocID="{39C453E1-E5F7-45B6-873F-8CB240663539}" presName="hierRoot3" presStyleCnt="0"/>
      <dgm:spPr/>
    </dgm:pt>
    <dgm:pt modelId="{EB4839DA-ED7A-4B06-AC42-6AFB3BE3EAD7}" type="pres">
      <dgm:prSet presAssocID="{39C453E1-E5F7-45B6-873F-8CB240663539}" presName="composite3" presStyleCnt="0"/>
      <dgm:spPr/>
    </dgm:pt>
    <dgm:pt modelId="{63B01A2E-D67A-4B6B-A572-28E6CDC811D8}" type="pres">
      <dgm:prSet presAssocID="{39C453E1-E5F7-45B6-873F-8CB240663539}" presName="background3" presStyleLbl="node3" presStyleIdx="1" presStyleCnt="4"/>
      <dgm:spPr>
        <a:xfrm>
          <a:off x="2370006"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1C8D08C-EE6D-49F8-83D5-1A175941F239}" type="pres">
      <dgm:prSet presAssocID="{39C453E1-E5F7-45B6-873F-8CB240663539}" presName="text3" presStyleLbl="fgAcc3" presStyleIdx="1" presStyleCnt="4">
        <dgm:presLayoutVars>
          <dgm:chPref val="3"/>
        </dgm:presLayoutVars>
      </dgm:prSet>
      <dgm:spPr/>
    </dgm:pt>
    <dgm:pt modelId="{7829A3BE-E503-43EC-B29C-A93B7DECA256}" type="pres">
      <dgm:prSet presAssocID="{39C453E1-E5F7-45B6-873F-8CB240663539}" presName="hierChild4" presStyleCnt="0"/>
      <dgm:spPr/>
    </dgm:pt>
    <dgm:pt modelId="{BF540221-3DDD-465F-8633-2675CA1029B3}" type="pres">
      <dgm:prSet presAssocID="{8FC36B80-FCE2-49AB-820F-C83FD0241318}" presName="Name10" presStyleLbl="parChTrans1D2" presStyleIdx="2" presStyleCnt="4"/>
      <dgm:spPr/>
    </dgm:pt>
    <dgm:pt modelId="{5A2117BC-4EA0-486A-9E48-9B4670D4A3EA}" type="pres">
      <dgm:prSet presAssocID="{13ACE9C7-451F-4E15-8D97-B6D75164D3C6}" presName="hierRoot2" presStyleCnt="0"/>
      <dgm:spPr/>
    </dgm:pt>
    <dgm:pt modelId="{A7A2660B-AC16-4ED0-A842-18488AC37078}" type="pres">
      <dgm:prSet presAssocID="{13ACE9C7-451F-4E15-8D97-B6D75164D3C6}" presName="composite2" presStyleCnt="0"/>
      <dgm:spPr/>
    </dgm:pt>
    <dgm:pt modelId="{B4266E7C-73F9-4E13-BB78-79316B08461E}" type="pres">
      <dgm:prSet presAssocID="{13ACE9C7-451F-4E15-8D97-B6D75164D3C6}" presName="background2" presStyleLbl="node2" presStyleIdx="2" presStyleCnt="4"/>
      <dgm:spPr>
        <a:xfrm>
          <a:off x="4684449"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F181E6AD-5466-4B88-B479-D4EBDFBB8DC9}" type="pres">
      <dgm:prSet presAssocID="{13ACE9C7-451F-4E15-8D97-B6D75164D3C6}" presName="text2" presStyleLbl="fgAcc2" presStyleIdx="2" presStyleCnt="4">
        <dgm:presLayoutVars>
          <dgm:chPref val="3"/>
        </dgm:presLayoutVars>
      </dgm:prSet>
      <dgm:spPr/>
    </dgm:pt>
    <dgm:pt modelId="{26DDBFD1-3C3B-45E0-A84D-C0CDC1F4B34E}" type="pres">
      <dgm:prSet presAssocID="{13ACE9C7-451F-4E15-8D97-B6D75164D3C6}" presName="hierChild3" presStyleCnt="0"/>
      <dgm:spPr/>
    </dgm:pt>
    <dgm:pt modelId="{D687894E-1242-47DB-8C4F-5397A54191CE}" type="pres">
      <dgm:prSet presAssocID="{C292FBA1-86CF-4A2A-A2A9-9BBAE5FB13EA}" presName="Name17" presStyleLbl="parChTrans1D3" presStyleIdx="2" presStyleCnt="4"/>
      <dgm:spPr/>
    </dgm:pt>
    <dgm:pt modelId="{82355F54-02C6-4E69-A0BC-F5A4BC387FB3}" type="pres">
      <dgm:prSet presAssocID="{DB85244A-428B-48FA-BE41-E4B42073BEEE}" presName="hierRoot3" presStyleCnt="0"/>
      <dgm:spPr/>
    </dgm:pt>
    <dgm:pt modelId="{9E0DE9F5-CAE2-4C20-ADF8-2B1EEDEAFA5B}" type="pres">
      <dgm:prSet presAssocID="{DB85244A-428B-48FA-BE41-E4B42073BEEE}" presName="composite3" presStyleCnt="0"/>
      <dgm:spPr/>
    </dgm:pt>
    <dgm:pt modelId="{0CD11A34-374D-41E9-A3BC-DC508E69DA2F}" type="pres">
      <dgm:prSet presAssocID="{DB85244A-428B-48FA-BE41-E4B42073BEEE}" presName="background3" presStyleLbl="node3" presStyleIdx="2" presStyleCnt="4"/>
      <dgm:spPr>
        <a:xfrm>
          <a:off x="4684449"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33E770EA-45A0-4B27-8167-198D9DCB6919}" type="pres">
      <dgm:prSet presAssocID="{DB85244A-428B-48FA-BE41-E4B42073BEEE}" presName="text3" presStyleLbl="fgAcc3" presStyleIdx="2" presStyleCnt="4">
        <dgm:presLayoutVars>
          <dgm:chPref val="3"/>
        </dgm:presLayoutVars>
      </dgm:prSet>
      <dgm:spPr/>
    </dgm:pt>
    <dgm:pt modelId="{ECD20C78-415E-4D70-B77B-7B37C4ADA1A5}" type="pres">
      <dgm:prSet presAssocID="{DB85244A-428B-48FA-BE41-E4B42073BEEE}" presName="hierChild4" presStyleCnt="0"/>
      <dgm:spPr/>
    </dgm:pt>
    <dgm:pt modelId="{39254D56-C6BB-41C8-BFB2-63BA8C41612D}" type="pres">
      <dgm:prSet presAssocID="{E940E0F8-8ACB-4864-8248-DC8E23FD694B}" presName="Name10" presStyleLbl="parChTrans1D2" presStyleIdx="3" presStyleCnt="4"/>
      <dgm:spPr/>
    </dgm:pt>
    <dgm:pt modelId="{9575EBEC-D8A4-4B69-A88F-0C7C94D7FE0C}" type="pres">
      <dgm:prSet presAssocID="{67AD7983-D141-43A9-89A9-85DB3E3E9BDD}" presName="hierRoot2" presStyleCnt="0"/>
      <dgm:spPr/>
    </dgm:pt>
    <dgm:pt modelId="{60227A7E-C1E2-442A-8970-B70F4BE526A9}" type="pres">
      <dgm:prSet presAssocID="{67AD7983-D141-43A9-89A9-85DB3E3E9BDD}" presName="composite2" presStyleCnt="0"/>
      <dgm:spPr/>
    </dgm:pt>
    <dgm:pt modelId="{1AAE8EFE-144D-47A2-96C3-A563C577C445}" type="pres">
      <dgm:prSet presAssocID="{67AD7983-D141-43A9-89A9-85DB3E3E9BDD}" presName="background2" presStyleLbl="node2" presStyleIdx="3" presStyleCnt="4"/>
      <dgm:spPr>
        <a:xfrm>
          <a:off x="6998892" y="1755350"/>
          <a:ext cx="1893635" cy="1202458"/>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B101EEE-A00D-4E3D-9C3B-0FAC5F33F814}" type="pres">
      <dgm:prSet presAssocID="{67AD7983-D141-43A9-89A9-85DB3E3E9BDD}" presName="text2" presStyleLbl="fgAcc2" presStyleIdx="3" presStyleCnt="4">
        <dgm:presLayoutVars>
          <dgm:chPref val="3"/>
        </dgm:presLayoutVars>
      </dgm:prSet>
      <dgm:spPr/>
    </dgm:pt>
    <dgm:pt modelId="{8BBC8656-FDE9-4FE3-9FEE-2436A17697D9}" type="pres">
      <dgm:prSet presAssocID="{67AD7983-D141-43A9-89A9-85DB3E3E9BDD}" presName="hierChild3" presStyleCnt="0"/>
      <dgm:spPr/>
    </dgm:pt>
    <dgm:pt modelId="{CB2D3C28-3FB7-4F94-9367-47A237CB978A}" type="pres">
      <dgm:prSet presAssocID="{A061FBDF-4281-4D6B-B26F-3D7F79A9FCF3}" presName="Name17" presStyleLbl="parChTrans1D3" presStyleIdx="3" presStyleCnt="4"/>
      <dgm:spPr/>
    </dgm:pt>
    <dgm:pt modelId="{97F095D1-BE33-4E0A-9501-0371712FF422}" type="pres">
      <dgm:prSet presAssocID="{D8BE1CF2-577B-4986-8C09-CDF388F3F976}" presName="hierRoot3" presStyleCnt="0"/>
      <dgm:spPr/>
    </dgm:pt>
    <dgm:pt modelId="{870D7792-C763-4A1F-8DFE-902A26C89CEA}" type="pres">
      <dgm:prSet presAssocID="{D8BE1CF2-577B-4986-8C09-CDF388F3F976}" presName="composite3" presStyleCnt="0"/>
      <dgm:spPr/>
    </dgm:pt>
    <dgm:pt modelId="{A8E4F61E-00CA-49C3-B1A5-815A3B6FB49F}" type="pres">
      <dgm:prSet presAssocID="{D8BE1CF2-577B-4986-8C09-CDF388F3F976}" presName="background3" presStyleLbl="node3" presStyleIdx="3" presStyleCnt="4"/>
      <dgm:spPr>
        <a:xfrm>
          <a:off x="6998892" y="3508541"/>
          <a:ext cx="1893635" cy="1202458"/>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D9A67486-2ED3-4679-9760-A24F8DBF4B1F}" type="pres">
      <dgm:prSet presAssocID="{D8BE1CF2-577B-4986-8C09-CDF388F3F976}" presName="text3" presStyleLbl="fgAcc3" presStyleIdx="3" presStyleCnt="4">
        <dgm:presLayoutVars>
          <dgm:chPref val="3"/>
        </dgm:presLayoutVars>
      </dgm:prSet>
      <dgm:spPr/>
    </dgm:pt>
    <dgm:pt modelId="{0A8E3637-95AF-426B-85B0-0CAF83749988}" type="pres">
      <dgm:prSet presAssocID="{D8BE1CF2-577B-4986-8C09-CDF388F3F976}" presName="hierChild4" presStyleCnt="0"/>
      <dgm:spPr/>
    </dgm:pt>
  </dgm:ptLst>
  <dgm:cxnLst>
    <dgm:cxn modelId="{6CABA901-B19F-4D56-A09F-EFC56B185D87}" type="presOf" srcId="{DB85244A-428B-48FA-BE41-E4B42073BEEE}" destId="{33E770EA-45A0-4B27-8167-198D9DCB6919}" srcOrd="0" destOrd="0" presId="urn:microsoft.com/office/officeart/2005/8/layout/hierarchy1"/>
    <dgm:cxn modelId="{DBBA8109-D23D-428A-ABED-805D61298E63}" type="presOf" srcId="{D8BE1CF2-577B-4986-8C09-CDF388F3F976}" destId="{D9A67486-2ED3-4679-9760-A24F8DBF4B1F}" srcOrd="0" destOrd="0" presId="urn:microsoft.com/office/officeart/2005/8/layout/hierarchy1"/>
    <dgm:cxn modelId="{F6D2D910-8552-4858-BB31-8A7FC819F05A}" type="presOf" srcId="{13ACE9C7-451F-4E15-8D97-B6D75164D3C6}" destId="{F181E6AD-5466-4B88-B479-D4EBDFBB8DC9}" srcOrd="0" destOrd="0" presId="urn:microsoft.com/office/officeart/2005/8/layout/hierarchy1"/>
    <dgm:cxn modelId="{D5E82A11-451C-4EBA-97EC-E9ADF044D1F0}" srcId="{7B9A1307-551D-4D06-9A76-A24C302235D7}" destId="{DF66A54F-F214-404E-BF6B-633D080C21A6}" srcOrd="0" destOrd="0" parTransId="{B6DD5AA8-6A90-41CE-9BC7-881E0830B6FD}" sibTransId="{A2900794-DACD-48FC-AAC0-A02166FEBEA0}"/>
    <dgm:cxn modelId="{8C5ADE26-E875-4563-BC4B-7F04E7218779}" type="presOf" srcId="{C292FBA1-86CF-4A2A-A2A9-9BBAE5FB13EA}" destId="{D687894E-1242-47DB-8C4F-5397A54191CE}" srcOrd="0" destOrd="0" presId="urn:microsoft.com/office/officeart/2005/8/layout/hierarchy1"/>
    <dgm:cxn modelId="{D899382D-5AD7-400E-88B9-3B598D4E66B2}" type="presOf" srcId="{8FC36B80-FCE2-49AB-820F-C83FD0241318}" destId="{BF540221-3DDD-465F-8633-2675CA1029B3}" srcOrd="0" destOrd="0" presId="urn:microsoft.com/office/officeart/2005/8/layout/hierarchy1"/>
    <dgm:cxn modelId="{315B6E2D-2AA8-4D4C-9BFB-30039176E90E}" type="presOf" srcId="{DF66A54F-F214-404E-BF6B-633D080C21A6}" destId="{9C730637-C722-4BF5-9BD8-F79E0B78C06F}" srcOrd="0" destOrd="0" presId="urn:microsoft.com/office/officeart/2005/8/layout/hierarchy1"/>
    <dgm:cxn modelId="{E3318C2E-3C48-4FEF-8214-A17DD919213B}" type="presOf" srcId="{B653AF97-5BCF-4A96-8046-13488DD06AC5}" destId="{46986D7C-2A92-41FC-A72E-451E6A8D3DAF}" srcOrd="0" destOrd="0" presId="urn:microsoft.com/office/officeart/2005/8/layout/hierarchy1"/>
    <dgm:cxn modelId="{955A1D31-E654-4548-AB63-E4E03D51F734}" srcId="{DF66A54F-F214-404E-BF6B-633D080C21A6}" destId="{67AD7983-D141-43A9-89A9-85DB3E3E9BDD}" srcOrd="3" destOrd="0" parTransId="{E940E0F8-8ACB-4864-8248-DC8E23FD694B}" sibTransId="{02BB5F4D-4CAE-4BE5-AFF6-AF063C2C10B3}"/>
    <dgm:cxn modelId="{315EA936-59DA-4641-8777-1CEA7AE4E289}" type="presOf" srcId="{FBFBFB71-3BFF-4C37-8FD1-63144C0689DB}" destId="{DABC3C11-7B68-40EE-AB46-2A703FAF0FD3}" srcOrd="0" destOrd="0" presId="urn:microsoft.com/office/officeart/2005/8/layout/hierarchy1"/>
    <dgm:cxn modelId="{F2003761-E6B9-4389-AC18-7DDA0C24A02E}" srcId="{13ACE9C7-451F-4E15-8D97-B6D75164D3C6}" destId="{DB85244A-428B-48FA-BE41-E4B42073BEEE}" srcOrd="0" destOrd="0" parTransId="{C292FBA1-86CF-4A2A-A2A9-9BBAE5FB13EA}" sibTransId="{A6EDF6B1-24DD-477D-987D-B706A6E433AB}"/>
    <dgm:cxn modelId="{8AE3C169-61AA-419D-85A9-1E507DA82F1B}" type="presOf" srcId="{8B031084-7FB9-4BD1-A3BA-2800CCA6D505}" destId="{C5B3B03D-538D-478C-8E0C-1CEB8BEAF018}" srcOrd="0" destOrd="0" presId="urn:microsoft.com/office/officeart/2005/8/layout/hierarchy1"/>
    <dgm:cxn modelId="{32C44E4A-EA64-4D04-A216-E78AA73E5BD4}" srcId="{FBFBFB71-3BFF-4C37-8FD1-63144C0689DB}" destId="{B653AF97-5BCF-4A96-8046-13488DD06AC5}" srcOrd="0" destOrd="0" parTransId="{8B031084-7FB9-4BD1-A3BA-2800CCA6D505}" sibTransId="{E4671C27-2287-45B4-99E1-4D42F60BD05D}"/>
    <dgm:cxn modelId="{C913134F-6AF4-46E1-9481-01A9993427F1}" srcId="{DF66A54F-F214-404E-BF6B-633D080C21A6}" destId="{3D936028-3716-4D9A-A738-97588A8031B2}" srcOrd="1" destOrd="0" parTransId="{46A7889E-B94A-40A1-B812-D970F4574C09}" sibTransId="{E1FBF75E-D38C-4AB4-AECE-D0730F8BA7B4}"/>
    <dgm:cxn modelId="{6B1CF170-CB35-42D5-AF97-6D62CD1518EE}" type="presOf" srcId="{80DBD0DC-B0AB-4F38-8050-8CB2DAA9F92C}" destId="{EC2D05AA-9C39-4D9A-9A05-246EB615210C}" srcOrd="0" destOrd="0" presId="urn:microsoft.com/office/officeart/2005/8/layout/hierarchy1"/>
    <dgm:cxn modelId="{3DC30C7F-BE2A-4E2A-A1CE-5E8C22AC8F4A}" type="presOf" srcId="{A061FBDF-4281-4D6B-B26F-3D7F79A9FCF3}" destId="{CB2D3C28-3FB7-4F94-9367-47A237CB978A}" srcOrd="0" destOrd="0" presId="urn:microsoft.com/office/officeart/2005/8/layout/hierarchy1"/>
    <dgm:cxn modelId="{2FB7E182-E6ED-4B7A-A22B-15DDB3511D15}" type="presOf" srcId="{39C453E1-E5F7-45B6-873F-8CB240663539}" destId="{41C8D08C-EE6D-49F8-83D5-1A175941F239}" srcOrd="0" destOrd="0" presId="urn:microsoft.com/office/officeart/2005/8/layout/hierarchy1"/>
    <dgm:cxn modelId="{13893C8C-6724-4B89-AF27-4E31617C836C}" type="presOf" srcId="{67AD7983-D141-43A9-89A9-85DB3E3E9BDD}" destId="{4B101EEE-A00D-4E3D-9C3B-0FAC5F33F814}" srcOrd="0" destOrd="0" presId="urn:microsoft.com/office/officeart/2005/8/layout/hierarchy1"/>
    <dgm:cxn modelId="{2CE5F89B-BA34-4422-9238-F37ADCC81808}" srcId="{DF66A54F-F214-404E-BF6B-633D080C21A6}" destId="{FBFBFB71-3BFF-4C37-8FD1-63144C0689DB}" srcOrd="0" destOrd="0" parTransId="{777B971B-BAC9-4475-9914-5AC7CDEA0B6B}" sibTransId="{9554D0D6-5665-4C23-8455-FAE527468EE0}"/>
    <dgm:cxn modelId="{68AE29AB-4636-4588-9A00-6B41435D3099}" type="presOf" srcId="{3D936028-3716-4D9A-A738-97588A8031B2}" destId="{39F0D3A4-13FD-436C-8820-9D34A6FE3078}" srcOrd="0" destOrd="0" presId="urn:microsoft.com/office/officeart/2005/8/layout/hierarchy1"/>
    <dgm:cxn modelId="{CBF228BE-1BEB-41B4-AAFF-C4F0F84C35DF}" srcId="{67AD7983-D141-43A9-89A9-85DB3E3E9BDD}" destId="{D8BE1CF2-577B-4986-8C09-CDF388F3F976}" srcOrd="0" destOrd="0" parTransId="{A061FBDF-4281-4D6B-B26F-3D7F79A9FCF3}" sibTransId="{D7313487-A8BF-4723-95E2-00F8FC72AAAD}"/>
    <dgm:cxn modelId="{C84EDAC9-CBD2-4A67-AAF8-6B24C9CBC5E6}" type="presOf" srcId="{46A7889E-B94A-40A1-B812-D970F4574C09}" destId="{D40FB12C-C9E3-41FF-9E7C-93826B19FDDD}" srcOrd="0" destOrd="0" presId="urn:microsoft.com/office/officeart/2005/8/layout/hierarchy1"/>
    <dgm:cxn modelId="{5AD988D4-7A29-4E69-9653-D69DC0322C04}" srcId="{DF66A54F-F214-404E-BF6B-633D080C21A6}" destId="{13ACE9C7-451F-4E15-8D97-B6D75164D3C6}" srcOrd="2" destOrd="0" parTransId="{8FC36B80-FCE2-49AB-820F-C83FD0241318}" sibTransId="{5CE87A7F-B919-4FD5-9414-ECBA3BEDAE2C}"/>
    <dgm:cxn modelId="{7F84B2DA-1E28-49AE-9ACE-496AC857EFF5}" type="presOf" srcId="{E940E0F8-8ACB-4864-8248-DC8E23FD694B}" destId="{39254D56-C6BB-41C8-BFB2-63BA8C41612D}" srcOrd="0" destOrd="0" presId="urn:microsoft.com/office/officeart/2005/8/layout/hierarchy1"/>
    <dgm:cxn modelId="{E713FBDC-56AA-47EF-B595-E88C6041960D}" type="presOf" srcId="{777B971B-BAC9-4475-9914-5AC7CDEA0B6B}" destId="{8941550D-8D5F-43B7-891A-B08CEDD30072}" srcOrd="0" destOrd="0" presId="urn:microsoft.com/office/officeart/2005/8/layout/hierarchy1"/>
    <dgm:cxn modelId="{B8AADFE1-1F7D-4BC2-9BFD-AB9EDE3CCD7A}" type="presOf" srcId="{7B9A1307-551D-4D06-9A76-A24C302235D7}" destId="{BC16C154-6FD0-4535-B1F3-D0506D8928D8}" srcOrd="0" destOrd="0" presId="urn:microsoft.com/office/officeart/2005/8/layout/hierarchy1"/>
    <dgm:cxn modelId="{3BE68EF9-625F-4F1F-9AC0-7F65118E1842}" srcId="{3D936028-3716-4D9A-A738-97588A8031B2}" destId="{39C453E1-E5F7-45B6-873F-8CB240663539}" srcOrd="0" destOrd="0" parTransId="{80DBD0DC-B0AB-4F38-8050-8CB2DAA9F92C}" sibTransId="{06ECB2F4-2960-4DE6-A829-29676D60186F}"/>
    <dgm:cxn modelId="{445F6A37-332E-423B-9E01-661F78C9CBE1}" type="presParOf" srcId="{BC16C154-6FD0-4535-B1F3-D0506D8928D8}" destId="{F1C2D95F-8EFE-4401-9CD9-987D3B5B88EC}" srcOrd="0" destOrd="0" presId="urn:microsoft.com/office/officeart/2005/8/layout/hierarchy1"/>
    <dgm:cxn modelId="{47B4AECC-CAFC-4BEC-BDE8-FBC001261D20}" type="presParOf" srcId="{F1C2D95F-8EFE-4401-9CD9-987D3B5B88EC}" destId="{39B51276-7BBE-48EE-8A13-3FF01B4C51CC}" srcOrd="0" destOrd="0" presId="urn:microsoft.com/office/officeart/2005/8/layout/hierarchy1"/>
    <dgm:cxn modelId="{92DDDCD7-F02F-49B6-A1E0-B076EA298695}" type="presParOf" srcId="{39B51276-7BBE-48EE-8A13-3FF01B4C51CC}" destId="{B54E35E6-7199-445B-9557-C4A363E6442F}" srcOrd="0" destOrd="0" presId="urn:microsoft.com/office/officeart/2005/8/layout/hierarchy1"/>
    <dgm:cxn modelId="{9A383C8B-B470-4176-863D-B99E3580190B}" type="presParOf" srcId="{39B51276-7BBE-48EE-8A13-3FF01B4C51CC}" destId="{9C730637-C722-4BF5-9BD8-F79E0B78C06F}" srcOrd="1" destOrd="0" presId="urn:microsoft.com/office/officeart/2005/8/layout/hierarchy1"/>
    <dgm:cxn modelId="{AE9B9EDB-63A8-494F-AA5B-8A01F1FBA8DB}" type="presParOf" srcId="{F1C2D95F-8EFE-4401-9CD9-987D3B5B88EC}" destId="{365FD76D-1541-47D5-BDF6-4DDA780596C9}" srcOrd="1" destOrd="0" presId="urn:microsoft.com/office/officeart/2005/8/layout/hierarchy1"/>
    <dgm:cxn modelId="{428D8C1A-679A-4797-B8C2-8AB005967FE5}" type="presParOf" srcId="{365FD76D-1541-47D5-BDF6-4DDA780596C9}" destId="{8941550D-8D5F-43B7-891A-B08CEDD30072}" srcOrd="0" destOrd="0" presId="urn:microsoft.com/office/officeart/2005/8/layout/hierarchy1"/>
    <dgm:cxn modelId="{2A813B96-2B04-4C91-92E1-FF2744CB736B}" type="presParOf" srcId="{365FD76D-1541-47D5-BDF6-4DDA780596C9}" destId="{7EFB394C-B0C9-4289-B5DC-A99FD76A995E}" srcOrd="1" destOrd="0" presId="urn:microsoft.com/office/officeart/2005/8/layout/hierarchy1"/>
    <dgm:cxn modelId="{B8E1B400-67DA-433B-A9C7-1DE912FBB971}" type="presParOf" srcId="{7EFB394C-B0C9-4289-B5DC-A99FD76A995E}" destId="{3EB89049-43D3-4416-B41F-43E4E914B726}" srcOrd="0" destOrd="0" presId="urn:microsoft.com/office/officeart/2005/8/layout/hierarchy1"/>
    <dgm:cxn modelId="{B5DA8FCE-D8CC-43F1-A721-44059DE0A6EE}" type="presParOf" srcId="{3EB89049-43D3-4416-B41F-43E4E914B726}" destId="{1E7EA846-9C61-4F79-8C6A-D0C5DD592890}" srcOrd="0" destOrd="0" presId="urn:microsoft.com/office/officeart/2005/8/layout/hierarchy1"/>
    <dgm:cxn modelId="{1CDDB684-837A-40DF-9310-DEE010BAF476}" type="presParOf" srcId="{3EB89049-43D3-4416-B41F-43E4E914B726}" destId="{DABC3C11-7B68-40EE-AB46-2A703FAF0FD3}" srcOrd="1" destOrd="0" presId="urn:microsoft.com/office/officeart/2005/8/layout/hierarchy1"/>
    <dgm:cxn modelId="{48F1FFBE-55F9-4E4C-A6B0-45A9D81580D9}" type="presParOf" srcId="{7EFB394C-B0C9-4289-B5DC-A99FD76A995E}" destId="{D45782AC-DA4D-4135-81C4-A5B2701F5A9B}" srcOrd="1" destOrd="0" presId="urn:microsoft.com/office/officeart/2005/8/layout/hierarchy1"/>
    <dgm:cxn modelId="{D67CB56A-4A0D-42AC-A3FE-67CA71E5EF5E}" type="presParOf" srcId="{D45782AC-DA4D-4135-81C4-A5B2701F5A9B}" destId="{C5B3B03D-538D-478C-8E0C-1CEB8BEAF018}" srcOrd="0" destOrd="0" presId="urn:microsoft.com/office/officeart/2005/8/layout/hierarchy1"/>
    <dgm:cxn modelId="{D209709C-CE1D-439A-99B0-5547B175BBA3}" type="presParOf" srcId="{D45782AC-DA4D-4135-81C4-A5B2701F5A9B}" destId="{54FB0667-DB98-4006-87E2-09E8947F3F07}" srcOrd="1" destOrd="0" presId="urn:microsoft.com/office/officeart/2005/8/layout/hierarchy1"/>
    <dgm:cxn modelId="{99D0D777-5DC1-4AE0-B402-0F17E99470ED}" type="presParOf" srcId="{54FB0667-DB98-4006-87E2-09E8947F3F07}" destId="{A5CA590E-1EA4-4CAE-9545-F54C7539C59E}" srcOrd="0" destOrd="0" presId="urn:microsoft.com/office/officeart/2005/8/layout/hierarchy1"/>
    <dgm:cxn modelId="{A78C9918-46E0-471E-A72C-6B099FDB9356}" type="presParOf" srcId="{A5CA590E-1EA4-4CAE-9545-F54C7539C59E}" destId="{D4AEC739-4F0C-44B0-B30F-2ABAE4E21A76}" srcOrd="0" destOrd="0" presId="urn:microsoft.com/office/officeart/2005/8/layout/hierarchy1"/>
    <dgm:cxn modelId="{E75D6BE9-C09A-44A2-ABD9-48C09FA61F22}" type="presParOf" srcId="{A5CA590E-1EA4-4CAE-9545-F54C7539C59E}" destId="{46986D7C-2A92-41FC-A72E-451E6A8D3DAF}" srcOrd="1" destOrd="0" presId="urn:microsoft.com/office/officeart/2005/8/layout/hierarchy1"/>
    <dgm:cxn modelId="{693C7116-C981-485D-BBC8-6C84B0738869}" type="presParOf" srcId="{54FB0667-DB98-4006-87E2-09E8947F3F07}" destId="{CB59F986-FE59-4D3A-8733-9FBCE21F50F5}" srcOrd="1" destOrd="0" presId="urn:microsoft.com/office/officeart/2005/8/layout/hierarchy1"/>
    <dgm:cxn modelId="{C023DA7B-AB8F-42EC-8858-05A444391914}" type="presParOf" srcId="{365FD76D-1541-47D5-BDF6-4DDA780596C9}" destId="{D40FB12C-C9E3-41FF-9E7C-93826B19FDDD}" srcOrd="2" destOrd="0" presId="urn:microsoft.com/office/officeart/2005/8/layout/hierarchy1"/>
    <dgm:cxn modelId="{300488F1-51A1-4B6F-BD9B-985FCB240156}" type="presParOf" srcId="{365FD76D-1541-47D5-BDF6-4DDA780596C9}" destId="{ADC441E9-F1F2-4129-9D25-8B7C15E9265E}" srcOrd="3" destOrd="0" presId="urn:microsoft.com/office/officeart/2005/8/layout/hierarchy1"/>
    <dgm:cxn modelId="{D2035557-DE68-4594-9648-9EC9D9E94FAF}" type="presParOf" srcId="{ADC441E9-F1F2-4129-9D25-8B7C15E9265E}" destId="{788751F9-8CDD-4C23-9E5A-6B74A3799E20}" srcOrd="0" destOrd="0" presId="urn:microsoft.com/office/officeart/2005/8/layout/hierarchy1"/>
    <dgm:cxn modelId="{F46FAB75-0CBD-4217-A9A4-BF2A0CE022E3}" type="presParOf" srcId="{788751F9-8CDD-4C23-9E5A-6B74A3799E20}" destId="{402BF4BE-FCCF-4050-A4AA-6146B4A269B0}" srcOrd="0" destOrd="0" presId="urn:microsoft.com/office/officeart/2005/8/layout/hierarchy1"/>
    <dgm:cxn modelId="{0A933808-3648-4B8F-BCA6-609A29C9EB00}" type="presParOf" srcId="{788751F9-8CDD-4C23-9E5A-6B74A3799E20}" destId="{39F0D3A4-13FD-436C-8820-9D34A6FE3078}" srcOrd="1" destOrd="0" presId="urn:microsoft.com/office/officeart/2005/8/layout/hierarchy1"/>
    <dgm:cxn modelId="{C8E211E4-70B1-491E-9407-E13D32D96E5B}" type="presParOf" srcId="{ADC441E9-F1F2-4129-9D25-8B7C15E9265E}" destId="{F3E30663-8647-4D1A-B557-8E3CB76CC2CA}" srcOrd="1" destOrd="0" presId="urn:microsoft.com/office/officeart/2005/8/layout/hierarchy1"/>
    <dgm:cxn modelId="{85C8E9CB-7287-4549-A998-D6E58A8F2F5C}" type="presParOf" srcId="{F3E30663-8647-4D1A-B557-8E3CB76CC2CA}" destId="{EC2D05AA-9C39-4D9A-9A05-246EB615210C}" srcOrd="0" destOrd="0" presId="urn:microsoft.com/office/officeart/2005/8/layout/hierarchy1"/>
    <dgm:cxn modelId="{050C88BB-16D5-4F47-905F-3A9009A18B8F}" type="presParOf" srcId="{F3E30663-8647-4D1A-B557-8E3CB76CC2CA}" destId="{96811E7C-5619-4B18-9DFF-812B7D4B2EEE}" srcOrd="1" destOrd="0" presId="urn:microsoft.com/office/officeart/2005/8/layout/hierarchy1"/>
    <dgm:cxn modelId="{1CF0EF71-9542-4198-9352-B36FEA7B51EA}" type="presParOf" srcId="{96811E7C-5619-4B18-9DFF-812B7D4B2EEE}" destId="{EB4839DA-ED7A-4B06-AC42-6AFB3BE3EAD7}" srcOrd="0" destOrd="0" presId="urn:microsoft.com/office/officeart/2005/8/layout/hierarchy1"/>
    <dgm:cxn modelId="{ADD0BAA1-FE20-426F-AD95-521E7D0AC515}" type="presParOf" srcId="{EB4839DA-ED7A-4B06-AC42-6AFB3BE3EAD7}" destId="{63B01A2E-D67A-4B6B-A572-28E6CDC811D8}" srcOrd="0" destOrd="0" presId="urn:microsoft.com/office/officeart/2005/8/layout/hierarchy1"/>
    <dgm:cxn modelId="{8AF6081F-16FE-45A7-9EF9-6AE9785A0FA9}" type="presParOf" srcId="{EB4839DA-ED7A-4B06-AC42-6AFB3BE3EAD7}" destId="{41C8D08C-EE6D-49F8-83D5-1A175941F239}" srcOrd="1" destOrd="0" presId="urn:microsoft.com/office/officeart/2005/8/layout/hierarchy1"/>
    <dgm:cxn modelId="{F611EEA8-01B0-4C6F-A9BB-B152765263A2}" type="presParOf" srcId="{96811E7C-5619-4B18-9DFF-812B7D4B2EEE}" destId="{7829A3BE-E503-43EC-B29C-A93B7DECA256}" srcOrd="1" destOrd="0" presId="urn:microsoft.com/office/officeart/2005/8/layout/hierarchy1"/>
    <dgm:cxn modelId="{1B1D50F1-4ABB-4B67-B28F-470C03038FC3}" type="presParOf" srcId="{365FD76D-1541-47D5-BDF6-4DDA780596C9}" destId="{BF540221-3DDD-465F-8633-2675CA1029B3}" srcOrd="4" destOrd="0" presId="urn:microsoft.com/office/officeart/2005/8/layout/hierarchy1"/>
    <dgm:cxn modelId="{2318D7CA-626B-4DAB-8062-8586FBD8B065}" type="presParOf" srcId="{365FD76D-1541-47D5-BDF6-4DDA780596C9}" destId="{5A2117BC-4EA0-486A-9E48-9B4670D4A3EA}" srcOrd="5" destOrd="0" presId="urn:microsoft.com/office/officeart/2005/8/layout/hierarchy1"/>
    <dgm:cxn modelId="{1C0433F4-19DC-4D51-A78A-F39F2FE90E38}" type="presParOf" srcId="{5A2117BC-4EA0-486A-9E48-9B4670D4A3EA}" destId="{A7A2660B-AC16-4ED0-A842-18488AC37078}" srcOrd="0" destOrd="0" presId="urn:microsoft.com/office/officeart/2005/8/layout/hierarchy1"/>
    <dgm:cxn modelId="{88477ED5-033A-474F-9FCC-E659FB3083CA}" type="presParOf" srcId="{A7A2660B-AC16-4ED0-A842-18488AC37078}" destId="{B4266E7C-73F9-4E13-BB78-79316B08461E}" srcOrd="0" destOrd="0" presId="urn:microsoft.com/office/officeart/2005/8/layout/hierarchy1"/>
    <dgm:cxn modelId="{3D6EFC95-0C6D-4F18-B87C-F053B3D5126E}" type="presParOf" srcId="{A7A2660B-AC16-4ED0-A842-18488AC37078}" destId="{F181E6AD-5466-4B88-B479-D4EBDFBB8DC9}" srcOrd="1" destOrd="0" presId="urn:microsoft.com/office/officeart/2005/8/layout/hierarchy1"/>
    <dgm:cxn modelId="{13CDFE29-78F6-4C8A-AEFB-CF0ED928F1FA}" type="presParOf" srcId="{5A2117BC-4EA0-486A-9E48-9B4670D4A3EA}" destId="{26DDBFD1-3C3B-45E0-A84D-C0CDC1F4B34E}" srcOrd="1" destOrd="0" presId="urn:microsoft.com/office/officeart/2005/8/layout/hierarchy1"/>
    <dgm:cxn modelId="{035461C6-992B-4A21-9D57-C09949CF6495}" type="presParOf" srcId="{26DDBFD1-3C3B-45E0-A84D-C0CDC1F4B34E}" destId="{D687894E-1242-47DB-8C4F-5397A54191CE}" srcOrd="0" destOrd="0" presId="urn:microsoft.com/office/officeart/2005/8/layout/hierarchy1"/>
    <dgm:cxn modelId="{4626C942-748D-458B-8AD4-00F6CD1B447F}" type="presParOf" srcId="{26DDBFD1-3C3B-45E0-A84D-C0CDC1F4B34E}" destId="{82355F54-02C6-4E69-A0BC-F5A4BC387FB3}" srcOrd="1" destOrd="0" presId="urn:microsoft.com/office/officeart/2005/8/layout/hierarchy1"/>
    <dgm:cxn modelId="{E8A3DD7B-3350-407D-ABAF-E63BDCA92F96}" type="presParOf" srcId="{82355F54-02C6-4E69-A0BC-F5A4BC387FB3}" destId="{9E0DE9F5-CAE2-4C20-ADF8-2B1EEDEAFA5B}" srcOrd="0" destOrd="0" presId="urn:microsoft.com/office/officeart/2005/8/layout/hierarchy1"/>
    <dgm:cxn modelId="{75FF71F5-61C8-41AA-9926-E92FD81104D7}" type="presParOf" srcId="{9E0DE9F5-CAE2-4C20-ADF8-2B1EEDEAFA5B}" destId="{0CD11A34-374D-41E9-A3BC-DC508E69DA2F}" srcOrd="0" destOrd="0" presId="urn:microsoft.com/office/officeart/2005/8/layout/hierarchy1"/>
    <dgm:cxn modelId="{AB7359D0-13CF-4BEB-B4A2-861F3C5571DA}" type="presParOf" srcId="{9E0DE9F5-CAE2-4C20-ADF8-2B1EEDEAFA5B}" destId="{33E770EA-45A0-4B27-8167-198D9DCB6919}" srcOrd="1" destOrd="0" presId="urn:microsoft.com/office/officeart/2005/8/layout/hierarchy1"/>
    <dgm:cxn modelId="{3C84F4E8-221E-44D0-8517-C84FE5E72524}" type="presParOf" srcId="{82355F54-02C6-4E69-A0BC-F5A4BC387FB3}" destId="{ECD20C78-415E-4D70-B77B-7B37C4ADA1A5}" srcOrd="1" destOrd="0" presId="urn:microsoft.com/office/officeart/2005/8/layout/hierarchy1"/>
    <dgm:cxn modelId="{4100D84C-9D15-46F4-8EC1-7C821FC48D2F}" type="presParOf" srcId="{365FD76D-1541-47D5-BDF6-4DDA780596C9}" destId="{39254D56-C6BB-41C8-BFB2-63BA8C41612D}" srcOrd="6" destOrd="0" presId="urn:microsoft.com/office/officeart/2005/8/layout/hierarchy1"/>
    <dgm:cxn modelId="{BFE07DE3-7712-4F8B-A59C-D20F02499665}" type="presParOf" srcId="{365FD76D-1541-47D5-BDF6-4DDA780596C9}" destId="{9575EBEC-D8A4-4B69-A88F-0C7C94D7FE0C}" srcOrd="7" destOrd="0" presId="urn:microsoft.com/office/officeart/2005/8/layout/hierarchy1"/>
    <dgm:cxn modelId="{B0703D8E-525D-40D3-9E0D-9AE346C60172}" type="presParOf" srcId="{9575EBEC-D8A4-4B69-A88F-0C7C94D7FE0C}" destId="{60227A7E-C1E2-442A-8970-B70F4BE526A9}" srcOrd="0" destOrd="0" presId="urn:microsoft.com/office/officeart/2005/8/layout/hierarchy1"/>
    <dgm:cxn modelId="{9D70312A-C79C-4F02-86FB-E8D95994F00C}" type="presParOf" srcId="{60227A7E-C1E2-442A-8970-B70F4BE526A9}" destId="{1AAE8EFE-144D-47A2-96C3-A563C577C445}" srcOrd="0" destOrd="0" presId="urn:microsoft.com/office/officeart/2005/8/layout/hierarchy1"/>
    <dgm:cxn modelId="{9B5F3F41-3A8E-4A6E-B138-A4BB0A8D0C87}" type="presParOf" srcId="{60227A7E-C1E2-442A-8970-B70F4BE526A9}" destId="{4B101EEE-A00D-4E3D-9C3B-0FAC5F33F814}" srcOrd="1" destOrd="0" presId="urn:microsoft.com/office/officeart/2005/8/layout/hierarchy1"/>
    <dgm:cxn modelId="{45CBD0B5-FEBE-4875-8A2F-D3EA8A6E09C2}" type="presParOf" srcId="{9575EBEC-D8A4-4B69-A88F-0C7C94D7FE0C}" destId="{8BBC8656-FDE9-4FE3-9FEE-2436A17697D9}" srcOrd="1" destOrd="0" presId="urn:microsoft.com/office/officeart/2005/8/layout/hierarchy1"/>
    <dgm:cxn modelId="{5B41155F-F0EB-4DA6-85A7-E9151881C140}" type="presParOf" srcId="{8BBC8656-FDE9-4FE3-9FEE-2436A17697D9}" destId="{CB2D3C28-3FB7-4F94-9367-47A237CB978A}" srcOrd="0" destOrd="0" presId="urn:microsoft.com/office/officeart/2005/8/layout/hierarchy1"/>
    <dgm:cxn modelId="{C35200CC-0F69-44A6-B866-C04ECA56A2B6}" type="presParOf" srcId="{8BBC8656-FDE9-4FE3-9FEE-2436A17697D9}" destId="{97F095D1-BE33-4E0A-9501-0371712FF422}" srcOrd="1" destOrd="0" presId="urn:microsoft.com/office/officeart/2005/8/layout/hierarchy1"/>
    <dgm:cxn modelId="{26D63755-EA7B-4668-BDBF-AD7D481340DB}" type="presParOf" srcId="{97F095D1-BE33-4E0A-9501-0371712FF422}" destId="{870D7792-C763-4A1F-8DFE-902A26C89CEA}" srcOrd="0" destOrd="0" presId="urn:microsoft.com/office/officeart/2005/8/layout/hierarchy1"/>
    <dgm:cxn modelId="{592C234E-A342-4F07-9772-7787F2297A53}" type="presParOf" srcId="{870D7792-C763-4A1F-8DFE-902A26C89CEA}" destId="{A8E4F61E-00CA-49C3-B1A5-815A3B6FB49F}" srcOrd="0" destOrd="0" presId="urn:microsoft.com/office/officeart/2005/8/layout/hierarchy1"/>
    <dgm:cxn modelId="{761A4A7C-0561-4E34-AA7D-C2D93A99888E}" type="presParOf" srcId="{870D7792-C763-4A1F-8DFE-902A26C89CEA}" destId="{D9A67486-2ED3-4679-9760-A24F8DBF4B1F}" srcOrd="1" destOrd="0" presId="urn:microsoft.com/office/officeart/2005/8/layout/hierarchy1"/>
    <dgm:cxn modelId="{FA8C70F1-1A3F-4D16-9F6E-C9F552118CF2}" type="presParOf" srcId="{97F095D1-BE33-4E0A-9501-0371712FF422}" destId="{0A8E3637-95AF-426B-85B0-0CAF83749988}"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FC0E74-1001-4331-AD30-4D7A16C9296C}" type="doc">
      <dgm:prSet loTypeId="urn:microsoft.com/office/officeart/2005/8/layout/matrix2" loCatId="matrix" qsTypeId="urn:microsoft.com/office/officeart/2005/8/quickstyle/simple1" qsCatId="simple" csTypeId="urn:microsoft.com/office/officeart/2005/8/colors/colorful3" csCatId="colorful" phldr="1"/>
      <dgm:spPr/>
      <dgm:t>
        <a:bodyPr/>
        <a:lstStyle/>
        <a:p>
          <a:endParaRPr lang="es-CO"/>
        </a:p>
      </dgm:t>
    </dgm:pt>
    <dgm:pt modelId="{CB57DB15-7AD1-4A1B-9945-067BBFB0EEDD}">
      <dgm:prSet phldrT="[Texto]" custT="1"/>
      <dgm:spPr>
        <a:xfrm>
          <a:off x="637060" y="250952"/>
          <a:ext cx="3782533" cy="1544320"/>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s-CO" sz="2400" b="1" dirty="0" err="1">
              <a:solidFill>
                <a:sysClr val="window" lastClr="FFFFFF"/>
              </a:solidFill>
              <a:latin typeface="Segoe UI" panose="020B0502040204020203" pitchFamily="34" charset="0"/>
              <a:ea typeface="+mn-ea"/>
              <a:cs typeface="Segoe UI" panose="020B0502040204020203" pitchFamily="34" charset="0"/>
            </a:rPr>
            <a:t>What</a:t>
          </a:r>
          <a:r>
            <a:rPr lang="es-CO" sz="2400" b="1" dirty="0">
              <a:solidFill>
                <a:sysClr val="window" lastClr="FFFFFF"/>
              </a:solidFill>
              <a:latin typeface="Segoe UI" panose="020B0502040204020203" pitchFamily="34" charset="0"/>
              <a:ea typeface="+mn-ea"/>
              <a:cs typeface="Segoe UI" panose="020B0502040204020203" pitchFamily="34" charset="0"/>
            </a:rPr>
            <a:t> </a:t>
          </a:r>
          <a:r>
            <a:rPr lang="es-CO" sz="2400" b="1" dirty="0" err="1">
              <a:solidFill>
                <a:sysClr val="window" lastClr="FFFFFF"/>
              </a:solidFill>
              <a:latin typeface="Segoe UI" panose="020B0502040204020203" pitchFamily="34" charset="0"/>
              <a:ea typeface="+mn-ea"/>
              <a:cs typeface="Segoe UI" panose="020B0502040204020203" pitchFamily="34" charset="0"/>
            </a:rPr>
            <a:t>types</a:t>
          </a:r>
          <a:r>
            <a:rPr lang="es-CO" sz="2400" b="1" dirty="0">
              <a:solidFill>
                <a:sysClr val="window" lastClr="FFFFFF"/>
              </a:solidFill>
              <a:latin typeface="Segoe UI" panose="020B0502040204020203" pitchFamily="34" charset="0"/>
              <a:ea typeface="+mn-ea"/>
              <a:cs typeface="Segoe UI" panose="020B0502040204020203" pitchFamily="34" charset="0"/>
            </a:rPr>
            <a:t> </a:t>
          </a:r>
          <a:r>
            <a:rPr lang="es-CO" sz="2400" b="1" dirty="0" err="1">
              <a:solidFill>
                <a:sysClr val="window" lastClr="FFFFFF"/>
              </a:solidFill>
              <a:latin typeface="Segoe UI" panose="020B0502040204020203" pitchFamily="34" charset="0"/>
              <a:ea typeface="+mn-ea"/>
              <a:cs typeface="Segoe UI" panose="020B0502040204020203" pitchFamily="34" charset="0"/>
            </a:rPr>
            <a:t>of</a:t>
          </a:r>
          <a:r>
            <a:rPr lang="es-CO" sz="2400" b="1" dirty="0">
              <a:solidFill>
                <a:sysClr val="window" lastClr="FFFFFF"/>
              </a:solidFill>
              <a:latin typeface="Segoe UI" panose="020B0502040204020203" pitchFamily="34" charset="0"/>
              <a:ea typeface="+mn-ea"/>
              <a:cs typeface="Segoe UI" panose="020B0502040204020203" pitchFamily="34" charset="0"/>
            </a:rPr>
            <a:t> </a:t>
          </a:r>
          <a:r>
            <a:rPr lang="es-CO" sz="2400" b="1" dirty="0" err="1">
              <a:solidFill>
                <a:sysClr val="window" lastClr="FFFFFF"/>
              </a:solidFill>
              <a:latin typeface="Segoe UI" panose="020B0502040204020203" pitchFamily="34" charset="0"/>
              <a:ea typeface="+mn-ea"/>
              <a:cs typeface="Segoe UI" panose="020B0502040204020203" pitchFamily="34" charset="0"/>
            </a:rPr>
            <a:t>generation</a:t>
          </a:r>
          <a:r>
            <a:rPr lang="es-CO" sz="2400" b="1" dirty="0">
              <a:solidFill>
                <a:sysClr val="window" lastClr="FFFFFF"/>
              </a:solidFill>
              <a:latin typeface="Segoe UI" panose="020B0502040204020203" pitchFamily="34" charset="0"/>
              <a:ea typeface="+mn-ea"/>
              <a:cs typeface="Segoe UI" panose="020B0502040204020203" pitchFamily="34" charset="0"/>
            </a:rPr>
            <a:t> </a:t>
          </a:r>
          <a:r>
            <a:rPr lang="es-CO" sz="2400" b="1" dirty="0" err="1">
              <a:solidFill>
                <a:sysClr val="window" lastClr="FFFFFF"/>
              </a:solidFill>
              <a:latin typeface="Segoe UI" panose="020B0502040204020203" pitchFamily="34" charset="0"/>
              <a:ea typeface="+mn-ea"/>
              <a:cs typeface="Segoe UI" panose="020B0502040204020203" pitchFamily="34" charset="0"/>
            </a:rPr>
            <a:t>technologies</a:t>
          </a:r>
          <a:r>
            <a:rPr lang="es-CO" sz="2400" b="1" dirty="0">
              <a:solidFill>
                <a:sysClr val="window" lastClr="FFFFFF"/>
              </a:solidFill>
              <a:latin typeface="Segoe UI" panose="020B0502040204020203" pitchFamily="34" charset="0"/>
              <a:ea typeface="+mn-ea"/>
              <a:cs typeface="Segoe UI" panose="020B0502040204020203" pitchFamily="34" charset="0"/>
            </a:rPr>
            <a:t> are </a:t>
          </a:r>
          <a:r>
            <a:rPr lang="es-CO" sz="2400" b="1" dirty="0" err="1">
              <a:solidFill>
                <a:sysClr val="window" lastClr="FFFFFF"/>
              </a:solidFill>
              <a:latin typeface="Segoe UI" panose="020B0502040204020203" pitchFamily="34" charset="0"/>
              <a:ea typeface="+mn-ea"/>
              <a:cs typeface="Segoe UI" panose="020B0502040204020203" pitchFamily="34" charset="0"/>
            </a:rPr>
            <a:t>needed</a:t>
          </a:r>
          <a:r>
            <a:rPr lang="es-CO" sz="2400" b="1" dirty="0">
              <a:solidFill>
                <a:sysClr val="window" lastClr="FFFFFF"/>
              </a:solidFill>
              <a:latin typeface="Segoe UI" panose="020B0502040204020203" pitchFamily="34" charset="0"/>
              <a:ea typeface="+mn-ea"/>
              <a:cs typeface="Segoe UI" panose="020B0502040204020203" pitchFamily="34" charset="0"/>
            </a:rPr>
            <a:t>?</a:t>
          </a:r>
        </a:p>
      </dgm:t>
    </dgm:pt>
    <dgm:pt modelId="{262BDA81-E5E8-4BDC-BA34-1CCA6B6509DD}" type="parTrans" cxnId="{2C0DE02D-EAE7-4BBE-9461-296B5AACCC1A}">
      <dgm:prSet/>
      <dgm:spPr/>
      <dgm:t>
        <a:bodyPr/>
        <a:lstStyle/>
        <a:p>
          <a:endParaRPr lang="es-CO" sz="2400" b="1">
            <a:latin typeface="Segoe UI" panose="020B0502040204020203" pitchFamily="34" charset="0"/>
            <a:cs typeface="Segoe UI" panose="020B0502040204020203" pitchFamily="34" charset="0"/>
          </a:endParaRPr>
        </a:p>
      </dgm:t>
    </dgm:pt>
    <dgm:pt modelId="{86AAA0E2-6EBE-4ACF-9D91-2E623F38199A}" type="sibTrans" cxnId="{2C0DE02D-EAE7-4BBE-9461-296B5AACCC1A}">
      <dgm:prSet/>
      <dgm:spPr/>
      <dgm:t>
        <a:bodyPr/>
        <a:lstStyle/>
        <a:p>
          <a:endParaRPr lang="es-CO" sz="2400" b="1">
            <a:latin typeface="Segoe UI" panose="020B0502040204020203" pitchFamily="34" charset="0"/>
            <a:cs typeface="Segoe UI" panose="020B0502040204020203" pitchFamily="34" charset="0"/>
          </a:endParaRPr>
        </a:p>
      </dgm:t>
    </dgm:pt>
    <dgm:pt modelId="{7C4C919E-7A49-422A-917A-6C46B615B051}">
      <dgm:prSet phldrT="[Texto]" custT="1"/>
      <dgm:spPr>
        <a:xfrm>
          <a:off x="4904263" y="250952"/>
          <a:ext cx="3782533" cy="1544320"/>
        </a:xfrm>
        <a:prstGeom prst="roundRect">
          <a:avLst/>
        </a:pr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2400" b="1" dirty="0">
              <a:solidFill>
                <a:sysClr val="window" lastClr="FFFFFF"/>
              </a:solidFill>
              <a:latin typeface="Segoe UI" panose="020B0502040204020203" pitchFamily="34" charset="0"/>
              <a:ea typeface="+mn-ea"/>
              <a:cs typeface="Segoe UI" panose="020B0502040204020203" pitchFamily="34" charset="0"/>
            </a:rPr>
            <a:t>What should be the capacity of the new generation technologies?</a:t>
          </a:r>
          <a:endParaRPr lang="es-CO" sz="2400" b="1" dirty="0">
            <a:solidFill>
              <a:sysClr val="window" lastClr="FFFFFF"/>
            </a:solidFill>
            <a:latin typeface="Segoe UI" panose="020B0502040204020203" pitchFamily="34" charset="0"/>
            <a:ea typeface="+mn-ea"/>
            <a:cs typeface="Segoe UI" panose="020B0502040204020203" pitchFamily="34" charset="0"/>
          </a:endParaRPr>
        </a:p>
      </dgm:t>
    </dgm:pt>
    <dgm:pt modelId="{83E2717A-C1C2-4712-A538-0E9631A719D5}" type="parTrans" cxnId="{E4D66ACA-E86C-4E2B-9B58-83E08A711E0E}">
      <dgm:prSet/>
      <dgm:spPr/>
      <dgm:t>
        <a:bodyPr/>
        <a:lstStyle/>
        <a:p>
          <a:endParaRPr lang="es-CO" sz="2400" b="1">
            <a:latin typeface="Segoe UI" panose="020B0502040204020203" pitchFamily="34" charset="0"/>
            <a:cs typeface="Segoe UI" panose="020B0502040204020203" pitchFamily="34" charset="0"/>
          </a:endParaRPr>
        </a:p>
      </dgm:t>
    </dgm:pt>
    <dgm:pt modelId="{CA7EE5FA-E0AA-41AF-BD0D-C7F34534D469}" type="sibTrans" cxnId="{E4D66ACA-E86C-4E2B-9B58-83E08A711E0E}">
      <dgm:prSet/>
      <dgm:spPr/>
      <dgm:t>
        <a:bodyPr/>
        <a:lstStyle/>
        <a:p>
          <a:endParaRPr lang="es-CO" sz="2400" b="1">
            <a:latin typeface="Segoe UI" panose="020B0502040204020203" pitchFamily="34" charset="0"/>
            <a:cs typeface="Segoe UI" panose="020B0502040204020203" pitchFamily="34" charset="0"/>
          </a:endParaRPr>
        </a:p>
      </dgm:t>
    </dgm:pt>
    <dgm:pt modelId="{86D304BE-0433-477D-9307-169BFEFE5762}">
      <dgm:prSet phldrT="[Texto]" custT="1"/>
      <dgm:spPr>
        <a:xfrm>
          <a:off x="637060" y="2065528"/>
          <a:ext cx="3782533" cy="1544320"/>
        </a:xfrm>
        <a:prstGeom prst="roundRect">
          <a:avLst/>
        </a:prstGeom>
        <a:solidFill>
          <a:srgbClr val="9BBB59">
            <a:hueOff val="7500176"/>
            <a:satOff val="-11253"/>
            <a:lumOff val="-183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s-CO" sz="2400" b="1" dirty="0">
              <a:solidFill>
                <a:sysClr val="window" lastClr="FFFFFF"/>
              </a:solidFill>
              <a:latin typeface="Segoe UI" panose="020B0502040204020203" pitchFamily="34" charset="0"/>
              <a:ea typeface="+mn-ea"/>
              <a:cs typeface="Segoe UI" panose="020B0502040204020203" pitchFamily="34" charset="0"/>
            </a:rPr>
            <a:t>What locations should the technologies be installed?</a:t>
          </a:r>
        </a:p>
      </dgm:t>
    </dgm:pt>
    <dgm:pt modelId="{9749CF1B-8583-49BA-9814-40B1F54BF37F}" type="parTrans" cxnId="{7A1DFC18-83E1-43D2-8933-CBE14285BEFA}">
      <dgm:prSet/>
      <dgm:spPr/>
      <dgm:t>
        <a:bodyPr/>
        <a:lstStyle/>
        <a:p>
          <a:endParaRPr lang="es-CO" sz="2400" b="1">
            <a:latin typeface="Segoe UI" panose="020B0502040204020203" pitchFamily="34" charset="0"/>
            <a:cs typeface="Segoe UI" panose="020B0502040204020203" pitchFamily="34" charset="0"/>
          </a:endParaRPr>
        </a:p>
      </dgm:t>
    </dgm:pt>
    <dgm:pt modelId="{961C9A86-D459-4BB4-9310-44982DE1FA7C}" type="sibTrans" cxnId="{7A1DFC18-83E1-43D2-8933-CBE14285BEFA}">
      <dgm:prSet/>
      <dgm:spPr/>
      <dgm:t>
        <a:bodyPr/>
        <a:lstStyle/>
        <a:p>
          <a:endParaRPr lang="es-CO" sz="2400" b="1">
            <a:latin typeface="Segoe UI" panose="020B0502040204020203" pitchFamily="34" charset="0"/>
            <a:cs typeface="Segoe UI" panose="020B0502040204020203" pitchFamily="34" charset="0"/>
          </a:endParaRPr>
        </a:p>
      </dgm:t>
    </dgm:pt>
    <dgm:pt modelId="{3C9C7ED5-B9D3-4FDB-920C-7F013C04B62C}">
      <dgm:prSet phldrT="[Texto]" custT="1"/>
      <dgm:spPr>
        <a:xfrm>
          <a:off x="4904263" y="2065528"/>
          <a:ext cx="3782533" cy="1544320"/>
        </a:xfrm>
        <a:prstGeom prst="roundRect">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sz="2400" b="1" dirty="0">
              <a:solidFill>
                <a:sysClr val="window" lastClr="FFFFFF"/>
              </a:solidFill>
              <a:latin typeface="Segoe UI" panose="020B0502040204020203" pitchFamily="34" charset="0"/>
              <a:ea typeface="+mn-ea"/>
              <a:cs typeface="Segoe UI" panose="020B0502040204020203" pitchFamily="34" charset="0"/>
            </a:rPr>
            <a:t>When should the technologies be invested in?</a:t>
          </a:r>
          <a:endParaRPr lang="es-CO" sz="2400" b="1" dirty="0">
            <a:solidFill>
              <a:sysClr val="window" lastClr="FFFFFF"/>
            </a:solidFill>
            <a:latin typeface="Segoe UI" panose="020B0502040204020203" pitchFamily="34" charset="0"/>
            <a:ea typeface="+mn-ea"/>
            <a:cs typeface="Segoe UI" panose="020B0502040204020203" pitchFamily="34" charset="0"/>
          </a:endParaRPr>
        </a:p>
      </dgm:t>
    </dgm:pt>
    <dgm:pt modelId="{9E235E63-EA75-44D3-A762-2099F7313520}" type="parTrans" cxnId="{14B1161B-D2F0-4CAA-8898-1C2FF9FA9B20}">
      <dgm:prSet/>
      <dgm:spPr/>
      <dgm:t>
        <a:bodyPr/>
        <a:lstStyle/>
        <a:p>
          <a:endParaRPr lang="es-CO" sz="2400" b="1">
            <a:latin typeface="Segoe UI" panose="020B0502040204020203" pitchFamily="34" charset="0"/>
            <a:cs typeface="Segoe UI" panose="020B0502040204020203" pitchFamily="34" charset="0"/>
          </a:endParaRPr>
        </a:p>
      </dgm:t>
    </dgm:pt>
    <dgm:pt modelId="{7A90C947-FD9B-439F-A250-C42CE782F7D2}" type="sibTrans" cxnId="{14B1161B-D2F0-4CAA-8898-1C2FF9FA9B20}">
      <dgm:prSet/>
      <dgm:spPr/>
      <dgm:t>
        <a:bodyPr/>
        <a:lstStyle/>
        <a:p>
          <a:endParaRPr lang="es-CO" sz="2400" b="1">
            <a:latin typeface="Segoe UI" panose="020B0502040204020203" pitchFamily="34" charset="0"/>
            <a:cs typeface="Segoe UI" panose="020B0502040204020203" pitchFamily="34" charset="0"/>
          </a:endParaRPr>
        </a:p>
      </dgm:t>
    </dgm:pt>
    <dgm:pt modelId="{7952EB76-3BA3-4EA1-90F2-4F495BD681AE}" type="pres">
      <dgm:prSet presAssocID="{14FC0E74-1001-4331-AD30-4D7A16C9296C}" presName="matrix" presStyleCnt="0">
        <dgm:presLayoutVars>
          <dgm:chMax val="1"/>
          <dgm:dir/>
          <dgm:resizeHandles val="exact"/>
        </dgm:presLayoutVars>
      </dgm:prSet>
      <dgm:spPr/>
    </dgm:pt>
    <dgm:pt modelId="{34FD3099-6B4D-4FA7-81F9-AF8581F50B98}" type="pres">
      <dgm:prSet presAssocID="{14FC0E74-1001-4331-AD30-4D7A16C9296C}" presName="axisShape" presStyleLbl="bgShp" presStyleIdx="0" presStyleCnt="1" custScaleX="213158"/>
      <dgm:spPr>
        <a:xfrm>
          <a:off x="533397" y="0"/>
          <a:ext cx="8229604" cy="3860800"/>
        </a:xfrm>
        <a:prstGeom prst="quadArrow">
          <a:avLst>
            <a:gd name="adj1" fmla="val 2000"/>
            <a:gd name="adj2" fmla="val 4000"/>
            <a:gd name="adj3" fmla="val 5000"/>
          </a:avLst>
        </a:prstGeom>
        <a:solidFill>
          <a:srgbClr val="9BBB59">
            <a:tint val="40000"/>
            <a:hueOff val="0"/>
            <a:satOff val="0"/>
            <a:lumOff val="0"/>
            <a:alphaOff val="0"/>
          </a:srgbClr>
        </a:solidFill>
        <a:ln>
          <a:noFill/>
        </a:ln>
        <a:effectLst/>
      </dgm:spPr>
    </dgm:pt>
    <dgm:pt modelId="{F3834DCA-85F3-45D7-BE89-A8139EB0C023}" type="pres">
      <dgm:prSet presAssocID="{14FC0E74-1001-4331-AD30-4D7A16C9296C}" presName="rect1" presStyleLbl="node1" presStyleIdx="0" presStyleCnt="4" custScaleX="244932" custLinFactNeighborX="-78519">
        <dgm:presLayoutVars>
          <dgm:chMax val="0"/>
          <dgm:chPref val="0"/>
          <dgm:bulletEnabled val="1"/>
        </dgm:presLayoutVars>
      </dgm:prSet>
      <dgm:spPr/>
    </dgm:pt>
    <dgm:pt modelId="{409513D8-63A9-4E20-92C9-2FB398C921E3}" type="pres">
      <dgm:prSet presAssocID="{14FC0E74-1001-4331-AD30-4D7A16C9296C}" presName="rect2" presStyleLbl="node1" presStyleIdx="1" presStyleCnt="4" custScaleX="244932" custLinFactNeighborX="80297">
        <dgm:presLayoutVars>
          <dgm:chMax val="0"/>
          <dgm:chPref val="0"/>
          <dgm:bulletEnabled val="1"/>
        </dgm:presLayoutVars>
      </dgm:prSet>
      <dgm:spPr/>
    </dgm:pt>
    <dgm:pt modelId="{D66B9340-EB8D-43C9-9ACD-CDA2E4605C60}" type="pres">
      <dgm:prSet presAssocID="{14FC0E74-1001-4331-AD30-4D7A16C9296C}" presName="rect3" presStyleLbl="node1" presStyleIdx="2" presStyleCnt="4" custScaleX="244932" custLinFactNeighborX="-78519">
        <dgm:presLayoutVars>
          <dgm:chMax val="0"/>
          <dgm:chPref val="0"/>
          <dgm:bulletEnabled val="1"/>
        </dgm:presLayoutVars>
      </dgm:prSet>
      <dgm:spPr/>
    </dgm:pt>
    <dgm:pt modelId="{C5A5561C-1B5A-4F51-A7C9-4FB8E7690F9C}" type="pres">
      <dgm:prSet presAssocID="{14FC0E74-1001-4331-AD30-4D7A16C9296C}" presName="rect4" presStyleLbl="node1" presStyleIdx="3" presStyleCnt="4" custScaleX="244932" custLinFactNeighborX="80297">
        <dgm:presLayoutVars>
          <dgm:chMax val="0"/>
          <dgm:chPref val="0"/>
          <dgm:bulletEnabled val="1"/>
        </dgm:presLayoutVars>
      </dgm:prSet>
      <dgm:spPr/>
    </dgm:pt>
  </dgm:ptLst>
  <dgm:cxnLst>
    <dgm:cxn modelId="{7A1DFC18-83E1-43D2-8933-CBE14285BEFA}" srcId="{14FC0E74-1001-4331-AD30-4D7A16C9296C}" destId="{86D304BE-0433-477D-9307-169BFEFE5762}" srcOrd="2" destOrd="0" parTransId="{9749CF1B-8583-49BA-9814-40B1F54BF37F}" sibTransId="{961C9A86-D459-4BB4-9310-44982DE1FA7C}"/>
    <dgm:cxn modelId="{14B1161B-D2F0-4CAA-8898-1C2FF9FA9B20}" srcId="{14FC0E74-1001-4331-AD30-4D7A16C9296C}" destId="{3C9C7ED5-B9D3-4FDB-920C-7F013C04B62C}" srcOrd="3" destOrd="0" parTransId="{9E235E63-EA75-44D3-A762-2099F7313520}" sibTransId="{7A90C947-FD9B-439F-A250-C42CE782F7D2}"/>
    <dgm:cxn modelId="{2C0DE02D-EAE7-4BBE-9461-296B5AACCC1A}" srcId="{14FC0E74-1001-4331-AD30-4D7A16C9296C}" destId="{CB57DB15-7AD1-4A1B-9945-067BBFB0EEDD}" srcOrd="0" destOrd="0" parTransId="{262BDA81-E5E8-4BDC-BA34-1CCA6B6509DD}" sibTransId="{86AAA0E2-6EBE-4ACF-9D91-2E623F38199A}"/>
    <dgm:cxn modelId="{0B389636-EDB3-4360-93B0-10D3C528DF10}" type="presOf" srcId="{CB57DB15-7AD1-4A1B-9945-067BBFB0EEDD}" destId="{F3834DCA-85F3-45D7-BE89-A8139EB0C023}" srcOrd="0" destOrd="0" presId="urn:microsoft.com/office/officeart/2005/8/layout/matrix2"/>
    <dgm:cxn modelId="{EBB1BC87-A4AC-43BC-806E-D9A2442EAEAE}" type="presOf" srcId="{3C9C7ED5-B9D3-4FDB-920C-7F013C04B62C}" destId="{C5A5561C-1B5A-4F51-A7C9-4FB8E7690F9C}" srcOrd="0" destOrd="0" presId="urn:microsoft.com/office/officeart/2005/8/layout/matrix2"/>
    <dgm:cxn modelId="{E4D66ACA-E86C-4E2B-9B58-83E08A711E0E}" srcId="{14FC0E74-1001-4331-AD30-4D7A16C9296C}" destId="{7C4C919E-7A49-422A-917A-6C46B615B051}" srcOrd="1" destOrd="0" parTransId="{83E2717A-C1C2-4712-A538-0E9631A719D5}" sibTransId="{CA7EE5FA-E0AA-41AF-BD0D-C7F34534D469}"/>
    <dgm:cxn modelId="{874CEBCA-2F83-414B-AB8D-7B623086490E}" type="presOf" srcId="{14FC0E74-1001-4331-AD30-4D7A16C9296C}" destId="{7952EB76-3BA3-4EA1-90F2-4F495BD681AE}" srcOrd="0" destOrd="0" presId="urn:microsoft.com/office/officeart/2005/8/layout/matrix2"/>
    <dgm:cxn modelId="{5B30F6D3-C78D-4847-8901-0713E1DAC1CA}" type="presOf" srcId="{86D304BE-0433-477D-9307-169BFEFE5762}" destId="{D66B9340-EB8D-43C9-9ACD-CDA2E4605C60}" srcOrd="0" destOrd="0" presId="urn:microsoft.com/office/officeart/2005/8/layout/matrix2"/>
    <dgm:cxn modelId="{013BE8EC-8341-47B8-B31C-F5A709476633}" type="presOf" srcId="{7C4C919E-7A49-422A-917A-6C46B615B051}" destId="{409513D8-63A9-4E20-92C9-2FB398C921E3}" srcOrd="0" destOrd="0" presId="urn:microsoft.com/office/officeart/2005/8/layout/matrix2"/>
    <dgm:cxn modelId="{446167DD-D3CB-4E05-B4D1-75EFA806CBB1}" type="presParOf" srcId="{7952EB76-3BA3-4EA1-90F2-4F495BD681AE}" destId="{34FD3099-6B4D-4FA7-81F9-AF8581F50B98}" srcOrd="0" destOrd="0" presId="urn:microsoft.com/office/officeart/2005/8/layout/matrix2"/>
    <dgm:cxn modelId="{E3C3D884-9D73-44F1-9BDC-D07C9B917119}" type="presParOf" srcId="{7952EB76-3BA3-4EA1-90F2-4F495BD681AE}" destId="{F3834DCA-85F3-45D7-BE89-A8139EB0C023}" srcOrd="1" destOrd="0" presId="urn:microsoft.com/office/officeart/2005/8/layout/matrix2"/>
    <dgm:cxn modelId="{99375770-D69E-4C50-83EE-FF8001EF0140}" type="presParOf" srcId="{7952EB76-3BA3-4EA1-90F2-4F495BD681AE}" destId="{409513D8-63A9-4E20-92C9-2FB398C921E3}" srcOrd="2" destOrd="0" presId="urn:microsoft.com/office/officeart/2005/8/layout/matrix2"/>
    <dgm:cxn modelId="{A5918232-1C06-44A4-BB1F-90D796E75752}" type="presParOf" srcId="{7952EB76-3BA3-4EA1-90F2-4F495BD681AE}" destId="{D66B9340-EB8D-43C9-9ACD-CDA2E4605C60}" srcOrd="3" destOrd="0" presId="urn:microsoft.com/office/officeart/2005/8/layout/matrix2"/>
    <dgm:cxn modelId="{F1DF4EDC-64B9-4AAC-A5F8-909B48D7895B}" type="presParOf" srcId="{7952EB76-3BA3-4EA1-90F2-4F495BD681AE}" destId="{C5A5561C-1B5A-4F51-A7C9-4FB8E7690F9C}" srcOrd="4" destOrd="0" presId="urn:microsoft.com/office/officeart/2005/8/layout/matrix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D741B4-7C23-4B53-A6E8-69796673A561}" type="doc">
      <dgm:prSet loTypeId="urn:microsoft.com/office/officeart/2005/8/layout/vList6" loCatId="process" qsTypeId="urn:microsoft.com/office/officeart/2005/8/quickstyle/simple2" qsCatId="simple" csTypeId="urn:microsoft.com/office/officeart/2005/8/colors/accent0_3" csCatId="mainScheme" phldr="1"/>
      <dgm:spPr/>
      <dgm:t>
        <a:bodyPr/>
        <a:lstStyle/>
        <a:p>
          <a:endParaRPr lang="en-GB"/>
        </a:p>
      </dgm:t>
    </dgm:pt>
    <dgm:pt modelId="{26781080-3D9D-4AF6-898F-5CD835632BF0}">
      <dgm:prSet phldrT="[Text]" phldr="0"/>
      <dgm:spPr/>
      <dgm:t>
        <a:bodyPr/>
        <a:lstStyle/>
        <a:p>
          <a:r>
            <a:rPr lang="en-GB" dirty="0">
              <a:latin typeface="Calibri Light" panose="020F0302020204030204"/>
            </a:rPr>
            <a:t>OSeMOSYS</a:t>
          </a:r>
          <a:endParaRPr lang="en-GB" dirty="0"/>
        </a:p>
      </dgm:t>
    </dgm:pt>
    <dgm:pt modelId="{EAC124D7-35F5-4F5A-AD43-A91ABAC0FADE}" type="parTrans" cxnId="{426868C6-4E1B-4606-BB0C-949178532F27}">
      <dgm:prSet/>
      <dgm:spPr/>
      <dgm:t>
        <a:bodyPr/>
        <a:lstStyle/>
        <a:p>
          <a:endParaRPr lang="en-GB"/>
        </a:p>
      </dgm:t>
    </dgm:pt>
    <dgm:pt modelId="{96C22E2B-3DB5-4250-BCDC-ED7C3B90C0C0}" type="sibTrans" cxnId="{426868C6-4E1B-4606-BB0C-949178532F27}">
      <dgm:prSet/>
      <dgm:spPr/>
      <dgm:t>
        <a:bodyPr/>
        <a:lstStyle/>
        <a:p>
          <a:endParaRPr lang="en-GB"/>
        </a:p>
      </dgm:t>
    </dgm:pt>
    <dgm:pt modelId="{1C42BBBA-BD3A-477A-8925-C18F49A4531F}">
      <dgm:prSet phldrT="[Text]" phldr="0"/>
      <dgm:spPr/>
      <dgm:t>
        <a:bodyPr/>
        <a:lstStyle/>
        <a:p>
          <a:pPr rtl="0"/>
          <a:r>
            <a:rPr lang="en-GB" dirty="0">
              <a:latin typeface="Calibri Light" panose="020F0302020204030204"/>
            </a:rPr>
            <a:t>Open Source energy Modelling System</a:t>
          </a:r>
          <a:endParaRPr lang="en-GB" dirty="0"/>
        </a:p>
      </dgm:t>
    </dgm:pt>
    <dgm:pt modelId="{8E3CD7E9-229C-4064-BBBA-8FC01B7DDC58}" type="sibTrans" cxnId="{A5BDDBAB-4A64-49F7-A340-587A669EE95F}">
      <dgm:prSet/>
      <dgm:spPr/>
      <dgm:t>
        <a:bodyPr/>
        <a:lstStyle/>
        <a:p>
          <a:endParaRPr lang="en-GB"/>
        </a:p>
      </dgm:t>
    </dgm:pt>
    <dgm:pt modelId="{83597B38-BE97-48D4-8D33-3156673705CE}" type="parTrans" cxnId="{A5BDDBAB-4A64-49F7-A340-587A669EE95F}">
      <dgm:prSet/>
      <dgm:spPr/>
      <dgm:t>
        <a:bodyPr/>
        <a:lstStyle/>
        <a:p>
          <a:endParaRPr lang="en-GB"/>
        </a:p>
      </dgm:t>
    </dgm:pt>
    <dgm:pt modelId="{7DD5214F-EC5F-4AAF-9DDF-CB276F86A674}">
      <dgm:prSet phldrT="[Text]" phldr="0"/>
      <dgm:spPr/>
      <dgm:t>
        <a:bodyPr/>
        <a:lstStyle/>
        <a:p>
          <a:pPr rtl="0"/>
          <a:r>
            <a:rPr lang="en-GB">
              <a:latin typeface="Calibri Light" panose="020F0302020204030204"/>
            </a:rPr>
            <a:t>Capacity expansion planning</a:t>
          </a:r>
          <a:endParaRPr lang="en-GB"/>
        </a:p>
      </dgm:t>
    </dgm:pt>
    <dgm:pt modelId="{0A21F158-2AB7-491A-A4AC-95B5A9D0B21A}" type="sibTrans" cxnId="{8F213E04-F2CA-4656-8AF8-EEF077BA584C}">
      <dgm:prSet/>
      <dgm:spPr/>
      <dgm:t>
        <a:bodyPr/>
        <a:lstStyle/>
        <a:p>
          <a:endParaRPr lang="en-GB"/>
        </a:p>
      </dgm:t>
    </dgm:pt>
    <dgm:pt modelId="{40F6BC29-AC8B-4E24-8B9D-BF8E0421CCB7}" type="parTrans" cxnId="{8F213E04-F2CA-4656-8AF8-EEF077BA584C}">
      <dgm:prSet/>
      <dgm:spPr/>
      <dgm:t>
        <a:bodyPr/>
        <a:lstStyle/>
        <a:p>
          <a:endParaRPr lang="en-GB"/>
        </a:p>
      </dgm:t>
    </dgm:pt>
    <dgm:pt modelId="{63FA3D40-7ACF-4A3B-80EE-05E3D477F38A}" type="pres">
      <dgm:prSet presAssocID="{5FD741B4-7C23-4B53-A6E8-69796673A561}" presName="Name0" presStyleCnt="0">
        <dgm:presLayoutVars>
          <dgm:dir/>
          <dgm:animLvl val="lvl"/>
          <dgm:resizeHandles/>
        </dgm:presLayoutVars>
      </dgm:prSet>
      <dgm:spPr/>
    </dgm:pt>
    <dgm:pt modelId="{DAED1D13-A00F-414C-9D7E-CBA0FC7837A9}" type="pres">
      <dgm:prSet presAssocID="{26781080-3D9D-4AF6-898F-5CD835632BF0}" presName="linNode" presStyleCnt="0"/>
      <dgm:spPr/>
    </dgm:pt>
    <dgm:pt modelId="{19FA7A5A-1B3E-4EC4-8BF7-062AA4160233}" type="pres">
      <dgm:prSet presAssocID="{26781080-3D9D-4AF6-898F-5CD835632BF0}" presName="parentShp" presStyleLbl="node1" presStyleIdx="0" presStyleCnt="1">
        <dgm:presLayoutVars>
          <dgm:bulletEnabled val="1"/>
        </dgm:presLayoutVars>
      </dgm:prSet>
      <dgm:spPr/>
    </dgm:pt>
    <dgm:pt modelId="{FF323B80-9818-4B42-92D6-B4CA9A939ED2}" type="pres">
      <dgm:prSet presAssocID="{26781080-3D9D-4AF6-898F-5CD835632BF0}" presName="childShp" presStyleLbl="bgAccFollowNode1" presStyleIdx="0" presStyleCnt="1">
        <dgm:presLayoutVars>
          <dgm:bulletEnabled val="1"/>
        </dgm:presLayoutVars>
      </dgm:prSet>
      <dgm:spPr/>
    </dgm:pt>
  </dgm:ptLst>
  <dgm:cxnLst>
    <dgm:cxn modelId="{8F213E04-F2CA-4656-8AF8-EEF077BA584C}" srcId="{26781080-3D9D-4AF6-898F-5CD835632BF0}" destId="{7DD5214F-EC5F-4AAF-9DDF-CB276F86A674}" srcOrd="1" destOrd="0" parTransId="{40F6BC29-AC8B-4E24-8B9D-BF8E0421CCB7}" sibTransId="{0A21F158-2AB7-491A-A4AC-95B5A9D0B21A}"/>
    <dgm:cxn modelId="{9D0B116E-8D20-4BDC-9126-959534D9A61A}" type="presOf" srcId="{7DD5214F-EC5F-4AAF-9DDF-CB276F86A674}" destId="{FF323B80-9818-4B42-92D6-B4CA9A939ED2}" srcOrd="0" destOrd="1" presId="urn:microsoft.com/office/officeart/2005/8/layout/vList6"/>
    <dgm:cxn modelId="{8AA4958D-6414-4D71-B3EE-076521068DF5}" type="presOf" srcId="{5FD741B4-7C23-4B53-A6E8-69796673A561}" destId="{63FA3D40-7ACF-4A3B-80EE-05E3D477F38A}" srcOrd="0" destOrd="0" presId="urn:microsoft.com/office/officeart/2005/8/layout/vList6"/>
    <dgm:cxn modelId="{A5BDDBAB-4A64-49F7-A340-587A669EE95F}" srcId="{26781080-3D9D-4AF6-898F-5CD835632BF0}" destId="{1C42BBBA-BD3A-477A-8925-C18F49A4531F}" srcOrd="0" destOrd="0" parTransId="{83597B38-BE97-48D4-8D33-3156673705CE}" sibTransId="{8E3CD7E9-229C-4064-BBBA-8FC01B7DDC58}"/>
    <dgm:cxn modelId="{426868C6-4E1B-4606-BB0C-949178532F27}" srcId="{5FD741B4-7C23-4B53-A6E8-69796673A561}" destId="{26781080-3D9D-4AF6-898F-5CD835632BF0}" srcOrd="0" destOrd="0" parTransId="{EAC124D7-35F5-4F5A-AD43-A91ABAC0FADE}" sibTransId="{96C22E2B-3DB5-4250-BCDC-ED7C3B90C0C0}"/>
    <dgm:cxn modelId="{32E9E4D1-C8FC-4C27-86B0-F4E7C33B805D}" type="presOf" srcId="{1C42BBBA-BD3A-477A-8925-C18F49A4531F}" destId="{FF323B80-9818-4B42-92D6-B4CA9A939ED2}" srcOrd="0" destOrd="0" presId="urn:microsoft.com/office/officeart/2005/8/layout/vList6"/>
    <dgm:cxn modelId="{C66B54FF-9048-4D82-9510-9FEB2C051430}" type="presOf" srcId="{26781080-3D9D-4AF6-898F-5CD835632BF0}" destId="{19FA7A5A-1B3E-4EC4-8BF7-062AA4160233}" srcOrd="0" destOrd="0" presId="urn:microsoft.com/office/officeart/2005/8/layout/vList6"/>
    <dgm:cxn modelId="{CC24638C-BE0B-4906-A4E8-92ED805CECAA}" type="presParOf" srcId="{63FA3D40-7ACF-4A3B-80EE-05E3D477F38A}" destId="{DAED1D13-A00F-414C-9D7E-CBA0FC7837A9}" srcOrd="0" destOrd="0" presId="urn:microsoft.com/office/officeart/2005/8/layout/vList6"/>
    <dgm:cxn modelId="{B905257F-72ED-4494-B1EB-50F2639870D3}" type="presParOf" srcId="{DAED1D13-A00F-414C-9D7E-CBA0FC7837A9}" destId="{19FA7A5A-1B3E-4EC4-8BF7-062AA4160233}" srcOrd="0" destOrd="0" presId="urn:microsoft.com/office/officeart/2005/8/layout/vList6"/>
    <dgm:cxn modelId="{66C9C98D-071A-4F23-AD1A-1F5751A1241A}" type="presParOf" srcId="{DAED1D13-A00F-414C-9D7E-CBA0FC7837A9}" destId="{FF323B80-9818-4B42-92D6-B4CA9A939ED2}"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31BFC-3602-4FC8-96DC-65BF1A1B17BC}">
      <dsp:nvSpPr>
        <dsp:cNvPr id="0" name=""/>
        <dsp:cNvSpPr/>
      </dsp:nvSpPr>
      <dsp:spPr>
        <a:xfrm>
          <a:off x="0" y="306337"/>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a:t>Energy </a:t>
          </a:r>
          <a:r>
            <a:rPr lang="es-CO" sz="3800" kern="1200" dirty="0" err="1"/>
            <a:t>security</a:t>
          </a:r>
          <a:endParaRPr lang="es-CO" sz="3800" kern="1200" dirty="0"/>
        </a:p>
      </dsp:txBody>
      <dsp:txXfrm>
        <a:off x="0" y="306337"/>
        <a:ext cx="3400945" cy="2040567"/>
      </dsp:txXfrm>
    </dsp:sp>
    <dsp:sp modelId="{B7A61026-3E66-4C77-8102-BC4BE3676A4C}">
      <dsp:nvSpPr>
        <dsp:cNvPr id="0" name=""/>
        <dsp:cNvSpPr/>
      </dsp:nvSpPr>
      <dsp:spPr>
        <a:xfrm>
          <a:off x="3741039" y="306337"/>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err="1"/>
            <a:t>Environmental</a:t>
          </a:r>
          <a:r>
            <a:rPr lang="es-CO" sz="3800" kern="1200" dirty="0"/>
            <a:t> </a:t>
          </a:r>
          <a:r>
            <a:rPr lang="es-CO" sz="3800" kern="1200" dirty="0" err="1"/>
            <a:t>sustainability</a:t>
          </a:r>
          <a:endParaRPr lang="es-CO" sz="3800" kern="1200" dirty="0"/>
        </a:p>
      </dsp:txBody>
      <dsp:txXfrm>
        <a:off x="3741039" y="306337"/>
        <a:ext cx="3400945" cy="2040567"/>
      </dsp:txXfrm>
    </dsp:sp>
    <dsp:sp modelId="{94C6991D-13DE-4AAD-B4A0-27C5523D7130}">
      <dsp:nvSpPr>
        <dsp:cNvPr id="0" name=""/>
        <dsp:cNvSpPr/>
      </dsp:nvSpPr>
      <dsp:spPr>
        <a:xfrm>
          <a:off x="7482079" y="306337"/>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err="1"/>
            <a:t>Affordability</a:t>
          </a:r>
          <a:r>
            <a:rPr lang="es-CO" sz="3800" kern="1200" dirty="0"/>
            <a:t> and </a:t>
          </a:r>
          <a:r>
            <a:rPr lang="es-CO" sz="3800" kern="1200" dirty="0" err="1"/>
            <a:t>accessibility</a:t>
          </a:r>
          <a:endParaRPr lang="es-CO" sz="3800" kern="1200" dirty="0"/>
        </a:p>
      </dsp:txBody>
      <dsp:txXfrm>
        <a:off x="7482079" y="306337"/>
        <a:ext cx="3400945" cy="2040567"/>
      </dsp:txXfrm>
    </dsp:sp>
    <dsp:sp modelId="{48537E15-5BAC-451C-8ADF-DDF895CBE765}">
      <dsp:nvSpPr>
        <dsp:cNvPr id="0" name=""/>
        <dsp:cNvSpPr/>
      </dsp:nvSpPr>
      <dsp:spPr>
        <a:xfrm>
          <a:off x="1870519" y="2686999"/>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a:t>Socio-</a:t>
          </a:r>
          <a:r>
            <a:rPr lang="es-CO" sz="3800" kern="1200" dirty="0" err="1"/>
            <a:t>economic</a:t>
          </a:r>
          <a:r>
            <a:rPr lang="es-CO" sz="3800" kern="1200" dirty="0"/>
            <a:t> </a:t>
          </a:r>
          <a:r>
            <a:rPr lang="es-CO" sz="3800" kern="1200" dirty="0" err="1"/>
            <a:t>development</a:t>
          </a:r>
          <a:endParaRPr lang="es-CO" sz="3800" kern="1200" dirty="0"/>
        </a:p>
      </dsp:txBody>
      <dsp:txXfrm>
        <a:off x="1870519" y="2686999"/>
        <a:ext cx="3400945" cy="2040567"/>
      </dsp:txXfrm>
    </dsp:sp>
    <dsp:sp modelId="{E65A3525-9B10-4913-B8FD-101C88C4A6BE}">
      <dsp:nvSpPr>
        <dsp:cNvPr id="0" name=""/>
        <dsp:cNvSpPr/>
      </dsp:nvSpPr>
      <dsp:spPr>
        <a:xfrm>
          <a:off x="5611559" y="2686999"/>
          <a:ext cx="3400945" cy="20405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s-CO" sz="3800" kern="1200" dirty="0"/>
            <a:t>Energy </a:t>
          </a:r>
          <a:r>
            <a:rPr lang="es-CO" sz="3800" kern="1200" dirty="0" err="1"/>
            <a:t>resilience</a:t>
          </a:r>
          <a:endParaRPr lang="es-CO" sz="3800" kern="1200" dirty="0"/>
        </a:p>
      </dsp:txBody>
      <dsp:txXfrm>
        <a:off x="5611559" y="2686999"/>
        <a:ext cx="3400945" cy="2040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D3C28-3FB7-4F94-9367-47A237CB978A}">
      <dsp:nvSpPr>
        <dsp:cNvPr id="0" name=""/>
        <dsp:cNvSpPr/>
      </dsp:nvSpPr>
      <dsp:spPr>
        <a:xfrm>
          <a:off x="8068517"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9254D56-C6BB-41C8-BFB2-63BA8C41612D}">
      <dsp:nvSpPr>
        <dsp:cNvPr id="0" name=""/>
        <dsp:cNvSpPr/>
      </dsp:nvSpPr>
      <dsp:spPr>
        <a:xfrm>
          <a:off x="4849237" y="1132674"/>
          <a:ext cx="3264999" cy="517947"/>
        </a:xfrm>
        <a:custGeom>
          <a:avLst/>
          <a:gdLst/>
          <a:ahLst/>
          <a:cxnLst/>
          <a:rect l="0" t="0" r="0" b="0"/>
          <a:pathLst>
            <a:path>
              <a:moveTo>
                <a:pt x="0" y="0"/>
              </a:moveTo>
              <a:lnTo>
                <a:pt x="0" y="375307"/>
              </a:lnTo>
              <a:lnTo>
                <a:pt x="3471664" y="375307"/>
              </a:lnTo>
              <a:lnTo>
                <a:pt x="3471664"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687894E-1242-47DB-8C4F-5397A54191CE}">
      <dsp:nvSpPr>
        <dsp:cNvPr id="0" name=""/>
        <dsp:cNvSpPr/>
      </dsp:nvSpPr>
      <dsp:spPr>
        <a:xfrm>
          <a:off x="5891850"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F540221-3DDD-465F-8633-2675CA1029B3}">
      <dsp:nvSpPr>
        <dsp:cNvPr id="0" name=""/>
        <dsp:cNvSpPr/>
      </dsp:nvSpPr>
      <dsp:spPr>
        <a:xfrm>
          <a:off x="4849237" y="1132674"/>
          <a:ext cx="1088333" cy="517947"/>
        </a:xfrm>
        <a:custGeom>
          <a:avLst/>
          <a:gdLst/>
          <a:ahLst/>
          <a:cxnLst/>
          <a:rect l="0" t="0" r="0" b="0"/>
          <a:pathLst>
            <a:path>
              <a:moveTo>
                <a:pt x="0" y="0"/>
              </a:moveTo>
              <a:lnTo>
                <a:pt x="0" y="375307"/>
              </a:lnTo>
              <a:lnTo>
                <a:pt x="1157221" y="375307"/>
              </a:lnTo>
              <a:lnTo>
                <a:pt x="1157221"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C2D05AA-9C39-4D9A-9A05-246EB615210C}">
      <dsp:nvSpPr>
        <dsp:cNvPr id="0" name=""/>
        <dsp:cNvSpPr/>
      </dsp:nvSpPr>
      <dsp:spPr>
        <a:xfrm>
          <a:off x="3715184"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40FB12C-C9E3-41FF-9E7C-93826B19FDDD}">
      <dsp:nvSpPr>
        <dsp:cNvPr id="0" name=""/>
        <dsp:cNvSpPr/>
      </dsp:nvSpPr>
      <dsp:spPr>
        <a:xfrm>
          <a:off x="3760904" y="1132674"/>
          <a:ext cx="1088333" cy="517947"/>
        </a:xfrm>
        <a:custGeom>
          <a:avLst/>
          <a:gdLst/>
          <a:ahLst/>
          <a:cxnLst/>
          <a:rect l="0" t="0" r="0" b="0"/>
          <a:pathLst>
            <a:path>
              <a:moveTo>
                <a:pt x="1157221" y="0"/>
              </a:moveTo>
              <a:lnTo>
                <a:pt x="1157221"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5B3B03D-538D-478C-8E0C-1CEB8BEAF018}">
      <dsp:nvSpPr>
        <dsp:cNvPr id="0" name=""/>
        <dsp:cNvSpPr/>
      </dsp:nvSpPr>
      <dsp:spPr>
        <a:xfrm>
          <a:off x="1538518" y="2781499"/>
          <a:ext cx="91440" cy="517947"/>
        </a:xfrm>
        <a:custGeom>
          <a:avLst/>
          <a:gdLst/>
          <a:ahLst/>
          <a:cxnLst/>
          <a:rect l="0" t="0" r="0" b="0"/>
          <a:pathLst>
            <a:path>
              <a:moveTo>
                <a:pt x="45720" y="0"/>
              </a:moveTo>
              <a:lnTo>
                <a:pt x="45720" y="550732"/>
              </a:lnTo>
            </a:path>
          </a:pathLst>
        </a:custGeom>
        <a:noFill/>
        <a:ln w="12700" cap="flat" cmpd="sng" algn="ctr">
          <a:solidFill>
            <a:srgbClr val="5B9BD5">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941550D-8D5F-43B7-891A-B08CEDD30072}">
      <dsp:nvSpPr>
        <dsp:cNvPr id="0" name=""/>
        <dsp:cNvSpPr/>
      </dsp:nvSpPr>
      <dsp:spPr>
        <a:xfrm>
          <a:off x="1584238" y="1132674"/>
          <a:ext cx="3264999" cy="517947"/>
        </a:xfrm>
        <a:custGeom>
          <a:avLst/>
          <a:gdLst/>
          <a:ahLst/>
          <a:cxnLst/>
          <a:rect l="0" t="0" r="0" b="0"/>
          <a:pathLst>
            <a:path>
              <a:moveTo>
                <a:pt x="3471664" y="0"/>
              </a:moveTo>
              <a:lnTo>
                <a:pt x="3471664" y="375307"/>
              </a:lnTo>
              <a:lnTo>
                <a:pt x="0" y="375307"/>
              </a:lnTo>
              <a:lnTo>
                <a:pt x="0" y="550732"/>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54E35E6-7199-445B-9557-C4A363E6442F}">
      <dsp:nvSpPr>
        <dsp:cNvPr id="0" name=""/>
        <dsp:cNvSpPr/>
      </dsp:nvSpPr>
      <dsp:spPr>
        <a:xfrm>
          <a:off x="3332072" y="1797"/>
          <a:ext cx="3034330" cy="1130877"/>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730637-C722-4BF5-9BD8-F79E0B78C06F}">
      <dsp:nvSpPr>
        <dsp:cNvPr id="0" name=""/>
        <dsp:cNvSpPr/>
      </dsp:nvSpPr>
      <dsp:spPr>
        <a:xfrm>
          <a:off x="3529951" y="189782"/>
          <a:ext cx="3034330"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Energy </a:t>
          </a:r>
          <a:r>
            <a:rPr lang="es-CO"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system</a:t>
          </a:r>
          <a:r>
            <a:rPr lang="es-CO"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CO"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3563073" y="222904"/>
        <a:ext cx="2968086" cy="1064633"/>
      </dsp:txXfrm>
    </dsp:sp>
    <dsp:sp modelId="{1E7EA846-9C61-4F79-8C6A-D0C5DD592890}">
      <dsp:nvSpPr>
        <dsp:cNvPr id="0" name=""/>
        <dsp:cNvSpPr/>
      </dsp:nvSpPr>
      <dsp:spPr>
        <a:xfrm>
          <a:off x="693783"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BC3C11-7B68-40EE-AB46-2A703FAF0FD3}">
      <dsp:nvSpPr>
        <dsp:cNvPr id="0" name=""/>
        <dsp:cNvSpPr/>
      </dsp:nvSpPr>
      <dsp:spPr>
        <a:xfrm>
          <a:off x="891662"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Optimization</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924784" y="1871729"/>
        <a:ext cx="1714664" cy="1064633"/>
      </dsp:txXfrm>
    </dsp:sp>
    <dsp:sp modelId="{D4AEC739-4F0C-44B0-B30F-2ABAE4E21A76}">
      <dsp:nvSpPr>
        <dsp:cNvPr id="0" name=""/>
        <dsp:cNvSpPr/>
      </dsp:nvSpPr>
      <dsp:spPr>
        <a:xfrm>
          <a:off x="693783"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986D7C-2A92-41FC-A72E-451E6A8D3DAF}">
      <dsp:nvSpPr>
        <dsp:cNvPr id="0" name=""/>
        <dsp:cNvSpPr/>
      </dsp:nvSpPr>
      <dsp:spPr>
        <a:xfrm>
          <a:off x="891662"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Normative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Scenarios</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924784" y="3520554"/>
        <a:ext cx="1714664" cy="1064633"/>
      </dsp:txXfrm>
    </dsp:sp>
    <dsp:sp modelId="{402BF4BE-FCCF-4050-A4AA-6146B4A269B0}">
      <dsp:nvSpPr>
        <dsp:cNvPr id="0" name=""/>
        <dsp:cNvSpPr/>
      </dsp:nvSpPr>
      <dsp:spPr>
        <a:xfrm>
          <a:off x="2870450"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F0D3A4-13FD-436C-8820-9D34A6FE3078}">
      <dsp:nvSpPr>
        <dsp:cNvPr id="0" name=""/>
        <dsp:cNvSpPr/>
      </dsp:nvSpPr>
      <dsp:spPr>
        <a:xfrm>
          <a:off x="3068328"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Simulation</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3101450" y="1871729"/>
        <a:ext cx="1714664" cy="1064633"/>
      </dsp:txXfrm>
    </dsp:sp>
    <dsp:sp modelId="{63B01A2E-D67A-4B6B-A572-28E6CDC811D8}">
      <dsp:nvSpPr>
        <dsp:cNvPr id="0" name=""/>
        <dsp:cNvSpPr/>
      </dsp:nvSpPr>
      <dsp:spPr>
        <a:xfrm>
          <a:off x="2870450"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C8D08C-EE6D-49F8-83D5-1A175941F239}">
      <dsp:nvSpPr>
        <dsp:cNvPr id="0" name=""/>
        <dsp:cNvSpPr/>
      </dsp:nvSpPr>
      <dsp:spPr>
        <a:xfrm>
          <a:off x="3068328"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Forecasting</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Predictions</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3101450" y="3520554"/>
        <a:ext cx="1714664" cy="1064633"/>
      </dsp:txXfrm>
    </dsp:sp>
    <dsp:sp modelId="{B4266E7C-73F9-4E13-BB78-79316B08461E}">
      <dsp:nvSpPr>
        <dsp:cNvPr id="0" name=""/>
        <dsp:cNvSpPr/>
      </dsp:nvSpPr>
      <dsp:spPr>
        <a:xfrm>
          <a:off x="5047116"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81E6AD-5466-4B88-B479-D4EBDFBB8DC9}">
      <dsp:nvSpPr>
        <dsp:cNvPr id="0" name=""/>
        <dsp:cNvSpPr/>
      </dsp:nvSpPr>
      <dsp:spPr>
        <a:xfrm>
          <a:off x="5244995"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sector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models</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5278117" y="1871729"/>
        <a:ext cx="1714664" cy="1064633"/>
      </dsp:txXfrm>
    </dsp:sp>
    <dsp:sp modelId="{0CD11A34-374D-41E9-A3BC-DC508E69DA2F}">
      <dsp:nvSpPr>
        <dsp:cNvPr id="0" name=""/>
        <dsp:cNvSpPr/>
      </dsp:nvSpPr>
      <dsp:spPr>
        <a:xfrm>
          <a:off x="5047116"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E770EA-45A0-4B27-8167-198D9DCB6919}">
      <dsp:nvSpPr>
        <dsp:cNvPr id="0" name=""/>
        <dsp:cNvSpPr/>
      </dsp:nvSpPr>
      <dsp:spPr>
        <a:xfrm>
          <a:off x="5244995"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Operational</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dynamics</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Dispatch</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Power</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market</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5278117" y="3520554"/>
        <a:ext cx="1714664" cy="1064633"/>
      </dsp:txXfrm>
    </dsp:sp>
    <dsp:sp modelId="{1AAE8EFE-144D-47A2-96C3-A563C577C445}">
      <dsp:nvSpPr>
        <dsp:cNvPr id="0" name=""/>
        <dsp:cNvSpPr/>
      </dsp:nvSpPr>
      <dsp:spPr>
        <a:xfrm>
          <a:off x="7223782" y="1650622"/>
          <a:ext cx="1780908" cy="1130877"/>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101EEE-A00D-4E3D-9C3B-0FAC5F33F814}">
      <dsp:nvSpPr>
        <dsp:cNvPr id="0" name=""/>
        <dsp:cNvSpPr/>
      </dsp:nvSpPr>
      <dsp:spPr>
        <a:xfrm>
          <a:off x="7421661" y="1838607"/>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Qualitative</a:t>
          </a:r>
          <a:r>
            <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b="1"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assessment</a:t>
          </a:r>
          <a:endParaRPr lang="es-ES" sz="1400" b="1"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7454783" y="1871729"/>
        <a:ext cx="1714664" cy="1064633"/>
      </dsp:txXfrm>
    </dsp:sp>
    <dsp:sp modelId="{A8E4F61E-00CA-49C3-B1A5-815A3B6FB49F}">
      <dsp:nvSpPr>
        <dsp:cNvPr id="0" name=""/>
        <dsp:cNvSpPr/>
      </dsp:nvSpPr>
      <dsp:spPr>
        <a:xfrm>
          <a:off x="7223782" y="3299447"/>
          <a:ext cx="1780908" cy="1130877"/>
        </a:xfrm>
        <a:prstGeom prst="roundRect">
          <a:avLst>
            <a:gd name="adj" fmla="val 1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A67486-2ED3-4679-9760-A24F8DBF4B1F}">
      <dsp:nvSpPr>
        <dsp:cNvPr id="0" name=""/>
        <dsp:cNvSpPr/>
      </dsp:nvSpPr>
      <dsp:spPr>
        <a:xfrm>
          <a:off x="7421661" y="3487432"/>
          <a:ext cx="1780908" cy="1130877"/>
        </a:xfrm>
        <a:prstGeom prst="roundRect">
          <a:avLst>
            <a:gd name="adj" fmla="val 10000"/>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Analytical</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evaluation</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a:p>
          <a:pPr marL="0" lvl="0" indent="0" algn="ctr" defTabSz="622300">
            <a:lnSpc>
              <a:spcPct val="90000"/>
            </a:lnSpc>
            <a:spcBef>
              <a:spcPct val="0"/>
            </a:spcBef>
            <a:spcAft>
              <a:spcPct val="35000"/>
            </a:spcAft>
            <a:buNone/>
          </a:pP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Quantitative</a:t>
          </a:r>
          <a:r>
            <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 </a:t>
          </a:r>
          <a:r>
            <a:rPr lang="es-ES" sz="1400" kern="1200" dirty="0" err="1">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rPr>
            <a:t>reasoning</a:t>
          </a:r>
          <a:endParaRPr lang="es-ES" sz="1400" kern="1200" dirty="0">
            <a:solidFill>
              <a:sysClr val="windowText" lastClr="000000">
                <a:hueOff val="0"/>
                <a:satOff val="0"/>
                <a:lumOff val="0"/>
                <a:alphaOff val="0"/>
              </a:sysClr>
            </a:solidFill>
            <a:latin typeface="Segoe UI" panose="020B0502040204020203" pitchFamily="34" charset="0"/>
            <a:ea typeface="+mn-ea"/>
            <a:cs typeface="Segoe UI" panose="020B0502040204020203" pitchFamily="34" charset="0"/>
          </a:endParaRPr>
        </a:p>
      </dsp:txBody>
      <dsp:txXfrm>
        <a:off x="7454783" y="3520554"/>
        <a:ext cx="1714664" cy="1064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D3099-6B4D-4FA7-81F9-AF8581F50B98}">
      <dsp:nvSpPr>
        <dsp:cNvPr id="0" name=""/>
        <dsp:cNvSpPr/>
      </dsp:nvSpPr>
      <dsp:spPr>
        <a:xfrm>
          <a:off x="431300" y="0"/>
          <a:ext cx="10270619" cy="4818313"/>
        </a:xfrm>
        <a:prstGeom prst="quadArrow">
          <a:avLst>
            <a:gd name="adj1" fmla="val 2000"/>
            <a:gd name="adj2" fmla="val 4000"/>
            <a:gd name="adj3" fmla="val 5000"/>
          </a:avLst>
        </a:prstGeom>
        <a:solidFill>
          <a:srgbClr val="9BBB59">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F3834DCA-85F3-45D7-BE89-A8139EB0C023}">
      <dsp:nvSpPr>
        <dsp:cNvPr id="0" name=""/>
        <dsp:cNvSpPr/>
      </dsp:nvSpPr>
      <dsp:spPr>
        <a:xfrm>
          <a:off x="560672" y="313190"/>
          <a:ext cx="4720636" cy="1927325"/>
        </a:xfrm>
        <a:prstGeom prst="round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b="1" kern="1200" dirty="0" err="1">
              <a:solidFill>
                <a:sysClr val="window" lastClr="FFFFFF"/>
              </a:solidFill>
              <a:latin typeface="Segoe UI" panose="020B0502040204020203" pitchFamily="34" charset="0"/>
              <a:ea typeface="+mn-ea"/>
              <a:cs typeface="Segoe UI" panose="020B0502040204020203" pitchFamily="34" charset="0"/>
            </a:rPr>
            <a:t>What</a:t>
          </a:r>
          <a:r>
            <a:rPr lang="es-CO" sz="2400" b="1" kern="1200" dirty="0">
              <a:solidFill>
                <a:sysClr val="window" lastClr="FFFFFF"/>
              </a:solidFill>
              <a:latin typeface="Segoe UI" panose="020B0502040204020203" pitchFamily="34" charset="0"/>
              <a:ea typeface="+mn-ea"/>
              <a:cs typeface="Segoe UI" panose="020B0502040204020203" pitchFamily="34" charset="0"/>
            </a:rPr>
            <a:t> </a:t>
          </a:r>
          <a:r>
            <a:rPr lang="es-CO" sz="2400" b="1" kern="1200" dirty="0" err="1">
              <a:solidFill>
                <a:sysClr val="window" lastClr="FFFFFF"/>
              </a:solidFill>
              <a:latin typeface="Segoe UI" panose="020B0502040204020203" pitchFamily="34" charset="0"/>
              <a:ea typeface="+mn-ea"/>
              <a:cs typeface="Segoe UI" panose="020B0502040204020203" pitchFamily="34" charset="0"/>
            </a:rPr>
            <a:t>types</a:t>
          </a:r>
          <a:r>
            <a:rPr lang="es-CO" sz="2400" b="1" kern="1200" dirty="0">
              <a:solidFill>
                <a:sysClr val="window" lastClr="FFFFFF"/>
              </a:solidFill>
              <a:latin typeface="Segoe UI" panose="020B0502040204020203" pitchFamily="34" charset="0"/>
              <a:ea typeface="+mn-ea"/>
              <a:cs typeface="Segoe UI" panose="020B0502040204020203" pitchFamily="34" charset="0"/>
            </a:rPr>
            <a:t> </a:t>
          </a:r>
          <a:r>
            <a:rPr lang="es-CO" sz="2400" b="1" kern="1200" dirty="0" err="1">
              <a:solidFill>
                <a:sysClr val="window" lastClr="FFFFFF"/>
              </a:solidFill>
              <a:latin typeface="Segoe UI" panose="020B0502040204020203" pitchFamily="34" charset="0"/>
              <a:ea typeface="+mn-ea"/>
              <a:cs typeface="Segoe UI" panose="020B0502040204020203" pitchFamily="34" charset="0"/>
            </a:rPr>
            <a:t>of</a:t>
          </a:r>
          <a:r>
            <a:rPr lang="es-CO" sz="2400" b="1" kern="1200" dirty="0">
              <a:solidFill>
                <a:sysClr val="window" lastClr="FFFFFF"/>
              </a:solidFill>
              <a:latin typeface="Segoe UI" panose="020B0502040204020203" pitchFamily="34" charset="0"/>
              <a:ea typeface="+mn-ea"/>
              <a:cs typeface="Segoe UI" panose="020B0502040204020203" pitchFamily="34" charset="0"/>
            </a:rPr>
            <a:t> </a:t>
          </a:r>
          <a:r>
            <a:rPr lang="es-CO" sz="2400" b="1" kern="1200" dirty="0" err="1">
              <a:solidFill>
                <a:sysClr val="window" lastClr="FFFFFF"/>
              </a:solidFill>
              <a:latin typeface="Segoe UI" panose="020B0502040204020203" pitchFamily="34" charset="0"/>
              <a:ea typeface="+mn-ea"/>
              <a:cs typeface="Segoe UI" panose="020B0502040204020203" pitchFamily="34" charset="0"/>
            </a:rPr>
            <a:t>generation</a:t>
          </a:r>
          <a:r>
            <a:rPr lang="es-CO" sz="2400" b="1" kern="1200" dirty="0">
              <a:solidFill>
                <a:sysClr val="window" lastClr="FFFFFF"/>
              </a:solidFill>
              <a:latin typeface="Segoe UI" panose="020B0502040204020203" pitchFamily="34" charset="0"/>
              <a:ea typeface="+mn-ea"/>
              <a:cs typeface="Segoe UI" panose="020B0502040204020203" pitchFamily="34" charset="0"/>
            </a:rPr>
            <a:t> </a:t>
          </a:r>
          <a:r>
            <a:rPr lang="es-CO" sz="2400" b="1" kern="1200" dirty="0" err="1">
              <a:solidFill>
                <a:sysClr val="window" lastClr="FFFFFF"/>
              </a:solidFill>
              <a:latin typeface="Segoe UI" panose="020B0502040204020203" pitchFamily="34" charset="0"/>
              <a:ea typeface="+mn-ea"/>
              <a:cs typeface="Segoe UI" panose="020B0502040204020203" pitchFamily="34" charset="0"/>
            </a:rPr>
            <a:t>technologies</a:t>
          </a:r>
          <a:r>
            <a:rPr lang="es-CO" sz="2400" b="1" kern="1200" dirty="0">
              <a:solidFill>
                <a:sysClr val="window" lastClr="FFFFFF"/>
              </a:solidFill>
              <a:latin typeface="Segoe UI" panose="020B0502040204020203" pitchFamily="34" charset="0"/>
              <a:ea typeface="+mn-ea"/>
              <a:cs typeface="Segoe UI" panose="020B0502040204020203" pitchFamily="34" charset="0"/>
            </a:rPr>
            <a:t> are </a:t>
          </a:r>
          <a:r>
            <a:rPr lang="es-CO" sz="2400" b="1" kern="1200" dirty="0" err="1">
              <a:solidFill>
                <a:sysClr val="window" lastClr="FFFFFF"/>
              </a:solidFill>
              <a:latin typeface="Segoe UI" panose="020B0502040204020203" pitchFamily="34" charset="0"/>
              <a:ea typeface="+mn-ea"/>
              <a:cs typeface="Segoe UI" panose="020B0502040204020203" pitchFamily="34" charset="0"/>
            </a:rPr>
            <a:t>needed</a:t>
          </a:r>
          <a:r>
            <a:rPr lang="es-CO" sz="2400" b="1" kern="1200" dirty="0">
              <a:solidFill>
                <a:sysClr val="window" lastClr="FFFFFF"/>
              </a:solidFill>
              <a:latin typeface="Segoe UI" panose="020B0502040204020203" pitchFamily="34" charset="0"/>
              <a:ea typeface="+mn-ea"/>
              <a:cs typeface="Segoe UI" panose="020B0502040204020203" pitchFamily="34" charset="0"/>
            </a:rPr>
            <a:t>?</a:t>
          </a:r>
        </a:p>
      </dsp:txBody>
      <dsp:txXfrm>
        <a:off x="654756" y="407274"/>
        <a:ext cx="4532468" cy="1739157"/>
      </dsp:txXfrm>
    </dsp:sp>
    <dsp:sp modelId="{409513D8-63A9-4E20-92C9-2FB398C921E3}">
      <dsp:nvSpPr>
        <dsp:cNvPr id="0" name=""/>
        <dsp:cNvSpPr/>
      </dsp:nvSpPr>
      <dsp:spPr>
        <a:xfrm>
          <a:off x="5886180" y="313190"/>
          <a:ext cx="4720636" cy="1927325"/>
        </a:xfrm>
        <a:prstGeom prst="roundRect">
          <a:avLst/>
        </a:pr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ysClr val="window" lastClr="FFFFFF"/>
              </a:solidFill>
              <a:latin typeface="Segoe UI" panose="020B0502040204020203" pitchFamily="34" charset="0"/>
              <a:ea typeface="+mn-ea"/>
              <a:cs typeface="Segoe UI" panose="020B0502040204020203" pitchFamily="34" charset="0"/>
            </a:rPr>
            <a:t>What should be the capacity of the new generation technologies?</a:t>
          </a:r>
          <a:endParaRPr lang="es-CO" sz="2400" b="1" kern="1200" dirty="0">
            <a:solidFill>
              <a:sysClr val="window" lastClr="FFFFFF"/>
            </a:solidFill>
            <a:latin typeface="Segoe UI" panose="020B0502040204020203" pitchFamily="34" charset="0"/>
            <a:ea typeface="+mn-ea"/>
            <a:cs typeface="Segoe UI" panose="020B0502040204020203" pitchFamily="34" charset="0"/>
          </a:endParaRPr>
        </a:p>
      </dsp:txBody>
      <dsp:txXfrm>
        <a:off x="5980264" y="407274"/>
        <a:ext cx="4532468" cy="1739157"/>
      </dsp:txXfrm>
    </dsp:sp>
    <dsp:sp modelId="{D66B9340-EB8D-43C9-9ACD-CDA2E4605C60}">
      <dsp:nvSpPr>
        <dsp:cNvPr id="0" name=""/>
        <dsp:cNvSpPr/>
      </dsp:nvSpPr>
      <dsp:spPr>
        <a:xfrm>
          <a:off x="560672" y="2577797"/>
          <a:ext cx="4720636" cy="1927325"/>
        </a:xfrm>
        <a:prstGeom prst="roundRect">
          <a:avLst/>
        </a:prstGeom>
        <a:solidFill>
          <a:srgbClr val="9BBB59">
            <a:hueOff val="7500176"/>
            <a:satOff val="-11253"/>
            <a:lumOff val="-183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CO" sz="2400" b="1" kern="1200" dirty="0">
              <a:solidFill>
                <a:sysClr val="window" lastClr="FFFFFF"/>
              </a:solidFill>
              <a:latin typeface="Segoe UI" panose="020B0502040204020203" pitchFamily="34" charset="0"/>
              <a:ea typeface="+mn-ea"/>
              <a:cs typeface="Segoe UI" panose="020B0502040204020203" pitchFamily="34" charset="0"/>
            </a:rPr>
            <a:t>What locations should the technologies be installed?</a:t>
          </a:r>
        </a:p>
      </dsp:txBody>
      <dsp:txXfrm>
        <a:off x="654756" y="2671881"/>
        <a:ext cx="4532468" cy="1739157"/>
      </dsp:txXfrm>
    </dsp:sp>
    <dsp:sp modelId="{C5A5561C-1B5A-4F51-A7C9-4FB8E7690F9C}">
      <dsp:nvSpPr>
        <dsp:cNvPr id="0" name=""/>
        <dsp:cNvSpPr/>
      </dsp:nvSpPr>
      <dsp:spPr>
        <a:xfrm>
          <a:off x="5886180" y="2577797"/>
          <a:ext cx="4720636" cy="1927325"/>
        </a:xfrm>
        <a:prstGeom prst="roundRect">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ysClr val="window" lastClr="FFFFFF"/>
              </a:solidFill>
              <a:latin typeface="Segoe UI" panose="020B0502040204020203" pitchFamily="34" charset="0"/>
              <a:ea typeface="+mn-ea"/>
              <a:cs typeface="Segoe UI" panose="020B0502040204020203" pitchFamily="34" charset="0"/>
            </a:rPr>
            <a:t>When should the technologies be invested in?</a:t>
          </a:r>
          <a:endParaRPr lang="es-CO" sz="2400" b="1" kern="1200" dirty="0">
            <a:solidFill>
              <a:sysClr val="window" lastClr="FFFFFF"/>
            </a:solidFill>
            <a:latin typeface="Segoe UI" panose="020B0502040204020203" pitchFamily="34" charset="0"/>
            <a:ea typeface="+mn-ea"/>
            <a:cs typeface="Segoe UI" panose="020B0502040204020203" pitchFamily="34" charset="0"/>
          </a:endParaRPr>
        </a:p>
      </dsp:txBody>
      <dsp:txXfrm>
        <a:off x="5980264" y="2671881"/>
        <a:ext cx="4532468" cy="1739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3B80-9818-4B42-92D6-B4CA9A939ED2}">
      <dsp:nvSpPr>
        <dsp:cNvPr id="0" name=""/>
        <dsp:cNvSpPr/>
      </dsp:nvSpPr>
      <dsp:spPr>
        <a:xfrm>
          <a:off x="3482862" y="0"/>
          <a:ext cx="5224294" cy="2899226"/>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285750" lvl="1" indent="-285750" algn="l" defTabSz="1600200" rtl="0">
            <a:lnSpc>
              <a:spcPct val="90000"/>
            </a:lnSpc>
            <a:spcBef>
              <a:spcPct val="0"/>
            </a:spcBef>
            <a:spcAft>
              <a:spcPct val="15000"/>
            </a:spcAft>
            <a:buChar char="•"/>
          </a:pPr>
          <a:r>
            <a:rPr lang="en-GB" sz="3600" kern="1200" dirty="0">
              <a:latin typeface="Calibri Light" panose="020F0302020204030204"/>
            </a:rPr>
            <a:t>Open Source energy Modelling System</a:t>
          </a:r>
          <a:endParaRPr lang="en-GB" sz="3600" kern="1200" dirty="0"/>
        </a:p>
        <a:p>
          <a:pPr marL="285750" lvl="1" indent="-285750" algn="l" defTabSz="1600200" rtl="0">
            <a:lnSpc>
              <a:spcPct val="90000"/>
            </a:lnSpc>
            <a:spcBef>
              <a:spcPct val="0"/>
            </a:spcBef>
            <a:spcAft>
              <a:spcPct val="15000"/>
            </a:spcAft>
            <a:buChar char="•"/>
          </a:pPr>
          <a:r>
            <a:rPr lang="en-GB" sz="3600" kern="1200">
              <a:latin typeface="Calibri Light" panose="020F0302020204030204"/>
            </a:rPr>
            <a:t>Capacity expansion planning</a:t>
          </a:r>
          <a:endParaRPr lang="en-GB" sz="3600" kern="1200"/>
        </a:p>
      </dsp:txBody>
      <dsp:txXfrm>
        <a:off x="3482862" y="362403"/>
        <a:ext cx="4137084" cy="2174420"/>
      </dsp:txXfrm>
    </dsp:sp>
    <dsp:sp modelId="{19FA7A5A-1B3E-4EC4-8BF7-062AA4160233}">
      <dsp:nvSpPr>
        <dsp:cNvPr id="0" name=""/>
        <dsp:cNvSpPr/>
      </dsp:nvSpPr>
      <dsp:spPr>
        <a:xfrm>
          <a:off x="0" y="0"/>
          <a:ext cx="3482862" cy="2899226"/>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GB" sz="4900" kern="1200" dirty="0">
              <a:latin typeface="Calibri Light" panose="020F0302020204030204"/>
            </a:rPr>
            <a:t>OSeMOSYS</a:t>
          </a:r>
          <a:endParaRPr lang="en-GB" sz="4900" kern="1200" dirty="0"/>
        </a:p>
      </dsp:txBody>
      <dsp:txXfrm>
        <a:off x="141529" y="141529"/>
        <a:ext cx="3199804" cy="261616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3620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Sustainable Development Goal 7 (or S.D.G. 7 for short) specifically focuses on the energy sector. The first target set in S.D.G. 7 is universal access to affordable, reliable, and modern energy services. This includes access to electricity and access to clean cooking. Secondly, S.D.G. 7 calls for a substantial increase in the share of renewables in order to reduce greenhouse gas emissions and increase the sustainability of energy supply. Another important element of improving the sustainability of the energy sector is energy efficiency, so S.D.G. 7 targets a doubling of the rate of global improvement in energy efficiency. Additionally, this S.D.G. targets improved cooperation to increase access to clean energy research and technology and to promote investment, as well as expanded and improved modern energy infrastructure in developing countries. All of these targets are set in pursuit of reduced poverty and greater sustainability. Although S.D.G. 7 explicitly focuses on the energy sector, we will see later that all of the goals are strongly interlinked and energy is important for multiple other goals.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37744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According to the Tracking S.D.G. 7 report, there has been progress in improving access to both electricity and clean cooking in recent years. This report states that electricity access increased from 83% in 2010 to 90% in 2018, while clean cooking access increased from 56% to 63%. However, the report's analysis also finds that current rates of progress are insufficient to meet the targets set by S.D.G. 7 by 2030. There are also key regions where progress has been slower. For example, the population without access to electricity is concentrated in Sub-Saharan Africa, which has an overall access rate of 47%. Energy modelling tools can be used to support policymaking to increase access to both electricity and clean cooking in several ways. This includes the use of geospatial electrification modelling to assess which access solutions are most economical for different regions. It also includes capacity expansion planning to assess how supply can be increased with minimized economic and environmental impacts.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702459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fontAlgn="base"/>
            <a:r>
              <a:rPr lang="en-US" sz="1200" b="0" i="0" u="none" strike="noStrike" kern="1200" dirty="0">
                <a:solidFill>
                  <a:schemeClr val="tx1"/>
                </a:solidFill>
                <a:effectLst/>
                <a:latin typeface="+mn-lt"/>
                <a:ea typeface="+mn-ea"/>
                <a:cs typeface="+mn-cs"/>
              </a:rPr>
              <a:t>This graph shows the share of electricity, heat, and transport demands met by renewables globally. We can see that there has been some progress in increasing the share of renewables in the electricity and transport sectors, and also in the heat sector when traditional biomass use is excluded. Overall, according to the SDG 7 Tracking Report, the share of renewable energy in Total Final Energy Consumption reached 17.3 percent in 2017, up from 16.3 percent in 2010. The most progress has been made in the power sector, which is largely attributed to the growth in solar PV and wind energy. However, to achieve SDG 7, more progress is needed, with most scenarios requiring the decarbonization of end use sectors. This includes the electrification of transport and heat, where there has been relatively slow progress.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On energy efficiency, global reductions in primary energy intensity have unfortunately slowed in recent years, despite progress still being greater than in the period before 2010. The SDG 7 Tracking Report analysis shows that the transport sector has seen an increase in energy intensity improvement since 2010, while other sectors have seen a decrease. There are also differences by region, with Sub-Saharan Africa having the highest energy intensity, while Latin America and the Caribbean have the lowest. If the SDG 7 target of doubling the rate of global improvement in energy efficiency by 2030 is to be met, energy efficiency measures must be prioritized in policymaking and investment planning.</a:t>
            </a:r>
            <a:r>
              <a:rPr lang="en-US" sz="1200" b="0" i="0" kern="1200" dirty="0">
                <a:solidFill>
                  <a:schemeClr val="tx1"/>
                </a:solidFill>
                <a:effectLst/>
                <a:latin typeface="+mn-lt"/>
                <a:ea typeface="+mn-ea"/>
                <a:cs typeface="+mn-cs"/>
              </a:rPr>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366474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The sustainable development goals are designed to be viewed as a group and many studies have found a large number of synergies and trade-offs between different targets. It is important that these interactions are understood so that policymakers can make plans to maximize synergies and minimize trade-offs. Modelling tools have a key role in understanding these interactions, as they can be used to develop cross-sectoral scenarios and explore their impacts. There are many, often complex, links between systems and Sustainable Development Goals. </a:t>
            </a:r>
            <a:endParaRPr lang="en-US" dirty="0"/>
          </a:p>
          <a:p>
            <a:endParaRPr lang="en-US" dirty="0">
              <a:cs typeface="Calibri"/>
            </a:endParaRPr>
          </a:p>
          <a:p>
            <a:r>
              <a:rPr lang="en-US" dirty="0">
                <a:cs typeface="Calibri"/>
              </a:rPr>
              <a:t>As an example, let's think about the links between the energy system and S.D.G. targets. </a:t>
            </a:r>
            <a:r>
              <a:rPr lang="en-US" dirty="0" err="1">
                <a:cs typeface="Calibri"/>
              </a:rPr>
              <a:t>Nerini</a:t>
            </a:r>
            <a:r>
              <a:rPr lang="en-US" dirty="0">
                <a:cs typeface="Calibri"/>
              </a:rPr>
              <a:t> et al. (2018) found that at least 113 of the 169 S.D.G. targets require changes in energy systems. Examples include targets in S.D.G. 13, which focus on climate change action, requiring decarbonization of the energy system, and targets in S.D.G. 1, which focus on ending poverty, requiring improved energy infrastructure to increase modern energy access. There are many more synergies and trade-offs that we do not have time to explore in more detail; however, it is clear that policymakers need to understand these interactions in order to support progress towards the S.D.Gs. </a:t>
            </a:r>
            <a:r>
              <a:rPr lang="en-US" dirty="0" err="1">
                <a:cs typeface="Calibri"/>
              </a:rPr>
              <a:t>Nerini</a:t>
            </a:r>
            <a:r>
              <a:rPr lang="en-US" dirty="0">
                <a:cs typeface="Calibri"/>
              </a:rPr>
              <a:t> et al. highlight that we cannot think in silos and must use integrated planning approaches with a long-term perspective. Energy modelling tools are a key enabler of such approaches.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518687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a:t>
            </a:r>
            <a:r>
              <a:rPr lang="en-US" b="1" dirty="0"/>
              <a:t>energy system model</a:t>
            </a:r>
            <a:r>
              <a:rPr lang="en-US" dirty="0"/>
              <a:t> is a mathematical representation of an energy system used to analyze the generation, transformation, distribution, and consumption of energy in various forms, such as electricity, heat, and fuel. These models help policymakers, researchers, and industry stakeholders understand the behavior of energy systems and assist in decision-making related to energy planning, technology deployment, and policy development. These models can be categorized into four main groups, each serving a specific purpose in analyzing and managing energy systems:</a:t>
            </a:r>
          </a:p>
          <a:p>
            <a:pPr>
              <a:buFont typeface="+mj-lt"/>
              <a:buAutoNum type="arabicPeriod"/>
            </a:pPr>
            <a:r>
              <a:rPr lang="en-US" b="1" dirty="0"/>
              <a:t>Optimization models</a:t>
            </a:r>
            <a:r>
              <a:rPr lang="en-US" dirty="0"/>
              <a:t>: These models focus on determining the best outcomes or solutions under given constraints, such as minimizing costs or maximizing system efficiency. They are typically used to develop </a:t>
            </a:r>
            <a:r>
              <a:rPr lang="en-US" b="1" dirty="0"/>
              <a:t>Normative Scenarios</a:t>
            </a:r>
            <a:r>
              <a:rPr lang="en-US" dirty="0"/>
              <a:t>, which outline what should happen based on desired future goals or outcomes.</a:t>
            </a:r>
          </a:p>
          <a:p>
            <a:pPr>
              <a:buFont typeface="+mj-lt"/>
              <a:buAutoNum type="arabicPeriod"/>
            </a:pPr>
            <a:r>
              <a:rPr lang="en-US" b="1" dirty="0"/>
              <a:t>Simulation models</a:t>
            </a:r>
            <a:r>
              <a:rPr lang="en-US" dirty="0"/>
              <a:t>: These models are designed to imitate the behavior of energy systems under different conditions. Their primary use is in </a:t>
            </a:r>
            <a:r>
              <a:rPr lang="en-US" b="1" dirty="0"/>
              <a:t>Predictive Forecasting</a:t>
            </a:r>
            <a:r>
              <a:rPr lang="en-US" dirty="0"/>
              <a:t>, where they help anticipate future system behavior based on historical data and projected trends.</a:t>
            </a:r>
          </a:p>
          <a:p>
            <a:pPr>
              <a:buFont typeface="+mj-lt"/>
              <a:buAutoNum type="arabicPeriod"/>
            </a:pPr>
            <a:r>
              <a:rPr lang="en-US" b="1" dirty="0"/>
              <a:t>Power sector models</a:t>
            </a:r>
            <a:r>
              <a:rPr lang="en-US" dirty="0"/>
              <a:t>: Focused specifically on the electricity sector, these models simulate the </a:t>
            </a:r>
            <a:r>
              <a:rPr lang="en-US" b="1" dirty="0"/>
              <a:t>operational dynamics</a:t>
            </a:r>
            <a:r>
              <a:rPr lang="en-US" dirty="0"/>
              <a:t>, such as how electricity is dispatched and traded in the power market. They are critical for understanding short-term operational issues, including dispatch optimization and market dynamics.</a:t>
            </a:r>
          </a:p>
          <a:p>
            <a:pPr>
              <a:buFont typeface="+mj-lt"/>
              <a:buAutoNum type="arabicPeriod"/>
            </a:pPr>
            <a:r>
              <a:rPr lang="en-US" b="1" dirty="0"/>
              <a:t>Qualitative assessment</a:t>
            </a:r>
            <a:r>
              <a:rPr lang="en-US" dirty="0"/>
              <a:t>: These are more interpretive models used for </a:t>
            </a:r>
            <a:r>
              <a:rPr lang="en-US" b="1" dirty="0"/>
              <a:t>analytical evaluation</a:t>
            </a:r>
            <a:r>
              <a:rPr lang="en-US" dirty="0"/>
              <a:t> and </a:t>
            </a:r>
            <a:r>
              <a:rPr lang="en-US" b="1" dirty="0"/>
              <a:t>quantitative reasoning</a:t>
            </a:r>
            <a:r>
              <a:rPr lang="en-US" dirty="0"/>
              <a:t>. They often complement the other models by offering insights that go beyond numbers, addressing factors like policy implications, social acceptance, or other qualitative considerations.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dirty="0"/>
            </a:br>
            <a:r>
              <a:rPr lang="en-US" dirty="0"/>
              <a:t>It is important to stress that this is a proposal for how to classify energy system models; it is non-exhaustive, and there are alternative ways to categorize these models.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figure presents the </a:t>
            </a:r>
            <a:r>
              <a:rPr lang="en-US" b="1" dirty="0"/>
              <a:t>energy system modeling pipeline</a:t>
            </a:r>
            <a:r>
              <a:rPr lang="en-US" dirty="0"/>
              <a:t>, illustrating the key steps involved in conducting a comprehensive energy system analysis. The process typically involves the following stages:</a:t>
            </a:r>
          </a:p>
          <a:p>
            <a:pPr>
              <a:buFont typeface="+mj-lt"/>
              <a:buAutoNum type="arabicPeriod"/>
            </a:pPr>
            <a:r>
              <a:rPr lang="en-US" b="1" dirty="0"/>
              <a:t>Formulate policy or research questions</a:t>
            </a:r>
            <a:r>
              <a:rPr lang="en-US" dirty="0"/>
              <a:t>: The first step involves defining the goals and objectives of the analysis. This may include identifying specific policy questions or research objectives, such as investigating renewable energy integration, reducing emissions, or improving energy security.</a:t>
            </a:r>
          </a:p>
          <a:p>
            <a:pPr>
              <a:buFont typeface="+mj-lt"/>
              <a:buAutoNum type="arabicPeriod"/>
            </a:pPr>
            <a:r>
              <a:rPr lang="en-US" b="1" dirty="0"/>
              <a:t>Set </a:t>
            </a:r>
            <a:r>
              <a:rPr lang="en-US" b="1" dirty="0" err="1"/>
              <a:t>spatio</a:t>
            </a:r>
            <a:r>
              <a:rPr lang="en-US" b="1" dirty="0"/>
              <a:t>-temporal boundaries</a:t>
            </a:r>
            <a:r>
              <a:rPr lang="en-US" dirty="0"/>
              <a:t>: After defining the research questions, the next step is to set the geographical (spatial) and time (temporal) scope of the model. This includes selecting the region(s) or country(</a:t>
            </a:r>
            <a:r>
              <a:rPr lang="en-US" dirty="0" err="1"/>
              <a:t>ies</a:t>
            </a:r>
            <a:r>
              <a:rPr lang="en-US" dirty="0"/>
              <a:t>) to be studied, as well as the timeframe (i.e., intra-year division and number of years).</a:t>
            </a:r>
          </a:p>
          <a:p>
            <a:pPr>
              <a:buFont typeface="+mj-lt"/>
              <a:buAutoNum type="arabicPeriod"/>
            </a:pPr>
            <a:r>
              <a:rPr lang="en-US" b="1" dirty="0"/>
              <a:t>Consider model features</a:t>
            </a:r>
            <a:r>
              <a:rPr lang="en-US" dirty="0"/>
              <a:t>: At this stage, the necessary features and elements of the model are determined. This includes specifying what technologies, energy sources, and sectors (e.g., electricity, transportation) will be modeled, as well as the level of detail required to answer the research questions.</a:t>
            </a:r>
          </a:p>
          <a:p>
            <a:pPr>
              <a:buFont typeface="+mj-lt"/>
              <a:buAutoNum type="arabicPeriod"/>
            </a:pPr>
            <a:r>
              <a:rPr lang="en-US" b="1" dirty="0"/>
              <a:t>Conduct and refine analysis</a:t>
            </a:r>
            <a:r>
              <a:rPr lang="en-US" dirty="0"/>
              <a:t>: This step involves running simulations or optimizations based on the data and model setup. Analysts may refine the model and perform multiple iterations to improve accuracy and ensure that the results are robust and meaningful.</a:t>
            </a:r>
          </a:p>
          <a:p>
            <a:pPr>
              <a:buFont typeface="+mj-lt"/>
              <a:buAutoNum type="arabicPeriod"/>
            </a:pPr>
            <a:r>
              <a:rPr lang="en-US" b="1" dirty="0"/>
              <a:t>Quantify uncertainty</a:t>
            </a:r>
            <a:r>
              <a:rPr lang="en-US" dirty="0"/>
              <a:t>: Since future energy scenarios are inherently uncertain, this step involves quantifying the uncertainty of model outputs. Sensitivity analyses and probabilistic approaches are often used to account for variations in assumptions, such as fuel prices, demand growth, and technology costs.</a:t>
            </a:r>
          </a:p>
          <a:p>
            <a:pPr>
              <a:buFont typeface="+mj-lt"/>
              <a:buAutoNum type="arabicPeriod"/>
            </a:pPr>
            <a:r>
              <a:rPr lang="en-US" b="1" dirty="0"/>
              <a:t>Communicate insights</a:t>
            </a:r>
            <a:r>
              <a:rPr lang="en-US" dirty="0"/>
              <a:t>: Finally, the results of the analysis are communicated to decision-makers, stakeholders, or the broader public. This involves translating complex model outputs into actionable insights, policy recommendations, or other forms of guidance to support informed decision-making.</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39205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dirty="0"/>
              <a:t>      This figure illustrates four fundamental decision areas that energy system models can inform, particularly when evaluating investments in new energy infrastructure. It is important to note that energy system models encompass a broader range of technologies —including heating, transport, and industrial energy use and are not just focused on power production (e.g. power plants).</a:t>
            </a:r>
            <a:br>
              <a:rPr lang="en-GB" dirty="0"/>
            </a:br>
            <a:endParaRPr lang="en-GB" dirty="0"/>
          </a:p>
          <a:p>
            <a:r>
              <a:rPr lang="en-GB" b="1" dirty="0"/>
              <a:t>     1. What types of generation technologies are needed?</a:t>
            </a:r>
            <a:br>
              <a:rPr lang="en-GB" dirty="0"/>
            </a:br>
            <a:r>
              <a:rPr lang="en-GB" dirty="0"/>
              <a:t>Models help identify the optimal mix of energy supply technologies—whether electricity, heat, fuels, or other vectors—based on criteria such as cost, resource potential, emissions, and system integration needs.</a:t>
            </a:r>
            <a:br>
              <a:rPr lang="en-GB" dirty="0"/>
            </a:br>
            <a:endParaRPr lang="en-GB" dirty="0"/>
          </a:p>
          <a:p>
            <a:r>
              <a:rPr lang="en-GB" b="1" dirty="0"/>
              <a:t>      2. What should be the capacity of the new generation technologies?</a:t>
            </a:r>
            <a:br>
              <a:rPr lang="en-GB" dirty="0"/>
            </a:br>
            <a:r>
              <a:rPr lang="en-GB" dirty="0"/>
              <a:t>Capacity decisions are guided by projected demand, technology constraints, and system-level optimization, supporting efficient and reliable energy service delivery across sectors.</a:t>
            </a:r>
            <a:br>
              <a:rPr lang="en-GB" dirty="0"/>
            </a:br>
            <a:endParaRPr lang="en-GB" dirty="0"/>
          </a:p>
          <a:p>
            <a:r>
              <a:rPr lang="en-GB" b="1" dirty="0"/>
              <a:t>      3. What locations should the technologies be installed?</a:t>
            </a:r>
            <a:br>
              <a:rPr lang="en-GB" dirty="0"/>
            </a:br>
            <a:r>
              <a:rPr lang="en-GB" dirty="0"/>
              <a:t>Spatial considerations are central to planning. GIS-based models can determine where technologies should be deployed by analysing resource availability, infrastructure, land use, and proximity to demand centres.</a:t>
            </a:r>
            <a:br>
              <a:rPr lang="en-GB" dirty="0"/>
            </a:br>
            <a:r>
              <a:rPr lang="en-GB" i="1" dirty="0"/>
              <a:t>(Note: This applies particularly to spatially explicit or GIS-based energy models.)</a:t>
            </a:r>
            <a:br>
              <a:rPr lang="en-GB" i="1" dirty="0"/>
            </a:br>
            <a:br>
              <a:rPr lang="en-GB" i="1" dirty="0"/>
            </a:br>
            <a:r>
              <a:rPr lang="en-GB" b="1" i="0" dirty="0"/>
              <a:t>4. When </a:t>
            </a:r>
            <a:r>
              <a:rPr lang="en-GB" b="1" dirty="0"/>
              <a:t>should the technologies be invested in?</a:t>
            </a:r>
            <a:br>
              <a:rPr lang="en-GB" dirty="0"/>
            </a:br>
            <a:r>
              <a:rPr lang="en-GB" dirty="0"/>
              <a:t>Temporal planning ensures that technologies are deployed in alignment with evolving demand, policy targets (e.g., emissions reductions), and technology readiness. Timing is also crucial for optimizing system costs and operation.</a:t>
            </a:r>
            <a:br>
              <a:rPr lang="en-GB" dirty="0"/>
            </a:br>
            <a:endParaRPr lang="en-GB" dirty="0"/>
          </a:p>
          <a:p>
            <a:r>
              <a:rPr lang="en-GB" b="1" dirty="0"/>
              <a:t>      Disclaimer:</a:t>
            </a:r>
            <a:r>
              <a:rPr lang="en-GB" dirty="0"/>
              <a:t> While these are key outcomes, they are not the only ones, comprehensive energy system models can also provide insights into emissions pathways, operational strategies, policy implications, long-term investment needs and much more.</a:t>
            </a:r>
          </a:p>
          <a:p>
            <a:endParaRPr lang="en-GB"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4101059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modelling for energy policy presents several challenges including opaque analysis, lack of community co-operation with socio-economic actors, and inappropriate answerability. To mitigate these issues, the following governance principles are proposed:</a:t>
            </a:r>
          </a:p>
          <a:p>
            <a:endParaRPr lang="en-US" dirty="0"/>
          </a:p>
          <a:p>
            <a:r>
              <a:rPr lang="en-US" b="1" dirty="0"/>
              <a:t>Ubuntu: </a:t>
            </a:r>
            <a:r>
              <a:rPr lang="en-US" dirty="0"/>
              <a:t>This is a concept borrowed from African philosophy regarding our shared humanity. Here this refers to the fact that communities should be involved with energy modelling.</a:t>
            </a:r>
          </a:p>
          <a:p>
            <a:endParaRPr lang="en-US" dirty="0"/>
          </a:p>
          <a:p>
            <a:r>
              <a:rPr lang="en-US" b="1" dirty="0"/>
              <a:t>Retrievability: </a:t>
            </a:r>
            <a:r>
              <a:rPr lang="en-US" dirty="0"/>
              <a:t>It is often the case that it is difficult to find data. However, it should be the case that data are easily accessed and found.</a:t>
            </a:r>
          </a:p>
          <a:p>
            <a:endParaRPr lang="en-US" dirty="0"/>
          </a:p>
          <a:p>
            <a:r>
              <a:rPr lang="en-US" b="1" dirty="0"/>
              <a:t>Reusability: </a:t>
            </a:r>
            <a:r>
              <a:rPr lang="en-US" dirty="0"/>
              <a:t>The model should be re-usable, no matter the amount of times the model is licensed.</a:t>
            </a:r>
          </a:p>
          <a:p>
            <a:endParaRPr lang="en-US" dirty="0"/>
          </a:p>
          <a:p>
            <a:r>
              <a:rPr lang="en-US" b="1" dirty="0"/>
              <a:t>Repeatability: </a:t>
            </a:r>
            <a:r>
              <a:rPr lang="en-US" dirty="0"/>
              <a:t>The model should be repeatable and user friendly in a digital workflow.</a:t>
            </a:r>
          </a:p>
          <a:p>
            <a:endParaRPr lang="en-US" dirty="0"/>
          </a:p>
          <a:p>
            <a:r>
              <a:rPr lang="en-US" b="1" dirty="0" err="1"/>
              <a:t>Reconstructability</a:t>
            </a:r>
            <a:r>
              <a:rPr lang="en-US" b="1" dirty="0"/>
              <a:t>: </a:t>
            </a:r>
            <a:r>
              <a:rPr lang="en-US" dirty="0"/>
              <a:t>This extends the concept of repeatability to include the instructions for how to rebuild the energy modelling elements. For example, input data, model relations, and resulting scenarios.</a:t>
            </a:r>
          </a:p>
          <a:p>
            <a:endParaRPr lang="en-US" dirty="0"/>
          </a:p>
          <a:p>
            <a:r>
              <a:rPr lang="en-US" b="1" dirty="0"/>
              <a:t>Interoperability: </a:t>
            </a:r>
            <a:r>
              <a:rPr lang="en-US" dirty="0"/>
              <a:t>This allows for scenarios to be tested by other models or approaches and integrate with other sub-sectors and more broadly in general.</a:t>
            </a:r>
            <a:endParaRPr lang="en-US" dirty="0">
              <a:cs typeface="Calibri"/>
            </a:endParaRPr>
          </a:p>
          <a:p>
            <a:endParaRPr lang="en-US" dirty="0"/>
          </a:p>
          <a:p>
            <a:r>
              <a:rPr lang="en-US" b="1" dirty="0"/>
              <a:t>Auditability: </a:t>
            </a:r>
            <a:r>
              <a:rPr lang="en-US" dirty="0"/>
              <a:t>This means that there should be direct accountability to the internal or external funders of the energy modelling for policy support, as well as to society more broadly.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346162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We will now look at a brief example of how the U4RIA principles can be applied.</a:t>
            </a:r>
          </a:p>
          <a:p>
            <a:r>
              <a:rPr lang="en-US" dirty="0"/>
              <a:t>Costa Rica have a Nationally Determined Contribution or N. D. C. target compatible with a two degree pathway.</a:t>
            </a:r>
          </a:p>
          <a:p>
            <a:endParaRPr lang="en-US" dirty="0"/>
          </a:p>
          <a:p>
            <a:r>
              <a:rPr lang="en-US" dirty="0"/>
              <a:t>To aid in the development of the</a:t>
            </a:r>
            <a:r>
              <a:rPr lang="en-US" b="1" dirty="0"/>
              <a:t> </a:t>
            </a:r>
            <a:r>
              <a:rPr lang="en-US" dirty="0"/>
              <a:t>national </a:t>
            </a:r>
            <a:r>
              <a:rPr lang="en-US" dirty="0" err="1"/>
              <a:t>decarbonisation</a:t>
            </a:r>
            <a:r>
              <a:rPr lang="en-US" dirty="0"/>
              <a:t> plan or N. D. P., the Costa Rican government acknowledged that a framework required both qualitative and quantitative methods. </a:t>
            </a:r>
            <a:br>
              <a:rPr lang="en-US" dirty="0">
                <a:cs typeface="+mn-lt"/>
              </a:rPr>
            </a:br>
            <a:br>
              <a:rPr lang="en-US" dirty="0">
                <a:cs typeface="+mn-lt"/>
              </a:rPr>
            </a:br>
            <a:r>
              <a:rPr lang="en-US" dirty="0"/>
              <a:t>The first step undertaken was to engage stakeholders with high-level government actors, such as the president and ministers, and with the private sector, academia, and wider society. </a:t>
            </a:r>
            <a:br>
              <a:rPr lang="en-US" dirty="0">
                <a:cs typeface="+mn-lt"/>
              </a:rPr>
            </a:br>
            <a:br>
              <a:rPr lang="en-US" dirty="0">
                <a:cs typeface="+mn-lt"/>
              </a:rPr>
            </a:br>
            <a:r>
              <a:rPr lang="en-US" dirty="0"/>
              <a:t>The second step was a series of workshops, where two scenarios emerged: a business-as-usual and a deep-decarbonization scenario. These scenarios where then built with the </a:t>
            </a:r>
            <a:r>
              <a:rPr lang="en-US" dirty="0" err="1"/>
              <a:t>OSeMOSYS</a:t>
            </a:r>
            <a:r>
              <a:rPr lang="en-US" dirty="0"/>
              <a:t> model. The results were reviewed by the stakeholders in a back-casting participatory process, which led to a final N. D. P. </a:t>
            </a:r>
            <a:endParaRPr lang="en-US" dirty="0">
              <a:cs typeface="Calibri"/>
            </a:endParaRPr>
          </a:p>
          <a:p>
            <a:endParaRPr lang="en-US" dirty="0"/>
          </a:p>
          <a:p>
            <a:r>
              <a:rPr lang="en-US" dirty="0"/>
              <a:t>The work introduced a framework that can guide national energy policy in line with the U4RIA</a:t>
            </a:r>
            <a:r>
              <a:rPr lang="en-US" b="1" dirty="0"/>
              <a:t> </a:t>
            </a:r>
            <a:r>
              <a:rPr lang="en-US" dirty="0"/>
              <a:t>governing principles.</a:t>
            </a:r>
            <a:endParaRPr lang="en-US" dirty="0">
              <a:cs typeface="Calibri"/>
            </a:endParaRPr>
          </a:p>
          <a:p>
            <a:endParaRPr lang="en-US" dirty="0"/>
          </a:p>
          <a:p>
            <a:r>
              <a:rPr lang="en-US" dirty="0"/>
              <a:t>Specifically, the stakeholder engagement involved the community (i.e. ubuntu) and the </a:t>
            </a:r>
            <a:r>
              <a:rPr lang="en-US" dirty="0" err="1"/>
              <a:t>OSeMOSYS</a:t>
            </a:r>
            <a:r>
              <a:rPr lang="en-US" dirty="0"/>
              <a:t> data and model code are published openly on GitHub for retrievability, reusability, and repeatability. </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632805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So far in this lecture, we have discussed the importance of energy planning for sustainable development and the role that energy modeling can play in supporting policymaking. This course focuses on the concepts of energy system modeling and how they can be integrated into the policy process. We will start by introducing energy modeling tools and their applications. From Lectures 3 to 14, the course will focus on exploring how </a:t>
            </a:r>
            <a:r>
              <a:rPr lang="en-US" dirty="0" err="1"/>
              <a:t>OSeMOSYS</a:t>
            </a:r>
            <a:r>
              <a:rPr lang="en-US" dirty="0"/>
              <a:t> models are developed and covering key theoretical concepts in capacity expansion planning. Additionally, the course includes hands-on exercises where you will learn to develop your own models and analyses and explore how these skills can be applied to country-specific analyses to support future policymaking.</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this course, you will gain an understanding of the key processes in energy systems. We will </a:t>
            </a:r>
            <a:r>
              <a:rPr lang="en-US" dirty="0" err="1">
                <a:cs typeface="Calibri"/>
              </a:rPr>
              <a:t>analyse</a:t>
            </a:r>
            <a:r>
              <a:rPr lang="en-US" dirty="0">
                <a:cs typeface="Calibri"/>
              </a:rPr>
              <a:t> these processes with respect to their performance, costs, resource needs, and environmental impacts, viewing them as part of the whole energy system. This knowledge will be applied to explore how different configurations of the energy system impact climate change mitigation and the Sustainable Development Goals. In both the lectures and hands-on exercises, you will learn how to develop your own model using </a:t>
            </a:r>
            <a:r>
              <a:rPr lang="en-US" dirty="0" err="1">
                <a:cs typeface="Calibri"/>
              </a:rPr>
              <a:t>OSeMOSYS</a:t>
            </a:r>
            <a:r>
              <a:rPr lang="en-US" dirty="0">
                <a:cs typeface="Calibri"/>
              </a:rPr>
              <a:t>. This can act as a foundation for doing your own country-level analysis, and there will be a focus on how the knowledge gained in this course can be applied in future work and policymaking.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305202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err="1">
                <a:cs typeface="Calibri"/>
              </a:rPr>
              <a:t>OSeMOSYS</a:t>
            </a:r>
            <a:r>
              <a:rPr lang="en-US" dirty="0">
                <a:cs typeface="Calibri"/>
              </a:rPr>
              <a:t> stands for the Open Source energy Modelling System. </a:t>
            </a:r>
            <a:r>
              <a:rPr lang="en-US" dirty="0" err="1"/>
              <a:t>OSeMOSYS</a:t>
            </a:r>
            <a:r>
              <a:rPr lang="en-US" dirty="0"/>
              <a:t> is a </a:t>
            </a:r>
            <a:r>
              <a:rPr lang="en-US" b="1" dirty="0"/>
              <a:t>linear optimization energy system model</a:t>
            </a:r>
            <a:r>
              <a:rPr lang="en-US" dirty="0"/>
              <a:t> that minimizes total system costs while meeting energy demands under given constraints. It optimally allocates energy resources, technologies, and investments across time to support long-term energy planning and policy analysis.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err="1">
                <a:cs typeface="Calibri"/>
              </a:rPr>
              <a:t>OSeMOSYS</a:t>
            </a:r>
            <a:r>
              <a:rPr lang="en-US" dirty="0">
                <a:cs typeface="Calibri"/>
              </a:rPr>
              <a:t> stands out from many other modelling tools as it is completely open source, freely accessible, and transparent. This means that </a:t>
            </a:r>
            <a:r>
              <a:rPr lang="en-US" dirty="0" err="1">
                <a:cs typeface="Calibri"/>
              </a:rPr>
              <a:t>OSeMOSYS</a:t>
            </a:r>
            <a:r>
              <a:rPr lang="en-US" dirty="0">
                <a:cs typeface="Calibri"/>
              </a:rPr>
              <a:t> is widely used for training and capacity building. Additionally, it is possible to learn how to use </a:t>
            </a:r>
            <a:r>
              <a:rPr lang="en-US" dirty="0" err="1">
                <a:cs typeface="Calibri"/>
              </a:rPr>
              <a:t>OSeMOSYS</a:t>
            </a:r>
            <a:r>
              <a:rPr lang="en-US" dirty="0">
                <a:cs typeface="Calibri"/>
              </a:rPr>
              <a:t> in a relatively short timeframe, especially compared to less accessible modelling tools. Overall, these key features mean </a:t>
            </a:r>
            <a:r>
              <a:rPr lang="en-US" dirty="0" err="1">
                <a:cs typeface="Calibri"/>
              </a:rPr>
              <a:t>OSeMOSYS</a:t>
            </a:r>
            <a:r>
              <a:rPr lang="en-US" dirty="0">
                <a:cs typeface="Calibri"/>
              </a:rPr>
              <a:t> is well placed to be used in a range of settings, from developers to academics to policymakers. Since the system requires no upfront financial investment, it can be used by resource limited governments and institutions. </a:t>
            </a:r>
            <a:r>
              <a:rPr lang="en-US" dirty="0" err="1">
                <a:cs typeface="Calibri"/>
              </a:rPr>
              <a:t>OSeMOSYS</a:t>
            </a:r>
            <a:r>
              <a:rPr lang="en-US" dirty="0">
                <a:cs typeface="Calibri"/>
              </a:rPr>
              <a:t> is used to develop long-term analyses of the energy sector at a range of scales, including continent-, country- and regional-level studies. </a:t>
            </a:r>
            <a:r>
              <a:rPr lang="en-US" dirty="0" err="1">
                <a:cs typeface="Calibri"/>
              </a:rPr>
              <a:t>OSeMOSYS</a:t>
            </a:r>
            <a:r>
              <a:rPr lang="en-US" dirty="0">
                <a:cs typeface="Calibri"/>
              </a:rPr>
              <a:t> has been used for a wealth of applications, from assessing electrification pathways to understanding the environmental and economic implications of decarbonization scenarios. You will learn more about </a:t>
            </a:r>
            <a:r>
              <a:rPr lang="en-US" dirty="0" err="1">
                <a:cs typeface="Calibri"/>
              </a:rPr>
              <a:t>OSeMOSYS</a:t>
            </a:r>
            <a:r>
              <a:rPr lang="en-US" dirty="0">
                <a:cs typeface="Calibri"/>
              </a:rPr>
              <a:t> and its applications as you progress through this course.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4232801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s-CO" dirty="0" err="1"/>
              <a:t>The</a:t>
            </a:r>
            <a:r>
              <a:rPr lang="es-CO" dirty="0"/>
              <a:t> figure </a:t>
            </a:r>
            <a:r>
              <a:rPr lang="es-CO" dirty="0" err="1"/>
              <a:t>presents</a:t>
            </a:r>
            <a:r>
              <a:rPr lang="es-CO" dirty="0"/>
              <a:t> </a:t>
            </a:r>
            <a:r>
              <a:rPr lang="es-CO" dirty="0" err="1"/>
              <a:t>some</a:t>
            </a:r>
            <a:r>
              <a:rPr lang="es-CO" dirty="0"/>
              <a:t> </a:t>
            </a:r>
            <a:r>
              <a:rPr lang="es-CO" dirty="0" err="1"/>
              <a:t>examples</a:t>
            </a:r>
            <a:r>
              <a:rPr lang="es-CO" dirty="0"/>
              <a:t> </a:t>
            </a:r>
            <a:r>
              <a:rPr lang="es-CO" dirty="0" err="1"/>
              <a:t>of</a:t>
            </a:r>
            <a:r>
              <a:rPr lang="es-CO" dirty="0"/>
              <a:t> </a:t>
            </a:r>
            <a:r>
              <a:rPr lang="es-CO" dirty="0" err="1"/>
              <a:t>key</a:t>
            </a:r>
            <a:r>
              <a:rPr lang="es-CO" dirty="0"/>
              <a:t> </a:t>
            </a:r>
            <a:r>
              <a:rPr lang="es-CO" dirty="0" err="1"/>
              <a:t>outcomes</a:t>
            </a:r>
            <a:r>
              <a:rPr lang="es-CO" dirty="0"/>
              <a:t> </a:t>
            </a:r>
            <a:r>
              <a:rPr lang="es-CO" dirty="0" err="1"/>
              <a:t>using</a:t>
            </a:r>
            <a:r>
              <a:rPr lang="es-CO" dirty="0"/>
              <a:t> </a:t>
            </a:r>
            <a:r>
              <a:rPr lang="es-CO" dirty="0" err="1"/>
              <a:t>OSeMOSYS</a:t>
            </a:r>
            <a:r>
              <a:rPr lang="es-CO" dirty="0"/>
              <a:t> </a:t>
            </a:r>
            <a:r>
              <a:rPr lang="es-CO" dirty="0" err="1"/>
              <a:t>modelling</a:t>
            </a:r>
            <a:r>
              <a:rPr lang="es-CO" dirty="0"/>
              <a:t> </a:t>
            </a:r>
            <a:r>
              <a:rPr lang="es-CO" dirty="0" err="1"/>
              <a:t>for</a:t>
            </a:r>
            <a:r>
              <a:rPr lang="es-CO" dirty="0"/>
              <a:t> </a:t>
            </a:r>
            <a:r>
              <a:rPr lang="es-CO" dirty="0" err="1"/>
              <a:t>long-term</a:t>
            </a:r>
            <a:r>
              <a:rPr lang="es-CO" dirty="0"/>
              <a:t> </a:t>
            </a:r>
            <a:r>
              <a:rPr lang="es-CO" dirty="0" err="1"/>
              <a:t>energy</a:t>
            </a:r>
            <a:r>
              <a:rPr lang="es-CO" dirty="0"/>
              <a:t> </a:t>
            </a:r>
            <a:r>
              <a:rPr lang="es-CO" dirty="0" err="1"/>
              <a:t>planning</a:t>
            </a:r>
            <a:r>
              <a:rPr lang="es-CO" dirty="0"/>
              <a:t>. </a:t>
            </a:r>
            <a:r>
              <a:rPr lang="en-US" b="1" dirty="0"/>
              <a:t>Capacity expansion</a:t>
            </a:r>
            <a:r>
              <a:rPr lang="en-US" dirty="0"/>
              <a:t> analysis is one of the primary results, helping to determine the optimal mix and scale of energy generation technologies needed to meet future energy demands. This includes specifying when and where new power plants should be built, ensuring that the system can reliably meet energy needs over time. Additionally, </a:t>
            </a:r>
            <a:r>
              <a:rPr lang="en-US" b="1" dirty="0"/>
              <a:t>emission trajectory</a:t>
            </a:r>
            <a:r>
              <a:rPr lang="en-US" dirty="0"/>
              <a:t> offers insight into the environmental impact of different energy pathways, tracking greenhouse gas emissions across scenarios and identifying the most sustainable options for decarbonizing the energy sector. Lastly, </a:t>
            </a:r>
            <a:r>
              <a:rPr lang="en-US" b="1" dirty="0"/>
              <a:t>cost analysis</a:t>
            </a:r>
            <a:r>
              <a:rPr lang="en-US" dirty="0"/>
              <a:t> delivers a comprehensive evaluation of the total costs associated with different energy strategies, including capital investments, operational expenses, and fuel costs, allowing decision-makers to weigh trade-offs between affordability, sustainability, and energy security.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335327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has become more crucial than ever for humanity, touching all aspects of life—from something as simple as turning on a light bulb to powering heavy industries like steel and cement production. In this context, energy planning is essential to ensure an adequate and continuous energy supply, anytime and anywhere. Five key points can be highlighted:</a:t>
            </a:r>
          </a:p>
          <a:p>
            <a:pPr>
              <a:buFont typeface="+mj-lt"/>
              <a:buAutoNum type="arabicPeriod"/>
            </a:pPr>
            <a:r>
              <a:rPr lang="en-US" b="1" dirty="0"/>
              <a:t>Energy security</a:t>
            </a:r>
            <a:r>
              <a:rPr lang="en-US" dirty="0"/>
              <a:t> refers to a reliable and uninterrupted energy supply. It includes energy sovereignty, which reduces reliance on external sources by maximizing domestic resources.</a:t>
            </a:r>
          </a:p>
          <a:p>
            <a:pPr>
              <a:buFont typeface="+mj-lt"/>
              <a:buAutoNum type="arabicPeriod"/>
            </a:pPr>
            <a:r>
              <a:rPr lang="en-US" b="1" dirty="0"/>
              <a:t>Environmental sustainability</a:t>
            </a:r>
            <a:r>
              <a:rPr lang="en-US" dirty="0"/>
              <a:t> addresses issues ranging from local air and water pollution to, most importantly, combating climate change and global warming.</a:t>
            </a:r>
          </a:p>
          <a:p>
            <a:pPr>
              <a:buFont typeface="+mj-lt"/>
              <a:buAutoNum type="arabicPeriod"/>
            </a:pPr>
            <a:r>
              <a:rPr lang="en-US" b="1" dirty="0"/>
              <a:t>Affordability and accessibility</a:t>
            </a:r>
            <a:r>
              <a:rPr lang="en-US" dirty="0"/>
              <a:t> are vital, as energy must be financially feasible and available to all sectors of society. This also includes extending energy access to underserved populations such as women, people with disabilities, ethnic minorities, and other vulnerable communities.</a:t>
            </a:r>
          </a:p>
          <a:p>
            <a:pPr>
              <a:buFont typeface="+mj-lt"/>
              <a:buAutoNum type="arabicPeriod"/>
            </a:pPr>
            <a:r>
              <a:rPr lang="en-US" b="1" dirty="0"/>
              <a:t>Socio-economic development</a:t>
            </a:r>
            <a:r>
              <a:rPr lang="en-US" dirty="0"/>
              <a:t> involves bringing new technologies to market, building competitive industries, and delivering sustainable energy to regions dependent on energy imports. It creates economic opportunities by generating jobs, reducing poverty, promoting gender equality, and fostering economic growth.</a:t>
            </a:r>
          </a:p>
          <a:p>
            <a:pPr>
              <a:buFont typeface="+mj-lt"/>
              <a:buAutoNum type="arabicPeriod"/>
            </a:pPr>
            <a:r>
              <a:rPr lang="en-US" b="1" dirty="0"/>
              <a:t>Energy resilience</a:t>
            </a:r>
            <a:r>
              <a:rPr lang="en-US" dirty="0"/>
              <a:t> is critical for protecting systems against potential disruptions—such as natural disasters or geopolitical conflicts—enabling nations to recover quickly and maintain energy supplies. It also involves diversifying energy sources to ensure stability when one source is compromised.</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planning is the act of assessing the ability of a regional system to provide dependable energy services under constantly changing conditions. For example, variables such as the cost of materials and fuels, investment costs in technologies, demand levels, and distribution may all change.</a:t>
            </a:r>
          </a:p>
          <a:p>
            <a:endParaRPr lang="en-US" dirty="0"/>
          </a:p>
          <a:p>
            <a:r>
              <a:rPr lang="en-US" dirty="0"/>
              <a:t>It is important to recognize that energy includes all types of energy carriers, from domestic production to end-use consumption. This encompasses not only electricity but also energy demands for cooking, transportation, and industrial heat.</a:t>
            </a:r>
          </a:p>
          <a:p>
            <a:endParaRPr lang="en-US" dirty="0"/>
          </a:p>
          <a:p>
            <a:r>
              <a:rPr lang="en-US" dirty="0"/>
              <a:t>Drawing on the field of operations research, energy planning applies advanced analytical methods and tools to make better decisions when faced with complex decisions. This process must be done iteratively due to the fast transformations that can take place over a very limited period.</a:t>
            </a:r>
            <a:endParaRPr lang="en-US" dirty="0">
              <a:cs typeface="Calibri"/>
            </a:endParaRPr>
          </a:p>
          <a:p>
            <a:endParaRPr lang="en-US" dirty="0"/>
          </a:p>
          <a:p>
            <a:r>
              <a:rPr lang="en-US" dirty="0"/>
              <a:t>Energy planning models allow for the most cost-effective way of delivering energy to the final consumer. Of course, the most cost-effective way of providing energy changes in different parts of the world. However, quantitative energy modelling offers a promising tool to better make decisions under uncertainty.</a:t>
            </a:r>
            <a:endParaRPr lang="en-US" dirty="0">
              <a:cs typeface="Calibri"/>
            </a:endParaRPr>
          </a:p>
          <a:p>
            <a:endParaRPr lang="en-US" dirty="0"/>
          </a:p>
          <a:p>
            <a:pPr>
              <a:defRPr/>
            </a:pPr>
            <a:r>
              <a:rPr lang="en-US" dirty="0"/>
              <a:t>The main barriers for developing countries are the lack of adequate data and a shortage of skilled human resources to perform the analysis. Therefore, investment decisions are often based on ill-informed policy targets and the need for ad-hoc stop-gap measures. These measures, therefore, tend to focus on cheap and quick-to-build technologies, which can result in higher environmental and operating costs. </a:t>
            </a:r>
            <a:r>
              <a:rPr lang="en-GB" sz="1200" kern="1200" dirty="0">
                <a:solidFill>
                  <a:schemeClr val="tx1"/>
                </a:solidFill>
                <a:effectLst/>
                <a:latin typeface="+mn-lt"/>
                <a:ea typeface="+mn-ea"/>
                <a:cs typeface="+mn-cs"/>
              </a:rPr>
              <a:t>Given that such actions serve the supply shortfalls of </a:t>
            </a:r>
            <a:r>
              <a:rPr lang="en-GB" dirty="0"/>
              <a:t>already-connected</a:t>
            </a:r>
            <a:r>
              <a:rPr lang="en-GB" sz="1200" kern="1200" dirty="0">
                <a:solidFill>
                  <a:schemeClr val="tx1"/>
                </a:solidFill>
                <a:effectLst/>
                <a:latin typeface="+mn-lt"/>
                <a:ea typeface="+mn-ea"/>
                <a:cs typeface="+mn-cs"/>
              </a:rPr>
              <a:t> consumers, increasing access is rarely part of the strategy.</a:t>
            </a:r>
            <a:r>
              <a:rPr lang="en-GB" dirty="0"/>
              <a:t> </a:t>
            </a:r>
            <a:endParaRPr lang="en-GB"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181070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energy planning process begins by identifying a clear </a:t>
            </a:r>
            <a:r>
              <a:rPr lang="en-US" b="1" dirty="0"/>
              <a:t>policy question</a:t>
            </a:r>
            <a:r>
              <a:rPr lang="en-US" dirty="0"/>
              <a:t> or problem statement, which sets the stage for addressing key energy challenges like security, sustainability, or affordability. Next, in </a:t>
            </a:r>
            <a:r>
              <a:rPr lang="en-US" b="1" dirty="0"/>
              <a:t>scenario design and data gathering</a:t>
            </a:r>
            <a:r>
              <a:rPr lang="en-US" dirty="0"/>
              <a:t>, different energy scenarios are developed, and comprehensive data is collected through active stakeholder engagement. This ensures the energy plans reflect diverse needs and are based on realistic assumptions.</a:t>
            </a:r>
          </a:p>
          <a:p>
            <a:r>
              <a:rPr lang="en-US" dirty="0"/>
              <a:t>Following this, </a:t>
            </a:r>
            <a:r>
              <a:rPr lang="en-US" b="1" dirty="0"/>
              <a:t>quantitative and qualitative assessments</a:t>
            </a:r>
            <a:r>
              <a:rPr lang="en-US" dirty="0"/>
              <a:t> using energy modelling are conducted to analyze the impacts of various scenarios. The results are then analyzed and discussed with stakeholders in the </a:t>
            </a:r>
            <a:r>
              <a:rPr lang="en-US" b="1" dirty="0"/>
              <a:t>result analysis</a:t>
            </a:r>
            <a:r>
              <a:rPr lang="en-US" dirty="0"/>
              <a:t> phase, ensuring alignment with their needs and goals. Importantly, this process is flexible, with possible </a:t>
            </a:r>
            <a:r>
              <a:rPr lang="en-US" b="1" dirty="0"/>
              <a:t>loops between the scenario design, data gathering, and result analysis</a:t>
            </a:r>
            <a:r>
              <a:rPr lang="en-US" dirty="0"/>
              <a:t> stages. If new insights or data emerge during the analysis, the process can revisit earlier steps to refine scenarios and improve the model's accuracy. Finally, the process concludes with </a:t>
            </a:r>
            <a:r>
              <a:rPr lang="en-US" b="1" dirty="0"/>
              <a:t>energy policy making</a:t>
            </a:r>
            <a:r>
              <a:rPr lang="en-US" dirty="0"/>
              <a:t>, where actionable measures are developed to address the original policy question.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58264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a:t>
            </a:r>
            <a:r>
              <a:rPr lang="en-US" b="1" dirty="0"/>
              <a:t>‘Data-to-Deal’ (D2D)</a:t>
            </a:r>
            <a:r>
              <a:rPr lang="en-US" dirty="0"/>
              <a:t> framework is inspired by Costa Rica's successful approach, where the country secured over US$2.4 billion in climate finance through a structured process of technical analysis and stakeholder engagement. This initiative, which cost approximately US$200,000 and spanned three years, demonstrates the power of systematic planning. The term ‘Data-to-Deal’ refers to a comprehensive pipeline that includes data collection, system modelling, and development planning, leading to national financing strategies and project finance arrangements. The entire process is underpinned by strong stakeholder involvement. The D2D pipeline encompasses seven key elements: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Politics: </a:t>
            </a:r>
            <a:r>
              <a:rPr lang="en-US" dirty="0"/>
              <a:t>Garnering high-level support for </a:t>
            </a:r>
            <a:r>
              <a:rPr lang="en-US" dirty="0" err="1"/>
              <a:t>decarbonisation</a:t>
            </a:r>
            <a:r>
              <a:rPr lang="en-US" dirty="0"/>
              <a:t> and inclusive growth.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Preparation: </a:t>
            </a:r>
            <a:r>
              <a:rPr lang="en-US" dirty="0"/>
              <a:t>Establishing the foundations of institutional capacity.</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Vision: </a:t>
            </a:r>
            <a:r>
              <a:rPr lang="en-US" dirty="0"/>
              <a:t>Aligning climate change objectives with broader development goals.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Modelling: </a:t>
            </a:r>
            <a:r>
              <a:rPr lang="en-US" dirty="0"/>
              <a:t>Conducting deliberative quantification of scenarios.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Consultation: </a:t>
            </a:r>
            <a:r>
              <a:rPr lang="en-US" dirty="0"/>
              <a:t>Engaging inclusively across stakeholder groups.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err="1"/>
              <a:t>Operationalisation</a:t>
            </a:r>
            <a:r>
              <a:rPr lang="en-US" b="1" dirty="0"/>
              <a:t>: </a:t>
            </a:r>
            <a:r>
              <a:rPr lang="en-US" dirty="0"/>
              <a:t>Enhancing the policy and regulatory framework. </a:t>
            </a:r>
          </a:p>
          <a:p>
            <a:pPr marL="228600" lvl="0" indent="-228600" algn="l" rtl="0">
              <a:lnSpc>
                <a:spcPct val="100000"/>
              </a:lnSpc>
              <a:spcBef>
                <a:spcPts val="0"/>
              </a:spcBef>
              <a:spcAft>
                <a:spcPts val="0"/>
              </a:spcAft>
              <a:buClr>
                <a:schemeClr val="dk1"/>
              </a:buClr>
              <a:buSzPts val="1200"/>
              <a:buFont typeface="Calibri"/>
              <a:buAutoNum type="arabicPeriod"/>
            </a:pPr>
            <a:r>
              <a:rPr lang="en-US" b="1" dirty="0"/>
              <a:t>Finance: </a:t>
            </a:r>
            <a:r>
              <a:rPr lang="en-US" dirty="0"/>
              <a:t>Developing investment plans and financing strategies.</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For more information, visit https://climatecompatiblegrowth.com/data-to-deal/</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825018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Quantified models of complex systems can help decision makers in multiple ways. From a technical perspective, they allow analysts to compare different system configurations without incurring the upfront costs of building them. This enables the mitigation of uncertainty. </a:t>
            </a:r>
          </a:p>
          <a:p>
            <a:endParaRPr lang="en-US" dirty="0"/>
          </a:p>
          <a:p>
            <a:r>
              <a:rPr lang="en-US" dirty="0"/>
              <a:t>From a practical perspective, they facilitate the design of systems in a way that accounts for local resources, demands, and constraints that are placed upon real life electricity systems. This enables minimization of consumer electricity bills by allowing governmental institutions to structure tariffs optimally.</a:t>
            </a:r>
            <a:endParaRPr lang="en-US" dirty="0">
              <a:cs typeface="Calibri"/>
            </a:endParaRPr>
          </a:p>
          <a:p>
            <a:endParaRPr lang="en-US" dirty="0"/>
          </a:p>
          <a:p>
            <a:r>
              <a:rPr lang="en-US" dirty="0"/>
              <a:t>The development of scenarios can serve as an effective communication tool for non-partisan political commitment, which will help both to garner and mobilize private sector support, and to solicit agreement from society at large. </a:t>
            </a:r>
            <a:endParaRPr lang="en-US" dirty="0">
              <a:cs typeface="Calibri"/>
            </a:endParaRPr>
          </a:p>
          <a:p>
            <a:endParaRPr lang="en-US" dirty="0"/>
          </a:p>
          <a:p>
            <a:r>
              <a:rPr lang="en-US" dirty="0"/>
              <a:t>For developing countries, the impact of even minor system improvements often can have disproportionally high positive economic and environmental returns.</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020298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 sustainable development goals (or S.D.Gs for short) are a set of universal goals for all countries focused on ending poverty, improving quality of life, and protecting the environment. These goals were agreed upon in 2015, with 2030 as the target year for achieving them. The sustainable development goals aim to tackle multiple issues, with goals based around poverty, health gender equality, environmental protection, climate action, justice, and more. The goals are designed to be thought of together, rather than in isolation, and there are many links between different goals, which we will discuss in later slides. We will also look at global progress and see that factoring these goals into national planning and modelling is essential.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47360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02949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nc/2.0/"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www.flickr.com/photos/86859554@N06/32918355820" TargetMode="External"/><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nc/3.0/igo/"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irena.org/-/media/Files/IRENA/Agency/Publication/2020/May/SDG7Tracking_Energy_Progress_2020.pdf" TargetMode="External"/><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nc/3.0/igo/"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www.irena.org/-/media/Files/IRENA/Agency/Publication/2020/May/SDG7Tracking_Energy_Progress_2020.pdf" TargetMode="External"/><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su10114128"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15.xml"/><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xml"/><Relationship Id="rId7" Type="http://schemas.openxmlformats.org/officeDocument/2006/relationships/diagramQuickStyle" Target="../diagrams/quickStyle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7.png"/><Relationship Id="rId4" Type="http://schemas.openxmlformats.org/officeDocument/2006/relationships/notesSlide" Target="../notesSlides/notesSlide17.xml"/><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16/j.apenergy.2017.03.001"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doi.org/10.1016/j.rser.2014.02.003" TargetMode="External"/><Relationship Id="rId4" Type="http://schemas.openxmlformats.org/officeDocument/2006/relationships/hyperlink" Target="https://doi.org/10.21203/rs.3.rs-311311/v1" TargetMode="Externa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3.xml"/><Relationship Id="rId7" Type="http://schemas.openxmlformats.org/officeDocument/2006/relationships/diagramQuickStyle" Target="../diagrams/quickStyle4.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7.png"/><Relationship Id="rId4" Type="http://schemas.openxmlformats.org/officeDocument/2006/relationships/notesSlide" Target="../notesSlides/notesSlide21.xml"/><Relationship Id="rId9" Type="http://schemas.microsoft.com/office/2007/relationships/diagramDrawing" Target="../diagrams/drawing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creativecommons.org/licenses/by/4.0/" TargetMode="External"/><Relationship Id="rId5" Type="http://schemas.openxmlformats.org/officeDocument/2006/relationships/hyperlink" Target="https://www.mdpi.com/1996-1073/10/10/1468/htm#B20-energies-10-01468"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doi.org/10.1016/j.esr.2023.101226"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pixabay.com/vectors/graph-chart-finance-statistics-5000784/" TargetMode="External"/><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climatecompatiblegrowth.com/data-to-deal/" TargetMode="External"/><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pixabay.com/illustrations/environment-environmental-protection-4403467/" TargetMode="External"/><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en15062180"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doi.org/10.1016/j.rser.2014.02.003" TargetMode="External"/><Relationship Id="rId4" Type="http://schemas.openxmlformats.org/officeDocument/2006/relationships/hyperlink" Target="https://climatecompatiblegrowth.com/data-to-dea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4.0/"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www.mdpi.com/2071-1050/10/11/4128" TargetMode="External"/><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3"/>
          <a:stretch>
            <a:fillRect/>
          </a:stretch>
        </p:blipFill>
        <p:spPr>
          <a:xfrm>
            <a:off x="2357611" y="4367478"/>
            <a:ext cx="4175392" cy="1837316"/>
          </a:xfrm>
          <a:prstGeom prst="rect">
            <a:avLst/>
          </a:prstGeom>
        </p:spPr>
      </p:pic>
      <p:sp>
        <p:nvSpPr>
          <p:cNvPr id="3" name="TextBox 2">
            <a:extLst>
              <a:ext uri="{FF2B5EF4-FFF2-40B4-BE49-F238E27FC236}">
                <a16:creationId xmlns:a16="http://schemas.microsoft.com/office/drawing/2014/main" id="{47B82C69-A899-9F46-6E6F-F7E212C1F16D}"/>
              </a:ext>
            </a:extLst>
          </p:cNvPr>
          <p:cNvSpPr txBox="1"/>
          <p:nvPr/>
        </p:nvSpPr>
        <p:spPr>
          <a:xfrm>
            <a:off x="493117" y="607039"/>
            <a:ext cx="5006346"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4" name="TextBox 3">
            <a:extLst>
              <a:ext uri="{FF2B5EF4-FFF2-40B4-BE49-F238E27FC236}">
                <a16:creationId xmlns:a16="http://schemas.microsoft.com/office/drawing/2014/main" id="{E246A7E0-652E-4022-7825-1DB2A7320FD3}"/>
              </a:ext>
            </a:extLst>
          </p:cNvPr>
          <p:cNvSpPr txBox="1"/>
          <p:nvPr/>
        </p:nvSpPr>
        <p:spPr>
          <a:xfrm>
            <a:off x="493117" y="1090138"/>
            <a:ext cx="7587564" cy="2800767"/>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a:t>
            </a:r>
            <a:br>
              <a:rPr lang="en-ZA" sz="4400" b="1" dirty="0">
                <a:solidFill>
                  <a:schemeClr val="bg1"/>
                </a:solidFill>
                <a:latin typeface="Open Sans ExtraBold"/>
                <a:ea typeface="Open Sans ExtraBold" panose="020B0606030504020204" pitchFamily="34" charset="0"/>
                <a:cs typeface="Open Sans ExtraBold" panose="020B0606030504020204" pitchFamily="34" charset="0"/>
              </a:rPr>
            </a:br>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AND ENERGY PLANNING</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06715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891C6AB9-6A33-694F-9D3F-6FBCDF8E738E}"/>
              </a:ext>
            </a:extLst>
          </p:cNvPr>
          <p:cNvSpPr/>
          <p:nvPr/>
        </p:nvSpPr>
        <p:spPr>
          <a:xfrm>
            <a:off x="644798" y="109061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 SDG7 </a:t>
            </a:r>
          </a:p>
        </p:txBody>
      </p:sp>
      <p:sp>
        <p:nvSpPr>
          <p:cNvPr id="4" name="Title 10">
            <a:extLst>
              <a:ext uri="{FF2B5EF4-FFF2-40B4-BE49-F238E27FC236}">
                <a16:creationId xmlns:a16="http://schemas.microsoft.com/office/drawing/2014/main" id="{B8C1F6CE-6A22-1BCD-73B9-0BC6E0F90888}"/>
              </a:ext>
            </a:extLst>
          </p:cNvPr>
          <p:cNvSpPr txBox="1">
            <a:spLocks/>
          </p:cNvSpPr>
          <p:nvPr/>
        </p:nvSpPr>
        <p:spPr>
          <a:xfrm>
            <a:off x="610991" y="-378449"/>
            <a:ext cx="10409858"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5" name="Picture 9">
            <a:extLst>
              <a:ext uri="{FF2B5EF4-FFF2-40B4-BE49-F238E27FC236}">
                <a16:creationId xmlns:a16="http://schemas.microsoft.com/office/drawing/2014/main" id="{F1A8C8A2-EBF4-D310-C040-C5CE69204FFC}"/>
              </a:ext>
            </a:extLst>
          </p:cNvPr>
          <p:cNvPicPr>
            <a:picLocks noChangeAspect="1"/>
          </p:cNvPicPr>
          <p:nvPr/>
        </p:nvPicPr>
        <p:blipFill>
          <a:blip r:embed="rId5"/>
          <a:stretch>
            <a:fillRect/>
          </a:stretch>
        </p:blipFill>
        <p:spPr>
          <a:xfrm>
            <a:off x="5891354" y="2057401"/>
            <a:ext cx="5869009" cy="2950014"/>
          </a:xfrm>
          <a:prstGeom prst="rect">
            <a:avLst/>
          </a:prstGeom>
        </p:spPr>
      </p:pic>
      <p:sp>
        <p:nvSpPr>
          <p:cNvPr id="6" name="TextBox 5">
            <a:extLst>
              <a:ext uri="{FF2B5EF4-FFF2-40B4-BE49-F238E27FC236}">
                <a16:creationId xmlns:a16="http://schemas.microsoft.com/office/drawing/2014/main" id="{96844A22-11FF-3A26-E972-8D1587CDADA5}"/>
              </a:ext>
            </a:extLst>
          </p:cNvPr>
          <p:cNvSpPr txBox="1"/>
          <p:nvPr/>
        </p:nvSpPr>
        <p:spPr>
          <a:xfrm>
            <a:off x="5891354" y="5084423"/>
            <a:ext cx="46426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(UN Women Europe and Central Asia,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NC 2.0</a:t>
            </a:r>
            <a:r>
              <a:rPr lang="en-GB" sz="1000" dirty="0">
                <a:latin typeface="Open Sans"/>
                <a:cs typeface="Calibri"/>
              </a:rPr>
              <a:t>)</a:t>
            </a:r>
          </a:p>
        </p:txBody>
      </p:sp>
      <p:sp>
        <p:nvSpPr>
          <p:cNvPr id="7" name="Rectangle 6">
            <a:extLst>
              <a:ext uri="{FF2B5EF4-FFF2-40B4-BE49-F238E27FC236}">
                <a16:creationId xmlns:a16="http://schemas.microsoft.com/office/drawing/2014/main" id="{060B1742-0A2E-8C74-0615-81491CF55E3A}"/>
              </a:ext>
            </a:extLst>
          </p:cNvPr>
          <p:cNvSpPr/>
          <p:nvPr/>
        </p:nvSpPr>
        <p:spPr>
          <a:xfrm>
            <a:off x="314325" y="1632825"/>
            <a:ext cx="5781675" cy="4247317"/>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SDG7 Targets for 2030: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Universal access to affordable, reliable,</a:t>
            </a:r>
            <a:br>
              <a:rPr lang="en-ZA" sz="2000" dirty="0">
                <a:latin typeface="Open Sans"/>
                <a:ea typeface="Open Sans" panose="020B0606030504020204" pitchFamily="34" charset="0"/>
                <a:cs typeface="Open Sans" panose="020B0606030504020204" pitchFamily="34" charset="0"/>
              </a:rPr>
            </a:br>
            <a:r>
              <a:rPr lang="en-ZA" sz="2000" dirty="0">
                <a:solidFill>
                  <a:srgbClr val="000000"/>
                </a:solidFill>
                <a:latin typeface="Open Sans"/>
                <a:ea typeface="Open Sans" panose="020B0606030504020204" pitchFamily="34" charset="0"/>
                <a:cs typeface="Open Sans" panose="020B0606030504020204" pitchFamily="34" charset="0"/>
              </a:rPr>
              <a:t>and modern energy services.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Substantial increase in the share of renewables.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Doubled global rate of improvement in energy efficiency.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Improved access to clean energy research and technology to promote investment.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Expanded and improved modern energy infrastructure in developing countries.</a:t>
            </a:r>
          </a:p>
        </p:txBody>
      </p:sp>
      <p:sp>
        <p:nvSpPr>
          <p:cNvPr id="8" name="TextBox 7">
            <a:extLst>
              <a:ext uri="{FF2B5EF4-FFF2-40B4-BE49-F238E27FC236}">
                <a16:creationId xmlns:a16="http://schemas.microsoft.com/office/drawing/2014/main" id="{9CA04D52-495D-A8C6-21CE-B24CBFD4B193}"/>
              </a:ext>
            </a:extLst>
          </p:cNvPr>
          <p:cNvSpPr txBox="1"/>
          <p:nvPr/>
        </p:nvSpPr>
        <p:spPr>
          <a:xfrm>
            <a:off x="610991" y="6086633"/>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Source: </a:t>
            </a:r>
            <a:r>
              <a:rPr lang="en-GB" sz="1000" dirty="0">
                <a:latin typeface="Open Sans"/>
                <a:ea typeface="+mn-lt"/>
                <a:cs typeface="Calibri"/>
              </a:rPr>
              <a:t>(</a:t>
            </a:r>
            <a:r>
              <a:rPr lang="en-GB" sz="1000" dirty="0">
                <a:latin typeface="Open Sans"/>
                <a:ea typeface="+mn-lt"/>
                <a:cs typeface="+mn-lt"/>
              </a:rPr>
              <a:t>IEA, IRENA, UNSD, World Bank, WHO</a:t>
            </a:r>
            <a:r>
              <a:rPr lang="en-GB" sz="1000" dirty="0">
                <a:latin typeface="Open Sans"/>
                <a:cs typeface="Calibri"/>
              </a:rPr>
              <a:t> (2020))</a:t>
            </a:r>
          </a:p>
        </p:txBody>
      </p:sp>
      <p:pic>
        <p:nvPicPr>
          <p:cNvPr id="9" name="synthesize (7)">
            <a:hlinkClick r:id="" action="ppaction://media"/>
            <a:extLst>
              <a:ext uri="{FF2B5EF4-FFF2-40B4-BE49-F238E27FC236}">
                <a16:creationId xmlns:a16="http://schemas.microsoft.com/office/drawing/2014/main" id="{10BB7C18-1099-5D60-1284-EA1DAE24D7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20262" y="109191"/>
            <a:ext cx="1363980" cy="1363980"/>
          </a:xfrm>
          <a:prstGeom prst="rect">
            <a:avLst/>
          </a:prstGeom>
        </p:spPr>
      </p:pic>
    </p:spTree>
    <p:extLst>
      <p:ext uri="{BB962C8B-B14F-4D97-AF65-F5344CB8AC3E}">
        <p14:creationId xmlns:p14="http://schemas.microsoft.com/office/powerpoint/2010/main" val="25811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9" descr="A picture containing text&#10;&#10;Description automatically generated">
            <a:extLst>
              <a:ext uri="{FF2B5EF4-FFF2-40B4-BE49-F238E27FC236}">
                <a16:creationId xmlns:a16="http://schemas.microsoft.com/office/drawing/2014/main" id="{20D5DD7F-3D60-034F-19F5-76A69DF70951}"/>
              </a:ext>
            </a:extLst>
          </p:cNvPr>
          <p:cNvPicPr>
            <a:picLocks noChangeAspect="1"/>
          </p:cNvPicPr>
          <p:nvPr/>
        </p:nvPicPr>
        <p:blipFill rotWithShape="1">
          <a:blip r:embed="rId5"/>
          <a:srcRect l="4922" r="5178" b="578"/>
          <a:stretch/>
        </p:blipFill>
        <p:spPr>
          <a:xfrm>
            <a:off x="5057776" y="1927891"/>
            <a:ext cx="6651218" cy="345042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296F78BB-6C91-28A9-F155-36FE7FE7AF9E}"/>
              </a:ext>
            </a:extLst>
          </p:cNvPr>
          <p:cNvSpPr/>
          <p:nvPr/>
        </p:nvSpPr>
        <p:spPr>
          <a:xfrm>
            <a:off x="396678" y="1024726"/>
            <a:ext cx="820199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 Progress on SDG7: Access to Electricity &amp; Clean Cooking </a:t>
            </a:r>
          </a:p>
        </p:txBody>
      </p:sp>
      <p:sp>
        <p:nvSpPr>
          <p:cNvPr id="4" name="Title 10">
            <a:extLst>
              <a:ext uri="{FF2B5EF4-FFF2-40B4-BE49-F238E27FC236}">
                <a16:creationId xmlns:a16="http://schemas.microsoft.com/office/drawing/2014/main" id="{896776C6-748C-FCF9-E0BD-5B1B228B7337}"/>
              </a:ext>
            </a:extLst>
          </p:cNvPr>
          <p:cNvSpPr txBox="1">
            <a:spLocks/>
          </p:cNvSpPr>
          <p:nvPr/>
        </p:nvSpPr>
        <p:spPr>
          <a:xfrm>
            <a:off x="396678" y="-464011"/>
            <a:ext cx="1021893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sp>
        <p:nvSpPr>
          <p:cNvPr id="6" name="TextBox 5">
            <a:extLst>
              <a:ext uri="{FF2B5EF4-FFF2-40B4-BE49-F238E27FC236}">
                <a16:creationId xmlns:a16="http://schemas.microsoft.com/office/drawing/2014/main" id="{D072589E-1E67-C246-53FF-F72C0529C202}"/>
              </a:ext>
            </a:extLst>
          </p:cNvPr>
          <p:cNvSpPr txBox="1"/>
          <p:nvPr/>
        </p:nvSpPr>
        <p:spPr>
          <a:xfrm>
            <a:off x="6283898" y="5378315"/>
            <a:ext cx="542509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Open Sans"/>
                <a:cs typeface="Calibri"/>
              </a:rPr>
              <a:t>(</a:t>
            </a:r>
            <a:r>
              <a:rPr lang="en-GB" sz="1000">
                <a:latin typeface="Open Sans"/>
                <a:ea typeface="+mn-lt"/>
                <a:cs typeface="+mn-lt"/>
              </a:rPr>
              <a:t>IEA, IRENA, UNSD, World Bank, WHO</a:t>
            </a:r>
            <a:r>
              <a:rPr lang="en-GB" sz="1000">
                <a:latin typeface="Open Sans"/>
                <a:cs typeface="Calibri"/>
              </a:rPr>
              <a:t> (2020), </a:t>
            </a:r>
            <a:r>
              <a:rPr lang="en-GB" sz="1000">
                <a:latin typeface="Open Sans"/>
                <a:cs typeface="Calibri"/>
                <a:hlinkClick r:id="rId6"/>
              </a:rPr>
              <a:t>image</a:t>
            </a:r>
            <a:r>
              <a:rPr lang="en-GB" sz="1000">
                <a:latin typeface="Open Sans"/>
                <a:cs typeface="Calibri"/>
              </a:rPr>
              <a:t>, licensed under </a:t>
            </a:r>
            <a:r>
              <a:rPr lang="en-GB" sz="1000">
                <a:latin typeface="Open Sans"/>
                <a:cs typeface="Calibri"/>
                <a:hlinkClick r:id="rId7"/>
              </a:rPr>
              <a:t>CC BY NC 3.0 IGO</a:t>
            </a:r>
            <a:r>
              <a:rPr lang="en-GB" sz="1000">
                <a:latin typeface="Open Sans"/>
                <a:cs typeface="Calibri"/>
              </a:rPr>
              <a:t>)</a:t>
            </a:r>
          </a:p>
        </p:txBody>
      </p:sp>
      <p:sp>
        <p:nvSpPr>
          <p:cNvPr id="7" name="Rectangle 6">
            <a:extLst>
              <a:ext uri="{FF2B5EF4-FFF2-40B4-BE49-F238E27FC236}">
                <a16:creationId xmlns:a16="http://schemas.microsoft.com/office/drawing/2014/main" id="{BC0FE89D-B3C5-68DD-1943-A005959D36BB}"/>
              </a:ext>
            </a:extLst>
          </p:cNvPr>
          <p:cNvSpPr/>
          <p:nvPr/>
        </p:nvSpPr>
        <p:spPr>
          <a:xfrm>
            <a:off x="296595" y="1585957"/>
            <a:ext cx="4882917" cy="424731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90% of the population had electricity access in 2018, up from 83% in 2010.</a:t>
            </a:r>
            <a:endParaRPr lang="en-US" dirty="0"/>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However, the annual electrification rate is not high enough to achieve universal access by 2030.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63% of the population had access to clean cooking in 2018, up from 56% in 2010.</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Annual progress is currently less than 1/3 of what is needed to achieve universal clean cooking access by 2030.</a:t>
            </a:r>
          </a:p>
        </p:txBody>
      </p:sp>
      <p:sp>
        <p:nvSpPr>
          <p:cNvPr id="8" name="Rectangle 7">
            <a:extLst>
              <a:ext uri="{FF2B5EF4-FFF2-40B4-BE49-F238E27FC236}">
                <a16:creationId xmlns:a16="http://schemas.microsoft.com/office/drawing/2014/main" id="{09464E60-120E-DB32-6749-9C51C2FC64D4}"/>
              </a:ext>
            </a:extLst>
          </p:cNvPr>
          <p:cNvSpPr/>
          <p:nvPr/>
        </p:nvSpPr>
        <p:spPr>
          <a:xfrm>
            <a:off x="7100843" y="2080535"/>
            <a:ext cx="4794562" cy="338554"/>
          </a:xfrm>
          <a:prstGeom prst="rect">
            <a:avLst/>
          </a:prstGeom>
        </p:spPr>
        <p:txBody>
          <a:bodyPr wrap="square" lIns="91440" tIns="45720" rIns="91440" bIns="45720" anchor="t">
            <a:spAutoFit/>
          </a:bodyPr>
          <a:lstStyle/>
          <a:p>
            <a:pPr>
              <a:spcAft>
                <a:spcPts val="1200"/>
              </a:spcAft>
            </a:pPr>
            <a:r>
              <a:rPr lang="en-ZA" sz="1600" b="1" dirty="0">
                <a:solidFill>
                  <a:srgbClr val="000000"/>
                </a:solidFill>
                <a:latin typeface="Open Sans"/>
              </a:rPr>
              <a:t>Global electricity access</a:t>
            </a:r>
            <a:endParaRPr lang="en-US" sz="1600" b="1" dirty="0"/>
          </a:p>
        </p:txBody>
      </p:sp>
      <p:sp>
        <p:nvSpPr>
          <p:cNvPr id="11" name="TextBox 10">
            <a:extLst>
              <a:ext uri="{FF2B5EF4-FFF2-40B4-BE49-F238E27FC236}">
                <a16:creationId xmlns:a16="http://schemas.microsoft.com/office/drawing/2014/main" id="{34936CD0-983A-4071-FB98-661B4D14B674}"/>
              </a:ext>
            </a:extLst>
          </p:cNvPr>
          <p:cNvSpPr txBox="1"/>
          <p:nvPr/>
        </p:nvSpPr>
        <p:spPr>
          <a:xfrm>
            <a:off x="859816" y="6132688"/>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ea typeface="+mn-lt"/>
                <a:cs typeface="Calibri"/>
              </a:rPr>
              <a:t>Source: </a:t>
            </a:r>
            <a:r>
              <a:rPr lang="en-GB" sz="1000" dirty="0">
                <a:latin typeface="Open Sans"/>
                <a:ea typeface="+mn-lt"/>
                <a:cs typeface="Calibri"/>
              </a:rPr>
              <a:t>(</a:t>
            </a:r>
            <a:r>
              <a:rPr lang="en-GB" sz="1000" dirty="0">
                <a:latin typeface="Open Sans"/>
                <a:ea typeface="+mn-lt"/>
                <a:cs typeface="+mn-lt"/>
              </a:rPr>
              <a:t>IEA, IRENA, UNSD, World Bank, WHO</a:t>
            </a:r>
            <a:r>
              <a:rPr lang="en-GB" sz="1000" dirty="0">
                <a:latin typeface="Open Sans"/>
                <a:cs typeface="Calibri"/>
              </a:rPr>
              <a:t> (2020))</a:t>
            </a:r>
          </a:p>
        </p:txBody>
      </p:sp>
      <p:pic>
        <p:nvPicPr>
          <p:cNvPr id="9" name="synthesize (8)">
            <a:hlinkClick r:id="" action="ppaction://media"/>
            <a:extLst>
              <a:ext uri="{FF2B5EF4-FFF2-40B4-BE49-F238E27FC236}">
                <a16:creationId xmlns:a16="http://schemas.microsoft.com/office/drawing/2014/main" id="{C917D0F0-89EC-DCFA-E13B-49EC343D8B3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77713" y="211725"/>
            <a:ext cx="1213111" cy="1213111"/>
          </a:xfrm>
          <a:prstGeom prst="rect">
            <a:avLst/>
          </a:prstGeom>
        </p:spPr>
      </p:pic>
    </p:spTree>
    <p:extLst>
      <p:ext uri="{BB962C8B-B14F-4D97-AF65-F5344CB8AC3E}">
        <p14:creationId xmlns:p14="http://schemas.microsoft.com/office/powerpoint/2010/main" val="356335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5" name="Picture 9" descr="Chart, line chart&#10;&#10;Description automatically generated">
            <a:extLst>
              <a:ext uri="{FF2B5EF4-FFF2-40B4-BE49-F238E27FC236}">
                <a16:creationId xmlns:a16="http://schemas.microsoft.com/office/drawing/2014/main" id="{A11A0EE4-380A-5967-F417-8B83C60921BC}"/>
              </a:ext>
            </a:extLst>
          </p:cNvPr>
          <p:cNvPicPr>
            <a:picLocks noChangeAspect="1"/>
          </p:cNvPicPr>
          <p:nvPr/>
        </p:nvPicPr>
        <p:blipFill>
          <a:blip r:embed="rId5"/>
          <a:stretch>
            <a:fillRect/>
          </a:stretch>
        </p:blipFill>
        <p:spPr>
          <a:xfrm>
            <a:off x="1857375" y="1268226"/>
            <a:ext cx="7782726" cy="5193564"/>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567EAFAE-7F61-957D-FE5B-FF87028C9601}"/>
              </a:ext>
            </a:extLst>
          </p:cNvPr>
          <p:cNvSpPr/>
          <p:nvPr/>
        </p:nvSpPr>
        <p:spPr>
          <a:xfrm>
            <a:off x="553840" y="946734"/>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1.2.4 Progress on SDG7: Renewable Energy &amp; Energy Efficiency </a:t>
            </a:r>
          </a:p>
        </p:txBody>
      </p:sp>
      <p:sp>
        <p:nvSpPr>
          <p:cNvPr id="4" name="Title 10">
            <a:extLst>
              <a:ext uri="{FF2B5EF4-FFF2-40B4-BE49-F238E27FC236}">
                <a16:creationId xmlns:a16="http://schemas.microsoft.com/office/drawing/2014/main" id="{3469C7A2-9066-462E-1EB5-AACCE49653AB}"/>
              </a:ext>
            </a:extLst>
          </p:cNvPr>
          <p:cNvSpPr txBox="1">
            <a:spLocks/>
          </p:cNvSpPr>
          <p:nvPr/>
        </p:nvSpPr>
        <p:spPr>
          <a:xfrm>
            <a:off x="553840" y="-499965"/>
            <a:ext cx="107618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sp>
        <p:nvSpPr>
          <p:cNvPr id="6" name="TextBox 5">
            <a:extLst>
              <a:ext uri="{FF2B5EF4-FFF2-40B4-BE49-F238E27FC236}">
                <a16:creationId xmlns:a16="http://schemas.microsoft.com/office/drawing/2014/main" id="{6DD6CC01-8E10-B8C5-1E86-CD04ADE62F8A}"/>
              </a:ext>
            </a:extLst>
          </p:cNvPr>
          <p:cNvSpPr txBox="1"/>
          <p:nvPr/>
        </p:nvSpPr>
        <p:spPr>
          <a:xfrm>
            <a:off x="1311534" y="6333198"/>
            <a:ext cx="70316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t>
            </a:r>
            <a:r>
              <a:rPr lang="en-GB" sz="1000" dirty="0">
                <a:latin typeface="Open Sans"/>
                <a:ea typeface="+mn-lt"/>
                <a:cs typeface="+mn-lt"/>
              </a:rPr>
              <a:t>IEA, IRENA, UNSD, World Bank, WHO</a:t>
            </a:r>
            <a:r>
              <a:rPr lang="en-GB" sz="1000" dirty="0">
                <a:latin typeface="Open Sans"/>
                <a:cs typeface="Calibri"/>
              </a:rPr>
              <a:t> (2020),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NC 3.0 IGO</a:t>
            </a:r>
            <a:r>
              <a:rPr lang="en-GB" sz="1000" dirty="0">
                <a:latin typeface="Open Sans"/>
                <a:cs typeface="Calibri"/>
              </a:rPr>
              <a:t>)</a:t>
            </a:r>
          </a:p>
        </p:txBody>
      </p:sp>
      <p:pic>
        <p:nvPicPr>
          <p:cNvPr id="7" name="synthesize (9)">
            <a:hlinkClick r:id="" action="ppaction://media"/>
            <a:extLst>
              <a:ext uri="{FF2B5EF4-FFF2-40B4-BE49-F238E27FC236}">
                <a16:creationId xmlns:a16="http://schemas.microsoft.com/office/drawing/2014/main" id="{35829571-254B-641A-65BB-4718351CD8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04427" y="198859"/>
            <a:ext cx="1132114" cy="1132114"/>
          </a:xfrm>
          <a:prstGeom prst="rect">
            <a:avLst/>
          </a:prstGeom>
        </p:spPr>
      </p:pic>
    </p:spTree>
    <p:extLst>
      <p:ext uri="{BB962C8B-B14F-4D97-AF65-F5344CB8AC3E}">
        <p14:creationId xmlns:p14="http://schemas.microsoft.com/office/powerpoint/2010/main" val="33178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A78A2D0A-B733-CAF1-9A99-927D49954B5A}"/>
              </a:ext>
            </a:extLst>
          </p:cNvPr>
          <p:cNvSpPr/>
          <p:nvPr/>
        </p:nvSpPr>
        <p:spPr>
          <a:xfrm>
            <a:off x="610990" y="108540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1.2.5 Links between SDGs? </a:t>
            </a:r>
          </a:p>
        </p:txBody>
      </p:sp>
      <p:sp>
        <p:nvSpPr>
          <p:cNvPr id="4" name="Title 10">
            <a:extLst>
              <a:ext uri="{FF2B5EF4-FFF2-40B4-BE49-F238E27FC236}">
                <a16:creationId xmlns:a16="http://schemas.microsoft.com/office/drawing/2014/main" id="{0498D92B-FBC9-5C31-FE15-102170BF3601}"/>
              </a:ext>
            </a:extLst>
          </p:cNvPr>
          <p:cNvSpPr txBox="1">
            <a:spLocks/>
          </p:cNvSpPr>
          <p:nvPr/>
        </p:nvSpPr>
        <p:spPr>
          <a:xfrm>
            <a:off x="610990" y="-427479"/>
            <a:ext cx="1011892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sp>
        <p:nvSpPr>
          <p:cNvPr id="5" name="Rectangle 4">
            <a:extLst>
              <a:ext uri="{FF2B5EF4-FFF2-40B4-BE49-F238E27FC236}">
                <a16:creationId xmlns:a16="http://schemas.microsoft.com/office/drawing/2014/main" id="{3252DA5E-A97B-DED0-4D94-2CDF26CDE380}"/>
              </a:ext>
            </a:extLst>
          </p:cNvPr>
          <p:cNvSpPr/>
          <p:nvPr/>
        </p:nvSpPr>
        <p:spPr>
          <a:xfrm>
            <a:off x="610990" y="1797784"/>
            <a:ext cx="9714022" cy="3262432"/>
          </a:xfrm>
          <a:prstGeom prst="rect">
            <a:avLst/>
          </a:prstGeom>
        </p:spPr>
        <p:txBody>
          <a:bodyPr wrap="square" lIns="91440" tIns="45720" rIns="91440" bIns="45720" anchor="t">
            <a:spAutoFit/>
          </a:bodyPr>
          <a:lstStyle/>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The SDGs are highly interlinked, with synergies and trade-offs between different targets.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Out of 169 targets in total, at least 113 are identified as requiring actions to change energy systems.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Energy planning must therefore go beyond SDG7 and consider linkages with other systems, goals, and policy areas.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Integrated assessments and policymaking will be essential to maximizing synergies between targets and realizing all of the SDGs.</a:t>
            </a:r>
          </a:p>
        </p:txBody>
      </p:sp>
      <p:sp>
        <p:nvSpPr>
          <p:cNvPr id="6" name="TextBox 5">
            <a:extLst>
              <a:ext uri="{FF2B5EF4-FFF2-40B4-BE49-F238E27FC236}">
                <a16:creationId xmlns:a16="http://schemas.microsoft.com/office/drawing/2014/main" id="{87C68E22-35C0-69CD-AFD2-2F472FAD2AB5}"/>
              </a:ext>
            </a:extLst>
          </p:cNvPr>
          <p:cNvSpPr txBox="1"/>
          <p:nvPr/>
        </p:nvSpPr>
        <p:spPr>
          <a:xfrm>
            <a:off x="685167" y="5887830"/>
            <a:ext cx="47828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dirty="0">
                <a:latin typeface="Open Sans"/>
                <a:cs typeface="Calibri"/>
              </a:rPr>
              <a:t>Source: </a:t>
            </a:r>
            <a:r>
              <a:rPr lang="en-GB" sz="1000" dirty="0">
                <a:latin typeface="Open Sans"/>
                <a:cs typeface="Calibri"/>
              </a:rPr>
              <a:t>(</a:t>
            </a:r>
            <a:r>
              <a:rPr lang="en-GB" sz="1000" dirty="0" err="1">
                <a:latin typeface="Open Sans"/>
                <a:ea typeface="+mn-lt"/>
                <a:cs typeface="+mn-lt"/>
              </a:rPr>
              <a:t>Nerini</a:t>
            </a:r>
            <a:r>
              <a:rPr lang="en-GB" sz="1000" dirty="0">
                <a:latin typeface="Open Sans"/>
                <a:cs typeface="Calibri"/>
              </a:rPr>
              <a:t>, Tomei and To et al. (2018))</a:t>
            </a:r>
          </a:p>
        </p:txBody>
      </p:sp>
      <p:pic>
        <p:nvPicPr>
          <p:cNvPr id="7" name="synthesize (10)">
            <a:hlinkClick r:id="" action="ppaction://media"/>
            <a:extLst>
              <a:ext uri="{FF2B5EF4-FFF2-40B4-BE49-F238E27FC236}">
                <a16:creationId xmlns:a16="http://schemas.microsoft.com/office/drawing/2014/main" id="{94FBAF6C-D2E5-E0F2-38D1-F03AADA294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0491" y="117706"/>
            <a:ext cx="1367809" cy="1367809"/>
          </a:xfrm>
          <a:prstGeom prst="rect">
            <a:avLst/>
          </a:prstGeom>
        </p:spPr>
      </p:pic>
    </p:spTree>
    <p:extLst>
      <p:ext uri="{BB962C8B-B14F-4D97-AF65-F5344CB8AC3E}">
        <p14:creationId xmlns:p14="http://schemas.microsoft.com/office/powerpoint/2010/main" val="221561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a:latin typeface="Open Sans"/>
                <a:ea typeface="+mn-lt"/>
                <a:cs typeface="+mn-lt"/>
              </a:rPr>
              <a:t>Kim, R.C. Can Creating Shared Value (CSV) and the United Nations Sustainable Development Goals (UN SDGs) Collaborate for a Better World? Insights from East Asia. Sustainability 2018, 10, 4128. </a:t>
            </a:r>
            <a:r>
              <a:rPr lang="en-GB" sz="2000" dirty="0">
                <a:latin typeface="Open Sans"/>
                <a:ea typeface="+mn-lt"/>
                <a:cs typeface="+mn-lt"/>
                <a:hlinkClick r:id="rId3"/>
              </a:rPr>
              <a:t>https://doi.org/10.3390/su10114128</a:t>
            </a:r>
            <a:endParaRPr lang="en-GB" sz="2000" dirty="0">
              <a:latin typeface="Open Sans"/>
              <a:ea typeface="+mn-lt"/>
              <a:cs typeface="+mn-lt"/>
            </a:endParaRPr>
          </a:p>
          <a:p>
            <a:pPr marL="342900" indent="-342900">
              <a:buAutoNum type="arabicPeriod"/>
            </a:pPr>
            <a:endParaRPr lang="en-GB" sz="2000" dirty="0">
              <a:latin typeface="Open Sans"/>
              <a:ea typeface="+mn-lt"/>
              <a:cs typeface="+mn-lt"/>
            </a:endParaRPr>
          </a:p>
          <a:p>
            <a:pPr marL="342900" indent="-342900">
              <a:buAutoNum type="arabicPeriod"/>
            </a:pPr>
            <a:r>
              <a:rPr lang="en-GB" sz="2000" dirty="0">
                <a:latin typeface="Open Sans"/>
                <a:ea typeface="+mn-lt"/>
                <a:cs typeface="+mn-lt"/>
              </a:rPr>
              <a:t>IEA, IRENA, UNSD, World Bank, WHO. 2020. Tracking SDG 7: The Energy Progress Report. World Bank, Washington DC. © World Bank. License: Creative Commons Attribution—</a:t>
            </a:r>
            <a:r>
              <a:rPr lang="en-GB" sz="2000" dirty="0" err="1">
                <a:latin typeface="Open Sans"/>
                <a:ea typeface="+mn-lt"/>
                <a:cs typeface="+mn-lt"/>
              </a:rPr>
              <a:t>NonCommercial</a:t>
            </a:r>
            <a:r>
              <a:rPr lang="en-GB" sz="2000" dirty="0">
                <a:latin typeface="Open Sans"/>
                <a:ea typeface="+mn-lt"/>
                <a:cs typeface="+mn-lt"/>
              </a:rPr>
              <a:t> 3.0 IGO (CC BY-NC 3.0 IGO).</a:t>
            </a:r>
          </a:p>
          <a:p>
            <a:pPr marL="342900" indent="-342900">
              <a:buAutoNum type="arabicPeriod"/>
            </a:pPr>
            <a:endParaRPr lang="en-GB" sz="2000" dirty="0">
              <a:latin typeface="Open Sans"/>
              <a:ea typeface="+mn-lt"/>
              <a:cs typeface="+mn-lt"/>
            </a:endParaRPr>
          </a:p>
          <a:p>
            <a:pPr marL="342900" indent="-342900">
              <a:buAutoNum type="arabicPeriod"/>
            </a:pPr>
            <a:r>
              <a:rPr lang="en-GB" sz="2000" dirty="0">
                <a:latin typeface="Open Sans"/>
                <a:ea typeface="+mn-lt"/>
                <a:cs typeface="+mn-lt"/>
              </a:rPr>
              <a:t>Fuso </a:t>
            </a:r>
            <a:r>
              <a:rPr lang="en-GB" sz="2000" dirty="0" err="1">
                <a:latin typeface="Open Sans"/>
                <a:ea typeface="+mn-lt"/>
                <a:cs typeface="+mn-lt"/>
              </a:rPr>
              <a:t>Nerini</a:t>
            </a:r>
            <a:r>
              <a:rPr lang="en-GB" sz="2000" dirty="0">
                <a:latin typeface="Open Sans"/>
                <a:ea typeface="+mn-lt"/>
                <a:cs typeface="+mn-lt"/>
              </a:rPr>
              <a:t>, F., Tomei, J., To, L.S. </a:t>
            </a:r>
            <a:r>
              <a:rPr lang="en-GB" sz="2000" i="1" dirty="0">
                <a:latin typeface="Open Sans"/>
                <a:ea typeface="+mn-lt"/>
                <a:cs typeface="+mn-lt"/>
              </a:rPr>
              <a:t>et al.</a:t>
            </a:r>
            <a:r>
              <a:rPr lang="en-GB" sz="2000" dirty="0">
                <a:latin typeface="Open Sans"/>
                <a:ea typeface="+mn-lt"/>
                <a:cs typeface="+mn-lt"/>
              </a:rPr>
              <a:t> Mapping synergies and trade-offs between energy and the Sustainable Development Goals. </a:t>
            </a:r>
            <a:r>
              <a:rPr lang="en-GB" sz="2000" i="1" dirty="0">
                <a:latin typeface="Open Sans"/>
                <a:ea typeface="+mn-lt"/>
                <a:cs typeface="+mn-lt"/>
              </a:rPr>
              <a:t>Nat Energy</a:t>
            </a:r>
            <a:r>
              <a:rPr lang="en-GB" sz="2000" dirty="0">
                <a:latin typeface="Open Sans"/>
                <a:ea typeface="+mn-lt"/>
                <a:cs typeface="+mn-lt"/>
              </a:rPr>
              <a:t> </a:t>
            </a:r>
            <a:r>
              <a:rPr lang="en-GB" sz="2000" b="1" dirty="0">
                <a:latin typeface="Open Sans"/>
                <a:ea typeface="+mn-lt"/>
                <a:cs typeface="+mn-lt"/>
              </a:rPr>
              <a:t>3, </a:t>
            </a:r>
            <a:r>
              <a:rPr lang="en-GB" sz="2000" dirty="0">
                <a:latin typeface="Open Sans"/>
                <a:ea typeface="+mn-lt"/>
                <a:cs typeface="+mn-lt"/>
              </a:rPr>
              <a:t>10–15 (2018). https://doi.org/10.1038/s41560-017-0036-5</a:t>
            </a:r>
          </a:p>
          <a:p>
            <a:pPr marL="342900" indent="-342900">
              <a:buAutoNum type="arabicPeriod"/>
            </a:pP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aphicFrame>
        <p:nvGraphicFramePr>
          <p:cNvPr id="2" name="Diagrama 5">
            <a:extLst>
              <a:ext uri="{FF2B5EF4-FFF2-40B4-BE49-F238E27FC236}">
                <a16:creationId xmlns:a16="http://schemas.microsoft.com/office/drawing/2014/main" id="{95DA8F51-85BC-6843-D037-15DDAE6FB440}"/>
              </a:ext>
            </a:extLst>
          </p:cNvPr>
          <p:cNvGraphicFramePr/>
          <p:nvPr>
            <p:extLst>
              <p:ext uri="{D42A27DB-BD31-4B8C-83A1-F6EECF244321}">
                <p14:modId xmlns:p14="http://schemas.microsoft.com/office/powerpoint/2010/main" val="596903409"/>
              </p:ext>
            </p:extLst>
          </p:nvPr>
        </p:nvGraphicFramePr>
        <p:xfrm>
          <a:off x="983848" y="1400536"/>
          <a:ext cx="9896354" cy="46201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4" name="TextBox 3">
            <a:extLst>
              <a:ext uri="{FF2B5EF4-FFF2-40B4-BE49-F238E27FC236}">
                <a16:creationId xmlns:a16="http://schemas.microsoft.com/office/drawing/2014/main" id="{FF7692D5-1B08-B282-A7CC-6B3135EB70C3}"/>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Adapted</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from</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Pfenninger</a:t>
            </a:r>
            <a:r>
              <a:rPr lang="es-CO" sz="1000" dirty="0">
                <a:latin typeface="Open Sans" panose="020B0606030504020204" pitchFamily="34" charset="0"/>
                <a:ea typeface="Open Sans" panose="020B0606030504020204" pitchFamily="34" charset="0"/>
                <a:cs typeface="Open Sans" panose="020B0606030504020204" pitchFamily="34" charset="0"/>
              </a:rPr>
              <a:t> et al., 2014)</a:t>
            </a: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 Energy system models</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8" name="synthesize">
            <a:hlinkClick r:id="" action="ppaction://media"/>
            <a:extLst>
              <a:ext uri="{FF2B5EF4-FFF2-40B4-BE49-F238E27FC236}">
                <a16:creationId xmlns:a16="http://schemas.microsoft.com/office/drawing/2014/main" id="{04CDABB0-77CE-4FED-B43F-87FB936D290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170127" y="836044"/>
            <a:ext cx="1420150" cy="1420150"/>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Rectangle 1">
            <a:extLst>
              <a:ext uri="{FF2B5EF4-FFF2-40B4-BE49-F238E27FC236}">
                <a16:creationId xmlns:a16="http://schemas.microsoft.com/office/drawing/2014/main" id="{234170DC-D1BF-0196-9F9E-E2EC15969CEF}"/>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 Energy system modelling pipeline</a:t>
            </a:r>
          </a:p>
        </p:txBody>
      </p:sp>
      <p:sp>
        <p:nvSpPr>
          <p:cNvPr id="4" name="Title 10">
            <a:extLst>
              <a:ext uri="{FF2B5EF4-FFF2-40B4-BE49-F238E27FC236}">
                <a16:creationId xmlns:a16="http://schemas.microsoft.com/office/drawing/2014/main" id="{9BD05EB3-276F-0064-1CA8-F795DAD56BC1}"/>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5" name="Imagen 23">
            <a:extLst>
              <a:ext uri="{FF2B5EF4-FFF2-40B4-BE49-F238E27FC236}">
                <a16:creationId xmlns:a16="http://schemas.microsoft.com/office/drawing/2014/main" id="{C59C0165-45A8-C5DB-9119-9B0883E9EEB9}"/>
              </a:ext>
            </a:extLst>
          </p:cNvPr>
          <p:cNvPicPr>
            <a:picLocks noChangeAspect="1"/>
          </p:cNvPicPr>
          <p:nvPr/>
        </p:nvPicPr>
        <p:blipFill>
          <a:blip r:embed="rId5"/>
          <a:srcRect b="6502"/>
          <a:stretch/>
        </p:blipFill>
        <p:spPr>
          <a:xfrm>
            <a:off x="499108" y="1360968"/>
            <a:ext cx="11204194" cy="4816808"/>
          </a:xfrm>
          <a:prstGeom prst="rect">
            <a:avLst/>
          </a:prstGeom>
        </p:spPr>
      </p:pic>
      <p:sp>
        <p:nvSpPr>
          <p:cNvPr id="6" name="TextBox 5">
            <a:extLst>
              <a:ext uri="{FF2B5EF4-FFF2-40B4-BE49-F238E27FC236}">
                <a16:creationId xmlns:a16="http://schemas.microsoft.com/office/drawing/2014/main" id="{23CE98A5-15A2-D6F8-58D1-DB1FFFB663F3}"/>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Adapted</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from</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DeCarolis</a:t>
            </a:r>
            <a:r>
              <a:rPr lang="es-CO" sz="1000" dirty="0">
                <a:latin typeface="Open Sans" panose="020B0606030504020204" pitchFamily="34" charset="0"/>
                <a:ea typeface="Open Sans" panose="020B0606030504020204" pitchFamily="34" charset="0"/>
                <a:cs typeface="Open Sans" panose="020B0606030504020204" pitchFamily="34" charset="0"/>
              </a:rPr>
              <a:t> et al., 2017)</a:t>
            </a:r>
          </a:p>
        </p:txBody>
      </p:sp>
      <p:pic>
        <p:nvPicPr>
          <p:cNvPr id="7" name="synthesize (12)">
            <a:hlinkClick r:id="" action="ppaction://media"/>
            <a:extLst>
              <a:ext uri="{FF2B5EF4-FFF2-40B4-BE49-F238E27FC236}">
                <a16:creationId xmlns:a16="http://schemas.microsoft.com/office/drawing/2014/main" id="{A817321A-BCF9-AD67-96A7-C30B414AB7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8983" y="238819"/>
            <a:ext cx="1122149" cy="1122149"/>
          </a:xfrm>
          <a:prstGeom prst="rect">
            <a:avLst/>
          </a:prstGeom>
        </p:spPr>
      </p:pic>
    </p:spTree>
    <p:extLst>
      <p:ext uri="{BB962C8B-B14F-4D97-AF65-F5344CB8AC3E}">
        <p14:creationId xmlns:p14="http://schemas.microsoft.com/office/powerpoint/2010/main" val="17148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Rectangle 1">
            <a:extLst>
              <a:ext uri="{FF2B5EF4-FFF2-40B4-BE49-F238E27FC236}">
                <a16:creationId xmlns:a16="http://schemas.microsoft.com/office/drawing/2014/main" id="{78E110F1-C911-A0EF-41DE-2963D9097C36}"/>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 Outcomes of an energy system model</a:t>
            </a:r>
          </a:p>
        </p:txBody>
      </p:sp>
      <p:sp>
        <p:nvSpPr>
          <p:cNvPr id="4" name="Title 10">
            <a:extLst>
              <a:ext uri="{FF2B5EF4-FFF2-40B4-BE49-F238E27FC236}">
                <a16:creationId xmlns:a16="http://schemas.microsoft.com/office/drawing/2014/main" id="{2337FADD-283C-563A-0977-B59DDFF74E01}"/>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graphicFrame>
        <p:nvGraphicFramePr>
          <p:cNvPr id="6" name="Diagrama 2">
            <a:extLst>
              <a:ext uri="{FF2B5EF4-FFF2-40B4-BE49-F238E27FC236}">
                <a16:creationId xmlns:a16="http://schemas.microsoft.com/office/drawing/2014/main" id="{DE97D313-AFEE-2F35-DB7C-97695277BA45}"/>
              </a:ext>
            </a:extLst>
          </p:cNvPr>
          <p:cNvGraphicFramePr/>
          <p:nvPr>
            <p:extLst>
              <p:ext uri="{D42A27DB-BD31-4B8C-83A1-F6EECF244321}">
                <p14:modId xmlns:p14="http://schemas.microsoft.com/office/powerpoint/2010/main" val="3929953335"/>
              </p:ext>
            </p:extLst>
          </p:nvPr>
        </p:nvGraphicFramePr>
        <p:xfrm>
          <a:off x="332873" y="1353885"/>
          <a:ext cx="11133221" cy="481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94203E31-44AC-CBF4-491E-2F7B963E14EA}"/>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n-US" altLang="es-ES" sz="1000" dirty="0">
                <a:latin typeface="Open Sans"/>
                <a:ea typeface="Calibri" panose="020F0502020204030204" pitchFamily="34" charset="0"/>
                <a:cs typeface="Times New Roman" panose="02020603050405020304" pitchFamily="18" charset="0"/>
              </a:rPr>
              <a:t>Tovar-</a:t>
            </a:r>
            <a:r>
              <a:rPr lang="en-US" altLang="es-ES" sz="1000" dirty="0" err="1">
                <a:latin typeface="Open Sans"/>
                <a:ea typeface="Calibri" panose="020F0502020204030204" pitchFamily="34" charset="0"/>
                <a:cs typeface="Times New Roman" panose="02020603050405020304" pitchFamily="18" charset="0"/>
              </a:rPr>
              <a:t>Facio</a:t>
            </a:r>
            <a:r>
              <a:rPr lang="en-US" altLang="es-ES" sz="1000" dirty="0">
                <a:latin typeface="Open Sans"/>
                <a:ea typeface="Calibri" panose="020F0502020204030204" pitchFamily="34" charset="0"/>
                <a:cs typeface="Times New Roman" panose="02020603050405020304" pitchFamily="18" charset="0"/>
              </a:rPr>
              <a:t> et al., 2021</a:t>
            </a:r>
            <a:r>
              <a:rPr lang="es-CO"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9" name="synthesize (1)">
            <a:hlinkClick r:id="" action="ppaction://media"/>
            <a:extLst>
              <a:ext uri="{FF2B5EF4-FFF2-40B4-BE49-F238E27FC236}">
                <a16:creationId xmlns:a16="http://schemas.microsoft.com/office/drawing/2014/main" id="{FB870ABF-630A-AC83-F347-AE93AAE3A34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27352" y="685802"/>
            <a:ext cx="1041398" cy="1041398"/>
          </a:xfrm>
          <a:prstGeom prst="rect">
            <a:avLst/>
          </a:prstGeom>
        </p:spPr>
      </p:pic>
    </p:spTree>
    <p:extLst>
      <p:ext uri="{BB962C8B-B14F-4D97-AF65-F5344CB8AC3E}">
        <p14:creationId xmlns:p14="http://schemas.microsoft.com/office/powerpoint/2010/main" val="23223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4" name="Content Placeholder 8">
            <a:extLst>
              <a:ext uri="{FF2B5EF4-FFF2-40B4-BE49-F238E27FC236}">
                <a16:creationId xmlns:a16="http://schemas.microsoft.com/office/drawing/2014/main" id="{5DDC3709-97E1-7D56-508C-825DF140DD67}"/>
              </a:ext>
            </a:extLst>
          </p:cNvPr>
          <p:cNvSpPr>
            <a:spLocks noGrp="1"/>
          </p:cNvSpPr>
          <p:nvPr>
            <p:ph idx="1"/>
          </p:nvPr>
        </p:nvSpPr>
        <p:spPr>
          <a:xfrm>
            <a:off x="472546" y="1539613"/>
            <a:ext cx="10868244" cy="4469158"/>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U4RIA extends best practice and advances in transparency through a set of guidelines:</a:t>
            </a:r>
          </a:p>
          <a:p>
            <a:endParaRPr lang="en-GB" sz="2000"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Ubuntu </a:t>
            </a:r>
            <a:r>
              <a:rPr lang="en-GB" sz="2000" dirty="0">
                <a:latin typeface="Open Sans"/>
                <a:ea typeface="Open Sans" panose="020B0606030504020204" pitchFamily="34" charset="0"/>
                <a:cs typeface="Open Sans" panose="020B0606030504020204" pitchFamily="34" charset="0"/>
              </a:rPr>
              <a:t>– modelling should engage communities.</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Retrievability </a:t>
            </a:r>
            <a:r>
              <a:rPr lang="en-GB" sz="2000" dirty="0">
                <a:latin typeface="Open Sans"/>
                <a:ea typeface="Open Sans" panose="020B0606030504020204" pitchFamily="34" charset="0"/>
                <a:cs typeface="Open Sans" panose="020B0606030504020204" pitchFamily="34" charset="0"/>
              </a:rPr>
              <a:t>– should be easy to find and access data.</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Reusability </a:t>
            </a:r>
            <a:r>
              <a:rPr lang="en-GB" sz="2000" dirty="0">
                <a:latin typeface="Open Sans"/>
                <a:ea typeface="Open Sans" panose="020B0606030504020204" pitchFamily="34" charset="0"/>
                <a:cs typeface="Open Sans" panose="020B0606030504020204" pitchFamily="34" charset="0"/>
              </a:rPr>
              <a:t>– should be re-usable.</a:t>
            </a:r>
          </a:p>
          <a:p>
            <a:pPr lvl="1"/>
            <a:r>
              <a:rPr lang="en-GB" sz="2000" b="1" dirty="0">
                <a:latin typeface="Open Sans"/>
                <a:ea typeface="Open Sans" panose="020B0606030504020204" pitchFamily="34" charset="0"/>
                <a:cs typeface="Open Sans" panose="020B0606030504020204" pitchFamily="34" charset="0"/>
              </a:rPr>
              <a:t>Repeatability </a:t>
            </a:r>
            <a:r>
              <a:rPr lang="en-GB" sz="2000" dirty="0">
                <a:latin typeface="Open Sans"/>
                <a:ea typeface="Open Sans" panose="020B0606030504020204" pitchFamily="34" charset="0"/>
                <a:cs typeface="Open Sans" panose="020B0606030504020204" pitchFamily="34" charset="0"/>
              </a:rPr>
              <a:t>- should be repeatable and user friendly.</a:t>
            </a:r>
            <a:endParaRPr lang="en-GB" sz="2000" b="1" dirty="0">
              <a:latin typeface="Open Sans"/>
              <a:ea typeface="Open Sans" panose="020B0606030504020204" pitchFamily="34" charset="0"/>
              <a:cs typeface="Open Sans" panose="020B0606030504020204" pitchFamily="34" charset="0"/>
            </a:endParaRPr>
          </a:p>
          <a:p>
            <a:pPr lvl="1"/>
            <a:r>
              <a:rPr lang="en-GB" sz="2000" b="1" dirty="0" err="1">
                <a:latin typeface="Open Sans"/>
                <a:ea typeface="Open Sans" panose="020B0606030504020204" pitchFamily="34" charset="0"/>
                <a:cs typeface="Open Sans" panose="020B0606030504020204" pitchFamily="34" charset="0"/>
              </a:rPr>
              <a:t>Reconstructability</a:t>
            </a:r>
            <a:r>
              <a:rPr lang="en-GB" sz="2000" b="1" dirty="0">
                <a:latin typeface="Open Sans"/>
                <a:ea typeface="Open Sans" panose="020B0606030504020204" pitchFamily="34" charset="0"/>
                <a:cs typeface="Open Sans" panose="020B0606030504020204" pitchFamily="34" charset="0"/>
              </a:rPr>
              <a:t> </a:t>
            </a:r>
            <a:r>
              <a:rPr lang="en-GB" sz="2000" dirty="0">
                <a:latin typeface="Open Sans"/>
                <a:ea typeface="Open Sans" panose="020B0606030504020204" pitchFamily="34" charset="0"/>
                <a:cs typeface="Open Sans" panose="020B0606030504020204" pitchFamily="34" charset="0"/>
              </a:rPr>
              <a:t>– should include instructions for how to rebuilt the energy modelling elements.</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Interoperability </a:t>
            </a:r>
            <a:r>
              <a:rPr lang="en-GB" sz="2000" dirty="0">
                <a:latin typeface="Open Sans"/>
                <a:ea typeface="Open Sans" panose="020B0606030504020204" pitchFamily="34" charset="0"/>
                <a:cs typeface="Open Sans" panose="020B0606030504020204" pitchFamily="34" charset="0"/>
              </a:rPr>
              <a:t>– should allow for scenarios to be tested by other models or approaches and their compatibility to sub-sector or broader integration.</a:t>
            </a:r>
            <a:endParaRPr lang="en-GB" sz="2000" b="1" dirty="0">
              <a:latin typeface="Open Sans"/>
              <a:ea typeface="Open Sans" panose="020B0606030504020204" pitchFamily="34" charset="0"/>
              <a:cs typeface="Open Sans" panose="020B0606030504020204" pitchFamily="34" charset="0"/>
            </a:endParaRPr>
          </a:p>
          <a:p>
            <a:pPr lvl="1"/>
            <a:r>
              <a:rPr lang="en-GB" sz="2000" b="1" dirty="0">
                <a:latin typeface="Open Sans"/>
                <a:ea typeface="Open Sans" panose="020B0606030504020204" pitchFamily="34" charset="0"/>
                <a:cs typeface="Open Sans" panose="020B0606030504020204" pitchFamily="34" charset="0"/>
              </a:rPr>
              <a:t>Auditability </a:t>
            </a:r>
            <a:r>
              <a:rPr lang="en-GB" sz="2000" dirty="0">
                <a:latin typeface="Open Sans"/>
                <a:ea typeface="Open Sans" panose="020B0606030504020204" pitchFamily="34" charset="0"/>
                <a:cs typeface="Open Sans" panose="020B0606030504020204" pitchFamily="34" charset="0"/>
              </a:rPr>
              <a:t>– should provide direct accountability to the funder of the energy modelling for policy support, as well as to society more broadly. </a:t>
            </a:r>
            <a:endParaRPr lang="en-GB" sz="2000" b="1" dirty="0">
              <a:latin typeface="Open Sans"/>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D93DB9B9-8F55-9537-9B5E-033EF8465DC8}"/>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 U4RIA Goals</a:t>
            </a:r>
          </a:p>
        </p:txBody>
      </p:sp>
      <p:sp>
        <p:nvSpPr>
          <p:cNvPr id="10" name="Title 10">
            <a:extLst>
              <a:ext uri="{FF2B5EF4-FFF2-40B4-BE49-F238E27FC236}">
                <a16:creationId xmlns:a16="http://schemas.microsoft.com/office/drawing/2014/main" id="{367BF17C-6F44-49A0-4C13-099D27722AB8}"/>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2" name="synthesize (14)">
            <a:hlinkClick r:id="" action="ppaction://media"/>
            <a:extLst>
              <a:ext uri="{FF2B5EF4-FFF2-40B4-BE49-F238E27FC236}">
                <a16:creationId xmlns:a16="http://schemas.microsoft.com/office/drawing/2014/main" id="{AC9F8E0A-49F9-97EB-921C-347A05D60C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5250" y="92971"/>
            <a:ext cx="1040263" cy="1040263"/>
          </a:xfrm>
          <a:prstGeom prst="rect">
            <a:avLst/>
          </a:prstGeom>
        </p:spPr>
      </p:pic>
    </p:spTree>
    <p:extLst>
      <p:ext uri="{BB962C8B-B14F-4D97-AF65-F5344CB8AC3E}">
        <p14:creationId xmlns:p14="http://schemas.microsoft.com/office/powerpoint/2010/main" val="91075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8FDAB3CE-F3F5-67AA-84DA-21F4EEAC5959}"/>
              </a:ext>
            </a:extLst>
          </p:cNvPr>
          <p:cNvSpPr/>
          <p:nvPr/>
        </p:nvSpPr>
        <p:spPr>
          <a:xfrm>
            <a:off x="574393" y="79536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1.3.5 State of the art example – Costa Rica</a:t>
            </a:r>
          </a:p>
        </p:txBody>
      </p:sp>
      <p:sp>
        <p:nvSpPr>
          <p:cNvPr id="4" name="Content Placeholder 8">
            <a:extLst>
              <a:ext uri="{FF2B5EF4-FFF2-40B4-BE49-F238E27FC236}">
                <a16:creationId xmlns:a16="http://schemas.microsoft.com/office/drawing/2014/main" id="{91DB68DC-3EC8-B338-C8CB-3CDD37689DCC}"/>
              </a:ext>
            </a:extLst>
          </p:cNvPr>
          <p:cNvSpPr>
            <a:spLocks noGrp="1"/>
          </p:cNvSpPr>
          <p:nvPr>
            <p:ph idx="1"/>
          </p:nvPr>
        </p:nvSpPr>
        <p:spPr>
          <a:xfrm>
            <a:off x="574393" y="1533915"/>
            <a:ext cx="10602944" cy="4528719"/>
          </a:xfrm>
        </p:spPr>
        <p:txBody>
          <a:bodyPr vert="horz" lIns="91440" tIns="45720" rIns="91440" bIns="45720" rtlCol="0" anchor="t">
            <a:normAutofit fontScale="92500" lnSpcReduction="10000"/>
          </a:bodyPr>
          <a:lstStyle/>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Costa Rica have a </a:t>
            </a:r>
            <a:r>
              <a:rPr lang="en-GB" sz="2000" b="1" dirty="0">
                <a:latin typeface="Open Sans"/>
                <a:ea typeface="Open Sans" panose="020B0606030504020204" pitchFamily="34" charset="0"/>
                <a:cs typeface="Open Sans" panose="020B0606030504020204" pitchFamily="34" charset="0"/>
              </a:rPr>
              <a:t>Nationally Determined Contribution (NDC) </a:t>
            </a:r>
            <a:r>
              <a:rPr lang="en-GB" sz="2000" dirty="0">
                <a:latin typeface="Open Sans"/>
                <a:ea typeface="Open Sans" panose="020B0606030504020204" pitchFamily="34" charset="0"/>
                <a:cs typeface="Open Sans" panose="020B0606030504020204" pitchFamily="34" charset="0"/>
              </a:rPr>
              <a:t>target compatible with a 2°C pathway.</a:t>
            </a:r>
            <a:endParaRPr lang="en-US" dirty="0">
              <a:latin typeface="Open Sans"/>
              <a:cs typeface="Calibri" panose="020F0502020204030204"/>
            </a:endParaRP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To develop a National Decarbonisation Plan (NDP) the Costa Rican government acknowledged that a framework requires </a:t>
            </a:r>
            <a:r>
              <a:rPr lang="en-GB" sz="2000" b="1" dirty="0">
                <a:latin typeface="Open Sans"/>
                <a:ea typeface="Open Sans" panose="020B0606030504020204" pitchFamily="34" charset="0"/>
                <a:cs typeface="Open Sans" panose="020B0606030504020204" pitchFamily="34" charset="0"/>
              </a:rPr>
              <a:t>both qualitative and quantitative methods</a:t>
            </a:r>
            <a:r>
              <a:rPr lang="en-GB" sz="2000" dirty="0">
                <a:latin typeface="Open Sans"/>
                <a:ea typeface="Open Sans" panose="020B0606030504020204" pitchFamily="34" charset="0"/>
                <a:cs typeface="Open Sans" panose="020B0606030504020204" pitchFamily="34" charset="0"/>
              </a:rPr>
              <a:t>.</a:t>
            </a: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Steps taken:</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Engage stakeholders </a:t>
            </a:r>
            <a:r>
              <a:rPr lang="en-GB" sz="2000" dirty="0">
                <a:latin typeface="Open Sans"/>
                <a:ea typeface="Open Sans" panose="020B0606030504020204" pitchFamily="34" charset="0"/>
                <a:cs typeface="Open Sans" panose="020B0606030504020204" pitchFamily="34" charset="0"/>
              </a:rPr>
              <a:t>with government, private sector, academia, and society.</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Workshops: business-as-usual (BAU) and deep-decarbonization scenario.</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Scenarios built with the </a:t>
            </a:r>
            <a:r>
              <a:rPr lang="en-GB" sz="2000" b="1" dirty="0" err="1">
                <a:latin typeface="Open Sans"/>
                <a:ea typeface="Open Sans" panose="020B0606030504020204" pitchFamily="34" charset="0"/>
                <a:cs typeface="Open Sans" panose="020B0606030504020204" pitchFamily="34" charset="0"/>
              </a:rPr>
              <a:t>OSeMOSYS</a:t>
            </a:r>
            <a:r>
              <a:rPr lang="en-GB" sz="2000" b="1" dirty="0">
                <a:latin typeface="Open Sans"/>
                <a:ea typeface="Open Sans" panose="020B0606030504020204" pitchFamily="34" charset="0"/>
                <a:cs typeface="Open Sans" panose="020B0606030504020204" pitchFamily="34" charset="0"/>
              </a:rPr>
              <a:t> model</a:t>
            </a:r>
            <a:r>
              <a:rPr lang="en-GB" sz="2000" dirty="0">
                <a:latin typeface="Open Sans"/>
                <a:ea typeface="Open Sans" panose="020B0606030504020204" pitchFamily="34" charset="0"/>
                <a:cs typeface="Open Sans" panose="020B0606030504020204" pitchFamily="34" charset="0"/>
              </a:rPr>
              <a:t>.</a:t>
            </a:r>
          </a:p>
          <a:p>
            <a:pPr marL="800100" lvl="1" indent="-342900">
              <a:lnSpc>
                <a:spcPct val="110000"/>
              </a:lnSpc>
              <a:buFont typeface="+mj-lt"/>
              <a:buAutoNum type="arabicPeriod"/>
            </a:pPr>
            <a:r>
              <a:rPr lang="en-GB" sz="2000" dirty="0">
                <a:latin typeface="Open Sans"/>
                <a:ea typeface="Open Sans" panose="020B0606030504020204" pitchFamily="34" charset="0"/>
                <a:cs typeface="Open Sans" panose="020B0606030504020204" pitchFamily="34" charset="0"/>
              </a:rPr>
              <a:t>Results reviewed by the stakeholders in a back-casting participatory process</a:t>
            </a:r>
          </a:p>
          <a:p>
            <a:pPr marL="800100" lvl="1" indent="-342900">
              <a:lnSpc>
                <a:spcPct val="110000"/>
              </a:lnSpc>
              <a:buFont typeface="+mj-lt"/>
              <a:buAutoNum type="arabicPeriod"/>
            </a:pPr>
            <a:r>
              <a:rPr lang="en-GB" sz="2000" b="1" dirty="0">
                <a:latin typeface="Open Sans"/>
                <a:ea typeface="Open Sans" panose="020B0606030504020204" pitchFamily="34" charset="0"/>
                <a:cs typeface="Open Sans" panose="020B0606030504020204" pitchFamily="34" charset="0"/>
              </a:rPr>
              <a:t>Led to an NDP</a:t>
            </a:r>
          </a:p>
          <a:p>
            <a:pPr>
              <a:lnSpc>
                <a:spcPct val="110000"/>
              </a:lnSpc>
              <a:spcBef>
                <a:spcPts val="500"/>
              </a:spcBef>
            </a:pPr>
            <a:r>
              <a:rPr lang="en-GB" sz="2000" dirty="0">
                <a:latin typeface="Open Sans"/>
                <a:ea typeface="Open Sans" panose="020B0606030504020204" pitchFamily="34" charset="0"/>
                <a:cs typeface="Open Sans" panose="020B0606030504020204" pitchFamily="34" charset="0"/>
              </a:rPr>
              <a:t>This work introduced a framework that can </a:t>
            </a:r>
            <a:r>
              <a:rPr lang="en-GB" sz="2000" b="1" dirty="0">
                <a:latin typeface="Open Sans"/>
                <a:ea typeface="Open Sans" panose="020B0606030504020204" pitchFamily="34" charset="0"/>
                <a:cs typeface="Open Sans" panose="020B0606030504020204" pitchFamily="34" charset="0"/>
              </a:rPr>
              <a:t>guide national energy policy in line with U4RIA governing principles.</a:t>
            </a:r>
          </a:p>
        </p:txBody>
      </p:sp>
      <p:sp>
        <p:nvSpPr>
          <p:cNvPr id="6" name="Title 10">
            <a:extLst>
              <a:ext uri="{FF2B5EF4-FFF2-40B4-BE49-F238E27FC236}">
                <a16:creationId xmlns:a16="http://schemas.microsoft.com/office/drawing/2014/main" id="{AE7B78F7-455A-F2DA-740D-019B6EF8083C}"/>
              </a:ext>
            </a:extLst>
          </p:cNvPr>
          <p:cNvSpPr txBox="1">
            <a:spLocks/>
          </p:cNvSpPr>
          <p:nvPr/>
        </p:nvSpPr>
        <p:spPr>
          <a:xfrm>
            <a:off x="472546" y="11284"/>
            <a:ext cx="10470704" cy="82475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 Basic concepts in energy system modelling</a:t>
            </a:r>
            <a:endParaRPr lang="en-GB" sz="4400" dirty="0">
              <a:latin typeface="Open Sans"/>
              <a:ea typeface="Open Sans" panose="020B0606030504020204" pitchFamily="34" charset="0"/>
              <a:cs typeface="Open Sans" panose="020B0606030504020204" pitchFamily="34" charset="0"/>
            </a:endParaRPr>
          </a:p>
        </p:txBody>
      </p:sp>
      <p:pic>
        <p:nvPicPr>
          <p:cNvPr id="5" name="synthesize (15)">
            <a:hlinkClick r:id="" action="ppaction://media"/>
            <a:extLst>
              <a:ext uri="{FF2B5EF4-FFF2-40B4-BE49-F238E27FC236}">
                <a16:creationId xmlns:a16="http://schemas.microsoft.com/office/drawing/2014/main" id="{F0A19D70-8B92-37DC-7FEA-2CB79EC930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9108" y="51475"/>
            <a:ext cx="877343" cy="877343"/>
          </a:xfrm>
          <a:prstGeom prst="rect">
            <a:avLst/>
          </a:prstGeom>
        </p:spPr>
      </p:pic>
    </p:spTree>
    <p:extLst>
      <p:ext uri="{BB962C8B-B14F-4D97-AF65-F5344CB8AC3E}">
        <p14:creationId xmlns:p14="http://schemas.microsoft.com/office/powerpoint/2010/main" val="30497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7734413"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ILO1: Learn why energy planning is important and the role of energy system modelling for energy planning</a:t>
            </a:r>
          </a:p>
          <a:p>
            <a:pPr>
              <a:spcBef>
                <a:spcPts val="1000"/>
              </a:spcBef>
            </a:pPr>
            <a:r>
              <a:rPr lang="en-US" sz="2000" dirty="0">
                <a:latin typeface="Open Sans"/>
                <a:ea typeface="+mn-lt"/>
                <a:cs typeface="+mn-lt"/>
              </a:rPr>
              <a:t>ILO2: Learn about the concept of SDGs, the strong interlinkages between them, and the global climate agendas</a:t>
            </a:r>
          </a:p>
          <a:p>
            <a:pPr>
              <a:spcBef>
                <a:spcPts val="1000"/>
              </a:spcBef>
            </a:pPr>
            <a:r>
              <a:rPr lang="en-US" sz="2000" dirty="0">
                <a:latin typeface="Open Sans"/>
                <a:ea typeface="+mn-lt"/>
                <a:cs typeface="+mn-lt"/>
              </a:rPr>
              <a:t>ILO3: Understand some introductory concepts about energy system models</a:t>
            </a:r>
            <a:endParaRPr lang="en-US" sz="2000" b="1" dirty="0">
              <a:latin typeface="Open Sans"/>
              <a:ea typeface="+mn-lt"/>
              <a:cs typeface="+mn-lt"/>
            </a:endParaRPr>
          </a:p>
          <a:p>
            <a:pPr>
              <a:spcBef>
                <a:spcPts val="1000"/>
              </a:spcBef>
            </a:pPr>
            <a:r>
              <a:rPr lang="en-US" sz="2000" dirty="0">
                <a:latin typeface="Open Sans"/>
                <a:ea typeface="+mn-lt"/>
                <a:cs typeface="+mn-lt"/>
              </a:rPr>
              <a:t>ILO4: Get an overview of this course in Energy System Modelling using </a:t>
            </a:r>
            <a:r>
              <a:rPr lang="en-US" sz="2000" dirty="0" err="1">
                <a:latin typeface="Open Sans"/>
                <a:ea typeface="+mn-lt"/>
                <a:cs typeface="+mn-lt"/>
              </a:rPr>
              <a:t>OSeMOSYS</a:t>
            </a:r>
            <a:endParaRPr lang="en-US" sz="2000" b="1"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929196" y="1494761"/>
            <a:ext cx="100315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mn-lt"/>
                <a:cs typeface="+mn-lt"/>
              </a:rPr>
              <a:t>DeCarolis</a:t>
            </a:r>
            <a:r>
              <a:rPr lang="en-GB" sz="1600" dirty="0">
                <a:latin typeface="Open Sans"/>
                <a:ea typeface="+mn-lt"/>
                <a:cs typeface="+mn-lt"/>
              </a:rPr>
              <a:t>, J., Daly, H., Dodds, P., </a:t>
            </a:r>
            <a:r>
              <a:rPr lang="en-GB" sz="1600" dirty="0" err="1">
                <a:latin typeface="Open Sans"/>
                <a:ea typeface="+mn-lt"/>
                <a:cs typeface="+mn-lt"/>
              </a:rPr>
              <a:t>Keppo</a:t>
            </a:r>
            <a:r>
              <a:rPr lang="en-GB" sz="1600" dirty="0">
                <a:latin typeface="Open Sans"/>
                <a:ea typeface="+mn-lt"/>
                <a:cs typeface="+mn-lt"/>
              </a:rPr>
              <a:t>, I., Li, F., McDowall, W., Pye, S., Strachan, N., </a:t>
            </a:r>
            <a:r>
              <a:rPr lang="en-GB" sz="1600" dirty="0" err="1">
                <a:latin typeface="Open Sans"/>
                <a:ea typeface="+mn-lt"/>
                <a:cs typeface="+mn-lt"/>
              </a:rPr>
              <a:t>Trutnevyte</a:t>
            </a:r>
            <a:r>
              <a:rPr lang="en-GB" sz="1600" dirty="0">
                <a:latin typeface="Open Sans"/>
                <a:ea typeface="+mn-lt"/>
                <a:cs typeface="+mn-lt"/>
              </a:rPr>
              <a:t>, E., Usher, W., Winning, M., Yeh, S., &amp; </a:t>
            </a:r>
            <a:r>
              <a:rPr lang="en-GB" sz="1600" dirty="0" err="1">
                <a:latin typeface="Open Sans"/>
                <a:ea typeface="+mn-lt"/>
                <a:cs typeface="+mn-lt"/>
              </a:rPr>
              <a:t>Zeyringer</a:t>
            </a:r>
            <a:r>
              <a:rPr lang="en-GB" sz="1600" dirty="0">
                <a:latin typeface="Open Sans"/>
                <a:ea typeface="+mn-lt"/>
                <a:cs typeface="+mn-lt"/>
              </a:rPr>
              <a:t>, M. (2017). Formalizing best practice for energy system optimization modelling. Applied Energy, 194, 184–198 </a:t>
            </a:r>
            <a:r>
              <a:rPr lang="en-GB" sz="1600" dirty="0">
                <a:latin typeface="Open Sans"/>
                <a:ea typeface="+mn-lt"/>
                <a:cs typeface="+mn-lt"/>
                <a:hlinkClick r:id="rId3"/>
              </a:rPr>
              <a:t>https://doi.org/10.1016/j.apenergy.2017.03.001</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AutoNum type="arabicPeriod"/>
            </a:pPr>
            <a:r>
              <a:rPr lang="en-GB" sz="1600" dirty="0">
                <a:latin typeface="Open Sans"/>
                <a:ea typeface="+mn-lt"/>
                <a:cs typeface="+mn-lt"/>
              </a:rPr>
              <a:t>Howells, M., </a:t>
            </a:r>
            <a:r>
              <a:rPr lang="en-GB" sz="1600" dirty="0" err="1">
                <a:latin typeface="Open Sans"/>
                <a:ea typeface="+mn-lt"/>
                <a:cs typeface="+mn-lt"/>
              </a:rPr>
              <a:t>Quiros-Tortos</a:t>
            </a:r>
            <a:r>
              <a:rPr lang="en-GB" sz="1600" dirty="0">
                <a:latin typeface="Open Sans"/>
                <a:ea typeface="+mn-lt"/>
                <a:cs typeface="+mn-lt"/>
              </a:rPr>
              <a:t>, J., Morrison, R., </a:t>
            </a:r>
            <a:r>
              <a:rPr lang="en-GB" sz="1600" dirty="0" err="1">
                <a:latin typeface="Open Sans"/>
                <a:ea typeface="+mn-lt"/>
                <a:cs typeface="+mn-lt"/>
              </a:rPr>
              <a:t>Rogner</a:t>
            </a:r>
            <a:r>
              <a:rPr lang="en-GB" sz="1600" dirty="0">
                <a:latin typeface="Open Sans"/>
                <a:ea typeface="+mn-lt"/>
                <a:cs typeface="+mn-lt"/>
              </a:rPr>
              <a:t>, H., Blyth, W., Godínez, G., Victor, L. F., Angulo, J., Bock, F., Ramos, E., </a:t>
            </a:r>
            <a:r>
              <a:rPr lang="en-GB" sz="1600" dirty="0" err="1">
                <a:latin typeface="Open Sans"/>
                <a:ea typeface="+mn-lt"/>
                <a:cs typeface="+mn-lt"/>
              </a:rPr>
              <a:t>Gardumi</a:t>
            </a:r>
            <a:r>
              <a:rPr lang="en-GB" sz="1600" dirty="0">
                <a:latin typeface="Open Sans"/>
                <a:ea typeface="+mn-lt"/>
                <a:cs typeface="+mn-lt"/>
              </a:rPr>
              <a:t>, F., </a:t>
            </a:r>
            <a:r>
              <a:rPr lang="en-GB" sz="1600" dirty="0" err="1">
                <a:latin typeface="Open Sans"/>
                <a:ea typeface="+mn-lt"/>
                <a:cs typeface="+mn-lt"/>
              </a:rPr>
              <a:t>Hülk</a:t>
            </a:r>
            <a:r>
              <a:rPr lang="en-GB" sz="1600" dirty="0">
                <a:latin typeface="Open Sans"/>
                <a:ea typeface="+mn-lt"/>
                <a:cs typeface="+mn-lt"/>
              </a:rPr>
              <a:t>, L., </a:t>
            </a:r>
            <a:r>
              <a:rPr lang="en-GB" sz="1600" dirty="0" err="1">
                <a:latin typeface="Open Sans"/>
                <a:ea typeface="+mn-lt"/>
                <a:cs typeface="+mn-lt"/>
              </a:rPr>
              <a:t>Institut</a:t>
            </a:r>
            <a:r>
              <a:rPr lang="en-GB" sz="1600" dirty="0">
                <a:latin typeface="Open Sans"/>
                <a:ea typeface="+mn-lt"/>
                <a:cs typeface="+mn-lt"/>
              </a:rPr>
              <a:t>, R. L., &amp; </a:t>
            </a:r>
            <a:r>
              <a:rPr lang="en-GB" sz="1600" dirty="0" err="1">
                <a:latin typeface="Open Sans"/>
                <a:ea typeface="+mn-lt"/>
                <a:cs typeface="+mn-lt"/>
              </a:rPr>
              <a:t>Peteves</a:t>
            </a:r>
            <a:r>
              <a:rPr lang="en-GB" sz="1600" dirty="0">
                <a:latin typeface="Open Sans"/>
                <a:ea typeface="+mn-lt"/>
                <a:cs typeface="+mn-lt"/>
              </a:rPr>
              <a:t>, E. (2021). Energy system analytics and good governance-U4RIA goals of Energy Modelling for Policy Support. </a:t>
            </a:r>
            <a:r>
              <a:rPr lang="en-GB" sz="1600" dirty="0">
                <a:latin typeface="Open Sans"/>
                <a:ea typeface="+mn-lt"/>
                <a:cs typeface="+mn-lt"/>
                <a:hlinkClick r:id="rId4"/>
              </a:rPr>
              <a:t>https://doi.org/10.21203/rs.3.rs-311311/v1</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AutoNum type="arabicPeriod"/>
            </a:pPr>
            <a:r>
              <a:rPr lang="en-GB" sz="1600" dirty="0" err="1">
                <a:latin typeface="Open Sans"/>
                <a:ea typeface="+mn-lt"/>
                <a:cs typeface="+mn-lt"/>
              </a:rPr>
              <a:t>Pfenninger</a:t>
            </a:r>
            <a:r>
              <a:rPr lang="en-GB" sz="1600" dirty="0">
                <a:latin typeface="Open Sans"/>
                <a:ea typeface="+mn-lt"/>
                <a:cs typeface="+mn-lt"/>
              </a:rPr>
              <a:t>, S., Hawkes, A., &amp; </a:t>
            </a:r>
            <a:r>
              <a:rPr lang="en-GB" sz="1600" dirty="0" err="1">
                <a:latin typeface="Open Sans"/>
                <a:ea typeface="+mn-lt"/>
                <a:cs typeface="+mn-lt"/>
              </a:rPr>
              <a:t>Keirstead</a:t>
            </a:r>
            <a:r>
              <a:rPr lang="en-GB" sz="1600" dirty="0">
                <a:latin typeface="Open Sans"/>
                <a:ea typeface="+mn-lt"/>
                <a:cs typeface="+mn-lt"/>
              </a:rPr>
              <a:t>, J. (2014). Energy systems </a:t>
            </a:r>
            <a:r>
              <a:rPr lang="en-GB" sz="1600" dirty="0" err="1">
                <a:latin typeface="Open Sans"/>
                <a:ea typeface="+mn-lt"/>
                <a:cs typeface="+mn-lt"/>
              </a:rPr>
              <a:t>modeling</a:t>
            </a:r>
            <a:r>
              <a:rPr lang="en-GB" sz="1600" dirty="0">
                <a:latin typeface="Open Sans"/>
                <a:ea typeface="+mn-lt"/>
                <a:cs typeface="+mn-lt"/>
              </a:rPr>
              <a:t> for twenty-first century energy challenges. Renewable and Sustainable Energy Reviews, 33, 74–86. </a:t>
            </a:r>
            <a:r>
              <a:rPr lang="en-GB" sz="1600" dirty="0">
                <a:latin typeface="Open Sans"/>
                <a:ea typeface="+mn-lt"/>
                <a:cs typeface="+mn-lt"/>
                <a:hlinkClick r:id="rId5"/>
              </a:rPr>
              <a:t>https://doi.org/10.1016/j.rser.2014.02.003</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AutoNum type="arabicPeriod"/>
            </a:pPr>
            <a:r>
              <a:rPr lang="en-GB" sz="1600" dirty="0">
                <a:latin typeface="Open Sans"/>
                <a:ea typeface="+mn-lt"/>
                <a:cs typeface="+mn-lt"/>
              </a:rPr>
              <a:t>Tovar-</a:t>
            </a:r>
            <a:r>
              <a:rPr lang="en-GB" sz="1600" dirty="0" err="1">
                <a:latin typeface="Open Sans"/>
                <a:ea typeface="+mn-lt"/>
                <a:cs typeface="+mn-lt"/>
              </a:rPr>
              <a:t>Facio</a:t>
            </a:r>
            <a:r>
              <a:rPr lang="en-GB" sz="1600" dirty="0">
                <a:latin typeface="Open Sans"/>
                <a:ea typeface="+mn-lt"/>
                <a:cs typeface="+mn-lt"/>
              </a:rPr>
              <a:t>, J., Martín, M., &amp; Ponce-Ortega, J. M. (2021). Sustainable energy transition: </a:t>
            </a:r>
            <a:r>
              <a:rPr lang="en-GB" sz="1600" dirty="0" err="1">
                <a:latin typeface="Open Sans"/>
                <a:ea typeface="+mn-lt"/>
                <a:cs typeface="+mn-lt"/>
              </a:rPr>
              <a:t>modeling</a:t>
            </a:r>
            <a:r>
              <a:rPr lang="en-GB" sz="1600" dirty="0">
                <a:latin typeface="Open Sans"/>
                <a:ea typeface="+mn-lt"/>
                <a:cs typeface="+mn-lt"/>
              </a:rPr>
              <a:t> and optimization. Current Opinion in Chemical Engineering, 31. https://doi.org/10.1016/j.coche.2020.100661</a:t>
            </a:r>
          </a:p>
          <a:p>
            <a:pPr marL="342900" indent="-342900">
              <a:buAutoNum type="arabicPeriod"/>
            </a:pPr>
            <a:endParaRPr lang="en-GB" sz="16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 Course Focus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graphicFrame>
        <p:nvGraphicFramePr>
          <p:cNvPr id="5" name="Diagram 10">
            <a:extLst>
              <a:ext uri="{FF2B5EF4-FFF2-40B4-BE49-F238E27FC236}">
                <a16:creationId xmlns:a16="http://schemas.microsoft.com/office/drawing/2014/main" id="{FC114418-AE9C-B3B9-AA5A-072FD75141FF}"/>
              </a:ext>
            </a:extLst>
          </p:cNvPr>
          <p:cNvGraphicFramePr>
            <a:graphicFrameLocks noGrp="1"/>
          </p:cNvGraphicFramePr>
          <p:nvPr>
            <p:ph idx="1"/>
            <p:extLst>
              <p:ext uri="{D42A27DB-BD31-4B8C-83A1-F6EECF244321}">
                <p14:modId xmlns:p14="http://schemas.microsoft.com/office/powerpoint/2010/main" val="2899072796"/>
              </p:ext>
            </p:extLst>
          </p:nvPr>
        </p:nvGraphicFramePr>
        <p:xfrm>
          <a:off x="1182801" y="3064423"/>
          <a:ext cx="8707157" cy="28992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a:extLst>
              <a:ext uri="{FF2B5EF4-FFF2-40B4-BE49-F238E27FC236}">
                <a16:creationId xmlns:a16="http://schemas.microsoft.com/office/drawing/2014/main" id="{EE000EC5-C64C-6ECD-6C7C-1D403CF04FDD}"/>
              </a:ext>
            </a:extLst>
          </p:cNvPr>
          <p:cNvSpPr/>
          <p:nvPr/>
        </p:nvSpPr>
        <p:spPr>
          <a:xfrm>
            <a:off x="887214" y="1986484"/>
            <a:ext cx="9654108" cy="707886"/>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This course will introduce energy system modelling and its use to support policymaking. The course will focus on </a:t>
            </a:r>
            <a:r>
              <a:rPr lang="en-ZA" sz="2000" dirty="0" err="1">
                <a:latin typeface="Open Sans"/>
                <a:ea typeface="Open Sans" panose="020B0606030504020204" pitchFamily="34" charset="0"/>
                <a:cs typeface="Open Sans" panose="020B0606030504020204" pitchFamily="34" charset="0"/>
              </a:rPr>
              <a:t>OSeMOSYS</a:t>
            </a:r>
            <a:r>
              <a:rPr lang="en-ZA" sz="2000" dirty="0">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7" name="synthesize (16)">
            <a:hlinkClick r:id="" action="ppaction://media"/>
            <a:extLst>
              <a:ext uri="{FF2B5EF4-FFF2-40B4-BE49-F238E27FC236}">
                <a16:creationId xmlns:a16="http://schemas.microsoft.com/office/drawing/2014/main" id="{FF577625-B5DB-5465-1970-392D8514C7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67510" y="542988"/>
            <a:ext cx="1012967" cy="1012967"/>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AC9848AE-B8AE-40BA-E580-16F64A4A540E}"/>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1.4.2 OSeMOSYS Learning Outcomes  </a:t>
            </a:r>
          </a:p>
        </p:txBody>
      </p:sp>
      <p:sp>
        <p:nvSpPr>
          <p:cNvPr id="4" name="Title 10">
            <a:extLst>
              <a:ext uri="{FF2B5EF4-FFF2-40B4-BE49-F238E27FC236}">
                <a16:creationId xmlns:a16="http://schemas.microsoft.com/office/drawing/2014/main" id="{B440A14E-F880-649B-AF84-03DF27F7124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5" name="Rectangle 4">
            <a:extLst>
              <a:ext uri="{FF2B5EF4-FFF2-40B4-BE49-F238E27FC236}">
                <a16:creationId xmlns:a16="http://schemas.microsoft.com/office/drawing/2014/main" id="{4678CC6E-9C55-BD21-9121-9C2542E24F6C}"/>
              </a:ext>
            </a:extLst>
          </p:cNvPr>
          <p:cNvSpPr/>
          <p:nvPr/>
        </p:nvSpPr>
        <p:spPr>
          <a:xfrm>
            <a:off x="887214" y="1943352"/>
            <a:ext cx="9654108" cy="2708434"/>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Aims of the course: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Gain an understanding of the main energy conversion processes in terms of resource needs, costs, performance, and environmental impacts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Analyse how alternative energy system configurations relate to sustainability and interact with the Sustainable Development Goals and energy security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Learn how to develop an OSeMOSYS model and alternative scenarios, working through examples</a:t>
            </a:r>
          </a:p>
        </p:txBody>
      </p:sp>
      <p:pic>
        <p:nvPicPr>
          <p:cNvPr id="6" name="synthesize (17)">
            <a:hlinkClick r:id="" action="ppaction://media"/>
            <a:extLst>
              <a:ext uri="{FF2B5EF4-FFF2-40B4-BE49-F238E27FC236}">
                <a16:creationId xmlns:a16="http://schemas.microsoft.com/office/drawing/2014/main" id="{0DCB236D-1726-9862-173D-AAC3D0F2AA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0036" y="524673"/>
            <a:ext cx="1176079" cy="1176079"/>
          </a:xfrm>
          <a:prstGeom prst="rect">
            <a:avLst/>
          </a:prstGeom>
        </p:spPr>
      </p:pic>
    </p:spTree>
    <p:extLst>
      <p:ext uri="{BB962C8B-B14F-4D97-AF65-F5344CB8AC3E}">
        <p14:creationId xmlns:p14="http://schemas.microsoft.com/office/powerpoint/2010/main" val="424333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BCE99EF5-E230-FC0E-8FD8-108FA6921CC7}"/>
              </a:ext>
            </a:extLst>
          </p:cNvPr>
          <p:cNvSpPr/>
          <p:nvPr/>
        </p:nvSpPr>
        <p:spPr>
          <a:xfrm>
            <a:off x="841776" y="94155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 Overview of OSeMOSYS </a:t>
            </a:r>
          </a:p>
        </p:txBody>
      </p:sp>
      <p:sp>
        <p:nvSpPr>
          <p:cNvPr id="4" name="Title 10">
            <a:extLst>
              <a:ext uri="{FF2B5EF4-FFF2-40B4-BE49-F238E27FC236}">
                <a16:creationId xmlns:a16="http://schemas.microsoft.com/office/drawing/2014/main" id="{1B4C4197-5363-DEDC-0669-95B56255E38F}"/>
              </a:ext>
            </a:extLst>
          </p:cNvPr>
          <p:cNvSpPr txBox="1">
            <a:spLocks/>
          </p:cNvSpPr>
          <p:nvPr/>
        </p:nvSpPr>
        <p:spPr>
          <a:xfrm>
            <a:off x="817595" y="-445886"/>
            <a:ext cx="710350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sp>
        <p:nvSpPr>
          <p:cNvPr id="5" name="TextBox 4">
            <a:extLst>
              <a:ext uri="{FF2B5EF4-FFF2-40B4-BE49-F238E27FC236}">
                <a16:creationId xmlns:a16="http://schemas.microsoft.com/office/drawing/2014/main" id="{0667C157-490A-29D4-65D7-D33A1CD9F617}"/>
              </a:ext>
            </a:extLst>
          </p:cNvPr>
          <p:cNvSpPr txBox="1"/>
          <p:nvPr/>
        </p:nvSpPr>
        <p:spPr>
          <a:xfrm>
            <a:off x="1036213" y="6297013"/>
            <a:ext cx="457333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(Adapted from Loffler et al. (2017), </a:t>
            </a:r>
            <a:r>
              <a:rPr lang="en-GB" sz="1000" dirty="0">
                <a:latin typeface="Open Sans"/>
                <a:cs typeface="Calibri"/>
                <a:hlinkClick r:id="rId5"/>
              </a:rPr>
              <a:t>image</a:t>
            </a:r>
            <a:r>
              <a:rPr lang="en-GB" sz="1000" dirty="0">
                <a:latin typeface="Open Sans"/>
                <a:cs typeface="Calibri"/>
              </a:rPr>
              <a:t>, licensed under </a:t>
            </a:r>
            <a:r>
              <a:rPr lang="en-GB" sz="1000" dirty="0">
                <a:latin typeface="Open Sans"/>
                <a:cs typeface="Calibri"/>
                <a:hlinkClick r:id="rId6"/>
              </a:rPr>
              <a:t>CC BY 4.0</a:t>
            </a:r>
            <a:r>
              <a:rPr lang="en-GB" sz="1000" dirty="0">
                <a:latin typeface="Open Sans"/>
                <a:cs typeface="Calibri"/>
              </a:rPr>
              <a:t>)</a:t>
            </a:r>
          </a:p>
        </p:txBody>
      </p:sp>
      <p:grpSp>
        <p:nvGrpSpPr>
          <p:cNvPr id="6" name="Group 5">
            <a:extLst>
              <a:ext uri="{FF2B5EF4-FFF2-40B4-BE49-F238E27FC236}">
                <a16:creationId xmlns:a16="http://schemas.microsoft.com/office/drawing/2014/main" id="{BB22C431-476D-AAE1-28B3-8B203EA79190}"/>
              </a:ext>
            </a:extLst>
          </p:cNvPr>
          <p:cNvGrpSpPr/>
          <p:nvPr/>
        </p:nvGrpSpPr>
        <p:grpSpPr>
          <a:xfrm>
            <a:off x="1210487" y="1514475"/>
            <a:ext cx="10076638" cy="4696811"/>
            <a:chOff x="1007927" y="1786371"/>
            <a:chExt cx="9376492" cy="4233457"/>
          </a:xfrm>
        </p:grpSpPr>
        <p:sp>
          <p:nvSpPr>
            <p:cNvPr id="7" name="Rectangle 6">
              <a:extLst>
                <a:ext uri="{FF2B5EF4-FFF2-40B4-BE49-F238E27FC236}">
                  <a16:creationId xmlns:a16="http://schemas.microsoft.com/office/drawing/2014/main" id="{D89C1624-AA96-0E78-88B7-9DC20701919B}"/>
                </a:ext>
              </a:extLst>
            </p:cNvPr>
            <p:cNvSpPr/>
            <p:nvPr/>
          </p:nvSpPr>
          <p:spPr>
            <a:xfrm>
              <a:off x="1007927" y="5619718"/>
              <a:ext cx="937649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 Sans" panose="020B0606030504020204"/>
                </a:rPr>
                <a:t>Basic OSeMOSYS Implementation</a:t>
              </a:r>
            </a:p>
          </p:txBody>
        </p:sp>
        <p:sp>
          <p:nvSpPr>
            <p:cNvPr id="8" name="Rectangle 7">
              <a:extLst>
                <a:ext uri="{FF2B5EF4-FFF2-40B4-BE49-F238E27FC236}">
                  <a16:creationId xmlns:a16="http://schemas.microsoft.com/office/drawing/2014/main" id="{6F249FA2-F447-9F9E-9E2B-350B6A1E157B}"/>
                </a:ext>
              </a:extLst>
            </p:cNvPr>
            <p:cNvSpPr/>
            <p:nvPr/>
          </p:nvSpPr>
          <p:spPr>
            <a:xfrm>
              <a:off x="1007927"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Objective</a:t>
              </a:r>
            </a:p>
          </p:txBody>
        </p:sp>
        <p:sp>
          <p:nvSpPr>
            <p:cNvPr id="9" name="Rectangle 8">
              <a:extLst>
                <a:ext uri="{FF2B5EF4-FFF2-40B4-BE49-F238E27FC236}">
                  <a16:creationId xmlns:a16="http://schemas.microsoft.com/office/drawing/2014/main" id="{C006225E-2CE2-56CE-2F1F-B706AC4283F7}"/>
                </a:ext>
              </a:extLst>
            </p:cNvPr>
            <p:cNvSpPr/>
            <p:nvPr/>
          </p:nvSpPr>
          <p:spPr>
            <a:xfrm>
              <a:off x="2364094"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Costs</a:t>
              </a:r>
            </a:p>
          </p:txBody>
        </p:sp>
        <p:sp>
          <p:nvSpPr>
            <p:cNvPr id="10" name="Rectangle 9">
              <a:extLst>
                <a:ext uri="{FF2B5EF4-FFF2-40B4-BE49-F238E27FC236}">
                  <a16:creationId xmlns:a16="http://schemas.microsoft.com/office/drawing/2014/main" id="{486AA9AA-704A-0AE6-9E9E-448F8DE2C8F5}"/>
                </a:ext>
              </a:extLst>
            </p:cNvPr>
            <p:cNvSpPr/>
            <p:nvPr/>
          </p:nvSpPr>
          <p:spPr>
            <a:xfrm>
              <a:off x="3720261"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Storage</a:t>
              </a:r>
            </a:p>
          </p:txBody>
        </p:sp>
        <p:sp>
          <p:nvSpPr>
            <p:cNvPr id="11" name="Rectangle 10">
              <a:extLst>
                <a:ext uri="{FF2B5EF4-FFF2-40B4-BE49-F238E27FC236}">
                  <a16:creationId xmlns:a16="http://schemas.microsoft.com/office/drawing/2014/main" id="{4FE4B62B-28A9-CA7F-B7F3-5D2D5D682A2C}"/>
                </a:ext>
              </a:extLst>
            </p:cNvPr>
            <p:cNvSpPr/>
            <p:nvPr/>
          </p:nvSpPr>
          <p:spPr>
            <a:xfrm>
              <a:off x="5076428" y="483791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Capacity adequacy</a:t>
              </a:r>
            </a:p>
          </p:txBody>
        </p:sp>
        <p:sp>
          <p:nvSpPr>
            <p:cNvPr id="12" name="Rectangle 11">
              <a:extLst>
                <a:ext uri="{FF2B5EF4-FFF2-40B4-BE49-F238E27FC236}">
                  <a16:creationId xmlns:a16="http://schemas.microsoft.com/office/drawing/2014/main" id="{90D18C1A-9410-1C25-14DB-64E75F64E141}"/>
                </a:ext>
              </a:extLst>
            </p:cNvPr>
            <p:cNvSpPr/>
            <p:nvPr/>
          </p:nvSpPr>
          <p:spPr>
            <a:xfrm>
              <a:off x="6432595" y="4839892"/>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Energy</a:t>
              </a:r>
              <a:r>
                <a:rPr lang="en-GB" dirty="0">
                  <a:latin typeface="Open Sans" panose="020B0606030504020204"/>
                </a:rPr>
                <a:t> </a:t>
              </a:r>
              <a:r>
                <a:rPr lang="en-GB" sz="1600" dirty="0">
                  <a:latin typeface="Open Sans" panose="020B0606030504020204"/>
                </a:rPr>
                <a:t>balance</a:t>
              </a:r>
              <a:endParaRPr lang="en-GB" dirty="0">
                <a:latin typeface="Open Sans" panose="020B0606030504020204"/>
              </a:endParaRPr>
            </a:p>
          </p:txBody>
        </p:sp>
        <p:sp>
          <p:nvSpPr>
            <p:cNvPr id="13" name="Rectangle 12">
              <a:extLst>
                <a:ext uri="{FF2B5EF4-FFF2-40B4-BE49-F238E27FC236}">
                  <a16:creationId xmlns:a16="http://schemas.microsoft.com/office/drawing/2014/main" id="{D85F793F-03EB-1BF9-1268-C5477A23C898}"/>
                </a:ext>
              </a:extLst>
            </p:cNvPr>
            <p:cNvSpPr/>
            <p:nvPr/>
          </p:nvSpPr>
          <p:spPr>
            <a:xfrm>
              <a:off x="7788762" y="4836161"/>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Constraints</a:t>
              </a:r>
            </a:p>
          </p:txBody>
        </p:sp>
        <p:sp>
          <p:nvSpPr>
            <p:cNvPr id="14" name="Rectangle 13">
              <a:extLst>
                <a:ext uri="{FF2B5EF4-FFF2-40B4-BE49-F238E27FC236}">
                  <a16:creationId xmlns:a16="http://schemas.microsoft.com/office/drawing/2014/main" id="{59C6771E-A6FD-C269-0EBD-F627876DF6C3}"/>
                </a:ext>
              </a:extLst>
            </p:cNvPr>
            <p:cNvSpPr/>
            <p:nvPr/>
          </p:nvSpPr>
          <p:spPr>
            <a:xfrm>
              <a:off x="9133950" y="4838426"/>
              <a:ext cx="1250469" cy="70605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Open Sans" panose="020B0606030504020204"/>
                </a:rPr>
                <a:t>Emissions</a:t>
              </a:r>
            </a:p>
          </p:txBody>
        </p:sp>
        <p:sp>
          <p:nvSpPr>
            <p:cNvPr id="15" name="Rectangle 14">
              <a:extLst>
                <a:ext uri="{FF2B5EF4-FFF2-40B4-BE49-F238E27FC236}">
                  <a16:creationId xmlns:a16="http://schemas.microsoft.com/office/drawing/2014/main" id="{4971571B-43E0-122A-75A6-CFAC9EDBA5FC}"/>
                </a:ext>
              </a:extLst>
            </p:cNvPr>
            <p:cNvSpPr/>
            <p:nvPr/>
          </p:nvSpPr>
          <p:spPr>
            <a:xfrm>
              <a:off x="2364094" y="4109151"/>
              <a:ext cx="1250469" cy="67239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discounted costs</a:t>
              </a:r>
            </a:p>
          </p:txBody>
        </p:sp>
        <p:sp>
          <p:nvSpPr>
            <p:cNvPr id="16" name="Rectangle 15">
              <a:extLst>
                <a:ext uri="{FF2B5EF4-FFF2-40B4-BE49-F238E27FC236}">
                  <a16:creationId xmlns:a16="http://schemas.microsoft.com/office/drawing/2014/main" id="{C1F0B850-27DE-4E63-F9C7-004EC297FC35}"/>
                </a:ext>
              </a:extLst>
            </p:cNvPr>
            <p:cNvSpPr/>
            <p:nvPr/>
          </p:nvSpPr>
          <p:spPr>
            <a:xfrm>
              <a:off x="2364094" y="333703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Operational costs</a:t>
              </a:r>
            </a:p>
          </p:txBody>
        </p:sp>
        <p:sp>
          <p:nvSpPr>
            <p:cNvPr id="17" name="Rectangle 16">
              <a:extLst>
                <a:ext uri="{FF2B5EF4-FFF2-40B4-BE49-F238E27FC236}">
                  <a16:creationId xmlns:a16="http://schemas.microsoft.com/office/drawing/2014/main" id="{C5458504-DCF1-969A-1BED-C5E7E18A0C0F}"/>
                </a:ext>
              </a:extLst>
            </p:cNvPr>
            <p:cNvSpPr/>
            <p:nvPr/>
          </p:nvSpPr>
          <p:spPr>
            <a:xfrm>
              <a:off x="2364094" y="2562835"/>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Capital costs</a:t>
              </a:r>
            </a:p>
          </p:txBody>
        </p:sp>
        <p:sp>
          <p:nvSpPr>
            <p:cNvPr id="18" name="Rectangle 17">
              <a:extLst>
                <a:ext uri="{FF2B5EF4-FFF2-40B4-BE49-F238E27FC236}">
                  <a16:creationId xmlns:a16="http://schemas.microsoft.com/office/drawing/2014/main" id="{2562EABF-BD87-1EE3-06FE-1DE9D9BFF9F3}"/>
                </a:ext>
              </a:extLst>
            </p:cNvPr>
            <p:cNvSpPr/>
            <p:nvPr/>
          </p:nvSpPr>
          <p:spPr>
            <a:xfrm>
              <a:off x="2364093" y="1798433"/>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Salvage value</a:t>
              </a:r>
            </a:p>
          </p:txBody>
        </p:sp>
        <p:sp>
          <p:nvSpPr>
            <p:cNvPr id="19" name="Rectangle 18">
              <a:extLst>
                <a:ext uri="{FF2B5EF4-FFF2-40B4-BE49-F238E27FC236}">
                  <a16:creationId xmlns:a16="http://schemas.microsoft.com/office/drawing/2014/main" id="{45BF3BAB-35FA-0E77-A672-A9B0FFEA71BB}"/>
                </a:ext>
              </a:extLst>
            </p:cNvPr>
            <p:cNvSpPr/>
            <p:nvPr/>
          </p:nvSpPr>
          <p:spPr>
            <a:xfrm>
              <a:off x="5076428" y="4091277"/>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Time-slice adequacy</a:t>
              </a:r>
            </a:p>
          </p:txBody>
        </p:sp>
        <p:sp>
          <p:nvSpPr>
            <p:cNvPr id="20" name="Rectangle 19">
              <a:extLst>
                <a:ext uri="{FF2B5EF4-FFF2-40B4-BE49-F238E27FC236}">
                  <a16:creationId xmlns:a16="http://schemas.microsoft.com/office/drawing/2014/main" id="{AE4E56BE-0B53-B0C9-F314-BF9775066580}"/>
                </a:ext>
              </a:extLst>
            </p:cNvPr>
            <p:cNvSpPr/>
            <p:nvPr/>
          </p:nvSpPr>
          <p:spPr>
            <a:xfrm>
              <a:off x="5070938"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adequacy</a:t>
              </a:r>
            </a:p>
          </p:txBody>
        </p:sp>
        <p:sp>
          <p:nvSpPr>
            <p:cNvPr id="21" name="Rectangle 20">
              <a:extLst>
                <a:ext uri="{FF2B5EF4-FFF2-40B4-BE49-F238E27FC236}">
                  <a16:creationId xmlns:a16="http://schemas.microsoft.com/office/drawing/2014/main" id="{88080ED6-08F5-9F32-3990-271E4644CC32}"/>
                </a:ext>
              </a:extLst>
            </p:cNvPr>
            <p:cNvSpPr/>
            <p:nvPr/>
          </p:nvSpPr>
          <p:spPr>
            <a:xfrm>
              <a:off x="6432594"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Time-slice energy balance</a:t>
              </a:r>
            </a:p>
          </p:txBody>
        </p:sp>
        <p:sp>
          <p:nvSpPr>
            <p:cNvPr id="22" name="Rectangle 21">
              <a:extLst>
                <a:ext uri="{FF2B5EF4-FFF2-40B4-BE49-F238E27FC236}">
                  <a16:creationId xmlns:a16="http://schemas.microsoft.com/office/drawing/2014/main" id="{6A9C7F17-C669-40C1-46FD-A8EDA064DBF5}"/>
                </a:ext>
              </a:extLst>
            </p:cNvPr>
            <p:cNvSpPr/>
            <p:nvPr/>
          </p:nvSpPr>
          <p:spPr>
            <a:xfrm>
              <a:off x="6432593"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energy balance</a:t>
              </a:r>
            </a:p>
          </p:txBody>
        </p:sp>
        <p:sp>
          <p:nvSpPr>
            <p:cNvPr id="23" name="Rectangle 22">
              <a:extLst>
                <a:ext uri="{FF2B5EF4-FFF2-40B4-BE49-F238E27FC236}">
                  <a16:creationId xmlns:a16="http://schemas.microsoft.com/office/drawing/2014/main" id="{ADEA9724-E4AC-D13E-0FAB-535ACD624F83}"/>
                </a:ext>
              </a:extLst>
            </p:cNvPr>
            <p:cNvSpPr/>
            <p:nvPr/>
          </p:nvSpPr>
          <p:spPr>
            <a:xfrm>
              <a:off x="7788762" y="407567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capacity</a:t>
              </a:r>
            </a:p>
          </p:txBody>
        </p:sp>
        <p:sp>
          <p:nvSpPr>
            <p:cNvPr id="24" name="Rectangle 23">
              <a:extLst>
                <a:ext uri="{FF2B5EF4-FFF2-40B4-BE49-F238E27FC236}">
                  <a16:creationId xmlns:a16="http://schemas.microsoft.com/office/drawing/2014/main" id="{9D266991-17AA-A264-721B-683E048D74CB}"/>
                </a:ext>
              </a:extLst>
            </p:cNvPr>
            <p:cNvSpPr/>
            <p:nvPr/>
          </p:nvSpPr>
          <p:spPr>
            <a:xfrm>
              <a:off x="7788762" y="331481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New capacity</a:t>
              </a:r>
            </a:p>
          </p:txBody>
        </p:sp>
        <p:sp>
          <p:nvSpPr>
            <p:cNvPr id="25" name="Rectangle 24">
              <a:extLst>
                <a:ext uri="{FF2B5EF4-FFF2-40B4-BE49-F238E27FC236}">
                  <a16:creationId xmlns:a16="http://schemas.microsoft.com/office/drawing/2014/main" id="{090EB868-9A8F-6DC9-E523-EE82EC2376ED}"/>
                </a:ext>
              </a:extLst>
            </p:cNvPr>
            <p:cNvSpPr/>
            <p:nvPr/>
          </p:nvSpPr>
          <p:spPr>
            <a:xfrm>
              <a:off x="7788165" y="2550592"/>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Total activity</a:t>
              </a:r>
            </a:p>
          </p:txBody>
        </p:sp>
        <p:sp>
          <p:nvSpPr>
            <p:cNvPr id="26" name="Rectangle 25">
              <a:extLst>
                <a:ext uri="{FF2B5EF4-FFF2-40B4-BE49-F238E27FC236}">
                  <a16:creationId xmlns:a16="http://schemas.microsoft.com/office/drawing/2014/main" id="{6B5C06EC-468C-C4DC-E279-47C089BC4B84}"/>
                </a:ext>
              </a:extLst>
            </p:cNvPr>
            <p:cNvSpPr/>
            <p:nvPr/>
          </p:nvSpPr>
          <p:spPr>
            <a:xfrm>
              <a:off x="7788164" y="1786371"/>
              <a:ext cx="1250469" cy="706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Open Sans" panose="020B0606030504020204"/>
                </a:rPr>
                <a:t>Annual activity</a:t>
              </a:r>
            </a:p>
          </p:txBody>
        </p:sp>
      </p:grpSp>
      <p:pic>
        <p:nvPicPr>
          <p:cNvPr id="27" name="synthesize (18)">
            <a:hlinkClick r:id="" action="ppaction://media"/>
            <a:extLst>
              <a:ext uri="{FF2B5EF4-FFF2-40B4-BE49-F238E27FC236}">
                <a16:creationId xmlns:a16="http://schemas.microsoft.com/office/drawing/2014/main" id="{0914764D-5BAA-E9B8-2C22-570A01677A2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46557" y="122013"/>
            <a:ext cx="1049401" cy="1049401"/>
          </a:xfrm>
          <a:prstGeom prst="rect">
            <a:avLst/>
          </a:prstGeom>
        </p:spPr>
      </p:pic>
    </p:spTree>
    <p:extLst>
      <p:ext uri="{BB962C8B-B14F-4D97-AF65-F5344CB8AC3E}">
        <p14:creationId xmlns:p14="http://schemas.microsoft.com/office/powerpoint/2010/main" val="38120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3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pic>
        <p:nvPicPr>
          <p:cNvPr id="2" name="Imagen 23">
            <a:extLst>
              <a:ext uri="{FF2B5EF4-FFF2-40B4-BE49-F238E27FC236}">
                <a16:creationId xmlns:a16="http://schemas.microsoft.com/office/drawing/2014/main" id="{D9E0B578-2FDA-C8FA-456A-8D44E47BBDB5}"/>
              </a:ext>
            </a:extLst>
          </p:cNvPr>
          <p:cNvPicPr>
            <a:picLocks noChangeAspect="1"/>
          </p:cNvPicPr>
          <p:nvPr/>
        </p:nvPicPr>
        <p:blipFill>
          <a:blip r:embed="rId5"/>
          <a:stretch>
            <a:fillRect/>
          </a:stretch>
        </p:blipFill>
        <p:spPr>
          <a:xfrm>
            <a:off x="365737" y="1360036"/>
            <a:ext cx="6006990" cy="2424743"/>
          </a:xfrm>
          <a:prstGeom prst="rect">
            <a:avLst/>
          </a:prstGeom>
        </p:spPr>
      </p:pic>
      <p:sp>
        <p:nvSpPr>
          <p:cNvPr id="4" name="Rectangle 3">
            <a:extLst>
              <a:ext uri="{FF2B5EF4-FFF2-40B4-BE49-F238E27FC236}">
                <a16:creationId xmlns:a16="http://schemas.microsoft.com/office/drawing/2014/main" id="{1DBFC1A8-D713-E5BF-D067-F5907A3828D1}"/>
              </a:ext>
            </a:extLst>
          </p:cNvPr>
          <p:cNvSpPr/>
          <p:nvPr/>
        </p:nvSpPr>
        <p:spPr>
          <a:xfrm>
            <a:off x="841776" y="94155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1.4.3 Key outcomes of OSeMOSYS </a:t>
            </a:r>
          </a:p>
        </p:txBody>
      </p:sp>
      <p:sp>
        <p:nvSpPr>
          <p:cNvPr id="5" name="Title 10">
            <a:extLst>
              <a:ext uri="{FF2B5EF4-FFF2-40B4-BE49-F238E27FC236}">
                <a16:creationId xmlns:a16="http://schemas.microsoft.com/office/drawing/2014/main" id="{9B968A7E-8AD2-D806-BF21-A2ED59C18CCE}"/>
              </a:ext>
            </a:extLst>
          </p:cNvPr>
          <p:cNvSpPr txBox="1">
            <a:spLocks/>
          </p:cNvSpPr>
          <p:nvPr/>
        </p:nvSpPr>
        <p:spPr>
          <a:xfrm>
            <a:off x="817595" y="-445886"/>
            <a:ext cx="710350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1.4 Outline of the course </a:t>
            </a:r>
          </a:p>
        </p:txBody>
      </p:sp>
      <p:pic>
        <p:nvPicPr>
          <p:cNvPr id="6" name="Imagen 28">
            <a:extLst>
              <a:ext uri="{FF2B5EF4-FFF2-40B4-BE49-F238E27FC236}">
                <a16:creationId xmlns:a16="http://schemas.microsoft.com/office/drawing/2014/main" id="{4C78E2FC-A4B7-49AA-9924-C0002BBEFC2E}"/>
              </a:ext>
            </a:extLst>
          </p:cNvPr>
          <p:cNvPicPr>
            <a:picLocks noChangeAspect="1"/>
          </p:cNvPicPr>
          <p:nvPr/>
        </p:nvPicPr>
        <p:blipFill>
          <a:blip r:embed="rId6"/>
          <a:stretch>
            <a:fillRect/>
          </a:stretch>
        </p:blipFill>
        <p:spPr>
          <a:xfrm>
            <a:off x="365737" y="3784779"/>
            <a:ext cx="6006990" cy="2775194"/>
          </a:xfrm>
          <a:prstGeom prst="rect">
            <a:avLst/>
          </a:prstGeom>
        </p:spPr>
      </p:pic>
      <p:pic>
        <p:nvPicPr>
          <p:cNvPr id="7" name="Imagen 25">
            <a:extLst>
              <a:ext uri="{FF2B5EF4-FFF2-40B4-BE49-F238E27FC236}">
                <a16:creationId xmlns:a16="http://schemas.microsoft.com/office/drawing/2014/main" id="{A05EB5D5-80E1-F935-F1A2-9516E61D2200}"/>
              </a:ext>
            </a:extLst>
          </p:cNvPr>
          <p:cNvPicPr>
            <a:picLocks noChangeAspect="1"/>
          </p:cNvPicPr>
          <p:nvPr/>
        </p:nvPicPr>
        <p:blipFill>
          <a:blip r:embed="rId7"/>
          <a:stretch>
            <a:fillRect/>
          </a:stretch>
        </p:blipFill>
        <p:spPr>
          <a:xfrm>
            <a:off x="6707920" y="2276599"/>
            <a:ext cx="4302668" cy="3525797"/>
          </a:xfrm>
          <a:prstGeom prst="rect">
            <a:avLst/>
          </a:prstGeom>
        </p:spPr>
      </p:pic>
      <p:sp>
        <p:nvSpPr>
          <p:cNvPr id="8" name="Rectangle: Rounded Corners 7">
            <a:extLst>
              <a:ext uri="{FF2B5EF4-FFF2-40B4-BE49-F238E27FC236}">
                <a16:creationId xmlns:a16="http://schemas.microsoft.com/office/drawing/2014/main" id="{69AC7D06-7B78-748F-38F3-51CCBF935F3B}"/>
              </a:ext>
            </a:extLst>
          </p:cNvPr>
          <p:cNvSpPr/>
          <p:nvPr/>
        </p:nvSpPr>
        <p:spPr>
          <a:xfrm>
            <a:off x="6372727" y="1055604"/>
            <a:ext cx="2570748" cy="608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Open Sans" panose="020B0606030504020204" pitchFamily="34" charset="0"/>
                <a:ea typeface="Open Sans" panose="020B0606030504020204" pitchFamily="34" charset="0"/>
                <a:cs typeface="Open Sans" panose="020B0606030504020204" pitchFamily="34" charset="0"/>
              </a:rPr>
              <a:t>Capacity</a:t>
            </a:r>
            <a:r>
              <a:rPr lang="es-CO" sz="1800" b="1" dirty="0">
                <a:latin typeface="Open Sans" panose="020B0606030504020204" pitchFamily="34" charset="0"/>
                <a:ea typeface="Open Sans" panose="020B0606030504020204" pitchFamily="34" charset="0"/>
                <a:cs typeface="Open Sans" panose="020B0606030504020204" pitchFamily="34" charset="0"/>
              </a:rPr>
              <a:t> </a:t>
            </a:r>
            <a:r>
              <a:rPr lang="es-CO" sz="1800" b="1" dirty="0" err="1">
                <a:latin typeface="Open Sans" panose="020B0606030504020204" pitchFamily="34" charset="0"/>
                <a:ea typeface="Open Sans" panose="020B0606030504020204" pitchFamily="34" charset="0"/>
                <a:cs typeface="Open Sans" panose="020B0606030504020204" pitchFamily="34" charset="0"/>
              </a:rPr>
              <a:t>expansion</a:t>
            </a:r>
            <a:endParaRPr lang="es-CO"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Rounded Corners 8">
            <a:extLst>
              <a:ext uri="{FF2B5EF4-FFF2-40B4-BE49-F238E27FC236}">
                <a16:creationId xmlns:a16="http://schemas.microsoft.com/office/drawing/2014/main" id="{3F725AE9-4FD7-43F2-3799-800B6BC281DF}"/>
              </a:ext>
            </a:extLst>
          </p:cNvPr>
          <p:cNvSpPr/>
          <p:nvPr/>
        </p:nvSpPr>
        <p:spPr>
          <a:xfrm>
            <a:off x="6372727" y="5916443"/>
            <a:ext cx="2570748" cy="608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Open Sans" panose="020B0606030504020204" pitchFamily="34" charset="0"/>
                <a:ea typeface="Open Sans" panose="020B0606030504020204" pitchFamily="34" charset="0"/>
                <a:cs typeface="Open Sans" panose="020B0606030504020204" pitchFamily="34" charset="0"/>
              </a:rPr>
              <a:t>Emissions</a:t>
            </a:r>
            <a:r>
              <a:rPr lang="es-CO" sz="1800" b="1" dirty="0">
                <a:latin typeface="Open Sans" panose="020B0606030504020204" pitchFamily="34" charset="0"/>
                <a:ea typeface="Open Sans" panose="020B0606030504020204" pitchFamily="34" charset="0"/>
                <a:cs typeface="Open Sans" panose="020B0606030504020204" pitchFamily="34" charset="0"/>
              </a:rPr>
              <a:t> </a:t>
            </a:r>
            <a:r>
              <a:rPr lang="es-CO" sz="1800" b="1" dirty="0" err="1">
                <a:latin typeface="Open Sans" panose="020B0606030504020204" pitchFamily="34" charset="0"/>
                <a:ea typeface="Open Sans" panose="020B0606030504020204" pitchFamily="34" charset="0"/>
                <a:cs typeface="Open Sans" panose="020B0606030504020204" pitchFamily="34" charset="0"/>
              </a:rPr>
              <a:t>trajectory</a:t>
            </a:r>
            <a:endParaRPr lang="es-CO"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Rounded Corners 9">
            <a:extLst>
              <a:ext uri="{FF2B5EF4-FFF2-40B4-BE49-F238E27FC236}">
                <a16:creationId xmlns:a16="http://schemas.microsoft.com/office/drawing/2014/main" id="{09C16885-957B-5DBC-85E0-FC0082A4795D}"/>
              </a:ext>
            </a:extLst>
          </p:cNvPr>
          <p:cNvSpPr/>
          <p:nvPr/>
        </p:nvSpPr>
        <p:spPr>
          <a:xfrm>
            <a:off x="9227552" y="2137921"/>
            <a:ext cx="2570748" cy="608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b="1" dirty="0" err="1">
                <a:latin typeface="Open Sans" panose="020B0606030504020204" pitchFamily="34" charset="0"/>
                <a:ea typeface="Open Sans" panose="020B0606030504020204" pitchFamily="34" charset="0"/>
                <a:cs typeface="Open Sans" panose="020B0606030504020204" pitchFamily="34" charset="0"/>
              </a:rPr>
              <a:t>Cost</a:t>
            </a:r>
            <a:r>
              <a:rPr lang="es-CO" sz="1800" b="1" dirty="0">
                <a:latin typeface="Open Sans" panose="020B0606030504020204" pitchFamily="34" charset="0"/>
                <a:ea typeface="Open Sans" panose="020B0606030504020204" pitchFamily="34" charset="0"/>
                <a:cs typeface="Open Sans" panose="020B0606030504020204" pitchFamily="34" charset="0"/>
              </a:rPr>
              <a:t> </a:t>
            </a:r>
            <a:r>
              <a:rPr lang="es-CO" sz="1800" b="1" dirty="0" err="1">
                <a:latin typeface="Open Sans" panose="020B0606030504020204" pitchFamily="34" charset="0"/>
                <a:ea typeface="Open Sans" panose="020B0606030504020204" pitchFamily="34" charset="0"/>
                <a:cs typeface="Open Sans" panose="020B0606030504020204" pitchFamily="34" charset="0"/>
              </a:rPr>
              <a:t>analysis</a:t>
            </a:r>
            <a:endParaRPr lang="es-CO"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1004E0B1-F69A-5226-581E-1AC6F0C21B5F}"/>
              </a:ext>
            </a:extLst>
          </p:cNvPr>
          <p:cNvSpPr txBox="1"/>
          <p:nvPr/>
        </p:nvSpPr>
        <p:spPr>
          <a:xfrm>
            <a:off x="9532228" y="6220875"/>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n-US" sz="1000" dirty="0">
                <a:latin typeface="Open Sans"/>
                <a:ea typeface="Open Sans" panose="020B0606030504020204" pitchFamily="34" charset="0"/>
                <a:cs typeface="Times New Roman" panose="02020603050405020304" pitchFamily="18" charset="0"/>
              </a:rPr>
              <a:t>Plazas-Niño</a:t>
            </a:r>
            <a:r>
              <a:rPr lang="en-US" altLang="es-ES" sz="1000" dirty="0">
                <a:latin typeface="Open Sans"/>
                <a:ea typeface="Calibri" panose="020F0502020204030204" pitchFamily="34" charset="0"/>
                <a:cs typeface="Times New Roman" panose="02020603050405020304" pitchFamily="18" charset="0"/>
              </a:rPr>
              <a:t> et al., 2023</a:t>
            </a:r>
            <a:r>
              <a:rPr lang="es-CO"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12" name="synthesize (19)">
            <a:hlinkClick r:id="" action="ppaction://media"/>
            <a:extLst>
              <a:ext uri="{FF2B5EF4-FFF2-40B4-BE49-F238E27FC236}">
                <a16:creationId xmlns:a16="http://schemas.microsoft.com/office/drawing/2014/main" id="{2836225D-6738-0C73-1FBE-5B97D8B144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35399" y="177822"/>
            <a:ext cx="1162939" cy="1162939"/>
          </a:xfrm>
          <a:prstGeom prst="rect">
            <a:avLst/>
          </a:prstGeom>
        </p:spPr>
      </p:pic>
    </p:spTree>
    <p:extLst>
      <p:ext uri="{BB962C8B-B14F-4D97-AF65-F5344CB8AC3E}">
        <p14:creationId xmlns:p14="http://schemas.microsoft.com/office/powerpoint/2010/main" val="94175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5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929196" y="1494761"/>
            <a:ext cx="10172192"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mn-lt"/>
                <a:cs typeface="+mn-lt"/>
              </a:rPr>
              <a:t>Löffler</a:t>
            </a:r>
            <a:r>
              <a:rPr lang="en-GB" sz="1600" dirty="0">
                <a:latin typeface="Open Sans"/>
                <a:ea typeface="+mn-lt"/>
                <a:cs typeface="+mn-lt"/>
              </a:rPr>
              <a:t>, K.; </a:t>
            </a:r>
            <a:r>
              <a:rPr lang="en-GB" sz="1600" dirty="0" err="1">
                <a:latin typeface="Open Sans"/>
                <a:ea typeface="+mn-lt"/>
                <a:cs typeface="+mn-lt"/>
              </a:rPr>
              <a:t>Hainsch</a:t>
            </a:r>
            <a:r>
              <a:rPr lang="en-GB" sz="1600" dirty="0">
                <a:latin typeface="Open Sans"/>
                <a:ea typeface="+mn-lt"/>
                <a:cs typeface="+mn-lt"/>
              </a:rPr>
              <a:t>, K.; Burandt, T.; </a:t>
            </a:r>
            <a:r>
              <a:rPr lang="en-GB" sz="1600" dirty="0" err="1">
                <a:latin typeface="Open Sans"/>
                <a:ea typeface="+mn-lt"/>
                <a:cs typeface="+mn-lt"/>
              </a:rPr>
              <a:t>Oei</a:t>
            </a:r>
            <a:r>
              <a:rPr lang="en-GB" sz="1600" dirty="0">
                <a:latin typeface="Open Sans"/>
                <a:ea typeface="+mn-lt"/>
                <a:cs typeface="+mn-lt"/>
              </a:rPr>
              <a:t>, P.-Y.; Kemfert, C.; Von </a:t>
            </a:r>
            <a:r>
              <a:rPr lang="en-GB" sz="1600" dirty="0" err="1">
                <a:latin typeface="Open Sans"/>
                <a:ea typeface="+mn-lt"/>
                <a:cs typeface="+mn-lt"/>
              </a:rPr>
              <a:t>Hirschhausen</a:t>
            </a:r>
            <a:r>
              <a:rPr lang="en-GB" sz="1600" dirty="0">
                <a:latin typeface="Open Sans"/>
                <a:ea typeface="+mn-lt"/>
                <a:cs typeface="+mn-lt"/>
              </a:rPr>
              <a:t>, C. Designing a Model for the Global Energy System—</a:t>
            </a:r>
            <a:r>
              <a:rPr lang="en-GB" sz="1600" dirty="0" err="1">
                <a:latin typeface="Open Sans"/>
                <a:ea typeface="+mn-lt"/>
                <a:cs typeface="+mn-lt"/>
              </a:rPr>
              <a:t>GENeSYS</a:t>
            </a:r>
            <a:r>
              <a:rPr lang="en-GB" sz="1600" dirty="0">
                <a:latin typeface="Open Sans"/>
                <a:ea typeface="+mn-lt"/>
                <a:cs typeface="+mn-lt"/>
              </a:rPr>
              <a:t>-MOD: An Application of the Open-Source Energy </a:t>
            </a:r>
            <a:r>
              <a:rPr lang="en-GB" sz="1600" dirty="0" err="1">
                <a:latin typeface="Open Sans"/>
                <a:ea typeface="+mn-lt"/>
                <a:cs typeface="+mn-lt"/>
              </a:rPr>
              <a:t>Modeling</a:t>
            </a:r>
            <a:r>
              <a:rPr lang="en-GB" sz="1600" dirty="0">
                <a:latin typeface="Open Sans"/>
                <a:ea typeface="+mn-lt"/>
                <a:cs typeface="+mn-lt"/>
              </a:rPr>
              <a:t> System (</a:t>
            </a:r>
            <a:r>
              <a:rPr lang="en-GB" sz="1600" dirty="0" err="1">
                <a:latin typeface="Open Sans"/>
                <a:ea typeface="+mn-lt"/>
                <a:cs typeface="+mn-lt"/>
              </a:rPr>
              <a:t>OSeMOSYS</a:t>
            </a:r>
            <a:r>
              <a:rPr lang="en-GB" sz="1600" dirty="0">
                <a:latin typeface="Open Sans"/>
                <a:ea typeface="+mn-lt"/>
                <a:cs typeface="+mn-lt"/>
              </a:rPr>
              <a:t>). Energies 2017, 10, 1468. </a:t>
            </a:r>
            <a:r>
              <a:rPr lang="en-GB" sz="1600" dirty="0">
                <a:latin typeface="Open Sans"/>
                <a:ea typeface="+mn-lt"/>
                <a:cs typeface="+mn-lt"/>
                <a:hlinkClick r:id="rId3"/>
              </a:rPr>
              <a:t>https://doi.org/10.3390/en10101468</a:t>
            </a:r>
            <a:endParaRPr lang="en-GB" sz="1600" dirty="0">
              <a:latin typeface="Open Sans"/>
              <a:ea typeface="+mn-lt"/>
              <a:cs typeface="+mn-lt"/>
            </a:endParaRPr>
          </a:p>
          <a:p>
            <a:pPr marL="342900" indent="-342900">
              <a:buAutoNum type="arabicPeriod"/>
            </a:pPr>
            <a:endParaRPr lang="en-GB" sz="1600" dirty="0">
              <a:latin typeface="Open Sans"/>
              <a:ea typeface="+mn-lt"/>
              <a:cs typeface="+mn-lt"/>
            </a:endParaRPr>
          </a:p>
          <a:p>
            <a:pPr marL="342900" indent="-342900">
              <a:buFont typeface="Arial"/>
              <a:buAutoNum type="arabicPeriod"/>
            </a:pP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a:t>
            </a:r>
            <a:r>
              <a:rPr lang="en-GB" sz="1800" kern="100" dirty="0" err="1">
                <a:effectLst/>
                <a:latin typeface="Calibri" panose="020F0502020204030204" pitchFamily="34" charset="0"/>
                <a:ea typeface="Times New Roman" panose="02020603050405020304" pitchFamily="18" charset="0"/>
                <a:cs typeface="Times New Roman" panose="02020603050405020304" pitchFamily="18" charset="0"/>
              </a:rPr>
              <a:t>Yeganyan</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R., </a:t>
            </a:r>
            <a:r>
              <a:rPr lang="en-GB" sz="1800" kern="100" dirty="0" err="1">
                <a:effectLst/>
                <a:latin typeface="Calibri" panose="020F0502020204030204" pitchFamily="34" charset="0"/>
                <a:ea typeface="Times New Roman" panose="02020603050405020304" pitchFamily="18" charset="0"/>
                <a:cs typeface="Times New Roman" panose="02020603050405020304" pitchFamily="18" charset="0"/>
              </a:rPr>
              <a:t>Cannone</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C., Howells, M., &amp; Quirós-</a:t>
            </a:r>
            <a:r>
              <a:rPr lang="en-GB" sz="1800" kern="100" dirty="0" err="1">
                <a:effectLst/>
                <a:latin typeface="Calibri" panose="020F0502020204030204" pitchFamily="34" charset="0"/>
                <a:ea typeface="Times New Roman" panose="02020603050405020304" pitchFamily="18" charset="0"/>
                <a:cs typeface="Times New Roman" panose="02020603050405020304" pitchFamily="18" charset="0"/>
              </a:rPr>
              <a:t>Tortós</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J. (2023). Informing sustainable energy policy in developing countries: An assessment of decarbonization pathways in Colombia using open energy system optimization modelling. </a:t>
            </a:r>
            <a:r>
              <a:rPr lang="en-GB" sz="1800" i="1" kern="100" dirty="0">
                <a:effectLst/>
                <a:latin typeface="Calibri" panose="020F0502020204030204" pitchFamily="34" charset="0"/>
                <a:ea typeface="Times New Roman" panose="02020603050405020304" pitchFamily="18" charset="0"/>
                <a:cs typeface="Times New Roman" panose="02020603050405020304" pitchFamily="18" charset="0"/>
              </a:rPr>
              <a:t>Energy Strategy Reviews</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800" i="1" kern="100" dirty="0">
                <a:effectLst/>
                <a:latin typeface="Calibri" panose="020F0502020204030204" pitchFamily="34" charset="0"/>
                <a:ea typeface="Times New Roman" panose="02020603050405020304" pitchFamily="18" charset="0"/>
                <a:cs typeface="Times New Roman" panose="02020603050405020304" pitchFamily="18" charset="0"/>
              </a:rPr>
              <a:t>50</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rPr>
              <a:t>, 101226. </a:t>
            </a:r>
            <a:r>
              <a:rPr lang="en-GB" sz="1800" kern="100" dirty="0">
                <a:effectLst/>
                <a:latin typeface="Calibri" panose="020F0502020204030204" pitchFamily="34" charset="0"/>
                <a:ea typeface="Times New Roman" panose="02020603050405020304" pitchFamily="18" charset="0"/>
                <a:cs typeface="Times New Roman" panose="02020603050405020304" pitchFamily="18" charset="0"/>
                <a:hlinkClick r:id="rId4"/>
              </a:rPr>
              <a:t>https://doi.org/10.1016/j.esr.2023.101226</a:t>
            </a:r>
            <a:endParaRPr lang="en-GB"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3650990" y="0"/>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968467" y="3812737"/>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447519" y="2764705"/>
            <a:ext cx="2191487" cy="1815882"/>
          </a:xfrm>
          <a:prstGeom prst="rect">
            <a:avLst/>
          </a:prstGeom>
          <a:noFill/>
        </p:spPr>
        <p:txBody>
          <a:bodyPr wrap="square" rtlCol="0" anchor="b">
            <a:spAutoFit/>
          </a:bodyPr>
          <a:lstStyle/>
          <a:p>
            <a:pPr algn="ct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Fernando Plazas-Niño, Naomi Tan, Kane Alexander,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 Why plan an energy system?</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graphicFrame>
        <p:nvGraphicFramePr>
          <p:cNvPr id="12" name="Diagram 11">
            <a:extLst>
              <a:ext uri="{FF2B5EF4-FFF2-40B4-BE49-F238E27FC236}">
                <a16:creationId xmlns:a16="http://schemas.microsoft.com/office/drawing/2014/main" id="{6F8810F0-EF36-DA56-6C94-0B0D75F9A770}"/>
              </a:ext>
            </a:extLst>
          </p:cNvPr>
          <p:cNvGraphicFramePr/>
          <p:nvPr>
            <p:extLst>
              <p:ext uri="{D42A27DB-BD31-4B8C-83A1-F6EECF244321}">
                <p14:modId xmlns:p14="http://schemas.microsoft.com/office/powerpoint/2010/main" val="738484240"/>
              </p:ext>
            </p:extLst>
          </p:nvPr>
        </p:nvGraphicFramePr>
        <p:xfrm>
          <a:off x="440649" y="1292468"/>
          <a:ext cx="10883025" cy="5033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7364E4EC-D7F3-4766-24FE-D479BF9FF0D4}"/>
              </a:ext>
            </a:extLst>
          </p:cNvPr>
          <p:cNvSpPr txBox="1"/>
          <p:nvPr/>
        </p:nvSpPr>
        <p:spPr>
          <a:xfrm>
            <a:off x="592765" y="62032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a:t>
            </a:r>
            <a:r>
              <a:rPr lang="es-CO" sz="1000" dirty="0" err="1">
                <a:latin typeface="Open Sans" panose="020B0606030504020204" pitchFamily="34" charset="0"/>
                <a:ea typeface="Open Sans" panose="020B0606030504020204" pitchFamily="34" charset="0"/>
                <a:cs typeface="Open Sans" panose="020B0606030504020204" pitchFamily="34" charset="0"/>
              </a:rPr>
              <a:t>Pfenninger</a:t>
            </a:r>
            <a:r>
              <a:rPr lang="es-CO" sz="1000" dirty="0">
                <a:latin typeface="Open Sans" panose="020B0606030504020204" pitchFamily="34" charset="0"/>
                <a:ea typeface="Open Sans" panose="020B0606030504020204" pitchFamily="34" charset="0"/>
                <a:cs typeface="Open Sans" panose="020B0606030504020204" pitchFamily="34" charset="0"/>
              </a:rPr>
              <a:t> et al., 2014)</a:t>
            </a:r>
          </a:p>
        </p:txBody>
      </p:sp>
      <p:pic>
        <p:nvPicPr>
          <p:cNvPr id="2" name="synthesize (1)">
            <a:hlinkClick r:id="" action="ppaction://media"/>
            <a:extLst>
              <a:ext uri="{FF2B5EF4-FFF2-40B4-BE49-F238E27FC236}">
                <a16:creationId xmlns:a16="http://schemas.microsoft.com/office/drawing/2014/main" id="{CAD7C6DD-E36D-35E9-E4D7-199C582104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81533" y="150594"/>
            <a:ext cx="1252583" cy="1252583"/>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2" name="Content Placeholder 8">
            <a:extLst>
              <a:ext uri="{FF2B5EF4-FFF2-40B4-BE49-F238E27FC236}">
                <a16:creationId xmlns:a16="http://schemas.microsoft.com/office/drawing/2014/main" id="{BAF8EEB2-692F-F103-6034-EA8E13E07AAC}"/>
              </a:ext>
            </a:extLst>
          </p:cNvPr>
          <p:cNvSpPr>
            <a:spLocks noGrp="1"/>
          </p:cNvSpPr>
          <p:nvPr>
            <p:ph idx="1"/>
          </p:nvPr>
        </p:nvSpPr>
        <p:spPr>
          <a:xfrm>
            <a:off x="496429" y="1543072"/>
            <a:ext cx="6156703" cy="4660061"/>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Energy planning is the act of assessing the ability of a regional system to provide dependable energy services under </a:t>
            </a:r>
            <a:r>
              <a:rPr lang="en-GB" sz="2000" b="1" dirty="0">
                <a:latin typeface="Open Sans"/>
                <a:ea typeface="Open Sans" panose="020B0606030504020204" pitchFamily="34" charset="0"/>
                <a:cs typeface="Open Sans" panose="020B0606030504020204" pitchFamily="34" charset="0"/>
              </a:rPr>
              <a:t>constantly changing conditions.</a:t>
            </a:r>
          </a:p>
          <a:p>
            <a:r>
              <a:rPr lang="en-GB" sz="2000" dirty="0">
                <a:latin typeface="Open Sans"/>
                <a:ea typeface="Open Sans" panose="020B0606030504020204" pitchFamily="34" charset="0"/>
                <a:cs typeface="Open Sans" panose="020B0606030504020204" pitchFamily="34" charset="0"/>
              </a:rPr>
              <a:t>Advanced analytical methods and tools to make better decisions when faced with complex decisions.</a:t>
            </a:r>
          </a:p>
          <a:p>
            <a:r>
              <a:rPr lang="en-GB" sz="2000" b="1" dirty="0">
                <a:latin typeface="Open Sans"/>
                <a:ea typeface="Open Sans" panose="020B0606030504020204" pitchFamily="34" charset="0"/>
                <a:cs typeface="Open Sans" panose="020B0606030504020204" pitchFamily="34" charset="0"/>
              </a:rPr>
              <a:t>Identifies the most cost-effective way of delivering energy to the final consumer.</a:t>
            </a:r>
          </a:p>
          <a:p>
            <a:r>
              <a:rPr lang="en-GB" sz="2000" dirty="0">
                <a:latin typeface="Open Sans"/>
                <a:ea typeface="Open Sans" panose="020B0606030504020204" pitchFamily="34" charset="0"/>
                <a:cs typeface="Open Sans" panose="020B0606030504020204" pitchFamily="34" charset="0"/>
              </a:rPr>
              <a:t>Main barriers are lack of adequate data and shortage of skilled human resources.</a:t>
            </a:r>
          </a:p>
          <a:p>
            <a:r>
              <a:rPr lang="en-GB" sz="2000" dirty="0">
                <a:latin typeface="Open Sans"/>
                <a:ea typeface="Open Sans" panose="020B0606030504020204" pitchFamily="34" charset="0"/>
                <a:cs typeface="Open Sans" panose="020B0606030504020204" pitchFamily="34" charset="0"/>
              </a:rPr>
              <a:t>Thus, investment decisions are often based on ill-informed policy targets and a need for ad-hoc stop-gap measures.</a:t>
            </a:r>
          </a:p>
        </p:txBody>
      </p:sp>
      <p:pic>
        <p:nvPicPr>
          <p:cNvPr id="4" name="Picture 3" descr="Graphical user interface, application&#10;&#10;Description automatically generated">
            <a:extLst>
              <a:ext uri="{FF2B5EF4-FFF2-40B4-BE49-F238E27FC236}">
                <a16:creationId xmlns:a16="http://schemas.microsoft.com/office/drawing/2014/main" id="{A70FADA1-25BE-9677-C204-26A13008A11B}"/>
              </a:ext>
            </a:extLst>
          </p:cNvPr>
          <p:cNvPicPr>
            <a:picLocks noChangeAspect="1"/>
          </p:cNvPicPr>
          <p:nvPr/>
        </p:nvPicPr>
        <p:blipFill>
          <a:blip r:embed="rId5"/>
          <a:stretch>
            <a:fillRect/>
          </a:stretch>
        </p:blipFill>
        <p:spPr>
          <a:xfrm>
            <a:off x="7261781" y="1543072"/>
            <a:ext cx="3946783" cy="3906143"/>
          </a:xfrm>
          <a:prstGeom prst="rect">
            <a:avLst/>
          </a:prstGeom>
        </p:spPr>
      </p:pic>
      <p:sp>
        <p:nvSpPr>
          <p:cNvPr id="5" name="TextBox 4">
            <a:extLst>
              <a:ext uri="{FF2B5EF4-FFF2-40B4-BE49-F238E27FC236}">
                <a16:creationId xmlns:a16="http://schemas.microsoft.com/office/drawing/2014/main" id="{2CBC8604-D61C-EB1E-39F1-238B823F06D9}"/>
              </a:ext>
            </a:extLst>
          </p:cNvPr>
          <p:cNvSpPr txBox="1"/>
          <p:nvPr/>
        </p:nvSpPr>
        <p:spPr>
          <a:xfrm>
            <a:off x="9971588" y="544753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Rexazin</a:t>
            </a:r>
            <a:r>
              <a:rPr lang="en-US" sz="1000">
                <a:solidFill>
                  <a:srgbClr val="1D1C1D"/>
                </a:solidFill>
                <a:latin typeface="Open Sans"/>
              </a:rPr>
              <a:t>, M., </a:t>
            </a:r>
            <a:r>
              <a:rPr lang="en-US" sz="1000">
                <a:solidFill>
                  <a:srgbClr val="1D1C1D"/>
                </a:solidFill>
                <a:latin typeface="Open Sans"/>
                <a:hlinkClick r:id="rId6"/>
              </a:rPr>
              <a:t>image</a:t>
            </a:r>
            <a:r>
              <a:rPr lang="en-US" sz="1000">
                <a:solidFill>
                  <a:srgbClr val="1D1C1D"/>
                </a:solidFill>
                <a:latin typeface="Open Sans"/>
              </a:rPr>
              <a:t>)</a:t>
            </a:r>
            <a:endParaRPr lang="en-US" sz="1000">
              <a:latin typeface="Open Sans"/>
            </a:endParaRPr>
          </a:p>
        </p:txBody>
      </p:sp>
      <p:sp>
        <p:nvSpPr>
          <p:cNvPr id="6" name="TextBox 5">
            <a:extLst>
              <a:ext uri="{FF2B5EF4-FFF2-40B4-BE49-F238E27FC236}">
                <a16:creationId xmlns:a16="http://schemas.microsoft.com/office/drawing/2014/main" id="{64388923-6D56-E18C-787E-0A451D2FA86D}"/>
              </a:ext>
            </a:extLst>
          </p:cNvPr>
          <p:cNvSpPr txBox="1"/>
          <p:nvPr/>
        </p:nvSpPr>
        <p:spPr>
          <a:xfrm>
            <a:off x="921657" y="6135282"/>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
        <p:nvSpPr>
          <p:cNvPr id="7" name="Rectangle 6">
            <a:extLst>
              <a:ext uri="{FF2B5EF4-FFF2-40B4-BE49-F238E27FC236}">
                <a16:creationId xmlns:a16="http://schemas.microsoft.com/office/drawing/2014/main" id="{EA77F473-7C37-57A1-BC48-C4F5F97ECBF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 What is energy planning?</a:t>
            </a:r>
          </a:p>
        </p:txBody>
      </p:sp>
      <p:sp>
        <p:nvSpPr>
          <p:cNvPr id="8" name="Title 10">
            <a:extLst>
              <a:ext uri="{FF2B5EF4-FFF2-40B4-BE49-F238E27FC236}">
                <a16:creationId xmlns:a16="http://schemas.microsoft.com/office/drawing/2014/main" id="{38B21079-EB2E-BF76-D639-152A4D12BFD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9" name="synthesize (2)">
            <a:hlinkClick r:id="" action="ppaction://media"/>
            <a:extLst>
              <a:ext uri="{FF2B5EF4-FFF2-40B4-BE49-F238E27FC236}">
                <a16:creationId xmlns:a16="http://schemas.microsoft.com/office/drawing/2014/main" id="{4BDE2E9A-9BA3-625B-820D-73DB1CA463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80256" y="109815"/>
            <a:ext cx="1286282" cy="1286282"/>
          </a:xfrm>
          <a:prstGeom prst="rect">
            <a:avLst/>
          </a:prstGeom>
        </p:spPr>
      </p:pic>
    </p:spTree>
    <p:extLst>
      <p:ext uri="{BB962C8B-B14F-4D97-AF65-F5344CB8AC3E}">
        <p14:creationId xmlns:p14="http://schemas.microsoft.com/office/powerpoint/2010/main" val="25923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grpSp>
        <p:nvGrpSpPr>
          <p:cNvPr id="147" name="Group 146">
            <a:extLst>
              <a:ext uri="{FF2B5EF4-FFF2-40B4-BE49-F238E27FC236}">
                <a16:creationId xmlns:a16="http://schemas.microsoft.com/office/drawing/2014/main" id="{E096710F-0186-214F-19D7-75E9809252AC}"/>
              </a:ext>
            </a:extLst>
          </p:cNvPr>
          <p:cNvGrpSpPr/>
          <p:nvPr/>
        </p:nvGrpSpPr>
        <p:grpSpPr>
          <a:xfrm>
            <a:off x="-255641" y="669699"/>
            <a:ext cx="11369491" cy="5383862"/>
            <a:chOff x="358220" y="1132819"/>
            <a:chExt cx="9679319" cy="4257667"/>
          </a:xfrm>
        </p:grpSpPr>
        <p:grpSp>
          <p:nvGrpSpPr>
            <p:cNvPr id="97" name="그룹 5">
              <a:extLst>
                <a:ext uri="{FF2B5EF4-FFF2-40B4-BE49-F238E27FC236}">
                  <a16:creationId xmlns:a16="http://schemas.microsoft.com/office/drawing/2014/main" id="{6AF47A72-F843-8582-A9D9-426321A50275}"/>
                </a:ext>
              </a:extLst>
            </p:cNvPr>
            <p:cNvGrpSpPr>
              <a:grpSpLocks/>
            </p:cNvGrpSpPr>
            <p:nvPr/>
          </p:nvGrpSpPr>
          <p:grpSpPr bwMode="auto">
            <a:xfrm>
              <a:off x="1517096" y="3339436"/>
              <a:ext cx="1295400" cy="2044700"/>
              <a:chOff x="2700337" y="1986091"/>
              <a:chExt cx="1089793" cy="1434927"/>
            </a:xfrm>
          </p:grpSpPr>
          <p:sp>
            <p:nvSpPr>
              <p:cNvPr id="98" name="직사각형 57">
                <a:extLst>
                  <a:ext uri="{FF2B5EF4-FFF2-40B4-BE49-F238E27FC236}">
                    <a16:creationId xmlns:a16="http://schemas.microsoft.com/office/drawing/2014/main" id="{A18EF7BC-6C21-0B15-2934-9BEB45BBD98D}"/>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4F81BD">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99" name="Freeform 5">
                <a:extLst>
                  <a:ext uri="{FF2B5EF4-FFF2-40B4-BE49-F238E27FC236}">
                    <a16:creationId xmlns:a16="http://schemas.microsoft.com/office/drawing/2014/main" id="{3204ECE8-E857-A61D-F6DD-517747F92623}"/>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4F81BD"/>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00" name="직사각형 48">
                <a:extLst>
                  <a:ext uri="{FF2B5EF4-FFF2-40B4-BE49-F238E27FC236}">
                    <a16:creationId xmlns:a16="http://schemas.microsoft.com/office/drawing/2014/main" id="{CD9CFB25-F29B-CD06-09DA-B7F84729C7C8}"/>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01</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01" name="TextBox 49">
                <a:extLst>
                  <a:ext uri="{FF2B5EF4-FFF2-40B4-BE49-F238E27FC236}">
                    <a16:creationId xmlns:a16="http://schemas.microsoft.com/office/drawing/2014/main" id="{6AC95E48-DF2D-4435-91E7-A6EB04BB10EF}"/>
                  </a:ext>
                </a:extLst>
              </p:cNvPr>
              <p:cNvSpPr txBox="1"/>
              <p:nvPr/>
            </p:nvSpPr>
            <p:spPr>
              <a:xfrm>
                <a:off x="2757764" y="2221161"/>
                <a:ext cx="64906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02" name="오른쪽 화살표 4">
                <a:extLst>
                  <a:ext uri="{FF2B5EF4-FFF2-40B4-BE49-F238E27FC236}">
                    <a16:creationId xmlns:a16="http://schemas.microsoft.com/office/drawing/2014/main" id="{85D97840-2AEE-8E40-B3A9-AD22F251267A}"/>
                  </a:ext>
                </a:extLst>
              </p:cNvPr>
              <p:cNvSpPr/>
              <p:nvPr/>
            </p:nvSpPr>
            <p:spPr>
              <a:xfrm>
                <a:off x="3011515" y="2523075"/>
                <a:ext cx="384633"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03" name="그룹 53">
              <a:extLst>
                <a:ext uri="{FF2B5EF4-FFF2-40B4-BE49-F238E27FC236}">
                  <a16:creationId xmlns:a16="http://schemas.microsoft.com/office/drawing/2014/main" id="{065C1777-306E-F8B4-622B-779D46CAA5FC}"/>
                </a:ext>
              </a:extLst>
            </p:cNvPr>
            <p:cNvGrpSpPr>
              <a:grpSpLocks/>
            </p:cNvGrpSpPr>
            <p:nvPr/>
          </p:nvGrpSpPr>
          <p:grpSpPr bwMode="auto">
            <a:xfrm>
              <a:off x="358220" y="1132819"/>
              <a:ext cx="2381251" cy="1047926"/>
              <a:chOff x="1963675" y="3213595"/>
              <a:chExt cx="2168537" cy="745707"/>
            </a:xfrm>
          </p:grpSpPr>
          <p:sp>
            <p:nvSpPr>
              <p:cNvPr id="104" name="TextBox 61">
                <a:extLst>
                  <a:ext uri="{FF2B5EF4-FFF2-40B4-BE49-F238E27FC236}">
                    <a16:creationId xmlns:a16="http://schemas.microsoft.com/office/drawing/2014/main" id="{52A37E8E-30FF-89F3-07CB-65EF87E85063}"/>
                  </a:ext>
                </a:extLst>
              </p:cNvPr>
              <p:cNvSpPr txBox="1">
                <a:spLocks noChangeArrowheads="1"/>
              </p:cNvSpPr>
              <p:nvPr/>
            </p:nvSpPr>
            <p:spPr bwMode="auto">
              <a:xfrm>
                <a:off x="2866842" y="3765362"/>
                <a:ext cx="1265370" cy="19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ko-KR" sz="1800" b="1" kern="1200" dirty="0">
                    <a:solidFill>
                      <a:srgbClr val="1F497D"/>
                    </a:solidFill>
                    <a:latin typeface="Segoe UI" panose="020B0502040204020203" pitchFamily="34" charset="0"/>
                    <a:cs typeface="Segoe UI" panose="020B0502040204020203" pitchFamily="34" charset="0"/>
                  </a:rPr>
                  <a:t>Policy question (problem statement)</a:t>
                </a:r>
                <a:endParaRPr lang="ko-KR" altLang="en-US" sz="1800" b="1" kern="1200" dirty="0">
                  <a:solidFill>
                    <a:srgbClr val="1F497D"/>
                  </a:solidFill>
                  <a:latin typeface="Segoe UI" panose="020B0502040204020203" pitchFamily="34" charset="0"/>
                  <a:cs typeface="Segoe UI" panose="020B0502040204020203" pitchFamily="34" charset="0"/>
                </a:endParaRPr>
              </a:p>
            </p:txBody>
          </p:sp>
          <p:sp>
            <p:nvSpPr>
              <p:cNvPr id="105" name="TextBox 62">
                <a:extLst>
                  <a:ext uri="{FF2B5EF4-FFF2-40B4-BE49-F238E27FC236}">
                    <a16:creationId xmlns:a16="http://schemas.microsoft.com/office/drawing/2014/main" id="{2E073E29-71C5-38E1-8639-C56D1EBE9FE7}"/>
                  </a:ext>
                </a:extLst>
              </p:cNvPr>
              <p:cNvSpPr txBox="1"/>
              <p:nvPr/>
            </p:nvSpPr>
            <p:spPr>
              <a:xfrm>
                <a:off x="1963675" y="3213595"/>
                <a:ext cx="1266426" cy="389737"/>
              </a:xfrm>
              <a:prstGeom prst="rect">
                <a:avLst/>
              </a:prstGeom>
              <a:noFill/>
            </p:spPr>
            <p:txBody>
              <a:bodyPr lIns="0" tIns="0" rIns="0" bIns="0"/>
              <a:lstStyle/>
              <a:p>
                <a:pPr eaLnBrk="0" fontAlgn="base" hangingPunct="0">
                  <a:spcBef>
                    <a:spcPct val="0"/>
                  </a:spcBef>
                  <a:spcAft>
                    <a:spcPct val="0"/>
                  </a:spcAft>
                  <a:buClr>
                    <a:srgbClr val="EEECE1"/>
                  </a:buClr>
                  <a:buFontTx/>
                  <a:buNone/>
                  <a:defRPr/>
                </a:pPr>
                <a:endParaRPr lang="pt-BR" altLang="ko-KR" sz="700" kern="1200" dirty="0">
                  <a:gradFill>
                    <a:gsLst>
                      <a:gs pos="0">
                        <a:prstClr val="black">
                          <a:alpha val="50000"/>
                        </a:prstClr>
                      </a:gs>
                      <a:gs pos="100000">
                        <a:prstClr val="black">
                          <a:alpha val="50000"/>
                        </a:prstClr>
                      </a:gs>
                    </a:gsLst>
                    <a:lin ang="5400000" scaled="0"/>
                  </a:gradFill>
                  <a:latin typeface="Segoe UI" panose="020B0502040204020203" pitchFamily="34" charset="0"/>
                  <a:ea typeface="Roboto Light" pitchFamily="2" charset="0"/>
                  <a:cs typeface="Segoe UI" panose="020B0502040204020203" pitchFamily="34" charset="0"/>
                </a:endParaRPr>
              </a:p>
            </p:txBody>
          </p:sp>
        </p:grpSp>
        <p:grpSp>
          <p:nvGrpSpPr>
            <p:cNvPr id="106" name="그룹 100">
              <a:extLst>
                <a:ext uri="{FF2B5EF4-FFF2-40B4-BE49-F238E27FC236}">
                  <a16:creationId xmlns:a16="http://schemas.microsoft.com/office/drawing/2014/main" id="{2A661A3F-E433-B4E1-66B5-F963EB69064D}"/>
                </a:ext>
              </a:extLst>
            </p:cNvPr>
            <p:cNvGrpSpPr>
              <a:grpSpLocks/>
            </p:cNvGrpSpPr>
            <p:nvPr/>
          </p:nvGrpSpPr>
          <p:grpSpPr bwMode="auto">
            <a:xfrm>
              <a:off x="3280808" y="3345786"/>
              <a:ext cx="1295400" cy="2044700"/>
              <a:chOff x="2700337" y="1986091"/>
              <a:chExt cx="1089793" cy="1434927"/>
            </a:xfrm>
          </p:grpSpPr>
          <p:sp>
            <p:nvSpPr>
              <p:cNvPr id="107" name="직사각형 57">
                <a:extLst>
                  <a:ext uri="{FF2B5EF4-FFF2-40B4-BE49-F238E27FC236}">
                    <a16:creationId xmlns:a16="http://schemas.microsoft.com/office/drawing/2014/main" id="{4FAF530C-1B2D-7B6C-DCA4-FDCB4D1A003F}"/>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EEECE1">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08" name="Freeform 5">
                <a:extLst>
                  <a:ext uri="{FF2B5EF4-FFF2-40B4-BE49-F238E27FC236}">
                    <a16:creationId xmlns:a16="http://schemas.microsoft.com/office/drawing/2014/main" id="{1C5A9CAA-655D-A97E-CDAB-F328023E74C9}"/>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9BBB59">
                  <a:lumMod val="75000"/>
                </a:srgbClr>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09" name="직사각형 106">
                <a:extLst>
                  <a:ext uri="{FF2B5EF4-FFF2-40B4-BE49-F238E27FC236}">
                    <a16:creationId xmlns:a16="http://schemas.microsoft.com/office/drawing/2014/main" id="{1D7D0B14-3A33-D868-0D6F-2F9FD2B25495}"/>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02</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10" name="TextBox 107">
                <a:extLst>
                  <a:ext uri="{FF2B5EF4-FFF2-40B4-BE49-F238E27FC236}">
                    <a16:creationId xmlns:a16="http://schemas.microsoft.com/office/drawing/2014/main" id="{CB16A21B-909E-1A08-3B15-EF5B2208DEF8}"/>
                  </a:ext>
                </a:extLst>
              </p:cNvPr>
              <p:cNvSpPr txBox="1"/>
              <p:nvPr/>
            </p:nvSpPr>
            <p:spPr>
              <a:xfrm>
                <a:off x="2757765" y="2221161"/>
                <a:ext cx="64906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11" name="오른쪽 화살표 108">
                <a:extLst>
                  <a:ext uri="{FF2B5EF4-FFF2-40B4-BE49-F238E27FC236}">
                    <a16:creationId xmlns:a16="http://schemas.microsoft.com/office/drawing/2014/main" id="{25481344-50F8-4A71-83BF-8EE156D50B92}"/>
                  </a:ext>
                </a:extLst>
              </p:cNvPr>
              <p:cNvSpPr/>
              <p:nvPr/>
            </p:nvSpPr>
            <p:spPr>
              <a:xfrm>
                <a:off x="3011516" y="2523075"/>
                <a:ext cx="384633"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12" name="그룹 59">
              <a:extLst>
                <a:ext uri="{FF2B5EF4-FFF2-40B4-BE49-F238E27FC236}">
                  <a16:creationId xmlns:a16="http://schemas.microsoft.com/office/drawing/2014/main" id="{7308A980-188E-5EA9-3931-4ACAB9D71D8E}"/>
                </a:ext>
              </a:extLst>
            </p:cNvPr>
            <p:cNvGrpSpPr>
              <a:grpSpLocks/>
            </p:cNvGrpSpPr>
            <p:nvPr/>
          </p:nvGrpSpPr>
          <p:grpSpPr bwMode="auto">
            <a:xfrm>
              <a:off x="2454654" y="1692319"/>
              <a:ext cx="2272371" cy="863374"/>
              <a:chOff x="3961722" y="796713"/>
              <a:chExt cx="1276441" cy="615698"/>
            </a:xfrm>
          </p:grpSpPr>
          <p:sp>
            <p:nvSpPr>
              <p:cNvPr id="113" name="TextBox 101">
                <a:extLst>
                  <a:ext uri="{FF2B5EF4-FFF2-40B4-BE49-F238E27FC236}">
                    <a16:creationId xmlns:a16="http://schemas.microsoft.com/office/drawing/2014/main" id="{3A718B4F-C121-1794-DC2E-43B775813E48}"/>
                  </a:ext>
                </a:extLst>
              </p:cNvPr>
              <p:cNvSpPr txBox="1"/>
              <p:nvPr/>
            </p:nvSpPr>
            <p:spPr>
              <a:xfrm>
                <a:off x="3961722" y="796713"/>
                <a:ext cx="1265371" cy="193589"/>
              </a:xfrm>
              <a:prstGeom prst="rect">
                <a:avLst/>
              </a:prstGeom>
              <a:noFill/>
            </p:spPr>
            <p:txBody>
              <a:bodyPr lIns="0" tIns="0" rIns="0" bIns="0"/>
              <a:lstStyle/>
              <a:p>
                <a:pPr marL="457200" lvl="1" algn="ctr" eaLnBrk="0" fontAlgn="base" hangingPunct="0">
                  <a:spcBef>
                    <a:spcPct val="0"/>
                  </a:spcBef>
                  <a:spcAft>
                    <a:spcPct val="0"/>
                  </a:spcAft>
                  <a:buClrTx/>
                  <a:buFontTx/>
                  <a:buNone/>
                  <a:defRPr/>
                </a:pPr>
                <a:endParaRPr lang="en-US" altLang="ko-KR" sz="1800" b="1" kern="1200" dirty="0">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endParaRPr>
              </a:p>
              <a:p>
                <a:pPr marL="457200" lvl="1" algn="ctr" eaLnBrk="0" fontAlgn="base" hangingPunct="0">
                  <a:spcBef>
                    <a:spcPct val="0"/>
                  </a:spcBef>
                  <a:spcAft>
                    <a:spcPct val="0"/>
                  </a:spcAft>
                  <a:buClrTx/>
                  <a:buFontTx/>
                  <a:buNone/>
                  <a:defRPr/>
                </a:pPr>
                <a:r>
                  <a:rPr lang="en-US" altLang="ko-KR" sz="1800" b="1" kern="1200" dirty="0">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rPr>
                  <a:t>Scenario design and data gathering (stakeholder engagement)</a:t>
                </a:r>
                <a:endParaRPr lang="ko-KR" altLang="en-US" sz="1800" b="1" kern="1200" dirty="0">
                  <a:solidFill>
                    <a:srgbClr val="9BBB59">
                      <a:lumMod val="50000"/>
                    </a:srgbClr>
                  </a:solidFill>
                  <a:latin typeface="Segoe UI" panose="020B0502040204020203" pitchFamily="34" charset="0"/>
                  <a:cs typeface="Segoe UI" panose="020B0502040204020203" pitchFamily="34" charset="0"/>
                </a:endParaRPr>
              </a:p>
            </p:txBody>
          </p:sp>
          <p:sp>
            <p:nvSpPr>
              <p:cNvPr id="114" name="TextBox 102">
                <a:extLst>
                  <a:ext uri="{FF2B5EF4-FFF2-40B4-BE49-F238E27FC236}">
                    <a16:creationId xmlns:a16="http://schemas.microsoft.com/office/drawing/2014/main" id="{D2047EB4-DF78-CF9C-9050-408127E87132}"/>
                  </a:ext>
                </a:extLst>
              </p:cNvPr>
              <p:cNvSpPr txBox="1"/>
              <p:nvPr/>
            </p:nvSpPr>
            <p:spPr>
              <a:xfrm>
                <a:off x="3972793" y="1022814"/>
                <a:ext cx="1265370" cy="389597"/>
              </a:xfrm>
              <a:prstGeom prst="rect">
                <a:avLst/>
              </a:prstGeom>
              <a:noFill/>
            </p:spPr>
            <p:txBody>
              <a:bodyPr lIns="0" tIns="0" rIns="0" bIns="0" anchor="b"/>
              <a:lstStyle/>
              <a:p>
                <a:pPr eaLnBrk="0" fontAlgn="base" hangingPunct="0">
                  <a:spcBef>
                    <a:spcPct val="0"/>
                  </a:spcBef>
                  <a:spcAft>
                    <a:spcPct val="0"/>
                  </a:spcAft>
                  <a:buClr>
                    <a:srgbClr val="EEECE1"/>
                  </a:buClr>
                  <a:buFontTx/>
                  <a:buNone/>
                  <a:defRPr/>
                </a:pPr>
                <a:r>
                  <a:rPr lang="pt-BR" altLang="ko-KR" sz="700" kern="1200" dirty="0">
                    <a:gradFill>
                      <a:gsLst>
                        <a:gs pos="0">
                          <a:prstClr val="black">
                            <a:alpha val="50000"/>
                          </a:prstClr>
                        </a:gs>
                        <a:gs pos="100000">
                          <a:prstClr val="black">
                            <a:alpha val="50000"/>
                          </a:prstClr>
                        </a:gs>
                      </a:gsLst>
                      <a:lin ang="5400000" scaled="0"/>
                    </a:gradFill>
                    <a:latin typeface="Segoe UI" panose="020B0502040204020203" pitchFamily="34" charset="0"/>
                    <a:ea typeface="Roboto Light" pitchFamily="2" charset="0"/>
                    <a:cs typeface="Segoe UI" panose="020B0502040204020203" pitchFamily="34" charset="0"/>
                  </a:rPr>
                  <a:t>. </a:t>
                </a:r>
              </a:p>
            </p:txBody>
          </p:sp>
        </p:grpSp>
        <p:grpSp>
          <p:nvGrpSpPr>
            <p:cNvPr id="115" name="그룹 110">
              <a:extLst>
                <a:ext uri="{FF2B5EF4-FFF2-40B4-BE49-F238E27FC236}">
                  <a16:creationId xmlns:a16="http://schemas.microsoft.com/office/drawing/2014/main" id="{392759C3-9391-A171-77DC-47716B7C1BD6}"/>
                </a:ext>
              </a:extLst>
            </p:cNvPr>
            <p:cNvGrpSpPr>
              <a:grpSpLocks/>
            </p:cNvGrpSpPr>
            <p:nvPr/>
          </p:nvGrpSpPr>
          <p:grpSpPr bwMode="auto">
            <a:xfrm>
              <a:off x="5033408" y="3345786"/>
              <a:ext cx="1295400" cy="2044700"/>
              <a:chOff x="2700337" y="1986091"/>
              <a:chExt cx="1089793" cy="1434927"/>
            </a:xfrm>
          </p:grpSpPr>
          <p:sp>
            <p:nvSpPr>
              <p:cNvPr id="116" name="직사각형 57">
                <a:extLst>
                  <a:ext uri="{FF2B5EF4-FFF2-40B4-BE49-F238E27FC236}">
                    <a16:creationId xmlns:a16="http://schemas.microsoft.com/office/drawing/2014/main" id="{19522DB0-CEB3-76D6-6F79-3EF8BC9B2EB4}"/>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4F81BD">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17" name="Freeform 5">
                <a:extLst>
                  <a:ext uri="{FF2B5EF4-FFF2-40B4-BE49-F238E27FC236}">
                    <a16:creationId xmlns:a16="http://schemas.microsoft.com/office/drawing/2014/main" id="{FB8502C5-F0C9-5516-90F7-5F9F27D6B8A0}"/>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4F81BD"/>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18" name="직사각형 116">
                <a:extLst>
                  <a:ext uri="{FF2B5EF4-FFF2-40B4-BE49-F238E27FC236}">
                    <a16:creationId xmlns:a16="http://schemas.microsoft.com/office/drawing/2014/main" id="{571950C7-BF7F-FD19-DE43-E867C290C53C}"/>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03</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19" name="TextBox 117">
                <a:extLst>
                  <a:ext uri="{FF2B5EF4-FFF2-40B4-BE49-F238E27FC236}">
                    <a16:creationId xmlns:a16="http://schemas.microsoft.com/office/drawing/2014/main" id="{3A5C64C9-38BE-EBA9-6570-D25C4C0304A1}"/>
                  </a:ext>
                </a:extLst>
              </p:cNvPr>
              <p:cNvSpPr txBox="1"/>
              <p:nvPr/>
            </p:nvSpPr>
            <p:spPr>
              <a:xfrm>
                <a:off x="2757765" y="2221161"/>
                <a:ext cx="64906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20" name="오른쪽 화살표 118">
                <a:extLst>
                  <a:ext uri="{FF2B5EF4-FFF2-40B4-BE49-F238E27FC236}">
                    <a16:creationId xmlns:a16="http://schemas.microsoft.com/office/drawing/2014/main" id="{0100699F-4B69-00F8-8A25-54439B076E91}"/>
                  </a:ext>
                </a:extLst>
              </p:cNvPr>
              <p:cNvSpPr/>
              <p:nvPr/>
            </p:nvSpPr>
            <p:spPr>
              <a:xfrm>
                <a:off x="3011516" y="2523075"/>
                <a:ext cx="384633"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21" name="그룹 54">
              <a:extLst>
                <a:ext uri="{FF2B5EF4-FFF2-40B4-BE49-F238E27FC236}">
                  <a16:creationId xmlns:a16="http://schemas.microsoft.com/office/drawing/2014/main" id="{5CE731D4-1A99-C48E-EA6C-798634F6AE97}"/>
                </a:ext>
              </a:extLst>
            </p:cNvPr>
            <p:cNvGrpSpPr>
              <a:grpSpLocks/>
            </p:cNvGrpSpPr>
            <p:nvPr/>
          </p:nvGrpSpPr>
          <p:grpSpPr bwMode="auto">
            <a:xfrm>
              <a:off x="4642883" y="1846261"/>
              <a:ext cx="1824038" cy="877212"/>
              <a:chOff x="4916382" y="3739878"/>
              <a:chExt cx="1265370" cy="624280"/>
            </a:xfrm>
          </p:grpSpPr>
          <p:sp>
            <p:nvSpPr>
              <p:cNvPr id="122" name="TextBox 111">
                <a:extLst>
                  <a:ext uri="{FF2B5EF4-FFF2-40B4-BE49-F238E27FC236}">
                    <a16:creationId xmlns:a16="http://schemas.microsoft.com/office/drawing/2014/main" id="{435A60FE-4DDA-3D52-AA4E-D1A7DFB0FB90}"/>
                  </a:ext>
                </a:extLst>
              </p:cNvPr>
              <p:cNvSpPr txBox="1">
                <a:spLocks noChangeArrowheads="1"/>
              </p:cNvSpPr>
              <p:nvPr/>
            </p:nvSpPr>
            <p:spPr bwMode="auto">
              <a:xfrm>
                <a:off x="4991525" y="3739878"/>
                <a:ext cx="1133707" cy="20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ko-KR" sz="1800" b="1" kern="1200" dirty="0">
                    <a:solidFill>
                      <a:srgbClr val="1F497D"/>
                    </a:solidFill>
                    <a:latin typeface="Segoe UI" panose="020B0502040204020203" pitchFamily="34" charset="0"/>
                    <a:cs typeface="Segoe UI" panose="020B0502040204020203" pitchFamily="34" charset="0"/>
                  </a:rPr>
                  <a:t>Quantitative / Qualitative  assessment (energy modelling)</a:t>
                </a:r>
                <a:endParaRPr lang="ko-KR" altLang="en-US" sz="1800" b="1" kern="1200" dirty="0">
                  <a:solidFill>
                    <a:srgbClr val="1F497D"/>
                  </a:solidFill>
                  <a:latin typeface="Segoe UI" panose="020B0502040204020203" pitchFamily="34" charset="0"/>
                  <a:cs typeface="Segoe UI" panose="020B0502040204020203" pitchFamily="34" charset="0"/>
                </a:endParaRPr>
              </a:p>
            </p:txBody>
          </p:sp>
          <p:sp>
            <p:nvSpPr>
              <p:cNvPr id="123" name="TextBox 112">
                <a:extLst>
                  <a:ext uri="{FF2B5EF4-FFF2-40B4-BE49-F238E27FC236}">
                    <a16:creationId xmlns:a16="http://schemas.microsoft.com/office/drawing/2014/main" id="{656E8C1C-2817-2C6E-AD73-BD80020911A0}"/>
                  </a:ext>
                </a:extLst>
              </p:cNvPr>
              <p:cNvSpPr txBox="1"/>
              <p:nvPr/>
            </p:nvSpPr>
            <p:spPr>
              <a:xfrm>
                <a:off x="4916382" y="3974390"/>
                <a:ext cx="1265370" cy="389768"/>
              </a:xfrm>
              <a:prstGeom prst="rect">
                <a:avLst/>
              </a:prstGeom>
              <a:noFill/>
            </p:spPr>
            <p:txBody>
              <a:bodyPr lIns="0" tIns="0" rIns="0" bIns="0"/>
              <a:lstStyle/>
              <a:p>
                <a:pPr eaLnBrk="0" fontAlgn="base" hangingPunct="0">
                  <a:spcBef>
                    <a:spcPct val="0"/>
                  </a:spcBef>
                  <a:spcAft>
                    <a:spcPct val="0"/>
                  </a:spcAft>
                  <a:buClr>
                    <a:srgbClr val="EEECE1"/>
                  </a:buClr>
                  <a:buFontTx/>
                  <a:buNone/>
                  <a:defRPr/>
                </a:pPr>
                <a:endParaRPr lang="pt-BR" altLang="ko-KR" sz="700" kern="1200" dirty="0">
                  <a:gradFill>
                    <a:gsLst>
                      <a:gs pos="0">
                        <a:prstClr val="black">
                          <a:alpha val="50000"/>
                        </a:prstClr>
                      </a:gs>
                      <a:gs pos="100000">
                        <a:prstClr val="black">
                          <a:alpha val="50000"/>
                        </a:prstClr>
                      </a:gs>
                    </a:gsLst>
                    <a:lin ang="5400000" scaled="0"/>
                  </a:gradFill>
                  <a:latin typeface="Segoe UI" panose="020B0502040204020203" pitchFamily="34" charset="0"/>
                  <a:ea typeface="Roboto Light" pitchFamily="2" charset="0"/>
                  <a:cs typeface="Segoe UI" panose="020B0502040204020203" pitchFamily="34" charset="0"/>
                </a:endParaRPr>
              </a:p>
            </p:txBody>
          </p:sp>
        </p:grpSp>
        <p:grpSp>
          <p:nvGrpSpPr>
            <p:cNvPr id="124" name="그룹 120">
              <a:extLst>
                <a:ext uri="{FF2B5EF4-FFF2-40B4-BE49-F238E27FC236}">
                  <a16:creationId xmlns:a16="http://schemas.microsoft.com/office/drawing/2014/main" id="{952E0A02-5545-2F6C-911A-B510F380208E}"/>
                </a:ext>
              </a:extLst>
            </p:cNvPr>
            <p:cNvGrpSpPr>
              <a:grpSpLocks/>
            </p:cNvGrpSpPr>
            <p:nvPr/>
          </p:nvGrpSpPr>
          <p:grpSpPr bwMode="auto">
            <a:xfrm>
              <a:off x="6881258" y="3345786"/>
              <a:ext cx="1293813" cy="2044700"/>
              <a:chOff x="2700336" y="1986091"/>
              <a:chExt cx="1089794" cy="1434927"/>
            </a:xfrm>
          </p:grpSpPr>
          <p:sp>
            <p:nvSpPr>
              <p:cNvPr id="125" name="직사각형 57">
                <a:extLst>
                  <a:ext uri="{FF2B5EF4-FFF2-40B4-BE49-F238E27FC236}">
                    <a16:creationId xmlns:a16="http://schemas.microsoft.com/office/drawing/2014/main" id="{8D0CC301-D509-B244-CC1E-7F63621D5AD0}"/>
                  </a:ext>
                </a:extLst>
              </p:cNvPr>
              <p:cNvSpPr/>
              <p:nvPr/>
            </p:nvSpPr>
            <p:spPr>
              <a:xfrm>
                <a:off x="2700336" y="2059620"/>
                <a:ext cx="1089794"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EEECE1">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26" name="Freeform 5">
                <a:extLst>
                  <a:ext uri="{FF2B5EF4-FFF2-40B4-BE49-F238E27FC236}">
                    <a16:creationId xmlns:a16="http://schemas.microsoft.com/office/drawing/2014/main" id="{24FC106D-0DB4-0859-3754-09C1A517AA6B}"/>
                  </a:ext>
                </a:extLst>
              </p:cNvPr>
              <p:cNvSpPr>
                <a:spLocks/>
              </p:cNvSpPr>
              <p:nvPr/>
            </p:nvSpPr>
            <p:spPr bwMode="auto">
              <a:xfrm>
                <a:off x="2700336" y="1986091"/>
                <a:ext cx="1089794"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9BBB59">
                  <a:lumMod val="75000"/>
                </a:srgbClr>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27" name="직사각형 126">
                <a:extLst>
                  <a:ext uri="{FF2B5EF4-FFF2-40B4-BE49-F238E27FC236}">
                    <a16:creationId xmlns:a16="http://schemas.microsoft.com/office/drawing/2014/main" id="{F0D31E01-4B7D-CC42-9852-BA5987936828}"/>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04</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28" name="TextBox 127">
                <a:extLst>
                  <a:ext uri="{FF2B5EF4-FFF2-40B4-BE49-F238E27FC236}">
                    <a16:creationId xmlns:a16="http://schemas.microsoft.com/office/drawing/2014/main" id="{C7F766DD-BAD4-7175-A104-2F80BD4CD257}"/>
                  </a:ext>
                </a:extLst>
              </p:cNvPr>
              <p:cNvSpPr txBox="1"/>
              <p:nvPr/>
            </p:nvSpPr>
            <p:spPr>
              <a:xfrm>
                <a:off x="2757835" y="2221161"/>
                <a:ext cx="648527"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29" name="오른쪽 화살표 128">
                <a:extLst>
                  <a:ext uri="{FF2B5EF4-FFF2-40B4-BE49-F238E27FC236}">
                    <a16:creationId xmlns:a16="http://schemas.microsoft.com/office/drawing/2014/main" id="{27A7536C-EB6D-7EE1-DE73-1451BA212832}"/>
                  </a:ext>
                </a:extLst>
              </p:cNvPr>
              <p:cNvSpPr/>
              <p:nvPr/>
            </p:nvSpPr>
            <p:spPr>
              <a:xfrm>
                <a:off x="3011897" y="2523075"/>
                <a:ext cx="385105"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30" name="그룹 58">
              <a:extLst>
                <a:ext uri="{FF2B5EF4-FFF2-40B4-BE49-F238E27FC236}">
                  <a16:creationId xmlns:a16="http://schemas.microsoft.com/office/drawing/2014/main" id="{567664B7-12C1-C2F6-8D29-7FBA91617562}"/>
                </a:ext>
              </a:extLst>
            </p:cNvPr>
            <p:cNvGrpSpPr>
              <a:grpSpLocks/>
            </p:cNvGrpSpPr>
            <p:nvPr/>
          </p:nvGrpSpPr>
          <p:grpSpPr bwMode="auto">
            <a:xfrm>
              <a:off x="6462157" y="2150400"/>
              <a:ext cx="1950690" cy="605675"/>
              <a:chOff x="5856695" y="1006169"/>
              <a:chExt cx="1352955" cy="480237"/>
            </a:xfrm>
          </p:grpSpPr>
          <p:sp>
            <p:nvSpPr>
              <p:cNvPr id="131" name="TextBox 121">
                <a:extLst>
                  <a:ext uri="{FF2B5EF4-FFF2-40B4-BE49-F238E27FC236}">
                    <a16:creationId xmlns:a16="http://schemas.microsoft.com/office/drawing/2014/main" id="{60B357EA-731E-822C-DEEE-11D2C0B917B1}"/>
                  </a:ext>
                </a:extLst>
              </p:cNvPr>
              <p:cNvSpPr txBox="1"/>
              <p:nvPr/>
            </p:nvSpPr>
            <p:spPr>
              <a:xfrm>
                <a:off x="5856695" y="1006169"/>
                <a:ext cx="1265112" cy="193843"/>
              </a:xfrm>
              <a:prstGeom prst="rect">
                <a:avLst/>
              </a:prstGeom>
              <a:noFill/>
            </p:spPr>
            <p:txBody>
              <a:bodyPr lIns="0" tIns="0" rIns="0" bIns="0"/>
              <a:lstStyle/>
              <a:p>
                <a:pPr algn="ctr" eaLnBrk="0" fontAlgn="base" hangingPunct="0">
                  <a:spcBef>
                    <a:spcPct val="0"/>
                  </a:spcBef>
                  <a:spcAft>
                    <a:spcPct val="0"/>
                  </a:spcAft>
                  <a:buClrTx/>
                  <a:buFontTx/>
                  <a:buNone/>
                  <a:defRPr/>
                </a:pPr>
                <a:r>
                  <a:rPr lang="en-US" altLang="ko-KR" sz="1800" b="1" kern="1200" dirty="0">
                    <a:solidFill>
                      <a:srgbClr val="9BBB59">
                        <a:lumMod val="50000"/>
                      </a:srgbClr>
                    </a:solidFill>
                    <a:latin typeface="Segoe UI" panose="020B0502040204020203" pitchFamily="34" charset="0"/>
                    <a:ea typeface="MS PGothic" panose="020B0600070205080204" pitchFamily="34" charset="-128"/>
                    <a:cs typeface="Segoe UI" panose="020B0502040204020203" pitchFamily="34" charset="0"/>
                  </a:rPr>
                  <a:t>Result analysis (stakeholder engagement)</a:t>
                </a:r>
                <a:endParaRPr lang="ko-KR" altLang="en-US" sz="1800" b="1" kern="1200" dirty="0">
                  <a:solidFill>
                    <a:srgbClr val="9BBB59">
                      <a:lumMod val="50000"/>
                    </a:srgbClr>
                  </a:solidFill>
                  <a:latin typeface="Segoe UI" panose="020B0502040204020203" pitchFamily="34" charset="0"/>
                  <a:cs typeface="Segoe UI" panose="020B0502040204020203" pitchFamily="34" charset="0"/>
                </a:endParaRPr>
              </a:p>
            </p:txBody>
          </p:sp>
          <p:sp>
            <p:nvSpPr>
              <p:cNvPr id="132" name="TextBox 122">
                <a:extLst>
                  <a:ext uri="{FF2B5EF4-FFF2-40B4-BE49-F238E27FC236}">
                    <a16:creationId xmlns:a16="http://schemas.microsoft.com/office/drawing/2014/main" id="{9C731A8D-7D93-A6E1-707E-3F5F232BBBEA}"/>
                  </a:ext>
                </a:extLst>
              </p:cNvPr>
              <p:cNvSpPr txBox="1"/>
              <p:nvPr/>
            </p:nvSpPr>
            <p:spPr>
              <a:xfrm>
                <a:off x="5944539" y="1096202"/>
                <a:ext cx="1265111" cy="390204"/>
              </a:xfrm>
              <a:prstGeom prst="rect">
                <a:avLst/>
              </a:prstGeom>
              <a:noFill/>
            </p:spPr>
            <p:txBody>
              <a:bodyPr lIns="0" tIns="0" rIns="0" bIns="0" anchor="b"/>
              <a:lstStyle/>
              <a:p>
                <a:pPr eaLnBrk="0" fontAlgn="base" hangingPunct="0">
                  <a:spcBef>
                    <a:spcPct val="0"/>
                  </a:spcBef>
                  <a:spcAft>
                    <a:spcPct val="0"/>
                  </a:spcAft>
                  <a:buClr>
                    <a:srgbClr val="EEECE1"/>
                  </a:buClr>
                  <a:buFontTx/>
                  <a:buNone/>
                  <a:defRPr/>
                </a:pPr>
                <a:endParaRPr lang="pt-BR" altLang="ko-KR" sz="700" kern="1200" dirty="0">
                  <a:solidFill>
                    <a:srgbClr val="9BBB59">
                      <a:lumMod val="50000"/>
                    </a:srgbClr>
                  </a:solidFill>
                  <a:latin typeface="Segoe UI" panose="020B0502040204020203" pitchFamily="34" charset="0"/>
                  <a:ea typeface="Roboto Light" pitchFamily="2" charset="0"/>
                  <a:cs typeface="Segoe UI" panose="020B0502040204020203" pitchFamily="34" charset="0"/>
                </a:endParaRPr>
              </a:p>
            </p:txBody>
          </p:sp>
        </p:grpSp>
        <p:grpSp>
          <p:nvGrpSpPr>
            <p:cNvPr id="133" name="그룹 130">
              <a:extLst>
                <a:ext uri="{FF2B5EF4-FFF2-40B4-BE49-F238E27FC236}">
                  <a16:creationId xmlns:a16="http://schemas.microsoft.com/office/drawing/2014/main" id="{591E0B96-1483-076C-512A-279C000832A0}"/>
                </a:ext>
              </a:extLst>
            </p:cNvPr>
            <p:cNvGrpSpPr>
              <a:grpSpLocks/>
            </p:cNvGrpSpPr>
            <p:nvPr/>
          </p:nvGrpSpPr>
          <p:grpSpPr bwMode="auto">
            <a:xfrm>
              <a:off x="8559246" y="3269586"/>
              <a:ext cx="1293812" cy="2044700"/>
              <a:chOff x="2700337" y="1986091"/>
              <a:chExt cx="1089793" cy="1434927"/>
            </a:xfrm>
          </p:grpSpPr>
          <p:sp>
            <p:nvSpPr>
              <p:cNvPr id="134" name="직사각형 57">
                <a:extLst>
                  <a:ext uri="{FF2B5EF4-FFF2-40B4-BE49-F238E27FC236}">
                    <a16:creationId xmlns:a16="http://schemas.microsoft.com/office/drawing/2014/main" id="{C66959FA-3179-A25F-8B0F-9F386EB5C61E}"/>
                  </a:ext>
                </a:extLst>
              </p:cNvPr>
              <p:cNvSpPr/>
              <p:nvPr/>
            </p:nvSpPr>
            <p:spPr>
              <a:xfrm>
                <a:off x="2700337" y="2059620"/>
                <a:ext cx="1089793" cy="1361398"/>
              </a:xfrm>
              <a:custGeom>
                <a:avLst/>
                <a:gdLst/>
                <a:ahLst/>
                <a:cxnLst/>
                <a:rect l="l" t="t" r="r" b="b"/>
                <a:pathLst>
                  <a:path w="1089792" h="1361818">
                    <a:moveTo>
                      <a:pt x="362965" y="0"/>
                    </a:moveTo>
                    <a:cubicBezTo>
                      <a:pt x="392540" y="0"/>
                      <a:pt x="420323" y="11647"/>
                      <a:pt x="440935" y="32254"/>
                    </a:cubicBezTo>
                    <a:lnTo>
                      <a:pt x="1020433" y="611571"/>
                    </a:lnTo>
                    <a:lnTo>
                      <a:pt x="1089792" y="611571"/>
                    </a:lnTo>
                    <a:lnTo>
                      <a:pt x="1089792" y="680909"/>
                    </a:lnTo>
                    <a:lnTo>
                      <a:pt x="1089792" y="683571"/>
                    </a:lnTo>
                    <a:lnTo>
                      <a:pt x="1087129" y="683571"/>
                    </a:lnTo>
                    <a:cubicBezTo>
                      <a:pt x="440935" y="1329565"/>
                      <a:pt x="440935" y="1329565"/>
                      <a:pt x="440935" y="1329565"/>
                    </a:cubicBezTo>
                    <a:cubicBezTo>
                      <a:pt x="420323" y="1350171"/>
                      <a:pt x="392540" y="1361818"/>
                      <a:pt x="362965" y="1361818"/>
                    </a:cubicBezTo>
                    <a:cubicBezTo>
                      <a:pt x="334286" y="1361818"/>
                      <a:pt x="305608" y="1350171"/>
                      <a:pt x="284995" y="1329565"/>
                    </a:cubicBezTo>
                    <a:cubicBezTo>
                      <a:pt x="53210" y="1097851"/>
                      <a:pt x="9934" y="1054589"/>
                      <a:pt x="1855" y="1046512"/>
                    </a:cubicBezTo>
                    <a:lnTo>
                      <a:pt x="0" y="1046512"/>
                    </a:lnTo>
                    <a:lnTo>
                      <a:pt x="0" y="1044658"/>
                    </a:lnTo>
                    <a:lnTo>
                      <a:pt x="0" y="974512"/>
                    </a:lnTo>
                    <a:lnTo>
                      <a:pt x="70167" y="974512"/>
                    </a:lnTo>
                    <a:cubicBezTo>
                      <a:pt x="317258" y="727498"/>
                      <a:pt x="317258" y="727498"/>
                      <a:pt x="317258" y="727498"/>
                    </a:cubicBezTo>
                    <a:cubicBezTo>
                      <a:pt x="555650" y="727498"/>
                      <a:pt x="555650" y="727498"/>
                      <a:pt x="555650" y="727498"/>
                    </a:cubicBezTo>
                    <a:cubicBezTo>
                      <a:pt x="555650" y="818883"/>
                      <a:pt x="555650" y="818883"/>
                      <a:pt x="555650" y="818883"/>
                    </a:cubicBezTo>
                    <a:cubicBezTo>
                      <a:pt x="692771" y="680909"/>
                      <a:pt x="692771" y="680909"/>
                      <a:pt x="692771" y="680909"/>
                    </a:cubicBezTo>
                    <a:cubicBezTo>
                      <a:pt x="555650" y="543831"/>
                      <a:pt x="555650" y="543831"/>
                      <a:pt x="555650" y="543831"/>
                    </a:cubicBezTo>
                    <a:cubicBezTo>
                      <a:pt x="555650" y="635217"/>
                      <a:pt x="555650" y="635217"/>
                      <a:pt x="555650" y="635217"/>
                    </a:cubicBezTo>
                    <a:cubicBezTo>
                      <a:pt x="362965" y="635217"/>
                      <a:pt x="362965" y="635217"/>
                      <a:pt x="362965" y="635217"/>
                    </a:cubicBezTo>
                    <a:cubicBezTo>
                      <a:pt x="333390" y="635217"/>
                      <a:pt x="305608" y="623569"/>
                      <a:pt x="284995" y="602963"/>
                    </a:cubicBezTo>
                    <a:cubicBezTo>
                      <a:pt x="56114" y="374153"/>
                      <a:pt x="11049" y="329101"/>
                      <a:pt x="2175" y="320231"/>
                    </a:cubicBezTo>
                    <a:lnTo>
                      <a:pt x="0" y="320231"/>
                    </a:lnTo>
                    <a:lnTo>
                      <a:pt x="0" y="318056"/>
                    </a:lnTo>
                    <a:lnTo>
                      <a:pt x="0" y="248231"/>
                    </a:lnTo>
                    <a:lnTo>
                      <a:pt x="69847" y="248231"/>
                    </a:lnTo>
                    <a:cubicBezTo>
                      <a:pt x="284995" y="33149"/>
                      <a:pt x="284995" y="33149"/>
                      <a:pt x="284995" y="33149"/>
                    </a:cubicBezTo>
                    <a:cubicBezTo>
                      <a:pt x="305608" y="11647"/>
                      <a:pt x="334286" y="0"/>
                      <a:pt x="362965" y="0"/>
                    </a:cubicBezTo>
                    <a:close/>
                  </a:path>
                </a:pathLst>
              </a:custGeom>
              <a:pattFill prst="narVert">
                <a:fgClr>
                  <a:srgbClr val="4F81BD">
                    <a:lumMod val="75000"/>
                  </a:srgbClr>
                </a:fgClr>
                <a:bgClr>
                  <a:srgbClr val="EEECE1"/>
                </a:bgClr>
              </a:pattFill>
              <a:ln w="3175" cap="flat" cmpd="sng" algn="ctr">
                <a:noFill/>
                <a:prstDash val="solid"/>
              </a:ln>
              <a:effec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35" name="Freeform 5">
                <a:extLst>
                  <a:ext uri="{FF2B5EF4-FFF2-40B4-BE49-F238E27FC236}">
                    <a16:creationId xmlns:a16="http://schemas.microsoft.com/office/drawing/2014/main" id="{5394598E-9577-CA2F-AA74-7553A83C0164}"/>
                  </a:ext>
                </a:extLst>
              </p:cNvPr>
              <p:cNvSpPr>
                <a:spLocks/>
              </p:cNvSpPr>
              <p:nvPr/>
            </p:nvSpPr>
            <p:spPr bwMode="auto">
              <a:xfrm>
                <a:off x="2700337" y="1986091"/>
                <a:ext cx="1089793" cy="1361398"/>
              </a:xfrm>
              <a:custGeom>
                <a:avLst/>
                <a:gdLst>
                  <a:gd name="T0" fmla="*/ 1216 w 1216"/>
                  <a:gd name="T1" fmla="*/ 760 h 1520"/>
                  <a:gd name="T2" fmla="*/ 492 w 1216"/>
                  <a:gd name="T3" fmla="*/ 1484 h 1520"/>
                  <a:gd name="T4" fmla="*/ 405 w 1216"/>
                  <a:gd name="T5" fmla="*/ 1520 h 1520"/>
                  <a:gd name="T6" fmla="*/ 318 w 1216"/>
                  <a:gd name="T7" fmla="*/ 1484 h 1520"/>
                  <a:gd name="T8" fmla="*/ 0 w 1216"/>
                  <a:gd name="T9" fmla="*/ 1166 h 1520"/>
                  <a:gd name="T10" fmla="*/ 354 w 1216"/>
                  <a:gd name="T11" fmla="*/ 812 h 1520"/>
                  <a:gd name="T12" fmla="*/ 620 w 1216"/>
                  <a:gd name="T13" fmla="*/ 812 h 1520"/>
                  <a:gd name="T14" fmla="*/ 620 w 1216"/>
                  <a:gd name="T15" fmla="*/ 914 h 1520"/>
                  <a:gd name="T16" fmla="*/ 773 w 1216"/>
                  <a:gd name="T17" fmla="*/ 760 h 1520"/>
                  <a:gd name="T18" fmla="*/ 620 w 1216"/>
                  <a:gd name="T19" fmla="*/ 607 h 1520"/>
                  <a:gd name="T20" fmla="*/ 620 w 1216"/>
                  <a:gd name="T21" fmla="*/ 709 h 1520"/>
                  <a:gd name="T22" fmla="*/ 405 w 1216"/>
                  <a:gd name="T23" fmla="*/ 709 h 1520"/>
                  <a:gd name="T24" fmla="*/ 318 w 1216"/>
                  <a:gd name="T25" fmla="*/ 673 h 1520"/>
                  <a:gd name="T26" fmla="*/ 0 w 1216"/>
                  <a:gd name="T27" fmla="*/ 355 h 1520"/>
                  <a:gd name="T28" fmla="*/ 318 w 1216"/>
                  <a:gd name="T29" fmla="*/ 37 h 1520"/>
                  <a:gd name="T30" fmla="*/ 405 w 1216"/>
                  <a:gd name="T31" fmla="*/ 0 h 1520"/>
                  <a:gd name="T32" fmla="*/ 492 w 1216"/>
                  <a:gd name="T33" fmla="*/ 36 h 1520"/>
                  <a:gd name="T34" fmla="*/ 1216 w 1216"/>
                  <a:gd name="T35" fmla="*/ 76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520">
                    <a:moveTo>
                      <a:pt x="1216" y="760"/>
                    </a:moveTo>
                    <a:cubicBezTo>
                      <a:pt x="492" y="1484"/>
                      <a:pt x="492" y="1484"/>
                      <a:pt x="492" y="1484"/>
                    </a:cubicBezTo>
                    <a:cubicBezTo>
                      <a:pt x="469" y="1507"/>
                      <a:pt x="438" y="1520"/>
                      <a:pt x="405" y="1520"/>
                    </a:cubicBezTo>
                    <a:cubicBezTo>
                      <a:pt x="373" y="1520"/>
                      <a:pt x="341" y="1507"/>
                      <a:pt x="318" y="1484"/>
                    </a:cubicBezTo>
                    <a:cubicBezTo>
                      <a:pt x="0" y="1166"/>
                      <a:pt x="0" y="1166"/>
                      <a:pt x="0" y="1166"/>
                    </a:cubicBezTo>
                    <a:cubicBezTo>
                      <a:pt x="354" y="812"/>
                      <a:pt x="354" y="812"/>
                      <a:pt x="354" y="812"/>
                    </a:cubicBezTo>
                    <a:cubicBezTo>
                      <a:pt x="620" y="812"/>
                      <a:pt x="620" y="812"/>
                      <a:pt x="620" y="812"/>
                    </a:cubicBezTo>
                    <a:cubicBezTo>
                      <a:pt x="620" y="914"/>
                      <a:pt x="620" y="914"/>
                      <a:pt x="620" y="914"/>
                    </a:cubicBezTo>
                    <a:cubicBezTo>
                      <a:pt x="773" y="760"/>
                      <a:pt x="773" y="760"/>
                      <a:pt x="773" y="760"/>
                    </a:cubicBezTo>
                    <a:cubicBezTo>
                      <a:pt x="620" y="607"/>
                      <a:pt x="620" y="607"/>
                      <a:pt x="620" y="607"/>
                    </a:cubicBezTo>
                    <a:cubicBezTo>
                      <a:pt x="620" y="709"/>
                      <a:pt x="620" y="709"/>
                      <a:pt x="620" y="709"/>
                    </a:cubicBezTo>
                    <a:cubicBezTo>
                      <a:pt x="405" y="709"/>
                      <a:pt x="405" y="709"/>
                      <a:pt x="405" y="709"/>
                    </a:cubicBezTo>
                    <a:cubicBezTo>
                      <a:pt x="372" y="709"/>
                      <a:pt x="341" y="696"/>
                      <a:pt x="318" y="673"/>
                    </a:cubicBezTo>
                    <a:cubicBezTo>
                      <a:pt x="0" y="355"/>
                      <a:pt x="0" y="355"/>
                      <a:pt x="0" y="355"/>
                    </a:cubicBezTo>
                    <a:cubicBezTo>
                      <a:pt x="318" y="37"/>
                      <a:pt x="318" y="37"/>
                      <a:pt x="318" y="37"/>
                    </a:cubicBezTo>
                    <a:cubicBezTo>
                      <a:pt x="341" y="13"/>
                      <a:pt x="373" y="0"/>
                      <a:pt x="405" y="0"/>
                    </a:cubicBezTo>
                    <a:cubicBezTo>
                      <a:pt x="438" y="0"/>
                      <a:pt x="469" y="13"/>
                      <a:pt x="492" y="36"/>
                    </a:cubicBezTo>
                    <a:lnTo>
                      <a:pt x="1216" y="760"/>
                    </a:lnTo>
                    <a:close/>
                  </a:path>
                </a:pathLst>
              </a:custGeom>
              <a:solidFill>
                <a:srgbClr val="4F81BD"/>
              </a:solidFill>
              <a:ln w="3175">
                <a:no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black"/>
                  </a:solidFill>
                  <a:effectLst/>
                  <a:uLnTx/>
                  <a:uFillTx/>
                  <a:latin typeface="Arial" panose="020B0604020202020204" pitchFamily="34" charset="0"/>
                  <a:cs typeface="+mn-cs"/>
                </a:endParaRPr>
              </a:p>
            </p:txBody>
          </p:sp>
          <p:sp>
            <p:nvSpPr>
              <p:cNvPr id="136" name="직사각형 136">
                <a:extLst>
                  <a:ext uri="{FF2B5EF4-FFF2-40B4-BE49-F238E27FC236}">
                    <a16:creationId xmlns:a16="http://schemas.microsoft.com/office/drawing/2014/main" id="{66C607BB-633E-4426-DF9E-A7694A57613C}"/>
                  </a:ext>
                </a:extLst>
              </p:cNvPr>
              <p:cNvSpPr/>
              <p:nvPr/>
            </p:nvSpPr>
            <p:spPr>
              <a:xfrm>
                <a:off x="3343968" y="2475366"/>
                <a:ext cx="384746" cy="384746"/>
              </a:xfrm>
              <a:prstGeom prst="rect">
                <a:avLst/>
              </a:prstGeom>
              <a:noFill/>
              <a:ln w="3175" cap="flat" cmpd="sng" algn="ctr">
                <a:noFill/>
                <a:prstDash val="solid"/>
              </a:ln>
              <a:effectLst/>
            </p:spPr>
            <p:txBody>
              <a:bodyPr lIns="0" tIns="0" rIns="0" bIns="0" anchor="ctr"/>
              <a:lstStyle/>
              <a:p>
                <a:pPr marL="0" marR="0" lvl="0" indent="0" algn="ctr" defTabSz="914400" eaLnBrk="0" fontAlgn="base" latinLnBrk="0" hangingPunct="0">
                  <a:lnSpc>
                    <a:spcPct val="100000"/>
                  </a:lnSpc>
                  <a:spcBef>
                    <a:spcPct val="0"/>
                  </a:spcBef>
                  <a:spcAft>
                    <a:spcPts val="300"/>
                  </a:spcAft>
                  <a:buClrTx/>
                  <a:buSzTx/>
                  <a:buFontTx/>
                  <a:buNone/>
                  <a:tabLst/>
                  <a:defRPr/>
                </a:pPr>
                <a:r>
                  <a:rPr kumimoji="0" lang="en-US" altLang="ko-KR"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rPr>
                  <a:t>05</a:t>
                </a:r>
                <a:endParaRPr kumimoji="0" lang="ko-KR" altLang="en-US" sz="2000" b="1" i="0" u="none" strike="noStrike" kern="1200" cap="none" spc="0" normalizeH="0" baseline="0" noProof="0" dirty="0">
                  <a:ln>
                    <a:noFill/>
                  </a:ln>
                  <a:gradFill>
                    <a:gsLst>
                      <a:gs pos="0">
                        <a:srgbClr val="EEECE1"/>
                      </a:gs>
                      <a:gs pos="100000">
                        <a:srgbClr val="EEECE1"/>
                      </a:gs>
                    </a:gsLst>
                    <a:lin ang="5400000" scaled="0"/>
                  </a:gradFill>
                  <a:effectLst/>
                  <a:uLnTx/>
                  <a:uFillTx/>
                  <a:latin typeface="Bebas Neue" pitchFamily="34" charset="0"/>
                  <a:ea typeface="Roboto Condensed Regular"/>
                  <a:cs typeface="+mn-cs"/>
                </a:endParaRPr>
              </a:p>
            </p:txBody>
          </p:sp>
          <p:sp>
            <p:nvSpPr>
              <p:cNvPr id="137" name="TextBox 137">
                <a:extLst>
                  <a:ext uri="{FF2B5EF4-FFF2-40B4-BE49-F238E27FC236}">
                    <a16:creationId xmlns:a16="http://schemas.microsoft.com/office/drawing/2014/main" id="{E7CAB391-8A05-B61C-64DC-F6493B3D5DC9}"/>
                  </a:ext>
                </a:extLst>
              </p:cNvPr>
              <p:cNvSpPr txBox="1"/>
              <p:nvPr/>
            </p:nvSpPr>
            <p:spPr>
              <a:xfrm>
                <a:off x="2757835" y="2221161"/>
                <a:ext cx="648528" cy="203875"/>
              </a:xfrm>
              <a:prstGeom prst="rect">
                <a:avLst/>
              </a:prstGeom>
              <a:noFill/>
            </p:spPr>
            <p:txBody>
              <a:bodyPr lIns="72000" tIns="0" rIns="72000" bIns="0" anchor="ctr"/>
              <a:lstStyle>
                <a:defPPr>
                  <a:defRPr lang="ko-KR"/>
                </a:defPPr>
                <a:lvl1pPr lvl="0" algn="r">
                  <a:defRPr sz="800" b="1">
                    <a:gradFill>
                      <a:gsLst>
                        <a:gs pos="0">
                          <a:schemeClr val="bg1">
                            <a:lumMod val="50000"/>
                          </a:schemeClr>
                        </a:gs>
                        <a:gs pos="100000">
                          <a:schemeClr val="bg1">
                            <a:lumMod val="50000"/>
                          </a:schemeClr>
                        </a:gs>
                      </a:gsLst>
                      <a:lin ang="5400000" scaled="0"/>
                    </a:gradFill>
                    <a:latin typeface="Roboto Condensed Regular"/>
                  </a:defRPr>
                </a:lvl1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800" b="1" i="0" u="none" strike="noStrike" kern="1200" cap="none" spc="0" normalizeH="0" baseline="0" noProof="0" dirty="0">
                  <a:ln>
                    <a:noFill/>
                  </a:ln>
                  <a:gradFill>
                    <a:gsLst>
                      <a:gs pos="0">
                        <a:srgbClr val="EEECE1"/>
                      </a:gs>
                      <a:gs pos="100000">
                        <a:srgbClr val="EEECE1"/>
                      </a:gs>
                    </a:gsLst>
                    <a:lin ang="5400000" scaled="0"/>
                  </a:gradFill>
                  <a:effectLst/>
                  <a:uLnTx/>
                  <a:uFillTx/>
                  <a:latin typeface="Roboto Condensed Regular"/>
                  <a:cs typeface="+mn-cs"/>
                </a:endParaRPr>
              </a:p>
            </p:txBody>
          </p:sp>
          <p:sp>
            <p:nvSpPr>
              <p:cNvPr id="138" name="오른쪽 화살표 138">
                <a:extLst>
                  <a:ext uri="{FF2B5EF4-FFF2-40B4-BE49-F238E27FC236}">
                    <a16:creationId xmlns:a16="http://schemas.microsoft.com/office/drawing/2014/main" id="{78E73D6F-D515-E0C5-492E-57E540D05174}"/>
                  </a:ext>
                </a:extLst>
              </p:cNvPr>
              <p:cNvSpPr/>
              <p:nvPr/>
            </p:nvSpPr>
            <p:spPr>
              <a:xfrm>
                <a:off x="3011897" y="2523075"/>
                <a:ext cx="385105" cy="289659"/>
              </a:xfrm>
              <a:prstGeom prst="rightArrow">
                <a:avLst>
                  <a:gd name="adj1" fmla="val 30865"/>
                  <a:gd name="adj2" fmla="val 48647"/>
                </a:avLst>
              </a:prstGeom>
              <a:gradFill flip="none" rotWithShape="1">
                <a:gsLst>
                  <a:gs pos="0">
                    <a:srgbClr val="EEECE1"/>
                  </a:gs>
                  <a:gs pos="100000">
                    <a:srgbClr val="EEECE1">
                      <a:alpha val="0"/>
                    </a:srgbClr>
                  </a:gs>
                  <a:gs pos="50000">
                    <a:srgbClr val="EEECE1"/>
                  </a:gs>
                </a:gsLst>
                <a:lin ang="10800000" scaled="0"/>
                <a:tileRect/>
              </a:gra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ko-KR" altLang="en-US" sz="2514" b="0" i="0" u="none" strike="noStrike" kern="1200" cap="none" spc="0" normalizeH="0" baseline="0" noProof="0" dirty="0">
                  <a:ln>
                    <a:noFill/>
                  </a:ln>
                  <a:solidFill>
                    <a:prstClr val="white"/>
                  </a:solidFill>
                  <a:effectLst/>
                  <a:uLnTx/>
                  <a:uFillTx/>
                  <a:latin typeface="Calibri"/>
                  <a:ea typeface="맑은 고딕" panose="020B0503020000020004" pitchFamily="34" charset="-127"/>
                  <a:cs typeface="+mn-cs"/>
                </a:endParaRPr>
              </a:p>
            </p:txBody>
          </p:sp>
        </p:grpSp>
        <p:grpSp>
          <p:nvGrpSpPr>
            <p:cNvPr id="139" name="그룹 56">
              <a:extLst>
                <a:ext uri="{FF2B5EF4-FFF2-40B4-BE49-F238E27FC236}">
                  <a16:creationId xmlns:a16="http://schemas.microsoft.com/office/drawing/2014/main" id="{6AE14C6B-BE55-C6AB-B5CB-187C35C641F7}"/>
                </a:ext>
              </a:extLst>
            </p:cNvPr>
            <p:cNvGrpSpPr>
              <a:grpSpLocks/>
            </p:cNvGrpSpPr>
            <p:nvPr/>
          </p:nvGrpSpPr>
          <p:grpSpPr bwMode="auto">
            <a:xfrm>
              <a:off x="8211914" y="2146427"/>
              <a:ext cx="1825625" cy="820184"/>
              <a:chOff x="6803559" y="3773199"/>
              <a:chExt cx="1265370" cy="584795"/>
            </a:xfrm>
          </p:grpSpPr>
          <p:sp>
            <p:nvSpPr>
              <p:cNvPr id="140" name="TextBox 131">
                <a:extLst>
                  <a:ext uri="{FF2B5EF4-FFF2-40B4-BE49-F238E27FC236}">
                    <a16:creationId xmlns:a16="http://schemas.microsoft.com/office/drawing/2014/main" id="{49AD7A75-347C-53DA-332E-8B303EB770FB}"/>
                  </a:ext>
                </a:extLst>
              </p:cNvPr>
              <p:cNvSpPr txBox="1">
                <a:spLocks noChangeArrowheads="1"/>
              </p:cNvSpPr>
              <p:nvPr/>
            </p:nvSpPr>
            <p:spPr bwMode="auto">
              <a:xfrm>
                <a:off x="6874900" y="3773199"/>
                <a:ext cx="1024629" cy="23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ko-KR" sz="1800" b="1" kern="1200" dirty="0">
                    <a:solidFill>
                      <a:srgbClr val="1F497D"/>
                    </a:solidFill>
                    <a:latin typeface="Segoe UI" panose="020B0502040204020203" pitchFamily="34" charset="0"/>
                    <a:cs typeface="Segoe UI" panose="020B0502040204020203" pitchFamily="34" charset="0"/>
                  </a:rPr>
                  <a:t>Energy policy making (action measures)</a:t>
                </a:r>
                <a:endParaRPr lang="ko-KR" altLang="en-US" sz="1800" b="1" kern="1200" dirty="0">
                  <a:solidFill>
                    <a:srgbClr val="1F497D"/>
                  </a:solidFill>
                  <a:latin typeface="Segoe UI" panose="020B0502040204020203" pitchFamily="34" charset="0"/>
                  <a:cs typeface="Segoe UI" panose="020B0502040204020203" pitchFamily="34" charset="0"/>
                </a:endParaRPr>
              </a:p>
            </p:txBody>
          </p:sp>
          <p:sp>
            <p:nvSpPr>
              <p:cNvPr id="141" name="TextBox 132">
                <a:extLst>
                  <a:ext uri="{FF2B5EF4-FFF2-40B4-BE49-F238E27FC236}">
                    <a16:creationId xmlns:a16="http://schemas.microsoft.com/office/drawing/2014/main" id="{DEEBFF5A-600B-78D2-57C7-A1BA1A5B6D31}"/>
                  </a:ext>
                </a:extLst>
              </p:cNvPr>
              <p:cNvSpPr txBox="1">
                <a:spLocks noChangeArrowheads="1"/>
              </p:cNvSpPr>
              <p:nvPr/>
            </p:nvSpPr>
            <p:spPr bwMode="auto">
              <a:xfrm>
                <a:off x="6803559" y="3968397"/>
                <a:ext cx="1265370" cy="38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0" fontAlgn="base" hangingPunct="0">
                  <a:spcBef>
                    <a:spcPct val="0"/>
                  </a:spcBef>
                  <a:spcAft>
                    <a:spcPct val="0"/>
                  </a:spcAft>
                  <a:buClr>
                    <a:srgbClr val="EEECE1"/>
                  </a:buClr>
                  <a:buFontTx/>
                  <a:buNone/>
                </a:pPr>
                <a:endParaRPr lang="pt-BR" altLang="ko-KR" sz="700" kern="1200">
                  <a:solidFill>
                    <a:srgbClr val="1F497D"/>
                  </a:solidFill>
                  <a:latin typeface="Segoe UI" panose="020B0502040204020203" pitchFamily="34" charset="0"/>
                  <a:ea typeface="Roboto Light"/>
                  <a:cs typeface="Segoe UI" panose="020B0502040204020203" pitchFamily="34" charset="0"/>
                </a:endParaRPr>
              </a:p>
            </p:txBody>
          </p:sp>
        </p:grpSp>
        <p:cxnSp>
          <p:nvCxnSpPr>
            <p:cNvPr id="142" name="직선 연결선 64">
              <a:extLst>
                <a:ext uri="{FF2B5EF4-FFF2-40B4-BE49-F238E27FC236}">
                  <a16:creationId xmlns:a16="http://schemas.microsoft.com/office/drawing/2014/main" id="{4A18B20E-6225-717B-155F-BBF9FB6847D5}"/>
                </a:ext>
              </a:extLst>
            </p:cNvPr>
            <p:cNvCxnSpPr/>
            <p:nvPr/>
          </p:nvCxnSpPr>
          <p:spPr>
            <a:xfrm flipV="1">
              <a:off x="1993346" y="3060036"/>
              <a:ext cx="0" cy="431800"/>
            </a:xfrm>
            <a:prstGeom prst="line">
              <a:avLst/>
            </a:prstGeom>
            <a:noFill/>
            <a:ln w="3175" cap="flat" cmpd="sng" algn="ctr">
              <a:solidFill>
                <a:srgbClr val="1F497D">
                  <a:alpha val="50000"/>
                </a:srgbClr>
              </a:solidFill>
              <a:prstDash val="dash"/>
              <a:tailEnd type="oval" w="sm" len="sm"/>
            </a:ln>
            <a:effectLst/>
          </p:spPr>
        </p:cxnSp>
        <p:cxnSp>
          <p:nvCxnSpPr>
            <p:cNvPr id="143" name="직선 연결선 103">
              <a:extLst>
                <a:ext uri="{FF2B5EF4-FFF2-40B4-BE49-F238E27FC236}">
                  <a16:creationId xmlns:a16="http://schemas.microsoft.com/office/drawing/2014/main" id="{182D39AD-42BF-78C4-EEC2-F322DDDEE18F}"/>
                </a:ext>
              </a:extLst>
            </p:cNvPr>
            <p:cNvCxnSpPr/>
            <p:nvPr/>
          </p:nvCxnSpPr>
          <p:spPr>
            <a:xfrm flipV="1">
              <a:off x="3757058" y="3110836"/>
              <a:ext cx="0" cy="257175"/>
            </a:xfrm>
            <a:prstGeom prst="line">
              <a:avLst/>
            </a:prstGeom>
            <a:noFill/>
            <a:ln w="3175" cap="flat" cmpd="sng" algn="ctr">
              <a:solidFill>
                <a:srgbClr val="9BBB59">
                  <a:lumMod val="50000"/>
                  <a:alpha val="50000"/>
                </a:srgbClr>
              </a:solidFill>
              <a:prstDash val="dash"/>
              <a:tailEnd type="oval" w="sm" len="sm"/>
            </a:ln>
            <a:effectLst/>
          </p:spPr>
        </p:cxnSp>
        <p:cxnSp>
          <p:nvCxnSpPr>
            <p:cNvPr id="144" name="직선 연결선 113">
              <a:extLst>
                <a:ext uri="{FF2B5EF4-FFF2-40B4-BE49-F238E27FC236}">
                  <a16:creationId xmlns:a16="http://schemas.microsoft.com/office/drawing/2014/main" id="{03514288-7A13-2A43-A565-663C65729D4E}"/>
                </a:ext>
              </a:extLst>
            </p:cNvPr>
            <p:cNvCxnSpPr/>
            <p:nvPr/>
          </p:nvCxnSpPr>
          <p:spPr>
            <a:xfrm flipV="1">
              <a:off x="5509658" y="3060036"/>
              <a:ext cx="0" cy="431800"/>
            </a:xfrm>
            <a:prstGeom prst="line">
              <a:avLst/>
            </a:prstGeom>
            <a:noFill/>
            <a:ln w="3175" cap="flat" cmpd="sng" algn="ctr">
              <a:solidFill>
                <a:srgbClr val="1F497D">
                  <a:alpha val="50000"/>
                </a:srgbClr>
              </a:solidFill>
              <a:prstDash val="dash"/>
              <a:tailEnd type="oval" w="sm" len="sm"/>
            </a:ln>
            <a:effectLst/>
          </p:spPr>
        </p:cxnSp>
        <p:cxnSp>
          <p:nvCxnSpPr>
            <p:cNvPr id="145" name="직선 연결선 123">
              <a:extLst>
                <a:ext uri="{FF2B5EF4-FFF2-40B4-BE49-F238E27FC236}">
                  <a16:creationId xmlns:a16="http://schemas.microsoft.com/office/drawing/2014/main" id="{356BF068-A61F-0B02-50A8-346A638C5916}"/>
                </a:ext>
              </a:extLst>
            </p:cNvPr>
            <p:cNvCxnSpPr/>
            <p:nvPr/>
          </p:nvCxnSpPr>
          <p:spPr>
            <a:xfrm flipH="1" flipV="1">
              <a:off x="7338458" y="3067974"/>
              <a:ext cx="0" cy="295275"/>
            </a:xfrm>
            <a:prstGeom prst="line">
              <a:avLst/>
            </a:prstGeom>
            <a:noFill/>
            <a:ln w="3175" cap="flat" cmpd="sng" algn="ctr">
              <a:solidFill>
                <a:srgbClr val="9BBB59">
                  <a:lumMod val="50000"/>
                  <a:alpha val="50000"/>
                </a:srgbClr>
              </a:solidFill>
              <a:prstDash val="dash"/>
              <a:tailEnd type="oval" w="sm" len="sm"/>
            </a:ln>
            <a:effectLst/>
          </p:spPr>
        </p:cxnSp>
        <p:cxnSp>
          <p:nvCxnSpPr>
            <p:cNvPr id="146" name="직선 연결선 133">
              <a:extLst>
                <a:ext uri="{FF2B5EF4-FFF2-40B4-BE49-F238E27FC236}">
                  <a16:creationId xmlns:a16="http://schemas.microsoft.com/office/drawing/2014/main" id="{9B99A5A6-A155-DBAE-B263-213AADA72B30}"/>
                </a:ext>
              </a:extLst>
            </p:cNvPr>
            <p:cNvCxnSpPr/>
            <p:nvPr/>
          </p:nvCxnSpPr>
          <p:spPr>
            <a:xfrm flipV="1">
              <a:off x="8997396" y="3023524"/>
              <a:ext cx="0" cy="431800"/>
            </a:xfrm>
            <a:prstGeom prst="line">
              <a:avLst/>
            </a:prstGeom>
            <a:noFill/>
            <a:ln w="3175" cap="flat" cmpd="sng" algn="ctr">
              <a:solidFill>
                <a:srgbClr val="4F81BD"/>
              </a:solidFill>
              <a:prstDash val="dash"/>
              <a:tailEnd type="oval" w="sm" len="sm"/>
            </a:ln>
            <a:effectLst/>
          </p:spPr>
        </p:cxnSp>
      </p:grpSp>
      <p:sp>
        <p:nvSpPr>
          <p:cNvPr id="148" name="Rectangle 147">
            <a:extLst>
              <a:ext uri="{FF2B5EF4-FFF2-40B4-BE49-F238E27FC236}">
                <a16:creationId xmlns:a16="http://schemas.microsoft.com/office/drawing/2014/main" id="{04DF5894-4812-AC81-5A64-E27FAC0055D5}"/>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 What is the process of energy planning?</a:t>
            </a:r>
          </a:p>
        </p:txBody>
      </p:sp>
      <p:sp>
        <p:nvSpPr>
          <p:cNvPr id="149" name="Title 10">
            <a:extLst>
              <a:ext uri="{FF2B5EF4-FFF2-40B4-BE49-F238E27FC236}">
                <a16:creationId xmlns:a16="http://schemas.microsoft.com/office/drawing/2014/main" id="{CE122BD5-4B12-5C2F-3A1F-DA9A9C0CA27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sp>
        <p:nvSpPr>
          <p:cNvPr id="2" name="TextBox 1">
            <a:extLst>
              <a:ext uri="{FF2B5EF4-FFF2-40B4-BE49-F238E27FC236}">
                <a16:creationId xmlns:a16="http://schemas.microsoft.com/office/drawing/2014/main" id="{619F6F5F-F88E-CD26-4151-9BCC1E1D238F}"/>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Adapted</a:t>
            </a:r>
            <a:r>
              <a:rPr lang="es-CO" sz="1000" dirty="0">
                <a:latin typeface="Open Sans" panose="020B0606030504020204" pitchFamily="34" charset="0"/>
                <a:ea typeface="Open Sans" panose="020B0606030504020204" pitchFamily="34" charset="0"/>
                <a:cs typeface="Open Sans" panose="020B0606030504020204" pitchFamily="34" charset="0"/>
              </a:rPr>
              <a:t> </a:t>
            </a:r>
            <a:r>
              <a:rPr lang="es-CO" sz="1000" dirty="0" err="1">
                <a:latin typeface="Open Sans" panose="020B0606030504020204" pitchFamily="34" charset="0"/>
                <a:ea typeface="Open Sans" panose="020B0606030504020204" pitchFamily="34" charset="0"/>
                <a:cs typeface="Open Sans" panose="020B0606030504020204" pitchFamily="34" charset="0"/>
              </a:rPr>
              <a:t>from</a:t>
            </a:r>
            <a:r>
              <a:rPr lang="es-CO" sz="1000" dirty="0">
                <a:latin typeface="Open Sans" panose="020B0606030504020204" pitchFamily="34" charset="0"/>
                <a:ea typeface="Open Sans" panose="020B0606030504020204" pitchFamily="34" charset="0"/>
                <a:cs typeface="Open Sans" panose="020B0606030504020204" pitchFamily="34" charset="0"/>
              </a:rPr>
              <a:t> (Carvajal et al., 2022)</a:t>
            </a:r>
          </a:p>
        </p:txBody>
      </p:sp>
      <p:pic>
        <p:nvPicPr>
          <p:cNvPr id="4" name="synthesize (3)">
            <a:hlinkClick r:id="" action="ppaction://media"/>
            <a:extLst>
              <a:ext uri="{FF2B5EF4-FFF2-40B4-BE49-F238E27FC236}">
                <a16:creationId xmlns:a16="http://schemas.microsoft.com/office/drawing/2014/main" id="{C6CDC462-F4B9-8E84-4EB3-04EE306CA7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9969" y="317409"/>
            <a:ext cx="1460701" cy="1460701"/>
          </a:xfrm>
          <a:prstGeom prst="rect">
            <a:avLst/>
          </a:prstGeom>
        </p:spPr>
      </p:pic>
    </p:spTree>
    <p:extLst>
      <p:ext uri="{BB962C8B-B14F-4D97-AF65-F5344CB8AC3E}">
        <p14:creationId xmlns:p14="http://schemas.microsoft.com/office/powerpoint/2010/main" val="2394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2" name="Rectangle 1">
            <a:extLst>
              <a:ext uri="{FF2B5EF4-FFF2-40B4-BE49-F238E27FC236}">
                <a16:creationId xmlns:a16="http://schemas.microsoft.com/office/drawing/2014/main" id="{CA65AB77-8C4A-AEA3-C17F-74A832166588}"/>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 Data-to-Deal Framework</a:t>
            </a:r>
          </a:p>
        </p:txBody>
      </p:sp>
      <p:sp>
        <p:nvSpPr>
          <p:cNvPr id="4" name="Title 10">
            <a:extLst>
              <a:ext uri="{FF2B5EF4-FFF2-40B4-BE49-F238E27FC236}">
                <a16:creationId xmlns:a16="http://schemas.microsoft.com/office/drawing/2014/main" id="{78A11312-F354-48EA-DCB7-AE4E0D00188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1026" name="Picture 2">
            <a:extLst>
              <a:ext uri="{FF2B5EF4-FFF2-40B4-BE49-F238E27FC236}">
                <a16:creationId xmlns:a16="http://schemas.microsoft.com/office/drawing/2014/main" id="{B37C4E79-621B-2CC8-28A0-74E725FF0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450151"/>
            <a:ext cx="11872501" cy="39089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64B9D4-C426-AA41-CFE9-B83391934FD7}"/>
              </a:ext>
            </a:extLst>
          </p:cNvPr>
          <p:cNvSpPr txBox="1"/>
          <p:nvPr/>
        </p:nvSpPr>
        <p:spPr>
          <a:xfrm>
            <a:off x="403921" y="5350086"/>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(CCG, 2024)</a:t>
            </a:r>
          </a:p>
        </p:txBody>
      </p:sp>
      <p:sp>
        <p:nvSpPr>
          <p:cNvPr id="7" name="TextBox 6">
            <a:extLst>
              <a:ext uri="{FF2B5EF4-FFF2-40B4-BE49-F238E27FC236}">
                <a16:creationId xmlns:a16="http://schemas.microsoft.com/office/drawing/2014/main" id="{AE03E683-00E3-CA3C-0B62-348077971B91}"/>
              </a:ext>
            </a:extLst>
          </p:cNvPr>
          <p:cNvSpPr txBox="1"/>
          <p:nvPr/>
        </p:nvSpPr>
        <p:spPr>
          <a:xfrm>
            <a:off x="4849792" y="6073458"/>
            <a:ext cx="7879466" cy="307777"/>
          </a:xfrm>
          <a:prstGeom prst="rect">
            <a:avLst/>
          </a:prstGeom>
          <a:noFill/>
        </p:spPr>
        <p:txBody>
          <a:bodyPr wrap="square">
            <a:spAutoFit/>
          </a:bodyPr>
          <a:lstStyle/>
          <a:p>
            <a:r>
              <a:rPr lang="en-US" b="1" dirty="0"/>
              <a:t>More info can be found at </a:t>
            </a:r>
            <a:r>
              <a:rPr lang="en-US" b="1" dirty="0">
                <a:hlinkClick r:id="rId6"/>
              </a:rPr>
              <a:t>https://climatecompatiblegrowth.com/data-to-deal/</a:t>
            </a:r>
            <a:r>
              <a:rPr lang="en-US" b="1" dirty="0"/>
              <a:t>  </a:t>
            </a:r>
            <a:endParaRPr lang="es-CO" b="1" dirty="0"/>
          </a:p>
        </p:txBody>
      </p:sp>
      <p:pic>
        <p:nvPicPr>
          <p:cNvPr id="6" name="synthesize (4)">
            <a:hlinkClick r:id="" action="ppaction://media"/>
            <a:extLst>
              <a:ext uri="{FF2B5EF4-FFF2-40B4-BE49-F238E27FC236}">
                <a16:creationId xmlns:a16="http://schemas.microsoft.com/office/drawing/2014/main" id="{74827A46-5294-DC73-8E23-6343A67378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37708" y="243183"/>
            <a:ext cx="1146629" cy="1146629"/>
          </a:xfrm>
          <a:prstGeom prst="rect">
            <a:avLst/>
          </a:prstGeom>
        </p:spPr>
      </p:pic>
    </p:spTree>
    <p:extLst>
      <p:ext uri="{BB962C8B-B14F-4D97-AF65-F5344CB8AC3E}">
        <p14:creationId xmlns:p14="http://schemas.microsoft.com/office/powerpoint/2010/main" val="91148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2" name="Content Placeholder 8">
            <a:extLst>
              <a:ext uri="{FF2B5EF4-FFF2-40B4-BE49-F238E27FC236}">
                <a16:creationId xmlns:a16="http://schemas.microsoft.com/office/drawing/2014/main" id="{77138F5F-495B-D079-3C68-611519F1D617}"/>
              </a:ext>
            </a:extLst>
          </p:cNvPr>
          <p:cNvSpPr>
            <a:spLocks noGrp="1"/>
          </p:cNvSpPr>
          <p:nvPr>
            <p:ph idx="1"/>
          </p:nvPr>
        </p:nvSpPr>
        <p:spPr>
          <a:xfrm>
            <a:off x="672985" y="1600488"/>
            <a:ext cx="6922968" cy="4586645"/>
          </a:xfrm>
        </p:spPr>
        <p:txBody>
          <a:bodyPr vert="horz" lIns="91440" tIns="45720" rIns="91440" bIns="45720" rtlCol="0" anchor="t">
            <a:normAutofit/>
          </a:bodyPr>
          <a:lstStyle/>
          <a:p>
            <a:r>
              <a:rPr lang="en-GB" sz="2000" dirty="0">
                <a:latin typeface="Open Sans"/>
                <a:ea typeface="Open Sans" panose="020B0606030504020204" pitchFamily="34" charset="0"/>
                <a:cs typeface="Open Sans" panose="020B0606030504020204" pitchFamily="34" charset="0"/>
              </a:rPr>
              <a:t>Quantified models of complex systems help decision makers in numerous ways.</a:t>
            </a:r>
          </a:p>
          <a:p>
            <a:r>
              <a:rPr lang="en-GB" sz="2000" dirty="0">
                <a:latin typeface="Open Sans"/>
                <a:ea typeface="Open Sans" panose="020B0606030504020204" pitchFamily="34" charset="0"/>
                <a:cs typeface="Open Sans" panose="020B0606030504020204" pitchFamily="34" charset="0"/>
              </a:rPr>
              <a:t>Enable analysts to compare different system configurations without the costs of building them.</a:t>
            </a:r>
          </a:p>
          <a:p>
            <a:r>
              <a:rPr lang="en-GB" sz="2000" dirty="0">
                <a:latin typeface="Open Sans"/>
                <a:ea typeface="Open Sans" panose="020B0606030504020204" pitchFamily="34" charset="0"/>
                <a:cs typeface="Open Sans" panose="020B0606030504020204" pitchFamily="34" charset="0"/>
              </a:rPr>
              <a:t>Mitigation of uncertainty.</a:t>
            </a:r>
          </a:p>
          <a:p>
            <a:r>
              <a:rPr lang="en-GB" sz="2000" dirty="0">
                <a:latin typeface="Open Sans"/>
                <a:ea typeface="Open Sans" panose="020B0606030504020204" pitchFamily="34" charset="0"/>
                <a:cs typeface="Open Sans" panose="020B0606030504020204" pitchFamily="34" charset="0"/>
              </a:rPr>
              <a:t>Facilitate the design of systems which account for local resources, demands, and constraints.</a:t>
            </a:r>
          </a:p>
          <a:p>
            <a:r>
              <a:rPr lang="en-GB" sz="2000" dirty="0">
                <a:latin typeface="Open Sans"/>
                <a:ea typeface="Open Sans" panose="020B0606030504020204" pitchFamily="34" charset="0"/>
                <a:cs typeface="Open Sans" panose="020B0606030504020204" pitchFamily="34" charset="0"/>
              </a:rPr>
              <a:t>Ensure minimization of consumer electricity bills.</a:t>
            </a:r>
          </a:p>
          <a:p>
            <a:r>
              <a:rPr lang="en-GB" sz="2000" dirty="0">
                <a:latin typeface="Open Sans"/>
                <a:ea typeface="Open Sans" panose="020B0606030504020204" pitchFamily="34" charset="0"/>
                <a:cs typeface="Open Sans" panose="020B0606030504020204" pitchFamily="34" charset="0"/>
              </a:rPr>
              <a:t>Development of scenarios for non-partisan political commitment.</a:t>
            </a:r>
          </a:p>
          <a:p>
            <a:r>
              <a:rPr lang="en-GB" sz="2000" b="1" dirty="0">
                <a:latin typeface="Open Sans"/>
                <a:ea typeface="Open Sans" panose="020B0606030504020204" pitchFamily="34" charset="0"/>
                <a:cs typeface="Open Sans" panose="020B0606030504020204" pitchFamily="34" charset="0"/>
              </a:rPr>
              <a:t>Minor system improvements can have disproportionally high positive economic and environmental returns.</a:t>
            </a:r>
          </a:p>
        </p:txBody>
      </p:sp>
      <p:pic>
        <p:nvPicPr>
          <p:cNvPr id="4" name="Picture 3">
            <a:extLst>
              <a:ext uri="{FF2B5EF4-FFF2-40B4-BE49-F238E27FC236}">
                <a16:creationId xmlns:a16="http://schemas.microsoft.com/office/drawing/2014/main" id="{32BD23F0-4BF8-0C80-0088-5A86875F9590}"/>
              </a:ext>
            </a:extLst>
          </p:cNvPr>
          <p:cNvPicPr>
            <a:picLocks noChangeAspect="1"/>
          </p:cNvPicPr>
          <p:nvPr/>
        </p:nvPicPr>
        <p:blipFill>
          <a:blip r:embed="rId5"/>
          <a:stretch>
            <a:fillRect/>
          </a:stretch>
        </p:blipFill>
        <p:spPr>
          <a:xfrm>
            <a:off x="8014956" y="1402328"/>
            <a:ext cx="3149600" cy="4335996"/>
          </a:xfrm>
          <a:prstGeom prst="rect">
            <a:avLst/>
          </a:prstGeom>
        </p:spPr>
      </p:pic>
      <p:sp>
        <p:nvSpPr>
          <p:cNvPr id="5" name="TextBox 4">
            <a:extLst>
              <a:ext uri="{FF2B5EF4-FFF2-40B4-BE49-F238E27FC236}">
                <a16:creationId xmlns:a16="http://schemas.microsoft.com/office/drawing/2014/main" id="{9CE0BA53-A411-4BC7-3EA0-E6B3B2F17CB7}"/>
              </a:ext>
            </a:extLst>
          </p:cNvPr>
          <p:cNvSpPr txBox="1"/>
          <p:nvPr/>
        </p:nvSpPr>
        <p:spPr>
          <a:xfrm>
            <a:off x="10144603" y="5729183"/>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1D1C1D"/>
                </a:solidFill>
                <a:latin typeface="Open Sans"/>
              </a:rPr>
              <a:t>(</a:t>
            </a:r>
            <a:r>
              <a:rPr lang="en-US" sz="1000" err="1">
                <a:solidFill>
                  <a:srgbClr val="1D1C1D"/>
                </a:solidFill>
                <a:latin typeface="Open Sans"/>
              </a:rPr>
              <a:t>Segerst</a:t>
            </a:r>
            <a:r>
              <a:rPr lang="en-US" sz="1000">
                <a:solidFill>
                  <a:srgbClr val="1D1C1D"/>
                </a:solidFill>
                <a:latin typeface="Open Sans"/>
              </a:rPr>
              <a:t>, </a:t>
            </a:r>
            <a:r>
              <a:rPr lang="en-US" sz="1000">
                <a:solidFill>
                  <a:srgbClr val="1D1C1D"/>
                </a:solidFill>
                <a:latin typeface="Open Sans"/>
                <a:hlinkClick r:id="rId6"/>
              </a:rPr>
              <a:t>image</a:t>
            </a:r>
            <a:r>
              <a:rPr lang="en-US" sz="1000">
                <a:solidFill>
                  <a:srgbClr val="1D1C1D"/>
                </a:solidFill>
                <a:latin typeface="Open Sans"/>
              </a:rPr>
              <a:t>)</a:t>
            </a:r>
            <a:endParaRPr lang="en-US" sz="1000">
              <a:latin typeface="Open Sans"/>
            </a:endParaRPr>
          </a:p>
        </p:txBody>
      </p:sp>
      <p:sp>
        <p:nvSpPr>
          <p:cNvPr id="6" name="TextBox 5">
            <a:extLst>
              <a:ext uri="{FF2B5EF4-FFF2-40B4-BE49-F238E27FC236}">
                <a16:creationId xmlns:a16="http://schemas.microsoft.com/office/drawing/2014/main" id="{03C73357-7ADD-EEBA-2B71-AB98D7A490AF}"/>
              </a:ext>
            </a:extLst>
          </p:cNvPr>
          <p:cNvSpPr txBox="1"/>
          <p:nvPr/>
        </p:nvSpPr>
        <p:spPr>
          <a:xfrm>
            <a:off x="713311" y="6031108"/>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(The World Bank 2017)</a:t>
            </a:r>
            <a:endParaRPr lang="en-US" sz="1000" dirty="0">
              <a:latin typeface="Open Sans"/>
            </a:endParaRPr>
          </a:p>
        </p:txBody>
      </p:sp>
      <p:sp>
        <p:nvSpPr>
          <p:cNvPr id="7" name="Rectangle 6">
            <a:extLst>
              <a:ext uri="{FF2B5EF4-FFF2-40B4-BE49-F238E27FC236}">
                <a16:creationId xmlns:a16="http://schemas.microsoft.com/office/drawing/2014/main" id="{191D8D6D-D9FD-25C6-0388-CD1E5F0C59E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1.1.5 Benefits of energy systems models</a:t>
            </a:r>
          </a:p>
        </p:txBody>
      </p:sp>
      <p:sp>
        <p:nvSpPr>
          <p:cNvPr id="8" name="Title 10">
            <a:extLst>
              <a:ext uri="{FF2B5EF4-FFF2-40B4-BE49-F238E27FC236}">
                <a16:creationId xmlns:a16="http://schemas.microsoft.com/office/drawing/2014/main" id="{68A9D874-B8CC-31DE-4826-F1C1AD1D09D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 Why is energy planning important?  </a:t>
            </a:r>
            <a:endParaRPr lang="en-US" dirty="0">
              <a:cs typeface="Calibri Light" panose="020F0302020204030204"/>
            </a:endParaRPr>
          </a:p>
        </p:txBody>
      </p:sp>
      <p:pic>
        <p:nvPicPr>
          <p:cNvPr id="9" name="synthesize (5)">
            <a:hlinkClick r:id="" action="ppaction://media"/>
            <a:extLst>
              <a:ext uri="{FF2B5EF4-FFF2-40B4-BE49-F238E27FC236}">
                <a16:creationId xmlns:a16="http://schemas.microsoft.com/office/drawing/2014/main" id="{D5B62D90-8356-991D-7F3D-5F7D38589F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98324" y="46267"/>
            <a:ext cx="1349829" cy="1349829"/>
          </a:xfrm>
          <a:prstGeom prst="rect">
            <a:avLst/>
          </a:prstGeom>
        </p:spPr>
      </p:pic>
    </p:spTree>
    <p:extLst>
      <p:ext uri="{BB962C8B-B14F-4D97-AF65-F5344CB8AC3E}">
        <p14:creationId xmlns:p14="http://schemas.microsoft.com/office/powerpoint/2010/main" val="20606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latin typeface="Open Sans"/>
                <a:cs typeface="Calibri"/>
              </a:rPr>
              <a:t>1. </a:t>
            </a:r>
            <a:r>
              <a:rPr lang="en-US" sz="1600" dirty="0">
                <a:latin typeface="Open Sans"/>
                <a:cs typeface="Calibri"/>
              </a:rPr>
              <a:t>Carvajal, P. E., </a:t>
            </a:r>
            <a:r>
              <a:rPr lang="en-US" sz="1600" dirty="0" err="1">
                <a:latin typeface="Open Sans"/>
                <a:cs typeface="Calibri"/>
              </a:rPr>
              <a:t>Miketa</a:t>
            </a:r>
            <a:r>
              <a:rPr lang="en-US" sz="1600" dirty="0">
                <a:latin typeface="Open Sans"/>
                <a:cs typeface="Calibri"/>
              </a:rPr>
              <a:t>, A., </a:t>
            </a:r>
            <a:r>
              <a:rPr lang="en-US" sz="1600" dirty="0" err="1">
                <a:latin typeface="Open Sans"/>
                <a:cs typeface="Calibri"/>
              </a:rPr>
              <a:t>Goussous</a:t>
            </a:r>
            <a:r>
              <a:rPr lang="en-US" sz="1600" dirty="0">
                <a:latin typeface="Open Sans"/>
                <a:cs typeface="Calibri"/>
              </a:rPr>
              <a:t>, N., &amp; </a:t>
            </a:r>
            <a:r>
              <a:rPr lang="en-US" sz="1600" dirty="0" err="1">
                <a:latin typeface="Open Sans"/>
                <a:cs typeface="Calibri"/>
              </a:rPr>
              <a:t>Fulcheri</a:t>
            </a:r>
            <a:r>
              <a:rPr lang="en-US" sz="1600" dirty="0">
                <a:latin typeface="Open Sans"/>
                <a:cs typeface="Calibri"/>
              </a:rPr>
              <a:t>, P. (2022). Best Practice in Government Use and Development of Long-Term Energy Transition Scenarios. In Energies (Vol. 15, Issue 6). MDPI. </a:t>
            </a:r>
            <a:r>
              <a:rPr lang="en-US" sz="1600" dirty="0">
                <a:latin typeface="Open Sans"/>
                <a:cs typeface="Calibri"/>
                <a:hlinkClick r:id="rId3"/>
              </a:rPr>
              <a:t>https://doi.org/10.3390/en15062180</a:t>
            </a:r>
            <a:endParaRPr lang="en-US" sz="1600" dirty="0">
              <a:latin typeface="Open Sans"/>
              <a:cs typeface="Calibri"/>
            </a:endParaRPr>
          </a:p>
          <a:p>
            <a:endParaRPr lang="en-US" sz="1600" dirty="0">
              <a:latin typeface="Open Sans"/>
              <a:cs typeface="Calibri"/>
            </a:endParaRPr>
          </a:p>
          <a:p>
            <a:r>
              <a:rPr lang="en-US" sz="1600" dirty="0">
                <a:latin typeface="Open Sans"/>
                <a:cs typeface="Calibri"/>
              </a:rPr>
              <a:t>2. CCG. (2024). DATA-TO-DEAL (D2D): AN EMERGING  AND EFFECTIVE  APPROACH  TO FINANCING THE  CLIMATE TRANSITION. </a:t>
            </a:r>
            <a:r>
              <a:rPr lang="en-US" sz="1600" dirty="0">
                <a:latin typeface="Open Sans"/>
                <a:cs typeface="Calibri"/>
                <a:hlinkClick r:id="rId4"/>
              </a:rPr>
              <a:t>https://climatecompatiblegrowth.com/data-to-deal/</a:t>
            </a:r>
            <a:endParaRPr lang="en-US" sz="1600" dirty="0">
              <a:latin typeface="Open Sans"/>
              <a:cs typeface="Calibri"/>
            </a:endParaRPr>
          </a:p>
          <a:p>
            <a:endParaRPr lang="en-US" sz="1600" dirty="0">
              <a:latin typeface="Open Sans"/>
              <a:cs typeface="Calibri"/>
            </a:endParaRPr>
          </a:p>
          <a:p>
            <a:r>
              <a:rPr lang="en-GB" sz="1600" dirty="0">
                <a:latin typeface="Open Sans"/>
              </a:rPr>
              <a:t>3. Howells M, </a:t>
            </a:r>
            <a:r>
              <a:rPr lang="en-GB" sz="1600" dirty="0" err="1">
                <a:latin typeface="Open Sans"/>
              </a:rPr>
              <a:t>Rogner</a:t>
            </a:r>
            <a:r>
              <a:rPr lang="en-GB" sz="1600" dirty="0">
                <a:latin typeface="Open Sans"/>
              </a:rPr>
              <a:t> H.H, Mentis D, Broad O. SEAR Energy Access and Electricity Planning Special Feature, The World Bank, 2017.</a:t>
            </a:r>
          </a:p>
          <a:p>
            <a:endParaRPr lang="en-US" sz="1600" dirty="0">
              <a:latin typeface="Open Sans"/>
              <a:cs typeface="Calibri"/>
            </a:endParaRPr>
          </a:p>
          <a:p>
            <a:r>
              <a:rPr lang="en-US" sz="1600" dirty="0">
                <a:latin typeface="Open Sans"/>
                <a:cs typeface="Calibri"/>
              </a:rPr>
              <a:t>4. </a:t>
            </a:r>
            <a:r>
              <a:rPr lang="en-US" sz="1600" dirty="0" err="1">
                <a:latin typeface="Open Sans"/>
                <a:cs typeface="Calibri"/>
              </a:rPr>
              <a:t>Pfenninger</a:t>
            </a:r>
            <a:r>
              <a:rPr lang="en-US" sz="1600" dirty="0">
                <a:latin typeface="Open Sans"/>
                <a:cs typeface="Calibri"/>
              </a:rPr>
              <a:t>, S., Hawkes, A., &amp; </a:t>
            </a:r>
            <a:r>
              <a:rPr lang="en-US" sz="1600" dirty="0" err="1">
                <a:latin typeface="Open Sans"/>
                <a:cs typeface="Calibri"/>
              </a:rPr>
              <a:t>Keirstead</a:t>
            </a:r>
            <a:r>
              <a:rPr lang="en-US" sz="1600" dirty="0">
                <a:latin typeface="Open Sans"/>
                <a:cs typeface="Calibri"/>
              </a:rPr>
              <a:t>, J. (2014). Energy systems modeling for twenty-first century energy challenges. Renewable and Sustainable Energy Reviews, 33, 74–86. </a:t>
            </a:r>
            <a:r>
              <a:rPr lang="en-US" sz="1600" dirty="0">
                <a:latin typeface="Open Sans"/>
                <a:cs typeface="Calibri"/>
                <a:hlinkClick r:id="rId5"/>
              </a:rPr>
              <a:t>https://doi.org/10.1016/j.rser.2014.02.003</a:t>
            </a:r>
            <a:endParaRPr lang="en-US" sz="1600" dirty="0">
              <a:latin typeface="Open Sans"/>
              <a:cs typeface="Calibri"/>
            </a:endParaRP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 Overview of the SDGs </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 SDGs and Climate Action Agenda</a:t>
            </a:r>
          </a:p>
        </p:txBody>
      </p:sp>
      <p:pic>
        <p:nvPicPr>
          <p:cNvPr id="5" name="Picture 3" descr="Graphical user interface, application&#10;&#10;Description automatically generated">
            <a:extLst>
              <a:ext uri="{FF2B5EF4-FFF2-40B4-BE49-F238E27FC236}">
                <a16:creationId xmlns:a16="http://schemas.microsoft.com/office/drawing/2014/main" id="{8B743D05-4D0E-4441-6ABD-C5C5D44F6DF0}"/>
              </a:ext>
            </a:extLst>
          </p:cNvPr>
          <p:cNvPicPr>
            <a:picLocks noChangeAspect="1"/>
          </p:cNvPicPr>
          <p:nvPr/>
        </p:nvPicPr>
        <p:blipFill rotWithShape="1">
          <a:blip r:embed="rId5"/>
          <a:srcRect l="1274" r="-1062" b="-372"/>
          <a:stretch/>
        </p:blipFill>
        <p:spPr>
          <a:xfrm>
            <a:off x="1300163" y="1438021"/>
            <a:ext cx="8336596" cy="4798468"/>
          </a:xfrm>
          <a:prstGeom prst="rect">
            <a:avLst/>
          </a:prstGeom>
        </p:spPr>
      </p:pic>
      <p:sp>
        <p:nvSpPr>
          <p:cNvPr id="6" name="TextBox 5">
            <a:extLst>
              <a:ext uri="{FF2B5EF4-FFF2-40B4-BE49-F238E27FC236}">
                <a16:creationId xmlns:a16="http://schemas.microsoft.com/office/drawing/2014/main" id="{BDDCB7B3-575B-AE94-0D0E-8B2A5C571700}"/>
              </a:ext>
            </a:extLst>
          </p:cNvPr>
          <p:cNvSpPr txBox="1"/>
          <p:nvPr/>
        </p:nvSpPr>
        <p:spPr>
          <a:xfrm>
            <a:off x="1307636" y="6215719"/>
            <a:ext cx="44328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a:cs typeface="Calibri"/>
              </a:rPr>
              <a:t>(Kim et al. (2018), </a:t>
            </a:r>
            <a:r>
              <a:rPr lang="en-GB" sz="1000" dirty="0">
                <a:latin typeface="Open Sans"/>
                <a:cs typeface="Calibri"/>
                <a:hlinkClick r:id="rId6"/>
              </a:rPr>
              <a:t>image</a:t>
            </a:r>
            <a:r>
              <a:rPr lang="en-GB" sz="1000" dirty="0">
                <a:latin typeface="Open Sans"/>
                <a:cs typeface="Calibri"/>
              </a:rPr>
              <a:t>, licensed under </a:t>
            </a:r>
            <a:r>
              <a:rPr lang="en-GB" sz="1000" dirty="0">
                <a:latin typeface="Open Sans"/>
                <a:cs typeface="Calibri"/>
                <a:hlinkClick r:id="rId7"/>
              </a:rPr>
              <a:t>CC BY 4.0</a:t>
            </a:r>
            <a:r>
              <a:rPr lang="en-GB" sz="1000" dirty="0">
                <a:latin typeface="Open Sans"/>
                <a:cs typeface="Calibri"/>
              </a:rPr>
              <a:t>)</a:t>
            </a:r>
          </a:p>
        </p:txBody>
      </p:sp>
      <p:pic>
        <p:nvPicPr>
          <p:cNvPr id="7" name="synthesize (6)">
            <a:hlinkClick r:id="" action="ppaction://media"/>
            <a:extLst>
              <a:ext uri="{FF2B5EF4-FFF2-40B4-BE49-F238E27FC236}">
                <a16:creationId xmlns:a16="http://schemas.microsoft.com/office/drawing/2014/main" id="{C681ADFF-29AA-6362-2C40-C65CDF043E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73871" y="113592"/>
            <a:ext cx="1324429" cy="1324429"/>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9" ma:contentTypeDescription="Crear nuevo documento." ma:contentTypeScope="" ma:versionID="49784aa699273692964ae32c95ce81c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ed6f45624bea1cb7eca6f00b20979f76"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http://schemas.microsoft.com/office/infopath/2007/PartnerControls"/>
    <ds:schemaRef ds:uri="35b8b66e-5759-43c1-a138-f967a8bf5a20"/>
    <ds:schemaRef ds:uri="http://schemas.openxmlformats.org/package/2006/metadata/core-properties"/>
    <ds:schemaRef ds:uri="http://purl.org/dc/terms/"/>
    <ds:schemaRef ds:uri="http://schemas.microsoft.com/office/2006/documentManagement/types"/>
    <ds:schemaRef ds:uri="http://www.w3.org/XML/1998/namespace"/>
    <ds:schemaRef ds:uri="http://purl.org/dc/dcmitype/"/>
    <ds:schemaRef ds:uri="http://purl.org/dc/elements/1.1/"/>
    <ds:schemaRef ds:uri="http://schemas.microsoft.com/office/2006/metadata/properties"/>
    <ds:schemaRef ds:uri="0b696a8a-ab1a-459b-a09e-44df7cbe9330"/>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15D95A54-0EF0-48AB-9962-214ADBB3C735}"/>
</file>

<file path=docProps/app.xml><?xml version="1.0" encoding="utf-8"?>
<Properties xmlns="http://schemas.openxmlformats.org/officeDocument/2006/extended-properties" xmlns:vt="http://schemas.openxmlformats.org/officeDocument/2006/docPropsVTypes">
  <Template/>
  <TotalTime>3410</TotalTime>
  <Words>6361</Words>
  <Application>Microsoft Office PowerPoint</Application>
  <PresentationFormat>Widescreen</PresentationFormat>
  <Paragraphs>352</Paragraphs>
  <Slides>26</Slides>
  <Notes>26</Notes>
  <HiddenSlides>0</HiddenSlides>
  <MMClips>19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Bebas Neue</vt:lpstr>
      <vt:lpstr>Calibri</vt:lpstr>
      <vt:lpstr>Calibri Light</vt:lpstr>
      <vt:lpstr>Helvetica Neue</vt:lpstr>
      <vt:lpstr>Open Sans</vt:lpstr>
      <vt:lpstr>Open Sans ExtraBold</vt:lpstr>
      <vt:lpstr>Roboto Condensed Regular</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Fernando Antonio Plazas Niño</cp:lastModifiedBy>
  <cp:revision>103</cp:revision>
  <dcterms:created xsi:type="dcterms:W3CDTF">2019-06-09T10:25:43Z</dcterms:created>
  <dcterms:modified xsi:type="dcterms:W3CDTF">2026-01-16T20:38:23Z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