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ExtraBold" panose="020B0606030504020204" pitchFamily="34" charset="0"/>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uqprX5NMTV9OBJFlqcjJow==" hashData="7ZMOCrJJY4p5UcNN4vIZXPvlS/OWP8MX9XhAUxRtoCziEkHcZeN54CUhPU2RiP5GVkKKuYT94Ym3WXKFrbZCY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nnSz4afS4VzOeJuZHsVXCdH+52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3"/>
  </p:normalViewPr>
  <p:slideViewPr>
    <p:cSldViewPr snapToGrid="0">
      <p:cViewPr varScale="1">
        <p:scale>
          <a:sx n="118" d="100"/>
          <a:sy n="118" d="100"/>
        </p:scale>
        <p:origin x="6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Las centrales eólicas pueden desempeñar un papel importante en los sistemas energéticos y ofrecen varias ventajas que analizaremos en la siguiente diapositiva. Sin embargo, en primer lugar debemos considerar los posibles impactos ambientales y sociales, como hemos hecho con otras tecnologías. Desde el punto de vista medioambiental, las principales preocupaciones de las centrales eólicas son el daño a los hábitats locales, la fragmentación de los paisajes y el impacto en los patrones migratorios de las aves locales. Por estas razones, es importante evaluar a fondo los impactos potenciales sobre los hábitats locales y la vida silvestre cuando se planifican los proyectos eólicos. Desde el punto de vista social, la población local puede oponerse a veces a los proyectos de energía eólica por su aspecto y el ruido que pueden generar. </a:t>
            </a:r>
            <a:endParaRPr/>
          </a:p>
        </p:txBody>
      </p:sp>
      <p:sp>
        <p:nvSpPr>
          <p:cNvPr id="223" name="Google Shape;22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Este diagrama muestra el rápido aumento de la capacidad mundial de energía eólica en los últimos 20 años, cuya capacidad total supera ya los 590 GW. La energía eólica puede desempeñar un papel importante en la descarbonización de los sistemas energéticos ya que, al igual que las tecnologías solares, no está asociada a las emisiones de dióxido de carbono relacionadas con la combustión de las centrales eléctricas fósiles. El despliegue de la energía eólica podría, por tanto, contribuir a reducir la dependencia de los combustibles fósiles, finitos y contaminantes. La energía eólica también es cada vez más rentable y, al igual que otras energías renovables, puede contribuir a aumentar la seguridad energética al reducir la dependencia de los combustibles importados. Sin embargo, hay que tener en cuenta algunos puntos clave a la hora de pensar en el papel de la energía eólica en los sistemas energéticos. En primer lugar, al igual que las tecnologías solares, la energía eólica es una forma de generación de energía renovable variable e intermitente. Esto significa que las centrales eólicas tienen una producción variable en función de las condiciones meteorológicas y, por tanto, no se puede confiar en ellas tanto como en las centrales fósiles o en las renovables no variables, como la geotérmica. El impacto de esta variabilidad en el sistema energético en general puede reducirse mediante el uso de almacenamiento en baterías para aumentar la flexibilidad, o el uso de centrales eléctricas flexibles, como el gas o la biomasa, junto con la eólica. Vemos que es muy importante tener en cuenta el sistema eléctrico en su conjunto a la hora de planificar la ampliación de la capacidad, porque todas las tecnologías tienen ventajas y desventajas, y no hay una única opción mejor. Es probable que se necesite una combinación de tecnologías para cumplir los objetivos climáticos y, al mismo tiempo, garantizar la viabilidad económica y la fiabilidad del sistema. </a:t>
            </a:r>
            <a:endParaRPr/>
          </a:p>
        </p:txBody>
      </p:sp>
      <p:sp>
        <p:nvSpPr>
          <p:cNvPr id="252" name="Google Shape;25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En cuanto a las tecnologías solares, esta diapositiva muestra datos de ejemplo de algunos parámetros clave de OSeMOSYS para las centrales eólicas terrestres y marinas. Podemos ver que, de nuevo, el factor de capacidad de estas dos tecnologías varía significativamente según el país. Esto se debe a que el factor de capacidad depende de las condiciones locales del viento. Por lo general, se espera que el factor de capacidad sea mayor en el caso de la energía eólica marina debido a la mayor velocidad del viento. Por ejemplo, un factor de capacidad estimado en alta mar podría ser de alrededor de 0,45, mientras que en el caso de la energía eólica terrestre podría ser de alrededor de 0,3. Al igual que en el caso de las tecnologías solares, los factores de capacidad de las tecnologías eólicas suelen variar a lo largo de los distintos tramos temporales de un modelo energético. Practicaremos la adición de factores de capacidad eólica en ejercicios prácticos. En cuanto a los costos, podemos ver que la energía eólica marina es mucho más costosa que la terrestre. Esto se debe a que se necesita un equipo más complejo para construir, mantener y operar las turbinas en alta mar, que tienen que soportar las duras condiciones meteorológicas. Podemos ver que los costes de la eólica terrestre son competitivos con los de otras tecnologías de generación de energía que hemos conocido. La vida útil estimada de las centrales eólicas, tanto en tierra como en el mar, es de 25 años. </a:t>
            </a:r>
            <a:endParaRPr/>
          </a:p>
        </p:txBody>
      </p:sp>
      <p:sp>
        <p:nvSpPr>
          <p:cNvPr id="264" name="Google Shape;2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Por último, este diagrama muestra cómo se representan las centrales eólicas terrestres y marinas en los sistemas energéticos de referencia, al igual que las demás tecnologías de generación de energía que hemos estudiado. Tanto las centrales eólicas terrestres como las marinas se consideran una tecnología con un combustible de entrada, el recurso eólico, y un combustible de salida, la electricidad. También podemos ver los nombres en clave que se utilizan para estas tecnologías y combustibles: obsérvese que distinguimos entre la eólica terrestre y la marina utilizando un número al final del nombre en clave de la tecnología. Por último, vamos a trabajar con un ejemplo de cálculo del ratio de actividad de entrada para las centrales eólicas. Como hemos hecho anteriormente, fijaremos el ratio de actividad de salida en 1 y lo asignaremos a E.L.C. 0 0 1 ya que es el combustible de salida. Recordemos que si la relación de actividad de salida es 1, la relación de actividad de entrada se puede determinar calculando 1 dividido por la eficiencia como decimal. Al igual que con las tecnologías solares, las tecnologías eólicas se modelan en OSeMOSYS con una eficiencia del 100%, por lo que la relación de actividad de entrada aquí sería igual a 1 dividido por 1, dando un valor de 1. La relación de actividad de entrada se asignará a W.N.D. ya que este es el combustible de entrada para nuestras tecnologías eólicas. </a:t>
            </a:r>
            <a:endParaRPr/>
          </a:p>
        </p:txBody>
      </p:sp>
      <p:sp>
        <p:nvSpPr>
          <p:cNvPr id="278" name="Google Shape;2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Hasta ahora, todas las tecnologías de generación de energía que hemos analizado han sido tecnologías de red. Se trata de tecnologías que están conectadas a la red de transporte y que suelen ser centrales eléctricas de gran tamaño o instalaciones de energías renovables que producen electricidad que se transmite a la red de transporte antes de ser distribuida a los clientes a través de la red de distribución. Estas tecnologías también se conocen como soluciones centralizadas. Sin embargo, hay otro tipo de tecnología de generación de energía que aún no hemos analizado. Se trata de las tecnologías fuera de la red, también conocidas como soluciones descentralizadas. Estas tecnologías se utilizan para generar energía cerca del punto de consumo. Por ejemplo, en el hogar o en la fábrica, y la energía se transmite directamente al edificio en lugar de pasar por las redes de transmisión y distribución. Dado que las tecnologías descentralizadas producen electricidad que está inmediatamente disponible para satisfacer la demanda, en lugar de tener que ser transmitida y distribuida, estas tecnologías se sitúan más a la derecha en los Sistemas Energéticos de Referencia, siendo su combustible de salida la electricidad disponible para satisfacer la demanda. Las soluciones descentralizadas más utilizadas son las tecnologías solares fotovoltaicas descentralizadas, destacadas en el Sistema Energético de Referencia de esta diapositiva. A continuación veremos estas tecnologías con más detalle. </a:t>
            </a:r>
            <a:endParaRPr/>
          </a:p>
        </p:txBody>
      </p:sp>
      <p:sp>
        <p:nvSpPr>
          <p:cNvPr id="299" name="Google Shape;2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Estas fotografías muestran ejemplos de proyectos de energía solar fotovoltaica sin conexión a la red situados en aldeas rurales de Senegal. Hay varios tipos de proyectos solares sin conexión a la red. Entre ellos se encuentran las minirredes, en las que se instala un conjunto de paneles solares en una aldea o comunidad local y se utiliza para generar electricidad para los residentes y las empresas locales. En este caso, los hogares y las empresas locales pueden conectarse al suministro de electricidad del panel solar en una minirred eléctrica. En segundo lugar, hay sistemas solares domésticos individuales, en los que una casa puede tener su(s) propio(s) panel(es) solar(es) instalado(s) para alimentar aparatos como lámparas o cargadores de teléfonos móviles. Además, también existe la opción de tener farolas o bombas de agua que se alimentan directamente de sus propios paneles solares. En la imagen de la derecha se muestra un ejemplo de una farola alimentada por energía solar. Si recordamos lo dicho anteriormente, hemos aprendido que la cantidad de electricidad generada por la energía solar fotovoltaica varía con el tiempo, ya que depende de la intensidad de la luz solar. Para que los consumidores tengan acceso a la electricidad incluso cuando está oscuro, las tecnologías fotovoltaicas sin conexión a la red suelen estar equipadas con baterías. Esto significa que el exceso de electricidad generada por los paneles fotovoltaicos cuando hace sol puede almacenarse en la batería para utilizarla cuando esté oscuro. Esto puede aportar importantes beneficios a las comunidades locales, permitiendo que los pueblos rurales estén iluminados durante la noche. En la siguiente diapositiva hablaremos más sobre el papel de las tecnologías sin conexión a la red. Antes de seguir adelante, es importante señalar que también es posible contar con otras tecnologías sin conexión a la red, como la energía hidroeléctrica o la energía eólica sin conexión a la red que funcionan en minirredes. Sin embargo, nos hemos centrado en las tecnologías solares fotovoltaicas, ya que son las más comunes. </a:t>
            </a:r>
            <a:endParaRPr/>
          </a:p>
        </p:txBody>
      </p:sp>
      <p:sp>
        <p:nvSpPr>
          <p:cNvPr id="311" name="Google Shape;31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Las tecnologías sin conexión a la red tienen el potencial de aportar muchos beneficios a los sistemas energéticos. Como se ve en este diagrama, es habitual que las tasas de acceso a la electricidad sean mucho más altas en las zonas urbanas que en las rurales. Las bajas tasas de acceso a la electricidad en las aldeas rurales pueden restringir la calidad de vida y el progreso hacia múltiples ODS. Sin embargo, la ampliación de las redes de transmisión y distribución a las zonas rurales y remotas suele ser logísticamente difícil y costosa, lo que supone un obstáculo para el progreso. Aquí es donde las soluciones fuera de la red pueden ser importantes, ya que pueden proporcionar acceso a la electricidad rural sin los desafíos de la ampliación de las redes eléctricas nacionales. Las tecnologías fotovoltaicas sin conexión a la red, como las mostradas en la diapositiva anterior, pueden ayudar a aportar muchos beneficios a las comunidades locales, como una mayor seguridad, nuevas oportunidades de educación y negocios, y una mejor prestación de servicios sanitarios. Además, las bombas de agua alimentadas por energía solar podrían desempeñar un papel importante en las economías agrícolas de muchos países. Es importante pensar en el sistema eléctrico en su conjunto: mientras que la generación de energía centralizada puede ser más rentable donde las redes de transmisión ya están establecidas, las soluciones fuera de la red podrían desempeñar un papel clave en las zonas sin estas redes. También podrían permitir la explotación de recursos energéticos renovables domésticos, reduciendo potencialmente la dependencia de generadores diesel contaminantes y aumentando la seguridad energética. Los costes de las tecnologías no conectadas a la red están disminuyendo, lo que significa que su implantación podría crecer rápidamente en el futuro. </a:t>
            </a:r>
            <a:endParaRPr/>
          </a:p>
        </p:txBody>
      </p:sp>
      <p:sp>
        <p:nvSpPr>
          <p:cNvPr id="326" name="Google Shape;3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Esta diapositiva muestra algunos datos de ejemplo para algunos parámetros clave de OSeMOSYS para las tecnologías solares fotovoltaicas descentralizadas. Podemos ver que el factor de capacidad varía según el país, y también variará según la franja de tiempo debido a las variaciones en la intensidad solar, como era el caso de las tecnologías fotovoltaicas centralizadas. El factor de capacidad también puede variar dentro de un país, ya que la intensidad solar varía según la ubicación. En cuanto a los costes, estos datos de costos de ejemplo sugieren que las tecnologías fotovoltaicas descentralizadas son ligeramente más caras que las centralizadas. Sin embargo, es importante considerar los costos de todo el sistema, ya que el uso de tecnologías descentralizadas reduce la inversión necesaria para ampliar y mantener las redes de transmisión y distribución. OSeMOSYS puede ayudarnos a evaluar estos costos de todo el sistema, ya que calcula la solución de costos óptima para todo el sistema. Como resultado, podemos evaluar qué combinaciones de tecnologías podrían ser más rentables. Por último, la vida útil se estima en 20 años. En la siguiente diapositiva veremos con más detalle la representación de las tecnologías fotovoltaicas sin conexión a la red en OSeMOSYS y los sistemas energéticos de referencia. </a:t>
            </a:r>
            <a:endParaRPr/>
          </a:p>
        </p:txBody>
      </p:sp>
      <p:sp>
        <p:nvSpPr>
          <p:cNvPr id="339" name="Google Shape;33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En esta diapositiva podemos ver más de cerca cómo se representan las tecnologías fotovoltaicas descentralizadas en Reference Energy Systems y OSeMOSYS. Se modelan como tecnologías en las que el combustible de entrada es el recurso solar y el combustible de salida es la electricidad para su uso. Esta es una diferencia importante en comparación con las tecnologías centralizadas, en las que el combustible de salida es la electricidad procedente de las centrales eléctricas que se transmite a la red de transporte. A continuación, podemos ver los nombres en clave utilizados. Obsérvese que podemos distinguir entre los distintos tipos de tecnologías solares utilizando el número que aparece al final del nombre del código de la tecnología: a menudo denominamos a las centrales fotovoltaicas centralizadas como P.W.R.S.O.L. 0 0 1, mientras que la fotovoltaica descentralizada se denomina P.W.R.S.O.L. 0 0 2. También podemos modelar varias opciones fotovoltaicas descentralizadas diferentes, como las minirredes fotovoltaicas y la fotovoltaica en tejados residenciales, como tecnologías separadas con números diferentes al final del nombre del código. Esto puede ser útil, ya que los parámetros de costos y rendimiento pueden variar entre las distintas opciones descentralizadas. Por último, al igual que hemos hecho anteriormente en la clase para la fotovoltaica centralizada y la eólica, vamos a calcular un ejemplo de ratio de actividad de entrada para la fotovoltaica descentralizada, suponiendo que la relación de actividad de salida se establece en 1. Recuerde que la relación de actividad de salida para la fotovoltaica descentralizada se asignará a E.L.C. 0 0 3, en lugar de E.L.C. 0 0 1. Esto se debe a que la electricidad se suministra directamente a los consumidores, no a la red de transporte. Ahora podemos determinar la relación de actividad de entrada calculando 1 sobre la eficiencia como un decimal, lo que da una relación de actividad de entrada de 1. Esto se asigna a S.O.L. ya que es el combustible de entrada. Practicaremos la modelización de estas tecnologías en ejercicios prácticos. </a:t>
            </a:r>
            <a:endParaRPr/>
          </a:p>
        </p:txBody>
      </p:sp>
      <p:sp>
        <p:nvSpPr>
          <p:cNvPr id="352" name="Google Shape;35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b="1"/>
              <a:t>Al final de esta conferencia, serás capaz de:</a:t>
            </a:r>
            <a:endParaRPr/>
          </a:p>
          <a:p>
            <a:pPr marL="171450" lvl="0" indent="-171450" algn="l" rtl="0">
              <a:spcBef>
                <a:spcPts val="1000"/>
              </a:spcBef>
              <a:spcAft>
                <a:spcPts val="0"/>
              </a:spcAft>
              <a:buClr>
                <a:schemeClr val="dk1"/>
              </a:buClr>
              <a:buSzPts val="1200"/>
              <a:buFont typeface="Arial"/>
              <a:buChar char="•"/>
            </a:pPr>
            <a:r>
              <a:rPr lang="en-ZA"/>
              <a:t>Comprender las características clave de las plantas de energía fotovoltaica, sus impactos ambientales y sociales, y cómo representarlos en OSeMOSYS </a:t>
            </a:r>
            <a:endParaRPr/>
          </a:p>
          <a:p>
            <a:pPr marL="171450" lvl="0" indent="-171450" algn="l" rtl="0">
              <a:spcBef>
                <a:spcPts val="1000"/>
              </a:spcBef>
              <a:spcAft>
                <a:spcPts val="0"/>
              </a:spcAft>
              <a:buClr>
                <a:schemeClr val="dk1"/>
              </a:buClr>
              <a:buSzPts val="1200"/>
              <a:buFont typeface="Arial"/>
              <a:buChar char="•"/>
            </a:pPr>
            <a:r>
              <a:rPr lang="en-ZA"/>
              <a:t>Entender las características clave de las plantas de energía eólica, sus impactos ambientales y sociales, y cómo representarlos en OSeMOSYS</a:t>
            </a:r>
            <a:endParaRPr/>
          </a:p>
          <a:p>
            <a:pPr marL="171450" lvl="0" indent="-171450" algn="l" rtl="0">
              <a:spcBef>
                <a:spcPts val="1000"/>
              </a:spcBef>
              <a:spcAft>
                <a:spcPts val="0"/>
              </a:spcAft>
              <a:buClr>
                <a:schemeClr val="dk1"/>
              </a:buClr>
              <a:buSzPts val="1200"/>
              <a:buFont typeface="Arial"/>
              <a:buChar char="•"/>
            </a:pPr>
            <a:r>
              <a:rPr lang="en-ZA"/>
              <a:t>Conozca la diferencia entre las tecnologías conectadas a la red y las no conectadas y sus características</a:t>
            </a:r>
            <a:endParaRPr/>
          </a:p>
          <a:p>
            <a:pPr marL="171450" lvl="0" indent="-171450" algn="l" rtl="0">
              <a:spcBef>
                <a:spcPts val="1000"/>
              </a:spcBef>
              <a:spcAft>
                <a:spcPts val="0"/>
              </a:spcAft>
              <a:buClr>
                <a:schemeClr val="dk1"/>
              </a:buClr>
              <a:buSzPts val="1200"/>
              <a:buFont typeface="Arial"/>
              <a:buChar char="•"/>
            </a:pPr>
            <a:r>
              <a:rPr lang="en-ZA"/>
              <a:t>Conozca las últimas tendencias energéticas sobre almacenamiento, redes inteligentes, hidrógeno y tecnologías de desalinización de agua, sus posibles aplicaciones y su impacto en el sistema energético</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Dedicaremos la última parte de esta conferencia a una rápida introducción a algunas de las nuevas tecnologías e innovaciones en el sector energético. Aunque gran parte de nuestra modelización se centrará en las tecnologías que ya hemos tratado, es importante conocer las tecnologías emergentes, las razones de su desarrollo y sus posibles aplicaciones en el futuro. El panorama energético está evolucionando rápidamente, con un alto nivel de innovación. Entre los principales factores que lo impulsan se encuentran la necesidad de descarbonizar los sistemas energéticos para mitigar el cambio climático, la reducción de la contaminación del aire y del agua para mejorar la salud pública, el aumento de la seguridad energética y la mejora de la eficiencia energética para reducir los costos y la demanda de recursos. Todos estos factores están impulsando la transición energética hacia un mayor despliegue de las energías renovables, como ya hemos comentado en conferencias anteriores. Sin embargo, esta transición tiene sus retos, como la intermitencia de algunas renovables; hay oportunidades de mejora, impulsando la innovación y las nuevas tendencias energéticas. </a:t>
            </a:r>
            <a:endParaRPr/>
          </a:p>
        </p:txBody>
      </p:sp>
      <p:sp>
        <p:nvSpPr>
          <p:cNvPr id="372" name="Google Shape;37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Históricamente, los consumidores no han desempeñado un papel muy activo en el sistema energético y el flujo de información y electricidad ha sido unidireccional, sólo de los proveedores a los consumidores. Sin embargo, las redes inteligentes permiten un flujo bidireccional de información y electricidad entre proveedores y consumidores. Esto significa que los consumidores pueden tener un papel más activo en los sistemas energéticos y permite el desarrollo de nuevos productos y servicios. Las redes inteligentes pueden permitir programar las actividades que consumen electricidad para reducir la presión sobre la red. Por ejemplo, se puede recompensar a los consumidores por utilizar la electricidad en los momentos de menor demanda mediante sistemas de precios por tiempo de uso. El intercambio de información que permiten las tecnologías de redes inteligentes puede permitir una mayor integración de las tecnologías renovables variables, como la solar fotovoltaica y la eólica, para reducir la dependencia de los combustibles fósiles, al tiempo que se garantiza la fiabilidad del sistema y la seguridad energética. </a:t>
            </a:r>
            <a:endParaRPr/>
          </a:p>
        </p:txBody>
      </p:sp>
      <p:sp>
        <p:nvSpPr>
          <p:cNvPr id="401" name="Google Shape;4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Hemos mencionado el almacenamiento de energía varias veces en el curso hasta ahora. Si queremos aumentar el despliegue de tecnologías de energía renovable variable, como la solar fotovoltaica y la eólica, e impulsados por la necesidad de mitigar el cambio climático, los beneficios de la seguridad energética y la reducción de los costos de la tecnología, tenemos que garantizar que los sistemas energéticos tengan la suficiente flexibilidad para ser fiables. El almacenamiento de energía será probablemente un proveedor clave de esa flexibilidad. Hay muchas formas diferentes de almacenamiento de energía, algunas de las cuales hemos presentado en conferencias anteriores. Entre ellas se encuentran el almacenamiento de energía hidroeléctrica por bombeo, el almacenamiento en baterías, los volantes de inercia y el almacenamiento de energía en aire comprimido. La imagen de esta diapositiva muestra una batería a escala de red utilizada para almacenar energía y mejorar la flexibilidad del sistema. Las diferentes tecnologías de almacenamiento tienen diferentes costos y parámetros de rendimiento, cada una de ellas adecuada para diferentes escalas y duración del almacenamiento. El almacenamiento de energía puede aportar muchos beneficios, como permitir una mayor explotación de los recursos energéticos renovables nacionales, mejorar el acceso a la energía mediante el despliegue de tecnologías descentralizadas con almacenamiento, mejorar la fiabilidad y la resistencia de los sistemas eléctricos. El almacenamiento de energía también puede contribuir a una mayor electrificación de los sectores de uso final, como el transporte. Estos beneficios pueden obtenerse utilizando las tecnologías de almacenamiento para varios fines, como el almacenamiento estacional, el desplazamiento de la demanda para reducir la presión sobre la red, la satisfacción de la demanda de energía fuera de la red y la actuación como reserva para reiniciar la red después de los fallos. El almacenamiento de energía y la flexibilidad se tratarán con más detalle en la sección FlexTool de este curso. </a:t>
            </a:r>
            <a:endParaRPr/>
          </a:p>
        </p:txBody>
      </p:sp>
      <p:sp>
        <p:nvSpPr>
          <p:cNvPr id="414" name="Google Shape;41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Se cree que el hidrógeno puede desempeñar un papel importante en los futuros sistemas energéticos con bajas emisiones de carbono. Las tecnologías del hidrógeno están actualmente en fase de desarrollo, por lo que es mejor considerarlas desde una perspectiva a medio y largo plazo; sin embargo, ofrecen varias ventajas potenciales. La ciencia en la que se basan las tecnologías del hidrógeno es compleja, pero en pocas palabras se basan en la idea de que el hidrógeno podría utilizarse para alimentar cosas como vehículos y sistemas de calefacción sin producir emisiones de dióxido de carbono. Esto se debe a que estas emisiones no se producen cuando se quema el hidrógeno. Si el hidrógeno puede producirse de forma limpia, utilizando energías renovables, podría utilizarse como herramienta para permitir la descarbonización de sectores de uso final como el transporte. Esta imagen muestra un ejemplo de coche de hidrógeno. Los beneficios potenciales de las tecnologías del hidrógeno incluyen la reducción de las emisiones de gases de efecto invernadero y de la contaminación atmosférica local, la reducción de la dependencia de los combustibles fósiles y una mayor eficiencia energética. </a:t>
            </a:r>
            <a:endParaRPr/>
          </a:p>
        </p:txBody>
      </p:sp>
      <p:sp>
        <p:nvSpPr>
          <p:cNvPr id="428" name="Google Shape;42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La desalinización del agua consiste en eliminar los minerales del agua salina, como el agua de mar, para producir agua dulce que pueda ser consumida por los seres humanos o utilizada en procesos industriales. La importancia de la desalinización en los países áridos y semiáridos crece a medida que se intensifican los problemas de escasez de agua. Como podemos ver en esta imagen, la mayor parte del agua de la Tierra se encuentra en los océanos, por lo que la desalinización podría ser importante para mantener la seguridad hídrica. La desalinización del agua es un proceso costoso y que requiere mucha energía, por lo que su uso para garantizar la seguridad hídrica en los países en desarrollo es actualmente limitado. Sin embargo, existe un gran potencial para acoplar la desalinización con las tecnologías de energías renovables. Esto se debe a que la desalinización puede actuar esencialmente como una forma de almacenamiento en los sistemas eléctricos, ya que la intermitencia de la generación renovable se contrarresta con la producción variable de la instalación de desalinización. La desalinización también puede aprovechar directamente el calor solar, por lo que existe la posibilidad de producir tanto electricidad como agua dulce en las instalaciones termosolares. Es probable que la demanda de desalinización para garantizar la seguridad del agua siga creciendo en varias regiones, por lo que las tecnologías de desalinización y su acoplamiento con las energías renovables serán cada vez más importantes. </a:t>
            </a:r>
            <a:endParaRPr/>
          </a:p>
        </p:txBody>
      </p:sp>
      <p:sp>
        <p:nvSpPr>
          <p:cNvPr id="442" name="Google Shape;44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Existen dos categorías de centrales solares que utilizan tecnologías diferentes para generar electricidad: la solar fotovoltaica y la solar térmica, también conocida como energía solar de concentración (o C.S.P.). Esta diapositiva ofrece una breve descripción de estas tecnologías. Los sistemas C.S.P. utilizan un conjunto de colectores solares, que son como espejos, para concentrar la energía solar con el fin de crear temperaturas lo suficientemente altas como para calentar el agua y producir vapor. Este vapor acciona una turbina para producir electricidad. En la imagen de la derecha de esta diapositiva se muestra un ejemplo de central C.S.P., en la que los espejos concentran la energía solar hacia la torre del centro. Por el contrario, las tecnologías solares fotovoltaicas utilizan paneles fotovoltaicos para convertir directamente la energía solar en electricidad. Para ello se utiliza una clase de materiales llamados semiconductores, siendo el silicio el más común. De las dos tecnologías, la solar fotovoltaica es actualmente la más común, y su uso está creciendo rápidamente a medida que sus costes siguen bajando. El rendimiento de las tecnologías solares varía según el lugar, ya que depende de las características meteorológicas. </a:t>
            </a: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Esta diapositiva muestra algunos de los posibles impactos ambientales y sociales de las centrales solares. A medida que avanzamos en el curso, vamos aprendiendo que todas las tecnologías tienen sus ventajas y desventajas y que es importante valorarlas cuando se utilizan herramientas de modelización energética. Aunque las centrales solares tienen muchas ventajas y pueden evitar algunos de los problemas asociados a otras tecnologías, tienen impactos potenciales que debemos conocer. En primer lugar, las tecnologías fotovoltaicas pueden utilizar materiales tóxicos y sus procesos de fabricación pueden requerir grandes cantidades de agua y metales extraídos. Las centrales de C.S.P. también pueden tener un elevado consumo de agua, potencialmente a un nivel similar al de las centrales de carbón o nucleares de tamaño comparable, aunque esto depende de la tecnología exacta de C.S. P. que se utilice. Como ocurre con la mayoría de las centrales eléctricas, la instalación de una planta solar fotovoltaica o de C.S.P. implica un cambio en el paisaje y puede generar contaminación visual, lo que puede provocar tensiones con las comunidades locales. Estos cambios en el paisaje también pueden afectar a la biodiversidad local. Todos estos impactos potenciales deben tenerse en cuenta a la hora de planificar proyectos fotovoltaicos o de C.S.P. </a:t>
            </a:r>
            <a:endParaRPr/>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En los últimos años se ha producido un rápido crecimiento de la capacidad instalada de plantas solares fotovoltaicas en todo el mundo. Esta tendencia se muestra en este diagrama, que también muestra el rápido descenso de los costes de la energía solar fotovoltaica en los últimos años. La energía solar fotovoltaica se ha vuelto cada vez más asequible, alcanzando la paridad de red en países con buenos recursos solares. Se prevé que estas reducciones de costes continúen, aumentando aún más el papel potencial de la energía fotovoltaica en los sistemas energéticos. Una ventaja clave de las tecnologías solares es que son una fuente de generación de energía renovable y no crean emisiones de dióxido de carbono relacionadas con la combustión. Esto, combinado con la creciente asequibilidad de la energía solar fotovoltaica, significa que ésta podría ser una tecnología clave para reducir la intensidad de carbono de los sistemas energéticos. Las tecnologías de C.S.P. aún no han experimentado la reducción de costes que se ha producido en la energía solar fotovoltaica. Al hablar de las tecnologías solares, un aspecto clave que hay que recordar es que son formas de generación de energía renovable variable e intermitente. Esto significa que la cantidad de electricidad que pueden generar varía según los cambios meteorológicos. Por ejemplo, un panel solar fotovoltaico no podría generar electricidad en la oscuridad, pero sí en pleno día. Esta es una diferencia clave con respecto a las formas de generación de energía renovable que se analizan en la conferencia 6. Sin embargo, la naturaleza variable e intermitente de estas tecnologías no significa que no puedan desempeñar un papel importante en nuestros sistemas energéticos. Por ejemplo, las fuentes de energía renovable no variables, como las centrales geotérmicas, podrían utilizarse para garantizar la estabilidad necesaria de la red y, al mismo tiempo, aumentar las cuotas de energía solar fotovoltaica económicamente favorables y reducir la dependencia de los combustibles fósiles. Además, las tecnologías solares pueden combinarse con el almacenamiento en baterías para aumentar su flexibilidad. </a:t>
            </a:r>
            <a:endParaRPr/>
          </a:p>
        </p:txBody>
      </p:sp>
      <p:sp>
        <p:nvSpPr>
          <p:cNvPr id="157" name="Google Shape;1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Al igual que en la lección 6, esta diapositiva muestra datos de ejemplo para algunos parámetros clave de OSeMOSYS, esta vez tanto para la energía solar fotovoltaica como para la P.S.C. Podemos ver que el factor de capacidad varía significativamente según el país para ambas tecnologías; esto se debe a que el factor de capacidad depende en gran medida de la intensidad de la luz solar en el país, así como de la distribución de la luz solar a lo largo del día y de cada estación. Es difícil definir un intervalo de factores de capacidad para la energía fotovoltaica y la energía solar térmica, ya que dependen tanto de cada país; sin embargo, cabe esperar que el factor de capacidad de la energía fotovoltaica se sitúe entre 0,1 y 0,3, aproximadamente, y el de la energía solar térmica, entre 0,2 y 0,5, aproximadamente. Los factores de capacidad solar varían según la estación del año y entre el día y la noche, por lo que diferentes franjas horarias normalmente tienen diferentes factores de capacidad solar en OSeMOSYS. Practicaremos la adición de factores de capacidad solar a un modelo en los ejercicios prácticos. Pasando a los costos, podemos ver que actualmente las tecnologías solares fotovoltaicas tienen costos significativamente más bajos que la C.S.P., como se ha comentado anteriormente. La vida útil de ambas tecnologías es de aproximadamente 25 años. </a:t>
            </a:r>
            <a:endParaRPr/>
          </a:p>
        </p:txBody>
      </p:sp>
      <p:sp>
        <p:nvSpPr>
          <p:cNvPr id="170" name="Google Shape;17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De nuevo, como en la lección 6, veremos ahora cómo se representan las tecnologías de las centrales solares en los Sistemas Energéticos de Referencia y calcularemos ejemplos de ratios de actividad de entrada y salida. Aquí podemos ver que tanto las centrales fotovoltaicas como las de C.S.P. se modelan como una tecnología en la que el combustible de entrada es el recurso solar y el combustible de salida es la electricidad. También podemos ver los nombres genéricos utilizados para estas tecnologías y combustibles. Al igual que con la energía hidroeléctrica, las tecnologías de plantas de energía solar se modelan con una eficiencia del 100% en OSeMOSYS. También definiremos la relación de actividad de salida para ser 1 como en nuestros ejemplos anteriores, y se asignará a E.L.C. 0 0 1 ya que este es el combustible de salida. La relación de actividad de entrada se determina entonces calculando 1, dividido por la eficiencia en forma de decimal, que en este caso es 1 dividido por 1. Esto da una relación de actividad de entrada de 1,0 para las tecnologías FV y C.S.P. La relación de actividad de entrada se asignará a S.O.L., ya que éste es el combustible de entrada para ambas tecnologías. </a:t>
            </a:r>
            <a:endParaRPr/>
          </a:p>
        </p:txBody>
      </p:sp>
      <p:sp>
        <p:nvSpPr>
          <p:cNvPr id="185" name="Google Shape;1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A continuación, pasaremos a una breve descripción de las tecnologías de las centrales eólicas. Hay dos tipos principales de centrales eólicas: las terrestres y las marinas. Ambas se basan en las mismas tecnologías de turbinas y el mismo proceso de generación de electricidad, sólo que con diferentes diseños de turbina para adaptarse a los entornos de alta mar. Las turbinas marinas suelen ser más grandes que las terrestres. Los vientos naturales soplan las palas de la turbina eólica, haciéndolas girar e impulsando un generador eléctrico dentro de la turbina para producir electricidad. El rendimiento de las turbinas eólicas varía según la ubicación, ya que depende de las condiciones locales del viento. Normalmente, la velocidad del viento es mayor en alta mar, por lo que los parques eólicos marinos suelen producir más electricidad y tener factores de capacidad más elevados. </a:t>
            </a:r>
            <a:endParaRPr/>
          </a:p>
        </p:txBody>
      </p:sp>
      <p:sp>
        <p:nvSpPr>
          <p:cNvPr id="210" name="Google Shape;21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1" name="Google Shape;21;p29"/>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a:spLocks noGrp="1"/>
          </p:cNvSpPr>
          <p:nvPr>
            <p:ph type="pic" idx="2"/>
          </p:nvPr>
        </p:nvSpPr>
        <p:spPr>
          <a:xfrm>
            <a:off x="5183188" y="987425"/>
            <a:ext cx="6172200" cy="4873625"/>
          </a:xfrm>
          <a:prstGeom prst="rect">
            <a:avLst/>
          </a:prstGeom>
          <a:noFill/>
          <a:ln>
            <a:noFill/>
          </a:ln>
        </p:spPr>
      </p:sp>
      <p:sp>
        <p:nvSpPr>
          <p:cNvPr id="69" name="Google Shape;69;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zenodo.org/record/4585632#.YEZrT2j7Q2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publications.jrc.ec.europa.eu/repository/bitstream/JRC118432/jrc118432_jrc118432_reviewed_by_ipo.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doi.org/10.5281/zenodo.458563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hyperlink" Target="https://www.flickr.com/photos/127932406@N06/37321904296" TargetMode="External"/><Relationship Id="rId3" Type="http://schemas.openxmlformats.org/officeDocument/2006/relationships/image" Target="../media/image3.jpg"/><Relationship Id="rId7" Type="http://schemas.openxmlformats.org/officeDocument/2006/relationships/hyperlink" Target="https://www.flickr.com/photos/irenaimages/37369103921/in/photostrea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png"/><Relationship Id="rId5" Type="http://schemas.openxmlformats.org/officeDocument/2006/relationships/image" Target="../media/image17.jpg"/><Relationship Id="rId10" Type="http://schemas.openxmlformats.org/officeDocument/2006/relationships/hyperlink" Target="https://creativecommons.org/licenses/by-nc-nd/2.0/uk/" TargetMode="External"/><Relationship Id="rId4" Type="http://schemas.openxmlformats.org/officeDocument/2006/relationships/image" Target="../media/image16.jpg"/><Relationship Id="rId9" Type="http://schemas.openxmlformats.org/officeDocument/2006/relationships/hyperlink" Target="https://www.flickr.com/photos/127932406@N06/3711289113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3.0/" TargetMode="External"/><Relationship Id="rId4" Type="http://schemas.openxmlformats.org/officeDocument/2006/relationships/hyperlink" Target="https://ourworldindata.org/grapher/share-of-rural-population-with-electricity-access-vs-share-of-total-population-with-electricity-access?tab=chart&amp;time=latest&amp;country=&amp;region=Worl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publications.jrc.ec.europa.eu/repository/bitstream/JRC118432/jrc118432_jrc118432_reviewed_by_ipo.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doi.org/10.5281/zenodo.458561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doi.org/10.5281/zenodo.4585617"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hyperlink" Target="http://doi.org/10.5281/zenodo.458561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reativecommons.org/licenses/by-sa/4.0/?ref=ccsearch&amp;atype=rich" TargetMode="External"/><Relationship Id="rId5" Type="http://schemas.openxmlformats.org/officeDocument/2006/relationships/hyperlink" Target="https://commons.wikimedia.org/w/index.php?curid=48668453" TargetMode="Externa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hyperlink" Target="http://doi.org/10.5281/zenodo.458561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reativecommons.org/licenses/by-nc/2.0/?ref=ccsearch&amp;atype=rich" TargetMode="External"/><Relationship Id="rId5" Type="http://schemas.openxmlformats.org/officeDocument/2006/relationships/hyperlink" Target="https://www.flickr.com/photos/127744844@N06/28800905900" TargetMode="Externa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doi.org/10.5281/zenodo.4585617" TargetMode="External"/><Relationship Id="rId5" Type="http://schemas.openxmlformats.org/officeDocument/2006/relationships/hyperlink" Target="https://creativecommons.org/licenses/by-nc-nd/2.0/uk/" TargetMode="External"/><Relationship Id="rId4" Type="http://schemas.openxmlformats.org/officeDocument/2006/relationships/hyperlink" Target="https://www.flickr.com/photos/21182585@N07/3574729699"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doi.org/10.5281/zenodo.458561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open.edu/openlearncreate/mod/quiz/view.php?id=174732" TargetMode="External"/><Relationship Id="rId4" Type="http://schemas.openxmlformats.org/officeDocument/2006/relationships/hyperlink" Target="http://www.google.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zenodo.org/record/4585632#.YEZrT2j7Q2x" TargetMode="External"/><Relationship Id="rId3" Type="http://schemas.openxmlformats.org/officeDocument/2006/relationships/image" Target="../media/image3.jpg"/><Relationship Id="rId7" Type="http://schemas.openxmlformats.org/officeDocument/2006/relationships/hyperlink" Target="https://creativecommons.org/licenses/by-nc/2.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earch.creativecommons.org/photos/8286f005-302f-4d8f-9a27-c2b47d0b46e7" TargetMode="External"/><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zenodo.org/record/4585632#.YEZrT2j7Q2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3.0/" TargetMode="External"/><Relationship Id="rId4" Type="http://schemas.openxmlformats.org/officeDocument/2006/relationships/hyperlink" Target="https://ourworldindata.org/grapher/solar-pv-prices-vs-cumulative-capac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publications.jrc.ec.europa.eu/repository/bitstream/JRC118432/jrc118432_jrc118432_reviewed_by_ipo.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doi.org/10.5281/zenodo.458563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A picture containing website&#10;&#10;Description automatically generated"/>
          <p:cNvPicPr preferRelativeResize="0"/>
          <p:nvPr/>
        </p:nvPicPr>
        <p:blipFill rotWithShape="1">
          <a:blip r:embed="rId3">
            <a:alphaModFix/>
          </a:blip>
          <a:srcRect/>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400" b="1" i="0" u="none" strike="noStrike" cap="none">
                <a:solidFill>
                  <a:schemeClr val="lt1"/>
                </a:solidFill>
                <a:latin typeface="Open Sans"/>
                <a:ea typeface="Open Sans"/>
                <a:cs typeface="Open Sans"/>
                <a:sym typeface="Open Sans"/>
              </a:rPr>
              <a:t>Versión 1.0</a:t>
            </a:r>
            <a:endParaRPr sz="1050" b="0" i="0" u="none" strike="noStrike" cap="none">
              <a:solidFill>
                <a:schemeClr val="lt1"/>
              </a:solidFill>
              <a:latin typeface="Open Sans"/>
              <a:ea typeface="Open Sans"/>
              <a:cs typeface="Open Sans"/>
              <a:sym typeface="Open Sans"/>
            </a:endParaRPr>
          </a:p>
        </p:txBody>
      </p:sp>
      <p:sp>
        <p:nvSpPr>
          <p:cNvPr id="92" name="Google Shape;92;p1"/>
          <p:cNvSpPr txBox="1"/>
          <p:nvPr/>
        </p:nvSpPr>
        <p:spPr>
          <a:xfrm>
            <a:off x="589170" y="2948802"/>
            <a:ext cx="3858245" cy="64633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1800" b="1" i="0" u="none" strike="noStrike" cap="none">
                <a:solidFill>
                  <a:schemeClr val="dk1"/>
                </a:solidFill>
                <a:latin typeface="Open Sans ExtraBold"/>
                <a:ea typeface="Open Sans ExtraBold"/>
                <a:cs typeface="Open Sans ExtraBold"/>
                <a:sym typeface="Open Sans ExtraBold"/>
              </a:rPr>
              <a:t>Energía y </a:t>
            </a:r>
            <a:br>
              <a:rPr lang="en-ZA" sz="1800" b="1" i="0" u="none" strike="noStrike" cap="none">
                <a:solidFill>
                  <a:schemeClr val="dk1"/>
                </a:solidFill>
                <a:latin typeface="Open Sans ExtraBold"/>
                <a:ea typeface="Open Sans ExtraBold"/>
                <a:cs typeface="Open Sans ExtraBold"/>
                <a:sym typeface="Open Sans ExtraBold"/>
              </a:rPr>
            </a:br>
            <a:r>
              <a:rPr lang="en-ZA" sz="1800" b="1" i="0" u="none" strike="noStrike" cap="none">
                <a:solidFill>
                  <a:schemeClr val="dk1"/>
                </a:solidFill>
                <a:latin typeface="Open Sans ExtraBold"/>
                <a:ea typeface="Open Sans ExtraBold"/>
                <a:cs typeface="Open Sans ExtraBold"/>
                <a:sym typeface="Open Sans ExtraBold"/>
              </a:rPr>
              <a:t>Modelización de la flexibilidad</a:t>
            </a:r>
            <a:endParaRPr sz="1800" b="1">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383313" y="3577458"/>
            <a:ext cx="7956900" cy="32325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4400" b="1">
                <a:solidFill>
                  <a:schemeClr val="lt1"/>
                </a:solidFill>
                <a:latin typeface="Open Sans ExtraBold"/>
                <a:ea typeface="Open Sans ExtraBold"/>
                <a:cs typeface="Open Sans ExtraBold"/>
                <a:sym typeface="Open Sans ExtraBold"/>
              </a:rPr>
              <a:t>Lectura 8 </a:t>
            </a:r>
            <a:br>
              <a:rPr lang="en-ZA" sz="4400" b="1">
                <a:solidFill>
                  <a:schemeClr val="dk1"/>
                </a:solidFill>
                <a:latin typeface="Open Sans ExtraBold"/>
                <a:ea typeface="Open Sans ExtraBold"/>
                <a:cs typeface="Open Sans ExtraBold"/>
                <a:sym typeface="Open Sans ExtraBold"/>
              </a:rPr>
            </a:br>
            <a:r>
              <a:rPr lang="en-ZA" sz="4000" b="1">
                <a:solidFill>
                  <a:srgbClr val="000000"/>
                </a:solidFill>
                <a:latin typeface="Open Sans ExtraBold"/>
                <a:ea typeface="Open Sans ExtraBold"/>
                <a:cs typeface="Open Sans ExtraBold"/>
                <a:sym typeface="Open Sans ExtraBold"/>
              </a:rPr>
              <a:t>PLANTAS DE ENERGÍA SOLAR Y EÓLICA, SOLUCIONES FUERA DE LA RED Y NUEVAS TENDENCIAS ENERGÉTICAS</a:t>
            </a:r>
            <a:endParaRPr sz="4000" b="1">
              <a:solidFill>
                <a:srgbClr val="000000"/>
              </a:solidFill>
              <a:latin typeface="Open Sans ExtraBold"/>
              <a:ea typeface="Open Sans ExtraBold"/>
              <a:cs typeface="Open Sans ExtraBold"/>
              <a:sym typeface="Open Sans ExtraBold"/>
            </a:endParaRPr>
          </a:p>
        </p:txBody>
      </p:sp>
      <p:sp>
        <p:nvSpPr>
          <p:cNvPr id="94" name="Google Shape;94;p1"/>
          <p:cNvSpPr/>
          <p:nvPr/>
        </p:nvSpPr>
        <p:spPr>
          <a:xfrm>
            <a:off x="5385325" y="327196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1" descr="Track2_Lecture8_Slide1.mp3"/>
          <p:cNvPicPr preferRelativeResize="0"/>
          <p:nvPr/>
        </p:nvPicPr>
        <p:blipFill rotWithShape="1">
          <a:blip r:embed="rId4">
            <a:alphaModFix/>
          </a:blip>
          <a:srcRect/>
          <a:stretch/>
        </p:blipFill>
        <p:spPr>
          <a:xfrm>
            <a:off x="5456690" y="3345979"/>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0"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6" name="Google Shape;226;p10"/>
          <p:cNvSpPr/>
          <p:nvPr/>
        </p:nvSpPr>
        <p:spPr>
          <a:xfrm>
            <a:off x="887215" y="1397013"/>
            <a:ext cx="907934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8.2.2 Impactos ambientales y sociales de las centrales eólicas </a:t>
            </a:r>
            <a:endParaRPr/>
          </a:p>
        </p:txBody>
      </p:sp>
      <p:sp>
        <p:nvSpPr>
          <p:cNvPr id="227" name="Google Shape;227;p10"/>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8.2 Centrales eólicas </a:t>
            </a:r>
            <a:endParaRPr/>
          </a:p>
        </p:txBody>
      </p:sp>
      <p:grpSp>
        <p:nvGrpSpPr>
          <p:cNvPr id="228" name="Google Shape;228;p10"/>
          <p:cNvGrpSpPr/>
          <p:nvPr/>
        </p:nvGrpSpPr>
        <p:grpSpPr>
          <a:xfrm>
            <a:off x="3446322" y="1916866"/>
            <a:ext cx="4925542" cy="4257159"/>
            <a:chOff x="398322" y="364"/>
            <a:chExt cx="4925542" cy="4257159"/>
          </a:xfrm>
        </p:grpSpPr>
        <p:sp>
          <p:nvSpPr>
            <p:cNvPr id="229" name="Google Shape;229;p10"/>
            <p:cNvSpPr/>
            <p:nvPr/>
          </p:nvSpPr>
          <p:spPr>
            <a:xfrm>
              <a:off x="2151408" y="364"/>
              <a:ext cx="1419370" cy="922591"/>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txBox="1"/>
            <p:nvPr/>
          </p:nvSpPr>
          <p:spPr>
            <a:xfrm>
              <a:off x="2196445" y="45401"/>
              <a:ext cx="1329296" cy="83251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ZA" sz="1500">
                  <a:solidFill>
                    <a:schemeClr val="lt1"/>
                  </a:solidFill>
                  <a:latin typeface="Calibri"/>
                  <a:ea typeface="Calibri"/>
                  <a:cs typeface="Calibri"/>
                  <a:sym typeface="Calibri"/>
                </a:rPr>
                <a:t>Daños en el hábitat local</a:t>
              </a:r>
              <a:endParaRPr sz="1500">
                <a:solidFill>
                  <a:schemeClr val="lt1"/>
                </a:solidFill>
                <a:latin typeface="Calibri"/>
                <a:ea typeface="Calibri"/>
                <a:cs typeface="Calibri"/>
                <a:sym typeface="Calibri"/>
              </a:endParaRPr>
            </a:p>
          </p:txBody>
        </p:sp>
        <p:sp>
          <p:nvSpPr>
            <p:cNvPr id="231" name="Google Shape;231;p10"/>
            <p:cNvSpPr/>
            <p:nvPr/>
          </p:nvSpPr>
          <p:spPr>
            <a:xfrm>
              <a:off x="1017789" y="461659"/>
              <a:ext cx="3686608" cy="3686608"/>
            </a:xfrm>
            <a:custGeom>
              <a:avLst/>
              <a:gdLst/>
              <a:ahLst/>
              <a:cxnLst/>
              <a:rect l="l" t="t" r="r" b="b"/>
              <a:pathLst>
                <a:path w="120000" h="120000" extrusionOk="0">
                  <a:moveTo>
                    <a:pt x="83418" y="4759"/>
                  </a:moveTo>
                  <a:lnTo>
                    <a:pt x="83418" y="4759"/>
                  </a:lnTo>
                  <a:cubicBezTo>
                    <a:pt x="93997" y="9243"/>
                    <a:pt x="103065" y="16671"/>
                    <a:pt x="109546" y="26159"/>
                  </a:cubicBezTo>
                </a:path>
              </a:pathLst>
            </a:custGeom>
            <a:no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p:nvPr/>
          </p:nvSpPr>
          <p:spPr>
            <a:xfrm>
              <a:off x="3904494" y="1274056"/>
              <a:ext cx="1419370" cy="922591"/>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txBox="1"/>
            <p:nvPr/>
          </p:nvSpPr>
          <p:spPr>
            <a:xfrm>
              <a:off x="3949531" y="1319093"/>
              <a:ext cx="1329296" cy="83251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ZA" sz="1500">
                  <a:solidFill>
                    <a:schemeClr val="lt1"/>
                  </a:solidFill>
                  <a:latin typeface="Calibri"/>
                  <a:ea typeface="Calibri"/>
                  <a:cs typeface="Calibri"/>
                  <a:sym typeface="Calibri"/>
                </a:rPr>
                <a:t>Fragmentación del paisaje</a:t>
              </a:r>
              <a:endParaRPr sz="1500">
                <a:solidFill>
                  <a:schemeClr val="lt1"/>
                </a:solidFill>
                <a:latin typeface="Calibri"/>
                <a:ea typeface="Calibri"/>
                <a:cs typeface="Calibri"/>
                <a:sym typeface="Calibri"/>
              </a:endParaRPr>
            </a:p>
          </p:txBody>
        </p:sp>
        <p:sp>
          <p:nvSpPr>
            <p:cNvPr id="234" name="Google Shape;234;p10"/>
            <p:cNvSpPr/>
            <p:nvPr/>
          </p:nvSpPr>
          <p:spPr>
            <a:xfrm>
              <a:off x="1017789" y="461659"/>
              <a:ext cx="3686608" cy="3686608"/>
            </a:xfrm>
            <a:custGeom>
              <a:avLst/>
              <a:gdLst/>
              <a:ahLst/>
              <a:cxnLst/>
              <a:rect l="l" t="t" r="r" b="b"/>
              <a:pathLst>
                <a:path w="120000" h="120000" extrusionOk="0">
                  <a:moveTo>
                    <a:pt x="119918" y="56858"/>
                  </a:moveTo>
                  <a:cubicBezTo>
                    <a:pt x="120593" y="69728"/>
                    <a:pt x="117106" y="82473"/>
                    <a:pt x="109974" y="93207"/>
                  </a:cubicBezTo>
                </a:path>
              </a:pathLst>
            </a:custGeom>
            <a:no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a:off x="3234875" y="3334932"/>
              <a:ext cx="1419370" cy="922591"/>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txBox="1"/>
            <p:nvPr/>
          </p:nvSpPr>
          <p:spPr>
            <a:xfrm>
              <a:off x="3279912" y="3379969"/>
              <a:ext cx="1329296" cy="83251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ZA" sz="1500">
                  <a:solidFill>
                    <a:schemeClr val="lt1"/>
                  </a:solidFill>
                  <a:latin typeface="Calibri"/>
                  <a:ea typeface="Calibri"/>
                  <a:cs typeface="Calibri"/>
                  <a:sym typeface="Calibri"/>
                </a:rPr>
                <a:t>Impactos en la migración de las aves</a:t>
              </a:r>
              <a:endParaRPr sz="1500">
                <a:solidFill>
                  <a:schemeClr val="lt1"/>
                </a:solidFill>
                <a:latin typeface="Calibri"/>
                <a:ea typeface="Calibri"/>
                <a:cs typeface="Calibri"/>
                <a:sym typeface="Calibri"/>
              </a:endParaRPr>
            </a:p>
          </p:txBody>
        </p:sp>
        <p:sp>
          <p:nvSpPr>
            <p:cNvPr id="237" name="Google Shape;237;p10"/>
            <p:cNvSpPr/>
            <p:nvPr/>
          </p:nvSpPr>
          <p:spPr>
            <a:xfrm>
              <a:off x="1017789" y="461659"/>
              <a:ext cx="3686608" cy="3686608"/>
            </a:xfrm>
            <a:custGeom>
              <a:avLst/>
              <a:gdLst/>
              <a:ahLst/>
              <a:cxnLst/>
              <a:rect l="l" t="t" r="r" b="b"/>
              <a:pathLst>
                <a:path w="120000" h="120000" extrusionOk="0">
                  <a:moveTo>
                    <a:pt x="71928" y="118802"/>
                  </a:moveTo>
                  <a:lnTo>
                    <a:pt x="71928" y="118802"/>
                  </a:lnTo>
                  <a:cubicBezTo>
                    <a:pt x="64056" y="120399"/>
                    <a:pt x="55943" y="120399"/>
                    <a:pt x="48071" y="118802"/>
                  </a:cubicBezTo>
                </a:path>
              </a:pathLst>
            </a:custGeom>
            <a:no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a:off x="1067941" y="3334932"/>
              <a:ext cx="1419370" cy="922591"/>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txBox="1"/>
            <p:nvPr/>
          </p:nvSpPr>
          <p:spPr>
            <a:xfrm>
              <a:off x="1112978" y="3379969"/>
              <a:ext cx="1329296" cy="83251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ZA" sz="1500">
                  <a:solidFill>
                    <a:schemeClr val="lt1"/>
                  </a:solidFill>
                  <a:latin typeface="Calibri"/>
                  <a:ea typeface="Calibri"/>
                  <a:cs typeface="Calibri"/>
                  <a:sym typeface="Calibri"/>
                </a:rPr>
                <a:t>Percepción visual</a:t>
              </a:r>
              <a:endParaRPr sz="1500">
                <a:solidFill>
                  <a:schemeClr val="lt1"/>
                </a:solidFill>
                <a:latin typeface="Calibri"/>
                <a:ea typeface="Calibri"/>
                <a:cs typeface="Calibri"/>
                <a:sym typeface="Calibri"/>
              </a:endParaRPr>
            </a:p>
          </p:txBody>
        </p:sp>
        <p:sp>
          <p:nvSpPr>
            <p:cNvPr id="240" name="Google Shape;240;p10"/>
            <p:cNvSpPr/>
            <p:nvPr/>
          </p:nvSpPr>
          <p:spPr>
            <a:xfrm>
              <a:off x="1017789" y="461659"/>
              <a:ext cx="3686608" cy="3686608"/>
            </a:xfrm>
            <a:custGeom>
              <a:avLst/>
              <a:gdLst/>
              <a:ahLst/>
              <a:cxnLst/>
              <a:rect l="l" t="t" r="r" b="b"/>
              <a:pathLst>
                <a:path w="120000" h="120000" extrusionOk="0">
                  <a:moveTo>
                    <a:pt x="10027" y="93206"/>
                  </a:moveTo>
                  <a:cubicBezTo>
                    <a:pt x="2895" y="82472"/>
                    <a:pt x="-592" y="69727"/>
                    <a:pt x="83" y="56857"/>
                  </a:cubicBezTo>
                </a:path>
              </a:pathLst>
            </a:custGeom>
            <a:no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0"/>
            <p:cNvSpPr/>
            <p:nvPr/>
          </p:nvSpPr>
          <p:spPr>
            <a:xfrm>
              <a:off x="398322" y="1274056"/>
              <a:ext cx="1419370" cy="922591"/>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0"/>
            <p:cNvSpPr txBox="1"/>
            <p:nvPr/>
          </p:nvSpPr>
          <p:spPr>
            <a:xfrm>
              <a:off x="443359" y="1319093"/>
              <a:ext cx="1329296" cy="83251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ZA" sz="1500">
                  <a:solidFill>
                    <a:schemeClr val="lt1"/>
                  </a:solidFill>
                  <a:latin typeface="Calibri"/>
                  <a:ea typeface="Calibri"/>
                  <a:cs typeface="Calibri"/>
                  <a:sym typeface="Calibri"/>
                </a:rPr>
                <a:t>Ruido</a:t>
              </a:r>
              <a:endParaRPr sz="1500">
                <a:solidFill>
                  <a:schemeClr val="lt1"/>
                </a:solidFill>
                <a:latin typeface="Calibri"/>
                <a:ea typeface="Calibri"/>
                <a:cs typeface="Calibri"/>
                <a:sym typeface="Calibri"/>
              </a:endParaRPr>
            </a:p>
          </p:txBody>
        </p:sp>
        <p:sp>
          <p:nvSpPr>
            <p:cNvPr id="243" name="Google Shape;243;p10"/>
            <p:cNvSpPr/>
            <p:nvPr/>
          </p:nvSpPr>
          <p:spPr>
            <a:xfrm>
              <a:off x="1017789" y="461659"/>
              <a:ext cx="3686608" cy="3686608"/>
            </a:xfrm>
            <a:custGeom>
              <a:avLst/>
              <a:gdLst/>
              <a:ahLst/>
              <a:cxnLst/>
              <a:rect l="l" t="t" r="r" b="b"/>
              <a:pathLst>
                <a:path w="120000" h="120000" extrusionOk="0">
                  <a:moveTo>
                    <a:pt x="10454" y="26159"/>
                  </a:moveTo>
                  <a:lnTo>
                    <a:pt x="10454" y="26159"/>
                  </a:lnTo>
                  <a:cubicBezTo>
                    <a:pt x="16935" y="16671"/>
                    <a:pt x="26003" y="9243"/>
                    <a:pt x="36582" y="4759"/>
                  </a:cubicBezTo>
                </a:path>
              </a:pathLst>
            </a:custGeom>
            <a:no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10"/>
          <p:cNvSpPr/>
          <p:nvPr/>
        </p:nvSpPr>
        <p:spPr>
          <a:xfrm>
            <a:off x="4820153" y="3539372"/>
            <a:ext cx="217788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dk1"/>
                </a:solidFill>
                <a:latin typeface="Open Sans"/>
                <a:ea typeface="Open Sans"/>
                <a:cs typeface="Open Sans"/>
                <a:sym typeface="Open Sans"/>
              </a:rPr>
              <a:t>Impactos ambientales y sociales de las centrales eólicas</a:t>
            </a:r>
            <a:endParaRPr sz="1800">
              <a:solidFill>
                <a:schemeClr val="dk1"/>
              </a:solidFill>
              <a:latin typeface="Calibri"/>
              <a:ea typeface="Calibri"/>
              <a:cs typeface="Calibri"/>
              <a:sym typeface="Calibri"/>
            </a:endParaRPr>
          </a:p>
        </p:txBody>
      </p:sp>
      <p:sp>
        <p:nvSpPr>
          <p:cNvPr id="245" name="Google Shape;245;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sp>
        <p:nvSpPr>
          <p:cNvPr id="246" name="Google Shape;246;p10"/>
          <p:cNvSpPr/>
          <p:nvPr/>
        </p:nvSpPr>
        <p:spPr>
          <a:xfrm>
            <a:off x="9966563" y="6204951"/>
            <a:ext cx="257143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Usher, W.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247" name="Google Shape;247;p10"/>
          <p:cNvSpPr/>
          <p:nvPr/>
        </p:nvSpPr>
        <p:spPr>
          <a:xfrm>
            <a:off x="6698824" y="38179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8" name="Google Shape;248;p10" descr="Track2_Lecture8_Slide10.mp3"/>
          <p:cNvPicPr preferRelativeResize="0"/>
          <p:nvPr/>
        </p:nvPicPr>
        <p:blipFill rotWithShape="1">
          <a:blip r:embed="rId5">
            <a:alphaModFix/>
          </a:blip>
          <a:srcRect/>
          <a:stretch/>
        </p:blipFill>
        <p:spPr>
          <a:xfrm>
            <a:off x="6770189" y="48116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5" name="Google Shape;255;p11"/>
          <p:cNvSpPr/>
          <p:nvPr/>
        </p:nvSpPr>
        <p:spPr>
          <a:xfrm>
            <a:off x="887214" y="1397013"/>
            <a:ext cx="848789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8.2.3 Papel de las centrales eólicas en los sistemas energéticos </a:t>
            </a:r>
            <a:endParaRPr/>
          </a:p>
        </p:txBody>
      </p:sp>
      <p:sp>
        <p:nvSpPr>
          <p:cNvPr id="256" name="Google Shape;256;p11"/>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8.2 Centrales eólicas </a:t>
            </a:r>
            <a:endParaRPr/>
          </a:p>
        </p:txBody>
      </p:sp>
      <p:sp>
        <p:nvSpPr>
          <p:cNvPr id="257" name="Google Shape;257;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11</a:t>
            </a:fld>
            <a:endParaRPr sz="1400" b="1">
              <a:solidFill>
                <a:schemeClr val="lt1"/>
              </a:solidFill>
              <a:latin typeface="Open Sans ExtraBold"/>
              <a:ea typeface="Open Sans ExtraBold"/>
              <a:cs typeface="Open Sans ExtraBold"/>
              <a:sym typeface="Open Sans ExtraBold"/>
            </a:endParaRPr>
          </a:p>
        </p:txBody>
      </p:sp>
      <p:sp>
        <p:nvSpPr>
          <p:cNvPr id="258" name="Google Shape;258;p11"/>
          <p:cNvSpPr/>
          <p:nvPr/>
        </p:nvSpPr>
        <p:spPr>
          <a:xfrm>
            <a:off x="7247293" y="42082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9" name="Google Shape;259;p11" descr="Track2_Lecture8_Slide11.mp3"/>
          <p:cNvPicPr preferRelativeResize="0"/>
          <p:nvPr/>
        </p:nvPicPr>
        <p:blipFill rotWithShape="1">
          <a:blip r:embed="rId4">
            <a:alphaModFix/>
          </a:blip>
          <a:srcRect/>
          <a:stretch/>
        </p:blipFill>
        <p:spPr>
          <a:xfrm>
            <a:off x="7318658" y="492185"/>
            <a:ext cx="812800" cy="812800"/>
          </a:xfrm>
          <a:prstGeom prst="rect">
            <a:avLst/>
          </a:prstGeom>
          <a:noFill/>
          <a:ln>
            <a:noFill/>
          </a:ln>
        </p:spPr>
      </p:pic>
      <p:pic>
        <p:nvPicPr>
          <p:cNvPr id="260" name="Google Shape;260;p11"/>
          <p:cNvPicPr preferRelativeResize="0"/>
          <p:nvPr/>
        </p:nvPicPr>
        <p:blipFill rotWithShape="1">
          <a:blip r:embed="rId5">
            <a:alphaModFix/>
          </a:blip>
          <a:srcRect/>
          <a:stretch/>
        </p:blipFill>
        <p:spPr>
          <a:xfrm>
            <a:off x="3181826" y="1676247"/>
            <a:ext cx="5020997" cy="4564543"/>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7" name="Google Shape;267;p12"/>
          <p:cNvSpPr/>
          <p:nvPr/>
        </p:nvSpPr>
        <p:spPr>
          <a:xfrm>
            <a:off x="887215" y="1411390"/>
            <a:ext cx="81663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8.2.4 Plantas de energía eólica en OSeMOSYS Pt1 </a:t>
            </a:r>
            <a:endParaRPr/>
          </a:p>
        </p:txBody>
      </p:sp>
      <p:sp>
        <p:nvSpPr>
          <p:cNvPr id="268" name="Google Shape;268;p12"/>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8.2 Centrales eólicas </a:t>
            </a:r>
            <a:endParaRPr/>
          </a:p>
        </p:txBody>
      </p:sp>
      <p:sp>
        <p:nvSpPr>
          <p:cNvPr id="269" name="Google Shape;269;p12"/>
          <p:cNvSpPr/>
          <p:nvPr/>
        </p:nvSpPr>
        <p:spPr>
          <a:xfrm>
            <a:off x="887214" y="2144634"/>
            <a:ext cx="4535625"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a:solidFill>
                  <a:schemeClr val="dk1"/>
                </a:solidFill>
                <a:latin typeface="Open Sans"/>
                <a:ea typeface="Open Sans"/>
                <a:cs typeface="Open Sans"/>
                <a:sym typeface="Open Sans"/>
              </a:rPr>
              <a:t>Ejemplo de datos de plantas de energía eólica en tierra para los parámetros claves de OSeMOSYS:</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Factor de capacidad: </a:t>
            </a:r>
            <a:r>
              <a:rPr lang="en-ZA" sz="2000">
                <a:solidFill>
                  <a:srgbClr val="000000"/>
                </a:solidFill>
                <a:latin typeface="Open Sans"/>
                <a:ea typeface="Open Sans"/>
                <a:cs typeface="Open Sans"/>
                <a:sym typeface="Open Sans"/>
              </a:rPr>
              <a:t>varía según el país</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Costo de capital: </a:t>
            </a:r>
            <a:r>
              <a:rPr lang="en-ZA" sz="2000">
                <a:solidFill>
                  <a:srgbClr val="000000"/>
                </a:solidFill>
                <a:latin typeface="Open Sans"/>
                <a:ea typeface="Open Sans"/>
                <a:cs typeface="Open Sans"/>
                <a:sym typeface="Open Sans"/>
              </a:rPr>
              <a:t>1880 $/kW</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Costo fijo: </a:t>
            </a:r>
            <a:r>
              <a:rPr lang="en-ZA" sz="2000">
                <a:solidFill>
                  <a:srgbClr val="000000"/>
                </a:solidFill>
                <a:latin typeface="Open Sans"/>
                <a:ea typeface="Open Sans"/>
                <a:cs typeface="Open Sans"/>
                <a:sym typeface="Open Sans"/>
              </a:rPr>
              <a:t>48 $/kW</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Vida útil: </a:t>
            </a:r>
            <a:r>
              <a:rPr lang="en-ZA" sz="2000">
                <a:solidFill>
                  <a:srgbClr val="000000"/>
                </a:solidFill>
                <a:latin typeface="Open Sans"/>
                <a:ea typeface="Open Sans"/>
                <a:cs typeface="Open Sans"/>
                <a:sym typeface="Open Sans"/>
              </a:rPr>
              <a:t>25 años</a:t>
            </a:r>
            <a:endParaRPr/>
          </a:p>
        </p:txBody>
      </p:sp>
      <p:sp>
        <p:nvSpPr>
          <p:cNvPr id="270" name="Google Shape;270;p12"/>
          <p:cNvSpPr/>
          <p:nvPr/>
        </p:nvSpPr>
        <p:spPr>
          <a:xfrm>
            <a:off x="847364" y="5717035"/>
            <a:ext cx="461532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(Fuente de datos: Pappis et al. (2019)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Energy Projections for African Countries</a:t>
            </a:r>
            <a:r>
              <a:rPr lang="en-ZA" sz="1000">
                <a:solidFill>
                  <a:schemeClr val="dk1"/>
                </a:solidFill>
                <a:latin typeface="Open Sans"/>
                <a:ea typeface="Open Sans"/>
                <a:cs typeface="Open Sans"/>
                <a:sym typeface="Open Sans"/>
              </a:rPr>
              <a:t>)</a:t>
            </a:r>
            <a:endParaRPr/>
          </a:p>
        </p:txBody>
      </p:sp>
      <p:sp>
        <p:nvSpPr>
          <p:cNvPr id="271" name="Google Shape;271;p12"/>
          <p:cNvSpPr/>
          <p:nvPr/>
        </p:nvSpPr>
        <p:spPr>
          <a:xfrm>
            <a:off x="6249968" y="2144633"/>
            <a:ext cx="5082109"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a:solidFill>
                  <a:schemeClr val="dk1"/>
                </a:solidFill>
                <a:latin typeface="Open Sans"/>
                <a:ea typeface="Open Sans"/>
                <a:cs typeface="Open Sans"/>
                <a:sym typeface="Open Sans"/>
              </a:rPr>
              <a:t>Ejemplo de datos de plantas de energía eólica marina para los parámetros claves de OSeMOSYS:</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Factor de capacidad: </a:t>
            </a:r>
            <a:r>
              <a:rPr lang="en-ZA" sz="2000">
                <a:solidFill>
                  <a:srgbClr val="000000"/>
                </a:solidFill>
                <a:latin typeface="Open Sans"/>
                <a:ea typeface="Open Sans"/>
                <a:cs typeface="Open Sans"/>
                <a:sym typeface="Open Sans"/>
              </a:rPr>
              <a:t>varía según el país</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Costo de capital: </a:t>
            </a:r>
            <a:r>
              <a:rPr lang="en-ZA" sz="2000">
                <a:solidFill>
                  <a:srgbClr val="000000"/>
                </a:solidFill>
                <a:latin typeface="Open Sans"/>
                <a:ea typeface="Open Sans"/>
                <a:cs typeface="Open Sans"/>
                <a:sym typeface="Open Sans"/>
              </a:rPr>
              <a:t>4700 $/kW</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Costo fijo: </a:t>
            </a:r>
            <a:r>
              <a:rPr lang="en-ZA" sz="2000">
                <a:solidFill>
                  <a:srgbClr val="000000"/>
                </a:solidFill>
                <a:latin typeface="Open Sans"/>
                <a:ea typeface="Open Sans"/>
                <a:cs typeface="Open Sans"/>
                <a:sym typeface="Open Sans"/>
              </a:rPr>
              <a:t>165 $/kW</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Vida útil: </a:t>
            </a:r>
            <a:r>
              <a:rPr lang="en-ZA" sz="2000">
                <a:solidFill>
                  <a:srgbClr val="000000"/>
                </a:solidFill>
                <a:latin typeface="Open Sans"/>
                <a:ea typeface="Open Sans"/>
                <a:cs typeface="Open Sans"/>
                <a:sym typeface="Open Sans"/>
              </a:rPr>
              <a:t>25 años</a:t>
            </a:r>
            <a:endParaRPr/>
          </a:p>
        </p:txBody>
      </p:sp>
      <p:sp>
        <p:nvSpPr>
          <p:cNvPr id="272" name="Google Shape;272;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12</a:t>
            </a:fld>
            <a:endParaRPr sz="1400" b="1">
              <a:solidFill>
                <a:schemeClr val="lt1"/>
              </a:solidFill>
              <a:latin typeface="Open Sans ExtraBold"/>
              <a:ea typeface="Open Sans ExtraBold"/>
              <a:cs typeface="Open Sans ExtraBold"/>
              <a:sym typeface="Open Sans ExtraBold"/>
            </a:endParaRPr>
          </a:p>
        </p:txBody>
      </p:sp>
      <p:sp>
        <p:nvSpPr>
          <p:cNvPr id="273" name="Google Shape;273;p12"/>
          <p:cNvSpPr/>
          <p:nvPr/>
        </p:nvSpPr>
        <p:spPr>
          <a:xfrm>
            <a:off x="7066309" y="47176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4" name="Google Shape;274;p12" descr="Track2_Lecture8_Slide12.mp3"/>
          <p:cNvPicPr preferRelativeResize="0"/>
          <p:nvPr/>
        </p:nvPicPr>
        <p:blipFill rotWithShape="1">
          <a:blip r:embed="rId5">
            <a:alphaModFix/>
          </a:blip>
          <a:srcRect/>
          <a:stretch/>
        </p:blipFill>
        <p:spPr>
          <a:xfrm>
            <a:off x="7137674" y="56817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1" name="Google Shape;281;p13"/>
          <p:cNvSpPr/>
          <p:nvPr/>
        </p:nvSpPr>
        <p:spPr>
          <a:xfrm>
            <a:off x="887214" y="1411390"/>
            <a:ext cx="69404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8.2.5 Plantas de energía eólica en OSeMOSYS Pt2 </a:t>
            </a:r>
            <a:endParaRPr/>
          </a:p>
        </p:txBody>
      </p:sp>
      <p:sp>
        <p:nvSpPr>
          <p:cNvPr id="282" name="Google Shape;282;p13"/>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8.2 Centrales eólicas </a:t>
            </a:r>
            <a:endParaRPr/>
          </a:p>
        </p:txBody>
      </p:sp>
      <p:sp>
        <p:nvSpPr>
          <p:cNvPr id="283" name="Google Shape;283;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284" name="Google Shape;284;p13"/>
          <p:cNvSpPr/>
          <p:nvPr/>
        </p:nvSpPr>
        <p:spPr>
          <a:xfrm>
            <a:off x="7219698" y="69643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5" name="Google Shape;285;p13" descr="Track2_Lecture8_Slide13.mp3"/>
          <p:cNvPicPr preferRelativeResize="0"/>
          <p:nvPr/>
        </p:nvPicPr>
        <p:blipFill rotWithShape="1">
          <a:blip r:embed="rId4">
            <a:alphaModFix/>
          </a:blip>
          <a:srcRect/>
          <a:stretch/>
        </p:blipFill>
        <p:spPr>
          <a:xfrm>
            <a:off x="7291063" y="767799"/>
            <a:ext cx="812800" cy="812800"/>
          </a:xfrm>
          <a:prstGeom prst="rect">
            <a:avLst/>
          </a:prstGeom>
          <a:noFill/>
          <a:ln>
            <a:noFill/>
          </a:ln>
        </p:spPr>
      </p:pic>
      <p:pic>
        <p:nvPicPr>
          <p:cNvPr id="286" name="Google Shape;286;p13"/>
          <p:cNvPicPr preferRelativeResize="0"/>
          <p:nvPr/>
        </p:nvPicPr>
        <p:blipFill rotWithShape="1">
          <a:blip r:embed="rId5">
            <a:alphaModFix/>
          </a:blip>
          <a:srcRect/>
          <a:stretch/>
        </p:blipFill>
        <p:spPr>
          <a:xfrm>
            <a:off x="442002" y="2061850"/>
            <a:ext cx="5653998" cy="3684742"/>
          </a:xfrm>
          <a:prstGeom prst="rect">
            <a:avLst/>
          </a:prstGeom>
          <a:noFill/>
          <a:ln>
            <a:noFill/>
          </a:ln>
        </p:spPr>
      </p:pic>
      <p:pic>
        <p:nvPicPr>
          <p:cNvPr id="287" name="Google Shape;287;p13"/>
          <p:cNvPicPr preferRelativeResize="0"/>
          <p:nvPr/>
        </p:nvPicPr>
        <p:blipFill rotWithShape="1">
          <a:blip r:embed="rId6">
            <a:alphaModFix/>
          </a:blip>
          <a:srcRect/>
          <a:stretch/>
        </p:blipFill>
        <p:spPr>
          <a:xfrm>
            <a:off x="6135865" y="2061850"/>
            <a:ext cx="5277074" cy="3684742"/>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5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4"/>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293" name="Google Shape;293;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294" name="Google Shape;294;p14"/>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Conferencia 8.2 Referencias</a:t>
            </a:r>
            <a:endParaRPr/>
          </a:p>
        </p:txBody>
      </p:sp>
      <p:sp>
        <p:nvSpPr>
          <p:cNvPr id="295" name="Google Shape;295;p14"/>
          <p:cNvSpPr txBox="1"/>
          <p:nvPr/>
        </p:nvSpPr>
        <p:spPr>
          <a:xfrm>
            <a:off x="929196" y="1494761"/>
            <a:ext cx="7120522" cy="2862322"/>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Usher, William. (2021, marzo). Eólica, solar y biocombustibles: preocupaciones sociales, medioambientales y económicas (Versión 1). Zenodo. </a:t>
            </a:r>
            <a:r>
              <a:rPr lang="en-ZA"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http://doi.org/10.5281/zenodo.4585632</a:t>
            </a:r>
            <a:endParaRPr sz="1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Pappis, I., Howells, M., Sridharan, V., Usher, W., Shivakumar, A., Gardumi, F. y Ramos, E., Energy projections for African countries, Hidalgo González, I., Medarac, H., González Sánchez, M. y Kougias, I., editor(es), EUR 29904 ES, Oficina de Publicaciones de la Unión Europea, Luxemburgo, 2019, ISBN 978-92-76-12391-0, doi:10.2760/678700, JRC118432.</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2" name="Google Shape;302;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303" name="Google Shape;303;p15"/>
          <p:cNvSpPr/>
          <p:nvPr/>
        </p:nvSpPr>
        <p:spPr>
          <a:xfrm>
            <a:off x="887214" y="1411390"/>
            <a:ext cx="6990693" cy="4073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8.3.1 Introducción a las soluciones fuera de la red</a:t>
            </a:r>
            <a:endParaRPr/>
          </a:p>
        </p:txBody>
      </p:sp>
      <p:sp>
        <p:nvSpPr>
          <p:cNvPr id="304" name="Google Shape;304;p15"/>
          <p:cNvSpPr txBox="1"/>
          <p:nvPr/>
        </p:nvSpPr>
        <p:spPr>
          <a:xfrm>
            <a:off x="887215" y="351691"/>
            <a:ext cx="8258844" cy="102927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8.3 En la red y fuera de la red</a:t>
            </a:r>
            <a:endParaRPr/>
          </a:p>
        </p:txBody>
      </p:sp>
      <p:pic>
        <p:nvPicPr>
          <p:cNvPr id="305" name="Google Shape;305;p15" descr="Diagram, schematic&#10;&#10;Description automatically generated"/>
          <p:cNvPicPr preferRelativeResize="0"/>
          <p:nvPr/>
        </p:nvPicPr>
        <p:blipFill rotWithShape="1">
          <a:blip r:embed="rId4">
            <a:alphaModFix/>
          </a:blip>
          <a:srcRect/>
          <a:stretch/>
        </p:blipFill>
        <p:spPr>
          <a:xfrm>
            <a:off x="2007080" y="1818770"/>
            <a:ext cx="8321614" cy="4399404"/>
          </a:xfrm>
          <a:prstGeom prst="rect">
            <a:avLst/>
          </a:prstGeom>
          <a:noFill/>
          <a:ln>
            <a:noFill/>
          </a:ln>
        </p:spPr>
      </p:pic>
      <p:sp>
        <p:nvSpPr>
          <p:cNvPr id="306" name="Google Shape;306;p15"/>
          <p:cNvSpPr/>
          <p:nvPr/>
        </p:nvSpPr>
        <p:spPr>
          <a:xfrm>
            <a:off x="8923112" y="48905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7" name="Google Shape;307;p15" descr="Track2_Lecture8_Slide15.mp3"/>
          <p:cNvPicPr preferRelativeResize="0"/>
          <p:nvPr/>
        </p:nvPicPr>
        <p:blipFill rotWithShape="1">
          <a:blip r:embed="rId5">
            <a:alphaModFix/>
          </a:blip>
          <a:srcRect/>
          <a:stretch/>
        </p:blipFill>
        <p:spPr>
          <a:xfrm>
            <a:off x="8994477" y="54530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4" name="Google Shape;314;p1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315" name="Google Shape;315;p16"/>
          <p:cNvSpPr/>
          <p:nvPr/>
        </p:nvSpPr>
        <p:spPr>
          <a:xfrm>
            <a:off x="880606" y="1721204"/>
            <a:ext cx="919128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8.3.2 Panorama de las tecnologías fotovoltaicas sin conexión a la red</a:t>
            </a:r>
            <a:endParaRPr/>
          </a:p>
        </p:txBody>
      </p:sp>
      <p:sp>
        <p:nvSpPr>
          <p:cNvPr id="316" name="Google Shape;316;p16"/>
          <p:cNvSpPr txBox="1"/>
          <p:nvPr/>
        </p:nvSpPr>
        <p:spPr>
          <a:xfrm>
            <a:off x="887215" y="11897"/>
            <a:ext cx="8849638"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8.3 En la red y fuera de la red</a:t>
            </a:r>
            <a:endParaRPr/>
          </a:p>
        </p:txBody>
      </p:sp>
      <p:pic>
        <p:nvPicPr>
          <p:cNvPr id="317" name="Google Shape;317;p16"/>
          <p:cNvPicPr preferRelativeResize="0"/>
          <p:nvPr/>
        </p:nvPicPr>
        <p:blipFill rotWithShape="1">
          <a:blip r:embed="rId4">
            <a:alphaModFix/>
          </a:blip>
          <a:srcRect/>
          <a:stretch/>
        </p:blipFill>
        <p:spPr>
          <a:xfrm>
            <a:off x="7815532" y="2614795"/>
            <a:ext cx="3505200" cy="2347277"/>
          </a:xfrm>
          <a:prstGeom prst="rect">
            <a:avLst/>
          </a:prstGeom>
          <a:noFill/>
          <a:ln>
            <a:noFill/>
          </a:ln>
        </p:spPr>
      </p:pic>
      <p:pic>
        <p:nvPicPr>
          <p:cNvPr id="318" name="Google Shape;318;p16" descr="A picture containing sky, outdoor, grass, day&#10;&#10;Description automatically generated"/>
          <p:cNvPicPr preferRelativeResize="0"/>
          <p:nvPr/>
        </p:nvPicPr>
        <p:blipFill rotWithShape="1">
          <a:blip r:embed="rId5">
            <a:alphaModFix/>
          </a:blip>
          <a:srcRect/>
          <a:stretch/>
        </p:blipFill>
        <p:spPr>
          <a:xfrm>
            <a:off x="4149305" y="2612116"/>
            <a:ext cx="3533955" cy="2352636"/>
          </a:xfrm>
          <a:prstGeom prst="rect">
            <a:avLst/>
          </a:prstGeom>
          <a:noFill/>
          <a:ln>
            <a:noFill/>
          </a:ln>
        </p:spPr>
      </p:pic>
      <p:pic>
        <p:nvPicPr>
          <p:cNvPr id="319" name="Google Shape;319;p16"/>
          <p:cNvPicPr preferRelativeResize="0"/>
          <p:nvPr/>
        </p:nvPicPr>
        <p:blipFill rotWithShape="1">
          <a:blip r:embed="rId6">
            <a:alphaModFix/>
          </a:blip>
          <a:srcRect/>
          <a:stretch/>
        </p:blipFill>
        <p:spPr>
          <a:xfrm>
            <a:off x="483080" y="2614796"/>
            <a:ext cx="3519577" cy="2347277"/>
          </a:xfrm>
          <a:prstGeom prst="rect">
            <a:avLst/>
          </a:prstGeom>
          <a:noFill/>
          <a:ln>
            <a:noFill/>
          </a:ln>
        </p:spPr>
      </p:pic>
      <p:sp>
        <p:nvSpPr>
          <p:cNvPr id="320" name="Google Shape;320;p16"/>
          <p:cNvSpPr/>
          <p:nvPr/>
        </p:nvSpPr>
        <p:spPr>
          <a:xfrm>
            <a:off x="5488819" y="6141046"/>
            <a:ext cx="6217920"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ZA" sz="1050">
                <a:solidFill>
                  <a:schemeClr val="dk1"/>
                </a:solidFill>
                <a:latin typeface="Open Sans"/>
                <a:ea typeface="Open Sans"/>
                <a:cs typeface="Open Sans"/>
                <a:sym typeface="Open Sans"/>
              </a:rPr>
              <a:t>(Agencia Internacional de Energías Renovables, </a:t>
            </a:r>
            <a:r>
              <a:rPr lang="en-ZA" sz="105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izquierda</a:t>
            </a:r>
            <a:r>
              <a:rPr lang="en-ZA" sz="1050">
                <a:solidFill>
                  <a:schemeClr val="dk1"/>
                </a:solidFill>
                <a:latin typeface="Open Sans"/>
                <a:ea typeface="Open Sans"/>
                <a:cs typeface="Open Sans"/>
                <a:sym typeface="Open Sans"/>
              </a:rPr>
              <a:t>, </a:t>
            </a:r>
            <a:r>
              <a:rPr lang="en-ZA" sz="1050" u="sng">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centro</a:t>
            </a:r>
            <a:r>
              <a:rPr lang="en-ZA" sz="1050">
                <a:solidFill>
                  <a:schemeClr val="dk1"/>
                </a:solidFill>
                <a:latin typeface="Open Sans"/>
                <a:ea typeface="Open Sans"/>
                <a:cs typeface="Open Sans"/>
                <a:sym typeface="Open Sans"/>
              </a:rPr>
              <a:t>, </a:t>
            </a:r>
            <a:r>
              <a:rPr lang="en-ZA" sz="1050" u="sng">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derecha</a:t>
            </a:r>
            <a:r>
              <a:rPr lang="en-ZA" sz="1050">
                <a:solidFill>
                  <a:schemeClr val="dk1"/>
                </a:solidFill>
                <a:latin typeface="Open Sans"/>
                <a:ea typeface="Open Sans"/>
                <a:cs typeface="Open Sans"/>
                <a:sym typeface="Open Sans"/>
              </a:rPr>
              <a:t>, licencia: </a:t>
            </a:r>
            <a:r>
              <a:rPr lang="en-ZA" sz="1050" u="sng">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CC BY-NC-ND 2.0</a:t>
            </a:r>
            <a:r>
              <a:rPr lang="en-ZA" sz="1050">
                <a:solidFill>
                  <a:schemeClr val="dk1"/>
                </a:solidFill>
                <a:latin typeface="Open Sans"/>
                <a:ea typeface="Open Sans"/>
                <a:cs typeface="Open Sans"/>
                <a:sym typeface="Open Sans"/>
              </a:rPr>
              <a:t>)</a:t>
            </a:r>
            <a:endParaRPr sz="1050" b="1">
              <a:solidFill>
                <a:srgbClr val="9CC2E5"/>
              </a:solidFill>
              <a:latin typeface="Open Sans"/>
              <a:ea typeface="Open Sans"/>
              <a:cs typeface="Open Sans"/>
              <a:sym typeface="Open Sans"/>
            </a:endParaRPr>
          </a:p>
        </p:txBody>
      </p:sp>
      <p:sp>
        <p:nvSpPr>
          <p:cNvPr id="321" name="Google Shape;321;p16"/>
          <p:cNvSpPr/>
          <p:nvPr/>
        </p:nvSpPr>
        <p:spPr>
          <a:xfrm>
            <a:off x="8852688" y="62045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2" name="Google Shape;322;p16" descr="Track2_Lecture8_Slide16.mp3"/>
          <p:cNvPicPr preferRelativeResize="0"/>
          <p:nvPr/>
        </p:nvPicPr>
        <p:blipFill rotWithShape="1">
          <a:blip r:embed="rId11">
            <a:alphaModFix/>
          </a:blip>
          <a:srcRect/>
          <a:stretch/>
        </p:blipFill>
        <p:spPr>
          <a:xfrm>
            <a:off x="8924053" y="66166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9" name="Google Shape;329;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17</a:t>
            </a:fld>
            <a:endParaRPr sz="1400" b="1">
              <a:solidFill>
                <a:schemeClr val="lt1"/>
              </a:solidFill>
              <a:latin typeface="Open Sans ExtraBold"/>
              <a:ea typeface="Open Sans ExtraBold"/>
              <a:cs typeface="Open Sans ExtraBold"/>
              <a:sym typeface="Open Sans ExtraBold"/>
            </a:endParaRPr>
          </a:p>
        </p:txBody>
      </p:sp>
      <p:sp>
        <p:nvSpPr>
          <p:cNvPr id="330" name="Google Shape;330;p17"/>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8.3.3 El papel de las tecnologías sin red</a:t>
            </a:r>
            <a:endParaRPr/>
          </a:p>
        </p:txBody>
      </p:sp>
      <p:sp>
        <p:nvSpPr>
          <p:cNvPr id="331" name="Google Shape;331;p17"/>
          <p:cNvSpPr txBox="1"/>
          <p:nvPr/>
        </p:nvSpPr>
        <p:spPr>
          <a:xfrm>
            <a:off x="887214" y="454203"/>
            <a:ext cx="8357269" cy="9267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8.3 En la red y fuera de la red</a:t>
            </a:r>
            <a:endParaRPr/>
          </a:p>
        </p:txBody>
      </p:sp>
      <p:sp>
        <p:nvSpPr>
          <p:cNvPr id="332" name="Google Shape;332;p17"/>
          <p:cNvSpPr/>
          <p:nvPr/>
        </p:nvSpPr>
        <p:spPr>
          <a:xfrm>
            <a:off x="8175650" y="6047603"/>
            <a:ext cx="39937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(Nuestro mundo en datos,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ZA" sz="1000">
                <a:solidFill>
                  <a:schemeClr val="dk1"/>
                </a:solidFill>
                <a:latin typeface="Open Sans"/>
                <a:ea typeface="Open Sans"/>
                <a:cs typeface="Open Sans"/>
                <a:sym typeface="Open Sans"/>
              </a:rPr>
              <a:t>, licencia: </a:t>
            </a:r>
            <a:r>
              <a:rPr lang="en-ZA"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3.0</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333" name="Google Shape;333;p17"/>
          <p:cNvSpPr/>
          <p:nvPr/>
        </p:nvSpPr>
        <p:spPr>
          <a:xfrm>
            <a:off x="8881281" y="54574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4" name="Google Shape;334;p17" descr="Track2_Lecture8_Slide17.mp3"/>
          <p:cNvPicPr preferRelativeResize="0"/>
          <p:nvPr/>
        </p:nvPicPr>
        <p:blipFill rotWithShape="1">
          <a:blip r:embed="rId6">
            <a:alphaModFix/>
          </a:blip>
          <a:srcRect/>
          <a:stretch/>
        </p:blipFill>
        <p:spPr>
          <a:xfrm>
            <a:off x="8952646" y="556921"/>
            <a:ext cx="812800" cy="812800"/>
          </a:xfrm>
          <a:prstGeom prst="rect">
            <a:avLst/>
          </a:prstGeom>
          <a:noFill/>
          <a:ln>
            <a:noFill/>
          </a:ln>
        </p:spPr>
      </p:pic>
      <p:pic>
        <p:nvPicPr>
          <p:cNvPr id="335" name="Google Shape;335;p17"/>
          <p:cNvPicPr preferRelativeResize="0"/>
          <p:nvPr/>
        </p:nvPicPr>
        <p:blipFill rotWithShape="1">
          <a:blip r:embed="rId7">
            <a:alphaModFix/>
          </a:blip>
          <a:srcRect/>
          <a:stretch/>
        </p:blipFill>
        <p:spPr>
          <a:xfrm>
            <a:off x="1139252" y="1831578"/>
            <a:ext cx="6894008" cy="4462246"/>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1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42" name="Google Shape;342;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343" name="Google Shape;343;p18"/>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8.3.4 Tecnologías Off-Grid en OSeMOSYS Pt1</a:t>
            </a:r>
            <a:endParaRPr/>
          </a:p>
        </p:txBody>
      </p:sp>
      <p:sp>
        <p:nvSpPr>
          <p:cNvPr id="344" name="Google Shape;344;p18"/>
          <p:cNvSpPr txBox="1"/>
          <p:nvPr/>
        </p:nvSpPr>
        <p:spPr>
          <a:xfrm>
            <a:off x="887214" y="568171"/>
            <a:ext cx="8648671" cy="8128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8.3 En la red y fuera de la red</a:t>
            </a:r>
            <a:endParaRPr/>
          </a:p>
        </p:txBody>
      </p:sp>
      <p:sp>
        <p:nvSpPr>
          <p:cNvPr id="345" name="Google Shape;345;p18"/>
          <p:cNvSpPr/>
          <p:nvPr/>
        </p:nvSpPr>
        <p:spPr>
          <a:xfrm>
            <a:off x="887213" y="2029615"/>
            <a:ext cx="7087553" cy="25545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ZA" sz="2000">
                <a:solidFill>
                  <a:schemeClr val="dk1"/>
                </a:solidFill>
                <a:latin typeface="Open Sans"/>
                <a:ea typeface="Open Sans"/>
                <a:cs typeface="Open Sans"/>
                <a:sym typeface="Open Sans"/>
              </a:rPr>
              <a:t>Ejemplo de datos fotovoltaicos descentralizados para los parámetros claves de OSeMOSYS:</a:t>
            </a:r>
            <a:endParaRPr/>
          </a:p>
          <a:p>
            <a:pPr marL="342900" marR="0" lvl="0" indent="-342900" algn="just"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Factor de capacidad: </a:t>
            </a:r>
            <a:r>
              <a:rPr lang="en-ZA" sz="2000">
                <a:solidFill>
                  <a:srgbClr val="000000"/>
                </a:solidFill>
                <a:latin typeface="Open Sans"/>
                <a:ea typeface="Open Sans"/>
                <a:cs typeface="Open Sans"/>
                <a:sym typeface="Open Sans"/>
              </a:rPr>
              <a:t>varía según el país</a:t>
            </a:r>
            <a:endParaRPr/>
          </a:p>
          <a:p>
            <a:pPr marL="342900" marR="0" lvl="0" indent="-342900" algn="just"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Costo de capital: </a:t>
            </a:r>
            <a:r>
              <a:rPr lang="en-ZA" sz="2000">
                <a:solidFill>
                  <a:srgbClr val="000000"/>
                </a:solidFill>
                <a:latin typeface="Open Sans"/>
                <a:ea typeface="Open Sans"/>
                <a:cs typeface="Open Sans"/>
                <a:sym typeface="Open Sans"/>
              </a:rPr>
              <a:t>2840 $/kW</a:t>
            </a:r>
            <a:endParaRPr/>
          </a:p>
          <a:p>
            <a:pPr marL="342900" marR="0" lvl="0" indent="-342900" algn="just"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Costo fijo: </a:t>
            </a:r>
            <a:r>
              <a:rPr lang="en-ZA" sz="2000">
                <a:solidFill>
                  <a:srgbClr val="000000"/>
                </a:solidFill>
                <a:latin typeface="Open Sans"/>
                <a:ea typeface="Open Sans"/>
                <a:cs typeface="Open Sans"/>
                <a:sym typeface="Open Sans"/>
              </a:rPr>
              <a:t>28 $/kW</a:t>
            </a:r>
            <a:endParaRPr/>
          </a:p>
          <a:p>
            <a:pPr marL="342900" marR="0" lvl="0" indent="-342900" algn="just"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Vida útil: </a:t>
            </a:r>
            <a:r>
              <a:rPr lang="en-ZA" sz="2000">
                <a:solidFill>
                  <a:srgbClr val="000000"/>
                </a:solidFill>
                <a:latin typeface="Open Sans"/>
                <a:ea typeface="Open Sans"/>
                <a:cs typeface="Open Sans"/>
                <a:sym typeface="Open Sans"/>
              </a:rPr>
              <a:t>20 años</a:t>
            </a:r>
            <a:endParaRPr/>
          </a:p>
        </p:txBody>
      </p:sp>
      <p:sp>
        <p:nvSpPr>
          <p:cNvPr id="346" name="Google Shape;346;p18"/>
          <p:cNvSpPr/>
          <p:nvPr/>
        </p:nvSpPr>
        <p:spPr>
          <a:xfrm>
            <a:off x="939765" y="6145924"/>
            <a:ext cx="508210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(Fuente de datos: Pappis et al. (2019)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Energy Projections for African Countries</a:t>
            </a:r>
            <a:r>
              <a:rPr lang="en-ZA" sz="1000">
                <a:solidFill>
                  <a:schemeClr val="dk1"/>
                </a:solidFill>
                <a:latin typeface="Open Sans"/>
                <a:ea typeface="Open Sans"/>
                <a:cs typeface="Open Sans"/>
                <a:sym typeface="Open Sans"/>
              </a:rPr>
              <a:t>)</a:t>
            </a:r>
            <a:endParaRPr/>
          </a:p>
        </p:txBody>
      </p:sp>
      <p:sp>
        <p:nvSpPr>
          <p:cNvPr id="347" name="Google Shape;347;p18"/>
          <p:cNvSpPr/>
          <p:nvPr/>
        </p:nvSpPr>
        <p:spPr>
          <a:xfrm>
            <a:off x="8766283" y="52722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8" name="Google Shape;348;p18" descr="Track2_Lecture8_Slide18.mp3"/>
          <p:cNvPicPr preferRelativeResize="0"/>
          <p:nvPr/>
        </p:nvPicPr>
        <p:blipFill rotWithShape="1">
          <a:blip r:embed="rId5">
            <a:alphaModFix/>
          </a:blip>
          <a:srcRect/>
          <a:stretch/>
        </p:blipFill>
        <p:spPr>
          <a:xfrm>
            <a:off x="8837648" y="59859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9" descr="Graphical user interface, text&#10;&#10;Description automatically generated"/>
          <p:cNvPicPr preferRelativeResize="0"/>
          <p:nvPr/>
        </p:nvPicPr>
        <p:blipFill rotWithShape="1">
          <a:blip r:embed="rId3">
            <a:alphaModFix/>
          </a:blip>
          <a:srcRect/>
          <a:stretch/>
        </p:blipFill>
        <p:spPr>
          <a:xfrm>
            <a:off x="0" y="11897"/>
            <a:ext cx="12192000" cy="6858000"/>
          </a:xfrm>
          <a:prstGeom prst="rect">
            <a:avLst/>
          </a:prstGeom>
          <a:noFill/>
          <a:ln>
            <a:noFill/>
          </a:ln>
        </p:spPr>
      </p:pic>
      <p:sp>
        <p:nvSpPr>
          <p:cNvPr id="355" name="Google Shape;355;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19</a:t>
            </a:fld>
            <a:endParaRPr sz="1400" b="1">
              <a:solidFill>
                <a:schemeClr val="lt1"/>
              </a:solidFill>
              <a:latin typeface="Open Sans ExtraBold"/>
              <a:ea typeface="Open Sans ExtraBold"/>
              <a:cs typeface="Open Sans ExtraBold"/>
              <a:sym typeface="Open Sans ExtraBold"/>
            </a:endParaRPr>
          </a:p>
        </p:txBody>
      </p:sp>
      <p:sp>
        <p:nvSpPr>
          <p:cNvPr id="356" name="Google Shape;356;p19"/>
          <p:cNvSpPr/>
          <p:nvPr/>
        </p:nvSpPr>
        <p:spPr>
          <a:xfrm>
            <a:off x="887215" y="1411390"/>
            <a:ext cx="707108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8.3.5 Tecnologías fuera de la red en OSeMOSYS Pt2</a:t>
            </a:r>
            <a:endParaRPr/>
          </a:p>
        </p:txBody>
      </p:sp>
      <p:sp>
        <p:nvSpPr>
          <p:cNvPr id="357" name="Google Shape;357;p19"/>
          <p:cNvSpPr txBox="1"/>
          <p:nvPr/>
        </p:nvSpPr>
        <p:spPr>
          <a:xfrm>
            <a:off x="887215" y="568169"/>
            <a:ext cx="8578332" cy="81280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8.3 En la red y fuera de la red</a:t>
            </a:r>
            <a:endParaRPr/>
          </a:p>
        </p:txBody>
      </p:sp>
      <p:sp>
        <p:nvSpPr>
          <p:cNvPr id="358" name="Google Shape;358;p19"/>
          <p:cNvSpPr/>
          <p:nvPr/>
        </p:nvSpPr>
        <p:spPr>
          <a:xfrm>
            <a:off x="8987782" y="56816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9" name="Google Shape;359;p19" descr="Track2_Lecture8_Slide19.mp3"/>
          <p:cNvPicPr preferRelativeResize="0"/>
          <p:nvPr/>
        </p:nvPicPr>
        <p:blipFill rotWithShape="1">
          <a:blip r:embed="rId4">
            <a:alphaModFix/>
          </a:blip>
          <a:srcRect/>
          <a:stretch/>
        </p:blipFill>
        <p:spPr>
          <a:xfrm>
            <a:off x="9059147" y="627375"/>
            <a:ext cx="812800" cy="812800"/>
          </a:xfrm>
          <a:prstGeom prst="rect">
            <a:avLst/>
          </a:prstGeom>
          <a:noFill/>
          <a:ln>
            <a:noFill/>
          </a:ln>
        </p:spPr>
      </p:pic>
      <p:pic>
        <p:nvPicPr>
          <p:cNvPr id="360" name="Google Shape;360;p19"/>
          <p:cNvPicPr preferRelativeResize="0"/>
          <p:nvPr/>
        </p:nvPicPr>
        <p:blipFill rotWithShape="1">
          <a:blip r:embed="rId5">
            <a:alphaModFix/>
          </a:blip>
          <a:srcRect/>
          <a:stretch/>
        </p:blipFill>
        <p:spPr>
          <a:xfrm>
            <a:off x="2373509" y="2018722"/>
            <a:ext cx="6290806" cy="3926096"/>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5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02" name="Google Shape;102;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sp>
        <p:nvSpPr>
          <p:cNvPr id="104" name="Google Shape;104;p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a:t>
            </a:fld>
            <a:endParaRPr sz="1400" b="1">
              <a:solidFill>
                <a:schemeClr val="lt1"/>
              </a:solidFill>
              <a:latin typeface="Open Sans ExtraBold"/>
              <a:ea typeface="Open Sans ExtraBold"/>
              <a:cs typeface="Open Sans ExtraBold"/>
              <a:sym typeface="Open Sans ExtraBold"/>
            </a:endParaRPr>
          </a:p>
        </p:txBody>
      </p:sp>
      <p:sp>
        <p:nvSpPr>
          <p:cNvPr id="105" name="Google Shape;105;p2"/>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ZA"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6" name="Google Shape;106;p2"/>
          <p:cNvSpPr txBox="1"/>
          <p:nvPr/>
        </p:nvSpPr>
        <p:spPr>
          <a:xfrm>
            <a:off x="835429" y="46372"/>
            <a:ext cx="7651304" cy="1361676"/>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ZA" sz="4400">
                <a:solidFill>
                  <a:schemeClr val="dk1"/>
                </a:solidFill>
                <a:latin typeface="Open Sans"/>
                <a:ea typeface="Open Sans"/>
                <a:cs typeface="Open Sans"/>
                <a:sym typeface="Open Sans"/>
              </a:rPr>
              <a:t>Resultados del aprendizaje</a:t>
            </a:r>
            <a:endParaRPr/>
          </a:p>
        </p:txBody>
      </p:sp>
      <p:sp>
        <p:nvSpPr>
          <p:cNvPr id="107" name="Google Shape;107;p2"/>
          <p:cNvSpPr txBox="1"/>
          <p:nvPr/>
        </p:nvSpPr>
        <p:spPr>
          <a:xfrm>
            <a:off x="884072" y="1501205"/>
            <a:ext cx="9505924" cy="452780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ZA" sz="2000" b="1">
                <a:solidFill>
                  <a:srgbClr val="9CC2E5"/>
                </a:solidFill>
                <a:latin typeface="Open Sans"/>
                <a:ea typeface="Open Sans"/>
                <a:cs typeface="Open Sans"/>
                <a:sym typeface="Open Sans"/>
              </a:rPr>
              <a:t>Al final de esta conferencia, serás capaz de:</a:t>
            </a:r>
            <a:endParaRPr sz="2000" b="1">
              <a:solidFill>
                <a:srgbClr val="9CC2E5"/>
              </a:solidFill>
              <a:latin typeface="Open Sans"/>
              <a:ea typeface="Open Sans"/>
              <a:cs typeface="Open Sans"/>
              <a:sym typeface="Open Sans"/>
            </a:endParaRPr>
          </a:p>
          <a:p>
            <a:pPr marL="342900" marR="0" lvl="0" indent="-342900" algn="just" rtl="0">
              <a:spcBef>
                <a:spcPts val="10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ILO1: Entender las características claves de las plantas de energía fotovoltaica, sus impactos ambientales y sociales, y cómo representarlos en OSeMOSYS </a:t>
            </a:r>
            <a:endParaRPr sz="2000">
              <a:solidFill>
                <a:schemeClr val="dk1"/>
              </a:solidFill>
              <a:latin typeface="Open Sans"/>
              <a:ea typeface="Open Sans"/>
              <a:cs typeface="Open Sans"/>
              <a:sym typeface="Open Sans"/>
            </a:endParaRPr>
          </a:p>
          <a:p>
            <a:pPr marL="342900" marR="0" lvl="0" indent="-342900" algn="just" rtl="0">
              <a:spcBef>
                <a:spcPts val="10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ILO2: Entender las características claves de las plantas de energía eólica, sus impactos ambientales y sociales, y cómo representarlos en OSeMOSYS</a:t>
            </a:r>
            <a:endParaRPr sz="2000">
              <a:solidFill>
                <a:schemeClr val="dk1"/>
              </a:solidFill>
              <a:latin typeface="Open Sans"/>
              <a:ea typeface="Open Sans"/>
              <a:cs typeface="Open Sans"/>
              <a:sym typeface="Open Sans"/>
            </a:endParaRPr>
          </a:p>
          <a:p>
            <a:pPr marL="342900" marR="0" lvl="0" indent="-342900" algn="just" rtl="0">
              <a:spcBef>
                <a:spcPts val="10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ILO3: Conocer la diferencia entre las tecnologías de red y las de fuera de red y sus características</a:t>
            </a:r>
            <a:endParaRPr sz="2000">
              <a:solidFill>
                <a:schemeClr val="dk1"/>
              </a:solidFill>
              <a:latin typeface="Open Sans"/>
              <a:ea typeface="Open Sans"/>
              <a:cs typeface="Open Sans"/>
              <a:sym typeface="Open Sans"/>
            </a:endParaRPr>
          </a:p>
          <a:p>
            <a:pPr marL="342900" marR="0" lvl="0" indent="-342900" algn="just" rtl="0">
              <a:spcBef>
                <a:spcPts val="10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ILO4: Conozca las últimas tendencias energéticas en materia de almacenamiento, redes inteligentes, hidrógeno y tecnologías de desalinización del agua, sus posibles aplicaciones y su impacto en el sistema energético</a:t>
            </a:r>
            <a:endParaRPr sz="2000">
              <a:solidFill>
                <a:schemeClr val="dk1"/>
              </a:solidFill>
              <a:latin typeface="Open Sans"/>
              <a:ea typeface="Open Sans"/>
              <a:cs typeface="Open Sans"/>
              <a:sym typeface="Open Sans"/>
            </a:endParaRPr>
          </a:p>
        </p:txBody>
      </p:sp>
      <p:sp>
        <p:nvSpPr>
          <p:cNvPr id="108" name="Google Shape;108;p2"/>
          <p:cNvSpPr/>
          <p:nvPr/>
        </p:nvSpPr>
        <p:spPr>
          <a:xfrm>
            <a:off x="8320784" y="62480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9" name="Google Shape;109;p2" descr="Track2_Lecture8_Slide2.mp3"/>
          <p:cNvPicPr preferRelativeResize="0"/>
          <p:nvPr/>
        </p:nvPicPr>
        <p:blipFill rotWithShape="1">
          <a:blip r:embed="rId4">
            <a:alphaModFix/>
          </a:blip>
          <a:srcRect/>
          <a:stretch/>
        </p:blipFill>
        <p:spPr>
          <a:xfrm>
            <a:off x="8430178" y="68840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20"/>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366" name="Google Shape;366;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20</a:t>
            </a:fld>
            <a:endParaRPr sz="1400" b="1">
              <a:solidFill>
                <a:schemeClr val="lt1"/>
              </a:solidFill>
              <a:latin typeface="Open Sans ExtraBold"/>
              <a:ea typeface="Open Sans ExtraBold"/>
              <a:cs typeface="Open Sans ExtraBold"/>
              <a:sym typeface="Open Sans ExtraBold"/>
            </a:endParaRPr>
          </a:p>
        </p:txBody>
      </p:sp>
      <p:sp>
        <p:nvSpPr>
          <p:cNvPr id="367" name="Google Shape;367;p20"/>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Conferencia 8.3 Referencias</a:t>
            </a:r>
            <a:endParaRPr/>
          </a:p>
        </p:txBody>
      </p:sp>
      <p:sp>
        <p:nvSpPr>
          <p:cNvPr id="368" name="Google Shape;368;p20"/>
          <p:cNvSpPr txBox="1"/>
          <p:nvPr/>
        </p:nvSpPr>
        <p:spPr>
          <a:xfrm>
            <a:off x="1183037" y="1876086"/>
            <a:ext cx="5742419" cy="230832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Pappis, I., Howells, M., Sridharan, V., Usher, W., Shivakumar, A., Gardumi, F. y Ramos, E., Energy projections for African countries, Hidalgo González, I., Medarac, H., González Sánchez, M. y Kougias, I., editor(es), EUR 29904 ES, Oficina de Publicaciones de la Unión Europea, Luxemburgo, 2019, ISBN 978-92-76-12391-0, doi:10.2760/678700, JRC118432.</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21" descr="Graphical user interface, text&#10;&#10;Description automatically generated"/>
          <p:cNvPicPr preferRelativeResize="0"/>
          <p:nvPr/>
        </p:nvPicPr>
        <p:blipFill rotWithShape="1">
          <a:blip r:embed="rId3">
            <a:alphaModFix/>
          </a:blip>
          <a:srcRect/>
          <a:stretch/>
        </p:blipFill>
        <p:spPr>
          <a:xfrm>
            <a:off x="0" y="11897"/>
            <a:ext cx="12192000" cy="6858000"/>
          </a:xfrm>
          <a:prstGeom prst="rect">
            <a:avLst/>
          </a:prstGeom>
          <a:noFill/>
          <a:ln>
            <a:noFill/>
          </a:ln>
        </p:spPr>
      </p:pic>
      <p:sp>
        <p:nvSpPr>
          <p:cNvPr id="375" name="Google Shape;375;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21</a:t>
            </a:fld>
            <a:endParaRPr sz="1400" b="1">
              <a:solidFill>
                <a:schemeClr val="lt1"/>
              </a:solidFill>
              <a:latin typeface="Open Sans ExtraBold"/>
              <a:ea typeface="Open Sans ExtraBold"/>
              <a:cs typeface="Open Sans ExtraBold"/>
              <a:sym typeface="Open Sans ExtraBold"/>
            </a:endParaRPr>
          </a:p>
        </p:txBody>
      </p:sp>
      <p:sp>
        <p:nvSpPr>
          <p:cNvPr id="376" name="Google Shape;376;p21"/>
          <p:cNvSpPr/>
          <p:nvPr/>
        </p:nvSpPr>
        <p:spPr>
          <a:xfrm>
            <a:off x="887215" y="1397013"/>
            <a:ext cx="993486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8.4.1 Introducción a las nuevas tendencias e innovaciones energéticas</a:t>
            </a:r>
            <a:endParaRPr/>
          </a:p>
        </p:txBody>
      </p:sp>
      <p:sp>
        <p:nvSpPr>
          <p:cNvPr id="377" name="Google Shape;377;p21"/>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8.4 Nuevas tendencias energéticas</a:t>
            </a:r>
            <a:endParaRPr/>
          </a:p>
        </p:txBody>
      </p:sp>
      <p:grpSp>
        <p:nvGrpSpPr>
          <p:cNvPr id="378" name="Google Shape;378;p21"/>
          <p:cNvGrpSpPr/>
          <p:nvPr/>
        </p:nvGrpSpPr>
        <p:grpSpPr>
          <a:xfrm>
            <a:off x="3564773" y="1961061"/>
            <a:ext cx="4889924" cy="4226546"/>
            <a:chOff x="286735" y="1427"/>
            <a:chExt cx="4889924" cy="4226546"/>
          </a:xfrm>
        </p:grpSpPr>
        <p:sp>
          <p:nvSpPr>
            <p:cNvPr id="379" name="Google Shape;379;p21"/>
            <p:cNvSpPr/>
            <p:nvPr/>
          </p:nvSpPr>
          <p:spPr>
            <a:xfrm>
              <a:off x="2027431" y="1427"/>
              <a:ext cx="1408531" cy="91554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1"/>
            <p:cNvSpPr txBox="1"/>
            <p:nvPr/>
          </p:nvSpPr>
          <p:spPr>
            <a:xfrm>
              <a:off x="2072124" y="46120"/>
              <a:ext cx="1319145" cy="82615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ZA" sz="1300">
                  <a:solidFill>
                    <a:schemeClr val="lt1"/>
                  </a:solidFill>
                  <a:latin typeface="Calibri"/>
                  <a:ea typeface="Calibri"/>
                  <a:cs typeface="Calibri"/>
                  <a:sym typeface="Calibri"/>
                </a:rPr>
                <a:t>Descarbonización </a:t>
              </a:r>
              <a:endParaRPr sz="1300">
                <a:solidFill>
                  <a:schemeClr val="lt1"/>
                </a:solidFill>
                <a:latin typeface="Calibri"/>
                <a:ea typeface="Calibri"/>
                <a:cs typeface="Calibri"/>
                <a:sym typeface="Calibri"/>
              </a:endParaRPr>
            </a:p>
          </p:txBody>
        </p:sp>
        <p:sp>
          <p:nvSpPr>
            <p:cNvPr id="381" name="Google Shape;381;p21"/>
            <p:cNvSpPr/>
            <p:nvPr/>
          </p:nvSpPr>
          <p:spPr>
            <a:xfrm>
              <a:off x="901420" y="459199"/>
              <a:ext cx="3660553" cy="3660553"/>
            </a:xfrm>
            <a:custGeom>
              <a:avLst/>
              <a:gdLst/>
              <a:ahLst/>
              <a:cxnLst/>
              <a:rect l="l" t="t" r="r" b="b"/>
              <a:pathLst>
                <a:path w="120000" h="120000" extrusionOk="0">
                  <a:moveTo>
                    <a:pt x="83405" y="4753"/>
                  </a:moveTo>
                  <a:lnTo>
                    <a:pt x="83405" y="4753"/>
                  </a:lnTo>
                  <a:cubicBezTo>
                    <a:pt x="93992" y="9238"/>
                    <a:pt x="103068" y="16671"/>
                    <a:pt x="109552" y="26167"/>
                  </a:cubicBezTo>
                </a:path>
              </a:pathLst>
            </a:custGeom>
            <a:no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1"/>
            <p:cNvSpPr/>
            <p:nvPr/>
          </p:nvSpPr>
          <p:spPr>
            <a:xfrm>
              <a:off x="3768128" y="1266117"/>
              <a:ext cx="1408531" cy="915545"/>
            </a:xfrm>
            <a:prstGeom prst="roundRect">
              <a:avLst>
                <a:gd name="adj" fmla="val 16667"/>
              </a:avLst>
            </a:prstGeom>
            <a:solidFill>
              <a:srgbClr val="52CB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1"/>
            <p:cNvSpPr txBox="1"/>
            <p:nvPr/>
          </p:nvSpPr>
          <p:spPr>
            <a:xfrm>
              <a:off x="3812821" y="1310810"/>
              <a:ext cx="1319145" cy="82615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ZA" sz="1300">
                  <a:solidFill>
                    <a:schemeClr val="lt1"/>
                  </a:solidFill>
                  <a:latin typeface="Calibri"/>
                  <a:ea typeface="Calibri"/>
                  <a:cs typeface="Calibri"/>
                  <a:sym typeface="Calibri"/>
                </a:rPr>
                <a:t>Reducir la contaminación</a:t>
              </a:r>
              <a:endParaRPr sz="1300">
                <a:solidFill>
                  <a:schemeClr val="lt1"/>
                </a:solidFill>
                <a:latin typeface="Calibri"/>
                <a:ea typeface="Calibri"/>
                <a:cs typeface="Calibri"/>
                <a:sym typeface="Calibri"/>
              </a:endParaRPr>
            </a:p>
          </p:txBody>
        </p:sp>
        <p:sp>
          <p:nvSpPr>
            <p:cNvPr id="384" name="Google Shape;384;p21"/>
            <p:cNvSpPr/>
            <p:nvPr/>
          </p:nvSpPr>
          <p:spPr>
            <a:xfrm>
              <a:off x="901420" y="459199"/>
              <a:ext cx="3660553" cy="3660553"/>
            </a:xfrm>
            <a:custGeom>
              <a:avLst/>
              <a:gdLst/>
              <a:ahLst/>
              <a:cxnLst/>
              <a:rect l="l" t="t" r="r" b="b"/>
              <a:pathLst>
                <a:path w="120000" h="120000" extrusionOk="0">
                  <a:moveTo>
                    <a:pt x="119917" y="56849"/>
                  </a:moveTo>
                  <a:cubicBezTo>
                    <a:pt x="120594" y="69725"/>
                    <a:pt x="117105" y="82477"/>
                    <a:pt x="109967" y="93215"/>
                  </a:cubicBezTo>
                </a:path>
              </a:pathLst>
            </a:custGeom>
            <a:noFill/>
            <a:ln w="9525" cap="flat" cmpd="sng">
              <a:solidFill>
                <a:srgbClr val="52CBC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a:off x="3103241" y="3312428"/>
              <a:ext cx="1408531" cy="915545"/>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txBox="1"/>
            <p:nvPr/>
          </p:nvSpPr>
          <p:spPr>
            <a:xfrm>
              <a:off x="3147934" y="3357121"/>
              <a:ext cx="1319145" cy="82615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ZA" sz="1300">
                  <a:solidFill>
                    <a:schemeClr val="lt1"/>
                  </a:solidFill>
                  <a:latin typeface="Calibri"/>
                  <a:ea typeface="Calibri"/>
                  <a:cs typeface="Calibri"/>
                  <a:sym typeface="Calibri"/>
                </a:rPr>
                <a:t>Seguridad energética</a:t>
              </a:r>
              <a:endParaRPr sz="1300">
                <a:solidFill>
                  <a:schemeClr val="lt1"/>
                </a:solidFill>
                <a:latin typeface="Calibri"/>
                <a:ea typeface="Calibri"/>
                <a:cs typeface="Calibri"/>
                <a:sym typeface="Calibri"/>
              </a:endParaRPr>
            </a:p>
          </p:txBody>
        </p:sp>
        <p:sp>
          <p:nvSpPr>
            <p:cNvPr id="387" name="Google Shape;387;p21"/>
            <p:cNvSpPr/>
            <p:nvPr/>
          </p:nvSpPr>
          <p:spPr>
            <a:xfrm>
              <a:off x="901420" y="459199"/>
              <a:ext cx="3660553" cy="3660553"/>
            </a:xfrm>
            <a:custGeom>
              <a:avLst/>
              <a:gdLst/>
              <a:ahLst/>
              <a:cxnLst/>
              <a:rect l="l" t="t" r="r" b="b"/>
              <a:pathLst>
                <a:path w="120000" h="120000" extrusionOk="0">
                  <a:moveTo>
                    <a:pt x="71941" y="118800"/>
                  </a:moveTo>
                  <a:cubicBezTo>
                    <a:pt x="64061" y="120400"/>
                    <a:pt x="55939" y="120400"/>
                    <a:pt x="48058" y="118800"/>
                  </a:cubicBezTo>
                </a:path>
              </a:pathLst>
            </a:custGeom>
            <a:noFill/>
            <a:ln w="9525"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a:off x="951622" y="3312428"/>
              <a:ext cx="1408531" cy="915545"/>
            </a:xfrm>
            <a:prstGeom prst="roundRect">
              <a:avLst>
                <a:gd name="adj" fmla="val 16667"/>
              </a:avLst>
            </a:prstGeom>
            <a:solidFill>
              <a:srgbClr val="46BA4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txBox="1"/>
            <p:nvPr/>
          </p:nvSpPr>
          <p:spPr>
            <a:xfrm>
              <a:off x="996315" y="3357121"/>
              <a:ext cx="1319145" cy="82615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ZA" sz="1300">
                  <a:solidFill>
                    <a:schemeClr val="lt1"/>
                  </a:solidFill>
                  <a:latin typeface="Calibri"/>
                  <a:ea typeface="Calibri"/>
                  <a:cs typeface="Calibri"/>
                  <a:sym typeface="Calibri"/>
                </a:rPr>
                <a:t>Eficiencia energética</a:t>
              </a:r>
              <a:endParaRPr sz="1300">
                <a:solidFill>
                  <a:schemeClr val="lt1"/>
                </a:solidFill>
                <a:latin typeface="Calibri"/>
                <a:ea typeface="Calibri"/>
                <a:cs typeface="Calibri"/>
                <a:sym typeface="Calibri"/>
              </a:endParaRPr>
            </a:p>
          </p:txBody>
        </p:sp>
        <p:sp>
          <p:nvSpPr>
            <p:cNvPr id="390" name="Google Shape;390;p21"/>
            <p:cNvSpPr/>
            <p:nvPr/>
          </p:nvSpPr>
          <p:spPr>
            <a:xfrm>
              <a:off x="901420" y="459199"/>
              <a:ext cx="3660553" cy="3660553"/>
            </a:xfrm>
            <a:custGeom>
              <a:avLst/>
              <a:gdLst/>
              <a:ahLst/>
              <a:cxnLst/>
              <a:rect l="l" t="t" r="r" b="b"/>
              <a:pathLst>
                <a:path w="120000" h="120000" extrusionOk="0">
                  <a:moveTo>
                    <a:pt x="10032" y="93215"/>
                  </a:moveTo>
                  <a:lnTo>
                    <a:pt x="10032" y="93215"/>
                  </a:lnTo>
                  <a:cubicBezTo>
                    <a:pt x="2894" y="82477"/>
                    <a:pt x="-595" y="69725"/>
                    <a:pt x="82" y="56849"/>
                  </a:cubicBezTo>
                </a:path>
              </a:pathLst>
            </a:custGeom>
            <a:noFill/>
            <a:ln w="9525" cap="flat" cmpd="sng">
              <a:solidFill>
                <a:srgbClr val="46BA4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p:cNvSpPr/>
            <p:nvPr/>
          </p:nvSpPr>
          <p:spPr>
            <a:xfrm>
              <a:off x="286735" y="1266117"/>
              <a:ext cx="1408531" cy="915545"/>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txBox="1"/>
            <p:nvPr/>
          </p:nvSpPr>
          <p:spPr>
            <a:xfrm>
              <a:off x="331428" y="1310810"/>
              <a:ext cx="1319145" cy="82615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ZA" sz="1300">
                  <a:solidFill>
                    <a:schemeClr val="lt1"/>
                  </a:solidFill>
                  <a:latin typeface="Calibri"/>
                  <a:ea typeface="Calibri"/>
                  <a:cs typeface="Calibri"/>
                  <a:sym typeface="Calibri"/>
                </a:rPr>
                <a:t>Fiabilidad del sistema</a:t>
              </a:r>
              <a:endParaRPr sz="1300">
                <a:solidFill>
                  <a:schemeClr val="lt1"/>
                </a:solidFill>
                <a:latin typeface="Calibri"/>
                <a:ea typeface="Calibri"/>
                <a:cs typeface="Calibri"/>
                <a:sym typeface="Calibri"/>
              </a:endParaRPr>
            </a:p>
          </p:txBody>
        </p:sp>
        <p:sp>
          <p:nvSpPr>
            <p:cNvPr id="393" name="Google Shape;393;p21"/>
            <p:cNvSpPr/>
            <p:nvPr/>
          </p:nvSpPr>
          <p:spPr>
            <a:xfrm>
              <a:off x="901420" y="459199"/>
              <a:ext cx="3660553" cy="3660553"/>
            </a:xfrm>
            <a:custGeom>
              <a:avLst/>
              <a:gdLst/>
              <a:ahLst/>
              <a:cxnLst/>
              <a:rect l="l" t="t" r="r" b="b"/>
              <a:pathLst>
                <a:path w="120000" h="120000" extrusionOk="0">
                  <a:moveTo>
                    <a:pt x="10449" y="26167"/>
                  </a:moveTo>
                  <a:lnTo>
                    <a:pt x="10449" y="26167"/>
                  </a:lnTo>
                  <a:cubicBezTo>
                    <a:pt x="16933" y="16671"/>
                    <a:pt x="26008" y="9238"/>
                    <a:pt x="36596" y="4753"/>
                  </a:cubicBezTo>
                </a:path>
              </a:pathLst>
            </a:custGeom>
            <a:noFill/>
            <a:ln w="9525"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21"/>
          <p:cNvSpPr/>
          <p:nvPr/>
        </p:nvSpPr>
        <p:spPr>
          <a:xfrm>
            <a:off x="5243554" y="3596748"/>
            <a:ext cx="1717806"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2000">
                <a:solidFill>
                  <a:schemeClr val="dk1"/>
                </a:solidFill>
                <a:latin typeface="Open Sans"/>
                <a:ea typeface="Open Sans"/>
                <a:cs typeface="Open Sans"/>
                <a:sym typeface="Open Sans"/>
              </a:rPr>
              <a:t>¿Por qué necesitamos la innovación energética?</a:t>
            </a:r>
            <a:endParaRPr sz="2000">
              <a:solidFill>
                <a:schemeClr val="dk1"/>
              </a:solidFill>
              <a:latin typeface="Open Sans"/>
              <a:ea typeface="Open Sans"/>
              <a:cs typeface="Open Sans"/>
              <a:sym typeface="Open Sans"/>
            </a:endParaRPr>
          </a:p>
        </p:txBody>
      </p:sp>
      <p:sp>
        <p:nvSpPr>
          <p:cNvPr id="395" name="Google Shape;395;p21"/>
          <p:cNvSpPr/>
          <p:nvPr/>
        </p:nvSpPr>
        <p:spPr>
          <a:xfrm>
            <a:off x="8994079" y="6159062"/>
            <a:ext cx="276863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Sridharan, V.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396" name="Google Shape;396;p21"/>
          <p:cNvSpPr/>
          <p:nvPr/>
        </p:nvSpPr>
        <p:spPr>
          <a:xfrm>
            <a:off x="7475734" y="29918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7" name="Google Shape;397;p21" descr="Track2_Lecture8_Slide21.mp3"/>
          <p:cNvPicPr preferRelativeResize="0"/>
          <p:nvPr/>
        </p:nvPicPr>
        <p:blipFill rotWithShape="1">
          <a:blip r:embed="rId5">
            <a:alphaModFix/>
          </a:blip>
          <a:srcRect/>
          <a:stretch/>
        </p:blipFill>
        <p:spPr>
          <a:xfrm>
            <a:off x="7547099" y="36139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50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04" name="Google Shape;404;p2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22</a:t>
            </a:fld>
            <a:endParaRPr sz="1400" b="1">
              <a:solidFill>
                <a:schemeClr val="lt1"/>
              </a:solidFill>
              <a:latin typeface="Open Sans ExtraBold"/>
              <a:ea typeface="Open Sans ExtraBold"/>
              <a:cs typeface="Open Sans ExtraBold"/>
              <a:sym typeface="Open Sans ExtraBold"/>
            </a:endParaRPr>
          </a:p>
        </p:txBody>
      </p:sp>
      <p:sp>
        <p:nvSpPr>
          <p:cNvPr id="405" name="Google Shape;405;p22"/>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8.4.2 Redes inteligentes</a:t>
            </a:r>
            <a:endParaRPr/>
          </a:p>
        </p:txBody>
      </p:sp>
      <p:sp>
        <p:nvSpPr>
          <p:cNvPr id="406" name="Google Shape;406;p22"/>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8.4 Nuevas tendencias energéticas</a:t>
            </a:r>
            <a:endParaRPr/>
          </a:p>
        </p:txBody>
      </p:sp>
      <p:sp>
        <p:nvSpPr>
          <p:cNvPr id="407" name="Google Shape;407;p22"/>
          <p:cNvSpPr/>
          <p:nvPr/>
        </p:nvSpPr>
        <p:spPr>
          <a:xfrm>
            <a:off x="8994079" y="6159062"/>
            <a:ext cx="276863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Sridharan, V.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408" name="Google Shape;408;p22"/>
          <p:cNvSpPr/>
          <p:nvPr/>
        </p:nvSpPr>
        <p:spPr>
          <a:xfrm>
            <a:off x="887214" y="1928975"/>
            <a:ext cx="9122146" cy="3631763"/>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Las redes inteligentes permiten un flujo bidireccional de información y electricidad entre proveedores y consumidores</a:t>
            </a:r>
            <a:endParaRPr/>
          </a:p>
          <a:p>
            <a:pPr marL="342900" marR="0" lvl="0" indent="-342900" algn="just"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Los consumidores pueden desempeñar un papel más activo en los sistemas energéticos</a:t>
            </a:r>
            <a:endParaRPr/>
          </a:p>
          <a:p>
            <a:pPr marL="342900" marR="0" lvl="0" indent="-342900" algn="just"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Las oportunidades que ofrecen las redes inteligentes incluyen:</a:t>
            </a:r>
            <a:endParaRPr/>
          </a:p>
          <a:p>
            <a:pPr marL="800100" marR="0" lvl="1" indent="-342900" algn="just" rtl="0">
              <a:spcBef>
                <a:spcPts val="1200"/>
              </a:spcBef>
              <a:spcAft>
                <a:spcPts val="0"/>
              </a:spcAft>
              <a:buClr>
                <a:srgbClr val="000000"/>
              </a:buClr>
              <a:buSzPts val="2000"/>
              <a:buFont typeface="Arial"/>
              <a:buChar char="•"/>
            </a:pPr>
            <a:r>
              <a:rPr lang="en-ZA" sz="2000" b="0" i="0" u="none" strike="noStrike" cap="none">
                <a:solidFill>
                  <a:srgbClr val="000000"/>
                </a:solidFill>
                <a:latin typeface="Open Sans"/>
                <a:ea typeface="Open Sans"/>
                <a:cs typeface="Open Sans"/>
                <a:sym typeface="Open Sans"/>
              </a:rPr>
              <a:t>Precios por tiempo de uso y programación de actividades para reducir la presión sobre la red</a:t>
            </a:r>
            <a:endParaRPr sz="1800" b="0" i="0" u="none" strike="noStrike" cap="none">
              <a:solidFill>
                <a:srgbClr val="000000"/>
              </a:solidFill>
              <a:latin typeface="Calibri"/>
              <a:ea typeface="Calibri"/>
              <a:cs typeface="Calibri"/>
              <a:sym typeface="Calibri"/>
            </a:endParaRPr>
          </a:p>
          <a:p>
            <a:pPr marL="800100" marR="0" lvl="1" indent="-342900" algn="just" rtl="0">
              <a:spcBef>
                <a:spcPts val="1200"/>
              </a:spcBef>
              <a:spcAft>
                <a:spcPts val="0"/>
              </a:spcAft>
              <a:buClr>
                <a:srgbClr val="000000"/>
              </a:buClr>
              <a:buSzPts val="2000"/>
              <a:buFont typeface="Arial"/>
              <a:buChar char="•"/>
            </a:pPr>
            <a:r>
              <a:rPr lang="en-ZA" sz="2000" b="0" i="0" u="none" strike="noStrike" cap="none">
                <a:solidFill>
                  <a:srgbClr val="000000"/>
                </a:solidFill>
                <a:latin typeface="Open Sans"/>
                <a:ea typeface="Open Sans"/>
                <a:cs typeface="Open Sans"/>
                <a:sym typeface="Open Sans"/>
              </a:rPr>
              <a:t>Mayor integración de las energías renovables</a:t>
            </a:r>
            <a:endParaRPr sz="1800" b="0" i="0" u="none" strike="noStrike" cap="none">
              <a:solidFill>
                <a:srgbClr val="000000"/>
              </a:solidFill>
              <a:latin typeface="Calibri"/>
              <a:ea typeface="Calibri"/>
              <a:cs typeface="Calibri"/>
              <a:sym typeface="Calibri"/>
            </a:endParaRPr>
          </a:p>
          <a:p>
            <a:pPr marL="800100" marR="0" lvl="1" indent="-342900" algn="just" rtl="0">
              <a:spcBef>
                <a:spcPts val="1200"/>
              </a:spcBef>
              <a:spcAft>
                <a:spcPts val="0"/>
              </a:spcAft>
              <a:buClr>
                <a:srgbClr val="000000"/>
              </a:buClr>
              <a:buSzPts val="2000"/>
              <a:buFont typeface="Arial"/>
              <a:buChar char="•"/>
            </a:pPr>
            <a:r>
              <a:rPr lang="en-ZA" sz="2000" b="0" i="0" u="none" strike="noStrike" cap="none">
                <a:solidFill>
                  <a:srgbClr val="000000"/>
                </a:solidFill>
                <a:latin typeface="Open Sans"/>
                <a:ea typeface="Open Sans"/>
                <a:cs typeface="Open Sans"/>
                <a:sym typeface="Open Sans"/>
              </a:rPr>
              <a:t>Mayor flexibilidad y fiabilidad del sistema</a:t>
            </a:r>
            <a:endParaRPr/>
          </a:p>
        </p:txBody>
      </p:sp>
      <p:sp>
        <p:nvSpPr>
          <p:cNvPr id="409" name="Google Shape;409;p22"/>
          <p:cNvSpPr/>
          <p:nvPr/>
        </p:nvSpPr>
        <p:spPr>
          <a:xfrm>
            <a:off x="7291789" y="69643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0" name="Google Shape;410;p22" descr="Track2_Lecture8_Slide22.mp3"/>
          <p:cNvPicPr preferRelativeResize="0"/>
          <p:nvPr/>
        </p:nvPicPr>
        <p:blipFill rotWithShape="1">
          <a:blip r:embed="rId5">
            <a:alphaModFix/>
          </a:blip>
          <a:srcRect/>
          <a:stretch/>
        </p:blipFill>
        <p:spPr>
          <a:xfrm>
            <a:off x="7363154" y="76779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17" name="Google Shape;417;p2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23</a:t>
            </a:fld>
            <a:endParaRPr sz="1400" b="1">
              <a:solidFill>
                <a:schemeClr val="lt1"/>
              </a:solidFill>
              <a:latin typeface="Open Sans ExtraBold"/>
              <a:ea typeface="Open Sans ExtraBold"/>
              <a:cs typeface="Open Sans ExtraBold"/>
              <a:sym typeface="Open Sans ExtraBold"/>
            </a:endParaRPr>
          </a:p>
        </p:txBody>
      </p:sp>
      <p:sp>
        <p:nvSpPr>
          <p:cNvPr id="418" name="Google Shape;418;p23"/>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8.4.3 Almacenamiento de energía</a:t>
            </a:r>
            <a:endParaRPr/>
          </a:p>
        </p:txBody>
      </p:sp>
      <p:sp>
        <p:nvSpPr>
          <p:cNvPr id="419" name="Google Shape;419;p23"/>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8.4 Nuevas tendencias energéticas</a:t>
            </a:r>
            <a:endParaRPr/>
          </a:p>
        </p:txBody>
      </p:sp>
      <p:pic>
        <p:nvPicPr>
          <p:cNvPr id="420" name="Google Shape;420;p23" descr="A picture containing sky, outdoor, road, grass&#10;&#10;Description automatically generated"/>
          <p:cNvPicPr preferRelativeResize="0"/>
          <p:nvPr/>
        </p:nvPicPr>
        <p:blipFill rotWithShape="1">
          <a:blip r:embed="rId4">
            <a:alphaModFix/>
          </a:blip>
          <a:srcRect/>
          <a:stretch/>
        </p:blipFill>
        <p:spPr>
          <a:xfrm>
            <a:off x="2826589" y="1995564"/>
            <a:ext cx="6538821" cy="3686382"/>
          </a:xfrm>
          <a:prstGeom prst="rect">
            <a:avLst/>
          </a:prstGeom>
          <a:noFill/>
          <a:ln>
            <a:noFill/>
          </a:ln>
        </p:spPr>
      </p:pic>
      <p:sp>
        <p:nvSpPr>
          <p:cNvPr id="421" name="Google Shape;421;p23"/>
          <p:cNvSpPr/>
          <p:nvPr/>
        </p:nvSpPr>
        <p:spPr>
          <a:xfrm>
            <a:off x="2826589" y="5735205"/>
            <a:ext cx="621792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i="1">
                <a:solidFill>
                  <a:srgbClr val="000000"/>
                </a:solidFill>
                <a:latin typeface="Open Sans"/>
                <a:ea typeface="Open Sans"/>
                <a:cs typeface="Open Sans"/>
                <a:sym typeface="Open Sans"/>
              </a:rPr>
              <a:t>(</a:t>
            </a:r>
            <a:r>
              <a:rPr lang="en-ZA" sz="1050">
                <a:solidFill>
                  <a:srgbClr val="000000"/>
                </a:solidFill>
                <a:latin typeface="Open Sans"/>
                <a:ea typeface="Open Sans"/>
                <a:cs typeface="Open Sans"/>
                <a:sym typeface="Open Sans"/>
              </a:rPr>
              <a:t>UniEnergy Technologies, </a:t>
            </a:r>
            <a:r>
              <a:rPr lang="en-ZA" sz="105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ZA" sz="1050">
                <a:solidFill>
                  <a:srgbClr val="000000"/>
                </a:solidFill>
                <a:latin typeface="Open Sans"/>
                <a:ea typeface="Open Sans"/>
                <a:cs typeface="Open Sans"/>
                <a:sym typeface="Open Sans"/>
              </a:rPr>
              <a:t>, licencia: </a:t>
            </a:r>
            <a:r>
              <a:rPr lang="en-ZA" sz="105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BY-SA 4.0</a:t>
            </a:r>
            <a:r>
              <a:rPr lang="en-ZA" sz="1050">
                <a:solidFill>
                  <a:srgbClr val="000000"/>
                </a:solidFill>
                <a:latin typeface="Open Sans"/>
                <a:ea typeface="Open Sans"/>
                <a:cs typeface="Open Sans"/>
                <a:sym typeface="Open Sans"/>
              </a:rPr>
              <a:t>)</a:t>
            </a:r>
            <a:endParaRPr/>
          </a:p>
        </p:txBody>
      </p:sp>
      <p:sp>
        <p:nvSpPr>
          <p:cNvPr id="422" name="Google Shape;422;p23"/>
          <p:cNvSpPr/>
          <p:nvPr/>
        </p:nvSpPr>
        <p:spPr>
          <a:xfrm>
            <a:off x="8994079" y="6159062"/>
            <a:ext cx="276863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Sridharan, V.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423" name="Google Shape;423;p23"/>
          <p:cNvSpPr/>
          <p:nvPr/>
        </p:nvSpPr>
        <p:spPr>
          <a:xfrm>
            <a:off x="7291789" y="69643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4" name="Google Shape;424;p23" descr="Track2_Lecture8_Slide23.mp3"/>
          <p:cNvPicPr preferRelativeResize="0"/>
          <p:nvPr/>
        </p:nvPicPr>
        <p:blipFill rotWithShape="1">
          <a:blip r:embed="rId8">
            <a:alphaModFix/>
          </a:blip>
          <a:srcRect/>
          <a:stretch/>
        </p:blipFill>
        <p:spPr>
          <a:xfrm>
            <a:off x="7363154" y="76308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50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2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31" name="Google Shape;431;p2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24</a:t>
            </a:fld>
            <a:endParaRPr sz="1400" b="1">
              <a:solidFill>
                <a:schemeClr val="lt1"/>
              </a:solidFill>
              <a:latin typeface="Open Sans ExtraBold"/>
              <a:ea typeface="Open Sans ExtraBold"/>
              <a:cs typeface="Open Sans ExtraBold"/>
              <a:sym typeface="Open Sans ExtraBold"/>
            </a:endParaRPr>
          </a:p>
        </p:txBody>
      </p:sp>
      <p:sp>
        <p:nvSpPr>
          <p:cNvPr id="432" name="Google Shape;432;p24"/>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8.4.4 Hidrógeno </a:t>
            </a:r>
            <a:endParaRPr/>
          </a:p>
        </p:txBody>
      </p:sp>
      <p:sp>
        <p:nvSpPr>
          <p:cNvPr id="433" name="Google Shape;433;p24"/>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8.4 Nuevas tendencias energéticas</a:t>
            </a:r>
            <a:endParaRPr/>
          </a:p>
        </p:txBody>
      </p:sp>
      <p:pic>
        <p:nvPicPr>
          <p:cNvPr id="434" name="Google Shape;434;p24" descr="A picture containing text, outdoor, sky, road&#10;&#10;Description automatically generated"/>
          <p:cNvPicPr preferRelativeResize="0"/>
          <p:nvPr/>
        </p:nvPicPr>
        <p:blipFill rotWithShape="1">
          <a:blip r:embed="rId4">
            <a:alphaModFix/>
          </a:blip>
          <a:srcRect/>
          <a:stretch/>
        </p:blipFill>
        <p:spPr>
          <a:xfrm>
            <a:off x="3099759" y="1885420"/>
            <a:ext cx="5992482" cy="3863536"/>
          </a:xfrm>
          <a:prstGeom prst="rect">
            <a:avLst/>
          </a:prstGeom>
          <a:noFill/>
          <a:ln>
            <a:noFill/>
          </a:ln>
        </p:spPr>
      </p:pic>
      <p:sp>
        <p:nvSpPr>
          <p:cNvPr id="435" name="Google Shape;435;p24"/>
          <p:cNvSpPr/>
          <p:nvPr/>
        </p:nvSpPr>
        <p:spPr>
          <a:xfrm>
            <a:off x="3086361" y="5790049"/>
            <a:ext cx="621792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50">
                <a:solidFill>
                  <a:srgbClr val="000000"/>
                </a:solidFill>
                <a:latin typeface="Open Sans"/>
                <a:ea typeface="Open Sans"/>
                <a:cs typeface="Open Sans"/>
                <a:sym typeface="Open Sans"/>
              </a:rPr>
              <a:t>(Departamento de Estado de Estados Unidos, </a:t>
            </a:r>
            <a:r>
              <a:rPr lang="en-ZA" sz="105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ZA" sz="1050">
                <a:solidFill>
                  <a:srgbClr val="000000"/>
                </a:solidFill>
                <a:latin typeface="Open Sans"/>
                <a:ea typeface="Open Sans"/>
                <a:cs typeface="Open Sans"/>
                <a:sym typeface="Open Sans"/>
              </a:rPr>
              <a:t>, licencia: </a:t>
            </a:r>
            <a:r>
              <a:rPr lang="en-ZA" sz="105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BY-NC 2.0</a:t>
            </a:r>
            <a:r>
              <a:rPr lang="en-ZA" sz="1050">
                <a:solidFill>
                  <a:srgbClr val="000000"/>
                </a:solidFill>
                <a:latin typeface="Open Sans"/>
                <a:ea typeface="Open Sans"/>
                <a:cs typeface="Open Sans"/>
                <a:sym typeface="Open Sans"/>
              </a:rPr>
              <a:t>)</a:t>
            </a:r>
            <a:endParaRPr/>
          </a:p>
        </p:txBody>
      </p:sp>
      <p:sp>
        <p:nvSpPr>
          <p:cNvPr id="436" name="Google Shape;436;p24"/>
          <p:cNvSpPr/>
          <p:nvPr/>
        </p:nvSpPr>
        <p:spPr>
          <a:xfrm>
            <a:off x="8994079" y="6159062"/>
            <a:ext cx="276863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Sridharan, V.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437" name="Google Shape;437;p24"/>
          <p:cNvSpPr/>
          <p:nvPr/>
        </p:nvSpPr>
        <p:spPr>
          <a:xfrm>
            <a:off x="7291789" y="69643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8" name="Google Shape;438;p24" descr="Track2_Lecture8_Slide24.mp3"/>
          <p:cNvPicPr preferRelativeResize="0"/>
          <p:nvPr/>
        </p:nvPicPr>
        <p:blipFill rotWithShape="1">
          <a:blip r:embed="rId8">
            <a:alphaModFix/>
          </a:blip>
          <a:srcRect/>
          <a:stretch/>
        </p:blipFill>
        <p:spPr>
          <a:xfrm>
            <a:off x="7363154" y="76779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5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2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45" name="Google Shape;445;p2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25</a:t>
            </a:fld>
            <a:endParaRPr sz="1400" b="1">
              <a:solidFill>
                <a:schemeClr val="lt1"/>
              </a:solidFill>
              <a:latin typeface="Open Sans ExtraBold"/>
              <a:ea typeface="Open Sans ExtraBold"/>
              <a:cs typeface="Open Sans ExtraBold"/>
              <a:sym typeface="Open Sans ExtraBold"/>
            </a:endParaRPr>
          </a:p>
        </p:txBody>
      </p:sp>
      <p:sp>
        <p:nvSpPr>
          <p:cNvPr id="446" name="Google Shape;446;p25"/>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8.4.5 Desalinización del agua</a:t>
            </a:r>
            <a:endParaRPr/>
          </a:p>
        </p:txBody>
      </p:sp>
      <p:sp>
        <p:nvSpPr>
          <p:cNvPr id="447" name="Google Shape;447;p25"/>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8.4 Nuevas tendencias energéticas</a:t>
            </a:r>
            <a:endParaRPr/>
          </a:p>
        </p:txBody>
      </p:sp>
      <p:sp>
        <p:nvSpPr>
          <p:cNvPr id="448" name="Google Shape;448;p25"/>
          <p:cNvSpPr/>
          <p:nvPr/>
        </p:nvSpPr>
        <p:spPr>
          <a:xfrm>
            <a:off x="4505252" y="5861720"/>
            <a:ext cx="338897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000">
                <a:solidFill>
                  <a:srgbClr val="000000"/>
                </a:solidFill>
                <a:latin typeface="Open Sans"/>
                <a:ea typeface="Open Sans"/>
                <a:cs typeface="Open Sans"/>
                <a:sym typeface="Open Sans"/>
              </a:rPr>
              <a:t>(Roplant.org, </a:t>
            </a:r>
            <a:r>
              <a:rPr lang="en-ZA" sz="10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ZA" sz="1000">
                <a:solidFill>
                  <a:srgbClr val="000000"/>
                </a:solidFill>
                <a:latin typeface="Open Sans"/>
                <a:ea typeface="Open Sans"/>
                <a:cs typeface="Open Sans"/>
                <a:sym typeface="Open Sans"/>
              </a:rPr>
              <a:t>, licencia: </a:t>
            </a:r>
            <a:r>
              <a:rPr lang="en-ZA" sz="10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BY-NC-ND 2.0</a:t>
            </a:r>
            <a:r>
              <a:rPr lang="en-ZA" sz="1000">
                <a:solidFill>
                  <a:srgbClr val="000000"/>
                </a:solidFill>
                <a:latin typeface="Open Sans"/>
                <a:ea typeface="Open Sans"/>
                <a:cs typeface="Open Sans"/>
                <a:sym typeface="Open Sans"/>
              </a:rPr>
              <a:t>)</a:t>
            </a:r>
            <a:endParaRPr/>
          </a:p>
        </p:txBody>
      </p:sp>
      <p:sp>
        <p:nvSpPr>
          <p:cNvPr id="449" name="Google Shape;449;p25"/>
          <p:cNvSpPr/>
          <p:nvPr/>
        </p:nvSpPr>
        <p:spPr>
          <a:xfrm>
            <a:off x="8994079" y="6159062"/>
            <a:ext cx="276863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Sridharan, V.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450" name="Google Shape;450;p25"/>
          <p:cNvSpPr/>
          <p:nvPr/>
        </p:nvSpPr>
        <p:spPr>
          <a:xfrm>
            <a:off x="7291789" y="69643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1" name="Google Shape;451;p25" descr="Track2_Lecture8_Slide25.mp3"/>
          <p:cNvPicPr preferRelativeResize="0"/>
          <p:nvPr/>
        </p:nvPicPr>
        <p:blipFill rotWithShape="1">
          <a:blip r:embed="rId7">
            <a:alphaModFix/>
          </a:blip>
          <a:srcRect/>
          <a:stretch/>
        </p:blipFill>
        <p:spPr>
          <a:xfrm>
            <a:off x="7363154" y="767799"/>
            <a:ext cx="812800" cy="812800"/>
          </a:xfrm>
          <a:prstGeom prst="rect">
            <a:avLst/>
          </a:prstGeom>
          <a:noFill/>
          <a:ln>
            <a:noFill/>
          </a:ln>
        </p:spPr>
      </p:pic>
      <p:pic>
        <p:nvPicPr>
          <p:cNvPr id="452" name="Google Shape;452;p25"/>
          <p:cNvPicPr preferRelativeResize="0"/>
          <p:nvPr/>
        </p:nvPicPr>
        <p:blipFill rotWithShape="1">
          <a:blip r:embed="rId8">
            <a:alphaModFix/>
          </a:blip>
          <a:srcRect/>
          <a:stretch/>
        </p:blipFill>
        <p:spPr>
          <a:xfrm>
            <a:off x="2404740" y="1870985"/>
            <a:ext cx="7382519" cy="3348465"/>
          </a:xfrm>
          <a:prstGeom prst="rect">
            <a:avLst/>
          </a:prstGeom>
          <a:noFill/>
          <a:ln>
            <a:noFill/>
          </a:ln>
        </p:spPr>
      </p:pic>
      <p:sp>
        <p:nvSpPr>
          <p:cNvPr id="453" name="Google Shape;453;p25"/>
          <p:cNvSpPr txBox="1"/>
          <p:nvPr/>
        </p:nvSpPr>
        <p:spPr>
          <a:xfrm>
            <a:off x="4116702" y="5165663"/>
            <a:ext cx="377752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chemeClr val="dk1"/>
                </a:solidFill>
                <a:latin typeface="Calibri"/>
                <a:ea typeface="Calibri"/>
                <a:cs typeface="Calibri"/>
                <a:sym typeface="Calibri"/>
              </a:rPr>
              <a:t>Distribución del agua en la tierra</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fade">
                                      <p:cBhvr>
                                        <p:cTn id="7" dur="50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26"/>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459" name="Google Shape;459;p2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26</a:t>
            </a:fld>
            <a:endParaRPr sz="1400" b="1">
              <a:solidFill>
                <a:schemeClr val="lt1"/>
              </a:solidFill>
              <a:latin typeface="Open Sans ExtraBold"/>
              <a:ea typeface="Open Sans ExtraBold"/>
              <a:cs typeface="Open Sans ExtraBold"/>
              <a:sym typeface="Open Sans ExtraBold"/>
            </a:endParaRPr>
          </a:p>
        </p:txBody>
      </p:sp>
      <p:sp>
        <p:nvSpPr>
          <p:cNvPr id="460" name="Google Shape;460;p26"/>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Conferencia 8.4 Referencias</a:t>
            </a:r>
            <a:endParaRPr/>
          </a:p>
        </p:txBody>
      </p:sp>
      <p:sp>
        <p:nvSpPr>
          <p:cNvPr id="461" name="Google Shape;461;p26"/>
          <p:cNvSpPr txBox="1"/>
          <p:nvPr/>
        </p:nvSpPr>
        <p:spPr>
          <a:xfrm>
            <a:off x="929196" y="1494761"/>
            <a:ext cx="5302928" cy="175432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Sridharan, Vignesh. (2021, marzo). Nuevas tendencias en energía: redes inteligentes, almacenamiento, hidrógeno y desalinización (Versión 1). Zenodo. </a:t>
            </a:r>
            <a:r>
              <a:rPr lang="en-ZA"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http://doi.org/10.5281/zenodo.4585617</a:t>
            </a:r>
            <a:endParaRPr sz="18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27" descr="Graphical user interface, website&#10;&#10;Description automatically generated"/>
          <p:cNvPicPr preferRelativeResize="0"/>
          <p:nvPr/>
        </p:nvPicPr>
        <p:blipFill rotWithShape="1">
          <a:blip r:embed="rId3">
            <a:alphaModFix/>
          </a:blip>
          <a:srcRect/>
          <a:stretch/>
        </p:blipFill>
        <p:spPr>
          <a:xfrm>
            <a:off x="-5751" y="-2336"/>
            <a:ext cx="12275388" cy="6920182"/>
          </a:xfrm>
          <a:prstGeom prst="rect">
            <a:avLst/>
          </a:prstGeom>
          <a:noFill/>
          <a:ln>
            <a:noFill/>
          </a:ln>
        </p:spPr>
      </p:pic>
      <p:sp>
        <p:nvSpPr>
          <p:cNvPr id="467" name="Google Shape;467;p27"/>
          <p:cNvSpPr txBox="1"/>
          <p:nvPr/>
        </p:nvSpPr>
        <p:spPr>
          <a:xfrm>
            <a:off x="8961864" y="4882376"/>
            <a:ext cx="283612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800">
                <a:solidFill>
                  <a:schemeClr val="lt1"/>
                </a:solidFill>
                <a:latin typeface="Open Sans"/>
                <a:ea typeface="Open Sans"/>
                <a:cs typeface="Open Sans"/>
                <a:sym typeface="Open Sans"/>
              </a:rPr>
              <a:t>Por favor, utilice la siguiente cita: Allington L., Cannone C., Hoseinpoori P., Kell A., Taibi E., Fernandez C. </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r>
              <a:rPr lang="en-ZA" sz="800">
                <a:solidFill>
                  <a:schemeClr val="lt1"/>
                </a:solidFill>
                <a:latin typeface="Open Sans"/>
                <a:ea typeface="Open Sans"/>
                <a:cs typeface="Open Sans"/>
                <a:sym typeface="Open Sans"/>
              </a:rPr>
              <a:t>Hawkes A., Howells M., 2021. Clase 8: Modelización de la energía y la flexibilidad. Release Version 1.0. [presentación en línea]. Programa de Crecimiento Compatible con el Clima y la Agencia Internacional de Energías Renovables</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endParaRPr sz="800">
              <a:solidFill>
                <a:schemeClr val="lt1"/>
              </a:solidFill>
              <a:latin typeface="Open Sans"/>
              <a:ea typeface="Open Sans"/>
              <a:cs typeface="Open Sans"/>
              <a:sym typeface="Open Sans"/>
            </a:endParaRPr>
          </a:p>
        </p:txBody>
      </p:sp>
      <p:sp>
        <p:nvSpPr>
          <p:cNvPr id="468" name="Google Shape;468;p27"/>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800">
                <a:solidFill>
                  <a:schemeClr val="lt1"/>
                </a:solidFill>
                <a:latin typeface="Open Sans"/>
                <a:ea typeface="Open Sans"/>
                <a:cs typeface="Open Sans"/>
                <a:sym typeface="Open Sans"/>
              </a:rPr>
              <a:t>Cursos CCG (esto le llevará </a:t>
            </a:r>
            <a:br>
              <a:rPr lang="en-ZA" sz="800">
                <a:solidFill>
                  <a:schemeClr val="lt1"/>
                </a:solidFill>
                <a:latin typeface="Open Sans"/>
                <a:ea typeface="Open Sans"/>
                <a:cs typeface="Open Sans"/>
                <a:sym typeface="Open Sans"/>
              </a:rPr>
            </a:br>
            <a:r>
              <a:rPr lang="en-ZA" sz="800">
                <a:solidFill>
                  <a:schemeClr val="lt1"/>
                </a:solidFill>
                <a:latin typeface="Open Sans"/>
                <a:ea typeface="Open Sans"/>
                <a:cs typeface="Open Sans"/>
                <a:sym typeface="Open Sans"/>
              </a:rPr>
              <a:t>a la página web http://www.ClimateCompatibleGrowth.com/teachingmaterials)</a:t>
            </a:r>
            <a:endParaRPr sz="800">
              <a:solidFill>
                <a:schemeClr val="lt1"/>
              </a:solidFill>
              <a:latin typeface="Open Sans"/>
              <a:ea typeface="Open Sans"/>
              <a:cs typeface="Open Sans"/>
              <a:sym typeface="Open Sans"/>
            </a:endParaRPr>
          </a:p>
        </p:txBody>
      </p:sp>
      <p:grpSp>
        <p:nvGrpSpPr>
          <p:cNvPr id="469" name="Google Shape;469;p27"/>
          <p:cNvGrpSpPr/>
          <p:nvPr/>
        </p:nvGrpSpPr>
        <p:grpSpPr>
          <a:xfrm>
            <a:off x="3339465" y="4126495"/>
            <a:ext cx="1877504" cy="558800"/>
            <a:chOff x="929196" y="5461000"/>
            <a:chExt cx="1877504" cy="558800"/>
          </a:xfrm>
        </p:grpSpPr>
        <p:sp>
          <p:nvSpPr>
            <p:cNvPr id="470" name="Google Shape;470;p27">
              <a:hlinkClick r:id="rId4"/>
            </p:cNvPr>
            <p:cNvSpPr/>
            <p:nvPr/>
          </p:nvSpPr>
          <p:spPr>
            <a:xfrm>
              <a:off x="929196" y="5461000"/>
              <a:ext cx="1877504" cy="5588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27"/>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lt1"/>
                  </a:solidFill>
                  <a:latin typeface="Calibri"/>
                  <a:ea typeface="Calibri"/>
                  <a:cs typeface="Calibri"/>
                  <a:sym typeface="Calibri"/>
                </a:rPr>
                <a:t>Hacer la prueba</a:t>
              </a:r>
              <a:endParaRPr/>
            </a:p>
          </p:txBody>
        </p:sp>
        <p:sp>
          <p:nvSpPr>
            <p:cNvPr id="472" name="Google Shape;472;p27">
              <a:hlinkClick r:id="rId5"/>
            </p:cNvPr>
            <p:cNvSpPr/>
            <p:nvPr/>
          </p:nvSpPr>
          <p:spPr>
            <a:xfrm>
              <a:off x="929196" y="5461000"/>
              <a:ext cx="1877504" cy="55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16" name="Google Shape;116;p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17" name="Google Shape;117;p3"/>
          <p:cNvSpPr/>
          <p:nvPr/>
        </p:nvSpPr>
        <p:spPr>
          <a:xfrm>
            <a:off x="887214" y="1411390"/>
            <a:ext cx="7507277" cy="415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8.1.1 Visión general de las plantas de energía solar</a:t>
            </a:r>
            <a:endParaRPr/>
          </a:p>
        </p:txBody>
      </p:sp>
      <p:sp>
        <p:nvSpPr>
          <p:cNvPr id="118" name="Google Shape;118;p3"/>
          <p:cNvSpPr/>
          <p:nvPr/>
        </p:nvSpPr>
        <p:spPr>
          <a:xfrm>
            <a:off x="786968" y="527971"/>
            <a:ext cx="858657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4400">
                <a:solidFill>
                  <a:schemeClr val="dk1"/>
                </a:solidFill>
                <a:latin typeface="Open Sans"/>
                <a:ea typeface="Open Sans"/>
                <a:cs typeface="Open Sans"/>
                <a:sym typeface="Open Sans"/>
              </a:rPr>
              <a:t>8.1 Plantas de energía solar</a:t>
            </a:r>
            <a:endParaRPr sz="2000" b="1">
              <a:solidFill>
                <a:srgbClr val="9CC2E5"/>
              </a:solidFill>
              <a:latin typeface="Open Sans"/>
              <a:ea typeface="Open Sans"/>
              <a:cs typeface="Open Sans"/>
              <a:sym typeface="Open Sans"/>
            </a:endParaRPr>
          </a:p>
        </p:txBody>
      </p:sp>
      <p:pic>
        <p:nvPicPr>
          <p:cNvPr id="119" name="Google Shape;119;p3"/>
          <p:cNvPicPr preferRelativeResize="0"/>
          <p:nvPr/>
        </p:nvPicPr>
        <p:blipFill rotWithShape="1">
          <a:blip r:embed="rId4">
            <a:alphaModFix/>
          </a:blip>
          <a:srcRect/>
          <a:stretch/>
        </p:blipFill>
        <p:spPr>
          <a:xfrm>
            <a:off x="5946475" y="2514154"/>
            <a:ext cx="4583501" cy="3066145"/>
          </a:xfrm>
          <a:prstGeom prst="rect">
            <a:avLst/>
          </a:prstGeom>
          <a:noFill/>
          <a:ln>
            <a:noFill/>
          </a:ln>
        </p:spPr>
      </p:pic>
      <p:pic>
        <p:nvPicPr>
          <p:cNvPr id="120" name="Google Shape;120;p3" descr="A picture containing sky, outdoor, ground, tree&#10;&#10;Description automatically generated"/>
          <p:cNvPicPr preferRelativeResize="0"/>
          <p:nvPr/>
        </p:nvPicPr>
        <p:blipFill rotWithShape="1">
          <a:blip r:embed="rId5">
            <a:alphaModFix/>
          </a:blip>
          <a:srcRect/>
          <a:stretch/>
        </p:blipFill>
        <p:spPr>
          <a:xfrm>
            <a:off x="1058173" y="2514600"/>
            <a:ext cx="4554747" cy="3065252"/>
          </a:xfrm>
          <a:prstGeom prst="rect">
            <a:avLst/>
          </a:prstGeom>
          <a:noFill/>
          <a:ln>
            <a:noFill/>
          </a:ln>
        </p:spPr>
      </p:pic>
      <p:sp>
        <p:nvSpPr>
          <p:cNvPr id="121" name="Google Shape;121;p3"/>
          <p:cNvSpPr/>
          <p:nvPr/>
        </p:nvSpPr>
        <p:spPr>
          <a:xfrm>
            <a:off x="1058173" y="5714764"/>
            <a:ext cx="354624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i="1">
                <a:solidFill>
                  <a:schemeClr val="dk1"/>
                </a:solidFill>
                <a:latin typeface="Open Sans"/>
                <a:ea typeface="Open Sans"/>
                <a:cs typeface="Open Sans"/>
                <a:sym typeface="Open Sans"/>
              </a:rPr>
              <a:t>(</a:t>
            </a:r>
            <a:r>
              <a:rPr lang="en-ZA" sz="1000">
                <a:solidFill>
                  <a:schemeClr val="dk1"/>
                </a:solidFill>
                <a:latin typeface="Open Sans"/>
                <a:ea typeface="Open Sans"/>
                <a:cs typeface="Open Sans"/>
                <a:sym typeface="Open Sans"/>
              </a:rPr>
              <a:t>Beyond Coal &amp; Gas, licencia de </a:t>
            </a:r>
            <a:r>
              <a:rPr lang="en-ZA"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la imagen</a:t>
            </a:r>
            <a:r>
              <a:rPr lang="en-ZA" sz="1000">
                <a:solidFill>
                  <a:schemeClr val="dk1"/>
                </a:solidFill>
                <a:latin typeface="Open Sans"/>
                <a:ea typeface="Open Sans"/>
                <a:cs typeface="Open Sans"/>
                <a:sym typeface="Open Sans"/>
              </a:rPr>
              <a:t>: </a:t>
            </a:r>
            <a:r>
              <a:rPr lang="en-ZA" sz="100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CC BY-NC 2.0</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122" name="Google Shape;122;p3"/>
          <p:cNvSpPr/>
          <p:nvPr/>
        </p:nvSpPr>
        <p:spPr>
          <a:xfrm>
            <a:off x="6046783" y="5714764"/>
            <a:ext cx="257143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Usher, W.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123" name="Google Shape;123;p3"/>
          <p:cNvSpPr/>
          <p:nvPr/>
        </p:nvSpPr>
        <p:spPr>
          <a:xfrm>
            <a:off x="8532960" y="45346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3" descr="Track2_Lecture8_Slide3.mp3"/>
          <p:cNvPicPr preferRelativeResize="0"/>
          <p:nvPr/>
        </p:nvPicPr>
        <p:blipFill rotWithShape="1">
          <a:blip r:embed="rId9">
            <a:alphaModFix/>
          </a:blip>
          <a:srcRect/>
          <a:stretch/>
        </p:blipFill>
        <p:spPr>
          <a:xfrm>
            <a:off x="8618214" y="49390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1" name="Google Shape;131;p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32" name="Google Shape;132;p4"/>
          <p:cNvSpPr/>
          <p:nvPr/>
        </p:nvSpPr>
        <p:spPr>
          <a:xfrm>
            <a:off x="806826" y="1226780"/>
            <a:ext cx="852809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8.1.2 Impactos ambientales y sociales de las centrales solares</a:t>
            </a:r>
            <a:endParaRPr/>
          </a:p>
        </p:txBody>
      </p:sp>
      <p:sp>
        <p:nvSpPr>
          <p:cNvPr id="133" name="Google Shape;133;p4"/>
          <p:cNvSpPr/>
          <p:nvPr/>
        </p:nvSpPr>
        <p:spPr>
          <a:xfrm>
            <a:off x="806826" y="385974"/>
            <a:ext cx="777446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4400">
                <a:solidFill>
                  <a:schemeClr val="dk1"/>
                </a:solidFill>
                <a:latin typeface="Open Sans"/>
                <a:ea typeface="Open Sans"/>
                <a:cs typeface="Open Sans"/>
                <a:sym typeface="Open Sans"/>
              </a:rPr>
              <a:t>8.1 Plantas de energía solar</a:t>
            </a:r>
            <a:endParaRPr sz="2000" b="1">
              <a:solidFill>
                <a:srgbClr val="9CC2E5"/>
              </a:solidFill>
              <a:latin typeface="Open Sans"/>
              <a:ea typeface="Open Sans"/>
              <a:cs typeface="Open Sans"/>
              <a:sym typeface="Open Sans"/>
            </a:endParaRPr>
          </a:p>
        </p:txBody>
      </p:sp>
      <p:grpSp>
        <p:nvGrpSpPr>
          <p:cNvPr id="134" name="Google Shape;134;p4"/>
          <p:cNvGrpSpPr/>
          <p:nvPr/>
        </p:nvGrpSpPr>
        <p:grpSpPr>
          <a:xfrm>
            <a:off x="3446322" y="1847593"/>
            <a:ext cx="4925542" cy="4257159"/>
            <a:chOff x="398322" y="364"/>
            <a:chExt cx="4925542" cy="4257159"/>
          </a:xfrm>
        </p:grpSpPr>
        <p:sp>
          <p:nvSpPr>
            <p:cNvPr id="135" name="Google Shape;135;p4"/>
            <p:cNvSpPr/>
            <p:nvPr/>
          </p:nvSpPr>
          <p:spPr>
            <a:xfrm>
              <a:off x="2151408" y="364"/>
              <a:ext cx="1419370" cy="922591"/>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txBox="1"/>
            <p:nvPr/>
          </p:nvSpPr>
          <p:spPr>
            <a:xfrm>
              <a:off x="2196445" y="45401"/>
              <a:ext cx="1329296" cy="83251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Uso de materiales tóxicos</a:t>
              </a:r>
              <a:endParaRPr sz="1400">
                <a:solidFill>
                  <a:schemeClr val="lt1"/>
                </a:solidFill>
                <a:latin typeface="Calibri"/>
                <a:ea typeface="Calibri"/>
                <a:cs typeface="Calibri"/>
                <a:sym typeface="Calibri"/>
              </a:endParaRPr>
            </a:p>
          </p:txBody>
        </p:sp>
        <p:sp>
          <p:nvSpPr>
            <p:cNvPr id="137" name="Google Shape;137;p4"/>
            <p:cNvSpPr/>
            <p:nvPr/>
          </p:nvSpPr>
          <p:spPr>
            <a:xfrm>
              <a:off x="1017789" y="461659"/>
              <a:ext cx="3686608" cy="3686608"/>
            </a:xfrm>
            <a:custGeom>
              <a:avLst/>
              <a:gdLst/>
              <a:ahLst/>
              <a:cxnLst/>
              <a:rect l="l" t="t" r="r" b="b"/>
              <a:pathLst>
                <a:path w="120000" h="120000" extrusionOk="0">
                  <a:moveTo>
                    <a:pt x="83418" y="4759"/>
                  </a:moveTo>
                  <a:lnTo>
                    <a:pt x="83418" y="4759"/>
                  </a:lnTo>
                  <a:cubicBezTo>
                    <a:pt x="93997" y="9243"/>
                    <a:pt x="103065" y="16671"/>
                    <a:pt x="109546" y="26159"/>
                  </a:cubicBezTo>
                </a:path>
              </a:pathLst>
            </a:custGeom>
            <a:no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3904494" y="1274056"/>
              <a:ext cx="1419370" cy="922591"/>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3949531" y="1319093"/>
              <a:ext cx="1329296" cy="83251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Recursos intensivos</a:t>
              </a:r>
              <a:endParaRPr sz="1400">
                <a:solidFill>
                  <a:schemeClr val="lt1"/>
                </a:solidFill>
                <a:latin typeface="Calibri"/>
                <a:ea typeface="Calibri"/>
                <a:cs typeface="Calibri"/>
                <a:sym typeface="Calibri"/>
              </a:endParaRPr>
            </a:p>
          </p:txBody>
        </p:sp>
        <p:sp>
          <p:nvSpPr>
            <p:cNvPr id="140" name="Google Shape;140;p4"/>
            <p:cNvSpPr/>
            <p:nvPr/>
          </p:nvSpPr>
          <p:spPr>
            <a:xfrm>
              <a:off x="1017789" y="461659"/>
              <a:ext cx="3686608" cy="3686608"/>
            </a:xfrm>
            <a:custGeom>
              <a:avLst/>
              <a:gdLst/>
              <a:ahLst/>
              <a:cxnLst/>
              <a:rect l="l" t="t" r="r" b="b"/>
              <a:pathLst>
                <a:path w="120000" h="120000" extrusionOk="0">
                  <a:moveTo>
                    <a:pt x="119918" y="56858"/>
                  </a:moveTo>
                  <a:cubicBezTo>
                    <a:pt x="120593" y="69728"/>
                    <a:pt x="117106" y="82473"/>
                    <a:pt x="109974" y="93207"/>
                  </a:cubicBezTo>
                </a:path>
              </a:pathLst>
            </a:custGeom>
            <a:no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3234875" y="3334932"/>
              <a:ext cx="1419370" cy="922591"/>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3279912" y="3379969"/>
              <a:ext cx="1329296" cy="83251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Paisajes cambiantes</a:t>
              </a:r>
              <a:endParaRPr sz="1400">
                <a:solidFill>
                  <a:schemeClr val="lt1"/>
                </a:solidFill>
                <a:latin typeface="Calibri"/>
                <a:ea typeface="Calibri"/>
                <a:cs typeface="Calibri"/>
                <a:sym typeface="Calibri"/>
              </a:endParaRPr>
            </a:p>
          </p:txBody>
        </p:sp>
        <p:sp>
          <p:nvSpPr>
            <p:cNvPr id="143" name="Google Shape;143;p4"/>
            <p:cNvSpPr/>
            <p:nvPr/>
          </p:nvSpPr>
          <p:spPr>
            <a:xfrm>
              <a:off x="1017789" y="461659"/>
              <a:ext cx="3686608" cy="3686608"/>
            </a:xfrm>
            <a:custGeom>
              <a:avLst/>
              <a:gdLst/>
              <a:ahLst/>
              <a:cxnLst/>
              <a:rect l="l" t="t" r="r" b="b"/>
              <a:pathLst>
                <a:path w="120000" h="120000" extrusionOk="0">
                  <a:moveTo>
                    <a:pt x="71928" y="118802"/>
                  </a:moveTo>
                  <a:lnTo>
                    <a:pt x="71928" y="118802"/>
                  </a:lnTo>
                  <a:cubicBezTo>
                    <a:pt x="64056" y="120399"/>
                    <a:pt x="55943" y="120399"/>
                    <a:pt x="48071" y="118802"/>
                  </a:cubicBezTo>
                </a:path>
              </a:pathLst>
            </a:custGeom>
            <a:no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1067941" y="3334932"/>
              <a:ext cx="1419370" cy="922591"/>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1112978" y="3379969"/>
              <a:ext cx="1329296" cy="83251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Uso potencialmente elevado del agua</a:t>
              </a:r>
              <a:endParaRPr sz="1400">
                <a:solidFill>
                  <a:schemeClr val="lt1"/>
                </a:solidFill>
                <a:latin typeface="Calibri"/>
                <a:ea typeface="Calibri"/>
                <a:cs typeface="Calibri"/>
                <a:sym typeface="Calibri"/>
              </a:endParaRPr>
            </a:p>
          </p:txBody>
        </p:sp>
        <p:sp>
          <p:nvSpPr>
            <p:cNvPr id="146" name="Google Shape;146;p4"/>
            <p:cNvSpPr/>
            <p:nvPr/>
          </p:nvSpPr>
          <p:spPr>
            <a:xfrm>
              <a:off x="1017789" y="461659"/>
              <a:ext cx="3686608" cy="3686608"/>
            </a:xfrm>
            <a:custGeom>
              <a:avLst/>
              <a:gdLst/>
              <a:ahLst/>
              <a:cxnLst/>
              <a:rect l="l" t="t" r="r" b="b"/>
              <a:pathLst>
                <a:path w="120000" h="120000" extrusionOk="0">
                  <a:moveTo>
                    <a:pt x="10027" y="93206"/>
                  </a:moveTo>
                  <a:cubicBezTo>
                    <a:pt x="2895" y="82472"/>
                    <a:pt x="-592" y="69727"/>
                    <a:pt x="83" y="56857"/>
                  </a:cubicBezTo>
                </a:path>
              </a:pathLst>
            </a:custGeom>
            <a:no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398322" y="1274056"/>
              <a:ext cx="1419370" cy="922591"/>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p:nvPr/>
          </p:nvSpPr>
          <p:spPr>
            <a:xfrm>
              <a:off x="443359" y="1319093"/>
              <a:ext cx="1329296" cy="83251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Efectos en la biodiversidad</a:t>
              </a:r>
              <a:endParaRPr sz="1400">
                <a:solidFill>
                  <a:schemeClr val="lt1"/>
                </a:solidFill>
                <a:latin typeface="Calibri"/>
                <a:ea typeface="Calibri"/>
                <a:cs typeface="Calibri"/>
                <a:sym typeface="Calibri"/>
              </a:endParaRPr>
            </a:p>
          </p:txBody>
        </p:sp>
        <p:sp>
          <p:nvSpPr>
            <p:cNvPr id="149" name="Google Shape;149;p4"/>
            <p:cNvSpPr/>
            <p:nvPr/>
          </p:nvSpPr>
          <p:spPr>
            <a:xfrm>
              <a:off x="1017789" y="461659"/>
              <a:ext cx="3686608" cy="3686608"/>
            </a:xfrm>
            <a:custGeom>
              <a:avLst/>
              <a:gdLst/>
              <a:ahLst/>
              <a:cxnLst/>
              <a:rect l="l" t="t" r="r" b="b"/>
              <a:pathLst>
                <a:path w="120000" h="120000" extrusionOk="0">
                  <a:moveTo>
                    <a:pt x="10454" y="26159"/>
                  </a:moveTo>
                  <a:lnTo>
                    <a:pt x="10454" y="26159"/>
                  </a:lnTo>
                  <a:cubicBezTo>
                    <a:pt x="16935" y="16671"/>
                    <a:pt x="26003" y="9243"/>
                    <a:pt x="36582" y="4759"/>
                  </a:cubicBezTo>
                </a:path>
              </a:pathLst>
            </a:custGeom>
            <a:no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4"/>
          <p:cNvSpPr/>
          <p:nvPr/>
        </p:nvSpPr>
        <p:spPr>
          <a:xfrm>
            <a:off x="4826610" y="3769277"/>
            <a:ext cx="217788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dk1"/>
                </a:solidFill>
                <a:latin typeface="Open Sans"/>
                <a:ea typeface="Open Sans"/>
                <a:cs typeface="Open Sans"/>
                <a:sym typeface="Open Sans"/>
              </a:rPr>
              <a:t>Impactos ambientales y sociales de las centrales solares</a:t>
            </a:r>
            <a:endParaRPr sz="1800">
              <a:solidFill>
                <a:schemeClr val="dk1"/>
              </a:solidFill>
              <a:latin typeface="Calibri"/>
              <a:ea typeface="Calibri"/>
              <a:cs typeface="Calibri"/>
              <a:sym typeface="Calibri"/>
            </a:endParaRPr>
          </a:p>
        </p:txBody>
      </p:sp>
      <p:sp>
        <p:nvSpPr>
          <p:cNvPr id="151" name="Google Shape;151;p4"/>
          <p:cNvSpPr/>
          <p:nvPr/>
        </p:nvSpPr>
        <p:spPr>
          <a:xfrm>
            <a:off x="9966563" y="6204951"/>
            <a:ext cx="257143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Usher, W.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152" name="Google Shape;152;p4"/>
          <p:cNvSpPr/>
          <p:nvPr/>
        </p:nvSpPr>
        <p:spPr>
          <a:xfrm>
            <a:off x="9208009" y="52175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4" descr="Track2_Lecture8_Slide4.mp3"/>
          <p:cNvPicPr preferRelativeResize="0"/>
          <p:nvPr/>
        </p:nvPicPr>
        <p:blipFill rotWithShape="1">
          <a:blip r:embed="rId5">
            <a:alphaModFix/>
          </a:blip>
          <a:srcRect/>
          <a:stretch/>
        </p:blipFill>
        <p:spPr>
          <a:xfrm>
            <a:off x="9279374" y="59311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5"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60" name="Google Shape;160;p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5</a:t>
            </a:fld>
            <a:endParaRPr sz="1400" b="1">
              <a:solidFill>
                <a:schemeClr val="lt1"/>
              </a:solidFill>
              <a:latin typeface="Open Sans ExtraBold"/>
              <a:ea typeface="Open Sans ExtraBold"/>
              <a:cs typeface="Open Sans ExtraBold"/>
              <a:sym typeface="Open Sans ExtraBold"/>
            </a:endParaRPr>
          </a:p>
        </p:txBody>
      </p:sp>
      <p:sp>
        <p:nvSpPr>
          <p:cNvPr id="161" name="Google Shape;161;p5"/>
          <p:cNvSpPr/>
          <p:nvPr/>
        </p:nvSpPr>
        <p:spPr>
          <a:xfrm>
            <a:off x="887215" y="1411390"/>
            <a:ext cx="83622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8.1.3 Papel de las centrales solares en los sistemas energéticos </a:t>
            </a:r>
            <a:endParaRPr/>
          </a:p>
        </p:txBody>
      </p:sp>
      <p:sp>
        <p:nvSpPr>
          <p:cNvPr id="162" name="Google Shape;162;p5"/>
          <p:cNvSpPr/>
          <p:nvPr/>
        </p:nvSpPr>
        <p:spPr>
          <a:xfrm>
            <a:off x="887213" y="636474"/>
            <a:ext cx="753330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4400">
                <a:solidFill>
                  <a:schemeClr val="dk1"/>
                </a:solidFill>
                <a:latin typeface="Open Sans"/>
                <a:ea typeface="Open Sans"/>
                <a:cs typeface="Open Sans"/>
                <a:sym typeface="Open Sans"/>
              </a:rPr>
              <a:t>8.1 Plantas de energía solar</a:t>
            </a:r>
            <a:endParaRPr sz="2000" b="1">
              <a:solidFill>
                <a:srgbClr val="9CC2E5"/>
              </a:solidFill>
              <a:latin typeface="Open Sans"/>
              <a:ea typeface="Open Sans"/>
              <a:cs typeface="Open Sans"/>
              <a:sym typeface="Open Sans"/>
            </a:endParaRPr>
          </a:p>
        </p:txBody>
      </p:sp>
      <p:sp>
        <p:nvSpPr>
          <p:cNvPr id="163" name="Google Shape;163;p5"/>
          <p:cNvSpPr/>
          <p:nvPr/>
        </p:nvSpPr>
        <p:spPr>
          <a:xfrm>
            <a:off x="8818179" y="6138697"/>
            <a:ext cx="2914678"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ZA" sz="1000">
                <a:solidFill>
                  <a:schemeClr val="dk1"/>
                </a:solidFill>
                <a:latin typeface="Open Sans"/>
                <a:ea typeface="Open Sans"/>
                <a:cs typeface="Open Sans"/>
                <a:sym typeface="Open Sans"/>
              </a:rPr>
              <a:t>(Nuestro mundo en datos,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ZA" sz="1000">
                <a:solidFill>
                  <a:schemeClr val="dk1"/>
                </a:solidFill>
                <a:latin typeface="Open Sans"/>
                <a:ea typeface="Open Sans"/>
                <a:cs typeface="Open Sans"/>
                <a:sym typeface="Open Sans"/>
              </a:rPr>
              <a:t>, licencia: </a:t>
            </a:r>
            <a:r>
              <a:rPr lang="en-ZA"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3.0</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164" name="Google Shape;164;p5"/>
          <p:cNvSpPr/>
          <p:nvPr/>
        </p:nvSpPr>
        <p:spPr>
          <a:xfrm>
            <a:off x="9176492" y="50460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5" descr="Track2_Lecture8_Slide5.mp3"/>
          <p:cNvPicPr preferRelativeResize="0"/>
          <p:nvPr/>
        </p:nvPicPr>
        <p:blipFill rotWithShape="1">
          <a:blip r:embed="rId6">
            <a:alphaModFix/>
          </a:blip>
          <a:srcRect/>
          <a:stretch/>
        </p:blipFill>
        <p:spPr>
          <a:xfrm>
            <a:off x="9249480" y="593115"/>
            <a:ext cx="812800" cy="812800"/>
          </a:xfrm>
          <a:prstGeom prst="rect">
            <a:avLst/>
          </a:prstGeom>
          <a:noFill/>
          <a:ln>
            <a:noFill/>
          </a:ln>
        </p:spPr>
      </p:pic>
      <p:pic>
        <p:nvPicPr>
          <p:cNvPr id="166" name="Google Shape;166;p5"/>
          <p:cNvPicPr preferRelativeResize="0"/>
          <p:nvPr/>
        </p:nvPicPr>
        <p:blipFill rotWithShape="1">
          <a:blip r:embed="rId7">
            <a:alphaModFix/>
          </a:blip>
          <a:srcRect/>
          <a:stretch/>
        </p:blipFill>
        <p:spPr>
          <a:xfrm>
            <a:off x="1769444" y="1811500"/>
            <a:ext cx="6415185" cy="4381308"/>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6" descr="Graphical user interface, text&#10;&#10;Description automatically generated"/>
          <p:cNvPicPr preferRelativeResize="0"/>
          <p:nvPr/>
        </p:nvPicPr>
        <p:blipFill rotWithShape="1">
          <a:blip r:embed="rId3">
            <a:alphaModFix/>
          </a:blip>
          <a:srcRect/>
          <a:stretch/>
        </p:blipFill>
        <p:spPr>
          <a:xfrm>
            <a:off x="-4183" y="12003"/>
            <a:ext cx="12192000" cy="6858000"/>
          </a:xfrm>
          <a:prstGeom prst="rect">
            <a:avLst/>
          </a:prstGeom>
          <a:noFill/>
          <a:ln>
            <a:noFill/>
          </a:ln>
        </p:spPr>
      </p:pic>
      <p:sp>
        <p:nvSpPr>
          <p:cNvPr id="173" name="Google Shape;173;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174" name="Google Shape;174;p6"/>
          <p:cNvSpPr/>
          <p:nvPr/>
        </p:nvSpPr>
        <p:spPr>
          <a:xfrm>
            <a:off x="887214" y="1411390"/>
            <a:ext cx="72318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8.1.4 Plantas de energía solar en OSeMOSYS Parte1</a:t>
            </a:r>
            <a:endParaRPr/>
          </a:p>
        </p:txBody>
      </p:sp>
      <p:sp>
        <p:nvSpPr>
          <p:cNvPr id="175" name="Google Shape;175;p6"/>
          <p:cNvSpPr/>
          <p:nvPr/>
        </p:nvSpPr>
        <p:spPr>
          <a:xfrm>
            <a:off x="887214" y="636474"/>
            <a:ext cx="791514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4400">
                <a:solidFill>
                  <a:schemeClr val="dk1"/>
                </a:solidFill>
                <a:latin typeface="Open Sans"/>
                <a:ea typeface="Open Sans"/>
                <a:cs typeface="Open Sans"/>
                <a:sym typeface="Open Sans"/>
              </a:rPr>
              <a:t>8.1 Plantas de energía solar</a:t>
            </a:r>
            <a:endParaRPr sz="2000" b="1">
              <a:solidFill>
                <a:srgbClr val="9CC2E5"/>
              </a:solidFill>
              <a:latin typeface="Open Sans"/>
              <a:ea typeface="Open Sans"/>
              <a:cs typeface="Open Sans"/>
              <a:sym typeface="Open Sans"/>
            </a:endParaRPr>
          </a:p>
        </p:txBody>
      </p:sp>
      <p:sp>
        <p:nvSpPr>
          <p:cNvPr id="176" name="Google Shape;176;p6"/>
          <p:cNvSpPr/>
          <p:nvPr/>
        </p:nvSpPr>
        <p:spPr>
          <a:xfrm>
            <a:off x="887214" y="2144634"/>
            <a:ext cx="5082109"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a:solidFill>
                  <a:schemeClr val="dk1"/>
                </a:solidFill>
                <a:latin typeface="Open Sans"/>
                <a:ea typeface="Open Sans"/>
                <a:cs typeface="Open Sans"/>
                <a:sym typeface="Open Sans"/>
              </a:rPr>
              <a:t>Ejemplo de datos de la planta de energía fotovoltaica para los parámetros claves de OSeMOSYS:</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Factor de capacidad: </a:t>
            </a:r>
            <a:r>
              <a:rPr lang="en-ZA" sz="2000">
                <a:solidFill>
                  <a:srgbClr val="000000"/>
                </a:solidFill>
                <a:latin typeface="Open Sans"/>
                <a:ea typeface="Open Sans"/>
                <a:cs typeface="Open Sans"/>
                <a:sym typeface="Open Sans"/>
              </a:rPr>
              <a:t>varía según el país</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Costo de capital: </a:t>
            </a:r>
            <a:r>
              <a:rPr lang="en-ZA" sz="2000">
                <a:solidFill>
                  <a:srgbClr val="000000"/>
                </a:solidFill>
                <a:latin typeface="Open Sans"/>
                <a:ea typeface="Open Sans"/>
                <a:cs typeface="Open Sans"/>
                <a:sym typeface="Open Sans"/>
              </a:rPr>
              <a:t>2000 $/kW</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Costo fijo: </a:t>
            </a:r>
            <a:r>
              <a:rPr lang="en-ZA" sz="2000">
                <a:solidFill>
                  <a:srgbClr val="000000"/>
                </a:solidFill>
                <a:latin typeface="Open Sans"/>
                <a:ea typeface="Open Sans"/>
                <a:cs typeface="Open Sans"/>
                <a:sym typeface="Open Sans"/>
              </a:rPr>
              <a:t>24 $/kW</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Vida útil: </a:t>
            </a:r>
            <a:r>
              <a:rPr lang="en-ZA" sz="2000">
                <a:solidFill>
                  <a:srgbClr val="000000"/>
                </a:solidFill>
                <a:latin typeface="Open Sans"/>
                <a:ea typeface="Open Sans"/>
                <a:cs typeface="Open Sans"/>
                <a:sym typeface="Open Sans"/>
              </a:rPr>
              <a:t>25 años</a:t>
            </a:r>
            <a:endParaRPr/>
          </a:p>
        </p:txBody>
      </p:sp>
      <p:sp>
        <p:nvSpPr>
          <p:cNvPr id="177" name="Google Shape;177;p6"/>
          <p:cNvSpPr/>
          <p:nvPr/>
        </p:nvSpPr>
        <p:spPr>
          <a:xfrm>
            <a:off x="6091817" y="2144633"/>
            <a:ext cx="5082109"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a:solidFill>
                  <a:schemeClr val="dk1"/>
                </a:solidFill>
                <a:latin typeface="Open Sans"/>
                <a:ea typeface="Open Sans"/>
                <a:cs typeface="Open Sans"/>
                <a:sym typeface="Open Sans"/>
              </a:rPr>
              <a:t>Ejemplo de datos de la planta CSP para los parámetros claves de OSeMOSYS:</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Factor de capacidad: </a:t>
            </a:r>
            <a:r>
              <a:rPr lang="en-ZA" sz="2000">
                <a:solidFill>
                  <a:srgbClr val="000000"/>
                </a:solidFill>
                <a:latin typeface="Open Sans"/>
                <a:ea typeface="Open Sans"/>
                <a:cs typeface="Open Sans"/>
                <a:sym typeface="Open Sans"/>
              </a:rPr>
              <a:t>varía según el país</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Costo de capital: </a:t>
            </a:r>
            <a:r>
              <a:rPr lang="en-ZA" sz="2000">
                <a:solidFill>
                  <a:srgbClr val="000000"/>
                </a:solidFill>
                <a:latin typeface="Open Sans"/>
                <a:ea typeface="Open Sans"/>
                <a:cs typeface="Open Sans"/>
                <a:sym typeface="Open Sans"/>
              </a:rPr>
              <a:t>50 dólares/kW</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Costo fijo: </a:t>
            </a:r>
            <a:r>
              <a:rPr lang="en-ZA" sz="2000">
                <a:solidFill>
                  <a:srgbClr val="000000"/>
                </a:solidFill>
                <a:latin typeface="Open Sans"/>
                <a:ea typeface="Open Sans"/>
                <a:cs typeface="Open Sans"/>
                <a:sym typeface="Open Sans"/>
              </a:rPr>
              <a:t>200 $/kW</a:t>
            </a:r>
            <a:endParaRPr/>
          </a:p>
          <a:p>
            <a:pPr marL="342900" marR="0" lvl="0" indent="-342900" algn="l"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Vida útil: </a:t>
            </a:r>
            <a:r>
              <a:rPr lang="en-ZA" sz="2000">
                <a:solidFill>
                  <a:srgbClr val="000000"/>
                </a:solidFill>
                <a:latin typeface="Open Sans"/>
                <a:ea typeface="Open Sans"/>
                <a:cs typeface="Open Sans"/>
                <a:sym typeface="Open Sans"/>
              </a:rPr>
              <a:t>25 años</a:t>
            </a:r>
            <a:endParaRPr/>
          </a:p>
        </p:txBody>
      </p:sp>
      <p:sp>
        <p:nvSpPr>
          <p:cNvPr id="178" name="Google Shape;178;p6"/>
          <p:cNvSpPr/>
          <p:nvPr/>
        </p:nvSpPr>
        <p:spPr>
          <a:xfrm>
            <a:off x="743440" y="5724597"/>
            <a:ext cx="837452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Open Sans"/>
              <a:ea typeface="Open Sans"/>
              <a:cs typeface="Open Sans"/>
              <a:sym typeface="Open Sans"/>
            </a:endParaRPr>
          </a:p>
        </p:txBody>
      </p:sp>
      <p:sp>
        <p:nvSpPr>
          <p:cNvPr id="179" name="Google Shape;179;p6"/>
          <p:cNvSpPr/>
          <p:nvPr/>
        </p:nvSpPr>
        <p:spPr>
          <a:xfrm>
            <a:off x="887214" y="6159553"/>
            <a:ext cx="508210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(Fuente de datos: Pappis et al. (2019)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Energy Projections for African Countries</a:t>
            </a:r>
            <a:r>
              <a:rPr lang="en-ZA" sz="1000">
                <a:solidFill>
                  <a:schemeClr val="dk1"/>
                </a:solidFill>
                <a:latin typeface="Open Sans"/>
                <a:ea typeface="Open Sans"/>
                <a:cs typeface="Open Sans"/>
                <a:sym typeface="Open Sans"/>
              </a:rPr>
              <a:t>)</a:t>
            </a:r>
            <a:endParaRPr/>
          </a:p>
        </p:txBody>
      </p:sp>
      <p:sp>
        <p:nvSpPr>
          <p:cNvPr id="180" name="Google Shape;180;p6"/>
          <p:cNvSpPr/>
          <p:nvPr/>
        </p:nvSpPr>
        <p:spPr>
          <a:xfrm>
            <a:off x="8632871" y="54477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6" descr="Track2_Lecture8_Slide6.mp3"/>
          <p:cNvPicPr preferRelativeResize="0"/>
          <p:nvPr/>
        </p:nvPicPr>
        <p:blipFill rotWithShape="1">
          <a:blip r:embed="rId5">
            <a:alphaModFix/>
          </a:blip>
          <a:srcRect/>
          <a:stretch/>
        </p:blipFill>
        <p:spPr>
          <a:xfrm>
            <a:off x="8711564" y="64911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7" descr="Graphical user interface, text&#10;&#10;Description automatically generated"/>
          <p:cNvPicPr preferRelativeResize="0"/>
          <p:nvPr/>
        </p:nvPicPr>
        <p:blipFill rotWithShape="1">
          <a:blip r:embed="rId3">
            <a:alphaModFix/>
          </a:blip>
          <a:srcRect/>
          <a:stretch/>
        </p:blipFill>
        <p:spPr>
          <a:xfrm>
            <a:off x="0" y="10510"/>
            <a:ext cx="12192000" cy="6858000"/>
          </a:xfrm>
          <a:prstGeom prst="rect">
            <a:avLst/>
          </a:prstGeom>
          <a:noFill/>
          <a:ln>
            <a:noFill/>
          </a:ln>
        </p:spPr>
      </p:pic>
      <p:sp>
        <p:nvSpPr>
          <p:cNvPr id="188" name="Google Shape;188;p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189" name="Google Shape;189;p7"/>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8.1.5 Plantas de energía solar en OSeMOSYS Pt2</a:t>
            </a:r>
            <a:endParaRPr/>
          </a:p>
        </p:txBody>
      </p:sp>
      <p:sp>
        <p:nvSpPr>
          <p:cNvPr id="190" name="Google Shape;190;p7"/>
          <p:cNvSpPr/>
          <p:nvPr/>
        </p:nvSpPr>
        <p:spPr>
          <a:xfrm>
            <a:off x="887213" y="636474"/>
            <a:ext cx="776441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4400">
                <a:solidFill>
                  <a:schemeClr val="dk1"/>
                </a:solidFill>
                <a:latin typeface="Open Sans"/>
                <a:ea typeface="Open Sans"/>
                <a:cs typeface="Open Sans"/>
                <a:sym typeface="Open Sans"/>
              </a:rPr>
              <a:t>8.1 Plantas de energía solar</a:t>
            </a:r>
            <a:endParaRPr sz="2000" b="1">
              <a:solidFill>
                <a:srgbClr val="9CC2E5"/>
              </a:solidFill>
              <a:latin typeface="Open Sans"/>
              <a:ea typeface="Open Sans"/>
              <a:cs typeface="Open Sans"/>
              <a:sym typeface="Open Sans"/>
            </a:endParaRPr>
          </a:p>
        </p:txBody>
      </p:sp>
      <p:sp>
        <p:nvSpPr>
          <p:cNvPr id="191" name="Google Shape;191;p7"/>
          <p:cNvSpPr/>
          <p:nvPr/>
        </p:nvSpPr>
        <p:spPr>
          <a:xfrm>
            <a:off x="9154885" y="56178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2" name="Google Shape;192;p7" descr="Track2_Lecture8_Slide7.mp3"/>
          <p:cNvPicPr preferRelativeResize="0"/>
          <p:nvPr/>
        </p:nvPicPr>
        <p:blipFill rotWithShape="1">
          <a:blip r:embed="rId4">
            <a:alphaModFix/>
          </a:blip>
          <a:srcRect/>
          <a:stretch/>
        </p:blipFill>
        <p:spPr>
          <a:xfrm>
            <a:off x="9154886" y="593115"/>
            <a:ext cx="812800" cy="812800"/>
          </a:xfrm>
          <a:prstGeom prst="rect">
            <a:avLst/>
          </a:prstGeom>
          <a:noFill/>
          <a:ln>
            <a:noFill/>
          </a:ln>
        </p:spPr>
      </p:pic>
      <p:pic>
        <p:nvPicPr>
          <p:cNvPr id="193" name="Google Shape;193;p7"/>
          <p:cNvPicPr preferRelativeResize="0"/>
          <p:nvPr/>
        </p:nvPicPr>
        <p:blipFill rotWithShape="1">
          <a:blip r:embed="rId5">
            <a:alphaModFix/>
          </a:blip>
          <a:srcRect/>
          <a:stretch/>
        </p:blipFill>
        <p:spPr>
          <a:xfrm>
            <a:off x="731709" y="2061726"/>
            <a:ext cx="5160641" cy="2993538"/>
          </a:xfrm>
          <a:prstGeom prst="rect">
            <a:avLst/>
          </a:prstGeom>
          <a:noFill/>
          <a:ln>
            <a:noFill/>
          </a:ln>
        </p:spPr>
      </p:pic>
      <p:pic>
        <p:nvPicPr>
          <p:cNvPr id="194" name="Google Shape;194;p7"/>
          <p:cNvPicPr preferRelativeResize="0"/>
          <p:nvPr/>
        </p:nvPicPr>
        <p:blipFill rotWithShape="1">
          <a:blip r:embed="rId6">
            <a:alphaModFix/>
          </a:blip>
          <a:srcRect/>
          <a:stretch/>
        </p:blipFill>
        <p:spPr>
          <a:xfrm>
            <a:off x="6096000" y="2021301"/>
            <a:ext cx="5038647" cy="3150306"/>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201" name="Google Shape;201;p8"/>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202" name="Google Shape;202;p8"/>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203" name="Google Shape;203;p8"/>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204" name="Google Shape;204;p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
        <p:nvSpPr>
          <p:cNvPr id="205" name="Google Shape;205;p8"/>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Conferencia 8.1 Referencias</a:t>
            </a:r>
            <a:endParaRPr/>
          </a:p>
        </p:txBody>
      </p:sp>
      <p:sp>
        <p:nvSpPr>
          <p:cNvPr id="206" name="Google Shape;206;p8"/>
          <p:cNvSpPr txBox="1"/>
          <p:nvPr/>
        </p:nvSpPr>
        <p:spPr>
          <a:xfrm>
            <a:off x="929196" y="1471670"/>
            <a:ext cx="6745768" cy="313932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Usher, William. (2021, marzo). Eólica, solar y biocombustibles: preocupaciones sociales, medioambientales y económicas (Versión 1). Zenodo. </a:t>
            </a:r>
            <a:r>
              <a:rPr lang="en-ZA"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http://doi.org/10.5281/zenodo.4585632</a:t>
            </a:r>
            <a:endParaRPr sz="1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Pappis, I., Howells, M., Sridharan, V., Usher, W., Shivakumar, A., Gardumi, F. y Ramos, E., Energy projections for African countries, Hidalgo González, I., Medarac, H., González Sánchez, M. y Kougias, I., editor(es), EUR 29904 ES, Oficina de Publicaciones de la Unión Europea, Luxemburgo, 2019, ISBN 978-92-76-12391-0, doi:10.2760/678700, JRC118432.</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3" name="Google Shape;213;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214" name="Google Shape;214;p9"/>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8.2.1 Panorama de las centrales eólicas </a:t>
            </a:r>
            <a:endParaRPr/>
          </a:p>
        </p:txBody>
      </p:sp>
      <p:sp>
        <p:nvSpPr>
          <p:cNvPr id="215" name="Google Shape;215;p9"/>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8.2 Centrales eólicas </a:t>
            </a:r>
            <a:endParaRPr/>
          </a:p>
        </p:txBody>
      </p:sp>
      <p:pic>
        <p:nvPicPr>
          <p:cNvPr id="216" name="Google Shape;216;p9"/>
          <p:cNvPicPr preferRelativeResize="0"/>
          <p:nvPr/>
        </p:nvPicPr>
        <p:blipFill rotWithShape="1">
          <a:blip r:embed="rId4">
            <a:alphaModFix/>
          </a:blip>
          <a:srcRect/>
          <a:stretch/>
        </p:blipFill>
        <p:spPr>
          <a:xfrm>
            <a:off x="1015042" y="2500222"/>
            <a:ext cx="4569124" cy="3050875"/>
          </a:xfrm>
          <a:prstGeom prst="rect">
            <a:avLst/>
          </a:prstGeom>
          <a:noFill/>
          <a:ln>
            <a:noFill/>
          </a:ln>
        </p:spPr>
      </p:pic>
      <p:pic>
        <p:nvPicPr>
          <p:cNvPr id="217" name="Google Shape;217;p9"/>
          <p:cNvPicPr preferRelativeResize="0"/>
          <p:nvPr/>
        </p:nvPicPr>
        <p:blipFill rotWithShape="1">
          <a:blip r:embed="rId5">
            <a:alphaModFix/>
          </a:blip>
          <a:srcRect/>
          <a:stretch/>
        </p:blipFill>
        <p:spPr>
          <a:xfrm>
            <a:off x="6579079" y="2501656"/>
            <a:ext cx="4080294" cy="3048008"/>
          </a:xfrm>
          <a:prstGeom prst="rect">
            <a:avLst/>
          </a:prstGeom>
          <a:noFill/>
          <a:ln>
            <a:noFill/>
          </a:ln>
        </p:spPr>
      </p:pic>
      <p:sp>
        <p:nvSpPr>
          <p:cNvPr id="218" name="Google Shape;218;p9"/>
          <p:cNvSpPr/>
          <p:nvPr/>
        </p:nvSpPr>
        <p:spPr>
          <a:xfrm>
            <a:off x="7036818" y="6364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p9" descr="Track2_Lecture8_Slide9.mp3"/>
          <p:cNvPicPr preferRelativeResize="0"/>
          <p:nvPr/>
        </p:nvPicPr>
        <p:blipFill rotWithShape="1">
          <a:blip r:embed="rId6">
            <a:alphaModFix/>
          </a:blip>
          <a:srcRect/>
          <a:stretch/>
        </p:blipFill>
        <p:spPr>
          <a:xfrm>
            <a:off x="7125455" y="70783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6807</Words>
  <Application>Microsoft Macintosh PowerPoint</Application>
  <PresentationFormat>Widescreen</PresentationFormat>
  <Paragraphs>211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Open Sans</vt:lpstr>
      <vt:lpstr>Open Sans ExtraBold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Rudolf Yeganyan</cp:lastModifiedBy>
  <cp:revision>1</cp:revision>
  <dcterms:created xsi:type="dcterms:W3CDTF">2021-02-10T16:48:02Z</dcterms:created>
  <dcterms:modified xsi:type="dcterms:W3CDTF">2022-11-08T13:22:38Z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