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8"/>
  </p:notesMasterIdLst>
  <p:sldIdLst>
    <p:sldId id="411" r:id="rId5"/>
    <p:sldId id="412" r:id="rId6"/>
    <p:sldId id="440" r:id="rId7"/>
    <p:sldId id="441" r:id="rId8"/>
    <p:sldId id="414" r:id="rId9"/>
    <p:sldId id="304" r:id="rId10"/>
    <p:sldId id="415" r:id="rId11"/>
    <p:sldId id="416" r:id="rId12"/>
    <p:sldId id="435" r:id="rId13"/>
    <p:sldId id="418" r:id="rId14"/>
    <p:sldId id="419" r:id="rId15"/>
    <p:sldId id="437" r:id="rId16"/>
    <p:sldId id="450" r:id="rId17"/>
    <p:sldId id="422" r:id="rId18"/>
    <p:sldId id="420" r:id="rId19"/>
    <p:sldId id="404" r:id="rId20"/>
    <p:sldId id="403" r:id="rId21"/>
    <p:sldId id="448" r:id="rId22"/>
    <p:sldId id="426" r:id="rId23"/>
    <p:sldId id="428" r:id="rId24"/>
    <p:sldId id="429" r:id="rId25"/>
    <p:sldId id="430" r:id="rId26"/>
    <p:sldId id="30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8ZHpmFovg8kOrwpFCnoAiQ==" hashData="DedPq/5+xzpjJ12eEIIpxIo/FUjq072uvVeYiZzxNmiyV62faT/ozuSOJz/I1CH9IiYXfMF4ZNBIK71gbaBYvQ=="/>
  <p:extLst>
    <p:ext uri="{EFAFB233-063F-42B5-8137-9DF3F51BA10A}">
      <p15:sldGuideLst xmlns:p15="http://schemas.microsoft.com/office/powerpoint/2012/main">
        <p15:guide id="2" pos="3840" userDrawn="1">
          <p15:clr>
            <a:srgbClr val="A4A3A4"/>
          </p15:clr>
        </p15:guide>
        <p15:guide id="3" pos="5496" userDrawn="1">
          <p15:clr>
            <a:srgbClr val="A4A3A4"/>
          </p15:clr>
        </p15:guide>
        <p15:guide id="4" orient="horz" pos="75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CBAE24-9F04-A9B6-F298-85B7DE077BE9}" name="Janina Fuchs" initials="JF" userId="S::ucbqjlf@ucl.ac.uk::33f3e2f3-3cdd-4318-9c16-d94beac692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069"/>
    <a:srgbClr val="D4DDF6"/>
    <a:srgbClr val="AFC7FE"/>
    <a:srgbClr val="9FBBFE"/>
    <a:srgbClr val="D9732F"/>
    <a:srgbClr val="FFBA48"/>
    <a:srgbClr val="CBD52F"/>
    <a:srgbClr val="009193"/>
    <a:srgbClr val="A5D659"/>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66" autoAdjust="0"/>
    <p:restoredTop sz="82883" autoAdjust="0"/>
  </p:normalViewPr>
  <p:slideViewPr>
    <p:cSldViewPr snapToGrid="0">
      <p:cViewPr varScale="1">
        <p:scale>
          <a:sx n="94" d="100"/>
          <a:sy n="94" d="100"/>
        </p:scale>
        <p:origin x="1572" y="90"/>
      </p:cViewPr>
      <p:guideLst>
        <p:guide pos="3840"/>
        <p:guide pos="5496"/>
        <p:guide orient="horz" pos="75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6E5E8-0DA1-5A46-8547-7997C183DD09}" type="datetimeFigureOut">
              <a:rPr lang="en-US" smtClean="0"/>
              <a:t>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A28AF-C390-D94A-86D3-7BD7243CB0E2}" type="slidenum">
              <a:rPr lang="en-US" smtClean="0"/>
              <a:t>‹#›</a:t>
            </a:fld>
            <a:endParaRPr lang="en-US"/>
          </a:p>
        </p:txBody>
      </p:sp>
    </p:spTree>
    <p:extLst>
      <p:ext uri="{BB962C8B-B14F-4D97-AF65-F5344CB8AC3E}">
        <p14:creationId xmlns:p14="http://schemas.microsoft.com/office/powerpoint/2010/main" val="2195048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Open Sans" pitchFamily="2" charset="0"/>
                <a:ea typeface="Open Sans" pitchFamily="2" charset="0"/>
                <a:cs typeface="Open Sans" pitchFamily="2" charset="0"/>
              </a:rPr>
              <a:t>By the end of this lecture, you will be able to:</a:t>
            </a:r>
            <a:r>
              <a:rPr lang="en-US" dirty="0">
                <a:latin typeface="Open Sans" pitchFamily="2" charset="0"/>
                <a:ea typeface="Open Sans" pitchFamily="2" charset="0"/>
                <a:cs typeface="Open Sans" pitchFamily="2" charset="0"/>
              </a:rPr>
              <a:t> Explain the relationship between systems modelling and policymaking; Describe the relationship between science-policy interface, evidence-based policymaking, and systems modelling; Discuss the different ways systems modelling could inform and influence policy decisions; Understand the different ways and how the politics of policymaking can influence the modelling process.</a:t>
            </a:r>
          </a:p>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a:p>
        </p:txBody>
      </p:sp>
    </p:spTree>
    <p:extLst>
      <p:ext uri="{BB962C8B-B14F-4D97-AF65-F5344CB8AC3E}">
        <p14:creationId xmlns:p14="http://schemas.microsoft.com/office/powerpoint/2010/main" val="12177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latin typeface="Calibri Light" panose="020F0302020204030204" pitchFamily="34" charset="0"/>
                <a:cs typeface="Calibri Light" panose="020F0302020204030204" pitchFamily="34" charset="0"/>
              </a:rPr>
              <a:t>Within the science and policy interface, increasing interest in an interactive and collaborative process where knowledge is co-produced in the context of deeper engagement and interaction between researchers and policymakers. </a:t>
            </a:r>
          </a:p>
          <a:p>
            <a:pPr marL="0" indent="0">
              <a:buNone/>
            </a:pPr>
            <a:r>
              <a:rPr lang="en-GB" sz="1200" dirty="0">
                <a:latin typeface="Calibri Light" panose="020F0302020204030204" pitchFamily="34" charset="0"/>
                <a:cs typeface="Calibri Light" panose="020F0302020204030204" pitchFamily="34" charset="0"/>
              </a:rPr>
              <a:t>Co-production refers to a participatory approach and deliberate effort to create knowledge in close partnership with policymakers and other actors. Collaborative exchanges often aim to ensure modelling output are “usable” and policy-relevant and offer robust solutions to complex societal problems.</a:t>
            </a:r>
          </a:p>
          <a:p>
            <a:pPr marL="0" indent="0">
              <a:buNone/>
            </a:pPr>
            <a:r>
              <a:rPr lang="en-GB" sz="1200" dirty="0">
                <a:latin typeface="Calibri Light" panose="020F0302020204030204" pitchFamily="34" charset="0"/>
                <a:cs typeface="Calibri Light" panose="020F0302020204030204" pitchFamily="34" charset="0"/>
              </a:rPr>
              <a:t>Co-production is a more interactive and iterative process where knowledge is generated through mutual learning, including greater openness to a wider range of data sources.  It entails ongoing partnerships, relationships, and collaboration between researchers and decision makers, as well as other stakeholders. A true co-production entails open to broad discussions, soliciting and accepting feedback from one another.</a:t>
            </a:r>
          </a:p>
          <a:p>
            <a:pPr marL="0" indent="0">
              <a:buNone/>
            </a:pPr>
            <a:endParaRPr lang="en-GB" sz="1200" dirty="0">
              <a:latin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a collaborative model, co-production means relevant actors working together to develop the agenda, design and interpret.</a:t>
            </a:r>
            <a:endParaRPr lang="en-GB" sz="1200" dirty="0"/>
          </a:p>
          <a:p>
            <a:pPr marL="0" indent="0">
              <a:buNone/>
            </a:pPr>
            <a:r>
              <a:rPr lang="en-GB" sz="1200" dirty="0"/>
              <a:t>Strategies for successful co-production include </a:t>
            </a:r>
          </a:p>
          <a:p>
            <a:pPr marL="342900" indent="-342900">
              <a:buFont typeface="Arial" panose="020B0604020202020204" pitchFamily="34" charset="0"/>
              <a:buChar char="•"/>
            </a:pPr>
            <a:r>
              <a:rPr lang="en-GB" sz="1200" dirty="0"/>
              <a:t>early engagement, </a:t>
            </a:r>
          </a:p>
          <a:p>
            <a:pPr marL="342900" indent="-342900">
              <a:buFont typeface="Arial" panose="020B0604020202020204" pitchFamily="34" charset="0"/>
              <a:buChar char="•"/>
            </a:pPr>
            <a:r>
              <a:rPr lang="en-GB" sz="1200" dirty="0"/>
              <a:t>clear expectations surrounding roles, </a:t>
            </a:r>
          </a:p>
          <a:p>
            <a:pPr marL="342900" indent="-342900">
              <a:buFont typeface="Arial" panose="020B0604020202020204" pitchFamily="34" charset="0"/>
              <a:buChar char="•"/>
            </a:pPr>
            <a:r>
              <a:rPr lang="en-GB" sz="1200" dirty="0"/>
              <a:t>information sharing, </a:t>
            </a:r>
          </a:p>
          <a:p>
            <a:pPr marL="342900" indent="-342900">
              <a:buFont typeface="Arial" panose="020B0604020202020204" pitchFamily="34" charset="0"/>
              <a:buChar char="•"/>
            </a:pPr>
            <a:r>
              <a:rPr lang="en-GB" sz="1200" dirty="0"/>
              <a:t>frequent interactions at all stages of the modelling process.</a:t>
            </a:r>
          </a:p>
          <a:p>
            <a:pPr marL="0" indent="0">
              <a:buNone/>
            </a:pPr>
            <a:endParaRPr lang="en-GB" sz="1200" dirty="0">
              <a:latin typeface="Calibri Light" panose="020F0302020204030204" pitchFamily="34" charset="0"/>
              <a:cs typeface="Calibri Light" panose="020F0302020204030204" pitchFamily="34" charset="0"/>
            </a:endParaRPr>
          </a:p>
          <a:p>
            <a:pPr marL="0" indent="0">
              <a:buNone/>
            </a:pPr>
            <a:endParaRPr lang="en-GB" sz="1200" dirty="0">
              <a:latin typeface="Calibri Light" panose="020F0302020204030204" pitchFamily="34" charset="0"/>
              <a:cs typeface="Calibri Light" panose="020F0302020204030204" pitchFamily="34" charset="0"/>
            </a:endParaRPr>
          </a:p>
          <a:p>
            <a:pPr marL="0" indent="0">
              <a:buNone/>
            </a:pPr>
            <a:endParaRPr lang="en-GB" sz="1200" dirty="0">
              <a:latin typeface="Calibri Light" panose="020F0302020204030204" pitchFamily="34" charset="0"/>
              <a:cs typeface="Calibri Light" panose="020F0302020204030204" pitchFamily="34" charset="0"/>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a:p>
        </p:txBody>
      </p:sp>
    </p:spTree>
    <p:extLst>
      <p:ext uri="{BB962C8B-B14F-4D97-AF65-F5344CB8AC3E}">
        <p14:creationId xmlns:p14="http://schemas.microsoft.com/office/powerpoint/2010/main" val="3848747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C</a:t>
            </a:r>
            <a:r>
              <a:rPr lang="en-GB" sz="1200" dirty="0"/>
              <a:t>o-production is not straightforward and requires additional resources and time than traditional research. </a:t>
            </a:r>
          </a:p>
          <a:p>
            <a:pPr marL="342900" indent="-342900">
              <a:buFont typeface="Arial" panose="020B0604020202020204" pitchFamily="34" charset="0"/>
              <a:buChar char="•"/>
            </a:pPr>
            <a:r>
              <a:rPr lang="en-GB" dirty="0"/>
              <a:t>It is highly context dependent. What works well in one situation and at one time may be impossible in another. Whether and how co-production can occur will be determined by systemic issues, including the culture and development of the policy system, the wider culture, and the drivers of the research sector;</a:t>
            </a:r>
          </a:p>
          <a:p>
            <a:pPr marL="342900" indent="-342900">
              <a:buFont typeface="Arial" panose="020B0604020202020204" pitchFamily="34" charset="0"/>
              <a:buChar char="•"/>
            </a:pPr>
            <a:r>
              <a:rPr lang="en-GB" dirty="0"/>
              <a:t>It requires trust, genuine power sharing, and respect for the different expertise brought by stakeholders. Trust also relies on effective communication and honest discussions about what can and cannot be done;</a:t>
            </a:r>
          </a:p>
          <a:p>
            <a:pPr marL="342900" indent="-342900">
              <a:buFont typeface="Arial" panose="020B0604020202020204" pitchFamily="34" charset="0"/>
              <a:buChar char="•"/>
            </a:pPr>
            <a:r>
              <a:rPr lang="en-GB" dirty="0"/>
              <a:t>Involved actors need to have the skills, systems, and incentives for co-production. For example, policy agencies need to have skills and systems to increase the use of research and modellers’ need to build their skills and confidence in their ability to build relationships and communicate their research findings.</a:t>
            </a:r>
            <a:endParaRPr lang="en-GB" sz="1200" dirty="0"/>
          </a:p>
          <a:p>
            <a:pPr marL="0" indent="0">
              <a:buNone/>
            </a:pPr>
            <a:endParaRPr lang="en-GB" sz="1200" dirty="0">
              <a:latin typeface="Calibri Light" panose="020F0302020204030204" pitchFamily="34" charset="0"/>
              <a:cs typeface="Calibri Light" panose="020F0302020204030204" pitchFamily="34" charset="0"/>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a:p>
        </p:txBody>
      </p:sp>
    </p:spTree>
    <p:extLst>
      <p:ext uri="{BB962C8B-B14F-4D97-AF65-F5344CB8AC3E}">
        <p14:creationId xmlns:p14="http://schemas.microsoft.com/office/powerpoint/2010/main" val="252902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Energy systems are highly complex and interconnected, and it can be challenging to capture all of the relevant variables and interactions in a model especially if data is not always available or reliable. The accuracy of the model is highly dependent on the quality of data and assumptions used in constructing the model.</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Energy policymaking often involves making decisions based on predictions of future trends, such as energy demand and technological innovation. These predictions can be highly uncertain and subject to a range of possible outcomes, which can make it challenging to make policy decisions</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Energy policymaking is often highly politicized, with competing interests and priorities among different stakeholders. Modelling results may not always align with the interests of powerful stakeholders, which can make it difficult to use the results to inform policy decisions.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Policymakers may have preconceived notions or biases that influence their interpretation of the modelling results, or they may prioritise political or ideological goals over evidence-based decision-making.</a:t>
            </a:r>
          </a:p>
          <a:p>
            <a:pPr marL="171450" indent="-171450">
              <a:buFont typeface="Arial" panose="020B0604020202020204" pitchFamily="34" charset="0"/>
              <a:buChar char="•"/>
            </a:pPr>
            <a:endParaRPr lang="en-GB" sz="1200" b="0" i="0" u="none" strike="noStrike" kern="1200" dirty="0">
              <a:solidFill>
                <a:schemeClr val="tx1"/>
              </a:solidFill>
              <a:effectLst/>
              <a:latin typeface="+mn-lt"/>
              <a:ea typeface="+mn-ea"/>
              <a:cs typeface="+mn-cs"/>
            </a:endParaRPr>
          </a:p>
          <a:p>
            <a:endParaRPr lang="en-GB"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a:p>
        </p:txBody>
      </p:sp>
    </p:spTree>
    <p:extLst>
      <p:ext uri="{BB962C8B-B14F-4D97-AF65-F5344CB8AC3E}">
        <p14:creationId xmlns:p14="http://schemas.microsoft.com/office/powerpoint/2010/main" val="3735210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latin typeface="Open Sans" pitchFamily="2" charset="0"/>
                <a:ea typeface="Open Sans" pitchFamily="2" charset="0"/>
                <a:cs typeface="Open Sans" pitchFamily="2" charset="0"/>
              </a:rPr>
              <a:t>Other factors that </a:t>
            </a:r>
            <a:r>
              <a:rPr lang="en-GB" sz="1200" dirty="0">
                <a:solidFill>
                  <a:schemeClr val="tx1"/>
                </a:solidFill>
                <a:latin typeface="Open Sans" pitchFamily="2" charset="0"/>
                <a:ea typeface="Open Sans" pitchFamily="2" charset="0"/>
                <a:cs typeface="Open Sans" pitchFamily="2" charset="0"/>
              </a:rPr>
              <a:t>may prevent the effective utilisation of modelling results </a:t>
            </a:r>
            <a:r>
              <a:rPr lang="en-GB" sz="1200" dirty="0">
                <a:latin typeface="Open Sans" pitchFamily="2" charset="0"/>
                <a:ea typeface="Open Sans" pitchFamily="2" charset="0"/>
                <a:cs typeface="Open Sans" pitchFamily="2" charset="0"/>
              </a:rPr>
              <a:t>to inform energy policy decisions include: </a:t>
            </a:r>
            <a:r>
              <a:rPr lang="en-GB" sz="1200" dirty="0">
                <a:latin typeface="Calibri Light" panose="020F0302020204030204" pitchFamily="34" charset="0"/>
                <a:ea typeface="Open Sans" panose="020B0606030504020204" pitchFamily="34" charset="0"/>
                <a:cs typeface="Calibri Light" panose="020F0302020204030204" pitchFamily="34" charset="0"/>
              </a:rPr>
              <a:t> </a:t>
            </a:r>
          </a:p>
          <a:p>
            <a:pPr marL="171450" indent="-171450">
              <a:buFont typeface="Arial" panose="020B0604020202020204" pitchFamily="34" charset="0"/>
              <a:buChar char="•"/>
            </a:pPr>
            <a:r>
              <a:rPr lang="en-GB" sz="1200" dirty="0">
                <a:latin typeface="Calibri Light" panose="020F0302020204030204" pitchFamily="34" charset="0"/>
                <a:ea typeface="Open Sans" panose="020B0606030504020204" pitchFamily="34" charset="0"/>
                <a:cs typeface="Calibri Light" panose="020F0302020204030204" pitchFamily="34" charset="0"/>
              </a:rPr>
              <a:t>Researchers and modellers lack understanding of the policy process and the political context that</a:t>
            </a:r>
            <a:r>
              <a:rPr lang="en-GB" sz="1200" dirty="0">
                <a:latin typeface="Calibri Light" panose="020F0302020204030204" pitchFamily="34" charset="0"/>
                <a:cs typeface="Calibri Light" panose="020F0302020204030204" pitchFamily="34" charset="0"/>
              </a:rPr>
              <a:t> influence how research and evidence are used (or not) in policymaking. </a:t>
            </a:r>
          </a:p>
          <a:p>
            <a:pPr marL="171450" indent="-171450">
              <a:buFont typeface="Arial" panose="020B0604020202020204" pitchFamily="34" charset="0"/>
              <a:buChar char="•"/>
            </a:pPr>
            <a:r>
              <a:rPr lang="en-GB" sz="1200" dirty="0">
                <a:latin typeface="Calibri Light" panose="020F0302020204030204" pitchFamily="34" charset="0"/>
                <a:cs typeface="Calibri Light" panose="020F0302020204030204" pitchFamily="34" charset="0"/>
              </a:rPr>
              <a:t>Multiplicity of actors with divergent viewpoints. Where stakeholders with different experiences lack consensus over priorities could be a major hinderance</a:t>
            </a:r>
            <a:r>
              <a:rPr lang="en-GB" sz="1200" dirty="0">
                <a:latin typeface="Calibri Light" panose="020F0302020204030204" pitchFamily="34" charset="0"/>
                <a:ea typeface="Open Sans" panose="020B0606030504020204" pitchFamily="34" charset="0"/>
                <a:cs typeface="Calibri Light" panose="020F0302020204030204" pitchFamily="34" charset="0"/>
              </a:rPr>
              <a:t>.</a:t>
            </a:r>
          </a:p>
          <a:p>
            <a:pPr marL="171450" indent="-171450">
              <a:buFont typeface="Arial" panose="020B0604020202020204" pitchFamily="34" charset="0"/>
              <a:buChar char="•"/>
            </a:pPr>
            <a:r>
              <a:rPr lang="en-GB" sz="1200" dirty="0">
                <a:latin typeface="Calibri Light" panose="020F0302020204030204" pitchFamily="34" charset="0"/>
                <a:cs typeface="Calibri Light" panose="020F0302020204030204" pitchFamily="34" charset="0"/>
              </a:rPr>
              <a:t>Stakeholders may not trust the sources of data or methods of analysis. Question the credibility of the modelling results, assumptions and inputs. Especially where there is a significant degree of opacity and no supplementing information is provided.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Open Sans" pitchFamily="2" charset="0"/>
                <a:ea typeface="Open Sans" pitchFamily="2" charset="0"/>
                <a:cs typeface="Open Sans" pitchFamily="2" charset="0"/>
              </a:rPr>
              <a:t>Stakeholders may question where the model results are open to different interpretations and if they perceive scenarios and assumptions are not reflective of the real world as they experience it.</a:t>
            </a:r>
            <a:endParaRPr lang="en-GB" sz="1200" b="0" i="0" u="none" strike="noStrike" kern="1200" dirty="0">
              <a:solidFill>
                <a:schemeClr val="tx1"/>
              </a:solidFill>
              <a:effectLst/>
              <a:latin typeface="+mn-lt"/>
              <a:ea typeface="+mn-ea"/>
              <a:cs typeface="+mn-cs"/>
            </a:endParaRPr>
          </a:p>
          <a:p>
            <a:endParaRPr lang="en-GB" sz="1200" dirty="0">
              <a:latin typeface="Calibri Light" panose="020F0302020204030204" pitchFamily="34" charset="0"/>
              <a:cs typeface="Calibri Light" panose="020F0302020204030204" pitchFamily="34" charset="0"/>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14</a:t>
            </a:fld>
            <a:endParaRPr lang="en-US"/>
          </a:p>
        </p:txBody>
      </p:sp>
    </p:spTree>
    <p:extLst>
      <p:ext uri="{BB962C8B-B14F-4D97-AF65-F5344CB8AC3E}">
        <p14:creationId xmlns:p14="http://schemas.microsoft.com/office/powerpoint/2010/main" val="1332483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Modelling outputs are becoming an important foundation for energy planning and policy decision-making. </a:t>
            </a:r>
          </a:p>
          <a:p>
            <a:r>
              <a:rPr lang="en-GB" dirty="0"/>
              <a:t>However, as the relevance of these tools and methods grows, modelling is also increasingly under scrutiny. </a:t>
            </a:r>
          </a:p>
          <a:p>
            <a:r>
              <a:rPr lang="en-GB" dirty="0"/>
              <a:t>Given this growing relevance, building policy actors and public confidence is critical to ensure knowledge produced is relevant, usable and socially robust.</a:t>
            </a:r>
          </a:p>
          <a:p>
            <a:r>
              <a:rPr lang="en-GB" dirty="0"/>
              <a:t>This can be achieved by attending to these four aspects: quality, credibility, relevance and practicality. </a:t>
            </a:r>
          </a:p>
        </p:txBody>
      </p:sp>
      <p:sp>
        <p:nvSpPr>
          <p:cNvPr id="4" name="Slide Number Placeholder 3"/>
          <p:cNvSpPr>
            <a:spLocks noGrp="1"/>
          </p:cNvSpPr>
          <p:nvPr>
            <p:ph type="sldNum" sz="quarter" idx="5"/>
          </p:nvPr>
        </p:nvSpPr>
        <p:spPr/>
        <p:txBody>
          <a:bodyPr/>
          <a:lstStyle/>
          <a:p>
            <a:fld id="{496A28AF-C390-D94A-86D3-7BD7243CB0E2}" type="slidenum">
              <a:rPr lang="en-US" smtClean="0"/>
              <a:t>15</a:t>
            </a:fld>
            <a:endParaRPr lang="en-US"/>
          </a:p>
        </p:txBody>
      </p:sp>
    </p:spTree>
    <p:extLst>
      <p:ext uri="{BB962C8B-B14F-4D97-AF65-F5344CB8AC3E}">
        <p14:creationId xmlns:p14="http://schemas.microsoft.com/office/powerpoint/2010/main" val="3800843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Quality</a:t>
            </a:r>
            <a:r>
              <a:rPr lang="en-US" dirty="0">
                <a:cs typeface="Calibri"/>
              </a:rPr>
              <a:t> is about ensuring that the definition of the problem and key variables, the model construct, methodological criteria, and data used is appropriate. [For example, inaccurate assumptions can be made because of the poor quality or lack of understanding of the context]</a:t>
            </a:r>
          </a:p>
          <a:p>
            <a:pPr marL="0" indent="0">
              <a:buNone/>
            </a:pPr>
            <a:r>
              <a:rPr lang="en-GB" sz="1200" dirty="0">
                <a:latin typeface="Calibri Light" panose="020F0302020204030204" pitchFamily="34" charset="0"/>
                <a:cs typeface="Calibri Light" panose="020F0302020204030204" pitchFamily="34" charset="0"/>
              </a:rPr>
              <a:t>Relevance refers to applicability and whether the model addresses the policy concerns at stake, is tailored to the specific problem, it is cross-cutting enough, timely, and sensitive to the context. </a:t>
            </a:r>
          </a:p>
          <a:p>
            <a:pPr marL="0" indent="0">
              <a:buNone/>
            </a:pPr>
            <a:r>
              <a:rPr lang="en-GB" sz="1200" dirty="0">
                <a:latin typeface="Calibri Light" panose="020F0302020204030204" pitchFamily="34" charset="0"/>
                <a:cs typeface="Calibri Light" panose="020F0302020204030204" pitchFamily="34" charset="0"/>
              </a:rPr>
              <a:t>Practicality refers to the extent to which the modelling results is accessible to policymakers and other stakeholders; it is in a useful form and can be incorporated and translated into different decision making contexts (e.g. policy, finance). </a:t>
            </a:r>
            <a:endParaRPr lang="en-GB" sz="1200" dirty="0">
              <a:highlight>
                <a:srgbClr val="FFFF00"/>
              </a:highlight>
              <a:latin typeface="Calibri Light" panose="020F0302020204030204" pitchFamily="34" charset="0"/>
              <a:cs typeface="Calibri Light" panose="020F0302020204030204" pitchFamily="34"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16</a:t>
            </a:fld>
            <a:endParaRPr lang="en-US"/>
          </a:p>
        </p:txBody>
      </p:sp>
    </p:spTree>
    <p:extLst>
      <p:ext uri="{BB962C8B-B14F-4D97-AF65-F5344CB8AC3E}">
        <p14:creationId xmlns:p14="http://schemas.microsoft.com/office/powerpoint/2010/main" val="535963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Credibility refers to models and the modelling team’s ability to demonstrate how the model is adequate for its intended purpose and transparent. This would be relevant where there is low confidence in modelling and where involved actors are new to systems modelling. One way to build credibility is thus to include all relevant information consistently. Another is to be have transparent and open discussion of </a:t>
            </a:r>
            <a:r>
              <a:rPr lang="en-GB" sz="1200" dirty="0">
                <a:latin typeface="Calibri Light" panose="020F0302020204030204" pitchFamily="34" charset="0"/>
                <a:cs typeface="Calibri Light" panose="020F0302020204030204" pitchFamily="34" charset="0"/>
              </a:rPr>
              <a:t>uncertainties as well as the problem of  comprehensibility.  Achieving credibility thus requires one’s capability to demonstrate how the model is adequate for its intended use when diverse stakeholders will have different expectations of what is required of the model. In this instance, one could also observe that lack of transparency in data compilation and analysis could compromise credibility).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indent="0">
              <a:buNone/>
            </a:pPr>
            <a:r>
              <a:rPr lang="en-GB" sz="1200" dirty="0">
                <a:latin typeface="Calibri Light" panose="020F0302020204030204" pitchFamily="34" charset="0"/>
                <a:cs typeface="Calibri Light" panose="020F0302020204030204" pitchFamily="34" charset="0"/>
              </a:rPr>
              <a:t>Practicality refers to the extent to which the modelling outputs are accessible to policymakers and other stakeholders; whether the results are shared in a useful form and its analysis can be incorporated and translated into different decision making contexts as intended (e.g. policy, finance). </a:t>
            </a:r>
            <a:endParaRPr lang="en-GB" sz="1200" dirty="0">
              <a:highlight>
                <a:srgbClr val="FFFF00"/>
              </a:highlight>
              <a:latin typeface="Calibri Light" panose="020F0302020204030204" pitchFamily="34" charset="0"/>
              <a:cs typeface="Calibri Light" panose="020F0302020204030204" pitchFamily="34"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17</a:t>
            </a:fld>
            <a:endParaRPr lang="en-US"/>
          </a:p>
        </p:txBody>
      </p:sp>
    </p:spTree>
    <p:extLst>
      <p:ext uri="{BB962C8B-B14F-4D97-AF65-F5344CB8AC3E}">
        <p14:creationId xmlns:p14="http://schemas.microsoft.com/office/powerpoint/2010/main" val="456262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Political institutional context refers to the political and governmental structures, processes, and norms that shape how political decisions are made and implemented within a given society or country. It includes the formal institutions of government, such as the legislative, executive, and judicial branches, as well as informal institutions such as political parties, interest groups, and civil society organizations.</a:t>
            </a:r>
          </a:p>
          <a:p>
            <a:r>
              <a:rPr lang="en-GB" sz="1200" b="0" i="0" u="none" strike="noStrike" kern="1200" dirty="0">
                <a:solidFill>
                  <a:schemeClr val="tx1"/>
                </a:solidFill>
                <a:effectLst/>
                <a:latin typeface="+mn-lt"/>
                <a:ea typeface="+mn-ea"/>
                <a:cs typeface="+mn-cs"/>
              </a:rPr>
              <a:t>The political institutional context can vary significantly between different countries and societies, and can have a significant impact on political and economic outcomes. For example, a country with strong democratic institutions and a robust rule of law may be more stable and predictable, and may attract greater foreign investment, than a country with weak institutions and high levels of corruption.</a:t>
            </a:r>
          </a:p>
          <a:p>
            <a:r>
              <a:rPr lang="en-GB" sz="1200" b="0" i="0" u="none" strike="noStrike" kern="1200" dirty="0">
                <a:solidFill>
                  <a:schemeClr val="tx1"/>
                </a:solidFill>
                <a:effectLst/>
                <a:latin typeface="+mn-lt"/>
                <a:ea typeface="+mn-ea"/>
                <a:cs typeface="+mn-cs"/>
              </a:rPr>
              <a:t>The political institutional context can also shape the policy choices that are available to policymakers, and can influence the implementation and effectiveness of those policies. For example, a government that is constrained by strong constitutional protections for individual rights may face greater challenges in implementing policies that infringe on those rights.</a:t>
            </a:r>
          </a:p>
          <a:p>
            <a:r>
              <a:rPr lang="en-GB" dirty="0"/>
              <a:t>Moreover political institutional context can have a significant impact on policymaking, as it can shape the goals and objectives of policy, the strategies used to achieve those goals, and the way in which policies are implemented. </a:t>
            </a:r>
          </a:p>
          <a:p>
            <a:r>
              <a:rPr lang="en-GB" dirty="0"/>
              <a:t>Different political contexts can lead to different policy decisions, even when the same evidence is used. </a:t>
            </a:r>
            <a:endParaRPr lang="en-GB" sz="1200" dirty="0">
              <a:latin typeface="Calibri Light" panose="020F0302020204030204" pitchFamily="34" charset="0"/>
              <a:cs typeface="Calibri Light" panose="020F0302020204030204" pitchFamily="34" charset="0"/>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18</a:t>
            </a:fld>
            <a:endParaRPr lang="en-US"/>
          </a:p>
        </p:txBody>
      </p:sp>
    </p:spTree>
    <p:extLst>
      <p:ext uri="{BB962C8B-B14F-4D97-AF65-F5344CB8AC3E}">
        <p14:creationId xmlns:p14="http://schemas.microsoft.com/office/powerpoint/2010/main" val="414452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H</a:t>
            </a:r>
            <a:r>
              <a:rPr lang="en-GB" sz="1200" dirty="0"/>
              <a:t>ow modelling results and other research based evidence is used depends on the political institutional context.</a:t>
            </a:r>
          </a:p>
          <a:p>
            <a:r>
              <a:rPr lang="en-GB" sz="1200" dirty="0">
                <a:latin typeface="Calibri Light" panose="020F0302020204030204" pitchFamily="34" charset="0"/>
                <a:cs typeface="Calibri Light" panose="020F0302020204030204" pitchFamily="34" charset="0"/>
              </a:rPr>
              <a:t>Each country or context has a unique type of governance that has evolved from its political, economic and cultural history. The type of governance or how governing institutions operate also shapes laws around access and use of information and culture of using evidence (and modelling) to inform policy.. </a:t>
            </a:r>
          </a:p>
          <a:p>
            <a:pPr marL="0" indent="0">
              <a:buNone/>
            </a:pPr>
            <a:r>
              <a:rPr lang="en-GB" kern="1200" dirty="0"/>
              <a:t>For example, in a given context, laws and value systems shape the degree and nature of overarching commitment to tackling climate change, which subsequently shape policymakers attitude towards scientific research and modelling results. </a:t>
            </a:r>
            <a:endParaRPr lang="en-GB" sz="1200" dirty="0">
              <a:latin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How different institutions are organised also shapes if there is the capability, resource and incentive to seek modelling informed evidence.  </a:t>
            </a:r>
          </a:p>
          <a:p>
            <a:pPr marL="0" indent="0">
              <a:buNone/>
            </a:pPr>
            <a:r>
              <a:rPr lang="en-GB" sz="1200" b="0" i="0" u="none" strike="noStrike" kern="1200" dirty="0">
                <a:solidFill>
                  <a:schemeClr val="tx1"/>
                </a:solidFill>
                <a:effectLst/>
                <a:latin typeface="+mn-lt"/>
                <a:ea typeface="+mn-ea"/>
                <a:cs typeface="+mn-cs"/>
              </a:rPr>
              <a:t>For example some studies suggest that centralised political systems are likely to be less open to the uptake of research findings than decentralised systems. This is because the argument goes that concentration of power was found to prevent pluralistic debate and thus less need for evidence to support competing views. By contrast, it was argued that in countries with decentralised systems in which policy is made at the provincial level, there is a need for more research to justify policy decisions and defend against the criticism of opponents.</a:t>
            </a:r>
          </a:p>
          <a:p>
            <a:pPr marL="0" indent="0">
              <a:buNone/>
            </a:pPr>
            <a:endParaRPr lang="en-GB" sz="1200" dirty="0"/>
          </a:p>
          <a:p>
            <a:pPr marL="0" indent="0">
              <a:buNone/>
            </a:pPr>
            <a:r>
              <a:rPr lang="en-GB" sz="1200" dirty="0"/>
              <a:t>Awareness of the political context and the opportunities and limitations of evidence use in decision making could enable modellers to take the necessary steps to produce and provide operationally relevant advice, and </a:t>
            </a:r>
            <a:r>
              <a:rPr lang="en-GB" sz="1200" dirty="0">
                <a:ea typeface="Calibri" panose="020F0502020204030204" pitchFamily="34" charset="0"/>
              </a:rPr>
              <a:t>support decision-making by seeking to develop policy options that take stakeholders need into consideration.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Moreover, beyond the immediate utilisation of modelling results, there are also broader issues, such as equity, unintended uses, negative consequences, modellers may wish to consider. In this regard such understanding could enable modellers to take a balanced view of the issues and seek to develop options that have socially and politically acceptable outcomes.</a:t>
            </a:r>
          </a:p>
          <a:p>
            <a:pPr marL="0" indent="0">
              <a:buNone/>
            </a:pPr>
            <a:endParaRPr lang="en-GB" sz="1200" dirty="0">
              <a:ea typeface="Calibri" panose="020F0502020204030204" pitchFamily="34" charset="0"/>
            </a:endParaRPr>
          </a:p>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19</a:t>
            </a:fld>
            <a:endParaRPr lang="en-US"/>
          </a:p>
        </p:txBody>
      </p:sp>
    </p:spTree>
    <p:extLst>
      <p:ext uri="{BB962C8B-B14F-4D97-AF65-F5344CB8AC3E}">
        <p14:creationId xmlns:p14="http://schemas.microsoft.com/office/powerpoint/2010/main" val="173922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GB" dirty="0"/>
              <a:t>Modellers that seek to enhance the relevance and credibility of their work and influence policy decisions would need to:</a:t>
            </a:r>
          </a:p>
          <a:p>
            <a:pPr marL="171450" indent="-171450">
              <a:lnSpc>
                <a:spcPct val="100000"/>
              </a:lnSpc>
              <a:buFont typeface="Arial" panose="020B0604020202020204" pitchFamily="34" charset="0"/>
              <a:buChar char="•"/>
            </a:pPr>
            <a:r>
              <a:rPr lang="en-GB" dirty="0"/>
              <a:t>Deepen awareness of the policy and political context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modelling is conducted in a way that is respectful of the needs and interests of the community, and involve people with lived experience in the process.  </a:t>
            </a:r>
          </a:p>
          <a:p>
            <a:pPr marL="171450" indent="-171450">
              <a:lnSpc>
                <a:spcPct val="100000"/>
              </a:lnSpc>
              <a:buFont typeface="Arial" panose="020B0604020202020204" pitchFamily="34" charset="0"/>
              <a:buChar char="•"/>
            </a:pPr>
            <a:r>
              <a:rPr lang="en-GB" dirty="0"/>
              <a:t>Communicate assumptions, inputs and results effectively and be open to feedback and collaborative partnership with diverse stakeholders. </a:t>
            </a:r>
          </a:p>
          <a:p>
            <a:pPr marL="171450" indent="-171450">
              <a:lnSpc>
                <a:spcPct val="100000"/>
              </a:lnSpc>
              <a:buFont typeface="Arial" panose="020B0604020202020204" pitchFamily="34" charset="0"/>
              <a:buChar char="•"/>
            </a:pPr>
            <a:endParaRPr lang="en-GB" dirty="0"/>
          </a:p>
          <a:p>
            <a:pPr marL="0" indent="0">
              <a:buNone/>
            </a:pPr>
            <a:r>
              <a:rPr lang="en-GB" sz="1200" dirty="0">
                <a:latin typeface="Calibri Light" panose="020F0302020204030204" pitchFamily="34" charset="0"/>
                <a:cs typeface="Calibri Light" panose="020F0302020204030204" pitchFamily="34" charset="0"/>
              </a:rPr>
              <a:t>One way to establish deeper understanding of the political and policy context is for modellers to establish </a:t>
            </a:r>
            <a:r>
              <a:rPr lang="en-GB" sz="1200" dirty="0">
                <a:latin typeface="Calibri Light" panose="020F0302020204030204" pitchFamily="34" charset="0"/>
                <a:ea typeface="Open Sans" panose="020B0606030504020204" pitchFamily="34" charset="0"/>
                <a:cs typeface="Calibri Light" panose="020F0302020204030204" pitchFamily="34" charset="0"/>
              </a:rPr>
              <a:t>effective partnerships with context experts and other stakeholders that can fill the knowledge gaps and assure the proper interpretation of results. </a:t>
            </a:r>
          </a:p>
          <a:p>
            <a:pPr marL="0" indent="0">
              <a:buNone/>
            </a:pPr>
            <a:r>
              <a:rPr lang="en-GB" sz="1200" dirty="0">
                <a:latin typeface="Calibri Light" panose="020F0302020204030204" pitchFamily="34" charset="0"/>
                <a:ea typeface="Open Sans" panose="020B0606030504020204" pitchFamily="34" charset="0"/>
                <a:cs typeface="Calibri Light" panose="020F0302020204030204" pitchFamily="34" charset="0"/>
              </a:rPr>
              <a:t>Consultation with diverse set of stakeholders could</a:t>
            </a:r>
            <a:r>
              <a:rPr lang="en-GB" sz="1200" dirty="0">
                <a:latin typeface="Calibri Light" panose="020F0302020204030204" pitchFamily="34" charset="0"/>
                <a:cs typeface="Calibri Light" panose="020F0302020204030204" pitchFamily="34" charset="0"/>
              </a:rPr>
              <a:t> enhance the modeller’s understanding of the problem, allow a balanced view of the issues to be incorporated in the model; and, thus, improve adoption of results. Co-production that involves different stakeholders during different stages of the modelling process is one way of achieving this. A sustained and regular interactions between modellers and stakeholders and a flow of information between disciplines could enhance the usefulness, relevance and utilisation of modelling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kern="1200" dirty="0"/>
          </a:p>
          <a:p>
            <a:pPr marL="0" indent="0">
              <a:buNone/>
            </a:pPr>
            <a:endParaRPr lang="en-GB" sz="1200" dirty="0">
              <a:latin typeface="Calibri Light" panose="020F0302020204030204" pitchFamily="34" charset="0"/>
              <a:cs typeface="Calibri Light" panose="020F0302020204030204" pitchFamily="34" charset="0"/>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20</a:t>
            </a:fld>
            <a:endParaRPr lang="en-US"/>
          </a:p>
        </p:txBody>
      </p:sp>
    </p:spTree>
    <p:extLst>
      <p:ext uri="{BB962C8B-B14F-4D97-AF65-F5344CB8AC3E}">
        <p14:creationId xmlns:p14="http://schemas.microsoft.com/office/powerpoint/2010/main" val="400382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science-policy interface (SPI) is the interaction between scientific research and policymaking, where evidence from scientific studies is used to inform policy decisions. </a:t>
            </a:r>
          </a:p>
          <a:p>
            <a:r>
              <a:rPr lang="en-GB" sz="1200" b="0" i="0" u="none" strike="noStrike" kern="1200" dirty="0">
                <a:solidFill>
                  <a:schemeClr val="tx1"/>
                </a:solidFill>
                <a:effectLst/>
                <a:latin typeface="+mn-lt"/>
                <a:ea typeface="+mn-ea"/>
                <a:cs typeface="+mn-cs"/>
              </a:rPr>
              <a:t>The purpose of the science-policy interface is to</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bridge the gap between scientific research and policy making. It enables policy makers to access the latest scientific evidence, which can be used to inform their decision-making. </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facilitates the transfer of knowledge from the scientific community to the policy makers, helping to ensure that policies are based on the best available evidence. </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provides a platform for dialogue between scientists and policy makers, allowing for the exchange of ideas and the development of solutions to complex problems. </a:t>
            </a:r>
          </a:p>
          <a:p>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a:p>
        </p:txBody>
      </p:sp>
    </p:spTree>
    <p:extLst>
      <p:ext uri="{BB962C8B-B14F-4D97-AF65-F5344CB8AC3E}">
        <p14:creationId xmlns:p14="http://schemas.microsoft.com/office/powerpoint/2010/main" val="3873294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Evidence-based policymaking is an approach to policy making that involves the use evidence from a range of sources to identify and design effective policies. Evidence-based policymaking draws on a variety of sources, such as research and data, the opinions of stakeholders, and expert analysis. It also involves using quantitative and qualitative methods to assess the likely impact of different policy options. </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Evidence-based policy making and the science-policy interface are closely connected. The science-policy interface is the interaction between scientific research and policy making, where evidence from scientific studies is used to inform policy decisions. </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The science-policy interface is an essential part of this process, as it provides the platform where the evidence is used to inform policy decisions. </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An example of evidence-based energy policymaking could be the development of renewable energy policies. Policymakers could gather data and evidence on the potential benefits and drawbacks of different renewable energy sources and use this information to develop policies that promote the use of these sources.</a:t>
            </a:r>
          </a:p>
          <a:p>
            <a:r>
              <a:rPr lang="en-GB" sz="1200" b="0" i="0" u="none" strike="noStrike" kern="1200" dirty="0">
                <a:solidFill>
                  <a:schemeClr val="tx1"/>
                </a:solidFill>
                <a:effectLst/>
                <a:latin typeface="+mn-lt"/>
                <a:ea typeface="+mn-ea"/>
                <a:cs typeface="+mn-cs"/>
              </a:rPr>
              <a:t>For example, policymakers could also analyse the potential economic benefits of renewable energy, such as job creation and increased energy security. Based on this, policymakers could develop policies that promote the use of renewable energy sources, such as tax incentives for businesses and regulations that require utilities to use a certain percentage of renewable energy in their energy mix.</a:t>
            </a:r>
          </a:p>
          <a:p>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Evidence-based policy making and systems modelling are complementary approaches to policymaking. Systems modelling one aspect of the the many evidences used to identify the most effective policy intervention.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The quantitative approach is used to understanding complex systems and how they are affected by various inputs and outputs; and to identify the most effective policy interventions, by testing different scenarios and evaluating their outcomes.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4</a:t>
            </a:fld>
            <a:endParaRPr lang="en-US"/>
          </a:p>
        </p:txBody>
      </p:sp>
    </p:spTree>
    <p:extLst>
      <p:ext uri="{BB962C8B-B14F-4D97-AF65-F5344CB8AC3E}">
        <p14:creationId xmlns:p14="http://schemas.microsoft.com/office/powerpoint/2010/main" val="1185919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dirty="0">
                <a:solidFill>
                  <a:schemeClr val="tx1"/>
                </a:solidFill>
              </a:rPr>
              <a:t>﻿</a:t>
            </a:r>
            <a:r>
              <a:rPr lang="en-GB" dirty="0">
                <a:solidFill>
                  <a:schemeClr val="tx1"/>
                </a:solidFill>
              </a:rPr>
              <a:t>There are several ways to conceptualise how evidence or research is utilised in policymaking:</a:t>
            </a:r>
          </a:p>
          <a:p>
            <a:r>
              <a:rPr lang="en-GB" dirty="0">
                <a:solidFill>
                  <a:schemeClr val="accent5"/>
                </a:solidFill>
              </a:rPr>
              <a:t>Knowledge-driven</a:t>
            </a:r>
            <a:r>
              <a:rPr lang="en-GB" dirty="0">
                <a:solidFill>
                  <a:schemeClr val="tx1"/>
                </a:solidFill>
              </a:rPr>
              <a:t> research is type of research that informs and drives new policy development (e.g. identify problems to be solved). (relevant during problem identification and agenda setting). </a:t>
            </a:r>
          </a:p>
          <a:p>
            <a:r>
              <a:rPr lang="en-GB" dirty="0">
                <a:solidFill>
                  <a:schemeClr val="accent5"/>
                </a:solidFill>
              </a:rPr>
              <a:t>Problem-solving</a:t>
            </a:r>
            <a:r>
              <a:rPr lang="en-GB" dirty="0">
                <a:solidFill>
                  <a:schemeClr val="tx1"/>
                </a:solidFill>
              </a:rPr>
              <a:t>: knowledge is sought, and research is commissioned with the intent to inform a policy direction or a pending decision. (relevant during policy formulation).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accent5"/>
                </a:solidFill>
              </a:rPr>
              <a:t>Interactive research</a:t>
            </a:r>
            <a:r>
              <a:rPr lang="en-GB" dirty="0">
                <a:solidFill>
                  <a:schemeClr val="tx1"/>
                </a:solidFill>
              </a:rPr>
              <a:t> is a type research that is collaborative and iterative process of learning between policymakers and researchers. </a:t>
            </a:r>
            <a:r>
              <a:rPr lang="en-GB" sz="1200" dirty="0">
                <a:latin typeface="Calibri Light" panose="020F0302020204030204" pitchFamily="34" charset="0"/>
                <a:cs typeface="Calibri Light" panose="020F0302020204030204" pitchFamily="34" charset="0"/>
              </a:rPr>
              <a:t>﻿</a:t>
            </a:r>
            <a:r>
              <a:rPr lang="en-GB" sz="1200" b="0" i="0" u="none" strike="noStrike" kern="1200" dirty="0">
                <a:solidFill>
                  <a:schemeClr val="tx1"/>
                </a:solidFill>
                <a:effectLst/>
                <a:latin typeface="+mn-lt"/>
                <a:ea typeface="+mn-ea"/>
                <a:cs typeface="+mn-cs"/>
              </a:rPr>
              <a:t>It ensures they are exposed to each other's worlds and needs.</a:t>
            </a:r>
            <a:endParaRPr lang="en-GB" sz="1200" dirty="0">
              <a:latin typeface="Calibri Light" panose="020F0302020204030204" pitchFamily="34" charset="0"/>
              <a:cs typeface="Calibri Light" panose="020F0302020204030204" pitchFamily="34" charset="0"/>
            </a:endParaRPr>
          </a:p>
          <a:p>
            <a:pPr marL="0" indent="0">
              <a:buNone/>
            </a:pPr>
            <a:r>
              <a:rPr lang="en-GB" sz="1200" dirty="0">
                <a:latin typeface="Calibri Light" panose="020F0302020204030204" pitchFamily="34" charset="0"/>
                <a:cs typeface="Calibri Light" panose="020F0302020204030204" pitchFamily="34" charset="0"/>
              </a:rPr>
              <a:t>While these categories are useful, worth to note that the use of research and evidence is fluid and that various types will interact, overlap and build upon each other. For example, one could find that ‘knowledge driven’ and problem solving approach to research could overlap with interactive research. </a:t>
            </a:r>
          </a:p>
          <a:p>
            <a:endParaRPr lang="en-US" dirty="0">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a:p>
        </p:txBody>
      </p:sp>
    </p:spTree>
    <p:extLst>
      <p:ext uri="{BB962C8B-B14F-4D97-AF65-F5344CB8AC3E}">
        <p14:creationId xmlns:p14="http://schemas.microsoft.com/office/powerpoint/2010/main" val="3435472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0" i="0" u="none" strike="noStrike" cap="none" dirty="0">
                <a:solidFill>
                  <a:schemeClr val="dk1"/>
                </a:solidFill>
                <a:latin typeface="Calibri"/>
                <a:ea typeface="Open Sans" panose="020B0606030504020204" pitchFamily="34" charset="0"/>
                <a:cs typeface="Calibri Light" panose="020F0302020204030204" pitchFamily="34" charset="0"/>
                <a:sym typeface="Calibri"/>
              </a:rPr>
              <a:t>Systems modelling is an important approach to understanding complex systems and inform policy decisions.</a:t>
            </a:r>
          </a:p>
          <a:p>
            <a:r>
              <a:rPr lang="en-GB" sz="900" b="0" i="0" u="none" strike="noStrike" cap="none" dirty="0">
                <a:solidFill>
                  <a:schemeClr val="dk1"/>
                </a:solidFill>
                <a:latin typeface="Calibri"/>
                <a:ea typeface="Open Sans" panose="020B0606030504020204" pitchFamily="34" charset="0"/>
                <a:cs typeface="Calibri Light" panose="020F0302020204030204" pitchFamily="34" charset="0"/>
                <a:sym typeface="Calibri"/>
              </a:rPr>
              <a:t>Models can be used to understand policy problems and identify pathways to policy solutions.</a:t>
            </a:r>
          </a:p>
          <a:p>
            <a:r>
              <a:rPr lang="en-GB" dirty="0"/>
              <a:t>Given the complex and political nature of policymaking, </a:t>
            </a:r>
            <a:r>
              <a:rPr lang="en-GB" dirty="0">
                <a:ea typeface="Open Sans" panose="020B0606030504020204" pitchFamily="34" charset="0"/>
                <a:cs typeface="Calibri Light" panose="020F0302020204030204" pitchFamily="34" charset="0"/>
              </a:rPr>
              <a:t>modellers that seek to inform policy decisions need to understand the complex political, economic and social factors that shape the policymaking process.</a:t>
            </a:r>
          </a:p>
          <a:p>
            <a:r>
              <a:rPr lang="en-GB" dirty="0"/>
              <a:t>To influence a policy decision,</a:t>
            </a:r>
            <a:r>
              <a:rPr lang="en-GB" dirty="0">
                <a:ea typeface="Open Sans" panose="020B0606030504020204" pitchFamily="34" charset="0"/>
                <a:cs typeface="Calibri Light" panose="020F0302020204030204" pitchFamily="34" charset="0"/>
              </a:rPr>
              <a:t> modellers must </a:t>
            </a:r>
            <a:r>
              <a:rPr lang="en-GB" dirty="0"/>
              <a:t>be able to seize windows of opportunities as they arise from changing economic, social, and political realities.</a:t>
            </a:r>
            <a:endParaRPr lang="en-GB" sz="900" b="0" i="0" u="none" strike="noStrike" cap="none" dirty="0">
              <a:solidFill>
                <a:schemeClr val="dk1"/>
              </a:solidFill>
              <a:latin typeface="Calibri"/>
              <a:ea typeface="Open Sans" panose="020B0606030504020204" pitchFamily="34" charset="0"/>
              <a:cs typeface="Calibri Light" panose="020F0302020204030204" pitchFamily="34" charset="0"/>
              <a:sym typeface="Calibri"/>
            </a:endParaRPr>
          </a:p>
          <a:p>
            <a:pPr marL="0" indent="0" algn="just">
              <a:buNone/>
            </a:pPr>
            <a:endParaRPr lang="en-US" dirty="0">
              <a:cs typeface="Calibri"/>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smtClean="0">
                <a:solidFill>
                  <a:schemeClr val="dk1"/>
                </a:solidFill>
                <a:latin typeface="Calibri"/>
                <a:ea typeface="Calibri"/>
                <a:cs typeface="Calibri"/>
                <a:sym typeface="Calibri"/>
              </a:rPr>
              <a:t>6</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30196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latin typeface="Calibri Light" panose="020F0302020204030204" pitchFamily="34" charset="0"/>
                <a:cs typeface="Calibri Light" panose="020F0302020204030204" pitchFamily="34" charset="0"/>
              </a:rPr>
              <a:t>Three possible types of relationships between modelling and policy: </a:t>
            </a:r>
          </a:p>
          <a:p>
            <a:pPr marL="0" indent="0">
              <a:buNone/>
            </a:pPr>
            <a:r>
              <a:rPr lang="en-GB" sz="1200" dirty="0">
                <a:latin typeface="Calibri Light" panose="020F0302020204030204" pitchFamily="34" charset="0"/>
                <a:cs typeface="Calibri Light" panose="020F0302020204030204" pitchFamily="34" charset="0"/>
              </a:rPr>
              <a:t>Modelling results inform and contribute to policy decisions: </a:t>
            </a:r>
          </a:p>
          <a:p>
            <a:pPr marL="0" indent="0">
              <a:buNone/>
            </a:pPr>
            <a:r>
              <a:rPr lang="en-GB" sz="1200" dirty="0">
                <a:latin typeface="Calibri Light" panose="020F0302020204030204" pitchFamily="34" charset="0"/>
                <a:cs typeface="Calibri Light" panose="020F0302020204030204" pitchFamily="34" charset="0"/>
              </a:rPr>
              <a:t>Policy preferences inform modelling results: meaning modellers may orient their models in a way that fits existing policy position and political agenda. </a:t>
            </a:r>
          </a:p>
          <a:p>
            <a:pPr marL="0" indent="0">
              <a:buNone/>
            </a:pPr>
            <a:r>
              <a:rPr lang="en-GB" sz="1200" dirty="0">
                <a:latin typeface="Calibri Light" panose="020F0302020204030204" pitchFamily="34" charset="0"/>
                <a:cs typeface="Calibri Light" panose="020F0302020204030204" pitchFamily="34" charset="0"/>
              </a:rPr>
              <a:t>Co-production refers to a strategic and deliberate efforts to create knowledge in close partnership with policymakers and other actors. In modelling knowledge is co-produced through an ongoing process of mutual constitution to ensure modelling is policy-relevant. This also refers to a more interactive and iterative process of knowledge generation.</a:t>
            </a:r>
          </a:p>
          <a:p>
            <a:endParaRPr lang="en-US" dirty="0">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7</a:t>
            </a:fld>
            <a:endParaRPr lang="en-US"/>
          </a:p>
        </p:txBody>
      </p:sp>
    </p:spTree>
    <p:extLst>
      <p:ext uri="{BB962C8B-B14F-4D97-AF65-F5344CB8AC3E}">
        <p14:creationId xmlns:p14="http://schemas.microsoft.com/office/powerpoint/2010/main" val="479355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Systems modelling plays a vital role in helping decision-makers understand complex issues.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Models can make three types of contributions to policy and public discourse:</a:t>
            </a:r>
            <a:r>
              <a:rPr lang="en-US" dirty="0"/>
              <a:t>:</a:t>
            </a:r>
          </a:p>
          <a:p>
            <a:r>
              <a:rPr lang="en-US" dirty="0"/>
              <a:t>Analytical input: communicate the scale and severity of a problem by delineating, describing and analyzing complex systems.</a:t>
            </a:r>
          </a:p>
          <a:p>
            <a:r>
              <a:rPr lang="en-US" dirty="0"/>
              <a:t>Advisory input: investigate action and its impacts within a system boundary to articulate and recommend new policy options or modification  </a:t>
            </a:r>
          </a:p>
          <a:p>
            <a:r>
              <a:rPr lang="en-US" dirty="0"/>
              <a:t>Mediation input: serve as a medium of negotiation and consensus building among stakeholders with diverging interests and views. </a:t>
            </a:r>
          </a:p>
        </p:txBody>
      </p:sp>
      <p:sp>
        <p:nvSpPr>
          <p:cNvPr id="4" name="Slide Number Placeholder 3"/>
          <p:cNvSpPr>
            <a:spLocks noGrp="1"/>
          </p:cNvSpPr>
          <p:nvPr>
            <p:ph type="sldNum" sz="quarter" idx="5"/>
          </p:nvPr>
        </p:nvSpPr>
        <p:spPr/>
        <p:txBody>
          <a:bodyPr/>
          <a:lstStyle/>
          <a:p>
            <a:fld id="{496A28AF-C390-D94A-86D3-7BD7243CB0E2}" type="slidenum">
              <a:rPr lang="en-US" smtClean="0"/>
              <a:t>8</a:t>
            </a:fld>
            <a:endParaRPr lang="en-US"/>
          </a:p>
        </p:txBody>
      </p:sp>
    </p:spTree>
    <p:extLst>
      <p:ext uri="{BB962C8B-B14F-4D97-AF65-F5344CB8AC3E}">
        <p14:creationId xmlns:p14="http://schemas.microsoft.com/office/powerpoint/2010/main" val="2369894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a typeface="Open Sans" panose="020B0606030504020204" pitchFamily="34" charset="0"/>
              </a:rPr>
              <a:t>The analytical insights from energy models and modelling can influence policy decisions at various stages of the policy cycle:</a:t>
            </a:r>
          </a:p>
          <a:p>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b="1" dirty="0">
                <a:effectLst/>
                <a:latin typeface="Calibri" panose="020F0502020204030204" pitchFamily="34" charset="0"/>
                <a:ea typeface="Calibri" panose="020F0502020204030204" pitchFamily="34" charset="0"/>
                <a:cs typeface="Times New Roman" panose="02020603050405020304" pitchFamily="18" charset="0"/>
              </a:rPr>
              <a:t>During problem identification and agenda setting: </a:t>
            </a:r>
            <a:r>
              <a:rPr lang="en-GB" sz="1200" dirty="0">
                <a:effectLst/>
                <a:latin typeface="Calibri" panose="020F0502020204030204" pitchFamily="34" charset="0"/>
                <a:ea typeface="Calibri" panose="020F0502020204030204" pitchFamily="34" charset="0"/>
                <a:cs typeface="Times New Roman" panose="02020603050405020304" pitchFamily="18" charset="0"/>
              </a:rPr>
              <a:t>models can help to identify and articulate problems, for example, capture the magnitude of a problem so that the relevant decision makers are informed; to establish the size of the problem in order to exhort an appropriate response to a problem (explore). </a:t>
            </a:r>
          </a:p>
          <a:p>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200" b="1" dirty="0">
                <a:effectLst/>
                <a:latin typeface="Calibri" panose="020F0502020204030204" pitchFamily="34" charset="0"/>
                <a:ea typeface="Calibri" panose="020F0502020204030204" pitchFamily="34" charset="0"/>
                <a:cs typeface="Times New Roman" panose="02020603050405020304" pitchFamily="18" charset="0"/>
              </a:rPr>
              <a:t>During policy formulation</a:t>
            </a:r>
            <a:r>
              <a:rPr lang="en-GB" sz="1200" dirty="0">
                <a:effectLst/>
                <a:latin typeface="Calibri" panose="020F0502020204030204" pitchFamily="34" charset="0"/>
                <a:ea typeface="Calibri" panose="020F0502020204030204" pitchFamily="34" charset="0"/>
                <a:cs typeface="Times New Roman" panose="02020603050405020304" pitchFamily="18" charset="0"/>
              </a:rPr>
              <a:t>: provide the evidence policymakers may rely on to make informed decisions about how tackle the problem, including the different courses of action policy might take and assess the relative merits of alternative prescriptions in meeting the policy objectives.</a:t>
            </a:r>
          </a:p>
          <a:p>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9</a:t>
            </a:fld>
            <a:endParaRPr lang="en-US"/>
          </a:p>
        </p:txBody>
      </p:sp>
    </p:spTree>
    <p:extLst>
      <p:ext uri="{BB962C8B-B14F-4D97-AF65-F5344CB8AC3E}">
        <p14:creationId xmlns:p14="http://schemas.microsoft.com/office/powerpoint/2010/main" val="2152912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Policymakers also influence the modelling process at different stages including: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Funding and commissioning studies: Politicians may commission studies or provide funding to researchers to examine specific energy policy questions. By doing so, they can influence the research questions and assumptions used in the modelling.</a:t>
            </a:r>
          </a:p>
          <a:p>
            <a:pPr marL="0" indent="0">
              <a:buNone/>
            </a:pPr>
            <a:r>
              <a:rPr lang="en-GB" b="1" dirty="0">
                <a:solidFill>
                  <a:schemeClr val="accent2">
                    <a:lumMod val="75000"/>
                  </a:schemeClr>
                </a:solidFill>
              </a:rPr>
              <a:t>During problem articulation politicians and policymakers can </a:t>
            </a:r>
            <a:r>
              <a:rPr lang="en-GB" dirty="0"/>
              <a:t>influence the characterisation of the problem, for example, by declaring a goal to be achieved and a technology to be used ahead of the modelling process</a:t>
            </a:r>
          </a:p>
          <a:p>
            <a:pPr marL="0" indent="0">
              <a:buNone/>
            </a:pPr>
            <a:r>
              <a:rPr lang="en-GB" b="1" dirty="0">
                <a:solidFill>
                  <a:schemeClr val="accent2">
                    <a:lumMod val="75000"/>
                  </a:schemeClr>
                </a:solidFill>
              </a:rPr>
              <a:t>During model construct policymakers can influence the process by outlining </a:t>
            </a:r>
            <a:r>
              <a:rPr lang="en-GB" dirty="0"/>
              <a:t>the scope and parameters (e.g. to ensure result supports policy position) and giving direction on what can be ignored and what is essential. </a:t>
            </a:r>
            <a:r>
              <a:rPr lang="en-GB" sz="1200" b="0" i="0" u="none" strike="noStrike" kern="1200" dirty="0">
                <a:solidFill>
                  <a:schemeClr val="tx1"/>
                </a:solidFill>
                <a:effectLst/>
                <a:latin typeface="+mn-lt"/>
                <a:ea typeface="+mn-ea"/>
                <a:cs typeface="+mn-cs"/>
              </a:rPr>
              <a:t>Politicians may influence energy modelling by choosing the assumptions used in the model. For example, they may assume a certain level of economic growth that will affect energy demand. They may also select certain technologies or energy sources to be included or excluded from the model.</a:t>
            </a:r>
            <a:endParaRPr lang="en-GB" dirty="0"/>
          </a:p>
          <a:p>
            <a:pPr marL="0" indent="0">
              <a:buNone/>
            </a:pPr>
            <a:r>
              <a:rPr lang="en-GB" b="1" dirty="0">
                <a:solidFill>
                  <a:schemeClr val="accent2">
                    <a:lumMod val="75000"/>
                  </a:schemeClr>
                </a:solidFill>
              </a:rPr>
              <a:t>During analysis policymakers can</a:t>
            </a:r>
            <a:r>
              <a:rPr lang="en-GB" b="1" dirty="0"/>
              <a:t> </a:t>
            </a:r>
            <a:r>
              <a:rPr lang="en-GB" dirty="0"/>
              <a:t>prescribe the data source, the stakeholders to be consulted; influence the calibration and validation of the model;</a:t>
            </a:r>
          </a:p>
          <a:p>
            <a:r>
              <a:rPr lang="en-GB" b="1" dirty="0">
                <a:solidFill>
                  <a:schemeClr val="accent2">
                    <a:lumMod val="75000"/>
                  </a:schemeClr>
                </a:solidFill>
              </a:rPr>
              <a:t>During results interpretation and communication policymakers and politicians can also </a:t>
            </a:r>
            <a:r>
              <a:rPr lang="en-GB" dirty="0"/>
              <a:t>control the narratives around the results and how results are used, framed, whom they are shared with and how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Politicians may use their public statements and messaging to influence energy modelling by emphasizing certain policy priorities or advocating for particular policy options. This can influence public opinion and the political climate, which can in turn affect energy policy decisions and the direction of energy modelling.</a:t>
            </a:r>
            <a:endParaRPr lang="en-GB" dirty="0"/>
          </a:p>
          <a:p>
            <a:endParaRPr lang="en-GB" dirty="0"/>
          </a:p>
          <a:p>
            <a:pPr marL="0" indent="0">
              <a:buNone/>
            </a:pPr>
            <a:endParaRPr lang="en-GB" dirty="0"/>
          </a:p>
          <a:p>
            <a:pPr marL="0" indent="0">
              <a:buNone/>
            </a:pPr>
            <a:endParaRPr lang="en-GB" sz="1200" dirty="0">
              <a:latin typeface="Calibri Light" panose="020F0302020204030204" pitchFamily="34" charset="0"/>
              <a:ea typeface="Open Sans" panose="020B0606030504020204" pitchFamily="34" charset="0"/>
              <a:cs typeface="Calibri Light" panose="020F0302020204030204" pitchFamily="34" charset="0"/>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a:p>
        </p:txBody>
      </p:sp>
    </p:spTree>
    <p:extLst>
      <p:ext uri="{BB962C8B-B14F-4D97-AF65-F5344CB8AC3E}">
        <p14:creationId xmlns:p14="http://schemas.microsoft.com/office/powerpoint/2010/main" val="10727115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5" name="Picture 4">
            <a:extLst>
              <a:ext uri="{FF2B5EF4-FFF2-40B4-BE49-F238E27FC236}">
                <a16:creationId xmlns:a16="http://schemas.microsoft.com/office/drawing/2014/main" id="{F4CA5A30-616B-5740-A23D-3EFCA827C422}"/>
              </a:ext>
            </a:extLst>
          </p:cNvPr>
          <p:cNvPicPr>
            <a:picLocks noChangeAspect="1"/>
          </p:cNvPicPr>
          <p:nvPr/>
        </p:nvPicPr>
        <p:blipFill>
          <a:blip r:embed="rId2"/>
          <a:srcRect/>
          <a:stretch/>
        </p:blipFill>
        <p:spPr>
          <a:xfrm>
            <a:off x="0" y="0"/>
            <a:ext cx="12192000" cy="6858000"/>
          </a:xfrm>
          <a:prstGeom prst="rect">
            <a:avLst/>
          </a:prstGeom>
        </p:spPr>
      </p:pic>
      <p:sp>
        <p:nvSpPr>
          <p:cNvPr id="16" name="Google Shape;16;p17"/>
          <p:cNvSpPr txBox="1">
            <a:spLocks noGrp="1"/>
          </p:cNvSpPr>
          <p:nvPr>
            <p:ph type="ctrTitle"/>
          </p:nvPr>
        </p:nvSpPr>
        <p:spPr>
          <a:xfrm>
            <a:off x="1" y="4188409"/>
            <a:ext cx="9332842" cy="23876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4800"/>
              <a:buFont typeface="Helvetica Neue"/>
              <a:buNone/>
              <a:defRPr sz="4400" b="1" i="0" cap="all" baseline="0">
                <a:solidFill>
                  <a:schemeClr val="bg1"/>
                </a:solidFill>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dirty="0"/>
              <a:t>Click to edit Master title style</a:t>
            </a:r>
            <a:endParaRPr lang="en-ZA" dirty="0"/>
          </a:p>
        </p:txBody>
      </p:sp>
    </p:spTree>
    <p:extLst>
      <p:ext uri="{BB962C8B-B14F-4D97-AF65-F5344CB8AC3E}">
        <p14:creationId xmlns:p14="http://schemas.microsoft.com/office/powerpoint/2010/main" val="2944968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0D0C-0C81-F840-C90F-8CF3D9BAEFFF}"/>
              </a:ext>
            </a:extLst>
          </p:cNvPr>
          <p:cNvSpPr>
            <a:spLocks noGrp="1"/>
          </p:cNvSpPr>
          <p:nvPr>
            <p:ph type="title"/>
          </p:nvPr>
        </p:nvSpPr>
        <p:spPr>
          <a:xfrm>
            <a:off x="838200" y="26078"/>
            <a:ext cx="10515600" cy="1325563"/>
          </a:xfrm>
          <a:prstGeom prst="rect">
            <a:avLst/>
          </a:prstGeom>
        </p:spPr>
        <p:txBody>
          <a:bodyPr/>
          <a:lstStyle>
            <a:lvl1pPr>
              <a:defRPr baseline="0">
                <a:latin typeface="+mn-lt"/>
              </a:defRPr>
            </a:lvl1p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312154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49C1E6-50FD-D1F4-B6AE-3CB391AEF374}"/>
              </a:ext>
            </a:extLst>
          </p:cNvPr>
          <p:cNvPicPr>
            <a:picLocks noChangeAspect="1"/>
          </p:cNvPicPr>
          <p:nvPr/>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02B0D0C-0C81-F840-C90F-8CF3D9BAEFFF}"/>
              </a:ext>
            </a:extLst>
          </p:cNvPr>
          <p:cNvSpPr>
            <a:spLocks noGrp="1"/>
          </p:cNvSpPr>
          <p:nvPr>
            <p:ph type="title"/>
          </p:nvPr>
        </p:nvSpPr>
        <p:spPr>
          <a:xfrm>
            <a:off x="838200" y="15804"/>
            <a:ext cx="10515600" cy="1325563"/>
          </a:xfrm>
          <a:prstGeom prst="rect">
            <a:avLst/>
          </a:prstGeom>
        </p:spPr>
        <p:txBody>
          <a:bodyPr/>
          <a:lstStyle>
            <a:lvl1pPr>
              <a:defRPr baseline="0">
                <a:latin typeface="+mn-lt"/>
              </a:defRPr>
            </a:lvl1p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736255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B6008F99-8FE5-9E00-7B0F-AF9D96438CE0}"/>
              </a:ext>
            </a:extLst>
          </p:cNvPr>
          <p:cNvPicPr>
            <a:picLocks noChangeAspect="1"/>
          </p:cNvPicPr>
          <p:nvPr/>
        </p:nvPicPr>
        <p:blipFill>
          <a:blip r:embed="rId2"/>
          <a:stretch>
            <a:fillRect/>
          </a:stretch>
        </p:blipFill>
        <p:spPr>
          <a:xfrm>
            <a:off x="0" y="0"/>
            <a:ext cx="12192000" cy="6858000"/>
          </a:xfrm>
          <a:prstGeom prst="rect">
            <a:avLst/>
          </a:prstGeom>
        </p:spPr>
      </p:pic>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1441788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2CFF-28F6-C249-B15D-73A6FFC07EA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4000CA9-F862-0B42-A259-EAFDA2DD408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321DC9-873B-134F-8600-8A65169D25A6}"/>
              </a:ext>
            </a:extLst>
          </p:cNvPr>
          <p:cNvSpPr>
            <a:spLocks noGrp="1"/>
          </p:cNvSpPr>
          <p:nvPr>
            <p:ph type="dt" sz="half" idx="10"/>
          </p:nvPr>
        </p:nvSpPr>
        <p:spPr/>
        <p:txBody>
          <a:bodyPr/>
          <a:lstStyle/>
          <a:p>
            <a:fld id="{986BB1F3-09E8-2A4B-94FB-2B55395E3B4A}" type="datetimeFigureOut">
              <a:rPr lang="en-US" smtClean="0"/>
              <a:t>11/1/2024</a:t>
            </a:fld>
            <a:endParaRPr lang="en-US"/>
          </a:p>
        </p:txBody>
      </p:sp>
      <p:sp>
        <p:nvSpPr>
          <p:cNvPr id="5" name="Footer Placeholder 4">
            <a:extLst>
              <a:ext uri="{FF2B5EF4-FFF2-40B4-BE49-F238E27FC236}">
                <a16:creationId xmlns:a16="http://schemas.microsoft.com/office/drawing/2014/main" id="{2E8F8AFF-68B0-564D-AA35-B80FD101DD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394593-2117-1A41-88E1-64040F6B8C98}"/>
              </a:ext>
            </a:extLst>
          </p:cNvPr>
          <p:cNvSpPr>
            <a:spLocks noGrp="1"/>
          </p:cNvSpPr>
          <p:nvPr>
            <p:ph type="sldNum" sz="quarter" idx="12"/>
          </p:nvPr>
        </p:nvSpPr>
        <p:spPr>
          <a:xfrm>
            <a:off x="11786286" y="6497852"/>
            <a:ext cx="405714" cy="365125"/>
          </a:xfrm>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3846350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reserve="1">
  <p:cSld name="Two Content">
    <p:bg>
      <p:bgPr>
        <a:solidFill>
          <a:schemeClr val="lt1"/>
        </a:solidFill>
        <a:effectLst/>
      </p:bgPr>
    </p:bg>
    <p:spTree>
      <p:nvGrpSpPr>
        <p:cNvPr id="1" name="Shape 33"/>
        <p:cNvGrpSpPr/>
        <p:nvPr/>
      </p:nvGrpSpPr>
      <p:grpSpPr>
        <a:xfrm>
          <a:off x="0" y="0"/>
          <a:ext cx="0" cy="0"/>
          <a:chOff x="0" y="0"/>
          <a:chExt cx="0" cy="0"/>
        </a:xfrm>
      </p:grpSpPr>
      <p:pic>
        <p:nvPicPr>
          <p:cNvPr id="11" name="Picture 10">
            <a:extLst>
              <a:ext uri="{FF2B5EF4-FFF2-40B4-BE49-F238E27FC236}">
                <a16:creationId xmlns:a16="http://schemas.microsoft.com/office/drawing/2014/main" id="{D090E1FC-79C0-474F-8864-ABEE6EC45374}"/>
              </a:ext>
            </a:extLst>
          </p:cNvPr>
          <p:cNvPicPr>
            <a:picLocks noChangeAspect="1"/>
          </p:cNvPicPr>
          <p:nvPr/>
        </p:nvPicPr>
        <p:blipFill>
          <a:blip r:embed="rId3"/>
          <a:srcRect/>
          <a:stretch/>
        </p:blipFill>
        <p:spPr>
          <a:xfrm>
            <a:off x="0" y="0"/>
            <a:ext cx="12192000" cy="6858000"/>
          </a:xfrm>
          <a:prstGeom prst="rect">
            <a:avLst/>
          </a:prstGeom>
        </p:spPr>
      </p:pic>
      <p:sp>
        <p:nvSpPr>
          <p:cNvPr id="34" name="Google Shape;34;p20"/>
          <p:cNvSpPr txBox="1">
            <a:spLocks noGrp="1"/>
          </p:cNvSpPr>
          <p:nvPr>
            <p:ph type="title"/>
          </p:nvPr>
        </p:nvSpPr>
        <p:spPr>
          <a:xfrm>
            <a:off x="838200" y="5556"/>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32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Click to edit Master title style</a:t>
            </a:r>
            <a:endParaRPr dirty="0"/>
          </a:p>
        </p:txBody>
      </p:sp>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9F12B3B0-2BE9-CC4D-B1FD-EFE2D6A22EBD}" type="slidenum">
              <a:rPr lang="en-US" smtClean="0"/>
              <a:t>‹#›</a:t>
            </a:fld>
            <a:endParaRPr lang="en-US"/>
          </a:p>
        </p:txBody>
      </p:sp>
      <p:sp>
        <p:nvSpPr>
          <p:cNvPr id="4" name="Text Placeholder 2">
            <a:extLst>
              <a:ext uri="{FF2B5EF4-FFF2-40B4-BE49-F238E27FC236}">
                <a16:creationId xmlns:a16="http://schemas.microsoft.com/office/drawing/2014/main" id="{760B7BF7-863F-75BD-C74E-816BAC14E105}"/>
              </a:ext>
            </a:extLst>
          </p:cNvPr>
          <p:cNvSpPr>
            <a:spLocks noGrp="1"/>
          </p:cNvSpPr>
          <p:nvPr>
            <p:ph type="body" idx="12"/>
          </p:nvPr>
        </p:nvSpPr>
        <p:spPr>
          <a:xfrm>
            <a:off x="838200" y="1926431"/>
            <a:ext cx="5257800" cy="4639469"/>
          </a:xfrm>
          <a:prstGeom prst="rect">
            <a:avLst/>
          </a:prstGeom>
        </p:spPr>
        <p:txBody>
          <a:bodyPr lIns="90000" tIns="36000" bIns="90000"/>
          <a:lstStyle>
            <a:lvl1pPr marL="0">
              <a:lnSpc>
                <a:spcPct val="90000"/>
              </a:lnSpc>
              <a:spcBef>
                <a:spcPts val="1000"/>
              </a:spcBef>
              <a:defRPr/>
            </a:lvl1pPr>
          </a:lstStyle>
          <a:p>
            <a:pPr marL="76200" lvl="0" indent="0">
              <a:buNone/>
            </a:pPr>
            <a:r>
              <a:rPr lang="en-GB"/>
              <a:t>Click to edit Master text styles</a:t>
            </a:r>
          </a:p>
        </p:txBody>
      </p:sp>
      <p:sp>
        <p:nvSpPr>
          <p:cNvPr id="5" name="Google Shape;56;p21">
            <a:extLst>
              <a:ext uri="{FF2B5EF4-FFF2-40B4-BE49-F238E27FC236}">
                <a16:creationId xmlns:a16="http://schemas.microsoft.com/office/drawing/2014/main" id="{AF23B50F-DDC4-A9C5-C7A6-289F47F961E3}"/>
              </a:ext>
            </a:extLst>
          </p:cNvPr>
          <p:cNvSpPr txBox="1">
            <a:spLocks noGrp="1"/>
          </p:cNvSpPr>
          <p:nvPr>
            <p:ph type="body" idx="13"/>
          </p:nvPr>
        </p:nvSpPr>
        <p:spPr>
          <a:xfrm>
            <a:off x="834081" y="1321595"/>
            <a:ext cx="5183188" cy="604836"/>
          </a:xfrm>
          <a:prstGeom prst="rect">
            <a:avLst/>
          </a:prstGeom>
          <a:noFill/>
          <a:ln>
            <a:noFill/>
          </a:ln>
        </p:spPr>
        <p:txBody>
          <a:bodyPr spcFirstLastPara="1" wrap="square" lIns="91425" tIns="36000" rIns="91425" bIns="90000" anchor="t" anchorCtr="0">
            <a:noAutofit/>
          </a:bodyPr>
          <a:lstStyle>
            <a:lvl1pPr marL="0" lvl="0" indent="-228600" algn="l">
              <a:lnSpc>
                <a:spcPct val="90000"/>
              </a:lnSpc>
              <a:spcBef>
                <a:spcPts val="1000"/>
              </a:spcBef>
              <a:spcAft>
                <a:spcPts val="0"/>
              </a:spcAft>
              <a:buClr>
                <a:schemeClr val="dk1"/>
              </a:buClr>
              <a:buSzPts val="2400"/>
              <a:buNone/>
              <a:defRPr sz="2400" b="1">
                <a:solidFill>
                  <a:schemeClr val="accent5"/>
                </a:solidFill>
                <a:latin typeface="+mn-lt"/>
                <a:ea typeface="Helvetica Neue"/>
                <a:cs typeface="Helvetica Neue"/>
                <a:sym typeface="Helvetica Neue"/>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GB"/>
              <a:t>Click to edit Master text styles</a:t>
            </a:r>
          </a:p>
        </p:txBody>
      </p:sp>
    </p:spTree>
    <p:extLst>
      <p:ext uri="{BB962C8B-B14F-4D97-AF65-F5344CB8AC3E}">
        <p14:creationId xmlns:p14="http://schemas.microsoft.com/office/powerpoint/2010/main" val="60272562"/>
      </p:ext>
    </p:extLst>
  </p:cSld>
  <p:clrMapOvr>
    <a:overrideClrMapping bg1="lt1" tx1="dk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reserve="1">
  <p:cSld name="1_Two Content">
    <p:bg>
      <p:bgPr>
        <a:solidFill>
          <a:schemeClr val="lt1"/>
        </a:solidFill>
        <a:effectLst/>
      </p:bgPr>
    </p:bg>
    <p:spTree>
      <p:nvGrpSpPr>
        <p:cNvPr id="1" name="Shape 3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9F12B3B0-2BE9-CC4D-B1FD-EFE2D6A22EBD}" type="slidenum">
              <a:rPr lang="en-US" smtClean="0"/>
              <a:t>‹#›</a:t>
            </a:fld>
            <a:endParaRPr lang="en-US"/>
          </a:p>
        </p:txBody>
      </p:sp>
      <p:sp>
        <p:nvSpPr>
          <p:cNvPr id="7" name="Text Placeholder 2">
            <a:extLst>
              <a:ext uri="{FF2B5EF4-FFF2-40B4-BE49-F238E27FC236}">
                <a16:creationId xmlns:a16="http://schemas.microsoft.com/office/drawing/2014/main" id="{EF52DA1A-27C3-A877-3F21-FC8B5AF4A011}"/>
              </a:ext>
            </a:extLst>
          </p:cNvPr>
          <p:cNvSpPr>
            <a:spLocks noGrp="1"/>
          </p:cNvSpPr>
          <p:nvPr>
            <p:ph type="body" idx="12"/>
          </p:nvPr>
        </p:nvSpPr>
        <p:spPr>
          <a:xfrm>
            <a:off x="838200" y="1926431"/>
            <a:ext cx="5257800" cy="4639469"/>
          </a:xfrm>
          <a:prstGeom prst="rect">
            <a:avLst/>
          </a:prstGeom>
        </p:spPr>
        <p:txBody>
          <a:bodyPr lIns="90000" tIns="36000" bIns="90000"/>
          <a:lstStyle>
            <a:lvl1pPr marL="0">
              <a:lnSpc>
                <a:spcPct val="90000"/>
              </a:lnSpc>
              <a:spcBef>
                <a:spcPts val="1000"/>
              </a:spcBef>
              <a:defRPr/>
            </a:lvl1pPr>
          </a:lstStyle>
          <a:p>
            <a:pPr marL="76200" lvl="0" indent="0">
              <a:buNone/>
            </a:pPr>
            <a:r>
              <a:rPr lang="en-GB"/>
              <a:t>Click to edit Master text styles</a:t>
            </a:r>
          </a:p>
        </p:txBody>
      </p:sp>
      <p:sp>
        <p:nvSpPr>
          <p:cNvPr id="8" name="Google Shape;56;p21">
            <a:extLst>
              <a:ext uri="{FF2B5EF4-FFF2-40B4-BE49-F238E27FC236}">
                <a16:creationId xmlns:a16="http://schemas.microsoft.com/office/drawing/2014/main" id="{1C3240EE-A0CD-0C76-C224-32839D7C8974}"/>
              </a:ext>
            </a:extLst>
          </p:cNvPr>
          <p:cNvSpPr txBox="1">
            <a:spLocks noGrp="1"/>
          </p:cNvSpPr>
          <p:nvPr>
            <p:ph type="body" idx="13"/>
          </p:nvPr>
        </p:nvSpPr>
        <p:spPr>
          <a:xfrm>
            <a:off x="834081" y="1321595"/>
            <a:ext cx="5183188" cy="604836"/>
          </a:xfrm>
          <a:prstGeom prst="rect">
            <a:avLst/>
          </a:prstGeom>
          <a:noFill/>
          <a:ln>
            <a:noFill/>
          </a:ln>
        </p:spPr>
        <p:txBody>
          <a:bodyPr spcFirstLastPara="1" wrap="square" lIns="91425" tIns="36000" rIns="91425" bIns="90000" anchor="t" anchorCtr="0">
            <a:noAutofit/>
          </a:bodyPr>
          <a:lstStyle>
            <a:lvl1pPr marL="0" lvl="0" indent="-228600" algn="l">
              <a:lnSpc>
                <a:spcPct val="90000"/>
              </a:lnSpc>
              <a:spcBef>
                <a:spcPts val="1000"/>
              </a:spcBef>
              <a:spcAft>
                <a:spcPts val="0"/>
              </a:spcAft>
              <a:buClr>
                <a:schemeClr val="dk1"/>
              </a:buClr>
              <a:buSzPts val="2400"/>
              <a:buNone/>
              <a:defRPr sz="2400" b="1">
                <a:solidFill>
                  <a:schemeClr val="accent5"/>
                </a:solidFill>
                <a:latin typeface="+mn-lt"/>
                <a:ea typeface="Helvetica Neue"/>
                <a:cs typeface="Helvetica Neue"/>
                <a:sym typeface="Helvetica Neue"/>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GB" dirty="0"/>
              <a:t>Click to edit Master text styles</a:t>
            </a:r>
          </a:p>
        </p:txBody>
      </p:sp>
    </p:spTree>
    <p:extLst>
      <p:ext uri="{BB962C8B-B14F-4D97-AF65-F5344CB8AC3E}">
        <p14:creationId xmlns:p14="http://schemas.microsoft.com/office/powerpoint/2010/main" val="3901192534"/>
      </p:ext>
    </p:extLst>
  </p:cSld>
  <p:clrMapOvr>
    <a:overrideClrMapping bg1="lt1" tx1="dk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2"/>
        <p:cNvGrpSpPr/>
        <p:nvPr/>
      </p:nvGrpSpPr>
      <p:grpSpPr>
        <a:xfrm>
          <a:off x="0" y="0"/>
          <a:ext cx="0" cy="0"/>
          <a:chOff x="0" y="0"/>
          <a:chExt cx="0" cy="0"/>
        </a:xfrm>
      </p:grpSpPr>
      <p:pic>
        <p:nvPicPr>
          <p:cNvPr id="3" name="Picture 2">
            <a:extLst>
              <a:ext uri="{FF2B5EF4-FFF2-40B4-BE49-F238E27FC236}">
                <a16:creationId xmlns:a16="http://schemas.microsoft.com/office/drawing/2014/main" id="{8A808F52-2EFE-5A38-4C09-1059549A0840}"/>
              </a:ext>
            </a:extLst>
          </p:cNvPr>
          <p:cNvPicPr>
            <a:picLocks noChangeAspect="1"/>
          </p:cNvPicPr>
          <p:nvPr/>
        </p:nvPicPr>
        <p:blipFill>
          <a:blip r:embed="rId2"/>
          <a:srcRect/>
          <a:stretch/>
        </p:blipFill>
        <p:spPr>
          <a:xfrm>
            <a:off x="0" y="0"/>
            <a:ext cx="12192000" cy="6858000"/>
          </a:xfrm>
          <a:prstGeom prst="rect">
            <a:avLst/>
          </a:prstGeom>
        </p:spPr>
      </p:pic>
      <p:sp>
        <p:nvSpPr>
          <p:cNvPr id="53" name="Google Shape;53;p21"/>
          <p:cNvSpPr txBox="1">
            <a:spLocks noGrp="1"/>
          </p:cNvSpPr>
          <p:nvPr>
            <p:ph type="title"/>
          </p:nvPr>
        </p:nvSpPr>
        <p:spPr>
          <a:xfrm>
            <a:off x="839788" y="0"/>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Helvetica Neue"/>
              <a:buNone/>
              <a:defRPr sz="3200" b="1">
                <a:latin typeface="+mj-lt"/>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Click to edit Master title style</a:t>
            </a:r>
            <a:endParaRPr dirty="0"/>
          </a:p>
        </p:txBody>
      </p:sp>
      <p:sp>
        <p:nvSpPr>
          <p:cNvPr id="55" name="Google Shape;55;p21"/>
          <p:cNvSpPr txBox="1">
            <a:spLocks noGrp="1"/>
          </p:cNvSpPr>
          <p:nvPr>
            <p:ph type="body" idx="2"/>
          </p:nvPr>
        </p:nvSpPr>
        <p:spPr>
          <a:xfrm>
            <a:off x="839788" y="1346930"/>
            <a:ext cx="5157787" cy="3684588"/>
          </a:xfrm>
          <a:prstGeom prst="rect">
            <a:avLst/>
          </a:prstGeom>
          <a:noFill/>
          <a:ln>
            <a:noFill/>
          </a:ln>
        </p:spPr>
        <p:txBody>
          <a:bodyPr spcFirstLastPara="1" wrap="square" lIns="91425" tIns="45700" rIns="91425" bIns="45700" anchor="t" anchorCtr="0">
            <a:normAutofit/>
          </a:bodyPr>
          <a:lstStyle>
            <a:lvl1pPr marL="360000" lvl="0" indent="-360000" algn="l">
              <a:lnSpc>
                <a:spcPct val="90000"/>
              </a:lnSpc>
              <a:spcBef>
                <a:spcPts val="1000"/>
              </a:spcBef>
              <a:spcAft>
                <a:spcPts val="0"/>
              </a:spcAft>
              <a:buClr>
                <a:schemeClr val="dk1"/>
              </a:buClr>
              <a:buSzPts val="2400"/>
              <a:buFont typeface="Arial" panose="020B0604020202020204" pitchFamily="34" charset="0"/>
              <a:buChar char="•"/>
              <a:defRPr sz="2000" baseline="0">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GB"/>
              <a:t>Click to edit Master text styles</a:t>
            </a:r>
          </a:p>
        </p:txBody>
      </p:sp>
      <p:sp>
        <p:nvSpPr>
          <p:cNvPr id="2" name="Slide Number Placeholder 2">
            <a:extLst>
              <a:ext uri="{FF2B5EF4-FFF2-40B4-BE49-F238E27FC236}">
                <a16:creationId xmlns:a16="http://schemas.microsoft.com/office/drawing/2014/main" id="{10AA9A2B-ABED-DB7D-BF31-1128BB037F8F}"/>
              </a:ext>
            </a:extLst>
          </p:cNvPr>
          <p:cNvSpPr>
            <a:spLocks noGrp="1"/>
          </p:cNvSpPr>
          <p:nvPr>
            <p:ph type="sldNum" idx="10"/>
          </p:nvPr>
        </p:nvSpPr>
        <p:spPr>
          <a:xfrm>
            <a:off x="11798300" y="6565900"/>
            <a:ext cx="393700" cy="292100"/>
          </a:xfrm>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3223052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reserve="1">
  <p:cSld name="1_Comparison">
    <p:spTree>
      <p:nvGrpSpPr>
        <p:cNvPr id="1" name="Shape 52"/>
        <p:cNvGrpSpPr/>
        <p:nvPr/>
      </p:nvGrpSpPr>
      <p:grpSpPr>
        <a:xfrm>
          <a:off x="0" y="0"/>
          <a:ext cx="0" cy="0"/>
          <a:chOff x="0" y="0"/>
          <a:chExt cx="0" cy="0"/>
        </a:xfrm>
      </p:grpSpPr>
      <p:pic>
        <p:nvPicPr>
          <p:cNvPr id="3" name="Picture 2">
            <a:extLst>
              <a:ext uri="{FF2B5EF4-FFF2-40B4-BE49-F238E27FC236}">
                <a16:creationId xmlns:a16="http://schemas.microsoft.com/office/drawing/2014/main" id="{3A70E89C-24E2-3848-9105-E62A76FC275E}"/>
              </a:ext>
            </a:extLst>
          </p:cNvPr>
          <p:cNvPicPr>
            <a:picLocks noChangeAspect="1"/>
          </p:cNvPicPr>
          <p:nvPr/>
        </p:nvPicPr>
        <p:blipFill>
          <a:blip r:embed="rId2"/>
          <a:srcRect/>
          <a:stretch/>
        </p:blipFill>
        <p:spPr>
          <a:xfrm>
            <a:off x="0" y="0"/>
            <a:ext cx="12192000" cy="6858000"/>
          </a:xfrm>
          <a:prstGeom prst="rect">
            <a:avLst/>
          </a:prstGeom>
        </p:spPr>
      </p:pic>
      <p:sp>
        <p:nvSpPr>
          <p:cNvPr id="53" name="Google Shape;53;p21"/>
          <p:cNvSpPr txBox="1">
            <a:spLocks noGrp="1"/>
          </p:cNvSpPr>
          <p:nvPr>
            <p:ph type="title"/>
          </p:nvPr>
        </p:nvSpPr>
        <p:spPr>
          <a:xfrm>
            <a:off x="839788" y="0"/>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Helvetica Neue"/>
              <a:buNone/>
              <a:defRPr sz="3200" b="1">
                <a:solidFill>
                  <a:schemeClr val="bg1"/>
                </a:solidFill>
                <a:latin typeface="+mj-lt"/>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Click to edit Master title style</a:t>
            </a:r>
            <a:endParaRPr dirty="0"/>
          </a:p>
        </p:txBody>
      </p:sp>
      <p:sp>
        <p:nvSpPr>
          <p:cNvPr id="54" name="Google Shape;54;p21"/>
          <p:cNvSpPr txBox="1">
            <a:spLocks noGrp="1"/>
          </p:cNvSpPr>
          <p:nvPr>
            <p:ph type="body" idx="1"/>
          </p:nvPr>
        </p:nvSpPr>
        <p:spPr>
          <a:xfrm>
            <a:off x="839788" y="1316038"/>
            <a:ext cx="5157787" cy="461391"/>
          </a:xfrm>
          <a:prstGeom prst="rect">
            <a:avLst/>
          </a:prstGeom>
          <a:noFill/>
          <a:ln>
            <a:noFill/>
          </a:ln>
        </p:spPr>
        <p:txBody>
          <a:bodyPr spcFirstLastPara="1" wrap="square" lIns="91425" tIns="45700" rIns="91425" bIns="45700" anchor="t" anchorCtr="0">
            <a:normAutofit/>
          </a:bodyPr>
          <a:lstStyle>
            <a:lvl1pPr marL="0" lvl="0" indent="-228600" algn="l">
              <a:lnSpc>
                <a:spcPct val="90000"/>
              </a:lnSpc>
              <a:spcBef>
                <a:spcPts val="1000"/>
              </a:spcBef>
              <a:spcAft>
                <a:spcPts val="0"/>
              </a:spcAft>
              <a:buClr>
                <a:schemeClr val="dk1"/>
              </a:buClr>
              <a:buSzPts val="2400"/>
              <a:buNone/>
              <a:defRPr sz="2200" b="1">
                <a:solidFill>
                  <a:schemeClr val="bg1"/>
                </a:solidFill>
                <a:latin typeface="+mn-lt"/>
                <a:ea typeface="Helvetica Neue"/>
                <a:cs typeface="Helvetica Neue"/>
                <a:sym typeface="Helvetica Neue"/>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GB"/>
              <a:t>Click to edit Master text styles</a:t>
            </a:r>
          </a:p>
        </p:txBody>
      </p:sp>
      <p:sp>
        <p:nvSpPr>
          <p:cNvPr id="55" name="Google Shape;55;p21"/>
          <p:cNvSpPr txBox="1">
            <a:spLocks noGrp="1"/>
          </p:cNvSpPr>
          <p:nvPr>
            <p:ph type="body" idx="2"/>
          </p:nvPr>
        </p:nvSpPr>
        <p:spPr>
          <a:xfrm>
            <a:off x="839788" y="1816278"/>
            <a:ext cx="5157787"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bg1"/>
              </a:buClr>
              <a:buSzPts val="2400"/>
              <a:buChar char="•"/>
              <a:defRPr sz="2000">
                <a:solidFill>
                  <a:schemeClr val="bg1"/>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GB"/>
              <a:t>Click to edit Master text styles</a:t>
            </a:r>
          </a:p>
        </p:txBody>
      </p:sp>
      <p:sp>
        <p:nvSpPr>
          <p:cNvPr id="56" name="Google Shape;56;p21"/>
          <p:cNvSpPr txBox="1">
            <a:spLocks noGrp="1"/>
          </p:cNvSpPr>
          <p:nvPr>
            <p:ph type="body" idx="3"/>
          </p:nvPr>
        </p:nvSpPr>
        <p:spPr>
          <a:xfrm>
            <a:off x="6172200" y="1316038"/>
            <a:ext cx="5183188" cy="461391"/>
          </a:xfrm>
          <a:prstGeom prst="rect">
            <a:avLst/>
          </a:prstGeom>
          <a:noFill/>
          <a:ln>
            <a:noFill/>
          </a:ln>
        </p:spPr>
        <p:txBody>
          <a:bodyPr spcFirstLastPara="1" wrap="square" lIns="91425" tIns="45700" rIns="91425" bIns="45700" anchor="t" anchorCtr="0">
            <a:normAutofit/>
          </a:bodyPr>
          <a:lstStyle>
            <a:lvl1pPr marL="0" lvl="0" indent="-228600" algn="l">
              <a:lnSpc>
                <a:spcPct val="90000"/>
              </a:lnSpc>
              <a:spcBef>
                <a:spcPts val="1000"/>
              </a:spcBef>
              <a:spcAft>
                <a:spcPts val="0"/>
              </a:spcAft>
              <a:buClr>
                <a:schemeClr val="dk1"/>
              </a:buClr>
              <a:buSzPts val="2400"/>
              <a:buNone/>
              <a:defRPr sz="2200" b="1">
                <a:solidFill>
                  <a:schemeClr val="bg1"/>
                </a:solidFill>
                <a:latin typeface="+mn-lt"/>
                <a:ea typeface="Helvetica Neue"/>
                <a:cs typeface="Helvetica Neue"/>
                <a:sym typeface="Helvetica Neue"/>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GB"/>
              <a:t>Click to edit Master text styles</a:t>
            </a:r>
          </a:p>
        </p:txBody>
      </p:sp>
      <p:sp>
        <p:nvSpPr>
          <p:cNvPr id="57" name="Google Shape;57;p21"/>
          <p:cNvSpPr txBox="1">
            <a:spLocks noGrp="1"/>
          </p:cNvSpPr>
          <p:nvPr>
            <p:ph type="body" idx="4"/>
          </p:nvPr>
        </p:nvSpPr>
        <p:spPr>
          <a:xfrm>
            <a:off x="6172200" y="1816278"/>
            <a:ext cx="5183188"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bg1"/>
              </a:buClr>
              <a:buSzPts val="2400"/>
              <a:buChar char="•"/>
              <a:defRPr sz="2000">
                <a:solidFill>
                  <a:schemeClr val="bg1"/>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GB"/>
              <a:t>Click to edit Master text styles</a:t>
            </a:r>
          </a:p>
        </p:txBody>
      </p:sp>
      <p:sp>
        <p:nvSpPr>
          <p:cNvPr id="2" name="Slide Number Placeholder 2">
            <a:extLst>
              <a:ext uri="{FF2B5EF4-FFF2-40B4-BE49-F238E27FC236}">
                <a16:creationId xmlns:a16="http://schemas.microsoft.com/office/drawing/2014/main" id="{10AA9A2B-ABED-DB7D-BF31-1128BB037F8F}"/>
              </a:ext>
            </a:extLst>
          </p:cNvPr>
          <p:cNvSpPr>
            <a:spLocks noGrp="1"/>
          </p:cNvSpPr>
          <p:nvPr>
            <p:ph type="sldNum" idx="10"/>
          </p:nvPr>
        </p:nvSpPr>
        <p:spPr>
          <a:xfrm>
            <a:off x="11798300" y="6565900"/>
            <a:ext cx="393700" cy="292100"/>
          </a:xfrm>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014156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61"/>
        <p:cNvGrpSpPr/>
        <p:nvPr/>
      </p:nvGrpSpPr>
      <p:grpSpPr>
        <a:xfrm>
          <a:off x="0" y="0"/>
          <a:ext cx="0" cy="0"/>
          <a:chOff x="0" y="0"/>
          <a:chExt cx="0" cy="0"/>
        </a:xfrm>
      </p:grpSpPr>
      <p:pic>
        <p:nvPicPr>
          <p:cNvPr id="3" name="Picture 2">
            <a:extLst>
              <a:ext uri="{FF2B5EF4-FFF2-40B4-BE49-F238E27FC236}">
                <a16:creationId xmlns:a16="http://schemas.microsoft.com/office/drawing/2014/main" id="{349A7A53-15B1-F326-7739-9D4844E5EFB7}"/>
              </a:ext>
            </a:extLst>
          </p:cNvPr>
          <p:cNvPicPr>
            <a:picLocks noChangeAspect="1"/>
          </p:cNvPicPr>
          <p:nvPr/>
        </p:nvPicPr>
        <p:blipFill>
          <a:blip r:embed="rId2"/>
          <a:srcRect/>
          <a:stretch/>
        </p:blipFill>
        <p:spPr>
          <a:xfrm>
            <a:off x="0" y="0"/>
            <a:ext cx="12192000" cy="6858000"/>
          </a:xfrm>
          <a:prstGeom prst="rect">
            <a:avLst/>
          </a:prstGeom>
        </p:spPr>
      </p:pic>
      <p:sp>
        <p:nvSpPr>
          <p:cNvPr id="62" name="Google Shape;62;p22"/>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Helvetica Neue"/>
              <a:buNone/>
              <a:defRPr sz="3200" b="1">
                <a:latin typeface="+mj-lt"/>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Click to edit Master title style</a:t>
            </a:r>
            <a:endParaRPr dirty="0"/>
          </a:p>
        </p:txBody>
      </p:sp>
      <p:sp>
        <p:nvSpPr>
          <p:cNvPr id="2" name="Slide Number Placeholder 2">
            <a:extLst>
              <a:ext uri="{FF2B5EF4-FFF2-40B4-BE49-F238E27FC236}">
                <a16:creationId xmlns:a16="http://schemas.microsoft.com/office/drawing/2014/main" id="{B9AD8697-92AB-E546-E92A-46423E2D16EB}"/>
              </a:ext>
            </a:extLst>
          </p:cNvPr>
          <p:cNvSpPr>
            <a:spLocks noGrp="1"/>
          </p:cNvSpPr>
          <p:nvPr>
            <p:ph type="sldNum" idx="10"/>
          </p:nvPr>
        </p:nvSpPr>
        <p:spPr>
          <a:xfrm>
            <a:off x="11798300" y="6565900"/>
            <a:ext cx="393700" cy="292100"/>
          </a:xfrm>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785034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preserve="1">
  <p:cSld name="Picture with Caption">
    <p:bg>
      <p:bgPr>
        <a:solidFill>
          <a:schemeClr val="lt1"/>
        </a:solidFill>
        <a:effectLst/>
      </p:bgPr>
    </p:bg>
    <p:spTree>
      <p:nvGrpSpPr>
        <p:cNvPr id="1" name="Shape 77"/>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5044575D-7810-24BF-4810-93F2CC87FC1C}"/>
              </a:ext>
            </a:extLst>
          </p:cNvPr>
          <p:cNvSpPr>
            <a:spLocks noGrp="1"/>
          </p:cNvSpPr>
          <p:nvPr>
            <p:ph type="sldNum" idx="10"/>
          </p:nvPr>
        </p:nvSpPr>
        <p:spPr>
          <a:xfrm>
            <a:off x="11798300" y="6565900"/>
            <a:ext cx="393700" cy="292100"/>
          </a:xfrm>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3075907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preserve="1">
  <p:cSld name="1_Picture with Caption">
    <p:spTree>
      <p:nvGrpSpPr>
        <p:cNvPr id="1" name="Shape 77"/>
        <p:cNvGrpSpPr/>
        <p:nvPr/>
      </p:nvGrpSpPr>
      <p:grpSpPr>
        <a:xfrm>
          <a:off x="0" y="0"/>
          <a:ext cx="0" cy="0"/>
          <a:chOff x="0" y="0"/>
          <a:chExt cx="0" cy="0"/>
        </a:xfrm>
      </p:grpSpPr>
      <p:pic>
        <p:nvPicPr>
          <p:cNvPr id="4" name="Picture 3">
            <a:extLst>
              <a:ext uri="{FF2B5EF4-FFF2-40B4-BE49-F238E27FC236}">
                <a16:creationId xmlns:a16="http://schemas.microsoft.com/office/drawing/2014/main" id="{C69F427D-5DA1-66BC-4D23-81378603A73E}"/>
              </a:ext>
            </a:extLst>
          </p:cNvPr>
          <p:cNvPicPr>
            <a:picLocks noChangeAspect="1"/>
          </p:cNvPicPr>
          <p:nvPr/>
        </p:nvPicPr>
        <p:blipFill>
          <a:blip r:embed="rId2"/>
          <a:srcRect/>
          <a:stretch/>
        </p:blipFill>
        <p:spPr>
          <a:xfrm>
            <a:off x="0" y="0"/>
            <a:ext cx="12192000" cy="6858000"/>
          </a:xfrm>
          <a:prstGeom prst="rect">
            <a:avLst/>
          </a:prstGeom>
        </p:spPr>
      </p:pic>
      <p:sp>
        <p:nvSpPr>
          <p:cNvPr id="79" name="Google Shape;79;p25"/>
          <p:cNvSpPr>
            <a:spLocks noGrp="1"/>
          </p:cNvSpPr>
          <p:nvPr>
            <p:ph type="pic" idx="2" hasCustomPrompt="1"/>
          </p:nvPr>
        </p:nvSpPr>
        <p:spPr>
          <a:xfrm>
            <a:off x="6096000" y="1971040"/>
            <a:ext cx="5608320" cy="44196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2000" b="0" i="1" u="none" strike="noStrike" cap="none">
                <a:solidFill>
                  <a:schemeClr val="bg1">
                    <a:lumMod val="50000"/>
                  </a:schemeClr>
                </a:solidFill>
                <a:latin typeface="+mj-lt"/>
                <a:ea typeface="Helvetica Neue"/>
                <a:cs typeface="Helvetica Neue"/>
                <a:sym typeface="Helvetica Neue"/>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pPr marL="457200" marR="0" lvl="0" indent="-381000" algn="l" defTabSz="914400" rtl="0" eaLnBrk="1" fontAlgn="auto" latinLnBrk="0" hangingPunct="1">
              <a:lnSpc>
                <a:spcPct val="90000"/>
              </a:lnSpc>
              <a:spcBef>
                <a:spcPts val="1000"/>
              </a:spcBef>
              <a:spcAft>
                <a:spcPts val="0"/>
              </a:spcAft>
              <a:buClr>
                <a:schemeClr val="dk1"/>
              </a:buClr>
              <a:buSzPts val="3200"/>
              <a:buFont typeface="Arial"/>
              <a:buNone/>
              <a:tabLst/>
              <a:defRPr/>
            </a:pPr>
            <a:r>
              <a:rPr lang="sv-SE" dirty="0"/>
              <a:t>Place </a:t>
            </a:r>
            <a:r>
              <a:rPr lang="sv-SE" dirty="0" err="1"/>
              <a:t>impactful</a:t>
            </a:r>
            <a:r>
              <a:rPr lang="sv-SE" dirty="0"/>
              <a:t> </a:t>
            </a:r>
            <a:r>
              <a:rPr lang="sv-SE" dirty="0" err="1"/>
              <a:t>picture</a:t>
            </a:r>
            <a:r>
              <a:rPr lang="sv-SE" dirty="0"/>
              <a:t> </a:t>
            </a:r>
            <a:r>
              <a:rPr lang="sv-SE" dirty="0" err="1"/>
              <a:t>here</a:t>
            </a:r>
            <a:r>
              <a:rPr lang="sv-SE" dirty="0"/>
              <a:t>.</a:t>
            </a:r>
          </a:p>
        </p:txBody>
      </p:sp>
      <p:sp>
        <p:nvSpPr>
          <p:cNvPr id="2" name="Slide Number Placeholder 2">
            <a:extLst>
              <a:ext uri="{FF2B5EF4-FFF2-40B4-BE49-F238E27FC236}">
                <a16:creationId xmlns:a16="http://schemas.microsoft.com/office/drawing/2014/main" id="{5044575D-7810-24BF-4810-93F2CC87FC1C}"/>
              </a:ext>
            </a:extLst>
          </p:cNvPr>
          <p:cNvSpPr>
            <a:spLocks noGrp="1"/>
          </p:cNvSpPr>
          <p:nvPr>
            <p:ph type="sldNum" idx="10"/>
          </p:nvPr>
        </p:nvSpPr>
        <p:spPr>
          <a:xfrm>
            <a:off x="11798300" y="6565900"/>
            <a:ext cx="393700" cy="292100"/>
          </a:xfrm>
        </p:spPr>
        <p:txBody>
          <a:bodyPr/>
          <a:lstStyle/>
          <a:p>
            <a:fld id="{9F12B3B0-2BE9-CC4D-B1FD-EFE2D6A22EBD}" type="slidenum">
              <a:rPr lang="en-US" smtClean="0"/>
              <a:t>‹#›</a:t>
            </a:fld>
            <a:endParaRPr lang="en-US"/>
          </a:p>
        </p:txBody>
      </p:sp>
      <p:sp>
        <p:nvSpPr>
          <p:cNvPr id="5" name="Google Shape;53;p21">
            <a:extLst>
              <a:ext uri="{FF2B5EF4-FFF2-40B4-BE49-F238E27FC236}">
                <a16:creationId xmlns:a16="http://schemas.microsoft.com/office/drawing/2014/main" id="{2804BE51-4AE7-8958-602D-521D85C02AB0}"/>
              </a:ext>
            </a:extLst>
          </p:cNvPr>
          <p:cNvSpPr txBox="1">
            <a:spLocks noGrp="1"/>
          </p:cNvSpPr>
          <p:nvPr>
            <p:ph type="title"/>
          </p:nvPr>
        </p:nvSpPr>
        <p:spPr>
          <a:xfrm>
            <a:off x="839788" y="0"/>
            <a:ext cx="10864532"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Helvetica Neue"/>
              <a:buNone/>
              <a:defRPr sz="3200" b="1">
                <a:solidFill>
                  <a:schemeClr val="bg1"/>
                </a:solidFill>
                <a:latin typeface="+mj-lt"/>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Click to edit Master title style</a:t>
            </a:r>
            <a:endParaRPr dirty="0"/>
          </a:p>
        </p:txBody>
      </p:sp>
      <p:sp>
        <p:nvSpPr>
          <p:cNvPr id="6" name="Google Shape;54;p21">
            <a:extLst>
              <a:ext uri="{FF2B5EF4-FFF2-40B4-BE49-F238E27FC236}">
                <a16:creationId xmlns:a16="http://schemas.microsoft.com/office/drawing/2014/main" id="{0AB446C0-12CA-AE7E-1A3C-CA6630BDBA47}"/>
              </a:ext>
            </a:extLst>
          </p:cNvPr>
          <p:cNvSpPr txBox="1">
            <a:spLocks noGrp="1"/>
          </p:cNvSpPr>
          <p:nvPr>
            <p:ph type="body" idx="1"/>
          </p:nvPr>
        </p:nvSpPr>
        <p:spPr>
          <a:xfrm>
            <a:off x="839788" y="1316038"/>
            <a:ext cx="4910771" cy="429635"/>
          </a:xfrm>
          <a:prstGeom prst="rect">
            <a:avLst/>
          </a:prstGeom>
          <a:noFill/>
          <a:ln>
            <a:noFill/>
          </a:ln>
        </p:spPr>
        <p:txBody>
          <a:bodyPr spcFirstLastPara="1" wrap="square" lIns="91425" tIns="45700" rIns="91425" bIns="45700" anchor="t" anchorCtr="0">
            <a:normAutofit/>
          </a:bodyPr>
          <a:lstStyle>
            <a:lvl1pPr marL="0" lvl="0" indent="-228600" algn="l">
              <a:lnSpc>
                <a:spcPct val="90000"/>
              </a:lnSpc>
              <a:spcBef>
                <a:spcPts val="1000"/>
              </a:spcBef>
              <a:spcAft>
                <a:spcPts val="0"/>
              </a:spcAft>
              <a:buClr>
                <a:schemeClr val="dk1"/>
              </a:buClr>
              <a:buSzPts val="2400"/>
              <a:buNone/>
              <a:defRPr sz="2200" b="1">
                <a:solidFill>
                  <a:schemeClr val="bg1"/>
                </a:solidFill>
                <a:latin typeface="+mn-lt"/>
                <a:ea typeface="Helvetica Neue"/>
                <a:cs typeface="Helvetica Neue"/>
                <a:sym typeface="Helvetica Neue"/>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GB"/>
              <a:t>Click to edit Master text styles</a:t>
            </a:r>
          </a:p>
        </p:txBody>
      </p:sp>
      <p:sp>
        <p:nvSpPr>
          <p:cNvPr id="7" name="Google Shape;55;p21">
            <a:extLst>
              <a:ext uri="{FF2B5EF4-FFF2-40B4-BE49-F238E27FC236}">
                <a16:creationId xmlns:a16="http://schemas.microsoft.com/office/drawing/2014/main" id="{339C6CE2-D488-CC10-AD93-5E55C11DD767}"/>
              </a:ext>
            </a:extLst>
          </p:cNvPr>
          <p:cNvSpPr txBox="1">
            <a:spLocks noGrp="1"/>
          </p:cNvSpPr>
          <p:nvPr>
            <p:ph type="body" idx="11"/>
          </p:nvPr>
        </p:nvSpPr>
        <p:spPr>
          <a:xfrm>
            <a:off x="839788" y="1829664"/>
            <a:ext cx="4910771"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bg1"/>
              </a:buClr>
              <a:buSzPts val="2400"/>
              <a:buChar char="•"/>
              <a:defRPr sz="2000">
                <a:solidFill>
                  <a:schemeClr val="bg1"/>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GB"/>
              <a:t>Click to edit Master text styles</a:t>
            </a:r>
          </a:p>
        </p:txBody>
      </p:sp>
      <p:cxnSp>
        <p:nvCxnSpPr>
          <p:cNvPr id="3" name="Straight Connector 2">
            <a:extLst>
              <a:ext uri="{FF2B5EF4-FFF2-40B4-BE49-F238E27FC236}">
                <a16:creationId xmlns:a16="http://schemas.microsoft.com/office/drawing/2014/main" id="{C043EF58-EF2D-D14C-7319-81751CB2501A}"/>
              </a:ext>
            </a:extLst>
          </p:cNvPr>
          <p:cNvCxnSpPr>
            <a:cxnSpLocks/>
          </p:cNvCxnSpPr>
          <p:nvPr/>
        </p:nvCxnSpPr>
        <p:spPr>
          <a:xfrm>
            <a:off x="6169572" y="5370785"/>
            <a:ext cx="5517931" cy="0"/>
          </a:xfrm>
          <a:prstGeom prst="line">
            <a:avLst/>
          </a:prstGeom>
          <a:ln w="19050"/>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71367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reserve="1">
  <p:cSld name="1_Picture with Caption">
    <p:spTree>
      <p:nvGrpSpPr>
        <p:cNvPr id="1" name="Shape 77"/>
        <p:cNvGrpSpPr/>
        <p:nvPr/>
      </p:nvGrpSpPr>
      <p:grpSpPr>
        <a:xfrm>
          <a:off x="0" y="0"/>
          <a:ext cx="0" cy="0"/>
          <a:chOff x="0" y="0"/>
          <a:chExt cx="0" cy="0"/>
        </a:xfrm>
      </p:grpSpPr>
      <p:pic>
        <p:nvPicPr>
          <p:cNvPr id="4" name="Picture 3">
            <a:extLst>
              <a:ext uri="{FF2B5EF4-FFF2-40B4-BE49-F238E27FC236}">
                <a16:creationId xmlns:a16="http://schemas.microsoft.com/office/drawing/2014/main" id="{C69F427D-5DA1-66BC-4D23-81378603A73E}"/>
              </a:ext>
            </a:extLst>
          </p:cNvPr>
          <p:cNvPicPr>
            <a:picLocks noChangeAspect="1"/>
          </p:cNvPicPr>
          <p:nvPr/>
        </p:nvPicPr>
        <p:blipFill>
          <a:blip r:embed="rId2"/>
          <a:srcRect/>
          <a:stretch/>
        </p:blipFill>
        <p:spPr>
          <a:xfrm>
            <a:off x="0" y="0"/>
            <a:ext cx="12192000" cy="6858000"/>
          </a:xfrm>
          <a:prstGeom prst="rect">
            <a:avLst/>
          </a:prstGeom>
        </p:spPr>
      </p:pic>
      <p:sp>
        <p:nvSpPr>
          <p:cNvPr id="79" name="Google Shape;79;p25"/>
          <p:cNvSpPr>
            <a:spLocks noGrp="1"/>
          </p:cNvSpPr>
          <p:nvPr>
            <p:ph type="pic" idx="2" hasCustomPrompt="1"/>
          </p:nvPr>
        </p:nvSpPr>
        <p:spPr>
          <a:xfrm>
            <a:off x="6096000" y="1971040"/>
            <a:ext cx="5608320" cy="44196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2000" b="0" i="1" u="none" strike="noStrike" cap="none">
                <a:solidFill>
                  <a:schemeClr val="bg1">
                    <a:lumMod val="50000"/>
                  </a:schemeClr>
                </a:solidFill>
                <a:latin typeface="+mj-lt"/>
                <a:ea typeface="Helvetica Neue"/>
                <a:cs typeface="Helvetica Neue"/>
                <a:sym typeface="Helvetica Neue"/>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pPr marL="457200" marR="0" lvl="0" indent="-381000" algn="l" defTabSz="914400" rtl="0" eaLnBrk="1" fontAlgn="auto" latinLnBrk="0" hangingPunct="1">
              <a:lnSpc>
                <a:spcPct val="90000"/>
              </a:lnSpc>
              <a:spcBef>
                <a:spcPts val="1000"/>
              </a:spcBef>
              <a:spcAft>
                <a:spcPts val="0"/>
              </a:spcAft>
              <a:buClr>
                <a:schemeClr val="dk1"/>
              </a:buClr>
              <a:buSzPts val="3200"/>
              <a:buFont typeface="Arial"/>
              <a:buNone/>
              <a:tabLst/>
              <a:defRPr/>
            </a:pPr>
            <a:r>
              <a:rPr lang="sv-SE" dirty="0"/>
              <a:t>Place </a:t>
            </a:r>
            <a:r>
              <a:rPr lang="sv-SE" dirty="0" err="1"/>
              <a:t>impactful</a:t>
            </a:r>
            <a:r>
              <a:rPr lang="sv-SE" dirty="0"/>
              <a:t> </a:t>
            </a:r>
            <a:r>
              <a:rPr lang="sv-SE" dirty="0" err="1"/>
              <a:t>picture</a:t>
            </a:r>
            <a:r>
              <a:rPr lang="sv-SE" dirty="0"/>
              <a:t> </a:t>
            </a:r>
            <a:r>
              <a:rPr lang="sv-SE" dirty="0" err="1"/>
              <a:t>here</a:t>
            </a:r>
            <a:r>
              <a:rPr lang="sv-SE" dirty="0"/>
              <a:t>.</a:t>
            </a:r>
          </a:p>
        </p:txBody>
      </p:sp>
      <p:sp>
        <p:nvSpPr>
          <p:cNvPr id="2" name="Slide Number Placeholder 2">
            <a:extLst>
              <a:ext uri="{FF2B5EF4-FFF2-40B4-BE49-F238E27FC236}">
                <a16:creationId xmlns:a16="http://schemas.microsoft.com/office/drawing/2014/main" id="{5044575D-7810-24BF-4810-93F2CC87FC1C}"/>
              </a:ext>
            </a:extLst>
          </p:cNvPr>
          <p:cNvSpPr>
            <a:spLocks noGrp="1"/>
          </p:cNvSpPr>
          <p:nvPr>
            <p:ph type="sldNum" idx="10"/>
          </p:nvPr>
        </p:nvSpPr>
        <p:spPr>
          <a:xfrm>
            <a:off x="11798300" y="6565900"/>
            <a:ext cx="393700" cy="292100"/>
          </a:xfrm>
        </p:spPr>
        <p:txBody>
          <a:bodyPr/>
          <a:lstStyle/>
          <a:p>
            <a:fld id="{00000000-1234-1234-1234-123412341234}" type="slidenum">
              <a:rPr lang="sv-SE" smtClean="0"/>
              <a:pPr/>
              <a:t>‹#›</a:t>
            </a:fld>
            <a:endParaRPr lang="sv-SE" dirty="0"/>
          </a:p>
        </p:txBody>
      </p:sp>
      <p:sp>
        <p:nvSpPr>
          <p:cNvPr id="6" name="Google Shape;54;p21">
            <a:extLst>
              <a:ext uri="{FF2B5EF4-FFF2-40B4-BE49-F238E27FC236}">
                <a16:creationId xmlns:a16="http://schemas.microsoft.com/office/drawing/2014/main" id="{0AB446C0-12CA-AE7E-1A3C-CA6630BDBA47}"/>
              </a:ext>
            </a:extLst>
          </p:cNvPr>
          <p:cNvSpPr txBox="1">
            <a:spLocks noGrp="1"/>
          </p:cNvSpPr>
          <p:nvPr>
            <p:ph type="body" idx="1"/>
          </p:nvPr>
        </p:nvSpPr>
        <p:spPr>
          <a:xfrm>
            <a:off x="839788" y="1756881"/>
            <a:ext cx="4910771" cy="482885"/>
          </a:xfrm>
          <a:prstGeom prst="rect">
            <a:avLst/>
          </a:prstGeom>
          <a:noFill/>
          <a:ln>
            <a:noFill/>
          </a:ln>
        </p:spPr>
        <p:txBody>
          <a:bodyPr spcFirstLastPara="1" wrap="square" lIns="91425" tIns="45700" rIns="91425" bIns="45700" anchor="t" anchorCtr="0">
            <a:normAutofit/>
          </a:bodyPr>
          <a:lstStyle>
            <a:lvl1pPr marL="0" lvl="0" indent="-228600" algn="l">
              <a:lnSpc>
                <a:spcPct val="90000"/>
              </a:lnSpc>
              <a:spcBef>
                <a:spcPts val="1000"/>
              </a:spcBef>
              <a:spcAft>
                <a:spcPts val="0"/>
              </a:spcAft>
              <a:buClr>
                <a:schemeClr val="dk1"/>
              </a:buClr>
              <a:buSzPts val="2400"/>
              <a:buNone/>
              <a:defRPr sz="2400" b="1">
                <a:solidFill>
                  <a:schemeClr val="tx1"/>
                </a:solidFill>
                <a:latin typeface="+mn-lt"/>
                <a:ea typeface="Helvetica Neue"/>
                <a:cs typeface="Helvetica Neue"/>
                <a:sym typeface="Helvetica Neue"/>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GB"/>
              <a:t>Click to edit Master text styles</a:t>
            </a:r>
          </a:p>
        </p:txBody>
      </p:sp>
      <p:sp>
        <p:nvSpPr>
          <p:cNvPr id="7" name="Google Shape;55;p21">
            <a:extLst>
              <a:ext uri="{FF2B5EF4-FFF2-40B4-BE49-F238E27FC236}">
                <a16:creationId xmlns:a16="http://schemas.microsoft.com/office/drawing/2014/main" id="{339C6CE2-D488-CC10-AD93-5E55C11DD767}"/>
              </a:ext>
            </a:extLst>
          </p:cNvPr>
          <p:cNvSpPr txBox="1">
            <a:spLocks noGrp="1"/>
          </p:cNvSpPr>
          <p:nvPr>
            <p:ph type="body" idx="11"/>
          </p:nvPr>
        </p:nvSpPr>
        <p:spPr>
          <a:xfrm>
            <a:off x="839788" y="2283087"/>
            <a:ext cx="4910771"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000">
                <a:solidFill>
                  <a:schemeClr val="tx1"/>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GB"/>
              <a:t>Click to edit Master text styles</a:t>
            </a:r>
          </a:p>
        </p:txBody>
      </p:sp>
      <p:sp>
        <p:nvSpPr>
          <p:cNvPr id="8" name="Google Shape;53;p21">
            <a:extLst>
              <a:ext uri="{FF2B5EF4-FFF2-40B4-BE49-F238E27FC236}">
                <a16:creationId xmlns:a16="http://schemas.microsoft.com/office/drawing/2014/main" id="{07213A82-FAAB-5D75-42CD-C50A00ED13EC}"/>
              </a:ext>
            </a:extLst>
          </p:cNvPr>
          <p:cNvSpPr txBox="1">
            <a:spLocks noGrp="1"/>
          </p:cNvSpPr>
          <p:nvPr>
            <p:ph type="title"/>
          </p:nvPr>
        </p:nvSpPr>
        <p:spPr>
          <a:xfrm>
            <a:off x="839788" y="555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Helvetica Neue"/>
              <a:buNone/>
              <a:defRPr sz="3200" b="1">
                <a:solidFill>
                  <a:schemeClr val="bg1"/>
                </a:solidFill>
                <a:latin typeface="+mj-lt"/>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Click to edit Master title style</a:t>
            </a:r>
            <a:endParaRPr dirty="0"/>
          </a:p>
        </p:txBody>
      </p:sp>
    </p:spTree>
    <p:extLst>
      <p:ext uri="{BB962C8B-B14F-4D97-AF65-F5344CB8AC3E}">
        <p14:creationId xmlns:p14="http://schemas.microsoft.com/office/powerpoint/2010/main" val="2330422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2" name="Picture 1">
            <a:extLst>
              <a:ext uri="{FF2B5EF4-FFF2-40B4-BE49-F238E27FC236}">
                <a16:creationId xmlns:a16="http://schemas.microsoft.com/office/drawing/2014/main" id="{B562CDF7-E817-0727-B23A-E4C37F6C9239}"/>
              </a:ext>
            </a:extLst>
          </p:cNvPr>
          <p:cNvPicPr>
            <a:picLocks noChangeAspect="1"/>
          </p:cNvPicPr>
          <p:nvPr/>
        </p:nvPicPr>
        <p:blipFill>
          <a:blip r:embed="rId15"/>
          <a:srcRect/>
          <a:stretch/>
        </p:blipFill>
        <p:spPr>
          <a:xfrm>
            <a:off x="0" y="0"/>
            <a:ext cx="12192000" cy="6858000"/>
          </a:xfrm>
          <a:prstGeom prst="rect">
            <a:avLst/>
          </a:prstGeom>
        </p:spPr>
      </p:pic>
      <p:sp>
        <p:nvSpPr>
          <p:cNvPr id="14" name="Google Shape;14;p1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9F12B3B0-2BE9-CC4D-B1FD-EFE2D6A22EBD}" type="slidenum">
              <a:rPr lang="en-US" smtClean="0"/>
              <a:t>‹#›</a:t>
            </a:fld>
            <a:endParaRPr lang="en-US"/>
          </a:p>
        </p:txBody>
      </p:sp>
      <p:sp>
        <p:nvSpPr>
          <p:cNvPr id="5" name="Title Placeholder 4">
            <a:extLst>
              <a:ext uri="{FF2B5EF4-FFF2-40B4-BE49-F238E27FC236}">
                <a16:creationId xmlns:a16="http://schemas.microsoft.com/office/drawing/2014/main" id="{BE7CC00F-31E2-FDCD-E25C-C29A300A4667}"/>
              </a:ext>
            </a:extLst>
          </p:cNvPr>
          <p:cNvSpPr>
            <a:spLocks noGrp="1"/>
          </p:cNvSpPr>
          <p:nvPr>
            <p:ph type="title"/>
          </p:nvPr>
        </p:nvSpPr>
        <p:spPr>
          <a:xfrm>
            <a:off x="838200" y="0"/>
            <a:ext cx="10515600" cy="1325563"/>
          </a:xfrm>
          <a:prstGeom prst="rect">
            <a:avLst/>
          </a:prstGeom>
        </p:spPr>
        <p:txBody>
          <a:bodyPr vert="horz" lIns="91440" tIns="45720" rIns="91440" bIns="45720" rtlCol="0" anchor="b">
            <a:normAutofit/>
          </a:bodyPr>
          <a:lstStyle/>
          <a:p>
            <a:r>
              <a:rPr lang="en-GB" dirty="0"/>
              <a:t>Click to edit Master title style</a:t>
            </a:r>
            <a:endParaRPr lang="en-US" dirty="0"/>
          </a:p>
        </p:txBody>
      </p:sp>
    </p:spTree>
    <p:extLst>
      <p:ext uri="{BB962C8B-B14F-4D97-AF65-F5344CB8AC3E}">
        <p14:creationId xmlns:p14="http://schemas.microsoft.com/office/powerpoint/2010/main" val="44330797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3200" b="1" i="0" u="none" strike="noStrike" cap="none" baseline="0">
          <a:solidFill>
            <a:schemeClr val="tx1"/>
          </a:solidFill>
          <a:latin typeface="Arial" panose="020B0604020202020204" pitchFamily="34" charset="0"/>
          <a:ea typeface="Open Sans" panose="020B0606030504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8.sv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2.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hyperlink" Target="http://www.google.com/" TargetMode="External"/><Relationship Id="rId3" Type="http://schemas.openxmlformats.org/officeDocument/2006/relationships/hyperlink" Target="https://www.facebook.com/ResearchCCG/" TargetMode="External"/><Relationship Id="rId7" Type="http://schemas.openxmlformats.org/officeDocument/2006/relationships/hyperlink" Target="mailto:ccg@lboro.ac.uk" TargetMode="External"/><Relationship Id="rId12" Type="http://schemas.openxmlformats.org/officeDocument/2006/relationships/image" Target="../media/image28.png"/><Relationship Id="rId2" Type="http://schemas.openxmlformats.org/officeDocument/2006/relationships/hyperlink" Target="https://twitter.com/researchccg" TargetMode="External"/><Relationship Id="rId16" Type="http://schemas.openxmlformats.org/officeDocument/2006/relationships/hyperlink" Target="http://www.climatecompatiblegrowth.com/" TargetMode="External"/><Relationship Id="rId1" Type="http://schemas.openxmlformats.org/officeDocument/2006/relationships/slideLayout" Target="../slideLayouts/slideLayout12.xml"/><Relationship Id="rId6" Type="http://schemas.openxmlformats.org/officeDocument/2006/relationships/hyperlink" Target="https://www.youtube.com/channel/UCnrr4preO57lHgt_6W2FyoA" TargetMode="External"/><Relationship Id="rId11" Type="http://schemas.openxmlformats.org/officeDocument/2006/relationships/image" Target="../media/image27.png"/><Relationship Id="rId5" Type="http://schemas.openxmlformats.org/officeDocument/2006/relationships/hyperlink" Target="https://www.linkedin.com/company/climate-compatible-growth-ccg" TargetMode="External"/><Relationship Id="rId15" Type="http://schemas.openxmlformats.org/officeDocument/2006/relationships/image" Target="../media/image29.png"/><Relationship Id="rId10" Type="http://schemas.openxmlformats.org/officeDocument/2006/relationships/image" Target="../media/image26.png"/><Relationship Id="rId4" Type="http://schemas.openxmlformats.org/officeDocument/2006/relationships/hyperlink" Target="https://www.instagram.com/research_ccg/" TargetMode="External"/><Relationship Id="rId9" Type="http://schemas.openxmlformats.org/officeDocument/2006/relationships/image" Target="../media/image25.png"/><Relationship Id="rId14" Type="http://schemas.openxmlformats.org/officeDocument/2006/relationships/hyperlink" Target="https://www.open.edu/openlearncreate/mod/quiz/view.php?id=174723"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AEBF04-2088-3E6C-BDC9-6C45D86D3125}"/>
              </a:ext>
            </a:extLst>
          </p:cNvPr>
          <p:cNvSpPr txBox="1">
            <a:spLocks/>
          </p:cNvSpPr>
          <p:nvPr/>
        </p:nvSpPr>
        <p:spPr>
          <a:xfrm>
            <a:off x="1004760" y="3278187"/>
            <a:ext cx="8050696" cy="2608263"/>
          </a:xfrm>
          <a:prstGeom prst="rect">
            <a:avLst/>
          </a:prstGeom>
          <a:noFill/>
          <a:ln>
            <a:noFill/>
          </a:ln>
        </p:spPr>
        <p:txBody>
          <a:bodyPr spcFirstLastPara="1" vert="horz" wrap="square" lIns="91425" tIns="45700" rIns="91425" bIns="45700" rtlCol="0" anchor="t" anchorCtr="0">
            <a:normAutofit/>
          </a:bodyPr>
          <a:lstStyle>
            <a:defPPr marR="0" lvl="0" algn="l" rtl="0">
              <a:lnSpc>
                <a:spcPct val="100000"/>
              </a:lnSpc>
              <a:spcBef>
                <a:spcPts val="0"/>
              </a:spcBef>
              <a:spcAft>
                <a:spcPts val="0"/>
              </a:spcAft>
            </a:defPPr>
            <a:lvl1pPr marR="0" lvl="0" algn="ctr" rtl="0" eaLnBrk="1" hangingPunct="1">
              <a:lnSpc>
                <a:spcPct val="90000"/>
              </a:lnSpc>
              <a:spcBef>
                <a:spcPts val="0"/>
              </a:spcBef>
              <a:spcAft>
                <a:spcPts val="0"/>
              </a:spcAft>
              <a:buClr>
                <a:schemeClr val="dk1"/>
              </a:buClr>
              <a:buSzPts val="4800"/>
              <a:buFont typeface="Helvetica Neue"/>
              <a:buNone/>
              <a:defRPr sz="4400" b="1" i="0" u="none" strike="noStrike" cap="all" baseline="0">
                <a:solidFill>
                  <a:schemeClr val="bg1"/>
                </a:solidFill>
                <a:latin typeface="Arial" panose="020B0604020202020204" pitchFamily="34" charset="0"/>
                <a:ea typeface="Helvetica Neue"/>
                <a:cs typeface="Arial" panose="020B0604020202020204" pitchFamily="34" charset="0"/>
                <a:sym typeface="Helvetica Neue"/>
              </a:defRPr>
            </a:lvl1pPr>
            <a:lvl2pPr marR="0" lvl="1" algn="l" rtl="0" eaLnBrk="1" hangingPunct="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r>
              <a:rPr lang="en-ZA" sz="4400" b="1" dirty="0">
                <a:solidFill>
                  <a:schemeClr val="tx1"/>
                </a:solidFill>
                <a:ea typeface="Open Sans ExtraBold" panose="020B0606030504020204" pitchFamily="34" charset="0"/>
              </a:rPr>
              <a:t>LECTURE 3 </a:t>
            </a:r>
            <a:br>
              <a:rPr lang="en-US" sz="4400" b="1" dirty="0">
                <a:solidFill>
                  <a:schemeClr val="bg1"/>
                </a:solidFill>
                <a:ea typeface="Open Sans ExtraBold" panose="020B0606030504020204" pitchFamily="34" charset="0"/>
              </a:rPr>
            </a:br>
            <a:r>
              <a:rPr lang="en-GB" sz="4400" b="1" cap="all" dirty="0">
                <a:ea typeface="Open Sans ExtraBold" panose="020B0606030504020204" pitchFamily="34" charset="0"/>
              </a:rPr>
              <a:t>Energy systems modelling </a:t>
            </a:r>
            <a:r>
              <a:rPr lang="en-GB" dirty="0">
                <a:ea typeface="Open Sans ExtraBold" panose="020B0606030504020204" pitchFamily="34" charset="0"/>
              </a:rPr>
              <a:t>&amp;</a:t>
            </a:r>
            <a:r>
              <a:rPr lang="en-GB" sz="4400" b="1" cap="all" dirty="0">
                <a:ea typeface="Open Sans ExtraBold" panose="020B0606030504020204" pitchFamily="34" charset="0"/>
              </a:rPr>
              <a:t> policymaking</a:t>
            </a:r>
            <a:endParaRPr lang="en-US" kern="0" dirty="0">
              <a:latin typeface="Open Sans ExtraBold"/>
              <a:ea typeface="Open Sans ExtraBold" panose="020B0606030504020204" pitchFamily="34" charset="0"/>
              <a:cs typeface="Open Sans ExtraBold" panose="020B0606030504020204" pitchFamily="34" charset="0"/>
            </a:endParaRPr>
          </a:p>
        </p:txBody>
      </p:sp>
      <p:sp>
        <p:nvSpPr>
          <p:cNvPr id="7" name="TextBox 1">
            <a:extLst>
              <a:ext uri="{FF2B5EF4-FFF2-40B4-BE49-F238E27FC236}">
                <a16:creationId xmlns:a16="http://schemas.microsoft.com/office/drawing/2014/main" id="{3A6D1A17-34D8-9BBC-25AF-331E9FED1A50}"/>
              </a:ext>
            </a:extLst>
          </p:cNvPr>
          <p:cNvSpPr txBox="1"/>
          <p:nvPr/>
        </p:nvSpPr>
        <p:spPr>
          <a:xfrm>
            <a:off x="9332842" y="6157376"/>
            <a:ext cx="2579072"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a:ea typeface="+mn-lt"/>
                <a:cs typeface="+mn-lt"/>
              </a:rPr>
              <a:t>Version 1.0</a:t>
            </a:r>
            <a:endParaRPr lang="en-US" sz="1050" dirty="0">
              <a:solidFill>
                <a:schemeClr val="bg1"/>
              </a:solidFill>
              <a:latin typeface="Open Sans"/>
              <a:ea typeface="+mn-lt"/>
              <a:cs typeface="+mn-lt"/>
            </a:endParaRPr>
          </a:p>
        </p:txBody>
      </p:sp>
      <p:sp>
        <p:nvSpPr>
          <p:cNvPr id="4" name="TextBox 3">
            <a:extLst>
              <a:ext uri="{FF2B5EF4-FFF2-40B4-BE49-F238E27FC236}">
                <a16:creationId xmlns:a16="http://schemas.microsoft.com/office/drawing/2014/main" id="{0AF14792-05C4-5244-A1BC-E86AF9CCB4C4}"/>
              </a:ext>
            </a:extLst>
          </p:cNvPr>
          <p:cNvSpPr txBox="1"/>
          <p:nvPr/>
        </p:nvSpPr>
        <p:spPr>
          <a:xfrm>
            <a:off x="976183" y="2556013"/>
            <a:ext cx="8050696" cy="707886"/>
          </a:xfrm>
          <a:prstGeom prst="rect">
            <a:avLst/>
          </a:prstGeom>
          <a:noFill/>
        </p:spPr>
        <p:txBody>
          <a:bodyPr wrap="square" lIns="91440" tIns="45720" rIns="91440" bIns="45720" rtlCol="0" anchor="b">
            <a:spAutoFit/>
          </a:bodyPr>
          <a:lstStyle/>
          <a:p>
            <a:r>
              <a:rPr lang="en-GB" sz="2000" b="1" dirty="0">
                <a:solidFill>
                  <a:schemeClr val="bg1"/>
                </a:solidFill>
                <a:latin typeface="Arial" panose="020B0604020202020204" pitchFamily="34" charset="0"/>
                <a:ea typeface="Open Sans ExtraBold" panose="020B0606030504020204" pitchFamily="34" charset="0"/>
                <a:cs typeface="Arial" panose="020B0604020202020204" pitchFamily="34" charset="0"/>
              </a:rPr>
              <a:t>Modelling, policy </a:t>
            </a:r>
          </a:p>
          <a:p>
            <a:r>
              <a:rPr lang="en-GB" sz="2000" b="1" dirty="0">
                <a:solidFill>
                  <a:schemeClr val="bg1"/>
                </a:solidFill>
                <a:latin typeface="Arial" panose="020B0604020202020204" pitchFamily="34" charset="0"/>
                <a:ea typeface="Open Sans ExtraBold" panose="020B0606030504020204" pitchFamily="34" charset="0"/>
                <a:cs typeface="Arial" panose="020B0604020202020204" pitchFamily="34" charset="0"/>
              </a:rPr>
              <a:t>and political economy</a:t>
            </a:r>
            <a:endParaRPr lang="en-US" sz="2000" b="1" dirty="0">
              <a:solidFill>
                <a:schemeClr val="bg1"/>
              </a:solidFill>
              <a:latin typeface="Arial" panose="020B0604020202020204" pitchFamily="34" charset="0"/>
              <a:ea typeface="Open Sans ExtraBold" panose="020B0606030504020204" pitchFamily="34" charset="0"/>
              <a:cs typeface="Arial" panose="020B0604020202020204" pitchFamily="34" charset="0"/>
            </a:endParaRPr>
          </a:p>
        </p:txBody>
      </p:sp>
    </p:spTree>
    <p:extLst>
      <p:ext uri="{BB962C8B-B14F-4D97-AF65-F5344CB8AC3E}">
        <p14:creationId xmlns:p14="http://schemas.microsoft.com/office/powerpoint/2010/main" val="184599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692DE5-E8B2-7B02-14D7-C2277A3A9350}"/>
              </a:ext>
            </a:extLst>
          </p:cNvPr>
          <p:cNvSpPr>
            <a:spLocks noGrp="1"/>
          </p:cNvSpPr>
          <p:nvPr>
            <p:ph type="body" idx="12"/>
          </p:nvPr>
        </p:nvSpPr>
        <p:spPr>
          <a:xfrm>
            <a:off x="807859" y="1591037"/>
            <a:ext cx="8043368" cy="4639469"/>
          </a:xfrm>
        </p:spPr>
        <p:txBody>
          <a:bodyPr/>
          <a:lstStyle/>
          <a:p>
            <a:r>
              <a:rPr lang="en-GB" dirty="0">
                <a:ea typeface="Open Sans" pitchFamily="2" charset="0"/>
              </a:rPr>
              <a:t>Policymakers can influence the energy modelling in several ways:  </a:t>
            </a:r>
          </a:p>
          <a:p>
            <a:r>
              <a:rPr lang="en-GB" dirty="0">
                <a:solidFill>
                  <a:schemeClr val="accent5"/>
                </a:solidFill>
                <a:ea typeface="Open Sans" pitchFamily="2" charset="0"/>
              </a:rPr>
              <a:t>Commissioning research </a:t>
            </a:r>
            <a:r>
              <a:rPr lang="en-GB" dirty="0">
                <a:ea typeface="Open Sans" pitchFamily="2" charset="0"/>
              </a:rPr>
              <a:t>to examine specific policy questions (influence the research questions.)</a:t>
            </a:r>
          </a:p>
          <a:p>
            <a:r>
              <a:rPr lang="en-GB" dirty="0">
                <a:solidFill>
                  <a:schemeClr val="accent5"/>
                </a:solidFill>
                <a:ea typeface="Open Sans" pitchFamily="2" charset="0"/>
              </a:rPr>
              <a:t>During problem articulation </a:t>
            </a:r>
            <a:r>
              <a:rPr lang="en-GB" dirty="0">
                <a:ea typeface="Open Sans" pitchFamily="2" charset="0"/>
              </a:rPr>
              <a:t>influence the characterisation of the problem.</a:t>
            </a:r>
          </a:p>
          <a:p>
            <a:r>
              <a:rPr lang="en-GB" dirty="0">
                <a:solidFill>
                  <a:schemeClr val="accent5"/>
                </a:solidFill>
                <a:ea typeface="Open Sans" pitchFamily="2" charset="0"/>
              </a:rPr>
              <a:t>During model construct </a:t>
            </a:r>
            <a:r>
              <a:rPr lang="en-GB" dirty="0">
                <a:ea typeface="Open Sans" pitchFamily="2" charset="0"/>
              </a:rPr>
              <a:t>give directions on what can be ignored, what is essential. </a:t>
            </a:r>
          </a:p>
          <a:p>
            <a:r>
              <a:rPr lang="en-GB" dirty="0">
                <a:solidFill>
                  <a:schemeClr val="accent5"/>
                </a:solidFill>
                <a:ea typeface="Open Sans" pitchFamily="2" charset="0"/>
              </a:rPr>
              <a:t>During analysis </a:t>
            </a:r>
            <a:r>
              <a:rPr lang="en-GB" dirty="0">
                <a:solidFill>
                  <a:schemeClr val="tx1"/>
                </a:solidFill>
                <a:ea typeface="Open Sans" pitchFamily="2" charset="0"/>
              </a:rPr>
              <a:t>influence by </a:t>
            </a:r>
            <a:r>
              <a:rPr lang="en-GB" dirty="0">
                <a:ea typeface="Open Sans" pitchFamily="2" charset="0"/>
              </a:rPr>
              <a:t>prescribing the data sources and the stakeholders to be consulted</a:t>
            </a:r>
          </a:p>
          <a:p>
            <a:r>
              <a:rPr lang="en-GB" dirty="0">
                <a:solidFill>
                  <a:schemeClr val="accent5"/>
                </a:solidFill>
                <a:ea typeface="Open Sans" pitchFamily="2" charset="0"/>
              </a:rPr>
              <a:t>During results communication </a:t>
            </a:r>
            <a:r>
              <a:rPr lang="en-GB" dirty="0">
                <a:ea typeface="Open Sans" pitchFamily="2" charset="0"/>
              </a:rPr>
              <a:t>control how results are used and shared and overall accessibility and transparency. </a:t>
            </a:r>
          </a:p>
        </p:txBody>
      </p:sp>
      <p:sp>
        <p:nvSpPr>
          <p:cNvPr id="3" name="Text Placeholder 2">
            <a:extLst>
              <a:ext uri="{FF2B5EF4-FFF2-40B4-BE49-F238E27FC236}">
                <a16:creationId xmlns:a16="http://schemas.microsoft.com/office/drawing/2014/main" id="{CCD4236B-68AC-C476-CBDE-67F47D00C51C}"/>
              </a:ext>
            </a:extLst>
          </p:cNvPr>
          <p:cNvSpPr>
            <a:spLocks noGrp="1"/>
          </p:cNvSpPr>
          <p:nvPr>
            <p:ph type="body" idx="13"/>
          </p:nvPr>
        </p:nvSpPr>
        <p:spPr>
          <a:xfrm>
            <a:off x="834081" y="790258"/>
            <a:ext cx="7542476" cy="604836"/>
          </a:xfrm>
        </p:spPr>
        <p:txBody>
          <a:bodyPr/>
          <a:lstStyle/>
          <a:p>
            <a:pPr>
              <a:spcAft>
                <a:spcPts val="1200"/>
              </a:spcAft>
            </a:pPr>
            <a:r>
              <a:rPr lang="en-GB" sz="2400" b="0" dirty="0">
                <a:latin typeface="Open Sans" pitchFamily="2" charset="0"/>
                <a:ea typeface="Open Sans" pitchFamily="2" charset="0"/>
                <a:cs typeface="Open Sans" pitchFamily="2" charset="0"/>
              </a:rPr>
              <a:t>3.2.2 Politics of policymaking influences modelling</a:t>
            </a:r>
            <a:endParaRPr lang="en-ZA" sz="2400" b="0" dirty="0">
              <a:latin typeface="Open Sans" pitchFamily="2" charset="0"/>
              <a:ea typeface="Open Sans" pitchFamily="2" charset="0"/>
              <a:cs typeface="Open Sans" pitchFamily="2" charset="0"/>
            </a:endParaRPr>
          </a:p>
        </p:txBody>
      </p:sp>
      <p:sp>
        <p:nvSpPr>
          <p:cNvPr id="48" name="Text Placeholder 1">
            <a:extLst>
              <a:ext uri="{FF2B5EF4-FFF2-40B4-BE49-F238E27FC236}">
                <a16:creationId xmlns:a16="http://schemas.microsoft.com/office/drawing/2014/main" id="{1877867D-0154-692D-0907-867C889E1954}"/>
              </a:ext>
            </a:extLst>
          </p:cNvPr>
          <p:cNvSpPr txBox="1">
            <a:spLocks/>
          </p:cNvSpPr>
          <p:nvPr/>
        </p:nvSpPr>
        <p:spPr>
          <a:xfrm>
            <a:off x="6110933" y="5298126"/>
            <a:ext cx="5242868" cy="1267774"/>
          </a:xfrm>
          <a:prstGeom prst="rect">
            <a:avLst/>
          </a:prstGeom>
        </p:spPr>
        <p:txBody>
          <a:bodyPr lIns="90000" tIns="36000" bIns="90000"/>
          <a:lstStyle>
            <a:defPPr marR="0" lvl="0" algn="l" rtl="0">
              <a:lnSpc>
                <a:spcPct val="100000"/>
              </a:lnSpc>
              <a:spcBef>
                <a:spcPts val="0"/>
              </a:spcBef>
              <a:spcAft>
                <a:spcPts val="0"/>
              </a:spcAft>
            </a:defPPr>
            <a:lvl1pPr marL="0" marR="0" lvl="0" algn="l" rtl="0" eaLnBrk="1" hangingPunct="1">
              <a:lnSpc>
                <a:spcPct val="90000"/>
              </a:lnSpc>
              <a:spcBef>
                <a:spcPts val="100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buNone/>
            </a:pPr>
            <a:endParaRPr lang="en-GB" dirty="0"/>
          </a:p>
        </p:txBody>
      </p:sp>
      <p:sp>
        <p:nvSpPr>
          <p:cNvPr id="49" name="Slide Number Placeholder 1">
            <a:extLst>
              <a:ext uri="{FF2B5EF4-FFF2-40B4-BE49-F238E27FC236}">
                <a16:creationId xmlns:a16="http://schemas.microsoft.com/office/drawing/2014/main" id="{D50EF899-103F-848B-F9CF-DF4AC831A26D}"/>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10</a:t>
            </a:fld>
            <a:endParaRPr lang="sv-SE" sz="1400" dirty="0"/>
          </a:p>
        </p:txBody>
      </p:sp>
      <p:grpSp>
        <p:nvGrpSpPr>
          <p:cNvPr id="5" name="Group 4">
            <a:extLst>
              <a:ext uri="{FF2B5EF4-FFF2-40B4-BE49-F238E27FC236}">
                <a16:creationId xmlns:a16="http://schemas.microsoft.com/office/drawing/2014/main" id="{74E18444-85F7-B140-81BB-A38E42CA64F1}"/>
              </a:ext>
            </a:extLst>
          </p:cNvPr>
          <p:cNvGrpSpPr/>
          <p:nvPr/>
        </p:nvGrpSpPr>
        <p:grpSpPr>
          <a:xfrm>
            <a:off x="8705088" y="1395094"/>
            <a:ext cx="3093211" cy="3707085"/>
            <a:chOff x="8113766" y="903097"/>
            <a:chExt cx="3848572" cy="4395029"/>
          </a:xfrm>
        </p:grpSpPr>
        <p:sp>
          <p:nvSpPr>
            <p:cNvPr id="4" name="Oval 3">
              <a:extLst>
                <a:ext uri="{FF2B5EF4-FFF2-40B4-BE49-F238E27FC236}">
                  <a16:creationId xmlns:a16="http://schemas.microsoft.com/office/drawing/2014/main" id="{6E6A8C1D-D3BF-FD40-B7F2-57D2018F0BD3}"/>
                </a:ext>
              </a:extLst>
            </p:cNvPr>
            <p:cNvSpPr/>
            <p:nvPr/>
          </p:nvSpPr>
          <p:spPr>
            <a:xfrm>
              <a:off x="8113766" y="1504015"/>
              <a:ext cx="3848572" cy="3628784"/>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oogle Shape;10053;p63">
              <a:extLst>
                <a:ext uri="{FF2B5EF4-FFF2-40B4-BE49-F238E27FC236}">
                  <a16:creationId xmlns:a16="http://schemas.microsoft.com/office/drawing/2014/main" id="{41C07CCB-2A22-B245-8A9A-92AA9F6751A3}"/>
                </a:ext>
              </a:extLst>
            </p:cNvPr>
            <p:cNvGrpSpPr/>
            <p:nvPr/>
          </p:nvGrpSpPr>
          <p:grpSpPr>
            <a:xfrm>
              <a:off x="8784771" y="903097"/>
              <a:ext cx="2569030" cy="4395029"/>
              <a:chOff x="5782845" y="2876790"/>
              <a:chExt cx="301661" cy="400744"/>
            </a:xfrm>
            <a:solidFill>
              <a:schemeClr val="bg1"/>
            </a:solidFill>
          </p:grpSpPr>
          <p:sp>
            <p:nvSpPr>
              <p:cNvPr id="9" name="Google Shape;10054;p63">
                <a:extLst>
                  <a:ext uri="{FF2B5EF4-FFF2-40B4-BE49-F238E27FC236}">
                    <a16:creationId xmlns:a16="http://schemas.microsoft.com/office/drawing/2014/main" id="{EFB1F8EA-3FC6-6346-A70B-78BD94D0A6AF}"/>
                  </a:ext>
                </a:extLst>
              </p:cNvPr>
              <p:cNvSpPr/>
              <p:nvPr/>
            </p:nvSpPr>
            <p:spPr>
              <a:xfrm>
                <a:off x="5782845" y="3087651"/>
                <a:ext cx="301661" cy="189883"/>
              </a:xfrm>
              <a:custGeom>
                <a:avLst/>
                <a:gdLst/>
                <a:ahLst/>
                <a:cxnLst/>
                <a:rect l="l" t="t" r="r" b="b"/>
                <a:pathLst>
                  <a:path w="9478" h="5966" extrusionOk="0">
                    <a:moveTo>
                      <a:pt x="3215" y="322"/>
                    </a:moveTo>
                    <a:cubicBezTo>
                      <a:pt x="3322" y="322"/>
                      <a:pt x="3418" y="370"/>
                      <a:pt x="3489" y="429"/>
                    </a:cubicBezTo>
                    <a:cubicBezTo>
                      <a:pt x="3561" y="513"/>
                      <a:pt x="3596" y="596"/>
                      <a:pt x="3596" y="703"/>
                    </a:cubicBezTo>
                    <a:lnTo>
                      <a:pt x="3596" y="1156"/>
                    </a:lnTo>
                    <a:cubicBezTo>
                      <a:pt x="3608" y="1358"/>
                      <a:pt x="3501" y="1537"/>
                      <a:pt x="3322" y="1644"/>
                    </a:cubicBezTo>
                    <a:cubicBezTo>
                      <a:pt x="3263" y="1668"/>
                      <a:pt x="3239" y="1727"/>
                      <a:pt x="3239" y="1787"/>
                    </a:cubicBezTo>
                    <a:lnTo>
                      <a:pt x="3239" y="1977"/>
                    </a:lnTo>
                    <a:lnTo>
                      <a:pt x="2846" y="1977"/>
                    </a:lnTo>
                    <a:lnTo>
                      <a:pt x="2846" y="1787"/>
                    </a:lnTo>
                    <a:cubicBezTo>
                      <a:pt x="2846" y="1727"/>
                      <a:pt x="2822" y="1668"/>
                      <a:pt x="2763" y="1644"/>
                    </a:cubicBezTo>
                    <a:cubicBezTo>
                      <a:pt x="2584" y="1537"/>
                      <a:pt x="2477" y="1358"/>
                      <a:pt x="2477" y="1156"/>
                    </a:cubicBezTo>
                    <a:lnTo>
                      <a:pt x="2477" y="703"/>
                    </a:lnTo>
                    <a:cubicBezTo>
                      <a:pt x="2477" y="489"/>
                      <a:pt x="2644" y="322"/>
                      <a:pt x="2846" y="322"/>
                    </a:cubicBezTo>
                    <a:close/>
                    <a:moveTo>
                      <a:pt x="6513" y="322"/>
                    </a:moveTo>
                    <a:cubicBezTo>
                      <a:pt x="6609" y="322"/>
                      <a:pt x="6704" y="370"/>
                      <a:pt x="6775" y="429"/>
                    </a:cubicBezTo>
                    <a:cubicBezTo>
                      <a:pt x="6847" y="513"/>
                      <a:pt x="6882" y="596"/>
                      <a:pt x="6882" y="703"/>
                    </a:cubicBezTo>
                    <a:lnTo>
                      <a:pt x="6882" y="1156"/>
                    </a:lnTo>
                    <a:cubicBezTo>
                      <a:pt x="6894" y="1358"/>
                      <a:pt x="6787" y="1537"/>
                      <a:pt x="6609" y="1644"/>
                    </a:cubicBezTo>
                    <a:cubicBezTo>
                      <a:pt x="6549" y="1668"/>
                      <a:pt x="6525" y="1727"/>
                      <a:pt x="6525" y="1787"/>
                    </a:cubicBezTo>
                    <a:lnTo>
                      <a:pt x="6525" y="1977"/>
                    </a:lnTo>
                    <a:lnTo>
                      <a:pt x="6132" y="1977"/>
                    </a:lnTo>
                    <a:lnTo>
                      <a:pt x="6132" y="1787"/>
                    </a:lnTo>
                    <a:cubicBezTo>
                      <a:pt x="6132" y="1727"/>
                      <a:pt x="6108" y="1668"/>
                      <a:pt x="6049" y="1644"/>
                    </a:cubicBezTo>
                    <a:cubicBezTo>
                      <a:pt x="5870" y="1537"/>
                      <a:pt x="5763" y="1358"/>
                      <a:pt x="5763" y="1156"/>
                    </a:cubicBezTo>
                    <a:lnTo>
                      <a:pt x="5763" y="703"/>
                    </a:lnTo>
                    <a:cubicBezTo>
                      <a:pt x="5763" y="489"/>
                      <a:pt x="5930" y="322"/>
                      <a:pt x="6132" y="322"/>
                    </a:cubicBezTo>
                    <a:close/>
                    <a:moveTo>
                      <a:pt x="1572" y="2144"/>
                    </a:moveTo>
                    <a:cubicBezTo>
                      <a:pt x="1667" y="2144"/>
                      <a:pt x="1763" y="2192"/>
                      <a:pt x="1834" y="2251"/>
                    </a:cubicBezTo>
                    <a:cubicBezTo>
                      <a:pt x="1906" y="2323"/>
                      <a:pt x="1941" y="2418"/>
                      <a:pt x="1941" y="2513"/>
                    </a:cubicBezTo>
                    <a:lnTo>
                      <a:pt x="1941" y="2977"/>
                    </a:lnTo>
                    <a:lnTo>
                      <a:pt x="1953" y="2977"/>
                    </a:lnTo>
                    <a:cubicBezTo>
                      <a:pt x="1953" y="3168"/>
                      <a:pt x="1846" y="3370"/>
                      <a:pt x="1667" y="3454"/>
                    </a:cubicBezTo>
                    <a:cubicBezTo>
                      <a:pt x="1608" y="3489"/>
                      <a:pt x="1584" y="3549"/>
                      <a:pt x="1584" y="3608"/>
                    </a:cubicBezTo>
                    <a:lnTo>
                      <a:pt x="1584" y="3799"/>
                    </a:lnTo>
                    <a:lnTo>
                      <a:pt x="1191" y="3799"/>
                    </a:lnTo>
                    <a:lnTo>
                      <a:pt x="1191" y="3608"/>
                    </a:lnTo>
                    <a:cubicBezTo>
                      <a:pt x="1191" y="3549"/>
                      <a:pt x="1167" y="3489"/>
                      <a:pt x="1108" y="3454"/>
                    </a:cubicBezTo>
                    <a:cubicBezTo>
                      <a:pt x="929" y="3346"/>
                      <a:pt x="822" y="3168"/>
                      <a:pt x="822" y="2977"/>
                    </a:cubicBezTo>
                    <a:lnTo>
                      <a:pt x="822" y="2513"/>
                    </a:lnTo>
                    <a:cubicBezTo>
                      <a:pt x="822" y="2311"/>
                      <a:pt x="989" y="2144"/>
                      <a:pt x="1191" y="2144"/>
                    </a:cubicBezTo>
                    <a:close/>
                    <a:moveTo>
                      <a:pt x="4858" y="2144"/>
                    </a:moveTo>
                    <a:cubicBezTo>
                      <a:pt x="4965" y="2144"/>
                      <a:pt x="5049" y="2192"/>
                      <a:pt x="5120" y="2251"/>
                    </a:cubicBezTo>
                    <a:cubicBezTo>
                      <a:pt x="5204" y="2323"/>
                      <a:pt x="5227" y="2418"/>
                      <a:pt x="5227" y="2513"/>
                    </a:cubicBezTo>
                    <a:lnTo>
                      <a:pt x="5227" y="2977"/>
                    </a:lnTo>
                    <a:cubicBezTo>
                      <a:pt x="5239" y="3168"/>
                      <a:pt x="5144" y="3370"/>
                      <a:pt x="4954" y="3454"/>
                    </a:cubicBezTo>
                    <a:cubicBezTo>
                      <a:pt x="4894" y="3489"/>
                      <a:pt x="4870" y="3549"/>
                      <a:pt x="4870" y="3608"/>
                    </a:cubicBezTo>
                    <a:lnTo>
                      <a:pt x="4870" y="3799"/>
                    </a:lnTo>
                    <a:lnTo>
                      <a:pt x="4489" y="3799"/>
                    </a:lnTo>
                    <a:lnTo>
                      <a:pt x="4489" y="3608"/>
                    </a:lnTo>
                    <a:cubicBezTo>
                      <a:pt x="4489" y="3549"/>
                      <a:pt x="4453" y="3489"/>
                      <a:pt x="4394" y="3454"/>
                    </a:cubicBezTo>
                    <a:cubicBezTo>
                      <a:pt x="4215" y="3346"/>
                      <a:pt x="4108" y="3168"/>
                      <a:pt x="4108" y="2977"/>
                    </a:cubicBezTo>
                    <a:lnTo>
                      <a:pt x="4108" y="2513"/>
                    </a:lnTo>
                    <a:cubicBezTo>
                      <a:pt x="4108" y="2311"/>
                      <a:pt x="4275" y="2144"/>
                      <a:pt x="4489" y="2144"/>
                    </a:cubicBezTo>
                    <a:close/>
                    <a:moveTo>
                      <a:pt x="8144" y="2144"/>
                    </a:moveTo>
                    <a:cubicBezTo>
                      <a:pt x="8252" y="2144"/>
                      <a:pt x="8335" y="2192"/>
                      <a:pt x="8418" y="2251"/>
                    </a:cubicBezTo>
                    <a:cubicBezTo>
                      <a:pt x="8490" y="2323"/>
                      <a:pt x="8514" y="2418"/>
                      <a:pt x="8514" y="2513"/>
                    </a:cubicBezTo>
                    <a:lnTo>
                      <a:pt x="8514" y="2977"/>
                    </a:lnTo>
                    <a:cubicBezTo>
                      <a:pt x="8525" y="3168"/>
                      <a:pt x="8430" y="3370"/>
                      <a:pt x="8252" y="3454"/>
                    </a:cubicBezTo>
                    <a:cubicBezTo>
                      <a:pt x="8192" y="3489"/>
                      <a:pt x="8156" y="3549"/>
                      <a:pt x="8156" y="3608"/>
                    </a:cubicBezTo>
                    <a:lnTo>
                      <a:pt x="8156" y="3799"/>
                    </a:lnTo>
                    <a:lnTo>
                      <a:pt x="7775" y="3799"/>
                    </a:lnTo>
                    <a:lnTo>
                      <a:pt x="7775" y="3608"/>
                    </a:lnTo>
                    <a:cubicBezTo>
                      <a:pt x="7775" y="3549"/>
                      <a:pt x="7740" y="3489"/>
                      <a:pt x="7680" y="3454"/>
                    </a:cubicBezTo>
                    <a:cubicBezTo>
                      <a:pt x="7501" y="3346"/>
                      <a:pt x="7406" y="3168"/>
                      <a:pt x="7406" y="2977"/>
                    </a:cubicBezTo>
                    <a:lnTo>
                      <a:pt x="7406" y="2513"/>
                    </a:lnTo>
                    <a:cubicBezTo>
                      <a:pt x="7406" y="2311"/>
                      <a:pt x="7561" y="2144"/>
                      <a:pt x="7775" y="2144"/>
                    </a:cubicBezTo>
                    <a:close/>
                    <a:moveTo>
                      <a:pt x="2894" y="1"/>
                    </a:moveTo>
                    <a:cubicBezTo>
                      <a:pt x="2489" y="1"/>
                      <a:pt x="2179" y="334"/>
                      <a:pt x="2179" y="715"/>
                    </a:cubicBezTo>
                    <a:lnTo>
                      <a:pt x="2179" y="1180"/>
                    </a:lnTo>
                    <a:cubicBezTo>
                      <a:pt x="2179" y="1465"/>
                      <a:pt x="2310" y="1727"/>
                      <a:pt x="2548" y="1894"/>
                    </a:cubicBezTo>
                    <a:lnTo>
                      <a:pt x="2548" y="2061"/>
                    </a:lnTo>
                    <a:lnTo>
                      <a:pt x="2251" y="2180"/>
                    </a:lnTo>
                    <a:cubicBezTo>
                      <a:pt x="2215" y="2120"/>
                      <a:pt x="2179" y="2072"/>
                      <a:pt x="2132" y="2025"/>
                    </a:cubicBezTo>
                    <a:cubicBezTo>
                      <a:pt x="2001" y="1894"/>
                      <a:pt x="1822" y="1822"/>
                      <a:pt x="1620" y="1822"/>
                    </a:cubicBezTo>
                    <a:lnTo>
                      <a:pt x="1251" y="1822"/>
                    </a:lnTo>
                    <a:cubicBezTo>
                      <a:pt x="846" y="1822"/>
                      <a:pt x="536" y="2144"/>
                      <a:pt x="536" y="2537"/>
                    </a:cubicBezTo>
                    <a:lnTo>
                      <a:pt x="536" y="2989"/>
                    </a:lnTo>
                    <a:cubicBezTo>
                      <a:pt x="536" y="3275"/>
                      <a:pt x="679" y="3549"/>
                      <a:pt x="905" y="3704"/>
                    </a:cubicBezTo>
                    <a:lnTo>
                      <a:pt x="905" y="3870"/>
                    </a:lnTo>
                    <a:lnTo>
                      <a:pt x="453" y="4049"/>
                    </a:lnTo>
                    <a:cubicBezTo>
                      <a:pt x="179" y="4156"/>
                      <a:pt x="1" y="4418"/>
                      <a:pt x="1" y="4716"/>
                    </a:cubicBezTo>
                    <a:lnTo>
                      <a:pt x="1" y="5811"/>
                    </a:lnTo>
                    <a:cubicBezTo>
                      <a:pt x="1" y="5894"/>
                      <a:pt x="84" y="5966"/>
                      <a:pt x="167" y="5966"/>
                    </a:cubicBezTo>
                    <a:cubicBezTo>
                      <a:pt x="251" y="5966"/>
                      <a:pt x="334" y="5894"/>
                      <a:pt x="334" y="5811"/>
                    </a:cubicBezTo>
                    <a:lnTo>
                      <a:pt x="334" y="4716"/>
                    </a:lnTo>
                    <a:cubicBezTo>
                      <a:pt x="334" y="4573"/>
                      <a:pt x="417" y="4418"/>
                      <a:pt x="572" y="4358"/>
                    </a:cubicBezTo>
                    <a:lnTo>
                      <a:pt x="1108" y="4156"/>
                    </a:lnTo>
                    <a:lnTo>
                      <a:pt x="1775" y="4156"/>
                    </a:lnTo>
                    <a:lnTo>
                      <a:pt x="2310" y="4358"/>
                    </a:lnTo>
                    <a:cubicBezTo>
                      <a:pt x="2453" y="4418"/>
                      <a:pt x="2548" y="4561"/>
                      <a:pt x="2548" y="4716"/>
                    </a:cubicBezTo>
                    <a:lnTo>
                      <a:pt x="2548" y="5811"/>
                    </a:lnTo>
                    <a:cubicBezTo>
                      <a:pt x="2548" y="5894"/>
                      <a:pt x="2620" y="5966"/>
                      <a:pt x="2715" y="5966"/>
                    </a:cubicBezTo>
                    <a:cubicBezTo>
                      <a:pt x="2799" y="5966"/>
                      <a:pt x="2870" y="5894"/>
                      <a:pt x="2870" y="5811"/>
                    </a:cubicBezTo>
                    <a:lnTo>
                      <a:pt x="2870" y="4716"/>
                    </a:lnTo>
                    <a:cubicBezTo>
                      <a:pt x="2870" y="4418"/>
                      <a:pt x="2691" y="4168"/>
                      <a:pt x="2429" y="4049"/>
                    </a:cubicBezTo>
                    <a:lnTo>
                      <a:pt x="1965" y="3870"/>
                    </a:lnTo>
                    <a:lnTo>
                      <a:pt x="1965" y="3704"/>
                    </a:lnTo>
                    <a:cubicBezTo>
                      <a:pt x="2191" y="3537"/>
                      <a:pt x="2334" y="3275"/>
                      <a:pt x="2334" y="2989"/>
                    </a:cubicBezTo>
                    <a:lnTo>
                      <a:pt x="2334" y="2537"/>
                    </a:lnTo>
                    <a:lnTo>
                      <a:pt x="2334" y="2501"/>
                    </a:lnTo>
                    <a:lnTo>
                      <a:pt x="2751" y="2334"/>
                    </a:lnTo>
                    <a:lnTo>
                      <a:pt x="3430" y="2334"/>
                    </a:lnTo>
                    <a:lnTo>
                      <a:pt x="3846" y="2501"/>
                    </a:lnTo>
                    <a:lnTo>
                      <a:pt x="3846" y="2537"/>
                    </a:lnTo>
                    <a:lnTo>
                      <a:pt x="3846" y="2989"/>
                    </a:lnTo>
                    <a:cubicBezTo>
                      <a:pt x="3846" y="3275"/>
                      <a:pt x="3977" y="3549"/>
                      <a:pt x="4215" y="3704"/>
                    </a:cubicBezTo>
                    <a:lnTo>
                      <a:pt x="4215" y="3870"/>
                    </a:lnTo>
                    <a:lnTo>
                      <a:pt x="3751" y="4049"/>
                    </a:lnTo>
                    <a:cubicBezTo>
                      <a:pt x="3489" y="4156"/>
                      <a:pt x="3310" y="4418"/>
                      <a:pt x="3310" y="4716"/>
                    </a:cubicBezTo>
                    <a:lnTo>
                      <a:pt x="3310" y="5811"/>
                    </a:lnTo>
                    <a:cubicBezTo>
                      <a:pt x="3310" y="5894"/>
                      <a:pt x="3382" y="5966"/>
                      <a:pt x="3465" y="5966"/>
                    </a:cubicBezTo>
                    <a:cubicBezTo>
                      <a:pt x="3561" y="5966"/>
                      <a:pt x="3632" y="5894"/>
                      <a:pt x="3632" y="5811"/>
                    </a:cubicBezTo>
                    <a:lnTo>
                      <a:pt x="3632" y="4716"/>
                    </a:lnTo>
                    <a:cubicBezTo>
                      <a:pt x="3632" y="4573"/>
                      <a:pt x="3727" y="4418"/>
                      <a:pt x="3870" y="4358"/>
                    </a:cubicBezTo>
                    <a:lnTo>
                      <a:pt x="4406" y="4156"/>
                    </a:lnTo>
                    <a:lnTo>
                      <a:pt x="5073" y="4156"/>
                    </a:lnTo>
                    <a:lnTo>
                      <a:pt x="5608" y="4358"/>
                    </a:lnTo>
                    <a:cubicBezTo>
                      <a:pt x="5763" y="4418"/>
                      <a:pt x="5847" y="4561"/>
                      <a:pt x="5847" y="4716"/>
                    </a:cubicBezTo>
                    <a:lnTo>
                      <a:pt x="5847" y="5811"/>
                    </a:lnTo>
                    <a:cubicBezTo>
                      <a:pt x="5847" y="5894"/>
                      <a:pt x="5930" y="5966"/>
                      <a:pt x="6013" y="5966"/>
                    </a:cubicBezTo>
                    <a:cubicBezTo>
                      <a:pt x="6108" y="5966"/>
                      <a:pt x="6180" y="5894"/>
                      <a:pt x="6180" y="5811"/>
                    </a:cubicBezTo>
                    <a:lnTo>
                      <a:pt x="6180" y="4716"/>
                    </a:lnTo>
                    <a:cubicBezTo>
                      <a:pt x="6180" y="4418"/>
                      <a:pt x="6001" y="4168"/>
                      <a:pt x="5727" y="4049"/>
                    </a:cubicBezTo>
                    <a:lnTo>
                      <a:pt x="5275" y="3870"/>
                    </a:lnTo>
                    <a:lnTo>
                      <a:pt x="5275" y="3704"/>
                    </a:lnTo>
                    <a:cubicBezTo>
                      <a:pt x="5489" y="3537"/>
                      <a:pt x="5644" y="3275"/>
                      <a:pt x="5644" y="2989"/>
                    </a:cubicBezTo>
                    <a:lnTo>
                      <a:pt x="5644" y="2537"/>
                    </a:lnTo>
                    <a:lnTo>
                      <a:pt x="5644" y="2501"/>
                    </a:lnTo>
                    <a:lnTo>
                      <a:pt x="6061" y="2334"/>
                    </a:lnTo>
                    <a:lnTo>
                      <a:pt x="6728" y="2334"/>
                    </a:lnTo>
                    <a:lnTo>
                      <a:pt x="7144" y="2501"/>
                    </a:lnTo>
                    <a:lnTo>
                      <a:pt x="7144" y="2537"/>
                    </a:lnTo>
                    <a:lnTo>
                      <a:pt x="7144" y="2989"/>
                    </a:lnTo>
                    <a:cubicBezTo>
                      <a:pt x="7144" y="3275"/>
                      <a:pt x="7275" y="3549"/>
                      <a:pt x="7513" y="3704"/>
                    </a:cubicBezTo>
                    <a:lnTo>
                      <a:pt x="7513" y="3870"/>
                    </a:lnTo>
                    <a:lnTo>
                      <a:pt x="7061" y="4049"/>
                    </a:lnTo>
                    <a:cubicBezTo>
                      <a:pt x="6787" y="4156"/>
                      <a:pt x="6609" y="4418"/>
                      <a:pt x="6609" y="4716"/>
                    </a:cubicBezTo>
                    <a:lnTo>
                      <a:pt x="6609" y="5811"/>
                    </a:lnTo>
                    <a:cubicBezTo>
                      <a:pt x="6609" y="5894"/>
                      <a:pt x="6680" y="5966"/>
                      <a:pt x="6775" y="5966"/>
                    </a:cubicBezTo>
                    <a:cubicBezTo>
                      <a:pt x="6859" y="5966"/>
                      <a:pt x="6942" y="5894"/>
                      <a:pt x="6942" y="5811"/>
                    </a:cubicBezTo>
                    <a:lnTo>
                      <a:pt x="6942" y="4716"/>
                    </a:lnTo>
                    <a:cubicBezTo>
                      <a:pt x="6942" y="4573"/>
                      <a:pt x="7025" y="4418"/>
                      <a:pt x="7180" y="4358"/>
                    </a:cubicBezTo>
                    <a:lnTo>
                      <a:pt x="7716" y="4156"/>
                    </a:lnTo>
                    <a:lnTo>
                      <a:pt x="8383" y="4156"/>
                    </a:lnTo>
                    <a:lnTo>
                      <a:pt x="8918" y="4358"/>
                    </a:lnTo>
                    <a:cubicBezTo>
                      <a:pt x="9061" y="4418"/>
                      <a:pt x="9156" y="4561"/>
                      <a:pt x="9156" y="4716"/>
                    </a:cubicBezTo>
                    <a:lnTo>
                      <a:pt x="9156" y="5811"/>
                    </a:lnTo>
                    <a:cubicBezTo>
                      <a:pt x="9156" y="5894"/>
                      <a:pt x="9228" y="5966"/>
                      <a:pt x="9323" y="5966"/>
                    </a:cubicBezTo>
                    <a:cubicBezTo>
                      <a:pt x="9406" y="5966"/>
                      <a:pt x="9478" y="5894"/>
                      <a:pt x="9478" y="5811"/>
                    </a:cubicBezTo>
                    <a:lnTo>
                      <a:pt x="9478" y="4716"/>
                    </a:lnTo>
                    <a:cubicBezTo>
                      <a:pt x="9418" y="4418"/>
                      <a:pt x="9252" y="4156"/>
                      <a:pt x="8978" y="4049"/>
                    </a:cubicBezTo>
                    <a:lnTo>
                      <a:pt x="8514" y="3870"/>
                    </a:lnTo>
                    <a:lnTo>
                      <a:pt x="8514" y="3704"/>
                    </a:lnTo>
                    <a:cubicBezTo>
                      <a:pt x="8740" y="3537"/>
                      <a:pt x="8895" y="3275"/>
                      <a:pt x="8895" y="2989"/>
                    </a:cubicBezTo>
                    <a:lnTo>
                      <a:pt x="8895" y="2537"/>
                    </a:lnTo>
                    <a:cubicBezTo>
                      <a:pt x="8895" y="2334"/>
                      <a:pt x="8811" y="2156"/>
                      <a:pt x="8680" y="2025"/>
                    </a:cubicBezTo>
                    <a:cubicBezTo>
                      <a:pt x="8549" y="1894"/>
                      <a:pt x="8371" y="1822"/>
                      <a:pt x="8168" y="1822"/>
                    </a:cubicBezTo>
                    <a:lnTo>
                      <a:pt x="7799" y="1822"/>
                    </a:lnTo>
                    <a:cubicBezTo>
                      <a:pt x="7537" y="1822"/>
                      <a:pt x="7311" y="1965"/>
                      <a:pt x="7192" y="2180"/>
                    </a:cubicBezTo>
                    <a:lnTo>
                      <a:pt x="6882" y="2061"/>
                    </a:lnTo>
                    <a:lnTo>
                      <a:pt x="6882" y="1894"/>
                    </a:lnTo>
                    <a:cubicBezTo>
                      <a:pt x="7109" y="1727"/>
                      <a:pt x="7251" y="1465"/>
                      <a:pt x="7251" y="1180"/>
                    </a:cubicBezTo>
                    <a:lnTo>
                      <a:pt x="7251" y="715"/>
                    </a:lnTo>
                    <a:cubicBezTo>
                      <a:pt x="7251" y="525"/>
                      <a:pt x="7180" y="346"/>
                      <a:pt x="7037" y="215"/>
                    </a:cubicBezTo>
                    <a:cubicBezTo>
                      <a:pt x="6906" y="72"/>
                      <a:pt x="6728" y="1"/>
                      <a:pt x="6537" y="1"/>
                    </a:cubicBezTo>
                    <a:lnTo>
                      <a:pt x="6168" y="1"/>
                    </a:lnTo>
                    <a:cubicBezTo>
                      <a:pt x="5763" y="1"/>
                      <a:pt x="5454" y="334"/>
                      <a:pt x="5454" y="715"/>
                    </a:cubicBezTo>
                    <a:lnTo>
                      <a:pt x="5454" y="1180"/>
                    </a:lnTo>
                    <a:cubicBezTo>
                      <a:pt x="5454" y="1465"/>
                      <a:pt x="5585" y="1727"/>
                      <a:pt x="5823" y="1894"/>
                    </a:cubicBezTo>
                    <a:lnTo>
                      <a:pt x="5823" y="2061"/>
                    </a:lnTo>
                    <a:lnTo>
                      <a:pt x="5525" y="2180"/>
                    </a:lnTo>
                    <a:cubicBezTo>
                      <a:pt x="5489" y="2120"/>
                      <a:pt x="5454" y="2072"/>
                      <a:pt x="5406" y="2025"/>
                    </a:cubicBezTo>
                    <a:cubicBezTo>
                      <a:pt x="5275" y="1894"/>
                      <a:pt x="5096" y="1822"/>
                      <a:pt x="4894" y="1822"/>
                    </a:cubicBezTo>
                    <a:lnTo>
                      <a:pt x="4525" y="1822"/>
                    </a:lnTo>
                    <a:cubicBezTo>
                      <a:pt x="4263" y="1822"/>
                      <a:pt x="4037" y="1965"/>
                      <a:pt x="3918" y="2180"/>
                    </a:cubicBezTo>
                    <a:lnTo>
                      <a:pt x="3608" y="2061"/>
                    </a:lnTo>
                    <a:lnTo>
                      <a:pt x="3608" y="1894"/>
                    </a:lnTo>
                    <a:cubicBezTo>
                      <a:pt x="3834" y="1727"/>
                      <a:pt x="3977" y="1465"/>
                      <a:pt x="3977" y="1180"/>
                    </a:cubicBezTo>
                    <a:lnTo>
                      <a:pt x="3977" y="715"/>
                    </a:lnTo>
                    <a:cubicBezTo>
                      <a:pt x="3977" y="525"/>
                      <a:pt x="3906" y="346"/>
                      <a:pt x="3763" y="215"/>
                    </a:cubicBezTo>
                    <a:cubicBezTo>
                      <a:pt x="3632" y="72"/>
                      <a:pt x="3453" y="1"/>
                      <a:pt x="3263" y="1"/>
                    </a:cubicBezTo>
                    <a:close/>
                  </a:path>
                </a:pathLst>
              </a:custGeom>
              <a:solidFill>
                <a:schemeClr val="accent4"/>
              </a:solidFill>
              <a:ln w="28575">
                <a:solidFill>
                  <a:schemeClr val="accent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055;p63">
                <a:extLst>
                  <a:ext uri="{FF2B5EF4-FFF2-40B4-BE49-F238E27FC236}">
                    <a16:creationId xmlns:a16="http://schemas.microsoft.com/office/drawing/2014/main" id="{89D0364B-39C1-F445-AFED-7478E9B7344A}"/>
                  </a:ext>
                </a:extLst>
              </p:cNvPr>
              <p:cNvSpPr/>
              <p:nvPr/>
            </p:nvSpPr>
            <p:spPr>
              <a:xfrm>
                <a:off x="5868111" y="2876790"/>
                <a:ext cx="129427" cy="202554"/>
              </a:xfrm>
              <a:custGeom>
                <a:avLst/>
                <a:gdLst/>
                <a:ahLst/>
                <a:cxnLst/>
                <a:rect l="l" t="t" r="r" b="b"/>
                <a:pathLst>
                  <a:path w="4013" h="5430" extrusionOk="0">
                    <a:moveTo>
                      <a:pt x="2191" y="334"/>
                    </a:moveTo>
                    <a:cubicBezTo>
                      <a:pt x="2406" y="334"/>
                      <a:pt x="2560" y="501"/>
                      <a:pt x="2560" y="703"/>
                    </a:cubicBezTo>
                    <a:lnTo>
                      <a:pt x="2560" y="1084"/>
                    </a:lnTo>
                    <a:cubicBezTo>
                      <a:pt x="2560" y="1394"/>
                      <a:pt x="2310" y="1644"/>
                      <a:pt x="2001" y="1644"/>
                    </a:cubicBezTo>
                    <a:cubicBezTo>
                      <a:pt x="1691" y="1644"/>
                      <a:pt x="1453" y="1394"/>
                      <a:pt x="1453" y="1084"/>
                    </a:cubicBezTo>
                    <a:lnTo>
                      <a:pt x="1453" y="703"/>
                    </a:lnTo>
                    <a:cubicBezTo>
                      <a:pt x="1453" y="501"/>
                      <a:pt x="1608" y="334"/>
                      <a:pt x="1822" y="334"/>
                    </a:cubicBezTo>
                    <a:close/>
                    <a:moveTo>
                      <a:pt x="2191" y="1953"/>
                    </a:moveTo>
                    <a:lnTo>
                      <a:pt x="2191" y="2060"/>
                    </a:lnTo>
                    <a:cubicBezTo>
                      <a:pt x="2203" y="2120"/>
                      <a:pt x="2227" y="2179"/>
                      <a:pt x="2251" y="2239"/>
                    </a:cubicBezTo>
                    <a:lnTo>
                      <a:pt x="2013" y="2477"/>
                    </a:lnTo>
                    <a:lnTo>
                      <a:pt x="2001" y="2477"/>
                    </a:lnTo>
                    <a:lnTo>
                      <a:pt x="1763" y="2239"/>
                    </a:lnTo>
                    <a:cubicBezTo>
                      <a:pt x="1786" y="2179"/>
                      <a:pt x="1810" y="2120"/>
                      <a:pt x="1810" y="2060"/>
                    </a:cubicBezTo>
                    <a:lnTo>
                      <a:pt x="1810" y="1953"/>
                    </a:lnTo>
                    <a:cubicBezTo>
                      <a:pt x="1870" y="1965"/>
                      <a:pt x="1941" y="1965"/>
                      <a:pt x="2001" y="1965"/>
                    </a:cubicBezTo>
                    <a:cubicBezTo>
                      <a:pt x="2060" y="1965"/>
                      <a:pt x="2132" y="1953"/>
                      <a:pt x="2191" y="1953"/>
                    </a:cubicBezTo>
                    <a:close/>
                    <a:moveTo>
                      <a:pt x="2525" y="2429"/>
                    </a:moveTo>
                    <a:lnTo>
                      <a:pt x="2822" y="2584"/>
                    </a:lnTo>
                    <a:cubicBezTo>
                      <a:pt x="2882" y="2608"/>
                      <a:pt x="2917" y="2680"/>
                      <a:pt x="2917" y="2763"/>
                    </a:cubicBezTo>
                    <a:lnTo>
                      <a:pt x="2917" y="3084"/>
                    </a:lnTo>
                    <a:lnTo>
                      <a:pt x="1072" y="3084"/>
                    </a:lnTo>
                    <a:lnTo>
                      <a:pt x="1072" y="2763"/>
                    </a:lnTo>
                    <a:cubicBezTo>
                      <a:pt x="1072" y="2680"/>
                      <a:pt x="1120" y="2632"/>
                      <a:pt x="1179" y="2584"/>
                    </a:cubicBezTo>
                    <a:lnTo>
                      <a:pt x="1477" y="2429"/>
                    </a:lnTo>
                    <a:lnTo>
                      <a:pt x="1751" y="2703"/>
                    </a:lnTo>
                    <a:cubicBezTo>
                      <a:pt x="1822" y="2775"/>
                      <a:pt x="1905" y="2799"/>
                      <a:pt x="2001" y="2799"/>
                    </a:cubicBezTo>
                    <a:cubicBezTo>
                      <a:pt x="2084" y="2799"/>
                      <a:pt x="2179" y="2775"/>
                      <a:pt x="2251" y="2703"/>
                    </a:cubicBezTo>
                    <a:lnTo>
                      <a:pt x="2525" y="2429"/>
                    </a:lnTo>
                    <a:close/>
                    <a:moveTo>
                      <a:pt x="3560" y="3442"/>
                    </a:moveTo>
                    <a:lnTo>
                      <a:pt x="3370" y="3834"/>
                    </a:lnTo>
                    <a:lnTo>
                      <a:pt x="655" y="3834"/>
                    </a:lnTo>
                    <a:lnTo>
                      <a:pt x="465" y="3442"/>
                    </a:lnTo>
                    <a:close/>
                    <a:moveTo>
                      <a:pt x="1822" y="1"/>
                    </a:moveTo>
                    <a:cubicBezTo>
                      <a:pt x="1417" y="1"/>
                      <a:pt x="1108" y="334"/>
                      <a:pt x="1108" y="715"/>
                    </a:cubicBezTo>
                    <a:lnTo>
                      <a:pt x="1108" y="1096"/>
                    </a:lnTo>
                    <a:cubicBezTo>
                      <a:pt x="1108" y="1394"/>
                      <a:pt x="1251" y="1656"/>
                      <a:pt x="1477" y="1822"/>
                    </a:cubicBezTo>
                    <a:lnTo>
                      <a:pt x="1477" y="2072"/>
                    </a:lnTo>
                    <a:lnTo>
                      <a:pt x="1477" y="2084"/>
                    </a:lnTo>
                    <a:lnTo>
                      <a:pt x="1048" y="2299"/>
                    </a:lnTo>
                    <a:cubicBezTo>
                      <a:pt x="870" y="2382"/>
                      <a:pt x="751" y="2584"/>
                      <a:pt x="751" y="2775"/>
                    </a:cubicBezTo>
                    <a:lnTo>
                      <a:pt x="751" y="3108"/>
                    </a:lnTo>
                    <a:lnTo>
                      <a:pt x="179" y="3108"/>
                    </a:lnTo>
                    <a:cubicBezTo>
                      <a:pt x="120" y="3108"/>
                      <a:pt x="60" y="3132"/>
                      <a:pt x="36" y="3180"/>
                    </a:cubicBezTo>
                    <a:cubicBezTo>
                      <a:pt x="0" y="3227"/>
                      <a:pt x="0" y="3299"/>
                      <a:pt x="24" y="3346"/>
                    </a:cubicBezTo>
                    <a:lnTo>
                      <a:pt x="393" y="4073"/>
                    </a:lnTo>
                    <a:cubicBezTo>
                      <a:pt x="417" y="4132"/>
                      <a:pt x="477" y="4156"/>
                      <a:pt x="536" y="4156"/>
                    </a:cubicBezTo>
                    <a:lnTo>
                      <a:pt x="739" y="4156"/>
                    </a:lnTo>
                    <a:lnTo>
                      <a:pt x="739" y="5263"/>
                    </a:lnTo>
                    <a:cubicBezTo>
                      <a:pt x="739" y="5347"/>
                      <a:pt x="810" y="5430"/>
                      <a:pt x="893" y="5430"/>
                    </a:cubicBezTo>
                    <a:cubicBezTo>
                      <a:pt x="989" y="5430"/>
                      <a:pt x="1060" y="5347"/>
                      <a:pt x="1060" y="5263"/>
                    </a:cubicBezTo>
                    <a:lnTo>
                      <a:pt x="1060" y="4156"/>
                    </a:lnTo>
                    <a:lnTo>
                      <a:pt x="2906" y="4156"/>
                    </a:lnTo>
                    <a:lnTo>
                      <a:pt x="2906" y="5263"/>
                    </a:lnTo>
                    <a:cubicBezTo>
                      <a:pt x="2906" y="5347"/>
                      <a:pt x="2977" y="5430"/>
                      <a:pt x="3072" y="5430"/>
                    </a:cubicBezTo>
                    <a:cubicBezTo>
                      <a:pt x="3156" y="5430"/>
                      <a:pt x="3227" y="5347"/>
                      <a:pt x="3227" y="5263"/>
                    </a:cubicBezTo>
                    <a:lnTo>
                      <a:pt x="3227" y="4156"/>
                    </a:lnTo>
                    <a:lnTo>
                      <a:pt x="3429" y="4156"/>
                    </a:lnTo>
                    <a:cubicBezTo>
                      <a:pt x="3489" y="4156"/>
                      <a:pt x="3549" y="4132"/>
                      <a:pt x="3572" y="4073"/>
                    </a:cubicBezTo>
                    <a:lnTo>
                      <a:pt x="3941" y="3346"/>
                    </a:lnTo>
                    <a:cubicBezTo>
                      <a:pt x="4013" y="3299"/>
                      <a:pt x="4013" y="3227"/>
                      <a:pt x="3977" y="3180"/>
                    </a:cubicBezTo>
                    <a:cubicBezTo>
                      <a:pt x="3953" y="3132"/>
                      <a:pt x="3894" y="3108"/>
                      <a:pt x="3834" y="3108"/>
                    </a:cubicBezTo>
                    <a:lnTo>
                      <a:pt x="3263" y="3108"/>
                    </a:lnTo>
                    <a:lnTo>
                      <a:pt x="3263" y="2775"/>
                    </a:lnTo>
                    <a:cubicBezTo>
                      <a:pt x="3263" y="2572"/>
                      <a:pt x="3144" y="2382"/>
                      <a:pt x="2965" y="2299"/>
                    </a:cubicBezTo>
                    <a:lnTo>
                      <a:pt x="2536" y="2084"/>
                    </a:lnTo>
                    <a:lnTo>
                      <a:pt x="2536" y="2072"/>
                    </a:lnTo>
                    <a:lnTo>
                      <a:pt x="2536" y="1822"/>
                    </a:lnTo>
                    <a:cubicBezTo>
                      <a:pt x="2763" y="1656"/>
                      <a:pt x="2906" y="1394"/>
                      <a:pt x="2906" y="1096"/>
                    </a:cubicBezTo>
                    <a:lnTo>
                      <a:pt x="2906" y="715"/>
                    </a:lnTo>
                    <a:cubicBezTo>
                      <a:pt x="2906" y="322"/>
                      <a:pt x="2572" y="1"/>
                      <a:pt x="2191" y="1"/>
                    </a:cubicBezTo>
                    <a:close/>
                  </a:path>
                </a:pathLst>
              </a:custGeom>
              <a:solidFill>
                <a:schemeClr val="accent2">
                  <a:lumMod val="40000"/>
                  <a:lumOff val="60000"/>
                </a:schemeClr>
              </a:solidFill>
              <a:ln w="28575">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056;p63">
                <a:extLst>
                  <a:ext uri="{FF2B5EF4-FFF2-40B4-BE49-F238E27FC236}">
                    <a16:creationId xmlns:a16="http://schemas.microsoft.com/office/drawing/2014/main" id="{CAA99DF0-B0DB-3A4B-91C0-7BB6F5FCBB94}"/>
                  </a:ext>
                </a:extLst>
              </p:cNvPr>
              <p:cNvSpPr/>
              <p:nvPr/>
            </p:nvSpPr>
            <p:spPr>
              <a:xfrm>
                <a:off x="5915088" y="3051655"/>
                <a:ext cx="34151" cy="10662"/>
              </a:xfrm>
              <a:custGeom>
                <a:avLst/>
                <a:gdLst/>
                <a:ahLst/>
                <a:cxnLst/>
                <a:rect l="l" t="t" r="r" b="b"/>
                <a:pathLst>
                  <a:path w="1073" h="335" extrusionOk="0">
                    <a:moveTo>
                      <a:pt x="168" y="1"/>
                    </a:moveTo>
                    <a:cubicBezTo>
                      <a:pt x="72" y="1"/>
                      <a:pt x="1" y="72"/>
                      <a:pt x="1" y="167"/>
                    </a:cubicBezTo>
                    <a:cubicBezTo>
                      <a:pt x="1" y="251"/>
                      <a:pt x="72" y="334"/>
                      <a:pt x="168" y="334"/>
                    </a:cubicBezTo>
                    <a:lnTo>
                      <a:pt x="894" y="334"/>
                    </a:lnTo>
                    <a:cubicBezTo>
                      <a:pt x="989" y="334"/>
                      <a:pt x="1060" y="251"/>
                      <a:pt x="1060" y="167"/>
                    </a:cubicBezTo>
                    <a:cubicBezTo>
                      <a:pt x="1072" y="72"/>
                      <a:pt x="989" y="1"/>
                      <a:pt x="894" y="1"/>
                    </a:cubicBezTo>
                    <a:close/>
                  </a:path>
                </a:pathLst>
              </a:custGeom>
              <a:grpFill/>
              <a:ln w="28575">
                <a:solidFill>
                  <a:srgbClr val="01206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50851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10BEA3-42CD-3854-1D29-F48ABEE980A2}"/>
              </a:ext>
            </a:extLst>
          </p:cNvPr>
          <p:cNvSpPr>
            <a:spLocks noGrp="1"/>
          </p:cNvSpPr>
          <p:nvPr>
            <p:ph type="body" idx="12"/>
          </p:nvPr>
        </p:nvSpPr>
        <p:spPr>
          <a:xfrm>
            <a:off x="834080" y="1568341"/>
            <a:ext cx="7556292" cy="4174091"/>
          </a:xfrm>
        </p:spPr>
        <p:txBody>
          <a:bodyPr/>
          <a:lstStyle/>
          <a:p>
            <a:r>
              <a:rPr lang="en-GB" dirty="0">
                <a:ea typeface="Open Sans" pitchFamily="2" charset="0"/>
              </a:rPr>
              <a:t>Co-production refers to a participatory approach and effort to create knowledge in close partnership with those with direct experience of the issues</a:t>
            </a:r>
          </a:p>
          <a:p>
            <a:r>
              <a:rPr lang="en-GB" dirty="0">
                <a:ea typeface="Open Sans" pitchFamily="2" charset="0"/>
              </a:rPr>
              <a:t>In practice, it is an iterative process of mutual learning.</a:t>
            </a:r>
          </a:p>
          <a:p>
            <a:r>
              <a:rPr lang="en-GB" dirty="0">
                <a:ea typeface="Open Sans" pitchFamily="2" charset="0"/>
              </a:rPr>
              <a:t>Collaborative exchanges aim to ensure output are usable and and offer robust solutions</a:t>
            </a:r>
          </a:p>
          <a:p>
            <a:r>
              <a:rPr lang="en-GB" dirty="0">
                <a:ea typeface="Open Sans" pitchFamily="2" charset="0"/>
              </a:rPr>
              <a:t>Strategies for successful co-production include: </a:t>
            </a:r>
          </a:p>
          <a:p>
            <a:pPr marL="342900" indent="-342900">
              <a:buFont typeface="Arial" panose="020B0604020202020204" pitchFamily="34" charset="0"/>
              <a:buChar char="•"/>
            </a:pPr>
            <a:r>
              <a:rPr lang="en-GB" dirty="0">
                <a:ea typeface="Open Sans" pitchFamily="2" charset="0"/>
              </a:rPr>
              <a:t>early engagement </a:t>
            </a:r>
          </a:p>
          <a:p>
            <a:pPr marL="342900" indent="-342900">
              <a:buFont typeface="Arial" panose="020B0604020202020204" pitchFamily="34" charset="0"/>
              <a:buChar char="•"/>
            </a:pPr>
            <a:r>
              <a:rPr lang="en-GB" dirty="0">
                <a:ea typeface="Open Sans" pitchFamily="2" charset="0"/>
              </a:rPr>
              <a:t>clear expectations surrounding roles </a:t>
            </a:r>
          </a:p>
          <a:p>
            <a:pPr marL="342900" indent="-342900">
              <a:buFont typeface="Arial" panose="020B0604020202020204" pitchFamily="34" charset="0"/>
              <a:buChar char="•"/>
            </a:pPr>
            <a:r>
              <a:rPr lang="en-GB" dirty="0">
                <a:ea typeface="Open Sans" pitchFamily="2" charset="0"/>
              </a:rPr>
              <a:t>information sharing</a:t>
            </a:r>
          </a:p>
          <a:p>
            <a:pPr marL="342900" indent="-342900">
              <a:buFont typeface="Arial" panose="020B0604020202020204" pitchFamily="34" charset="0"/>
              <a:buChar char="•"/>
            </a:pPr>
            <a:r>
              <a:rPr lang="en-GB" dirty="0">
                <a:ea typeface="Open Sans" pitchFamily="2" charset="0"/>
              </a:rPr>
              <a:t>frequent interactions at all stages of the research process</a:t>
            </a:r>
          </a:p>
          <a:p>
            <a:endParaRPr lang="en-GB" dirty="0"/>
          </a:p>
          <a:p>
            <a:endParaRPr lang="en-GB" sz="2000" dirty="0"/>
          </a:p>
        </p:txBody>
      </p:sp>
      <p:sp>
        <p:nvSpPr>
          <p:cNvPr id="3" name="Text Placeholder 2">
            <a:extLst>
              <a:ext uri="{FF2B5EF4-FFF2-40B4-BE49-F238E27FC236}">
                <a16:creationId xmlns:a16="http://schemas.microsoft.com/office/drawing/2014/main" id="{67977D89-448E-37C7-4C06-6784A1093B18}"/>
              </a:ext>
            </a:extLst>
          </p:cNvPr>
          <p:cNvSpPr>
            <a:spLocks noGrp="1"/>
          </p:cNvSpPr>
          <p:nvPr>
            <p:ph type="body" idx="13"/>
          </p:nvPr>
        </p:nvSpPr>
        <p:spPr>
          <a:xfrm>
            <a:off x="834080" y="789333"/>
            <a:ext cx="8160018" cy="604836"/>
          </a:xfrm>
        </p:spPr>
        <p:txBody>
          <a:bodyPr/>
          <a:lstStyle/>
          <a:p>
            <a:pPr>
              <a:spcAft>
                <a:spcPts val="1200"/>
              </a:spcAft>
            </a:pPr>
            <a:r>
              <a:rPr lang="en-GB" sz="2400" b="0" dirty="0">
                <a:latin typeface="Open Sans" pitchFamily="2" charset="0"/>
                <a:ea typeface="Open Sans" pitchFamily="2" charset="0"/>
                <a:cs typeface="Open Sans" pitchFamily="2" charset="0"/>
              </a:rPr>
              <a:t>3.2.3 Modelling and policy process: co-production</a:t>
            </a:r>
            <a:endParaRPr lang="en-ZA" sz="2400" b="0" dirty="0">
              <a:latin typeface="Open Sans" pitchFamily="2" charset="0"/>
              <a:ea typeface="Open Sans" pitchFamily="2" charset="0"/>
              <a:cs typeface="Open Sans" pitchFamily="2" charset="0"/>
            </a:endParaRPr>
          </a:p>
        </p:txBody>
      </p:sp>
      <p:sp>
        <p:nvSpPr>
          <p:cNvPr id="5" name="Slide Number Placeholder 1">
            <a:extLst>
              <a:ext uri="{FF2B5EF4-FFF2-40B4-BE49-F238E27FC236}">
                <a16:creationId xmlns:a16="http://schemas.microsoft.com/office/drawing/2014/main" id="{594CBC4C-1651-007C-DB9F-066A68A17B8D}"/>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11</a:t>
            </a:fld>
            <a:endParaRPr lang="sv-SE" sz="1400" dirty="0"/>
          </a:p>
        </p:txBody>
      </p:sp>
      <p:pic>
        <p:nvPicPr>
          <p:cNvPr id="9" name="Picture 8">
            <a:extLst>
              <a:ext uri="{FF2B5EF4-FFF2-40B4-BE49-F238E27FC236}">
                <a16:creationId xmlns:a16="http://schemas.microsoft.com/office/drawing/2014/main" id="{25DB0362-3100-ED40-97C8-9927463160DA}"/>
              </a:ext>
            </a:extLst>
          </p:cNvPr>
          <p:cNvPicPr>
            <a:picLocks noChangeAspect="1"/>
          </p:cNvPicPr>
          <p:nvPr/>
        </p:nvPicPr>
        <p:blipFill>
          <a:blip r:embed="rId3"/>
          <a:srcRect/>
          <a:stretch/>
        </p:blipFill>
        <p:spPr>
          <a:xfrm>
            <a:off x="8304867" y="1908669"/>
            <a:ext cx="3493433" cy="3493433"/>
          </a:xfrm>
          <a:prstGeom prst="rect">
            <a:avLst/>
          </a:prstGeom>
        </p:spPr>
      </p:pic>
    </p:spTree>
    <p:extLst>
      <p:ext uri="{BB962C8B-B14F-4D97-AF65-F5344CB8AC3E}">
        <p14:creationId xmlns:p14="http://schemas.microsoft.com/office/powerpoint/2010/main" val="1204756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10BEA3-42CD-3854-1D29-F48ABEE980A2}"/>
              </a:ext>
            </a:extLst>
          </p:cNvPr>
          <p:cNvSpPr>
            <a:spLocks noGrp="1"/>
          </p:cNvSpPr>
          <p:nvPr>
            <p:ph type="body" idx="12"/>
          </p:nvPr>
        </p:nvSpPr>
        <p:spPr>
          <a:xfrm>
            <a:off x="834080" y="1678983"/>
            <a:ext cx="7781144" cy="2985755"/>
          </a:xfrm>
        </p:spPr>
        <p:txBody>
          <a:bodyPr/>
          <a:lstStyle/>
          <a:p>
            <a:pPr marL="0" indent="0">
              <a:buNone/>
            </a:pPr>
            <a:r>
              <a:rPr lang="en-GB" dirty="0">
                <a:ea typeface="Open Sans" pitchFamily="2" charset="0"/>
              </a:rPr>
              <a:t>C</a:t>
            </a:r>
            <a:r>
              <a:rPr lang="en-GB" sz="2000" dirty="0">
                <a:ea typeface="Open Sans" pitchFamily="2" charset="0"/>
              </a:rPr>
              <a:t>o-production requires additional resources and time than traditional modelling. It is also: </a:t>
            </a:r>
          </a:p>
          <a:p>
            <a:pPr marL="342900" indent="-342900">
              <a:buFont typeface="Arial" panose="020B0604020202020204" pitchFamily="34" charset="0"/>
              <a:buChar char="•"/>
            </a:pPr>
            <a:r>
              <a:rPr lang="en-GB" dirty="0">
                <a:ea typeface="Open Sans" pitchFamily="2" charset="0"/>
              </a:rPr>
              <a:t>highly context dependent. What works well in one situation and at one time may be impossible in another. </a:t>
            </a:r>
          </a:p>
          <a:p>
            <a:pPr marL="342900" indent="-342900">
              <a:buFont typeface="Arial" panose="020B0604020202020204" pitchFamily="34" charset="0"/>
              <a:buChar char="•"/>
            </a:pPr>
            <a:r>
              <a:rPr lang="en-GB" dirty="0">
                <a:ea typeface="Open Sans" pitchFamily="2" charset="0"/>
              </a:rPr>
              <a:t>requires trust, genuine power sharing, and respect for the different expertise brought by stakeholders. </a:t>
            </a:r>
          </a:p>
          <a:p>
            <a:pPr marL="342900" indent="-342900">
              <a:buFont typeface="Arial" panose="020B0604020202020204" pitchFamily="34" charset="0"/>
              <a:buChar char="•"/>
            </a:pPr>
            <a:r>
              <a:rPr lang="en-GB" dirty="0">
                <a:ea typeface="Open Sans" pitchFamily="2" charset="0"/>
              </a:rPr>
              <a:t>Involved actors need to have the skills, infrastructure, and incentives for co-production. </a:t>
            </a:r>
            <a:endParaRPr lang="en-GB" sz="2000" dirty="0">
              <a:ea typeface="Open Sans" pitchFamily="2" charset="0"/>
            </a:endParaRPr>
          </a:p>
        </p:txBody>
      </p:sp>
      <p:sp>
        <p:nvSpPr>
          <p:cNvPr id="3" name="Text Placeholder 2">
            <a:extLst>
              <a:ext uri="{FF2B5EF4-FFF2-40B4-BE49-F238E27FC236}">
                <a16:creationId xmlns:a16="http://schemas.microsoft.com/office/drawing/2014/main" id="{67977D89-448E-37C7-4C06-6784A1093B18}"/>
              </a:ext>
            </a:extLst>
          </p:cNvPr>
          <p:cNvSpPr>
            <a:spLocks noGrp="1"/>
          </p:cNvSpPr>
          <p:nvPr>
            <p:ph type="body" idx="13"/>
          </p:nvPr>
        </p:nvSpPr>
        <p:spPr>
          <a:xfrm>
            <a:off x="834080" y="789333"/>
            <a:ext cx="8342577" cy="604836"/>
          </a:xfrm>
        </p:spPr>
        <p:txBody>
          <a:bodyPr/>
          <a:lstStyle/>
          <a:p>
            <a:pPr>
              <a:spcAft>
                <a:spcPts val="1200"/>
              </a:spcAft>
            </a:pPr>
            <a:r>
              <a:rPr lang="en-GB" sz="2400" b="0" dirty="0">
                <a:latin typeface="Open Sans" pitchFamily="2" charset="0"/>
                <a:ea typeface="Open Sans" pitchFamily="2" charset="0"/>
                <a:cs typeface="Open Sans" pitchFamily="2" charset="0"/>
              </a:rPr>
              <a:t>3.2.3 Modelling and policy process: co-production</a:t>
            </a:r>
            <a:endParaRPr lang="en-ZA" sz="2400" b="0" dirty="0">
              <a:latin typeface="Open Sans" pitchFamily="2" charset="0"/>
              <a:ea typeface="Open Sans" pitchFamily="2" charset="0"/>
              <a:cs typeface="Open Sans" pitchFamily="2" charset="0"/>
            </a:endParaRPr>
          </a:p>
        </p:txBody>
      </p:sp>
      <p:sp>
        <p:nvSpPr>
          <p:cNvPr id="5" name="Slide Number Placeholder 1">
            <a:extLst>
              <a:ext uri="{FF2B5EF4-FFF2-40B4-BE49-F238E27FC236}">
                <a16:creationId xmlns:a16="http://schemas.microsoft.com/office/drawing/2014/main" id="{594CBC4C-1651-007C-DB9F-066A68A17B8D}"/>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12</a:t>
            </a:fld>
            <a:endParaRPr lang="sv-SE" sz="1400" dirty="0"/>
          </a:p>
        </p:txBody>
      </p:sp>
      <p:pic>
        <p:nvPicPr>
          <p:cNvPr id="6" name="Picture 5">
            <a:extLst>
              <a:ext uri="{FF2B5EF4-FFF2-40B4-BE49-F238E27FC236}">
                <a16:creationId xmlns:a16="http://schemas.microsoft.com/office/drawing/2014/main" id="{AE26C2B7-7D2C-0547-8E33-B802E266CD6E}"/>
              </a:ext>
            </a:extLst>
          </p:cNvPr>
          <p:cNvPicPr>
            <a:picLocks noChangeAspect="1"/>
          </p:cNvPicPr>
          <p:nvPr/>
        </p:nvPicPr>
        <p:blipFill>
          <a:blip r:embed="rId3"/>
          <a:srcRect/>
          <a:stretch/>
        </p:blipFill>
        <p:spPr>
          <a:xfrm>
            <a:off x="8615224" y="1678984"/>
            <a:ext cx="2985755" cy="2985755"/>
          </a:xfrm>
          <a:prstGeom prst="rect">
            <a:avLst/>
          </a:prstGeom>
        </p:spPr>
      </p:pic>
    </p:spTree>
    <p:extLst>
      <p:ext uri="{BB962C8B-B14F-4D97-AF65-F5344CB8AC3E}">
        <p14:creationId xmlns:p14="http://schemas.microsoft.com/office/powerpoint/2010/main" val="2048356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2CA779-4E69-B239-E7EB-2F14EA81D9A8}"/>
              </a:ext>
            </a:extLst>
          </p:cNvPr>
          <p:cNvSpPr>
            <a:spLocks noGrp="1"/>
          </p:cNvSpPr>
          <p:nvPr>
            <p:ph type="body" idx="12"/>
          </p:nvPr>
        </p:nvSpPr>
        <p:spPr>
          <a:xfrm>
            <a:off x="834081" y="1655042"/>
            <a:ext cx="6517695" cy="4178830"/>
          </a:xfrm>
        </p:spPr>
        <p:txBody>
          <a:bodyPr/>
          <a:lstStyle/>
          <a:p>
            <a:r>
              <a:rPr lang="en-GB" sz="2000" b="0" dirty="0">
                <a:solidFill>
                  <a:schemeClr val="tx1"/>
                </a:solidFill>
              </a:rPr>
              <a:t>﻿</a:t>
            </a:r>
            <a:r>
              <a:rPr lang="en-GB" dirty="0">
                <a:solidFill>
                  <a:schemeClr val="tx1"/>
                </a:solidFill>
                <a:ea typeface="Open Sans" pitchFamily="2" charset="0"/>
              </a:rPr>
              <a:t>There are several challenges to using systems modelling to inform energy policymaking:</a:t>
            </a:r>
          </a:p>
          <a:p>
            <a:pPr marL="342900" indent="-342900">
              <a:buFont typeface="Arial" panose="020B0604020202020204" pitchFamily="34" charset="0"/>
              <a:buChar char="•"/>
            </a:pPr>
            <a:r>
              <a:rPr lang="en-GB" dirty="0">
                <a:solidFill>
                  <a:schemeClr val="tx1"/>
                </a:solidFill>
                <a:ea typeface="Open Sans" pitchFamily="2" charset="0"/>
              </a:rPr>
              <a:t>Limited access to high-quality data.</a:t>
            </a:r>
            <a:r>
              <a:rPr lang="en-GB" kern="1200" dirty="0">
                <a:solidFill>
                  <a:schemeClr val="tx1"/>
                </a:solidFill>
                <a:ea typeface="Open Sans" pitchFamily="2" charset="0"/>
              </a:rPr>
              <a:t> The accuracy of the model depends on the quality of data and assumptions used.</a:t>
            </a:r>
            <a:endParaRPr lang="en-GB" dirty="0">
              <a:solidFill>
                <a:schemeClr val="tx1"/>
              </a:solidFill>
              <a:ea typeface="Open Sans" pitchFamily="2" charset="0"/>
            </a:endParaRPr>
          </a:p>
          <a:p>
            <a:pPr marL="342900" indent="-342900">
              <a:buFont typeface="Arial" panose="020B0604020202020204" pitchFamily="34" charset="0"/>
              <a:buChar char="•"/>
            </a:pPr>
            <a:r>
              <a:rPr lang="en-GB" kern="1200" dirty="0">
                <a:solidFill>
                  <a:schemeClr val="tx1"/>
                </a:solidFill>
                <a:ea typeface="Open Sans" pitchFamily="2" charset="0"/>
              </a:rPr>
              <a:t>Political considerations. Modelling results may not always align with the interests of powerful stakeholders.</a:t>
            </a:r>
          </a:p>
          <a:p>
            <a:pPr marL="342900" indent="-342900">
              <a:buFont typeface="Arial" panose="020B0604020202020204" pitchFamily="34" charset="0"/>
              <a:buChar char="•"/>
            </a:pPr>
            <a:r>
              <a:rPr lang="en-GB" kern="1200" dirty="0">
                <a:solidFill>
                  <a:schemeClr val="tx1"/>
                </a:solidFill>
                <a:ea typeface="Open Sans" pitchFamily="2" charset="0"/>
              </a:rPr>
              <a:t>Policymakers may have biases that influence their interpretation of the results.</a:t>
            </a:r>
          </a:p>
          <a:p>
            <a:pPr marL="342900" indent="-342900">
              <a:buFont typeface="Arial" panose="020B0604020202020204" pitchFamily="34" charset="0"/>
              <a:buChar char="•"/>
            </a:pPr>
            <a:endParaRPr lang="en-GB" dirty="0">
              <a:solidFill>
                <a:schemeClr val="tx1"/>
              </a:solidFill>
              <a:latin typeface="Open Sans" pitchFamily="2" charset="0"/>
              <a:ea typeface="Open Sans" pitchFamily="2" charset="0"/>
              <a:cs typeface="Open Sans" pitchFamily="2" charset="0"/>
            </a:endParaRPr>
          </a:p>
        </p:txBody>
      </p:sp>
      <p:sp>
        <p:nvSpPr>
          <p:cNvPr id="3" name="Text Placeholder 2">
            <a:extLst>
              <a:ext uri="{FF2B5EF4-FFF2-40B4-BE49-F238E27FC236}">
                <a16:creationId xmlns:a16="http://schemas.microsoft.com/office/drawing/2014/main" id="{9798D2F7-D1C5-59C5-D509-9A120D3F29CA}"/>
              </a:ext>
            </a:extLst>
          </p:cNvPr>
          <p:cNvSpPr>
            <a:spLocks noGrp="1"/>
          </p:cNvSpPr>
          <p:nvPr>
            <p:ph type="body" idx="13"/>
          </p:nvPr>
        </p:nvSpPr>
        <p:spPr>
          <a:xfrm>
            <a:off x="834080" y="788822"/>
            <a:ext cx="10303312" cy="604836"/>
          </a:xfrm>
        </p:spPr>
        <p:txBody>
          <a:bodyPr/>
          <a:lstStyle/>
          <a:p>
            <a:r>
              <a:rPr lang="en-GB" sz="2400" b="0" dirty="0">
                <a:latin typeface="Open Sans" pitchFamily="2" charset="0"/>
                <a:ea typeface="Open Sans" pitchFamily="2" charset="0"/>
                <a:cs typeface="Open Sans" pitchFamily="2" charset="0"/>
              </a:rPr>
              <a:t>3.3  Challenges to the utilisation of modelling research in policymaking</a:t>
            </a:r>
            <a:endParaRPr lang="en-ZA" sz="2400" b="0" dirty="0">
              <a:latin typeface="Open Sans" pitchFamily="2" charset="0"/>
              <a:ea typeface="Open Sans" pitchFamily="2" charset="0"/>
              <a:cs typeface="Open Sans" pitchFamily="2" charset="0"/>
            </a:endParaRPr>
          </a:p>
          <a:p>
            <a:endParaRPr lang="en-US" dirty="0">
              <a:latin typeface="Arial" panose="020B0604020202020204" pitchFamily="34" charset="0"/>
              <a:cs typeface="Arial" panose="020B0604020202020204" pitchFamily="34" charset="0"/>
            </a:endParaRPr>
          </a:p>
        </p:txBody>
      </p:sp>
      <p:sp>
        <p:nvSpPr>
          <p:cNvPr id="6" name="Slide Number Placeholder 1">
            <a:extLst>
              <a:ext uri="{FF2B5EF4-FFF2-40B4-BE49-F238E27FC236}">
                <a16:creationId xmlns:a16="http://schemas.microsoft.com/office/drawing/2014/main" id="{0AD13B64-E350-B751-73C4-3D7CA7943526}"/>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13</a:t>
            </a:fld>
            <a:endParaRPr lang="sv-SE" sz="1400" dirty="0"/>
          </a:p>
        </p:txBody>
      </p:sp>
      <p:pic>
        <p:nvPicPr>
          <p:cNvPr id="7" name="Picture 6">
            <a:extLst>
              <a:ext uri="{FF2B5EF4-FFF2-40B4-BE49-F238E27FC236}">
                <a16:creationId xmlns:a16="http://schemas.microsoft.com/office/drawing/2014/main" id="{B57A284B-FD3B-A641-82AD-75643CAAB101}"/>
              </a:ext>
            </a:extLst>
          </p:cNvPr>
          <p:cNvPicPr>
            <a:picLocks noChangeAspect="1"/>
          </p:cNvPicPr>
          <p:nvPr/>
        </p:nvPicPr>
        <p:blipFill>
          <a:blip r:embed="rId3"/>
          <a:srcRect/>
          <a:stretch/>
        </p:blipFill>
        <p:spPr>
          <a:xfrm>
            <a:off x="7601182" y="1655042"/>
            <a:ext cx="3904510" cy="3904510"/>
          </a:xfrm>
          <a:prstGeom prst="rect">
            <a:avLst/>
          </a:prstGeom>
        </p:spPr>
      </p:pic>
    </p:spTree>
    <p:extLst>
      <p:ext uri="{BB962C8B-B14F-4D97-AF65-F5344CB8AC3E}">
        <p14:creationId xmlns:p14="http://schemas.microsoft.com/office/powerpoint/2010/main" val="1208319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10BEA3-42CD-3854-1D29-F48ABEE980A2}"/>
              </a:ext>
            </a:extLst>
          </p:cNvPr>
          <p:cNvSpPr>
            <a:spLocks noGrp="1"/>
          </p:cNvSpPr>
          <p:nvPr>
            <p:ph type="body" idx="12"/>
          </p:nvPr>
        </p:nvSpPr>
        <p:spPr>
          <a:xfrm>
            <a:off x="834080" y="1684558"/>
            <a:ext cx="7382819" cy="4259042"/>
          </a:xfrm>
        </p:spPr>
        <p:txBody>
          <a:bodyPr/>
          <a:lstStyle/>
          <a:p>
            <a:pPr marL="0" indent="0">
              <a:buNone/>
            </a:pPr>
            <a:r>
              <a:rPr lang="en-GB" sz="2000" dirty="0">
                <a:ea typeface="Open Sans" pitchFamily="2" charset="0"/>
              </a:rPr>
              <a:t>Other factors that </a:t>
            </a:r>
            <a:r>
              <a:rPr lang="en-GB" sz="2000" dirty="0">
                <a:solidFill>
                  <a:schemeClr val="tx1"/>
                </a:solidFill>
                <a:ea typeface="Open Sans" pitchFamily="2" charset="0"/>
              </a:rPr>
              <a:t>may prevent the effective utilisation of modelling results </a:t>
            </a:r>
            <a:r>
              <a:rPr lang="en-GB" sz="2000" dirty="0">
                <a:ea typeface="Open Sans" pitchFamily="2" charset="0"/>
              </a:rPr>
              <a:t>to inform energy policy decisions include: </a:t>
            </a:r>
          </a:p>
          <a:p>
            <a:pPr marL="342900" indent="-342900">
              <a:buFont typeface="Arial" panose="020B0604020202020204" pitchFamily="34" charset="0"/>
              <a:buChar char="•"/>
            </a:pPr>
            <a:r>
              <a:rPr lang="en-GB" sz="2000" dirty="0">
                <a:ea typeface="Open Sans" pitchFamily="2" charset="0"/>
              </a:rPr>
              <a:t>modellers lack an understanding</a:t>
            </a:r>
            <a:br>
              <a:rPr lang="en-GB" sz="2000" dirty="0">
                <a:ea typeface="Open Sans" pitchFamily="2" charset="0"/>
              </a:rPr>
            </a:br>
            <a:r>
              <a:rPr lang="en-GB" sz="2000" dirty="0">
                <a:ea typeface="Open Sans" pitchFamily="2" charset="0"/>
              </a:rPr>
              <a:t>of the policy process and the political context. </a:t>
            </a:r>
          </a:p>
          <a:p>
            <a:pPr marL="342900" indent="-342900">
              <a:buFont typeface="Arial" panose="020B0604020202020204" pitchFamily="34" charset="0"/>
              <a:buChar char="•"/>
            </a:pPr>
            <a:r>
              <a:rPr lang="en-GB" sz="2000" dirty="0">
                <a:ea typeface="Open Sans" pitchFamily="2" charset="0"/>
              </a:rPr>
              <a:t>The multiplicity of actors with divergent viewpoints can make it difficult to build </a:t>
            </a:r>
            <a:r>
              <a:rPr lang="en-GB" dirty="0">
                <a:ea typeface="Open Sans" pitchFamily="2" charset="0"/>
              </a:rPr>
              <a:t>a common understanding</a:t>
            </a:r>
            <a:r>
              <a:rPr lang="en-GB" sz="2000" dirty="0">
                <a:ea typeface="Open Sans" pitchFamily="2" charset="0"/>
              </a:rPr>
              <a:t>.</a:t>
            </a:r>
            <a:endParaRPr lang="en-GB" dirty="0">
              <a:ea typeface="Open Sans" pitchFamily="2" charset="0"/>
            </a:endParaRPr>
          </a:p>
          <a:p>
            <a:pPr marL="342900" indent="-342900">
              <a:buFont typeface="Arial" panose="020B0604020202020204" pitchFamily="34" charset="0"/>
              <a:buChar char="•"/>
            </a:pPr>
            <a:r>
              <a:rPr lang="en-GB" sz="2000" dirty="0">
                <a:ea typeface="Open Sans" pitchFamily="2" charset="0"/>
              </a:rPr>
              <a:t>Stakeholders </a:t>
            </a:r>
            <a:r>
              <a:rPr lang="en-GB" dirty="0">
                <a:ea typeface="Open Sans" pitchFamily="2" charset="0"/>
              </a:rPr>
              <a:t>may not trust the sources of data or methods of research; q</a:t>
            </a:r>
            <a:r>
              <a:rPr lang="en-GB" sz="2000" dirty="0">
                <a:ea typeface="Open Sans" pitchFamily="2" charset="0"/>
              </a:rPr>
              <a:t>uestion the credibility of the assumptions and inputs. </a:t>
            </a:r>
          </a:p>
          <a:p>
            <a:pPr marL="342900" indent="-342900">
              <a:buFont typeface="Arial" panose="020B0604020202020204" pitchFamily="34" charset="0"/>
              <a:buChar char="•"/>
            </a:pPr>
            <a:r>
              <a:rPr lang="en-GB" dirty="0">
                <a:ea typeface="Open Sans" pitchFamily="2" charset="0"/>
              </a:rPr>
              <a:t>Stakeholders may question if results are open to different interpretations and if they perceive scenarios and assumptions are not reflective of their experience.</a:t>
            </a:r>
            <a:endParaRPr lang="en-GB" kern="1200" dirty="0">
              <a:solidFill>
                <a:schemeClr val="tx1"/>
              </a:solidFill>
            </a:endParaRPr>
          </a:p>
          <a:p>
            <a:pPr marL="342900" indent="-342900">
              <a:buFont typeface="Arial" panose="020B0604020202020204" pitchFamily="34" charset="0"/>
              <a:buChar char="•"/>
            </a:pPr>
            <a:endParaRPr lang="en-GB" sz="2000" dirty="0">
              <a:latin typeface="Open Sans" pitchFamily="2" charset="0"/>
              <a:ea typeface="Open Sans" pitchFamily="2" charset="0"/>
              <a:cs typeface="Open Sans" pitchFamily="2" charset="0"/>
            </a:endParaRPr>
          </a:p>
          <a:p>
            <a:pPr marL="342900" indent="-342900">
              <a:buFont typeface="Arial" panose="020B0604020202020204" pitchFamily="34" charset="0"/>
              <a:buChar char="•"/>
            </a:pPr>
            <a:endParaRPr lang="en-GB" sz="2000" dirty="0">
              <a:latin typeface="Open Sans" pitchFamily="2" charset="0"/>
              <a:ea typeface="Open Sans" pitchFamily="2" charset="0"/>
              <a:cs typeface="Open Sans" pitchFamily="2" charset="0"/>
            </a:endParaRPr>
          </a:p>
        </p:txBody>
      </p:sp>
      <p:sp>
        <p:nvSpPr>
          <p:cNvPr id="3" name="Text Placeholder 2">
            <a:extLst>
              <a:ext uri="{FF2B5EF4-FFF2-40B4-BE49-F238E27FC236}">
                <a16:creationId xmlns:a16="http://schemas.microsoft.com/office/drawing/2014/main" id="{67977D89-448E-37C7-4C06-6784A1093B18}"/>
              </a:ext>
            </a:extLst>
          </p:cNvPr>
          <p:cNvSpPr>
            <a:spLocks noGrp="1"/>
          </p:cNvSpPr>
          <p:nvPr>
            <p:ph type="body" idx="13"/>
          </p:nvPr>
        </p:nvSpPr>
        <p:spPr>
          <a:xfrm>
            <a:off x="834080" y="787814"/>
            <a:ext cx="10577632" cy="604836"/>
          </a:xfrm>
        </p:spPr>
        <p:txBody>
          <a:bodyPr/>
          <a:lstStyle/>
          <a:p>
            <a:pPr>
              <a:spcAft>
                <a:spcPts val="1200"/>
              </a:spcAft>
            </a:pPr>
            <a:r>
              <a:rPr lang="en-GB" b="0" dirty="0">
                <a:latin typeface="Open Sans" pitchFamily="2" charset="0"/>
                <a:ea typeface="Open Sans" pitchFamily="2" charset="0"/>
                <a:cs typeface="Open Sans" pitchFamily="2" charset="0"/>
              </a:rPr>
              <a:t>3.3  Challenges to the utilisation of modelling research in policymaking</a:t>
            </a:r>
            <a:endParaRPr lang="en-ZA" b="0" dirty="0">
              <a:latin typeface="Open Sans" pitchFamily="2" charset="0"/>
              <a:ea typeface="Open Sans" pitchFamily="2" charset="0"/>
              <a:cs typeface="Open Sans" pitchFamily="2" charset="0"/>
            </a:endParaRPr>
          </a:p>
          <a:p>
            <a:pPr>
              <a:spcAft>
                <a:spcPts val="1200"/>
              </a:spcAft>
            </a:pPr>
            <a:endParaRPr lang="en-ZA" sz="2400" b="0" dirty="0">
              <a:latin typeface="Open Sans" pitchFamily="2" charset="0"/>
              <a:ea typeface="Open Sans" pitchFamily="2" charset="0"/>
              <a:cs typeface="Open Sans" pitchFamily="2" charset="0"/>
            </a:endParaRPr>
          </a:p>
        </p:txBody>
      </p:sp>
      <p:sp>
        <p:nvSpPr>
          <p:cNvPr id="5" name="Slide Number Placeholder 1">
            <a:extLst>
              <a:ext uri="{FF2B5EF4-FFF2-40B4-BE49-F238E27FC236}">
                <a16:creationId xmlns:a16="http://schemas.microsoft.com/office/drawing/2014/main" id="{594CBC4C-1651-007C-DB9F-066A68A17B8D}"/>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14</a:t>
            </a:fld>
            <a:endParaRPr lang="sv-SE" sz="1400" dirty="0"/>
          </a:p>
        </p:txBody>
      </p:sp>
      <p:pic>
        <p:nvPicPr>
          <p:cNvPr id="7" name="Graphic 6" descr="Worried face with no fill">
            <a:extLst>
              <a:ext uri="{FF2B5EF4-FFF2-40B4-BE49-F238E27FC236}">
                <a16:creationId xmlns:a16="http://schemas.microsoft.com/office/drawing/2014/main" id="{64FEF625-1BCF-0F4E-98C6-22E9E4FC51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8883" y="1904714"/>
            <a:ext cx="3522250" cy="3522250"/>
          </a:xfrm>
          <a:prstGeom prst="rect">
            <a:avLst/>
          </a:prstGeom>
        </p:spPr>
      </p:pic>
    </p:spTree>
    <p:extLst>
      <p:ext uri="{BB962C8B-B14F-4D97-AF65-F5344CB8AC3E}">
        <p14:creationId xmlns:p14="http://schemas.microsoft.com/office/powerpoint/2010/main" val="3323429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77D89-448E-37C7-4C06-6784A1093B18}"/>
              </a:ext>
            </a:extLst>
          </p:cNvPr>
          <p:cNvSpPr>
            <a:spLocks noGrp="1"/>
          </p:cNvSpPr>
          <p:nvPr>
            <p:ph type="body" idx="13"/>
          </p:nvPr>
        </p:nvSpPr>
        <p:spPr>
          <a:xfrm>
            <a:off x="838200" y="590691"/>
            <a:ext cx="10008091" cy="604836"/>
          </a:xfrm>
        </p:spPr>
        <p:txBody>
          <a:bodyPr/>
          <a:lstStyle/>
          <a:p>
            <a:pPr>
              <a:spcAft>
                <a:spcPts val="1200"/>
              </a:spcAft>
            </a:pPr>
            <a:r>
              <a:rPr lang="en-GB" sz="2400" b="0" dirty="0">
                <a:latin typeface="Open Sans" pitchFamily="2" charset="0"/>
                <a:ea typeface="Open Sans" pitchFamily="2" charset="0"/>
                <a:cs typeface="Open Sans" pitchFamily="2" charset="0"/>
              </a:rPr>
              <a:t>3.4 Steps to enhance the usability of modelling results in policy</a:t>
            </a:r>
            <a:endParaRPr lang="en-ZA" sz="2400" b="0" dirty="0">
              <a:latin typeface="Open Sans" pitchFamily="2" charset="0"/>
              <a:ea typeface="Open Sans" pitchFamily="2" charset="0"/>
              <a:cs typeface="Open Sans" pitchFamily="2" charset="0"/>
            </a:endParaRPr>
          </a:p>
        </p:txBody>
      </p:sp>
      <p:sp>
        <p:nvSpPr>
          <p:cNvPr id="5" name="Slide Number Placeholder 1">
            <a:extLst>
              <a:ext uri="{FF2B5EF4-FFF2-40B4-BE49-F238E27FC236}">
                <a16:creationId xmlns:a16="http://schemas.microsoft.com/office/drawing/2014/main" id="{594CBC4C-1651-007C-DB9F-066A68A17B8D}"/>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15</a:t>
            </a:fld>
            <a:endParaRPr lang="sv-SE" sz="1400" dirty="0"/>
          </a:p>
        </p:txBody>
      </p:sp>
      <p:sp>
        <p:nvSpPr>
          <p:cNvPr id="7" name="Text Placeholder 6">
            <a:extLst>
              <a:ext uri="{FF2B5EF4-FFF2-40B4-BE49-F238E27FC236}">
                <a16:creationId xmlns:a16="http://schemas.microsoft.com/office/drawing/2014/main" id="{E6B76089-7965-1B51-8452-95451F8857C8}"/>
              </a:ext>
            </a:extLst>
          </p:cNvPr>
          <p:cNvSpPr>
            <a:spLocks noGrp="1"/>
          </p:cNvSpPr>
          <p:nvPr>
            <p:ph type="body" idx="12"/>
          </p:nvPr>
        </p:nvSpPr>
        <p:spPr>
          <a:xfrm>
            <a:off x="846770" y="1528120"/>
            <a:ext cx="6875244" cy="4166213"/>
          </a:xfrm>
        </p:spPr>
        <p:txBody>
          <a:bodyPr/>
          <a:lstStyle/>
          <a:p>
            <a:r>
              <a:rPr lang="en-GB" dirty="0">
                <a:ea typeface="Open Sans" pitchFamily="2" charset="0"/>
              </a:rPr>
              <a:t>Modelling outputs are becoming an important foundation for energy planning and policy decisions. </a:t>
            </a:r>
          </a:p>
          <a:p>
            <a:r>
              <a:rPr lang="en-GB" dirty="0">
                <a:ea typeface="Open Sans" pitchFamily="2" charset="0"/>
              </a:rPr>
              <a:t>However, as its relevance grows, modelling is also increasingly under scrutiny. </a:t>
            </a:r>
          </a:p>
          <a:p>
            <a:r>
              <a:rPr lang="en-GB" dirty="0">
                <a:ea typeface="Open Sans" pitchFamily="2" charset="0"/>
              </a:rPr>
              <a:t>Therefore, building policy actors' and public confidence is key to ensuring the knowledge produced is usable, and socially robust. </a:t>
            </a:r>
          </a:p>
          <a:p>
            <a:r>
              <a:rPr lang="en-GB" dirty="0">
                <a:ea typeface="Open Sans" pitchFamily="2" charset="0"/>
              </a:rPr>
              <a:t>This can be achieved by attending to these four aspects: </a:t>
            </a:r>
            <a:r>
              <a:rPr lang="en-GB" b="1" dirty="0">
                <a:solidFill>
                  <a:schemeClr val="accent5">
                    <a:lumMod val="75000"/>
                  </a:schemeClr>
                </a:solidFill>
                <a:ea typeface="Open Sans" pitchFamily="2" charset="0"/>
              </a:rPr>
              <a:t>quality, credibility, relevance, </a:t>
            </a:r>
            <a:r>
              <a:rPr lang="en-GB" dirty="0">
                <a:solidFill>
                  <a:schemeClr val="tx1"/>
                </a:solidFill>
                <a:ea typeface="Open Sans" pitchFamily="2" charset="0"/>
              </a:rPr>
              <a:t>and</a:t>
            </a:r>
            <a:r>
              <a:rPr lang="en-GB" b="1" dirty="0">
                <a:solidFill>
                  <a:schemeClr val="accent5">
                    <a:lumMod val="75000"/>
                  </a:schemeClr>
                </a:solidFill>
                <a:ea typeface="Open Sans" pitchFamily="2" charset="0"/>
              </a:rPr>
              <a:t> practicality</a:t>
            </a:r>
            <a:r>
              <a:rPr lang="en-GB" dirty="0">
                <a:ea typeface="Open Sans" pitchFamily="2" charset="0"/>
              </a:rPr>
              <a:t>.</a:t>
            </a:r>
          </a:p>
        </p:txBody>
      </p:sp>
      <p:grpSp>
        <p:nvGrpSpPr>
          <p:cNvPr id="34" name="Group 33">
            <a:extLst>
              <a:ext uri="{FF2B5EF4-FFF2-40B4-BE49-F238E27FC236}">
                <a16:creationId xmlns:a16="http://schemas.microsoft.com/office/drawing/2014/main" id="{C34ECB72-1280-DD0C-1F22-24325DE8B63D}"/>
              </a:ext>
            </a:extLst>
          </p:cNvPr>
          <p:cNvGrpSpPr/>
          <p:nvPr/>
        </p:nvGrpSpPr>
        <p:grpSpPr>
          <a:xfrm>
            <a:off x="7722014" y="1336294"/>
            <a:ext cx="3936586" cy="4374258"/>
            <a:chOff x="6924900" y="1383094"/>
            <a:chExt cx="3600000" cy="3884913"/>
          </a:xfrm>
        </p:grpSpPr>
        <p:sp>
          <p:nvSpPr>
            <p:cNvPr id="21" name="TextBox 20">
              <a:extLst>
                <a:ext uri="{FF2B5EF4-FFF2-40B4-BE49-F238E27FC236}">
                  <a16:creationId xmlns:a16="http://schemas.microsoft.com/office/drawing/2014/main" id="{5E0214FF-9E4E-33B2-7706-A23C60A817EA}"/>
                </a:ext>
              </a:extLst>
            </p:cNvPr>
            <p:cNvSpPr txBox="1"/>
            <p:nvPr/>
          </p:nvSpPr>
          <p:spPr>
            <a:xfrm>
              <a:off x="7196545" y="2911448"/>
              <a:ext cx="1352005" cy="387739"/>
            </a:xfrm>
            <a:prstGeom prst="rect">
              <a:avLst/>
            </a:prstGeom>
            <a:noFill/>
          </p:spPr>
          <p:txBody>
            <a:bodyPr wrap="square">
              <a:spAutoFit/>
            </a:bodyPr>
            <a:lstStyle/>
            <a:p>
              <a:pPr algn="ctr"/>
              <a:r>
                <a:rPr lang="en-US" sz="2000" kern="1200" dirty="0">
                  <a:solidFill>
                    <a:schemeClr val="accent6">
                      <a:lumMod val="75000"/>
                    </a:schemeClr>
                  </a:solidFill>
                  <a:latin typeface="Open Sans" pitchFamily="2" charset="0"/>
                  <a:ea typeface="Open Sans" pitchFamily="2" charset="0"/>
                  <a:cs typeface="Open Sans" pitchFamily="2" charset="0"/>
                </a:rPr>
                <a:t>Quality</a:t>
              </a:r>
              <a:endParaRPr lang="en-US" sz="2000" dirty="0">
                <a:solidFill>
                  <a:schemeClr val="accent6">
                    <a:lumMod val="75000"/>
                  </a:schemeClr>
                </a:solidFill>
                <a:latin typeface="Open Sans" pitchFamily="2" charset="0"/>
                <a:ea typeface="Open Sans" pitchFamily="2" charset="0"/>
                <a:cs typeface="Open Sans" pitchFamily="2" charset="0"/>
              </a:endParaRPr>
            </a:p>
          </p:txBody>
        </p:sp>
        <p:sp>
          <p:nvSpPr>
            <p:cNvPr id="22" name="TextBox 21">
              <a:extLst>
                <a:ext uri="{FF2B5EF4-FFF2-40B4-BE49-F238E27FC236}">
                  <a16:creationId xmlns:a16="http://schemas.microsoft.com/office/drawing/2014/main" id="{6A3CE5DA-E48B-C693-48D8-1E3D26CEC9CA}"/>
                </a:ext>
              </a:extLst>
            </p:cNvPr>
            <p:cNvSpPr txBox="1"/>
            <p:nvPr/>
          </p:nvSpPr>
          <p:spPr>
            <a:xfrm>
              <a:off x="8934994" y="2919075"/>
              <a:ext cx="1352005" cy="387739"/>
            </a:xfrm>
            <a:prstGeom prst="rect">
              <a:avLst/>
            </a:prstGeom>
            <a:noFill/>
          </p:spPr>
          <p:txBody>
            <a:bodyPr wrap="square">
              <a:spAutoFit/>
            </a:bodyPr>
            <a:lstStyle/>
            <a:p>
              <a:pPr algn="ctr"/>
              <a:r>
                <a:rPr lang="en-US" sz="2000" dirty="0">
                  <a:solidFill>
                    <a:schemeClr val="accent6">
                      <a:lumMod val="75000"/>
                    </a:schemeClr>
                  </a:solidFill>
                  <a:latin typeface="Open Sans" pitchFamily="2" charset="0"/>
                  <a:ea typeface="Open Sans" pitchFamily="2" charset="0"/>
                  <a:cs typeface="Open Sans" pitchFamily="2" charset="0"/>
                </a:rPr>
                <a:t>Credibility</a:t>
              </a:r>
              <a:endParaRPr lang="en-GB" sz="2000" dirty="0">
                <a:solidFill>
                  <a:schemeClr val="accent6">
                    <a:lumMod val="75000"/>
                  </a:schemeClr>
                </a:solidFill>
                <a:latin typeface="Open Sans" pitchFamily="2" charset="0"/>
                <a:ea typeface="Open Sans" pitchFamily="2" charset="0"/>
                <a:cs typeface="Open Sans" pitchFamily="2" charset="0"/>
              </a:endParaRPr>
            </a:p>
          </p:txBody>
        </p:sp>
        <p:sp>
          <p:nvSpPr>
            <p:cNvPr id="23" name="TextBox 22">
              <a:extLst>
                <a:ext uri="{FF2B5EF4-FFF2-40B4-BE49-F238E27FC236}">
                  <a16:creationId xmlns:a16="http://schemas.microsoft.com/office/drawing/2014/main" id="{A02D8DFB-43C3-A3C9-5FDE-23F33B63950F}"/>
                </a:ext>
              </a:extLst>
            </p:cNvPr>
            <p:cNvSpPr txBox="1"/>
            <p:nvPr/>
          </p:nvSpPr>
          <p:spPr>
            <a:xfrm>
              <a:off x="7148897" y="4869508"/>
              <a:ext cx="1352005" cy="387739"/>
            </a:xfrm>
            <a:prstGeom prst="rect">
              <a:avLst/>
            </a:prstGeom>
            <a:noFill/>
          </p:spPr>
          <p:txBody>
            <a:bodyPr wrap="square">
              <a:spAutoFit/>
            </a:bodyPr>
            <a:lstStyle/>
            <a:p>
              <a:pPr lvl="0" algn="ctr"/>
              <a:r>
                <a:rPr lang="en-US" sz="2000" dirty="0">
                  <a:solidFill>
                    <a:schemeClr val="accent6">
                      <a:lumMod val="75000"/>
                    </a:schemeClr>
                  </a:solidFill>
                  <a:latin typeface="Open Sans" pitchFamily="2" charset="0"/>
                  <a:ea typeface="Open Sans" pitchFamily="2" charset="0"/>
                  <a:cs typeface="Open Sans" pitchFamily="2" charset="0"/>
                </a:rPr>
                <a:t>Relevance</a:t>
              </a:r>
            </a:p>
          </p:txBody>
        </p:sp>
        <p:sp>
          <p:nvSpPr>
            <p:cNvPr id="24" name="TextBox 23">
              <a:extLst>
                <a:ext uri="{FF2B5EF4-FFF2-40B4-BE49-F238E27FC236}">
                  <a16:creationId xmlns:a16="http://schemas.microsoft.com/office/drawing/2014/main" id="{D79D076C-9D5E-B42B-B3E5-6541AC7FA6C7}"/>
                </a:ext>
              </a:extLst>
            </p:cNvPr>
            <p:cNvSpPr txBox="1"/>
            <p:nvPr/>
          </p:nvSpPr>
          <p:spPr>
            <a:xfrm>
              <a:off x="8934994" y="4880268"/>
              <a:ext cx="1440178" cy="387739"/>
            </a:xfrm>
            <a:prstGeom prst="rect">
              <a:avLst/>
            </a:prstGeom>
            <a:noFill/>
          </p:spPr>
          <p:txBody>
            <a:bodyPr wrap="square">
              <a:spAutoFit/>
            </a:bodyPr>
            <a:lstStyle/>
            <a:p>
              <a:pPr lvl="0" algn="ctr"/>
              <a:r>
                <a:rPr lang="en-US" sz="2000" dirty="0">
                  <a:solidFill>
                    <a:schemeClr val="accent6">
                      <a:lumMod val="75000"/>
                    </a:schemeClr>
                  </a:solidFill>
                  <a:latin typeface="Open Sans" pitchFamily="2" charset="0"/>
                  <a:ea typeface="Open Sans" pitchFamily="2" charset="0"/>
                  <a:cs typeface="Open Sans" pitchFamily="2" charset="0"/>
                </a:rPr>
                <a:t>Practicality</a:t>
              </a:r>
              <a:r>
                <a:rPr lang="en-US" sz="1400" dirty="0">
                  <a:latin typeface="Open Sans" pitchFamily="2" charset="0"/>
                  <a:ea typeface="Open Sans" pitchFamily="2" charset="0"/>
                  <a:cs typeface="Open Sans" pitchFamily="2" charset="0"/>
                </a:rPr>
                <a:t> </a:t>
              </a:r>
            </a:p>
          </p:txBody>
        </p:sp>
        <p:cxnSp>
          <p:nvCxnSpPr>
            <p:cNvPr id="26" name="Straight Arrow Connector 25">
              <a:extLst>
                <a:ext uri="{FF2B5EF4-FFF2-40B4-BE49-F238E27FC236}">
                  <a16:creationId xmlns:a16="http://schemas.microsoft.com/office/drawing/2014/main" id="{D2739802-A360-3E1B-09D6-9E1443D1AAFD}"/>
                </a:ext>
              </a:extLst>
            </p:cNvPr>
            <p:cNvCxnSpPr>
              <a:cxnSpLocks/>
            </p:cNvCxnSpPr>
            <p:nvPr/>
          </p:nvCxnSpPr>
          <p:spPr>
            <a:xfrm>
              <a:off x="8724900" y="1463040"/>
              <a:ext cx="0" cy="3600000"/>
            </a:xfrm>
            <a:prstGeom prst="straightConnector1">
              <a:avLst/>
            </a:prstGeom>
            <a:ln w="38100">
              <a:solidFill>
                <a:schemeClr val="accent5">
                  <a:lumMod val="40000"/>
                  <a:lumOff val="6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3C3FBF3F-02FF-C7F4-9683-D579E4533185}"/>
                </a:ext>
              </a:extLst>
            </p:cNvPr>
            <p:cNvPicPr>
              <a:picLocks noChangeAspect="1"/>
            </p:cNvPicPr>
            <p:nvPr/>
          </p:nvPicPr>
          <p:blipFill>
            <a:blip r:embed="rId3"/>
            <a:srcRect/>
            <a:stretch/>
          </p:blipFill>
          <p:spPr>
            <a:xfrm>
              <a:off x="8846817" y="1383094"/>
              <a:ext cx="1528355" cy="1528355"/>
            </a:xfrm>
            <a:prstGeom prst="rect">
              <a:avLst/>
            </a:prstGeom>
          </p:spPr>
        </p:pic>
        <p:pic>
          <p:nvPicPr>
            <p:cNvPr id="28" name="Picture 27">
              <a:extLst>
                <a:ext uri="{FF2B5EF4-FFF2-40B4-BE49-F238E27FC236}">
                  <a16:creationId xmlns:a16="http://schemas.microsoft.com/office/drawing/2014/main" id="{4BF25A09-0006-7E35-73CA-EFA30A7B69B3}"/>
                </a:ext>
              </a:extLst>
            </p:cNvPr>
            <p:cNvPicPr>
              <a:picLocks noChangeAspect="1"/>
            </p:cNvPicPr>
            <p:nvPr/>
          </p:nvPicPr>
          <p:blipFill>
            <a:blip r:embed="rId4"/>
            <a:srcRect/>
            <a:stretch/>
          </p:blipFill>
          <p:spPr>
            <a:xfrm>
              <a:off x="7108370" y="1405915"/>
              <a:ext cx="1528355" cy="1528355"/>
            </a:xfrm>
            <a:prstGeom prst="rect">
              <a:avLst/>
            </a:prstGeom>
          </p:spPr>
        </p:pic>
        <p:pic>
          <p:nvPicPr>
            <p:cNvPr id="29" name="Picture 28">
              <a:extLst>
                <a:ext uri="{FF2B5EF4-FFF2-40B4-BE49-F238E27FC236}">
                  <a16:creationId xmlns:a16="http://schemas.microsoft.com/office/drawing/2014/main" id="{888779C5-E1FF-6DCF-D264-5B148ADE3E38}"/>
                </a:ext>
              </a:extLst>
            </p:cNvPr>
            <p:cNvPicPr>
              <a:picLocks noChangeAspect="1"/>
            </p:cNvPicPr>
            <p:nvPr/>
          </p:nvPicPr>
          <p:blipFill>
            <a:blip r:embed="rId5"/>
            <a:srcRect/>
            <a:stretch/>
          </p:blipFill>
          <p:spPr>
            <a:xfrm>
              <a:off x="8934994" y="3362674"/>
              <a:ext cx="1528355" cy="1528355"/>
            </a:xfrm>
            <a:prstGeom prst="rect">
              <a:avLst/>
            </a:prstGeom>
          </p:spPr>
        </p:pic>
        <p:pic>
          <p:nvPicPr>
            <p:cNvPr id="30" name="Picture 29">
              <a:extLst>
                <a:ext uri="{FF2B5EF4-FFF2-40B4-BE49-F238E27FC236}">
                  <a16:creationId xmlns:a16="http://schemas.microsoft.com/office/drawing/2014/main" id="{F4CC7483-0014-18CE-7246-3B75714BC2F2}"/>
                </a:ext>
              </a:extLst>
            </p:cNvPr>
            <p:cNvPicPr>
              <a:picLocks noChangeAspect="1"/>
            </p:cNvPicPr>
            <p:nvPr/>
          </p:nvPicPr>
          <p:blipFill>
            <a:blip r:embed="rId6"/>
            <a:srcRect/>
            <a:stretch/>
          </p:blipFill>
          <p:spPr>
            <a:xfrm>
              <a:off x="7108370" y="3362674"/>
              <a:ext cx="1528355" cy="1528355"/>
            </a:xfrm>
            <a:prstGeom prst="rect">
              <a:avLst/>
            </a:prstGeom>
          </p:spPr>
        </p:pic>
        <p:cxnSp>
          <p:nvCxnSpPr>
            <p:cNvPr id="31" name="Straight Arrow Connector 30">
              <a:extLst>
                <a:ext uri="{FF2B5EF4-FFF2-40B4-BE49-F238E27FC236}">
                  <a16:creationId xmlns:a16="http://schemas.microsoft.com/office/drawing/2014/main" id="{9D06487E-EC5D-AD6C-F75E-D6D1B7C0C60A}"/>
                </a:ext>
              </a:extLst>
            </p:cNvPr>
            <p:cNvCxnSpPr>
              <a:cxnSpLocks/>
            </p:cNvCxnSpPr>
            <p:nvPr/>
          </p:nvCxnSpPr>
          <p:spPr>
            <a:xfrm flipH="1">
              <a:off x="6924900" y="3263040"/>
              <a:ext cx="3600000" cy="0"/>
            </a:xfrm>
            <a:prstGeom prst="straightConnector1">
              <a:avLst/>
            </a:prstGeom>
            <a:ln w="38100">
              <a:solidFill>
                <a:schemeClr val="accent5">
                  <a:lumMod val="40000"/>
                  <a:lumOff val="6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D97F2444-5323-A73B-9E21-1AEA2F83B09F}"/>
              </a:ext>
            </a:extLst>
          </p:cNvPr>
          <p:cNvSpPr txBox="1"/>
          <p:nvPr/>
        </p:nvSpPr>
        <p:spPr>
          <a:xfrm>
            <a:off x="8446946" y="6179745"/>
            <a:ext cx="3394363" cy="307777"/>
          </a:xfrm>
          <a:prstGeom prst="rect">
            <a:avLst/>
          </a:prstGeom>
          <a:noFill/>
        </p:spPr>
        <p:txBody>
          <a:bodyPr wrap="square" rtlCol="0">
            <a:spAutoFit/>
          </a:bodyPr>
          <a:lstStyle/>
          <a:p>
            <a:pPr marL="0" indent="0" algn="r">
              <a:buNone/>
            </a:pPr>
            <a:r>
              <a:rPr lang="en-GB" sz="1400" kern="1200" dirty="0">
                <a:solidFill>
                  <a:schemeClr val="tx1"/>
                </a:solidFill>
                <a:ea typeface="+mn-ea"/>
              </a:rPr>
              <a:t>ODI, 2015</a:t>
            </a:r>
          </a:p>
        </p:txBody>
      </p:sp>
    </p:spTree>
    <p:extLst>
      <p:ext uri="{BB962C8B-B14F-4D97-AF65-F5344CB8AC3E}">
        <p14:creationId xmlns:p14="http://schemas.microsoft.com/office/powerpoint/2010/main" val="3706055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6">
            <a:extLst>
              <a:ext uri="{FF2B5EF4-FFF2-40B4-BE49-F238E27FC236}">
                <a16:creationId xmlns:a16="http://schemas.microsoft.com/office/drawing/2014/main" id="{613BA9B5-27E0-DE42-9F61-2FB6ECFB2773}"/>
              </a:ext>
            </a:extLst>
          </p:cNvPr>
          <p:cNvSpPr txBox="1"/>
          <p:nvPr/>
        </p:nvSpPr>
        <p:spPr>
          <a:xfrm>
            <a:off x="6488877" y="3713721"/>
            <a:ext cx="2174472" cy="1007671"/>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algn="ctr" defTabSz="666750">
              <a:lnSpc>
                <a:spcPct val="90000"/>
              </a:lnSpc>
              <a:spcBef>
                <a:spcPct val="0"/>
              </a:spcBef>
              <a:spcAft>
                <a:spcPct val="35000"/>
              </a:spcAft>
            </a:pPr>
            <a:endParaRPr lang="en-GB" sz="1400" b="1" dirty="0">
              <a:solidFill>
                <a:schemeClr val="accent5"/>
              </a:solidFill>
              <a:latin typeface="Arial" panose="020B0604020202020204" pitchFamily="34" charset="0"/>
              <a:cs typeface="Arial" panose="020B0604020202020204" pitchFamily="34" charset="0"/>
            </a:endParaRPr>
          </a:p>
          <a:p>
            <a:pPr algn="ctr" defTabSz="666750">
              <a:lnSpc>
                <a:spcPct val="90000"/>
              </a:lnSpc>
              <a:spcBef>
                <a:spcPct val="0"/>
              </a:spcBef>
              <a:spcAft>
                <a:spcPct val="35000"/>
              </a:spcAft>
            </a:pPr>
            <a:r>
              <a:rPr lang="en-GB" sz="3200" b="1" dirty="0">
                <a:solidFill>
                  <a:schemeClr val="accent5"/>
                </a:solidFill>
                <a:latin typeface="Arial" panose="020B0604020202020204" pitchFamily="34" charset="0"/>
                <a:cs typeface="Arial" panose="020B0604020202020204" pitchFamily="34" charset="0"/>
              </a:rPr>
              <a:t>Relevance</a:t>
            </a:r>
            <a:endParaRPr lang="en-US" sz="3200" kern="1200" dirty="0">
              <a:solidFill>
                <a:schemeClr val="accent5"/>
              </a:solidFill>
              <a:latin typeface="Arial" panose="020B0604020202020204" pitchFamily="34" charset="0"/>
              <a:cs typeface="Arial" panose="020B0604020202020204" pitchFamily="34" charset="0"/>
            </a:endParaRPr>
          </a:p>
        </p:txBody>
      </p:sp>
      <p:cxnSp>
        <p:nvCxnSpPr>
          <p:cNvPr id="12" name="Straight Arrow Connector 11">
            <a:extLst>
              <a:ext uri="{FF2B5EF4-FFF2-40B4-BE49-F238E27FC236}">
                <a16:creationId xmlns:a16="http://schemas.microsoft.com/office/drawing/2014/main" id="{9D9BA6B8-3984-0A7B-5C48-CA44D540D0F2}"/>
              </a:ext>
            </a:extLst>
          </p:cNvPr>
          <p:cNvCxnSpPr>
            <a:cxnSpLocks/>
          </p:cNvCxnSpPr>
          <p:nvPr/>
        </p:nvCxnSpPr>
        <p:spPr>
          <a:xfrm>
            <a:off x="8724900" y="1463040"/>
            <a:ext cx="0" cy="360000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CF0553D3-616E-91F4-7285-E8A42AEDB767}"/>
              </a:ext>
            </a:extLst>
          </p:cNvPr>
          <p:cNvPicPr>
            <a:picLocks noChangeAspect="1"/>
          </p:cNvPicPr>
          <p:nvPr/>
        </p:nvPicPr>
        <p:blipFill>
          <a:blip r:embed="rId3"/>
          <a:srcRect/>
          <a:stretch/>
        </p:blipFill>
        <p:spPr>
          <a:xfrm>
            <a:off x="8934994" y="1371599"/>
            <a:ext cx="1693737" cy="1693737"/>
          </a:xfrm>
          <a:prstGeom prst="rect">
            <a:avLst/>
          </a:prstGeom>
        </p:spPr>
      </p:pic>
      <p:pic>
        <p:nvPicPr>
          <p:cNvPr id="15" name="Picture 14">
            <a:extLst>
              <a:ext uri="{FF2B5EF4-FFF2-40B4-BE49-F238E27FC236}">
                <a16:creationId xmlns:a16="http://schemas.microsoft.com/office/drawing/2014/main" id="{A6393321-69C4-BFAF-66B9-5102C7E77E7F}"/>
              </a:ext>
            </a:extLst>
          </p:cNvPr>
          <p:cNvPicPr>
            <a:picLocks noChangeAspect="1"/>
          </p:cNvPicPr>
          <p:nvPr/>
        </p:nvPicPr>
        <p:blipFill>
          <a:blip r:embed="rId4"/>
          <a:srcRect/>
          <a:stretch/>
        </p:blipFill>
        <p:spPr>
          <a:xfrm>
            <a:off x="6885713" y="1419754"/>
            <a:ext cx="1693737" cy="1693737"/>
          </a:xfrm>
          <a:prstGeom prst="rect">
            <a:avLst/>
          </a:prstGeom>
        </p:spPr>
      </p:pic>
      <p:pic>
        <p:nvPicPr>
          <p:cNvPr id="36" name="Picture 35">
            <a:extLst>
              <a:ext uri="{FF2B5EF4-FFF2-40B4-BE49-F238E27FC236}">
                <a16:creationId xmlns:a16="http://schemas.microsoft.com/office/drawing/2014/main" id="{C7952543-3863-DD8E-6712-454DAEA47B12}"/>
              </a:ext>
            </a:extLst>
          </p:cNvPr>
          <p:cNvPicPr>
            <a:picLocks noChangeAspect="1"/>
          </p:cNvPicPr>
          <p:nvPr/>
        </p:nvPicPr>
        <p:blipFill>
          <a:blip r:embed="rId5"/>
          <a:srcRect/>
          <a:stretch/>
        </p:blipFill>
        <p:spPr>
          <a:xfrm>
            <a:off x="8934994" y="3422469"/>
            <a:ext cx="1774564" cy="1774564"/>
          </a:xfrm>
          <a:prstGeom prst="rect">
            <a:avLst/>
          </a:prstGeom>
        </p:spPr>
      </p:pic>
      <p:cxnSp>
        <p:nvCxnSpPr>
          <p:cNvPr id="38" name="Straight Arrow Connector 37">
            <a:extLst>
              <a:ext uri="{FF2B5EF4-FFF2-40B4-BE49-F238E27FC236}">
                <a16:creationId xmlns:a16="http://schemas.microsoft.com/office/drawing/2014/main" id="{E394A25C-E4D4-2260-8924-75E361653E98}"/>
              </a:ext>
            </a:extLst>
          </p:cNvPr>
          <p:cNvCxnSpPr>
            <a:cxnSpLocks/>
          </p:cNvCxnSpPr>
          <p:nvPr/>
        </p:nvCxnSpPr>
        <p:spPr>
          <a:xfrm flipH="1">
            <a:off x="6924900" y="3263040"/>
            <a:ext cx="3600000" cy="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CCF4037D-0262-7957-8346-0A2B04741EDE}"/>
              </a:ext>
            </a:extLst>
          </p:cNvPr>
          <p:cNvCxnSpPr>
            <a:cxnSpLocks/>
          </p:cNvCxnSpPr>
          <p:nvPr/>
        </p:nvCxnSpPr>
        <p:spPr>
          <a:xfrm>
            <a:off x="3467101" y="1463040"/>
            <a:ext cx="0" cy="360000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48" name="Picture 47">
            <a:extLst>
              <a:ext uri="{FF2B5EF4-FFF2-40B4-BE49-F238E27FC236}">
                <a16:creationId xmlns:a16="http://schemas.microsoft.com/office/drawing/2014/main" id="{0467E5F9-040C-C9D0-52C7-4C6A858EC28D}"/>
              </a:ext>
            </a:extLst>
          </p:cNvPr>
          <p:cNvPicPr>
            <a:picLocks noChangeAspect="1"/>
          </p:cNvPicPr>
          <p:nvPr/>
        </p:nvPicPr>
        <p:blipFill>
          <a:blip r:embed="rId3"/>
          <a:srcRect/>
          <a:stretch/>
        </p:blipFill>
        <p:spPr>
          <a:xfrm>
            <a:off x="3677195" y="1371599"/>
            <a:ext cx="1732013" cy="1732013"/>
          </a:xfrm>
          <a:prstGeom prst="rect">
            <a:avLst/>
          </a:prstGeom>
        </p:spPr>
      </p:pic>
      <p:pic>
        <p:nvPicPr>
          <p:cNvPr id="50" name="Picture 49">
            <a:extLst>
              <a:ext uri="{FF2B5EF4-FFF2-40B4-BE49-F238E27FC236}">
                <a16:creationId xmlns:a16="http://schemas.microsoft.com/office/drawing/2014/main" id="{70C5187A-0A3E-FCFF-B8CC-41ACAEBDEA9F}"/>
              </a:ext>
            </a:extLst>
          </p:cNvPr>
          <p:cNvPicPr>
            <a:picLocks noChangeAspect="1"/>
          </p:cNvPicPr>
          <p:nvPr/>
        </p:nvPicPr>
        <p:blipFill>
          <a:blip r:embed="rId5"/>
          <a:srcRect/>
          <a:stretch/>
        </p:blipFill>
        <p:spPr>
          <a:xfrm>
            <a:off x="3677195" y="3422469"/>
            <a:ext cx="1640571" cy="1640571"/>
          </a:xfrm>
          <a:prstGeom prst="rect">
            <a:avLst/>
          </a:prstGeom>
        </p:spPr>
      </p:pic>
      <p:pic>
        <p:nvPicPr>
          <p:cNvPr id="51" name="Picture 50">
            <a:extLst>
              <a:ext uri="{FF2B5EF4-FFF2-40B4-BE49-F238E27FC236}">
                <a16:creationId xmlns:a16="http://schemas.microsoft.com/office/drawing/2014/main" id="{06BF5786-53BE-D019-8354-A1FACC11FE0D}"/>
              </a:ext>
            </a:extLst>
          </p:cNvPr>
          <p:cNvPicPr>
            <a:picLocks noChangeAspect="1"/>
          </p:cNvPicPr>
          <p:nvPr/>
        </p:nvPicPr>
        <p:blipFill>
          <a:blip r:embed="rId6"/>
          <a:srcRect/>
          <a:stretch/>
        </p:blipFill>
        <p:spPr>
          <a:xfrm>
            <a:off x="1574075" y="3422469"/>
            <a:ext cx="1640571" cy="1640571"/>
          </a:xfrm>
          <a:prstGeom prst="rect">
            <a:avLst/>
          </a:prstGeom>
        </p:spPr>
      </p:pic>
      <p:cxnSp>
        <p:nvCxnSpPr>
          <p:cNvPr id="52" name="Straight Arrow Connector 51">
            <a:extLst>
              <a:ext uri="{FF2B5EF4-FFF2-40B4-BE49-F238E27FC236}">
                <a16:creationId xmlns:a16="http://schemas.microsoft.com/office/drawing/2014/main" id="{F7572495-2CF9-D8DD-3907-A9951FE27F80}"/>
              </a:ext>
            </a:extLst>
          </p:cNvPr>
          <p:cNvCxnSpPr>
            <a:cxnSpLocks/>
          </p:cNvCxnSpPr>
          <p:nvPr/>
        </p:nvCxnSpPr>
        <p:spPr>
          <a:xfrm flipH="1">
            <a:off x="1667101" y="3263040"/>
            <a:ext cx="3600000" cy="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3" name="Rounded Rectangle 6">
            <a:extLst>
              <a:ext uri="{FF2B5EF4-FFF2-40B4-BE49-F238E27FC236}">
                <a16:creationId xmlns:a16="http://schemas.microsoft.com/office/drawing/2014/main" id="{602033CB-97F6-C537-9594-8075524E7DFC}"/>
              </a:ext>
            </a:extLst>
          </p:cNvPr>
          <p:cNvSpPr txBox="1"/>
          <p:nvPr/>
        </p:nvSpPr>
        <p:spPr>
          <a:xfrm>
            <a:off x="1419755" y="1843790"/>
            <a:ext cx="2008159" cy="1221546"/>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3200" b="1" dirty="0">
                <a:solidFill>
                  <a:schemeClr val="accent5"/>
                </a:solidFill>
                <a:latin typeface="Arial" panose="020B0604020202020204" pitchFamily="34" charset="0"/>
                <a:cs typeface="Arial" panose="020B0604020202020204" pitchFamily="34" charset="0"/>
              </a:rPr>
              <a:t>Quality </a:t>
            </a:r>
            <a:r>
              <a:rPr lang="en-GB" sz="3200" dirty="0">
                <a:solidFill>
                  <a:schemeClr val="bg1"/>
                </a:solidFill>
                <a:latin typeface="Arial" panose="020B0604020202020204" pitchFamily="34" charset="0"/>
                <a:cs typeface="Arial" panose="020B0604020202020204" pitchFamily="34" charset="0"/>
              </a:rPr>
              <a:t>.</a:t>
            </a:r>
            <a:endParaRPr lang="en-US" sz="3200" b="1" kern="1200" dirty="0">
              <a:solidFill>
                <a:schemeClr val="bg1"/>
              </a:solidFill>
              <a:latin typeface="Arial" panose="020B0604020202020204" pitchFamily="34" charset="0"/>
              <a:cs typeface="Arial" panose="020B0604020202020204" pitchFamily="34" charset="0"/>
            </a:endParaRPr>
          </a:p>
        </p:txBody>
      </p:sp>
      <p:sp>
        <p:nvSpPr>
          <p:cNvPr id="54" name="Slide Number Placeholder 1">
            <a:extLst>
              <a:ext uri="{FF2B5EF4-FFF2-40B4-BE49-F238E27FC236}">
                <a16:creationId xmlns:a16="http://schemas.microsoft.com/office/drawing/2014/main" id="{9E23CD25-487F-F5ED-5F91-F652D61B9908}"/>
              </a:ext>
            </a:extLst>
          </p:cNvPr>
          <p:cNvSpPr txBox="1">
            <a:spLocks/>
          </p:cNvSpPr>
          <p:nvPr/>
        </p:nvSpPr>
        <p:spPr>
          <a:xfrm>
            <a:off x="11798300" y="6565900"/>
            <a:ext cx="393700" cy="29210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0000000-1234-1234-1234-123412341234}" type="slidenum">
              <a:rPr lang="sv-SE" sz="1400" b="1" smtClean="0">
                <a:solidFill>
                  <a:schemeClr val="bg1"/>
                </a:solidFill>
              </a:rPr>
              <a:pPr algn="ctr"/>
              <a:t>16</a:t>
            </a:fld>
            <a:endParaRPr lang="sv-SE" sz="1400" b="1" dirty="0">
              <a:solidFill>
                <a:schemeClr val="bg1"/>
              </a:solidFill>
            </a:endParaRPr>
          </a:p>
        </p:txBody>
      </p:sp>
      <p:sp>
        <p:nvSpPr>
          <p:cNvPr id="55" name="TextBox 54">
            <a:extLst>
              <a:ext uri="{FF2B5EF4-FFF2-40B4-BE49-F238E27FC236}">
                <a16:creationId xmlns:a16="http://schemas.microsoft.com/office/drawing/2014/main" id="{3AD06399-E76B-BB68-5791-2700256FFC40}"/>
              </a:ext>
            </a:extLst>
          </p:cNvPr>
          <p:cNvSpPr txBox="1"/>
          <p:nvPr/>
        </p:nvSpPr>
        <p:spPr>
          <a:xfrm>
            <a:off x="8446946" y="6179745"/>
            <a:ext cx="3394363" cy="307777"/>
          </a:xfrm>
          <a:prstGeom prst="rect">
            <a:avLst/>
          </a:prstGeom>
          <a:noFill/>
        </p:spPr>
        <p:txBody>
          <a:bodyPr wrap="square" rtlCol="0">
            <a:spAutoFit/>
          </a:bodyPr>
          <a:lstStyle/>
          <a:p>
            <a:pPr marL="0" indent="0" algn="r">
              <a:buNone/>
            </a:pPr>
            <a:r>
              <a:rPr lang="en-GB" sz="1400" kern="1200" dirty="0">
                <a:solidFill>
                  <a:schemeClr val="tx1"/>
                </a:solidFill>
                <a:ea typeface="+mn-ea"/>
              </a:rPr>
              <a:t>ODI, 2015</a:t>
            </a:r>
          </a:p>
        </p:txBody>
      </p:sp>
    </p:spTree>
    <p:extLst>
      <p:ext uri="{BB962C8B-B14F-4D97-AF65-F5344CB8AC3E}">
        <p14:creationId xmlns:p14="http://schemas.microsoft.com/office/powerpoint/2010/main" val="2141519092"/>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Arrow Connector 10">
            <a:extLst>
              <a:ext uri="{FF2B5EF4-FFF2-40B4-BE49-F238E27FC236}">
                <a16:creationId xmlns:a16="http://schemas.microsoft.com/office/drawing/2014/main" id="{153D1D5C-FDE6-4EA6-8BC1-96B1FBBA843A}"/>
              </a:ext>
            </a:extLst>
          </p:cNvPr>
          <p:cNvCxnSpPr>
            <a:cxnSpLocks/>
          </p:cNvCxnSpPr>
          <p:nvPr/>
        </p:nvCxnSpPr>
        <p:spPr>
          <a:xfrm>
            <a:off x="8724900" y="1463040"/>
            <a:ext cx="0" cy="360000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0C79000F-304D-1A11-E6ED-90C9BE2C2DAA}"/>
              </a:ext>
            </a:extLst>
          </p:cNvPr>
          <p:cNvPicPr>
            <a:picLocks noChangeAspect="1"/>
          </p:cNvPicPr>
          <p:nvPr/>
        </p:nvPicPr>
        <p:blipFill>
          <a:blip r:embed="rId3"/>
          <a:srcRect/>
          <a:stretch/>
        </p:blipFill>
        <p:spPr>
          <a:xfrm>
            <a:off x="8934994" y="1371599"/>
            <a:ext cx="1682933" cy="1682933"/>
          </a:xfrm>
          <a:prstGeom prst="rect">
            <a:avLst/>
          </a:prstGeom>
        </p:spPr>
      </p:pic>
      <p:pic>
        <p:nvPicPr>
          <p:cNvPr id="39" name="Picture 38">
            <a:extLst>
              <a:ext uri="{FF2B5EF4-FFF2-40B4-BE49-F238E27FC236}">
                <a16:creationId xmlns:a16="http://schemas.microsoft.com/office/drawing/2014/main" id="{7D5AF709-A459-4804-23EA-071D4D321D4D}"/>
              </a:ext>
            </a:extLst>
          </p:cNvPr>
          <p:cNvPicPr>
            <a:picLocks noChangeAspect="1"/>
          </p:cNvPicPr>
          <p:nvPr/>
        </p:nvPicPr>
        <p:blipFill>
          <a:blip r:embed="rId4"/>
          <a:srcRect/>
          <a:stretch/>
        </p:blipFill>
        <p:spPr>
          <a:xfrm>
            <a:off x="6831874" y="1371599"/>
            <a:ext cx="1682933" cy="1682933"/>
          </a:xfrm>
          <a:prstGeom prst="rect">
            <a:avLst/>
          </a:prstGeom>
        </p:spPr>
      </p:pic>
      <p:pic>
        <p:nvPicPr>
          <p:cNvPr id="41" name="Picture 40">
            <a:extLst>
              <a:ext uri="{FF2B5EF4-FFF2-40B4-BE49-F238E27FC236}">
                <a16:creationId xmlns:a16="http://schemas.microsoft.com/office/drawing/2014/main" id="{31C9FD6F-B587-07EB-20FD-DAE33CF0C971}"/>
              </a:ext>
            </a:extLst>
          </p:cNvPr>
          <p:cNvPicPr>
            <a:picLocks noChangeAspect="1"/>
          </p:cNvPicPr>
          <p:nvPr/>
        </p:nvPicPr>
        <p:blipFill>
          <a:blip r:embed="rId5"/>
          <a:srcRect/>
          <a:stretch/>
        </p:blipFill>
        <p:spPr>
          <a:xfrm>
            <a:off x="6831874" y="3422469"/>
            <a:ext cx="1682933" cy="1682933"/>
          </a:xfrm>
          <a:prstGeom prst="rect">
            <a:avLst/>
          </a:prstGeom>
        </p:spPr>
      </p:pic>
      <p:cxnSp>
        <p:nvCxnSpPr>
          <p:cNvPr id="42" name="Straight Arrow Connector 41">
            <a:extLst>
              <a:ext uri="{FF2B5EF4-FFF2-40B4-BE49-F238E27FC236}">
                <a16:creationId xmlns:a16="http://schemas.microsoft.com/office/drawing/2014/main" id="{3A25750B-73D0-CBC4-8373-AA1D3BE7200C}"/>
              </a:ext>
            </a:extLst>
          </p:cNvPr>
          <p:cNvCxnSpPr>
            <a:cxnSpLocks/>
          </p:cNvCxnSpPr>
          <p:nvPr/>
        </p:nvCxnSpPr>
        <p:spPr>
          <a:xfrm flipH="1">
            <a:off x="6924900" y="3263040"/>
            <a:ext cx="3600000" cy="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86E7D41-58FC-ADED-6560-105FE9AB0808}"/>
              </a:ext>
            </a:extLst>
          </p:cNvPr>
          <p:cNvCxnSpPr>
            <a:cxnSpLocks/>
          </p:cNvCxnSpPr>
          <p:nvPr/>
        </p:nvCxnSpPr>
        <p:spPr>
          <a:xfrm>
            <a:off x="3467101" y="1463040"/>
            <a:ext cx="0" cy="360000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50" name="Picture 49">
            <a:extLst>
              <a:ext uri="{FF2B5EF4-FFF2-40B4-BE49-F238E27FC236}">
                <a16:creationId xmlns:a16="http://schemas.microsoft.com/office/drawing/2014/main" id="{F2A6A986-DC32-24EA-FA01-8A2F94CB776A}"/>
              </a:ext>
            </a:extLst>
          </p:cNvPr>
          <p:cNvPicPr>
            <a:picLocks noChangeAspect="1"/>
          </p:cNvPicPr>
          <p:nvPr/>
        </p:nvPicPr>
        <p:blipFill>
          <a:blip r:embed="rId4"/>
          <a:srcRect/>
          <a:stretch/>
        </p:blipFill>
        <p:spPr>
          <a:xfrm>
            <a:off x="1574075" y="1371599"/>
            <a:ext cx="1682933" cy="1682933"/>
          </a:xfrm>
          <a:prstGeom prst="rect">
            <a:avLst/>
          </a:prstGeom>
        </p:spPr>
      </p:pic>
      <p:pic>
        <p:nvPicPr>
          <p:cNvPr id="51" name="Picture 50">
            <a:extLst>
              <a:ext uri="{FF2B5EF4-FFF2-40B4-BE49-F238E27FC236}">
                <a16:creationId xmlns:a16="http://schemas.microsoft.com/office/drawing/2014/main" id="{9C3DC219-E376-AEA4-ACB9-695DF9A9F2D4}"/>
              </a:ext>
            </a:extLst>
          </p:cNvPr>
          <p:cNvPicPr>
            <a:picLocks noChangeAspect="1"/>
          </p:cNvPicPr>
          <p:nvPr/>
        </p:nvPicPr>
        <p:blipFill>
          <a:blip r:embed="rId6"/>
          <a:srcRect/>
          <a:stretch/>
        </p:blipFill>
        <p:spPr>
          <a:xfrm>
            <a:off x="3677195" y="3422469"/>
            <a:ext cx="1682933" cy="1682933"/>
          </a:xfrm>
          <a:prstGeom prst="rect">
            <a:avLst/>
          </a:prstGeom>
        </p:spPr>
      </p:pic>
      <p:pic>
        <p:nvPicPr>
          <p:cNvPr id="52" name="Picture 51">
            <a:extLst>
              <a:ext uri="{FF2B5EF4-FFF2-40B4-BE49-F238E27FC236}">
                <a16:creationId xmlns:a16="http://schemas.microsoft.com/office/drawing/2014/main" id="{AD058491-E125-9B84-CECC-459654E34C6B}"/>
              </a:ext>
            </a:extLst>
          </p:cNvPr>
          <p:cNvPicPr>
            <a:picLocks noChangeAspect="1"/>
          </p:cNvPicPr>
          <p:nvPr/>
        </p:nvPicPr>
        <p:blipFill>
          <a:blip r:embed="rId5"/>
          <a:srcRect/>
          <a:stretch/>
        </p:blipFill>
        <p:spPr>
          <a:xfrm>
            <a:off x="1574075" y="3422469"/>
            <a:ext cx="1682933" cy="1682933"/>
          </a:xfrm>
          <a:prstGeom prst="rect">
            <a:avLst/>
          </a:prstGeom>
        </p:spPr>
      </p:pic>
      <p:cxnSp>
        <p:nvCxnSpPr>
          <p:cNvPr id="53" name="Straight Arrow Connector 52">
            <a:extLst>
              <a:ext uri="{FF2B5EF4-FFF2-40B4-BE49-F238E27FC236}">
                <a16:creationId xmlns:a16="http://schemas.microsoft.com/office/drawing/2014/main" id="{7382B5F8-245E-BD6D-8DDC-35C7B36EDDB4}"/>
              </a:ext>
            </a:extLst>
          </p:cNvPr>
          <p:cNvCxnSpPr>
            <a:cxnSpLocks/>
          </p:cNvCxnSpPr>
          <p:nvPr/>
        </p:nvCxnSpPr>
        <p:spPr>
          <a:xfrm flipH="1">
            <a:off x="1667101" y="3263040"/>
            <a:ext cx="3600000" cy="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ED84DC11-1A47-3780-1E8B-D8F31B0A884D}"/>
              </a:ext>
            </a:extLst>
          </p:cNvPr>
          <p:cNvSpPr txBox="1"/>
          <p:nvPr/>
        </p:nvSpPr>
        <p:spPr>
          <a:xfrm>
            <a:off x="3467101" y="2095275"/>
            <a:ext cx="2252800" cy="535531"/>
          </a:xfrm>
          <a:prstGeom prst="rect">
            <a:avLst/>
          </a:prstGeom>
          <a:noFill/>
        </p:spPr>
        <p:txBody>
          <a:bodyPr wrap="square">
            <a:spAutoFit/>
          </a:bodyPr>
          <a:lstStyle/>
          <a:p>
            <a:pPr marL="0" lvl="0" indent="0" algn="ctr" defTabSz="666750">
              <a:lnSpc>
                <a:spcPct val="90000"/>
              </a:lnSpc>
              <a:spcBef>
                <a:spcPct val="0"/>
              </a:spcBef>
              <a:spcAft>
                <a:spcPct val="35000"/>
              </a:spcAft>
              <a:buNone/>
            </a:pPr>
            <a:r>
              <a:rPr lang="en-GB" sz="3200" b="1" dirty="0">
                <a:solidFill>
                  <a:schemeClr val="accent5"/>
                </a:solidFill>
                <a:latin typeface="Arial" panose="020B0604020202020204" pitchFamily="34" charset="0"/>
                <a:cs typeface="Arial" panose="020B0604020202020204" pitchFamily="34" charset="0"/>
              </a:rPr>
              <a:t>C</a:t>
            </a:r>
            <a:r>
              <a:rPr lang="en-GB" sz="3200" b="1" kern="1200" dirty="0">
                <a:solidFill>
                  <a:schemeClr val="accent5"/>
                </a:solidFill>
                <a:latin typeface="Arial" panose="020B0604020202020204" pitchFamily="34" charset="0"/>
                <a:cs typeface="Arial" panose="020B0604020202020204" pitchFamily="34" charset="0"/>
              </a:rPr>
              <a:t>redibility</a:t>
            </a:r>
            <a:endParaRPr lang="en-US" sz="3200" kern="1200" dirty="0">
              <a:solidFill>
                <a:schemeClr val="accent5"/>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9C7DA28D-DB65-89F1-8041-5F672580585B}"/>
              </a:ext>
            </a:extLst>
          </p:cNvPr>
          <p:cNvSpPr txBox="1"/>
          <p:nvPr/>
        </p:nvSpPr>
        <p:spPr>
          <a:xfrm>
            <a:off x="8813075" y="3884996"/>
            <a:ext cx="2433611" cy="535531"/>
          </a:xfrm>
          <a:prstGeom prst="rect">
            <a:avLst/>
          </a:prstGeom>
          <a:noFill/>
        </p:spPr>
        <p:txBody>
          <a:bodyPr wrap="square">
            <a:spAutoFit/>
          </a:bodyPr>
          <a:lstStyle/>
          <a:p>
            <a:pPr algn="ctr" defTabSz="666750">
              <a:lnSpc>
                <a:spcPct val="90000"/>
              </a:lnSpc>
              <a:spcBef>
                <a:spcPct val="0"/>
              </a:spcBef>
              <a:spcAft>
                <a:spcPct val="35000"/>
              </a:spcAft>
            </a:pPr>
            <a:r>
              <a:rPr lang="en-GB" sz="3200" b="1" dirty="0">
                <a:solidFill>
                  <a:schemeClr val="accent5"/>
                </a:solidFill>
                <a:latin typeface="Arial" panose="020B0604020202020204" pitchFamily="34" charset="0"/>
                <a:cs typeface="Arial" panose="020B0604020202020204" pitchFamily="34" charset="0"/>
              </a:rPr>
              <a:t>Practicality</a:t>
            </a:r>
            <a:endParaRPr lang="en-US" sz="3200" kern="1200" dirty="0">
              <a:solidFill>
                <a:schemeClr val="accent5"/>
              </a:solidFill>
              <a:latin typeface="Arial" panose="020B0604020202020204" pitchFamily="34" charset="0"/>
              <a:cs typeface="Arial" panose="020B0604020202020204" pitchFamily="34" charset="0"/>
            </a:endParaRPr>
          </a:p>
        </p:txBody>
      </p:sp>
      <p:sp>
        <p:nvSpPr>
          <p:cNvPr id="69" name="Slide Number Placeholder 1">
            <a:extLst>
              <a:ext uri="{FF2B5EF4-FFF2-40B4-BE49-F238E27FC236}">
                <a16:creationId xmlns:a16="http://schemas.microsoft.com/office/drawing/2014/main" id="{4EA61358-4CFB-57BD-E07A-EA88C5DE8C2E}"/>
              </a:ext>
            </a:extLst>
          </p:cNvPr>
          <p:cNvSpPr txBox="1">
            <a:spLocks/>
          </p:cNvSpPr>
          <p:nvPr/>
        </p:nvSpPr>
        <p:spPr>
          <a:xfrm>
            <a:off x="11798300" y="6565900"/>
            <a:ext cx="393700" cy="29210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0000000-1234-1234-1234-123412341234}" type="slidenum">
              <a:rPr lang="sv-SE" sz="1400" b="1" smtClean="0">
                <a:solidFill>
                  <a:schemeClr val="bg1"/>
                </a:solidFill>
              </a:rPr>
              <a:pPr algn="ctr"/>
              <a:t>17</a:t>
            </a:fld>
            <a:endParaRPr lang="sv-SE" sz="1400" b="1" dirty="0">
              <a:solidFill>
                <a:schemeClr val="bg1"/>
              </a:solidFill>
            </a:endParaRPr>
          </a:p>
        </p:txBody>
      </p:sp>
      <p:sp>
        <p:nvSpPr>
          <p:cNvPr id="70" name="TextBox 69">
            <a:extLst>
              <a:ext uri="{FF2B5EF4-FFF2-40B4-BE49-F238E27FC236}">
                <a16:creationId xmlns:a16="http://schemas.microsoft.com/office/drawing/2014/main" id="{E998ACF7-FE13-3F1D-4DEE-418519590BE4}"/>
              </a:ext>
            </a:extLst>
          </p:cNvPr>
          <p:cNvSpPr txBox="1"/>
          <p:nvPr/>
        </p:nvSpPr>
        <p:spPr>
          <a:xfrm>
            <a:off x="8446946" y="6179745"/>
            <a:ext cx="3394363" cy="307777"/>
          </a:xfrm>
          <a:prstGeom prst="rect">
            <a:avLst/>
          </a:prstGeom>
          <a:noFill/>
        </p:spPr>
        <p:txBody>
          <a:bodyPr wrap="square" rtlCol="0">
            <a:spAutoFit/>
          </a:bodyPr>
          <a:lstStyle/>
          <a:p>
            <a:pPr marL="0" indent="0" algn="r">
              <a:buNone/>
            </a:pPr>
            <a:r>
              <a:rPr lang="en-GB" sz="1400" kern="1200" dirty="0">
                <a:solidFill>
                  <a:schemeClr val="tx1"/>
                </a:solidFill>
                <a:ea typeface="+mn-ea"/>
              </a:rPr>
              <a:t>ODI, 2015</a:t>
            </a:r>
          </a:p>
        </p:txBody>
      </p:sp>
    </p:spTree>
    <p:extLst>
      <p:ext uri="{BB962C8B-B14F-4D97-AF65-F5344CB8AC3E}">
        <p14:creationId xmlns:p14="http://schemas.microsoft.com/office/powerpoint/2010/main" val="1921872856"/>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77D89-448E-37C7-4C06-6784A1093B18}"/>
              </a:ext>
            </a:extLst>
          </p:cNvPr>
          <p:cNvSpPr>
            <a:spLocks noGrp="1"/>
          </p:cNvSpPr>
          <p:nvPr>
            <p:ph type="body" idx="13"/>
          </p:nvPr>
        </p:nvSpPr>
        <p:spPr>
          <a:xfrm>
            <a:off x="834079" y="789332"/>
            <a:ext cx="9093691" cy="604836"/>
          </a:xfrm>
        </p:spPr>
        <p:txBody>
          <a:bodyPr/>
          <a:lstStyle/>
          <a:p>
            <a:pPr>
              <a:spcAft>
                <a:spcPts val="1200"/>
              </a:spcAft>
            </a:pPr>
            <a:r>
              <a:rPr lang="en-GB" sz="2400" b="0" dirty="0">
                <a:latin typeface="Open Sans" pitchFamily="2" charset="0"/>
                <a:ea typeface="Open Sans" pitchFamily="2" charset="0"/>
                <a:cs typeface="Open Sans" pitchFamily="2" charset="0"/>
              </a:rPr>
              <a:t>3.5 Modelling and policy process:</a:t>
            </a:r>
            <a:r>
              <a:rPr lang="en-ZA" sz="2400" b="0" dirty="0">
                <a:latin typeface="Open Sans" pitchFamily="2" charset="0"/>
                <a:ea typeface="Open Sans" pitchFamily="2" charset="0"/>
                <a:cs typeface="Open Sans" pitchFamily="2" charset="0"/>
              </a:rPr>
              <a:t> </a:t>
            </a:r>
            <a:r>
              <a:rPr lang="en-GB" sz="2400" b="0" dirty="0">
                <a:latin typeface="Open Sans" pitchFamily="2" charset="0"/>
                <a:ea typeface="Open Sans" pitchFamily="2" charset="0"/>
                <a:cs typeface="Open Sans" pitchFamily="2" charset="0"/>
              </a:rPr>
              <a:t>political institutional context</a:t>
            </a:r>
            <a:endParaRPr lang="en-ZA" sz="2400" b="0" dirty="0">
              <a:latin typeface="Open Sans" pitchFamily="2" charset="0"/>
              <a:ea typeface="Open Sans" pitchFamily="2" charset="0"/>
              <a:cs typeface="Open Sans" pitchFamily="2" charset="0"/>
            </a:endParaRPr>
          </a:p>
        </p:txBody>
      </p:sp>
      <p:sp>
        <p:nvSpPr>
          <p:cNvPr id="5" name="Slide Number Placeholder 1">
            <a:extLst>
              <a:ext uri="{FF2B5EF4-FFF2-40B4-BE49-F238E27FC236}">
                <a16:creationId xmlns:a16="http://schemas.microsoft.com/office/drawing/2014/main" id="{594CBC4C-1651-007C-DB9F-066A68A17B8D}"/>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18</a:t>
            </a:fld>
            <a:endParaRPr lang="sv-SE" sz="1400" dirty="0"/>
          </a:p>
        </p:txBody>
      </p:sp>
      <p:sp>
        <p:nvSpPr>
          <p:cNvPr id="7" name="Text Placeholder 6">
            <a:extLst>
              <a:ext uri="{FF2B5EF4-FFF2-40B4-BE49-F238E27FC236}">
                <a16:creationId xmlns:a16="http://schemas.microsoft.com/office/drawing/2014/main" id="{E6B76089-7965-1B51-8452-95451F8857C8}"/>
              </a:ext>
            </a:extLst>
          </p:cNvPr>
          <p:cNvSpPr>
            <a:spLocks noGrp="1"/>
          </p:cNvSpPr>
          <p:nvPr>
            <p:ph type="body" idx="12"/>
          </p:nvPr>
        </p:nvSpPr>
        <p:spPr>
          <a:xfrm>
            <a:off x="834079" y="1577382"/>
            <a:ext cx="7563376" cy="4300904"/>
          </a:xfrm>
        </p:spPr>
        <p:txBody>
          <a:bodyPr/>
          <a:lstStyle/>
          <a:p>
            <a:r>
              <a:rPr lang="en-GB" dirty="0">
                <a:ea typeface="Open Sans" pitchFamily="2" charset="0"/>
              </a:rPr>
              <a:t>Political institutional context refers to the governmental structures, processes, and norms that shape how decisions are made and implemented. </a:t>
            </a:r>
          </a:p>
          <a:p>
            <a:r>
              <a:rPr lang="en-GB" dirty="0">
                <a:ea typeface="Open Sans" pitchFamily="2" charset="0"/>
              </a:rPr>
              <a:t>This includes the different branches of government as well as political parties, interest groups, and civil society.</a:t>
            </a:r>
          </a:p>
          <a:p>
            <a:r>
              <a:rPr lang="en-GB" dirty="0">
                <a:ea typeface="Open Sans" pitchFamily="2" charset="0"/>
              </a:rPr>
              <a:t>The political institutional context can shape </a:t>
            </a:r>
          </a:p>
          <a:p>
            <a:pPr marL="342900" indent="-342900">
              <a:buFont typeface="Arial" panose="020B0604020202020204" pitchFamily="34" charset="0"/>
              <a:buChar char="•"/>
            </a:pPr>
            <a:r>
              <a:rPr lang="en-GB" dirty="0">
                <a:ea typeface="Open Sans" pitchFamily="2" charset="0"/>
              </a:rPr>
              <a:t>the policy choices that are available to policymakers;</a:t>
            </a:r>
          </a:p>
          <a:p>
            <a:pPr marL="342900" indent="-342900">
              <a:buFont typeface="Arial" panose="020B0604020202020204" pitchFamily="34" charset="0"/>
              <a:buChar char="•"/>
            </a:pPr>
            <a:r>
              <a:rPr lang="en-GB" dirty="0">
                <a:ea typeface="Open Sans" pitchFamily="2" charset="0"/>
              </a:rPr>
              <a:t>what goals and objectives are pursued, and </a:t>
            </a:r>
          </a:p>
          <a:p>
            <a:pPr marL="342900" indent="-342900">
              <a:buFont typeface="Arial" panose="020B0604020202020204" pitchFamily="34" charset="0"/>
              <a:buChar char="•"/>
            </a:pPr>
            <a:r>
              <a:rPr lang="en-GB" dirty="0">
                <a:ea typeface="Open Sans" pitchFamily="2" charset="0"/>
              </a:rPr>
              <a:t>the strategies used to achieve those goals. </a:t>
            </a:r>
          </a:p>
          <a:p>
            <a:endParaRPr lang="en-GB" dirty="0">
              <a:latin typeface="Open Sans" pitchFamily="2" charset="0"/>
              <a:ea typeface="Open Sans" pitchFamily="2" charset="0"/>
              <a:cs typeface="Open Sans" pitchFamily="2" charset="0"/>
            </a:endParaRPr>
          </a:p>
          <a:p>
            <a:endParaRPr lang="en-GB" sz="2000" dirty="0">
              <a:latin typeface="Open Sans" pitchFamily="2" charset="0"/>
              <a:ea typeface="Open Sans" pitchFamily="2" charset="0"/>
              <a:cs typeface="Open Sans" pitchFamily="2" charset="0"/>
            </a:endParaRPr>
          </a:p>
        </p:txBody>
      </p:sp>
      <p:sp>
        <p:nvSpPr>
          <p:cNvPr id="2" name="Text Placeholder 6">
            <a:extLst>
              <a:ext uri="{FF2B5EF4-FFF2-40B4-BE49-F238E27FC236}">
                <a16:creationId xmlns:a16="http://schemas.microsoft.com/office/drawing/2014/main" id="{50B92F58-8C85-750F-31A8-26391A5071C0}"/>
              </a:ext>
            </a:extLst>
          </p:cNvPr>
          <p:cNvSpPr txBox="1">
            <a:spLocks/>
          </p:cNvSpPr>
          <p:nvPr/>
        </p:nvSpPr>
        <p:spPr>
          <a:xfrm>
            <a:off x="6102531" y="1394168"/>
            <a:ext cx="4883332" cy="4639469"/>
          </a:xfrm>
          <a:prstGeom prst="rect">
            <a:avLst/>
          </a:prstGeom>
        </p:spPr>
        <p:txBody>
          <a:bodyPr lIns="90000" tIns="36000" bIns="90000"/>
          <a:lstStyle>
            <a:defPPr marR="0" lvl="0" algn="l" rtl="0">
              <a:lnSpc>
                <a:spcPct val="100000"/>
              </a:lnSpc>
              <a:spcBef>
                <a:spcPts val="0"/>
              </a:spcBef>
              <a:spcAft>
                <a:spcPts val="0"/>
              </a:spcAft>
            </a:defPPr>
            <a:lvl1pPr marL="0" marR="0" lvl="0" algn="l" rtl="0" eaLnBrk="1" hangingPunct="1">
              <a:lnSpc>
                <a:spcPct val="90000"/>
              </a:lnSpc>
              <a:spcBef>
                <a:spcPts val="100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buNone/>
            </a:pPr>
            <a:endParaRPr lang="en-GB" dirty="0"/>
          </a:p>
        </p:txBody>
      </p:sp>
      <p:grpSp>
        <p:nvGrpSpPr>
          <p:cNvPr id="4" name="Group 3">
            <a:extLst>
              <a:ext uri="{FF2B5EF4-FFF2-40B4-BE49-F238E27FC236}">
                <a16:creationId xmlns:a16="http://schemas.microsoft.com/office/drawing/2014/main" id="{4917DC84-82EB-204E-86A5-00F6666062BA}"/>
              </a:ext>
            </a:extLst>
          </p:cNvPr>
          <p:cNvGrpSpPr/>
          <p:nvPr/>
        </p:nvGrpSpPr>
        <p:grpSpPr>
          <a:xfrm>
            <a:off x="8324484" y="1422031"/>
            <a:ext cx="3670666" cy="3842627"/>
            <a:chOff x="7955277" y="1394168"/>
            <a:chExt cx="3670666" cy="3842627"/>
          </a:xfrm>
        </p:grpSpPr>
        <p:sp>
          <p:nvSpPr>
            <p:cNvPr id="8" name="Google Shape;249;p35">
              <a:extLst>
                <a:ext uri="{FF2B5EF4-FFF2-40B4-BE49-F238E27FC236}">
                  <a16:creationId xmlns:a16="http://schemas.microsoft.com/office/drawing/2014/main" id="{75D07D77-13F7-AD48-BE3A-C4A5ED81864C}"/>
                </a:ext>
              </a:extLst>
            </p:cNvPr>
            <p:cNvSpPr/>
            <p:nvPr/>
          </p:nvSpPr>
          <p:spPr>
            <a:xfrm flipH="1">
              <a:off x="7955277" y="1999004"/>
              <a:ext cx="3327815" cy="3237791"/>
            </a:xfrm>
            <a:prstGeom prst="ellipse">
              <a:avLst/>
            </a:prstGeom>
            <a:solidFill>
              <a:schemeClr val="accent5">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199;p63">
              <a:extLst>
                <a:ext uri="{FF2B5EF4-FFF2-40B4-BE49-F238E27FC236}">
                  <a16:creationId xmlns:a16="http://schemas.microsoft.com/office/drawing/2014/main" id="{BE1F1092-C328-4F47-B59E-074BAFFCA8E2}"/>
                </a:ext>
              </a:extLst>
            </p:cNvPr>
            <p:cNvSpPr/>
            <p:nvPr/>
          </p:nvSpPr>
          <p:spPr>
            <a:xfrm>
              <a:off x="9037535" y="1394168"/>
              <a:ext cx="2588408" cy="2653176"/>
            </a:xfrm>
            <a:custGeom>
              <a:avLst/>
              <a:gdLst/>
              <a:ahLst/>
              <a:cxnLst/>
              <a:rect l="l" t="t" r="r" b="b"/>
              <a:pathLst>
                <a:path w="9574" h="9553" extrusionOk="0">
                  <a:moveTo>
                    <a:pt x="4811" y="290"/>
                  </a:moveTo>
                  <a:lnTo>
                    <a:pt x="8157" y="2230"/>
                  </a:lnTo>
                  <a:lnTo>
                    <a:pt x="7573" y="2230"/>
                  </a:lnTo>
                  <a:lnTo>
                    <a:pt x="4918" y="671"/>
                  </a:lnTo>
                  <a:cubicBezTo>
                    <a:pt x="4876" y="647"/>
                    <a:pt x="4838" y="635"/>
                    <a:pt x="4800" y="635"/>
                  </a:cubicBezTo>
                  <a:cubicBezTo>
                    <a:pt x="4763" y="635"/>
                    <a:pt x="4728" y="647"/>
                    <a:pt x="4692" y="671"/>
                  </a:cubicBezTo>
                  <a:lnTo>
                    <a:pt x="3989" y="1087"/>
                  </a:lnTo>
                  <a:cubicBezTo>
                    <a:pt x="3930" y="1135"/>
                    <a:pt x="3906" y="1206"/>
                    <a:pt x="3942" y="1278"/>
                  </a:cubicBezTo>
                  <a:cubicBezTo>
                    <a:pt x="3974" y="1318"/>
                    <a:pt x="4017" y="1348"/>
                    <a:pt x="4067" y="1348"/>
                  </a:cubicBezTo>
                  <a:cubicBezTo>
                    <a:pt x="4092" y="1348"/>
                    <a:pt x="4117" y="1341"/>
                    <a:pt x="4144" y="1326"/>
                  </a:cubicBezTo>
                  <a:lnTo>
                    <a:pt x="4811" y="933"/>
                  </a:lnTo>
                  <a:lnTo>
                    <a:pt x="7025" y="2230"/>
                  </a:lnTo>
                  <a:lnTo>
                    <a:pt x="2572" y="2230"/>
                  </a:lnTo>
                  <a:lnTo>
                    <a:pt x="3561" y="1671"/>
                  </a:lnTo>
                  <a:cubicBezTo>
                    <a:pt x="3620" y="1623"/>
                    <a:pt x="3644" y="1552"/>
                    <a:pt x="3608" y="1480"/>
                  </a:cubicBezTo>
                  <a:cubicBezTo>
                    <a:pt x="3576" y="1440"/>
                    <a:pt x="3533" y="1411"/>
                    <a:pt x="3483" y="1411"/>
                  </a:cubicBezTo>
                  <a:cubicBezTo>
                    <a:pt x="3459" y="1411"/>
                    <a:pt x="3433" y="1417"/>
                    <a:pt x="3406" y="1433"/>
                  </a:cubicBezTo>
                  <a:lnTo>
                    <a:pt x="2013" y="2254"/>
                  </a:lnTo>
                  <a:lnTo>
                    <a:pt x="1429" y="2254"/>
                  </a:lnTo>
                  <a:lnTo>
                    <a:pt x="4811" y="290"/>
                  </a:lnTo>
                  <a:close/>
                  <a:moveTo>
                    <a:pt x="8621" y="2528"/>
                  </a:moveTo>
                  <a:lnTo>
                    <a:pt x="8621" y="3207"/>
                  </a:lnTo>
                  <a:lnTo>
                    <a:pt x="965" y="3207"/>
                  </a:lnTo>
                  <a:lnTo>
                    <a:pt x="965" y="2528"/>
                  </a:lnTo>
                  <a:close/>
                  <a:moveTo>
                    <a:pt x="2644" y="3469"/>
                  </a:moveTo>
                  <a:cubicBezTo>
                    <a:pt x="2692" y="3469"/>
                    <a:pt x="2727" y="3481"/>
                    <a:pt x="2751" y="3516"/>
                  </a:cubicBezTo>
                  <a:cubicBezTo>
                    <a:pt x="2787" y="3540"/>
                    <a:pt x="2799" y="3576"/>
                    <a:pt x="2799" y="3623"/>
                  </a:cubicBezTo>
                  <a:cubicBezTo>
                    <a:pt x="2799" y="3695"/>
                    <a:pt x="2739" y="3754"/>
                    <a:pt x="2668" y="3754"/>
                  </a:cubicBezTo>
                  <a:cubicBezTo>
                    <a:pt x="2620" y="3754"/>
                    <a:pt x="2596" y="3731"/>
                    <a:pt x="2561" y="3707"/>
                  </a:cubicBezTo>
                  <a:cubicBezTo>
                    <a:pt x="2528" y="3666"/>
                    <a:pt x="2479" y="3648"/>
                    <a:pt x="2432" y="3648"/>
                  </a:cubicBezTo>
                  <a:cubicBezTo>
                    <a:pt x="2410" y="3648"/>
                    <a:pt x="2389" y="3652"/>
                    <a:pt x="2370" y="3659"/>
                  </a:cubicBezTo>
                  <a:cubicBezTo>
                    <a:pt x="2299" y="3695"/>
                    <a:pt x="2251" y="3754"/>
                    <a:pt x="2251" y="3826"/>
                  </a:cubicBezTo>
                  <a:lnTo>
                    <a:pt x="2251" y="7707"/>
                  </a:lnTo>
                  <a:lnTo>
                    <a:pt x="1703" y="7707"/>
                  </a:lnTo>
                  <a:lnTo>
                    <a:pt x="1703" y="3826"/>
                  </a:lnTo>
                  <a:cubicBezTo>
                    <a:pt x="1703" y="3754"/>
                    <a:pt x="1656" y="3683"/>
                    <a:pt x="1584" y="3659"/>
                  </a:cubicBezTo>
                  <a:cubicBezTo>
                    <a:pt x="1568" y="3653"/>
                    <a:pt x="1551" y="3650"/>
                    <a:pt x="1532" y="3650"/>
                  </a:cubicBezTo>
                  <a:cubicBezTo>
                    <a:pt x="1482" y="3650"/>
                    <a:pt x="1425" y="3672"/>
                    <a:pt x="1382" y="3707"/>
                  </a:cubicBezTo>
                  <a:cubicBezTo>
                    <a:pt x="1358" y="3742"/>
                    <a:pt x="1322" y="3754"/>
                    <a:pt x="1287" y="3754"/>
                  </a:cubicBezTo>
                  <a:cubicBezTo>
                    <a:pt x="1239" y="3754"/>
                    <a:pt x="1203" y="3731"/>
                    <a:pt x="1179" y="3707"/>
                  </a:cubicBezTo>
                  <a:cubicBezTo>
                    <a:pt x="1144" y="3683"/>
                    <a:pt x="1132" y="3647"/>
                    <a:pt x="1132" y="3600"/>
                  </a:cubicBezTo>
                  <a:cubicBezTo>
                    <a:pt x="1132" y="3528"/>
                    <a:pt x="1203" y="3469"/>
                    <a:pt x="1287" y="3469"/>
                  </a:cubicBezTo>
                  <a:close/>
                  <a:moveTo>
                    <a:pt x="5537" y="3481"/>
                  </a:moveTo>
                  <a:cubicBezTo>
                    <a:pt x="5573" y="3481"/>
                    <a:pt x="5609" y="3504"/>
                    <a:pt x="5644" y="3528"/>
                  </a:cubicBezTo>
                  <a:cubicBezTo>
                    <a:pt x="5668" y="3564"/>
                    <a:pt x="5692" y="3588"/>
                    <a:pt x="5692" y="3635"/>
                  </a:cubicBezTo>
                  <a:cubicBezTo>
                    <a:pt x="5692" y="3707"/>
                    <a:pt x="5632" y="3766"/>
                    <a:pt x="5549" y="3766"/>
                  </a:cubicBezTo>
                  <a:cubicBezTo>
                    <a:pt x="5513" y="3766"/>
                    <a:pt x="5478" y="3754"/>
                    <a:pt x="5454" y="3719"/>
                  </a:cubicBezTo>
                  <a:cubicBezTo>
                    <a:pt x="5424" y="3681"/>
                    <a:pt x="5376" y="3663"/>
                    <a:pt x="5329" y="3663"/>
                  </a:cubicBezTo>
                  <a:cubicBezTo>
                    <a:pt x="5301" y="3663"/>
                    <a:pt x="5274" y="3670"/>
                    <a:pt x="5251" y="3683"/>
                  </a:cubicBezTo>
                  <a:cubicBezTo>
                    <a:pt x="5180" y="3707"/>
                    <a:pt x="5132" y="3766"/>
                    <a:pt x="5132" y="3838"/>
                  </a:cubicBezTo>
                  <a:lnTo>
                    <a:pt x="5132" y="7731"/>
                  </a:lnTo>
                  <a:lnTo>
                    <a:pt x="4585" y="7731"/>
                  </a:lnTo>
                  <a:lnTo>
                    <a:pt x="4585" y="3838"/>
                  </a:lnTo>
                  <a:cubicBezTo>
                    <a:pt x="4585" y="3766"/>
                    <a:pt x="4537" y="3695"/>
                    <a:pt x="4466" y="3683"/>
                  </a:cubicBezTo>
                  <a:cubicBezTo>
                    <a:pt x="4439" y="3670"/>
                    <a:pt x="4412" y="3663"/>
                    <a:pt x="4386" y="3663"/>
                  </a:cubicBezTo>
                  <a:cubicBezTo>
                    <a:pt x="4344" y="3663"/>
                    <a:pt x="4305" y="3681"/>
                    <a:pt x="4275" y="3719"/>
                  </a:cubicBezTo>
                  <a:cubicBezTo>
                    <a:pt x="4239" y="3754"/>
                    <a:pt x="4216" y="3766"/>
                    <a:pt x="4168" y="3766"/>
                  </a:cubicBezTo>
                  <a:cubicBezTo>
                    <a:pt x="4120" y="3766"/>
                    <a:pt x="4096" y="3754"/>
                    <a:pt x="4061" y="3719"/>
                  </a:cubicBezTo>
                  <a:cubicBezTo>
                    <a:pt x="4037" y="3695"/>
                    <a:pt x="4025" y="3659"/>
                    <a:pt x="4025" y="3623"/>
                  </a:cubicBezTo>
                  <a:cubicBezTo>
                    <a:pt x="4025" y="3540"/>
                    <a:pt x="4096" y="3481"/>
                    <a:pt x="4168" y="3481"/>
                  </a:cubicBezTo>
                  <a:close/>
                  <a:moveTo>
                    <a:pt x="8395" y="3481"/>
                  </a:moveTo>
                  <a:cubicBezTo>
                    <a:pt x="8442" y="3481"/>
                    <a:pt x="8466" y="3492"/>
                    <a:pt x="8502" y="3528"/>
                  </a:cubicBezTo>
                  <a:cubicBezTo>
                    <a:pt x="8526" y="3552"/>
                    <a:pt x="8538" y="3588"/>
                    <a:pt x="8538" y="3635"/>
                  </a:cubicBezTo>
                  <a:cubicBezTo>
                    <a:pt x="8526" y="3695"/>
                    <a:pt x="8466" y="3754"/>
                    <a:pt x="8407" y="3754"/>
                  </a:cubicBezTo>
                  <a:cubicBezTo>
                    <a:pt x="8371" y="3754"/>
                    <a:pt x="8335" y="3742"/>
                    <a:pt x="8311" y="3707"/>
                  </a:cubicBezTo>
                  <a:cubicBezTo>
                    <a:pt x="8279" y="3666"/>
                    <a:pt x="8224" y="3648"/>
                    <a:pt x="8174" y="3648"/>
                  </a:cubicBezTo>
                  <a:cubicBezTo>
                    <a:pt x="8150" y="3648"/>
                    <a:pt x="8128" y="3652"/>
                    <a:pt x="8109" y="3659"/>
                  </a:cubicBezTo>
                  <a:cubicBezTo>
                    <a:pt x="8037" y="3695"/>
                    <a:pt x="7990" y="3754"/>
                    <a:pt x="7990" y="3826"/>
                  </a:cubicBezTo>
                  <a:lnTo>
                    <a:pt x="7990" y="7707"/>
                  </a:lnTo>
                  <a:lnTo>
                    <a:pt x="7442" y="7707"/>
                  </a:lnTo>
                  <a:lnTo>
                    <a:pt x="7442" y="6314"/>
                  </a:lnTo>
                  <a:cubicBezTo>
                    <a:pt x="7442" y="6243"/>
                    <a:pt x="7383" y="6183"/>
                    <a:pt x="7311" y="6183"/>
                  </a:cubicBezTo>
                  <a:cubicBezTo>
                    <a:pt x="7240" y="6183"/>
                    <a:pt x="7180" y="6243"/>
                    <a:pt x="7180" y="6314"/>
                  </a:cubicBezTo>
                  <a:lnTo>
                    <a:pt x="7180" y="7743"/>
                  </a:lnTo>
                  <a:cubicBezTo>
                    <a:pt x="7097" y="7791"/>
                    <a:pt x="7061" y="7862"/>
                    <a:pt x="7061" y="7945"/>
                  </a:cubicBezTo>
                  <a:lnTo>
                    <a:pt x="7061" y="8148"/>
                  </a:lnTo>
                  <a:lnTo>
                    <a:pt x="5549" y="8148"/>
                  </a:lnTo>
                  <a:lnTo>
                    <a:pt x="5549" y="7969"/>
                  </a:lnTo>
                  <a:cubicBezTo>
                    <a:pt x="5549" y="7874"/>
                    <a:pt x="5513" y="7803"/>
                    <a:pt x="5430" y="7755"/>
                  </a:cubicBezTo>
                  <a:lnTo>
                    <a:pt x="5430" y="4016"/>
                  </a:lnTo>
                  <a:cubicBezTo>
                    <a:pt x="5465" y="4034"/>
                    <a:pt x="5500" y="4045"/>
                    <a:pt x="5535" y="4045"/>
                  </a:cubicBezTo>
                  <a:cubicBezTo>
                    <a:pt x="5547" y="4045"/>
                    <a:pt x="5560" y="4043"/>
                    <a:pt x="5573" y="4040"/>
                  </a:cubicBezTo>
                  <a:cubicBezTo>
                    <a:pt x="5787" y="4040"/>
                    <a:pt x="5966" y="3862"/>
                    <a:pt x="5966" y="3635"/>
                  </a:cubicBezTo>
                  <a:cubicBezTo>
                    <a:pt x="5966" y="3576"/>
                    <a:pt x="5966" y="3528"/>
                    <a:pt x="5954" y="3481"/>
                  </a:cubicBezTo>
                  <a:lnTo>
                    <a:pt x="6656" y="3481"/>
                  </a:lnTo>
                  <a:cubicBezTo>
                    <a:pt x="6633" y="3516"/>
                    <a:pt x="6633" y="3564"/>
                    <a:pt x="6621" y="3600"/>
                  </a:cubicBezTo>
                  <a:cubicBezTo>
                    <a:pt x="6621" y="3719"/>
                    <a:pt x="6656" y="3826"/>
                    <a:pt x="6740" y="3921"/>
                  </a:cubicBezTo>
                  <a:cubicBezTo>
                    <a:pt x="6811" y="4004"/>
                    <a:pt x="6942" y="4052"/>
                    <a:pt x="7037" y="4052"/>
                  </a:cubicBezTo>
                  <a:cubicBezTo>
                    <a:pt x="7085" y="4052"/>
                    <a:pt x="7133" y="4028"/>
                    <a:pt x="7168" y="4016"/>
                  </a:cubicBezTo>
                  <a:lnTo>
                    <a:pt x="7168" y="5636"/>
                  </a:lnTo>
                  <a:cubicBezTo>
                    <a:pt x="7168" y="5719"/>
                    <a:pt x="7228" y="5778"/>
                    <a:pt x="7311" y="5778"/>
                  </a:cubicBezTo>
                  <a:cubicBezTo>
                    <a:pt x="7383" y="5778"/>
                    <a:pt x="7442" y="5719"/>
                    <a:pt x="7442" y="5636"/>
                  </a:cubicBezTo>
                  <a:lnTo>
                    <a:pt x="7442" y="3838"/>
                  </a:lnTo>
                  <a:cubicBezTo>
                    <a:pt x="7442" y="3766"/>
                    <a:pt x="7395" y="3695"/>
                    <a:pt x="7323" y="3671"/>
                  </a:cubicBezTo>
                  <a:cubicBezTo>
                    <a:pt x="7301" y="3667"/>
                    <a:pt x="7278" y="3665"/>
                    <a:pt x="7255" y="3665"/>
                  </a:cubicBezTo>
                  <a:cubicBezTo>
                    <a:pt x="7205" y="3665"/>
                    <a:pt x="7157" y="3678"/>
                    <a:pt x="7133" y="3719"/>
                  </a:cubicBezTo>
                  <a:cubicBezTo>
                    <a:pt x="7097" y="3754"/>
                    <a:pt x="7073" y="3766"/>
                    <a:pt x="7025" y="3766"/>
                  </a:cubicBezTo>
                  <a:cubicBezTo>
                    <a:pt x="6978" y="3766"/>
                    <a:pt x="6954" y="3754"/>
                    <a:pt x="6918" y="3719"/>
                  </a:cubicBezTo>
                  <a:cubicBezTo>
                    <a:pt x="6894" y="3695"/>
                    <a:pt x="6871" y="3659"/>
                    <a:pt x="6871" y="3612"/>
                  </a:cubicBezTo>
                  <a:cubicBezTo>
                    <a:pt x="6871" y="3540"/>
                    <a:pt x="6954" y="3481"/>
                    <a:pt x="7025" y="3481"/>
                  </a:cubicBezTo>
                  <a:close/>
                  <a:moveTo>
                    <a:pt x="2382" y="7993"/>
                  </a:moveTo>
                  <a:lnTo>
                    <a:pt x="2382" y="8160"/>
                  </a:lnTo>
                  <a:lnTo>
                    <a:pt x="1572" y="8160"/>
                  </a:lnTo>
                  <a:lnTo>
                    <a:pt x="1572" y="7993"/>
                  </a:lnTo>
                  <a:close/>
                  <a:moveTo>
                    <a:pt x="3751" y="3481"/>
                  </a:moveTo>
                  <a:cubicBezTo>
                    <a:pt x="3739" y="3516"/>
                    <a:pt x="3739" y="3564"/>
                    <a:pt x="3715" y="3600"/>
                  </a:cubicBezTo>
                  <a:cubicBezTo>
                    <a:pt x="3715" y="3719"/>
                    <a:pt x="3751" y="3826"/>
                    <a:pt x="3835" y="3921"/>
                  </a:cubicBezTo>
                  <a:cubicBezTo>
                    <a:pt x="3918" y="4004"/>
                    <a:pt x="4037" y="4052"/>
                    <a:pt x="4132" y="4052"/>
                  </a:cubicBezTo>
                  <a:cubicBezTo>
                    <a:pt x="4180" y="4052"/>
                    <a:pt x="4227" y="4028"/>
                    <a:pt x="4275" y="4016"/>
                  </a:cubicBezTo>
                  <a:lnTo>
                    <a:pt x="4275" y="7755"/>
                  </a:lnTo>
                  <a:cubicBezTo>
                    <a:pt x="4192" y="7803"/>
                    <a:pt x="4156" y="7874"/>
                    <a:pt x="4156" y="7957"/>
                  </a:cubicBezTo>
                  <a:lnTo>
                    <a:pt x="4156" y="8160"/>
                  </a:lnTo>
                  <a:lnTo>
                    <a:pt x="2644" y="8160"/>
                  </a:lnTo>
                  <a:lnTo>
                    <a:pt x="2644" y="7969"/>
                  </a:lnTo>
                  <a:cubicBezTo>
                    <a:pt x="2668" y="7874"/>
                    <a:pt x="2608" y="7803"/>
                    <a:pt x="2537" y="7755"/>
                  </a:cubicBezTo>
                  <a:lnTo>
                    <a:pt x="2537" y="4016"/>
                  </a:lnTo>
                  <a:cubicBezTo>
                    <a:pt x="2563" y="4034"/>
                    <a:pt x="2595" y="4045"/>
                    <a:pt x="2630" y="4045"/>
                  </a:cubicBezTo>
                  <a:cubicBezTo>
                    <a:pt x="2642" y="4045"/>
                    <a:pt x="2655" y="4043"/>
                    <a:pt x="2668" y="4040"/>
                  </a:cubicBezTo>
                  <a:cubicBezTo>
                    <a:pt x="2894" y="4040"/>
                    <a:pt x="3073" y="3862"/>
                    <a:pt x="3073" y="3635"/>
                  </a:cubicBezTo>
                  <a:cubicBezTo>
                    <a:pt x="3073" y="3576"/>
                    <a:pt x="3073" y="3528"/>
                    <a:pt x="3049" y="3481"/>
                  </a:cubicBezTo>
                  <a:close/>
                  <a:moveTo>
                    <a:pt x="5251" y="7993"/>
                  </a:moveTo>
                  <a:lnTo>
                    <a:pt x="5251" y="8160"/>
                  </a:lnTo>
                  <a:lnTo>
                    <a:pt x="4454" y="8160"/>
                  </a:lnTo>
                  <a:lnTo>
                    <a:pt x="4454" y="7993"/>
                  </a:lnTo>
                  <a:close/>
                  <a:moveTo>
                    <a:pt x="8109" y="7993"/>
                  </a:moveTo>
                  <a:lnTo>
                    <a:pt x="8109" y="8160"/>
                  </a:lnTo>
                  <a:lnTo>
                    <a:pt x="7311" y="8160"/>
                  </a:lnTo>
                  <a:lnTo>
                    <a:pt x="7311" y="7993"/>
                  </a:lnTo>
                  <a:close/>
                  <a:moveTo>
                    <a:pt x="8454" y="8445"/>
                  </a:moveTo>
                  <a:cubicBezTo>
                    <a:pt x="8526" y="8445"/>
                    <a:pt x="8573" y="8505"/>
                    <a:pt x="8573" y="8565"/>
                  </a:cubicBezTo>
                  <a:lnTo>
                    <a:pt x="8573" y="8719"/>
                  </a:lnTo>
                  <a:lnTo>
                    <a:pt x="4001" y="8719"/>
                  </a:lnTo>
                  <a:cubicBezTo>
                    <a:pt x="3930" y="8719"/>
                    <a:pt x="3870" y="8779"/>
                    <a:pt x="3870" y="8862"/>
                  </a:cubicBezTo>
                  <a:cubicBezTo>
                    <a:pt x="3870" y="8934"/>
                    <a:pt x="3930" y="8993"/>
                    <a:pt x="4001" y="8993"/>
                  </a:cubicBezTo>
                  <a:lnTo>
                    <a:pt x="8728" y="8993"/>
                  </a:lnTo>
                  <a:cubicBezTo>
                    <a:pt x="8799" y="8993"/>
                    <a:pt x="8859" y="9053"/>
                    <a:pt x="8859" y="9124"/>
                  </a:cubicBezTo>
                  <a:lnTo>
                    <a:pt x="8859" y="9279"/>
                  </a:lnTo>
                  <a:lnTo>
                    <a:pt x="715" y="9279"/>
                  </a:lnTo>
                  <a:lnTo>
                    <a:pt x="715" y="9136"/>
                  </a:lnTo>
                  <a:cubicBezTo>
                    <a:pt x="715" y="9065"/>
                    <a:pt x="775" y="9005"/>
                    <a:pt x="846" y="9005"/>
                  </a:cubicBezTo>
                  <a:lnTo>
                    <a:pt x="3323" y="9005"/>
                  </a:lnTo>
                  <a:cubicBezTo>
                    <a:pt x="3394" y="9005"/>
                    <a:pt x="3454" y="8946"/>
                    <a:pt x="3454" y="8874"/>
                  </a:cubicBezTo>
                  <a:cubicBezTo>
                    <a:pt x="3454" y="8803"/>
                    <a:pt x="3394" y="8743"/>
                    <a:pt x="3323" y="8743"/>
                  </a:cubicBezTo>
                  <a:lnTo>
                    <a:pt x="1013" y="8743"/>
                  </a:lnTo>
                  <a:lnTo>
                    <a:pt x="1013" y="8565"/>
                  </a:lnTo>
                  <a:cubicBezTo>
                    <a:pt x="1013" y="8481"/>
                    <a:pt x="1072" y="8445"/>
                    <a:pt x="1132" y="8445"/>
                  </a:cubicBezTo>
                  <a:close/>
                  <a:moveTo>
                    <a:pt x="4781" y="1"/>
                  </a:moveTo>
                  <a:cubicBezTo>
                    <a:pt x="4736" y="1"/>
                    <a:pt x="4692" y="10"/>
                    <a:pt x="4656" y="28"/>
                  </a:cubicBezTo>
                  <a:lnTo>
                    <a:pt x="810" y="2278"/>
                  </a:lnTo>
                  <a:cubicBezTo>
                    <a:pt x="787" y="2278"/>
                    <a:pt x="775" y="2290"/>
                    <a:pt x="775" y="2314"/>
                  </a:cubicBezTo>
                  <a:cubicBezTo>
                    <a:pt x="715" y="2349"/>
                    <a:pt x="667" y="2445"/>
                    <a:pt x="667" y="2516"/>
                  </a:cubicBezTo>
                  <a:lnTo>
                    <a:pt x="667" y="3219"/>
                  </a:lnTo>
                  <a:cubicBezTo>
                    <a:pt x="667" y="3350"/>
                    <a:pt x="763" y="3457"/>
                    <a:pt x="882" y="3481"/>
                  </a:cubicBezTo>
                  <a:cubicBezTo>
                    <a:pt x="858" y="3528"/>
                    <a:pt x="846" y="3564"/>
                    <a:pt x="846" y="3600"/>
                  </a:cubicBezTo>
                  <a:cubicBezTo>
                    <a:pt x="846" y="3719"/>
                    <a:pt x="882" y="3826"/>
                    <a:pt x="965" y="3921"/>
                  </a:cubicBezTo>
                  <a:cubicBezTo>
                    <a:pt x="1048" y="4004"/>
                    <a:pt x="1168" y="4052"/>
                    <a:pt x="1263" y="4052"/>
                  </a:cubicBezTo>
                  <a:cubicBezTo>
                    <a:pt x="1310" y="4052"/>
                    <a:pt x="1358" y="4028"/>
                    <a:pt x="1406" y="4016"/>
                  </a:cubicBezTo>
                  <a:lnTo>
                    <a:pt x="1406" y="7755"/>
                  </a:lnTo>
                  <a:cubicBezTo>
                    <a:pt x="1322" y="7803"/>
                    <a:pt x="1287" y="7874"/>
                    <a:pt x="1287" y="7957"/>
                  </a:cubicBezTo>
                  <a:lnTo>
                    <a:pt x="1287" y="8160"/>
                  </a:lnTo>
                  <a:lnTo>
                    <a:pt x="1120" y="8160"/>
                  </a:lnTo>
                  <a:cubicBezTo>
                    <a:pt x="894" y="8160"/>
                    <a:pt x="715" y="8338"/>
                    <a:pt x="715" y="8553"/>
                  </a:cubicBezTo>
                  <a:lnTo>
                    <a:pt x="715" y="8743"/>
                  </a:lnTo>
                  <a:cubicBezTo>
                    <a:pt x="548" y="8791"/>
                    <a:pt x="417" y="8946"/>
                    <a:pt x="417" y="9136"/>
                  </a:cubicBezTo>
                  <a:lnTo>
                    <a:pt x="417" y="9291"/>
                  </a:lnTo>
                  <a:lnTo>
                    <a:pt x="132" y="9291"/>
                  </a:lnTo>
                  <a:cubicBezTo>
                    <a:pt x="60" y="9291"/>
                    <a:pt x="1" y="9350"/>
                    <a:pt x="1" y="9422"/>
                  </a:cubicBezTo>
                  <a:cubicBezTo>
                    <a:pt x="1" y="9493"/>
                    <a:pt x="60" y="9553"/>
                    <a:pt x="132" y="9553"/>
                  </a:cubicBezTo>
                  <a:lnTo>
                    <a:pt x="9442" y="9553"/>
                  </a:lnTo>
                  <a:cubicBezTo>
                    <a:pt x="9514" y="9553"/>
                    <a:pt x="9573" y="9493"/>
                    <a:pt x="9573" y="9422"/>
                  </a:cubicBezTo>
                  <a:cubicBezTo>
                    <a:pt x="9573" y="9350"/>
                    <a:pt x="9514" y="9291"/>
                    <a:pt x="9442" y="9291"/>
                  </a:cubicBezTo>
                  <a:lnTo>
                    <a:pt x="9157" y="9291"/>
                  </a:lnTo>
                  <a:lnTo>
                    <a:pt x="9157" y="9136"/>
                  </a:lnTo>
                  <a:cubicBezTo>
                    <a:pt x="9157" y="8957"/>
                    <a:pt x="9038" y="8803"/>
                    <a:pt x="8859" y="8743"/>
                  </a:cubicBezTo>
                  <a:lnTo>
                    <a:pt x="8859" y="8565"/>
                  </a:lnTo>
                  <a:cubicBezTo>
                    <a:pt x="8859" y="8338"/>
                    <a:pt x="8680" y="8160"/>
                    <a:pt x="8454" y="8160"/>
                  </a:cubicBezTo>
                  <a:lnTo>
                    <a:pt x="8395" y="8160"/>
                  </a:lnTo>
                  <a:lnTo>
                    <a:pt x="8395" y="7969"/>
                  </a:lnTo>
                  <a:cubicBezTo>
                    <a:pt x="8395" y="7874"/>
                    <a:pt x="8347" y="7803"/>
                    <a:pt x="8276" y="7755"/>
                  </a:cubicBezTo>
                  <a:lnTo>
                    <a:pt x="8276" y="4016"/>
                  </a:lnTo>
                  <a:cubicBezTo>
                    <a:pt x="8310" y="4034"/>
                    <a:pt x="8345" y="4045"/>
                    <a:pt x="8375" y="4045"/>
                  </a:cubicBezTo>
                  <a:cubicBezTo>
                    <a:pt x="8387" y="4045"/>
                    <a:pt x="8397" y="4043"/>
                    <a:pt x="8407" y="4040"/>
                  </a:cubicBezTo>
                  <a:cubicBezTo>
                    <a:pt x="8633" y="4040"/>
                    <a:pt x="8811" y="3862"/>
                    <a:pt x="8811" y="3635"/>
                  </a:cubicBezTo>
                  <a:cubicBezTo>
                    <a:pt x="8811" y="3564"/>
                    <a:pt x="8799" y="3504"/>
                    <a:pt x="8764" y="3421"/>
                  </a:cubicBezTo>
                  <a:cubicBezTo>
                    <a:pt x="8835" y="3385"/>
                    <a:pt x="8883" y="3290"/>
                    <a:pt x="8883" y="3207"/>
                  </a:cubicBezTo>
                  <a:lnTo>
                    <a:pt x="8883" y="2504"/>
                  </a:lnTo>
                  <a:cubicBezTo>
                    <a:pt x="8883" y="2397"/>
                    <a:pt x="8823" y="2314"/>
                    <a:pt x="8740" y="2266"/>
                  </a:cubicBezTo>
                  <a:lnTo>
                    <a:pt x="4906" y="28"/>
                  </a:lnTo>
                  <a:cubicBezTo>
                    <a:pt x="4870" y="10"/>
                    <a:pt x="4826" y="1"/>
                    <a:pt x="4781" y="1"/>
                  </a:cubicBezTo>
                  <a:close/>
                </a:path>
              </a:pathLst>
            </a:custGeom>
            <a:solidFill>
              <a:schemeClr val="accent1"/>
            </a:solidFill>
            <a:ln>
              <a:solidFill>
                <a:schemeClr val="accent4">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70382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77D89-448E-37C7-4C06-6784A1093B18}"/>
              </a:ext>
            </a:extLst>
          </p:cNvPr>
          <p:cNvSpPr>
            <a:spLocks noGrp="1"/>
          </p:cNvSpPr>
          <p:nvPr>
            <p:ph type="body" idx="13"/>
          </p:nvPr>
        </p:nvSpPr>
        <p:spPr>
          <a:xfrm>
            <a:off x="834080" y="789332"/>
            <a:ext cx="7382819" cy="604836"/>
          </a:xfrm>
        </p:spPr>
        <p:txBody>
          <a:bodyPr/>
          <a:lstStyle/>
          <a:p>
            <a:pPr>
              <a:spcAft>
                <a:spcPts val="1200"/>
              </a:spcAft>
            </a:pPr>
            <a:r>
              <a:rPr lang="en-GB" sz="2400" b="1" dirty="0">
                <a:latin typeface="Open Sans"/>
                <a:ea typeface="Open Sans" panose="020B0606030504020204" pitchFamily="34" charset="0"/>
                <a:cs typeface="Open Sans" panose="020B0606030504020204" pitchFamily="34" charset="0"/>
              </a:rPr>
              <a:t>3.5 Modelling and policy process</a:t>
            </a:r>
            <a:endParaRPr lang="en-ZA" sz="2400" b="1" dirty="0">
              <a:highlight>
                <a:srgbClr val="FFFF00"/>
              </a:highlight>
              <a:latin typeface="Open Sans"/>
              <a:ea typeface="Open Sans" panose="020B0606030504020204" pitchFamily="34" charset="0"/>
              <a:cs typeface="Open Sans" panose="020B0606030504020204" pitchFamily="34" charset="0"/>
            </a:endParaRPr>
          </a:p>
        </p:txBody>
      </p:sp>
      <p:sp>
        <p:nvSpPr>
          <p:cNvPr id="5" name="Slide Number Placeholder 1">
            <a:extLst>
              <a:ext uri="{FF2B5EF4-FFF2-40B4-BE49-F238E27FC236}">
                <a16:creationId xmlns:a16="http://schemas.microsoft.com/office/drawing/2014/main" id="{594CBC4C-1651-007C-DB9F-066A68A17B8D}"/>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19</a:t>
            </a:fld>
            <a:endParaRPr lang="sv-SE" sz="1400" dirty="0"/>
          </a:p>
        </p:txBody>
      </p:sp>
      <p:sp>
        <p:nvSpPr>
          <p:cNvPr id="7" name="Text Placeholder 6">
            <a:extLst>
              <a:ext uri="{FF2B5EF4-FFF2-40B4-BE49-F238E27FC236}">
                <a16:creationId xmlns:a16="http://schemas.microsoft.com/office/drawing/2014/main" id="{E6B76089-7965-1B51-8452-95451F8857C8}"/>
              </a:ext>
            </a:extLst>
          </p:cNvPr>
          <p:cNvSpPr>
            <a:spLocks noGrp="1"/>
          </p:cNvSpPr>
          <p:nvPr>
            <p:ph type="body" idx="12"/>
          </p:nvPr>
        </p:nvSpPr>
        <p:spPr>
          <a:xfrm>
            <a:off x="820526" y="1585216"/>
            <a:ext cx="7133999" cy="3160955"/>
          </a:xfrm>
        </p:spPr>
        <p:txBody>
          <a:bodyPr/>
          <a:lstStyle/>
          <a:p>
            <a:r>
              <a:rPr lang="en-GB" dirty="0">
                <a:ea typeface="Open Sans" pitchFamily="2" charset="0"/>
              </a:rPr>
              <a:t>How modelling results are used also shaped by the political institutional context.</a:t>
            </a:r>
          </a:p>
          <a:p>
            <a:r>
              <a:rPr lang="en-GB" sz="2000" dirty="0">
                <a:ea typeface="Open Sans" pitchFamily="2" charset="0"/>
              </a:rPr>
              <a:t>Awareness of the political context </a:t>
            </a:r>
            <a:r>
              <a:rPr lang="en-GB" dirty="0">
                <a:ea typeface="Open Sans" pitchFamily="2" charset="0"/>
              </a:rPr>
              <a:t>and how it may affect the modelling process and utilisation modelling results is important.</a:t>
            </a:r>
          </a:p>
          <a:p>
            <a:r>
              <a:rPr lang="en-GB" dirty="0">
                <a:ea typeface="Open Sans" pitchFamily="2" charset="0"/>
              </a:rPr>
              <a:t>Doing so would enable modellers to:</a:t>
            </a:r>
          </a:p>
          <a:p>
            <a:pPr marL="342900" indent="-342900">
              <a:buFont typeface="Arial" panose="020B0604020202020204" pitchFamily="34" charset="0"/>
              <a:buChar char="•"/>
            </a:pPr>
            <a:r>
              <a:rPr lang="en-GB" sz="2000" dirty="0">
                <a:ea typeface="Open Sans" pitchFamily="2" charset="0"/>
              </a:rPr>
              <a:t>provide operationally relevant advice that takes diverse stakeholders concerns into consideration.</a:t>
            </a:r>
          </a:p>
          <a:p>
            <a:pPr marL="342900" indent="-342900">
              <a:buFont typeface="Arial" panose="020B0604020202020204" pitchFamily="34" charset="0"/>
              <a:buChar char="•"/>
            </a:pPr>
            <a:r>
              <a:rPr lang="en-GB" dirty="0">
                <a:ea typeface="Open Sans" pitchFamily="2" charset="0"/>
              </a:rPr>
              <a:t>take a balanced view of the broader issues, such as equity, unintended uses, negative consequences into account  so as to develop policy options that have socially and politically acceptable outcomes.</a:t>
            </a:r>
          </a:p>
          <a:p>
            <a:pPr marL="0" indent="0">
              <a:buNone/>
            </a:pPr>
            <a:endParaRPr lang="en-GB" sz="2000" dirty="0">
              <a:ea typeface="Calibri" panose="020F0502020204030204" pitchFamily="34" charset="0"/>
            </a:endParaRPr>
          </a:p>
        </p:txBody>
      </p:sp>
      <p:grpSp>
        <p:nvGrpSpPr>
          <p:cNvPr id="28" name="Group 27">
            <a:extLst>
              <a:ext uri="{FF2B5EF4-FFF2-40B4-BE49-F238E27FC236}">
                <a16:creationId xmlns:a16="http://schemas.microsoft.com/office/drawing/2014/main" id="{A9420F12-0CFD-334F-9387-0BF65A214995}"/>
              </a:ext>
            </a:extLst>
          </p:cNvPr>
          <p:cNvGrpSpPr/>
          <p:nvPr/>
        </p:nvGrpSpPr>
        <p:grpSpPr>
          <a:xfrm>
            <a:off x="8047669" y="950831"/>
            <a:ext cx="3607303" cy="3896941"/>
            <a:chOff x="8117491" y="973750"/>
            <a:chExt cx="3751824" cy="3888537"/>
          </a:xfrm>
        </p:grpSpPr>
        <p:sp>
          <p:nvSpPr>
            <p:cNvPr id="4" name="Oval 3">
              <a:extLst>
                <a:ext uri="{FF2B5EF4-FFF2-40B4-BE49-F238E27FC236}">
                  <a16:creationId xmlns:a16="http://schemas.microsoft.com/office/drawing/2014/main" id="{BE79F275-DB5B-7344-882A-47D54F5E4EF8}"/>
                </a:ext>
              </a:extLst>
            </p:cNvPr>
            <p:cNvSpPr/>
            <p:nvPr/>
          </p:nvSpPr>
          <p:spPr>
            <a:xfrm>
              <a:off x="8661941" y="1585217"/>
              <a:ext cx="3207374" cy="3277070"/>
            </a:xfrm>
            <a:prstGeom prst="ellipse">
              <a:avLst/>
            </a:prstGeom>
            <a:solidFill>
              <a:srgbClr val="AFC7FE">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oogle Shape;10070;p63">
              <a:extLst>
                <a:ext uri="{FF2B5EF4-FFF2-40B4-BE49-F238E27FC236}">
                  <a16:creationId xmlns:a16="http://schemas.microsoft.com/office/drawing/2014/main" id="{126F8C4C-3B59-564B-A264-A66383D07A52}"/>
                </a:ext>
              </a:extLst>
            </p:cNvPr>
            <p:cNvGrpSpPr/>
            <p:nvPr/>
          </p:nvGrpSpPr>
          <p:grpSpPr>
            <a:xfrm>
              <a:off x="9952878" y="2828979"/>
              <a:ext cx="1616399" cy="1795640"/>
              <a:chOff x="4891198" y="2925108"/>
              <a:chExt cx="334634" cy="334634"/>
            </a:xfrm>
            <a:solidFill>
              <a:schemeClr val="bg2">
                <a:lumMod val="75000"/>
              </a:schemeClr>
            </a:solidFill>
          </p:grpSpPr>
          <p:sp>
            <p:nvSpPr>
              <p:cNvPr id="9" name="Google Shape;10071;p63">
                <a:extLst>
                  <a:ext uri="{FF2B5EF4-FFF2-40B4-BE49-F238E27FC236}">
                    <a16:creationId xmlns:a16="http://schemas.microsoft.com/office/drawing/2014/main" id="{E0894740-1780-8448-A189-838CCA0866AB}"/>
                  </a:ext>
                </a:extLst>
              </p:cNvPr>
              <p:cNvSpPr/>
              <p:nvPr/>
            </p:nvSpPr>
            <p:spPr>
              <a:xfrm>
                <a:off x="5001830" y="2925108"/>
                <a:ext cx="113338" cy="150831"/>
              </a:xfrm>
              <a:custGeom>
                <a:avLst/>
                <a:gdLst/>
                <a:ahLst/>
                <a:cxnLst/>
                <a:rect l="l" t="t" r="r" b="b"/>
                <a:pathLst>
                  <a:path w="3561" h="4739" extrusionOk="0">
                    <a:moveTo>
                      <a:pt x="1822" y="333"/>
                    </a:moveTo>
                    <a:cubicBezTo>
                      <a:pt x="2251" y="333"/>
                      <a:pt x="2596" y="691"/>
                      <a:pt x="2596" y="1107"/>
                    </a:cubicBezTo>
                    <a:lnTo>
                      <a:pt x="2596" y="1214"/>
                    </a:lnTo>
                    <a:lnTo>
                      <a:pt x="2573" y="1214"/>
                    </a:lnTo>
                    <a:cubicBezTo>
                      <a:pt x="2358" y="1155"/>
                      <a:pt x="2275" y="857"/>
                      <a:pt x="2263" y="857"/>
                    </a:cubicBezTo>
                    <a:cubicBezTo>
                      <a:pt x="2251" y="798"/>
                      <a:pt x="2203" y="738"/>
                      <a:pt x="2132" y="738"/>
                    </a:cubicBezTo>
                    <a:cubicBezTo>
                      <a:pt x="2119" y="733"/>
                      <a:pt x="2105" y="731"/>
                      <a:pt x="2092" y="731"/>
                    </a:cubicBezTo>
                    <a:cubicBezTo>
                      <a:pt x="2043" y="731"/>
                      <a:pt x="1993" y="761"/>
                      <a:pt x="1965" y="798"/>
                    </a:cubicBezTo>
                    <a:cubicBezTo>
                      <a:pt x="1668" y="1214"/>
                      <a:pt x="1001" y="1214"/>
                      <a:pt x="1001" y="1214"/>
                    </a:cubicBezTo>
                    <a:lnTo>
                      <a:pt x="953" y="1214"/>
                    </a:lnTo>
                    <a:lnTo>
                      <a:pt x="965" y="1107"/>
                    </a:lnTo>
                    <a:cubicBezTo>
                      <a:pt x="965" y="679"/>
                      <a:pt x="1322" y="333"/>
                      <a:pt x="1739" y="333"/>
                    </a:cubicBezTo>
                    <a:close/>
                    <a:moveTo>
                      <a:pt x="2739" y="1655"/>
                    </a:moveTo>
                    <a:cubicBezTo>
                      <a:pt x="2775" y="1691"/>
                      <a:pt x="2775" y="1715"/>
                      <a:pt x="2775" y="1750"/>
                    </a:cubicBezTo>
                    <a:cubicBezTo>
                      <a:pt x="2775" y="1786"/>
                      <a:pt x="2751" y="1834"/>
                      <a:pt x="2703" y="1845"/>
                    </a:cubicBezTo>
                    <a:lnTo>
                      <a:pt x="2703" y="1655"/>
                    </a:lnTo>
                    <a:close/>
                    <a:moveTo>
                      <a:pt x="846" y="1667"/>
                    </a:moveTo>
                    <a:lnTo>
                      <a:pt x="846" y="1881"/>
                    </a:lnTo>
                    <a:cubicBezTo>
                      <a:pt x="822" y="1845"/>
                      <a:pt x="787" y="1822"/>
                      <a:pt x="787" y="1762"/>
                    </a:cubicBezTo>
                    <a:cubicBezTo>
                      <a:pt x="787" y="1715"/>
                      <a:pt x="810" y="1691"/>
                      <a:pt x="822" y="1667"/>
                    </a:cubicBezTo>
                    <a:close/>
                    <a:moveTo>
                      <a:pt x="2084" y="1179"/>
                    </a:moveTo>
                    <a:cubicBezTo>
                      <a:pt x="2144" y="1298"/>
                      <a:pt x="2251" y="1417"/>
                      <a:pt x="2394" y="1476"/>
                    </a:cubicBezTo>
                    <a:lnTo>
                      <a:pt x="2382" y="1953"/>
                    </a:lnTo>
                    <a:cubicBezTo>
                      <a:pt x="2382" y="2250"/>
                      <a:pt x="2144" y="2477"/>
                      <a:pt x="1858" y="2477"/>
                    </a:cubicBezTo>
                    <a:lnTo>
                      <a:pt x="1715" y="2477"/>
                    </a:lnTo>
                    <a:cubicBezTo>
                      <a:pt x="1418" y="2477"/>
                      <a:pt x="1191" y="2238"/>
                      <a:pt x="1191" y="1953"/>
                    </a:cubicBezTo>
                    <a:lnTo>
                      <a:pt x="1191" y="1524"/>
                    </a:lnTo>
                    <a:cubicBezTo>
                      <a:pt x="1406" y="1488"/>
                      <a:pt x="1787" y="1417"/>
                      <a:pt x="2084" y="1179"/>
                    </a:cubicBezTo>
                    <a:close/>
                    <a:moveTo>
                      <a:pt x="1965" y="2798"/>
                    </a:moveTo>
                    <a:lnTo>
                      <a:pt x="1965" y="2893"/>
                    </a:lnTo>
                    <a:lnTo>
                      <a:pt x="1787" y="3084"/>
                    </a:lnTo>
                    <a:lnTo>
                      <a:pt x="1608" y="2917"/>
                    </a:lnTo>
                    <a:lnTo>
                      <a:pt x="1608" y="2798"/>
                    </a:lnTo>
                    <a:close/>
                    <a:moveTo>
                      <a:pt x="1751" y="0"/>
                    </a:moveTo>
                    <a:cubicBezTo>
                      <a:pt x="1144" y="0"/>
                      <a:pt x="644" y="512"/>
                      <a:pt x="644" y="1119"/>
                    </a:cubicBezTo>
                    <a:lnTo>
                      <a:pt x="644" y="1417"/>
                    </a:lnTo>
                    <a:cubicBezTo>
                      <a:pt x="537" y="1512"/>
                      <a:pt x="465" y="1643"/>
                      <a:pt x="465" y="1774"/>
                    </a:cubicBezTo>
                    <a:cubicBezTo>
                      <a:pt x="465" y="2000"/>
                      <a:pt x="656" y="2203"/>
                      <a:pt x="894" y="2226"/>
                    </a:cubicBezTo>
                    <a:cubicBezTo>
                      <a:pt x="953" y="2429"/>
                      <a:pt x="1108" y="2596"/>
                      <a:pt x="1287" y="2703"/>
                    </a:cubicBezTo>
                    <a:lnTo>
                      <a:pt x="1287" y="2786"/>
                    </a:lnTo>
                    <a:lnTo>
                      <a:pt x="596" y="3060"/>
                    </a:lnTo>
                    <a:cubicBezTo>
                      <a:pt x="537" y="3084"/>
                      <a:pt x="1" y="3298"/>
                      <a:pt x="1" y="3965"/>
                    </a:cubicBezTo>
                    <a:lnTo>
                      <a:pt x="1" y="4560"/>
                    </a:lnTo>
                    <a:cubicBezTo>
                      <a:pt x="1" y="4643"/>
                      <a:pt x="72" y="4727"/>
                      <a:pt x="167" y="4727"/>
                    </a:cubicBezTo>
                    <a:lnTo>
                      <a:pt x="584" y="4727"/>
                    </a:lnTo>
                    <a:cubicBezTo>
                      <a:pt x="668" y="4727"/>
                      <a:pt x="739" y="4643"/>
                      <a:pt x="739" y="4560"/>
                    </a:cubicBezTo>
                    <a:cubicBezTo>
                      <a:pt x="739" y="4465"/>
                      <a:pt x="668" y="4393"/>
                      <a:pt x="584" y="4393"/>
                    </a:cubicBezTo>
                    <a:lnTo>
                      <a:pt x="322" y="4393"/>
                    </a:lnTo>
                    <a:lnTo>
                      <a:pt x="322" y="3965"/>
                    </a:lnTo>
                    <a:cubicBezTo>
                      <a:pt x="322" y="3500"/>
                      <a:pt x="691" y="3369"/>
                      <a:pt x="703" y="3369"/>
                    </a:cubicBezTo>
                    <a:lnTo>
                      <a:pt x="715" y="3369"/>
                    </a:lnTo>
                    <a:lnTo>
                      <a:pt x="1334" y="3131"/>
                    </a:lnTo>
                    <a:lnTo>
                      <a:pt x="1668" y="3453"/>
                    </a:lnTo>
                    <a:cubicBezTo>
                      <a:pt x="1703" y="3489"/>
                      <a:pt x="1739" y="3500"/>
                      <a:pt x="1787" y="3500"/>
                    </a:cubicBezTo>
                    <a:cubicBezTo>
                      <a:pt x="1834" y="3500"/>
                      <a:pt x="1870" y="3489"/>
                      <a:pt x="1906" y="3453"/>
                    </a:cubicBezTo>
                    <a:lnTo>
                      <a:pt x="2215" y="3131"/>
                    </a:lnTo>
                    <a:lnTo>
                      <a:pt x="2846" y="3381"/>
                    </a:lnTo>
                    <a:lnTo>
                      <a:pt x="2858" y="3381"/>
                    </a:lnTo>
                    <a:cubicBezTo>
                      <a:pt x="2858" y="3381"/>
                      <a:pt x="3227" y="3512"/>
                      <a:pt x="3227" y="3977"/>
                    </a:cubicBezTo>
                    <a:lnTo>
                      <a:pt x="3227" y="4405"/>
                    </a:lnTo>
                    <a:lnTo>
                      <a:pt x="1120" y="4405"/>
                    </a:lnTo>
                    <a:cubicBezTo>
                      <a:pt x="1025" y="4405"/>
                      <a:pt x="953" y="4489"/>
                      <a:pt x="953" y="4572"/>
                    </a:cubicBezTo>
                    <a:cubicBezTo>
                      <a:pt x="953" y="4667"/>
                      <a:pt x="1025" y="4739"/>
                      <a:pt x="1120" y="4739"/>
                    </a:cubicBezTo>
                    <a:lnTo>
                      <a:pt x="3394" y="4739"/>
                    </a:lnTo>
                    <a:cubicBezTo>
                      <a:pt x="3477" y="4739"/>
                      <a:pt x="3561" y="4667"/>
                      <a:pt x="3561" y="4572"/>
                    </a:cubicBezTo>
                    <a:lnTo>
                      <a:pt x="3561" y="3977"/>
                    </a:lnTo>
                    <a:cubicBezTo>
                      <a:pt x="3561" y="3310"/>
                      <a:pt x="3037" y="3084"/>
                      <a:pt x="2965" y="3072"/>
                    </a:cubicBezTo>
                    <a:lnTo>
                      <a:pt x="2311" y="2798"/>
                    </a:lnTo>
                    <a:lnTo>
                      <a:pt x="2311" y="2715"/>
                    </a:lnTo>
                    <a:cubicBezTo>
                      <a:pt x="2489" y="2607"/>
                      <a:pt x="2620" y="2441"/>
                      <a:pt x="2692" y="2238"/>
                    </a:cubicBezTo>
                    <a:cubicBezTo>
                      <a:pt x="2930" y="2226"/>
                      <a:pt x="3120" y="2012"/>
                      <a:pt x="3120" y="1774"/>
                    </a:cubicBezTo>
                    <a:cubicBezTo>
                      <a:pt x="3120" y="1631"/>
                      <a:pt x="3049" y="1488"/>
                      <a:pt x="2942" y="1417"/>
                    </a:cubicBezTo>
                    <a:lnTo>
                      <a:pt x="2942" y="1119"/>
                    </a:lnTo>
                    <a:cubicBezTo>
                      <a:pt x="2942" y="512"/>
                      <a:pt x="2442" y="0"/>
                      <a:pt x="1834" y="0"/>
                    </a:cubicBezTo>
                    <a:close/>
                  </a:path>
                </a:pathLst>
              </a:custGeom>
              <a:grpFill/>
              <a:ln>
                <a:solidFill>
                  <a:schemeClr val="accent4">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072;p63">
                <a:extLst>
                  <a:ext uri="{FF2B5EF4-FFF2-40B4-BE49-F238E27FC236}">
                    <a16:creationId xmlns:a16="http://schemas.microsoft.com/office/drawing/2014/main" id="{CF4F1F53-5939-694F-BBEB-44671E71CA91}"/>
                  </a:ext>
                </a:extLst>
              </p:cNvPr>
              <p:cNvSpPr/>
              <p:nvPr/>
            </p:nvSpPr>
            <p:spPr>
              <a:xfrm>
                <a:off x="5102628" y="2933033"/>
                <a:ext cx="98188" cy="76991"/>
              </a:xfrm>
              <a:custGeom>
                <a:avLst/>
                <a:gdLst/>
                <a:ahLst/>
                <a:cxnLst/>
                <a:rect l="l" t="t" r="r" b="b"/>
                <a:pathLst>
                  <a:path w="3085" h="2419" extrusionOk="0">
                    <a:moveTo>
                      <a:pt x="181" y="1"/>
                    </a:moveTo>
                    <a:cubicBezTo>
                      <a:pt x="116" y="1"/>
                      <a:pt x="55" y="44"/>
                      <a:pt x="37" y="108"/>
                    </a:cubicBezTo>
                    <a:cubicBezTo>
                      <a:pt x="1" y="192"/>
                      <a:pt x="48" y="287"/>
                      <a:pt x="132" y="323"/>
                    </a:cubicBezTo>
                    <a:cubicBezTo>
                      <a:pt x="1215" y="680"/>
                      <a:pt x="2132" y="1394"/>
                      <a:pt x="2751" y="2347"/>
                    </a:cubicBezTo>
                    <a:cubicBezTo>
                      <a:pt x="2787" y="2394"/>
                      <a:pt x="2846" y="2418"/>
                      <a:pt x="2894" y="2418"/>
                    </a:cubicBezTo>
                    <a:cubicBezTo>
                      <a:pt x="2918" y="2418"/>
                      <a:pt x="2954" y="2406"/>
                      <a:pt x="2977" y="2394"/>
                    </a:cubicBezTo>
                    <a:cubicBezTo>
                      <a:pt x="3049" y="2347"/>
                      <a:pt x="3085" y="2239"/>
                      <a:pt x="3025" y="2168"/>
                    </a:cubicBezTo>
                    <a:cubicBezTo>
                      <a:pt x="2370" y="1156"/>
                      <a:pt x="1382" y="382"/>
                      <a:pt x="239" y="13"/>
                    </a:cubicBezTo>
                    <a:cubicBezTo>
                      <a:pt x="220" y="5"/>
                      <a:pt x="200" y="1"/>
                      <a:pt x="181" y="1"/>
                    </a:cubicBezTo>
                    <a:close/>
                  </a:path>
                </a:pathLst>
              </a:custGeom>
              <a:grpFill/>
              <a:ln>
                <a:solidFill>
                  <a:schemeClr val="accent4">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073;p63">
                <a:extLst>
                  <a:ext uri="{FF2B5EF4-FFF2-40B4-BE49-F238E27FC236}">
                    <a16:creationId xmlns:a16="http://schemas.microsoft.com/office/drawing/2014/main" id="{B248FEF6-6FDC-1440-92B1-A0C84052C52C}"/>
                  </a:ext>
                </a:extLst>
              </p:cNvPr>
              <p:cNvSpPr/>
              <p:nvPr/>
            </p:nvSpPr>
            <p:spPr>
              <a:xfrm>
                <a:off x="4915832" y="2932492"/>
                <a:ext cx="98920" cy="77532"/>
              </a:xfrm>
              <a:custGeom>
                <a:avLst/>
                <a:gdLst/>
                <a:ahLst/>
                <a:cxnLst/>
                <a:rect l="l" t="t" r="r" b="b"/>
                <a:pathLst>
                  <a:path w="3108" h="2436" extrusionOk="0">
                    <a:moveTo>
                      <a:pt x="2914" y="0"/>
                    </a:moveTo>
                    <a:cubicBezTo>
                      <a:pt x="2899" y="0"/>
                      <a:pt x="2884" y="2"/>
                      <a:pt x="2869" y="6"/>
                    </a:cubicBezTo>
                    <a:cubicBezTo>
                      <a:pt x="1703" y="375"/>
                      <a:pt x="714" y="1161"/>
                      <a:pt x="36" y="2185"/>
                    </a:cubicBezTo>
                    <a:cubicBezTo>
                      <a:pt x="0" y="2256"/>
                      <a:pt x="24" y="2364"/>
                      <a:pt x="95" y="2411"/>
                    </a:cubicBezTo>
                    <a:cubicBezTo>
                      <a:pt x="131" y="2423"/>
                      <a:pt x="155" y="2435"/>
                      <a:pt x="191" y="2435"/>
                    </a:cubicBezTo>
                    <a:cubicBezTo>
                      <a:pt x="250" y="2435"/>
                      <a:pt x="298" y="2411"/>
                      <a:pt x="322" y="2364"/>
                    </a:cubicBezTo>
                    <a:cubicBezTo>
                      <a:pt x="953" y="1399"/>
                      <a:pt x="1881" y="685"/>
                      <a:pt x="2977" y="328"/>
                    </a:cubicBezTo>
                    <a:cubicBezTo>
                      <a:pt x="3060" y="292"/>
                      <a:pt x="3108" y="209"/>
                      <a:pt x="3072" y="113"/>
                    </a:cubicBezTo>
                    <a:cubicBezTo>
                      <a:pt x="3052" y="44"/>
                      <a:pt x="2984" y="0"/>
                      <a:pt x="2914" y="0"/>
                    </a:cubicBezTo>
                    <a:close/>
                  </a:path>
                </a:pathLst>
              </a:custGeom>
              <a:grpFill/>
              <a:ln>
                <a:solidFill>
                  <a:schemeClr val="accent4">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074;p63">
                <a:extLst>
                  <a:ext uri="{FF2B5EF4-FFF2-40B4-BE49-F238E27FC236}">
                    <a16:creationId xmlns:a16="http://schemas.microsoft.com/office/drawing/2014/main" id="{5C102BE6-8184-664E-8EC3-675003C6683A}"/>
                  </a:ext>
                </a:extLst>
              </p:cNvPr>
              <p:cNvSpPr/>
              <p:nvPr/>
            </p:nvSpPr>
            <p:spPr>
              <a:xfrm>
                <a:off x="4915832" y="3174254"/>
                <a:ext cx="80746" cy="70689"/>
              </a:xfrm>
              <a:custGeom>
                <a:avLst/>
                <a:gdLst/>
                <a:ahLst/>
                <a:cxnLst/>
                <a:rect l="l" t="t" r="r" b="b"/>
                <a:pathLst>
                  <a:path w="2537" h="2221" extrusionOk="0">
                    <a:moveTo>
                      <a:pt x="185" y="0"/>
                    </a:moveTo>
                    <a:cubicBezTo>
                      <a:pt x="155" y="0"/>
                      <a:pt x="125" y="9"/>
                      <a:pt x="95" y="30"/>
                    </a:cubicBezTo>
                    <a:cubicBezTo>
                      <a:pt x="24" y="78"/>
                      <a:pt x="0" y="185"/>
                      <a:pt x="60" y="256"/>
                    </a:cubicBezTo>
                    <a:cubicBezTo>
                      <a:pt x="607" y="1102"/>
                      <a:pt x="1381" y="1780"/>
                      <a:pt x="2286" y="2209"/>
                    </a:cubicBezTo>
                    <a:cubicBezTo>
                      <a:pt x="2322" y="2221"/>
                      <a:pt x="2334" y="2221"/>
                      <a:pt x="2357" y="2221"/>
                    </a:cubicBezTo>
                    <a:cubicBezTo>
                      <a:pt x="2417" y="2221"/>
                      <a:pt x="2477" y="2197"/>
                      <a:pt x="2512" y="2138"/>
                    </a:cubicBezTo>
                    <a:cubicBezTo>
                      <a:pt x="2536" y="2030"/>
                      <a:pt x="2512" y="1923"/>
                      <a:pt x="2417" y="1899"/>
                    </a:cubicBezTo>
                    <a:cubicBezTo>
                      <a:pt x="1560" y="1495"/>
                      <a:pt x="845" y="864"/>
                      <a:pt x="322" y="78"/>
                    </a:cubicBezTo>
                    <a:cubicBezTo>
                      <a:pt x="291" y="31"/>
                      <a:pt x="240" y="0"/>
                      <a:pt x="185" y="0"/>
                    </a:cubicBezTo>
                    <a:close/>
                  </a:path>
                </a:pathLst>
              </a:custGeom>
              <a:grpFill/>
              <a:ln>
                <a:solidFill>
                  <a:schemeClr val="accent4">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075;p63">
                <a:extLst>
                  <a:ext uri="{FF2B5EF4-FFF2-40B4-BE49-F238E27FC236}">
                    <a16:creationId xmlns:a16="http://schemas.microsoft.com/office/drawing/2014/main" id="{CA9FF130-F909-E54E-86AC-6B599E34B321}"/>
                  </a:ext>
                </a:extLst>
              </p:cNvPr>
              <p:cNvSpPr/>
              <p:nvPr/>
            </p:nvSpPr>
            <p:spPr>
              <a:xfrm>
                <a:off x="5121215" y="3173936"/>
                <a:ext cx="79601" cy="69511"/>
              </a:xfrm>
              <a:custGeom>
                <a:avLst/>
                <a:gdLst/>
                <a:ahLst/>
                <a:cxnLst/>
                <a:rect l="l" t="t" r="r" b="b"/>
                <a:pathLst>
                  <a:path w="2501" h="2184" extrusionOk="0">
                    <a:moveTo>
                      <a:pt x="2301" y="0"/>
                    </a:moveTo>
                    <a:cubicBezTo>
                      <a:pt x="2250" y="0"/>
                      <a:pt x="2201" y="25"/>
                      <a:pt x="2179" y="76"/>
                    </a:cubicBezTo>
                    <a:cubicBezTo>
                      <a:pt x="1667" y="862"/>
                      <a:pt x="953" y="1481"/>
                      <a:pt x="119" y="1874"/>
                    </a:cubicBezTo>
                    <a:cubicBezTo>
                      <a:pt x="36" y="1921"/>
                      <a:pt x="0" y="2005"/>
                      <a:pt x="48" y="2100"/>
                    </a:cubicBezTo>
                    <a:cubicBezTo>
                      <a:pt x="72" y="2159"/>
                      <a:pt x="131" y="2183"/>
                      <a:pt x="191" y="2183"/>
                    </a:cubicBezTo>
                    <a:cubicBezTo>
                      <a:pt x="226" y="2183"/>
                      <a:pt x="238" y="2183"/>
                      <a:pt x="274" y="2171"/>
                    </a:cubicBezTo>
                    <a:cubicBezTo>
                      <a:pt x="1167" y="1755"/>
                      <a:pt x="1941" y="1088"/>
                      <a:pt x="2477" y="231"/>
                    </a:cubicBezTo>
                    <a:cubicBezTo>
                      <a:pt x="2501" y="183"/>
                      <a:pt x="2489" y="76"/>
                      <a:pt x="2393" y="28"/>
                    </a:cubicBezTo>
                    <a:cubicBezTo>
                      <a:pt x="2366" y="10"/>
                      <a:pt x="2333" y="0"/>
                      <a:pt x="2301" y="0"/>
                    </a:cubicBezTo>
                    <a:close/>
                  </a:path>
                </a:pathLst>
              </a:custGeom>
              <a:grpFill/>
              <a:ln>
                <a:solidFill>
                  <a:schemeClr val="accent4">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076;p63">
                <a:extLst>
                  <a:ext uri="{FF2B5EF4-FFF2-40B4-BE49-F238E27FC236}">
                    <a16:creationId xmlns:a16="http://schemas.microsoft.com/office/drawing/2014/main" id="{ED395C69-4CC6-C641-9F27-A7F52F379456}"/>
                  </a:ext>
                </a:extLst>
              </p:cNvPr>
              <p:cNvSpPr/>
              <p:nvPr/>
            </p:nvSpPr>
            <p:spPr>
              <a:xfrm>
                <a:off x="4891198" y="3016803"/>
                <a:ext cx="112956" cy="150831"/>
              </a:xfrm>
              <a:custGeom>
                <a:avLst/>
                <a:gdLst/>
                <a:ahLst/>
                <a:cxnLst/>
                <a:rect l="l" t="t" r="r" b="b"/>
                <a:pathLst>
                  <a:path w="3549" h="4739" extrusionOk="0">
                    <a:moveTo>
                      <a:pt x="1822" y="322"/>
                    </a:moveTo>
                    <a:cubicBezTo>
                      <a:pt x="2262" y="322"/>
                      <a:pt x="2596" y="679"/>
                      <a:pt x="2596" y="1096"/>
                    </a:cubicBezTo>
                    <a:lnTo>
                      <a:pt x="2596" y="1203"/>
                    </a:lnTo>
                    <a:lnTo>
                      <a:pt x="2584" y="1203"/>
                    </a:lnTo>
                    <a:cubicBezTo>
                      <a:pt x="2358" y="1143"/>
                      <a:pt x="2286" y="846"/>
                      <a:pt x="2274" y="846"/>
                    </a:cubicBezTo>
                    <a:cubicBezTo>
                      <a:pt x="2262" y="786"/>
                      <a:pt x="2215" y="727"/>
                      <a:pt x="2143" y="727"/>
                    </a:cubicBezTo>
                    <a:cubicBezTo>
                      <a:pt x="2133" y="725"/>
                      <a:pt x="2122" y="724"/>
                      <a:pt x="2111" y="724"/>
                    </a:cubicBezTo>
                    <a:cubicBezTo>
                      <a:pt x="2057" y="724"/>
                      <a:pt x="1996" y="747"/>
                      <a:pt x="1977" y="786"/>
                    </a:cubicBezTo>
                    <a:cubicBezTo>
                      <a:pt x="1691" y="1203"/>
                      <a:pt x="1024" y="1203"/>
                      <a:pt x="1024" y="1203"/>
                    </a:cubicBezTo>
                    <a:lnTo>
                      <a:pt x="976" y="1203"/>
                    </a:lnTo>
                    <a:lnTo>
                      <a:pt x="976" y="1096"/>
                    </a:lnTo>
                    <a:cubicBezTo>
                      <a:pt x="976" y="667"/>
                      <a:pt x="1334" y="322"/>
                      <a:pt x="1750" y="322"/>
                    </a:cubicBezTo>
                    <a:close/>
                    <a:moveTo>
                      <a:pt x="2727" y="1667"/>
                    </a:moveTo>
                    <a:cubicBezTo>
                      <a:pt x="2762" y="1691"/>
                      <a:pt x="2762" y="1727"/>
                      <a:pt x="2762" y="1751"/>
                    </a:cubicBezTo>
                    <a:cubicBezTo>
                      <a:pt x="2762" y="1798"/>
                      <a:pt x="2750" y="1846"/>
                      <a:pt x="2703" y="1858"/>
                    </a:cubicBezTo>
                    <a:lnTo>
                      <a:pt x="2703" y="1667"/>
                    </a:lnTo>
                    <a:close/>
                    <a:moveTo>
                      <a:pt x="845" y="1667"/>
                    </a:moveTo>
                    <a:lnTo>
                      <a:pt x="845" y="1870"/>
                    </a:lnTo>
                    <a:cubicBezTo>
                      <a:pt x="810" y="1846"/>
                      <a:pt x="786" y="1810"/>
                      <a:pt x="786" y="1751"/>
                    </a:cubicBezTo>
                    <a:cubicBezTo>
                      <a:pt x="786" y="1727"/>
                      <a:pt x="798" y="1691"/>
                      <a:pt x="810" y="1667"/>
                    </a:cubicBezTo>
                    <a:close/>
                    <a:moveTo>
                      <a:pt x="2084" y="1203"/>
                    </a:moveTo>
                    <a:cubicBezTo>
                      <a:pt x="2143" y="1322"/>
                      <a:pt x="2239" y="1441"/>
                      <a:pt x="2393" y="1501"/>
                    </a:cubicBezTo>
                    <a:lnTo>
                      <a:pt x="2393" y="1977"/>
                    </a:lnTo>
                    <a:cubicBezTo>
                      <a:pt x="2393" y="2263"/>
                      <a:pt x="2155" y="2489"/>
                      <a:pt x="1858" y="2489"/>
                    </a:cubicBezTo>
                    <a:lnTo>
                      <a:pt x="1703" y="2489"/>
                    </a:lnTo>
                    <a:cubicBezTo>
                      <a:pt x="1405" y="2489"/>
                      <a:pt x="1191" y="2251"/>
                      <a:pt x="1191" y="1977"/>
                    </a:cubicBezTo>
                    <a:lnTo>
                      <a:pt x="1191" y="1548"/>
                    </a:lnTo>
                    <a:cubicBezTo>
                      <a:pt x="1393" y="1512"/>
                      <a:pt x="1786" y="1441"/>
                      <a:pt x="2084" y="1203"/>
                    </a:cubicBezTo>
                    <a:close/>
                    <a:moveTo>
                      <a:pt x="1965" y="2822"/>
                    </a:moveTo>
                    <a:lnTo>
                      <a:pt x="1965" y="2917"/>
                    </a:lnTo>
                    <a:lnTo>
                      <a:pt x="1786" y="3108"/>
                    </a:lnTo>
                    <a:lnTo>
                      <a:pt x="1607" y="2941"/>
                    </a:lnTo>
                    <a:lnTo>
                      <a:pt x="1607" y="2822"/>
                    </a:lnTo>
                    <a:close/>
                    <a:moveTo>
                      <a:pt x="1750" y="0"/>
                    </a:moveTo>
                    <a:cubicBezTo>
                      <a:pt x="1143" y="0"/>
                      <a:pt x="631" y="500"/>
                      <a:pt x="631" y="1108"/>
                    </a:cubicBezTo>
                    <a:lnTo>
                      <a:pt x="631" y="1405"/>
                    </a:lnTo>
                    <a:cubicBezTo>
                      <a:pt x="524" y="1501"/>
                      <a:pt x="453" y="1631"/>
                      <a:pt x="453" y="1762"/>
                    </a:cubicBezTo>
                    <a:cubicBezTo>
                      <a:pt x="453" y="2024"/>
                      <a:pt x="643" y="2215"/>
                      <a:pt x="893" y="2227"/>
                    </a:cubicBezTo>
                    <a:cubicBezTo>
                      <a:pt x="953" y="2441"/>
                      <a:pt x="1096" y="2596"/>
                      <a:pt x="1274" y="2703"/>
                    </a:cubicBezTo>
                    <a:lnTo>
                      <a:pt x="1274" y="2798"/>
                    </a:lnTo>
                    <a:lnTo>
                      <a:pt x="595" y="3060"/>
                    </a:lnTo>
                    <a:cubicBezTo>
                      <a:pt x="524" y="3096"/>
                      <a:pt x="0" y="3298"/>
                      <a:pt x="0" y="3965"/>
                    </a:cubicBezTo>
                    <a:lnTo>
                      <a:pt x="0" y="4560"/>
                    </a:lnTo>
                    <a:cubicBezTo>
                      <a:pt x="0" y="4656"/>
                      <a:pt x="72" y="4727"/>
                      <a:pt x="155" y="4727"/>
                    </a:cubicBezTo>
                    <a:lnTo>
                      <a:pt x="572" y="4727"/>
                    </a:lnTo>
                    <a:cubicBezTo>
                      <a:pt x="667" y="4727"/>
                      <a:pt x="738" y="4656"/>
                      <a:pt x="738" y="4560"/>
                    </a:cubicBezTo>
                    <a:cubicBezTo>
                      <a:pt x="738" y="4477"/>
                      <a:pt x="667" y="4406"/>
                      <a:pt x="572" y="4406"/>
                    </a:cubicBezTo>
                    <a:lnTo>
                      <a:pt x="322" y="4406"/>
                    </a:lnTo>
                    <a:lnTo>
                      <a:pt x="322" y="3965"/>
                    </a:lnTo>
                    <a:cubicBezTo>
                      <a:pt x="322" y="3513"/>
                      <a:pt x="679" y="3370"/>
                      <a:pt x="691" y="3370"/>
                    </a:cubicBezTo>
                    <a:lnTo>
                      <a:pt x="703" y="3370"/>
                    </a:lnTo>
                    <a:lnTo>
                      <a:pt x="1334" y="3132"/>
                    </a:lnTo>
                    <a:lnTo>
                      <a:pt x="1655" y="3465"/>
                    </a:lnTo>
                    <a:cubicBezTo>
                      <a:pt x="1691" y="3489"/>
                      <a:pt x="1738" y="3513"/>
                      <a:pt x="1774" y="3513"/>
                    </a:cubicBezTo>
                    <a:cubicBezTo>
                      <a:pt x="1822" y="3513"/>
                      <a:pt x="1869" y="3489"/>
                      <a:pt x="1893" y="3465"/>
                    </a:cubicBezTo>
                    <a:lnTo>
                      <a:pt x="2215" y="3132"/>
                    </a:lnTo>
                    <a:lnTo>
                      <a:pt x="2834" y="3394"/>
                    </a:lnTo>
                    <a:lnTo>
                      <a:pt x="2846" y="3394"/>
                    </a:lnTo>
                    <a:cubicBezTo>
                      <a:pt x="2870" y="3394"/>
                      <a:pt x="3227" y="3525"/>
                      <a:pt x="3227" y="3989"/>
                    </a:cubicBezTo>
                    <a:lnTo>
                      <a:pt x="3227" y="4418"/>
                    </a:lnTo>
                    <a:lnTo>
                      <a:pt x="1107" y="4418"/>
                    </a:lnTo>
                    <a:cubicBezTo>
                      <a:pt x="1024" y="4418"/>
                      <a:pt x="941" y="4489"/>
                      <a:pt x="941" y="4584"/>
                    </a:cubicBezTo>
                    <a:cubicBezTo>
                      <a:pt x="941" y="4668"/>
                      <a:pt x="1024" y="4739"/>
                      <a:pt x="1107" y="4739"/>
                    </a:cubicBezTo>
                    <a:lnTo>
                      <a:pt x="3382" y="4739"/>
                    </a:lnTo>
                    <a:cubicBezTo>
                      <a:pt x="3477" y="4727"/>
                      <a:pt x="3548" y="4656"/>
                      <a:pt x="3548" y="4560"/>
                    </a:cubicBezTo>
                    <a:lnTo>
                      <a:pt x="3548" y="3965"/>
                    </a:lnTo>
                    <a:cubicBezTo>
                      <a:pt x="3548" y="3298"/>
                      <a:pt x="3036" y="3072"/>
                      <a:pt x="2953" y="3060"/>
                    </a:cubicBezTo>
                    <a:lnTo>
                      <a:pt x="2298" y="2798"/>
                    </a:lnTo>
                    <a:lnTo>
                      <a:pt x="2298" y="2703"/>
                    </a:lnTo>
                    <a:cubicBezTo>
                      <a:pt x="2477" y="2596"/>
                      <a:pt x="2608" y="2441"/>
                      <a:pt x="2691" y="2227"/>
                    </a:cubicBezTo>
                    <a:cubicBezTo>
                      <a:pt x="2929" y="2215"/>
                      <a:pt x="3120" y="2001"/>
                      <a:pt x="3120" y="1762"/>
                    </a:cubicBezTo>
                    <a:cubicBezTo>
                      <a:pt x="3120" y="1620"/>
                      <a:pt x="3048" y="1489"/>
                      <a:pt x="2941" y="1405"/>
                    </a:cubicBezTo>
                    <a:lnTo>
                      <a:pt x="2941" y="1108"/>
                    </a:lnTo>
                    <a:cubicBezTo>
                      <a:pt x="2941" y="500"/>
                      <a:pt x="2429" y="0"/>
                      <a:pt x="1822" y="0"/>
                    </a:cubicBezTo>
                    <a:close/>
                  </a:path>
                </a:pathLst>
              </a:custGeom>
              <a:grpFill/>
              <a:ln>
                <a:solidFill>
                  <a:schemeClr val="accent4">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077;p63">
                <a:extLst>
                  <a:ext uri="{FF2B5EF4-FFF2-40B4-BE49-F238E27FC236}">
                    <a16:creationId xmlns:a16="http://schemas.microsoft.com/office/drawing/2014/main" id="{00D94CE8-88DB-3C41-A6EA-E64ACD44B583}"/>
                  </a:ext>
                </a:extLst>
              </p:cNvPr>
              <p:cNvSpPr/>
              <p:nvPr/>
            </p:nvSpPr>
            <p:spPr>
              <a:xfrm>
                <a:off x="5112876" y="3016803"/>
                <a:ext cx="112956" cy="150831"/>
              </a:xfrm>
              <a:custGeom>
                <a:avLst/>
                <a:gdLst/>
                <a:ahLst/>
                <a:cxnLst/>
                <a:rect l="l" t="t" r="r" b="b"/>
                <a:pathLst>
                  <a:path w="3549" h="4739" extrusionOk="0">
                    <a:moveTo>
                      <a:pt x="1822" y="322"/>
                    </a:moveTo>
                    <a:cubicBezTo>
                      <a:pt x="2262" y="322"/>
                      <a:pt x="2596" y="679"/>
                      <a:pt x="2596" y="1096"/>
                    </a:cubicBezTo>
                    <a:lnTo>
                      <a:pt x="2596" y="1203"/>
                    </a:lnTo>
                    <a:lnTo>
                      <a:pt x="2584" y="1203"/>
                    </a:lnTo>
                    <a:cubicBezTo>
                      <a:pt x="2358" y="1143"/>
                      <a:pt x="2286" y="846"/>
                      <a:pt x="2274" y="846"/>
                    </a:cubicBezTo>
                    <a:cubicBezTo>
                      <a:pt x="2262" y="786"/>
                      <a:pt x="2215" y="727"/>
                      <a:pt x="2143" y="727"/>
                    </a:cubicBezTo>
                    <a:cubicBezTo>
                      <a:pt x="2133" y="725"/>
                      <a:pt x="2122" y="724"/>
                      <a:pt x="2111" y="724"/>
                    </a:cubicBezTo>
                    <a:cubicBezTo>
                      <a:pt x="2057" y="724"/>
                      <a:pt x="1996" y="747"/>
                      <a:pt x="1977" y="786"/>
                    </a:cubicBezTo>
                    <a:cubicBezTo>
                      <a:pt x="1691" y="1203"/>
                      <a:pt x="1024" y="1203"/>
                      <a:pt x="1024" y="1203"/>
                    </a:cubicBezTo>
                    <a:lnTo>
                      <a:pt x="977" y="1203"/>
                    </a:lnTo>
                    <a:lnTo>
                      <a:pt x="977" y="1096"/>
                    </a:lnTo>
                    <a:cubicBezTo>
                      <a:pt x="977" y="667"/>
                      <a:pt x="1334" y="322"/>
                      <a:pt x="1751" y="322"/>
                    </a:cubicBezTo>
                    <a:close/>
                    <a:moveTo>
                      <a:pt x="2727" y="1667"/>
                    </a:moveTo>
                    <a:cubicBezTo>
                      <a:pt x="2763" y="1691"/>
                      <a:pt x="2763" y="1727"/>
                      <a:pt x="2763" y="1751"/>
                    </a:cubicBezTo>
                    <a:cubicBezTo>
                      <a:pt x="2763" y="1798"/>
                      <a:pt x="2751" y="1846"/>
                      <a:pt x="2703" y="1858"/>
                    </a:cubicBezTo>
                    <a:lnTo>
                      <a:pt x="2703" y="1667"/>
                    </a:lnTo>
                    <a:close/>
                    <a:moveTo>
                      <a:pt x="858" y="1667"/>
                    </a:moveTo>
                    <a:lnTo>
                      <a:pt x="858" y="1870"/>
                    </a:lnTo>
                    <a:cubicBezTo>
                      <a:pt x="822" y="1846"/>
                      <a:pt x="798" y="1810"/>
                      <a:pt x="798" y="1751"/>
                    </a:cubicBezTo>
                    <a:cubicBezTo>
                      <a:pt x="798" y="1727"/>
                      <a:pt x="810" y="1691"/>
                      <a:pt x="822" y="1667"/>
                    </a:cubicBezTo>
                    <a:close/>
                    <a:moveTo>
                      <a:pt x="2084" y="1203"/>
                    </a:moveTo>
                    <a:cubicBezTo>
                      <a:pt x="2143" y="1322"/>
                      <a:pt x="2239" y="1441"/>
                      <a:pt x="2393" y="1501"/>
                    </a:cubicBezTo>
                    <a:lnTo>
                      <a:pt x="2393" y="1977"/>
                    </a:lnTo>
                    <a:cubicBezTo>
                      <a:pt x="2393" y="2263"/>
                      <a:pt x="2155" y="2489"/>
                      <a:pt x="1858" y="2489"/>
                    </a:cubicBezTo>
                    <a:lnTo>
                      <a:pt x="1703" y="2489"/>
                    </a:lnTo>
                    <a:cubicBezTo>
                      <a:pt x="1405" y="2489"/>
                      <a:pt x="1191" y="2251"/>
                      <a:pt x="1191" y="1977"/>
                    </a:cubicBezTo>
                    <a:lnTo>
                      <a:pt x="1191" y="1548"/>
                    </a:lnTo>
                    <a:cubicBezTo>
                      <a:pt x="1393" y="1512"/>
                      <a:pt x="1786" y="1441"/>
                      <a:pt x="2084" y="1203"/>
                    </a:cubicBezTo>
                    <a:close/>
                    <a:moveTo>
                      <a:pt x="1965" y="2822"/>
                    </a:moveTo>
                    <a:lnTo>
                      <a:pt x="1965" y="2917"/>
                    </a:lnTo>
                    <a:lnTo>
                      <a:pt x="1786" y="3108"/>
                    </a:lnTo>
                    <a:lnTo>
                      <a:pt x="1596" y="2941"/>
                    </a:lnTo>
                    <a:lnTo>
                      <a:pt x="1596" y="2822"/>
                    </a:lnTo>
                    <a:close/>
                    <a:moveTo>
                      <a:pt x="1751" y="0"/>
                    </a:moveTo>
                    <a:cubicBezTo>
                      <a:pt x="1143" y="0"/>
                      <a:pt x="631" y="500"/>
                      <a:pt x="631" y="1108"/>
                    </a:cubicBezTo>
                    <a:lnTo>
                      <a:pt x="631" y="1405"/>
                    </a:lnTo>
                    <a:cubicBezTo>
                      <a:pt x="524" y="1501"/>
                      <a:pt x="453" y="1631"/>
                      <a:pt x="453" y="1762"/>
                    </a:cubicBezTo>
                    <a:cubicBezTo>
                      <a:pt x="453" y="2024"/>
                      <a:pt x="643" y="2215"/>
                      <a:pt x="893" y="2227"/>
                    </a:cubicBezTo>
                    <a:cubicBezTo>
                      <a:pt x="953" y="2441"/>
                      <a:pt x="1096" y="2596"/>
                      <a:pt x="1274" y="2703"/>
                    </a:cubicBezTo>
                    <a:lnTo>
                      <a:pt x="1274" y="2798"/>
                    </a:lnTo>
                    <a:lnTo>
                      <a:pt x="596" y="3060"/>
                    </a:lnTo>
                    <a:cubicBezTo>
                      <a:pt x="524" y="3096"/>
                      <a:pt x="0" y="3298"/>
                      <a:pt x="0" y="3965"/>
                    </a:cubicBezTo>
                    <a:lnTo>
                      <a:pt x="0" y="4560"/>
                    </a:lnTo>
                    <a:cubicBezTo>
                      <a:pt x="0" y="4656"/>
                      <a:pt x="72" y="4727"/>
                      <a:pt x="155" y="4727"/>
                    </a:cubicBezTo>
                    <a:lnTo>
                      <a:pt x="572" y="4727"/>
                    </a:lnTo>
                    <a:cubicBezTo>
                      <a:pt x="667" y="4727"/>
                      <a:pt x="738" y="4656"/>
                      <a:pt x="738" y="4560"/>
                    </a:cubicBezTo>
                    <a:cubicBezTo>
                      <a:pt x="738" y="4477"/>
                      <a:pt x="667" y="4406"/>
                      <a:pt x="572" y="4406"/>
                    </a:cubicBezTo>
                    <a:lnTo>
                      <a:pt x="322" y="4406"/>
                    </a:lnTo>
                    <a:lnTo>
                      <a:pt x="322" y="3965"/>
                    </a:lnTo>
                    <a:cubicBezTo>
                      <a:pt x="322" y="3513"/>
                      <a:pt x="679" y="3370"/>
                      <a:pt x="691" y="3370"/>
                    </a:cubicBezTo>
                    <a:lnTo>
                      <a:pt x="703" y="3370"/>
                    </a:lnTo>
                    <a:lnTo>
                      <a:pt x="1334" y="3132"/>
                    </a:lnTo>
                    <a:lnTo>
                      <a:pt x="1655" y="3465"/>
                    </a:lnTo>
                    <a:cubicBezTo>
                      <a:pt x="1691" y="3489"/>
                      <a:pt x="1739" y="3513"/>
                      <a:pt x="1774" y="3513"/>
                    </a:cubicBezTo>
                    <a:cubicBezTo>
                      <a:pt x="1822" y="3513"/>
                      <a:pt x="1870" y="3489"/>
                      <a:pt x="1893" y="3465"/>
                    </a:cubicBezTo>
                    <a:lnTo>
                      <a:pt x="2215" y="3132"/>
                    </a:lnTo>
                    <a:lnTo>
                      <a:pt x="2834" y="3394"/>
                    </a:lnTo>
                    <a:lnTo>
                      <a:pt x="2846" y="3394"/>
                    </a:lnTo>
                    <a:cubicBezTo>
                      <a:pt x="2870" y="3394"/>
                      <a:pt x="3227" y="3525"/>
                      <a:pt x="3227" y="3989"/>
                    </a:cubicBezTo>
                    <a:lnTo>
                      <a:pt x="3227" y="4418"/>
                    </a:lnTo>
                    <a:lnTo>
                      <a:pt x="1108" y="4418"/>
                    </a:lnTo>
                    <a:cubicBezTo>
                      <a:pt x="1024" y="4418"/>
                      <a:pt x="941" y="4489"/>
                      <a:pt x="941" y="4584"/>
                    </a:cubicBezTo>
                    <a:cubicBezTo>
                      <a:pt x="941" y="4668"/>
                      <a:pt x="1024" y="4739"/>
                      <a:pt x="1108" y="4739"/>
                    </a:cubicBezTo>
                    <a:lnTo>
                      <a:pt x="3382" y="4739"/>
                    </a:lnTo>
                    <a:cubicBezTo>
                      <a:pt x="3477" y="4739"/>
                      <a:pt x="3548" y="4668"/>
                      <a:pt x="3548" y="4584"/>
                    </a:cubicBezTo>
                    <a:lnTo>
                      <a:pt x="3548" y="3989"/>
                    </a:lnTo>
                    <a:cubicBezTo>
                      <a:pt x="3548" y="3298"/>
                      <a:pt x="3013" y="3084"/>
                      <a:pt x="2953" y="3060"/>
                    </a:cubicBezTo>
                    <a:lnTo>
                      <a:pt x="2298" y="2798"/>
                    </a:lnTo>
                    <a:lnTo>
                      <a:pt x="2298" y="2703"/>
                    </a:lnTo>
                    <a:cubicBezTo>
                      <a:pt x="2477" y="2596"/>
                      <a:pt x="2608" y="2441"/>
                      <a:pt x="2691" y="2227"/>
                    </a:cubicBezTo>
                    <a:cubicBezTo>
                      <a:pt x="2929" y="2215"/>
                      <a:pt x="3120" y="2001"/>
                      <a:pt x="3120" y="1762"/>
                    </a:cubicBezTo>
                    <a:cubicBezTo>
                      <a:pt x="3120" y="1620"/>
                      <a:pt x="3048" y="1489"/>
                      <a:pt x="2941" y="1405"/>
                    </a:cubicBezTo>
                    <a:lnTo>
                      <a:pt x="2941" y="1108"/>
                    </a:lnTo>
                    <a:cubicBezTo>
                      <a:pt x="2941" y="500"/>
                      <a:pt x="2429" y="0"/>
                      <a:pt x="1822" y="0"/>
                    </a:cubicBezTo>
                    <a:close/>
                  </a:path>
                </a:pathLst>
              </a:custGeom>
              <a:grpFill/>
              <a:ln>
                <a:solidFill>
                  <a:schemeClr val="accent4">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078;p63">
                <a:extLst>
                  <a:ext uri="{FF2B5EF4-FFF2-40B4-BE49-F238E27FC236}">
                    <a16:creationId xmlns:a16="http://schemas.microsoft.com/office/drawing/2014/main" id="{45A5B38D-8293-A64C-A0A6-8C71635D9ED6}"/>
                  </a:ext>
                </a:extLst>
              </p:cNvPr>
              <p:cNvSpPr/>
              <p:nvPr/>
            </p:nvSpPr>
            <p:spPr>
              <a:xfrm>
                <a:off x="5001448" y="3108498"/>
                <a:ext cx="113338" cy="151244"/>
              </a:xfrm>
              <a:custGeom>
                <a:avLst/>
                <a:gdLst/>
                <a:ahLst/>
                <a:cxnLst/>
                <a:rect l="l" t="t" r="r" b="b"/>
                <a:pathLst>
                  <a:path w="3561" h="4752" extrusionOk="0">
                    <a:moveTo>
                      <a:pt x="1811" y="322"/>
                    </a:moveTo>
                    <a:cubicBezTo>
                      <a:pt x="2251" y="322"/>
                      <a:pt x="2585" y="679"/>
                      <a:pt x="2585" y="1096"/>
                    </a:cubicBezTo>
                    <a:lnTo>
                      <a:pt x="2585" y="1203"/>
                    </a:lnTo>
                    <a:lnTo>
                      <a:pt x="2573" y="1203"/>
                    </a:lnTo>
                    <a:cubicBezTo>
                      <a:pt x="2346" y="1144"/>
                      <a:pt x="2275" y="846"/>
                      <a:pt x="2263" y="846"/>
                    </a:cubicBezTo>
                    <a:cubicBezTo>
                      <a:pt x="2251" y="786"/>
                      <a:pt x="2204" y="727"/>
                      <a:pt x="2132" y="727"/>
                    </a:cubicBezTo>
                    <a:cubicBezTo>
                      <a:pt x="2124" y="725"/>
                      <a:pt x="2116" y="725"/>
                      <a:pt x="2107" y="725"/>
                    </a:cubicBezTo>
                    <a:cubicBezTo>
                      <a:pt x="2051" y="725"/>
                      <a:pt x="1986" y="756"/>
                      <a:pt x="1965" y="786"/>
                    </a:cubicBezTo>
                    <a:cubicBezTo>
                      <a:pt x="1692" y="1203"/>
                      <a:pt x="1037" y="1203"/>
                      <a:pt x="1025" y="1203"/>
                    </a:cubicBezTo>
                    <a:lnTo>
                      <a:pt x="965" y="1203"/>
                    </a:lnTo>
                    <a:lnTo>
                      <a:pt x="965" y="1096"/>
                    </a:lnTo>
                    <a:cubicBezTo>
                      <a:pt x="965" y="667"/>
                      <a:pt x="1322" y="322"/>
                      <a:pt x="1739" y="322"/>
                    </a:cubicBezTo>
                    <a:close/>
                    <a:moveTo>
                      <a:pt x="2751" y="1668"/>
                    </a:moveTo>
                    <a:cubicBezTo>
                      <a:pt x="2787" y="1703"/>
                      <a:pt x="2787" y="1727"/>
                      <a:pt x="2787" y="1763"/>
                    </a:cubicBezTo>
                    <a:cubicBezTo>
                      <a:pt x="2787" y="1798"/>
                      <a:pt x="2763" y="1846"/>
                      <a:pt x="2715" y="1858"/>
                    </a:cubicBezTo>
                    <a:lnTo>
                      <a:pt x="2715" y="1668"/>
                    </a:lnTo>
                    <a:close/>
                    <a:moveTo>
                      <a:pt x="858" y="1679"/>
                    </a:moveTo>
                    <a:lnTo>
                      <a:pt x="858" y="1894"/>
                    </a:lnTo>
                    <a:cubicBezTo>
                      <a:pt x="834" y="1858"/>
                      <a:pt x="799" y="1834"/>
                      <a:pt x="799" y="1775"/>
                    </a:cubicBezTo>
                    <a:cubicBezTo>
                      <a:pt x="799" y="1739"/>
                      <a:pt x="810" y="1715"/>
                      <a:pt x="834" y="1679"/>
                    </a:cubicBezTo>
                    <a:close/>
                    <a:moveTo>
                      <a:pt x="2096" y="1203"/>
                    </a:moveTo>
                    <a:cubicBezTo>
                      <a:pt x="2156" y="1322"/>
                      <a:pt x="2263" y="1441"/>
                      <a:pt x="2406" y="1501"/>
                    </a:cubicBezTo>
                    <a:lnTo>
                      <a:pt x="2406" y="1977"/>
                    </a:lnTo>
                    <a:cubicBezTo>
                      <a:pt x="2394" y="2263"/>
                      <a:pt x="2156" y="2501"/>
                      <a:pt x="1870" y="2501"/>
                    </a:cubicBezTo>
                    <a:lnTo>
                      <a:pt x="1727" y="2501"/>
                    </a:lnTo>
                    <a:cubicBezTo>
                      <a:pt x="1430" y="2501"/>
                      <a:pt x="1203" y="2263"/>
                      <a:pt x="1203" y="1977"/>
                    </a:cubicBezTo>
                    <a:lnTo>
                      <a:pt x="1203" y="1548"/>
                    </a:lnTo>
                    <a:cubicBezTo>
                      <a:pt x="1418" y="1525"/>
                      <a:pt x="1799" y="1441"/>
                      <a:pt x="2096" y="1203"/>
                    </a:cubicBezTo>
                    <a:close/>
                    <a:moveTo>
                      <a:pt x="1977" y="2834"/>
                    </a:moveTo>
                    <a:lnTo>
                      <a:pt x="1977" y="2918"/>
                    </a:lnTo>
                    <a:lnTo>
                      <a:pt x="1799" y="3108"/>
                    </a:lnTo>
                    <a:lnTo>
                      <a:pt x="1620" y="2941"/>
                    </a:lnTo>
                    <a:lnTo>
                      <a:pt x="1620" y="2834"/>
                    </a:lnTo>
                    <a:close/>
                    <a:moveTo>
                      <a:pt x="1751" y="1"/>
                    </a:moveTo>
                    <a:cubicBezTo>
                      <a:pt x="1144" y="1"/>
                      <a:pt x="632" y="501"/>
                      <a:pt x="632" y="1120"/>
                    </a:cubicBezTo>
                    <a:lnTo>
                      <a:pt x="632" y="1417"/>
                    </a:lnTo>
                    <a:cubicBezTo>
                      <a:pt x="537" y="1501"/>
                      <a:pt x="453" y="1644"/>
                      <a:pt x="453" y="1775"/>
                    </a:cubicBezTo>
                    <a:cubicBezTo>
                      <a:pt x="453" y="2025"/>
                      <a:pt x="656" y="2215"/>
                      <a:pt x="894" y="2239"/>
                    </a:cubicBezTo>
                    <a:cubicBezTo>
                      <a:pt x="953" y="2441"/>
                      <a:pt x="1096" y="2608"/>
                      <a:pt x="1275" y="2715"/>
                    </a:cubicBezTo>
                    <a:lnTo>
                      <a:pt x="1275" y="2799"/>
                    </a:lnTo>
                    <a:lnTo>
                      <a:pt x="596" y="3072"/>
                    </a:lnTo>
                    <a:cubicBezTo>
                      <a:pt x="537" y="3096"/>
                      <a:pt x="1" y="3311"/>
                      <a:pt x="1" y="3977"/>
                    </a:cubicBezTo>
                    <a:lnTo>
                      <a:pt x="1" y="4573"/>
                    </a:lnTo>
                    <a:cubicBezTo>
                      <a:pt x="1" y="4656"/>
                      <a:pt x="72" y="4739"/>
                      <a:pt x="156" y="4739"/>
                    </a:cubicBezTo>
                    <a:lnTo>
                      <a:pt x="572" y="4739"/>
                    </a:lnTo>
                    <a:cubicBezTo>
                      <a:pt x="668" y="4739"/>
                      <a:pt x="739" y="4656"/>
                      <a:pt x="739" y="4573"/>
                    </a:cubicBezTo>
                    <a:cubicBezTo>
                      <a:pt x="739" y="4477"/>
                      <a:pt x="668" y="4406"/>
                      <a:pt x="572" y="4406"/>
                    </a:cubicBezTo>
                    <a:lnTo>
                      <a:pt x="322" y="4406"/>
                    </a:lnTo>
                    <a:lnTo>
                      <a:pt x="322" y="3977"/>
                    </a:lnTo>
                    <a:cubicBezTo>
                      <a:pt x="322" y="3513"/>
                      <a:pt x="680" y="3382"/>
                      <a:pt x="691" y="3382"/>
                    </a:cubicBezTo>
                    <a:lnTo>
                      <a:pt x="715" y="3382"/>
                    </a:lnTo>
                    <a:lnTo>
                      <a:pt x="1334" y="3144"/>
                    </a:lnTo>
                    <a:lnTo>
                      <a:pt x="1668" y="3465"/>
                    </a:lnTo>
                    <a:cubicBezTo>
                      <a:pt x="1692" y="3501"/>
                      <a:pt x="1739" y="3513"/>
                      <a:pt x="1787" y="3513"/>
                    </a:cubicBezTo>
                    <a:cubicBezTo>
                      <a:pt x="1823" y="3513"/>
                      <a:pt x="1870" y="3501"/>
                      <a:pt x="1906" y="3465"/>
                    </a:cubicBezTo>
                    <a:lnTo>
                      <a:pt x="2215" y="3144"/>
                    </a:lnTo>
                    <a:lnTo>
                      <a:pt x="2835" y="3394"/>
                    </a:lnTo>
                    <a:lnTo>
                      <a:pt x="2858" y="3394"/>
                    </a:lnTo>
                    <a:cubicBezTo>
                      <a:pt x="2870" y="3394"/>
                      <a:pt x="3227" y="3525"/>
                      <a:pt x="3227" y="3989"/>
                    </a:cubicBezTo>
                    <a:lnTo>
                      <a:pt x="3227" y="4418"/>
                    </a:lnTo>
                    <a:lnTo>
                      <a:pt x="1108" y="4418"/>
                    </a:lnTo>
                    <a:cubicBezTo>
                      <a:pt x="1025" y="4418"/>
                      <a:pt x="953" y="4501"/>
                      <a:pt x="953" y="4585"/>
                    </a:cubicBezTo>
                    <a:cubicBezTo>
                      <a:pt x="953" y="4680"/>
                      <a:pt x="1025" y="4751"/>
                      <a:pt x="1108" y="4751"/>
                    </a:cubicBezTo>
                    <a:lnTo>
                      <a:pt x="3394" y="4751"/>
                    </a:lnTo>
                    <a:cubicBezTo>
                      <a:pt x="3477" y="4751"/>
                      <a:pt x="3549" y="4680"/>
                      <a:pt x="3549" y="4585"/>
                    </a:cubicBezTo>
                    <a:lnTo>
                      <a:pt x="3549" y="3989"/>
                    </a:lnTo>
                    <a:cubicBezTo>
                      <a:pt x="3561" y="3311"/>
                      <a:pt x="3037" y="3096"/>
                      <a:pt x="2966" y="3072"/>
                    </a:cubicBezTo>
                    <a:lnTo>
                      <a:pt x="2311" y="2799"/>
                    </a:lnTo>
                    <a:lnTo>
                      <a:pt x="2311" y="2715"/>
                    </a:lnTo>
                    <a:cubicBezTo>
                      <a:pt x="2489" y="2608"/>
                      <a:pt x="2620" y="2441"/>
                      <a:pt x="2692" y="2239"/>
                    </a:cubicBezTo>
                    <a:cubicBezTo>
                      <a:pt x="2930" y="2215"/>
                      <a:pt x="3120" y="2013"/>
                      <a:pt x="3120" y="1775"/>
                    </a:cubicBezTo>
                    <a:cubicBezTo>
                      <a:pt x="3120" y="1620"/>
                      <a:pt x="3049" y="1489"/>
                      <a:pt x="2942" y="1417"/>
                    </a:cubicBezTo>
                    <a:lnTo>
                      <a:pt x="2942" y="1120"/>
                    </a:lnTo>
                    <a:cubicBezTo>
                      <a:pt x="2942" y="501"/>
                      <a:pt x="2442" y="1"/>
                      <a:pt x="1823" y="1"/>
                    </a:cubicBezTo>
                    <a:close/>
                  </a:path>
                </a:pathLst>
              </a:custGeom>
              <a:grpFill/>
              <a:ln>
                <a:solidFill>
                  <a:schemeClr val="accent4">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0252;p63">
              <a:extLst>
                <a:ext uri="{FF2B5EF4-FFF2-40B4-BE49-F238E27FC236}">
                  <a16:creationId xmlns:a16="http://schemas.microsoft.com/office/drawing/2014/main" id="{D1836AFF-44FF-8945-A330-D772826088DA}"/>
                </a:ext>
              </a:extLst>
            </p:cNvPr>
            <p:cNvGrpSpPr/>
            <p:nvPr/>
          </p:nvGrpSpPr>
          <p:grpSpPr>
            <a:xfrm>
              <a:off x="8117491" y="2967798"/>
              <a:ext cx="1700842" cy="1801245"/>
              <a:chOff x="6631894" y="4325831"/>
              <a:chExt cx="426315" cy="332826"/>
            </a:xfrm>
            <a:solidFill>
              <a:schemeClr val="bg2">
                <a:lumMod val="75000"/>
              </a:schemeClr>
            </a:solidFill>
          </p:grpSpPr>
          <p:sp>
            <p:nvSpPr>
              <p:cNvPr id="18" name="Google Shape;10253;p63">
                <a:extLst>
                  <a:ext uri="{FF2B5EF4-FFF2-40B4-BE49-F238E27FC236}">
                    <a16:creationId xmlns:a16="http://schemas.microsoft.com/office/drawing/2014/main" id="{C9F54311-D5BC-964D-9988-050FF534A846}"/>
                  </a:ext>
                </a:extLst>
              </p:cNvPr>
              <p:cNvSpPr/>
              <p:nvPr/>
            </p:nvSpPr>
            <p:spPr>
              <a:xfrm>
                <a:off x="6631894" y="4325831"/>
                <a:ext cx="426315" cy="332826"/>
              </a:xfrm>
              <a:custGeom>
                <a:avLst/>
                <a:gdLst/>
                <a:ahLst/>
                <a:cxnLst/>
                <a:rect l="l" t="t" r="r" b="b"/>
                <a:pathLst>
                  <a:path w="10967" h="8562" extrusionOk="0">
                    <a:moveTo>
                      <a:pt x="10585" y="382"/>
                    </a:moveTo>
                    <a:lnTo>
                      <a:pt x="10609" y="727"/>
                    </a:lnTo>
                    <a:lnTo>
                      <a:pt x="9335" y="727"/>
                    </a:lnTo>
                    <a:cubicBezTo>
                      <a:pt x="9252" y="727"/>
                      <a:pt x="9156" y="799"/>
                      <a:pt x="9156" y="906"/>
                    </a:cubicBezTo>
                    <a:cubicBezTo>
                      <a:pt x="9156" y="989"/>
                      <a:pt x="9240" y="1084"/>
                      <a:pt x="9335" y="1084"/>
                    </a:cubicBezTo>
                    <a:lnTo>
                      <a:pt x="10323" y="1084"/>
                    </a:lnTo>
                    <a:lnTo>
                      <a:pt x="10323" y="6168"/>
                    </a:lnTo>
                    <a:lnTo>
                      <a:pt x="4442" y="6168"/>
                    </a:lnTo>
                    <a:lnTo>
                      <a:pt x="4442" y="6002"/>
                    </a:lnTo>
                    <a:cubicBezTo>
                      <a:pt x="4442" y="5918"/>
                      <a:pt x="4370" y="5823"/>
                      <a:pt x="4263" y="5823"/>
                    </a:cubicBezTo>
                    <a:lnTo>
                      <a:pt x="3977" y="5823"/>
                    </a:lnTo>
                    <a:cubicBezTo>
                      <a:pt x="3953" y="5728"/>
                      <a:pt x="3906" y="5621"/>
                      <a:pt x="3846" y="5513"/>
                    </a:cubicBezTo>
                    <a:lnTo>
                      <a:pt x="4037" y="5323"/>
                    </a:lnTo>
                    <a:cubicBezTo>
                      <a:pt x="4108" y="5252"/>
                      <a:pt x="4108" y="5144"/>
                      <a:pt x="4037" y="5085"/>
                    </a:cubicBezTo>
                    <a:lnTo>
                      <a:pt x="3513" y="4561"/>
                    </a:lnTo>
                    <a:cubicBezTo>
                      <a:pt x="3489" y="4537"/>
                      <a:pt x="3441" y="4513"/>
                      <a:pt x="3394" y="4513"/>
                    </a:cubicBezTo>
                    <a:cubicBezTo>
                      <a:pt x="3358" y="4513"/>
                      <a:pt x="3311" y="4537"/>
                      <a:pt x="3275" y="4561"/>
                    </a:cubicBezTo>
                    <a:lnTo>
                      <a:pt x="3084" y="4751"/>
                    </a:lnTo>
                    <a:cubicBezTo>
                      <a:pt x="2977" y="4692"/>
                      <a:pt x="2882" y="4668"/>
                      <a:pt x="2775" y="4621"/>
                    </a:cubicBezTo>
                    <a:lnTo>
                      <a:pt x="2775" y="4335"/>
                    </a:lnTo>
                    <a:cubicBezTo>
                      <a:pt x="2775" y="4251"/>
                      <a:pt x="2703" y="4156"/>
                      <a:pt x="2596" y="4156"/>
                    </a:cubicBezTo>
                    <a:lnTo>
                      <a:pt x="2168" y="4156"/>
                    </a:lnTo>
                    <a:lnTo>
                      <a:pt x="2168" y="1084"/>
                    </a:lnTo>
                    <a:lnTo>
                      <a:pt x="8728" y="1084"/>
                    </a:lnTo>
                    <a:cubicBezTo>
                      <a:pt x="8811" y="1084"/>
                      <a:pt x="8906" y="1001"/>
                      <a:pt x="8906" y="894"/>
                    </a:cubicBezTo>
                    <a:cubicBezTo>
                      <a:pt x="8906" y="799"/>
                      <a:pt x="8835" y="715"/>
                      <a:pt x="8728" y="715"/>
                    </a:cubicBezTo>
                    <a:lnTo>
                      <a:pt x="1882" y="715"/>
                    </a:lnTo>
                    <a:lnTo>
                      <a:pt x="1882" y="382"/>
                    </a:lnTo>
                    <a:close/>
                    <a:moveTo>
                      <a:pt x="10609" y="6502"/>
                    </a:moveTo>
                    <a:lnTo>
                      <a:pt x="10609" y="6835"/>
                    </a:lnTo>
                    <a:lnTo>
                      <a:pt x="4394" y="6835"/>
                    </a:lnTo>
                    <a:cubicBezTo>
                      <a:pt x="4430" y="6811"/>
                      <a:pt x="4442" y="6764"/>
                      <a:pt x="4442" y="6716"/>
                    </a:cubicBezTo>
                    <a:lnTo>
                      <a:pt x="4442" y="6526"/>
                    </a:lnTo>
                    <a:lnTo>
                      <a:pt x="10490" y="6526"/>
                    </a:lnTo>
                    <a:cubicBezTo>
                      <a:pt x="10526" y="6526"/>
                      <a:pt x="10561" y="6514"/>
                      <a:pt x="10585" y="6502"/>
                    </a:cubicBezTo>
                    <a:close/>
                    <a:moveTo>
                      <a:pt x="2453" y="4501"/>
                    </a:moveTo>
                    <a:lnTo>
                      <a:pt x="2453" y="4740"/>
                    </a:lnTo>
                    <a:cubicBezTo>
                      <a:pt x="2453" y="4811"/>
                      <a:pt x="2513" y="4894"/>
                      <a:pt x="2584" y="4906"/>
                    </a:cubicBezTo>
                    <a:cubicBezTo>
                      <a:pt x="2751" y="4930"/>
                      <a:pt x="2894" y="5013"/>
                      <a:pt x="3049" y="5097"/>
                    </a:cubicBezTo>
                    <a:cubicBezTo>
                      <a:pt x="3078" y="5117"/>
                      <a:pt x="3110" y="5126"/>
                      <a:pt x="3141" y="5126"/>
                    </a:cubicBezTo>
                    <a:cubicBezTo>
                      <a:pt x="3183" y="5126"/>
                      <a:pt x="3223" y="5108"/>
                      <a:pt x="3251" y="5073"/>
                    </a:cubicBezTo>
                    <a:lnTo>
                      <a:pt x="3430" y="4894"/>
                    </a:lnTo>
                    <a:lnTo>
                      <a:pt x="3715" y="5168"/>
                    </a:lnTo>
                    <a:lnTo>
                      <a:pt x="3537" y="5347"/>
                    </a:lnTo>
                    <a:cubicBezTo>
                      <a:pt x="3477" y="5406"/>
                      <a:pt x="3477" y="5502"/>
                      <a:pt x="3501" y="5561"/>
                    </a:cubicBezTo>
                    <a:cubicBezTo>
                      <a:pt x="3596" y="5704"/>
                      <a:pt x="3656" y="5859"/>
                      <a:pt x="3703" y="6025"/>
                    </a:cubicBezTo>
                    <a:cubicBezTo>
                      <a:pt x="3715" y="6097"/>
                      <a:pt x="3787" y="6156"/>
                      <a:pt x="3858" y="6156"/>
                    </a:cubicBezTo>
                    <a:lnTo>
                      <a:pt x="4096" y="6156"/>
                    </a:lnTo>
                    <a:lnTo>
                      <a:pt x="4096" y="6561"/>
                    </a:lnTo>
                    <a:lnTo>
                      <a:pt x="3858" y="6561"/>
                    </a:lnTo>
                    <a:cubicBezTo>
                      <a:pt x="3787" y="6561"/>
                      <a:pt x="3715" y="6621"/>
                      <a:pt x="3703" y="6692"/>
                    </a:cubicBezTo>
                    <a:cubicBezTo>
                      <a:pt x="3656" y="6859"/>
                      <a:pt x="3596" y="7002"/>
                      <a:pt x="3501" y="7157"/>
                    </a:cubicBezTo>
                    <a:cubicBezTo>
                      <a:pt x="3465" y="7228"/>
                      <a:pt x="3477" y="7311"/>
                      <a:pt x="3537" y="7359"/>
                    </a:cubicBezTo>
                    <a:lnTo>
                      <a:pt x="3715" y="7538"/>
                    </a:lnTo>
                    <a:lnTo>
                      <a:pt x="3430" y="7823"/>
                    </a:lnTo>
                    <a:lnTo>
                      <a:pt x="3251" y="7645"/>
                    </a:lnTo>
                    <a:cubicBezTo>
                      <a:pt x="3215" y="7608"/>
                      <a:pt x="3169" y="7594"/>
                      <a:pt x="3126" y="7594"/>
                    </a:cubicBezTo>
                    <a:cubicBezTo>
                      <a:pt x="3098" y="7594"/>
                      <a:pt x="3072" y="7600"/>
                      <a:pt x="3049" y="7609"/>
                    </a:cubicBezTo>
                    <a:cubicBezTo>
                      <a:pt x="2894" y="7704"/>
                      <a:pt x="2751" y="7764"/>
                      <a:pt x="2584" y="7799"/>
                    </a:cubicBezTo>
                    <a:cubicBezTo>
                      <a:pt x="2513" y="7823"/>
                      <a:pt x="2453" y="7895"/>
                      <a:pt x="2453" y="7966"/>
                    </a:cubicBezTo>
                    <a:lnTo>
                      <a:pt x="2453" y="8204"/>
                    </a:lnTo>
                    <a:lnTo>
                      <a:pt x="2048" y="8204"/>
                    </a:lnTo>
                    <a:lnTo>
                      <a:pt x="2048" y="7966"/>
                    </a:lnTo>
                    <a:cubicBezTo>
                      <a:pt x="2048" y="7895"/>
                      <a:pt x="1989" y="7823"/>
                      <a:pt x="1917" y="7799"/>
                    </a:cubicBezTo>
                    <a:cubicBezTo>
                      <a:pt x="1751" y="7764"/>
                      <a:pt x="1596" y="7704"/>
                      <a:pt x="1453" y="7609"/>
                    </a:cubicBezTo>
                    <a:cubicBezTo>
                      <a:pt x="1426" y="7596"/>
                      <a:pt x="1396" y="7589"/>
                      <a:pt x="1366" y="7589"/>
                    </a:cubicBezTo>
                    <a:cubicBezTo>
                      <a:pt x="1317" y="7589"/>
                      <a:pt x="1269" y="7607"/>
                      <a:pt x="1239" y="7645"/>
                    </a:cubicBezTo>
                    <a:lnTo>
                      <a:pt x="1060" y="7823"/>
                    </a:lnTo>
                    <a:lnTo>
                      <a:pt x="786" y="7538"/>
                    </a:lnTo>
                    <a:lnTo>
                      <a:pt x="965" y="7359"/>
                    </a:lnTo>
                    <a:cubicBezTo>
                      <a:pt x="1025" y="7299"/>
                      <a:pt x="1025" y="7216"/>
                      <a:pt x="989" y="7157"/>
                    </a:cubicBezTo>
                    <a:cubicBezTo>
                      <a:pt x="905" y="7002"/>
                      <a:pt x="846" y="6859"/>
                      <a:pt x="798" y="6692"/>
                    </a:cubicBezTo>
                    <a:cubicBezTo>
                      <a:pt x="786" y="6621"/>
                      <a:pt x="703" y="6561"/>
                      <a:pt x="632" y="6561"/>
                    </a:cubicBezTo>
                    <a:lnTo>
                      <a:pt x="393" y="6561"/>
                    </a:lnTo>
                    <a:lnTo>
                      <a:pt x="393" y="6156"/>
                    </a:lnTo>
                    <a:lnTo>
                      <a:pt x="632" y="6156"/>
                    </a:lnTo>
                    <a:cubicBezTo>
                      <a:pt x="703" y="6156"/>
                      <a:pt x="786" y="6097"/>
                      <a:pt x="798" y="6025"/>
                    </a:cubicBezTo>
                    <a:cubicBezTo>
                      <a:pt x="822" y="5859"/>
                      <a:pt x="905" y="5704"/>
                      <a:pt x="989" y="5561"/>
                    </a:cubicBezTo>
                    <a:cubicBezTo>
                      <a:pt x="1036" y="5490"/>
                      <a:pt x="1025" y="5394"/>
                      <a:pt x="965" y="5347"/>
                    </a:cubicBezTo>
                    <a:lnTo>
                      <a:pt x="786" y="5168"/>
                    </a:lnTo>
                    <a:lnTo>
                      <a:pt x="1060" y="4894"/>
                    </a:lnTo>
                    <a:lnTo>
                      <a:pt x="1239" y="5073"/>
                    </a:lnTo>
                    <a:cubicBezTo>
                      <a:pt x="1272" y="5106"/>
                      <a:pt x="1317" y="5121"/>
                      <a:pt x="1361" y="5121"/>
                    </a:cubicBezTo>
                    <a:cubicBezTo>
                      <a:pt x="1394" y="5121"/>
                      <a:pt x="1427" y="5112"/>
                      <a:pt x="1453" y="5097"/>
                    </a:cubicBezTo>
                    <a:cubicBezTo>
                      <a:pt x="1596" y="5013"/>
                      <a:pt x="1751" y="4954"/>
                      <a:pt x="1917" y="4906"/>
                    </a:cubicBezTo>
                    <a:cubicBezTo>
                      <a:pt x="1989" y="4894"/>
                      <a:pt x="2048" y="4811"/>
                      <a:pt x="2048" y="4740"/>
                    </a:cubicBezTo>
                    <a:lnTo>
                      <a:pt x="2048" y="4501"/>
                    </a:lnTo>
                    <a:close/>
                    <a:moveTo>
                      <a:pt x="1715" y="1"/>
                    </a:moveTo>
                    <a:cubicBezTo>
                      <a:pt x="1632" y="1"/>
                      <a:pt x="1536" y="84"/>
                      <a:pt x="1536" y="191"/>
                    </a:cubicBezTo>
                    <a:lnTo>
                      <a:pt x="1536" y="882"/>
                    </a:lnTo>
                    <a:cubicBezTo>
                      <a:pt x="1536" y="977"/>
                      <a:pt x="1608" y="1061"/>
                      <a:pt x="1715" y="1061"/>
                    </a:cubicBezTo>
                    <a:lnTo>
                      <a:pt x="1822" y="1061"/>
                    </a:lnTo>
                    <a:lnTo>
                      <a:pt x="1822" y="4144"/>
                    </a:lnTo>
                    <a:cubicBezTo>
                      <a:pt x="1751" y="4156"/>
                      <a:pt x="1679" y="4240"/>
                      <a:pt x="1679" y="4311"/>
                    </a:cubicBezTo>
                    <a:lnTo>
                      <a:pt x="1679" y="4597"/>
                    </a:lnTo>
                    <a:cubicBezTo>
                      <a:pt x="1572" y="4621"/>
                      <a:pt x="1465" y="4668"/>
                      <a:pt x="1358" y="4728"/>
                    </a:cubicBezTo>
                    <a:lnTo>
                      <a:pt x="1167" y="4537"/>
                    </a:lnTo>
                    <a:cubicBezTo>
                      <a:pt x="1144" y="4501"/>
                      <a:pt x="1096" y="4490"/>
                      <a:pt x="1048" y="4490"/>
                    </a:cubicBezTo>
                    <a:cubicBezTo>
                      <a:pt x="1001" y="4490"/>
                      <a:pt x="965" y="4501"/>
                      <a:pt x="929" y="4537"/>
                    </a:cubicBezTo>
                    <a:lnTo>
                      <a:pt x="405" y="5049"/>
                    </a:lnTo>
                    <a:cubicBezTo>
                      <a:pt x="334" y="5132"/>
                      <a:pt x="334" y="5228"/>
                      <a:pt x="405" y="5287"/>
                    </a:cubicBezTo>
                    <a:lnTo>
                      <a:pt x="608" y="5490"/>
                    </a:lnTo>
                    <a:cubicBezTo>
                      <a:pt x="548" y="5585"/>
                      <a:pt x="513" y="5692"/>
                      <a:pt x="465" y="5799"/>
                    </a:cubicBezTo>
                    <a:lnTo>
                      <a:pt x="191" y="5799"/>
                    </a:lnTo>
                    <a:cubicBezTo>
                      <a:pt x="96" y="5799"/>
                      <a:pt x="1" y="5871"/>
                      <a:pt x="1" y="5978"/>
                    </a:cubicBezTo>
                    <a:lnTo>
                      <a:pt x="1" y="6716"/>
                    </a:lnTo>
                    <a:cubicBezTo>
                      <a:pt x="1" y="6811"/>
                      <a:pt x="84" y="6895"/>
                      <a:pt x="191" y="6895"/>
                    </a:cubicBezTo>
                    <a:lnTo>
                      <a:pt x="465" y="6895"/>
                    </a:lnTo>
                    <a:cubicBezTo>
                      <a:pt x="501" y="7002"/>
                      <a:pt x="548" y="7109"/>
                      <a:pt x="608" y="7216"/>
                    </a:cubicBezTo>
                    <a:lnTo>
                      <a:pt x="405" y="7407"/>
                    </a:lnTo>
                    <a:cubicBezTo>
                      <a:pt x="334" y="7478"/>
                      <a:pt x="334" y="7585"/>
                      <a:pt x="405" y="7645"/>
                    </a:cubicBezTo>
                    <a:lnTo>
                      <a:pt x="929" y="8169"/>
                    </a:lnTo>
                    <a:cubicBezTo>
                      <a:pt x="965" y="8204"/>
                      <a:pt x="1010" y="8222"/>
                      <a:pt x="1053" y="8222"/>
                    </a:cubicBezTo>
                    <a:cubicBezTo>
                      <a:pt x="1096" y="8222"/>
                      <a:pt x="1138" y="8204"/>
                      <a:pt x="1167" y="8169"/>
                    </a:cubicBezTo>
                    <a:lnTo>
                      <a:pt x="1358" y="7966"/>
                    </a:lnTo>
                    <a:cubicBezTo>
                      <a:pt x="1465" y="8026"/>
                      <a:pt x="1572" y="8061"/>
                      <a:pt x="1679" y="8109"/>
                    </a:cubicBezTo>
                    <a:lnTo>
                      <a:pt x="1679" y="8383"/>
                    </a:lnTo>
                    <a:cubicBezTo>
                      <a:pt x="1679" y="8478"/>
                      <a:pt x="1751" y="8561"/>
                      <a:pt x="1858" y="8561"/>
                    </a:cubicBezTo>
                    <a:lnTo>
                      <a:pt x="2596" y="8561"/>
                    </a:lnTo>
                    <a:cubicBezTo>
                      <a:pt x="2679" y="8561"/>
                      <a:pt x="2775" y="8490"/>
                      <a:pt x="2775" y="8383"/>
                    </a:cubicBezTo>
                    <a:lnTo>
                      <a:pt x="2775" y="8109"/>
                    </a:lnTo>
                    <a:cubicBezTo>
                      <a:pt x="2882" y="8073"/>
                      <a:pt x="2989" y="8026"/>
                      <a:pt x="3084" y="7966"/>
                    </a:cubicBezTo>
                    <a:lnTo>
                      <a:pt x="3275" y="8169"/>
                    </a:lnTo>
                    <a:cubicBezTo>
                      <a:pt x="3316" y="8204"/>
                      <a:pt x="3364" y="8222"/>
                      <a:pt x="3407" y="8222"/>
                    </a:cubicBezTo>
                    <a:cubicBezTo>
                      <a:pt x="3450" y="8222"/>
                      <a:pt x="3489" y="8204"/>
                      <a:pt x="3513" y="8169"/>
                    </a:cubicBezTo>
                    <a:lnTo>
                      <a:pt x="4037" y="7645"/>
                    </a:lnTo>
                    <a:cubicBezTo>
                      <a:pt x="4108" y="7573"/>
                      <a:pt x="4108" y="7466"/>
                      <a:pt x="4037" y="7407"/>
                    </a:cubicBezTo>
                    <a:lnTo>
                      <a:pt x="3846" y="7216"/>
                    </a:lnTo>
                    <a:cubicBezTo>
                      <a:pt x="3846" y="7192"/>
                      <a:pt x="3858" y="7192"/>
                      <a:pt x="3858" y="7180"/>
                    </a:cubicBezTo>
                    <a:lnTo>
                      <a:pt x="10764" y="7180"/>
                    </a:lnTo>
                    <a:cubicBezTo>
                      <a:pt x="10859" y="7180"/>
                      <a:pt x="10942" y="7109"/>
                      <a:pt x="10942" y="7002"/>
                    </a:cubicBezTo>
                    <a:lnTo>
                      <a:pt x="10942" y="6299"/>
                    </a:lnTo>
                    <a:cubicBezTo>
                      <a:pt x="10942" y="6216"/>
                      <a:pt x="10871" y="6121"/>
                      <a:pt x="10764" y="6121"/>
                    </a:cubicBezTo>
                    <a:lnTo>
                      <a:pt x="10657" y="6121"/>
                    </a:lnTo>
                    <a:lnTo>
                      <a:pt x="10657" y="1037"/>
                    </a:lnTo>
                    <a:lnTo>
                      <a:pt x="10788" y="1037"/>
                    </a:lnTo>
                    <a:lnTo>
                      <a:pt x="10788" y="1061"/>
                    </a:lnTo>
                    <a:cubicBezTo>
                      <a:pt x="10871" y="1061"/>
                      <a:pt x="10966" y="989"/>
                      <a:pt x="10966" y="882"/>
                    </a:cubicBezTo>
                    <a:lnTo>
                      <a:pt x="10966" y="191"/>
                    </a:lnTo>
                    <a:cubicBezTo>
                      <a:pt x="10966" y="96"/>
                      <a:pt x="10883" y="1"/>
                      <a:pt x="10788" y="1"/>
                    </a:cubicBezTo>
                    <a:close/>
                  </a:path>
                </a:pathLst>
              </a:custGeom>
              <a:grpFill/>
              <a:ln>
                <a:solidFill>
                  <a:schemeClr val="accent4">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254;p63">
                <a:extLst>
                  <a:ext uri="{FF2B5EF4-FFF2-40B4-BE49-F238E27FC236}">
                    <a16:creationId xmlns:a16="http://schemas.microsoft.com/office/drawing/2014/main" id="{BC935321-108F-5043-AB20-40E36ED7B487}"/>
                  </a:ext>
                </a:extLst>
              </p:cNvPr>
              <p:cNvSpPr/>
              <p:nvPr/>
            </p:nvSpPr>
            <p:spPr>
              <a:xfrm>
                <a:off x="6830793" y="4458937"/>
                <a:ext cx="41244" cy="85675"/>
              </a:xfrm>
              <a:custGeom>
                <a:avLst/>
                <a:gdLst/>
                <a:ahLst/>
                <a:cxnLst/>
                <a:rect l="l" t="t" r="r" b="b"/>
                <a:pathLst>
                  <a:path w="1061" h="2204" extrusionOk="0">
                    <a:moveTo>
                      <a:pt x="715" y="358"/>
                    </a:moveTo>
                    <a:lnTo>
                      <a:pt x="715" y="1858"/>
                    </a:lnTo>
                    <a:lnTo>
                      <a:pt x="370" y="1858"/>
                    </a:lnTo>
                    <a:lnTo>
                      <a:pt x="370" y="358"/>
                    </a:lnTo>
                    <a:close/>
                    <a:moveTo>
                      <a:pt x="179" y="1"/>
                    </a:moveTo>
                    <a:cubicBezTo>
                      <a:pt x="96" y="1"/>
                      <a:pt x="1" y="72"/>
                      <a:pt x="1" y="179"/>
                    </a:cubicBezTo>
                    <a:lnTo>
                      <a:pt x="1" y="2025"/>
                    </a:lnTo>
                    <a:cubicBezTo>
                      <a:pt x="1" y="2108"/>
                      <a:pt x="72" y="2203"/>
                      <a:pt x="179" y="2203"/>
                    </a:cubicBezTo>
                    <a:lnTo>
                      <a:pt x="882" y="2203"/>
                    </a:lnTo>
                    <a:cubicBezTo>
                      <a:pt x="965" y="2203"/>
                      <a:pt x="1061" y="2132"/>
                      <a:pt x="1061" y="2025"/>
                    </a:cubicBezTo>
                    <a:lnTo>
                      <a:pt x="1061" y="179"/>
                    </a:lnTo>
                    <a:cubicBezTo>
                      <a:pt x="1061" y="84"/>
                      <a:pt x="989" y="1"/>
                      <a:pt x="882" y="1"/>
                    </a:cubicBezTo>
                    <a:close/>
                  </a:path>
                </a:pathLst>
              </a:custGeom>
              <a:grpFill/>
              <a:ln>
                <a:solidFill>
                  <a:schemeClr val="accent4">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255;p63">
                <a:extLst>
                  <a:ext uri="{FF2B5EF4-FFF2-40B4-BE49-F238E27FC236}">
                    <a16:creationId xmlns:a16="http://schemas.microsoft.com/office/drawing/2014/main" id="{42B8EDBA-925F-7F41-9F99-8311204DDF17}"/>
                  </a:ext>
                </a:extLst>
              </p:cNvPr>
              <p:cNvSpPr/>
              <p:nvPr/>
            </p:nvSpPr>
            <p:spPr>
              <a:xfrm>
                <a:off x="6879423" y="4426556"/>
                <a:ext cx="41205" cy="118522"/>
              </a:xfrm>
              <a:custGeom>
                <a:avLst/>
                <a:gdLst/>
                <a:ahLst/>
                <a:cxnLst/>
                <a:rect l="l" t="t" r="r" b="b"/>
                <a:pathLst>
                  <a:path w="1060" h="3049" extrusionOk="0">
                    <a:moveTo>
                      <a:pt x="702" y="345"/>
                    </a:moveTo>
                    <a:lnTo>
                      <a:pt x="702" y="2691"/>
                    </a:lnTo>
                    <a:lnTo>
                      <a:pt x="357" y="2691"/>
                    </a:lnTo>
                    <a:lnTo>
                      <a:pt x="357" y="345"/>
                    </a:lnTo>
                    <a:close/>
                    <a:moveTo>
                      <a:pt x="179" y="0"/>
                    </a:moveTo>
                    <a:cubicBezTo>
                      <a:pt x="95" y="0"/>
                      <a:pt x="0" y="72"/>
                      <a:pt x="0" y="179"/>
                    </a:cubicBezTo>
                    <a:lnTo>
                      <a:pt x="0" y="2869"/>
                    </a:lnTo>
                    <a:cubicBezTo>
                      <a:pt x="0" y="2965"/>
                      <a:pt x="71" y="3048"/>
                      <a:pt x="179" y="3048"/>
                    </a:cubicBezTo>
                    <a:lnTo>
                      <a:pt x="881" y="3048"/>
                    </a:lnTo>
                    <a:cubicBezTo>
                      <a:pt x="964" y="3048"/>
                      <a:pt x="1060" y="2977"/>
                      <a:pt x="1060" y="2869"/>
                    </a:cubicBezTo>
                    <a:lnTo>
                      <a:pt x="1060" y="179"/>
                    </a:lnTo>
                    <a:cubicBezTo>
                      <a:pt x="1048" y="72"/>
                      <a:pt x="964" y="0"/>
                      <a:pt x="881" y="0"/>
                    </a:cubicBezTo>
                    <a:close/>
                  </a:path>
                </a:pathLst>
              </a:custGeom>
              <a:grpFill/>
              <a:ln>
                <a:solidFill>
                  <a:schemeClr val="accent4">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256;p63">
                <a:extLst>
                  <a:ext uri="{FF2B5EF4-FFF2-40B4-BE49-F238E27FC236}">
                    <a16:creationId xmlns:a16="http://schemas.microsoft.com/office/drawing/2014/main" id="{2FD51778-F0A8-2446-AA22-A248B8A3C63F}"/>
                  </a:ext>
                </a:extLst>
              </p:cNvPr>
              <p:cNvSpPr/>
              <p:nvPr/>
            </p:nvSpPr>
            <p:spPr>
              <a:xfrm>
                <a:off x="6927549" y="4443194"/>
                <a:ext cx="41205" cy="101418"/>
              </a:xfrm>
              <a:custGeom>
                <a:avLst/>
                <a:gdLst/>
                <a:ahLst/>
                <a:cxnLst/>
                <a:rect l="l" t="t" r="r" b="b"/>
                <a:pathLst>
                  <a:path w="1060" h="2609" extrusionOk="0">
                    <a:moveTo>
                      <a:pt x="715" y="358"/>
                    </a:moveTo>
                    <a:lnTo>
                      <a:pt x="715" y="2263"/>
                    </a:lnTo>
                    <a:lnTo>
                      <a:pt x="369" y="2263"/>
                    </a:lnTo>
                    <a:lnTo>
                      <a:pt x="369" y="358"/>
                    </a:lnTo>
                    <a:close/>
                    <a:moveTo>
                      <a:pt x="179" y="1"/>
                    </a:moveTo>
                    <a:cubicBezTo>
                      <a:pt x="84" y="1"/>
                      <a:pt x="0" y="72"/>
                      <a:pt x="0" y="179"/>
                    </a:cubicBezTo>
                    <a:lnTo>
                      <a:pt x="0" y="2430"/>
                    </a:lnTo>
                    <a:cubicBezTo>
                      <a:pt x="0" y="2513"/>
                      <a:pt x="72" y="2608"/>
                      <a:pt x="179" y="2608"/>
                    </a:cubicBezTo>
                    <a:lnTo>
                      <a:pt x="881" y="2608"/>
                    </a:lnTo>
                    <a:cubicBezTo>
                      <a:pt x="965" y="2608"/>
                      <a:pt x="1060" y="2537"/>
                      <a:pt x="1060" y="2430"/>
                    </a:cubicBezTo>
                    <a:lnTo>
                      <a:pt x="1060" y="179"/>
                    </a:lnTo>
                    <a:cubicBezTo>
                      <a:pt x="1060" y="72"/>
                      <a:pt x="977" y="1"/>
                      <a:pt x="881" y="1"/>
                    </a:cubicBezTo>
                    <a:close/>
                  </a:path>
                </a:pathLst>
              </a:custGeom>
              <a:grpFill/>
              <a:ln>
                <a:solidFill>
                  <a:schemeClr val="accent4">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257;p63">
                <a:extLst>
                  <a:ext uri="{FF2B5EF4-FFF2-40B4-BE49-F238E27FC236}">
                    <a16:creationId xmlns:a16="http://schemas.microsoft.com/office/drawing/2014/main" id="{354197C7-2176-EA47-AE1A-4E31046BABE0}"/>
                  </a:ext>
                </a:extLst>
              </p:cNvPr>
              <p:cNvSpPr/>
              <p:nvPr/>
            </p:nvSpPr>
            <p:spPr>
              <a:xfrm>
                <a:off x="6976141" y="4387645"/>
                <a:ext cx="41244" cy="156967"/>
              </a:xfrm>
              <a:custGeom>
                <a:avLst/>
                <a:gdLst/>
                <a:ahLst/>
                <a:cxnLst/>
                <a:rect l="l" t="t" r="r" b="b"/>
                <a:pathLst>
                  <a:path w="1061" h="4038" extrusionOk="0">
                    <a:moveTo>
                      <a:pt x="679" y="358"/>
                    </a:moveTo>
                    <a:lnTo>
                      <a:pt x="679" y="3692"/>
                    </a:lnTo>
                    <a:lnTo>
                      <a:pt x="346" y="3692"/>
                    </a:lnTo>
                    <a:lnTo>
                      <a:pt x="346" y="358"/>
                    </a:lnTo>
                    <a:close/>
                    <a:moveTo>
                      <a:pt x="179" y="1"/>
                    </a:moveTo>
                    <a:cubicBezTo>
                      <a:pt x="72" y="1"/>
                      <a:pt x="0" y="96"/>
                      <a:pt x="0" y="180"/>
                    </a:cubicBezTo>
                    <a:lnTo>
                      <a:pt x="0" y="3859"/>
                    </a:lnTo>
                    <a:cubicBezTo>
                      <a:pt x="0" y="3942"/>
                      <a:pt x="72" y="4037"/>
                      <a:pt x="179" y="4037"/>
                    </a:cubicBezTo>
                    <a:lnTo>
                      <a:pt x="881" y="4037"/>
                    </a:lnTo>
                    <a:cubicBezTo>
                      <a:pt x="965" y="4037"/>
                      <a:pt x="1060" y="3966"/>
                      <a:pt x="1060" y="3859"/>
                    </a:cubicBezTo>
                    <a:lnTo>
                      <a:pt x="1060" y="180"/>
                    </a:lnTo>
                    <a:cubicBezTo>
                      <a:pt x="1060" y="96"/>
                      <a:pt x="977" y="1"/>
                      <a:pt x="881" y="1"/>
                    </a:cubicBezTo>
                    <a:close/>
                  </a:path>
                </a:pathLst>
              </a:custGeom>
              <a:grpFill/>
              <a:ln>
                <a:solidFill>
                  <a:schemeClr val="accent4">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258;p63">
                <a:extLst>
                  <a:ext uri="{FF2B5EF4-FFF2-40B4-BE49-F238E27FC236}">
                    <a16:creationId xmlns:a16="http://schemas.microsoft.com/office/drawing/2014/main" id="{72209118-A5DB-734E-92E8-5A1B0A9F87ED}"/>
                  </a:ext>
                </a:extLst>
              </p:cNvPr>
              <p:cNvSpPr/>
              <p:nvPr/>
            </p:nvSpPr>
            <p:spPr>
              <a:xfrm>
                <a:off x="6745193" y="4404321"/>
                <a:ext cx="50029" cy="13916"/>
              </a:xfrm>
              <a:custGeom>
                <a:avLst/>
                <a:gdLst/>
                <a:ahLst/>
                <a:cxnLst/>
                <a:rect l="l" t="t" r="r" b="b"/>
                <a:pathLst>
                  <a:path w="1287" h="358" extrusionOk="0">
                    <a:moveTo>
                      <a:pt x="179" y="1"/>
                    </a:moveTo>
                    <a:cubicBezTo>
                      <a:pt x="95" y="1"/>
                      <a:pt x="0" y="72"/>
                      <a:pt x="0" y="179"/>
                    </a:cubicBezTo>
                    <a:cubicBezTo>
                      <a:pt x="12" y="274"/>
                      <a:pt x="95" y="358"/>
                      <a:pt x="179" y="358"/>
                    </a:cubicBezTo>
                    <a:lnTo>
                      <a:pt x="1107" y="358"/>
                    </a:lnTo>
                    <a:cubicBezTo>
                      <a:pt x="1191" y="358"/>
                      <a:pt x="1286" y="286"/>
                      <a:pt x="1286" y="179"/>
                    </a:cubicBezTo>
                    <a:cubicBezTo>
                      <a:pt x="1286" y="96"/>
                      <a:pt x="1203" y="1"/>
                      <a:pt x="1107" y="1"/>
                    </a:cubicBezTo>
                    <a:close/>
                  </a:path>
                </a:pathLst>
              </a:custGeom>
              <a:grpFill/>
              <a:ln>
                <a:solidFill>
                  <a:schemeClr val="accent4">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259;p63">
                <a:extLst>
                  <a:ext uri="{FF2B5EF4-FFF2-40B4-BE49-F238E27FC236}">
                    <a16:creationId xmlns:a16="http://schemas.microsoft.com/office/drawing/2014/main" id="{14682791-728C-7D4E-81D0-74408EAED779}"/>
                  </a:ext>
                </a:extLst>
              </p:cNvPr>
              <p:cNvSpPr/>
              <p:nvPr/>
            </p:nvSpPr>
            <p:spPr>
              <a:xfrm>
                <a:off x="6745193" y="4426090"/>
                <a:ext cx="69465" cy="13916"/>
              </a:xfrm>
              <a:custGeom>
                <a:avLst/>
                <a:gdLst/>
                <a:ahLst/>
                <a:cxnLst/>
                <a:rect l="l" t="t" r="r" b="b"/>
                <a:pathLst>
                  <a:path w="1787" h="358" extrusionOk="0">
                    <a:moveTo>
                      <a:pt x="179" y="0"/>
                    </a:moveTo>
                    <a:cubicBezTo>
                      <a:pt x="95" y="0"/>
                      <a:pt x="0" y="72"/>
                      <a:pt x="0" y="179"/>
                    </a:cubicBezTo>
                    <a:cubicBezTo>
                      <a:pt x="0" y="274"/>
                      <a:pt x="72" y="357"/>
                      <a:pt x="179" y="357"/>
                    </a:cubicBezTo>
                    <a:lnTo>
                      <a:pt x="1608" y="357"/>
                    </a:lnTo>
                    <a:cubicBezTo>
                      <a:pt x="1703" y="357"/>
                      <a:pt x="1786" y="274"/>
                      <a:pt x="1786" y="179"/>
                    </a:cubicBezTo>
                    <a:cubicBezTo>
                      <a:pt x="1786" y="72"/>
                      <a:pt x="1703" y="0"/>
                      <a:pt x="1608" y="0"/>
                    </a:cubicBezTo>
                    <a:close/>
                  </a:path>
                </a:pathLst>
              </a:custGeom>
              <a:grpFill/>
              <a:ln>
                <a:solidFill>
                  <a:schemeClr val="accent4">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260;p63">
                <a:extLst>
                  <a:ext uri="{FF2B5EF4-FFF2-40B4-BE49-F238E27FC236}">
                    <a16:creationId xmlns:a16="http://schemas.microsoft.com/office/drawing/2014/main" id="{5B940C31-795A-DD4F-94A3-AC704432A778}"/>
                  </a:ext>
                </a:extLst>
              </p:cNvPr>
              <p:cNvSpPr/>
              <p:nvPr/>
            </p:nvSpPr>
            <p:spPr>
              <a:xfrm>
                <a:off x="6745193" y="4447353"/>
                <a:ext cx="69465" cy="13955"/>
              </a:xfrm>
              <a:custGeom>
                <a:avLst/>
                <a:gdLst/>
                <a:ahLst/>
                <a:cxnLst/>
                <a:rect l="l" t="t" r="r" b="b"/>
                <a:pathLst>
                  <a:path w="1787" h="359" extrusionOk="0">
                    <a:moveTo>
                      <a:pt x="179" y="1"/>
                    </a:moveTo>
                    <a:cubicBezTo>
                      <a:pt x="95" y="1"/>
                      <a:pt x="0" y="72"/>
                      <a:pt x="0" y="179"/>
                    </a:cubicBezTo>
                    <a:cubicBezTo>
                      <a:pt x="0" y="287"/>
                      <a:pt x="72" y="358"/>
                      <a:pt x="179" y="358"/>
                    </a:cubicBezTo>
                    <a:lnTo>
                      <a:pt x="1608" y="358"/>
                    </a:lnTo>
                    <a:cubicBezTo>
                      <a:pt x="1703" y="358"/>
                      <a:pt x="1786" y="287"/>
                      <a:pt x="1786" y="179"/>
                    </a:cubicBezTo>
                    <a:cubicBezTo>
                      <a:pt x="1774" y="72"/>
                      <a:pt x="1703" y="1"/>
                      <a:pt x="1608" y="1"/>
                    </a:cubicBezTo>
                    <a:close/>
                  </a:path>
                </a:pathLst>
              </a:custGeom>
              <a:grpFill/>
              <a:ln>
                <a:solidFill>
                  <a:schemeClr val="accent4">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261;p63">
                <a:extLst>
                  <a:ext uri="{FF2B5EF4-FFF2-40B4-BE49-F238E27FC236}">
                    <a16:creationId xmlns:a16="http://schemas.microsoft.com/office/drawing/2014/main" id="{AA0C88EA-39C1-6945-9485-5B70DA91CF94}"/>
                  </a:ext>
                </a:extLst>
              </p:cNvPr>
              <p:cNvSpPr/>
              <p:nvPr/>
            </p:nvSpPr>
            <p:spPr>
              <a:xfrm>
                <a:off x="6745193" y="4468189"/>
                <a:ext cx="69465" cy="13916"/>
              </a:xfrm>
              <a:custGeom>
                <a:avLst/>
                <a:gdLst/>
                <a:ahLst/>
                <a:cxnLst/>
                <a:rect l="l" t="t" r="r" b="b"/>
                <a:pathLst>
                  <a:path w="1787" h="358" extrusionOk="0">
                    <a:moveTo>
                      <a:pt x="179" y="1"/>
                    </a:moveTo>
                    <a:cubicBezTo>
                      <a:pt x="95" y="1"/>
                      <a:pt x="0" y="72"/>
                      <a:pt x="0" y="179"/>
                    </a:cubicBezTo>
                    <a:cubicBezTo>
                      <a:pt x="0" y="263"/>
                      <a:pt x="72" y="358"/>
                      <a:pt x="179" y="358"/>
                    </a:cubicBezTo>
                    <a:lnTo>
                      <a:pt x="1608" y="358"/>
                    </a:lnTo>
                    <a:cubicBezTo>
                      <a:pt x="1703" y="358"/>
                      <a:pt x="1786" y="286"/>
                      <a:pt x="1786" y="179"/>
                    </a:cubicBezTo>
                    <a:cubicBezTo>
                      <a:pt x="1774" y="72"/>
                      <a:pt x="1703" y="1"/>
                      <a:pt x="1608" y="1"/>
                    </a:cubicBezTo>
                    <a:close/>
                  </a:path>
                </a:pathLst>
              </a:custGeom>
              <a:grpFill/>
              <a:ln>
                <a:solidFill>
                  <a:schemeClr val="accent4">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262;p63">
                <a:extLst>
                  <a:ext uri="{FF2B5EF4-FFF2-40B4-BE49-F238E27FC236}">
                    <a16:creationId xmlns:a16="http://schemas.microsoft.com/office/drawing/2014/main" id="{03F03DB3-2F44-4646-95F1-382F70DAE1BD}"/>
                  </a:ext>
                </a:extLst>
              </p:cNvPr>
              <p:cNvSpPr/>
              <p:nvPr/>
            </p:nvSpPr>
            <p:spPr>
              <a:xfrm>
                <a:off x="6684551" y="4528830"/>
                <a:ext cx="83809" cy="83809"/>
              </a:xfrm>
              <a:custGeom>
                <a:avLst/>
                <a:gdLst/>
                <a:ahLst/>
                <a:cxnLst/>
                <a:rect l="l" t="t" r="r" b="b"/>
                <a:pathLst>
                  <a:path w="2156" h="2156" extrusionOk="0">
                    <a:moveTo>
                      <a:pt x="1084" y="0"/>
                    </a:moveTo>
                    <a:cubicBezTo>
                      <a:pt x="489" y="0"/>
                      <a:pt x="0" y="489"/>
                      <a:pt x="0" y="1084"/>
                    </a:cubicBezTo>
                    <a:cubicBezTo>
                      <a:pt x="0" y="1322"/>
                      <a:pt x="72" y="1548"/>
                      <a:pt x="227" y="1739"/>
                    </a:cubicBezTo>
                    <a:cubicBezTo>
                      <a:pt x="263" y="1782"/>
                      <a:pt x="313" y="1808"/>
                      <a:pt x="365" y="1808"/>
                    </a:cubicBezTo>
                    <a:cubicBezTo>
                      <a:pt x="398" y="1808"/>
                      <a:pt x="432" y="1798"/>
                      <a:pt x="465" y="1774"/>
                    </a:cubicBezTo>
                    <a:cubicBezTo>
                      <a:pt x="536" y="1715"/>
                      <a:pt x="548" y="1608"/>
                      <a:pt x="489" y="1536"/>
                    </a:cubicBezTo>
                    <a:cubicBezTo>
                      <a:pt x="381" y="1405"/>
                      <a:pt x="346" y="1251"/>
                      <a:pt x="346" y="1084"/>
                    </a:cubicBezTo>
                    <a:cubicBezTo>
                      <a:pt x="346" y="679"/>
                      <a:pt x="667" y="358"/>
                      <a:pt x="1072" y="358"/>
                    </a:cubicBezTo>
                    <a:cubicBezTo>
                      <a:pt x="1477" y="358"/>
                      <a:pt x="1798" y="691"/>
                      <a:pt x="1798" y="1084"/>
                    </a:cubicBezTo>
                    <a:cubicBezTo>
                      <a:pt x="1798" y="1322"/>
                      <a:pt x="1679" y="1560"/>
                      <a:pt x="1477" y="1703"/>
                    </a:cubicBezTo>
                    <a:cubicBezTo>
                      <a:pt x="1453" y="1703"/>
                      <a:pt x="1453" y="1715"/>
                      <a:pt x="1441" y="1715"/>
                    </a:cubicBezTo>
                    <a:lnTo>
                      <a:pt x="1429" y="1715"/>
                    </a:lnTo>
                    <a:lnTo>
                      <a:pt x="1417" y="1727"/>
                    </a:lnTo>
                    <a:lnTo>
                      <a:pt x="1394" y="1727"/>
                    </a:lnTo>
                    <a:cubicBezTo>
                      <a:pt x="1382" y="1727"/>
                      <a:pt x="1382" y="1739"/>
                      <a:pt x="1370" y="1739"/>
                    </a:cubicBezTo>
                    <a:cubicBezTo>
                      <a:pt x="1358" y="1739"/>
                      <a:pt x="1358" y="1762"/>
                      <a:pt x="1334" y="1762"/>
                    </a:cubicBezTo>
                    <a:lnTo>
                      <a:pt x="1322" y="1762"/>
                    </a:lnTo>
                    <a:cubicBezTo>
                      <a:pt x="1322" y="1762"/>
                      <a:pt x="1310" y="1762"/>
                      <a:pt x="1310" y="1774"/>
                    </a:cubicBezTo>
                    <a:lnTo>
                      <a:pt x="1298" y="1774"/>
                    </a:lnTo>
                    <a:cubicBezTo>
                      <a:pt x="1274" y="1774"/>
                      <a:pt x="1274" y="1774"/>
                      <a:pt x="1263" y="1786"/>
                    </a:cubicBezTo>
                    <a:cubicBezTo>
                      <a:pt x="1251" y="1786"/>
                      <a:pt x="1251" y="1786"/>
                      <a:pt x="1239" y="1798"/>
                    </a:cubicBezTo>
                    <a:lnTo>
                      <a:pt x="798" y="1798"/>
                    </a:lnTo>
                    <a:cubicBezTo>
                      <a:pt x="786" y="1798"/>
                      <a:pt x="786" y="1798"/>
                      <a:pt x="774" y="1786"/>
                    </a:cubicBezTo>
                    <a:cubicBezTo>
                      <a:pt x="762" y="1786"/>
                      <a:pt x="762" y="1786"/>
                      <a:pt x="739" y="1774"/>
                    </a:cubicBezTo>
                    <a:lnTo>
                      <a:pt x="727" y="1774"/>
                    </a:lnTo>
                    <a:cubicBezTo>
                      <a:pt x="708" y="1766"/>
                      <a:pt x="688" y="1763"/>
                      <a:pt x="668" y="1763"/>
                    </a:cubicBezTo>
                    <a:cubicBezTo>
                      <a:pt x="599" y="1763"/>
                      <a:pt x="528" y="1808"/>
                      <a:pt x="501" y="1882"/>
                    </a:cubicBezTo>
                    <a:cubicBezTo>
                      <a:pt x="477" y="1965"/>
                      <a:pt x="524" y="2072"/>
                      <a:pt x="608" y="2096"/>
                    </a:cubicBezTo>
                    <a:lnTo>
                      <a:pt x="620" y="2096"/>
                    </a:lnTo>
                    <a:cubicBezTo>
                      <a:pt x="643" y="2096"/>
                      <a:pt x="655" y="2120"/>
                      <a:pt x="667" y="2120"/>
                    </a:cubicBezTo>
                    <a:cubicBezTo>
                      <a:pt x="679" y="2120"/>
                      <a:pt x="703" y="2132"/>
                      <a:pt x="715" y="2132"/>
                    </a:cubicBezTo>
                    <a:lnTo>
                      <a:pt x="727" y="2132"/>
                    </a:lnTo>
                    <a:cubicBezTo>
                      <a:pt x="739" y="2132"/>
                      <a:pt x="762" y="2132"/>
                      <a:pt x="762" y="2143"/>
                    </a:cubicBezTo>
                    <a:lnTo>
                      <a:pt x="774" y="2143"/>
                    </a:lnTo>
                    <a:cubicBezTo>
                      <a:pt x="786" y="2143"/>
                      <a:pt x="798" y="2143"/>
                      <a:pt x="822" y="2155"/>
                    </a:cubicBezTo>
                    <a:lnTo>
                      <a:pt x="1132" y="2155"/>
                    </a:lnTo>
                    <a:cubicBezTo>
                      <a:pt x="1143" y="2155"/>
                      <a:pt x="1155" y="2155"/>
                      <a:pt x="1179" y="2143"/>
                    </a:cubicBezTo>
                    <a:lnTo>
                      <a:pt x="1191" y="2143"/>
                    </a:lnTo>
                    <a:cubicBezTo>
                      <a:pt x="1203" y="2143"/>
                      <a:pt x="1215" y="2143"/>
                      <a:pt x="1215" y="2132"/>
                    </a:cubicBezTo>
                    <a:lnTo>
                      <a:pt x="1227" y="2132"/>
                    </a:lnTo>
                    <a:cubicBezTo>
                      <a:pt x="1251" y="2132"/>
                      <a:pt x="1263" y="2120"/>
                      <a:pt x="1274" y="2120"/>
                    </a:cubicBezTo>
                    <a:cubicBezTo>
                      <a:pt x="1286" y="2120"/>
                      <a:pt x="1310" y="2096"/>
                      <a:pt x="1322" y="2096"/>
                    </a:cubicBezTo>
                    <a:lnTo>
                      <a:pt x="1334" y="2096"/>
                    </a:lnTo>
                    <a:cubicBezTo>
                      <a:pt x="1346" y="2096"/>
                      <a:pt x="1346" y="2084"/>
                      <a:pt x="1370" y="2084"/>
                    </a:cubicBezTo>
                    <a:lnTo>
                      <a:pt x="1382" y="2084"/>
                    </a:lnTo>
                    <a:cubicBezTo>
                      <a:pt x="1394" y="2084"/>
                      <a:pt x="1405" y="2072"/>
                      <a:pt x="1429" y="2072"/>
                    </a:cubicBezTo>
                    <a:cubicBezTo>
                      <a:pt x="1441" y="2072"/>
                      <a:pt x="1453" y="2060"/>
                      <a:pt x="1465" y="2060"/>
                    </a:cubicBezTo>
                    <a:lnTo>
                      <a:pt x="1489" y="2060"/>
                    </a:lnTo>
                    <a:cubicBezTo>
                      <a:pt x="1501" y="2060"/>
                      <a:pt x="1501" y="2036"/>
                      <a:pt x="1513" y="2036"/>
                    </a:cubicBezTo>
                    <a:lnTo>
                      <a:pt x="1524" y="2036"/>
                    </a:lnTo>
                    <a:cubicBezTo>
                      <a:pt x="1548" y="2024"/>
                      <a:pt x="1560" y="2024"/>
                      <a:pt x="1572" y="2013"/>
                    </a:cubicBezTo>
                    <a:cubicBezTo>
                      <a:pt x="1870" y="1798"/>
                      <a:pt x="2048" y="1477"/>
                      <a:pt x="2048" y="1120"/>
                    </a:cubicBezTo>
                    <a:cubicBezTo>
                      <a:pt x="2156" y="477"/>
                      <a:pt x="1679" y="0"/>
                      <a:pt x="1084" y="0"/>
                    </a:cubicBezTo>
                    <a:close/>
                  </a:path>
                </a:pathLst>
              </a:custGeom>
              <a:grpFill/>
              <a:ln>
                <a:solidFill>
                  <a:schemeClr val="accent4">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9797;p63">
              <a:extLst>
                <a:ext uri="{FF2B5EF4-FFF2-40B4-BE49-F238E27FC236}">
                  <a16:creationId xmlns:a16="http://schemas.microsoft.com/office/drawing/2014/main" id="{C41A9E53-257D-534A-BB04-D88788FCB190}"/>
                </a:ext>
              </a:extLst>
            </p:cNvPr>
            <p:cNvSpPr/>
            <p:nvPr/>
          </p:nvSpPr>
          <p:spPr>
            <a:xfrm>
              <a:off x="9453959" y="973750"/>
              <a:ext cx="1689137" cy="1727583"/>
            </a:xfrm>
            <a:custGeom>
              <a:avLst/>
              <a:gdLst/>
              <a:ahLst/>
              <a:cxnLst/>
              <a:rect l="l" t="t" r="r" b="b"/>
              <a:pathLst>
                <a:path w="13038" h="11907" extrusionOk="0">
                  <a:moveTo>
                    <a:pt x="6632" y="369"/>
                  </a:moveTo>
                  <a:cubicBezTo>
                    <a:pt x="6680" y="369"/>
                    <a:pt x="6704" y="405"/>
                    <a:pt x="6704" y="441"/>
                  </a:cubicBezTo>
                  <a:lnTo>
                    <a:pt x="6704" y="881"/>
                  </a:lnTo>
                  <a:cubicBezTo>
                    <a:pt x="6644" y="864"/>
                    <a:pt x="6582" y="855"/>
                    <a:pt x="6519" y="855"/>
                  </a:cubicBezTo>
                  <a:cubicBezTo>
                    <a:pt x="6457" y="855"/>
                    <a:pt x="6394" y="864"/>
                    <a:pt x="6335" y="881"/>
                  </a:cubicBezTo>
                  <a:lnTo>
                    <a:pt x="6335" y="441"/>
                  </a:lnTo>
                  <a:lnTo>
                    <a:pt x="6323" y="441"/>
                  </a:lnTo>
                  <a:cubicBezTo>
                    <a:pt x="6323" y="405"/>
                    <a:pt x="6347" y="369"/>
                    <a:pt x="6394" y="369"/>
                  </a:cubicBezTo>
                  <a:close/>
                  <a:moveTo>
                    <a:pt x="6501" y="1251"/>
                  </a:moveTo>
                  <a:cubicBezTo>
                    <a:pt x="7061" y="1251"/>
                    <a:pt x="7275" y="2013"/>
                    <a:pt x="6763" y="2286"/>
                  </a:cubicBezTo>
                  <a:cubicBezTo>
                    <a:pt x="6692" y="2322"/>
                    <a:pt x="6585" y="2346"/>
                    <a:pt x="6501" y="2346"/>
                  </a:cubicBezTo>
                  <a:cubicBezTo>
                    <a:pt x="6204" y="2346"/>
                    <a:pt x="5954" y="2096"/>
                    <a:pt x="5954" y="1798"/>
                  </a:cubicBezTo>
                  <a:cubicBezTo>
                    <a:pt x="5954" y="1489"/>
                    <a:pt x="6204" y="1251"/>
                    <a:pt x="6501" y="1251"/>
                  </a:cubicBezTo>
                  <a:close/>
                  <a:moveTo>
                    <a:pt x="2382" y="2429"/>
                  </a:moveTo>
                  <a:cubicBezTo>
                    <a:pt x="2560" y="2429"/>
                    <a:pt x="2703" y="2572"/>
                    <a:pt x="2703" y="2751"/>
                  </a:cubicBezTo>
                  <a:cubicBezTo>
                    <a:pt x="2703" y="2929"/>
                    <a:pt x="2560" y="3084"/>
                    <a:pt x="2382" y="3084"/>
                  </a:cubicBezTo>
                  <a:cubicBezTo>
                    <a:pt x="2215" y="3084"/>
                    <a:pt x="2048" y="2941"/>
                    <a:pt x="2048" y="2751"/>
                  </a:cubicBezTo>
                  <a:cubicBezTo>
                    <a:pt x="2048" y="2560"/>
                    <a:pt x="2203" y="2429"/>
                    <a:pt x="2382" y="2429"/>
                  </a:cubicBezTo>
                  <a:close/>
                  <a:moveTo>
                    <a:pt x="10657" y="2429"/>
                  </a:moveTo>
                  <a:cubicBezTo>
                    <a:pt x="10835" y="2429"/>
                    <a:pt x="10978" y="2572"/>
                    <a:pt x="10978" y="2751"/>
                  </a:cubicBezTo>
                  <a:cubicBezTo>
                    <a:pt x="10978" y="2929"/>
                    <a:pt x="10835" y="3084"/>
                    <a:pt x="10657" y="3084"/>
                  </a:cubicBezTo>
                  <a:cubicBezTo>
                    <a:pt x="10478" y="3084"/>
                    <a:pt x="10323" y="2941"/>
                    <a:pt x="10323" y="2751"/>
                  </a:cubicBezTo>
                  <a:cubicBezTo>
                    <a:pt x="10323" y="2560"/>
                    <a:pt x="10478" y="2429"/>
                    <a:pt x="10657" y="2429"/>
                  </a:cubicBezTo>
                  <a:close/>
                  <a:moveTo>
                    <a:pt x="2477" y="3441"/>
                  </a:moveTo>
                  <a:lnTo>
                    <a:pt x="3715" y="6025"/>
                  </a:lnTo>
                  <a:lnTo>
                    <a:pt x="1024" y="6025"/>
                  </a:lnTo>
                  <a:lnTo>
                    <a:pt x="2239" y="3441"/>
                  </a:lnTo>
                  <a:cubicBezTo>
                    <a:pt x="2275" y="3447"/>
                    <a:pt x="2316" y="3450"/>
                    <a:pt x="2358" y="3450"/>
                  </a:cubicBezTo>
                  <a:cubicBezTo>
                    <a:pt x="2400" y="3450"/>
                    <a:pt x="2441" y="3447"/>
                    <a:pt x="2477" y="3441"/>
                  </a:cubicBezTo>
                  <a:close/>
                  <a:moveTo>
                    <a:pt x="10776" y="3441"/>
                  </a:moveTo>
                  <a:lnTo>
                    <a:pt x="11990" y="6025"/>
                  </a:lnTo>
                  <a:lnTo>
                    <a:pt x="9299" y="6025"/>
                  </a:lnTo>
                  <a:lnTo>
                    <a:pt x="10538" y="3441"/>
                  </a:lnTo>
                  <a:cubicBezTo>
                    <a:pt x="10573" y="3447"/>
                    <a:pt x="10612" y="3450"/>
                    <a:pt x="10652" y="3450"/>
                  </a:cubicBezTo>
                  <a:cubicBezTo>
                    <a:pt x="10692" y="3450"/>
                    <a:pt x="10734" y="3447"/>
                    <a:pt x="10776" y="3441"/>
                  </a:cubicBezTo>
                  <a:close/>
                  <a:moveTo>
                    <a:pt x="4251" y="6418"/>
                  </a:moveTo>
                  <a:cubicBezTo>
                    <a:pt x="4322" y="6418"/>
                    <a:pt x="4382" y="6477"/>
                    <a:pt x="4382" y="6549"/>
                  </a:cubicBezTo>
                  <a:lnTo>
                    <a:pt x="4382" y="6668"/>
                  </a:lnTo>
                  <a:cubicBezTo>
                    <a:pt x="4382" y="6739"/>
                    <a:pt x="4322" y="6799"/>
                    <a:pt x="4251" y="6799"/>
                  </a:cubicBezTo>
                  <a:lnTo>
                    <a:pt x="501" y="6799"/>
                  </a:lnTo>
                  <a:cubicBezTo>
                    <a:pt x="429" y="6799"/>
                    <a:pt x="370" y="6739"/>
                    <a:pt x="370" y="6668"/>
                  </a:cubicBezTo>
                  <a:lnTo>
                    <a:pt x="370" y="6549"/>
                  </a:lnTo>
                  <a:cubicBezTo>
                    <a:pt x="370" y="6477"/>
                    <a:pt x="429" y="6418"/>
                    <a:pt x="501" y="6418"/>
                  </a:cubicBezTo>
                  <a:close/>
                  <a:moveTo>
                    <a:pt x="12526" y="6418"/>
                  </a:moveTo>
                  <a:cubicBezTo>
                    <a:pt x="12597" y="6418"/>
                    <a:pt x="12657" y="6477"/>
                    <a:pt x="12657" y="6549"/>
                  </a:cubicBezTo>
                  <a:lnTo>
                    <a:pt x="12657" y="6668"/>
                  </a:lnTo>
                  <a:cubicBezTo>
                    <a:pt x="12657" y="6739"/>
                    <a:pt x="12597" y="6799"/>
                    <a:pt x="12526" y="6799"/>
                  </a:cubicBezTo>
                  <a:lnTo>
                    <a:pt x="8775" y="6799"/>
                  </a:lnTo>
                  <a:cubicBezTo>
                    <a:pt x="8704" y="6799"/>
                    <a:pt x="8644" y="6739"/>
                    <a:pt x="8644" y="6668"/>
                  </a:cubicBezTo>
                  <a:lnTo>
                    <a:pt x="8644" y="6549"/>
                  </a:lnTo>
                  <a:cubicBezTo>
                    <a:pt x="8644" y="6477"/>
                    <a:pt x="8704" y="6418"/>
                    <a:pt x="8775" y="6418"/>
                  </a:cubicBezTo>
                  <a:close/>
                  <a:moveTo>
                    <a:pt x="3715" y="7168"/>
                  </a:moveTo>
                  <a:cubicBezTo>
                    <a:pt x="3525" y="7787"/>
                    <a:pt x="2953" y="8228"/>
                    <a:pt x="2298" y="8228"/>
                  </a:cubicBezTo>
                  <a:cubicBezTo>
                    <a:pt x="1644" y="8228"/>
                    <a:pt x="1084" y="7799"/>
                    <a:pt x="905" y="7168"/>
                  </a:cubicBezTo>
                  <a:close/>
                  <a:moveTo>
                    <a:pt x="12145" y="7168"/>
                  </a:moveTo>
                  <a:cubicBezTo>
                    <a:pt x="11942" y="7787"/>
                    <a:pt x="11383" y="8228"/>
                    <a:pt x="10728" y="8228"/>
                  </a:cubicBezTo>
                  <a:cubicBezTo>
                    <a:pt x="10073" y="8228"/>
                    <a:pt x="9502" y="7799"/>
                    <a:pt x="9323" y="7168"/>
                  </a:cubicBezTo>
                  <a:close/>
                  <a:moveTo>
                    <a:pt x="7942" y="10371"/>
                  </a:moveTo>
                  <a:cubicBezTo>
                    <a:pt x="8013" y="10371"/>
                    <a:pt x="8073" y="10430"/>
                    <a:pt x="8073" y="10502"/>
                  </a:cubicBezTo>
                  <a:lnTo>
                    <a:pt x="8073" y="10764"/>
                  </a:lnTo>
                  <a:lnTo>
                    <a:pt x="4918" y="10764"/>
                  </a:lnTo>
                  <a:lnTo>
                    <a:pt x="4918" y="10502"/>
                  </a:lnTo>
                  <a:cubicBezTo>
                    <a:pt x="4918" y="10430"/>
                    <a:pt x="4977" y="10371"/>
                    <a:pt x="5049" y="10371"/>
                  </a:cubicBezTo>
                  <a:close/>
                  <a:moveTo>
                    <a:pt x="6382" y="0"/>
                  </a:moveTo>
                  <a:cubicBezTo>
                    <a:pt x="6132" y="0"/>
                    <a:pt x="5930" y="203"/>
                    <a:pt x="5930" y="441"/>
                  </a:cubicBezTo>
                  <a:lnTo>
                    <a:pt x="5930" y="1060"/>
                  </a:lnTo>
                  <a:cubicBezTo>
                    <a:pt x="5692" y="1251"/>
                    <a:pt x="5549" y="1536"/>
                    <a:pt x="5561" y="1858"/>
                  </a:cubicBezTo>
                  <a:lnTo>
                    <a:pt x="3703" y="2370"/>
                  </a:lnTo>
                  <a:cubicBezTo>
                    <a:pt x="3477" y="2429"/>
                    <a:pt x="3251" y="2465"/>
                    <a:pt x="3037" y="2501"/>
                  </a:cubicBezTo>
                  <a:cubicBezTo>
                    <a:pt x="2929" y="2227"/>
                    <a:pt x="2679" y="2036"/>
                    <a:pt x="2382" y="2036"/>
                  </a:cubicBezTo>
                  <a:cubicBezTo>
                    <a:pt x="1989" y="2036"/>
                    <a:pt x="1679" y="2346"/>
                    <a:pt x="1679" y="2739"/>
                  </a:cubicBezTo>
                  <a:cubicBezTo>
                    <a:pt x="1679" y="2941"/>
                    <a:pt x="1763" y="3132"/>
                    <a:pt x="1917" y="3275"/>
                  </a:cubicBezTo>
                  <a:lnTo>
                    <a:pt x="608" y="6025"/>
                  </a:lnTo>
                  <a:lnTo>
                    <a:pt x="501" y="6025"/>
                  </a:lnTo>
                  <a:cubicBezTo>
                    <a:pt x="215" y="6025"/>
                    <a:pt x="1" y="6251"/>
                    <a:pt x="1" y="6525"/>
                  </a:cubicBezTo>
                  <a:lnTo>
                    <a:pt x="1" y="6644"/>
                  </a:lnTo>
                  <a:cubicBezTo>
                    <a:pt x="1" y="6930"/>
                    <a:pt x="215" y="7156"/>
                    <a:pt x="501" y="7156"/>
                  </a:cubicBezTo>
                  <a:cubicBezTo>
                    <a:pt x="691" y="7989"/>
                    <a:pt x="1441" y="8585"/>
                    <a:pt x="2298" y="8585"/>
                  </a:cubicBezTo>
                  <a:cubicBezTo>
                    <a:pt x="3168" y="8585"/>
                    <a:pt x="3906" y="7978"/>
                    <a:pt x="4108" y="7156"/>
                  </a:cubicBezTo>
                  <a:lnTo>
                    <a:pt x="4251" y="7156"/>
                  </a:lnTo>
                  <a:cubicBezTo>
                    <a:pt x="4537" y="7156"/>
                    <a:pt x="4763" y="6930"/>
                    <a:pt x="4763" y="6644"/>
                  </a:cubicBezTo>
                  <a:lnTo>
                    <a:pt x="4763" y="6525"/>
                  </a:lnTo>
                  <a:cubicBezTo>
                    <a:pt x="4763" y="6251"/>
                    <a:pt x="4537" y="6025"/>
                    <a:pt x="4251" y="6025"/>
                  </a:cubicBezTo>
                  <a:lnTo>
                    <a:pt x="4144" y="6025"/>
                  </a:lnTo>
                  <a:lnTo>
                    <a:pt x="2834" y="3275"/>
                  </a:lnTo>
                  <a:cubicBezTo>
                    <a:pt x="2953" y="3167"/>
                    <a:pt x="3037" y="3036"/>
                    <a:pt x="3060" y="2870"/>
                  </a:cubicBezTo>
                  <a:cubicBezTo>
                    <a:pt x="3310" y="2846"/>
                    <a:pt x="3549" y="2798"/>
                    <a:pt x="3787" y="2727"/>
                  </a:cubicBezTo>
                  <a:lnTo>
                    <a:pt x="5656" y="2215"/>
                  </a:lnTo>
                  <a:cubicBezTo>
                    <a:pt x="5716" y="2346"/>
                    <a:pt x="5811" y="2453"/>
                    <a:pt x="5918" y="2548"/>
                  </a:cubicBezTo>
                  <a:lnTo>
                    <a:pt x="5918" y="10002"/>
                  </a:lnTo>
                  <a:lnTo>
                    <a:pt x="5037" y="10002"/>
                  </a:lnTo>
                  <a:cubicBezTo>
                    <a:pt x="4763" y="10002"/>
                    <a:pt x="4537" y="10228"/>
                    <a:pt x="4537" y="10502"/>
                  </a:cubicBezTo>
                  <a:lnTo>
                    <a:pt x="4537" y="10776"/>
                  </a:lnTo>
                  <a:cubicBezTo>
                    <a:pt x="4299" y="10823"/>
                    <a:pt x="4120" y="11026"/>
                    <a:pt x="4120" y="11276"/>
                  </a:cubicBezTo>
                  <a:lnTo>
                    <a:pt x="4120" y="11395"/>
                  </a:lnTo>
                  <a:cubicBezTo>
                    <a:pt x="4120" y="11680"/>
                    <a:pt x="4346" y="11907"/>
                    <a:pt x="4620" y="11907"/>
                  </a:cubicBezTo>
                  <a:lnTo>
                    <a:pt x="6049" y="11907"/>
                  </a:lnTo>
                  <a:cubicBezTo>
                    <a:pt x="6156" y="11907"/>
                    <a:pt x="6251" y="11811"/>
                    <a:pt x="6251" y="11704"/>
                  </a:cubicBezTo>
                  <a:cubicBezTo>
                    <a:pt x="6251" y="11609"/>
                    <a:pt x="6156" y="11514"/>
                    <a:pt x="6049" y="11514"/>
                  </a:cubicBezTo>
                  <a:lnTo>
                    <a:pt x="4620" y="11514"/>
                  </a:lnTo>
                  <a:cubicBezTo>
                    <a:pt x="4549" y="11514"/>
                    <a:pt x="4489" y="11454"/>
                    <a:pt x="4489" y="11383"/>
                  </a:cubicBezTo>
                  <a:lnTo>
                    <a:pt x="4489" y="11264"/>
                  </a:lnTo>
                  <a:cubicBezTo>
                    <a:pt x="4489" y="11192"/>
                    <a:pt x="4549" y="11133"/>
                    <a:pt x="4620" y="11133"/>
                  </a:cubicBezTo>
                  <a:lnTo>
                    <a:pt x="8371" y="11133"/>
                  </a:lnTo>
                  <a:cubicBezTo>
                    <a:pt x="8454" y="11133"/>
                    <a:pt x="8513" y="11192"/>
                    <a:pt x="8513" y="11264"/>
                  </a:cubicBezTo>
                  <a:lnTo>
                    <a:pt x="8513" y="11383"/>
                  </a:lnTo>
                  <a:cubicBezTo>
                    <a:pt x="8513" y="11454"/>
                    <a:pt x="8454" y="11514"/>
                    <a:pt x="8371" y="11514"/>
                  </a:cubicBezTo>
                  <a:lnTo>
                    <a:pt x="6930" y="11514"/>
                  </a:lnTo>
                  <a:cubicBezTo>
                    <a:pt x="6823" y="11514"/>
                    <a:pt x="6739" y="11609"/>
                    <a:pt x="6739" y="11704"/>
                  </a:cubicBezTo>
                  <a:cubicBezTo>
                    <a:pt x="6739" y="11811"/>
                    <a:pt x="6823" y="11907"/>
                    <a:pt x="6930" y="11907"/>
                  </a:cubicBezTo>
                  <a:lnTo>
                    <a:pt x="8371" y="11907"/>
                  </a:lnTo>
                  <a:cubicBezTo>
                    <a:pt x="8656" y="11907"/>
                    <a:pt x="8883" y="11680"/>
                    <a:pt x="8883" y="11395"/>
                  </a:cubicBezTo>
                  <a:lnTo>
                    <a:pt x="8883" y="11276"/>
                  </a:lnTo>
                  <a:cubicBezTo>
                    <a:pt x="8883" y="11026"/>
                    <a:pt x="8692" y="10799"/>
                    <a:pt x="8454" y="10776"/>
                  </a:cubicBezTo>
                  <a:lnTo>
                    <a:pt x="8454" y="10502"/>
                  </a:lnTo>
                  <a:cubicBezTo>
                    <a:pt x="8454" y="10228"/>
                    <a:pt x="8228" y="10002"/>
                    <a:pt x="7942" y="10002"/>
                  </a:cubicBezTo>
                  <a:lnTo>
                    <a:pt x="7061" y="10002"/>
                  </a:lnTo>
                  <a:lnTo>
                    <a:pt x="7061" y="7049"/>
                  </a:lnTo>
                  <a:cubicBezTo>
                    <a:pt x="7061" y="6954"/>
                    <a:pt x="6978" y="6858"/>
                    <a:pt x="6870" y="6858"/>
                  </a:cubicBezTo>
                  <a:cubicBezTo>
                    <a:pt x="6763" y="6858"/>
                    <a:pt x="6680" y="6954"/>
                    <a:pt x="6680" y="7049"/>
                  </a:cubicBezTo>
                  <a:lnTo>
                    <a:pt x="6680" y="10002"/>
                  </a:lnTo>
                  <a:lnTo>
                    <a:pt x="6311" y="10002"/>
                  </a:lnTo>
                  <a:lnTo>
                    <a:pt x="6311" y="2727"/>
                  </a:lnTo>
                  <a:cubicBezTo>
                    <a:pt x="6370" y="2739"/>
                    <a:pt x="6430" y="2745"/>
                    <a:pt x="6491" y="2745"/>
                  </a:cubicBezTo>
                  <a:cubicBezTo>
                    <a:pt x="6552" y="2745"/>
                    <a:pt x="6614" y="2739"/>
                    <a:pt x="6680" y="2727"/>
                  </a:cubicBezTo>
                  <a:lnTo>
                    <a:pt x="6680" y="6156"/>
                  </a:lnTo>
                  <a:cubicBezTo>
                    <a:pt x="6680" y="6263"/>
                    <a:pt x="6763" y="6358"/>
                    <a:pt x="6870" y="6358"/>
                  </a:cubicBezTo>
                  <a:cubicBezTo>
                    <a:pt x="6978" y="6358"/>
                    <a:pt x="7061" y="6263"/>
                    <a:pt x="7061" y="6156"/>
                  </a:cubicBezTo>
                  <a:lnTo>
                    <a:pt x="7061" y="2548"/>
                  </a:lnTo>
                  <a:cubicBezTo>
                    <a:pt x="7180" y="2453"/>
                    <a:pt x="7275" y="2346"/>
                    <a:pt x="7335" y="2215"/>
                  </a:cubicBezTo>
                  <a:lnTo>
                    <a:pt x="9228" y="2739"/>
                  </a:lnTo>
                  <a:cubicBezTo>
                    <a:pt x="9466" y="2798"/>
                    <a:pt x="9716" y="2858"/>
                    <a:pt x="9954" y="2882"/>
                  </a:cubicBezTo>
                  <a:cubicBezTo>
                    <a:pt x="9978" y="3048"/>
                    <a:pt x="10073" y="3179"/>
                    <a:pt x="10180" y="3287"/>
                  </a:cubicBezTo>
                  <a:lnTo>
                    <a:pt x="8871" y="6037"/>
                  </a:lnTo>
                  <a:lnTo>
                    <a:pt x="8764" y="6037"/>
                  </a:lnTo>
                  <a:cubicBezTo>
                    <a:pt x="8478" y="6037"/>
                    <a:pt x="8252" y="6263"/>
                    <a:pt x="8252" y="6549"/>
                  </a:cubicBezTo>
                  <a:lnTo>
                    <a:pt x="8252" y="6668"/>
                  </a:lnTo>
                  <a:cubicBezTo>
                    <a:pt x="8252" y="6954"/>
                    <a:pt x="8478" y="7168"/>
                    <a:pt x="8764" y="7168"/>
                  </a:cubicBezTo>
                  <a:lnTo>
                    <a:pt x="8906" y="7168"/>
                  </a:lnTo>
                  <a:cubicBezTo>
                    <a:pt x="9109" y="8001"/>
                    <a:pt x="9847" y="8597"/>
                    <a:pt x="10716" y="8597"/>
                  </a:cubicBezTo>
                  <a:cubicBezTo>
                    <a:pt x="11573" y="8597"/>
                    <a:pt x="12323" y="7989"/>
                    <a:pt x="12514" y="7168"/>
                  </a:cubicBezTo>
                  <a:cubicBezTo>
                    <a:pt x="12800" y="7168"/>
                    <a:pt x="13014" y="6954"/>
                    <a:pt x="13014" y="6668"/>
                  </a:cubicBezTo>
                  <a:lnTo>
                    <a:pt x="13014" y="6549"/>
                  </a:lnTo>
                  <a:cubicBezTo>
                    <a:pt x="13038" y="6263"/>
                    <a:pt x="12812" y="6025"/>
                    <a:pt x="12526" y="6025"/>
                  </a:cubicBezTo>
                  <a:lnTo>
                    <a:pt x="12419" y="6025"/>
                  </a:lnTo>
                  <a:lnTo>
                    <a:pt x="11109" y="3275"/>
                  </a:lnTo>
                  <a:cubicBezTo>
                    <a:pt x="11264" y="3144"/>
                    <a:pt x="11347" y="2965"/>
                    <a:pt x="11347" y="2739"/>
                  </a:cubicBezTo>
                  <a:cubicBezTo>
                    <a:pt x="11347" y="2346"/>
                    <a:pt x="11038" y="2036"/>
                    <a:pt x="10657" y="2036"/>
                  </a:cubicBezTo>
                  <a:cubicBezTo>
                    <a:pt x="10359" y="2036"/>
                    <a:pt x="10097" y="2227"/>
                    <a:pt x="10002" y="2501"/>
                  </a:cubicBezTo>
                  <a:cubicBezTo>
                    <a:pt x="9776" y="2465"/>
                    <a:pt x="9549" y="2429"/>
                    <a:pt x="9323" y="2370"/>
                  </a:cubicBezTo>
                  <a:lnTo>
                    <a:pt x="7442" y="1846"/>
                  </a:lnTo>
                  <a:cubicBezTo>
                    <a:pt x="7454" y="1536"/>
                    <a:pt x="7323" y="1239"/>
                    <a:pt x="7061" y="1060"/>
                  </a:cubicBezTo>
                  <a:lnTo>
                    <a:pt x="7061" y="441"/>
                  </a:lnTo>
                  <a:cubicBezTo>
                    <a:pt x="7061" y="191"/>
                    <a:pt x="6859" y="0"/>
                    <a:pt x="6620" y="0"/>
                  </a:cubicBezTo>
                  <a:close/>
                </a:path>
              </a:pathLst>
            </a:custGeom>
            <a:solidFill>
              <a:schemeClr val="bg2">
                <a:lumMod val="75000"/>
              </a:schemeClr>
            </a:solidFill>
            <a:ln>
              <a:solidFill>
                <a:schemeClr val="accent4">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31739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EEE00-C663-A102-8281-656826F630C4}"/>
              </a:ext>
            </a:extLst>
          </p:cNvPr>
          <p:cNvSpPr>
            <a:spLocks noGrp="1"/>
          </p:cNvSpPr>
          <p:nvPr>
            <p:ph type="title"/>
          </p:nvPr>
        </p:nvSpPr>
        <p:spPr/>
        <p:txBody>
          <a:bodyPr>
            <a:normAutofit/>
          </a:bodyPr>
          <a:lstStyle/>
          <a:p>
            <a:r>
              <a:rPr lang="en-GB" sz="3600" dirty="0">
                <a:latin typeface="Open Sans" pitchFamily="2" charset="0"/>
                <a:ea typeface="Open Sans" pitchFamily="2" charset="0"/>
                <a:cs typeface="Open Sans" pitchFamily="2" charset="0"/>
              </a:rPr>
              <a:t>Lecture 3: Learning Outcomes</a:t>
            </a:r>
            <a:endParaRPr lang="en-US" sz="3600" dirty="0">
              <a:latin typeface="Open Sans" pitchFamily="2" charset="0"/>
              <a:ea typeface="Open Sans" pitchFamily="2" charset="0"/>
              <a:cs typeface="Open Sans" pitchFamily="2" charset="0"/>
            </a:endParaRPr>
          </a:p>
        </p:txBody>
      </p:sp>
      <p:sp>
        <p:nvSpPr>
          <p:cNvPr id="3" name="Text Placeholder 2">
            <a:extLst>
              <a:ext uri="{FF2B5EF4-FFF2-40B4-BE49-F238E27FC236}">
                <a16:creationId xmlns:a16="http://schemas.microsoft.com/office/drawing/2014/main" id="{5869E277-F500-8EC9-C408-EC8A5CFAEA64}"/>
              </a:ext>
            </a:extLst>
          </p:cNvPr>
          <p:cNvSpPr>
            <a:spLocks noGrp="1"/>
          </p:cNvSpPr>
          <p:nvPr>
            <p:ph type="body" idx="12"/>
          </p:nvPr>
        </p:nvSpPr>
        <p:spPr>
          <a:xfrm>
            <a:off x="834079" y="2028031"/>
            <a:ext cx="8048663" cy="3572669"/>
          </a:xfrm>
        </p:spPr>
        <p:txBody>
          <a:bodyPr/>
          <a:lstStyle/>
          <a:p>
            <a:r>
              <a:rPr lang="en-US" dirty="0">
                <a:ea typeface="Open Sans" pitchFamily="2" charset="0"/>
              </a:rPr>
              <a:t>ILO1. Describe the relationship between science-policy interface, evidence-based policymaking, and systems modelling.</a:t>
            </a:r>
          </a:p>
          <a:p>
            <a:r>
              <a:rPr lang="en-US" dirty="0">
                <a:ea typeface="Open Sans" pitchFamily="2" charset="0"/>
              </a:rPr>
              <a:t>ILO2. Understand the contributions models can make to policy and public discourse. </a:t>
            </a:r>
          </a:p>
          <a:p>
            <a:r>
              <a:rPr lang="en-GB" dirty="0">
                <a:ea typeface="Open Sans" pitchFamily="2" charset="0"/>
              </a:rPr>
              <a:t>ILO3. Understand barriers to the utilisation of modelling results to inform policy.</a:t>
            </a:r>
            <a:endParaRPr lang="en-US" dirty="0">
              <a:ea typeface="Open Sans" pitchFamily="2" charset="0"/>
            </a:endParaRPr>
          </a:p>
          <a:p>
            <a:r>
              <a:rPr lang="en-US" dirty="0">
                <a:ea typeface="Open Sans" pitchFamily="2" charset="0"/>
              </a:rPr>
              <a:t>ILO4. Explain what steps can be taken to </a:t>
            </a:r>
            <a:r>
              <a:rPr lang="en-GB" dirty="0">
                <a:ea typeface="Open Sans" pitchFamily="2" charset="0"/>
              </a:rPr>
              <a:t>ensure knowledge produced is relevant, usable and socially robust.</a:t>
            </a:r>
          </a:p>
          <a:p>
            <a:r>
              <a:rPr lang="en-US" dirty="0">
                <a:ea typeface="Open Sans" pitchFamily="2" charset="0"/>
              </a:rPr>
              <a:t>ILO5. Understand the different ways and how the politics of policymaking can influence the modelling process.</a:t>
            </a:r>
          </a:p>
        </p:txBody>
      </p:sp>
      <p:sp>
        <p:nvSpPr>
          <p:cNvPr id="4" name="Text Placeholder 3">
            <a:extLst>
              <a:ext uri="{FF2B5EF4-FFF2-40B4-BE49-F238E27FC236}">
                <a16:creationId xmlns:a16="http://schemas.microsoft.com/office/drawing/2014/main" id="{56C85F75-D22F-9391-66DF-060BADF259FB}"/>
              </a:ext>
            </a:extLst>
          </p:cNvPr>
          <p:cNvSpPr>
            <a:spLocks noGrp="1"/>
          </p:cNvSpPr>
          <p:nvPr>
            <p:ph type="body" idx="13"/>
          </p:nvPr>
        </p:nvSpPr>
        <p:spPr>
          <a:xfrm>
            <a:off x="834080" y="1321595"/>
            <a:ext cx="6902033" cy="604836"/>
          </a:xfrm>
        </p:spPr>
        <p:txBody>
          <a:bodyPr/>
          <a:lstStyle/>
          <a:p>
            <a:r>
              <a:rPr lang="en-US" sz="2000" b="0" dirty="0">
                <a:latin typeface="Open Sans" pitchFamily="2" charset="0"/>
                <a:ea typeface="Open Sans" pitchFamily="2" charset="0"/>
                <a:cs typeface="Open Sans" pitchFamily="2" charset="0"/>
              </a:rPr>
              <a:t>By the end of this lecture, you will be able to:</a:t>
            </a:r>
          </a:p>
        </p:txBody>
      </p:sp>
      <p:sp>
        <p:nvSpPr>
          <p:cNvPr id="5" name="Slide Number Placeholder 1">
            <a:extLst>
              <a:ext uri="{FF2B5EF4-FFF2-40B4-BE49-F238E27FC236}">
                <a16:creationId xmlns:a16="http://schemas.microsoft.com/office/drawing/2014/main" id="{BF9F548F-D53B-E68C-F60B-763C94C587EF}"/>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2</a:t>
            </a:fld>
            <a:endParaRPr lang="sv-SE" sz="1400" dirty="0"/>
          </a:p>
        </p:txBody>
      </p:sp>
    </p:spTree>
    <p:extLst>
      <p:ext uri="{BB962C8B-B14F-4D97-AF65-F5344CB8AC3E}">
        <p14:creationId xmlns:p14="http://schemas.microsoft.com/office/powerpoint/2010/main" val="50924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77D89-448E-37C7-4C06-6784A1093B18}"/>
              </a:ext>
            </a:extLst>
          </p:cNvPr>
          <p:cNvSpPr>
            <a:spLocks noGrp="1"/>
          </p:cNvSpPr>
          <p:nvPr>
            <p:ph type="body" idx="13"/>
          </p:nvPr>
        </p:nvSpPr>
        <p:spPr>
          <a:xfrm>
            <a:off x="834080" y="789332"/>
            <a:ext cx="7382819" cy="604836"/>
          </a:xfrm>
        </p:spPr>
        <p:txBody>
          <a:bodyPr/>
          <a:lstStyle/>
          <a:p>
            <a:pPr>
              <a:spcAft>
                <a:spcPts val="1200"/>
              </a:spcAft>
            </a:pPr>
            <a:r>
              <a:rPr lang="en-GB" dirty="0">
                <a:latin typeface="Open Sans"/>
                <a:ea typeface="Open Sans" panose="020B0606030504020204" pitchFamily="34" charset="0"/>
                <a:cs typeface="Open Sans" panose="020B0606030504020204" pitchFamily="34" charset="0"/>
              </a:rPr>
              <a:t>3.5 Modelling and policy process</a:t>
            </a:r>
            <a:endParaRPr lang="en-ZA" dirty="0">
              <a:highlight>
                <a:srgbClr val="FFFF00"/>
              </a:highlight>
              <a:latin typeface="Open Sans"/>
              <a:ea typeface="Open Sans" panose="020B0606030504020204" pitchFamily="34" charset="0"/>
              <a:cs typeface="Open Sans" panose="020B0606030504020204" pitchFamily="34" charset="0"/>
            </a:endParaRPr>
          </a:p>
        </p:txBody>
      </p:sp>
      <p:sp>
        <p:nvSpPr>
          <p:cNvPr id="5" name="Slide Number Placeholder 1">
            <a:extLst>
              <a:ext uri="{FF2B5EF4-FFF2-40B4-BE49-F238E27FC236}">
                <a16:creationId xmlns:a16="http://schemas.microsoft.com/office/drawing/2014/main" id="{594CBC4C-1651-007C-DB9F-066A68A17B8D}"/>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20</a:t>
            </a:fld>
            <a:endParaRPr lang="sv-SE" sz="1400" dirty="0"/>
          </a:p>
        </p:txBody>
      </p:sp>
      <p:sp>
        <p:nvSpPr>
          <p:cNvPr id="7" name="Text Placeholder 6">
            <a:extLst>
              <a:ext uri="{FF2B5EF4-FFF2-40B4-BE49-F238E27FC236}">
                <a16:creationId xmlns:a16="http://schemas.microsoft.com/office/drawing/2014/main" id="{E6B76089-7965-1B51-8452-95451F8857C8}"/>
              </a:ext>
            </a:extLst>
          </p:cNvPr>
          <p:cNvSpPr>
            <a:spLocks noGrp="1"/>
          </p:cNvSpPr>
          <p:nvPr>
            <p:ph type="body" idx="12"/>
          </p:nvPr>
        </p:nvSpPr>
        <p:spPr>
          <a:xfrm>
            <a:off x="834080" y="1553825"/>
            <a:ext cx="8326249" cy="4639469"/>
          </a:xfrm>
        </p:spPr>
        <p:txBody>
          <a:bodyPr/>
          <a:lstStyle/>
          <a:p>
            <a:pPr>
              <a:lnSpc>
                <a:spcPct val="100000"/>
              </a:lnSpc>
            </a:pPr>
            <a:r>
              <a:rPr lang="en-GB" dirty="0">
                <a:ea typeface="Open Sans" pitchFamily="2" charset="0"/>
              </a:rPr>
              <a:t>Modellers that seek to influence policy decisions would need to:</a:t>
            </a:r>
          </a:p>
          <a:p>
            <a:pPr marL="171450" indent="-171450">
              <a:lnSpc>
                <a:spcPct val="100000"/>
              </a:lnSpc>
              <a:buFont typeface="Arial" panose="020B0604020202020204" pitchFamily="34" charset="0"/>
              <a:buChar char="•"/>
            </a:pPr>
            <a:r>
              <a:rPr lang="en-GB" dirty="0">
                <a:ea typeface="Open Sans" pitchFamily="2" charset="0"/>
              </a:rPr>
              <a:t>Deepen awareness of the policy and political context</a:t>
            </a:r>
          </a:p>
          <a:p>
            <a:pPr marL="171450" lvl="0" indent="-171450">
              <a:lnSpc>
                <a:spcPct val="100000"/>
              </a:lnSpc>
              <a:spcBef>
                <a:spcPts val="0"/>
              </a:spcBef>
              <a:buClrTx/>
              <a:buFont typeface="Arial" panose="020B0604020202020204" pitchFamily="34" charset="0"/>
              <a:buChar char="•"/>
              <a:defRPr/>
            </a:pPr>
            <a:r>
              <a:rPr lang="en-GB" dirty="0">
                <a:ea typeface="Open Sans" pitchFamily="2" charset="0"/>
              </a:rPr>
              <a:t>Ensure modelling is respectful of the needs and interests of those it impacts.</a:t>
            </a:r>
          </a:p>
          <a:p>
            <a:pPr marL="171450" lvl="0" indent="-171450">
              <a:lnSpc>
                <a:spcPct val="100000"/>
              </a:lnSpc>
              <a:spcBef>
                <a:spcPts val="0"/>
              </a:spcBef>
              <a:buClrTx/>
              <a:buFont typeface="Arial" panose="020B0604020202020204" pitchFamily="34" charset="0"/>
              <a:buChar char="•"/>
              <a:defRPr/>
            </a:pPr>
            <a:r>
              <a:rPr lang="en-GB" dirty="0">
                <a:ea typeface="Open Sans" pitchFamily="2" charset="0"/>
              </a:rPr>
              <a:t>Communicate assumptions, inputs and results effectively. </a:t>
            </a:r>
          </a:p>
          <a:p>
            <a:r>
              <a:rPr lang="en-GB" dirty="0">
                <a:ea typeface="Open Sans" pitchFamily="2" charset="0"/>
              </a:rPr>
              <a:t>One way to achieve this is to establish effective partnerships with stakeholders. </a:t>
            </a:r>
          </a:p>
          <a:p>
            <a:r>
              <a:rPr lang="en-GB" dirty="0">
                <a:ea typeface="Open Sans" pitchFamily="2" charset="0"/>
              </a:rPr>
              <a:t>Co-production is one way to enhance modellers understanding of the complex and multifaceted issues. </a:t>
            </a:r>
          </a:p>
          <a:p>
            <a:r>
              <a:rPr lang="en-GB" dirty="0">
                <a:ea typeface="Open Sans" pitchFamily="2" charset="0"/>
              </a:rPr>
              <a:t>A sustained and regular interactions between modellers and stakeholders and a flow of information between disciplines could enhance the usefulness, relevance and utilisation of modelling results.</a:t>
            </a:r>
          </a:p>
          <a:p>
            <a:endParaRPr lang="en-GB" dirty="0">
              <a:latin typeface="Open Sans" pitchFamily="2" charset="0"/>
              <a:ea typeface="Open Sans" pitchFamily="2" charset="0"/>
              <a:cs typeface="Open Sans" pitchFamily="2" charset="0"/>
            </a:endParaRPr>
          </a:p>
          <a:p>
            <a:pPr lvl="0">
              <a:lnSpc>
                <a:spcPct val="100000"/>
              </a:lnSpc>
              <a:spcBef>
                <a:spcPts val="0"/>
              </a:spcBef>
              <a:buClrTx/>
              <a:defRPr/>
            </a:pPr>
            <a:endParaRPr lang="en-GB" dirty="0">
              <a:latin typeface="Open Sans" pitchFamily="2" charset="0"/>
              <a:ea typeface="Open Sans" pitchFamily="2" charset="0"/>
              <a:cs typeface="Open Sans" pitchFamily="2" charset="0"/>
            </a:endParaRPr>
          </a:p>
        </p:txBody>
      </p:sp>
      <p:pic>
        <p:nvPicPr>
          <p:cNvPr id="6" name="Picture 5">
            <a:extLst>
              <a:ext uri="{FF2B5EF4-FFF2-40B4-BE49-F238E27FC236}">
                <a16:creationId xmlns:a16="http://schemas.microsoft.com/office/drawing/2014/main" id="{A2FC280D-DB2D-0742-A579-F233D90E9C59}"/>
              </a:ext>
            </a:extLst>
          </p:cNvPr>
          <p:cNvPicPr>
            <a:picLocks noChangeAspect="1"/>
          </p:cNvPicPr>
          <p:nvPr/>
        </p:nvPicPr>
        <p:blipFill>
          <a:blip r:embed="rId3">
            <a:alphaModFix amt="20000"/>
          </a:blip>
          <a:srcRect/>
          <a:stretch/>
        </p:blipFill>
        <p:spPr>
          <a:xfrm>
            <a:off x="7196024" y="1091750"/>
            <a:ext cx="4799126" cy="4799126"/>
          </a:xfrm>
          <a:prstGeom prst="rect">
            <a:avLst/>
          </a:prstGeom>
        </p:spPr>
      </p:pic>
    </p:spTree>
    <p:extLst>
      <p:ext uri="{BB962C8B-B14F-4D97-AF65-F5344CB8AC3E}">
        <p14:creationId xmlns:p14="http://schemas.microsoft.com/office/powerpoint/2010/main" val="925773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C5447-FE4C-C492-497C-4AEEFB135876}"/>
              </a:ext>
            </a:extLst>
          </p:cNvPr>
          <p:cNvSpPr>
            <a:spLocks noGrp="1"/>
          </p:cNvSpPr>
          <p:nvPr>
            <p:ph type="title"/>
          </p:nvPr>
        </p:nvSpPr>
        <p:spPr/>
        <p:txBody>
          <a:bodyPr>
            <a:normAutofit/>
          </a:bodyPr>
          <a:lstStyle/>
          <a:p>
            <a:r>
              <a:rPr lang="en-US" sz="3600" b="0" dirty="0">
                <a:latin typeface="Open Sans" pitchFamily="2" charset="0"/>
                <a:ea typeface="Open Sans" pitchFamily="2" charset="0"/>
                <a:cs typeface="Open Sans" pitchFamily="2" charset="0"/>
              </a:rPr>
              <a:t>Lecture 3: References</a:t>
            </a:r>
          </a:p>
        </p:txBody>
      </p:sp>
      <p:sp>
        <p:nvSpPr>
          <p:cNvPr id="3" name="Text Placeholder 2">
            <a:extLst>
              <a:ext uri="{FF2B5EF4-FFF2-40B4-BE49-F238E27FC236}">
                <a16:creationId xmlns:a16="http://schemas.microsoft.com/office/drawing/2014/main" id="{BB7BDDD0-48E2-33A2-B4FA-65D22255FF03}"/>
              </a:ext>
            </a:extLst>
          </p:cNvPr>
          <p:cNvSpPr>
            <a:spLocks noGrp="1"/>
          </p:cNvSpPr>
          <p:nvPr>
            <p:ph type="body" idx="2"/>
          </p:nvPr>
        </p:nvSpPr>
        <p:spPr>
          <a:xfrm>
            <a:off x="839788" y="1346931"/>
            <a:ext cx="8907716" cy="3718846"/>
          </a:xfrm>
        </p:spPr>
        <p:txBody>
          <a:bodyPr>
            <a:normAutofit/>
          </a:bodyPr>
          <a:lstStyle/>
          <a:p>
            <a:pPr marL="304800" indent="-304800">
              <a:buFont typeface="Arial" panose="020B0604020202020204" pitchFamily="34" charset="0"/>
              <a:buChar char="•"/>
            </a:pPr>
            <a:r>
              <a:rPr lang="en-GB" sz="1800" dirty="0" err="1">
                <a:latin typeface="Open Sans" pitchFamily="2" charset="0"/>
                <a:ea typeface="Open Sans" pitchFamily="2" charset="0"/>
                <a:cs typeface="Open Sans" pitchFamily="2" charset="0"/>
              </a:rPr>
              <a:t>Klauer</a:t>
            </a:r>
            <a:r>
              <a:rPr lang="en-GB" sz="1800" dirty="0">
                <a:latin typeface="Open Sans" pitchFamily="2" charset="0"/>
                <a:ea typeface="Open Sans" pitchFamily="2" charset="0"/>
                <a:cs typeface="Open Sans" pitchFamily="2" charset="0"/>
              </a:rPr>
              <a:t>, B. J.D. Brown, J.D (2004) Conceptualising imperfect knowledge in public decision making:  Environ Res </a:t>
            </a:r>
            <a:r>
              <a:rPr lang="en-GB" sz="1800" dirty="0" err="1">
                <a:latin typeface="Open Sans" pitchFamily="2" charset="0"/>
                <a:ea typeface="Open Sans" pitchFamily="2" charset="0"/>
                <a:cs typeface="Open Sans" pitchFamily="2" charset="0"/>
              </a:rPr>
              <a:t>Eng</a:t>
            </a:r>
            <a:r>
              <a:rPr lang="en-GB" sz="1800" dirty="0">
                <a:latin typeface="Open Sans" pitchFamily="2" charset="0"/>
                <a:ea typeface="Open Sans" pitchFamily="2" charset="0"/>
                <a:cs typeface="Open Sans" pitchFamily="2" charset="0"/>
              </a:rPr>
              <a:t> </a:t>
            </a:r>
            <a:r>
              <a:rPr lang="en-GB" sz="1800" dirty="0" err="1">
                <a:latin typeface="Open Sans" pitchFamily="2" charset="0"/>
                <a:ea typeface="Open Sans" pitchFamily="2" charset="0"/>
                <a:cs typeface="Open Sans" pitchFamily="2" charset="0"/>
              </a:rPr>
              <a:t>Manag</a:t>
            </a:r>
            <a:r>
              <a:rPr lang="en-GB" sz="1800" dirty="0">
                <a:latin typeface="Open Sans" pitchFamily="2" charset="0"/>
                <a:ea typeface="Open Sans" pitchFamily="2" charset="0"/>
                <a:cs typeface="Open Sans" pitchFamily="2" charset="0"/>
              </a:rPr>
              <a:t>, 27 , 124-128</a:t>
            </a:r>
          </a:p>
          <a:p>
            <a:pPr marL="304800" indent="-304800">
              <a:buFont typeface="Arial" panose="020B0604020202020204" pitchFamily="34" charset="0"/>
              <a:buChar char="•"/>
            </a:pPr>
            <a:r>
              <a:rPr lang="en-GB" sz="1800" dirty="0" err="1">
                <a:latin typeface="Open Sans" pitchFamily="2" charset="0"/>
                <a:ea typeface="Open Sans" pitchFamily="2" charset="0"/>
                <a:cs typeface="Open Sans" pitchFamily="2" charset="0"/>
              </a:rPr>
              <a:t>Saltelli</a:t>
            </a:r>
            <a:r>
              <a:rPr lang="en-GB" sz="1800" dirty="0">
                <a:latin typeface="Open Sans" pitchFamily="2" charset="0"/>
                <a:ea typeface="Open Sans" pitchFamily="2" charset="0"/>
                <a:cs typeface="Open Sans" pitchFamily="2" charset="0"/>
              </a:rPr>
              <a:t>, Andrea &amp; </a:t>
            </a:r>
            <a:r>
              <a:rPr lang="en-GB" sz="1800" dirty="0" err="1">
                <a:latin typeface="Open Sans" pitchFamily="2" charset="0"/>
                <a:ea typeface="Open Sans" pitchFamily="2" charset="0"/>
                <a:cs typeface="Open Sans" pitchFamily="2" charset="0"/>
              </a:rPr>
              <a:t>Ors</a:t>
            </a:r>
            <a:r>
              <a:rPr lang="en-GB" sz="1800" dirty="0">
                <a:latin typeface="Open Sans" pitchFamily="2" charset="0"/>
                <a:ea typeface="Open Sans" pitchFamily="2" charset="0"/>
                <a:cs typeface="Open Sans" pitchFamily="2" charset="0"/>
              </a:rPr>
              <a:t> (2020) ‘Five Ways to Ensure that Models Serve Society: A Manifesto’ 582 Nature 482–484. </a:t>
            </a:r>
          </a:p>
          <a:p>
            <a:pPr marL="304800" indent="-304800"/>
            <a:r>
              <a:rPr lang="en-GB" sz="1800" dirty="0">
                <a:latin typeface="Open Sans" pitchFamily="2" charset="0"/>
                <a:ea typeface="Open Sans" pitchFamily="2" charset="0"/>
                <a:cs typeface="Open Sans" pitchFamily="2" charset="0"/>
              </a:rPr>
              <a:t>Overseas Development Institute (ODI) (2015). Evidence-Based Policymaking: What is it? How does it work? What relevance for developing countries? Sophie Sutcliffe and Julius Court</a:t>
            </a:r>
          </a:p>
          <a:p>
            <a:pPr marL="304800" indent="-304800"/>
            <a:r>
              <a:rPr lang="en-GB" sz="1800" dirty="0">
                <a:latin typeface="Open Sans" pitchFamily="2" charset="0"/>
                <a:ea typeface="Open Sans" pitchFamily="2" charset="0"/>
                <a:cs typeface="Open Sans" pitchFamily="2" charset="0"/>
              </a:rPr>
              <a:t>Weiss, C.H. (1979). The Many Meanings of Research Utilization. Public Administration Review 39 (5): 426–31. </a:t>
            </a:r>
          </a:p>
          <a:p>
            <a:pPr marL="304800" indent="-304800"/>
            <a:r>
              <a:rPr lang="en-US" sz="1800" dirty="0" err="1">
                <a:latin typeface="Open Sans" pitchFamily="2" charset="0"/>
                <a:ea typeface="Open Sans" pitchFamily="2" charset="0"/>
                <a:cs typeface="Open Sans" pitchFamily="2" charset="0"/>
              </a:rPr>
              <a:t>Yücel</a:t>
            </a:r>
            <a:r>
              <a:rPr lang="en-US" sz="1800" dirty="0">
                <a:latin typeface="Open Sans" pitchFamily="2" charset="0"/>
                <a:ea typeface="Open Sans" pitchFamily="2" charset="0"/>
                <a:cs typeface="Open Sans" pitchFamily="2" charset="0"/>
              </a:rPr>
              <a:t>, G., &amp; van </a:t>
            </a:r>
            <a:r>
              <a:rPr lang="en-US" sz="1800" dirty="0" err="1">
                <a:latin typeface="Open Sans" pitchFamily="2" charset="0"/>
                <a:ea typeface="Open Sans" pitchFamily="2" charset="0"/>
                <a:cs typeface="Open Sans" pitchFamily="2" charset="0"/>
              </a:rPr>
              <a:t>Daalen</a:t>
            </a:r>
            <a:r>
              <a:rPr lang="en-US" sz="1800" dirty="0">
                <a:latin typeface="Open Sans" pitchFamily="2" charset="0"/>
                <a:ea typeface="Open Sans" pitchFamily="2" charset="0"/>
                <a:cs typeface="Open Sans" pitchFamily="2" charset="0"/>
              </a:rPr>
              <a:t>, E. (2009). An objective-based perspective on assessment of model-supported policy processes. </a:t>
            </a:r>
            <a:r>
              <a:rPr lang="en-US" sz="1800" dirty="0" err="1">
                <a:latin typeface="Open Sans" pitchFamily="2" charset="0"/>
                <a:ea typeface="Open Sans" pitchFamily="2" charset="0"/>
                <a:cs typeface="Open Sans" pitchFamily="2" charset="0"/>
              </a:rPr>
              <a:t>Jasss</a:t>
            </a:r>
            <a:r>
              <a:rPr lang="en-US" sz="1800" dirty="0">
                <a:latin typeface="Open Sans" pitchFamily="2" charset="0"/>
                <a:ea typeface="Open Sans" pitchFamily="2" charset="0"/>
                <a:cs typeface="Open Sans" pitchFamily="2" charset="0"/>
              </a:rPr>
              <a:t>, 12(4).</a:t>
            </a:r>
          </a:p>
          <a:p>
            <a:pPr marL="304800" indent="-304800"/>
            <a:endParaRPr lang="en-GB" dirty="0">
              <a:latin typeface="Calibri Light" panose="020F0302020204030204" pitchFamily="34" charset="0"/>
              <a:cs typeface="Calibri Light" panose="020F0302020204030204" pitchFamily="34" charset="0"/>
            </a:endParaRPr>
          </a:p>
          <a:p>
            <a:pPr marL="304800" indent="-304800"/>
            <a:endParaRPr lang="en-GB" dirty="0">
              <a:latin typeface="Calibri Light" panose="020F0302020204030204" pitchFamily="34" charset="0"/>
              <a:cs typeface="Calibri Light" panose="020F0302020204030204" pitchFamily="34" charset="0"/>
            </a:endParaRPr>
          </a:p>
        </p:txBody>
      </p:sp>
      <p:sp>
        <p:nvSpPr>
          <p:cNvPr id="5" name="Slide Number Placeholder 1">
            <a:extLst>
              <a:ext uri="{FF2B5EF4-FFF2-40B4-BE49-F238E27FC236}">
                <a16:creationId xmlns:a16="http://schemas.microsoft.com/office/drawing/2014/main" id="{8095D692-9DC8-1E33-28A6-A89C4DB8A5BB}"/>
              </a:ext>
            </a:extLst>
          </p:cNvPr>
          <p:cNvSpPr txBox="1">
            <a:spLocks/>
          </p:cNvSpPr>
          <p:nvPr/>
        </p:nvSpPr>
        <p:spPr>
          <a:xfrm>
            <a:off x="11798300" y="6565900"/>
            <a:ext cx="393700" cy="2921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sv-SE" sz="1400" b="1" smtClean="0">
                <a:solidFill>
                  <a:schemeClr val="bg1"/>
                </a:solidFill>
              </a:rPr>
              <a:pPr/>
              <a:t>21</a:t>
            </a:fld>
            <a:endParaRPr lang="sv-SE" sz="1400" b="1" dirty="0">
              <a:solidFill>
                <a:schemeClr val="bg1"/>
              </a:solidFill>
            </a:endParaRPr>
          </a:p>
        </p:txBody>
      </p:sp>
    </p:spTree>
    <p:extLst>
      <p:ext uri="{BB962C8B-B14F-4D97-AF65-F5344CB8AC3E}">
        <p14:creationId xmlns:p14="http://schemas.microsoft.com/office/powerpoint/2010/main" val="3014535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619B2A-98DA-D058-D366-0A1E77C17EC9}"/>
              </a:ext>
            </a:extLst>
          </p:cNvPr>
          <p:cNvSpPr txBox="1"/>
          <p:nvPr/>
        </p:nvSpPr>
        <p:spPr>
          <a:xfrm>
            <a:off x="4232564" y="810018"/>
            <a:ext cx="3727269" cy="483209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r>
              <a:rPr lang="en-GB" sz="1400" b="1" dirty="0">
                <a:latin typeface="Open Sans" panose="020B0606030504020204" pitchFamily="34" charset="0"/>
                <a:ea typeface="Open Sans" panose="020B0606030504020204" pitchFamily="34" charset="0"/>
                <a:cs typeface="Open Sans" panose="020B0606030504020204" pitchFamily="34" charset="0"/>
              </a:rPr>
            </a:br>
            <a:br>
              <a:rPr lang="en-GB" sz="1400" b="1" dirty="0">
                <a:latin typeface="Open Sans" panose="020B0606030504020204" pitchFamily="34" charset="0"/>
                <a:ea typeface="Open Sans" panose="020B0606030504020204" pitchFamily="34" charset="0"/>
                <a:cs typeface="Open Sans" panose="020B0606030504020204" pitchFamily="34" charset="0"/>
              </a:rPr>
            </a:br>
            <a:br>
              <a:rPr lang="en-GB" sz="1400" b="1" dirty="0">
                <a:latin typeface="Open Sans" panose="020B0606030504020204" pitchFamily="34" charset="0"/>
                <a:ea typeface="Open Sans" panose="020B0606030504020204" pitchFamily="34" charset="0"/>
                <a:cs typeface="Open Sans" panose="020B0606030504020204" pitchFamily="34" charset="0"/>
              </a:rPr>
            </a:br>
            <a:br>
              <a:rPr lang="en-GB" sz="1400" b="1" dirty="0">
                <a:latin typeface="Open Sans"/>
                <a:ea typeface="Open Sans"/>
                <a:cs typeface="Open Sans"/>
              </a:rPr>
            </a:br>
            <a:r>
              <a:rPr lang="en-GB" sz="1400" b="1" dirty="0">
                <a:solidFill>
                  <a:schemeClr val="bg1"/>
                </a:solidFill>
                <a:latin typeface="Open Sans"/>
                <a:ea typeface="Open Sans"/>
                <a:cs typeface="Open Sans"/>
                <a:hlinkClick r:id="rId2">
                  <a:extLst>
                    <a:ext uri="{A12FA001-AC4F-418D-AE19-62706E023703}">
                      <ahyp:hlinkClr xmlns:ahyp="http://schemas.microsoft.com/office/drawing/2018/hyperlinkcolor" val="tx"/>
                    </a:ext>
                  </a:extLst>
                </a:hlinkClick>
              </a:rPr>
              <a:t>@ResearchCcg</a:t>
            </a:r>
            <a:endParaRPr lang="en-GB" sz="1400" b="1" dirty="0">
              <a:solidFill>
                <a:schemeClr val="bg1"/>
              </a:solidFill>
              <a:latin typeface="Open Sans"/>
              <a:ea typeface="Open Sans"/>
              <a:cs typeface="Open Sans"/>
            </a:endParaRPr>
          </a:p>
          <a:p>
            <a:pPr algn="ctr"/>
            <a:endParaRPr lang="en-GB" sz="1400" b="1" dirty="0">
              <a:solidFill>
                <a:schemeClr val="bg1"/>
              </a:solidFill>
              <a:latin typeface="Open Sans"/>
              <a:ea typeface="Open Sans"/>
              <a:cs typeface="Open Sans"/>
            </a:endParaRPr>
          </a:p>
          <a:p>
            <a:pPr algn="ctr"/>
            <a:br>
              <a:rPr lang="en-GB" sz="1400" b="1" dirty="0">
                <a:latin typeface="Open Sans"/>
                <a:ea typeface="Open Sans"/>
                <a:cs typeface="Open Sans"/>
              </a:rPr>
            </a:br>
            <a:r>
              <a:rPr lang="en-GB" sz="1400" b="1" dirty="0">
                <a:solidFill>
                  <a:schemeClr val="bg1"/>
                </a:solidFill>
                <a:latin typeface="Open Sans"/>
                <a:ea typeface="Open Sans"/>
                <a:cs typeface="Open Sans"/>
                <a:hlinkClick r:id="rId3">
                  <a:extLst>
                    <a:ext uri="{A12FA001-AC4F-418D-AE19-62706E023703}">
                      <ahyp:hlinkClr xmlns:ahyp="http://schemas.microsoft.com/office/drawing/2018/hyperlinkcolor" val="tx"/>
                    </a:ext>
                  </a:extLst>
                </a:hlinkClick>
              </a:rPr>
              <a:t>@ResearchCCG</a:t>
            </a:r>
            <a:br>
              <a:rPr lang="en-GB" sz="1400" b="1" dirty="0">
                <a:latin typeface="Open Sans" panose="020B0606030504020204" pitchFamily="34" charset="0"/>
                <a:ea typeface="Open Sans" panose="020B0606030504020204" pitchFamily="34" charset="0"/>
                <a:cs typeface="Open Sans" panose="020B0606030504020204" pitchFamily="34" charset="0"/>
              </a:rPr>
            </a:br>
            <a:endParaRPr lang="en-GB"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400" b="1" dirty="0">
                <a:solidFill>
                  <a:schemeClr val="bg1"/>
                </a:solidFill>
                <a:latin typeface="Open Sans"/>
                <a:ea typeface="Open Sans"/>
                <a:cs typeface="Open Sans"/>
                <a:hlinkClick r:id="rId4">
                  <a:extLst>
                    <a:ext uri="{A12FA001-AC4F-418D-AE19-62706E023703}">
                      <ahyp:hlinkClr xmlns:ahyp="http://schemas.microsoft.com/office/drawing/2018/hyperlinkcolor" val="tx"/>
                    </a:ext>
                  </a:extLst>
                </a:hlinkClick>
              </a:rPr>
              <a:t>@research_ccg</a:t>
            </a:r>
            <a:br>
              <a:rPr lang="en-GB" sz="1400" b="1" dirty="0">
                <a:latin typeface="Open Sans" panose="020B0606030504020204" pitchFamily="34" charset="0"/>
                <a:ea typeface="Open Sans" panose="020B0606030504020204" pitchFamily="34" charset="0"/>
                <a:cs typeface="Open Sans" panose="020B0606030504020204" pitchFamily="34" charset="0"/>
              </a:rPr>
            </a:br>
            <a:endParaRPr lang="en-GB"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400" b="1" dirty="0">
                <a:solidFill>
                  <a:schemeClr val="bg1"/>
                </a:solidFill>
                <a:latin typeface="Open Sans"/>
                <a:ea typeface="Open Sans"/>
                <a:cs typeface="Open Sans"/>
                <a:hlinkClick r:id="rId5">
                  <a:extLst>
                    <a:ext uri="{A12FA001-AC4F-418D-AE19-62706E023703}">
                      <ahyp:hlinkClr xmlns:ahyp="http://schemas.microsoft.com/office/drawing/2018/hyperlinkcolor" val="tx"/>
                    </a:ext>
                  </a:extLst>
                </a:hlinkClick>
              </a:rPr>
              <a:t>Climate Compatible Growth CCG</a:t>
            </a:r>
            <a:endParaRPr lang="en-GB"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1400" b="1" dirty="0">
              <a:latin typeface="Open Sans" panose="020B0606030504020204" pitchFamily="34" charset="0"/>
              <a:ea typeface="Open Sans" panose="020B0606030504020204" pitchFamily="34" charset="0"/>
              <a:cs typeface="Open Sans" panose="020B0606030504020204" pitchFamily="34" charset="0"/>
            </a:endParaRPr>
          </a:p>
          <a:p>
            <a:pPr algn="ctr"/>
            <a:br>
              <a:rPr lang="en-GB" sz="1400" dirty="0">
                <a:ea typeface="+mn-lt"/>
                <a:cs typeface="+mn-lt"/>
              </a:rPr>
            </a:br>
            <a:r>
              <a:rPr lang="en-GB" sz="1400" b="1" dirty="0">
                <a:solidFill>
                  <a:schemeClr val="bg1"/>
                </a:solidFill>
                <a:latin typeface="Open Sans"/>
                <a:ea typeface="Open Sans"/>
                <a:cs typeface="Open Sans"/>
                <a:hlinkClick r:id="rId6">
                  <a:extLst>
                    <a:ext uri="{A12FA001-AC4F-418D-AE19-62706E023703}">
                      <ahyp:hlinkClr xmlns:ahyp="http://schemas.microsoft.com/office/drawing/2018/hyperlinkcolor" val="tx"/>
                    </a:ext>
                  </a:extLst>
                </a:hlinkClick>
              </a:rPr>
              <a:t>#CCG – Climate Compatible Growth</a:t>
            </a:r>
            <a:br>
              <a:rPr lang="en-GB" sz="1400" b="1" dirty="0">
                <a:solidFill>
                  <a:schemeClr val="bg1"/>
                </a:solidFill>
                <a:latin typeface="Open Sans"/>
                <a:ea typeface="Open Sans"/>
                <a:cs typeface="Open Sans"/>
              </a:rPr>
            </a:br>
            <a:br>
              <a:rPr lang="en-GB" sz="1400" b="1" dirty="0">
                <a:solidFill>
                  <a:schemeClr val="bg1"/>
                </a:solidFill>
                <a:latin typeface="Open Sans"/>
                <a:ea typeface="Open Sans"/>
                <a:cs typeface="Open Sans"/>
              </a:rPr>
            </a:br>
            <a:br>
              <a:rPr lang="en-GB" sz="1400" b="1" dirty="0">
                <a:solidFill>
                  <a:schemeClr val="bg1"/>
                </a:solidFill>
                <a:latin typeface="Open Sans"/>
                <a:ea typeface="Open Sans"/>
                <a:cs typeface="Open Sans"/>
              </a:rPr>
            </a:br>
            <a:r>
              <a:rPr lang="en-ZA" sz="1400" b="1" dirty="0">
                <a:solidFill>
                  <a:schemeClr val="bg1"/>
                </a:solidFill>
                <a:latin typeface="Open Sans"/>
                <a:ea typeface="Open Sans"/>
                <a:cs typeface="Open Sans"/>
                <a:hlinkClick r:id="rId7">
                  <a:extLst>
                    <a:ext uri="{A12FA001-AC4F-418D-AE19-62706E023703}">
                      <ahyp:hlinkClr xmlns:ahyp="http://schemas.microsoft.com/office/drawing/2018/hyperlinkcolor" val="tx"/>
                    </a:ext>
                  </a:extLst>
                </a:hlinkClick>
              </a:rPr>
              <a:t>ccg@lboro.ac.uk</a:t>
            </a:r>
            <a:br>
              <a:rPr lang="en-GB" sz="1400" b="1" dirty="0">
                <a:solidFill>
                  <a:schemeClr val="bg1"/>
                </a:solidFill>
                <a:latin typeface="Open Sans"/>
                <a:ea typeface="Open Sans"/>
                <a:cs typeface="Open Sans"/>
              </a:rPr>
            </a:br>
            <a:br>
              <a:rPr lang="en-GB" sz="1400" b="1" dirty="0">
                <a:solidFill>
                  <a:schemeClr val="bg1"/>
                </a:solidFill>
                <a:latin typeface="Open Sans"/>
                <a:ea typeface="Open Sans"/>
                <a:cs typeface="Open Sans"/>
              </a:rPr>
            </a:br>
            <a:endParaRPr lang="en-GB" sz="1400" b="1" dirty="0">
              <a:solidFill>
                <a:schemeClr val="bg1"/>
              </a:solidFill>
              <a:latin typeface="Open Sans"/>
              <a:ea typeface="Open Sans"/>
              <a:cs typeface="Open Sans"/>
            </a:endParaRPr>
          </a:p>
        </p:txBody>
      </p:sp>
      <p:pic>
        <p:nvPicPr>
          <p:cNvPr id="3" name="Picture 2" descr="Icon&#10;&#10;Description automatically generated">
            <a:extLst>
              <a:ext uri="{FF2B5EF4-FFF2-40B4-BE49-F238E27FC236}">
                <a16:creationId xmlns:a16="http://schemas.microsoft.com/office/drawing/2014/main" id="{704EDFB0-F985-357A-A718-67C88A152536}"/>
              </a:ext>
            </a:extLst>
          </p:cNvPr>
          <p:cNvPicPr>
            <a:picLocks noChangeAspect="1"/>
          </p:cNvPicPr>
          <p:nvPr/>
        </p:nvPicPr>
        <p:blipFill>
          <a:blip r:embed="rId8"/>
          <a:stretch>
            <a:fillRect/>
          </a:stretch>
        </p:blipFill>
        <p:spPr>
          <a:xfrm>
            <a:off x="5779655" y="3184544"/>
            <a:ext cx="632873" cy="632873"/>
          </a:xfrm>
          <a:prstGeom prst="rect">
            <a:avLst/>
          </a:prstGeom>
        </p:spPr>
      </p:pic>
      <p:pic>
        <p:nvPicPr>
          <p:cNvPr id="4" name="Picture 3" descr="Icon&#10;&#10;Description automatically generated">
            <a:extLst>
              <a:ext uri="{FF2B5EF4-FFF2-40B4-BE49-F238E27FC236}">
                <a16:creationId xmlns:a16="http://schemas.microsoft.com/office/drawing/2014/main" id="{BF2B272F-D76D-0919-9D6C-723D73CA4AE1}"/>
              </a:ext>
            </a:extLst>
          </p:cNvPr>
          <p:cNvPicPr>
            <a:picLocks noChangeAspect="1"/>
          </p:cNvPicPr>
          <p:nvPr/>
        </p:nvPicPr>
        <p:blipFill>
          <a:blip r:embed="rId9"/>
          <a:stretch>
            <a:fillRect/>
          </a:stretch>
        </p:blipFill>
        <p:spPr>
          <a:xfrm>
            <a:off x="5779655" y="1263681"/>
            <a:ext cx="632873" cy="632873"/>
          </a:xfrm>
          <a:prstGeom prst="rect">
            <a:avLst/>
          </a:prstGeom>
        </p:spPr>
      </p:pic>
      <p:pic>
        <p:nvPicPr>
          <p:cNvPr id="5" name="Picture 4" descr="Icon&#10;&#10;Description automatically generated">
            <a:extLst>
              <a:ext uri="{FF2B5EF4-FFF2-40B4-BE49-F238E27FC236}">
                <a16:creationId xmlns:a16="http://schemas.microsoft.com/office/drawing/2014/main" id="{C1CF0A48-DED5-1EEC-F840-3D9BE7F2A806}"/>
              </a:ext>
            </a:extLst>
          </p:cNvPr>
          <p:cNvPicPr>
            <a:picLocks noChangeAspect="1"/>
          </p:cNvPicPr>
          <p:nvPr/>
        </p:nvPicPr>
        <p:blipFill>
          <a:blip r:embed="rId10"/>
          <a:stretch>
            <a:fillRect/>
          </a:stretch>
        </p:blipFill>
        <p:spPr>
          <a:xfrm>
            <a:off x="5779655" y="2542332"/>
            <a:ext cx="632873" cy="632873"/>
          </a:xfrm>
          <a:prstGeom prst="rect">
            <a:avLst/>
          </a:prstGeom>
        </p:spPr>
      </p:pic>
      <p:pic>
        <p:nvPicPr>
          <p:cNvPr id="6" name="Picture 5" descr="Icon&#10;&#10;Description automatically generated">
            <a:extLst>
              <a:ext uri="{FF2B5EF4-FFF2-40B4-BE49-F238E27FC236}">
                <a16:creationId xmlns:a16="http://schemas.microsoft.com/office/drawing/2014/main" id="{E17E960A-854B-893B-9663-CB6093773D7A}"/>
              </a:ext>
            </a:extLst>
          </p:cNvPr>
          <p:cNvPicPr>
            <a:picLocks noChangeAspect="1"/>
          </p:cNvPicPr>
          <p:nvPr/>
        </p:nvPicPr>
        <p:blipFill>
          <a:blip r:embed="rId11"/>
          <a:stretch>
            <a:fillRect/>
          </a:stretch>
        </p:blipFill>
        <p:spPr>
          <a:xfrm>
            <a:off x="5779655" y="1900120"/>
            <a:ext cx="632873" cy="632873"/>
          </a:xfrm>
          <a:prstGeom prst="rect">
            <a:avLst/>
          </a:prstGeom>
        </p:spPr>
      </p:pic>
      <p:pic>
        <p:nvPicPr>
          <p:cNvPr id="7" name="Picture 12" descr="Icon&#10;&#10;Description automatically generated">
            <a:extLst>
              <a:ext uri="{FF2B5EF4-FFF2-40B4-BE49-F238E27FC236}">
                <a16:creationId xmlns:a16="http://schemas.microsoft.com/office/drawing/2014/main" id="{6273CA5A-8D4F-9C1A-ACE6-A17E1213809C}"/>
              </a:ext>
            </a:extLst>
          </p:cNvPr>
          <p:cNvPicPr>
            <a:picLocks noChangeAspect="1"/>
          </p:cNvPicPr>
          <p:nvPr/>
        </p:nvPicPr>
        <p:blipFill>
          <a:blip r:embed="rId12"/>
          <a:stretch>
            <a:fillRect/>
          </a:stretch>
        </p:blipFill>
        <p:spPr>
          <a:xfrm>
            <a:off x="5779655" y="3826756"/>
            <a:ext cx="638175" cy="638175"/>
          </a:xfrm>
          <a:prstGeom prst="rect">
            <a:avLst/>
          </a:prstGeom>
        </p:spPr>
      </p:pic>
      <p:grpSp>
        <p:nvGrpSpPr>
          <p:cNvPr id="8" name="Group 7">
            <a:extLst>
              <a:ext uri="{FF2B5EF4-FFF2-40B4-BE49-F238E27FC236}">
                <a16:creationId xmlns:a16="http://schemas.microsoft.com/office/drawing/2014/main" id="{1949B56E-ACDB-C41E-BFDD-51039329A916}"/>
              </a:ext>
            </a:extLst>
          </p:cNvPr>
          <p:cNvGrpSpPr/>
          <p:nvPr/>
        </p:nvGrpSpPr>
        <p:grpSpPr>
          <a:xfrm>
            <a:off x="9506924" y="4559900"/>
            <a:ext cx="1877504" cy="558800"/>
            <a:chOff x="929196" y="5461000"/>
            <a:chExt cx="1877504" cy="558800"/>
          </a:xfrm>
        </p:grpSpPr>
        <p:sp>
          <p:nvSpPr>
            <p:cNvPr id="9" name="Rounded Rectangle 8">
              <a:hlinkClick r:id="rId13"/>
              <a:extLst>
                <a:ext uri="{FF2B5EF4-FFF2-40B4-BE49-F238E27FC236}">
                  <a16:creationId xmlns:a16="http://schemas.microsoft.com/office/drawing/2014/main" id="{1DA62981-7514-BD64-8CD8-ECFB30F3A294}"/>
                </a:ext>
              </a:extLst>
            </p:cNvPr>
            <p:cNvSpPr/>
            <p:nvPr/>
          </p:nvSpPr>
          <p:spPr>
            <a:xfrm>
              <a:off x="929196" y="5461000"/>
              <a:ext cx="1877504" cy="55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071AC25-8210-23E4-EC60-E50BD01102D5}"/>
                </a:ext>
              </a:extLst>
            </p:cNvPr>
            <p:cNvSpPr txBox="1"/>
            <p:nvPr/>
          </p:nvSpPr>
          <p:spPr>
            <a:xfrm>
              <a:off x="951053" y="5551169"/>
              <a:ext cx="1792147" cy="369332"/>
            </a:xfrm>
            <a:prstGeom prst="rect">
              <a:avLst/>
            </a:prstGeom>
            <a:noFill/>
          </p:spPr>
          <p:txBody>
            <a:bodyPr wrap="square" rtlCol="0">
              <a:spAutoFit/>
            </a:bodyPr>
            <a:lstStyle/>
            <a:p>
              <a:pPr algn="ctr"/>
              <a:r>
                <a:rPr lang="en-US" dirty="0">
                  <a:solidFill>
                    <a:schemeClr val="bg1"/>
                  </a:solidFill>
                </a:rPr>
                <a:t>Take Quiz</a:t>
              </a:r>
            </a:p>
          </p:txBody>
        </p:sp>
        <p:sp>
          <p:nvSpPr>
            <p:cNvPr id="11" name="Rounded Rectangle 10">
              <a:hlinkClick r:id="rId14"/>
              <a:extLst>
                <a:ext uri="{FF2B5EF4-FFF2-40B4-BE49-F238E27FC236}">
                  <a16:creationId xmlns:a16="http://schemas.microsoft.com/office/drawing/2014/main" id="{7818BE7F-99D2-626D-47E6-5674384C1BEA}"/>
                </a:ext>
              </a:extLst>
            </p:cNvPr>
            <p:cNvSpPr/>
            <p:nvPr/>
          </p:nvSpPr>
          <p:spPr>
            <a:xfrm>
              <a:off x="929196" y="5461000"/>
              <a:ext cx="1877504" cy="558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a:extLst>
              <a:ext uri="{FF2B5EF4-FFF2-40B4-BE49-F238E27FC236}">
                <a16:creationId xmlns:a16="http://schemas.microsoft.com/office/drawing/2014/main" id="{395FFA58-B1EC-B2B5-C2EF-9FD66AC75868}"/>
              </a:ext>
            </a:extLst>
          </p:cNvPr>
          <p:cNvPicPr>
            <a:picLocks noChangeAspect="1"/>
          </p:cNvPicPr>
          <p:nvPr/>
        </p:nvPicPr>
        <p:blipFill>
          <a:blip r:embed="rId15"/>
          <a:srcRect/>
          <a:stretch/>
        </p:blipFill>
        <p:spPr>
          <a:xfrm>
            <a:off x="5779655" y="4432931"/>
            <a:ext cx="638175" cy="638175"/>
          </a:xfrm>
          <a:prstGeom prst="rect">
            <a:avLst/>
          </a:prstGeom>
        </p:spPr>
      </p:pic>
      <p:sp>
        <p:nvSpPr>
          <p:cNvPr id="13" name="TextBox 12">
            <a:extLst>
              <a:ext uri="{FF2B5EF4-FFF2-40B4-BE49-F238E27FC236}">
                <a16:creationId xmlns:a16="http://schemas.microsoft.com/office/drawing/2014/main" id="{93766318-0E5F-31A3-72A7-0B4CA0FF298E}"/>
              </a:ext>
            </a:extLst>
          </p:cNvPr>
          <p:cNvSpPr txBox="1"/>
          <p:nvPr/>
        </p:nvSpPr>
        <p:spPr>
          <a:xfrm>
            <a:off x="0" y="5702011"/>
            <a:ext cx="11918372" cy="46166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b="1" dirty="0">
                <a:solidFill>
                  <a:schemeClr val="bg1"/>
                </a:solidFill>
                <a:latin typeface="Open Sans"/>
                <a:ea typeface="Open Sans"/>
                <a:cs typeface="Open Sans"/>
                <a:hlinkClick r:id="rId16">
                  <a:extLst>
                    <a:ext uri="{A12FA001-AC4F-418D-AE19-62706E023703}">
                      <ahyp:hlinkClr xmlns:ahyp="http://schemas.microsoft.com/office/drawing/2018/hyperlinkcolor" val="tx"/>
                    </a:ext>
                  </a:extLst>
                </a:hlinkClick>
              </a:rPr>
              <a:t>www.climatecompatiblegrowth.com</a:t>
            </a:r>
            <a:endParaRPr lang="en-US" sz="2400" b="1" dirty="0">
              <a:solidFill>
                <a:schemeClr val="bg1"/>
              </a:solidFill>
              <a:latin typeface="Open Sans"/>
              <a:ea typeface="Open Sans"/>
              <a:cs typeface="Open Sans"/>
            </a:endParaRPr>
          </a:p>
        </p:txBody>
      </p:sp>
      <p:sp>
        <p:nvSpPr>
          <p:cNvPr id="14" name="Slide Number Placeholder 1">
            <a:extLst>
              <a:ext uri="{FF2B5EF4-FFF2-40B4-BE49-F238E27FC236}">
                <a16:creationId xmlns:a16="http://schemas.microsoft.com/office/drawing/2014/main" id="{4AEB4FCE-E445-36F9-4E3D-794FA6600989}"/>
              </a:ext>
            </a:extLst>
          </p:cNvPr>
          <p:cNvSpPr txBox="1">
            <a:spLocks/>
          </p:cNvSpPr>
          <p:nvPr/>
        </p:nvSpPr>
        <p:spPr>
          <a:xfrm>
            <a:off x="11798300" y="6565900"/>
            <a:ext cx="393700" cy="2921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sv-SE" sz="1400" b="1" smtClean="0">
                <a:solidFill>
                  <a:schemeClr val="bg1"/>
                </a:solidFill>
              </a:rPr>
              <a:pPr/>
              <a:t>22</a:t>
            </a:fld>
            <a:endParaRPr lang="sv-SE" sz="1400" b="1" dirty="0">
              <a:solidFill>
                <a:schemeClr val="bg1"/>
              </a:solidFill>
            </a:endParaRPr>
          </a:p>
        </p:txBody>
      </p:sp>
    </p:spTree>
    <p:extLst>
      <p:ext uri="{BB962C8B-B14F-4D97-AF65-F5344CB8AC3E}">
        <p14:creationId xmlns:p14="http://schemas.microsoft.com/office/powerpoint/2010/main" val="3973728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extLst>
              <a:ext uri="{FF2B5EF4-FFF2-40B4-BE49-F238E27FC236}">
                <a16:creationId xmlns:a16="http://schemas.microsoft.com/office/drawing/2014/main" id="{7DB8B165-8936-6754-5FA6-64B9779D3B03}"/>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9B5BB28-9FFE-F4B3-CE1B-3D5AAEA15C14}"/>
              </a:ext>
            </a:extLst>
          </p:cNvPr>
          <p:cNvSpPr txBox="1"/>
          <p:nvPr/>
        </p:nvSpPr>
        <p:spPr>
          <a:xfrm>
            <a:off x="2480931" y="2817629"/>
            <a:ext cx="6528390" cy="461665"/>
          </a:xfrm>
          <a:prstGeom prst="rect">
            <a:avLst/>
          </a:prstGeom>
          <a:noFill/>
        </p:spPr>
        <p:txBody>
          <a:bodyPr wrap="square" rtlCol="0">
            <a:spAutoFit/>
          </a:bodyPr>
          <a:lstStyle/>
          <a:p>
            <a:r>
              <a:rPr lang="en-GB" sz="2400" b="1" dirty="0">
                <a:solidFill>
                  <a:schemeClr val="accent1"/>
                </a:solidFill>
              </a:rPr>
              <a:t>This document was updated on 01.11.2024</a:t>
            </a:r>
          </a:p>
        </p:txBody>
      </p:sp>
    </p:spTree>
    <p:extLst>
      <p:ext uri="{BB962C8B-B14F-4D97-AF65-F5344CB8AC3E}">
        <p14:creationId xmlns:p14="http://schemas.microsoft.com/office/powerpoint/2010/main" val="3593508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10BEA3-42CD-3854-1D29-F48ABEE980A2}"/>
              </a:ext>
            </a:extLst>
          </p:cNvPr>
          <p:cNvSpPr>
            <a:spLocks noGrp="1"/>
          </p:cNvSpPr>
          <p:nvPr>
            <p:ph type="body" idx="12"/>
          </p:nvPr>
        </p:nvSpPr>
        <p:spPr>
          <a:xfrm>
            <a:off x="834080" y="1606735"/>
            <a:ext cx="6945577" cy="3552710"/>
          </a:xfrm>
        </p:spPr>
        <p:txBody>
          <a:bodyPr/>
          <a:lstStyle/>
          <a:p>
            <a:r>
              <a:rPr lang="en-GB" dirty="0">
                <a:ea typeface="Open Sans" pitchFamily="2" charset="0"/>
              </a:rPr>
              <a:t>The science-policy interface (SPI) refers to the interaction between scientific research and policymaking. </a:t>
            </a:r>
          </a:p>
          <a:p>
            <a:r>
              <a:rPr lang="en-GB" dirty="0">
                <a:ea typeface="Open Sans" pitchFamily="2" charset="0"/>
              </a:rPr>
              <a:t>The purpose of the SPI is to:</a:t>
            </a:r>
          </a:p>
          <a:p>
            <a:pPr marL="342900" indent="-342900">
              <a:buFont typeface="Arial" panose="020B0604020202020204" pitchFamily="34" charset="0"/>
              <a:buChar char="•"/>
            </a:pPr>
            <a:r>
              <a:rPr lang="en-GB" dirty="0">
                <a:ea typeface="Open Sans" pitchFamily="2" charset="0"/>
              </a:rPr>
              <a:t>bridge the gap between research and policymaking. </a:t>
            </a:r>
          </a:p>
          <a:p>
            <a:pPr marL="342900" indent="-342900">
              <a:buFont typeface="Arial" panose="020B0604020202020204" pitchFamily="34" charset="0"/>
              <a:buChar char="•"/>
            </a:pPr>
            <a:r>
              <a:rPr lang="en-GB" dirty="0">
                <a:ea typeface="Open Sans" pitchFamily="2" charset="0"/>
              </a:rPr>
              <a:t>facilitate the transfer of knowledge to ensure policies are based on the best available evidence. </a:t>
            </a:r>
          </a:p>
          <a:p>
            <a:pPr marL="342900" indent="-342900">
              <a:buFont typeface="Arial" panose="020B0604020202020204" pitchFamily="34" charset="0"/>
              <a:buChar char="•"/>
            </a:pPr>
            <a:r>
              <a:rPr lang="en-GB" dirty="0">
                <a:ea typeface="Open Sans" pitchFamily="2" charset="0"/>
              </a:rPr>
              <a:t>provides a platform for dialogue and exchange of ideas to develop solutions to complex problems. </a:t>
            </a:r>
          </a:p>
        </p:txBody>
      </p:sp>
      <p:sp>
        <p:nvSpPr>
          <p:cNvPr id="3" name="Text Placeholder 2">
            <a:extLst>
              <a:ext uri="{FF2B5EF4-FFF2-40B4-BE49-F238E27FC236}">
                <a16:creationId xmlns:a16="http://schemas.microsoft.com/office/drawing/2014/main" id="{67977D89-448E-37C7-4C06-6784A1093B18}"/>
              </a:ext>
            </a:extLst>
          </p:cNvPr>
          <p:cNvSpPr>
            <a:spLocks noGrp="1"/>
          </p:cNvSpPr>
          <p:nvPr>
            <p:ph type="body" idx="13"/>
          </p:nvPr>
        </p:nvSpPr>
        <p:spPr>
          <a:xfrm>
            <a:off x="834080" y="787814"/>
            <a:ext cx="7382819" cy="604836"/>
          </a:xfrm>
        </p:spPr>
        <p:txBody>
          <a:bodyPr/>
          <a:lstStyle/>
          <a:p>
            <a:r>
              <a:rPr lang="en-GB" sz="2400" b="0" dirty="0">
                <a:latin typeface="Open Sans" pitchFamily="2" charset="0"/>
                <a:ea typeface="Open Sans" pitchFamily="2" charset="0"/>
                <a:cs typeface="Open Sans" pitchFamily="2" charset="0"/>
              </a:rPr>
              <a:t>3.1 The science – policy interface (SPI)</a:t>
            </a:r>
            <a:endParaRPr lang="en-ZA" sz="2400" b="0" dirty="0">
              <a:latin typeface="Open Sans" pitchFamily="2" charset="0"/>
              <a:ea typeface="Open Sans" pitchFamily="2" charset="0"/>
              <a:cs typeface="Open Sans" pitchFamily="2" charset="0"/>
            </a:endParaRPr>
          </a:p>
          <a:p>
            <a:endParaRPr lang="en-US" dirty="0">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594CBC4C-1651-007C-DB9F-066A68A17B8D}"/>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3</a:t>
            </a:fld>
            <a:endParaRPr lang="sv-SE" sz="1400" dirty="0"/>
          </a:p>
        </p:txBody>
      </p:sp>
      <p:pic>
        <p:nvPicPr>
          <p:cNvPr id="6" name="Picture 5">
            <a:extLst>
              <a:ext uri="{FF2B5EF4-FFF2-40B4-BE49-F238E27FC236}">
                <a16:creationId xmlns:a16="http://schemas.microsoft.com/office/drawing/2014/main" id="{251F7D4F-58BC-DBC1-E7A0-31AD495BC025}"/>
              </a:ext>
            </a:extLst>
          </p:cNvPr>
          <p:cNvPicPr>
            <a:picLocks noChangeAspect="1"/>
          </p:cNvPicPr>
          <p:nvPr/>
        </p:nvPicPr>
        <p:blipFill>
          <a:blip r:embed="rId3"/>
          <a:srcRect/>
          <a:stretch/>
        </p:blipFill>
        <p:spPr>
          <a:xfrm>
            <a:off x="8029736" y="1783788"/>
            <a:ext cx="3198604" cy="3198604"/>
          </a:xfrm>
          <a:prstGeom prst="rect">
            <a:avLst/>
          </a:prstGeom>
        </p:spPr>
      </p:pic>
    </p:spTree>
    <p:extLst>
      <p:ext uri="{BB962C8B-B14F-4D97-AF65-F5344CB8AC3E}">
        <p14:creationId xmlns:p14="http://schemas.microsoft.com/office/powerpoint/2010/main" val="2455277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10BEA3-42CD-3854-1D29-F48ABEE980A2}"/>
              </a:ext>
            </a:extLst>
          </p:cNvPr>
          <p:cNvSpPr>
            <a:spLocks noGrp="1"/>
          </p:cNvSpPr>
          <p:nvPr>
            <p:ph type="body" idx="12"/>
          </p:nvPr>
        </p:nvSpPr>
        <p:spPr>
          <a:xfrm>
            <a:off x="834080" y="1523438"/>
            <a:ext cx="7382819" cy="3591487"/>
          </a:xfrm>
        </p:spPr>
        <p:txBody>
          <a:bodyPr/>
          <a:lstStyle/>
          <a:p>
            <a:r>
              <a:rPr lang="en-GB" dirty="0">
                <a:ea typeface="Open Sans" pitchFamily="2" charset="0"/>
              </a:rPr>
              <a:t>Evidence-based policymaking involves the use of research to inform policy decisions. </a:t>
            </a:r>
          </a:p>
          <a:p>
            <a:r>
              <a:rPr lang="en-GB" dirty="0">
                <a:ea typeface="Open Sans" pitchFamily="2" charset="0"/>
              </a:rPr>
              <a:t>The idea is that policy should be based on the best available evidence than ideology, politics, or personal beliefs.</a:t>
            </a:r>
          </a:p>
          <a:p>
            <a:r>
              <a:rPr lang="en-GB" kern="1200" dirty="0">
                <a:solidFill>
                  <a:schemeClr val="tx1"/>
                </a:solidFill>
                <a:ea typeface="Open Sans" pitchFamily="2" charset="0"/>
              </a:rPr>
              <a:t>The SPI is an essential part of this, as it provides the platform where evidence is used to inform decisions. </a:t>
            </a:r>
          </a:p>
          <a:p>
            <a:r>
              <a:rPr lang="en-GB" kern="1200" dirty="0">
                <a:solidFill>
                  <a:schemeClr val="tx1"/>
                </a:solidFill>
                <a:ea typeface="Open Sans" pitchFamily="2" charset="0"/>
              </a:rPr>
              <a:t>Evidence-based policymaking and systems modelling are complementary approaches.  </a:t>
            </a:r>
          </a:p>
          <a:p>
            <a:r>
              <a:rPr lang="en-GB" kern="1200" dirty="0">
                <a:solidFill>
                  <a:schemeClr val="tx1"/>
                </a:solidFill>
                <a:ea typeface="Open Sans" pitchFamily="2" charset="0"/>
              </a:rPr>
              <a:t>Systems modelling is one aspect the many evidences used to identify the most effective policy interventions. </a:t>
            </a:r>
            <a:endParaRPr lang="en-GB" dirty="0">
              <a:ea typeface="Open Sans" pitchFamily="2" charset="0"/>
            </a:endParaRPr>
          </a:p>
          <a:p>
            <a:endParaRPr lang="en-GB" dirty="0">
              <a:latin typeface="Open Sans" pitchFamily="2" charset="0"/>
              <a:ea typeface="Open Sans" pitchFamily="2" charset="0"/>
              <a:cs typeface="Open Sans" pitchFamily="2" charset="0"/>
            </a:endParaRPr>
          </a:p>
          <a:p>
            <a:endParaRPr lang="en-GB" dirty="0"/>
          </a:p>
        </p:txBody>
      </p:sp>
      <p:sp>
        <p:nvSpPr>
          <p:cNvPr id="3" name="Text Placeholder 2">
            <a:extLst>
              <a:ext uri="{FF2B5EF4-FFF2-40B4-BE49-F238E27FC236}">
                <a16:creationId xmlns:a16="http://schemas.microsoft.com/office/drawing/2014/main" id="{67977D89-448E-37C7-4C06-6784A1093B18}"/>
              </a:ext>
            </a:extLst>
          </p:cNvPr>
          <p:cNvSpPr>
            <a:spLocks noGrp="1"/>
          </p:cNvSpPr>
          <p:nvPr>
            <p:ph type="body" idx="13"/>
          </p:nvPr>
        </p:nvSpPr>
        <p:spPr>
          <a:xfrm>
            <a:off x="834080" y="787814"/>
            <a:ext cx="7382819" cy="604836"/>
          </a:xfrm>
        </p:spPr>
        <p:txBody>
          <a:bodyPr/>
          <a:lstStyle/>
          <a:p>
            <a:r>
              <a:rPr lang="en-GB" sz="2400" b="0" dirty="0">
                <a:latin typeface="Open Sans" pitchFamily="2" charset="0"/>
                <a:ea typeface="Open Sans" pitchFamily="2" charset="0"/>
                <a:cs typeface="Open Sans" pitchFamily="2" charset="0"/>
              </a:rPr>
              <a:t>3.1 Evidence-based policymaking</a:t>
            </a:r>
            <a:endParaRPr lang="en-ZA" sz="2400" b="0" dirty="0">
              <a:latin typeface="Open Sans" pitchFamily="2" charset="0"/>
              <a:ea typeface="Open Sans" pitchFamily="2" charset="0"/>
              <a:cs typeface="Open Sans" pitchFamily="2" charset="0"/>
            </a:endParaRPr>
          </a:p>
          <a:p>
            <a:endParaRPr lang="en-US" dirty="0">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594CBC4C-1651-007C-DB9F-066A68A17B8D}"/>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4</a:t>
            </a:fld>
            <a:endParaRPr lang="sv-SE" sz="1400" dirty="0"/>
          </a:p>
        </p:txBody>
      </p:sp>
      <p:pic>
        <p:nvPicPr>
          <p:cNvPr id="4" name="Picture 3">
            <a:extLst>
              <a:ext uri="{FF2B5EF4-FFF2-40B4-BE49-F238E27FC236}">
                <a16:creationId xmlns:a16="http://schemas.microsoft.com/office/drawing/2014/main" id="{94248867-6E39-9D4F-9D27-F6FD668CAB7B}"/>
              </a:ext>
            </a:extLst>
          </p:cNvPr>
          <p:cNvPicPr>
            <a:picLocks noChangeAspect="1"/>
          </p:cNvPicPr>
          <p:nvPr/>
        </p:nvPicPr>
        <p:blipFill>
          <a:blip r:embed="rId3"/>
          <a:stretch>
            <a:fillRect/>
          </a:stretch>
        </p:blipFill>
        <p:spPr>
          <a:xfrm>
            <a:off x="8516602" y="1392650"/>
            <a:ext cx="3281698" cy="3281698"/>
          </a:xfrm>
          <a:prstGeom prst="rect">
            <a:avLst/>
          </a:prstGeom>
        </p:spPr>
      </p:pic>
    </p:spTree>
    <p:extLst>
      <p:ext uri="{BB962C8B-B14F-4D97-AF65-F5344CB8AC3E}">
        <p14:creationId xmlns:p14="http://schemas.microsoft.com/office/powerpoint/2010/main" val="654588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2CA779-4E69-B239-E7EB-2F14EA81D9A8}"/>
              </a:ext>
            </a:extLst>
          </p:cNvPr>
          <p:cNvSpPr>
            <a:spLocks noGrp="1"/>
          </p:cNvSpPr>
          <p:nvPr>
            <p:ph type="body" idx="12"/>
          </p:nvPr>
        </p:nvSpPr>
        <p:spPr>
          <a:xfrm>
            <a:off x="834081" y="1655042"/>
            <a:ext cx="8427484" cy="3411633"/>
          </a:xfrm>
        </p:spPr>
        <p:txBody>
          <a:bodyPr/>
          <a:lstStyle/>
          <a:p>
            <a:r>
              <a:rPr lang="en-GB" sz="2000" b="0" dirty="0">
                <a:solidFill>
                  <a:schemeClr val="tx1"/>
                </a:solidFill>
              </a:rPr>
              <a:t>﻿</a:t>
            </a:r>
            <a:r>
              <a:rPr lang="en-GB" dirty="0">
                <a:solidFill>
                  <a:schemeClr val="tx1"/>
                </a:solidFill>
                <a:ea typeface="Open Sans" pitchFamily="2" charset="0"/>
              </a:rPr>
              <a:t>There are several ways to conceptualise how research is utilised in policymaking:</a:t>
            </a:r>
          </a:p>
          <a:p>
            <a:r>
              <a:rPr lang="en-GB" dirty="0">
                <a:solidFill>
                  <a:schemeClr val="accent5"/>
                </a:solidFill>
                <a:ea typeface="Open Sans" pitchFamily="2" charset="0"/>
              </a:rPr>
              <a:t>Knowledge-driven</a:t>
            </a:r>
            <a:r>
              <a:rPr lang="en-GB" dirty="0">
                <a:solidFill>
                  <a:schemeClr val="tx1"/>
                </a:solidFill>
                <a:ea typeface="Open Sans" pitchFamily="2" charset="0"/>
              </a:rPr>
              <a:t> </a:t>
            </a:r>
            <a:r>
              <a:rPr lang="en-GB" dirty="0">
                <a:solidFill>
                  <a:schemeClr val="accent5"/>
                </a:solidFill>
                <a:ea typeface="Open Sans" pitchFamily="2" charset="0"/>
              </a:rPr>
              <a:t>research</a:t>
            </a:r>
            <a:r>
              <a:rPr lang="en-GB" dirty="0">
                <a:solidFill>
                  <a:schemeClr val="tx1"/>
                </a:solidFill>
                <a:ea typeface="Open Sans" pitchFamily="2" charset="0"/>
              </a:rPr>
              <a:t>: research informs and drives new policy development. </a:t>
            </a:r>
          </a:p>
          <a:p>
            <a:r>
              <a:rPr lang="en-GB" dirty="0">
                <a:solidFill>
                  <a:schemeClr val="accent5"/>
                </a:solidFill>
                <a:ea typeface="Open Sans" pitchFamily="2" charset="0"/>
              </a:rPr>
              <a:t>Problem-solving</a:t>
            </a:r>
            <a:r>
              <a:rPr lang="en-GB" dirty="0">
                <a:solidFill>
                  <a:schemeClr val="tx1"/>
                </a:solidFill>
                <a:ea typeface="Open Sans" pitchFamily="2" charset="0"/>
              </a:rPr>
              <a:t> </a:t>
            </a:r>
            <a:r>
              <a:rPr lang="en-GB" dirty="0">
                <a:solidFill>
                  <a:schemeClr val="accent5"/>
                </a:solidFill>
                <a:ea typeface="Open Sans" pitchFamily="2" charset="0"/>
              </a:rPr>
              <a:t>research:</a:t>
            </a:r>
            <a:r>
              <a:rPr lang="en-GB" dirty="0">
                <a:solidFill>
                  <a:schemeClr val="tx1"/>
                </a:solidFill>
                <a:ea typeface="Open Sans" pitchFamily="2" charset="0"/>
              </a:rPr>
              <a:t> research is commissioned by policy decision makers to inform a policy direction</a:t>
            </a:r>
          </a:p>
          <a:p>
            <a:r>
              <a:rPr lang="en-GB" dirty="0">
                <a:solidFill>
                  <a:schemeClr val="accent5"/>
                </a:solidFill>
                <a:ea typeface="Open Sans" pitchFamily="2" charset="0"/>
              </a:rPr>
              <a:t>Interactive research</a:t>
            </a:r>
            <a:r>
              <a:rPr lang="en-GB" dirty="0">
                <a:solidFill>
                  <a:schemeClr val="tx1"/>
                </a:solidFill>
                <a:ea typeface="Open Sans" pitchFamily="2" charset="0"/>
              </a:rPr>
              <a:t> is collaborative and iterative process of learning between policymakers and researchers. </a:t>
            </a:r>
          </a:p>
        </p:txBody>
      </p:sp>
      <p:sp>
        <p:nvSpPr>
          <p:cNvPr id="3" name="Text Placeholder 2">
            <a:extLst>
              <a:ext uri="{FF2B5EF4-FFF2-40B4-BE49-F238E27FC236}">
                <a16:creationId xmlns:a16="http://schemas.microsoft.com/office/drawing/2014/main" id="{9798D2F7-D1C5-59C5-D509-9A120D3F29CA}"/>
              </a:ext>
            </a:extLst>
          </p:cNvPr>
          <p:cNvSpPr>
            <a:spLocks noGrp="1"/>
          </p:cNvSpPr>
          <p:nvPr>
            <p:ph type="body" idx="13"/>
          </p:nvPr>
        </p:nvSpPr>
        <p:spPr>
          <a:xfrm>
            <a:off x="834080" y="788822"/>
            <a:ext cx="8427485" cy="604836"/>
          </a:xfrm>
        </p:spPr>
        <p:txBody>
          <a:bodyPr/>
          <a:lstStyle/>
          <a:p>
            <a:r>
              <a:rPr lang="en-GB" sz="2400" b="0" dirty="0">
                <a:latin typeface="Open Sans" pitchFamily="2" charset="0"/>
                <a:ea typeface="Open Sans" pitchFamily="2" charset="0"/>
                <a:cs typeface="Open Sans" pitchFamily="2" charset="0"/>
              </a:rPr>
              <a:t>3.1 Evidence-based policymaking</a:t>
            </a:r>
            <a:endParaRPr lang="en-ZA" sz="2400" b="0" dirty="0">
              <a:latin typeface="Open Sans" pitchFamily="2" charset="0"/>
              <a:ea typeface="Open Sans" pitchFamily="2" charset="0"/>
              <a:cs typeface="Open Sans" pitchFamily="2" charset="0"/>
            </a:endParaRPr>
          </a:p>
          <a:p>
            <a:endParaRPr 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53E1116-A3A9-597F-722B-7838A15A13BC}"/>
              </a:ext>
            </a:extLst>
          </p:cNvPr>
          <p:cNvSpPr txBox="1"/>
          <p:nvPr/>
        </p:nvSpPr>
        <p:spPr>
          <a:xfrm>
            <a:off x="8446946" y="6179745"/>
            <a:ext cx="3394363" cy="307777"/>
          </a:xfrm>
          <a:prstGeom prst="rect">
            <a:avLst/>
          </a:prstGeom>
          <a:noFill/>
        </p:spPr>
        <p:txBody>
          <a:bodyPr wrap="square" rtlCol="0">
            <a:spAutoFit/>
          </a:bodyPr>
          <a:lstStyle/>
          <a:p>
            <a:pPr algn="r"/>
            <a:r>
              <a:rPr lang="en-GB" sz="1400" dirty="0">
                <a:latin typeface="Arial" panose="020B0604020202020204" pitchFamily="34" charset="0"/>
                <a:cs typeface="Arial" panose="020B0604020202020204" pitchFamily="34" charset="0"/>
              </a:rPr>
              <a:t>Carol Weiss, 1979</a:t>
            </a:r>
            <a:r>
              <a:rPr lang="en-US" sz="1400" dirty="0">
                <a:latin typeface="Arial" panose="020B0604020202020204" pitchFamily="34" charset="0"/>
                <a:ea typeface="Open Sans" panose="020B0606030504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sp>
        <p:nvSpPr>
          <p:cNvPr id="6" name="Slide Number Placeholder 1">
            <a:extLst>
              <a:ext uri="{FF2B5EF4-FFF2-40B4-BE49-F238E27FC236}">
                <a16:creationId xmlns:a16="http://schemas.microsoft.com/office/drawing/2014/main" id="{0AD13B64-E350-B751-73C4-3D7CA7943526}"/>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5</a:t>
            </a:fld>
            <a:endParaRPr lang="sv-SE" sz="1400" dirty="0"/>
          </a:p>
        </p:txBody>
      </p:sp>
      <p:grpSp>
        <p:nvGrpSpPr>
          <p:cNvPr id="8" name="Google Shape;10200;p63">
            <a:extLst>
              <a:ext uri="{FF2B5EF4-FFF2-40B4-BE49-F238E27FC236}">
                <a16:creationId xmlns:a16="http://schemas.microsoft.com/office/drawing/2014/main" id="{66429D27-0D6C-4B48-897C-471B9080AFE9}"/>
              </a:ext>
            </a:extLst>
          </p:cNvPr>
          <p:cNvGrpSpPr/>
          <p:nvPr/>
        </p:nvGrpSpPr>
        <p:grpSpPr>
          <a:xfrm>
            <a:off x="9143999" y="1872343"/>
            <a:ext cx="2697309" cy="2569029"/>
            <a:chOff x="2179081" y="4285511"/>
            <a:chExt cx="397525" cy="348670"/>
          </a:xfrm>
          <a:solidFill>
            <a:schemeClr val="accent6"/>
          </a:solidFill>
        </p:grpSpPr>
        <p:sp>
          <p:nvSpPr>
            <p:cNvPr id="9" name="Google Shape;10201;p63">
              <a:extLst>
                <a:ext uri="{FF2B5EF4-FFF2-40B4-BE49-F238E27FC236}">
                  <a16:creationId xmlns:a16="http://schemas.microsoft.com/office/drawing/2014/main" id="{6858BF79-8D90-B24F-BCD6-B179F0F32C70}"/>
                </a:ext>
              </a:extLst>
            </p:cNvPr>
            <p:cNvSpPr/>
            <p:nvPr/>
          </p:nvSpPr>
          <p:spPr>
            <a:xfrm>
              <a:off x="2262437" y="4354322"/>
              <a:ext cx="230813" cy="210507"/>
            </a:xfrm>
            <a:custGeom>
              <a:avLst/>
              <a:gdLst/>
              <a:ahLst/>
              <a:cxnLst/>
              <a:rect l="l" t="t" r="r" b="b"/>
              <a:pathLst>
                <a:path w="7252" h="6614" extrusionOk="0">
                  <a:moveTo>
                    <a:pt x="3627" y="376"/>
                  </a:moveTo>
                  <a:cubicBezTo>
                    <a:pt x="4070" y="376"/>
                    <a:pt x="4516" y="477"/>
                    <a:pt x="4930" y="684"/>
                  </a:cubicBezTo>
                  <a:lnTo>
                    <a:pt x="4132" y="2065"/>
                  </a:lnTo>
                  <a:cubicBezTo>
                    <a:pt x="3965" y="2006"/>
                    <a:pt x="3799" y="1958"/>
                    <a:pt x="3620" y="1958"/>
                  </a:cubicBezTo>
                  <a:cubicBezTo>
                    <a:pt x="3441" y="1958"/>
                    <a:pt x="3263" y="1994"/>
                    <a:pt x="3120" y="2065"/>
                  </a:cubicBezTo>
                  <a:lnTo>
                    <a:pt x="2322" y="684"/>
                  </a:lnTo>
                  <a:cubicBezTo>
                    <a:pt x="2730" y="480"/>
                    <a:pt x="3177" y="376"/>
                    <a:pt x="3627" y="376"/>
                  </a:cubicBezTo>
                  <a:close/>
                  <a:moveTo>
                    <a:pt x="1989" y="863"/>
                  </a:moveTo>
                  <a:lnTo>
                    <a:pt x="2787" y="2244"/>
                  </a:lnTo>
                  <a:cubicBezTo>
                    <a:pt x="2513" y="2458"/>
                    <a:pt x="2322" y="2768"/>
                    <a:pt x="2286" y="3137"/>
                  </a:cubicBezTo>
                  <a:lnTo>
                    <a:pt x="691" y="3137"/>
                  </a:lnTo>
                  <a:lnTo>
                    <a:pt x="691" y="3125"/>
                  </a:lnTo>
                  <a:cubicBezTo>
                    <a:pt x="739" y="2422"/>
                    <a:pt x="1013" y="1756"/>
                    <a:pt x="1536" y="1232"/>
                  </a:cubicBezTo>
                  <a:cubicBezTo>
                    <a:pt x="1667" y="1101"/>
                    <a:pt x="1834" y="970"/>
                    <a:pt x="1989" y="863"/>
                  </a:cubicBezTo>
                  <a:close/>
                  <a:moveTo>
                    <a:pt x="3620" y="2339"/>
                  </a:moveTo>
                  <a:cubicBezTo>
                    <a:pt x="4156" y="2339"/>
                    <a:pt x="4608" y="2779"/>
                    <a:pt x="4608" y="3315"/>
                  </a:cubicBezTo>
                  <a:cubicBezTo>
                    <a:pt x="4608" y="3851"/>
                    <a:pt x="4156" y="4303"/>
                    <a:pt x="3620" y="4303"/>
                  </a:cubicBezTo>
                  <a:cubicBezTo>
                    <a:pt x="3072" y="4303"/>
                    <a:pt x="2644" y="3851"/>
                    <a:pt x="2644" y="3315"/>
                  </a:cubicBezTo>
                  <a:cubicBezTo>
                    <a:pt x="2644" y="2768"/>
                    <a:pt x="3084" y="2339"/>
                    <a:pt x="3620" y="2339"/>
                  </a:cubicBezTo>
                  <a:close/>
                  <a:moveTo>
                    <a:pt x="6549" y="3482"/>
                  </a:moveTo>
                  <a:cubicBezTo>
                    <a:pt x="6513" y="4184"/>
                    <a:pt x="6227" y="4863"/>
                    <a:pt x="5704" y="5387"/>
                  </a:cubicBezTo>
                  <a:cubicBezTo>
                    <a:pt x="5573" y="5518"/>
                    <a:pt x="5406" y="5661"/>
                    <a:pt x="5263" y="5756"/>
                  </a:cubicBezTo>
                  <a:lnTo>
                    <a:pt x="4453" y="4375"/>
                  </a:lnTo>
                  <a:cubicBezTo>
                    <a:pt x="4727" y="4172"/>
                    <a:pt x="4918" y="3851"/>
                    <a:pt x="4965" y="3482"/>
                  </a:cubicBezTo>
                  <a:close/>
                  <a:moveTo>
                    <a:pt x="4120" y="4553"/>
                  </a:moveTo>
                  <a:lnTo>
                    <a:pt x="4918" y="5935"/>
                  </a:lnTo>
                  <a:cubicBezTo>
                    <a:pt x="4510" y="6138"/>
                    <a:pt x="4063" y="6243"/>
                    <a:pt x="3613" y="6243"/>
                  </a:cubicBezTo>
                  <a:cubicBezTo>
                    <a:pt x="3170" y="6243"/>
                    <a:pt x="2724" y="6141"/>
                    <a:pt x="2310" y="5935"/>
                  </a:cubicBezTo>
                  <a:lnTo>
                    <a:pt x="3120" y="4553"/>
                  </a:lnTo>
                  <a:cubicBezTo>
                    <a:pt x="3275" y="4613"/>
                    <a:pt x="3441" y="4661"/>
                    <a:pt x="3620" y="4661"/>
                  </a:cubicBezTo>
                  <a:cubicBezTo>
                    <a:pt x="3799" y="4661"/>
                    <a:pt x="3977" y="4625"/>
                    <a:pt x="4120" y="4553"/>
                  </a:cubicBezTo>
                  <a:close/>
                  <a:moveTo>
                    <a:pt x="3636" y="0"/>
                  </a:moveTo>
                  <a:cubicBezTo>
                    <a:pt x="2787" y="0"/>
                    <a:pt x="1940" y="328"/>
                    <a:pt x="1298" y="970"/>
                  </a:cubicBezTo>
                  <a:cubicBezTo>
                    <a:pt x="120" y="2137"/>
                    <a:pt x="0" y="4018"/>
                    <a:pt x="1036" y="5327"/>
                  </a:cubicBezTo>
                  <a:cubicBezTo>
                    <a:pt x="1060" y="5375"/>
                    <a:pt x="1120" y="5399"/>
                    <a:pt x="1179" y="5399"/>
                  </a:cubicBezTo>
                  <a:cubicBezTo>
                    <a:pt x="1227" y="5399"/>
                    <a:pt x="1251" y="5387"/>
                    <a:pt x="1298" y="5351"/>
                  </a:cubicBezTo>
                  <a:cubicBezTo>
                    <a:pt x="1370" y="5292"/>
                    <a:pt x="1394" y="5173"/>
                    <a:pt x="1334" y="5101"/>
                  </a:cubicBezTo>
                  <a:cubicBezTo>
                    <a:pt x="953" y="4625"/>
                    <a:pt x="751" y="4065"/>
                    <a:pt x="715" y="3482"/>
                  </a:cubicBezTo>
                  <a:lnTo>
                    <a:pt x="2310" y="3482"/>
                  </a:lnTo>
                  <a:cubicBezTo>
                    <a:pt x="2358" y="3839"/>
                    <a:pt x="2548" y="4149"/>
                    <a:pt x="2810" y="4375"/>
                  </a:cubicBezTo>
                  <a:lnTo>
                    <a:pt x="2013" y="5756"/>
                  </a:lnTo>
                  <a:lnTo>
                    <a:pt x="1834" y="5625"/>
                  </a:lnTo>
                  <a:cubicBezTo>
                    <a:pt x="1803" y="5599"/>
                    <a:pt x="1763" y="5587"/>
                    <a:pt x="1723" y="5587"/>
                  </a:cubicBezTo>
                  <a:cubicBezTo>
                    <a:pt x="1671" y="5587"/>
                    <a:pt x="1618" y="5608"/>
                    <a:pt x="1584" y="5649"/>
                  </a:cubicBezTo>
                  <a:cubicBezTo>
                    <a:pt x="1524" y="5732"/>
                    <a:pt x="1536" y="5851"/>
                    <a:pt x="1608" y="5911"/>
                  </a:cubicBezTo>
                  <a:cubicBezTo>
                    <a:pt x="2203" y="6375"/>
                    <a:pt x="2918" y="6613"/>
                    <a:pt x="3632" y="6613"/>
                  </a:cubicBezTo>
                  <a:cubicBezTo>
                    <a:pt x="4489" y="6613"/>
                    <a:pt x="5334" y="6280"/>
                    <a:pt x="5977" y="5637"/>
                  </a:cubicBezTo>
                  <a:cubicBezTo>
                    <a:pt x="7132" y="4470"/>
                    <a:pt x="7251" y="2589"/>
                    <a:pt x="6227" y="1279"/>
                  </a:cubicBezTo>
                  <a:cubicBezTo>
                    <a:pt x="6194" y="1239"/>
                    <a:pt x="6141" y="1217"/>
                    <a:pt x="6088" y="1217"/>
                  </a:cubicBezTo>
                  <a:cubicBezTo>
                    <a:pt x="6048" y="1217"/>
                    <a:pt x="6008" y="1230"/>
                    <a:pt x="5977" y="1255"/>
                  </a:cubicBezTo>
                  <a:cubicBezTo>
                    <a:pt x="5894" y="1315"/>
                    <a:pt x="5882" y="1434"/>
                    <a:pt x="5942" y="1505"/>
                  </a:cubicBezTo>
                  <a:cubicBezTo>
                    <a:pt x="6311" y="1982"/>
                    <a:pt x="6525" y="2541"/>
                    <a:pt x="6549" y="3125"/>
                  </a:cubicBezTo>
                  <a:lnTo>
                    <a:pt x="4965" y="3125"/>
                  </a:lnTo>
                  <a:cubicBezTo>
                    <a:pt x="4918" y="2768"/>
                    <a:pt x="4727" y="2458"/>
                    <a:pt x="4453" y="2232"/>
                  </a:cubicBezTo>
                  <a:lnTo>
                    <a:pt x="5263" y="851"/>
                  </a:lnTo>
                  <a:lnTo>
                    <a:pt x="5442" y="982"/>
                  </a:lnTo>
                  <a:cubicBezTo>
                    <a:pt x="5473" y="1007"/>
                    <a:pt x="5512" y="1020"/>
                    <a:pt x="5552" y="1020"/>
                  </a:cubicBezTo>
                  <a:cubicBezTo>
                    <a:pt x="5605" y="1020"/>
                    <a:pt x="5658" y="998"/>
                    <a:pt x="5692" y="958"/>
                  </a:cubicBezTo>
                  <a:cubicBezTo>
                    <a:pt x="5751" y="874"/>
                    <a:pt x="5739" y="755"/>
                    <a:pt x="5656" y="696"/>
                  </a:cubicBezTo>
                  <a:cubicBezTo>
                    <a:pt x="5059" y="229"/>
                    <a:pt x="4347" y="0"/>
                    <a:pt x="36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202;p63">
              <a:extLst>
                <a:ext uri="{FF2B5EF4-FFF2-40B4-BE49-F238E27FC236}">
                  <a16:creationId xmlns:a16="http://schemas.microsoft.com/office/drawing/2014/main" id="{BE752E1E-D1BA-1240-BF14-39EC54AB2C22}"/>
                </a:ext>
              </a:extLst>
            </p:cNvPr>
            <p:cNvSpPr/>
            <p:nvPr/>
          </p:nvSpPr>
          <p:spPr>
            <a:xfrm>
              <a:off x="2179081" y="4285511"/>
              <a:ext cx="397525" cy="348670"/>
            </a:xfrm>
            <a:custGeom>
              <a:avLst/>
              <a:gdLst/>
              <a:ahLst/>
              <a:cxnLst/>
              <a:rect l="l" t="t" r="r" b="b"/>
              <a:pathLst>
                <a:path w="12490" h="10955" extrusionOk="0">
                  <a:moveTo>
                    <a:pt x="3493" y="346"/>
                  </a:moveTo>
                  <a:cubicBezTo>
                    <a:pt x="3526" y="346"/>
                    <a:pt x="3560" y="350"/>
                    <a:pt x="3596" y="358"/>
                  </a:cubicBezTo>
                  <a:cubicBezTo>
                    <a:pt x="3679" y="393"/>
                    <a:pt x="3751" y="465"/>
                    <a:pt x="3798" y="548"/>
                  </a:cubicBezTo>
                  <a:lnTo>
                    <a:pt x="4310" y="1655"/>
                  </a:lnTo>
                  <a:cubicBezTo>
                    <a:pt x="4167" y="1727"/>
                    <a:pt x="4036" y="1798"/>
                    <a:pt x="3917" y="1882"/>
                  </a:cubicBezTo>
                  <a:lnTo>
                    <a:pt x="3203" y="893"/>
                  </a:lnTo>
                  <a:cubicBezTo>
                    <a:pt x="3143" y="822"/>
                    <a:pt x="3131" y="715"/>
                    <a:pt x="3143" y="619"/>
                  </a:cubicBezTo>
                  <a:cubicBezTo>
                    <a:pt x="3155" y="512"/>
                    <a:pt x="3215" y="441"/>
                    <a:pt x="3310" y="393"/>
                  </a:cubicBezTo>
                  <a:cubicBezTo>
                    <a:pt x="3366" y="362"/>
                    <a:pt x="3426" y="346"/>
                    <a:pt x="3493" y="346"/>
                  </a:cubicBezTo>
                  <a:close/>
                  <a:moveTo>
                    <a:pt x="8984" y="346"/>
                  </a:moveTo>
                  <a:cubicBezTo>
                    <a:pt x="9046" y="346"/>
                    <a:pt x="9112" y="362"/>
                    <a:pt x="9168" y="393"/>
                  </a:cubicBezTo>
                  <a:cubicBezTo>
                    <a:pt x="9263" y="441"/>
                    <a:pt x="9323" y="524"/>
                    <a:pt x="9335" y="619"/>
                  </a:cubicBezTo>
                  <a:cubicBezTo>
                    <a:pt x="9347" y="715"/>
                    <a:pt x="9335" y="810"/>
                    <a:pt x="9275" y="893"/>
                  </a:cubicBezTo>
                  <a:lnTo>
                    <a:pt x="8561" y="1882"/>
                  </a:lnTo>
                  <a:cubicBezTo>
                    <a:pt x="8442" y="1810"/>
                    <a:pt x="8311" y="1715"/>
                    <a:pt x="8180" y="1655"/>
                  </a:cubicBezTo>
                  <a:lnTo>
                    <a:pt x="8680" y="560"/>
                  </a:lnTo>
                  <a:cubicBezTo>
                    <a:pt x="8727" y="465"/>
                    <a:pt x="8799" y="393"/>
                    <a:pt x="8894" y="358"/>
                  </a:cubicBezTo>
                  <a:cubicBezTo>
                    <a:pt x="8922" y="350"/>
                    <a:pt x="8952" y="346"/>
                    <a:pt x="8984" y="346"/>
                  </a:cubicBezTo>
                  <a:close/>
                  <a:moveTo>
                    <a:pt x="11780" y="5137"/>
                  </a:moveTo>
                  <a:cubicBezTo>
                    <a:pt x="11858" y="5137"/>
                    <a:pt x="11924" y="5171"/>
                    <a:pt x="11990" y="5227"/>
                  </a:cubicBezTo>
                  <a:cubicBezTo>
                    <a:pt x="12061" y="5287"/>
                    <a:pt x="12097" y="5394"/>
                    <a:pt x="12097" y="5477"/>
                  </a:cubicBezTo>
                  <a:cubicBezTo>
                    <a:pt x="12097" y="5572"/>
                    <a:pt x="12061" y="5656"/>
                    <a:pt x="11990" y="5739"/>
                  </a:cubicBezTo>
                  <a:cubicBezTo>
                    <a:pt x="11917" y="5791"/>
                    <a:pt x="11845" y="5825"/>
                    <a:pt x="11756" y="5825"/>
                  </a:cubicBezTo>
                  <a:cubicBezTo>
                    <a:pt x="11743" y="5825"/>
                    <a:pt x="11730" y="5824"/>
                    <a:pt x="11716" y="5823"/>
                  </a:cubicBezTo>
                  <a:lnTo>
                    <a:pt x="10513" y="5703"/>
                  </a:lnTo>
                  <a:lnTo>
                    <a:pt x="10513" y="5477"/>
                  </a:lnTo>
                  <a:lnTo>
                    <a:pt x="10513" y="5263"/>
                  </a:lnTo>
                  <a:lnTo>
                    <a:pt x="11716" y="5144"/>
                  </a:lnTo>
                  <a:cubicBezTo>
                    <a:pt x="11738" y="5139"/>
                    <a:pt x="11760" y="5137"/>
                    <a:pt x="11780" y="5137"/>
                  </a:cubicBezTo>
                  <a:close/>
                  <a:moveTo>
                    <a:pt x="729" y="5130"/>
                  </a:moveTo>
                  <a:cubicBezTo>
                    <a:pt x="740" y="5130"/>
                    <a:pt x="751" y="5131"/>
                    <a:pt x="762" y="5132"/>
                  </a:cubicBezTo>
                  <a:lnTo>
                    <a:pt x="1965" y="5251"/>
                  </a:lnTo>
                  <a:lnTo>
                    <a:pt x="1965" y="5477"/>
                  </a:lnTo>
                  <a:lnTo>
                    <a:pt x="1965" y="5703"/>
                  </a:lnTo>
                  <a:lnTo>
                    <a:pt x="762" y="5823"/>
                  </a:lnTo>
                  <a:cubicBezTo>
                    <a:pt x="745" y="5824"/>
                    <a:pt x="728" y="5825"/>
                    <a:pt x="712" y="5825"/>
                  </a:cubicBezTo>
                  <a:cubicBezTo>
                    <a:pt x="628" y="5825"/>
                    <a:pt x="558" y="5799"/>
                    <a:pt x="488" y="5739"/>
                  </a:cubicBezTo>
                  <a:cubicBezTo>
                    <a:pt x="417" y="5680"/>
                    <a:pt x="369" y="5572"/>
                    <a:pt x="369" y="5477"/>
                  </a:cubicBezTo>
                  <a:cubicBezTo>
                    <a:pt x="369" y="5370"/>
                    <a:pt x="417" y="5287"/>
                    <a:pt x="488" y="5227"/>
                  </a:cubicBezTo>
                  <a:cubicBezTo>
                    <a:pt x="563" y="5174"/>
                    <a:pt x="638" y="5130"/>
                    <a:pt x="729" y="5130"/>
                  </a:cubicBezTo>
                  <a:close/>
                  <a:moveTo>
                    <a:pt x="6239" y="1548"/>
                  </a:moveTo>
                  <a:cubicBezTo>
                    <a:pt x="8394" y="1548"/>
                    <a:pt x="10156" y="3310"/>
                    <a:pt x="10156" y="5465"/>
                  </a:cubicBezTo>
                  <a:cubicBezTo>
                    <a:pt x="10156" y="7620"/>
                    <a:pt x="8394" y="9382"/>
                    <a:pt x="6239" y="9382"/>
                  </a:cubicBezTo>
                  <a:cubicBezTo>
                    <a:pt x="4084" y="9382"/>
                    <a:pt x="2322" y="7620"/>
                    <a:pt x="2322" y="5465"/>
                  </a:cubicBezTo>
                  <a:cubicBezTo>
                    <a:pt x="2322" y="3310"/>
                    <a:pt x="4084" y="1548"/>
                    <a:pt x="6239" y="1548"/>
                  </a:cubicBezTo>
                  <a:close/>
                  <a:moveTo>
                    <a:pt x="3917" y="9073"/>
                  </a:moveTo>
                  <a:cubicBezTo>
                    <a:pt x="4036" y="9144"/>
                    <a:pt x="4167" y="9228"/>
                    <a:pt x="4310" y="9287"/>
                  </a:cubicBezTo>
                  <a:lnTo>
                    <a:pt x="3798" y="10395"/>
                  </a:lnTo>
                  <a:cubicBezTo>
                    <a:pt x="3751" y="10478"/>
                    <a:pt x="3679" y="10561"/>
                    <a:pt x="3596" y="10585"/>
                  </a:cubicBezTo>
                  <a:cubicBezTo>
                    <a:pt x="3563" y="10597"/>
                    <a:pt x="3528" y="10603"/>
                    <a:pt x="3493" y="10603"/>
                  </a:cubicBezTo>
                  <a:cubicBezTo>
                    <a:pt x="3429" y="10603"/>
                    <a:pt x="3364" y="10584"/>
                    <a:pt x="3310" y="10561"/>
                  </a:cubicBezTo>
                  <a:cubicBezTo>
                    <a:pt x="3215" y="10514"/>
                    <a:pt x="3155" y="10418"/>
                    <a:pt x="3143" y="10335"/>
                  </a:cubicBezTo>
                  <a:cubicBezTo>
                    <a:pt x="3131" y="10228"/>
                    <a:pt x="3143" y="10144"/>
                    <a:pt x="3203" y="10049"/>
                  </a:cubicBezTo>
                  <a:lnTo>
                    <a:pt x="3917" y="9073"/>
                  </a:lnTo>
                  <a:close/>
                  <a:moveTo>
                    <a:pt x="8561" y="9073"/>
                  </a:moveTo>
                  <a:lnTo>
                    <a:pt x="9275" y="10049"/>
                  </a:lnTo>
                  <a:cubicBezTo>
                    <a:pt x="9335" y="10121"/>
                    <a:pt x="9347" y="10228"/>
                    <a:pt x="9335" y="10335"/>
                  </a:cubicBezTo>
                  <a:cubicBezTo>
                    <a:pt x="9323" y="10442"/>
                    <a:pt x="9263" y="10514"/>
                    <a:pt x="9168" y="10561"/>
                  </a:cubicBezTo>
                  <a:cubicBezTo>
                    <a:pt x="9114" y="10584"/>
                    <a:pt x="9054" y="10603"/>
                    <a:pt x="8990" y="10603"/>
                  </a:cubicBezTo>
                  <a:cubicBezTo>
                    <a:pt x="8955" y="10603"/>
                    <a:pt x="8920" y="10597"/>
                    <a:pt x="8882" y="10585"/>
                  </a:cubicBezTo>
                  <a:cubicBezTo>
                    <a:pt x="8799" y="10561"/>
                    <a:pt x="8727" y="10478"/>
                    <a:pt x="8680" y="10395"/>
                  </a:cubicBezTo>
                  <a:lnTo>
                    <a:pt x="8180" y="9287"/>
                  </a:lnTo>
                  <a:cubicBezTo>
                    <a:pt x="8311" y="9216"/>
                    <a:pt x="8442" y="9144"/>
                    <a:pt x="8561" y="9073"/>
                  </a:cubicBezTo>
                  <a:close/>
                  <a:moveTo>
                    <a:pt x="3464" y="0"/>
                  </a:moveTo>
                  <a:cubicBezTo>
                    <a:pt x="3346" y="0"/>
                    <a:pt x="3228" y="30"/>
                    <a:pt x="3120" y="96"/>
                  </a:cubicBezTo>
                  <a:cubicBezTo>
                    <a:pt x="2941" y="203"/>
                    <a:pt x="2822" y="358"/>
                    <a:pt x="2774" y="548"/>
                  </a:cubicBezTo>
                  <a:cubicBezTo>
                    <a:pt x="2727" y="750"/>
                    <a:pt x="2774" y="953"/>
                    <a:pt x="2893" y="1120"/>
                  </a:cubicBezTo>
                  <a:lnTo>
                    <a:pt x="3608" y="2096"/>
                  </a:lnTo>
                  <a:cubicBezTo>
                    <a:pt x="2739" y="2775"/>
                    <a:pt x="2143" y="3751"/>
                    <a:pt x="2000" y="4882"/>
                  </a:cubicBezTo>
                  <a:lnTo>
                    <a:pt x="798" y="4763"/>
                  </a:lnTo>
                  <a:cubicBezTo>
                    <a:pt x="781" y="4762"/>
                    <a:pt x="764" y="4761"/>
                    <a:pt x="747" y="4761"/>
                  </a:cubicBezTo>
                  <a:cubicBezTo>
                    <a:pt x="562" y="4761"/>
                    <a:pt x="380" y="4821"/>
                    <a:pt x="238" y="4941"/>
                  </a:cubicBezTo>
                  <a:cubicBezTo>
                    <a:pt x="95" y="5084"/>
                    <a:pt x="0" y="5275"/>
                    <a:pt x="0" y="5465"/>
                  </a:cubicBezTo>
                  <a:cubicBezTo>
                    <a:pt x="0" y="5656"/>
                    <a:pt x="95" y="5858"/>
                    <a:pt x="238" y="5989"/>
                  </a:cubicBezTo>
                  <a:cubicBezTo>
                    <a:pt x="381" y="6108"/>
                    <a:pt x="536" y="6168"/>
                    <a:pt x="714" y="6168"/>
                  </a:cubicBezTo>
                  <a:lnTo>
                    <a:pt x="798" y="6168"/>
                  </a:lnTo>
                  <a:lnTo>
                    <a:pt x="2000" y="6049"/>
                  </a:lnTo>
                  <a:cubicBezTo>
                    <a:pt x="2143" y="7180"/>
                    <a:pt x="2762" y="8156"/>
                    <a:pt x="3608" y="8835"/>
                  </a:cubicBezTo>
                  <a:lnTo>
                    <a:pt x="2905" y="9847"/>
                  </a:lnTo>
                  <a:cubicBezTo>
                    <a:pt x="2786" y="10002"/>
                    <a:pt x="2739" y="10216"/>
                    <a:pt x="2786" y="10406"/>
                  </a:cubicBezTo>
                  <a:cubicBezTo>
                    <a:pt x="2834" y="10597"/>
                    <a:pt x="2953" y="10776"/>
                    <a:pt x="3131" y="10871"/>
                  </a:cubicBezTo>
                  <a:cubicBezTo>
                    <a:pt x="3239" y="10930"/>
                    <a:pt x="3370" y="10954"/>
                    <a:pt x="3489" y="10954"/>
                  </a:cubicBezTo>
                  <a:cubicBezTo>
                    <a:pt x="3560" y="10954"/>
                    <a:pt x="3632" y="10942"/>
                    <a:pt x="3715" y="10930"/>
                  </a:cubicBezTo>
                  <a:cubicBezTo>
                    <a:pt x="3905" y="10871"/>
                    <a:pt x="4048" y="10716"/>
                    <a:pt x="4143" y="10537"/>
                  </a:cubicBezTo>
                  <a:lnTo>
                    <a:pt x="4644" y="9442"/>
                  </a:lnTo>
                  <a:cubicBezTo>
                    <a:pt x="5132" y="9644"/>
                    <a:pt x="5691" y="9752"/>
                    <a:pt x="6251" y="9752"/>
                  </a:cubicBezTo>
                  <a:cubicBezTo>
                    <a:pt x="6822" y="9752"/>
                    <a:pt x="7370" y="9633"/>
                    <a:pt x="7858" y="9442"/>
                  </a:cubicBezTo>
                  <a:lnTo>
                    <a:pt x="8370" y="10537"/>
                  </a:lnTo>
                  <a:cubicBezTo>
                    <a:pt x="8454" y="10716"/>
                    <a:pt x="8608" y="10871"/>
                    <a:pt x="8799" y="10930"/>
                  </a:cubicBezTo>
                  <a:cubicBezTo>
                    <a:pt x="8870" y="10954"/>
                    <a:pt x="8942" y="10954"/>
                    <a:pt x="9025" y="10954"/>
                  </a:cubicBezTo>
                  <a:cubicBezTo>
                    <a:pt x="9144" y="10954"/>
                    <a:pt x="9275" y="10930"/>
                    <a:pt x="9382" y="10871"/>
                  </a:cubicBezTo>
                  <a:cubicBezTo>
                    <a:pt x="9561" y="10764"/>
                    <a:pt x="9680" y="10597"/>
                    <a:pt x="9716" y="10406"/>
                  </a:cubicBezTo>
                  <a:cubicBezTo>
                    <a:pt x="9763" y="10216"/>
                    <a:pt x="9716" y="10002"/>
                    <a:pt x="9597" y="9847"/>
                  </a:cubicBezTo>
                  <a:lnTo>
                    <a:pt x="8882" y="8859"/>
                  </a:lnTo>
                  <a:cubicBezTo>
                    <a:pt x="9751" y="8192"/>
                    <a:pt x="10347" y="7204"/>
                    <a:pt x="10490" y="6073"/>
                  </a:cubicBezTo>
                  <a:lnTo>
                    <a:pt x="11704" y="6192"/>
                  </a:lnTo>
                  <a:lnTo>
                    <a:pt x="11775" y="6192"/>
                  </a:lnTo>
                  <a:cubicBezTo>
                    <a:pt x="11954" y="6192"/>
                    <a:pt x="12121" y="6132"/>
                    <a:pt x="12252" y="6013"/>
                  </a:cubicBezTo>
                  <a:cubicBezTo>
                    <a:pt x="12395" y="5882"/>
                    <a:pt x="12490" y="5692"/>
                    <a:pt x="12490" y="5489"/>
                  </a:cubicBezTo>
                  <a:cubicBezTo>
                    <a:pt x="12490" y="5299"/>
                    <a:pt x="12383" y="5084"/>
                    <a:pt x="12240" y="4941"/>
                  </a:cubicBezTo>
                  <a:cubicBezTo>
                    <a:pt x="12098" y="4821"/>
                    <a:pt x="11926" y="4761"/>
                    <a:pt x="11742" y="4761"/>
                  </a:cubicBezTo>
                  <a:cubicBezTo>
                    <a:pt x="11726" y="4761"/>
                    <a:pt x="11709" y="4762"/>
                    <a:pt x="11692" y="4763"/>
                  </a:cubicBezTo>
                  <a:lnTo>
                    <a:pt x="10478" y="4882"/>
                  </a:lnTo>
                  <a:cubicBezTo>
                    <a:pt x="10335" y="3751"/>
                    <a:pt x="9716" y="2775"/>
                    <a:pt x="8870" y="2096"/>
                  </a:cubicBezTo>
                  <a:lnTo>
                    <a:pt x="9585" y="1120"/>
                  </a:lnTo>
                  <a:cubicBezTo>
                    <a:pt x="9704" y="953"/>
                    <a:pt x="9751" y="750"/>
                    <a:pt x="9704" y="548"/>
                  </a:cubicBezTo>
                  <a:cubicBezTo>
                    <a:pt x="9668" y="358"/>
                    <a:pt x="9537" y="179"/>
                    <a:pt x="9370" y="96"/>
                  </a:cubicBezTo>
                  <a:cubicBezTo>
                    <a:pt x="9254" y="30"/>
                    <a:pt x="9134" y="0"/>
                    <a:pt x="9015" y="0"/>
                  </a:cubicBezTo>
                  <a:cubicBezTo>
                    <a:pt x="8938" y="0"/>
                    <a:pt x="8861" y="13"/>
                    <a:pt x="8787" y="36"/>
                  </a:cubicBezTo>
                  <a:cubicBezTo>
                    <a:pt x="8596" y="96"/>
                    <a:pt x="8442" y="238"/>
                    <a:pt x="8358" y="417"/>
                  </a:cubicBezTo>
                  <a:lnTo>
                    <a:pt x="7846" y="1524"/>
                  </a:lnTo>
                  <a:cubicBezTo>
                    <a:pt x="7358" y="1310"/>
                    <a:pt x="6810" y="1203"/>
                    <a:pt x="6239" y="1203"/>
                  </a:cubicBezTo>
                  <a:cubicBezTo>
                    <a:pt x="5679" y="1203"/>
                    <a:pt x="5120" y="1322"/>
                    <a:pt x="4632" y="1524"/>
                  </a:cubicBezTo>
                  <a:lnTo>
                    <a:pt x="4132" y="417"/>
                  </a:lnTo>
                  <a:cubicBezTo>
                    <a:pt x="4036" y="238"/>
                    <a:pt x="3893" y="96"/>
                    <a:pt x="3691" y="36"/>
                  </a:cubicBezTo>
                  <a:cubicBezTo>
                    <a:pt x="3617" y="13"/>
                    <a:pt x="3540" y="0"/>
                    <a:pt x="34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76758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44BE08-1DC9-B2BA-A3F7-0A9883EEE056}"/>
              </a:ext>
            </a:extLst>
          </p:cNvPr>
          <p:cNvSpPr>
            <a:spLocks noGrp="1"/>
          </p:cNvSpPr>
          <p:nvPr>
            <p:ph type="body" idx="12"/>
          </p:nvPr>
        </p:nvSpPr>
        <p:spPr>
          <a:xfrm>
            <a:off x="850650" y="1542288"/>
            <a:ext cx="7683750" cy="3956811"/>
          </a:xfrm>
        </p:spPr>
        <p:txBody>
          <a:bodyPr/>
          <a:lstStyle/>
          <a:p>
            <a:r>
              <a:rPr lang="en-GB" dirty="0">
                <a:ea typeface="Open Sans" pitchFamily="2" charset="0"/>
              </a:rPr>
              <a:t>Systems modelling is an important approach to understanding complex systems.</a:t>
            </a:r>
          </a:p>
          <a:p>
            <a:r>
              <a:rPr lang="en-GB" dirty="0">
                <a:ea typeface="Open Sans" pitchFamily="2" charset="0"/>
              </a:rPr>
              <a:t>Models can be used to understand policy problems and identify pathways to policy solutions.</a:t>
            </a:r>
          </a:p>
          <a:p>
            <a:r>
              <a:rPr lang="en-GB" dirty="0">
                <a:ea typeface="Open Sans" pitchFamily="2" charset="0"/>
              </a:rPr>
              <a:t>Modellers that seek to inform policy decisions need to:</a:t>
            </a:r>
          </a:p>
          <a:p>
            <a:pPr marL="342900" indent="-342900">
              <a:buFont typeface="Arial" panose="020B0604020202020204" pitchFamily="34" charset="0"/>
              <a:buChar char="•"/>
            </a:pPr>
            <a:r>
              <a:rPr lang="en-GB" dirty="0">
                <a:ea typeface="Open Sans" pitchFamily="2" charset="0"/>
              </a:rPr>
              <a:t>understand the complex political, economic and social factors that shape the policymaking process, and</a:t>
            </a:r>
          </a:p>
          <a:p>
            <a:pPr marL="342900" indent="-342900">
              <a:buFont typeface="Arial" panose="020B0604020202020204" pitchFamily="34" charset="0"/>
              <a:buChar char="•"/>
            </a:pPr>
            <a:r>
              <a:rPr lang="en-GB" dirty="0">
                <a:ea typeface="Open Sans" pitchFamily="2" charset="0"/>
              </a:rPr>
              <a:t>be able to seize windows of opportunities as they arise from changing economic, social, and political realities.</a:t>
            </a:r>
          </a:p>
        </p:txBody>
      </p:sp>
      <p:sp>
        <p:nvSpPr>
          <p:cNvPr id="4" name="Slide Number Placeholder 1">
            <a:extLst>
              <a:ext uri="{FF2B5EF4-FFF2-40B4-BE49-F238E27FC236}">
                <a16:creationId xmlns:a16="http://schemas.microsoft.com/office/drawing/2014/main" id="{46994D6F-3E70-0DFB-264F-08FB41CFC611}"/>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6</a:t>
            </a:fld>
            <a:endParaRPr lang="sv-SE" sz="1400" dirty="0"/>
          </a:p>
        </p:txBody>
      </p:sp>
      <p:sp>
        <p:nvSpPr>
          <p:cNvPr id="7" name="Text Placeholder 6">
            <a:extLst>
              <a:ext uri="{FF2B5EF4-FFF2-40B4-BE49-F238E27FC236}">
                <a16:creationId xmlns:a16="http://schemas.microsoft.com/office/drawing/2014/main" id="{3B86C851-E4F4-C062-3825-6A3AA8FBD7F7}"/>
              </a:ext>
            </a:extLst>
          </p:cNvPr>
          <p:cNvSpPr>
            <a:spLocks noGrp="1"/>
          </p:cNvSpPr>
          <p:nvPr>
            <p:ph type="body" idx="13"/>
          </p:nvPr>
        </p:nvSpPr>
        <p:spPr>
          <a:xfrm>
            <a:off x="838200" y="717996"/>
            <a:ext cx="8628574" cy="604836"/>
          </a:xfrm>
        </p:spPr>
        <p:txBody>
          <a:bodyPr/>
          <a:lstStyle/>
          <a:p>
            <a:pPr>
              <a:spcAft>
                <a:spcPts val="1200"/>
              </a:spcAft>
            </a:pPr>
            <a:r>
              <a:rPr lang="en-US" b="0" dirty="0">
                <a:latin typeface="Open Sans"/>
                <a:ea typeface="Open Sans" panose="020B0606030504020204" pitchFamily="34" charset="0"/>
                <a:cs typeface="Open Sans" panose="020B0606030504020204" pitchFamily="34" charset="0"/>
              </a:rPr>
              <a:t>3.1 </a:t>
            </a:r>
            <a:r>
              <a:rPr lang="en-US" sz="2400" b="0" dirty="0">
                <a:latin typeface="Open Sans"/>
                <a:ea typeface="Open Sans" panose="020B0606030504020204" pitchFamily="34" charset="0"/>
                <a:cs typeface="Open Sans" panose="020B0606030504020204" pitchFamily="34" charset="0"/>
              </a:rPr>
              <a:t>Systems modelling and policymaking</a:t>
            </a:r>
            <a:endParaRPr lang="en-ZA" sz="2400" b="0" dirty="0">
              <a:latin typeface="Open Sans"/>
              <a:ea typeface="Open Sans" panose="020B0606030504020204" pitchFamily="34" charset="0"/>
              <a:cs typeface="Open Sans" panose="020B0606030504020204" pitchFamily="34" charset="0"/>
            </a:endParaRPr>
          </a:p>
        </p:txBody>
      </p:sp>
      <p:sp>
        <p:nvSpPr>
          <p:cNvPr id="6" name="Google Shape;9843;p63">
            <a:extLst>
              <a:ext uri="{FF2B5EF4-FFF2-40B4-BE49-F238E27FC236}">
                <a16:creationId xmlns:a16="http://schemas.microsoft.com/office/drawing/2014/main" id="{F4F9A0D9-0490-F245-ABDD-379ABE50E49D}"/>
              </a:ext>
            </a:extLst>
          </p:cNvPr>
          <p:cNvSpPr/>
          <p:nvPr/>
        </p:nvSpPr>
        <p:spPr>
          <a:xfrm>
            <a:off x="8534400" y="1542288"/>
            <a:ext cx="3098800" cy="3182112"/>
          </a:xfrm>
          <a:custGeom>
            <a:avLst/>
            <a:gdLst/>
            <a:ahLst/>
            <a:cxnLst/>
            <a:rect l="l" t="t" r="r" b="b"/>
            <a:pathLst>
              <a:path w="11693" h="11693" extrusionOk="0">
                <a:moveTo>
                  <a:pt x="10252" y="584"/>
                </a:moveTo>
                <a:lnTo>
                  <a:pt x="10252" y="1263"/>
                </a:lnTo>
                <a:cubicBezTo>
                  <a:pt x="10252" y="1358"/>
                  <a:pt x="10323" y="1429"/>
                  <a:pt x="10406" y="1429"/>
                </a:cubicBezTo>
                <a:lnTo>
                  <a:pt x="11097" y="1429"/>
                </a:lnTo>
                <a:lnTo>
                  <a:pt x="9609" y="2918"/>
                </a:lnTo>
                <a:lnTo>
                  <a:pt x="9001" y="2918"/>
                </a:lnTo>
                <a:lnTo>
                  <a:pt x="9978" y="1941"/>
                </a:lnTo>
                <a:cubicBezTo>
                  <a:pt x="10037" y="1882"/>
                  <a:pt x="10037" y="1751"/>
                  <a:pt x="9978" y="1691"/>
                </a:cubicBezTo>
                <a:cubicBezTo>
                  <a:pt x="9948" y="1667"/>
                  <a:pt x="9903" y="1656"/>
                  <a:pt x="9859" y="1656"/>
                </a:cubicBezTo>
                <a:cubicBezTo>
                  <a:pt x="9814" y="1656"/>
                  <a:pt x="9769" y="1667"/>
                  <a:pt x="9740" y="1691"/>
                </a:cubicBezTo>
                <a:lnTo>
                  <a:pt x="8763" y="2679"/>
                </a:lnTo>
                <a:lnTo>
                  <a:pt x="8763" y="2072"/>
                </a:lnTo>
                <a:lnTo>
                  <a:pt x="10252" y="584"/>
                </a:lnTo>
                <a:close/>
                <a:moveTo>
                  <a:pt x="4739" y="2537"/>
                </a:moveTo>
                <a:cubicBezTo>
                  <a:pt x="5894" y="2537"/>
                  <a:pt x="6942" y="2977"/>
                  <a:pt x="7739" y="3703"/>
                </a:cubicBezTo>
                <a:lnTo>
                  <a:pt x="4620" y="6811"/>
                </a:lnTo>
                <a:cubicBezTo>
                  <a:pt x="4560" y="6870"/>
                  <a:pt x="4560" y="7001"/>
                  <a:pt x="4620" y="7049"/>
                </a:cubicBezTo>
                <a:cubicBezTo>
                  <a:pt x="4656" y="7085"/>
                  <a:pt x="4703" y="7097"/>
                  <a:pt x="4739" y="7097"/>
                </a:cubicBezTo>
                <a:cubicBezTo>
                  <a:pt x="4787" y="7097"/>
                  <a:pt x="4834" y="7085"/>
                  <a:pt x="4858" y="7049"/>
                </a:cubicBezTo>
                <a:lnTo>
                  <a:pt x="5632" y="6275"/>
                </a:lnTo>
                <a:cubicBezTo>
                  <a:pt x="5775" y="6478"/>
                  <a:pt x="5846" y="6692"/>
                  <a:pt x="5846" y="6930"/>
                </a:cubicBezTo>
                <a:cubicBezTo>
                  <a:pt x="5846" y="7549"/>
                  <a:pt x="5358" y="8037"/>
                  <a:pt x="4739" y="8037"/>
                </a:cubicBezTo>
                <a:cubicBezTo>
                  <a:pt x="4132" y="8037"/>
                  <a:pt x="3644" y="7549"/>
                  <a:pt x="3644" y="6930"/>
                </a:cubicBezTo>
                <a:cubicBezTo>
                  <a:pt x="3644" y="6323"/>
                  <a:pt x="4132" y="5835"/>
                  <a:pt x="4739" y="5835"/>
                </a:cubicBezTo>
                <a:cubicBezTo>
                  <a:pt x="4822" y="5835"/>
                  <a:pt x="4882" y="5835"/>
                  <a:pt x="4953" y="5847"/>
                </a:cubicBezTo>
                <a:cubicBezTo>
                  <a:pt x="4962" y="5848"/>
                  <a:pt x="4970" y="5848"/>
                  <a:pt x="4979" y="5848"/>
                </a:cubicBezTo>
                <a:cubicBezTo>
                  <a:pt x="5055" y="5848"/>
                  <a:pt x="5133" y="5801"/>
                  <a:pt x="5144" y="5716"/>
                </a:cubicBezTo>
                <a:cubicBezTo>
                  <a:pt x="5156" y="5620"/>
                  <a:pt x="5096" y="5537"/>
                  <a:pt x="5013" y="5525"/>
                </a:cubicBezTo>
                <a:cubicBezTo>
                  <a:pt x="4918" y="5513"/>
                  <a:pt x="4834" y="5489"/>
                  <a:pt x="4739" y="5489"/>
                </a:cubicBezTo>
                <a:cubicBezTo>
                  <a:pt x="3941" y="5489"/>
                  <a:pt x="3298" y="6144"/>
                  <a:pt x="3298" y="6942"/>
                </a:cubicBezTo>
                <a:cubicBezTo>
                  <a:pt x="3298" y="7740"/>
                  <a:pt x="3953" y="8383"/>
                  <a:pt x="4739" y="8383"/>
                </a:cubicBezTo>
                <a:cubicBezTo>
                  <a:pt x="5549" y="8383"/>
                  <a:pt x="6192" y="7728"/>
                  <a:pt x="6192" y="6942"/>
                </a:cubicBezTo>
                <a:cubicBezTo>
                  <a:pt x="6192" y="6609"/>
                  <a:pt x="6084" y="6299"/>
                  <a:pt x="5870" y="6049"/>
                </a:cubicBezTo>
                <a:lnTo>
                  <a:pt x="6406" y="5513"/>
                </a:lnTo>
                <a:cubicBezTo>
                  <a:pt x="6751" y="5906"/>
                  <a:pt x="6942" y="6418"/>
                  <a:pt x="6942" y="6942"/>
                </a:cubicBezTo>
                <a:cubicBezTo>
                  <a:pt x="6942" y="8156"/>
                  <a:pt x="5965" y="9133"/>
                  <a:pt x="4739" y="9133"/>
                </a:cubicBezTo>
                <a:cubicBezTo>
                  <a:pt x="3525" y="9133"/>
                  <a:pt x="2536" y="8156"/>
                  <a:pt x="2536" y="6942"/>
                </a:cubicBezTo>
                <a:cubicBezTo>
                  <a:pt x="2536" y="5716"/>
                  <a:pt x="3525" y="4739"/>
                  <a:pt x="4739" y="4739"/>
                </a:cubicBezTo>
                <a:cubicBezTo>
                  <a:pt x="5120" y="4739"/>
                  <a:pt x="5477" y="4823"/>
                  <a:pt x="5787" y="5001"/>
                </a:cubicBezTo>
                <a:cubicBezTo>
                  <a:pt x="5812" y="5016"/>
                  <a:pt x="5840" y="5022"/>
                  <a:pt x="5868" y="5022"/>
                </a:cubicBezTo>
                <a:cubicBezTo>
                  <a:pt x="5930" y="5022"/>
                  <a:pt x="5992" y="4988"/>
                  <a:pt x="6025" y="4930"/>
                </a:cubicBezTo>
                <a:cubicBezTo>
                  <a:pt x="6073" y="4834"/>
                  <a:pt x="6037" y="4739"/>
                  <a:pt x="5953" y="4692"/>
                </a:cubicBezTo>
                <a:cubicBezTo>
                  <a:pt x="5572" y="4501"/>
                  <a:pt x="5156" y="4370"/>
                  <a:pt x="4739" y="4370"/>
                </a:cubicBezTo>
                <a:cubicBezTo>
                  <a:pt x="3346" y="4370"/>
                  <a:pt x="2203" y="5525"/>
                  <a:pt x="2203" y="6918"/>
                </a:cubicBezTo>
                <a:cubicBezTo>
                  <a:pt x="2203" y="8323"/>
                  <a:pt x="3346" y="9466"/>
                  <a:pt x="4739" y="9466"/>
                </a:cubicBezTo>
                <a:cubicBezTo>
                  <a:pt x="6144" y="9466"/>
                  <a:pt x="7287" y="8323"/>
                  <a:pt x="7287" y="6918"/>
                </a:cubicBezTo>
                <a:cubicBezTo>
                  <a:pt x="7287" y="6299"/>
                  <a:pt x="7061" y="5716"/>
                  <a:pt x="6668" y="5239"/>
                </a:cubicBezTo>
                <a:lnTo>
                  <a:pt x="7204" y="4704"/>
                </a:lnTo>
                <a:cubicBezTo>
                  <a:pt x="7751" y="5311"/>
                  <a:pt x="8049" y="6085"/>
                  <a:pt x="8049" y="6918"/>
                </a:cubicBezTo>
                <a:cubicBezTo>
                  <a:pt x="8049" y="8740"/>
                  <a:pt x="6561" y="10228"/>
                  <a:pt x="4739" y="10228"/>
                </a:cubicBezTo>
                <a:cubicBezTo>
                  <a:pt x="2929" y="10228"/>
                  <a:pt x="1441" y="8740"/>
                  <a:pt x="1441" y="6918"/>
                </a:cubicBezTo>
                <a:cubicBezTo>
                  <a:pt x="1441" y="5108"/>
                  <a:pt x="2929" y="3620"/>
                  <a:pt x="4739" y="3620"/>
                </a:cubicBezTo>
                <a:cubicBezTo>
                  <a:pt x="5382" y="3620"/>
                  <a:pt x="5989" y="3799"/>
                  <a:pt x="6525" y="4132"/>
                </a:cubicBezTo>
                <a:cubicBezTo>
                  <a:pt x="6558" y="4151"/>
                  <a:pt x="6594" y="4161"/>
                  <a:pt x="6628" y="4161"/>
                </a:cubicBezTo>
                <a:cubicBezTo>
                  <a:pt x="6679" y="4161"/>
                  <a:pt x="6727" y="4139"/>
                  <a:pt x="6763" y="4096"/>
                </a:cubicBezTo>
                <a:cubicBezTo>
                  <a:pt x="6811" y="4025"/>
                  <a:pt x="6799" y="3918"/>
                  <a:pt x="6727" y="3858"/>
                </a:cubicBezTo>
                <a:cubicBezTo>
                  <a:pt x="6144" y="3477"/>
                  <a:pt x="5453" y="3275"/>
                  <a:pt x="4763" y="3275"/>
                </a:cubicBezTo>
                <a:cubicBezTo>
                  <a:pt x="2751" y="3275"/>
                  <a:pt x="1108" y="4918"/>
                  <a:pt x="1108" y="6918"/>
                </a:cubicBezTo>
                <a:cubicBezTo>
                  <a:pt x="1108" y="8930"/>
                  <a:pt x="2751" y="10573"/>
                  <a:pt x="4763" y="10573"/>
                </a:cubicBezTo>
                <a:cubicBezTo>
                  <a:pt x="6763" y="10573"/>
                  <a:pt x="8406" y="8930"/>
                  <a:pt x="8406" y="6918"/>
                </a:cubicBezTo>
                <a:cubicBezTo>
                  <a:pt x="8406" y="6013"/>
                  <a:pt x="8061" y="5132"/>
                  <a:pt x="7454" y="4465"/>
                </a:cubicBezTo>
                <a:lnTo>
                  <a:pt x="7989" y="3930"/>
                </a:lnTo>
                <a:cubicBezTo>
                  <a:pt x="8704" y="4739"/>
                  <a:pt x="9144" y="5775"/>
                  <a:pt x="9144" y="6942"/>
                </a:cubicBezTo>
                <a:cubicBezTo>
                  <a:pt x="9144" y="9359"/>
                  <a:pt x="7168" y="11347"/>
                  <a:pt x="4739" y="11347"/>
                </a:cubicBezTo>
                <a:cubicBezTo>
                  <a:pt x="2322" y="11347"/>
                  <a:pt x="334" y="9359"/>
                  <a:pt x="334" y="6942"/>
                </a:cubicBezTo>
                <a:cubicBezTo>
                  <a:pt x="334" y="4513"/>
                  <a:pt x="2322" y="2537"/>
                  <a:pt x="4739" y="2537"/>
                </a:cubicBezTo>
                <a:close/>
                <a:moveTo>
                  <a:pt x="10403" y="1"/>
                </a:moveTo>
                <a:cubicBezTo>
                  <a:pt x="10360" y="1"/>
                  <a:pt x="10315" y="16"/>
                  <a:pt x="10275" y="48"/>
                </a:cubicBezTo>
                <a:lnTo>
                  <a:pt x="8466" y="1882"/>
                </a:lnTo>
                <a:cubicBezTo>
                  <a:pt x="8430" y="1906"/>
                  <a:pt x="8418" y="1953"/>
                  <a:pt x="8418" y="1989"/>
                </a:cubicBezTo>
                <a:lnTo>
                  <a:pt x="8418" y="3025"/>
                </a:lnTo>
                <a:lnTo>
                  <a:pt x="7978" y="3465"/>
                </a:lnTo>
                <a:cubicBezTo>
                  <a:pt x="7120" y="2679"/>
                  <a:pt x="5989" y="2203"/>
                  <a:pt x="4739" y="2203"/>
                </a:cubicBezTo>
                <a:cubicBezTo>
                  <a:pt x="2120" y="2203"/>
                  <a:pt x="0" y="4334"/>
                  <a:pt x="0" y="6954"/>
                </a:cubicBezTo>
                <a:cubicBezTo>
                  <a:pt x="0" y="9573"/>
                  <a:pt x="2120" y="11692"/>
                  <a:pt x="4739" y="11692"/>
                </a:cubicBezTo>
                <a:cubicBezTo>
                  <a:pt x="7358" y="11692"/>
                  <a:pt x="9490" y="9573"/>
                  <a:pt x="9490" y="6954"/>
                </a:cubicBezTo>
                <a:cubicBezTo>
                  <a:pt x="9490" y="5704"/>
                  <a:pt x="9013" y="4573"/>
                  <a:pt x="8228" y="3715"/>
                </a:cubicBezTo>
                <a:lnTo>
                  <a:pt x="8668" y="3275"/>
                </a:lnTo>
                <a:lnTo>
                  <a:pt x="9704" y="3275"/>
                </a:lnTo>
                <a:cubicBezTo>
                  <a:pt x="9740" y="3275"/>
                  <a:pt x="9787" y="3263"/>
                  <a:pt x="9823" y="3227"/>
                </a:cubicBezTo>
                <a:lnTo>
                  <a:pt x="11645" y="1394"/>
                </a:lnTo>
                <a:cubicBezTo>
                  <a:pt x="11680" y="1346"/>
                  <a:pt x="11692" y="1263"/>
                  <a:pt x="11668" y="1203"/>
                </a:cubicBezTo>
                <a:cubicBezTo>
                  <a:pt x="11633" y="1144"/>
                  <a:pt x="11573" y="1096"/>
                  <a:pt x="11502" y="1096"/>
                </a:cubicBezTo>
                <a:lnTo>
                  <a:pt x="10573" y="1096"/>
                </a:lnTo>
                <a:lnTo>
                  <a:pt x="10573" y="179"/>
                </a:lnTo>
                <a:cubicBezTo>
                  <a:pt x="10573" y="108"/>
                  <a:pt x="10537" y="48"/>
                  <a:pt x="10466" y="12"/>
                </a:cubicBezTo>
                <a:cubicBezTo>
                  <a:pt x="10446" y="5"/>
                  <a:pt x="10425" y="1"/>
                  <a:pt x="10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94861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3B731CA-FD54-1D81-D629-F7690B86847E}"/>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7</a:t>
            </a:fld>
            <a:endParaRPr lang="sv-SE" sz="1400" dirty="0"/>
          </a:p>
        </p:txBody>
      </p:sp>
      <p:sp>
        <p:nvSpPr>
          <p:cNvPr id="5" name="TextBox 4">
            <a:extLst>
              <a:ext uri="{FF2B5EF4-FFF2-40B4-BE49-F238E27FC236}">
                <a16:creationId xmlns:a16="http://schemas.microsoft.com/office/drawing/2014/main" id="{A6661ECC-2748-6569-185C-BEBE91356318}"/>
              </a:ext>
            </a:extLst>
          </p:cNvPr>
          <p:cNvSpPr txBox="1"/>
          <p:nvPr/>
        </p:nvSpPr>
        <p:spPr>
          <a:xfrm>
            <a:off x="8446946" y="6179745"/>
            <a:ext cx="3394363" cy="307777"/>
          </a:xfrm>
          <a:prstGeom prst="rect">
            <a:avLst/>
          </a:prstGeom>
          <a:noFill/>
        </p:spPr>
        <p:txBody>
          <a:bodyPr wrap="square" rtlCol="0">
            <a:spAutoFit/>
          </a:bodyPr>
          <a:lstStyle/>
          <a:p>
            <a:pPr algn="r"/>
            <a:r>
              <a:rPr lang="en-US" sz="1400" dirty="0">
                <a:latin typeface="Arial" panose="020B0604020202020204" pitchFamily="34" charset="0"/>
                <a:cs typeface="Arial" panose="020B0604020202020204" pitchFamily="34" charset="0"/>
              </a:rPr>
              <a:t>See</a:t>
            </a:r>
            <a:r>
              <a:rPr lang="en-US" sz="1400" dirty="0">
                <a:latin typeface="Arial" panose="020B0604020202020204" pitchFamily="34" charset="0"/>
                <a:ea typeface="Open Sans" panose="020B0606030504020204" pitchFamily="34" charset="0"/>
                <a:cs typeface="Arial" panose="020B0604020202020204" pitchFamily="34" charset="0"/>
              </a:rPr>
              <a:t> Boswell and Smith (2017) </a:t>
            </a:r>
            <a:endParaRPr lang="en-US" sz="1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F3BDDB2-66ED-2FA7-B2DC-5417F559A3D9}"/>
              </a:ext>
            </a:extLst>
          </p:cNvPr>
          <p:cNvSpPr txBox="1"/>
          <p:nvPr/>
        </p:nvSpPr>
        <p:spPr>
          <a:xfrm>
            <a:off x="1468615" y="4030367"/>
            <a:ext cx="2511157" cy="1015663"/>
          </a:xfrm>
          <a:prstGeom prst="rect">
            <a:avLst/>
          </a:prstGeom>
          <a:noFill/>
        </p:spPr>
        <p:txBody>
          <a:bodyPr wrap="square">
            <a:spAutoFit/>
          </a:bodyPr>
          <a:lstStyle/>
          <a:p>
            <a:pPr algn="ctr"/>
            <a:r>
              <a:rPr lang="en-US" sz="2000" dirty="0">
                <a:solidFill>
                  <a:schemeClr val="accent2">
                    <a:lumMod val="25000"/>
                  </a:schemeClr>
                </a:solidFill>
                <a:latin typeface="Open Sans" pitchFamily="2" charset="0"/>
                <a:ea typeface="Open Sans" pitchFamily="2" charset="0"/>
                <a:cs typeface="Open Sans" pitchFamily="2" charset="0"/>
              </a:rPr>
              <a:t>3.3.1 Modelling results can inform policy options</a:t>
            </a:r>
          </a:p>
        </p:txBody>
      </p:sp>
      <p:sp>
        <p:nvSpPr>
          <p:cNvPr id="7" name="TextBox 6">
            <a:extLst>
              <a:ext uri="{FF2B5EF4-FFF2-40B4-BE49-F238E27FC236}">
                <a16:creationId xmlns:a16="http://schemas.microsoft.com/office/drawing/2014/main" id="{7E0EF7E0-43EE-FA13-F16D-F14890BC9904}"/>
              </a:ext>
            </a:extLst>
          </p:cNvPr>
          <p:cNvSpPr txBox="1"/>
          <p:nvPr/>
        </p:nvSpPr>
        <p:spPr>
          <a:xfrm>
            <a:off x="4417155" y="4030367"/>
            <a:ext cx="2800073" cy="1323439"/>
          </a:xfrm>
          <a:prstGeom prst="rect">
            <a:avLst/>
          </a:prstGeom>
          <a:noFill/>
        </p:spPr>
        <p:txBody>
          <a:bodyPr wrap="square">
            <a:spAutoFit/>
          </a:bodyPr>
          <a:lstStyle/>
          <a:p>
            <a:pPr algn="ctr"/>
            <a:r>
              <a:rPr lang="en-US" sz="2000" dirty="0">
                <a:solidFill>
                  <a:schemeClr val="accent2">
                    <a:lumMod val="25000"/>
                  </a:schemeClr>
                </a:solidFill>
                <a:latin typeface="Open Sans" pitchFamily="2" charset="0"/>
                <a:ea typeface="Open Sans" pitchFamily="2" charset="0"/>
                <a:cs typeface="Open Sans" pitchFamily="2" charset="0"/>
              </a:rPr>
              <a:t>3.3.2 Policy &amp; political preferences can influence modelling process</a:t>
            </a:r>
          </a:p>
        </p:txBody>
      </p:sp>
      <p:sp>
        <p:nvSpPr>
          <p:cNvPr id="8" name="TextBox 7">
            <a:extLst>
              <a:ext uri="{FF2B5EF4-FFF2-40B4-BE49-F238E27FC236}">
                <a16:creationId xmlns:a16="http://schemas.microsoft.com/office/drawing/2014/main" id="{B6DA9921-4AE7-E101-AFC0-8AF9001C6291}"/>
              </a:ext>
            </a:extLst>
          </p:cNvPr>
          <p:cNvSpPr txBox="1"/>
          <p:nvPr/>
        </p:nvSpPr>
        <p:spPr>
          <a:xfrm>
            <a:off x="7523983" y="3988150"/>
            <a:ext cx="3187560" cy="1323439"/>
          </a:xfrm>
          <a:prstGeom prst="rect">
            <a:avLst/>
          </a:prstGeom>
          <a:noFill/>
        </p:spPr>
        <p:txBody>
          <a:bodyPr wrap="square">
            <a:spAutoFit/>
          </a:bodyPr>
          <a:lstStyle/>
          <a:p>
            <a:pPr algn="ctr"/>
            <a:r>
              <a:rPr lang="en-US" sz="2000" dirty="0">
                <a:solidFill>
                  <a:schemeClr val="accent2">
                    <a:lumMod val="25000"/>
                  </a:schemeClr>
                </a:solidFill>
                <a:latin typeface="Open Sans" pitchFamily="2" charset="0"/>
                <a:ea typeface="Open Sans" pitchFamily="2" charset="0"/>
                <a:cs typeface="Open Sans" pitchFamily="2" charset="0"/>
              </a:rPr>
              <a:t>3.3.3 Co-production and interactive can enhance the usability of modelling results</a:t>
            </a:r>
          </a:p>
        </p:txBody>
      </p:sp>
      <p:pic>
        <p:nvPicPr>
          <p:cNvPr id="9" name="Picture 8">
            <a:extLst>
              <a:ext uri="{FF2B5EF4-FFF2-40B4-BE49-F238E27FC236}">
                <a16:creationId xmlns:a16="http://schemas.microsoft.com/office/drawing/2014/main" id="{54678A19-12D4-552D-9851-111F758AC185}"/>
              </a:ext>
            </a:extLst>
          </p:cNvPr>
          <p:cNvPicPr>
            <a:picLocks noChangeAspect="1"/>
          </p:cNvPicPr>
          <p:nvPr/>
        </p:nvPicPr>
        <p:blipFill>
          <a:blip r:embed="rId3"/>
          <a:srcRect/>
          <a:stretch/>
        </p:blipFill>
        <p:spPr>
          <a:xfrm>
            <a:off x="1573272" y="1925159"/>
            <a:ext cx="1898772" cy="1898772"/>
          </a:xfrm>
          <a:prstGeom prst="rect">
            <a:avLst/>
          </a:prstGeom>
        </p:spPr>
      </p:pic>
      <p:pic>
        <p:nvPicPr>
          <p:cNvPr id="10" name="Picture 9">
            <a:extLst>
              <a:ext uri="{FF2B5EF4-FFF2-40B4-BE49-F238E27FC236}">
                <a16:creationId xmlns:a16="http://schemas.microsoft.com/office/drawing/2014/main" id="{D8996CE9-B3F2-6E83-EB4F-20DE419FA579}"/>
              </a:ext>
            </a:extLst>
          </p:cNvPr>
          <p:cNvPicPr>
            <a:picLocks noChangeAspect="1"/>
          </p:cNvPicPr>
          <p:nvPr/>
        </p:nvPicPr>
        <p:blipFill>
          <a:blip r:embed="rId4"/>
          <a:srcRect/>
          <a:stretch/>
        </p:blipFill>
        <p:spPr>
          <a:xfrm>
            <a:off x="4675296" y="1925159"/>
            <a:ext cx="1898772" cy="1898772"/>
          </a:xfrm>
          <a:prstGeom prst="rect">
            <a:avLst/>
          </a:prstGeom>
        </p:spPr>
      </p:pic>
      <p:pic>
        <p:nvPicPr>
          <p:cNvPr id="11" name="Picture 10">
            <a:extLst>
              <a:ext uri="{FF2B5EF4-FFF2-40B4-BE49-F238E27FC236}">
                <a16:creationId xmlns:a16="http://schemas.microsoft.com/office/drawing/2014/main" id="{B56793B4-E303-9387-E604-355C0474AD4C}"/>
              </a:ext>
            </a:extLst>
          </p:cNvPr>
          <p:cNvPicPr>
            <a:picLocks noChangeAspect="1"/>
          </p:cNvPicPr>
          <p:nvPr/>
        </p:nvPicPr>
        <p:blipFill>
          <a:blip r:embed="rId5"/>
          <a:srcRect/>
          <a:stretch/>
        </p:blipFill>
        <p:spPr>
          <a:xfrm>
            <a:off x="8156129" y="2029152"/>
            <a:ext cx="1794779" cy="1794779"/>
          </a:xfrm>
          <a:prstGeom prst="rect">
            <a:avLst/>
          </a:prstGeom>
        </p:spPr>
      </p:pic>
      <p:sp>
        <p:nvSpPr>
          <p:cNvPr id="14" name="Text Placeholder 2">
            <a:extLst>
              <a:ext uri="{FF2B5EF4-FFF2-40B4-BE49-F238E27FC236}">
                <a16:creationId xmlns:a16="http://schemas.microsoft.com/office/drawing/2014/main" id="{D9BA9F34-4EC0-A8DD-15EE-2E5AF33F0E38}"/>
              </a:ext>
            </a:extLst>
          </p:cNvPr>
          <p:cNvSpPr txBox="1">
            <a:spLocks/>
          </p:cNvSpPr>
          <p:nvPr/>
        </p:nvSpPr>
        <p:spPr>
          <a:xfrm>
            <a:off x="834080" y="788822"/>
            <a:ext cx="9436591" cy="604836"/>
          </a:xfrm>
          <a:prstGeom prst="rect">
            <a:avLst/>
          </a:prstGeom>
          <a:noFill/>
          <a:ln>
            <a:noFill/>
          </a:ln>
        </p:spPr>
        <p:txBody>
          <a:bodyPr spcFirstLastPara="1" wrap="square" lIns="91425" tIns="36000" rIns="91425" bIns="90000" anchor="t" anchorCtr="0">
            <a:noAutofit/>
          </a:bodyPr>
          <a:lstStyle>
            <a:defPPr marR="0" lvl="0" algn="l" rtl="0">
              <a:lnSpc>
                <a:spcPct val="100000"/>
              </a:lnSpc>
              <a:spcBef>
                <a:spcPts val="0"/>
              </a:spcBef>
              <a:spcAft>
                <a:spcPts val="0"/>
              </a:spcAft>
            </a:defPPr>
            <a:lvl1pPr marL="0" marR="0" lvl="0" indent="-228600" algn="l" rtl="0" eaLnBrk="1" hangingPunct="1">
              <a:lnSpc>
                <a:spcPct val="90000"/>
              </a:lnSpc>
              <a:spcBef>
                <a:spcPts val="1000"/>
              </a:spcBef>
              <a:spcAft>
                <a:spcPts val="0"/>
              </a:spcAft>
              <a:buClr>
                <a:schemeClr val="dk1"/>
              </a:buClr>
              <a:buSzPts val="2400"/>
              <a:buFont typeface="Arial"/>
              <a:buNone/>
              <a:defRPr sz="2400" b="1" i="0" u="none" strike="noStrike" cap="none" baseline="0">
                <a:solidFill>
                  <a:schemeClr val="accent5"/>
                </a:solidFill>
                <a:latin typeface="+mn-lt"/>
                <a:ea typeface="Helvetica Neue"/>
                <a:cs typeface="Helvetica Neue"/>
                <a:sym typeface="Helvetica Neue"/>
              </a:defRPr>
            </a:lvl1pPr>
            <a:lvl2pPr marL="914400" marR="0" lvl="1" indent="-228600" algn="l" rtl="0" eaLnBrk="1" hangingPunct="1">
              <a:lnSpc>
                <a:spcPct val="90000"/>
              </a:lnSpc>
              <a:spcBef>
                <a:spcPts val="500"/>
              </a:spcBef>
              <a:spcAft>
                <a:spcPts val="0"/>
              </a:spcAft>
              <a:buClr>
                <a:schemeClr val="dk1"/>
              </a:buClr>
              <a:buSzPts val="2000"/>
              <a:buFont typeface="Arial"/>
              <a:buNone/>
              <a:defRPr sz="2000" b="1" i="0" u="none" strike="noStrike" cap="none">
                <a:solidFill>
                  <a:srgbClr val="000000"/>
                </a:solidFill>
                <a:latin typeface="Arial"/>
                <a:ea typeface="Arial"/>
                <a:cs typeface="Arial"/>
                <a:sym typeface="Arial"/>
              </a:defRPr>
            </a:lvl2pPr>
            <a:lvl3pPr marL="1371600" marR="0" lvl="2" indent="-228600" algn="l" rtl="0" eaLnBrk="1" hangingPunct="1">
              <a:lnSpc>
                <a:spcPct val="90000"/>
              </a:lnSpc>
              <a:spcBef>
                <a:spcPts val="500"/>
              </a:spcBef>
              <a:spcAft>
                <a:spcPts val="0"/>
              </a:spcAft>
              <a:buClr>
                <a:schemeClr val="dk1"/>
              </a:buClr>
              <a:buSzPts val="1800"/>
              <a:buFont typeface="Arial"/>
              <a:buNone/>
              <a:defRPr sz="1800" b="1" i="0" u="none" strike="noStrike" cap="none">
                <a:solidFill>
                  <a:srgbClr val="000000"/>
                </a:solidFill>
                <a:latin typeface="Arial"/>
                <a:ea typeface="Arial"/>
                <a:cs typeface="Arial"/>
                <a:sym typeface="Arial"/>
              </a:defRPr>
            </a:lvl3pPr>
            <a:lvl4pPr marL="1828800" marR="0" lvl="3" indent="-228600" algn="l" rtl="0" eaLnBrk="1" hangingPunct="1">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4pPr>
            <a:lvl5pPr marL="2286000" marR="0" lvl="4" indent="-228600" algn="l" rtl="0" eaLnBrk="1" hangingPunct="1">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5pPr>
            <a:lvl6pPr marL="2743200" marR="0" lvl="5" indent="-228600" algn="l" rtl="0" eaLnBrk="1" hangingPunct="1">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6pPr>
            <a:lvl7pPr marL="3200400" marR="0" lvl="6" indent="-228600" algn="l" rtl="0" eaLnBrk="1" hangingPunct="1">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7pPr>
            <a:lvl8pPr marL="3657600" marR="0" lvl="7" indent="-228600" algn="l" rtl="0" eaLnBrk="1" hangingPunct="1">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8pPr>
            <a:lvl9pPr marL="4114800" marR="0" lvl="8" indent="-228600" algn="l" rtl="0" eaLnBrk="1" hangingPunct="1">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9pPr>
          </a:lstStyle>
          <a:p>
            <a:r>
              <a:rPr lang="en-GB" b="0" kern="0" dirty="0">
                <a:latin typeface="Open Sans" pitchFamily="2" charset="0"/>
                <a:ea typeface="Open Sans" pitchFamily="2" charset="0"/>
                <a:cs typeface="Open Sans" pitchFamily="2" charset="0"/>
              </a:rPr>
              <a:t>3.2 Systems modelling to inform and influence policy</a:t>
            </a:r>
            <a:endParaRPr lang="en-ZA" b="0" kern="0" dirty="0">
              <a:latin typeface="Open Sans" pitchFamily="2" charset="0"/>
              <a:ea typeface="Open Sans" pitchFamily="2" charset="0"/>
              <a:cs typeface="Open Sans" pitchFamily="2" charset="0"/>
            </a:endParaRPr>
          </a:p>
          <a:p>
            <a:endParaRPr lang="en-US"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5305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58CFDF-F52C-3839-440E-F723B51E7275}"/>
              </a:ext>
            </a:extLst>
          </p:cNvPr>
          <p:cNvSpPr>
            <a:spLocks noGrp="1"/>
          </p:cNvSpPr>
          <p:nvPr>
            <p:ph type="body" idx="12"/>
          </p:nvPr>
        </p:nvSpPr>
        <p:spPr>
          <a:xfrm>
            <a:off x="834080" y="1663908"/>
            <a:ext cx="7768742" cy="3380171"/>
          </a:xfrm>
        </p:spPr>
        <p:txBody>
          <a:bodyPr/>
          <a:lstStyle/>
          <a:p>
            <a:r>
              <a:rPr lang="en-GB" dirty="0">
                <a:ea typeface="Open Sans" pitchFamily="2" charset="0"/>
              </a:rPr>
              <a:t>Models can make three types of contributions to policy debates:</a:t>
            </a:r>
          </a:p>
          <a:p>
            <a:pPr marL="342900" indent="-342900">
              <a:buFont typeface="Arial" panose="020B0604020202020204" pitchFamily="34" charset="0"/>
              <a:buChar char="•"/>
            </a:pPr>
            <a:r>
              <a:rPr lang="en-GB" dirty="0">
                <a:solidFill>
                  <a:schemeClr val="accent5"/>
                </a:solidFill>
                <a:ea typeface="Open Sans" pitchFamily="2" charset="0"/>
              </a:rPr>
              <a:t>Analytical input:</a:t>
            </a:r>
            <a:r>
              <a:rPr lang="en-GB" dirty="0">
                <a:ea typeface="Open Sans" pitchFamily="2" charset="0"/>
              </a:rPr>
              <a:t> communicate the scale and severity of a problem by delineating and analysing complex systems.</a:t>
            </a:r>
          </a:p>
          <a:p>
            <a:pPr marL="342900" indent="-342900">
              <a:buFont typeface="Arial" panose="020B0604020202020204" pitchFamily="34" charset="0"/>
              <a:buChar char="•"/>
            </a:pPr>
            <a:r>
              <a:rPr lang="en-GB" dirty="0">
                <a:solidFill>
                  <a:schemeClr val="accent5"/>
                </a:solidFill>
                <a:ea typeface="Open Sans" pitchFamily="2" charset="0"/>
              </a:rPr>
              <a:t>Advisory input</a:t>
            </a:r>
            <a:r>
              <a:rPr lang="en-GB" dirty="0">
                <a:ea typeface="Open Sans" pitchFamily="2" charset="0"/>
              </a:rPr>
              <a:t>: investigate an action and its impacts within a system boundary to articulate new options or modification  </a:t>
            </a:r>
          </a:p>
          <a:p>
            <a:pPr marL="342900" indent="-342900">
              <a:buFont typeface="Arial" panose="020B0604020202020204" pitchFamily="34" charset="0"/>
              <a:buChar char="•"/>
            </a:pPr>
            <a:r>
              <a:rPr lang="en-GB" dirty="0">
                <a:solidFill>
                  <a:schemeClr val="accent5"/>
                </a:solidFill>
                <a:ea typeface="Open Sans" pitchFamily="2" charset="0"/>
              </a:rPr>
              <a:t>Mediation input</a:t>
            </a:r>
            <a:r>
              <a:rPr lang="en-GB" dirty="0">
                <a:ea typeface="Open Sans" pitchFamily="2" charset="0"/>
              </a:rPr>
              <a:t>: serve as a medium of consensus building among stakeholders with diverging views and interests. </a:t>
            </a:r>
            <a:endParaRPr lang="en-GB" sz="2000" dirty="0">
              <a:ea typeface="Open Sans" pitchFamily="2" charset="0"/>
            </a:endParaRPr>
          </a:p>
          <a:p>
            <a:endParaRPr lang="en-US" dirty="0"/>
          </a:p>
        </p:txBody>
      </p:sp>
      <p:sp>
        <p:nvSpPr>
          <p:cNvPr id="3" name="Text Placeholder 2">
            <a:extLst>
              <a:ext uri="{FF2B5EF4-FFF2-40B4-BE49-F238E27FC236}">
                <a16:creationId xmlns:a16="http://schemas.microsoft.com/office/drawing/2014/main" id="{625AA897-3825-87D5-B246-6BBFE45C9517}"/>
              </a:ext>
            </a:extLst>
          </p:cNvPr>
          <p:cNvSpPr>
            <a:spLocks noGrp="1"/>
          </p:cNvSpPr>
          <p:nvPr>
            <p:ph type="body" idx="13"/>
          </p:nvPr>
        </p:nvSpPr>
        <p:spPr>
          <a:xfrm>
            <a:off x="834080" y="789332"/>
            <a:ext cx="6637873" cy="604836"/>
          </a:xfrm>
        </p:spPr>
        <p:txBody>
          <a:bodyPr/>
          <a:lstStyle/>
          <a:p>
            <a:r>
              <a:rPr lang="en-GB" sz="2400" b="0" dirty="0">
                <a:latin typeface="Open Sans" pitchFamily="2" charset="0"/>
                <a:ea typeface="Open Sans" pitchFamily="2" charset="0"/>
                <a:cs typeface="Open Sans" pitchFamily="2" charset="0"/>
              </a:rPr>
              <a:t>3.2.1  Systems modelling informs policy</a:t>
            </a:r>
            <a:endParaRPr lang="en-ZA" sz="2400" b="0" dirty="0">
              <a:latin typeface="Open Sans" pitchFamily="2" charset="0"/>
              <a:ea typeface="Open Sans" pitchFamily="2" charset="0"/>
              <a:cs typeface="Open Sans" pitchFamily="2" charset="0"/>
            </a:endParaRPr>
          </a:p>
        </p:txBody>
      </p:sp>
      <p:sp>
        <p:nvSpPr>
          <p:cNvPr id="4" name="Slide Number Placeholder 1">
            <a:extLst>
              <a:ext uri="{FF2B5EF4-FFF2-40B4-BE49-F238E27FC236}">
                <a16:creationId xmlns:a16="http://schemas.microsoft.com/office/drawing/2014/main" id="{CBBE2CD2-69A1-24B5-5B81-35FD040C497B}"/>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8</a:t>
            </a:fld>
            <a:endParaRPr lang="sv-SE" sz="1400" dirty="0"/>
          </a:p>
        </p:txBody>
      </p:sp>
      <p:pic>
        <p:nvPicPr>
          <p:cNvPr id="8" name="Picture 7">
            <a:extLst>
              <a:ext uri="{FF2B5EF4-FFF2-40B4-BE49-F238E27FC236}">
                <a16:creationId xmlns:a16="http://schemas.microsoft.com/office/drawing/2014/main" id="{36F8377B-0FEC-1D4F-90E3-9EF9DD315D96}"/>
              </a:ext>
            </a:extLst>
          </p:cNvPr>
          <p:cNvPicPr>
            <a:picLocks noChangeAspect="1"/>
          </p:cNvPicPr>
          <p:nvPr/>
        </p:nvPicPr>
        <p:blipFill>
          <a:blip r:embed="rId3"/>
          <a:srcRect/>
          <a:stretch/>
        </p:blipFill>
        <p:spPr>
          <a:xfrm>
            <a:off x="8602821" y="1394168"/>
            <a:ext cx="3406431" cy="3406431"/>
          </a:xfrm>
          <a:prstGeom prst="rect">
            <a:avLst/>
          </a:prstGeom>
        </p:spPr>
      </p:pic>
    </p:spTree>
    <p:extLst>
      <p:ext uri="{BB962C8B-B14F-4D97-AF65-F5344CB8AC3E}">
        <p14:creationId xmlns:p14="http://schemas.microsoft.com/office/powerpoint/2010/main" val="2058835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4F4374-FB62-2D13-9AAF-CD195FBADD94}"/>
              </a:ext>
            </a:extLst>
          </p:cNvPr>
          <p:cNvSpPr>
            <a:spLocks noGrp="1"/>
          </p:cNvSpPr>
          <p:nvPr>
            <p:ph type="body" idx="12"/>
          </p:nvPr>
        </p:nvSpPr>
        <p:spPr>
          <a:xfrm>
            <a:off x="834080" y="1544691"/>
            <a:ext cx="8220774" cy="4153980"/>
          </a:xfrm>
        </p:spPr>
        <p:txBody>
          <a:bodyPr/>
          <a:lstStyle/>
          <a:p>
            <a:r>
              <a:rPr lang="en-GB" dirty="0">
                <a:ea typeface="Open Sans" pitchFamily="2" charset="0"/>
              </a:rPr>
              <a:t>Insights from energy systems modelling can influence policy decisions at various stages of the policy cycle:</a:t>
            </a:r>
            <a:endParaRPr lang="en-GB" b="1" dirty="0">
              <a:solidFill>
                <a:schemeClr val="accent5">
                  <a:lumMod val="60000"/>
                  <a:lumOff val="40000"/>
                </a:schemeClr>
              </a:solidFill>
              <a:ea typeface="Open Sans" pitchFamily="2" charset="0"/>
            </a:endParaRPr>
          </a:p>
          <a:p>
            <a:pPr marL="342900" indent="-342900">
              <a:buFont typeface="Arial" panose="020B0604020202020204" pitchFamily="34" charset="0"/>
              <a:buChar char="•"/>
            </a:pPr>
            <a:r>
              <a:rPr lang="en-GB" dirty="0">
                <a:solidFill>
                  <a:schemeClr val="accent5">
                    <a:lumMod val="60000"/>
                    <a:lumOff val="40000"/>
                  </a:schemeClr>
                </a:solidFill>
                <a:ea typeface="Open Sans" pitchFamily="2" charset="0"/>
              </a:rPr>
              <a:t>During problem identification and agenda-setting:</a:t>
            </a:r>
          </a:p>
          <a:p>
            <a:r>
              <a:rPr lang="en-GB" dirty="0">
                <a:ea typeface="Open Sans" pitchFamily="2" charset="0"/>
              </a:rPr>
              <a:t>Energy system models to articulate the scale of a problem and potential the risks and costs of not attending to the problem. </a:t>
            </a:r>
          </a:p>
          <a:p>
            <a:pPr marL="342900" indent="-342900">
              <a:buFont typeface="Arial" panose="020B0604020202020204" pitchFamily="34" charset="0"/>
              <a:buChar char="•"/>
            </a:pPr>
            <a:r>
              <a:rPr lang="en-GB" dirty="0">
                <a:solidFill>
                  <a:schemeClr val="accent5">
                    <a:lumMod val="60000"/>
                    <a:lumOff val="40000"/>
                  </a:schemeClr>
                </a:solidFill>
                <a:ea typeface="Open Sans" pitchFamily="2" charset="0"/>
              </a:rPr>
              <a:t>At the policy formulation phase: </a:t>
            </a:r>
          </a:p>
          <a:p>
            <a:r>
              <a:rPr lang="en-GB" dirty="0">
                <a:solidFill>
                  <a:schemeClr val="tx1"/>
                </a:solidFill>
                <a:ea typeface="Open Sans" pitchFamily="2" charset="0"/>
              </a:rPr>
              <a:t>Models can be used to explore policy options for tackling the problem and provide strategic advisory input to policy decisions. </a:t>
            </a:r>
            <a:endParaRPr lang="en-GB" dirty="0">
              <a:ea typeface="Open Sans" pitchFamily="2" charset="0"/>
            </a:endParaRPr>
          </a:p>
          <a:p>
            <a:endParaRPr lang="en-US" dirty="0"/>
          </a:p>
        </p:txBody>
      </p:sp>
      <p:sp>
        <p:nvSpPr>
          <p:cNvPr id="3" name="Text Placeholder 2">
            <a:extLst>
              <a:ext uri="{FF2B5EF4-FFF2-40B4-BE49-F238E27FC236}">
                <a16:creationId xmlns:a16="http://schemas.microsoft.com/office/drawing/2014/main" id="{5150B52A-4D59-448A-DC26-7D98EBF5987B}"/>
              </a:ext>
            </a:extLst>
          </p:cNvPr>
          <p:cNvSpPr>
            <a:spLocks noGrp="1"/>
          </p:cNvSpPr>
          <p:nvPr>
            <p:ph type="body" idx="13"/>
          </p:nvPr>
        </p:nvSpPr>
        <p:spPr>
          <a:xfrm>
            <a:off x="834080" y="789953"/>
            <a:ext cx="6324365" cy="604836"/>
          </a:xfrm>
        </p:spPr>
        <p:txBody>
          <a:bodyPr/>
          <a:lstStyle/>
          <a:p>
            <a:pPr>
              <a:spcAft>
                <a:spcPts val="1200"/>
              </a:spcAft>
            </a:pPr>
            <a:r>
              <a:rPr lang="en-GB" sz="2400" b="0" dirty="0">
                <a:latin typeface="Open Sans" pitchFamily="2" charset="0"/>
                <a:ea typeface="Open Sans" pitchFamily="2" charset="0"/>
                <a:cs typeface="Open Sans" pitchFamily="2" charset="0"/>
              </a:rPr>
              <a:t>3.2.1  Systems modelling informs policy</a:t>
            </a:r>
            <a:endParaRPr lang="en-ZA" sz="2400" b="0" dirty="0">
              <a:latin typeface="Open Sans" pitchFamily="2" charset="0"/>
              <a:ea typeface="Open Sans" pitchFamily="2" charset="0"/>
              <a:cs typeface="Open Sans" pitchFamily="2" charset="0"/>
            </a:endParaRPr>
          </a:p>
        </p:txBody>
      </p:sp>
      <p:sp>
        <p:nvSpPr>
          <p:cNvPr id="17" name="Slide Number Placeholder 1">
            <a:extLst>
              <a:ext uri="{FF2B5EF4-FFF2-40B4-BE49-F238E27FC236}">
                <a16:creationId xmlns:a16="http://schemas.microsoft.com/office/drawing/2014/main" id="{B1AD60AD-514E-204C-8AD3-1DA74D787218}"/>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9</a:t>
            </a:fld>
            <a:endParaRPr lang="sv-SE" sz="1400" dirty="0"/>
          </a:p>
        </p:txBody>
      </p:sp>
      <p:sp>
        <p:nvSpPr>
          <p:cNvPr id="11" name="Freeform 1164">
            <a:extLst>
              <a:ext uri="{FF2B5EF4-FFF2-40B4-BE49-F238E27FC236}">
                <a16:creationId xmlns:a16="http://schemas.microsoft.com/office/drawing/2014/main" id="{FBCF7907-CD05-D146-ADD2-D6EAABCF8A2C}"/>
              </a:ext>
            </a:extLst>
          </p:cNvPr>
          <p:cNvSpPr>
            <a:spLocks/>
          </p:cNvSpPr>
          <p:nvPr/>
        </p:nvSpPr>
        <p:spPr bwMode="auto">
          <a:xfrm>
            <a:off x="9357759" y="470005"/>
            <a:ext cx="1965387" cy="2180482"/>
          </a:xfrm>
          <a:custGeom>
            <a:avLst/>
            <a:gdLst>
              <a:gd name="T0" fmla="*/ 0 w 1572"/>
              <a:gd name="T1" fmla="*/ 1099 h 1511"/>
              <a:gd name="T2" fmla="*/ 50 w 1572"/>
              <a:gd name="T3" fmla="*/ 1106 h 1511"/>
              <a:gd name="T4" fmla="*/ 146 w 1572"/>
              <a:gd name="T5" fmla="*/ 1129 h 1511"/>
              <a:gd name="T6" fmla="*/ 238 w 1572"/>
              <a:gd name="T7" fmla="*/ 1164 h 1511"/>
              <a:gd name="T8" fmla="*/ 325 w 1572"/>
              <a:gd name="T9" fmla="*/ 1208 h 1511"/>
              <a:gd name="T10" fmla="*/ 406 w 1572"/>
              <a:gd name="T11" fmla="*/ 1261 h 1511"/>
              <a:gd name="T12" fmla="*/ 478 w 1572"/>
              <a:gd name="T13" fmla="*/ 1324 h 1511"/>
              <a:gd name="T14" fmla="*/ 544 w 1572"/>
              <a:gd name="T15" fmla="*/ 1394 h 1511"/>
              <a:gd name="T16" fmla="*/ 603 w 1572"/>
              <a:gd name="T17" fmla="*/ 1470 h 1511"/>
              <a:gd name="T18" fmla="*/ 628 w 1572"/>
              <a:gd name="T19" fmla="*/ 1511 h 1511"/>
              <a:gd name="T20" fmla="*/ 1245 w 1572"/>
              <a:gd name="T21" fmla="*/ 1495 h 1511"/>
              <a:gd name="T22" fmla="*/ 1572 w 1572"/>
              <a:gd name="T23" fmla="*/ 958 h 1511"/>
              <a:gd name="T24" fmla="*/ 1542 w 1572"/>
              <a:gd name="T25" fmla="*/ 906 h 1511"/>
              <a:gd name="T26" fmla="*/ 1476 w 1572"/>
              <a:gd name="T27" fmla="*/ 809 h 1511"/>
              <a:gd name="T28" fmla="*/ 1404 w 1572"/>
              <a:gd name="T29" fmla="*/ 716 h 1511"/>
              <a:gd name="T30" fmla="*/ 1327 w 1572"/>
              <a:gd name="T31" fmla="*/ 626 h 1511"/>
              <a:gd name="T32" fmla="*/ 1245 w 1572"/>
              <a:gd name="T33" fmla="*/ 542 h 1511"/>
              <a:gd name="T34" fmla="*/ 1157 w 1572"/>
              <a:gd name="T35" fmla="*/ 463 h 1511"/>
              <a:gd name="T36" fmla="*/ 1065 w 1572"/>
              <a:gd name="T37" fmla="*/ 389 h 1511"/>
              <a:gd name="T38" fmla="*/ 969 w 1572"/>
              <a:gd name="T39" fmla="*/ 320 h 1511"/>
              <a:gd name="T40" fmla="*/ 870 w 1572"/>
              <a:gd name="T41" fmla="*/ 258 h 1511"/>
              <a:gd name="T42" fmla="*/ 765 w 1572"/>
              <a:gd name="T43" fmla="*/ 202 h 1511"/>
              <a:gd name="T44" fmla="*/ 657 w 1572"/>
              <a:gd name="T45" fmla="*/ 152 h 1511"/>
              <a:gd name="T46" fmla="*/ 544 w 1572"/>
              <a:gd name="T47" fmla="*/ 109 h 1511"/>
              <a:gd name="T48" fmla="*/ 430 w 1572"/>
              <a:gd name="T49" fmla="*/ 71 h 1511"/>
              <a:gd name="T50" fmla="*/ 312 w 1572"/>
              <a:gd name="T51" fmla="*/ 42 h 1511"/>
              <a:gd name="T52" fmla="*/ 192 w 1572"/>
              <a:gd name="T53" fmla="*/ 20 h 1511"/>
              <a:gd name="T54" fmla="*/ 69 w 1572"/>
              <a:gd name="T55" fmla="*/ 5 h 1511"/>
              <a:gd name="T56" fmla="*/ 6 w 1572"/>
              <a:gd name="T57" fmla="*/ 0 h 1511"/>
              <a:gd name="T58" fmla="*/ 303 w 1572"/>
              <a:gd name="T59" fmla="*/ 541 h 1511"/>
              <a:gd name="T60" fmla="*/ 0 w 1572"/>
              <a:gd name="T61" fmla="*/ 1099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2" h="1511">
                <a:moveTo>
                  <a:pt x="0" y="1099"/>
                </a:moveTo>
                <a:lnTo>
                  <a:pt x="50" y="1106"/>
                </a:lnTo>
                <a:lnTo>
                  <a:pt x="146" y="1129"/>
                </a:lnTo>
                <a:lnTo>
                  <a:pt x="238" y="1164"/>
                </a:lnTo>
                <a:lnTo>
                  <a:pt x="325" y="1208"/>
                </a:lnTo>
                <a:lnTo>
                  <a:pt x="406" y="1261"/>
                </a:lnTo>
                <a:lnTo>
                  <a:pt x="478" y="1324"/>
                </a:lnTo>
                <a:lnTo>
                  <a:pt x="544" y="1394"/>
                </a:lnTo>
                <a:lnTo>
                  <a:pt x="603" y="1470"/>
                </a:lnTo>
                <a:lnTo>
                  <a:pt x="628" y="1511"/>
                </a:lnTo>
                <a:lnTo>
                  <a:pt x="1245" y="1495"/>
                </a:lnTo>
                <a:lnTo>
                  <a:pt x="1572" y="958"/>
                </a:lnTo>
                <a:lnTo>
                  <a:pt x="1542" y="906"/>
                </a:lnTo>
                <a:lnTo>
                  <a:pt x="1476" y="809"/>
                </a:lnTo>
                <a:lnTo>
                  <a:pt x="1404" y="716"/>
                </a:lnTo>
                <a:lnTo>
                  <a:pt x="1327" y="626"/>
                </a:lnTo>
                <a:lnTo>
                  <a:pt x="1245" y="542"/>
                </a:lnTo>
                <a:lnTo>
                  <a:pt x="1157" y="463"/>
                </a:lnTo>
                <a:lnTo>
                  <a:pt x="1065" y="389"/>
                </a:lnTo>
                <a:lnTo>
                  <a:pt x="969" y="320"/>
                </a:lnTo>
                <a:lnTo>
                  <a:pt x="870" y="258"/>
                </a:lnTo>
                <a:lnTo>
                  <a:pt x="765" y="202"/>
                </a:lnTo>
                <a:lnTo>
                  <a:pt x="657" y="152"/>
                </a:lnTo>
                <a:lnTo>
                  <a:pt x="544" y="109"/>
                </a:lnTo>
                <a:lnTo>
                  <a:pt x="430" y="71"/>
                </a:lnTo>
                <a:lnTo>
                  <a:pt x="312" y="42"/>
                </a:lnTo>
                <a:lnTo>
                  <a:pt x="192" y="20"/>
                </a:lnTo>
                <a:lnTo>
                  <a:pt x="69" y="5"/>
                </a:lnTo>
                <a:lnTo>
                  <a:pt x="6" y="0"/>
                </a:lnTo>
                <a:lnTo>
                  <a:pt x="303" y="541"/>
                </a:lnTo>
                <a:lnTo>
                  <a:pt x="0" y="1099"/>
                </a:lnTo>
                <a:close/>
              </a:path>
            </a:pathLst>
          </a:custGeom>
          <a:solidFill>
            <a:srgbClr val="DFE8FF"/>
          </a:solidFill>
          <a:ln>
            <a:noFill/>
          </a:ln>
        </p:spPr>
        <p:txBody>
          <a:bodyPr vert="horz" wrap="square" lIns="548640" tIns="45720" rIns="91440" bIns="45720" numCol="1" anchor="ctr" anchorCtr="0" compatLnSpc="1">
            <a:prstTxWarp prst="textNoShape">
              <a:avLst/>
            </a:prstTxWarp>
          </a:bodyPr>
          <a:lstStyle/>
          <a:p>
            <a:endParaRPr lang="en-US" dirty="0">
              <a:solidFill>
                <a:schemeClr val="bg1"/>
              </a:solidFill>
            </a:endParaRPr>
          </a:p>
        </p:txBody>
      </p:sp>
      <p:sp>
        <p:nvSpPr>
          <p:cNvPr id="12" name="Freeform 1165">
            <a:extLst>
              <a:ext uri="{FF2B5EF4-FFF2-40B4-BE49-F238E27FC236}">
                <a16:creationId xmlns:a16="http://schemas.microsoft.com/office/drawing/2014/main" id="{1A95FAAB-CAD9-8143-867F-D0E1DAE305A3}"/>
              </a:ext>
            </a:extLst>
          </p:cNvPr>
          <p:cNvSpPr>
            <a:spLocks/>
          </p:cNvSpPr>
          <p:nvPr/>
        </p:nvSpPr>
        <p:spPr bwMode="auto">
          <a:xfrm>
            <a:off x="10110752" y="1951566"/>
            <a:ext cx="1515299" cy="2666320"/>
          </a:xfrm>
          <a:custGeom>
            <a:avLst/>
            <a:gdLst>
              <a:gd name="T0" fmla="*/ 52 w 1209"/>
              <a:gd name="T1" fmla="*/ 551 h 1842"/>
              <a:gd name="T2" fmla="*/ 66 w 1209"/>
              <a:gd name="T3" fmla="*/ 588 h 1842"/>
              <a:gd name="T4" fmla="*/ 89 w 1209"/>
              <a:gd name="T5" fmla="*/ 667 h 1842"/>
              <a:gd name="T6" fmla="*/ 106 w 1209"/>
              <a:gd name="T7" fmla="*/ 748 h 1842"/>
              <a:gd name="T8" fmla="*/ 114 w 1209"/>
              <a:gd name="T9" fmla="*/ 832 h 1842"/>
              <a:gd name="T10" fmla="*/ 115 w 1209"/>
              <a:gd name="T11" fmla="*/ 875 h 1842"/>
              <a:gd name="T12" fmla="*/ 114 w 1209"/>
              <a:gd name="T13" fmla="*/ 933 h 1842"/>
              <a:gd name="T14" fmla="*/ 98 w 1209"/>
              <a:gd name="T15" fmla="*/ 1046 h 1842"/>
              <a:gd name="T16" fmla="*/ 70 w 1209"/>
              <a:gd name="T17" fmla="*/ 1152 h 1842"/>
              <a:gd name="T18" fmla="*/ 27 w 1209"/>
              <a:gd name="T19" fmla="*/ 1255 h 1842"/>
              <a:gd name="T20" fmla="*/ 0 w 1209"/>
              <a:gd name="T21" fmla="*/ 1301 h 1842"/>
              <a:gd name="T22" fmla="*/ 324 w 1209"/>
              <a:gd name="T23" fmla="*/ 1829 h 1842"/>
              <a:gd name="T24" fmla="*/ 952 w 1209"/>
              <a:gd name="T25" fmla="*/ 1842 h 1842"/>
              <a:gd name="T26" fmla="*/ 982 w 1209"/>
              <a:gd name="T27" fmla="*/ 1789 h 1842"/>
              <a:gd name="T28" fmla="*/ 1037 w 1209"/>
              <a:gd name="T29" fmla="*/ 1677 h 1842"/>
              <a:gd name="T30" fmla="*/ 1085 w 1209"/>
              <a:gd name="T31" fmla="*/ 1563 h 1842"/>
              <a:gd name="T32" fmla="*/ 1125 w 1209"/>
              <a:gd name="T33" fmla="*/ 1444 h 1842"/>
              <a:gd name="T34" fmla="*/ 1158 w 1209"/>
              <a:gd name="T35" fmla="*/ 1323 h 1842"/>
              <a:gd name="T36" fmla="*/ 1183 w 1209"/>
              <a:gd name="T37" fmla="*/ 1198 h 1842"/>
              <a:gd name="T38" fmla="*/ 1200 w 1209"/>
              <a:gd name="T39" fmla="*/ 1070 h 1842"/>
              <a:gd name="T40" fmla="*/ 1209 w 1209"/>
              <a:gd name="T41" fmla="*/ 941 h 1842"/>
              <a:gd name="T42" fmla="*/ 1209 w 1209"/>
              <a:gd name="T43" fmla="*/ 875 h 1842"/>
              <a:gd name="T44" fmla="*/ 1209 w 1209"/>
              <a:gd name="T45" fmla="*/ 816 h 1842"/>
              <a:gd name="T46" fmla="*/ 1203 w 1209"/>
              <a:gd name="T47" fmla="*/ 700 h 1842"/>
              <a:gd name="T48" fmla="*/ 1188 w 1209"/>
              <a:gd name="T49" fmla="*/ 586 h 1842"/>
              <a:gd name="T50" fmla="*/ 1169 w 1209"/>
              <a:gd name="T51" fmla="*/ 473 h 1842"/>
              <a:gd name="T52" fmla="*/ 1142 w 1209"/>
              <a:gd name="T53" fmla="*/ 363 h 1842"/>
              <a:gd name="T54" fmla="*/ 1109 w 1209"/>
              <a:gd name="T55" fmla="*/ 257 h 1842"/>
              <a:gd name="T56" fmla="*/ 1070 w 1209"/>
              <a:gd name="T57" fmla="*/ 152 h 1842"/>
              <a:gd name="T58" fmla="*/ 1026 w 1209"/>
              <a:gd name="T59" fmla="*/ 49 h 1842"/>
              <a:gd name="T60" fmla="*/ 1002 w 1209"/>
              <a:gd name="T61" fmla="*/ 0 h 1842"/>
              <a:gd name="T62" fmla="*/ 678 w 1209"/>
              <a:gd name="T63" fmla="*/ 534 h 1842"/>
              <a:gd name="T64" fmla="*/ 52 w 1209"/>
              <a:gd name="T65" fmla="*/ 551 h 1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9" h="1842">
                <a:moveTo>
                  <a:pt x="52" y="551"/>
                </a:moveTo>
                <a:lnTo>
                  <a:pt x="66" y="588"/>
                </a:lnTo>
                <a:lnTo>
                  <a:pt x="89" y="667"/>
                </a:lnTo>
                <a:lnTo>
                  <a:pt x="106" y="748"/>
                </a:lnTo>
                <a:lnTo>
                  <a:pt x="114" y="832"/>
                </a:lnTo>
                <a:lnTo>
                  <a:pt x="115" y="875"/>
                </a:lnTo>
                <a:lnTo>
                  <a:pt x="114" y="933"/>
                </a:lnTo>
                <a:lnTo>
                  <a:pt x="98" y="1046"/>
                </a:lnTo>
                <a:lnTo>
                  <a:pt x="70" y="1152"/>
                </a:lnTo>
                <a:lnTo>
                  <a:pt x="27" y="1255"/>
                </a:lnTo>
                <a:lnTo>
                  <a:pt x="0" y="1301"/>
                </a:lnTo>
                <a:lnTo>
                  <a:pt x="324" y="1829"/>
                </a:lnTo>
                <a:lnTo>
                  <a:pt x="952" y="1842"/>
                </a:lnTo>
                <a:lnTo>
                  <a:pt x="982" y="1789"/>
                </a:lnTo>
                <a:lnTo>
                  <a:pt x="1037" y="1677"/>
                </a:lnTo>
                <a:lnTo>
                  <a:pt x="1085" y="1563"/>
                </a:lnTo>
                <a:lnTo>
                  <a:pt x="1125" y="1444"/>
                </a:lnTo>
                <a:lnTo>
                  <a:pt x="1158" y="1323"/>
                </a:lnTo>
                <a:lnTo>
                  <a:pt x="1183" y="1198"/>
                </a:lnTo>
                <a:lnTo>
                  <a:pt x="1200" y="1070"/>
                </a:lnTo>
                <a:lnTo>
                  <a:pt x="1209" y="941"/>
                </a:lnTo>
                <a:lnTo>
                  <a:pt x="1209" y="875"/>
                </a:lnTo>
                <a:lnTo>
                  <a:pt x="1209" y="816"/>
                </a:lnTo>
                <a:lnTo>
                  <a:pt x="1203" y="700"/>
                </a:lnTo>
                <a:lnTo>
                  <a:pt x="1188" y="586"/>
                </a:lnTo>
                <a:lnTo>
                  <a:pt x="1169" y="473"/>
                </a:lnTo>
                <a:lnTo>
                  <a:pt x="1142" y="363"/>
                </a:lnTo>
                <a:lnTo>
                  <a:pt x="1109" y="257"/>
                </a:lnTo>
                <a:lnTo>
                  <a:pt x="1070" y="152"/>
                </a:lnTo>
                <a:lnTo>
                  <a:pt x="1026" y="49"/>
                </a:lnTo>
                <a:lnTo>
                  <a:pt x="1002" y="0"/>
                </a:lnTo>
                <a:lnTo>
                  <a:pt x="678" y="534"/>
                </a:lnTo>
                <a:lnTo>
                  <a:pt x="52" y="551"/>
                </a:lnTo>
                <a:close/>
              </a:path>
            </a:pathLst>
          </a:custGeom>
          <a:solidFill>
            <a:srgbClr val="0F56FD">
              <a:alpha val="45098"/>
            </a:srgbClr>
          </a:solidFill>
          <a:ln>
            <a:noFill/>
          </a:ln>
        </p:spPr>
        <p:txBody>
          <a:bodyPr vert="horz" wrap="square" lIns="91440" tIns="274320" rIns="91440" bIns="45720" numCol="1" anchor="ctr" anchorCtr="0" compatLnSpc="1">
            <a:prstTxWarp prst="textNoShape">
              <a:avLst/>
            </a:prstTxWarp>
          </a:bodyPr>
          <a:lstStyle/>
          <a:p>
            <a:pPr algn="ctr"/>
            <a:endParaRPr lang="en-US" sz="2400" b="1" dirty="0">
              <a:solidFill>
                <a:schemeClr val="bg1"/>
              </a:solidFill>
            </a:endParaRPr>
          </a:p>
        </p:txBody>
      </p:sp>
      <p:sp>
        <p:nvSpPr>
          <p:cNvPr id="14" name="Freeform 1169">
            <a:extLst>
              <a:ext uri="{FF2B5EF4-FFF2-40B4-BE49-F238E27FC236}">
                <a16:creationId xmlns:a16="http://schemas.microsoft.com/office/drawing/2014/main" id="{961ED22C-9015-9343-A6F0-BFAD68D62409}"/>
              </a:ext>
            </a:extLst>
          </p:cNvPr>
          <p:cNvSpPr>
            <a:spLocks/>
          </p:cNvSpPr>
          <p:nvPr/>
        </p:nvSpPr>
        <p:spPr bwMode="auto">
          <a:xfrm>
            <a:off x="8806194" y="3916870"/>
            <a:ext cx="2405473" cy="2053240"/>
          </a:xfrm>
          <a:custGeom>
            <a:avLst/>
            <a:gdLst>
              <a:gd name="T0" fmla="*/ 970 w 1922"/>
              <a:gd name="T1" fmla="*/ 0 h 1419"/>
              <a:gd name="T2" fmla="*/ 940 w 1922"/>
              <a:gd name="T3" fmla="*/ 36 h 1419"/>
              <a:gd name="T4" fmla="*/ 874 w 1922"/>
              <a:gd name="T5" fmla="*/ 103 h 1419"/>
              <a:gd name="T6" fmla="*/ 800 w 1922"/>
              <a:gd name="T7" fmla="*/ 163 h 1419"/>
              <a:gd name="T8" fmla="*/ 721 w 1922"/>
              <a:gd name="T9" fmla="*/ 214 h 1419"/>
              <a:gd name="T10" fmla="*/ 635 w 1922"/>
              <a:gd name="T11" fmla="*/ 256 h 1419"/>
              <a:gd name="T12" fmla="*/ 546 w 1922"/>
              <a:gd name="T13" fmla="*/ 289 h 1419"/>
              <a:gd name="T14" fmla="*/ 451 w 1922"/>
              <a:gd name="T15" fmla="*/ 312 h 1419"/>
              <a:gd name="T16" fmla="*/ 353 w 1922"/>
              <a:gd name="T17" fmla="*/ 324 h 1419"/>
              <a:gd name="T18" fmla="*/ 301 w 1922"/>
              <a:gd name="T19" fmla="*/ 325 h 1419"/>
              <a:gd name="T20" fmla="*/ 298 w 1922"/>
              <a:gd name="T21" fmla="*/ 324 h 1419"/>
              <a:gd name="T22" fmla="*/ 0 w 1922"/>
              <a:gd name="T23" fmla="*/ 875 h 1419"/>
              <a:gd name="T24" fmla="*/ 298 w 1922"/>
              <a:gd name="T25" fmla="*/ 1419 h 1419"/>
              <a:gd name="T26" fmla="*/ 301 w 1922"/>
              <a:gd name="T27" fmla="*/ 1419 h 1419"/>
              <a:gd name="T28" fmla="*/ 364 w 1922"/>
              <a:gd name="T29" fmla="*/ 1418 h 1419"/>
              <a:gd name="T30" fmla="*/ 490 w 1922"/>
              <a:gd name="T31" fmla="*/ 1410 h 1419"/>
              <a:gd name="T32" fmla="*/ 612 w 1922"/>
              <a:gd name="T33" fmla="*/ 1394 h 1419"/>
              <a:gd name="T34" fmla="*/ 732 w 1922"/>
              <a:gd name="T35" fmla="*/ 1371 h 1419"/>
              <a:gd name="T36" fmla="*/ 849 w 1922"/>
              <a:gd name="T37" fmla="*/ 1341 h 1419"/>
              <a:gd name="T38" fmla="*/ 964 w 1922"/>
              <a:gd name="T39" fmla="*/ 1304 h 1419"/>
              <a:gd name="T40" fmla="*/ 1075 w 1922"/>
              <a:gd name="T41" fmla="*/ 1260 h 1419"/>
              <a:gd name="T42" fmla="*/ 1182 w 1922"/>
              <a:gd name="T43" fmla="*/ 1209 h 1419"/>
              <a:gd name="T44" fmla="*/ 1287 w 1922"/>
              <a:gd name="T45" fmla="*/ 1152 h 1419"/>
              <a:gd name="T46" fmla="*/ 1387 w 1922"/>
              <a:gd name="T47" fmla="*/ 1088 h 1419"/>
              <a:gd name="T48" fmla="*/ 1482 w 1922"/>
              <a:gd name="T49" fmla="*/ 1020 h 1419"/>
              <a:gd name="T50" fmla="*/ 1574 w 1922"/>
              <a:gd name="T51" fmla="*/ 946 h 1419"/>
              <a:gd name="T52" fmla="*/ 1660 w 1922"/>
              <a:gd name="T53" fmla="*/ 866 h 1419"/>
              <a:gd name="T54" fmla="*/ 1742 w 1922"/>
              <a:gd name="T55" fmla="*/ 781 h 1419"/>
              <a:gd name="T56" fmla="*/ 1819 w 1922"/>
              <a:gd name="T57" fmla="*/ 692 h 1419"/>
              <a:gd name="T58" fmla="*/ 1889 w 1922"/>
              <a:gd name="T59" fmla="*/ 597 h 1419"/>
              <a:gd name="T60" fmla="*/ 1922 w 1922"/>
              <a:gd name="T61" fmla="*/ 549 h 1419"/>
              <a:gd name="T62" fmla="*/ 1298 w 1922"/>
              <a:gd name="T63" fmla="*/ 535 h 1419"/>
              <a:gd name="T64" fmla="*/ 970 w 1922"/>
              <a:gd name="T65" fmla="*/ 0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22" h="1419">
                <a:moveTo>
                  <a:pt x="970" y="0"/>
                </a:moveTo>
                <a:lnTo>
                  <a:pt x="940" y="36"/>
                </a:lnTo>
                <a:lnTo>
                  <a:pt x="874" y="103"/>
                </a:lnTo>
                <a:lnTo>
                  <a:pt x="800" y="163"/>
                </a:lnTo>
                <a:lnTo>
                  <a:pt x="721" y="214"/>
                </a:lnTo>
                <a:lnTo>
                  <a:pt x="635" y="256"/>
                </a:lnTo>
                <a:lnTo>
                  <a:pt x="546" y="289"/>
                </a:lnTo>
                <a:lnTo>
                  <a:pt x="451" y="312"/>
                </a:lnTo>
                <a:lnTo>
                  <a:pt x="353" y="324"/>
                </a:lnTo>
                <a:lnTo>
                  <a:pt x="301" y="325"/>
                </a:lnTo>
                <a:lnTo>
                  <a:pt x="298" y="324"/>
                </a:lnTo>
                <a:lnTo>
                  <a:pt x="0" y="875"/>
                </a:lnTo>
                <a:lnTo>
                  <a:pt x="298" y="1419"/>
                </a:lnTo>
                <a:lnTo>
                  <a:pt x="301" y="1419"/>
                </a:lnTo>
                <a:lnTo>
                  <a:pt x="364" y="1418"/>
                </a:lnTo>
                <a:lnTo>
                  <a:pt x="490" y="1410"/>
                </a:lnTo>
                <a:lnTo>
                  <a:pt x="612" y="1394"/>
                </a:lnTo>
                <a:lnTo>
                  <a:pt x="732" y="1371"/>
                </a:lnTo>
                <a:lnTo>
                  <a:pt x="849" y="1341"/>
                </a:lnTo>
                <a:lnTo>
                  <a:pt x="964" y="1304"/>
                </a:lnTo>
                <a:lnTo>
                  <a:pt x="1075" y="1260"/>
                </a:lnTo>
                <a:lnTo>
                  <a:pt x="1182" y="1209"/>
                </a:lnTo>
                <a:lnTo>
                  <a:pt x="1287" y="1152"/>
                </a:lnTo>
                <a:lnTo>
                  <a:pt x="1387" y="1088"/>
                </a:lnTo>
                <a:lnTo>
                  <a:pt x="1482" y="1020"/>
                </a:lnTo>
                <a:lnTo>
                  <a:pt x="1574" y="946"/>
                </a:lnTo>
                <a:lnTo>
                  <a:pt x="1660" y="866"/>
                </a:lnTo>
                <a:lnTo>
                  <a:pt x="1742" y="781"/>
                </a:lnTo>
                <a:lnTo>
                  <a:pt x="1819" y="692"/>
                </a:lnTo>
                <a:lnTo>
                  <a:pt x="1889" y="597"/>
                </a:lnTo>
                <a:lnTo>
                  <a:pt x="1922" y="549"/>
                </a:lnTo>
                <a:lnTo>
                  <a:pt x="1298" y="535"/>
                </a:lnTo>
                <a:lnTo>
                  <a:pt x="970" y="0"/>
                </a:lnTo>
                <a:close/>
              </a:path>
            </a:pathLst>
          </a:custGeom>
          <a:solidFill>
            <a:srgbClr val="85A9FD">
              <a:alpha val="60000"/>
            </a:srgbClr>
          </a:solidFill>
          <a:ln>
            <a:noFill/>
          </a:ln>
        </p:spPr>
        <p:txBody>
          <a:bodyPr vert="horz" wrap="square" lIns="91440" tIns="274320" rIns="91440" bIns="45720" numCol="1" anchor="ctr" anchorCtr="0" compatLnSpc="1">
            <a:prstTxWarp prst="textNoShape">
              <a:avLst/>
            </a:prstTxWarp>
          </a:bodyPr>
          <a:lstStyle/>
          <a:p>
            <a:endParaRPr lang="en-US" dirty="0">
              <a:solidFill>
                <a:schemeClr val="bg1"/>
              </a:solidFill>
            </a:endParaRPr>
          </a:p>
        </p:txBody>
      </p:sp>
      <p:sp>
        <p:nvSpPr>
          <p:cNvPr id="15" name="Freeform 1166">
            <a:extLst>
              <a:ext uri="{FF2B5EF4-FFF2-40B4-BE49-F238E27FC236}">
                <a16:creationId xmlns:a16="http://schemas.microsoft.com/office/drawing/2014/main" id="{447F87E4-AFCB-8C4F-A35A-880A42E865E5}"/>
              </a:ext>
            </a:extLst>
          </p:cNvPr>
          <p:cNvSpPr>
            <a:spLocks/>
          </p:cNvSpPr>
          <p:nvPr/>
        </p:nvSpPr>
        <p:spPr bwMode="auto">
          <a:xfrm>
            <a:off x="7158445" y="454450"/>
            <a:ext cx="2476935" cy="2180482"/>
          </a:xfrm>
          <a:custGeom>
            <a:avLst/>
            <a:gdLst>
              <a:gd name="T0" fmla="*/ 943 w 1905"/>
              <a:gd name="T1" fmla="*/ 1432 h 1432"/>
              <a:gd name="T2" fmla="*/ 972 w 1905"/>
              <a:gd name="T3" fmla="*/ 1394 h 1432"/>
              <a:gd name="T4" fmla="*/ 1037 w 1905"/>
              <a:gd name="T5" fmla="*/ 1326 h 1432"/>
              <a:gd name="T6" fmla="*/ 1109 w 1905"/>
              <a:gd name="T7" fmla="*/ 1265 h 1432"/>
              <a:gd name="T8" fmla="*/ 1188 w 1905"/>
              <a:gd name="T9" fmla="*/ 1211 h 1432"/>
              <a:gd name="T10" fmla="*/ 1272 w 1905"/>
              <a:gd name="T11" fmla="*/ 1167 h 1432"/>
              <a:gd name="T12" fmla="*/ 1362 w 1905"/>
              <a:gd name="T13" fmla="*/ 1134 h 1432"/>
              <a:gd name="T14" fmla="*/ 1457 w 1905"/>
              <a:gd name="T15" fmla="*/ 1109 h 1432"/>
              <a:gd name="T16" fmla="*/ 1555 w 1905"/>
              <a:gd name="T17" fmla="*/ 1096 h 1432"/>
              <a:gd name="T18" fmla="*/ 1606 w 1905"/>
              <a:gd name="T19" fmla="*/ 1095 h 1432"/>
              <a:gd name="T20" fmla="*/ 1905 w 1905"/>
              <a:gd name="T21" fmla="*/ 544 h 1432"/>
              <a:gd name="T22" fmla="*/ 1607 w 1905"/>
              <a:gd name="T23" fmla="*/ 0 h 1432"/>
              <a:gd name="T24" fmla="*/ 1543 w 1905"/>
              <a:gd name="T25" fmla="*/ 1 h 1432"/>
              <a:gd name="T26" fmla="*/ 1420 w 1905"/>
              <a:gd name="T27" fmla="*/ 10 h 1432"/>
              <a:gd name="T28" fmla="*/ 1298 w 1905"/>
              <a:gd name="T29" fmla="*/ 26 h 1432"/>
              <a:gd name="T30" fmla="*/ 1179 w 1905"/>
              <a:gd name="T31" fmla="*/ 50 h 1432"/>
              <a:gd name="T32" fmla="*/ 1062 w 1905"/>
              <a:gd name="T33" fmla="*/ 80 h 1432"/>
              <a:gd name="T34" fmla="*/ 950 w 1905"/>
              <a:gd name="T35" fmla="*/ 119 h 1432"/>
              <a:gd name="T36" fmla="*/ 840 w 1905"/>
              <a:gd name="T37" fmla="*/ 163 h 1432"/>
              <a:gd name="T38" fmla="*/ 733 w 1905"/>
              <a:gd name="T39" fmla="*/ 213 h 1432"/>
              <a:gd name="T40" fmla="*/ 630 w 1905"/>
              <a:gd name="T41" fmla="*/ 270 h 1432"/>
              <a:gd name="T42" fmla="*/ 531 w 1905"/>
              <a:gd name="T43" fmla="*/ 333 h 1432"/>
              <a:gd name="T44" fmla="*/ 436 w 1905"/>
              <a:gd name="T45" fmla="*/ 401 h 1432"/>
              <a:gd name="T46" fmla="*/ 346 w 1905"/>
              <a:gd name="T47" fmla="*/ 475 h 1432"/>
              <a:gd name="T48" fmla="*/ 260 w 1905"/>
              <a:gd name="T49" fmla="*/ 556 h 1432"/>
              <a:gd name="T50" fmla="*/ 179 w 1905"/>
              <a:gd name="T51" fmla="*/ 639 h 1432"/>
              <a:gd name="T52" fmla="*/ 103 w 1905"/>
              <a:gd name="T53" fmla="*/ 728 h 1432"/>
              <a:gd name="T54" fmla="*/ 32 w 1905"/>
              <a:gd name="T55" fmla="*/ 821 h 1432"/>
              <a:gd name="T56" fmla="*/ 0 w 1905"/>
              <a:gd name="T57" fmla="*/ 871 h 1432"/>
              <a:gd name="T58" fmla="*/ 606 w 1905"/>
              <a:gd name="T59" fmla="*/ 884 h 1432"/>
              <a:gd name="T60" fmla="*/ 943 w 1905"/>
              <a:gd name="T61" fmla="*/ 1432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5" h="1432">
                <a:moveTo>
                  <a:pt x="943" y="1432"/>
                </a:moveTo>
                <a:lnTo>
                  <a:pt x="972" y="1394"/>
                </a:lnTo>
                <a:lnTo>
                  <a:pt x="1037" y="1326"/>
                </a:lnTo>
                <a:lnTo>
                  <a:pt x="1109" y="1265"/>
                </a:lnTo>
                <a:lnTo>
                  <a:pt x="1188" y="1211"/>
                </a:lnTo>
                <a:lnTo>
                  <a:pt x="1272" y="1167"/>
                </a:lnTo>
                <a:lnTo>
                  <a:pt x="1362" y="1134"/>
                </a:lnTo>
                <a:lnTo>
                  <a:pt x="1457" y="1109"/>
                </a:lnTo>
                <a:lnTo>
                  <a:pt x="1555" y="1096"/>
                </a:lnTo>
                <a:lnTo>
                  <a:pt x="1606" y="1095"/>
                </a:lnTo>
                <a:lnTo>
                  <a:pt x="1905" y="544"/>
                </a:lnTo>
                <a:lnTo>
                  <a:pt x="1607" y="0"/>
                </a:lnTo>
                <a:lnTo>
                  <a:pt x="1543" y="1"/>
                </a:lnTo>
                <a:lnTo>
                  <a:pt x="1420" y="10"/>
                </a:lnTo>
                <a:lnTo>
                  <a:pt x="1298" y="26"/>
                </a:lnTo>
                <a:lnTo>
                  <a:pt x="1179" y="50"/>
                </a:lnTo>
                <a:lnTo>
                  <a:pt x="1062" y="80"/>
                </a:lnTo>
                <a:lnTo>
                  <a:pt x="950" y="119"/>
                </a:lnTo>
                <a:lnTo>
                  <a:pt x="840" y="163"/>
                </a:lnTo>
                <a:lnTo>
                  <a:pt x="733" y="213"/>
                </a:lnTo>
                <a:lnTo>
                  <a:pt x="630" y="270"/>
                </a:lnTo>
                <a:lnTo>
                  <a:pt x="531" y="333"/>
                </a:lnTo>
                <a:lnTo>
                  <a:pt x="436" y="401"/>
                </a:lnTo>
                <a:lnTo>
                  <a:pt x="346" y="475"/>
                </a:lnTo>
                <a:lnTo>
                  <a:pt x="260" y="556"/>
                </a:lnTo>
                <a:lnTo>
                  <a:pt x="179" y="639"/>
                </a:lnTo>
                <a:lnTo>
                  <a:pt x="103" y="728"/>
                </a:lnTo>
                <a:lnTo>
                  <a:pt x="32" y="821"/>
                </a:lnTo>
                <a:lnTo>
                  <a:pt x="0" y="871"/>
                </a:lnTo>
                <a:lnTo>
                  <a:pt x="606" y="884"/>
                </a:lnTo>
                <a:lnTo>
                  <a:pt x="943" y="1432"/>
                </a:lnTo>
                <a:close/>
              </a:path>
            </a:pathLst>
          </a:custGeom>
          <a:solidFill>
            <a:srgbClr val="F25C74">
              <a:alpha val="10196"/>
            </a:srgbClr>
          </a:solidFill>
          <a:ln>
            <a:noFill/>
          </a:ln>
        </p:spPr>
        <p:txBody>
          <a:bodyPr vert="horz" wrap="square" lIns="548640" tIns="45720" rIns="91440" bIns="45720" numCol="1" anchor="ctr" anchorCtr="0" compatLnSpc="1">
            <a:prstTxWarp prst="textNoShape">
              <a:avLst/>
            </a:prstTxWarp>
          </a:bodyPr>
          <a:lstStyle/>
          <a:p>
            <a:pPr algn="ctr"/>
            <a:endParaRPr lang="en-US" sz="2400" b="1" dirty="0"/>
          </a:p>
        </p:txBody>
      </p:sp>
      <p:sp>
        <p:nvSpPr>
          <p:cNvPr id="16" name="Freeform 1167">
            <a:extLst>
              <a:ext uri="{FF2B5EF4-FFF2-40B4-BE49-F238E27FC236}">
                <a16:creationId xmlns:a16="http://schemas.microsoft.com/office/drawing/2014/main" id="{64366161-D55D-E94C-8C55-7C8F37ADEA4B}"/>
              </a:ext>
            </a:extLst>
          </p:cNvPr>
          <p:cNvSpPr>
            <a:spLocks/>
          </p:cNvSpPr>
          <p:nvPr/>
        </p:nvSpPr>
        <p:spPr bwMode="auto">
          <a:xfrm>
            <a:off x="6743228" y="1865935"/>
            <a:ext cx="1551476" cy="2574233"/>
          </a:xfrm>
          <a:custGeom>
            <a:avLst/>
            <a:gdLst>
              <a:gd name="T0" fmla="*/ 1158 w 1201"/>
              <a:gd name="T1" fmla="*/ 1290 h 1826"/>
              <a:gd name="T2" fmla="*/ 1144 w 1201"/>
              <a:gd name="T3" fmla="*/ 1252 h 1826"/>
              <a:gd name="T4" fmla="*/ 1119 w 1201"/>
              <a:gd name="T5" fmla="*/ 1174 h 1826"/>
              <a:gd name="T6" fmla="*/ 1104 w 1201"/>
              <a:gd name="T7" fmla="*/ 1093 h 1826"/>
              <a:gd name="T8" fmla="*/ 1095 w 1201"/>
              <a:gd name="T9" fmla="*/ 1010 h 1826"/>
              <a:gd name="T10" fmla="*/ 1095 w 1201"/>
              <a:gd name="T11" fmla="*/ 967 h 1826"/>
              <a:gd name="T12" fmla="*/ 1096 w 1201"/>
              <a:gd name="T13" fmla="*/ 911 h 1826"/>
              <a:gd name="T14" fmla="*/ 1110 w 1201"/>
              <a:gd name="T15" fmla="*/ 802 h 1826"/>
              <a:gd name="T16" fmla="*/ 1138 w 1201"/>
              <a:gd name="T17" fmla="*/ 698 h 1826"/>
              <a:gd name="T18" fmla="*/ 1177 w 1201"/>
              <a:gd name="T19" fmla="*/ 601 h 1826"/>
              <a:gd name="T20" fmla="*/ 1201 w 1201"/>
              <a:gd name="T21" fmla="*/ 555 h 1826"/>
              <a:gd name="T22" fmla="*/ 869 w 1201"/>
              <a:gd name="T23" fmla="*/ 13 h 1826"/>
              <a:gd name="T24" fmla="*/ 258 w 1201"/>
              <a:gd name="T25" fmla="*/ 0 h 1826"/>
              <a:gd name="T26" fmla="*/ 228 w 1201"/>
              <a:gd name="T27" fmla="*/ 53 h 1826"/>
              <a:gd name="T28" fmla="*/ 173 w 1201"/>
              <a:gd name="T29" fmla="*/ 164 h 1826"/>
              <a:gd name="T30" fmla="*/ 125 w 1201"/>
              <a:gd name="T31" fmla="*/ 279 h 1826"/>
              <a:gd name="T32" fmla="*/ 85 w 1201"/>
              <a:gd name="T33" fmla="*/ 398 h 1826"/>
              <a:gd name="T34" fmla="*/ 51 w 1201"/>
              <a:gd name="T35" fmla="*/ 520 h 1826"/>
              <a:gd name="T36" fmla="*/ 27 w 1201"/>
              <a:gd name="T37" fmla="*/ 644 h 1826"/>
              <a:gd name="T38" fmla="*/ 10 w 1201"/>
              <a:gd name="T39" fmla="*/ 771 h 1826"/>
              <a:gd name="T40" fmla="*/ 1 w 1201"/>
              <a:gd name="T41" fmla="*/ 901 h 1826"/>
              <a:gd name="T42" fmla="*/ 0 w 1201"/>
              <a:gd name="T43" fmla="*/ 967 h 1826"/>
              <a:gd name="T44" fmla="*/ 1 w 1201"/>
              <a:gd name="T45" fmla="*/ 1024 h 1826"/>
              <a:gd name="T46" fmla="*/ 7 w 1201"/>
              <a:gd name="T47" fmla="*/ 1138 h 1826"/>
              <a:gd name="T48" fmla="*/ 20 w 1201"/>
              <a:gd name="T49" fmla="*/ 1251 h 1826"/>
              <a:gd name="T50" fmla="*/ 40 w 1201"/>
              <a:gd name="T51" fmla="*/ 1361 h 1826"/>
              <a:gd name="T52" fmla="*/ 66 w 1201"/>
              <a:gd name="T53" fmla="*/ 1468 h 1826"/>
              <a:gd name="T54" fmla="*/ 97 w 1201"/>
              <a:gd name="T55" fmla="*/ 1573 h 1826"/>
              <a:gd name="T56" fmla="*/ 134 w 1201"/>
              <a:gd name="T57" fmla="*/ 1677 h 1826"/>
              <a:gd name="T58" fmla="*/ 176 w 1201"/>
              <a:gd name="T59" fmla="*/ 1777 h 1826"/>
              <a:gd name="T60" fmla="*/ 201 w 1201"/>
              <a:gd name="T61" fmla="*/ 1826 h 1826"/>
              <a:gd name="T62" fmla="*/ 514 w 1201"/>
              <a:gd name="T63" fmla="*/ 1306 h 1826"/>
              <a:gd name="T64" fmla="*/ 1158 w 1201"/>
              <a:gd name="T65" fmla="*/ 1290 h 1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1" h="1826">
                <a:moveTo>
                  <a:pt x="1158" y="1290"/>
                </a:moveTo>
                <a:lnTo>
                  <a:pt x="1144" y="1252"/>
                </a:lnTo>
                <a:lnTo>
                  <a:pt x="1119" y="1174"/>
                </a:lnTo>
                <a:lnTo>
                  <a:pt x="1104" y="1093"/>
                </a:lnTo>
                <a:lnTo>
                  <a:pt x="1095" y="1010"/>
                </a:lnTo>
                <a:lnTo>
                  <a:pt x="1095" y="967"/>
                </a:lnTo>
                <a:lnTo>
                  <a:pt x="1096" y="911"/>
                </a:lnTo>
                <a:lnTo>
                  <a:pt x="1110" y="802"/>
                </a:lnTo>
                <a:lnTo>
                  <a:pt x="1138" y="698"/>
                </a:lnTo>
                <a:lnTo>
                  <a:pt x="1177" y="601"/>
                </a:lnTo>
                <a:lnTo>
                  <a:pt x="1201" y="555"/>
                </a:lnTo>
                <a:lnTo>
                  <a:pt x="869" y="13"/>
                </a:lnTo>
                <a:lnTo>
                  <a:pt x="258" y="0"/>
                </a:lnTo>
                <a:lnTo>
                  <a:pt x="228" y="53"/>
                </a:lnTo>
                <a:lnTo>
                  <a:pt x="173" y="164"/>
                </a:lnTo>
                <a:lnTo>
                  <a:pt x="125" y="279"/>
                </a:lnTo>
                <a:lnTo>
                  <a:pt x="85" y="398"/>
                </a:lnTo>
                <a:lnTo>
                  <a:pt x="51" y="520"/>
                </a:lnTo>
                <a:lnTo>
                  <a:pt x="27" y="644"/>
                </a:lnTo>
                <a:lnTo>
                  <a:pt x="10" y="771"/>
                </a:lnTo>
                <a:lnTo>
                  <a:pt x="1" y="901"/>
                </a:lnTo>
                <a:lnTo>
                  <a:pt x="0" y="967"/>
                </a:lnTo>
                <a:lnTo>
                  <a:pt x="1" y="1024"/>
                </a:lnTo>
                <a:lnTo>
                  <a:pt x="7" y="1138"/>
                </a:lnTo>
                <a:lnTo>
                  <a:pt x="20" y="1251"/>
                </a:lnTo>
                <a:lnTo>
                  <a:pt x="40" y="1361"/>
                </a:lnTo>
                <a:lnTo>
                  <a:pt x="66" y="1468"/>
                </a:lnTo>
                <a:lnTo>
                  <a:pt x="97" y="1573"/>
                </a:lnTo>
                <a:lnTo>
                  <a:pt x="134" y="1677"/>
                </a:lnTo>
                <a:lnTo>
                  <a:pt x="176" y="1777"/>
                </a:lnTo>
                <a:lnTo>
                  <a:pt x="201" y="1826"/>
                </a:lnTo>
                <a:lnTo>
                  <a:pt x="514" y="1306"/>
                </a:lnTo>
                <a:lnTo>
                  <a:pt x="1158" y="1290"/>
                </a:lnTo>
                <a:close/>
              </a:path>
            </a:pathLst>
          </a:custGeom>
          <a:solidFill>
            <a:srgbClr val="F47D90">
              <a:alpha val="9804"/>
            </a:srgbClr>
          </a:solidFill>
          <a:ln>
            <a:noFill/>
          </a:ln>
        </p:spPr>
        <p:txBody>
          <a:bodyPr vert="horz" wrap="square" lIns="91440" tIns="45720" rIns="91440" bIns="45720" numCol="1" anchor="ctr" anchorCtr="0" compatLnSpc="1">
            <a:prstTxWarp prst="textNoShape">
              <a:avLst/>
            </a:prstTxWarp>
          </a:bodyPr>
          <a:lstStyle/>
          <a:p>
            <a:pPr algn="ctr"/>
            <a:endParaRPr lang="en-US" sz="2400" b="1" dirty="0">
              <a:solidFill>
                <a:schemeClr val="bg1"/>
              </a:solidFill>
            </a:endParaRPr>
          </a:p>
        </p:txBody>
      </p:sp>
      <p:sp>
        <p:nvSpPr>
          <p:cNvPr id="18" name="Freeform 1168">
            <a:extLst>
              <a:ext uri="{FF2B5EF4-FFF2-40B4-BE49-F238E27FC236}">
                <a16:creationId xmlns:a16="http://schemas.microsoft.com/office/drawing/2014/main" id="{F1F7BB0F-EF04-A248-B26E-179100F6DF7C}"/>
              </a:ext>
            </a:extLst>
          </p:cNvPr>
          <p:cNvSpPr>
            <a:spLocks/>
          </p:cNvSpPr>
          <p:nvPr/>
        </p:nvSpPr>
        <p:spPr bwMode="auto">
          <a:xfrm>
            <a:off x="7057323" y="3842258"/>
            <a:ext cx="2032256" cy="2202464"/>
          </a:xfrm>
          <a:custGeom>
            <a:avLst/>
            <a:gdLst>
              <a:gd name="T0" fmla="*/ 1564 w 1564"/>
              <a:gd name="T1" fmla="*/ 411 h 1510"/>
              <a:gd name="T2" fmla="*/ 1516 w 1564"/>
              <a:gd name="T3" fmla="*/ 403 h 1510"/>
              <a:gd name="T4" fmla="*/ 1422 w 1564"/>
              <a:gd name="T5" fmla="*/ 379 h 1510"/>
              <a:gd name="T6" fmla="*/ 1332 w 1564"/>
              <a:gd name="T7" fmla="*/ 344 h 1510"/>
              <a:gd name="T8" fmla="*/ 1248 w 1564"/>
              <a:gd name="T9" fmla="*/ 298 h 1510"/>
              <a:gd name="T10" fmla="*/ 1170 w 1564"/>
              <a:gd name="T11" fmla="*/ 245 h 1510"/>
              <a:gd name="T12" fmla="*/ 1099 w 1564"/>
              <a:gd name="T13" fmla="*/ 184 h 1510"/>
              <a:gd name="T14" fmla="*/ 1034 w 1564"/>
              <a:gd name="T15" fmla="*/ 115 h 1510"/>
              <a:gd name="T16" fmla="*/ 977 w 1564"/>
              <a:gd name="T17" fmla="*/ 40 h 1510"/>
              <a:gd name="T18" fmla="*/ 953 w 1564"/>
              <a:gd name="T19" fmla="*/ 0 h 1510"/>
              <a:gd name="T20" fmla="*/ 317 w 1564"/>
              <a:gd name="T21" fmla="*/ 17 h 1510"/>
              <a:gd name="T22" fmla="*/ 0 w 1564"/>
              <a:gd name="T23" fmla="*/ 539 h 1510"/>
              <a:gd name="T24" fmla="*/ 30 w 1564"/>
              <a:gd name="T25" fmla="*/ 591 h 1510"/>
              <a:gd name="T26" fmla="*/ 96 w 1564"/>
              <a:gd name="T27" fmla="*/ 690 h 1510"/>
              <a:gd name="T28" fmla="*/ 166 w 1564"/>
              <a:gd name="T29" fmla="*/ 783 h 1510"/>
              <a:gd name="T30" fmla="*/ 242 w 1564"/>
              <a:gd name="T31" fmla="*/ 874 h 1510"/>
              <a:gd name="T32" fmla="*/ 324 w 1564"/>
              <a:gd name="T33" fmla="*/ 958 h 1510"/>
              <a:gd name="T34" fmla="*/ 411 w 1564"/>
              <a:gd name="T35" fmla="*/ 1038 h 1510"/>
              <a:gd name="T36" fmla="*/ 501 w 1564"/>
              <a:gd name="T37" fmla="*/ 1112 h 1510"/>
              <a:gd name="T38" fmla="*/ 597 w 1564"/>
              <a:gd name="T39" fmla="*/ 1181 h 1510"/>
              <a:gd name="T40" fmla="*/ 697 w 1564"/>
              <a:gd name="T41" fmla="*/ 1244 h 1510"/>
              <a:gd name="T42" fmla="*/ 801 w 1564"/>
              <a:gd name="T43" fmla="*/ 1301 h 1510"/>
              <a:gd name="T44" fmla="*/ 908 w 1564"/>
              <a:gd name="T45" fmla="*/ 1353 h 1510"/>
              <a:gd name="T46" fmla="*/ 1020 w 1564"/>
              <a:gd name="T47" fmla="*/ 1397 h 1510"/>
              <a:gd name="T48" fmla="*/ 1134 w 1564"/>
              <a:gd name="T49" fmla="*/ 1435 h 1510"/>
              <a:gd name="T50" fmla="*/ 1252 w 1564"/>
              <a:gd name="T51" fmla="*/ 1466 h 1510"/>
              <a:gd name="T52" fmla="*/ 1371 w 1564"/>
              <a:gd name="T53" fmla="*/ 1489 h 1510"/>
              <a:gd name="T54" fmla="*/ 1494 w 1564"/>
              <a:gd name="T55" fmla="*/ 1505 h 1510"/>
              <a:gd name="T56" fmla="*/ 1557 w 1564"/>
              <a:gd name="T57" fmla="*/ 1510 h 1510"/>
              <a:gd name="T58" fmla="*/ 1261 w 1564"/>
              <a:gd name="T59" fmla="*/ 971 h 1510"/>
              <a:gd name="T60" fmla="*/ 1564 w 1564"/>
              <a:gd name="T61" fmla="*/ 411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64" h="1510">
                <a:moveTo>
                  <a:pt x="1564" y="411"/>
                </a:moveTo>
                <a:lnTo>
                  <a:pt x="1516" y="403"/>
                </a:lnTo>
                <a:lnTo>
                  <a:pt x="1422" y="379"/>
                </a:lnTo>
                <a:lnTo>
                  <a:pt x="1332" y="344"/>
                </a:lnTo>
                <a:lnTo>
                  <a:pt x="1248" y="298"/>
                </a:lnTo>
                <a:lnTo>
                  <a:pt x="1170" y="245"/>
                </a:lnTo>
                <a:lnTo>
                  <a:pt x="1099" y="184"/>
                </a:lnTo>
                <a:lnTo>
                  <a:pt x="1034" y="115"/>
                </a:lnTo>
                <a:lnTo>
                  <a:pt x="977" y="40"/>
                </a:lnTo>
                <a:lnTo>
                  <a:pt x="953" y="0"/>
                </a:lnTo>
                <a:lnTo>
                  <a:pt x="317" y="17"/>
                </a:lnTo>
                <a:lnTo>
                  <a:pt x="0" y="539"/>
                </a:lnTo>
                <a:lnTo>
                  <a:pt x="30" y="591"/>
                </a:lnTo>
                <a:lnTo>
                  <a:pt x="96" y="690"/>
                </a:lnTo>
                <a:lnTo>
                  <a:pt x="166" y="783"/>
                </a:lnTo>
                <a:lnTo>
                  <a:pt x="242" y="874"/>
                </a:lnTo>
                <a:lnTo>
                  <a:pt x="324" y="958"/>
                </a:lnTo>
                <a:lnTo>
                  <a:pt x="411" y="1038"/>
                </a:lnTo>
                <a:lnTo>
                  <a:pt x="501" y="1112"/>
                </a:lnTo>
                <a:lnTo>
                  <a:pt x="597" y="1181"/>
                </a:lnTo>
                <a:lnTo>
                  <a:pt x="697" y="1244"/>
                </a:lnTo>
                <a:lnTo>
                  <a:pt x="801" y="1301"/>
                </a:lnTo>
                <a:lnTo>
                  <a:pt x="908" y="1353"/>
                </a:lnTo>
                <a:lnTo>
                  <a:pt x="1020" y="1397"/>
                </a:lnTo>
                <a:lnTo>
                  <a:pt x="1134" y="1435"/>
                </a:lnTo>
                <a:lnTo>
                  <a:pt x="1252" y="1466"/>
                </a:lnTo>
                <a:lnTo>
                  <a:pt x="1371" y="1489"/>
                </a:lnTo>
                <a:lnTo>
                  <a:pt x="1494" y="1505"/>
                </a:lnTo>
                <a:lnTo>
                  <a:pt x="1557" y="1510"/>
                </a:lnTo>
                <a:lnTo>
                  <a:pt x="1261" y="971"/>
                </a:lnTo>
                <a:lnTo>
                  <a:pt x="1564" y="411"/>
                </a:lnTo>
                <a:close/>
              </a:path>
            </a:pathLst>
          </a:custGeom>
          <a:solidFill>
            <a:srgbClr val="FBC9D1">
              <a:alpha val="9804"/>
            </a:srgbClr>
          </a:solidFill>
          <a:ln>
            <a:noFill/>
          </a:ln>
        </p:spPr>
        <p:txBody>
          <a:bodyPr vert="horz" wrap="square" lIns="91440" tIns="45720" rIns="91440" bIns="45720" numCol="1" anchor="ctr" anchorCtr="0" compatLnSpc="1">
            <a:prstTxWarp prst="textNoShape">
              <a:avLst/>
            </a:prstTxWarp>
          </a:bodyPr>
          <a:lstStyle/>
          <a:p>
            <a:pPr algn="ctr"/>
            <a:endParaRPr lang="en-US" sz="2400" b="1" dirty="0">
              <a:solidFill>
                <a:schemeClr val="bg1"/>
              </a:solidFill>
            </a:endParaRPr>
          </a:p>
        </p:txBody>
      </p:sp>
    </p:spTree>
    <p:extLst>
      <p:ext uri="{BB962C8B-B14F-4D97-AF65-F5344CB8AC3E}">
        <p14:creationId xmlns:p14="http://schemas.microsoft.com/office/powerpoint/2010/main" val="4291537238"/>
      </p:ext>
    </p:extLst>
  </p:cSld>
  <p:clrMapOvr>
    <a:masterClrMapping/>
  </p:clrMapOvr>
</p:sld>
</file>

<file path=ppt/theme/theme1.xml><?xml version="1.0" encoding="utf-8"?>
<a:theme xmlns:a="http://schemas.openxmlformats.org/drawingml/2006/main" name="CCG Lecture theme">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CG Lecture theme" id="{0F656C2D-E1CD-0849-AEFA-782DB2D17D9A}" vid="{E279BDDD-1989-354C-B772-D410CEB200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themeOverride>
</file>

<file path=ppt/theme/themeOverride2.xml><?xml version="1.0" encoding="utf-8"?>
<a:themeOverride xmlns:a="http://schemas.openxmlformats.org/drawingml/2006/main">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1" ma:contentTypeDescription="Create a new document." ma:contentTypeScope="" ma:versionID="d19b92d82b426d695f06acc762367a3f">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1e5187221619c7d4ef917dd22e8709b4"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F587A4-2E70-45EC-BE7D-17F9D27F3F2F}">
  <ds:schemaRefs>
    <ds:schemaRef ds:uri="0b696a8a-ab1a-459b-a09e-44df7cbe9330"/>
    <ds:schemaRef ds:uri="http://schemas.microsoft.com/office/2006/documentManagement/types"/>
    <ds:schemaRef ds:uri="http://purl.org/dc/terms/"/>
    <ds:schemaRef ds:uri="http://purl.org/dc/dcmitype/"/>
    <ds:schemaRef ds:uri="35b8b66e-5759-43c1-a138-f967a8bf5a20"/>
    <ds:schemaRef ds:uri="http://schemas.microsoft.com/office/2006/metadata/properties"/>
    <ds:schemaRef ds:uri="http://schemas.microsoft.com/office/infopath/2007/PartnerControls"/>
    <ds:schemaRef ds:uri="http://www.w3.org/XML/1998/namespace"/>
    <ds:schemaRef ds:uri="http://purl.org/dc/elements/1.1/"/>
    <ds:schemaRef ds:uri="http://schemas.openxmlformats.org/package/2006/metadata/core-properties"/>
  </ds:schemaRefs>
</ds:datastoreItem>
</file>

<file path=customXml/itemProps2.xml><?xml version="1.0" encoding="utf-8"?>
<ds:datastoreItem xmlns:ds="http://schemas.openxmlformats.org/officeDocument/2006/customXml" ds:itemID="{2EB3F4BA-3ED4-445A-AA25-511F9A78EF61}">
  <ds:schemaRefs>
    <ds:schemaRef ds:uri="http://schemas.microsoft.com/sharepoint/v3/contenttype/forms"/>
  </ds:schemaRefs>
</ds:datastoreItem>
</file>

<file path=customXml/itemProps3.xml><?xml version="1.0" encoding="utf-8"?>
<ds:datastoreItem xmlns:ds="http://schemas.openxmlformats.org/officeDocument/2006/customXml" ds:itemID="{CF080DD0-36FB-4738-81E8-2667F4339BC0}">
  <ds:schemaRefs>
    <ds:schemaRef ds:uri="0b696a8a-ab1a-459b-a09e-44df7cbe9330"/>
    <ds:schemaRef ds:uri="35b8b66e-5759-43c1-a138-f967a8bf5a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105331</TotalTime>
  <Words>4776</Words>
  <Application>Microsoft Office PowerPoint</Application>
  <PresentationFormat>Widescreen</PresentationFormat>
  <Paragraphs>287</Paragraphs>
  <Slides>23</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Helvetica Neue</vt:lpstr>
      <vt:lpstr>Open Sans</vt:lpstr>
      <vt:lpstr>Open Sans ExtraBold</vt:lpstr>
      <vt:lpstr>CCG Lecture theme</vt:lpstr>
      <vt:lpstr>PowerPoint Presentation</vt:lpstr>
      <vt:lpstr>Lecture 3: Learning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Lecture 3: References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lastModifiedBy>Ashutosh.Bhagurkar</cp:lastModifiedBy>
  <cp:revision>644</cp:revision>
  <cp:lastPrinted>2023-03-15T16:30:50Z</cp:lastPrinted>
  <dcterms:created xsi:type="dcterms:W3CDTF">2021-02-10T16:48:02Z</dcterms:created>
  <dcterms:modified xsi:type="dcterms:W3CDTF">2024-11-01T16:35:22Z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