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mbria Math" panose="02040503050406030204" pitchFamily="18" charset="0"/>
      <p:regular r:id="rId32"/>
    </p:embeddedFont>
    <p:embeddedFont>
      <p:font typeface="Lato" panose="020F0502020204030203"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Open Sans ExtraBold" panose="020B0606030504020204" pitchFamily="34" charset="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fuJwxfp432DgnEbzTMqxfA==" hashData="zZrOjoGTH+wSs4T/mFhvCuSHznYjg+nNncNjvKq/JLyQ8X0oSH1R0c0/ZBxw97JJCLoD9efe4V9pN1g5fnzVK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nqR2r53NSpGw5sgp69AWu6t8q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AAEBC9-6879-49DF-B608-373806142983}">
  <a:tblStyle styleId="{70AAEBC9-6879-49DF-B608-37380614298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La dernière étape, une fois que tous les calculs du </a:t>
            </a:r>
            <a:r>
              <a:rPr lang="en-GB"/>
              <a:t>L.C.O.E. </a:t>
            </a:r>
            <a:r>
              <a:rPr lang="en-GB" sz="1200">
                <a:solidFill>
                  <a:schemeClr val="dk1"/>
                </a:solidFill>
                <a:latin typeface="Calibri"/>
                <a:ea typeface="Calibri"/>
                <a:cs typeface="Calibri"/>
                <a:sym typeface="Calibri"/>
              </a:rPr>
              <a:t>ont été effectués, consiste à résumer tous les coûts et toute la production pour toutes les années. C'est ce que </a:t>
            </a:r>
            <a:r>
              <a:rPr lang="en-GB"/>
              <a:t>signifie le </a:t>
            </a:r>
            <a:r>
              <a:rPr lang="en-GB" sz="1200">
                <a:solidFill>
                  <a:schemeClr val="dk1"/>
                </a:solidFill>
                <a:latin typeface="Calibri"/>
                <a:ea typeface="Calibri"/>
                <a:cs typeface="Calibri"/>
                <a:sym typeface="Calibri"/>
              </a:rPr>
              <a:t>signe </a:t>
            </a:r>
            <a:r>
              <a:rPr lang="en-GB"/>
              <a:t>sigma </a:t>
            </a:r>
            <a:r>
              <a:rPr lang="en-GB" sz="1200">
                <a:solidFill>
                  <a:schemeClr val="dk1"/>
                </a:solidFill>
                <a:latin typeface="Calibri"/>
                <a:ea typeface="Calibri"/>
                <a:cs typeface="Calibri"/>
                <a:sym typeface="Calibri"/>
              </a:rPr>
              <a:t>(</a:t>
            </a:r>
            <a:r>
              <a:rPr lang="en-GB"/>
              <a:t>comme le montre le </a:t>
            </a:r>
            <a:r>
              <a:rPr lang="en-GB" sz="1200">
                <a:solidFill>
                  <a:schemeClr val="dk1"/>
                </a:solidFill>
                <a:latin typeface="Calibri"/>
                <a:ea typeface="Calibri"/>
                <a:cs typeface="Calibri"/>
                <a:sym typeface="Calibri"/>
              </a:rPr>
              <a:t>carré </a:t>
            </a:r>
            <a:r>
              <a:rPr lang="en-GB"/>
              <a:t>rouge</a:t>
            </a:r>
            <a:r>
              <a:rPr lang="en-GB" sz="1200">
                <a:solidFill>
                  <a:schemeClr val="dk1"/>
                </a:solidFill>
                <a:latin typeface="Calibri"/>
                <a:ea typeface="Calibri"/>
                <a:cs typeface="Calibri"/>
                <a:sym typeface="Calibri"/>
              </a:rPr>
              <a:t>). Nous prenons le coût actualisé à partir de l'année zéro</a:t>
            </a:r>
            <a:r>
              <a:rPr lang="en-GB"/>
              <a:t>, </a:t>
            </a:r>
            <a:r>
              <a:rPr lang="en-GB" sz="1200">
                <a:solidFill>
                  <a:schemeClr val="dk1"/>
                </a:solidFill>
                <a:latin typeface="Calibri"/>
                <a:ea typeface="Calibri"/>
                <a:cs typeface="Calibri"/>
                <a:sym typeface="Calibri"/>
              </a:rPr>
              <a:t>qui </a:t>
            </a:r>
            <a:r>
              <a:rPr lang="en-GB"/>
              <a:t>comprend les coûts d'investissement de l'année zéro plus </a:t>
            </a:r>
            <a:r>
              <a:rPr lang="en-GB" sz="1200">
                <a:solidFill>
                  <a:schemeClr val="dk1"/>
                </a:solidFill>
                <a:latin typeface="Calibri"/>
                <a:ea typeface="Calibri"/>
                <a:cs typeface="Calibri"/>
                <a:sym typeface="Calibri"/>
              </a:rPr>
              <a:t>les coûts actualisés pour chaque </a:t>
            </a:r>
            <a:r>
              <a:rPr lang="en-GB"/>
              <a:t>année</a:t>
            </a:r>
            <a:r>
              <a:rPr lang="en-GB" sz="1200">
                <a:solidFill>
                  <a:schemeClr val="dk1"/>
                </a:solidFill>
                <a:latin typeface="Calibri"/>
                <a:ea typeface="Calibri"/>
                <a:cs typeface="Calibri"/>
                <a:sym typeface="Calibri"/>
              </a:rPr>
              <a:t>. Ce coût est résumé jusqu'à l'année 15</a:t>
            </a:r>
            <a:r>
              <a:rPr lang="en-GB"/>
              <a:t>, </a:t>
            </a:r>
            <a:r>
              <a:rPr lang="en-GB" sz="1200">
                <a:solidFill>
                  <a:schemeClr val="dk1"/>
                </a:solidFill>
                <a:latin typeface="Calibri"/>
                <a:ea typeface="Calibri"/>
                <a:cs typeface="Calibri"/>
                <a:sym typeface="Calibri"/>
              </a:rPr>
              <a:t>qui correspond à la </a:t>
            </a:r>
            <a:r>
              <a:rPr lang="en-GB"/>
              <a:t>durée de vie du projet. Nous </a:t>
            </a:r>
            <a:r>
              <a:rPr lang="en-GB" sz="1200">
                <a:solidFill>
                  <a:schemeClr val="dk1"/>
                </a:solidFill>
                <a:latin typeface="Calibri"/>
                <a:ea typeface="Calibri"/>
                <a:cs typeface="Calibri"/>
                <a:sym typeface="Calibri"/>
              </a:rPr>
              <a:t>ajoutons </a:t>
            </a:r>
            <a:r>
              <a:rPr lang="en-GB"/>
              <a:t>ensuite </a:t>
            </a:r>
            <a:r>
              <a:rPr lang="en-GB" sz="1200">
                <a:solidFill>
                  <a:schemeClr val="dk1"/>
                </a:solidFill>
                <a:latin typeface="Calibri"/>
                <a:ea typeface="Calibri"/>
                <a:cs typeface="Calibri"/>
                <a:sym typeface="Calibri"/>
              </a:rPr>
              <a:t>le coût de récupération qui est également actualisé</a:t>
            </a:r>
            <a:r>
              <a:rPr lang="en-GB"/>
              <a: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Nous divisons tous les coûts par la production d'électricité actualisée résumée jusqu'à l'année 15. Lorsque nous prenons tous ces coûts actualisés et que nous les divisons par toute la production actualisée, nous obtenons le coût actualisé de l'électricité. Dans ce cas, nous obtenons 0,528 dollar par </a:t>
            </a:r>
            <a:r>
              <a:rPr lang="en-GB"/>
              <a:t>kilowattheure</a:t>
            </a:r>
            <a:r>
              <a:rPr lang="en-GB" sz="1200">
                <a:solidFill>
                  <a:schemeClr val="dk1"/>
                </a:solidFill>
                <a:latin typeface="Calibri"/>
                <a:ea typeface="Calibri"/>
                <a:cs typeface="Calibri"/>
                <a:sym typeface="Calibri"/>
              </a:rPr>
              <a:t>. C'est le coût de l'électricité qui permet à ce système d'atteindre le seuil de rentabilité pendant la durée de vie du projet.</a:t>
            </a:r>
            <a:endParaRPr/>
          </a:p>
        </p:txBody>
      </p:sp>
      <p:sp>
        <p:nvSpPr>
          <p:cNvPr id="273" name="Google Shape;273;p1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1: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Si nous avions eu </a:t>
            </a:r>
            <a:r>
              <a:rPr lang="en-GB"/>
              <a:t>un </a:t>
            </a:r>
            <a:r>
              <a:rPr lang="en-GB" sz="1200">
                <a:solidFill>
                  <a:schemeClr val="dk1"/>
                </a:solidFill>
                <a:latin typeface="Calibri"/>
                <a:ea typeface="Calibri"/>
                <a:cs typeface="Calibri"/>
                <a:sym typeface="Calibri"/>
              </a:rPr>
              <a:t>autre taux d'actualisation, par </a:t>
            </a:r>
            <a:r>
              <a:rPr lang="en-GB"/>
              <a:t>exemple </a:t>
            </a:r>
            <a:r>
              <a:rPr lang="en-GB" sz="1200">
                <a:solidFill>
                  <a:schemeClr val="dk1"/>
                </a:solidFill>
                <a:latin typeface="Calibri"/>
                <a:ea typeface="Calibri"/>
                <a:cs typeface="Calibri"/>
                <a:sym typeface="Calibri"/>
              </a:rPr>
              <a:t>5 %</a:t>
            </a:r>
            <a:r>
              <a:rPr lang="en-GB"/>
              <a:t>, </a:t>
            </a:r>
            <a:r>
              <a:rPr lang="en-GB" sz="1200">
                <a:solidFill>
                  <a:schemeClr val="dk1"/>
                </a:solidFill>
                <a:latin typeface="Calibri"/>
                <a:ea typeface="Calibri"/>
                <a:cs typeface="Calibri"/>
                <a:sym typeface="Calibri"/>
              </a:rPr>
              <a:t>nous aurions eu 5 % au dénominateur des coûts et de la production d'électricité. Cela nous donnerait un </a:t>
            </a:r>
            <a:r>
              <a:rPr lang="en-GB"/>
              <a:t>L.C.O.E. </a:t>
            </a:r>
            <a:r>
              <a:rPr lang="en-GB" sz="1200">
                <a:solidFill>
                  <a:schemeClr val="dk1"/>
                </a:solidFill>
                <a:latin typeface="Calibri"/>
                <a:ea typeface="Calibri"/>
                <a:cs typeface="Calibri"/>
                <a:sym typeface="Calibri"/>
              </a:rPr>
              <a:t>différent de 0,385 dollar par </a:t>
            </a:r>
            <a:r>
              <a:rPr lang="en-GB"/>
              <a:t>kilowattheure</a:t>
            </a:r>
            <a:r>
              <a:rPr lang="en-GB" sz="1200">
                <a:solidFill>
                  <a:schemeClr val="dk1"/>
                </a:solidFill>
                <a:latin typeface="Calibri"/>
                <a:ea typeface="Calibri"/>
                <a:cs typeface="Calibri"/>
                <a:sym typeface="Calibri"/>
              </a:rPr>
              <a:t>.</a:t>
            </a:r>
            <a:r>
              <a:rPr lang="en-GB"/>
              <a:t> Par conséquent, le choix du taux d'actualisation aura un impact important sur les résultats, en fonction du taux choisi.</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Le message clé </a:t>
            </a:r>
            <a:r>
              <a:rPr lang="en-GB"/>
              <a:t>à retenir </a:t>
            </a:r>
            <a:r>
              <a:rPr lang="en-GB" sz="1200">
                <a:solidFill>
                  <a:schemeClr val="dk1"/>
                </a:solidFill>
                <a:latin typeface="Calibri"/>
                <a:ea typeface="Calibri"/>
                <a:cs typeface="Calibri"/>
                <a:sym typeface="Calibri"/>
              </a:rPr>
              <a:t>est que, tout d'abord</a:t>
            </a:r>
            <a:r>
              <a:rPr lang="en-GB"/>
              <a:t>, </a:t>
            </a:r>
            <a:r>
              <a:rPr lang="en-GB" sz="1200">
                <a:solidFill>
                  <a:schemeClr val="dk1"/>
                </a:solidFill>
                <a:latin typeface="Calibri"/>
                <a:ea typeface="Calibri"/>
                <a:cs typeface="Calibri"/>
                <a:sym typeface="Calibri"/>
              </a:rPr>
              <a:t>le coût actualisé de l'électricité représente le coût final de l'électricité nécessaire pour que l'ensemble du système atteigne le seuil de rentabilité pendant la durée de vie du projet. Le </a:t>
            </a:r>
            <a:r>
              <a:rPr lang="en-GB"/>
              <a:t>deuxième </a:t>
            </a:r>
            <a:r>
              <a:rPr lang="en-GB" sz="1200">
                <a:solidFill>
                  <a:schemeClr val="dk1"/>
                </a:solidFill>
                <a:latin typeface="Calibri"/>
                <a:ea typeface="Calibri"/>
                <a:cs typeface="Calibri"/>
                <a:sym typeface="Calibri"/>
              </a:rPr>
              <a:t>point est que le concept </a:t>
            </a:r>
            <a:r>
              <a:rPr lang="en-GB"/>
              <a:t>L.C.O.E. permet </a:t>
            </a:r>
            <a:r>
              <a:rPr lang="en-GB" sz="1200">
                <a:solidFill>
                  <a:schemeClr val="dk1"/>
                </a:solidFill>
                <a:latin typeface="Calibri"/>
                <a:ea typeface="Calibri"/>
                <a:cs typeface="Calibri"/>
                <a:sym typeface="Calibri"/>
              </a:rPr>
              <a:t>de comparer des technologies ayant des structures de coûts différentes. Nous avons mentionné que les technologies renouvelables, qui peuvent avoir un coût d'investissement élevé mais un coût de combustible faible ou nul, par rapport aux technologies diesel, qui ont un </a:t>
            </a:r>
            <a:r>
              <a:rPr lang="en-GB"/>
              <a:t>coût d'</a:t>
            </a:r>
            <a:r>
              <a:rPr lang="en-GB" sz="1200">
                <a:solidFill>
                  <a:schemeClr val="dk1"/>
                </a:solidFill>
                <a:latin typeface="Calibri"/>
                <a:ea typeface="Calibri"/>
                <a:cs typeface="Calibri"/>
                <a:sym typeface="Calibri"/>
              </a:rPr>
              <a:t>investissement relativement faible mais des coûts de combustible plus élevés, peuvent être mieux comparées en utilisant le </a:t>
            </a:r>
            <a:r>
              <a:rPr lang="en-GB"/>
              <a:t>L.C.O.E.</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283" name="Google Shape;283;p1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Dans cette prochaine partie du cours théorique avancé, nous nous concentrerons sur la manière dont nous utilisons les données </a:t>
            </a:r>
            <a:r>
              <a:rPr lang="en-GB"/>
              <a:t>G.I.S </a:t>
            </a:r>
            <a:r>
              <a:rPr lang="en-GB" sz="1200">
                <a:solidFill>
                  <a:schemeClr val="dk1"/>
                </a:solidFill>
                <a:latin typeface="Calibri"/>
                <a:ea typeface="Calibri"/>
                <a:cs typeface="Calibri"/>
                <a:sym typeface="Calibri"/>
              </a:rPr>
              <a:t>et </a:t>
            </a:r>
            <a:r>
              <a:rPr lang="en-GB"/>
              <a:t>non G.I.S </a:t>
            </a:r>
            <a:r>
              <a:rPr lang="en-GB" sz="1200">
                <a:solidFill>
                  <a:schemeClr val="dk1"/>
                </a:solidFill>
                <a:latin typeface="Calibri"/>
                <a:ea typeface="Calibri"/>
                <a:cs typeface="Calibri"/>
                <a:sym typeface="Calibri"/>
              </a:rPr>
              <a:t>pour dimensionner les différentes technologies. En outre, nous décrirons comment nous utilisons les calculs </a:t>
            </a:r>
            <a:r>
              <a:rPr lang="en-GB"/>
              <a:t>L.C.O.E </a:t>
            </a:r>
            <a:r>
              <a:rPr lang="en-GB" sz="1200">
                <a:solidFill>
                  <a:schemeClr val="dk1"/>
                </a:solidFill>
                <a:latin typeface="Calibri"/>
                <a:ea typeface="Calibri"/>
                <a:cs typeface="Calibri"/>
                <a:sym typeface="Calibri"/>
              </a:rPr>
              <a:t>dans OnSSET. Nous commencerons par passer en revue quelques-uns des concepts clés</a:t>
            </a:r>
            <a:r>
              <a:rPr lang="en-GB"/>
              <a:t>. </a:t>
            </a:r>
            <a:endParaRPr/>
          </a:p>
        </p:txBody>
      </p:sp>
      <p:sp>
        <p:nvSpPr>
          <p:cNvPr id="295" name="Google Shape;295;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Les trois premiers concepts que nous présentons sont les courbes de charge, les charges de pointe et les charges de base. Une courbe de charge montre comment la demande d'électricité varie au cours d'une journée ou d'un mois de l'année. Nous voyons ici un exemple de courbes de charge journalières. Celles-ci sont basées sur des exemples de courbes tirées du rapport Progress towards Sustainable Energy de la Banque mondiale et de l'Agence internationale de l'énergie. Nous pouvons voir des exemples de courbes de charge pour différents niveaux de consommation d'électricité. Pour le niveau 1, où l'électricité est principalement utilisée pour l'éclairage et la recharge, il se peut que nous n'ayons pas besoin d'électricité pendant la nuit. Dès le matin, la demande d'électricité est faible, mais elle </a:t>
            </a:r>
            <a:r>
              <a:rPr lang="en-GB"/>
              <a:t>augmente </a:t>
            </a:r>
            <a:r>
              <a:rPr lang="en-GB" sz="1200">
                <a:solidFill>
                  <a:schemeClr val="dk1"/>
                </a:solidFill>
                <a:latin typeface="Calibri"/>
                <a:ea typeface="Calibri"/>
                <a:cs typeface="Calibri"/>
                <a:sym typeface="Calibri"/>
              </a:rPr>
              <a:t>le soir, lorsque la demande d'électricité est la plus élevée. C'est à ce moment-là que l'on allume les ampoules et que l'on recharge éventuellement son téléphone. La charge la plus élevée est appelée charge de pointe. Elle diminue ensuite vers la nuit lorsque les ampoules sont éteintes. Au niveau </a:t>
            </a:r>
            <a:r>
              <a:rPr lang="en-GB"/>
              <a:t>2, il </a:t>
            </a:r>
            <a:r>
              <a:rPr lang="en-GB" sz="1200">
                <a:solidFill>
                  <a:schemeClr val="dk1"/>
                </a:solidFill>
                <a:latin typeface="Calibri"/>
                <a:ea typeface="Calibri"/>
                <a:cs typeface="Calibri"/>
                <a:sym typeface="Calibri"/>
              </a:rPr>
              <a:t>y a des appareils qui fonctionnent en continu (ce qui signifie que l'</a:t>
            </a:r>
            <a:r>
              <a:rPr lang="en-GB"/>
              <a:t>électricité est consommée </a:t>
            </a:r>
            <a:r>
              <a:rPr lang="en-GB" sz="1200">
                <a:solidFill>
                  <a:schemeClr val="dk1"/>
                </a:solidFill>
                <a:latin typeface="Calibri"/>
                <a:ea typeface="Calibri"/>
                <a:cs typeface="Calibri"/>
                <a:sym typeface="Calibri"/>
              </a:rPr>
              <a:t>tout au long de la journée et de la nuit). Au niveau 2, la demande d'électricité est plus élevée pendant la journée, en fonction des appareils utilisés. La charge de pointe est très similaire à </a:t>
            </a:r>
            <a:r>
              <a:rPr lang="en-GB"/>
              <a:t>tous les </a:t>
            </a:r>
            <a:r>
              <a:rPr lang="en-GB" sz="1200">
                <a:solidFill>
                  <a:schemeClr val="dk1"/>
                </a:solidFill>
                <a:latin typeface="Calibri"/>
                <a:ea typeface="Calibri"/>
                <a:cs typeface="Calibri"/>
                <a:sym typeface="Calibri"/>
              </a:rPr>
              <a:t>niveaux de la demande d'électricité des ménages</a:t>
            </a:r>
            <a:r>
              <a:rPr lang="en-GB"/>
              <a:t>. </a:t>
            </a:r>
            <a:endParaRPr sz="1200">
              <a:solidFill>
                <a:schemeClr val="dk1"/>
              </a:solidFill>
              <a:latin typeface="Calibri"/>
              <a:ea typeface="Calibri"/>
              <a:cs typeface="Calibri"/>
              <a:sym typeface="Calibri"/>
            </a:endParaRPr>
          </a:p>
        </p:txBody>
      </p:sp>
      <p:sp>
        <p:nvSpPr>
          <p:cNvPr id="304" name="Google Shape;304;p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5: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allons maintenant aborder un concept appelé le rapport entre la charge de base et la charge de pointe. Il s'agit du rapport entre la charge moyenne au cours de la journée et la charge de pointe au cours de la journée. Dans le cas où la demande est plus importante au cours de la journée, le rapport entre la charge moyenne et la charge de pointe sera plus faible que dans le cas où la charge est très faible au cours de la journée et très élevée pendant la pointe. Lorsque nous </a:t>
            </a:r>
            <a:r>
              <a:rPr lang="en-GB"/>
              <a:t>calculons la </a:t>
            </a:r>
            <a:r>
              <a:rPr lang="en-GB" sz="1200">
                <a:solidFill>
                  <a:schemeClr val="dk1"/>
                </a:solidFill>
                <a:latin typeface="Calibri"/>
                <a:ea typeface="Calibri"/>
                <a:cs typeface="Calibri"/>
                <a:sym typeface="Calibri"/>
              </a:rPr>
              <a:t>charge électrique dans OnSSET</a:t>
            </a:r>
            <a:r>
              <a:rPr lang="en-GB"/>
              <a:t>, </a:t>
            </a:r>
            <a:r>
              <a:rPr lang="en-GB" sz="1200">
                <a:solidFill>
                  <a:schemeClr val="dk1"/>
                </a:solidFill>
                <a:latin typeface="Calibri"/>
                <a:ea typeface="Calibri"/>
                <a:cs typeface="Calibri"/>
                <a:sym typeface="Calibri"/>
              </a:rPr>
              <a:t>nous commençons par les demandes d'électricité en tant que demandes annuelles. La demande annuelle dans chaque agglomération est </a:t>
            </a:r>
            <a:r>
              <a:rPr lang="en-GB"/>
              <a:t>calculée </a:t>
            </a:r>
            <a:r>
              <a:rPr lang="en-GB" sz="1200">
                <a:solidFill>
                  <a:schemeClr val="dk1"/>
                </a:solidFill>
                <a:latin typeface="Calibri"/>
                <a:ea typeface="Calibri"/>
                <a:cs typeface="Calibri"/>
                <a:sym typeface="Calibri"/>
              </a:rPr>
              <a:t>à partir du nombre de ménages et de l'objectif de demande d'électricité par ménage (à partir du cadre multi-niveaux) plus les charges pour d'autres secteurs tels que les écoles, les hôpitaux, l'agriculture </a:t>
            </a:r>
            <a:r>
              <a:rPr lang="en-GB"/>
              <a:t>et les </a:t>
            </a:r>
            <a:r>
              <a:rPr lang="en-GB" sz="1200">
                <a:solidFill>
                  <a:schemeClr val="dk1"/>
                </a:solidFill>
                <a:latin typeface="Calibri"/>
                <a:ea typeface="Calibri"/>
                <a:cs typeface="Calibri"/>
                <a:sym typeface="Calibri"/>
              </a:rPr>
              <a:t>activités </a:t>
            </a:r>
            <a:r>
              <a:rPr lang="en-GB"/>
              <a:t>commerciales </a:t>
            </a:r>
            <a:r>
              <a:rPr lang="en-GB" sz="1200">
                <a:solidFill>
                  <a:schemeClr val="dk1"/>
                </a:solidFill>
                <a:latin typeface="Calibri"/>
                <a:ea typeface="Calibri"/>
                <a:cs typeface="Calibri"/>
                <a:sym typeface="Calibri"/>
              </a:rPr>
              <a:t>(cela dépend de ce qui est inclus dans votre étude). À partir de la demande annuelle totale, nous pouvons calculer la demande moyenne pour chaque heure à l'aide de la formule suivante : Nous prenons la consommation annuelle </a:t>
            </a:r>
            <a:r>
              <a:rPr lang="en-GB"/>
              <a:t>et la multiplions </a:t>
            </a:r>
            <a:r>
              <a:rPr lang="en-GB" sz="1200">
                <a:solidFill>
                  <a:schemeClr val="dk1"/>
                </a:solidFill>
                <a:latin typeface="Calibri"/>
                <a:ea typeface="Calibri"/>
                <a:cs typeface="Calibri"/>
                <a:sym typeface="Calibri"/>
              </a:rPr>
              <a:t>par (1 + pertes de transmission et de distribution). Par exemple, si nous avons besoin de 100 </a:t>
            </a:r>
            <a:r>
              <a:rPr lang="en-GB"/>
              <a:t>kilowattheures </a:t>
            </a:r>
            <a:r>
              <a:rPr lang="en-GB" sz="1200">
                <a:solidFill>
                  <a:schemeClr val="dk1"/>
                </a:solidFill>
                <a:latin typeface="Calibri"/>
                <a:ea typeface="Calibri"/>
                <a:cs typeface="Calibri"/>
                <a:sym typeface="Calibri"/>
              </a:rPr>
              <a:t>par an et que nous disposons d'un système avec 10 % </a:t>
            </a:r>
            <a:r>
              <a:rPr lang="en-GB"/>
              <a:t>de </a:t>
            </a:r>
            <a:r>
              <a:rPr lang="en-GB" sz="1200">
                <a:solidFill>
                  <a:schemeClr val="dk1"/>
                </a:solidFill>
                <a:latin typeface="Calibri"/>
                <a:ea typeface="Calibri"/>
                <a:cs typeface="Calibri"/>
                <a:sym typeface="Calibri"/>
              </a:rPr>
              <a:t>pertes de transmission et de distribution, nous devons fournir 110 </a:t>
            </a:r>
            <a:r>
              <a:rPr lang="en-GB"/>
              <a:t>kilowattheures </a:t>
            </a:r>
            <a:r>
              <a:rPr lang="en-GB" sz="1200">
                <a:solidFill>
                  <a:schemeClr val="dk1"/>
                </a:solidFill>
                <a:latin typeface="Calibri"/>
                <a:ea typeface="Calibri"/>
                <a:cs typeface="Calibri"/>
                <a:sym typeface="Calibri"/>
              </a:rPr>
              <a:t>pour répondre à la demande finale. La charge d'approvisionnement est en fait plus élevée que la demande réelle. Nous divisons ensuite ce chiffre par le nombre total d'heures par an pour obtenir la charge moyenne d'une heure dans l'année. Nous obtenons ainsi une charge moyenne que nous utilisons pour calculer la charge de pointe. La charge de pointe est </a:t>
            </a:r>
            <a:r>
              <a:rPr lang="en-GB"/>
              <a:t>la </a:t>
            </a:r>
            <a:r>
              <a:rPr lang="en-GB" sz="1200">
                <a:solidFill>
                  <a:schemeClr val="dk1"/>
                </a:solidFill>
                <a:latin typeface="Calibri"/>
                <a:ea typeface="Calibri"/>
                <a:cs typeface="Calibri"/>
                <a:sym typeface="Calibri"/>
              </a:rPr>
              <a:t>charge moyenne divisée par le rapport base-crête.</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23" name="Google Shape;323;p1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 concept </a:t>
            </a:r>
            <a:r>
              <a:rPr lang="en-GB"/>
              <a:t>suivant </a:t>
            </a:r>
            <a:r>
              <a:rPr lang="en-GB" sz="1200">
                <a:solidFill>
                  <a:schemeClr val="dk1"/>
                </a:solidFill>
                <a:latin typeface="Calibri"/>
                <a:ea typeface="Calibri"/>
                <a:cs typeface="Calibri"/>
                <a:sym typeface="Calibri"/>
              </a:rPr>
              <a:t>que nous introduisons est le facteur de capacité. Le facteur de capacité est un ratio qui mesure la production réelle générée au cours d'une année par une source de production d'électricité par rapport à la production potentielle. La production potentielle correspond au cas où le système fonctionnerait à sa capacité maximale pendant toutes les heures de l'année. Prenons l'exemple d'un système solaire : Nous disposons d'une capacité installée de 1 kW pour une année. Une année compte </a:t>
            </a:r>
            <a:r>
              <a:rPr lang="en-GB"/>
              <a:t>8 760 </a:t>
            </a:r>
            <a:r>
              <a:rPr lang="en-GB" sz="1200">
                <a:solidFill>
                  <a:schemeClr val="dk1"/>
                </a:solidFill>
                <a:latin typeface="Calibri"/>
                <a:ea typeface="Calibri"/>
                <a:cs typeface="Calibri"/>
                <a:sym typeface="Calibri"/>
              </a:rPr>
              <a:t>heures, ce qui signifie que le système produirait 1*8760 kWh en un an s'il pouvait produire toutes les heures de l'année en fonction de la capacité installée</a:t>
            </a:r>
            <a:r>
              <a:rPr lang="en-GB"/>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Un système photovoltaïque ne peut produire de l'électricité que lorsque le soleil brille. Cela signifie qu'il fonctionne à environ 25 ou 30 % de sa capacité maximale. Si l'on calcule la production totale que ce système peut réellement produire et qu'on la divise par la production potentielle, on obtient le facteur de capacité.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L'algorithme de dimensionnement du système dans OnSSET est basé sur l'année à venir, où la capacité installée nécessaire pour </a:t>
            </a:r>
            <a:r>
              <a:rPr lang="en-GB"/>
              <a:t>répondre à la </a:t>
            </a:r>
            <a:r>
              <a:rPr lang="en-GB" sz="1200">
                <a:solidFill>
                  <a:schemeClr val="dk1"/>
                </a:solidFill>
                <a:latin typeface="Calibri"/>
                <a:ea typeface="Calibri"/>
                <a:cs typeface="Calibri"/>
                <a:sym typeface="Calibri"/>
              </a:rPr>
              <a:t>charge de pointe </a:t>
            </a:r>
            <a:r>
              <a:rPr lang="en-GB"/>
              <a:t>est divisée par </a:t>
            </a:r>
            <a:r>
              <a:rPr lang="en-GB" sz="1200">
                <a:solidFill>
                  <a:schemeClr val="dk1"/>
                </a:solidFill>
                <a:latin typeface="Calibri"/>
                <a:ea typeface="Calibri"/>
                <a:cs typeface="Calibri"/>
                <a:sym typeface="Calibri"/>
              </a:rPr>
              <a:t>le facteur de capacité. Pour chaque localité, une charge de pointe sera calculée en fonction de la demande et des pertes de distribution. En outre</a:t>
            </a:r>
            <a:r>
              <a:rPr lang="en-GB"/>
              <a:t>, </a:t>
            </a:r>
            <a:r>
              <a:rPr lang="en-GB" sz="1200">
                <a:solidFill>
                  <a:schemeClr val="dk1"/>
                </a:solidFill>
                <a:latin typeface="Calibri"/>
                <a:ea typeface="Calibri"/>
                <a:cs typeface="Calibri"/>
                <a:sym typeface="Calibri"/>
              </a:rPr>
              <a:t>chaque technologie se voit attribuer </a:t>
            </a:r>
            <a:r>
              <a:rPr lang="en-GB"/>
              <a:t>un </a:t>
            </a:r>
            <a:r>
              <a:rPr lang="en-GB" sz="1200">
                <a:solidFill>
                  <a:schemeClr val="dk1"/>
                </a:solidFill>
                <a:latin typeface="Calibri"/>
                <a:ea typeface="Calibri"/>
                <a:cs typeface="Calibri"/>
                <a:sym typeface="Calibri"/>
              </a:rPr>
              <a:t>facteur de capacité unique pour </a:t>
            </a:r>
            <a:r>
              <a:rPr lang="en-GB"/>
              <a:t>ces localités </a:t>
            </a:r>
            <a:r>
              <a:rPr lang="en-GB" sz="1200">
                <a:solidFill>
                  <a:schemeClr val="dk1"/>
                </a:solidFill>
                <a:latin typeface="Calibri"/>
                <a:ea typeface="Calibri"/>
                <a:cs typeface="Calibri"/>
                <a:sym typeface="Calibri"/>
              </a:rPr>
              <a:t>en fonction de la disponibilité des ressources.</a:t>
            </a:r>
            <a:endParaRPr sz="1200">
              <a:solidFill>
                <a:schemeClr val="dk1"/>
              </a:solidFill>
              <a:latin typeface="Calibri"/>
              <a:ea typeface="Calibri"/>
              <a:cs typeface="Calibri"/>
              <a:sym typeface="Calibri"/>
            </a:endParaRPr>
          </a:p>
        </p:txBody>
      </p:sp>
      <p:sp>
        <p:nvSpPr>
          <p:cNvPr id="335" name="Google Shape;335;p1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7: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Si l'on calcule le </a:t>
            </a:r>
            <a:r>
              <a:rPr lang="en-GB"/>
              <a:t>L.C.O.E. </a:t>
            </a:r>
            <a:r>
              <a:rPr lang="en-GB" sz="1200">
                <a:solidFill>
                  <a:schemeClr val="dk1"/>
                </a:solidFill>
                <a:latin typeface="Calibri"/>
                <a:ea typeface="Calibri"/>
                <a:cs typeface="Calibri"/>
                <a:sym typeface="Calibri"/>
              </a:rPr>
              <a:t>pour un système photovoltaïque solaire </a:t>
            </a:r>
            <a:r>
              <a:rPr lang="en-GB"/>
              <a:t>autonome, on </a:t>
            </a:r>
            <a:r>
              <a:rPr lang="en-GB" sz="1200">
                <a:solidFill>
                  <a:schemeClr val="dk1"/>
                </a:solidFill>
                <a:latin typeface="Calibri"/>
                <a:ea typeface="Calibri"/>
                <a:cs typeface="Calibri"/>
                <a:sym typeface="Calibri"/>
              </a:rPr>
              <a:t>peut calculer la capacité requise à partir de la charge de pointe, qui dépend de la demande dans l'agglomération. Nous calculons le facteur de capacité à partir de l'irradiation horizontale globale annuelle </a:t>
            </a:r>
            <a:r>
              <a:rPr lang="en-GB"/>
              <a:t>(ou G.H.I), </a:t>
            </a:r>
            <a:r>
              <a:rPr lang="en-GB" sz="1200">
                <a:solidFill>
                  <a:schemeClr val="dk1"/>
                </a:solidFill>
                <a:latin typeface="Calibri"/>
                <a:ea typeface="Calibri"/>
                <a:cs typeface="Calibri"/>
                <a:sym typeface="Calibri"/>
              </a:rPr>
              <a:t>et le facteur de capacité est simplement calculé comme le </a:t>
            </a:r>
            <a:r>
              <a:rPr lang="en-GB"/>
              <a:t>G.H.I </a:t>
            </a:r>
            <a:r>
              <a:rPr lang="en-GB" sz="1200">
                <a:solidFill>
                  <a:schemeClr val="dk1"/>
                </a:solidFill>
                <a:latin typeface="Calibri"/>
                <a:ea typeface="Calibri"/>
                <a:cs typeface="Calibri"/>
                <a:sym typeface="Calibri"/>
              </a:rPr>
              <a:t>divisé par les heures d'une année (</a:t>
            </a:r>
            <a:r>
              <a:rPr lang="en-GB"/>
              <a:t>8 760</a:t>
            </a:r>
            <a:r>
              <a:rPr lang="en-GB" sz="1200">
                <a:solidFill>
                  <a:schemeClr val="dk1"/>
                </a:solidFill>
                <a:latin typeface="Calibri"/>
                <a:ea typeface="Calibri"/>
                <a:cs typeface="Calibri"/>
                <a:sym typeface="Calibri"/>
              </a:rPr>
              <a:t>). Une fois ces deux calculs effectués, il est possible de déterminer la taille du système nécessaire pour répondre à la demande d'un village en fonction de sa charge et de son facteur de capacité. Cette méthodologie de dimensionnement du système, que nous utilisons pour calculer les coûts d'investissement et les coûts d'exploitation et de maintenance</a:t>
            </a:r>
            <a:r>
              <a:rPr lang="en-GB"/>
              <a:t>, est </a:t>
            </a:r>
            <a:r>
              <a:rPr lang="en-GB" sz="1200">
                <a:solidFill>
                  <a:schemeClr val="dk1"/>
                </a:solidFill>
                <a:latin typeface="Calibri"/>
                <a:ea typeface="Calibri"/>
                <a:cs typeface="Calibri"/>
                <a:sym typeface="Calibri"/>
              </a:rPr>
              <a:t>basée sur les valeurs annuelles des ressources. Il s'agit d'</a:t>
            </a:r>
            <a:r>
              <a:rPr lang="en-GB"/>
              <a:t>un </a:t>
            </a:r>
            <a:r>
              <a:rPr lang="en-GB" sz="1200">
                <a:solidFill>
                  <a:schemeClr val="dk1"/>
                </a:solidFill>
                <a:latin typeface="Calibri"/>
                <a:ea typeface="Calibri"/>
                <a:cs typeface="Calibri"/>
                <a:sym typeface="Calibri"/>
              </a:rPr>
              <a:t>algorithme de dimensionnement simplifié qui est utilisé dans la version par défaut de l'outil OnSSET. Il existe des options (qui </a:t>
            </a:r>
            <a:r>
              <a:rPr lang="en-GB"/>
              <a:t>ne font pas </a:t>
            </a:r>
            <a:r>
              <a:rPr lang="en-GB" sz="1200">
                <a:solidFill>
                  <a:schemeClr val="dk1"/>
                </a:solidFill>
                <a:latin typeface="Calibri"/>
                <a:ea typeface="Calibri"/>
                <a:cs typeface="Calibri"/>
                <a:sym typeface="Calibri"/>
              </a:rPr>
              <a:t>partie de la version par défaut) permettant d'utiliser des systèmes hybrides pour les mini-réseaux</a:t>
            </a:r>
            <a:r>
              <a:rPr lang="en-GB"/>
              <a:t>, </a:t>
            </a:r>
            <a:r>
              <a:rPr lang="en-GB" sz="1200">
                <a:solidFill>
                  <a:schemeClr val="dk1"/>
                </a:solidFill>
                <a:latin typeface="Calibri"/>
                <a:ea typeface="Calibri"/>
                <a:cs typeface="Calibri"/>
                <a:sym typeface="Calibri"/>
              </a:rPr>
              <a:t>en particulier </a:t>
            </a:r>
            <a:r>
              <a:rPr lang="en-GB"/>
              <a:t>ceux qui </a:t>
            </a:r>
            <a:r>
              <a:rPr lang="en-GB" sz="1200">
                <a:solidFill>
                  <a:schemeClr val="dk1"/>
                </a:solidFill>
                <a:latin typeface="Calibri"/>
                <a:ea typeface="Calibri"/>
                <a:cs typeface="Calibri"/>
                <a:sym typeface="Calibri"/>
              </a:rPr>
              <a:t>sont basés sur un bilan énergétique horaire.</a:t>
            </a:r>
            <a:endParaRPr/>
          </a:p>
        </p:txBody>
      </p:sp>
      <p:sp>
        <p:nvSpPr>
          <p:cNvPr id="350" name="Google Shape;350;p17: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8: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Lorsque nous calculons le </a:t>
            </a:r>
            <a:r>
              <a:rPr lang="en-GB"/>
              <a:t>L.C.O.E </a:t>
            </a:r>
            <a:r>
              <a:rPr lang="en-GB" sz="1200">
                <a:solidFill>
                  <a:schemeClr val="dk1"/>
                </a:solidFill>
                <a:latin typeface="Calibri"/>
                <a:ea typeface="Calibri"/>
                <a:cs typeface="Calibri"/>
                <a:sym typeface="Calibri"/>
              </a:rPr>
              <a:t>pour une technologie photovoltaïque </a:t>
            </a:r>
            <a:r>
              <a:rPr lang="en-GB"/>
              <a:t>autonome</a:t>
            </a:r>
            <a:r>
              <a:rPr lang="en-GB" sz="1200">
                <a:solidFill>
                  <a:schemeClr val="dk1"/>
                </a:solidFill>
                <a:latin typeface="Calibri"/>
                <a:ea typeface="Calibri"/>
                <a:cs typeface="Calibri"/>
                <a:sym typeface="Calibri"/>
              </a:rPr>
              <a:t>, nous utilisons les formules précédentes pour calculer la capacité nécessaire pour répondre à la demande. Nous calculons ensuite le coût d'investissement total en multipliant cette capacité par le coût d'investissement en dollars par </a:t>
            </a:r>
            <a:r>
              <a:rPr lang="en-GB"/>
              <a:t>kilowatt</a:t>
            </a:r>
            <a:r>
              <a:rPr lang="en-GB" sz="1200">
                <a:solidFill>
                  <a:schemeClr val="dk1"/>
                </a:solidFill>
                <a:latin typeface="Calibri"/>
                <a:ea typeface="Calibri"/>
                <a:cs typeface="Calibri"/>
                <a:sym typeface="Calibri"/>
              </a:rPr>
              <a:t>. Enfin, nous calculons les </a:t>
            </a:r>
            <a:r>
              <a:rPr lang="en-GB"/>
              <a:t>coûts d'</a:t>
            </a:r>
            <a:r>
              <a:rPr lang="en-GB" sz="1200">
                <a:solidFill>
                  <a:schemeClr val="dk1"/>
                </a:solidFill>
                <a:latin typeface="Calibri"/>
                <a:ea typeface="Calibri"/>
                <a:cs typeface="Calibri"/>
                <a:sym typeface="Calibri"/>
              </a:rPr>
              <a:t>exploitation et de maintenance que nous définissons comme un pourcentage du coût d'investissement total. Nous utilisons les formules présentées dans les mini-</a:t>
            </a:r>
            <a:r>
              <a:rPr lang="en-GB"/>
              <a:t>cours</a:t>
            </a:r>
            <a:r>
              <a:rPr lang="en-GB" sz="1200">
                <a:solidFill>
                  <a:schemeClr val="dk1"/>
                </a:solidFill>
                <a:latin typeface="Calibri"/>
                <a:ea typeface="Calibri"/>
                <a:cs typeface="Calibri"/>
                <a:sym typeface="Calibri"/>
              </a:rPr>
              <a:t> précédents pour calculer le </a:t>
            </a:r>
            <a:r>
              <a:rPr lang="en-GB"/>
              <a:t>L.C.O.E </a:t>
            </a:r>
            <a:r>
              <a:rPr lang="en-GB" sz="1200">
                <a:solidFill>
                  <a:schemeClr val="dk1"/>
                </a:solidFill>
                <a:latin typeface="Calibri"/>
                <a:ea typeface="Calibri"/>
                <a:cs typeface="Calibri"/>
                <a:sym typeface="Calibri"/>
              </a:rPr>
              <a:t>pour les systèmes photovoltaïques </a:t>
            </a:r>
            <a:r>
              <a:rPr lang="en-GB"/>
              <a:t>autonomes.</a:t>
            </a:r>
            <a:endParaRPr/>
          </a:p>
        </p:txBody>
      </p:sp>
      <p:sp>
        <p:nvSpPr>
          <p:cNvPr id="365" name="Google Shape;365;p18: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9: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Si nous voulons calculer le </a:t>
            </a:r>
            <a:r>
              <a:rPr lang="en-GB"/>
              <a:t>L.C.O.E </a:t>
            </a:r>
            <a:r>
              <a:rPr lang="en-GB" sz="1200">
                <a:solidFill>
                  <a:schemeClr val="dk1"/>
                </a:solidFill>
                <a:latin typeface="Calibri"/>
                <a:ea typeface="Calibri"/>
                <a:cs typeface="Calibri"/>
                <a:sym typeface="Calibri"/>
              </a:rPr>
              <a:t>pour un </a:t>
            </a:r>
            <a:r>
              <a:rPr lang="en-GB"/>
              <a:t>mini-réseau </a:t>
            </a:r>
            <a:r>
              <a:rPr lang="en-GB" sz="1200">
                <a:solidFill>
                  <a:schemeClr val="dk1"/>
                </a:solidFill>
                <a:latin typeface="Calibri"/>
                <a:ea typeface="Calibri"/>
                <a:cs typeface="Calibri"/>
                <a:sym typeface="Calibri"/>
              </a:rPr>
              <a:t>solaire</a:t>
            </a:r>
            <a:r>
              <a:rPr lang="en-GB"/>
              <a:t>, </a:t>
            </a:r>
            <a:r>
              <a:rPr lang="en-GB" sz="1200">
                <a:solidFill>
                  <a:schemeClr val="dk1"/>
                </a:solidFill>
                <a:latin typeface="Calibri"/>
                <a:ea typeface="Calibri"/>
                <a:cs typeface="Calibri"/>
                <a:sym typeface="Calibri"/>
              </a:rPr>
              <a:t>nous devons prendre en compte toutes les formules utilisées pour les systèmes photovoltaïques </a:t>
            </a:r>
            <a:r>
              <a:rPr lang="en-GB"/>
              <a:t>autonomes. Cependant, </a:t>
            </a:r>
            <a:r>
              <a:rPr lang="en-GB" sz="1200">
                <a:solidFill>
                  <a:schemeClr val="dk1"/>
                </a:solidFill>
                <a:latin typeface="Calibri"/>
                <a:ea typeface="Calibri"/>
                <a:cs typeface="Calibri"/>
                <a:sym typeface="Calibri"/>
              </a:rPr>
              <a:t>nous devons également ajouter les coûts d'exploitation et de maintenance d'un réseau de distribution dans le village. Le réseau de distribution est utilisé pour distribuer l'électricité des panneaux photovoltaïques aux différents clients. La taille de ce réseau de distribution dans la commune dépend du nombre de ménages ou de bâtiments et de la quantité d'électricité à fournir</a:t>
            </a:r>
            <a:r>
              <a:rPr lang="en-GB"/>
              <a:t>. La </a:t>
            </a:r>
            <a:r>
              <a:rPr lang="en-GB" sz="1200">
                <a:solidFill>
                  <a:schemeClr val="dk1"/>
                </a:solidFill>
                <a:latin typeface="Calibri"/>
                <a:ea typeface="Calibri"/>
                <a:cs typeface="Calibri"/>
                <a:sym typeface="Calibri"/>
              </a:rPr>
              <a:t>méthodologie complète et les calculs sous-jacents peuvent être consultés dans l'article de Korkovelos et al. </a:t>
            </a:r>
            <a:r>
              <a:rPr lang="en-GB"/>
              <a:t>(</a:t>
            </a:r>
            <a:r>
              <a:rPr lang="en-GB" sz="1200">
                <a:solidFill>
                  <a:schemeClr val="dk1"/>
                </a:solidFill>
                <a:latin typeface="Calibri"/>
                <a:ea typeface="Calibri"/>
                <a:cs typeface="Calibri"/>
                <a:sym typeface="Calibri"/>
              </a:rPr>
              <a:t>2019</a:t>
            </a:r>
            <a:r>
              <a:rPr lang="en-GB"/>
              <a:t>). </a:t>
            </a:r>
            <a:r>
              <a:rPr lang="en-GB" sz="1200">
                <a:solidFill>
                  <a:schemeClr val="dk1"/>
                </a:solidFill>
                <a:latin typeface="Calibri"/>
                <a:ea typeface="Calibri"/>
                <a:cs typeface="Calibri"/>
                <a:sym typeface="Calibri"/>
              </a:rPr>
              <a:t>Nous l'</a:t>
            </a:r>
            <a:r>
              <a:rPr lang="en-GB"/>
              <a:t>aborderons toutefois </a:t>
            </a:r>
            <a:r>
              <a:rPr lang="en-GB" sz="1200">
                <a:solidFill>
                  <a:schemeClr val="dk1"/>
                </a:solidFill>
                <a:latin typeface="Calibri"/>
                <a:ea typeface="Calibri"/>
                <a:cs typeface="Calibri"/>
                <a:sym typeface="Calibri"/>
              </a:rPr>
              <a:t>brièvement dans le prochain mini-cours.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377" name="Google Shape;377;p19: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Ce cours comporte trois résultats escomptés pour l'apprenant. Après ce cours, vous serez en mesure de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Calculer le </a:t>
            </a:r>
            <a:r>
              <a:rPr lang="en-GB">
                <a:latin typeface="Open Sans"/>
                <a:ea typeface="Open Sans"/>
                <a:cs typeface="Open Sans"/>
                <a:sym typeface="Open Sans"/>
              </a:rPr>
              <a:t>L.C.O.E. </a:t>
            </a:r>
            <a:r>
              <a:rPr lang="en-GB" sz="1200">
                <a:latin typeface="Open Sans"/>
                <a:ea typeface="Open Sans"/>
                <a:cs typeface="Open Sans"/>
                <a:sym typeface="Open Sans"/>
              </a:rPr>
              <a:t>pour différentes technologies.</a:t>
            </a:r>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Décrire l'impact des charges de pointe dans OnSSET</a:t>
            </a:r>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Expliquer les </a:t>
            </a:r>
            <a:r>
              <a:rPr lang="en-GB">
                <a:latin typeface="Open Sans"/>
                <a:ea typeface="Open Sans"/>
                <a:cs typeface="Open Sans"/>
                <a:sym typeface="Open Sans"/>
              </a:rPr>
              <a:t>principes de </a:t>
            </a:r>
            <a:r>
              <a:rPr lang="en-GB" sz="1200">
                <a:latin typeface="Open Sans"/>
                <a:ea typeface="Open Sans"/>
                <a:cs typeface="Open Sans"/>
                <a:sym typeface="Open Sans"/>
              </a:rPr>
              <a:t>base du réseau de distribution dans une agglomération.</a:t>
            </a:r>
            <a:endParaRPr/>
          </a:p>
          <a:p>
            <a:pPr marL="0" lvl="0" indent="0" algn="l" rtl="0">
              <a:spcBef>
                <a:spcPts val="0"/>
              </a:spcBef>
              <a:spcAft>
                <a:spcPts val="0"/>
              </a:spcAft>
              <a:buClr>
                <a:schemeClr val="dk1"/>
              </a:buClr>
              <a:buSzPts val="1200"/>
              <a:buFont typeface="Arial"/>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Il s'agit là de résultats d'apprentissage importants pour </a:t>
            </a:r>
            <a:r>
              <a:rPr lang="en-GB">
                <a:latin typeface="Open Sans"/>
                <a:ea typeface="Open Sans"/>
                <a:cs typeface="Open Sans"/>
                <a:sym typeface="Open Sans"/>
              </a:rPr>
              <a:t>acquérir une </a:t>
            </a:r>
            <a:r>
              <a:rPr lang="en-GB" sz="1200">
                <a:latin typeface="Open Sans"/>
                <a:ea typeface="Open Sans"/>
                <a:cs typeface="Open Sans"/>
                <a:sym typeface="Open Sans"/>
              </a:rPr>
              <a:t>connaissance plus approfondie de l'OnSSET.</a:t>
            </a:r>
            <a:endParaRPr sz="1200">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1: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La taille du réseau de distribution pour une localité est basée sur la superficie de la localité et le nombre de bâtiments</a:t>
            </a:r>
            <a:r>
              <a:rPr lang="en-GB"/>
              <a:t>. Cela permet de </a:t>
            </a:r>
            <a:r>
              <a:rPr lang="en-GB" sz="1200">
                <a:solidFill>
                  <a:schemeClr val="dk1"/>
                </a:solidFill>
                <a:latin typeface="Calibri"/>
                <a:ea typeface="Calibri"/>
                <a:cs typeface="Calibri"/>
                <a:sym typeface="Calibri"/>
              </a:rPr>
              <a:t>calculer la distance qui sépare les </a:t>
            </a:r>
            <a:r>
              <a:rPr lang="en-GB"/>
              <a:t>nœuds de demande les </a:t>
            </a:r>
            <a:r>
              <a:rPr lang="en-GB" sz="1200">
                <a:solidFill>
                  <a:schemeClr val="dk1"/>
                </a:solidFill>
                <a:latin typeface="Calibri"/>
                <a:ea typeface="Calibri"/>
                <a:cs typeface="Calibri"/>
                <a:sym typeface="Calibri"/>
              </a:rPr>
              <a:t>uns des autres (comme le montre l'image) afin de déterminer la longueur des lignes de </a:t>
            </a:r>
            <a:r>
              <a:rPr lang="en-GB"/>
              <a:t>distribution à </a:t>
            </a:r>
            <a:r>
              <a:rPr lang="en-GB" sz="1200">
                <a:solidFill>
                  <a:schemeClr val="dk1"/>
                </a:solidFill>
                <a:latin typeface="Calibri"/>
                <a:ea typeface="Calibri"/>
                <a:cs typeface="Calibri"/>
                <a:sym typeface="Calibri"/>
              </a:rPr>
              <a:t>utiliser pour connecter tous les clients. En </a:t>
            </a:r>
            <a:r>
              <a:rPr lang="en-GB"/>
              <a:t>outre, </a:t>
            </a:r>
            <a:r>
              <a:rPr lang="en-GB" sz="1200">
                <a:solidFill>
                  <a:schemeClr val="dk1"/>
                </a:solidFill>
                <a:latin typeface="Calibri"/>
                <a:ea typeface="Calibri"/>
                <a:cs typeface="Calibri"/>
                <a:sym typeface="Calibri"/>
              </a:rPr>
              <a:t>la demande d'électricité </a:t>
            </a:r>
            <a:r>
              <a:rPr lang="en-GB"/>
              <a:t>détermine si </a:t>
            </a:r>
            <a:r>
              <a:rPr lang="en-GB" sz="1200">
                <a:solidFill>
                  <a:schemeClr val="dk1"/>
                </a:solidFill>
                <a:latin typeface="Calibri"/>
                <a:ea typeface="Calibri"/>
                <a:cs typeface="Calibri"/>
                <a:sym typeface="Calibri"/>
              </a:rPr>
              <a:t>le réseau de distribution peut utiliser des lignes à basse tension ou si des lignes à moyenne tension sont nécessaires. Nous calculons également le nombre de transformateurs de service nécessaires dans la localité</a:t>
            </a:r>
            <a:r>
              <a:rPr lang="en-GB"/>
              <a:t>. </a:t>
            </a:r>
            <a:endParaRPr/>
          </a:p>
        </p:txBody>
      </p:sp>
      <p:sp>
        <p:nvSpPr>
          <p:cNvPr id="395" name="Google Shape;395;p21: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2: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Tous ces coûts de distribution s'ajoutent aux coûts d'investissement du système de production photovoltaïque et aux coûts d'exploitation et de maintenance. Cela signifie que pour </a:t>
            </a:r>
            <a:r>
              <a:rPr lang="en-GB"/>
              <a:t>un </a:t>
            </a:r>
            <a:r>
              <a:rPr lang="en-GB" sz="1200">
                <a:solidFill>
                  <a:schemeClr val="dk1"/>
                </a:solidFill>
                <a:latin typeface="Calibri"/>
                <a:ea typeface="Calibri"/>
                <a:cs typeface="Calibri"/>
                <a:sym typeface="Calibri"/>
              </a:rPr>
              <a:t>système PV en mini-réseau, nous devons ajouter des informations supplémentaires qui ne sont pas nécessaires pour un système </a:t>
            </a:r>
            <a:r>
              <a:rPr lang="en-GB"/>
              <a:t>autonome</a:t>
            </a:r>
            <a:r>
              <a:rPr lang="en-GB" sz="1200">
                <a:solidFill>
                  <a:schemeClr val="dk1"/>
                </a:solidFill>
                <a:latin typeface="Calibri"/>
                <a:ea typeface="Calibri"/>
                <a:cs typeface="Calibri"/>
                <a:sym typeface="Calibri"/>
              </a:rPr>
              <a:t>, comme le montre ce tableau</a:t>
            </a:r>
            <a:r>
              <a:rPr lang="en-GB"/>
              <a:t>. </a:t>
            </a:r>
            <a:endParaRPr/>
          </a:p>
        </p:txBody>
      </p:sp>
      <p:sp>
        <p:nvSpPr>
          <p:cNvPr id="408" name="Google Shape;408;p22: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allons maintenant voir comment OnSSET </a:t>
            </a:r>
            <a:r>
              <a:rPr lang="en-GB"/>
              <a:t>calcule </a:t>
            </a:r>
            <a:r>
              <a:rPr lang="en-GB" sz="1200">
                <a:solidFill>
                  <a:schemeClr val="dk1"/>
                </a:solidFill>
                <a:latin typeface="Calibri"/>
                <a:ea typeface="Calibri"/>
                <a:cs typeface="Calibri"/>
                <a:sym typeface="Calibri"/>
              </a:rPr>
              <a:t>le </a:t>
            </a:r>
            <a:r>
              <a:rPr lang="en-GB"/>
              <a:t>L.C.O.E </a:t>
            </a:r>
            <a:r>
              <a:rPr lang="en-GB" sz="1200">
                <a:solidFill>
                  <a:schemeClr val="dk1"/>
                </a:solidFill>
                <a:latin typeface="Calibri"/>
                <a:ea typeface="Calibri"/>
                <a:cs typeface="Calibri"/>
                <a:sym typeface="Calibri"/>
              </a:rPr>
              <a:t>pour un système diesel </a:t>
            </a:r>
            <a:r>
              <a:rPr lang="en-GB"/>
              <a:t>autonome. Nous procédons </a:t>
            </a:r>
            <a:r>
              <a:rPr lang="en-GB" sz="1200">
                <a:solidFill>
                  <a:schemeClr val="dk1"/>
                </a:solidFill>
                <a:latin typeface="Calibri"/>
                <a:ea typeface="Calibri"/>
                <a:cs typeface="Calibri"/>
                <a:sym typeface="Calibri"/>
              </a:rPr>
              <a:t>à une évaluation similaire à celle du photovoltaïque</a:t>
            </a:r>
            <a:r>
              <a:rPr lang="en-GB"/>
              <a:t>, </a:t>
            </a:r>
            <a:r>
              <a:rPr lang="en-GB" sz="1200">
                <a:solidFill>
                  <a:schemeClr val="dk1"/>
                </a:solidFill>
                <a:latin typeface="Calibri"/>
                <a:ea typeface="Calibri"/>
                <a:cs typeface="Calibri"/>
                <a:sym typeface="Calibri"/>
              </a:rPr>
              <a:t>mais nous </a:t>
            </a:r>
            <a:r>
              <a:rPr lang="en-GB"/>
              <a:t>n'</a:t>
            </a:r>
            <a:r>
              <a:rPr lang="en-GB" sz="1200">
                <a:solidFill>
                  <a:schemeClr val="dk1"/>
                </a:solidFill>
                <a:latin typeface="Calibri"/>
                <a:ea typeface="Calibri"/>
                <a:cs typeface="Calibri"/>
                <a:sym typeface="Calibri"/>
              </a:rPr>
              <a:t>avons</a:t>
            </a:r>
            <a:r>
              <a:rPr lang="en-GB"/>
              <a:t> pas de </a:t>
            </a:r>
            <a:r>
              <a:rPr lang="en-GB" sz="1200">
                <a:solidFill>
                  <a:schemeClr val="dk1"/>
                </a:solidFill>
                <a:latin typeface="Calibri"/>
                <a:ea typeface="Calibri"/>
                <a:cs typeface="Calibri"/>
                <a:sym typeface="Calibri"/>
              </a:rPr>
              <a:t>ressource renouvelable </a:t>
            </a:r>
            <a:r>
              <a:rPr lang="en-GB"/>
              <a:t>variable. </a:t>
            </a:r>
            <a:r>
              <a:rPr lang="en-GB" sz="1200">
                <a:solidFill>
                  <a:schemeClr val="dk1"/>
                </a:solidFill>
                <a:latin typeface="Calibri"/>
                <a:ea typeface="Calibri"/>
                <a:cs typeface="Calibri"/>
                <a:sym typeface="Calibri"/>
              </a:rPr>
              <a:t>Cela signifie que le facteur de capacité n'est pas calculé pour chaque installation</a:t>
            </a:r>
            <a:r>
              <a:rPr lang="en-GB"/>
              <a:t>. </a:t>
            </a:r>
            <a:r>
              <a:rPr lang="en-GB" sz="1200">
                <a:solidFill>
                  <a:schemeClr val="dk1"/>
                </a:solidFill>
                <a:latin typeface="Calibri"/>
                <a:ea typeface="Calibri"/>
                <a:cs typeface="Calibri"/>
                <a:sym typeface="Calibri"/>
              </a:rPr>
              <a:t>Il s</a:t>
            </a:r>
            <a:r>
              <a:rPr lang="en-GB"/>
              <a:t>'agit plutôt d'un </a:t>
            </a:r>
            <a:r>
              <a:rPr lang="en-GB" sz="1200">
                <a:solidFill>
                  <a:schemeClr val="dk1"/>
                </a:solidFill>
                <a:latin typeface="Calibri"/>
                <a:ea typeface="Calibri"/>
                <a:cs typeface="Calibri"/>
                <a:sym typeface="Calibri"/>
              </a:rPr>
              <a:t>facteur d'entrée défini par l'utilisateur. Un système diesel typique peut produire de l'électricité pendant la plupart des heures de l'année, car il ne dépend pas de la disponibilité de l'énergie solaire ou éolienne. Cependant, il y a des temps d'arrêt lorsque le système ne peut pas produire d'électricité pour des raisons de maintenance. Les facteurs de capacité d'un générateur diesel peuvent varier entre </a:t>
            </a:r>
            <a:r>
              <a:rPr lang="en-GB"/>
              <a:t>70 et 90 </a:t>
            </a:r>
            <a:r>
              <a:rPr lang="en-GB" sz="1200">
                <a:solidFill>
                  <a:schemeClr val="dk1"/>
                </a:solidFill>
                <a:latin typeface="Calibri"/>
                <a:ea typeface="Calibri"/>
                <a:cs typeface="Calibri"/>
                <a:sym typeface="Calibri"/>
              </a:rPr>
              <a:t>%. </a:t>
            </a:r>
            <a:r>
              <a:rPr lang="en-GB"/>
              <a:t>Contrairement </a:t>
            </a:r>
            <a:r>
              <a:rPr lang="en-GB" sz="1200">
                <a:solidFill>
                  <a:schemeClr val="dk1"/>
                </a:solidFill>
                <a:latin typeface="Calibri"/>
                <a:ea typeface="Calibri"/>
                <a:cs typeface="Calibri"/>
                <a:sym typeface="Calibri"/>
              </a:rPr>
              <a:t>aux énergies renouvelables, le système diesel a un coût de fonctionnement pour le carburant. Cela signifie que nous devons comprendre à quel point le coût du carburant variera à travers le pays. Dans les grandes agglomérations, le coût du litre de diesel </a:t>
            </a:r>
            <a:r>
              <a:rPr lang="en-GB"/>
              <a:t>est moins élevé </a:t>
            </a:r>
            <a:r>
              <a:rPr lang="en-GB" sz="1200">
                <a:solidFill>
                  <a:schemeClr val="dk1"/>
                </a:solidFill>
                <a:latin typeface="Calibri"/>
                <a:ea typeface="Calibri"/>
                <a:cs typeface="Calibri"/>
                <a:sym typeface="Calibri"/>
              </a:rPr>
              <a:t>que dans les </a:t>
            </a:r>
            <a:r>
              <a:rPr lang="en-GB"/>
              <a:t>zones</a:t>
            </a:r>
            <a:r>
              <a:rPr lang="en-GB" sz="1200">
                <a:solidFill>
                  <a:schemeClr val="dk1"/>
                </a:solidFill>
                <a:latin typeface="Calibri"/>
                <a:ea typeface="Calibri"/>
                <a:cs typeface="Calibri"/>
                <a:sym typeface="Calibri"/>
              </a:rPr>
              <a:t> rurales plus éloignées.</a:t>
            </a:r>
            <a:endParaRPr/>
          </a:p>
        </p:txBody>
      </p:sp>
      <p:sp>
        <p:nvSpPr>
          <p:cNvPr id="418" name="Google Shape;418;p23: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4: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 coût du diesel est lié aux coûts de transport, sur la base de la méthodologie développée par Szabó et al. Lorsque nous ajoutons les coûts de transport, qui sont liés au prix du diesel à la pompe, au camion qui livre le diesel et à sa propre consommation de diesel</a:t>
            </a:r>
            <a:r>
              <a:rPr lang="en-GB"/>
              <a:t>, </a:t>
            </a:r>
            <a:r>
              <a:rPr lang="en-GB" sz="1200">
                <a:solidFill>
                  <a:schemeClr val="dk1"/>
                </a:solidFill>
                <a:latin typeface="Calibri"/>
                <a:ea typeface="Calibri"/>
                <a:cs typeface="Calibri"/>
                <a:sym typeface="Calibri"/>
              </a:rPr>
              <a:t>nous obtenons la formule suivante. Le coût annuel du combustible dans une localité est calculé en multipliant la production annuelle d'électricité par le prix du diesel et le coût du transport jusqu'à la localité concernée</a:t>
            </a:r>
            <a:r>
              <a:rPr lang="en-GB"/>
              <a:t>. </a:t>
            </a:r>
            <a:endParaRPr/>
          </a:p>
        </p:txBody>
      </p:sp>
      <p:sp>
        <p:nvSpPr>
          <p:cNvPr id="429" name="Google Shape;429;p24: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5: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divisons ensuite </a:t>
            </a:r>
            <a:r>
              <a:rPr lang="en-GB"/>
              <a:t>la production d'électricité et le prix du diesel en cellule </a:t>
            </a:r>
            <a:r>
              <a:rPr lang="en-GB" sz="1200">
                <a:solidFill>
                  <a:schemeClr val="dk1"/>
                </a:solidFill>
                <a:latin typeface="Calibri"/>
                <a:ea typeface="Calibri"/>
                <a:cs typeface="Calibri"/>
                <a:sym typeface="Calibri"/>
              </a:rPr>
              <a:t>par le pouvoir calorifique inférieur du diesel et l'efficacité du générateur diesel. Pour calculer le coût annuel du combustible, nous utilisons le rendement du </a:t>
            </a:r>
            <a:r>
              <a:rPr lang="en-GB"/>
              <a:t>générateur. Il </a:t>
            </a:r>
            <a:r>
              <a:rPr lang="en-GB" sz="1200">
                <a:solidFill>
                  <a:schemeClr val="dk1"/>
                </a:solidFill>
                <a:latin typeface="Calibri"/>
                <a:ea typeface="Calibri"/>
                <a:cs typeface="Calibri"/>
                <a:sym typeface="Calibri"/>
              </a:rPr>
              <a:t>y a des pertes significatives dans le générateur </a:t>
            </a:r>
            <a:r>
              <a:rPr lang="en-GB"/>
              <a:t>diesel</a:t>
            </a:r>
            <a:r>
              <a:rPr lang="en-GB" sz="1200">
                <a:solidFill>
                  <a:schemeClr val="dk1"/>
                </a:solidFill>
                <a:latin typeface="Calibri"/>
                <a:ea typeface="Calibri"/>
                <a:cs typeface="Calibri"/>
                <a:sym typeface="Calibri"/>
              </a:rPr>
              <a:t>, où </a:t>
            </a:r>
            <a:r>
              <a:rPr lang="en-GB"/>
              <a:t>3-4 kilowattheures </a:t>
            </a:r>
            <a:r>
              <a:rPr lang="en-GB" sz="1200">
                <a:solidFill>
                  <a:schemeClr val="dk1"/>
                </a:solidFill>
                <a:latin typeface="Calibri"/>
                <a:ea typeface="Calibri"/>
                <a:cs typeface="Calibri"/>
                <a:sym typeface="Calibri"/>
              </a:rPr>
              <a:t>de diesel peuvent être convertis en 1 </a:t>
            </a:r>
            <a:r>
              <a:rPr lang="en-GB"/>
              <a:t>kilowattheure d'</a:t>
            </a:r>
            <a:r>
              <a:rPr lang="en-GB" sz="1200">
                <a:solidFill>
                  <a:schemeClr val="dk1"/>
                </a:solidFill>
                <a:latin typeface="Calibri"/>
                <a:ea typeface="Calibri"/>
                <a:cs typeface="Calibri"/>
                <a:sym typeface="Calibri"/>
              </a:rPr>
              <a:t>électricité. Les paramètres du tableau sont importants dans le modèle OnSSET</a:t>
            </a:r>
            <a:r>
              <a:rPr lang="en-GB"/>
              <a:t>, </a:t>
            </a:r>
            <a:r>
              <a:rPr lang="en-GB" sz="1200">
                <a:solidFill>
                  <a:schemeClr val="dk1"/>
                </a:solidFill>
                <a:latin typeface="Calibri"/>
                <a:ea typeface="Calibri"/>
                <a:cs typeface="Calibri"/>
                <a:sym typeface="Calibri"/>
              </a:rPr>
              <a:t>car ils sont utilisés pour calculer le coût annuel du combustible. Les prix du diesel à la pompe reflètent le prix du diesel </a:t>
            </a:r>
            <a:r>
              <a:rPr lang="en-GB"/>
              <a:t>dans les </a:t>
            </a:r>
            <a:r>
              <a:rPr lang="en-GB" sz="1200">
                <a:solidFill>
                  <a:schemeClr val="dk1"/>
                </a:solidFill>
                <a:latin typeface="Calibri"/>
                <a:ea typeface="Calibri"/>
                <a:cs typeface="Calibri"/>
                <a:sym typeface="Calibri"/>
              </a:rPr>
              <a:t>grandes villes où nous pensons que le coût sera le plus bas.</a:t>
            </a:r>
            <a:r>
              <a:rPr lang="en-GB"/>
              <a:t>  La théorie avancée se poursuivra dans le prochaine cours et couvrira deux autres mini-cours.</a:t>
            </a:r>
            <a:endParaRPr/>
          </a:p>
        </p:txBody>
      </p:sp>
      <p:sp>
        <p:nvSpPr>
          <p:cNvPr id="446" name="Google Shape;446;p25: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Dans ce cours, nous poursuivrons le cours précédent sur le taux d'actualisation</a:t>
            </a:r>
            <a:r>
              <a:rPr lang="en-GB"/>
              <a:t>. Nous prendrons l'</a:t>
            </a:r>
            <a:r>
              <a:rPr lang="en-GB" sz="1200">
                <a:solidFill>
                  <a:schemeClr val="dk1"/>
                </a:solidFill>
                <a:latin typeface="Calibri"/>
                <a:ea typeface="Calibri"/>
                <a:cs typeface="Calibri"/>
                <a:sym typeface="Calibri"/>
              </a:rPr>
              <a:t>exemple d'un petit système photovoltaïque et verrons comment calculer le </a:t>
            </a:r>
            <a:r>
              <a:rPr lang="en-GB"/>
              <a:t>L.C.O.E. Il s</a:t>
            </a:r>
            <a:r>
              <a:rPr lang="en-GB" sz="1200">
                <a:solidFill>
                  <a:schemeClr val="dk1"/>
                </a:solidFill>
                <a:latin typeface="Calibri"/>
                <a:ea typeface="Calibri"/>
                <a:cs typeface="Calibri"/>
                <a:sym typeface="Calibri"/>
              </a:rPr>
              <a:t>'agit d'un système conçu pour fournir de l'électricité pour quelques ampoules et peut-être pour recharger un téléphone. Dans le cadre multi-niveaux, il correspondrait à un système de niveau 1. Nous avons un système de 17 </a:t>
            </a:r>
            <a:r>
              <a:rPr lang="en-GB"/>
              <a:t>watts </a:t>
            </a:r>
            <a:r>
              <a:rPr lang="en-GB" sz="1200">
                <a:solidFill>
                  <a:schemeClr val="dk1"/>
                </a:solidFill>
                <a:latin typeface="Calibri"/>
                <a:ea typeface="Calibri"/>
                <a:cs typeface="Calibri"/>
                <a:sym typeface="Calibri"/>
              </a:rPr>
              <a:t>et un coût d'investissement de 130 dollars </a:t>
            </a:r>
            <a:r>
              <a:rPr lang="en-GB"/>
              <a:t>américains. Ce </a:t>
            </a:r>
            <a:r>
              <a:rPr lang="en-GB" sz="1200">
                <a:solidFill>
                  <a:schemeClr val="dk1"/>
                </a:solidFill>
                <a:latin typeface="Calibri"/>
                <a:ea typeface="Calibri"/>
                <a:cs typeface="Calibri"/>
                <a:sym typeface="Calibri"/>
              </a:rPr>
              <a:t>système devrait produire environ 35 </a:t>
            </a:r>
            <a:r>
              <a:rPr lang="en-GB"/>
              <a:t>kilowattheures </a:t>
            </a:r>
            <a:r>
              <a:rPr lang="en-GB" sz="1200">
                <a:solidFill>
                  <a:schemeClr val="dk1"/>
                </a:solidFill>
                <a:latin typeface="Calibri"/>
                <a:ea typeface="Calibri"/>
                <a:cs typeface="Calibri"/>
                <a:sym typeface="Calibri"/>
              </a:rPr>
              <a:t>par an</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Il y a également des </a:t>
            </a:r>
            <a:r>
              <a:rPr lang="en-GB"/>
              <a:t>coûts d'</a:t>
            </a:r>
            <a:r>
              <a:rPr lang="en-GB" sz="1200">
                <a:solidFill>
                  <a:schemeClr val="dk1"/>
                </a:solidFill>
                <a:latin typeface="Calibri"/>
                <a:ea typeface="Calibri"/>
                <a:cs typeface="Calibri"/>
                <a:sym typeface="Calibri"/>
              </a:rPr>
              <a:t>exploitation et de maintenance </a:t>
            </a:r>
            <a:r>
              <a:rPr lang="en-GB"/>
              <a:t>(ou O&amp;M) </a:t>
            </a:r>
            <a:r>
              <a:rPr lang="en-GB" sz="1200">
                <a:solidFill>
                  <a:schemeClr val="dk1"/>
                </a:solidFill>
                <a:latin typeface="Calibri"/>
                <a:ea typeface="Calibri"/>
                <a:cs typeface="Calibri"/>
                <a:sym typeface="Calibri"/>
              </a:rPr>
              <a:t>pour s'assurer que le système fonctionne bien (il peut être nécessaire de remplacer les piles au cours de la </a:t>
            </a:r>
            <a:r>
              <a:rPr lang="en-GB"/>
              <a:t>durée de vie du système</a:t>
            </a:r>
            <a:r>
              <a:rPr lang="en-GB" sz="1200">
                <a:solidFill>
                  <a:schemeClr val="dk1"/>
                </a:solidFill>
                <a:latin typeface="Calibri"/>
                <a:ea typeface="Calibri"/>
                <a:cs typeface="Calibri"/>
                <a:sym typeface="Calibri"/>
              </a:rPr>
              <a:t>). Dans cet exemple, les frais d'exploitation et de maintenance s'élèvent en moyenne à deux dollars par an. Les </a:t>
            </a:r>
            <a:r>
              <a:rPr lang="en-GB"/>
              <a:t>panneaux photovoltaïques exploitent </a:t>
            </a:r>
            <a:r>
              <a:rPr lang="en-GB" sz="1200">
                <a:solidFill>
                  <a:schemeClr val="dk1"/>
                </a:solidFill>
                <a:latin typeface="Calibri"/>
                <a:ea typeface="Calibri"/>
                <a:cs typeface="Calibri"/>
                <a:sym typeface="Calibri"/>
              </a:rPr>
              <a:t>une ressource renouvelable </a:t>
            </a:r>
            <a:r>
              <a:rPr lang="en-GB"/>
              <a:t>et il </a:t>
            </a:r>
            <a:r>
              <a:rPr lang="en-GB" sz="1200">
                <a:solidFill>
                  <a:schemeClr val="dk1"/>
                </a:solidFill>
                <a:latin typeface="Calibri"/>
                <a:ea typeface="Calibri"/>
                <a:cs typeface="Calibri"/>
                <a:sym typeface="Calibri"/>
              </a:rPr>
              <a:t>n'y a pas de frais de carburant (le soleil est gratuit</a:t>
            </a:r>
            <a:r>
              <a:rPr lang="en-GB"/>
              <a:t>). </a:t>
            </a:r>
            <a:r>
              <a:rPr lang="en-GB" sz="1200">
                <a:solidFill>
                  <a:schemeClr val="dk1"/>
                </a:solidFill>
                <a:latin typeface="Calibri"/>
                <a:ea typeface="Calibri"/>
                <a:cs typeface="Calibri"/>
                <a:sym typeface="Calibri"/>
              </a:rPr>
              <a:t>Nous considérons également un taux d'actualisation de 10 % et nous pensons que ce système pourra produire de l'électricité pendant une vingtaine d'années</a:t>
            </a:r>
            <a:r>
              <a:rPr lang="en-GB"/>
              <a:t>. </a:t>
            </a:r>
            <a:endParaRPr/>
          </a:p>
        </p:txBody>
      </p:sp>
      <p:sp>
        <p:nvSpPr>
          <p:cNvPr id="188" name="Google Shape;188;p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Si nous considérons ce que nous appelons l'année zéro, il s'agit de l'année où nous investissons dans notre système photovoltaïque. Nous examinerons d'abord le coût de l'investissement, les coûts d'exploitation et de maintenance</a:t>
            </a:r>
            <a:r>
              <a:rPr lang="en-GB"/>
              <a:t>, </a:t>
            </a:r>
            <a:r>
              <a:rPr lang="en-GB" sz="1200">
                <a:solidFill>
                  <a:schemeClr val="dk1"/>
                </a:solidFill>
                <a:latin typeface="Calibri"/>
                <a:ea typeface="Calibri"/>
                <a:cs typeface="Calibri"/>
                <a:sym typeface="Calibri"/>
              </a:rPr>
              <a:t>et le coût du combustible, que nous diviserons par un taux d'actualisation de 10 % </a:t>
            </a:r>
            <a:r>
              <a:rPr lang="en-GB"/>
              <a:t>à</a:t>
            </a:r>
            <a:r>
              <a:rPr lang="en-GB" sz="1200">
                <a:solidFill>
                  <a:schemeClr val="dk1"/>
                </a:solidFill>
                <a:latin typeface="Calibri"/>
                <a:ea typeface="Calibri"/>
                <a:cs typeface="Calibri"/>
                <a:sym typeface="Calibri"/>
              </a:rPr>
              <a:t> la puissance</a:t>
            </a:r>
            <a:r>
              <a:rPr lang="en-GB"/>
              <a:t> le nombre d’</a:t>
            </a:r>
            <a:r>
              <a:rPr lang="en-GB" sz="1200">
                <a:solidFill>
                  <a:schemeClr val="dk1"/>
                </a:solidFill>
                <a:latin typeface="Calibri"/>
                <a:ea typeface="Calibri"/>
                <a:cs typeface="Calibri"/>
                <a:sym typeface="Calibri"/>
              </a:rPr>
              <a:t>année (</a:t>
            </a:r>
            <a:r>
              <a:rPr lang="en-GB"/>
              <a:t>comme indiqué dans le </a:t>
            </a:r>
            <a:r>
              <a:rPr lang="en-GB" sz="1200">
                <a:solidFill>
                  <a:schemeClr val="dk1"/>
                </a:solidFill>
                <a:latin typeface="Calibri"/>
                <a:ea typeface="Calibri"/>
                <a:cs typeface="Calibri"/>
                <a:sym typeface="Calibri"/>
              </a:rPr>
              <a:t>carré </a:t>
            </a:r>
            <a:r>
              <a:rPr lang="en-GB"/>
              <a:t>rouge).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En cette année </a:t>
            </a:r>
            <a:r>
              <a:rPr lang="en-GB"/>
              <a:t>zéro, le </a:t>
            </a:r>
            <a:r>
              <a:rPr lang="en-GB" sz="1200">
                <a:solidFill>
                  <a:schemeClr val="dk1"/>
                </a:solidFill>
                <a:latin typeface="Calibri"/>
                <a:ea typeface="Calibri"/>
                <a:cs typeface="Calibri"/>
                <a:sym typeface="Calibri"/>
              </a:rPr>
              <a:t>coût d'investissement est de 130 dollars, et il n'y a pas encore de coûts d'exploitation et de maintenance ou de carburant. Au dénominateur, nous avons (1 + 0,1) qui était le taux d'actualisation, puis à la puissance de l'année qui, dans ce cas, est zéro. Cela signifie que nous avons 130 + zéro + zéro, soit 130 divisé par (1 + 0,1) à la puissance 0, c'est-à-dire 1. Les coûts actualisés de l'année zéro </a:t>
            </a:r>
            <a:r>
              <a:rPr lang="en-GB"/>
              <a:t>sont donc de </a:t>
            </a:r>
            <a:r>
              <a:rPr lang="en-GB" sz="1200">
                <a:solidFill>
                  <a:schemeClr val="dk1"/>
                </a:solidFill>
                <a:latin typeface="Calibri"/>
                <a:ea typeface="Calibri"/>
                <a:cs typeface="Calibri"/>
                <a:sym typeface="Calibri"/>
              </a:rPr>
              <a:t>130 dollars (</a:t>
            </a:r>
            <a:r>
              <a:rPr lang="en-GB"/>
              <a:t>comme le montre le </a:t>
            </a:r>
            <a:r>
              <a:rPr lang="en-GB" sz="1200">
                <a:solidFill>
                  <a:schemeClr val="dk1"/>
                </a:solidFill>
                <a:latin typeface="Calibri"/>
                <a:ea typeface="Calibri"/>
                <a:cs typeface="Calibri"/>
                <a:sym typeface="Calibri"/>
              </a:rPr>
              <a:t>carré </a:t>
            </a:r>
            <a:r>
              <a:rPr lang="en-GB"/>
              <a:t>rouge). </a:t>
            </a:r>
            <a:r>
              <a:rPr lang="en-GB" sz="1200">
                <a:solidFill>
                  <a:schemeClr val="dk1"/>
                </a:solidFill>
                <a:latin typeface="Calibri"/>
                <a:ea typeface="Calibri"/>
                <a:cs typeface="Calibri"/>
                <a:sym typeface="Calibri"/>
              </a:rPr>
              <a:t>Si nous examinons la production d'électricité dans le carré bleu, nous supposons qu'il n'y a pas encore de production d'électricité au cours de l'année zéro. </a:t>
            </a:r>
            <a:r>
              <a:rPr lang="en-GB"/>
              <a:t>Nous </a:t>
            </a:r>
            <a:r>
              <a:rPr lang="en-GB" sz="1200">
                <a:solidFill>
                  <a:schemeClr val="dk1"/>
                </a:solidFill>
                <a:latin typeface="Calibri"/>
                <a:ea typeface="Calibri"/>
                <a:cs typeface="Calibri"/>
                <a:sym typeface="Calibri"/>
              </a:rPr>
              <a:t>devons également actualiser la production conduisant à l'opération de (1 + 0,1) à la puissance zéro, soit 0 kWh.</a:t>
            </a:r>
            <a:r>
              <a:rPr lang="en-GB"/>
              <a:t> Bien que l'actualisation de la production d'électricité semble inconcevable d'un point de vue physique, la production d'électricité correspond aux revenus des ventes d'électricité. Plus les revenus sont éloignés du présent, plus la valeur monétaire est faible.</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a:p>
        </p:txBody>
      </p:sp>
      <p:sp>
        <p:nvSpPr>
          <p:cNvPr id="196" name="Google Shape;196;p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Si nous passons maintenant à l'année 1, la première année de fonctionnement du système, nous </a:t>
            </a:r>
            <a:r>
              <a:rPr lang="en-GB"/>
              <a:t>n'avons plus de </a:t>
            </a:r>
            <a:r>
              <a:rPr lang="en-GB" sz="1200">
                <a:solidFill>
                  <a:schemeClr val="dk1"/>
                </a:solidFill>
                <a:latin typeface="Calibri"/>
                <a:ea typeface="Calibri"/>
                <a:cs typeface="Calibri"/>
                <a:sym typeface="Calibri"/>
              </a:rPr>
              <a:t>coûts d'investissement (</a:t>
            </a:r>
            <a:r>
              <a:rPr lang="en-GB"/>
              <a:t>ou I)</a:t>
            </a:r>
            <a:r>
              <a:rPr lang="en-GB" sz="1200">
                <a:solidFill>
                  <a:schemeClr val="dk1"/>
                </a:solidFill>
                <a:latin typeface="Calibri"/>
                <a:ea typeface="Calibri"/>
                <a:cs typeface="Calibri"/>
                <a:sym typeface="Calibri"/>
              </a:rPr>
              <a:t>, puisque nous avons déjà investi au cours de l'année zéro. Le coût d'investissement est </a:t>
            </a:r>
            <a:r>
              <a:rPr lang="en-GB"/>
              <a:t>donc </a:t>
            </a:r>
            <a:r>
              <a:rPr lang="en-GB" sz="1200">
                <a:solidFill>
                  <a:schemeClr val="dk1"/>
                </a:solidFill>
                <a:latin typeface="Calibri"/>
                <a:ea typeface="Calibri"/>
                <a:cs typeface="Calibri"/>
                <a:sym typeface="Calibri"/>
              </a:rPr>
              <a:t>nul</a:t>
            </a:r>
            <a:r>
              <a:rPr lang="en-GB"/>
              <a:t>. Cependant, nous avons maintenant </a:t>
            </a:r>
            <a:r>
              <a:rPr lang="en-GB" sz="1200">
                <a:solidFill>
                  <a:schemeClr val="dk1"/>
                </a:solidFill>
                <a:latin typeface="Calibri"/>
                <a:ea typeface="Calibri"/>
                <a:cs typeface="Calibri"/>
                <a:sym typeface="Calibri"/>
              </a:rPr>
              <a:t>deux dollars de coûts d'exploitation et de maintenance chaque année. Nous </a:t>
            </a:r>
            <a:r>
              <a:rPr lang="en-GB"/>
              <a:t>n'avons toujours pas de </a:t>
            </a:r>
            <a:r>
              <a:rPr lang="en-GB" sz="1200">
                <a:solidFill>
                  <a:schemeClr val="dk1"/>
                </a:solidFill>
                <a:latin typeface="Calibri"/>
                <a:ea typeface="Calibri"/>
                <a:cs typeface="Calibri"/>
                <a:sym typeface="Calibri"/>
              </a:rPr>
              <a:t>frais de carburant, car la ressource solaire est gratuite, ce qui signifie que F est nul. Au total, les coûts s'élèvent à deux dollars. Nous les actualisons encore pour un an, ce qui signifie que nous avons (1 + 0,1) (</a:t>
            </a:r>
            <a:r>
              <a:rPr lang="en-GB"/>
              <a:t>c'est-à-dire 1 </a:t>
            </a:r>
            <a:r>
              <a:rPr lang="en-GB" sz="1200">
                <a:solidFill>
                  <a:schemeClr val="dk1"/>
                </a:solidFill>
                <a:latin typeface="Calibri"/>
                <a:ea typeface="Calibri"/>
                <a:cs typeface="Calibri"/>
                <a:sym typeface="Calibri"/>
              </a:rPr>
              <a:t>+ 10 % de taux d'actualisation) à la puissance un. Nous obtenons 2 divisé par 1,1, ce qui signifie que les coûts actualisés sont de 1,82 dollar. Nous examinons ensuite la production. Notre système produit 35 </a:t>
            </a:r>
            <a:r>
              <a:rPr lang="en-GB"/>
              <a:t>kilowattheures </a:t>
            </a:r>
            <a:r>
              <a:rPr lang="en-GB" sz="1200">
                <a:solidFill>
                  <a:schemeClr val="dk1"/>
                </a:solidFill>
                <a:latin typeface="Calibri"/>
                <a:ea typeface="Calibri"/>
                <a:cs typeface="Calibri"/>
                <a:sym typeface="Calibri"/>
              </a:rPr>
              <a:t>par an. L'actualisation de 35 </a:t>
            </a:r>
            <a:r>
              <a:rPr lang="en-GB"/>
              <a:t>kilowattheures </a:t>
            </a:r>
            <a:r>
              <a:rPr lang="en-GB" sz="1200">
                <a:solidFill>
                  <a:schemeClr val="dk1"/>
                </a:solidFill>
                <a:latin typeface="Calibri"/>
                <a:ea typeface="Calibri"/>
                <a:cs typeface="Calibri"/>
                <a:sym typeface="Calibri"/>
              </a:rPr>
              <a:t>par 1,1 donne 31,82 </a:t>
            </a:r>
            <a:r>
              <a:rPr lang="en-GB"/>
              <a:t>kilowattheures </a:t>
            </a:r>
            <a:r>
              <a:rPr lang="en-GB" sz="1200">
                <a:solidFill>
                  <a:schemeClr val="dk1"/>
                </a:solidFill>
                <a:latin typeface="Calibri"/>
                <a:ea typeface="Calibri"/>
                <a:cs typeface="Calibri"/>
                <a:sym typeface="Calibri"/>
              </a:rPr>
              <a:t>de production actualisée</a:t>
            </a:r>
            <a:r>
              <a:rPr lang="en-GB"/>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Il s'agit des coûts et de la production au cours de la première année. </a:t>
            </a:r>
            <a:endParaRPr/>
          </a:p>
        </p:txBody>
      </p:sp>
      <p:sp>
        <p:nvSpPr>
          <p:cNvPr id="212" name="Google Shape;212;p5: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suivons ensuite le même processus pour la deuxième année. Nous avons zéro investissement, deux dollars de frais d'exploitation et d'entretien</a:t>
            </a:r>
            <a:r>
              <a:rPr lang="en-GB"/>
              <a:t>, </a:t>
            </a:r>
            <a:r>
              <a:rPr lang="en-GB" sz="1200">
                <a:solidFill>
                  <a:schemeClr val="dk1"/>
                </a:solidFill>
                <a:latin typeface="Calibri"/>
                <a:ea typeface="Calibri"/>
                <a:cs typeface="Calibri"/>
                <a:sym typeface="Calibri"/>
              </a:rPr>
              <a:t>et zéro dollar de frais de carburant. Nous actualisons ce coût pour deux ans, c'est-à-dire que nous le divisons par 1,21. Le coût pour la deuxième année est </a:t>
            </a:r>
            <a:r>
              <a:rPr lang="en-GB"/>
              <a:t>donc de </a:t>
            </a:r>
            <a:r>
              <a:rPr lang="en-GB" sz="1200">
                <a:solidFill>
                  <a:schemeClr val="dk1"/>
                </a:solidFill>
                <a:latin typeface="Calibri"/>
                <a:ea typeface="Calibri"/>
                <a:cs typeface="Calibri"/>
                <a:sym typeface="Calibri"/>
              </a:rPr>
              <a:t>1,65 </a:t>
            </a:r>
            <a:r>
              <a:rPr lang="en-GB"/>
              <a:t>dollar américain </a:t>
            </a:r>
            <a:r>
              <a:rPr lang="en-GB" sz="1200">
                <a:solidFill>
                  <a:schemeClr val="dk1"/>
                </a:solidFill>
                <a:latin typeface="Calibri"/>
                <a:ea typeface="Calibri"/>
                <a:cs typeface="Calibri"/>
                <a:sym typeface="Calibri"/>
              </a:rPr>
              <a:t>en valeur </a:t>
            </a:r>
            <a:r>
              <a:rPr lang="en-GB"/>
              <a:t>actuelle. De </a:t>
            </a:r>
            <a:r>
              <a:rPr lang="en-GB" sz="1200">
                <a:solidFill>
                  <a:schemeClr val="dk1"/>
                </a:solidFill>
                <a:latin typeface="Calibri"/>
                <a:ea typeface="Calibri"/>
                <a:cs typeface="Calibri"/>
                <a:sym typeface="Calibri"/>
              </a:rPr>
              <a:t>même, pour la production d'électricité, nous avons 35 kilowattheures de production actualisés sur deux ans, ce qui correspond au facteur 1,21</a:t>
            </a:r>
            <a:r>
              <a:rPr lang="en-GB"/>
              <a:t>. Cela </a:t>
            </a:r>
            <a:r>
              <a:rPr lang="en-GB" sz="1200">
                <a:solidFill>
                  <a:schemeClr val="dk1"/>
                </a:solidFill>
                <a:latin typeface="Calibri"/>
                <a:ea typeface="Calibri"/>
                <a:cs typeface="Calibri"/>
                <a:sym typeface="Calibri"/>
              </a:rPr>
              <a:t>représente 28,9 </a:t>
            </a:r>
            <a:r>
              <a:rPr lang="en-GB"/>
              <a:t>kilowattheures </a:t>
            </a:r>
            <a:r>
              <a:rPr lang="en-GB" sz="1200">
                <a:solidFill>
                  <a:schemeClr val="dk1"/>
                </a:solidFill>
                <a:latin typeface="Calibri"/>
                <a:ea typeface="Calibri"/>
                <a:cs typeface="Calibri"/>
                <a:sym typeface="Calibri"/>
              </a:rPr>
              <a:t>pour la deuxième année.</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8" name="Google Shape;228;p6: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procédons ainsi pour toutes les années et nous pouvons ensuite calculer le </a:t>
            </a:r>
            <a:r>
              <a:rPr lang="en-GB"/>
              <a:t>L.C.O.E sur </a:t>
            </a:r>
            <a:r>
              <a:rPr lang="en-GB" sz="1200">
                <a:solidFill>
                  <a:schemeClr val="dk1"/>
                </a:solidFill>
                <a:latin typeface="Calibri"/>
                <a:ea typeface="Calibri"/>
                <a:cs typeface="Calibri"/>
                <a:sym typeface="Calibri"/>
              </a:rPr>
              <a:t>la base de la durée de vie de la technologie</a:t>
            </a:r>
            <a:r>
              <a:rPr lang="en-GB"/>
              <a:t>, c'est-à-dire les </a:t>
            </a:r>
            <a:r>
              <a:rPr lang="en-GB" sz="1200">
                <a:solidFill>
                  <a:schemeClr val="dk1"/>
                </a:solidFill>
                <a:latin typeface="Calibri"/>
                <a:ea typeface="Calibri"/>
                <a:cs typeface="Calibri"/>
                <a:sym typeface="Calibri"/>
              </a:rPr>
              <a:t>20 années pendant lesquelles la technologie est censée produire de l'électricité. Nous pouvons également calculer le </a:t>
            </a:r>
            <a:r>
              <a:rPr lang="en-GB"/>
              <a:t>L.C.O.E. </a:t>
            </a:r>
            <a:r>
              <a:rPr lang="en-GB" sz="1200">
                <a:solidFill>
                  <a:schemeClr val="dk1"/>
                </a:solidFill>
                <a:latin typeface="Calibri"/>
                <a:ea typeface="Calibri"/>
                <a:cs typeface="Calibri"/>
                <a:sym typeface="Calibri"/>
              </a:rPr>
              <a:t>pour la durée de vie du projet. Si la durée de vie d'un projet n'est que de 15 ans, cela signifie qu'à la fin de la durée de vie du projet, le système peut encore produire de l'électricité pendant cinq ans</a:t>
            </a:r>
            <a:r>
              <a:rPr lang="en-GB"/>
              <a:t>. Pour compenser cela, nous </a:t>
            </a:r>
            <a:r>
              <a:rPr lang="en-GB" sz="1200">
                <a:solidFill>
                  <a:schemeClr val="dk1"/>
                </a:solidFill>
                <a:latin typeface="Calibri"/>
                <a:ea typeface="Calibri"/>
                <a:cs typeface="Calibri"/>
                <a:sym typeface="Calibri"/>
              </a:rPr>
              <a:t>pouvons tenir compte de ce que l'on appelle le coût de récupération. Le coût de récupération représente la valeur restante de ce système</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Dans l'outil OnSSET, le coût de récupération est approximativement égal aux coûts d'investissement de la technologie</a:t>
            </a:r>
            <a:r>
              <a:rPr lang="en-GB"/>
              <a:t>, </a:t>
            </a:r>
            <a:r>
              <a:rPr lang="en-GB" sz="1200">
                <a:solidFill>
                  <a:schemeClr val="dk1"/>
                </a:solidFill>
                <a:latin typeface="Calibri"/>
                <a:ea typeface="Calibri"/>
                <a:cs typeface="Calibri"/>
                <a:sym typeface="Calibri"/>
              </a:rPr>
              <a:t>multipliés par la </a:t>
            </a:r>
            <a:r>
              <a:rPr lang="en-GB"/>
              <a:t>durée de vie </a:t>
            </a:r>
            <a:r>
              <a:rPr lang="en-GB" sz="1200">
                <a:solidFill>
                  <a:schemeClr val="dk1"/>
                </a:solidFill>
                <a:latin typeface="Calibri"/>
                <a:ea typeface="Calibri"/>
                <a:cs typeface="Calibri"/>
                <a:sym typeface="Calibri"/>
              </a:rPr>
              <a:t>restante de la technologie</a:t>
            </a:r>
            <a:r>
              <a:rPr lang="en-GB"/>
              <a:t>, </a:t>
            </a:r>
            <a:r>
              <a:rPr lang="en-GB" sz="1200">
                <a:solidFill>
                  <a:schemeClr val="dk1"/>
                </a:solidFill>
                <a:latin typeface="Calibri"/>
                <a:ea typeface="Calibri"/>
                <a:cs typeface="Calibri"/>
                <a:sym typeface="Calibri"/>
              </a:rPr>
              <a:t>divisés par la durée de vie prévue de la technologie. Si les coûts d'investissement s'élèvent à 130 dollars</a:t>
            </a:r>
            <a:r>
              <a:rPr lang="en-GB"/>
              <a:t>, que </a:t>
            </a:r>
            <a:r>
              <a:rPr lang="en-GB" sz="1200">
                <a:solidFill>
                  <a:schemeClr val="dk1"/>
                </a:solidFill>
                <a:latin typeface="Calibri"/>
                <a:ea typeface="Calibri"/>
                <a:cs typeface="Calibri"/>
                <a:sym typeface="Calibri"/>
              </a:rPr>
              <a:t>la </a:t>
            </a:r>
            <a:r>
              <a:rPr lang="en-GB"/>
              <a:t>durée de vie du </a:t>
            </a:r>
            <a:r>
              <a:rPr lang="en-GB" sz="1200">
                <a:solidFill>
                  <a:schemeClr val="dk1"/>
                </a:solidFill>
                <a:latin typeface="Calibri"/>
                <a:ea typeface="Calibri"/>
                <a:cs typeface="Calibri"/>
                <a:sym typeface="Calibri"/>
              </a:rPr>
              <a:t>projet est de 15 ans et que </a:t>
            </a:r>
            <a:r>
              <a:rPr lang="en-GB"/>
              <a:t>la durée de vie prévue de la </a:t>
            </a:r>
            <a:r>
              <a:rPr lang="en-GB" sz="1200">
                <a:solidFill>
                  <a:schemeClr val="dk1"/>
                </a:solidFill>
                <a:latin typeface="Calibri"/>
                <a:ea typeface="Calibri"/>
                <a:cs typeface="Calibri"/>
                <a:sym typeface="Calibri"/>
              </a:rPr>
              <a:t>technologie </a:t>
            </a:r>
            <a:r>
              <a:rPr lang="en-GB"/>
              <a:t>est de </a:t>
            </a:r>
            <a:r>
              <a:rPr lang="en-GB" sz="1200">
                <a:solidFill>
                  <a:schemeClr val="dk1"/>
                </a:solidFill>
                <a:latin typeface="Calibri"/>
                <a:ea typeface="Calibri"/>
                <a:cs typeface="Calibri"/>
                <a:sym typeface="Calibri"/>
              </a:rPr>
              <a:t>20 ans, </a:t>
            </a:r>
            <a:r>
              <a:rPr lang="en-GB"/>
              <a:t>nous </a:t>
            </a:r>
            <a:r>
              <a:rPr lang="en-GB" sz="1200">
                <a:solidFill>
                  <a:schemeClr val="dk1"/>
                </a:solidFill>
                <a:latin typeface="Calibri"/>
                <a:ea typeface="Calibri"/>
                <a:cs typeface="Calibri"/>
                <a:sym typeface="Calibri"/>
              </a:rPr>
              <a:t>savons qu'à la fin de la durée de vie du produit, il nous reste encore 5 ans de durée de vie de la technologie. Cela donne 5 divisé par 20 fois le coût de l'investissement, qui est la valeur restante dans le système</a:t>
            </a:r>
            <a:r>
              <a:rPr lang="en-GB"/>
              <a:t>. Cela donne </a:t>
            </a:r>
            <a:r>
              <a:rPr lang="en-GB" sz="1200">
                <a:solidFill>
                  <a:schemeClr val="dk1"/>
                </a:solidFill>
                <a:latin typeface="Calibri"/>
                <a:ea typeface="Calibri"/>
                <a:cs typeface="Calibri"/>
                <a:sym typeface="Calibri"/>
              </a:rPr>
              <a:t>32,5 dollars. Nous pouvons introduire les coûts de récupération dans notre formule </a:t>
            </a:r>
            <a:r>
              <a:rPr lang="en-GB"/>
              <a:t>L.C.O.E. </a:t>
            </a:r>
            <a:r>
              <a:rPr lang="en-GB" sz="1200">
                <a:solidFill>
                  <a:schemeClr val="dk1"/>
                </a:solidFill>
                <a:latin typeface="Calibri"/>
                <a:ea typeface="Calibri"/>
                <a:cs typeface="Calibri"/>
                <a:sym typeface="Calibri"/>
              </a:rPr>
              <a:t>en tant que coût d'investissement négatif. Notez qu'il s'agit d'une version simplifiée du calcul du coût de récupération ; dans certains cas, les coûts du système peuvent diminuer plus ou moins rapidement </a:t>
            </a:r>
            <a:r>
              <a:rPr lang="en-GB"/>
              <a:t>au cours de la durée de vie d'une technologie</a:t>
            </a:r>
            <a:r>
              <a:rPr lang="en-GB" sz="1200">
                <a:solidFill>
                  <a:schemeClr val="dk1"/>
                </a:solidFill>
                <a:latin typeface="Calibri"/>
                <a:ea typeface="Calibri"/>
                <a:cs typeface="Calibri"/>
                <a:sym typeface="Calibri"/>
              </a:rPr>
              <a:t>.</a:t>
            </a:r>
            <a:endParaRPr/>
          </a:p>
        </p:txBody>
      </p:sp>
      <p:sp>
        <p:nvSpPr>
          <p:cNvPr id="243" name="Google Shape;243;p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9: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poursuivons maintenant notre calcul du </a:t>
            </a:r>
            <a:r>
              <a:rPr lang="en-GB"/>
              <a:t>L.C.O.E. </a:t>
            </a:r>
            <a:r>
              <a:rPr lang="en-GB" sz="1200">
                <a:solidFill>
                  <a:schemeClr val="dk1"/>
                </a:solidFill>
                <a:latin typeface="Calibri"/>
                <a:ea typeface="Calibri"/>
                <a:cs typeface="Calibri"/>
                <a:sym typeface="Calibri"/>
              </a:rPr>
              <a:t>pour l'année 15, qui correspond à la fin de la durée de vie de notre projet. Le système aura un coût de récupération puisque la </a:t>
            </a:r>
            <a:r>
              <a:rPr lang="en-GB"/>
              <a:t>durée de vie </a:t>
            </a:r>
            <a:r>
              <a:rPr lang="en-GB" sz="1200">
                <a:solidFill>
                  <a:schemeClr val="dk1"/>
                </a:solidFill>
                <a:latin typeface="Calibri"/>
                <a:ea typeface="Calibri"/>
                <a:cs typeface="Calibri"/>
                <a:sym typeface="Calibri"/>
              </a:rPr>
              <a:t>technique était de 20 ans. Nous le chiffrons à 32,5 dollars. Nous avons maintenant les coûts finaux d'exploitation et de maintenance de deux dollars et aucun coût de carburant. Le coût total est de </a:t>
            </a:r>
            <a:r>
              <a:rPr lang="en-GB"/>
              <a:t>moins 28,4 </a:t>
            </a:r>
            <a:r>
              <a:rPr lang="en-GB" sz="1200">
                <a:solidFill>
                  <a:schemeClr val="dk1"/>
                </a:solidFill>
                <a:latin typeface="Calibri"/>
                <a:ea typeface="Calibri"/>
                <a:cs typeface="Calibri"/>
                <a:sym typeface="Calibri"/>
              </a:rPr>
              <a:t>dollars</a:t>
            </a:r>
            <a:r>
              <a:rPr lang="en-GB"/>
              <a:t>, </a:t>
            </a:r>
            <a:r>
              <a:rPr lang="en-GB" sz="1200">
                <a:solidFill>
                  <a:schemeClr val="dk1"/>
                </a:solidFill>
                <a:latin typeface="Calibri"/>
                <a:ea typeface="Calibri"/>
                <a:cs typeface="Calibri"/>
                <a:sym typeface="Calibri"/>
              </a:rPr>
              <a:t>divisé par le facteur d'actualisation de l'année 15, qui est de 4,18. Le coût restant est de </a:t>
            </a:r>
            <a:r>
              <a:rPr lang="en-GB"/>
              <a:t>moins 6,79 </a:t>
            </a:r>
            <a:r>
              <a:rPr lang="en-GB" sz="1200">
                <a:solidFill>
                  <a:schemeClr val="dk1"/>
                </a:solidFill>
                <a:latin typeface="Calibri"/>
                <a:ea typeface="Calibri"/>
                <a:cs typeface="Calibri"/>
                <a:sym typeface="Calibri"/>
              </a:rPr>
              <a:t>dollars</a:t>
            </a:r>
            <a:r>
              <a:rPr lang="en-GB"/>
              <a:t>. Cela </a:t>
            </a:r>
            <a:r>
              <a:rPr lang="en-GB" sz="1200">
                <a:solidFill>
                  <a:schemeClr val="dk1"/>
                </a:solidFill>
                <a:latin typeface="Calibri"/>
                <a:ea typeface="Calibri"/>
                <a:cs typeface="Calibri"/>
                <a:sym typeface="Calibri"/>
              </a:rPr>
              <a:t>signifie </a:t>
            </a:r>
            <a:r>
              <a:rPr lang="en-GB"/>
              <a:t>que dans l</a:t>
            </a:r>
            <a:r>
              <a:rPr lang="en-GB" sz="1200">
                <a:solidFill>
                  <a:schemeClr val="dk1"/>
                </a:solidFill>
                <a:latin typeface="Calibri"/>
                <a:ea typeface="Calibri"/>
                <a:cs typeface="Calibri"/>
                <a:sym typeface="Calibri"/>
              </a:rPr>
              <a:t>'année 15, si nous vendons le système</a:t>
            </a:r>
            <a:r>
              <a:rPr lang="en-GB"/>
              <a:t>, </a:t>
            </a:r>
            <a:r>
              <a:rPr lang="en-GB" sz="1200">
                <a:solidFill>
                  <a:schemeClr val="dk1"/>
                </a:solidFill>
                <a:latin typeface="Calibri"/>
                <a:ea typeface="Calibri"/>
                <a:cs typeface="Calibri"/>
                <a:sym typeface="Calibri"/>
              </a:rPr>
              <a:t>nous récupérerons 6,79 dollars </a:t>
            </a:r>
            <a:r>
              <a:rPr lang="en-GB"/>
              <a:t>américains en valeur d</a:t>
            </a:r>
            <a:r>
              <a:rPr lang="en-GB" sz="1200">
                <a:solidFill>
                  <a:schemeClr val="dk1"/>
                </a:solidFill>
                <a:latin typeface="Calibri"/>
                <a:ea typeface="Calibri"/>
                <a:cs typeface="Calibri"/>
                <a:sym typeface="Calibri"/>
              </a:rPr>
              <a:t>'aujourd'hui. La production d'électricité est de 35 </a:t>
            </a:r>
            <a:r>
              <a:rPr lang="en-GB"/>
              <a:t>kilowattheures </a:t>
            </a:r>
            <a:r>
              <a:rPr lang="en-GB" sz="1200">
                <a:solidFill>
                  <a:schemeClr val="dk1"/>
                </a:solidFill>
                <a:latin typeface="Calibri"/>
                <a:ea typeface="Calibri"/>
                <a:cs typeface="Calibri"/>
                <a:sym typeface="Calibri"/>
              </a:rPr>
              <a:t>divisés par le facteur d'actualisation pour l'année 15, </a:t>
            </a:r>
            <a:r>
              <a:rPr lang="en-GB"/>
              <a:t>soit </a:t>
            </a:r>
            <a:r>
              <a:rPr lang="en-GB" sz="1200">
                <a:solidFill>
                  <a:schemeClr val="dk1"/>
                </a:solidFill>
                <a:latin typeface="Calibri"/>
                <a:ea typeface="Calibri"/>
                <a:cs typeface="Calibri"/>
                <a:sym typeface="Calibri"/>
              </a:rPr>
              <a:t>8,37 </a:t>
            </a:r>
            <a:r>
              <a:rPr lang="en-GB"/>
              <a:t>kilowattheures. </a:t>
            </a:r>
            <a:endParaRPr sz="1200">
              <a:solidFill>
                <a:schemeClr val="dk1"/>
              </a:solidFill>
              <a:latin typeface="Calibri"/>
              <a:ea typeface="Calibri"/>
              <a:cs typeface="Calibri"/>
              <a:sym typeface="Calibri"/>
            </a:endParaRPr>
          </a:p>
        </p:txBody>
      </p:sp>
      <p:sp>
        <p:nvSpPr>
          <p:cNvPr id="258" name="Google Shape;258;p9: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30"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3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8" name="Google Shape;18;p30"/>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a:spLocks noGrp="1"/>
          </p:cNvSpPr>
          <p:nvPr>
            <p:ph type="pic" idx="2"/>
          </p:nvPr>
        </p:nvSpPr>
        <p:spPr>
          <a:xfrm>
            <a:off x="5183188" y="987425"/>
            <a:ext cx="6172200" cy="4873625"/>
          </a:xfrm>
          <a:prstGeom prst="rect">
            <a:avLst/>
          </a:prstGeom>
          <a:noFill/>
          <a:ln>
            <a:noFill/>
          </a:ln>
        </p:spPr>
      </p:sp>
      <p:sp>
        <p:nvSpPr>
          <p:cNvPr id="76" name="Google Shape;76;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04" name="Google Shape;104;p44"/>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5"/>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1"/>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2"/>
          <p:cNvSpPr>
            <a:spLocks noGrp="1"/>
          </p:cNvSpPr>
          <p:nvPr>
            <p:ph type="pic" idx="2"/>
          </p:nvPr>
        </p:nvSpPr>
        <p:spPr>
          <a:xfrm>
            <a:off x="5183188" y="987425"/>
            <a:ext cx="6172200" cy="4873625"/>
          </a:xfrm>
          <a:prstGeom prst="rect">
            <a:avLst/>
          </a:prstGeom>
          <a:noFill/>
          <a:ln>
            <a:noFill/>
          </a:ln>
        </p:spPr>
      </p:sp>
      <p:sp>
        <p:nvSpPr>
          <p:cNvPr id="152" name="Google Shape;152;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
        <p:cNvGrpSpPr/>
        <p:nvPr/>
      </p:nvGrpSpPr>
      <p:grpSpPr>
        <a:xfrm>
          <a:off x="0" y="0"/>
          <a:ext cx="0" cy="0"/>
          <a:chOff x="0" y="0"/>
          <a:chExt cx="0" cy="0"/>
        </a:xfrm>
      </p:grpSpPr>
      <p:pic>
        <p:nvPicPr>
          <p:cNvPr id="26" name="Google Shape;26;p32"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27" name="Google Shape;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34"/>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6" name="Google Shape;3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OnSSET/teaching_kit/courses/module_3/Lecture%20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eosweb.larc.nasa.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creativecommons.org/licenses/by/4.0/legalco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endev-indonesia.inf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github.com/OnSSET/teaching_kit/courses/module_3/Lecture%20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doi.org/10.1088/1748-9326/6/3/034002" TargetMode="External"/><Relationship Id="rId4" Type="http://schemas.openxmlformats.org/officeDocument/2006/relationships/hyperlink" Target="https://github.com/OnSSET/teaching_kit/courses/module_3/Lecture%206/"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nsset.github.io/teaching_kit/courses/module_3/Lecture%20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1"/>
          <p:cNvSpPr txBox="1"/>
          <p:nvPr/>
        </p:nvSpPr>
        <p:spPr>
          <a:xfrm>
            <a:off x="8461829" y="6085113"/>
            <a:ext cx="37410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Open Sans"/>
                <a:ea typeface="Open Sans"/>
                <a:cs typeface="Open Sans"/>
                <a:sym typeface="Open Sans"/>
              </a:rPr>
              <a:t>Version 1.0</a:t>
            </a:r>
            <a:endParaRPr sz="1800" b="1" i="0" u="none" strike="noStrike" cap="none">
              <a:solidFill>
                <a:schemeClr val="lt1"/>
              </a:solidFill>
              <a:latin typeface="Open Sans"/>
              <a:ea typeface="Open Sans"/>
              <a:cs typeface="Open Sans"/>
              <a:sym typeface="Open Sans"/>
            </a:endParaRPr>
          </a:p>
        </p:txBody>
      </p:sp>
      <p:sp>
        <p:nvSpPr>
          <p:cNvPr id="175" name="Google Shape;175;p1"/>
          <p:cNvSpPr txBox="1"/>
          <p:nvPr/>
        </p:nvSpPr>
        <p:spPr>
          <a:xfrm>
            <a:off x="797230" y="3683063"/>
            <a:ext cx="36711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Clr>
                <a:schemeClr val="dk1"/>
              </a:buClr>
              <a:buFont typeface="Arial"/>
              <a:buNone/>
            </a:pPr>
            <a:r>
              <a:rPr lang="en-GB" sz="1800" b="1">
                <a:solidFill>
                  <a:schemeClr val="dk1"/>
                </a:solidFill>
                <a:latin typeface="Open Sans ExtraBold"/>
                <a:ea typeface="Open Sans ExtraBold"/>
                <a:cs typeface="Open Sans ExtraBold"/>
                <a:sym typeface="Open Sans ExtraBold"/>
              </a:rPr>
              <a:t>OnSSET/Plateforme mondiale d'électrification</a:t>
            </a:r>
            <a:endParaRPr sz="1800" b="1">
              <a:solidFill>
                <a:schemeClr val="dk1"/>
              </a:solidFill>
              <a:latin typeface="Open Sans ExtraBold"/>
              <a:ea typeface="Open Sans ExtraBold"/>
              <a:cs typeface="Open Sans ExtraBold"/>
              <a:sym typeface="Open Sans ExtraBold"/>
            </a:endParaRPr>
          </a:p>
        </p:txBody>
      </p:sp>
      <p:sp>
        <p:nvSpPr>
          <p:cNvPr id="176" name="Google Shape;176;p1"/>
          <p:cNvSpPr txBox="1">
            <a:spLocks noGrp="1"/>
          </p:cNvSpPr>
          <p:nvPr>
            <p:ph type="title"/>
          </p:nvPr>
        </p:nvSpPr>
        <p:spPr>
          <a:xfrm>
            <a:off x="747852" y="4690955"/>
            <a:ext cx="7500601" cy="16059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Open Sans ExtraBold"/>
              <a:buNone/>
            </a:pPr>
            <a:r>
              <a:rPr lang="en-GB">
                <a:solidFill>
                  <a:schemeClr val="lt1"/>
                </a:solidFill>
              </a:rPr>
              <a:t>LECTURE 8</a:t>
            </a:r>
            <a:br>
              <a:rPr lang="en-GB"/>
            </a:br>
            <a:r>
              <a:rPr lang="en-GB"/>
              <a:t>MODÉLISATION ÉNERGÉTIQUE AVANCÉE DANS ONSSET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p:nvPr/>
        </p:nvSpPr>
        <p:spPr>
          <a:xfrm>
            <a:off x="7005996" y="1454512"/>
            <a:ext cx="4346400" cy="14679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6" name="Google Shape;276;p10"/>
          <p:cNvSpPr/>
          <p:nvPr/>
        </p:nvSpPr>
        <p:spPr>
          <a:xfrm>
            <a:off x="7101533" y="1169415"/>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10"/>
          <p:cNvSpPr/>
          <p:nvPr/>
        </p:nvSpPr>
        <p:spPr>
          <a:xfrm>
            <a:off x="8395576" y="1620319"/>
            <a:ext cx="696000" cy="464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8" name="Google Shape;278;p10"/>
          <p:cNvPicPr preferRelativeResize="0"/>
          <p:nvPr/>
        </p:nvPicPr>
        <p:blipFill rotWithShape="1">
          <a:blip r:embed="rId4">
            <a:alphaModFix/>
          </a:blip>
          <a:srcRect/>
          <a:stretch/>
        </p:blipFill>
        <p:spPr>
          <a:xfrm>
            <a:off x="107430" y="3488861"/>
            <a:ext cx="11591925" cy="1781175"/>
          </a:xfrm>
          <a:prstGeom prst="rect">
            <a:avLst/>
          </a:prstGeom>
          <a:noFill/>
          <a:ln>
            <a:noFill/>
          </a:ln>
        </p:spPr>
      </p:pic>
      <p:sp>
        <p:nvSpPr>
          <p:cNvPr id="279" name="Google Shape;279;p10"/>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Exemple de LCOE - Coût final</a:t>
            </a:r>
            <a:endParaRPr/>
          </a:p>
        </p:txBody>
      </p:sp>
      <p:sp>
        <p:nvSpPr>
          <p:cNvPr id="280" name="Google Shape;280;p10"/>
          <p:cNvSpPr txBox="1"/>
          <p:nvPr/>
        </p:nvSpPr>
        <p:spPr>
          <a:xfrm>
            <a:off x="838199" y="257349"/>
            <a:ext cx="6627829"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Théorie avancée III </a:t>
            </a:r>
            <a:endParaRPr sz="4400">
              <a:solidFill>
                <a:srgbClr val="17375E"/>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1"/>
          <p:cNvSpPr/>
          <p:nvPr/>
        </p:nvSpPr>
        <p:spPr>
          <a:xfrm>
            <a:off x="6905543" y="1340541"/>
            <a:ext cx="4464300" cy="2166900"/>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11"/>
          <p:cNvSpPr/>
          <p:nvPr/>
        </p:nvSpPr>
        <p:spPr>
          <a:xfrm>
            <a:off x="177413" y="3699155"/>
            <a:ext cx="7861200" cy="1784400"/>
          </a:xfrm>
          <a:prstGeom prst="rect">
            <a:avLst/>
          </a:prstGeom>
          <a:blipFill rotWithShape="1">
            <a:blip r:embed="rId3">
              <a:alphaModFix/>
            </a:blip>
            <a:stretch>
              <a:fillRect r="-26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87" name="Google Shape;287;p11"/>
          <p:cNvSpPr txBox="1"/>
          <p:nvPr/>
        </p:nvSpPr>
        <p:spPr>
          <a:xfrm>
            <a:off x="823210" y="1875112"/>
            <a:ext cx="5445600" cy="129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dk1"/>
                </a:solidFill>
                <a:latin typeface="Calibri"/>
                <a:ea typeface="Calibri"/>
                <a:cs typeface="Calibri"/>
                <a:sym typeface="Calibri"/>
              </a:rPr>
              <a:t>Que se passe-t-il si l'on considère un autre taux d'actualisation?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dk1"/>
                </a:solidFill>
                <a:latin typeface="Calibri"/>
                <a:ea typeface="Calibri"/>
                <a:cs typeface="Calibri"/>
                <a:sym typeface="Calibri"/>
              </a:rPr>
              <a:t>Exemple 5%: </a:t>
            </a:r>
            <a:endParaRPr sz="2600" b="0" i="0" u="none" strike="noStrike" cap="none">
              <a:solidFill>
                <a:schemeClr val="dk1"/>
              </a:solidFill>
              <a:latin typeface="Calibri"/>
              <a:ea typeface="Calibri"/>
              <a:cs typeface="Calibri"/>
              <a:sym typeface="Calibri"/>
            </a:endParaRPr>
          </a:p>
        </p:txBody>
      </p:sp>
      <p:sp>
        <p:nvSpPr>
          <p:cNvPr id="288" name="Google Shape;288;p11"/>
          <p:cNvSpPr txBox="1"/>
          <p:nvPr/>
        </p:nvSpPr>
        <p:spPr>
          <a:xfrm>
            <a:off x="7966867" y="4263802"/>
            <a:ext cx="3807600" cy="9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ambria Math"/>
                <a:ea typeface="Cambria Math"/>
                <a:cs typeface="Cambria Math"/>
                <a:sym typeface="Cambria Math"/>
              </a:rPr>
              <a:t>0,385 USD/kWh</a:t>
            </a:r>
            <a:endParaRPr sz="4000" b="0" i="0" u="none" strike="noStrike" cap="none">
              <a:solidFill>
                <a:schemeClr val="dk1"/>
              </a:solidFill>
              <a:latin typeface="Cambria Math"/>
              <a:ea typeface="Cambria Math"/>
              <a:cs typeface="Cambria Math"/>
              <a:sym typeface="Cambria Math"/>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289" name="Google Shape;289;p11"/>
          <p:cNvSpPr/>
          <p:nvPr/>
        </p:nvSpPr>
        <p:spPr>
          <a:xfrm>
            <a:off x="6951030" y="1759312"/>
            <a:ext cx="4346400" cy="14679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90" name="Google Shape;290;p11"/>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Exemple de LCOE - Coût final</a:t>
            </a:r>
            <a:endParaRPr/>
          </a:p>
        </p:txBody>
      </p:sp>
      <p:sp>
        <p:nvSpPr>
          <p:cNvPr id="291" name="Google Shape;291;p11"/>
          <p:cNvSpPr txBox="1"/>
          <p:nvPr/>
        </p:nvSpPr>
        <p:spPr>
          <a:xfrm>
            <a:off x="838200" y="257349"/>
            <a:ext cx="6401586"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Théorie avancée III </a:t>
            </a:r>
            <a:endParaRPr sz="4400">
              <a:solidFill>
                <a:srgbClr val="17375E"/>
              </a:solidFill>
              <a:latin typeface="Open Sans"/>
              <a:ea typeface="Open Sans"/>
              <a:cs typeface="Open Sans"/>
              <a:sym typeface="Open Sans"/>
            </a:endParaRPr>
          </a:p>
        </p:txBody>
      </p:sp>
      <p:sp>
        <p:nvSpPr>
          <p:cNvPr id="292" name="Google Shape;292;p11"/>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p:nvPr/>
        </p:nvSpPr>
        <p:spPr>
          <a:xfrm>
            <a:off x="1" y="2871593"/>
            <a:ext cx="12188825" cy="1076848"/>
          </a:xfrm>
          <a:prstGeom prst="rect">
            <a:avLst/>
          </a:prstGeom>
          <a:solidFill>
            <a:srgbClr val="8EB4E3"/>
          </a:solidFill>
          <a:ln w="9525" cap="flat" cmpd="sng">
            <a:solidFill>
              <a:srgbClr val="558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7375E"/>
              </a:solidFill>
              <a:latin typeface="Calibri"/>
              <a:ea typeface="Calibri"/>
              <a:cs typeface="Calibri"/>
              <a:sym typeface="Calibri"/>
            </a:endParaRPr>
          </a:p>
        </p:txBody>
      </p:sp>
      <p:sp>
        <p:nvSpPr>
          <p:cNvPr id="298" name="Google Shape;298;p12"/>
          <p:cNvSpPr txBox="1"/>
          <p:nvPr/>
        </p:nvSpPr>
        <p:spPr>
          <a:xfrm>
            <a:off x="531169" y="3013542"/>
            <a:ext cx="10647004" cy="79295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7375E"/>
              </a:buClr>
              <a:buSzPts val="3600"/>
              <a:buFont typeface="Calibri"/>
              <a:buNone/>
            </a:pPr>
            <a:r>
              <a:rPr lang="en-GB" sz="3600">
                <a:solidFill>
                  <a:srgbClr val="17375E"/>
                </a:solidFill>
                <a:latin typeface="Calibri"/>
                <a:ea typeface="Calibri"/>
                <a:cs typeface="Calibri"/>
                <a:sym typeface="Calibri"/>
              </a:rPr>
              <a:t>Calculs des LCOE</a:t>
            </a:r>
            <a:endParaRPr sz="3600" b="0" i="0" u="none" strike="noStrike" cap="none">
              <a:solidFill>
                <a:srgbClr val="17375E"/>
              </a:solidFill>
              <a:latin typeface="Calibri"/>
              <a:ea typeface="Calibri"/>
              <a:cs typeface="Calibri"/>
              <a:sym typeface="Calibri"/>
            </a:endParaRPr>
          </a:p>
        </p:txBody>
      </p:sp>
      <p:sp>
        <p:nvSpPr>
          <p:cNvPr id="299" name="Google Shape;299;p12"/>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LCOE dans OnSSET</a:t>
            </a:r>
            <a:endParaRPr sz="2000" b="1">
              <a:solidFill>
                <a:srgbClr val="9CC2E5"/>
              </a:solidFill>
              <a:latin typeface="Open Sans"/>
              <a:ea typeface="Open Sans"/>
              <a:cs typeface="Open Sans"/>
              <a:sym typeface="Open Sans"/>
            </a:endParaRPr>
          </a:p>
        </p:txBody>
      </p:sp>
      <p:sp>
        <p:nvSpPr>
          <p:cNvPr id="300" name="Google Shape;300;p12"/>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Théorie avancée III </a:t>
            </a:r>
            <a:endParaRPr sz="4400">
              <a:solidFill>
                <a:srgbClr val="17375E"/>
              </a:solidFill>
              <a:latin typeface="Open Sans"/>
              <a:ea typeface="Open Sans"/>
              <a:cs typeface="Open Sans"/>
              <a:sym typeface="Open Sans"/>
            </a:endParaRPr>
          </a:p>
        </p:txBody>
      </p:sp>
      <p:sp>
        <p:nvSpPr>
          <p:cNvPr id="301" name="Google Shape;301;p12"/>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3"/>
          <p:cNvPicPr preferRelativeResize="0"/>
          <p:nvPr/>
        </p:nvPicPr>
        <p:blipFill rotWithShape="1">
          <a:blip r:embed="rId3">
            <a:alphaModFix/>
          </a:blip>
          <a:srcRect/>
          <a:stretch/>
        </p:blipFill>
        <p:spPr>
          <a:xfrm>
            <a:off x="1791255" y="1799599"/>
            <a:ext cx="7499346" cy="4380931"/>
          </a:xfrm>
          <a:prstGeom prst="rect">
            <a:avLst/>
          </a:prstGeom>
          <a:noFill/>
          <a:ln>
            <a:noFill/>
          </a:ln>
        </p:spPr>
      </p:pic>
      <p:sp>
        <p:nvSpPr>
          <p:cNvPr id="307" name="Google Shape;307;p13"/>
          <p:cNvSpPr txBox="1"/>
          <p:nvPr/>
        </p:nvSpPr>
        <p:spPr>
          <a:xfrm>
            <a:off x="9608023" y="1883391"/>
            <a:ext cx="1856095" cy="830956"/>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400" b="0" i="0" u="none" strike="noStrike" cap="none">
                <a:solidFill>
                  <a:schemeClr val="dk1"/>
                </a:solidFill>
                <a:latin typeface="Calibri"/>
                <a:ea typeface="Calibri"/>
                <a:cs typeface="Calibri"/>
                <a:sym typeface="Calibri"/>
              </a:rPr>
              <a:t>Charge de pointe</a:t>
            </a:r>
            <a:endParaRPr sz="2400" b="0" i="0" u="none" strike="noStrike" cap="none">
              <a:solidFill>
                <a:schemeClr val="dk1"/>
              </a:solidFill>
              <a:latin typeface="Calibri"/>
              <a:ea typeface="Calibri"/>
              <a:cs typeface="Calibri"/>
              <a:sym typeface="Calibri"/>
            </a:endParaRPr>
          </a:p>
        </p:txBody>
      </p:sp>
      <p:cxnSp>
        <p:nvCxnSpPr>
          <p:cNvPr id="308" name="Google Shape;308;p13"/>
          <p:cNvCxnSpPr>
            <a:stCxn id="307" idx="1"/>
          </p:cNvCxnSpPr>
          <p:nvPr/>
        </p:nvCxnSpPr>
        <p:spPr>
          <a:xfrm flipH="1">
            <a:off x="7397023" y="2298869"/>
            <a:ext cx="2211000" cy="212400"/>
          </a:xfrm>
          <a:prstGeom prst="straightConnector1">
            <a:avLst/>
          </a:prstGeom>
          <a:noFill/>
          <a:ln w="28575" cap="flat" cmpd="sng">
            <a:solidFill>
              <a:srgbClr val="0C0C0C"/>
            </a:solidFill>
            <a:prstDash val="solid"/>
            <a:miter lim="800000"/>
            <a:headEnd type="none" w="sm" len="sm"/>
            <a:tailEnd type="stealth" w="med" len="med"/>
          </a:ln>
        </p:spPr>
      </p:cxnSp>
      <p:sp>
        <p:nvSpPr>
          <p:cNvPr id="309" name="Google Shape;309;p13"/>
          <p:cNvSpPr/>
          <p:nvPr/>
        </p:nvSpPr>
        <p:spPr>
          <a:xfrm>
            <a:off x="-1834156" y="6356349"/>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Lato"/>
                <a:ea typeface="Lato"/>
                <a:cs typeface="Lato"/>
                <a:sym typeface="Lato"/>
              </a:rPr>
              <a:t>Source :</a:t>
            </a:r>
            <a:r>
              <a:rPr lang="en-GB" sz="1000">
                <a:solidFill>
                  <a:srgbClr val="1D1C1D"/>
                </a:solidFill>
                <a:latin typeface="Lato"/>
                <a:ea typeface="Lato"/>
                <a:cs typeface="Lato"/>
                <a:sym typeface="Lato"/>
              </a:rPr>
              <a:t> Sahlberg et al. 2021</a:t>
            </a:r>
            <a:endParaRPr sz="1000">
              <a:solidFill>
                <a:schemeClr val="dk1"/>
              </a:solidFill>
              <a:latin typeface="Calibri"/>
              <a:ea typeface="Calibri"/>
              <a:cs typeface="Calibri"/>
              <a:sym typeface="Calibri"/>
            </a:endParaRPr>
          </a:p>
        </p:txBody>
      </p:sp>
      <p:sp>
        <p:nvSpPr>
          <p:cNvPr id="310" name="Google Shape;310;p13"/>
          <p:cNvSpPr txBox="1"/>
          <p:nvPr/>
        </p:nvSpPr>
        <p:spPr>
          <a:xfrm>
            <a:off x="838200" y="1197028"/>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Courbes de charge </a:t>
            </a:r>
            <a:endParaRPr sz="2000" b="1">
              <a:solidFill>
                <a:srgbClr val="9CC2E5"/>
              </a:solidFill>
              <a:latin typeface="Open Sans"/>
              <a:ea typeface="Open Sans"/>
              <a:cs typeface="Open Sans"/>
              <a:sym typeface="Open Sans"/>
            </a:endParaRPr>
          </a:p>
        </p:txBody>
      </p:sp>
      <p:sp>
        <p:nvSpPr>
          <p:cNvPr id="311" name="Google Shape;311;p13"/>
          <p:cNvSpPr txBox="1"/>
          <p:nvPr/>
        </p:nvSpPr>
        <p:spPr>
          <a:xfrm>
            <a:off x="838200" y="-72590"/>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Théorie avancée III </a:t>
            </a:r>
            <a:endParaRPr sz="4400">
              <a:solidFill>
                <a:srgbClr val="17375E"/>
              </a:solidFill>
              <a:latin typeface="Open Sans"/>
              <a:ea typeface="Open Sans"/>
              <a:cs typeface="Open Sans"/>
              <a:sym typeface="Open Sans"/>
            </a:endParaRPr>
          </a:p>
        </p:txBody>
      </p:sp>
      <p:sp>
        <p:nvSpPr>
          <p:cNvPr id="312" name="Google Shape;312;p13"/>
          <p:cNvSpPr txBox="1"/>
          <p:nvPr/>
        </p:nvSpPr>
        <p:spPr>
          <a:xfrm>
            <a:off x="5169834" y="6134413"/>
            <a:ext cx="417483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13" name="Google Shape;313;p13"/>
          <p:cNvSpPr txBox="1"/>
          <p:nvPr/>
        </p:nvSpPr>
        <p:spPr>
          <a:xfrm>
            <a:off x="9482049" y="4106931"/>
            <a:ext cx="2108041" cy="1200288"/>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Charge de base = charge moyenne</a:t>
            </a:r>
            <a:endParaRPr sz="2400" b="0" i="0" u="none" strike="noStrike" cap="none">
              <a:solidFill>
                <a:schemeClr val="dk1"/>
              </a:solidFill>
              <a:latin typeface="Calibri"/>
              <a:ea typeface="Calibri"/>
              <a:cs typeface="Calibri"/>
              <a:sym typeface="Calibri"/>
            </a:endParaRPr>
          </a:p>
        </p:txBody>
      </p:sp>
      <p:sp>
        <p:nvSpPr>
          <p:cNvPr id="314" name="Google Shape;314;p13"/>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8.2 Références</a:t>
            </a:r>
            <a:endParaRPr/>
          </a:p>
        </p:txBody>
      </p:sp>
      <p:sp>
        <p:nvSpPr>
          <p:cNvPr id="320" name="Google Shape;320;p14"/>
          <p:cNvSpPr/>
          <p:nvPr/>
        </p:nvSpPr>
        <p:spPr>
          <a:xfrm>
            <a:off x="838200" y="1690688"/>
            <a:ext cx="41187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https://onsset.github.io/teaching_kit/courses/module_3/Lecture%206/</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5"/>
          <p:cNvPicPr preferRelativeResize="0"/>
          <p:nvPr/>
        </p:nvPicPr>
        <p:blipFill rotWithShape="1">
          <a:blip r:embed="rId3">
            <a:alphaModFix/>
          </a:blip>
          <a:srcRect/>
          <a:stretch/>
        </p:blipFill>
        <p:spPr>
          <a:xfrm>
            <a:off x="600075" y="1944897"/>
            <a:ext cx="10753725" cy="4298308"/>
          </a:xfrm>
          <a:prstGeom prst="rect">
            <a:avLst/>
          </a:prstGeom>
          <a:noFill/>
          <a:ln>
            <a:noFill/>
          </a:ln>
        </p:spPr>
      </p:pic>
      <p:sp>
        <p:nvSpPr>
          <p:cNvPr id="326" name="Google Shape;326;p15"/>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Évaluation de la charge électrique</a:t>
            </a:r>
            <a:endParaRPr/>
          </a:p>
        </p:txBody>
      </p:sp>
      <p:sp>
        <p:nvSpPr>
          <p:cNvPr id="327" name="Google Shape;327;p15"/>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Théorie avancée IV</a:t>
            </a:r>
            <a:endParaRPr sz="4400">
              <a:solidFill>
                <a:srgbClr val="17375E"/>
              </a:solidFill>
              <a:latin typeface="Open Sans"/>
              <a:ea typeface="Open Sans"/>
              <a:cs typeface="Open Sans"/>
              <a:sym typeface="Open Sans"/>
            </a:endParaRPr>
          </a:p>
        </p:txBody>
      </p:sp>
      <p:sp>
        <p:nvSpPr>
          <p:cNvPr id="328" name="Google Shape;328;p15"/>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329" name="Google Shape;329;p15"/>
          <p:cNvSpPr/>
          <p:nvPr/>
        </p:nvSpPr>
        <p:spPr>
          <a:xfrm>
            <a:off x="670025" y="2039675"/>
            <a:ext cx="10523400" cy="1300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0" name="Google Shape;330;p15"/>
          <p:cNvSpPr txBox="1"/>
          <p:nvPr/>
        </p:nvSpPr>
        <p:spPr>
          <a:xfrm>
            <a:off x="670025" y="2049525"/>
            <a:ext cx="10515600" cy="13257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La consommation annuelle de chaque cellule est donnée à partir de la population et de l'objectif énergétique.</a:t>
            </a:r>
            <a:endParaRPr sz="2200">
              <a:solidFill>
                <a:schemeClr val="dk1"/>
              </a:solidFill>
              <a:latin typeface="Open Sans"/>
              <a:ea typeface="Open Sans"/>
              <a:cs typeface="Open Sans"/>
              <a:sym typeface="Open Sans"/>
            </a:endParaRPr>
          </a:p>
          <a:p>
            <a:pPr marL="457200" lvl="0" indent="-368300" algn="l" rtl="0">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La charge moyenne d'une heure au cours de l'année est donnée par:</a:t>
            </a:r>
            <a:endParaRPr sz="2200">
              <a:solidFill>
                <a:schemeClr val="dk1"/>
              </a:solidFill>
              <a:latin typeface="Open Sans"/>
              <a:ea typeface="Open Sans"/>
              <a:cs typeface="Open Sans"/>
              <a:sym typeface="Open Sans"/>
            </a:endParaRPr>
          </a:p>
        </p:txBody>
      </p:sp>
      <p:sp>
        <p:nvSpPr>
          <p:cNvPr id="331" name="Google Shape;331;p15"/>
          <p:cNvSpPr/>
          <p:nvPr/>
        </p:nvSpPr>
        <p:spPr>
          <a:xfrm>
            <a:off x="670025" y="4404500"/>
            <a:ext cx="5853000" cy="502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2" name="Google Shape;332;p15"/>
          <p:cNvSpPr txBox="1"/>
          <p:nvPr/>
        </p:nvSpPr>
        <p:spPr>
          <a:xfrm>
            <a:off x="807750" y="4486328"/>
            <a:ext cx="10515600" cy="639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The peak load is then calculated as:</a:t>
            </a:r>
            <a:endParaRPr sz="2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6"/>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Dimensionnement du système de production d'électricité et coûts d'exploitation</a:t>
            </a:r>
            <a:endParaRPr sz="2000" b="1">
              <a:solidFill>
                <a:srgbClr val="9CC2E5"/>
              </a:solidFill>
              <a:latin typeface="Open Sans"/>
              <a:ea typeface="Open Sans"/>
              <a:cs typeface="Open Sans"/>
              <a:sym typeface="Open Sans"/>
            </a:endParaRPr>
          </a:p>
        </p:txBody>
      </p:sp>
      <p:sp>
        <p:nvSpPr>
          <p:cNvPr id="338" name="Google Shape;338;p16"/>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Théorie avancée IV</a:t>
            </a:r>
            <a:endParaRPr sz="4400">
              <a:solidFill>
                <a:srgbClr val="17375E"/>
              </a:solidFill>
              <a:latin typeface="Open Sans"/>
              <a:ea typeface="Open Sans"/>
              <a:cs typeface="Open Sans"/>
              <a:sym typeface="Open Sans"/>
            </a:endParaRPr>
          </a:p>
        </p:txBody>
      </p:sp>
      <p:pic>
        <p:nvPicPr>
          <p:cNvPr id="339" name="Google Shape;339;p16"/>
          <p:cNvPicPr preferRelativeResize="0"/>
          <p:nvPr/>
        </p:nvPicPr>
        <p:blipFill rotWithShape="1">
          <a:blip r:embed="rId3">
            <a:alphaModFix/>
          </a:blip>
          <a:srcRect/>
          <a:stretch/>
        </p:blipFill>
        <p:spPr>
          <a:xfrm>
            <a:off x="838200" y="1986125"/>
            <a:ext cx="9773653" cy="4328996"/>
          </a:xfrm>
          <a:prstGeom prst="rect">
            <a:avLst/>
          </a:prstGeom>
          <a:noFill/>
          <a:ln>
            <a:noFill/>
          </a:ln>
        </p:spPr>
      </p:pic>
      <p:sp>
        <p:nvSpPr>
          <p:cNvPr id="340" name="Google Shape;340;p16"/>
          <p:cNvSpPr/>
          <p:nvPr/>
        </p:nvSpPr>
        <p:spPr>
          <a:xfrm>
            <a:off x="807751" y="6144850"/>
            <a:ext cx="2148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341" name="Google Shape;341;p16"/>
          <p:cNvSpPr/>
          <p:nvPr/>
        </p:nvSpPr>
        <p:spPr>
          <a:xfrm>
            <a:off x="817825" y="2177600"/>
            <a:ext cx="5350500" cy="417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2" name="Google Shape;342;p16"/>
          <p:cNvSpPr txBox="1"/>
          <p:nvPr/>
        </p:nvSpPr>
        <p:spPr>
          <a:xfrm>
            <a:off x="807975" y="2091550"/>
            <a:ext cx="8188200" cy="4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latin typeface="Open Sans"/>
                <a:ea typeface="Open Sans"/>
                <a:cs typeface="Open Sans"/>
                <a:sym typeface="Open Sans"/>
              </a:rPr>
              <a:t>Le facteur de capacité, CF, est défini comme suit:</a:t>
            </a:r>
            <a:endParaRPr sz="2300">
              <a:solidFill>
                <a:schemeClr val="dk1"/>
              </a:solidFill>
              <a:latin typeface="Open Sans"/>
              <a:ea typeface="Open Sans"/>
              <a:cs typeface="Open Sans"/>
              <a:sym typeface="Open Sans"/>
            </a:endParaRPr>
          </a:p>
        </p:txBody>
      </p:sp>
      <p:sp>
        <p:nvSpPr>
          <p:cNvPr id="343" name="Google Shape;343;p16"/>
          <p:cNvSpPr/>
          <p:nvPr/>
        </p:nvSpPr>
        <p:spPr>
          <a:xfrm>
            <a:off x="729150" y="3586650"/>
            <a:ext cx="9114600" cy="837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4" name="Google Shape;344;p16"/>
          <p:cNvSpPr txBox="1"/>
          <p:nvPr/>
        </p:nvSpPr>
        <p:spPr>
          <a:xfrm>
            <a:off x="729150" y="3586650"/>
            <a:ext cx="9932400" cy="7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latin typeface="Open Sans"/>
                <a:ea typeface="Open Sans"/>
                <a:cs typeface="Open Sans"/>
                <a:sym typeface="Open Sans"/>
              </a:rPr>
              <a:t>Le système qui fournit l'électricité est dimensionné selon la règle suivante:</a:t>
            </a:r>
            <a:endParaRPr sz="2300">
              <a:solidFill>
                <a:schemeClr val="dk1"/>
              </a:solidFill>
              <a:latin typeface="Open Sans"/>
              <a:ea typeface="Open Sans"/>
              <a:cs typeface="Open Sans"/>
              <a:sym typeface="Open Sans"/>
            </a:endParaRPr>
          </a:p>
        </p:txBody>
      </p:sp>
      <p:sp>
        <p:nvSpPr>
          <p:cNvPr id="345" name="Google Shape;345;p16"/>
          <p:cNvSpPr/>
          <p:nvPr/>
        </p:nvSpPr>
        <p:spPr>
          <a:xfrm>
            <a:off x="807975" y="5242025"/>
            <a:ext cx="9410100" cy="837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6" name="Google Shape;346;p16"/>
          <p:cNvSpPr txBox="1"/>
          <p:nvPr/>
        </p:nvSpPr>
        <p:spPr>
          <a:xfrm>
            <a:off x="807975" y="5242025"/>
            <a:ext cx="101391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latin typeface="Open Sans"/>
                <a:ea typeface="Open Sans"/>
                <a:cs typeface="Open Sans"/>
                <a:sym typeface="Open Sans"/>
              </a:rPr>
              <a:t>La charge de pointe est définie pour chaque cellule comme indiqué, mais le facteur de capacité varie d'une technologie à l'autre.</a:t>
            </a:r>
            <a:endParaRPr sz="23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7"/>
          <p:cNvPicPr preferRelativeResize="0"/>
          <p:nvPr/>
        </p:nvPicPr>
        <p:blipFill rotWithShape="1">
          <a:blip r:embed="rId3">
            <a:alphaModFix/>
          </a:blip>
          <a:srcRect l="3412" t="4018" r="1691" b="15075"/>
          <a:stretch/>
        </p:blipFill>
        <p:spPr>
          <a:xfrm>
            <a:off x="4044860" y="1209173"/>
            <a:ext cx="7539762" cy="5004479"/>
          </a:xfrm>
          <a:prstGeom prst="rect">
            <a:avLst/>
          </a:prstGeom>
          <a:noFill/>
          <a:ln>
            <a:noFill/>
          </a:ln>
        </p:spPr>
      </p:pic>
      <p:sp>
        <p:nvSpPr>
          <p:cNvPr id="353" name="Google Shape;353;p17"/>
          <p:cNvSpPr txBox="1"/>
          <p:nvPr/>
        </p:nvSpPr>
        <p:spPr>
          <a:xfrm>
            <a:off x="5302211" y="6150122"/>
            <a:ext cx="5317548"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000" b="1" i="0" u="none" strike="noStrike" cap="none">
                <a:solidFill>
                  <a:schemeClr val="dk1"/>
                </a:solidFill>
                <a:latin typeface="Open Sans"/>
                <a:ea typeface="Open Sans"/>
                <a:cs typeface="Open Sans"/>
                <a:sym typeface="Open Sans"/>
              </a:rPr>
              <a:t>Source de l'image : </a:t>
            </a:r>
            <a:r>
              <a:rPr lang="en-GB" sz="1000" b="0" i="0" u="none" strike="noStrike" cap="none">
                <a:solidFill>
                  <a:schemeClr val="dk1"/>
                </a:solidFill>
                <a:latin typeface="Open Sans"/>
                <a:ea typeface="Open Sans"/>
                <a:cs typeface="Open Sans"/>
                <a:sym typeface="Open Sans"/>
              </a:rPr>
              <a:t>Langley Atmospheric Science Research Center, </a:t>
            </a:r>
            <a:r>
              <a:rPr lang="en-GB"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endParaRPr sz="1000" b="0" i="0" u="none" strike="noStrike" cap="none">
              <a:solidFill>
                <a:srgbClr val="000000"/>
              </a:solidFill>
              <a:latin typeface="Open Sans"/>
              <a:ea typeface="Open Sans"/>
              <a:cs typeface="Open Sans"/>
              <a:sym typeface="Open Sans"/>
            </a:endParaRPr>
          </a:p>
        </p:txBody>
      </p:sp>
      <p:pic>
        <p:nvPicPr>
          <p:cNvPr id="354" name="Google Shape;354;p17"/>
          <p:cNvPicPr preferRelativeResize="0"/>
          <p:nvPr/>
        </p:nvPicPr>
        <p:blipFill rotWithShape="1">
          <a:blip r:embed="rId5">
            <a:alphaModFix/>
          </a:blip>
          <a:srcRect/>
          <a:stretch/>
        </p:blipFill>
        <p:spPr>
          <a:xfrm>
            <a:off x="911850" y="2187741"/>
            <a:ext cx="4234734" cy="3643117"/>
          </a:xfrm>
          <a:prstGeom prst="rect">
            <a:avLst/>
          </a:prstGeom>
          <a:noFill/>
          <a:ln>
            <a:noFill/>
          </a:ln>
        </p:spPr>
      </p:pic>
      <p:sp>
        <p:nvSpPr>
          <p:cNvPr id="355" name="Google Shape;355;p17"/>
          <p:cNvSpPr txBox="1"/>
          <p:nvPr/>
        </p:nvSpPr>
        <p:spPr>
          <a:xfrm>
            <a:off x="838200" y="1526967"/>
            <a:ext cx="5532620" cy="6607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les technologies </a:t>
            </a:r>
            <a:br>
              <a:rPr lang="en-GB" sz="2000" b="1">
                <a:solidFill>
                  <a:srgbClr val="9CC2E5"/>
                </a:solidFill>
                <a:latin typeface="Open Sans"/>
                <a:ea typeface="Open Sans"/>
                <a:cs typeface="Open Sans"/>
                <a:sym typeface="Open Sans"/>
              </a:rPr>
            </a:br>
            <a:r>
              <a:rPr lang="en-GB" sz="2000" b="1">
                <a:solidFill>
                  <a:srgbClr val="9CC2E5"/>
                </a:solidFill>
                <a:latin typeface="Open Sans"/>
                <a:ea typeface="Open Sans"/>
                <a:cs typeface="Open Sans"/>
                <a:sym typeface="Open Sans"/>
              </a:rPr>
              <a:t>solaires photovoltaïques autonomes</a:t>
            </a:r>
            <a:endParaRPr sz="2000" b="1">
              <a:solidFill>
                <a:srgbClr val="9CC2E5"/>
              </a:solidFill>
              <a:latin typeface="Open Sans"/>
              <a:ea typeface="Open Sans"/>
              <a:cs typeface="Open Sans"/>
              <a:sym typeface="Open Sans"/>
            </a:endParaRPr>
          </a:p>
        </p:txBody>
      </p:sp>
      <p:sp>
        <p:nvSpPr>
          <p:cNvPr id="356" name="Google Shape;356;p17"/>
          <p:cNvSpPr txBox="1"/>
          <p:nvPr/>
        </p:nvSpPr>
        <p:spPr>
          <a:xfrm>
            <a:off x="838200" y="298481"/>
            <a:ext cx="6052794"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Théorie avancée IV</a:t>
            </a:r>
            <a:endParaRPr sz="4400">
              <a:solidFill>
                <a:srgbClr val="17375E"/>
              </a:solidFill>
              <a:latin typeface="Open Sans"/>
              <a:ea typeface="Open Sans"/>
              <a:cs typeface="Open Sans"/>
              <a:sym typeface="Open Sans"/>
            </a:endParaRPr>
          </a:p>
        </p:txBody>
      </p:sp>
      <p:sp>
        <p:nvSpPr>
          <p:cNvPr id="357" name="Google Shape;357;p17"/>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358" name="Google Shape;358;p17"/>
          <p:cNvSpPr/>
          <p:nvPr/>
        </p:nvSpPr>
        <p:spPr>
          <a:xfrm>
            <a:off x="1261250" y="2305700"/>
            <a:ext cx="3438900" cy="610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59" name="Google Shape;359;p17"/>
          <p:cNvSpPr txBox="1"/>
          <p:nvPr/>
        </p:nvSpPr>
        <p:spPr>
          <a:xfrm>
            <a:off x="1251400" y="2219650"/>
            <a:ext cx="3586500" cy="6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Open Sans"/>
                <a:ea typeface="Open Sans"/>
                <a:cs typeface="Open Sans"/>
                <a:sym typeface="Open Sans"/>
              </a:rPr>
              <a:t>Facteur de capacité basé sur le GHI annuel (kWh/m2/an)</a:t>
            </a:r>
            <a:endParaRPr sz="1800">
              <a:solidFill>
                <a:schemeClr val="dk1"/>
              </a:solidFill>
              <a:latin typeface="Open Sans"/>
              <a:ea typeface="Open Sans"/>
              <a:cs typeface="Open Sans"/>
              <a:sym typeface="Open Sans"/>
            </a:endParaRPr>
          </a:p>
        </p:txBody>
      </p:sp>
      <p:sp>
        <p:nvSpPr>
          <p:cNvPr id="360" name="Google Shape;360;p17"/>
          <p:cNvSpPr/>
          <p:nvPr/>
        </p:nvSpPr>
        <p:spPr>
          <a:xfrm>
            <a:off x="1261250" y="3429000"/>
            <a:ext cx="3803400" cy="1744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1" name="Google Shape;361;p17"/>
          <p:cNvSpPr txBox="1"/>
          <p:nvPr/>
        </p:nvSpPr>
        <p:spPr>
          <a:xfrm>
            <a:off x="1271100" y="3352800"/>
            <a:ext cx="3793500" cy="17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Open Sans"/>
                <a:ea typeface="Open Sans"/>
                <a:cs typeface="Open Sans"/>
                <a:sym typeface="Open Sans"/>
              </a:rPr>
              <a:t>Calcul de la capacité du système requise sur la base de la demande annuelle d'électricité, du facteur de capacité et du rapport entre la base et la pointe, tel que décrit.</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8"/>
          <p:cNvSpPr txBox="1">
            <a:spLocks noGrp="1"/>
          </p:cNvSpPr>
          <p:nvPr>
            <p:ph type="body" idx="1"/>
          </p:nvPr>
        </p:nvSpPr>
        <p:spPr>
          <a:xfrm>
            <a:off x="838200" y="2112415"/>
            <a:ext cx="3907437" cy="406454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a:t>Le coût d'investissement total est obtenu en multipliant la capacité par le coût d'investissement (USD/kW).</a:t>
            </a:r>
            <a:endParaRPr/>
          </a:p>
          <a:p>
            <a:pPr marL="228600" lvl="0" indent="-228600" algn="l" rtl="0">
              <a:lnSpc>
                <a:spcPct val="90000"/>
              </a:lnSpc>
              <a:spcBef>
                <a:spcPts val="1000"/>
              </a:spcBef>
              <a:spcAft>
                <a:spcPts val="0"/>
              </a:spcAft>
              <a:buClr>
                <a:schemeClr val="dk1"/>
              </a:buClr>
              <a:buSzPts val="2800"/>
              <a:buChar char="•"/>
            </a:pPr>
            <a:r>
              <a:rPr lang="en-GB"/>
              <a:t>Les frais annuels d'exploitation et de maintenance sont exprimés en pourcentage du coût total de l'investissement.</a:t>
            </a:r>
            <a:endParaRPr/>
          </a:p>
          <a:p>
            <a:pPr marL="228600" lvl="0" indent="-228600" algn="l" rtl="0">
              <a:lnSpc>
                <a:spcPct val="90000"/>
              </a:lnSpc>
              <a:spcBef>
                <a:spcPts val="1000"/>
              </a:spcBef>
              <a:spcAft>
                <a:spcPts val="0"/>
              </a:spcAft>
              <a:buClr>
                <a:schemeClr val="dk1"/>
              </a:buClr>
              <a:buSzPts val="2800"/>
              <a:buChar char="•"/>
            </a:pPr>
            <a:r>
              <a:rPr lang="en-GB"/>
              <a:t>Pas de frais de carburant </a:t>
            </a:r>
            <a:endParaRPr/>
          </a:p>
          <a:p>
            <a:pPr marL="0" lvl="0" indent="0" algn="l" rtl="0">
              <a:lnSpc>
                <a:spcPct val="90000"/>
              </a:lnSpc>
              <a:spcBef>
                <a:spcPts val="1000"/>
              </a:spcBef>
              <a:spcAft>
                <a:spcPts val="0"/>
              </a:spcAft>
              <a:buClr>
                <a:schemeClr val="dk1"/>
              </a:buClr>
              <a:buSzPts val="2800"/>
              <a:buNone/>
            </a:pPr>
            <a:endParaRPr/>
          </a:p>
        </p:txBody>
      </p:sp>
      <p:graphicFrame>
        <p:nvGraphicFramePr>
          <p:cNvPr id="368" name="Google Shape;368;p18"/>
          <p:cNvGraphicFramePr/>
          <p:nvPr/>
        </p:nvGraphicFramePr>
        <p:xfrm>
          <a:off x="4852969" y="3602718"/>
          <a:ext cx="3000000" cy="3000000"/>
        </p:xfrm>
        <a:graphic>
          <a:graphicData uri="http://schemas.openxmlformats.org/drawingml/2006/table">
            <a:tbl>
              <a:tblPr>
                <a:noFill/>
                <a:tableStyleId>{70AAEBC9-6879-49DF-B608-373806142983}</a:tableStyleId>
              </a:tblPr>
              <a:tblGrid>
                <a:gridCol w="3089275">
                  <a:extLst>
                    <a:ext uri="{9D8B030D-6E8A-4147-A177-3AD203B41FA5}">
                      <a16:colId xmlns:a16="http://schemas.microsoft.com/office/drawing/2014/main" val="20000"/>
                    </a:ext>
                  </a:extLst>
                </a:gridCol>
                <a:gridCol w="3089275">
                  <a:extLst>
                    <a:ext uri="{9D8B030D-6E8A-4147-A177-3AD203B41FA5}">
                      <a16:colId xmlns:a16="http://schemas.microsoft.com/office/drawing/2014/main" val="20001"/>
                    </a:ext>
                  </a:extLst>
                </a:gridCol>
              </a:tblGrid>
              <a:tr h="4299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Paramètres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Unité</a:t>
                      </a:r>
                      <a:endParaRPr sz="1800" u="none" strike="noStrike" cap="none"/>
                    </a:p>
                  </a:txBody>
                  <a:tcPr marL="91450" marR="91450" marT="45725" marB="45725"/>
                </a:tc>
                <a:extLst>
                  <a:ext uri="{0D108BD9-81ED-4DB2-BD59-A6C34878D82A}">
                    <a16:rowId xmlns:a16="http://schemas.microsoft.com/office/drawing/2014/main" val="10000"/>
                  </a:ext>
                </a:extLst>
              </a:tr>
              <a:tr h="4299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Coût de l'investissement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5500 USD/kW</a:t>
                      </a:r>
                      <a:endParaRPr sz="1800" u="none" strike="noStrike" cap="none"/>
                    </a:p>
                  </a:txBody>
                  <a:tcPr marL="91450" marR="91450" marT="45725" marB="45725"/>
                </a:tc>
                <a:extLst>
                  <a:ext uri="{0D108BD9-81ED-4DB2-BD59-A6C34878D82A}">
                    <a16:rowId xmlns:a16="http://schemas.microsoft.com/office/drawing/2014/main" val="10001"/>
                  </a:ext>
                </a:extLst>
              </a:tr>
              <a:tr h="7420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Coûts d'exploitation et de maintenance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1,5 % du coût de l'investissement par an</a:t>
                      </a:r>
                      <a:endParaRPr sz="1800" u="none" strike="noStrike" cap="none"/>
                    </a:p>
                  </a:txBody>
                  <a:tcPr marL="91450" marR="91450" marT="45725" marB="45725"/>
                </a:tc>
                <a:extLst>
                  <a:ext uri="{0D108BD9-81ED-4DB2-BD59-A6C34878D82A}">
                    <a16:rowId xmlns:a16="http://schemas.microsoft.com/office/drawing/2014/main" val="10002"/>
                  </a:ext>
                </a:extLst>
              </a:tr>
              <a:tr h="4299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Durée de vie prévue de la technologie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20 ans</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
        <p:nvSpPr>
          <p:cNvPr id="369" name="Google Shape;369;p18"/>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les technologies solaires photovoltaïques autonomes</a:t>
            </a:r>
            <a:endParaRPr sz="2000" b="1">
              <a:solidFill>
                <a:srgbClr val="9CC2E5"/>
              </a:solidFill>
              <a:latin typeface="Open Sans"/>
              <a:ea typeface="Open Sans"/>
              <a:cs typeface="Open Sans"/>
              <a:sym typeface="Open Sans"/>
            </a:endParaRPr>
          </a:p>
        </p:txBody>
      </p:sp>
      <p:sp>
        <p:nvSpPr>
          <p:cNvPr id="370" name="Google Shape;370;p18"/>
          <p:cNvSpPr txBox="1"/>
          <p:nvPr/>
        </p:nvSpPr>
        <p:spPr>
          <a:xfrm>
            <a:off x="900659" y="257349"/>
            <a:ext cx="6621931"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Théorie avancée IV</a:t>
            </a:r>
            <a:endParaRPr sz="4400">
              <a:solidFill>
                <a:srgbClr val="17375E"/>
              </a:solidFill>
              <a:latin typeface="Open Sans"/>
              <a:ea typeface="Open Sans"/>
              <a:cs typeface="Open Sans"/>
              <a:sym typeface="Open Sans"/>
            </a:endParaRPr>
          </a:p>
        </p:txBody>
      </p:sp>
      <p:sp>
        <p:nvSpPr>
          <p:cNvPr id="371" name="Google Shape;371;p18"/>
          <p:cNvSpPr txBox="1"/>
          <p:nvPr/>
        </p:nvSpPr>
        <p:spPr>
          <a:xfrm>
            <a:off x="4745637" y="5844658"/>
            <a:ext cx="542113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72" name="Google Shape;372;p18"/>
          <p:cNvSpPr/>
          <p:nvPr/>
        </p:nvSpPr>
        <p:spPr>
          <a:xfrm>
            <a:off x="6706583" y="2160813"/>
            <a:ext cx="4346400" cy="14679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73" name="Google Shape;373;p18"/>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9"/>
          <p:cNvSpPr txBox="1">
            <a:spLocks noGrp="1"/>
          </p:cNvSpPr>
          <p:nvPr>
            <p:ph type="body" idx="1"/>
          </p:nvPr>
        </p:nvSpPr>
        <p:spPr>
          <a:xfrm>
            <a:off x="838200" y="2229165"/>
            <a:ext cx="4491789" cy="40095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400"/>
              <a:t>Le PV solaire mini-réseau prend en compte toutes les mêmes informations que le PV solaire autonome...</a:t>
            </a:r>
            <a:endParaRPr sz="2400"/>
          </a:p>
          <a:p>
            <a:pPr marL="228600" lvl="0" indent="-228600" algn="l" rtl="0">
              <a:lnSpc>
                <a:spcPct val="90000"/>
              </a:lnSpc>
              <a:spcBef>
                <a:spcPts val="1000"/>
              </a:spcBef>
              <a:spcAft>
                <a:spcPts val="0"/>
              </a:spcAft>
              <a:buClr>
                <a:schemeClr val="dk1"/>
              </a:buClr>
              <a:buSzPts val="2800"/>
              <a:buChar char="•"/>
            </a:pPr>
            <a:r>
              <a:rPr lang="en-GB" sz="2400"/>
              <a:t>... et inclut également un coût pour le réseau de la cellule.</a:t>
            </a:r>
            <a:endParaRPr sz="2400"/>
          </a:p>
          <a:p>
            <a:pPr marL="228600" lvl="0" indent="-50800" algn="l" rtl="0">
              <a:lnSpc>
                <a:spcPct val="90000"/>
              </a:lnSpc>
              <a:spcBef>
                <a:spcPts val="1000"/>
              </a:spcBef>
              <a:spcAft>
                <a:spcPts val="0"/>
              </a:spcAft>
              <a:buClr>
                <a:schemeClr val="dk1"/>
              </a:buClr>
              <a:buSzPts val="2800"/>
              <a:buNone/>
            </a:pPr>
            <a:endParaRPr sz="2400"/>
          </a:p>
        </p:txBody>
      </p:sp>
      <p:sp>
        <p:nvSpPr>
          <p:cNvPr id="380" name="Google Shape;380;p19"/>
          <p:cNvSpPr/>
          <p:nvPr/>
        </p:nvSpPr>
        <p:spPr>
          <a:xfrm>
            <a:off x="838200" y="6129065"/>
            <a:ext cx="27286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Adapté de Sahlberg et al. 2021</a:t>
            </a:r>
            <a:endParaRPr sz="1000">
              <a:solidFill>
                <a:schemeClr val="dk1"/>
              </a:solidFill>
              <a:latin typeface="Open Sans"/>
              <a:ea typeface="Open Sans"/>
              <a:cs typeface="Open Sans"/>
              <a:sym typeface="Open Sans"/>
            </a:endParaRPr>
          </a:p>
        </p:txBody>
      </p:sp>
      <p:pic>
        <p:nvPicPr>
          <p:cNvPr id="381" name="Google Shape;381;p19"/>
          <p:cNvPicPr preferRelativeResize="0"/>
          <p:nvPr/>
        </p:nvPicPr>
        <p:blipFill rotWithShape="1">
          <a:blip r:embed="rId3">
            <a:alphaModFix/>
          </a:blip>
          <a:srcRect/>
          <a:stretch/>
        </p:blipFill>
        <p:spPr>
          <a:xfrm>
            <a:off x="5769563" y="1503380"/>
            <a:ext cx="5955304" cy="4466478"/>
          </a:xfrm>
          <a:prstGeom prst="rect">
            <a:avLst/>
          </a:prstGeom>
          <a:noFill/>
          <a:ln>
            <a:noFill/>
          </a:ln>
        </p:spPr>
      </p:pic>
      <p:sp>
        <p:nvSpPr>
          <p:cNvPr id="382" name="Google Shape;382;p19"/>
          <p:cNvSpPr txBox="1"/>
          <p:nvPr/>
        </p:nvSpPr>
        <p:spPr>
          <a:xfrm>
            <a:off x="838200" y="1526966"/>
            <a:ext cx="5062979" cy="64043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1800" b="1">
                <a:solidFill>
                  <a:srgbClr val="9CC2E5"/>
                </a:solidFill>
                <a:latin typeface="Open Sans"/>
                <a:ea typeface="Open Sans"/>
                <a:cs typeface="Open Sans"/>
                <a:sym typeface="Open Sans"/>
              </a:rPr>
              <a:t>Calcul du LCOE pour le photovoltaïque solaire en mini-réseau</a:t>
            </a:r>
            <a:endParaRPr/>
          </a:p>
        </p:txBody>
      </p:sp>
      <p:sp>
        <p:nvSpPr>
          <p:cNvPr id="383" name="Google Shape;383;p19"/>
          <p:cNvSpPr txBox="1"/>
          <p:nvPr/>
        </p:nvSpPr>
        <p:spPr>
          <a:xfrm>
            <a:off x="838199" y="261540"/>
            <a:ext cx="6213049"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Théorie avancée IV</a:t>
            </a:r>
            <a:endParaRPr sz="4400">
              <a:solidFill>
                <a:srgbClr val="17375E"/>
              </a:solidFill>
              <a:latin typeface="Open Sans"/>
              <a:ea typeface="Open Sans"/>
              <a:cs typeface="Open Sans"/>
              <a:sym typeface="Open Sans"/>
            </a:endParaRPr>
          </a:p>
        </p:txBody>
      </p:sp>
      <p:sp>
        <p:nvSpPr>
          <p:cNvPr id="384" name="Google Shape;384;p19"/>
          <p:cNvSpPr/>
          <p:nvPr/>
        </p:nvSpPr>
        <p:spPr>
          <a:xfrm>
            <a:off x="8550640" y="5963958"/>
            <a:ext cx="29230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Energising Development (EnDev) Indonesia,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CC-3.0 Unported</a:t>
            </a:r>
            <a:endParaRPr sz="1000">
              <a:solidFill>
                <a:schemeClr val="dk1"/>
              </a:solidFill>
              <a:latin typeface="Open Sans"/>
              <a:ea typeface="Open Sans"/>
              <a:cs typeface="Open Sans"/>
              <a:sym typeface="Open Sans"/>
            </a:endParaRPr>
          </a:p>
        </p:txBody>
      </p:sp>
      <p:sp>
        <p:nvSpPr>
          <p:cNvPr id="385" name="Google Shape;385;p19"/>
          <p:cNvSpPr txBox="1"/>
          <p:nvPr/>
        </p:nvSpPr>
        <p:spPr>
          <a:xfrm>
            <a:off x="5623349" y="6061023"/>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Korkovelos et al. 2019</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p:nvPr/>
        </p:nvSpPr>
        <p:spPr>
          <a:xfrm>
            <a:off x="1044005" y="1818917"/>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3" name="Google Shape;183;p2"/>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Objectifs du cours</a:t>
            </a:r>
            <a:endParaRPr sz="4400">
              <a:solidFill>
                <a:schemeClr val="dk1"/>
              </a:solidFill>
              <a:latin typeface="Open Sans"/>
              <a:ea typeface="Open Sans"/>
              <a:cs typeface="Open Sans"/>
              <a:sym typeface="Open Sans"/>
            </a:endParaRPr>
          </a:p>
        </p:txBody>
      </p:sp>
      <p:sp>
        <p:nvSpPr>
          <p:cNvPr id="184" name="Google Shape;184;p2"/>
          <p:cNvSpPr txBox="1"/>
          <p:nvPr/>
        </p:nvSpPr>
        <p:spPr>
          <a:xfrm>
            <a:off x="887215" y="2378897"/>
            <a:ext cx="6531600" cy="38823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OA1: Calculer le LCOE pour différentes technologies.</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OA2: Décrire l'impact des charges de pointe dans OnSSET</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OA3: Expliquer les principes de base du réseau de distribution dans une agglomération.</a:t>
            </a:r>
            <a:endParaRPr/>
          </a:p>
        </p:txBody>
      </p:sp>
      <p:sp>
        <p:nvSpPr>
          <p:cNvPr id="185" name="Google Shape;185;p2"/>
          <p:cNvSpPr/>
          <p:nvPr/>
        </p:nvSpPr>
        <p:spPr>
          <a:xfrm>
            <a:off x="887214" y="1635663"/>
            <a:ext cx="5674951"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2000" b="1">
                <a:solidFill>
                  <a:srgbClr val="9CC2E5"/>
                </a:solidFill>
                <a:latin typeface="Open Sans"/>
                <a:ea typeface="Open Sans"/>
                <a:cs typeface="Open Sans"/>
                <a:sym typeface="Open Sans"/>
              </a:rPr>
              <a:t>À la fin de cette séance, vous serez en mesure de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8.3 Références</a:t>
            </a:r>
            <a:endParaRPr/>
          </a:p>
        </p:txBody>
      </p:sp>
      <p:sp>
        <p:nvSpPr>
          <p:cNvPr id="391" name="Google Shape;391;p20"/>
          <p:cNvSpPr/>
          <p:nvPr/>
        </p:nvSpPr>
        <p:spPr>
          <a:xfrm>
            <a:off x="853190" y="1690688"/>
            <a:ext cx="4660200" cy="424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https://doi.org/10.3390/en12071395</a:t>
            </a: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https://onsset.github.io/teaching_kit/courses/module_3/Lecture%206/</a:t>
            </a:r>
            <a:r>
              <a:rPr lang="en-GB" sz="1800">
                <a:solidFill>
                  <a:srgbClr val="000000"/>
                </a:solidFill>
                <a:latin typeface="Open Sans"/>
                <a:ea typeface="Open Sans"/>
                <a:cs typeface="Open Sans"/>
                <a:sym typeface="Open Sans"/>
              </a:rPr>
              <a:t>  (accessed 2.18.21).</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xfrm>
            <a:off x="838200" y="2057399"/>
            <a:ext cx="10515600" cy="41195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a:t>La taille du réseau de distribution dans la cellule dépend du nombre de ménages et de la quantité d'électricité à transporter.</a:t>
            </a:r>
            <a:endParaRPr/>
          </a:p>
          <a:p>
            <a:pPr marL="228600" lvl="0" indent="-228600" algn="l" rtl="0">
              <a:lnSpc>
                <a:spcPct val="90000"/>
              </a:lnSpc>
              <a:spcBef>
                <a:spcPts val="1000"/>
              </a:spcBef>
              <a:spcAft>
                <a:spcPts val="0"/>
              </a:spcAft>
              <a:buClr>
                <a:schemeClr val="dk1"/>
              </a:buClr>
              <a:buSzPts val="2800"/>
              <a:buChar char="•"/>
            </a:pPr>
            <a:r>
              <a:rPr lang="en-GB"/>
              <a:t>S'appuie sur une méthode présentée dans Korkovelos et al. 2019</a:t>
            </a:r>
            <a:endParaRPr/>
          </a:p>
        </p:txBody>
      </p:sp>
      <p:sp>
        <p:nvSpPr>
          <p:cNvPr id="398" name="Google Shape;398;p21"/>
          <p:cNvSpPr txBox="1"/>
          <p:nvPr/>
        </p:nvSpPr>
        <p:spPr>
          <a:xfrm>
            <a:off x="8458679" y="5445219"/>
            <a:ext cx="276431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i="0" u="none" strike="noStrike" cap="none">
                <a:solidFill>
                  <a:schemeClr val="dk1"/>
                </a:solidFill>
                <a:latin typeface="Calibri"/>
                <a:ea typeface="Calibri"/>
                <a:cs typeface="Calibri"/>
                <a:sym typeface="Calibri"/>
              </a:rPr>
              <a:t>Source de l'image </a:t>
            </a:r>
            <a:r>
              <a:rPr lang="en-GB" sz="1000" b="1">
                <a:solidFill>
                  <a:schemeClr val="dk1"/>
                </a:solidFill>
                <a:latin typeface="Calibri"/>
                <a:ea typeface="Calibri"/>
                <a:cs typeface="Calibri"/>
                <a:sym typeface="Calibri"/>
              </a:rPr>
              <a:t>adaptée de </a:t>
            </a:r>
            <a:r>
              <a:rPr lang="en-GB" sz="1000" b="1" i="0" u="none" strike="noStrike" cap="none">
                <a:solidFill>
                  <a:schemeClr val="dk1"/>
                </a:solidFill>
                <a:latin typeface="Calibri"/>
                <a:ea typeface="Calibri"/>
                <a:cs typeface="Calibri"/>
                <a:sym typeface="Calibri"/>
              </a:rPr>
              <a:t>: </a:t>
            </a:r>
            <a:r>
              <a:rPr lang="en-GB" sz="1000" b="0" i="0" u="none" strike="noStrike" cap="none">
                <a:solidFill>
                  <a:schemeClr val="dk1"/>
                </a:solidFill>
                <a:latin typeface="Calibri"/>
                <a:ea typeface="Calibri"/>
                <a:cs typeface="Calibri"/>
                <a:sym typeface="Calibri"/>
              </a:rPr>
              <a:t>Korkovelos et al. 2019, </a:t>
            </a:r>
            <a:r>
              <a:rPr lang="en-GB"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a:t>
            </a:r>
            <a:r>
              <a:rPr lang="en-GB" sz="1000" b="0" i="0" u="none" strike="noStrike" cap="none">
                <a:solidFill>
                  <a:schemeClr val="dk1"/>
                </a:solidFill>
                <a:latin typeface="Calibri"/>
                <a:ea typeface="Calibri"/>
                <a:cs typeface="Calibri"/>
                <a:sym typeface="Calibri"/>
              </a:rPr>
              <a:t>, </a:t>
            </a:r>
            <a:r>
              <a:rPr lang="en-GB"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CC-BY 4.0</a:t>
            </a:r>
            <a:r>
              <a:rPr lang="en-GB" sz="1000">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p:txBody>
      </p:sp>
      <p:sp>
        <p:nvSpPr>
          <p:cNvPr id="399" name="Google Shape;399;p21"/>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le photovoltaïque solaire en mini-réseau</a:t>
            </a:r>
            <a:endParaRPr/>
          </a:p>
        </p:txBody>
      </p:sp>
      <p:sp>
        <p:nvSpPr>
          <p:cNvPr id="400" name="Google Shape;400;p21"/>
          <p:cNvSpPr txBox="1"/>
          <p:nvPr/>
        </p:nvSpPr>
        <p:spPr>
          <a:xfrm>
            <a:off x="838200" y="256518"/>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Théorie avancée V</a:t>
            </a:r>
            <a:endParaRPr sz="4400">
              <a:solidFill>
                <a:srgbClr val="17375E"/>
              </a:solidFill>
              <a:latin typeface="Open Sans"/>
              <a:ea typeface="Open Sans"/>
              <a:cs typeface="Open Sans"/>
              <a:sym typeface="Open Sans"/>
            </a:endParaRPr>
          </a:p>
        </p:txBody>
      </p:sp>
      <p:sp>
        <p:nvSpPr>
          <p:cNvPr id="401" name="Google Shape;401;p21"/>
          <p:cNvSpPr txBox="1"/>
          <p:nvPr/>
        </p:nvSpPr>
        <p:spPr>
          <a:xfrm>
            <a:off x="9824514" y="6081269"/>
            <a:ext cx="191105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Korkovelos et al. 2019</a:t>
            </a:r>
            <a:endParaRPr/>
          </a:p>
        </p:txBody>
      </p:sp>
      <p:pic>
        <p:nvPicPr>
          <p:cNvPr id="402" name="Google Shape;402;p21" descr="Diagram&#10;&#10;Description automatically generated"/>
          <p:cNvPicPr preferRelativeResize="0"/>
          <p:nvPr/>
        </p:nvPicPr>
        <p:blipFill rotWithShape="1">
          <a:blip r:embed="rId5">
            <a:alphaModFix/>
          </a:blip>
          <a:srcRect/>
          <a:stretch/>
        </p:blipFill>
        <p:spPr>
          <a:xfrm>
            <a:off x="6365631" y="3485683"/>
            <a:ext cx="4384430" cy="1844389"/>
          </a:xfrm>
          <a:prstGeom prst="rect">
            <a:avLst/>
          </a:prstGeom>
          <a:noFill/>
          <a:ln>
            <a:noFill/>
          </a:ln>
        </p:spPr>
      </p:pic>
      <p:pic>
        <p:nvPicPr>
          <p:cNvPr id="403" name="Google Shape;403;p21" descr="Diagram&#10;&#10;Description automatically generated"/>
          <p:cNvPicPr preferRelativeResize="0"/>
          <p:nvPr/>
        </p:nvPicPr>
        <p:blipFill rotWithShape="1">
          <a:blip r:embed="rId6">
            <a:alphaModFix/>
          </a:blip>
          <a:srcRect/>
          <a:stretch/>
        </p:blipFill>
        <p:spPr>
          <a:xfrm>
            <a:off x="797170" y="3443179"/>
            <a:ext cx="5228492" cy="1952841"/>
          </a:xfrm>
          <a:prstGeom prst="rect">
            <a:avLst/>
          </a:prstGeom>
          <a:noFill/>
          <a:ln>
            <a:noFill/>
          </a:ln>
        </p:spPr>
      </p:pic>
      <p:sp>
        <p:nvSpPr>
          <p:cNvPr id="404" name="Google Shape;404;p21"/>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aphicFrame>
        <p:nvGraphicFramePr>
          <p:cNvPr id="410" name="Google Shape;410;p22"/>
          <p:cNvGraphicFramePr/>
          <p:nvPr/>
        </p:nvGraphicFramePr>
        <p:xfrm>
          <a:off x="1998921" y="1662087"/>
          <a:ext cx="3000000" cy="3000000"/>
        </p:xfrm>
        <a:graphic>
          <a:graphicData uri="http://schemas.openxmlformats.org/drawingml/2006/table">
            <a:tbl>
              <a:tblPr>
                <a:noFill/>
                <a:tableStyleId>{70AAEBC9-6879-49DF-B608-373806142983}</a:tableStyleId>
              </a:tblPr>
              <a:tblGrid>
                <a:gridCol w="4604400">
                  <a:extLst>
                    <a:ext uri="{9D8B030D-6E8A-4147-A177-3AD203B41FA5}">
                      <a16:colId xmlns:a16="http://schemas.microsoft.com/office/drawing/2014/main" val="20000"/>
                    </a:ext>
                  </a:extLst>
                </a:gridCol>
                <a:gridCol w="3455100">
                  <a:extLst>
                    <a:ext uri="{9D8B030D-6E8A-4147-A177-3AD203B41FA5}">
                      <a16:colId xmlns:a16="http://schemas.microsoft.com/office/drawing/2014/main" val="20001"/>
                    </a:ext>
                  </a:extLst>
                </a:gridCol>
              </a:tblGrid>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b="1" u="sng" strike="noStrike" cap="none">
                          <a:latin typeface="Open Sans"/>
                          <a:ea typeface="Open Sans"/>
                          <a:cs typeface="Open Sans"/>
                          <a:sym typeface="Open Sans"/>
                        </a:rPr>
                        <a:t>Paramètres</a:t>
                      </a:r>
                      <a:endParaRPr sz="1400" b="1" u="sng"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b="1" u="sng" strike="noStrike" cap="none">
                          <a:latin typeface="Open Sans"/>
                          <a:ea typeface="Open Sans"/>
                          <a:cs typeface="Open Sans"/>
                          <a:sym typeface="Open Sans"/>
                        </a:rPr>
                        <a:t>Unité</a:t>
                      </a:r>
                      <a:endParaRPr sz="1400" b="1" u="sng"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Surface de la cellule de la grille</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km</a:t>
                      </a:r>
                      <a:r>
                        <a:rPr lang="en-GB" sz="1400" u="none" strike="noStrike" cap="none" baseline="30000">
                          <a:latin typeface="Open Sans"/>
                          <a:ea typeface="Open Sans"/>
                          <a:cs typeface="Open Sans"/>
                          <a:sym typeface="Open Sans"/>
                        </a:rPr>
                        <a:t>2</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88900">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Ménages (à partir de la population et de la taille des ménages)</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Coût de la ligne M</a:t>
                      </a:r>
                      <a:r>
                        <a:rPr lang="en-GB">
                          <a:latin typeface="Open Sans"/>
                          <a:ea typeface="Open Sans"/>
                          <a:cs typeface="Open Sans"/>
                          <a:sym typeface="Open Sans"/>
                        </a:rPr>
                        <a:t>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USD/km</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Coût de la ligne BT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USD/km</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O&amp;M du réseau de transmission et de distribution</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Pourcentage du coût d'investissement/an</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Coût de connexion par ménage</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USD/ménage</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Capacité de la ligne M</a:t>
                      </a:r>
                      <a:r>
                        <a:rPr lang="en-GB">
                          <a:latin typeface="Open Sans"/>
                          <a:ea typeface="Open Sans"/>
                          <a:cs typeface="Open Sans"/>
                          <a:sym typeface="Open Sans"/>
                        </a:rPr>
                        <a:t>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kV</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7"/>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Capacité de la ligne BT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kV</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8"/>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Longueur maximale de la ligne BT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km</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9"/>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Coût du transformateur de service</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USD/unité (50 kVA)</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10"/>
                  </a:ext>
                </a:extLst>
              </a:tr>
            </a:tbl>
          </a:graphicData>
        </a:graphic>
      </p:graphicFrame>
      <p:sp>
        <p:nvSpPr>
          <p:cNvPr id="411" name="Google Shape;411;p22"/>
          <p:cNvSpPr txBox="1"/>
          <p:nvPr/>
        </p:nvSpPr>
        <p:spPr>
          <a:xfrm>
            <a:off x="838200" y="124415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le photovoltaïque solaire en mini-réseau</a:t>
            </a:r>
            <a:endParaRPr/>
          </a:p>
        </p:txBody>
      </p:sp>
      <p:sp>
        <p:nvSpPr>
          <p:cNvPr id="412" name="Google Shape;412;p22"/>
          <p:cNvSpPr txBox="1"/>
          <p:nvPr/>
        </p:nvSpPr>
        <p:spPr>
          <a:xfrm>
            <a:off x="838199" y="-26292"/>
            <a:ext cx="6345025"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Théorie avancée V</a:t>
            </a:r>
            <a:endParaRPr sz="4400">
              <a:solidFill>
                <a:srgbClr val="17375E"/>
              </a:solidFill>
              <a:latin typeface="Open Sans"/>
              <a:ea typeface="Open Sans"/>
              <a:cs typeface="Open Sans"/>
              <a:sym typeface="Open Sans"/>
            </a:endParaRPr>
          </a:p>
        </p:txBody>
      </p:sp>
      <p:sp>
        <p:nvSpPr>
          <p:cNvPr id="413" name="Google Shape;413;p22"/>
          <p:cNvSpPr txBox="1"/>
          <p:nvPr/>
        </p:nvSpPr>
        <p:spPr>
          <a:xfrm>
            <a:off x="7290347" y="6144851"/>
            <a:ext cx="41988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414" name="Google Shape;414;p22"/>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3"/>
          <p:cNvSpPr txBox="1">
            <a:spLocks noGrp="1"/>
          </p:cNvSpPr>
          <p:nvPr>
            <p:ph type="body" idx="1"/>
          </p:nvPr>
        </p:nvSpPr>
        <p:spPr>
          <a:xfrm>
            <a:off x="838200" y="2138148"/>
            <a:ext cx="5189621" cy="374658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800"/>
              <a:t>Semblable au système photovoltaïque autonome, mais...</a:t>
            </a:r>
            <a:endParaRPr sz="2800"/>
          </a:p>
          <a:p>
            <a:pPr marL="228600" lvl="0" indent="-228600" algn="l" rtl="0">
              <a:lnSpc>
                <a:spcPct val="90000"/>
              </a:lnSpc>
              <a:spcBef>
                <a:spcPts val="1000"/>
              </a:spcBef>
              <a:spcAft>
                <a:spcPts val="0"/>
              </a:spcAft>
              <a:buClr>
                <a:schemeClr val="dk1"/>
              </a:buClr>
              <a:buSzPts val="2800"/>
              <a:buChar char="•"/>
            </a:pPr>
            <a:r>
              <a:rPr lang="en-GB" sz="2800"/>
              <a:t>Le facteur de capacité est une donnée d'entrée qui n'est pas considérée comme variant dans l'espace.</a:t>
            </a:r>
            <a:endParaRPr sz="2800"/>
          </a:p>
          <a:p>
            <a:pPr marL="228600" lvl="0" indent="-228600" algn="l" rtl="0">
              <a:lnSpc>
                <a:spcPct val="90000"/>
              </a:lnSpc>
              <a:spcBef>
                <a:spcPts val="1000"/>
              </a:spcBef>
              <a:spcAft>
                <a:spcPts val="0"/>
              </a:spcAft>
              <a:buClr>
                <a:schemeClr val="dk1"/>
              </a:buClr>
              <a:buSzPts val="2800"/>
              <a:buChar char="•"/>
            </a:pPr>
            <a:r>
              <a:rPr lang="en-GB" sz="2800"/>
              <a:t>Le coût du carburant est applicable et variable</a:t>
            </a:r>
            <a:endParaRPr sz="2800"/>
          </a:p>
        </p:txBody>
      </p:sp>
      <p:pic>
        <p:nvPicPr>
          <p:cNvPr id="421" name="Google Shape;421;p23"/>
          <p:cNvPicPr preferRelativeResize="0"/>
          <p:nvPr/>
        </p:nvPicPr>
        <p:blipFill rotWithShape="1">
          <a:blip r:embed="rId3">
            <a:alphaModFix/>
          </a:blip>
          <a:srcRect/>
          <a:stretch/>
        </p:blipFill>
        <p:spPr>
          <a:xfrm>
            <a:off x="6294700" y="2249682"/>
            <a:ext cx="5414681" cy="3698343"/>
          </a:xfrm>
          <a:prstGeom prst="rect">
            <a:avLst/>
          </a:prstGeom>
          <a:noFill/>
          <a:ln>
            <a:noFill/>
          </a:ln>
        </p:spPr>
      </p:pic>
      <p:sp>
        <p:nvSpPr>
          <p:cNvPr id="422" name="Google Shape;422;p23"/>
          <p:cNvSpPr txBox="1"/>
          <p:nvPr/>
        </p:nvSpPr>
        <p:spPr>
          <a:xfrm>
            <a:off x="838200" y="1234736"/>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Calcul du LCOE pour un moteur diesel autonome</a:t>
            </a:r>
            <a:endParaRPr sz="2000" b="1">
              <a:solidFill>
                <a:srgbClr val="9CC2E5"/>
              </a:solidFill>
              <a:latin typeface="Open Sans"/>
              <a:ea typeface="Open Sans"/>
              <a:cs typeface="Open Sans"/>
              <a:sym typeface="Open Sans"/>
            </a:endParaRPr>
          </a:p>
        </p:txBody>
      </p:sp>
      <p:sp>
        <p:nvSpPr>
          <p:cNvPr id="423" name="Google Shape;423;p23"/>
          <p:cNvSpPr txBox="1"/>
          <p:nvPr/>
        </p:nvSpPr>
        <p:spPr>
          <a:xfrm>
            <a:off x="838200" y="-35713"/>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Théorie avancée V</a:t>
            </a:r>
            <a:endParaRPr sz="4400">
              <a:solidFill>
                <a:srgbClr val="17375E"/>
              </a:solidFill>
              <a:latin typeface="Open Sans"/>
              <a:ea typeface="Open Sans"/>
              <a:cs typeface="Open Sans"/>
              <a:sym typeface="Open Sans"/>
            </a:endParaRPr>
          </a:p>
        </p:txBody>
      </p:sp>
      <p:sp>
        <p:nvSpPr>
          <p:cNvPr id="424" name="Google Shape;424;p23"/>
          <p:cNvSpPr/>
          <p:nvPr/>
        </p:nvSpPr>
        <p:spPr>
          <a:xfrm>
            <a:off x="4361390" y="6176963"/>
            <a:ext cx="346921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GB" sz="1000">
                <a:solidFill>
                  <a:schemeClr val="dk1"/>
                </a:solidFill>
                <a:latin typeface="Open Sans"/>
                <a:ea typeface="Open Sans"/>
                <a:cs typeface="Open Sans"/>
                <a:sym typeface="Open Sans"/>
              </a:rPr>
              <a:t>sous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
        <p:nvSpPr>
          <p:cNvPr id="425" name="Google Shape;425;p23"/>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4"/>
          <p:cNvSpPr/>
          <p:nvPr/>
        </p:nvSpPr>
        <p:spPr>
          <a:xfrm>
            <a:off x="10370129" y="6061967"/>
            <a:ext cx="133741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1">
                <a:solidFill>
                  <a:schemeClr val="dk1"/>
                </a:solidFill>
                <a:latin typeface="Open Sans"/>
                <a:ea typeface="Open Sans"/>
                <a:cs typeface="Open Sans"/>
                <a:sym typeface="Open Sans"/>
              </a:rPr>
              <a:t>Szabó et al. 2011</a:t>
            </a:r>
            <a:endParaRPr/>
          </a:p>
        </p:txBody>
      </p:sp>
      <p:pic>
        <p:nvPicPr>
          <p:cNvPr id="432" name="Google Shape;432;p24"/>
          <p:cNvPicPr preferRelativeResize="0"/>
          <p:nvPr/>
        </p:nvPicPr>
        <p:blipFill rotWithShape="1">
          <a:blip r:embed="rId3">
            <a:alphaModFix/>
          </a:blip>
          <a:srcRect/>
          <a:stretch/>
        </p:blipFill>
        <p:spPr>
          <a:xfrm>
            <a:off x="1066800" y="1938299"/>
            <a:ext cx="10058400" cy="984822"/>
          </a:xfrm>
          <a:prstGeom prst="rect">
            <a:avLst/>
          </a:prstGeom>
          <a:noFill/>
          <a:ln>
            <a:noFill/>
          </a:ln>
        </p:spPr>
      </p:pic>
      <p:pic>
        <p:nvPicPr>
          <p:cNvPr id="433" name="Google Shape;433;p24"/>
          <p:cNvPicPr preferRelativeResize="0"/>
          <p:nvPr/>
        </p:nvPicPr>
        <p:blipFill rotWithShape="1">
          <a:blip r:embed="rId4">
            <a:alphaModFix/>
          </a:blip>
          <a:srcRect/>
          <a:stretch/>
        </p:blipFill>
        <p:spPr>
          <a:xfrm>
            <a:off x="894330" y="3170733"/>
            <a:ext cx="10058400" cy="3368179"/>
          </a:xfrm>
          <a:prstGeom prst="rect">
            <a:avLst/>
          </a:prstGeom>
          <a:noFill/>
          <a:ln>
            <a:noFill/>
          </a:ln>
        </p:spPr>
      </p:pic>
      <p:sp>
        <p:nvSpPr>
          <p:cNvPr id="434" name="Google Shape;434;p24"/>
          <p:cNvSpPr/>
          <p:nvPr/>
        </p:nvSpPr>
        <p:spPr>
          <a:xfrm>
            <a:off x="894324" y="1614450"/>
            <a:ext cx="7786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Calcul du LCOE pour un diesel autonome - prix du diesel</a:t>
            </a:r>
            <a:endParaRPr/>
          </a:p>
        </p:txBody>
      </p:sp>
      <p:sp>
        <p:nvSpPr>
          <p:cNvPr id="435" name="Google Shape;435;p24"/>
          <p:cNvSpPr txBox="1"/>
          <p:nvPr/>
        </p:nvSpPr>
        <p:spPr>
          <a:xfrm>
            <a:off x="894330" y="252361"/>
            <a:ext cx="6609406"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Théorie avancée V</a:t>
            </a:r>
            <a:endParaRPr sz="4400">
              <a:solidFill>
                <a:srgbClr val="17375E"/>
              </a:solidFill>
              <a:latin typeface="Open Sans"/>
              <a:ea typeface="Open Sans"/>
              <a:cs typeface="Open Sans"/>
              <a:sym typeface="Open Sans"/>
            </a:endParaRPr>
          </a:p>
        </p:txBody>
      </p:sp>
      <p:sp>
        <p:nvSpPr>
          <p:cNvPr id="436" name="Google Shape;436;p24"/>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437" name="Google Shape;437;p24"/>
          <p:cNvSpPr/>
          <p:nvPr/>
        </p:nvSpPr>
        <p:spPr>
          <a:xfrm>
            <a:off x="975500" y="2148050"/>
            <a:ext cx="9794400" cy="85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38" name="Google Shape;438;p24"/>
          <p:cNvSpPr txBox="1"/>
          <p:nvPr/>
        </p:nvSpPr>
        <p:spPr>
          <a:xfrm>
            <a:off x="985350" y="2071850"/>
            <a:ext cx="97845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solidFill>
                  <a:schemeClr val="dk1"/>
                </a:solidFill>
                <a:latin typeface="Open Sans"/>
                <a:ea typeface="Open Sans"/>
                <a:cs typeface="Open Sans"/>
                <a:sym typeface="Open Sans"/>
              </a:rPr>
              <a:t>Le coût du diesel dépend à la fois du prix à la pompe et d'un coût de transport supplémentaire. Selon Szabo et al., ce coût peut être décrit comme suit:</a:t>
            </a:r>
            <a:endParaRPr sz="2000">
              <a:solidFill>
                <a:schemeClr val="dk1"/>
              </a:solidFill>
              <a:latin typeface="Open Sans"/>
              <a:ea typeface="Open Sans"/>
              <a:cs typeface="Open Sans"/>
              <a:sym typeface="Open Sans"/>
            </a:endParaRPr>
          </a:p>
        </p:txBody>
      </p:sp>
      <p:sp>
        <p:nvSpPr>
          <p:cNvPr id="439" name="Google Shape;439;p24"/>
          <p:cNvSpPr/>
          <p:nvPr/>
        </p:nvSpPr>
        <p:spPr>
          <a:xfrm>
            <a:off x="1014900" y="4177850"/>
            <a:ext cx="9469200" cy="984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40" name="Google Shape;440;p24"/>
          <p:cNvSpPr txBox="1"/>
          <p:nvPr/>
        </p:nvSpPr>
        <p:spPr>
          <a:xfrm>
            <a:off x="1024750" y="4187725"/>
            <a:ext cx="9439500" cy="9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chemeClr val="dk1"/>
                </a:solidFill>
                <a:latin typeface="Open Sans"/>
                <a:ea typeface="Open Sans"/>
                <a:cs typeface="Open Sans"/>
                <a:sym typeface="Open Sans"/>
              </a:rPr>
              <a:t>Où Pd (USD/litre) est le prix du diesel à la pompe, c est la consommation de diesel du camion de livraison (l/h), t (h) est le temps de transport depuis les grandes villes, V (l) est le volume de diesel transporté et LHVd (kWh/l) est le pouvoir calorifique inférieur du diesel.</a:t>
            </a:r>
            <a:endParaRPr sz="1900">
              <a:solidFill>
                <a:schemeClr val="dk1"/>
              </a:solidFill>
              <a:latin typeface="Open Sans"/>
              <a:ea typeface="Open Sans"/>
              <a:cs typeface="Open Sans"/>
              <a:sym typeface="Open Sans"/>
            </a:endParaRPr>
          </a:p>
        </p:txBody>
      </p:sp>
      <p:pic>
        <p:nvPicPr>
          <p:cNvPr id="441" name="Google Shape;441;p24"/>
          <p:cNvPicPr preferRelativeResize="0"/>
          <p:nvPr/>
        </p:nvPicPr>
        <p:blipFill>
          <a:blip r:embed="rId5">
            <a:alphaModFix/>
          </a:blip>
          <a:stretch>
            <a:fillRect/>
          </a:stretch>
        </p:blipFill>
        <p:spPr>
          <a:xfrm>
            <a:off x="1537136" y="4320400"/>
            <a:ext cx="257175" cy="276225"/>
          </a:xfrm>
          <a:prstGeom prst="rect">
            <a:avLst/>
          </a:prstGeom>
          <a:noFill/>
          <a:ln>
            <a:noFill/>
          </a:ln>
        </p:spPr>
      </p:pic>
      <p:pic>
        <p:nvPicPr>
          <p:cNvPr id="442" name="Google Shape;442;p24"/>
          <p:cNvPicPr preferRelativeResize="0"/>
          <p:nvPr/>
        </p:nvPicPr>
        <p:blipFill>
          <a:blip r:embed="rId6">
            <a:alphaModFix/>
          </a:blip>
          <a:stretch>
            <a:fillRect/>
          </a:stretch>
        </p:blipFill>
        <p:spPr>
          <a:xfrm>
            <a:off x="6424450" y="4886525"/>
            <a:ext cx="630625" cy="307775"/>
          </a:xfrm>
          <a:prstGeom prst="rect">
            <a:avLst/>
          </a:prstGeom>
          <a:noFill/>
          <a:ln>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aphicFrame>
        <p:nvGraphicFramePr>
          <p:cNvPr id="448" name="Google Shape;448;p25"/>
          <p:cNvGraphicFramePr/>
          <p:nvPr/>
        </p:nvGraphicFramePr>
        <p:xfrm>
          <a:off x="2788273" y="3118915"/>
          <a:ext cx="3000000" cy="3000000"/>
        </p:xfrm>
        <a:graphic>
          <a:graphicData uri="http://schemas.openxmlformats.org/drawingml/2006/table">
            <a:tbl>
              <a:tblPr>
                <a:noFill/>
                <a:tableStyleId>{70AAEBC9-6879-49DF-B608-373806142983}</a:tableStyleId>
              </a:tblPr>
              <a:tblGrid>
                <a:gridCol w="3107700">
                  <a:extLst>
                    <a:ext uri="{9D8B030D-6E8A-4147-A177-3AD203B41FA5}">
                      <a16:colId xmlns:a16="http://schemas.microsoft.com/office/drawing/2014/main" val="20000"/>
                    </a:ext>
                  </a:extLst>
                </a:gridCol>
                <a:gridCol w="3107700">
                  <a:extLst>
                    <a:ext uri="{9D8B030D-6E8A-4147-A177-3AD203B41FA5}">
                      <a16:colId xmlns:a16="http://schemas.microsoft.com/office/drawing/2014/main" val="20001"/>
                    </a:ext>
                  </a:extLst>
                </a:gridCol>
              </a:tblGrid>
              <a:tr h="4263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Paramètres</a:t>
                      </a: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Exemple</a:t>
                      </a:r>
                      <a:endParaRPr sz="1800" b="1" u="none" strike="noStrike" cap="none"/>
                    </a:p>
                  </a:txBody>
                  <a:tcPr marL="91450" marR="91450" marT="45725" marB="45725"/>
                </a:tc>
                <a:extLst>
                  <a:ext uri="{0D108BD9-81ED-4DB2-BD59-A6C34878D82A}">
                    <a16:rowId xmlns:a16="http://schemas.microsoft.com/office/drawing/2014/main" val="10000"/>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Efficacité du générateur</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28 %</a:t>
                      </a:r>
                      <a:endParaRPr sz="1800" u="none" strike="noStrike" cap="none"/>
                    </a:p>
                  </a:txBody>
                  <a:tcPr marL="91450" marR="91450" marT="45725" marB="45725"/>
                </a:tc>
                <a:extLst>
                  <a:ext uri="{0D108BD9-81ED-4DB2-BD59-A6C34878D82A}">
                    <a16:rowId xmlns:a16="http://schemas.microsoft.com/office/drawing/2014/main" val="10001"/>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Facteur de capacité</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0.7</a:t>
                      </a:r>
                      <a:endParaRPr sz="1800" u="none" strike="noStrike" cap="none"/>
                    </a:p>
                  </a:txBody>
                  <a:tcPr marL="91450" marR="91450" marT="45725" marB="45725"/>
                </a:tc>
                <a:extLst>
                  <a:ext uri="{0D108BD9-81ED-4DB2-BD59-A6C34878D82A}">
                    <a16:rowId xmlns:a16="http://schemas.microsoft.com/office/drawing/2014/main" val="10002"/>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Prix de la pompe diesel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1,00 USD/l</a:t>
                      </a:r>
                      <a:endParaRPr sz="1800" u="none" strike="noStrike" cap="none"/>
                    </a:p>
                  </a:txBody>
                  <a:tcPr marL="91450" marR="91450" marT="45725" marB="45725"/>
                </a:tc>
                <a:extLst>
                  <a:ext uri="{0D108BD9-81ED-4DB2-BD59-A6C34878D82A}">
                    <a16:rowId xmlns:a16="http://schemas.microsoft.com/office/drawing/2014/main" val="10003"/>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Volume des camions diesel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300 litres</a:t>
                      </a:r>
                      <a:endParaRPr sz="1800" u="none" strike="noStrike" cap="none"/>
                    </a:p>
                  </a:txBody>
                  <a:tcPr marL="91450" marR="91450" marT="45725" marB="45725"/>
                </a:tc>
                <a:extLst>
                  <a:ext uri="{0D108BD9-81ED-4DB2-BD59-A6C34878D82A}">
                    <a16:rowId xmlns:a16="http://schemas.microsoft.com/office/drawing/2014/main" val="10004"/>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Consommation des camions diesel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14 litres/km</a:t>
                      </a:r>
                      <a:endParaRPr sz="1800" u="none" strike="noStrike" cap="none"/>
                    </a:p>
                  </a:txBody>
                  <a:tcPr marL="91450" marR="91450" marT="45725" marB="45725"/>
                </a:tc>
                <a:extLst>
                  <a:ext uri="{0D108BD9-81ED-4DB2-BD59-A6C34878D82A}">
                    <a16:rowId xmlns:a16="http://schemas.microsoft.com/office/drawing/2014/main" val="10005"/>
                  </a:ext>
                </a:extLst>
              </a:tr>
              <a:tr h="393450">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Diesel LHV</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a:t>9,94 kWh/l</a:t>
                      </a:r>
                      <a:endParaRPr sz="1800"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449" name="Google Shape;449;p25"/>
          <p:cNvSpPr/>
          <p:nvPr/>
        </p:nvSpPr>
        <p:spPr>
          <a:xfrm>
            <a:off x="894324" y="1180800"/>
            <a:ext cx="7491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Calcul du LCOE pour un diesel autonome - prix du diesel</a:t>
            </a:r>
            <a:endParaRPr/>
          </a:p>
        </p:txBody>
      </p:sp>
      <p:sp>
        <p:nvSpPr>
          <p:cNvPr id="450" name="Google Shape;450;p25"/>
          <p:cNvSpPr txBox="1"/>
          <p:nvPr/>
        </p:nvSpPr>
        <p:spPr>
          <a:xfrm>
            <a:off x="894330" y="-181273"/>
            <a:ext cx="621348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Théorie avancée V</a:t>
            </a:r>
            <a:endParaRPr sz="4400">
              <a:solidFill>
                <a:srgbClr val="17375E"/>
              </a:solidFill>
              <a:latin typeface="Open Sans"/>
              <a:ea typeface="Open Sans"/>
              <a:cs typeface="Open Sans"/>
              <a:sym typeface="Open Sans"/>
            </a:endParaRPr>
          </a:p>
        </p:txBody>
      </p:sp>
      <p:pic>
        <p:nvPicPr>
          <p:cNvPr id="451" name="Google Shape;451;p25"/>
          <p:cNvPicPr preferRelativeResize="0"/>
          <p:nvPr/>
        </p:nvPicPr>
        <p:blipFill rotWithShape="1">
          <a:blip r:embed="rId3">
            <a:alphaModFix/>
          </a:blip>
          <a:srcRect/>
          <a:stretch/>
        </p:blipFill>
        <p:spPr>
          <a:xfrm>
            <a:off x="807743" y="1396565"/>
            <a:ext cx="10493921" cy="4219727"/>
          </a:xfrm>
          <a:prstGeom prst="rect">
            <a:avLst/>
          </a:prstGeom>
          <a:noFill/>
          <a:ln>
            <a:noFill/>
          </a:ln>
        </p:spPr>
      </p:pic>
      <p:sp>
        <p:nvSpPr>
          <p:cNvPr id="452" name="Google Shape;452;p25"/>
          <p:cNvSpPr txBox="1"/>
          <p:nvPr/>
        </p:nvSpPr>
        <p:spPr>
          <a:xfrm>
            <a:off x="9044640" y="5957791"/>
            <a:ext cx="23271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453" name="Google Shape;453;p25"/>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454" name="Google Shape;454;p25"/>
          <p:cNvSpPr/>
          <p:nvPr/>
        </p:nvSpPr>
        <p:spPr>
          <a:xfrm>
            <a:off x="739000" y="1586400"/>
            <a:ext cx="6828600" cy="453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55" name="Google Shape;455;p25"/>
          <p:cNvSpPr txBox="1"/>
          <p:nvPr/>
        </p:nvSpPr>
        <p:spPr>
          <a:xfrm>
            <a:off x="729150" y="1586400"/>
            <a:ext cx="101982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chemeClr val="dk1"/>
                </a:solidFill>
                <a:latin typeface="Open Sans"/>
                <a:ea typeface="Open Sans"/>
                <a:cs typeface="Open Sans"/>
                <a:sym typeface="Open Sans"/>
              </a:rPr>
              <a:t>Le coût annuel du combustible dans une cellule est calculé comme suit:</a:t>
            </a:r>
            <a:endParaRPr sz="23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6"/>
          <p:cNvSpPr txBox="1">
            <a:spLocks noGrp="1"/>
          </p:cNvSpPr>
          <p:nvPr>
            <p:ph type="title"/>
          </p:nvPr>
        </p:nvSpPr>
        <p:spPr>
          <a:xfrm>
            <a:off x="838200" y="63467"/>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8.4 Références</a:t>
            </a:r>
            <a:endParaRPr/>
          </a:p>
        </p:txBody>
      </p:sp>
      <p:sp>
        <p:nvSpPr>
          <p:cNvPr id="462" name="Google Shape;462;p26"/>
          <p:cNvSpPr/>
          <p:nvPr/>
        </p:nvSpPr>
        <p:spPr>
          <a:xfrm>
            <a:off x="838200" y="1824062"/>
            <a:ext cx="7331400" cy="424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https://doi.org/10.3390/en12071395</a:t>
            </a: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https://onsset.github.io/teaching_kit/courses/module_3/Lecture%206/</a:t>
            </a:r>
            <a:r>
              <a:rPr lang="en-GB" sz="18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Szabó, S., Bódis, K., Huld, T., Moner-Girona, M., 2011. Energy solutions in rural Africa: mapping electrification costs of distributed solar and diesel generation versus grid extension. Environ. Res. Lett. 6, 034002. </a:t>
            </a:r>
            <a:r>
              <a:rPr lang="en-GB" sz="18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https://doi.org/10.1088/1748-9326/6/3/034002</a:t>
            </a: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7"/>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469" name="Google Shape;469;p27"/>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Open Sans"/>
              <a:buNone/>
            </a:pPr>
            <a:r>
              <a:rPr lang="en-GB" sz="4400" b="1">
                <a:solidFill>
                  <a:schemeClr val="dk1"/>
                </a:solidFill>
                <a:latin typeface="Open Sans"/>
                <a:ea typeface="Open Sans"/>
                <a:cs typeface="Open Sans"/>
                <a:sym typeface="Open Sans"/>
              </a:rPr>
              <a:t>Nous vous remercions de l'attention que vous avez portée à ce cours!</a:t>
            </a:r>
            <a:endParaRPr sz="44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28"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75" name="Google Shape;475;p28"/>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sz="800">
              <a:solidFill>
                <a:schemeClr val="lt1"/>
              </a:solidFill>
              <a:latin typeface="Open Sans"/>
              <a:ea typeface="Open Sans"/>
              <a:cs typeface="Open Sans"/>
              <a:sym typeface="Open Sans"/>
            </a:endParaRPr>
          </a:p>
        </p:txBody>
      </p:sp>
      <p:sp>
        <p:nvSpPr>
          <p:cNvPr id="476" name="Google Shape;476;p28"/>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rgbClr val="FFFFFF"/>
                </a:solidFill>
                <a:latin typeface="Open Sans"/>
                <a:ea typeface="Open Sans"/>
                <a:cs typeface="Open Sans"/>
                <a:sym typeface="Open Sans"/>
              </a:rPr>
              <a:t>Moksnes N., Sahlberg A., Khavari B. 2021.</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Lecture 8: OnSSET/Global Electrification</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Platform. Release Version 1.0. [online</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presentation]. Climate Compatible Growth</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477" name="Google Shape;477;p28"/>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body" idx="1"/>
          </p:nvPr>
        </p:nvSpPr>
        <p:spPr>
          <a:xfrm>
            <a:off x="838200" y="1934805"/>
            <a:ext cx="10515600" cy="42421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000">
                <a:latin typeface="Open Sans"/>
                <a:ea typeface="Open Sans"/>
                <a:cs typeface="Open Sans"/>
                <a:sym typeface="Open Sans"/>
              </a:rPr>
              <a:t>Prenons l'exemple d'un petit système photovoltaïque conçu pour fournir suffisamment d'électricité pour alimenter quelques ampoules pendant la nuit.</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Taille du système: 17 W</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Coût d'investissement pour un système de 17 W: 130 USD</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Production annuelle d'énergie: 35 kWh</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Coût d'exploitation et de maintenance: 2 USD/an</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Coût du carburant: 0</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Taux d'actualisation: 10 %</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Durée de vie du système: 20 ans</a:t>
            </a:r>
            <a:endParaRPr sz="200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a:p>
        </p:txBody>
      </p:sp>
      <p:sp>
        <p:nvSpPr>
          <p:cNvPr id="191" name="Google Shape;191;p3"/>
          <p:cNvSpPr txBox="1"/>
          <p:nvPr/>
        </p:nvSpPr>
        <p:spPr>
          <a:xfrm>
            <a:off x="838200" y="230582"/>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Théorie avancée II </a:t>
            </a:r>
            <a:endParaRPr sz="4400">
              <a:solidFill>
                <a:srgbClr val="17375E"/>
              </a:solidFill>
              <a:latin typeface="Open Sans"/>
              <a:ea typeface="Open Sans"/>
              <a:cs typeface="Open Sans"/>
              <a:sym typeface="Open Sans"/>
            </a:endParaRPr>
          </a:p>
        </p:txBody>
      </p:sp>
      <p:sp>
        <p:nvSpPr>
          <p:cNvPr id="192" name="Google Shape;192;p3"/>
          <p:cNvSpPr/>
          <p:nvPr/>
        </p:nvSpPr>
        <p:spPr>
          <a:xfrm>
            <a:off x="122311" y="6356349"/>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Lato"/>
                <a:ea typeface="Lato"/>
                <a:cs typeface="Lato"/>
                <a:sym typeface="Lato"/>
              </a:rPr>
              <a:t>Source :</a:t>
            </a:r>
            <a:r>
              <a:rPr lang="en-GB" sz="1000">
                <a:solidFill>
                  <a:srgbClr val="1D1C1D"/>
                </a:solidFill>
                <a:latin typeface="Lato"/>
                <a:ea typeface="Lato"/>
                <a:cs typeface="Lato"/>
                <a:sym typeface="Lato"/>
              </a:rPr>
              <a:t> Sahlberg et al. 2021</a:t>
            </a:r>
            <a:endParaRPr sz="1000">
              <a:solidFill>
                <a:schemeClr val="dk1"/>
              </a:solidFill>
              <a:latin typeface="Calibri"/>
              <a:ea typeface="Calibri"/>
              <a:cs typeface="Calibri"/>
              <a:sym typeface="Calibri"/>
            </a:endParaRPr>
          </a:p>
        </p:txBody>
      </p:sp>
      <p:sp>
        <p:nvSpPr>
          <p:cNvPr id="193" name="Google Shape;193;p3"/>
          <p:cNvSpPr txBox="1"/>
          <p:nvPr/>
        </p:nvSpPr>
        <p:spPr>
          <a:xfrm>
            <a:off x="838200" y="1516875"/>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Exemple de LCOE</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
          <p:cNvSpPr/>
          <p:nvPr/>
        </p:nvSpPr>
        <p:spPr>
          <a:xfrm>
            <a:off x="7284464" y="1880401"/>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4"/>
          <p:cNvSpPr/>
          <p:nvPr/>
        </p:nvSpPr>
        <p:spPr>
          <a:xfrm>
            <a:off x="7188927" y="2229973"/>
            <a:ext cx="4346369" cy="14679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0" name="Google Shape;200;p4"/>
          <p:cNvSpPr/>
          <p:nvPr/>
        </p:nvSpPr>
        <p:spPr>
          <a:xfrm>
            <a:off x="1080665" y="4186572"/>
            <a:ext cx="5715920" cy="2482474"/>
          </a:xfrm>
          <a:prstGeom prst="rect">
            <a:avLst/>
          </a:prstGeom>
          <a:blipFill rotWithShape="1">
            <a:blip r:embed="rId4">
              <a:alphaModFix/>
            </a:blip>
            <a:stretch>
              <a:fillRect l="-319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1" name="Google Shape;201;p4"/>
          <p:cNvSpPr/>
          <p:nvPr/>
        </p:nvSpPr>
        <p:spPr>
          <a:xfrm>
            <a:off x="1233062" y="1880401"/>
            <a:ext cx="5413397" cy="2443746"/>
          </a:xfrm>
          <a:prstGeom prst="rect">
            <a:avLst/>
          </a:prstGeom>
          <a:blipFill rotWithShape="1">
            <a:blip r:embed="rId5">
              <a:alphaModFix/>
            </a:blip>
            <a:stretch>
              <a:fillRect l="-3373" t="-37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2" name="Google Shape;202;p4"/>
          <p:cNvSpPr/>
          <p:nvPr/>
        </p:nvSpPr>
        <p:spPr>
          <a:xfrm>
            <a:off x="8485247" y="2085646"/>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4"/>
          <p:cNvSpPr/>
          <p:nvPr/>
        </p:nvSpPr>
        <p:spPr>
          <a:xfrm>
            <a:off x="8485246" y="3004868"/>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4"/>
          <p:cNvSpPr/>
          <p:nvPr/>
        </p:nvSpPr>
        <p:spPr>
          <a:xfrm>
            <a:off x="982638" y="1985969"/>
            <a:ext cx="5663822"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4"/>
          <p:cNvSpPr/>
          <p:nvPr/>
        </p:nvSpPr>
        <p:spPr>
          <a:xfrm>
            <a:off x="982638" y="4186573"/>
            <a:ext cx="5663821"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4"/>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Exemple de LCOE - Année 0</a:t>
            </a:r>
            <a:endParaRPr/>
          </a:p>
        </p:txBody>
      </p:sp>
      <p:sp>
        <p:nvSpPr>
          <p:cNvPr id="207" name="Google Shape;207;p4"/>
          <p:cNvSpPr txBox="1"/>
          <p:nvPr/>
        </p:nvSpPr>
        <p:spPr>
          <a:xfrm>
            <a:off x="838200" y="221092"/>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Théorie avancée II </a:t>
            </a:r>
            <a:endParaRPr sz="4400">
              <a:solidFill>
                <a:srgbClr val="17375E"/>
              </a:solidFill>
              <a:latin typeface="Open Sans"/>
              <a:ea typeface="Open Sans"/>
              <a:cs typeface="Open Sans"/>
              <a:sym typeface="Open Sans"/>
            </a:endParaRPr>
          </a:p>
        </p:txBody>
      </p:sp>
      <p:sp>
        <p:nvSpPr>
          <p:cNvPr id="208" name="Google Shape;208;p4"/>
          <p:cNvSpPr/>
          <p:nvPr/>
        </p:nvSpPr>
        <p:spPr>
          <a:xfrm>
            <a:off x="6672358" y="6144159"/>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p:nvPr/>
        </p:nvSpPr>
        <p:spPr>
          <a:xfrm>
            <a:off x="7056563" y="1104940"/>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5"/>
          <p:cNvSpPr/>
          <p:nvPr/>
        </p:nvSpPr>
        <p:spPr>
          <a:xfrm>
            <a:off x="6961026" y="1454512"/>
            <a:ext cx="4346369" cy="14679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6" name="Google Shape;216;p5"/>
          <p:cNvSpPr/>
          <p:nvPr/>
        </p:nvSpPr>
        <p:spPr>
          <a:xfrm>
            <a:off x="1081801" y="4200422"/>
            <a:ext cx="5715920" cy="2482474"/>
          </a:xfrm>
          <a:prstGeom prst="rect">
            <a:avLst/>
          </a:prstGeom>
          <a:blipFill rotWithShape="1">
            <a:blip r:embed="rId4">
              <a:alphaModFix/>
            </a:blip>
            <a:stretch>
              <a:fillRect l="-319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7" name="Google Shape;217;p5"/>
          <p:cNvSpPr/>
          <p:nvPr/>
        </p:nvSpPr>
        <p:spPr>
          <a:xfrm>
            <a:off x="1233063" y="1871229"/>
            <a:ext cx="5413397" cy="2443746"/>
          </a:xfrm>
          <a:prstGeom prst="rect">
            <a:avLst/>
          </a:prstGeom>
          <a:blipFill rotWithShape="1">
            <a:blip r:embed="rId5">
              <a:alphaModFix/>
            </a:blip>
            <a:stretch>
              <a:fillRect l="-3373" t="-37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8" name="Google Shape;218;p5"/>
          <p:cNvSpPr/>
          <p:nvPr/>
        </p:nvSpPr>
        <p:spPr>
          <a:xfrm>
            <a:off x="8257346" y="1310185"/>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5"/>
          <p:cNvSpPr/>
          <p:nvPr/>
        </p:nvSpPr>
        <p:spPr>
          <a:xfrm>
            <a:off x="8257345" y="2229407"/>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5"/>
          <p:cNvSpPr/>
          <p:nvPr/>
        </p:nvSpPr>
        <p:spPr>
          <a:xfrm>
            <a:off x="982638" y="1871230"/>
            <a:ext cx="5663822"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5"/>
          <p:cNvSpPr/>
          <p:nvPr/>
        </p:nvSpPr>
        <p:spPr>
          <a:xfrm>
            <a:off x="982638" y="4102739"/>
            <a:ext cx="5663821"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5"/>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Exemple de LCOE - Année 1</a:t>
            </a:r>
            <a:endParaRPr/>
          </a:p>
        </p:txBody>
      </p:sp>
      <p:sp>
        <p:nvSpPr>
          <p:cNvPr id="223" name="Google Shape;223;p5"/>
          <p:cNvSpPr txBox="1"/>
          <p:nvPr/>
        </p:nvSpPr>
        <p:spPr>
          <a:xfrm>
            <a:off x="838200" y="92721"/>
            <a:ext cx="6122826"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Théorie avancée II </a:t>
            </a:r>
            <a:endParaRPr sz="4400">
              <a:solidFill>
                <a:srgbClr val="17375E"/>
              </a:solidFill>
              <a:latin typeface="Open Sans"/>
              <a:ea typeface="Open Sans"/>
              <a:cs typeface="Open Sans"/>
              <a:sym typeface="Open Sans"/>
            </a:endParaRPr>
          </a:p>
        </p:txBody>
      </p:sp>
      <p:sp>
        <p:nvSpPr>
          <p:cNvPr id="224" name="Google Shape;224;p5"/>
          <p:cNvSpPr/>
          <p:nvPr/>
        </p:nvSpPr>
        <p:spPr>
          <a:xfrm>
            <a:off x="6646459" y="6127485"/>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p:nvPr/>
        </p:nvSpPr>
        <p:spPr>
          <a:xfrm>
            <a:off x="7058629" y="1941139"/>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6"/>
          <p:cNvSpPr/>
          <p:nvPr/>
        </p:nvSpPr>
        <p:spPr>
          <a:xfrm>
            <a:off x="1080665" y="4186572"/>
            <a:ext cx="5715920" cy="2482474"/>
          </a:xfrm>
          <a:prstGeom prst="rect">
            <a:avLst/>
          </a:prstGeom>
          <a:blipFill rotWithShape="1">
            <a:blip r:embed="rId3">
              <a:alphaModFix/>
            </a:blip>
            <a:stretch>
              <a:fillRect l="-319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1233063" y="1944896"/>
            <a:ext cx="5413397" cy="2443746"/>
          </a:xfrm>
          <a:prstGeom prst="rect">
            <a:avLst/>
          </a:prstGeom>
          <a:blipFill rotWithShape="1">
            <a:blip r:embed="rId4">
              <a:alphaModFix/>
            </a:blip>
            <a:stretch>
              <a:fillRect l="-3373" t="-37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3" name="Google Shape;233;p6"/>
          <p:cNvSpPr/>
          <p:nvPr/>
        </p:nvSpPr>
        <p:spPr>
          <a:xfrm>
            <a:off x="8259412" y="2146384"/>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
          <p:cNvSpPr/>
          <p:nvPr/>
        </p:nvSpPr>
        <p:spPr>
          <a:xfrm>
            <a:off x="8259411" y="3065606"/>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6"/>
          <p:cNvSpPr/>
          <p:nvPr/>
        </p:nvSpPr>
        <p:spPr>
          <a:xfrm>
            <a:off x="982638" y="1944897"/>
            <a:ext cx="5663822"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6"/>
          <p:cNvSpPr/>
          <p:nvPr/>
        </p:nvSpPr>
        <p:spPr>
          <a:xfrm>
            <a:off x="982638" y="4186573"/>
            <a:ext cx="5663821"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6"/>
          <p:cNvSpPr/>
          <p:nvPr/>
        </p:nvSpPr>
        <p:spPr>
          <a:xfrm>
            <a:off x="6963092" y="2292541"/>
            <a:ext cx="4346400" cy="14679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a:off x="6646459"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239" name="Google Shape;239;p6"/>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Exemple de LCOE - Année 2</a:t>
            </a:r>
            <a:endParaRPr/>
          </a:p>
        </p:txBody>
      </p:sp>
      <p:sp>
        <p:nvSpPr>
          <p:cNvPr id="240" name="Google Shape;240;p6"/>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Théorie avancée II </a:t>
            </a:r>
            <a:endParaRPr sz="4400">
              <a:solidFill>
                <a:srgbClr val="17375E"/>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Coût de la récupération</a:t>
            </a:r>
            <a:endParaRPr sz="2000" b="1">
              <a:solidFill>
                <a:srgbClr val="9CC2E5"/>
              </a:solidFill>
              <a:latin typeface="Open Sans"/>
              <a:ea typeface="Open Sans"/>
              <a:cs typeface="Open Sans"/>
              <a:sym typeface="Open Sans"/>
            </a:endParaRPr>
          </a:p>
        </p:txBody>
      </p:sp>
      <p:sp>
        <p:nvSpPr>
          <p:cNvPr id="246" name="Google Shape;246;p7"/>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Théorie avancée II </a:t>
            </a:r>
            <a:endParaRPr sz="4400">
              <a:solidFill>
                <a:srgbClr val="17375E"/>
              </a:solidFill>
              <a:latin typeface="Open Sans"/>
              <a:ea typeface="Open Sans"/>
              <a:cs typeface="Open Sans"/>
              <a:sym typeface="Open Sans"/>
            </a:endParaRPr>
          </a:p>
        </p:txBody>
      </p:sp>
      <p:pic>
        <p:nvPicPr>
          <p:cNvPr id="247" name="Google Shape;247;p7"/>
          <p:cNvPicPr preferRelativeResize="0"/>
          <p:nvPr/>
        </p:nvPicPr>
        <p:blipFill rotWithShape="1">
          <a:blip r:embed="rId3">
            <a:alphaModFix/>
          </a:blip>
          <a:srcRect/>
          <a:stretch/>
        </p:blipFill>
        <p:spPr>
          <a:xfrm>
            <a:off x="838200" y="1895928"/>
            <a:ext cx="10058400" cy="4460421"/>
          </a:xfrm>
          <a:prstGeom prst="rect">
            <a:avLst/>
          </a:prstGeom>
          <a:noFill/>
          <a:ln>
            <a:noFill/>
          </a:ln>
        </p:spPr>
      </p:pic>
      <p:sp>
        <p:nvSpPr>
          <p:cNvPr id="248" name="Google Shape;248;p7"/>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8.1 Références</a:t>
            </a:r>
            <a:endParaRPr/>
          </a:p>
        </p:txBody>
      </p:sp>
      <p:sp>
        <p:nvSpPr>
          <p:cNvPr id="254" name="Google Shape;254;p8"/>
          <p:cNvSpPr/>
          <p:nvPr/>
        </p:nvSpPr>
        <p:spPr>
          <a:xfrm>
            <a:off x="838200" y="1690688"/>
            <a:ext cx="4558200" cy="20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https://onsset.github.io/teaching_kit/courses/module_3/Lecture%206/</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9"/>
          <p:cNvSpPr/>
          <p:nvPr/>
        </p:nvSpPr>
        <p:spPr>
          <a:xfrm>
            <a:off x="7151795" y="1120058"/>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9"/>
          <p:cNvSpPr/>
          <p:nvPr/>
        </p:nvSpPr>
        <p:spPr>
          <a:xfrm>
            <a:off x="7056258" y="1454512"/>
            <a:ext cx="4346369" cy="14679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2" name="Google Shape;262;p9"/>
          <p:cNvSpPr/>
          <p:nvPr/>
        </p:nvSpPr>
        <p:spPr>
          <a:xfrm>
            <a:off x="1080664" y="4186572"/>
            <a:ext cx="5920635" cy="2482474"/>
          </a:xfrm>
          <a:prstGeom prst="rect">
            <a:avLst/>
          </a:prstGeom>
          <a:blipFill rotWithShape="1">
            <a:blip r:embed="rId4">
              <a:alphaModFix/>
            </a:blip>
            <a:stretch>
              <a:fillRect l="-308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1233062" y="2074995"/>
            <a:ext cx="5768237" cy="2451697"/>
          </a:xfrm>
          <a:prstGeom prst="rect">
            <a:avLst/>
          </a:prstGeom>
          <a:blipFill rotWithShape="1">
            <a:blip r:embed="rId5">
              <a:alphaModFix/>
            </a:blip>
            <a:stretch>
              <a:fillRect l="-3164" t="-371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4" name="Google Shape;264;p9"/>
          <p:cNvSpPr/>
          <p:nvPr/>
        </p:nvSpPr>
        <p:spPr>
          <a:xfrm>
            <a:off x="8352578" y="1325303"/>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9"/>
          <p:cNvSpPr/>
          <p:nvPr/>
        </p:nvSpPr>
        <p:spPr>
          <a:xfrm>
            <a:off x="8352577" y="2244525"/>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9"/>
          <p:cNvSpPr/>
          <p:nvPr/>
        </p:nvSpPr>
        <p:spPr>
          <a:xfrm>
            <a:off x="982636" y="1991093"/>
            <a:ext cx="6018663"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9"/>
          <p:cNvSpPr/>
          <p:nvPr/>
        </p:nvSpPr>
        <p:spPr>
          <a:xfrm>
            <a:off x="982638" y="4186573"/>
            <a:ext cx="6018662"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9"/>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Exemple de LCOE - Année 15</a:t>
            </a:r>
            <a:endParaRPr/>
          </a:p>
        </p:txBody>
      </p:sp>
      <p:sp>
        <p:nvSpPr>
          <p:cNvPr id="269" name="Google Shape;269;p9"/>
          <p:cNvSpPr txBox="1"/>
          <p:nvPr/>
        </p:nvSpPr>
        <p:spPr>
          <a:xfrm>
            <a:off x="838199" y="257349"/>
            <a:ext cx="6163099"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Théorie avancée III </a:t>
            </a:r>
            <a:endParaRPr sz="4400">
              <a:solidFill>
                <a:srgbClr val="17375E"/>
              </a:solidFill>
              <a:latin typeface="Open Sans"/>
              <a:ea typeface="Open Sans"/>
              <a:cs typeface="Open Sans"/>
              <a:sym typeface="Open Sans"/>
            </a:endParaRPr>
          </a:p>
        </p:txBody>
      </p:sp>
      <p:sp>
        <p:nvSpPr>
          <p:cNvPr id="270" name="Google Shape;270;p9"/>
          <p:cNvSpPr/>
          <p:nvPr/>
        </p:nvSpPr>
        <p:spPr>
          <a:xfrm>
            <a:off x="7001299"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5368</Words>
  <Application>Microsoft Macintosh PowerPoint</Application>
  <PresentationFormat>Widescreen</PresentationFormat>
  <Paragraphs>247</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Lato</vt:lpstr>
      <vt:lpstr>Arial</vt:lpstr>
      <vt:lpstr>Open Sans ExtraBold</vt:lpstr>
      <vt:lpstr>Cambria Math</vt:lpstr>
      <vt:lpstr>Calibri</vt:lpstr>
      <vt:lpstr>Open Sans</vt:lpstr>
      <vt:lpstr>Office Theme</vt:lpstr>
      <vt:lpstr>Office Theme</vt:lpstr>
      <vt:lpstr>LECTURE 8 MODÉLISATION ÉNERGÉTIQUE AVANCÉE DANS ONSSET</vt:lpstr>
      <vt:lpstr>PowerPoint Presentation</vt:lpstr>
      <vt:lpstr>PowerPoint Presentation</vt:lpstr>
      <vt:lpstr>PowerPoint Presentation</vt:lpstr>
      <vt:lpstr>PowerPoint Presentation</vt:lpstr>
      <vt:lpstr>PowerPoint Presentation</vt:lpstr>
      <vt:lpstr>PowerPoint Presentation</vt:lpstr>
      <vt:lpstr>Lecture 8.1 Références</vt:lpstr>
      <vt:lpstr>PowerPoint Presentation</vt:lpstr>
      <vt:lpstr>PowerPoint Presentation</vt:lpstr>
      <vt:lpstr>PowerPoint Presentation</vt:lpstr>
      <vt:lpstr>PowerPoint Presentation</vt:lpstr>
      <vt:lpstr>PowerPoint Presentation</vt:lpstr>
      <vt:lpstr>Lecture 8.2 Références</vt:lpstr>
      <vt:lpstr>PowerPoint Presentation</vt:lpstr>
      <vt:lpstr>PowerPoint Presentation</vt:lpstr>
      <vt:lpstr>PowerPoint Presentation</vt:lpstr>
      <vt:lpstr>PowerPoint Presentation</vt:lpstr>
      <vt:lpstr>PowerPoint Presentation</vt:lpstr>
      <vt:lpstr>Lecture 8.3 Références</vt:lpstr>
      <vt:lpstr>PowerPoint Presentation</vt:lpstr>
      <vt:lpstr>PowerPoint Presentation</vt:lpstr>
      <vt:lpstr>PowerPoint Presentation</vt:lpstr>
      <vt:lpstr>PowerPoint Presentation</vt:lpstr>
      <vt:lpstr>PowerPoint Presentation</vt:lpstr>
      <vt:lpstr>Lecture 8.4 Références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2021-02-10T16:48:02Z</dcterms:created>
  <dcterms:modified xsi:type="dcterms:W3CDTF">2024-06-20T13:32:46Z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