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embeddedFontLst>
    <p:embeddedFont>
      <p:font typeface="Open Sans ExtraBold"/>
      <p:bold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2" roundtripDataSignature="AMtx7mhVvgrNfaEQ+5IzVjEOIL2BnP9X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ExtraBold-bold.fntdata"/><Relationship Id="rId25" Type="http://schemas.openxmlformats.org/officeDocument/2006/relationships/slide" Target="slides/slide20.xml"/><Relationship Id="rId28" Type="http://schemas.openxmlformats.org/officeDocument/2006/relationships/font" Target="fonts/OpenSans-regular.fntdata"/><Relationship Id="rId27" Type="http://schemas.openxmlformats.org/officeDocument/2006/relationships/font" Target="fonts/OpenSansExtra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 Id="rId3" Type="http://schemas.openxmlformats.org/officeDocument/2006/relationships/image" Target="../media/image3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5" name="Shape 15"/>
        <p:cNvGrpSpPr/>
        <p:nvPr/>
      </p:nvGrpSpPr>
      <p:grpSpPr>
        <a:xfrm>
          <a:off x="0" y="0"/>
          <a:ext cx="0" cy="0"/>
          <a:chOff x="0" y="0"/>
          <a:chExt cx="0" cy="0"/>
        </a:xfrm>
      </p:grpSpPr>
      <p:pic>
        <p:nvPicPr>
          <p:cNvPr descr="A picture containing website&#10;&#10;Description automatically generated" id="16" name="Google Shape;16;p2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22"/>
          <p:cNvSpPr txBox="1"/>
          <p:nvPr>
            <p:ph type="ctrTitle"/>
          </p:nvPr>
        </p:nvSpPr>
        <p:spPr>
          <a:xfrm>
            <a:off x="651352" y="4301318"/>
            <a:ext cx="7029608"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400"/>
              <a:buFont typeface="Open Sans ExtraBold"/>
              <a:buNone/>
              <a:defRPr b="1" i="0" sz="44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2"/>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dk1"/>
              </a:buClr>
              <a:buSzPts val="1800"/>
              <a:buNone/>
              <a:defRPr b="1" i="0" sz="180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2"/>
          <p:cNvSpPr txBox="1"/>
          <p:nvPr>
            <p:ph idx="2" type="body"/>
          </p:nvPr>
        </p:nvSpPr>
        <p:spPr>
          <a:xfrm>
            <a:off x="8453438" y="6106160"/>
            <a:ext cx="3738562" cy="33591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600"/>
              <a:buNone/>
              <a:defRPr sz="16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0" name="Google Shape;20;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1"/>
          <p:cNvSpPr/>
          <p:nvPr>
            <p:ph idx="2" type="pic"/>
          </p:nvPr>
        </p:nvSpPr>
        <p:spPr>
          <a:xfrm>
            <a:off x="5183188" y="987425"/>
            <a:ext cx="6172200" cy="4873625"/>
          </a:xfrm>
          <a:prstGeom prst="rect">
            <a:avLst/>
          </a:prstGeom>
          <a:noFill/>
          <a:ln>
            <a:noFill/>
          </a:ln>
        </p:spPr>
      </p:sp>
      <p:sp>
        <p:nvSpPr>
          <p:cNvPr id="75" name="Google Shape;75;p3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3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3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3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3"/>
          <p:cNvSpPr txBox="1"/>
          <p:nvPr>
            <p:ph idx="12" type="sldNum"/>
          </p:nvPr>
        </p:nvSpPr>
        <p:spPr>
          <a:xfrm>
            <a:off x="11786286" y="6497852"/>
            <a:ext cx="405714"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nvSpPr>
        <p:spPr>
          <a:xfrm>
            <a:off x="11701849" y="6455804"/>
            <a:ext cx="45308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lang="en-GB" sz="1400">
                <a:solidFill>
                  <a:schemeClr val="lt1"/>
                </a:solidFill>
                <a:latin typeface="Open Sans ExtraBold"/>
                <a:ea typeface="Open Sans ExtraBold"/>
                <a:cs typeface="Open Sans ExtraBold"/>
                <a:sym typeface="Open Sans ExtraBold"/>
              </a:rPr>
              <a:t>‹#›</a:t>
            </a:fld>
            <a:endParaRPr b="1" sz="1400">
              <a:solidFill>
                <a:schemeClr val="lt1"/>
              </a:solidFill>
              <a:latin typeface="Open Sans ExtraBold"/>
              <a:ea typeface="Open Sans ExtraBold"/>
              <a:cs typeface="Open Sans ExtraBold"/>
              <a:sym typeface="Open Sans ExtraBold"/>
            </a:endParaRPr>
          </a:p>
        </p:txBody>
      </p:sp>
      <p:sp>
        <p:nvSpPr>
          <p:cNvPr id="33" name="Google Shape;33;p24"/>
          <p:cNvSpPr txBox="1"/>
          <p:nvPr/>
        </p:nvSpPr>
        <p:spPr>
          <a:xfrm>
            <a:off x="11798644" y="6492875"/>
            <a:ext cx="393356"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GB"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2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2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2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3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48.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12.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9.png"/><Relationship Id="rId9"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image" Target="../media/image34.png"/><Relationship Id="rId7" Type="http://schemas.openxmlformats.org/officeDocument/2006/relationships/image" Target="../media/image31.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57.png"/><Relationship Id="rId8"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36.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36.png"/><Relationship Id="rId5" Type="http://schemas.openxmlformats.org/officeDocument/2006/relationships/image" Target="../media/image50.png"/><Relationship Id="rId6" Type="http://schemas.openxmlformats.org/officeDocument/2006/relationships/image" Target="../media/image60.png"/></Relationships>
</file>

<file path=ppt/slides/_rels/slide17.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56.png"/><Relationship Id="rId12"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43.png"/><Relationship Id="rId9"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41.png"/><Relationship Id="rId7" Type="http://schemas.openxmlformats.org/officeDocument/2006/relationships/image" Target="../media/image52.png"/><Relationship Id="rId8"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9.jp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17.png"/><Relationship Id="rId9" Type="http://schemas.openxmlformats.org/officeDocument/2006/relationships/image" Target="../media/image10.png"/><Relationship Id="rId5" Type="http://schemas.openxmlformats.org/officeDocument/2006/relationships/image" Target="../media/image3.jpg"/><Relationship Id="rId6" Type="http://schemas.openxmlformats.org/officeDocument/2006/relationships/image" Target="../media/image4.png"/><Relationship Id="rId7" Type="http://schemas.openxmlformats.org/officeDocument/2006/relationships/image" Target="../media/image6.jp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20.png"/><Relationship Id="rId5" Type="http://schemas.openxmlformats.org/officeDocument/2006/relationships/image" Target="../media/image5.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6.jpg"/><Relationship Id="rId5" Type="http://schemas.openxmlformats.org/officeDocument/2006/relationships/image" Target="../media/image14.jpg"/><Relationship Id="rId6" Type="http://schemas.openxmlformats.org/officeDocument/2006/relationships/image" Target="../media/image19.jpg"/><Relationship Id="rId7" Type="http://schemas.openxmlformats.org/officeDocument/2006/relationships/image" Target="../media/image30.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32.png"/><Relationship Id="rId7"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nvSpPr>
        <p:spPr>
          <a:xfrm>
            <a:off x="8788856" y="3367815"/>
            <a:ext cx="2028079" cy="5194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900" u="none" cap="none" strike="noStrike">
                <a:solidFill>
                  <a:schemeClr val="lt1"/>
                </a:solidFill>
                <a:latin typeface="Open Sans"/>
                <a:ea typeface="Open Sans"/>
                <a:cs typeface="Open Sans"/>
                <a:sym typeface="Open Sans"/>
              </a:rPr>
              <a:t>Supported by and in collaboration with </a:t>
            </a:r>
            <a:endParaRPr/>
          </a:p>
          <a:p>
            <a:pPr indent="0" lvl="0" marL="0" marR="0" rtl="0" algn="l">
              <a:spcBef>
                <a:spcPts val="0"/>
              </a:spcBef>
              <a:spcAft>
                <a:spcPts val="0"/>
              </a:spcAft>
              <a:buNone/>
            </a:pPr>
            <a:r>
              <a:rPr b="1" lang="en-GB" sz="900">
                <a:solidFill>
                  <a:schemeClr val="lt1"/>
                </a:solidFill>
                <a:latin typeface="Open Sans"/>
                <a:ea typeface="Open Sans"/>
                <a:cs typeface="Open Sans"/>
                <a:sym typeface="Open Sans"/>
              </a:rPr>
              <a:t>Politecnico di Milano</a:t>
            </a:r>
            <a:endParaRPr b="1" sz="900">
              <a:solidFill>
                <a:schemeClr val="lt1"/>
              </a:solidFill>
              <a:latin typeface="Open Sans"/>
              <a:ea typeface="Open Sans"/>
              <a:cs typeface="Open Sans"/>
              <a:sym typeface="Open Sans"/>
            </a:endParaRPr>
          </a:p>
        </p:txBody>
      </p:sp>
      <p:sp>
        <p:nvSpPr>
          <p:cNvPr id="96" name="Google Shape;96;p1"/>
          <p:cNvSpPr txBox="1"/>
          <p:nvPr/>
        </p:nvSpPr>
        <p:spPr>
          <a:xfrm>
            <a:off x="8991223" y="6157376"/>
            <a:ext cx="296696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400" u="none">
                <a:solidFill>
                  <a:schemeClr val="lt1"/>
                </a:solidFill>
                <a:latin typeface="Open Sans"/>
                <a:ea typeface="Open Sans"/>
                <a:cs typeface="Open Sans"/>
                <a:sym typeface="Open Sans"/>
              </a:rPr>
              <a:t>Version 1.0</a:t>
            </a:r>
            <a:endParaRPr b="0" sz="1050" u="none">
              <a:solidFill>
                <a:schemeClr val="lt1"/>
              </a:solidFill>
              <a:latin typeface="Open Sans"/>
              <a:ea typeface="Open Sans"/>
              <a:cs typeface="Open Sans"/>
              <a:sym typeface="Open Sans"/>
            </a:endParaRPr>
          </a:p>
        </p:txBody>
      </p:sp>
      <p:pic>
        <p:nvPicPr>
          <p:cNvPr id="97" name="Google Shape;97;p1"/>
          <p:cNvPicPr preferRelativeResize="0"/>
          <p:nvPr/>
        </p:nvPicPr>
        <p:blipFill rotWithShape="1">
          <a:blip r:embed="rId3">
            <a:alphaModFix/>
          </a:blip>
          <a:srcRect b="0" l="0" r="0" t="0"/>
          <a:stretch/>
        </p:blipFill>
        <p:spPr>
          <a:xfrm>
            <a:off x="10674758" y="3159998"/>
            <a:ext cx="1335674" cy="1037930"/>
          </a:xfrm>
          <a:prstGeom prst="rect">
            <a:avLst/>
          </a:prstGeom>
          <a:noFill/>
          <a:ln>
            <a:noFill/>
          </a:ln>
        </p:spPr>
      </p:pic>
      <p:sp>
        <p:nvSpPr>
          <p:cNvPr id="98" name="Google Shape;98;p1"/>
          <p:cNvSpPr txBox="1"/>
          <p:nvPr/>
        </p:nvSpPr>
        <p:spPr>
          <a:xfrm>
            <a:off x="712794" y="3709930"/>
            <a:ext cx="3479090" cy="646331"/>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GB" sz="1800">
                <a:solidFill>
                  <a:schemeClr val="dk1"/>
                </a:solidFill>
                <a:latin typeface="Open Sans ExtraBold"/>
                <a:ea typeface="Open Sans ExtraBold"/>
                <a:cs typeface="Open Sans ExtraBold"/>
                <a:sym typeface="Open Sans ExtraBold"/>
              </a:rPr>
              <a:t>Off-Grid Systems Modelling with MicroGridsPy</a:t>
            </a:r>
            <a:endParaRPr b="1" sz="1800">
              <a:solidFill>
                <a:schemeClr val="dk1"/>
              </a:solidFill>
              <a:latin typeface="Open Sans ExtraBold"/>
              <a:ea typeface="Open Sans ExtraBold"/>
              <a:cs typeface="Open Sans ExtraBold"/>
              <a:sym typeface="Open Sans ExtraBold"/>
            </a:endParaRPr>
          </a:p>
        </p:txBody>
      </p:sp>
      <p:sp>
        <p:nvSpPr>
          <p:cNvPr id="99" name="Google Shape;99;p1"/>
          <p:cNvSpPr txBox="1"/>
          <p:nvPr/>
        </p:nvSpPr>
        <p:spPr>
          <a:xfrm>
            <a:off x="693571" y="4341495"/>
            <a:ext cx="7146742" cy="2123658"/>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1" lang="en-GB" sz="4400">
                <a:solidFill>
                  <a:schemeClr val="lt1"/>
                </a:solidFill>
                <a:latin typeface="Open Sans ExtraBold"/>
                <a:ea typeface="Open Sans ExtraBold"/>
                <a:cs typeface="Open Sans ExtraBold"/>
                <a:sym typeface="Open Sans ExtraBold"/>
              </a:rPr>
              <a:t>LECTURE 4 </a:t>
            </a:r>
            <a:endParaRPr/>
          </a:p>
          <a:p>
            <a:pPr indent="0" lvl="0" marL="0" marR="0" rtl="0" algn="l">
              <a:spcBef>
                <a:spcPts val="0"/>
              </a:spcBef>
              <a:spcAft>
                <a:spcPts val="0"/>
              </a:spcAft>
              <a:buNone/>
            </a:pPr>
            <a:r>
              <a:rPr b="1" lang="en-GB" sz="4400">
                <a:solidFill>
                  <a:schemeClr val="dk1"/>
                </a:solidFill>
                <a:latin typeface="Open Sans ExtraBold"/>
                <a:ea typeface="Open Sans ExtraBold"/>
                <a:cs typeface="Open Sans ExtraBold"/>
                <a:sym typeface="Open Sans ExtraBold"/>
              </a:rPr>
              <a:t>Introduction to MicroGridsPy</a:t>
            </a:r>
            <a:endParaRPr b="1" sz="4400">
              <a:solidFill>
                <a:schemeClr val="dk1"/>
              </a:solidFill>
              <a:latin typeface="Open Sans ExtraBold"/>
              <a:ea typeface="Open Sans ExtraBold"/>
              <a:cs typeface="Open Sans ExtraBold"/>
              <a:sym typeface="Open Sans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Graphical user interface, sunburst chart&#10;&#10;Description automatically generated" id="313" name="Google Shape;313;p10"/>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14" name="Google Shape;314;p10"/>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p10"/>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9</a:t>
            </a:r>
            <a:endParaRPr b="1" sz="1400">
              <a:solidFill>
                <a:schemeClr val="lt1"/>
              </a:solidFill>
              <a:latin typeface="Open Sans ExtraBold"/>
              <a:ea typeface="Open Sans ExtraBold"/>
              <a:cs typeface="Open Sans ExtraBold"/>
              <a:sym typeface="Open Sans ExtraBold"/>
            </a:endParaRPr>
          </a:p>
        </p:txBody>
      </p:sp>
      <p:sp>
        <p:nvSpPr>
          <p:cNvPr id="316" name="Google Shape;316;p10"/>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Results</a:t>
            </a:r>
            <a:endParaRPr/>
          </a:p>
        </p:txBody>
      </p:sp>
      <p:cxnSp>
        <p:nvCxnSpPr>
          <p:cNvPr id="317" name="Google Shape;317;p10"/>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318" name="Google Shape;318;p10"/>
          <p:cNvSpPr txBox="1"/>
          <p:nvPr/>
        </p:nvSpPr>
        <p:spPr>
          <a:xfrm>
            <a:off x="386473" y="1031921"/>
            <a:ext cx="11119810"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600">
                <a:solidFill>
                  <a:schemeClr val="dk1"/>
                </a:solidFill>
                <a:latin typeface="Open Sans"/>
                <a:ea typeface="Open Sans"/>
                <a:cs typeface="Open Sans"/>
                <a:sym typeface="Open Sans"/>
              </a:rPr>
              <a:t>MicroGridsPy offers a comprehensive array of </a:t>
            </a:r>
            <a:r>
              <a:rPr b="1" lang="en-GB" sz="1600">
                <a:solidFill>
                  <a:schemeClr val="dk1"/>
                </a:solidFill>
                <a:latin typeface="Open Sans"/>
                <a:ea typeface="Open Sans"/>
                <a:cs typeface="Open Sans"/>
                <a:sym typeface="Open Sans"/>
              </a:rPr>
              <a:t>results and plots</a:t>
            </a:r>
            <a:r>
              <a:rPr lang="en-GB" sz="1600">
                <a:solidFill>
                  <a:schemeClr val="dk1"/>
                </a:solidFill>
                <a:latin typeface="Open Sans"/>
                <a:ea typeface="Open Sans"/>
                <a:cs typeface="Open Sans"/>
                <a:sym typeface="Open Sans"/>
              </a:rPr>
              <a:t>, important  for evaluating and optimizing mini-grid performance, including </a:t>
            </a:r>
            <a:r>
              <a:rPr b="1" lang="en-GB" sz="1600">
                <a:solidFill>
                  <a:schemeClr val="dk1"/>
                </a:solidFill>
                <a:latin typeface="Open Sans"/>
                <a:ea typeface="Open Sans"/>
                <a:cs typeface="Open Sans"/>
                <a:sym typeface="Open Sans"/>
              </a:rPr>
              <a:t>financial viability</a:t>
            </a:r>
            <a:r>
              <a:rPr lang="en-GB" sz="1600">
                <a:solidFill>
                  <a:schemeClr val="dk1"/>
                </a:solidFill>
                <a:latin typeface="Open Sans"/>
                <a:ea typeface="Open Sans"/>
                <a:cs typeface="Open Sans"/>
                <a:sym typeface="Open Sans"/>
              </a:rPr>
              <a:t>, </a:t>
            </a:r>
            <a:r>
              <a:rPr b="1" lang="en-GB" sz="1600">
                <a:solidFill>
                  <a:schemeClr val="dk1"/>
                </a:solidFill>
                <a:latin typeface="Open Sans"/>
                <a:ea typeface="Open Sans"/>
                <a:cs typeface="Open Sans"/>
                <a:sym typeface="Open Sans"/>
              </a:rPr>
              <a:t>operational efficiency</a:t>
            </a:r>
            <a:r>
              <a:rPr lang="en-GB" sz="1600">
                <a:solidFill>
                  <a:schemeClr val="dk1"/>
                </a:solidFill>
                <a:latin typeface="Open Sans"/>
                <a:ea typeface="Open Sans"/>
                <a:cs typeface="Open Sans"/>
                <a:sym typeface="Open Sans"/>
              </a:rPr>
              <a:t>, and </a:t>
            </a:r>
            <a:r>
              <a:rPr b="1" lang="en-GB" sz="1600">
                <a:solidFill>
                  <a:schemeClr val="dk1"/>
                </a:solidFill>
                <a:latin typeface="Open Sans"/>
                <a:ea typeface="Open Sans"/>
                <a:cs typeface="Open Sans"/>
                <a:sym typeface="Open Sans"/>
              </a:rPr>
              <a:t>energy reliability</a:t>
            </a:r>
            <a:r>
              <a:rPr lang="en-GB" sz="1600">
                <a:solidFill>
                  <a:schemeClr val="dk1"/>
                </a:solidFill>
                <a:latin typeface="Open Sans"/>
                <a:ea typeface="Open Sans"/>
                <a:cs typeface="Open Sans"/>
                <a:sym typeface="Open Sans"/>
              </a:rPr>
              <a:t>.</a:t>
            </a:r>
            <a:endParaRPr/>
          </a:p>
        </p:txBody>
      </p:sp>
      <p:sp>
        <p:nvSpPr>
          <p:cNvPr id="319" name="Google Shape;319;p10"/>
          <p:cNvSpPr txBox="1"/>
          <p:nvPr/>
        </p:nvSpPr>
        <p:spPr>
          <a:xfrm>
            <a:off x="6622551" y="1804314"/>
            <a:ext cx="4532915" cy="37087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C55A11"/>
                </a:solidFill>
                <a:latin typeface="Open Sans"/>
                <a:ea typeface="Open Sans"/>
                <a:cs typeface="Open Sans"/>
                <a:sym typeface="Open Sans"/>
              </a:rPr>
              <a:t>Sizing</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Optimal installed capacity of each technology</a:t>
            </a:r>
            <a:endParaRPr i="1" sz="1100">
              <a:solidFill>
                <a:schemeClr val="dk1"/>
              </a:solidFill>
              <a:latin typeface="Open Sans"/>
              <a:ea typeface="Open Sans"/>
              <a:cs typeface="Open Sans"/>
              <a:sym typeface="Open Sans"/>
            </a:endParaRPr>
          </a:p>
          <a:p>
            <a:pPr indent="-101600" lvl="0" marL="171450" marR="0" rtl="0" algn="l">
              <a:spcBef>
                <a:spcPts val="0"/>
              </a:spcBef>
              <a:spcAft>
                <a:spcPts val="0"/>
              </a:spcAft>
              <a:buClr>
                <a:schemeClr val="dk1"/>
              </a:buClr>
              <a:buSzPts val="1100"/>
              <a:buFont typeface="Arial"/>
              <a:buNone/>
            </a:pPr>
            <a:r>
              <a:t/>
            </a:r>
            <a:endParaRPr i="1" sz="11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600">
                <a:solidFill>
                  <a:srgbClr val="C55A11"/>
                </a:solidFill>
                <a:latin typeface="Open Sans"/>
                <a:ea typeface="Open Sans"/>
                <a:cs typeface="Open Sans"/>
                <a:sym typeface="Open Sans"/>
              </a:rPr>
              <a:t> Costs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Aggregated Investments costs</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Aggregated Operation costs</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Total cost metrics: NPC and LCOE</a:t>
            </a:r>
            <a:endParaRPr/>
          </a:p>
          <a:p>
            <a:pPr indent="-95250" lvl="0" marL="171450" marR="0" rtl="0" algn="l">
              <a:spcBef>
                <a:spcPts val="0"/>
              </a:spcBef>
              <a:spcAft>
                <a:spcPts val="0"/>
              </a:spcAft>
              <a:buClr>
                <a:schemeClr val="dk1"/>
              </a:buClr>
              <a:buSzPts val="1200"/>
              <a:buFont typeface="Arial"/>
              <a:buNone/>
            </a:pPr>
            <a:r>
              <a:t/>
            </a:r>
            <a:endParaRPr i="1" sz="12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C55A11"/>
              </a:buClr>
              <a:buSzPts val="1600"/>
              <a:buFont typeface="Open Sans"/>
              <a:buNone/>
            </a:pPr>
            <a:r>
              <a:rPr b="0" i="0" lang="en-GB" sz="1600" u="none" cap="none" strike="noStrike">
                <a:solidFill>
                  <a:srgbClr val="C55A11"/>
                </a:solidFill>
                <a:latin typeface="Open Sans"/>
                <a:ea typeface="Open Sans"/>
                <a:cs typeface="Open Sans"/>
                <a:sym typeface="Open Sans"/>
              </a:rPr>
              <a:t> Yearly Energy and Cash flows</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171450" lvl="0" marL="171450" marR="0" rtl="0" algn="l">
              <a:lnSpc>
                <a:spcPct val="100000"/>
              </a:lnSpc>
              <a:spcBef>
                <a:spcPts val="0"/>
              </a:spcBef>
              <a:spcAft>
                <a:spcPts val="0"/>
              </a:spcAft>
              <a:buClr>
                <a:srgbClr val="000000"/>
              </a:buClr>
              <a:buSzPts val="1200"/>
              <a:buFont typeface="Arial"/>
              <a:buChar char="•"/>
            </a:pPr>
            <a:r>
              <a:rPr i="1" lang="en-GB" sz="1200">
                <a:solidFill>
                  <a:srgbClr val="000000"/>
                </a:solidFill>
                <a:latin typeface="Open Sans"/>
                <a:ea typeface="Open Sans"/>
                <a:cs typeface="Open Sans"/>
                <a:sym typeface="Open Sans"/>
              </a:rPr>
              <a:t>Y</a:t>
            </a:r>
            <a:r>
              <a:rPr b="0" i="1" lang="en-GB" sz="1200" u="none" cap="none" strike="noStrike">
                <a:solidFill>
                  <a:srgbClr val="000000"/>
                </a:solidFill>
                <a:latin typeface="Open Sans"/>
                <a:ea typeface="Open Sans"/>
                <a:cs typeface="Open Sans"/>
                <a:sym typeface="Open Sans"/>
              </a:rPr>
              <a:t>early non-actualized costs for each technology</a:t>
            </a:r>
            <a:endParaRPr/>
          </a:p>
          <a:p>
            <a:pPr indent="-171450" lvl="0" marL="171450" marR="0" rtl="0" algn="l">
              <a:lnSpc>
                <a:spcPct val="100000"/>
              </a:lnSpc>
              <a:spcBef>
                <a:spcPts val="0"/>
              </a:spcBef>
              <a:spcAft>
                <a:spcPts val="0"/>
              </a:spcAft>
              <a:buClr>
                <a:srgbClr val="000000"/>
              </a:buClr>
              <a:buSzPts val="1200"/>
              <a:buFont typeface="Arial"/>
              <a:buChar char="•"/>
            </a:pPr>
            <a:r>
              <a:rPr b="0" i="1" lang="en-GB" sz="1200" u="none" cap="none" strike="noStrike">
                <a:solidFill>
                  <a:srgbClr val="000000"/>
                </a:solidFill>
                <a:latin typeface="Open Sans"/>
                <a:ea typeface="Open Sans"/>
                <a:cs typeface="Open Sans"/>
                <a:sym typeface="Open Sans"/>
              </a:rPr>
              <a:t>Yearly energy share for each technology</a:t>
            </a:r>
            <a:endParaRPr/>
          </a:p>
          <a:p>
            <a:pPr indent="0" lvl="0" marL="0" marR="0" rtl="0" algn="l">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C55A11"/>
              </a:buClr>
              <a:buSzPts val="1600"/>
              <a:buFont typeface="Open Sans"/>
              <a:buNone/>
            </a:pPr>
            <a:r>
              <a:rPr b="0" i="0" lang="en-GB" sz="1600" u="none" cap="none" strike="noStrike">
                <a:solidFill>
                  <a:srgbClr val="C55A11"/>
                </a:solidFill>
                <a:latin typeface="Open Sans"/>
                <a:ea typeface="Open Sans"/>
                <a:cs typeface="Open Sans"/>
                <a:sym typeface="Open Sans"/>
              </a:rPr>
              <a:t>Energy time series data</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0" lvl="0" marL="0" marR="0" rtl="0" algn="l">
              <a:lnSpc>
                <a:spcPct val="100000"/>
              </a:lnSpc>
              <a:spcBef>
                <a:spcPts val="0"/>
              </a:spcBef>
              <a:spcAft>
                <a:spcPts val="0"/>
              </a:spcAft>
              <a:buNone/>
            </a:pPr>
            <a:r>
              <a:rPr i="1" lang="en-GB" sz="1200">
                <a:solidFill>
                  <a:srgbClr val="000000"/>
                </a:solidFill>
                <a:latin typeface="Open Sans"/>
                <a:ea typeface="Open Sans"/>
                <a:cs typeface="Open Sans"/>
                <a:sym typeface="Open Sans"/>
              </a:rPr>
              <a:t>H</a:t>
            </a:r>
            <a:r>
              <a:rPr b="0" i="1" lang="en-GB" sz="1200" u="none" cap="none" strike="noStrike">
                <a:solidFill>
                  <a:srgbClr val="000000"/>
                </a:solidFill>
                <a:latin typeface="Open Sans"/>
                <a:ea typeface="Open Sans"/>
                <a:cs typeface="Open Sans"/>
                <a:sym typeface="Open Sans"/>
              </a:rPr>
              <a:t>ourly data of the system’s energy balance, including technology energy production, battery energy flows, demand, lost load, and curtailment.</a:t>
            </a:r>
            <a:endParaRPr/>
          </a:p>
        </p:txBody>
      </p:sp>
      <p:sp>
        <p:nvSpPr>
          <p:cNvPr id="320" name="Google Shape;320;p10"/>
          <p:cNvSpPr txBox="1"/>
          <p:nvPr/>
        </p:nvSpPr>
        <p:spPr>
          <a:xfrm>
            <a:off x="1560813" y="5694898"/>
            <a:ext cx="3598296"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Examples MicroGridsPy results: dispatch, size and cash-flow plot</a:t>
            </a:r>
            <a:endParaRPr/>
          </a:p>
        </p:txBody>
      </p:sp>
      <p:sp>
        <p:nvSpPr>
          <p:cNvPr id="321" name="Google Shape;321;p10"/>
          <p:cNvSpPr txBox="1"/>
          <p:nvPr/>
        </p:nvSpPr>
        <p:spPr>
          <a:xfrm>
            <a:off x="7885281" y="5936167"/>
            <a:ext cx="232715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Explored in </a:t>
            </a:r>
            <a:r>
              <a:rPr b="1" i="1" lang="en-GB" sz="1200">
                <a:solidFill>
                  <a:schemeClr val="dk1"/>
                </a:solidFill>
                <a:latin typeface="Open Sans"/>
                <a:ea typeface="Open Sans"/>
                <a:cs typeface="Open Sans"/>
                <a:sym typeface="Open Sans"/>
              </a:rPr>
              <a:t>Lecture 9</a:t>
            </a:r>
            <a:r>
              <a:rPr i="1" lang="en-GB" sz="1200">
                <a:solidFill>
                  <a:schemeClr val="dk1"/>
                </a:solidFill>
                <a:latin typeface="Open Sans"/>
                <a:ea typeface="Open Sans"/>
                <a:cs typeface="Open Sans"/>
                <a:sym typeface="Open Sans"/>
              </a:rPr>
              <a:t>...</a:t>
            </a:r>
            <a:endParaRPr/>
          </a:p>
        </p:txBody>
      </p:sp>
      <p:pic>
        <p:nvPicPr>
          <p:cNvPr id="322" name="Google Shape;322;p10"/>
          <p:cNvPicPr preferRelativeResize="0"/>
          <p:nvPr/>
        </p:nvPicPr>
        <p:blipFill rotWithShape="1">
          <a:blip r:embed="rId4">
            <a:alphaModFix/>
          </a:blip>
          <a:srcRect b="0" l="0" r="0" t="0"/>
          <a:stretch/>
        </p:blipFill>
        <p:spPr>
          <a:xfrm>
            <a:off x="9674071" y="5451324"/>
            <a:ext cx="1364043" cy="767275"/>
          </a:xfrm>
          <a:prstGeom prst="roundRect">
            <a:avLst>
              <a:gd fmla="val 16667" name="adj"/>
            </a:avLst>
          </a:prstGeom>
          <a:noFill/>
          <a:ln>
            <a:noFill/>
          </a:ln>
          <a:effectLst>
            <a:outerShdw blurRad="292100" rotWithShape="0" algn="tl" dir="2700000" dist="139700">
              <a:srgbClr val="333333">
                <a:alpha val="64705"/>
              </a:srgbClr>
            </a:outerShdw>
          </a:effectLst>
        </p:spPr>
      </p:pic>
      <p:pic>
        <p:nvPicPr>
          <p:cNvPr id="323" name="Google Shape;323;p10"/>
          <p:cNvPicPr preferRelativeResize="0"/>
          <p:nvPr/>
        </p:nvPicPr>
        <p:blipFill rotWithShape="1">
          <a:blip r:embed="rId5">
            <a:alphaModFix/>
          </a:blip>
          <a:srcRect b="0" l="0" r="0" t="0"/>
          <a:stretch/>
        </p:blipFill>
        <p:spPr>
          <a:xfrm>
            <a:off x="773544" y="1696848"/>
            <a:ext cx="5172834" cy="3754476"/>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Graphical user interface, sunburst chart&#10;&#10;Description automatically generated" id="329" name="Google Shape;329;p11"/>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30" name="Google Shape;330;p11"/>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11"/>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10</a:t>
            </a:r>
            <a:endParaRPr b="1" sz="1400">
              <a:solidFill>
                <a:schemeClr val="lt1"/>
              </a:solidFill>
              <a:latin typeface="Open Sans ExtraBold"/>
              <a:ea typeface="Open Sans ExtraBold"/>
              <a:cs typeface="Open Sans ExtraBold"/>
              <a:sym typeface="Open Sans ExtraBold"/>
            </a:endParaRPr>
          </a:p>
        </p:txBody>
      </p:sp>
      <p:sp>
        <p:nvSpPr>
          <p:cNvPr id="332" name="Google Shape;332;p11"/>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MicroGridsPy in Literature</a:t>
            </a:r>
            <a:endParaRPr/>
          </a:p>
        </p:txBody>
      </p:sp>
      <p:cxnSp>
        <p:nvCxnSpPr>
          <p:cNvPr id="333" name="Google Shape;333;p11"/>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334" name="Google Shape;334;p11"/>
          <p:cNvSpPr txBox="1"/>
          <p:nvPr/>
        </p:nvSpPr>
        <p:spPr>
          <a:xfrm>
            <a:off x="386473" y="1031921"/>
            <a:ext cx="11119810"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600">
                <a:solidFill>
                  <a:schemeClr val="dk1"/>
                </a:solidFill>
                <a:latin typeface="Open Sans"/>
                <a:ea typeface="Open Sans"/>
                <a:cs typeface="Open Sans"/>
                <a:sym typeface="Open Sans"/>
              </a:rPr>
              <a:t>MicroGridsPy has been referenced in various academic and industry literature, showcasing its relevance and application as a tool for optimizing and planning mini-grid systems.</a:t>
            </a:r>
            <a:endParaRPr/>
          </a:p>
        </p:txBody>
      </p:sp>
      <p:pic>
        <p:nvPicPr>
          <p:cNvPr id="335" name="Google Shape;335;p11"/>
          <p:cNvPicPr preferRelativeResize="0"/>
          <p:nvPr/>
        </p:nvPicPr>
        <p:blipFill rotWithShape="1">
          <a:blip r:embed="rId4">
            <a:alphaModFix/>
          </a:blip>
          <a:srcRect b="0" l="0" r="0" t="0"/>
          <a:stretch/>
        </p:blipFill>
        <p:spPr>
          <a:xfrm>
            <a:off x="784029" y="1706161"/>
            <a:ext cx="4777193" cy="2063618"/>
          </a:xfrm>
          <a:prstGeom prst="rect">
            <a:avLst/>
          </a:prstGeom>
          <a:noFill/>
          <a:ln>
            <a:noFill/>
          </a:ln>
        </p:spPr>
      </p:pic>
      <p:pic>
        <p:nvPicPr>
          <p:cNvPr id="336" name="Google Shape;336;p11"/>
          <p:cNvPicPr preferRelativeResize="0"/>
          <p:nvPr/>
        </p:nvPicPr>
        <p:blipFill rotWithShape="1">
          <a:blip r:embed="rId5">
            <a:alphaModFix/>
          </a:blip>
          <a:srcRect b="0" l="0" r="0" t="0"/>
          <a:stretch/>
        </p:blipFill>
        <p:spPr>
          <a:xfrm>
            <a:off x="784029" y="4006364"/>
            <a:ext cx="4777193" cy="2201151"/>
          </a:xfrm>
          <a:prstGeom prst="rect">
            <a:avLst/>
          </a:prstGeom>
          <a:noFill/>
          <a:ln>
            <a:noFill/>
          </a:ln>
        </p:spPr>
      </p:pic>
      <p:pic>
        <p:nvPicPr>
          <p:cNvPr id="337" name="Google Shape;337;p11"/>
          <p:cNvPicPr preferRelativeResize="0"/>
          <p:nvPr/>
        </p:nvPicPr>
        <p:blipFill rotWithShape="1">
          <a:blip r:embed="rId6">
            <a:alphaModFix/>
          </a:blip>
          <a:srcRect b="0" l="0" r="0" t="0"/>
          <a:stretch/>
        </p:blipFill>
        <p:spPr>
          <a:xfrm>
            <a:off x="6001550" y="1684750"/>
            <a:ext cx="4976311" cy="2206052"/>
          </a:xfrm>
          <a:prstGeom prst="rect">
            <a:avLst/>
          </a:prstGeom>
          <a:noFill/>
          <a:ln>
            <a:noFill/>
          </a:ln>
        </p:spPr>
      </p:pic>
      <p:pic>
        <p:nvPicPr>
          <p:cNvPr id="338" name="Google Shape;338;p11"/>
          <p:cNvPicPr preferRelativeResize="0"/>
          <p:nvPr/>
        </p:nvPicPr>
        <p:blipFill rotWithShape="1">
          <a:blip r:embed="rId7">
            <a:alphaModFix/>
          </a:blip>
          <a:srcRect b="0" l="0" r="0" t="0"/>
          <a:stretch/>
        </p:blipFill>
        <p:spPr>
          <a:xfrm>
            <a:off x="5946378" y="4128367"/>
            <a:ext cx="5084562" cy="1539691"/>
          </a:xfrm>
          <a:prstGeom prst="rect">
            <a:avLst/>
          </a:prstGeom>
          <a:noFill/>
          <a:ln>
            <a:noFill/>
          </a:ln>
        </p:spPr>
      </p:pic>
      <p:sp>
        <p:nvSpPr>
          <p:cNvPr id="339" name="Google Shape;339;p11"/>
          <p:cNvSpPr txBox="1"/>
          <p:nvPr/>
        </p:nvSpPr>
        <p:spPr>
          <a:xfrm>
            <a:off x="5798369" y="6084583"/>
            <a:ext cx="6130767"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Complete list of publications here: https://microgridspy-documentation.readthedocs.io/en/latest/index.html  </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Graphical user interface, sunburst chart&#10;&#10;Description automatically generated" id="345" name="Google Shape;345;p12"/>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46" name="Google Shape;346;p12"/>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11</a:t>
            </a:r>
            <a:endParaRPr b="1" sz="1400">
              <a:solidFill>
                <a:schemeClr val="lt1"/>
              </a:solidFill>
              <a:latin typeface="Open Sans ExtraBold"/>
              <a:ea typeface="Open Sans ExtraBold"/>
              <a:cs typeface="Open Sans ExtraBold"/>
              <a:sym typeface="Open Sans ExtraBold"/>
            </a:endParaRPr>
          </a:p>
        </p:txBody>
      </p:sp>
      <p:sp>
        <p:nvSpPr>
          <p:cNvPr id="348" name="Google Shape;348;p12"/>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Graphical User Interface</a:t>
            </a:r>
            <a:endParaRPr/>
          </a:p>
        </p:txBody>
      </p:sp>
      <p:cxnSp>
        <p:nvCxnSpPr>
          <p:cNvPr id="349" name="Google Shape;349;p12"/>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350" name="Google Shape;350;p12"/>
          <p:cNvSpPr txBox="1"/>
          <p:nvPr/>
        </p:nvSpPr>
        <p:spPr>
          <a:xfrm>
            <a:off x="386473" y="1031921"/>
            <a:ext cx="1111981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400">
                <a:solidFill>
                  <a:schemeClr val="dk1"/>
                </a:solidFill>
                <a:latin typeface="Open Sans"/>
                <a:ea typeface="Open Sans"/>
                <a:cs typeface="Open Sans"/>
                <a:sym typeface="Open Sans"/>
              </a:rPr>
              <a:t>The graphical user interface (GUI) application provides a </a:t>
            </a:r>
            <a:r>
              <a:rPr b="1" lang="en-GB" sz="1400">
                <a:solidFill>
                  <a:schemeClr val="dk1"/>
                </a:solidFill>
                <a:latin typeface="Open Sans"/>
                <a:ea typeface="Open Sans"/>
                <a:cs typeface="Open Sans"/>
                <a:sym typeface="Open Sans"/>
              </a:rPr>
              <a:t>user-friendly way </a:t>
            </a:r>
            <a:r>
              <a:rPr lang="en-GB" sz="1400">
                <a:solidFill>
                  <a:schemeClr val="dk1"/>
                </a:solidFill>
                <a:latin typeface="Open Sans"/>
                <a:ea typeface="Open Sans"/>
                <a:cs typeface="Open Sans"/>
                <a:sym typeface="Open Sans"/>
              </a:rPr>
              <a:t>to </a:t>
            </a:r>
            <a:r>
              <a:rPr b="1" lang="en-GB" sz="1400">
                <a:solidFill>
                  <a:schemeClr val="dk1"/>
                </a:solidFill>
                <a:latin typeface="Open Sans"/>
                <a:ea typeface="Open Sans"/>
                <a:cs typeface="Open Sans"/>
                <a:sym typeface="Open Sans"/>
              </a:rPr>
              <a:t>define and input data </a:t>
            </a:r>
            <a:r>
              <a:rPr lang="en-GB" sz="1400">
                <a:solidFill>
                  <a:schemeClr val="dk1"/>
                </a:solidFill>
                <a:latin typeface="Open Sans"/>
                <a:ea typeface="Open Sans"/>
                <a:cs typeface="Open Sans"/>
                <a:sym typeface="Open Sans"/>
              </a:rPr>
              <a:t>for MicroGridsPy. It is organized into different pages, each tailored to a specific aspect, with </a:t>
            </a:r>
            <a:r>
              <a:rPr b="1" lang="en-GB" sz="1400">
                <a:solidFill>
                  <a:schemeClr val="dk1"/>
                </a:solidFill>
                <a:latin typeface="Open Sans"/>
                <a:ea typeface="Open Sans"/>
                <a:cs typeface="Open Sans"/>
                <a:sym typeface="Open Sans"/>
              </a:rPr>
              <a:t>default configuration settings and parameters</a:t>
            </a:r>
            <a:r>
              <a:rPr lang="en-GB" sz="1400">
                <a:solidFill>
                  <a:schemeClr val="dk1"/>
                </a:solidFill>
                <a:latin typeface="Open Sans"/>
                <a:ea typeface="Open Sans"/>
                <a:cs typeface="Open Sans"/>
                <a:sym typeface="Open Sans"/>
              </a:rPr>
              <a:t>.</a:t>
            </a:r>
            <a:endParaRPr/>
          </a:p>
        </p:txBody>
      </p:sp>
      <p:grpSp>
        <p:nvGrpSpPr>
          <p:cNvPr id="351" name="Google Shape;351;p12"/>
          <p:cNvGrpSpPr/>
          <p:nvPr/>
        </p:nvGrpSpPr>
        <p:grpSpPr>
          <a:xfrm>
            <a:off x="556003" y="1846486"/>
            <a:ext cx="4827046" cy="3824324"/>
            <a:chOff x="431078" y="1602915"/>
            <a:chExt cx="5582511" cy="4311466"/>
          </a:xfrm>
        </p:grpSpPr>
        <p:pic>
          <p:nvPicPr>
            <p:cNvPr descr="A screenshot of a computer&#10;&#10;Description automatically generated" id="352" name="Google Shape;352;p12"/>
            <p:cNvPicPr preferRelativeResize="0"/>
            <p:nvPr/>
          </p:nvPicPr>
          <p:blipFill rotWithShape="1">
            <a:blip r:embed="rId4">
              <a:alphaModFix/>
            </a:blip>
            <a:srcRect b="0" l="0" r="0" t="4001"/>
            <a:stretch/>
          </p:blipFill>
          <p:spPr>
            <a:xfrm>
              <a:off x="431078" y="1602915"/>
              <a:ext cx="5545844" cy="4311466"/>
            </a:xfrm>
            <a:prstGeom prst="rect">
              <a:avLst/>
            </a:prstGeom>
            <a:noFill/>
            <a:ln>
              <a:noFill/>
            </a:ln>
          </p:spPr>
        </p:pic>
        <p:pic>
          <p:nvPicPr>
            <p:cNvPr descr="A screenshot of a computer&#10;&#10;Description automatically generated" id="353" name="Google Shape;353;p12"/>
            <p:cNvPicPr preferRelativeResize="0"/>
            <p:nvPr/>
          </p:nvPicPr>
          <p:blipFill rotWithShape="1">
            <a:blip r:embed="rId5">
              <a:alphaModFix/>
            </a:blip>
            <a:srcRect b="0" l="0" r="0" t="4001"/>
            <a:stretch/>
          </p:blipFill>
          <p:spPr>
            <a:xfrm>
              <a:off x="1848798" y="2428940"/>
              <a:ext cx="4128124" cy="3434575"/>
            </a:xfrm>
            <a:prstGeom prst="rect">
              <a:avLst/>
            </a:prstGeom>
            <a:noFill/>
            <a:ln>
              <a:noFill/>
            </a:ln>
          </p:spPr>
        </p:pic>
        <p:pic>
          <p:nvPicPr>
            <p:cNvPr descr="A screenshot of a computer&#10;&#10;Description automatically generated" id="354" name="Google Shape;354;p12"/>
            <p:cNvPicPr preferRelativeResize="0"/>
            <p:nvPr/>
          </p:nvPicPr>
          <p:blipFill rotWithShape="1">
            <a:blip r:embed="rId6">
              <a:alphaModFix/>
            </a:blip>
            <a:srcRect b="0" l="0" r="0" t="4001"/>
            <a:stretch/>
          </p:blipFill>
          <p:spPr>
            <a:xfrm>
              <a:off x="431078" y="3406970"/>
              <a:ext cx="3217068" cy="2507411"/>
            </a:xfrm>
            <a:prstGeom prst="rect">
              <a:avLst/>
            </a:prstGeom>
            <a:noFill/>
            <a:ln>
              <a:noFill/>
            </a:ln>
          </p:spPr>
        </p:pic>
        <p:pic>
          <p:nvPicPr>
            <p:cNvPr descr="A screenshot of a computer&#10;&#10;Description automatically generated" id="355" name="Google Shape;355;p12"/>
            <p:cNvPicPr preferRelativeResize="0"/>
            <p:nvPr/>
          </p:nvPicPr>
          <p:blipFill rotWithShape="1">
            <a:blip r:embed="rId7">
              <a:alphaModFix/>
            </a:blip>
            <a:srcRect b="0" l="0" r="0" t="4001"/>
            <a:stretch/>
          </p:blipFill>
          <p:spPr>
            <a:xfrm>
              <a:off x="1997211" y="4036833"/>
              <a:ext cx="2413578" cy="1877548"/>
            </a:xfrm>
            <a:prstGeom prst="rect">
              <a:avLst/>
            </a:prstGeom>
            <a:noFill/>
            <a:ln>
              <a:noFill/>
            </a:ln>
          </p:spPr>
        </p:pic>
        <p:pic>
          <p:nvPicPr>
            <p:cNvPr descr="A screenshot of a computer&#10;&#10;Description automatically generated" id="356" name="Google Shape;356;p12"/>
            <p:cNvPicPr preferRelativeResize="0"/>
            <p:nvPr/>
          </p:nvPicPr>
          <p:blipFill rotWithShape="1">
            <a:blip r:embed="rId8">
              <a:alphaModFix/>
            </a:blip>
            <a:srcRect b="0" l="0" r="0" t="4255"/>
            <a:stretch/>
          </p:blipFill>
          <p:spPr>
            <a:xfrm>
              <a:off x="4118142" y="4335733"/>
              <a:ext cx="1895447" cy="1578648"/>
            </a:xfrm>
            <a:prstGeom prst="rect">
              <a:avLst/>
            </a:prstGeom>
            <a:noFill/>
            <a:ln>
              <a:noFill/>
            </a:ln>
          </p:spPr>
        </p:pic>
      </p:grpSp>
      <p:sp>
        <p:nvSpPr>
          <p:cNvPr id="357" name="Google Shape;357;p12"/>
          <p:cNvSpPr txBox="1"/>
          <p:nvPr/>
        </p:nvSpPr>
        <p:spPr>
          <a:xfrm>
            <a:off x="5797411" y="1806895"/>
            <a:ext cx="5163005"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rgbClr val="002060"/>
                </a:solidFill>
                <a:latin typeface="Open Sans"/>
                <a:ea typeface="Open Sans"/>
                <a:cs typeface="Open Sans"/>
                <a:sym typeface="Open Sans"/>
              </a:rPr>
              <a:t>Comprehensive Data Input and Validation</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Features robust data input for basic parameters, RES time series, and technology configurations, with input validation and tooltips on each page for accurate and clear data entry.</a:t>
            </a:r>
            <a:endParaRPr/>
          </a:p>
          <a:p>
            <a:pPr indent="0" lvl="0" marL="0" marR="0" rtl="0" algn="l">
              <a:spcBef>
                <a:spcPts val="0"/>
              </a:spcBef>
              <a:spcAft>
                <a:spcPts val="0"/>
              </a:spcAft>
              <a:buNone/>
            </a:pPr>
            <a:r>
              <a:t/>
            </a:r>
            <a:endParaRPr i="1"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400">
                <a:solidFill>
                  <a:srgbClr val="002060"/>
                </a:solidFill>
                <a:latin typeface="Open Sans"/>
                <a:ea typeface="Open Sans"/>
                <a:cs typeface="Open Sans"/>
                <a:sym typeface="Open Sans"/>
              </a:rPr>
              <a:t>Dynamic Parameters Management and Visualization</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The interface dynamically updates and manages parameter entries in response to user selections. This automatic enablement and disablement of options streamline the data input process, enhancing user interaction and decision-making through effective visualization.</a:t>
            </a:r>
            <a:endParaRPr/>
          </a:p>
          <a:p>
            <a:pPr indent="0" lvl="0" marL="0" marR="0" rtl="0" algn="just">
              <a:spcBef>
                <a:spcPts val="0"/>
              </a:spcBef>
              <a:spcAft>
                <a:spcPts val="0"/>
              </a:spcAft>
              <a:buNone/>
            </a:pPr>
            <a:r>
              <a:t/>
            </a:r>
            <a:endParaRPr i="1" sz="12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400">
                <a:solidFill>
                  <a:srgbClr val="002060"/>
                </a:solidFill>
                <a:latin typeface="Open Sans"/>
                <a:ea typeface="Open Sans"/>
                <a:cs typeface="Open Sans"/>
                <a:sym typeface="Open Sans"/>
              </a:rPr>
              <a:t>Efficient Run Functionality and Results Visualization</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It includes functionalities for progress tracking and visual display of results, making the modelling process seamless and efficient.</a:t>
            </a:r>
            <a:endParaRPr/>
          </a:p>
        </p:txBody>
      </p:sp>
      <p:sp>
        <p:nvSpPr>
          <p:cNvPr id="358" name="Google Shape;358;p12"/>
          <p:cNvSpPr txBox="1"/>
          <p:nvPr/>
        </p:nvSpPr>
        <p:spPr>
          <a:xfrm>
            <a:off x="6373348" y="5637941"/>
            <a:ext cx="3660404" cy="30777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GB" sz="1400">
                <a:solidFill>
                  <a:schemeClr val="dk1"/>
                </a:solidFill>
                <a:latin typeface="Open Sans"/>
                <a:ea typeface="Open Sans"/>
                <a:cs typeface="Open Sans"/>
                <a:sym typeface="Open Sans"/>
              </a:rPr>
              <a:t>Code/User Interface/</a:t>
            </a:r>
            <a:r>
              <a:rPr b="1" i="1" lang="en-GB" sz="1400">
                <a:solidFill>
                  <a:schemeClr val="dk1"/>
                </a:solidFill>
                <a:latin typeface="Open Sans"/>
                <a:ea typeface="Open Sans"/>
                <a:cs typeface="Open Sans"/>
                <a:sym typeface="Open Sans"/>
              </a:rPr>
              <a:t>app_main.py</a:t>
            </a:r>
            <a:endParaRPr/>
          </a:p>
        </p:txBody>
      </p:sp>
      <p:pic>
        <p:nvPicPr>
          <p:cNvPr descr=" " id="359" name="Google Shape;359;p12"/>
          <p:cNvPicPr preferRelativeResize="0"/>
          <p:nvPr/>
        </p:nvPicPr>
        <p:blipFill rotWithShape="1">
          <a:blip r:embed="rId9">
            <a:alphaModFix/>
          </a:blip>
          <a:srcRect b="0" l="0" r="0" t="0"/>
          <a:stretch/>
        </p:blipFill>
        <p:spPr>
          <a:xfrm>
            <a:off x="5961973" y="5591348"/>
            <a:ext cx="478971" cy="478971"/>
          </a:xfrm>
          <a:prstGeom prst="rect">
            <a:avLst/>
          </a:prstGeom>
          <a:noFill/>
          <a:ln>
            <a:noFill/>
          </a:ln>
        </p:spPr>
      </p:pic>
      <p:pic>
        <p:nvPicPr>
          <p:cNvPr descr="Cerca nella barra laterale" id="360" name="Google Shape;360;p12"/>
          <p:cNvPicPr preferRelativeResize="0"/>
          <p:nvPr/>
        </p:nvPicPr>
        <p:blipFill rotWithShape="1">
          <a:blip r:embed="rId10">
            <a:alphaModFix/>
          </a:blip>
          <a:srcRect b="0" l="0" r="0" t="0"/>
          <a:stretch/>
        </p:blipFill>
        <p:spPr>
          <a:xfrm>
            <a:off x="10033752" y="5510393"/>
            <a:ext cx="315686" cy="315686"/>
          </a:xfrm>
          <a:prstGeom prst="rect">
            <a:avLst/>
          </a:prstGeom>
          <a:noFill/>
          <a:ln>
            <a:noFill/>
          </a:ln>
        </p:spPr>
      </p:pic>
      <p:cxnSp>
        <p:nvCxnSpPr>
          <p:cNvPr id="361" name="Google Shape;361;p12"/>
          <p:cNvCxnSpPr/>
          <p:nvPr/>
        </p:nvCxnSpPr>
        <p:spPr>
          <a:xfrm rot="10800000">
            <a:off x="5652160" y="1925947"/>
            <a:ext cx="0" cy="3665401"/>
          </a:xfrm>
          <a:prstGeom prst="straightConnector1">
            <a:avLst/>
          </a:prstGeom>
          <a:noFill/>
          <a:ln cap="flat" cmpd="sng" w="9525">
            <a:solidFill>
              <a:srgbClr val="D0CECE"/>
            </a:solidFill>
            <a:prstDash val="dash"/>
            <a:miter lim="800000"/>
            <a:headEnd len="sm" w="sm" type="none"/>
            <a:tailEnd len="sm" w="sm" type="none"/>
          </a:ln>
        </p:spPr>
      </p:cxnSp>
      <p:cxnSp>
        <p:nvCxnSpPr>
          <p:cNvPr id="362" name="Google Shape;362;p12"/>
          <p:cNvCxnSpPr>
            <a:stCxn id="363" idx="1"/>
          </p:cNvCxnSpPr>
          <p:nvPr/>
        </p:nvCxnSpPr>
        <p:spPr>
          <a:xfrm flipH="1">
            <a:off x="8566948" y="5258894"/>
            <a:ext cx="294000" cy="332400"/>
          </a:xfrm>
          <a:prstGeom prst="bentConnector2">
            <a:avLst/>
          </a:prstGeom>
          <a:noFill/>
          <a:ln cap="flat" cmpd="sng" w="9525">
            <a:solidFill>
              <a:schemeClr val="dk1"/>
            </a:solidFill>
            <a:prstDash val="solid"/>
            <a:miter lim="800000"/>
            <a:headEnd len="sm" w="sm" type="none"/>
            <a:tailEnd len="sm" w="sm" type="none"/>
          </a:ln>
        </p:spPr>
      </p:cxnSp>
      <p:sp>
        <p:nvSpPr>
          <p:cNvPr id="363" name="Google Shape;363;p12"/>
          <p:cNvSpPr txBox="1"/>
          <p:nvPr/>
        </p:nvSpPr>
        <p:spPr>
          <a:xfrm>
            <a:off x="8860948" y="5041014"/>
            <a:ext cx="2438860" cy="4357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GB" sz="1116">
                <a:solidFill>
                  <a:schemeClr val="dk1"/>
                </a:solidFill>
                <a:latin typeface="Open Sans"/>
                <a:ea typeface="Open Sans"/>
                <a:cs typeface="Open Sans"/>
                <a:sym typeface="Open Sans"/>
              </a:rPr>
              <a:t>Run this python script within your working IDE to open the application</a:t>
            </a:r>
            <a:endParaRPr i="1" sz="1116">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Graphical user interface, sunburst chart&#10;&#10;Description automatically generated" id="369" name="Google Shape;369;p13"/>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70" name="Google Shape;370;p13"/>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1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12</a:t>
            </a:r>
            <a:endParaRPr b="1" sz="1400">
              <a:solidFill>
                <a:schemeClr val="lt1"/>
              </a:solidFill>
              <a:latin typeface="Open Sans ExtraBold"/>
              <a:ea typeface="Open Sans ExtraBold"/>
              <a:cs typeface="Open Sans ExtraBold"/>
              <a:sym typeface="Open Sans ExtraBold"/>
            </a:endParaRPr>
          </a:p>
        </p:txBody>
      </p:sp>
      <p:sp>
        <p:nvSpPr>
          <p:cNvPr id="372" name="Google Shape;372;p13"/>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Model Configuration</a:t>
            </a:r>
            <a:endParaRPr/>
          </a:p>
        </p:txBody>
      </p:sp>
      <p:cxnSp>
        <p:nvCxnSpPr>
          <p:cNvPr id="373" name="Google Shape;373;p13"/>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374" name="Google Shape;374;p13"/>
          <p:cNvPicPr preferRelativeResize="0"/>
          <p:nvPr/>
        </p:nvPicPr>
        <p:blipFill rotWithShape="1">
          <a:blip r:embed="rId4">
            <a:alphaModFix/>
          </a:blip>
          <a:srcRect b="0" l="0" r="0" t="2144"/>
          <a:stretch/>
        </p:blipFill>
        <p:spPr>
          <a:xfrm>
            <a:off x="4710888" y="1007805"/>
            <a:ext cx="6828255" cy="5169794"/>
          </a:xfrm>
          <a:prstGeom prst="roundRect">
            <a:avLst>
              <a:gd fmla="val 1928" name="adj"/>
            </a:avLst>
          </a:prstGeom>
          <a:noFill/>
          <a:ln>
            <a:noFill/>
          </a:ln>
        </p:spPr>
      </p:pic>
      <p:sp>
        <p:nvSpPr>
          <p:cNvPr id="375" name="Google Shape;375;p13"/>
          <p:cNvSpPr/>
          <p:nvPr/>
        </p:nvSpPr>
        <p:spPr>
          <a:xfrm>
            <a:off x="4710888" y="2068286"/>
            <a:ext cx="3344541" cy="685800"/>
          </a:xfrm>
          <a:prstGeom prst="rect">
            <a:avLst/>
          </a:prstGeom>
          <a:noFill/>
          <a:ln cap="flat" cmpd="sng" w="1905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13"/>
          <p:cNvSpPr txBox="1"/>
          <p:nvPr/>
        </p:nvSpPr>
        <p:spPr>
          <a:xfrm>
            <a:off x="386473" y="1198749"/>
            <a:ext cx="3538778"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Total Project Duration [years]</a:t>
            </a:r>
            <a:endParaRPr/>
          </a:p>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Discount Rate [%] (0-1)</a:t>
            </a:r>
            <a:endParaRPr/>
          </a:p>
          <a:p>
            <a:pPr indent="0" lvl="0" marL="0" marR="0" rtl="0" algn="ctr">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They mainly affect the actualization of the costs and, therefore, the technology selection and sizing of the mini-grid.</a:t>
            </a:r>
            <a:endParaRPr/>
          </a:p>
        </p:txBody>
      </p:sp>
      <p:cxnSp>
        <p:nvCxnSpPr>
          <p:cNvPr id="377" name="Google Shape;377;p13"/>
          <p:cNvCxnSpPr/>
          <p:nvPr/>
        </p:nvCxnSpPr>
        <p:spPr>
          <a:xfrm>
            <a:off x="4059404" y="1262743"/>
            <a:ext cx="0" cy="1148443"/>
          </a:xfrm>
          <a:prstGeom prst="straightConnector1">
            <a:avLst/>
          </a:prstGeom>
          <a:noFill/>
          <a:ln cap="flat" cmpd="sng" w="12700">
            <a:solidFill>
              <a:srgbClr val="C55A11"/>
            </a:solidFill>
            <a:prstDash val="solid"/>
            <a:miter lim="800000"/>
            <a:headEnd len="sm" w="sm" type="none"/>
            <a:tailEnd len="sm" w="sm" type="none"/>
          </a:ln>
        </p:spPr>
      </p:cxnSp>
      <p:cxnSp>
        <p:nvCxnSpPr>
          <p:cNvPr id="378" name="Google Shape;378;p13"/>
          <p:cNvCxnSpPr/>
          <p:nvPr/>
        </p:nvCxnSpPr>
        <p:spPr>
          <a:xfrm>
            <a:off x="4059404" y="1665514"/>
            <a:ext cx="651484" cy="745672"/>
          </a:xfrm>
          <a:prstGeom prst="straightConnector1">
            <a:avLst/>
          </a:prstGeom>
          <a:noFill/>
          <a:ln cap="flat" cmpd="sng" w="12700">
            <a:solidFill>
              <a:srgbClr val="C55A11"/>
            </a:solidFill>
            <a:prstDash val="solid"/>
            <a:miter lim="800000"/>
            <a:headEnd len="sm" w="sm" type="none"/>
            <a:tailEnd len="sm" w="sm" type="none"/>
          </a:ln>
        </p:spPr>
      </p:cxnSp>
      <p:sp>
        <p:nvSpPr>
          <p:cNvPr id="379" name="Google Shape;379;p13"/>
          <p:cNvSpPr/>
          <p:nvPr/>
        </p:nvSpPr>
        <p:spPr>
          <a:xfrm>
            <a:off x="4723957" y="3320143"/>
            <a:ext cx="3344541" cy="281378"/>
          </a:xfrm>
          <a:prstGeom prst="rect">
            <a:avLst/>
          </a:prstGeom>
          <a:no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80" name="Google Shape;380;p13"/>
          <p:cNvCxnSpPr/>
          <p:nvPr/>
        </p:nvCxnSpPr>
        <p:spPr>
          <a:xfrm>
            <a:off x="4069806" y="2895558"/>
            <a:ext cx="0" cy="792522"/>
          </a:xfrm>
          <a:prstGeom prst="straightConnector1">
            <a:avLst/>
          </a:prstGeom>
          <a:noFill/>
          <a:ln cap="flat" cmpd="sng" w="12700">
            <a:solidFill>
              <a:srgbClr val="C00000"/>
            </a:solidFill>
            <a:prstDash val="solid"/>
            <a:miter lim="800000"/>
            <a:headEnd len="sm" w="sm" type="none"/>
            <a:tailEnd len="sm" w="sm" type="none"/>
          </a:ln>
        </p:spPr>
      </p:cxnSp>
      <p:cxnSp>
        <p:nvCxnSpPr>
          <p:cNvPr id="381" name="Google Shape;381;p13"/>
          <p:cNvCxnSpPr/>
          <p:nvPr/>
        </p:nvCxnSpPr>
        <p:spPr>
          <a:xfrm>
            <a:off x="4080208" y="3229255"/>
            <a:ext cx="651484" cy="281378"/>
          </a:xfrm>
          <a:prstGeom prst="straightConnector1">
            <a:avLst/>
          </a:prstGeom>
          <a:noFill/>
          <a:ln cap="flat" cmpd="sng" w="12700">
            <a:solidFill>
              <a:srgbClr val="C00000"/>
            </a:solidFill>
            <a:prstDash val="solid"/>
            <a:miter lim="800000"/>
            <a:headEnd len="sm" w="sm" type="none"/>
            <a:tailEnd len="sm" w="sm" type="none"/>
          </a:ln>
        </p:spPr>
      </p:cxnSp>
      <p:sp>
        <p:nvSpPr>
          <p:cNvPr id="382" name="Google Shape;382;p13"/>
          <p:cNvSpPr txBox="1"/>
          <p:nvPr/>
        </p:nvSpPr>
        <p:spPr>
          <a:xfrm>
            <a:off x="440445" y="2547583"/>
            <a:ext cx="3538778"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Time Resolution</a:t>
            </a:r>
            <a:endParaRPr/>
          </a:p>
          <a:p>
            <a:pPr indent="0" lvl="0" marL="0" marR="0" rtl="0" algn="ctr">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It affects result accuracy. Users can adjust it, but must ensure that any external time series data correspondingly match this resolution</a:t>
            </a:r>
            <a:endParaRPr/>
          </a:p>
        </p:txBody>
      </p:sp>
      <p:pic>
        <p:nvPicPr>
          <p:cNvPr descr=" " id="383" name="Google Shape;383;p13"/>
          <p:cNvPicPr preferRelativeResize="0"/>
          <p:nvPr/>
        </p:nvPicPr>
        <p:blipFill rotWithShape="1">
          <a:blip r:embed="rId5">
            <a:alphaModFix/>
          </a:blip>
          <a:srcRect b="0" l="0" r="0" t="0"/>
          <a:stretch/>
        </p:blipFill>
        <p:spPr>
          <a:xfrm>
            <a:off x="2946201" y="2480878"/>
            <a:ext cx="414680" cy="414680"/>
          </a:xfrm>
          <a:prstGeom prst="rect">
            <a:avLst/>
          </a:prstGeom>
          <a:noFill/>
          <a:ln>
            <a:noFill/>
          </a:ln>
        </p:spPr>
      </p:pic>
      <p:sp>
        <p:nvSpPr>
          <p:cNvPr id="384" name="Google Shape;384;p13"/>
          <p:cNvSpPr/>
          <p:nvPr/>
        </p:nvSpPr>
        <p:spPr>
          <a:xfrm>
            <a:off x="4723957" y="3628745"/>
            <a:ext cx="6473633" cy="224788"/>
          </a:xfrm>
          <a:prstGeom prst="rect">
            <a:avLst/>
          </a:prstGeom>
          <a:noFill/>
          <a:ln cap="flat" cmpd="sng" w="1905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85" name="Google Shape;385;p13"/>
          <p:cNvCxnSpPr/>
          <p:nvPr/>
        </p:nvCxnSpPr>
        <p:spPr>
          <a:xfrm flipH="1" rot="10800000">
            <a:off x="4087076" y="3740754"/>
            <a:ext cx="634215" cy="1325670"/>
          </a:xfrm>
          <a:prstGeom prst="straightConnector1">
            <a:avLst/>
          </a:prstGeom>
          <a:noFill/>
          <a:ln cap="flat" cmpd="sng" w="12700">
            <a:solidFill>
              <a:srgbClr val="002060"/>
            </a:solidFill>
            <a:prstDash val="solid"/>
            <a:miter lim="800000"/>
            <a:headEnd len="sm" w="sm" type="none"/>
            <a:tailEnd len="sm" w="sm" type="none"/>
          </a:ln>
        </p:spPr>
      </p:cxnSp>
      <p:cxnSp>
        <p:nvCxnSpPr>
          <p:cNvPr id="386" name="Google Shape;386;p13"/>
          <p:cNvCxnSpPr/>
          <p:nvPr/>
        </p:nvCxnSpPr>
        <p:spPr>
          <a:xfrm>
            <a:off x="4080208" y="3953973"/>
            <a:ext cx="0" cy="1911892"/>
          </a:xfrm>
          <a:prstGeom prst="straightConnector1">
            <a:avLst/>
          </a:prstGeom>
          <a:noFill/>
          <a:ln cap="flat" cmpd="sng" w="12700">
            <a:solidFill>
              <a:srgbClr val="002060"/>
            </a:solidFill>
            <a:prstDash val="solid"/>
            <a:miter lim="800000"/>
            <a:headEnd len="sm" w="sm" type="none"/>
            <a:tailEnd len="sm" w="sm" type="none"/>
          </a:ln>
        </p:spPr>
      </p:cxnSp>
      <p:sp>
        <p:nvSpPr>
          <p:cNvPr id="387" name="Google Shape;387;p13"/>
          <p:cNvSpPr txBox="1"/>
          <p:nvPr/>
        </p:nvSpPr>
        <p:spPr>
          <a:xfrm>
            <a:off x="409391" y="4064063"/>
            <a:ext cx="3538778" cy="13080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Optimization Goal</a:t>
            </a:r>
            <a:endParaRPr/>
          </a:p>
          <a:p>
            <a:pPr indent="0" lvl="0" marL="0" marR="0" rtl="0" algn="ctr">
              <a:spcBef>
                <a:spcPts val="0"/>
              </a:spcBef>
              <a:spcAft>
                <a:spcPts val="0"/>
              </a:spcAft>
              <a:buNone/>
            </a:pPr>
            <a:r>
              <a:t/>
            </a:r>
            <a:endParaRPr b="1" i="1" sz="500">
              <a:solidFill>
                <a:srgbClr val="595959"/>
              </a:solidFill>
              <a:latin typeface="Open Sans"/>
              <a:ea typeface="Open Sans"/>
              <a:cs typeface="Open Sans"/>
              <a:sym typeface="Open Sans"/>
            </a:endParaRPr>
          </a:p>
          <a:p>
            <a:pPr indent="-285750" lvl="0" marL="285750" marR="0" rtl="0" algn="just">
              <a:spcBef>
                <a:spcPts val="0"/>
              </a:spcBef>
              <a:spcAft>
                <a:spcPts val="0"/>
              </a:spcAft>
              <a:buClr>
                <a:srgbClr val="000000"/>
              </a:buClr>
              <a:buSzPts val="1200"/>
              <a:buFont typeface="Arial"/>
              <a:buChar char="•"/>
            </a:pPr>
            <a:r>
              <a:rPr b="1" i="1" lang="en-GB" sz="1200">
                <a:solidFill>
                  <a:srgbClr val="000000"/>
                </a:solidFill>
                <a:latin typeface="Open Sans"/>
                <a:ea typeface="Open Sans"/>
                <a:cs typeface="Open Sans"/>
                <a:sym typeface="Open Sans"/>
              </a:rPr>
              <a:t>Net Present Cost: </a:t>
            </a:r>
            <a:r>
              <a:rPr i="1" lang="en-GB" sz="1200">
                <a:solidFill>
                  <a:srgbClr val="000000"/>
                </a:solidFill>
                <a:latin typeface="Open Sans"/>
                <a:ea typeface="Open Sans"/>
                <a:cs typeface="Open Sans"/>
                <a:sym typeface="Open Sans"/>
              </a:rPr>
              <a:t>focuses on optimizing both investment and operation costs</a:t>
            </a:r>
            <a:endParaRPr i="1" sz="1400">
              <a:solidFill>
                <a:srgbClr val="595959"/>
              </a:solidFill>
              <a:latin typeface="Open Sans"/>
              <a:ea typeface="Open Sans"/>
              <a:cs typeface="Open Sans"/>
              <a:sym typeface="Open Sans"/>
            </a:endParaRPr>
          </a:p>
          <a:p>
            <a:pPr indent="-285750" lvl="0" marL="285750" marR="0" rtl="0" algn="just">
              <a:spcBef>
                <a:spcPts val="0"/>
              </a:spcBef>
              <a:spcAft>
                <a:spcPts val="0"/>
              </a:spcAft>
              <a:buClr>
                <a:srgbClr val="000000"/>
              </a:buClr>
              <a:buSzPts val="1200"/>
              <a:buFont typeface="Arial"/>
              <a:buChar char="•"/>
            </a:pPr>
            <a:r>
              <a:rPr b="1" i="1" lang="en-GB" sz="1200">
                <a:solidFill>
                  <a:srgbClr val="000000"/>
                </a:solidFill>
                <a:latin typeface="Open Sans"/>
                <a:ea typeface="Open Sans"/>
                <a:cs typeface="Open Sans"/>
                <a:sym typeface="Open Sans"/>
              </a:rPr>
              <a:t>Operation Cost: </a:t>
            </a:r>
            <a:r>
              <a:rPr b="0" i="1" lang="en-GB" sz="1200" u="none" cap="none" strike="noStrike">
                <a:solidFill>
                  <a:srgbClr val="000000"/>
                </a:solidFill>
                <a:latin typeface="Open Sans"/>
                <a:ea typeface="Open Sans"/>
                <a:cs typeface="Open Sans"/>
                <a:sym typeface="Open Sans"/>
              </a:rPr>
              <a:t>targets minimizing only operational expenses with an option to limit capital expenditure</a:t>
            </a:r>
            <a:endParaRPr i="1" sz="1400">
              <a:solidFill>
                <a:srgbClr val="595959"/>
              </a:solidFill>
              <a:latin typeface="Open Sans"/>
              <a:ea typeface="Open Sans"/>
              <a:cs typeface="Open Sans"/>
              <a:sym typeface="Open Sans"/>
            </a:endParaRPr>
          </a:p>
        </p:txBody>
      </p:sp>
      <p:grpSp>
        <p:nvGrpSpPr>
          <p:cNvPr id="388" name="Google Shape;388;p13"/>
          <p:cNvGrpSpPr/>
          <p:nvPr/>
        </p:nvGrpSpPr>
        <p:grpSpPr>
          <a:xfrm>
            <a:off x="770449" y="5474330"/>
            <a:ext cx="2878770" cy="656304"/>
            <a:chOff x="652857" y="5422078"/>
            <a:chExt cx="2574361" cy="572549"/>
          </a:xfrm>
        </p:grpSpPr>
        <p:pic>
          <p:nvPicPr>
            <p:cNvPr id="389" name="Google Shape;389;p13"/>
            <p:cNvPicPr preferRelativeResize="0"/>
            <p:nvPr/>
          </p:nvPicPr>
          <p:blipFill rotWithShape="1">
            <a:blip r:embed="rId6">
              <a:alphaModFix/>
            </a:blip>
            <a:srcRect b="-14174" l="39406" r="11031" t="15722"/>
            <a:stretch/>
          </p:blipFill>
          <p:spPr>
            <a:xfrm>
              <a:off x="652857" y="5733335"/>
              <a:ext cx="2574361" cy="261292"/>
            </a:xfrm>
            <a:prstGeom prst="rect">
              <a:avLst/>
            </a:prstGeom>
            <a:noFill/>
            <a:ln>
              <a:noFill/>
            </a:ln>
          </p:spPr>
        </p:pic>
        <p:pic>
          <p:nvPicPr>
            <p:cNvPr id="390" name="Google Shape;390;p13"/>
            <p:cNvPicPr preferRelativeResize="0"/>
            <p:nvPr/>
          </p:nvPicPr>
          <p:blipFill rotWithShape="1">
            <a:blip r:embed="rId6">
              <a:alphaModFix/>
            </a:blip>
            <a:srcRect b="-14174" l="16642" r="61396" t="15722"/>
            <a:stretch/>
          </p:blipFill>
          <p:spPr>
            <a:xfrm>
              <a:off x="652857" y="5422078"/>
              <a:ext cx="1140720" cy="261292"/>
            </a:xfrm>
            <a:prstGeom prst="rect">
              <a:avLst/>
            </a:prstGeom>
            <a:noFill/>
            <a:ln>
              <a:noFill/>
            </a:ln>
          </p:spPr>
        </p:pic>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Graphical user interface, sunburst chart&#10;&#10;Description automatically generated" id="396" name="Google Shape;396;p14"/>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397" name="Google Shape;397;p14"/>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1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13</a:t>
            </a:r>
            <a:endParaRPr b="1" sz="1400">
              <a:solidFill>
                <a:schemeClr val="lt1"/>
              </a:solidFill>
              <a:latin typeface="Open Sans ExtraBold"/>
              <a:ea typeface="Open Sans ExtraBold"/>
              <a:cs typeface="Open Sans ExtraBold"/>
              <a:sym typeface="Open Sans ExtraBold"/>
            </a:endParaRPr>
          </a:p>
        </p:txBody>
      </p:sp>
      <p:sp>
        <p:nvSpPr>
          <p:cNvPr id="399" name="Google Shape;399;p14"/>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Model Configuration</a:t>
            </a:r>
            <a:endParaRPr/>
          </a:p>
        </p:txBody>
      </p:sp>
      <p:cxnSp>
        <p:nvCxnSpPr>
          <p:cNvPr id="400" name="Google Shape;400;p14"/>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401" name="Google Shape;401;p14"/>
          <p:cNvPicPr preferRelativeResize="0"/>
          <p:nvPr/>
        </p:nvPicPr>
        <p:blipFill rotWithShape="1">
          <a:blip r:embed="rId4">
            <a:alphaModFix/>
          </a:blip>
          <a:srcRect b="0" l="0" r="0" t="2144"/>
          <a:stretch/>
        </p:blipFill>
        <p:spPr>
          <a:xfrm>
            <a:off x="386473" y="1085797"/>
            <a:ext cx="6828255" cy="5169794"/>
          </a:xfrm>
          <a:prstGeom prst="roundRect">
            <a:avLst>
              <a:gd fmla="val 1928" name="adj"/>
            </a:avLst>
          </a:prstGeom>
          <a:noFill/>
          <a:ln>
            <a:noFill/>
          </a:ln>
        </p:spPr>
      </p:pic>
      <p:sp>
        <p:nvSpPr>
          <p:cNvPr id="402" name="Google Shape;402;p14"/>
          <p:cNvSpPr/>
          <p:nvPr/>
        </p:nvSpPr>
        <p:spPr>
          <a:xfrm>
            <a:off x="386473" y="3907246"/>
            <a:ext cx="3454007" cy="573314"/>
          </a:xfrm>
          <a:prstGeom prst="rect">
            <a:avLst/>
          </a:prstGeom>
          <a:noFill/>
          <a:ln cap="flat" cmpd="sng" w="1905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03" name="Google Shape;403;p14"/>
          <p:cNvCxnSpPr/>
          <p:nvPr/>
        </p:nvCxnSpPr>
        <p:spPr>
          <a:xfrm flipH="1">
            <a:off x="3840480" y="2133133"/>
            <a:ext cx="3765248" cy="2083267"/>
          </a:xfrm>
          <a:prstGeom prst="straightConnector1">
            <a:avLst/>
          </a:prstGeom>
          <a:noFill/>
          <a:ln cap="flat" cmpd="sng" w="12700">
            <a:solidFill>
              <a:srgbClr val="FFC000"/>
            </a:solidFill>
            <a:prstDash val="solid"/>
            <a:miter lim="800000"/>
            <a:headEnd len="sm" w="sm" type="none"/>
            <a:tailEnd len="sm" w="sm" type="none"/>
          </a:ln>
        </p:spPr>
      </p:cxnSp>
      <p:sp>
        <p:nvSpPr>
          <p:cNvPr id="404" name="Google Shape;404;p14"/>
          <p:cNvSpPr txBox="1"/>
          <p:nvPr/>
        </p:nvSpPr>
        <p:spPr>
          <a:xfrm>
            <a:off x="7677683" y="1179026"/>
            <a:ext cx="3538778"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Backup and Storage Systems</a:t>
            </a:r>
            <a:endParaRPr/>
          </a:p>
          <a:p>
            <a:pPr indent="0" lvl="0" marL="0" marR="0" rtl="0" algn="ctr">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The user has the option to specify constraints on the types of technologies used for backup and storage within the model</a:t>
            </a:r>
            <a:endParaRPr/>
          </a:p>
        </p:txBody>
      </p:sp>
      <p:pic>
        <p:nvPicPr>
          <p:cNvPr descr=" " id="405" name="Google Shape;405;p14"/>
          <p:cNvPicPr preferRelativeResize="0"/>
          <p:nvPr/>
        </p:nvPicPr>
        <p:blipFill rotWithShape="1">
          <a:blip r:embed="rId5">
            <a:alphaModFix/>
          </a:blip>
          <a:srcRect b="0" l="0" r="0" t="0"/>
          <a:stretch/>
        </p:blipFill>
        <p:spPr>
          <a:xfrm>
            <a:off x="7898505" y="2550160"/>
            <a:ext cx="878840" cy="878840"/>
          </a:xfrm>
          <a:prstGeom prst="rect">
            <a:avLst/>
          </a:prstGeom>
          <a:noFill/>
          <a:ln>
            <a:noFill/>
          </a:ln>
        </p:spPr>
      </p:pic>
      <p:pic>
        <p:nvPicPr>
          <p:cNvPr descr="Cerca nella barra laterale" id="406" name="Google Shape;406;p14"/>
          <p:cNvPicPr preferRelativeResize="0"/>
          <p:nvPr/>
        </p:nvPicPr>
        <p:blipFill rotWithShape="1">
          <a:blip r:embed="rId6">
            <a:alphaModFix/>
          </a:blip>
          <a:srcRect b="0" l="0" r="0" t="0"/>
          <a:stretch/>
        </p:blipFill>
        <p:spPr>
          <a:xfrm>
            <a:off x="8966929" y="2949702"/>
            <a:ext cx="357058" cy="357058"/>
          </a:xfrm>
          <a:prstGeom prst="rect">
            <a:avLst/>
          </a:prstGeom>
          <a:noFill/>
          <a:ln>
            <a:noFill/>
          </a:ln>
        </p:spPr>
      </p:pic>
      <p:sp>
        <p:nvSpPr>
          <p:cNvPr id="407" name="Google Shape;407;p14"/>
          <p:cNvSpPr/>
          <p:nvPr/>
        </p:nvSpPr>
        <p:spPr>
          <a:xfrm>
            <a:off x="9516877" y="2353016"/>
            <a:ext cx="193385" cy="1529806"/>
          </a:xfrm>
          <a:prstGeom prst="lef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 " id="408" name="Google Shape;408;p14"/>
          <p:cNvPicPr preferRelativeResize="0"/>
          <p:nvPr/>
        </p:nvPicPr>
        <p:blipFill rotWithShape="1">
          <a:blip r:embed="rId7">
            <a:alphaModFix/>
          </a:blip>
          <a:srcRect b="0" l="0" r="0" t="0"/>
          <a:stretch/>
        </p:blipFill>
        <p:spPr>
          <a:xfrm>
            <a:off x="10100912" y="3444749"/>
            <a:ext cx="421640" cy="421640"/>
          </a:xfrm>
          <a:prstGeom prst="rect">
            <a:avLst/>
          </a:prstGeom>
          <a:noFill/>
          <a:ln>
            <a:noFill/>
          </a:ln>
        </p:spPr>
      </p:pic>
      <p:pic>
        <p:nvPicPr>
          <p:cNvPr descr="Cerca nella barra laterale" id="409" name="Google Shape;409;p14"/>
          <p:cNvPicPr preferRelativeResize="0"/>
          <p:nvPr/>
        </p:nvPicPr>
        <p:blipFill rotWithShape="1">
          <a:blip r:embed="rId8">
            <a:alphaModFix/>
          </a:blip>
          <a:srcRect b="0" l="0" r="0" t="0"/>
          <a:stretch/>
        </p:blipFill>
        <p:spPr>
          <a:xfrm>
            <a:off x="10085672" y="2911816"/>
            <a:ext cx="452120" cy="452120"/>
          </a:xfrm>
          <a:prstGeom prst="rect">
            <a:avLst/>
          </a:prstGeom>
          <a:noFill/>
          <a:ln>
            <a:noFill/>
          </a:ln>
        </p:spPr>
      </p:pic>
      <p:grpSp>
        <p:nvGrpSpPr>
          <p:cNvPr id="410" name="Google Shape;410;p14"/>
          <p:cNvGrpSpPr/>
          <p:nvPr/>
        </p:nvGrpSpPr>
        <p:grpSpPr>
          <a:xfrm>
            <a:off x="9840931" y="2290933"/>
            <a:ext cx="941603" cy="470047"/>
            <a:chOff x="9620109" y="2315357"/>
            <a:chExt cx="941603" cy="470047"/>
          </a:xfrm>
        </p:grpSpPr>
        <p:pic>
          <p:nvPicPr>
            <p:cNvPr descr=" " id="411" name="Google Shape;411;p14"/>
            <p:cNvPicPr preferRelativeResize="0"/>
            <p:nvPr/>
          </p:nvPicPr>
          <p:blipFill rotWithShape="1">
            <a:blip r:embed="rId7">
              <a:alphaModFix/>
            </a:blip>
            <a:srcRect b="0" l="0" r="0" t="0"/>
            <a:stretch/>
          </p:blipFill>
          <p:spPr>
            <a:xfrm>
              <a:off x="9620109" y="2363764"/>
              <a:ext cx="421640" cy="421640"/>
            </a:xfrm>
            <a:prstGeom prst="rect">
              <a:avLst/>
            </a:prstGeom>
            <a:noFill/>
            <a:ln>
              <a:noFill/>
            </a:ln>
          </p:spPr>
        </p:pic>
        <p:pic>
          <p:nvPicPr>
            <p:cNvPr descr="Cerca nella barra laterale" id="412" name="Google Shape;412;p14"/>
            <p:cNvPicPr preferRelativeResize="0"/>
            <p:nvPr/>
          </p:nvPicPr>
          <p:blipFill rotWithShape="1">
            <a:blip r:embed="rId8">
              <a:alphaModFix/>
            </a:blip>
            <a:srcRect b="0" l="0" r="0" t="0"/>
            <a:stretch/>
          </p:blipFill>
          <p:spPr>
            <a:xfrm>
              <a:off x="10109592" y="2315357"/>
              <a:ext cx="452120" cy="452120"/>
            </a:xfrm>
            <a:prstGeom prst="rect">
              <a:avLst/>
            </a:prstGeom>
            <a:noFill/>
            <a:ln>
              <a:noFill/>
            </a:ln>
          </p:spPr>
        </p:pic>
      </p:grpSp>
      <p:sp>
        <p:nvSpPr>
          <p:cNvPr id="413" name="Google Shape;413;p14"/>
          <p:cNvSpPr txBox="1"/>
          <p:nvPr/>
        </p:nvSpPr>
        <p:spPr>
          <a:xfrm>
            <a:off x="7638915" y="4295033"/>
            <a:ext cx="3925737" cy="187743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GB" sz="1400">
                <a:solidFill>
                  <a:srgbClr val="595959"/>
                </a:solidFill>
                <a:latin typeface="Open Sans"/>
                <a:ea typeface="Open Sans"/>
                <a:cs typeface="Open Sans"/>
                <a:sym typeface="Open Sans"/>
              </a:rPr>
              <a:t>Optimization constraints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b="1" i="1" lang="en-GB" sz="1200">
                <a:solidFill>
                  <a:schemeClr val="dk1"/>
                </a:solidFill>
                <a:latin typeface="Open Sans"/>
                <a:ea typeface="Open Sans"/>
                <a:cs typeface="Open Sans"/>
                <a:sym typeface="Open Sans"/>
              </a:rPr>
              <a:t>Renewable Penetration</a:t>
            </a:r>
            <a:r>
              <a:rPr i="1" lang="en-GB" sz="1200">
                <a:solidFill>
                  <a:schemeClr val="dk1"/>
                </a:solidFill>
                <a:latin typeface="Open Sans"/>
                <a:ea typeface="Open Sans"/>
                <a:cs typeface="Open Sans"/>
                <a:sym typeface="Open Sans"/>
              </a:rPr>
              <a:t>: minimum percentage of total electricity from renewable sources</a:t>
            </a:r>
            <a:endParaRPr/>
          </a:p>
          <a:p>
            <a:pPr indent="-171450" lvl="0" marL="171450" marR="0" rtl="0" algn="l">
              <a:spcBef>
                <a:spcPts val="0"/>
              </a:spcBef>
              <a:spcAft>
                <a:spcPts val="0"/>
              </a:spcAft>
              <a:buClr>
                <a:schemeClr val="dk1"/>
              </a:buClr>
              <a:buSzPts val="1200"/>
              <a:buFont typeface="Arial"/>
              <a:buChar char="•"/>
            </a:pPr>
            <a:r>
              <a:rPr b="1" i="1" lang="en-GB" sz="1200">
                <a:solidFill>
                  <a:schemeClr val="dk1"/>
                </a:solidFill>
                <a:latin typeface="Open Sans"/>
                <a:ea typeface="Open Sans"/>
                <a:cs typeface="Open Sans"/>
                <a:sym typeface="Open Sans"/>
              </a:rPr>
              <a:t>Battery Independence</a:t>
            </a:r>
            <a:r>
              <a:rPr i="1" lang="en-GB" sz="1200">
                <a:solidFill>
                  <a:schemeClr val="dk1"/>
                </a:solidFill>
                <a:latin typeface="Open Sans"/>
                <a:ea typeface="Open Sans"/>
                <a:cs typeface="Open Sans"/>
                <a:sym typeface="Open Sans"/>
              </a:rPr>
              <a:t>: number of days the battery can power the grid without external support</a:t>
            </a:r>
            <a:endParaRPr/>
          </a:p>
          <a:p>
            <a:pPr indent="-171450" lvl="0" marL="171450" marR="0" rtl="0" algn="l">
              <a:spcBef>
                <a:spcPts val="0"/>
              </a:spcBef>
              <a:spcAft>
                <a:spcPts val="0"/>
              </a:spcAft>
              <a:buClr>
                <a:schemeClr val="dk1"/>
              </a:buClr>
              <a:buSzPts val="1200"/>
              <a:buFont typeface="Arial"/>
              <a:buChar char="•"/>
            </a:pPr>
            <a:r>
              <a:rPr b="1" i="1" lang="en-GB" sz="1200">
                <a:solidFill>
                  <a:schemeClr val="dk1"/>
                </a:solidFill>
                <a:latin typeface="Open Sans"/>
                <a:ea typeface="Open Sans"/>
                <a:cs typeface="Open Sans"/>
                <a:sym typeface="Open Sans"/>
              </a:rPr>
              <a:t>Lost Load Fraction and Cost</a:t>
            </a:r>
            <a:r>
              <a:rPr i="1" lang="en-GB" sz="1200">
                <a:solidFill>
                  <a:schemeClr val="dk1"/>
                </a:solidFill>
                <a:latin typeface="Open Sans"/>
                <a:ea typeface="Open Sans"/>
                <a:cs typeface="Open Sans"/>
                <a:sym typeface="Open Sans"/>
              </a:rPr>
              <a:t>: Threshold for unmet demand, with associated costs applicable only if there's a non-zero lost load</a:t>
            </a:r>
            <a:endParaRPr/>
          </a:p>
          <a:p>
            <a:pPr indent="-95250" lvl="0" marL="171450" marR="0" rtl="0" algn="l">
              <a:spcBef>
                <a:spcPts val="0"/>
              </a:spcBef>
              <a:spcAft>
                <a:spcPts val="0"/>
              </a:spcAft>
              <a:buClr>
                <a:schemeClr val="dk1"/>
              </a:buClr>
              <a:buSzPts val="1200"/>
              <a:buFont typeface="Arial"/>
              <a:buNone/>
            </a:pPr>
            <a:r>
              <a:t/>
            </a:r>
            <a:endParaRPr i="1" sz="1200">
              <a:solidFill>
                <a:schemeClr val="dk1"/>
              </a:solidFill>
              <a:latin typeface="Open Sans"/>
              <a:ea typeface="Open Sans"/>
              <a:cs typeface="Open Sans"/>
              <a:sym typeface="Open Sans"/>
            </a:endParaRPr>
          </a:p>
        </p:txBody>
      </p:sp>
      <p:cxnSp>
        <p:nvCxnSpPr>
          <p:cNvPr id="414" name="Google Shape;414;p14"/>
          <p:cNvCxnSpPr/>
          <p:nvPr/>
        </p:nvCxnSpPr>
        <p:spPr>
          <a:xfrm>
            <a:off x="7605728" y="1334987"/>
            <a:ext cx="0" cy="2531402"/>
          </a:xfrm>
          <a:prstGeom prst="straightConnector1">
            <a:avLst/>
          </a:prstGeom>
          <a:noFill/>
          <a:ln cap="flat" cmpd="sng" w="12700">
            <a:solidFill>
              <a:srgbClr val="FFC000"/>
            </a:solidFill>
            <a:prstDash val="solid"/>
            <a:miter lim="800000"/>
            <a:headEnd len="sm" w="sm" type="none"/>
            <a:tailEnd len="sm" w="sm" type="none"/>
          </a:ln>
        </p:spPr>
      </p:cxnSp>
      <p:sp>
        <p:nvSpPr>
          <p:cNvPr id="415" name="Google Shape;415;p14"/>
          <p:cNvSpPr/>
          <p:nvPr/>
        </p:nvSpPr>
        <p:spPr>
          <a:xfrm>
            <a:off x="386473" y="4533414"/>
            <a:ext cx="3454007" cy="730321"/>
          </a:xfrm>
          <a:prstGeom prst="rect">
            <a:avLst/>
          </a:prstGeom>
          <a:noFill/>
          <a:ln cap="flat" cmpd="sng" w="1905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16" name="Google Shape;416;p14"/>
          <p:cNvCxnSpPr/>
          <p:nvPr/>
        </p:nvCxnSpPr>
        <p:spPr>
          <a:xfrm rot="10800000">
            <a:off x="3834580" y="4888340"/>
            <a:ext cx="3765248" cy="345411"/>
          </a:xfrm>
          <a:prstGeom prst="straightConnector1">
            <a:avLst/>
          </a:prstGeom>
          <a:noFill/>
          <a:ln cap="flat" cmpd="sng" w="12700">
            <a:solidFill>
              <a:srgbClr val="C55A11"/>
            </a:solidFill>
            <a:prstDash val="solid"/>
            <a:miter lim="800000"/>
            <a:headEnd len="sm" w="sm" type="none"/>
            <a:tailEnd len="sm" w="sm" type="none"/>
          </a:ln>
        </p:spPr>
      </p:cxnSp>
      <p:cxnSp>
        <p:nvCxnSpPr>
          <p:cNvPr id="417" name="Google Shape;417;p14"/>
          <p:cNvCxnSpPr/>
          <p:nvPr/>
        </p:nvCxnSpPr>
        <p:spPr>
          <a:xfrm>
            <a:off x="7605728" y="4295033"/>
            <a:ext cx="0" cy="1648567"/>
          </a:xfrm>
          <a:prstGeom prst="straightConnector1">
            <a:avLst/>
          </a:prstGeom>
          <a:noFill/>
          <a:ln cap="flat" cmpd="sng" w="12700">
            <a:solidFill>
              <a:srgbClr val="C55A11"/>
            </a:solidFill>
            <a:prstDash val="solid"/>
            <a:miter lim="800000"/>
            <a:headEnd len="sm" w="sm" type="none"/>
            <a:tailEnd len="sm" w="sm" type="none"/>
          </a:ln>
        </p:spPr>
      </p:cxn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Graphical user interface, sunburst chart&#10;&#10;Description automatically generated" id="423" name="Google Shape;423;p15"/>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24" name="Google Shape;424;p15"/>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1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14</a:t>
            </a:r>
            <a:endParaRPr b="1" sz="1400">
              <a:solidFill>
                <a:schemeClr val="lt1"/>
              </a:solidFill>
              <a:latin typeface="Open Sans ExtraBold"/>
              <a:ea typeface="Open Sans ExtraBold"/>
              <a:cs typeface="Open Sans ExtraBold"/>
              <a:sym typeface="Open Sans ExtraBold"/>
            </a:endParaRPr>
          </a:p>
        </p:txBody>
      </p:sp>
      <p:sp>
        <p:nvSpPr>
          <p:cNvPr id="426" name="Google Shape;426;p15"/>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Model Configuration</a:t>
            </a:r>
            <a:endParaRPr/>
          </a:p>
        </p:txBody>
      </p:sp>
      <p:cxnSp>
        <p:nvCxnSpPr>
          <p:cNvPr id="427" name="Google Shape;427;p15"/>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428" name="Google Shape;428;p15"/>
          <p:cNvPicPr preferRelativeResize="0"/>
          <p:nvPr/>
        </p:nvPicPr>
        <p:blipFill rotWithShape="1">
          <a:blip r:embed="rId4">
            <a:alphaModFix/>
          </a:blip>
          <a:srcRect b="0" l="0" r="0" t="2144"/>
          <a:stretch/>
        </p:blipFill>
        <p:spPr>
          <a:xfrm>
            <a:off x="386473" y="1085797"/>
            <a:ext cx="6828255" cy="5169794"/>
          </a:xfrm>
          <a:prstGeom prst="roundRect">
            <a:avLst>
              <a:gd fmla="val 1928" name="adj"/>
            </a:avLst>
          </a:prstGeom>
          <a:noFill/>
          <a:ln>
            <a:noFill/>
          </a:ln>
        </p:spPr>
      </p:pic>
      <p:sp>
        <p:nvSpPr>
          <p:cNvPr id="429" name="Google Shape;429;p15"/>
          <p:cNvSpPr/>
          <p:nvPr/>
        </p:nvSpPr>
        <p:spPr>
          <a:xfrm>
            <a:off x="4255287" y="3428999"/>
            <a:ext cx="2694153" cy="281378"/>
          </a:xfrm>
          <a:prstGeom prst="rect">
            <a:avLst/>
          </a:prstGeom>
          <a:no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0" name="Google Shape;430;p15"/>
          <p:cNvPicPr preferRelativeResize="0"/>
          <p:nvPr/>
        </p:nvPicPr>
        <p:blipFill rotWithShape="1">
          <a:blip r:embed="rId5">
            <a:alphaModFix/>
          </a:blip>
          <a:srcRect b="0" l="0" r="0" t="0"/>
          <a:stretch/>
        </p:blipFill>
        <p:spPr>
          <a:xfrm>
            <a:off x="7782357" y="1280678"/>
            <a:ext cx="1691787" cy="594412"/>
          </a:xfrm>
          <a:prstGeom prst="rect">
            <a:avLst/>
          </a:prstGeom>
          <a:noFill/>
          <a:ln>
            <a:noFill/>
          </a:ln>
        </p:spPr>
      </p:pic>
      <p:sp>
        <p:nvSpPr>
          <p:cNvPr id="431" name="Google Shape;431;p15"/>
          <p:cNvSpPr txBox="1"/>
          <p:nvPr/>
        </p:nvSpPr>
        <p:spPr>
          <a:xfrm>
            <a:off x="9573686" y="1393218"/>
            <a:ext cx="4898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dk1"/>
                </a:solidFill>
                <a:latin typeface="Open Sans"/>
                <a:ea typeface="Open Sans"/>
                <a:cs typeface="Open Sans"/>
                <a:sym typeface="Open Sans"/>
              </a:rPr>
              <a:t>vs</a:t>
            </a:r>
            <a:endParaRPr/>
          </a:p>
        </p:txBody>
      </p:sp>
      <p:pic>
        <p:nvPicPr>
          <p:cNvPr id="432" name="Google Shape;432;p15"/>
          <p:cNvPicPr preferRelativeResize="0"/>
          <p:nvPr/>
        </p:nvPicPr>
        <p:blipFill rotWithShape="1">
          <a:blip r:embed="rId6">
            <a:alphaModFix/>
          </a:blip>
          <a:srcRect b="0" l="0" r="0" t="0"/>
          <a:stretch/>
        </p:blipFill>
        <p:spPr>
          <a:xfrm>
            <a:off x="10063543" y="1085797"/>
            <a:ext cx="1050245" cy="1037515"/>
          </a:xfrm>
          <a:prstGeom prst="rect">
            <a:avLst/>
          </a:prstGeom>
          <a:noFill/>
          <a:ln>
            <a:noFill/>
          </a:ln>
        </p:spPr>
      </p:pic>
      <p:sp>
        <p:nvSpPr>
          <p:cNvPr id="433" name="Google Shape;433;p15"/>
          <p:cNvSpPr txBox="1"/>
          <p:nvPr/>
        </p:nvSpPr>
        <p:spPr>
          <a:xfrm>
            <a:off x="7439296" y="2182511"/>
            <a:ext cx="3762103"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i="1" sz="500">
              <a:solidFill>
                <a:srgbClr val="595959"/>
              </a:solidFill>
              <a:latin typeface="Open Sans"/>
              <a:ea typeface="Open Sans"/>
              <a:cs typeface="Open Sans"/>
              <a:sym typeface="Open Sans"/>
            </a:endParaRPr>
          </a:p>
          <a:p>
            <a:pPr indent="0" lvl="0" marL="0" marR="0" rtl="0" algn="just">
              <a:spcBef>
                <a:spcPts val="0"/>
              </a:spcBef>
              <a:spcAft>
                <a:spcPts val="0"/>
              </a:spcAft>
              <a:buNone/>
            </a:pPr>
            <a:r>
              <a:rPr b="0" i="1" lang="en-GB" sz="1200" u="none" cap="none" strike="noStrike">
                <a:solidFill>
                  <a:srgbClr val="000000"/>
                </a:solidFill>
                <a:latin typeface="Open Sans"/>
                <a:ea typeface="Open Sans"/>
                <a:cs typeface="Open Sans"/>
                <a:sym typeface="Open Sans"/>
              </a:rPr>
              <a:t>GLPK and Gurobi are currently compatible with MicroGridsPy and integrated options in the interface:</a:t>
            </a:r>
            <a:endParaRPr/>
          </a:p>
          <a:p>
            <a:pPr indent="0" lvl="0" marL="0" marR="0" rtl="0" algn="just">
              <a:spcBef>
                <a:spcPts val="0"/>
              </a:spcBef>
              <a:spcAft>
                <a:spcPts val="0"/>
              </a:spcAft>
              <a:buNone/>
            </a:pPr>
            <a:r>
              <a:t/>
            </a:r>
            <a:endParaRPr b="0" i="1" sz="600" u="none" cap="none" strike="noStrike">
              <a:solidFill>
                <a:srgbClr val="000000"/>
              </a:solidFill>
              <a:latin typeface="Open Sans"/>
              <a:ea typeface="Open Sans"/>
              <a:cs typeface="Open Sans"/>
              <a:sym typeface="Open Sans"/>
            </a:endParaRPr>
          </a:p>
          <a:p>
            <a:pPr indent="-171450" lvl="0" marL="171450" marR="0" rtl="0" algn="just">
              <a:spcBef>
                <a:spcPts val="0"/>
              </a:spcBef>
              <a:spcAft>
                <a:spcPts val="0"/>
              </a:spcAft>
              <a:buClr>
                <a:srgbClr val="000000"/>
              </a:buClr>
              <a:buSzPts val="1200"/>
              <a:buFont typeface="Arial"/>
              <a:buChar char="•"/>
            </a:pPr>
            <a:r>
              <a:rPr b="1" i="1" lang="en-GB" sz="1200">
                <a:solidFill>
                  <a:srgbClr val="000000"/>
                </a:solidFill>
                <a:latin typeface="Open Sans"/>
                <a:ea typeface="Open Sans"/>
                <a:cs typeface="Open Sans"/>
                <a:sym typeface="Open Sans"/>
              </a:rPr>
              <a:t>GLPK: </a:t>
            </a:r>
            <a:r>
              <a:rPr i="1" lang="en-GB" sz="1200">
                <a:solidFill>
                  <a:srgbClr val="000000"/>
                </a:solidFill>
                <a:latin typeface="Open Sans"/>
                <a:ea typeface="Open Sans"/>
                <a:cs typeface="Open Sans"/>
                <a:sym typeface="Open Sans"/>
              </a:rPr>
              <a:t>An open-source, free-to-use option for small to medium optimization problems</a:t>
            </a:r>
            <a:endParaRPr i="1" sz="1400">
              <a:solidFill>
                <a:srgbClr val="595959"/>
              </a:solidFill>
              <a:latin typeface="Open Sans"/>
              <a:ea typeface="Open Sans"/>
              <a:cs typeface="Open Sans"/>
              <a:sym typeface="Open Sans"/>
            </a:endParaRPr>
          </a:p>
          <a:p>
            <a:pPr indent="-171450" lvl="0" marL="171450" marR="0" rtl="0" algn="just">
              <a:spcBef>
                <a:spcPts val="0"/>
              </a:spcBef>
              <a:spcAft>
                <a:spcPts val="0"/>
              </a:spcAft>
              <a:buClr>
                <a:srgbClr val="000000"/>
              </a:buClr>
              <a:buSzPts val="1200"/>
              <a:buFont typeface="Arial"/>
              <a:buChar char="•"/>
            </a:pPr>
            <a:r>
              <a:rPr b="1" i="1" lang="en-GB" sz="1200">
                <a:solidFill>
                  <a:srgbClr val="000000"/>
                </a:solidFill>
                <a:latin typeface="Open Sans"/>
                <a:ea typeface="Open Sans"/>
                <a:cs typeface="Open Sans"/>
                <a:sym typeface="Open Sans"/>
              </a:rPr>
              <a:t>Gurobi: </a:t>
            </a:r>
            <a:r>
              <a:rPr b="0" i="1" lang="en-GB" sz="1200" u="none" cap="none" strike="noStrike">
                <a:solidFill>
                  <a:srgbClr val="000000"/>
                </a:solidFill>
                <a:latin typeface="Open Sans"/>
                <a:ea typeface="Open Sans"/>
                <a:cs typeface="Open Sans"/>
                <a:sym typeface="Open Sans"/>
              </a:rPr>
              <a:t>A faster, commercial solver suitable for large problems. Free for academic use; installation recommended from Gurobi's website. Requires license activation.</a:t>
            </a:r>
            <a:endParaRPr i="1" sz="1400">
              <a:solidFill>
                <a:srgbClr val="595959"/>
              </a:solidFill>
              <a:latin typeface="Open Sans"/>
              <a:ea typeface="Open Sans"/>
              <a:cs typeface="Open Sans"/>
              <a:sym typeface="Open Sans"/>
            </a:endParaRPr>
          </a:p>
        </p:txBody>
      </p:sp>
      <p:sp>
        <p:nvSpPr>
          <p:cNvPr id="434" name="Google Shape;434;p15"/>
          <p:cNvSpPr/>
          <p:nvPr/>
        </p:nvSpPr>
        <p:spPr>
          <a:xfrm>
            <a:off x="7439297" y="4338388"/>
            <a:ext cx="4032004" cy="1311297"/>
          </a:xfrm>
          <a:prstGeom prst="roundRect">
            <a:avLst>
              <a:gd fmla="val 3249" name="adj"/>
            </a:avLst>
          </a:prstGeom>
          <a:noFill/>
          <a:ln cap="flat" cmpd="sng" w="19050">
            <a:solidFill>
              <a:srgbClr val="FCB6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15"/>
          <p:cNvSpPr txBox="1"/>
          <p:nvPr/>
        </p:nvSpPr>
        <p:spPr>
          <a:xfrm>
            <a:off x="8155199" y="4463784"/>
            <a:ext cx="3165944" cy="110799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100">
                <a:solidFill>
                  <a:schemeClr val="dk1"/>
                </a:solidFill>
                <a:latin typeface="Open Sans"/>
                <a:ea typeface="Open Sans"/>
                <a:cs typeface="Open Sans"/>
                <a:sym typeface="Open Sans"/>
              </a:rPr>
              <a:t>GLPK is suitable for a range of optimization problems but </a:t>
            </a:r>
            <a:r>
              <a:rPr b="1" lang="en-GB" sz="1100">
                <a:solidFill>
                  <a:schemeClr val="dk1"/>
                </a:solidFill>
                <a:latin typeface="Open Sans"/>
                <a:ea typeface="Open Sans"/>
                <a:cs typeface="Open Sans"/>
                <a:sym typeface="Open Sans"/>
              </a:rPr>
              <a:t>operates slower </a:t>
            </a:r>
            <a:r>
              <a:rPr lang="en-GB" sz="1100">
                <a:solidFill>
                  <a:schemeClr val="dk1"/>
                </a:solidFill>
                <a:latin typeface="Open Sans"/>
                <a:ea typeface="Open Sans"/>
                <a:cs typeface="Open Sans"/>
                <a:sym typeface="Open Sans"/>
              </a:rPr>
              <a:t>than commercial solvers like Gurobi on large or complex issues. Performance can vary, with </a:t>
            </a:r>
            <a:r>
              <a:rPr b="1" lang="en-GB" sz="1100">
                <a:solidFill>
                  <a:schemeClr val="dk1"/>
                </a:solidFill>
                <a:latin typeface="Open Sans"/>
                <a:ea typeface="Open Sans"/>
                <a:cs typeface="Open Sans"/>
                <a:sym typeface="Open Sans"/>
              </a:rPr>
              <a:t>Gurobi often being significantly faster</a:t>
            </a:r>
            <a:r>
              <a:rPr lang="en-GB" sz="1100">
                <a:solidFill>
                  <a:schemeClr val="dk1"/>
                </a:solidFill>
                <a:latin typeface="Open Sans"/>
                <a:ea typeface="Open Sans"/>
                <a:cs typeface="Open Sans"/>
                <a:sym typeface="Open Sans"/>
              </a:rPr>
              <a:t>, which is crucial for large-scale or urgent tasks</a:t>
            </a:r>
            <a:endParaRPr/>
          </a:p>
        </p:txBody>
      </p:sp>
      <p:pic>
        <p:nvPicPr>
          <p:cNvPr descr="Free Icon | Triangular warning sign" id="436" name="Google Shape;436;p15"/>
          <p:cNvPicPr preferRelativeResize="0"/>
          <p:nvPr/>
        </p:nvPicPr>
        <p:blipFill rotWithShape="1">
          <a:blip r:embed="rId7">
            <a:alphaModFix/>
          </a:blip>
          <a:srcRect b="0" l="0" r="0" t="0"/>
          <a:stretch/>
        </p:blipFill>
        <p:spPr>
          <a:xfrm>
            <a:off x="7564587" y="4648981"/>
            <a:ext cx="542938" cy="542938"/>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Graphical user interface, sunburst chart&#10;&#10;Description automatically generated" id="442" name="Google Shape;442;p16"/>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43" name="Google Shape;443;p16"/>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4" name="Google Shape;444;p1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15</a:t>
            </a:r>
            <a:endParaRPr b="1" sz="1400">
              <a:solidFill>
                <a:schemeClr val="lt1"/>
              </a:solidFill>
              <a:latin typeface="Open Sans ExtraBold"/>
              <a:ea typeface="Open Sans ExtraBold"/>
              <a:cs typeface="Open Sans ExtraBold"/>
              <a:sym typeface="Open Sans ExtraBold"/>
            </a:endParaRPr>
          </a:p>
        </p:txBody>
      </p:sp>
      <p:sp>
        <p:nvSpPr>
          <p:cNvPr id="445" name="Google Shape;445;p16"/>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Advanced Features</a:t>
            </a:r>
            <a:endParaRPr/>
          </a:p>
        </p:txBody>
      </p:sp>
      <p:cxnSp>
        <p:nvCxnSpPr>
          <p:cNvPr id="446" name="Google Shape;446;p16"/>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447" name="Google Shape;447;p16"/>
          <p:cNvPicPr preferRelativeResize="0"/>
          <p:nvPr/>
        </p:nvPicPr>
        <p:blipFill rotWithShape="1">
          <a:blip r:embed="rId4">
            <a:alphaModFix/>
          </a:blip>
          <a:srcRect b="1" l="0" r="56934" t="65522"/>
          <a:stretch/>
        </p:blipFill>
        <p:spPr>
          <a:xfrm>
            <a:off x="720700" y="3383638"/>
            <a:ext cx="3336849" cy="2066911"/>
          </a:xfrm>
          <a:prstGeom prst="roundRect">
            <a:avLst>
              <a:gd fmla="val 1928" name="adj"/>
            </a:avLst>
          </a:prstGeom>
          <a:noFill/>
          <a:ln>
            <a:noFill/>
          </a:ln>
        </p:spPr>
      </p:pic>
      <p:pic>
        <p:nvPicPr>
          <p:cNvPr id="448" name="Google Shape;448;p16"/>
          <p:cNvPicPr preferRelativeResize="0"/>
          <p:nvPr/>
        </p:nvPicPr>
        <p:blipFill rotWithShape="1">
          <a:blip r:embed="rId5">
            <a:alphaModFix/>
          </a:blip>
          <a:srcRect b="0" l="0" r="0" t="0"/>
          <a:stretch/>
        </p:blipFill>
        <p:spPr>
          <a:xfrm>
            <a:off x="4735681" y="982549"/>
            <a:ext cx="6516248" cy="5064321"/>
          </a:xfrm>
          <a:prstGeom prst="roundRect">
            <a:avLst>
              <a:gd fmla="val 2415" name="adj"/>
            </a:avLst>
          </a:prstGeom>
          <a:noFill/>
          <a:ln>
            <a:noFill/>
          </a:ln>
        </p:spPr>
      </p:pic>
      <p:pic>
        <p:nvPicPr>
          <p:cNvPr descr=" " id="449" name="Google Shape;449;p16"/>
          <p:cNvPicPr preferRelativeResize="0"/>
          <p:nvPr/>
        </p:nvPicPr>
        <p:blipFill rotWithShape="1">
          <a:blip r:embed="rId6">
            <a:alphaModFix/>
          </a:blip>
          <a:srcRect b="0" l="0" r="0" t="0"/>
          <a:stretch/>
        </p:blipFill>
        <p:spPr>
          <a:xfrm>
            <a:off x="1883229" y="4446798"/>
            <a:ext cx="555171" cy="555171"/>
          </a:xfrm>
          <a:prstGeom prst="rect">
            <a:avLst/>
          </a:prstGeom>
          <a:noFill/>
          <a:ln>
            <a:noFill/>
          </a:ln>
        </p:spPr>
      </p:pic>
      <p:sp>
        <p:nvSpPr>
          <p:cNvPr id="450" name="Google Shape;450;p16"/>
          <p:cNvSpPr/>
          <p:nvPr/>
        </p:nvSpPr>
        <p:spPr>
          <a:xfrm>
            <a:off x="4632960" y="908307"/>
            <a:ext cx="6723888" cy="5269286"/>
          </a:xfrm>
          <a:prstGeom prst="rect">
            <a:avLst/>
          </a:prstGeom>
          <a:noFill/>
          <a:ln cap="flat" cmpd="sng" w="1905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51" name="Google Shape;451;p16"/>
          <p:cNvCxnSpPr/>
          <p:nvPr/>
        </p:nvCxnSpPr>
        <p:spPr>
          <a:xfrm flipH="1" rot="10800000">
            <a:off x="2188029" y="1360714"/>
            <a:ext cx="2444931" cy="3233057"/>
          </a:xfrm>
          <a:prstGeom prst="straightConnector1">
            <a:avLst/>
          </a:prstGeom>
          <a:noFill/>
          <a:ln cap="flat" cmpd="sng" w="9525">
            <a:solidFill>
              <a:srgbClr val="C55A11"/>
            </a:solidFill>
            <a:prstDash val="solid"/>
            <a:miter lim="800000"/>
            <a:headEnd len="sm" w="sm" type="none"/>
            <a:tailEnd len="sm" w="sm" type="none"/>
          </a:ln>
        </p:spPr>
      </p:cxnSp>
      <p:cxnSp>
        <p:nvCxnSpPr>
          <p:cNvPr id="452" name="Google Shape;452;p16"/>
          <p:cNvCxnSpPr/>
          <p:nvPr/>
        </p:nvCxnSpPr>
        <p:spPr>
          <a:xfrm>
            <a:off x="2188029" y="4593771"/>
            <a:ext cx="2442733" cy="1355922"/>
          </a:xfrm>
          <a:prstGeom prst="straightConnector1">
            <a:avLst/>
          </a:prstGeom>
          <a:noFill/>
          <a:ln cap="flat" cmpd="sng" w="9525">
            <a:solidFill>
              <a:srgbClr val="C55A11"/>
            </a:solidFill>
            <a:prstDash val="solid"/>
            <a:miter lim="800000"/>
            <a:headEnd len="sm" w="sm" type="none"/>
            <a:tailEnd len="sm" w="sm" type="none"/>
          </a:ln>
        </p:spPr>
      </p:cxnSp>
      <p:sp>
        <p:nvSpPr>
          <p:cNvPr id="453" name="Google Shape;453;p16"/>
          <p:cNvSpPr txBox="1"/>
          <p:nvPr/>
        </p:nvSpPr>
        <p:spPr>
          <a:xfrm>
            <a:off x="386474" y="1353197"/>
            <a:ext cx="295544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200">
                <a:solidFill>
                  <a:schemeClr val="dk1"/>
                </a:solidFill>
                <a:latin typeface="Open Sans"/>
                <a:ea typeface="Open Sans"/>
                <a:cs typeface="Open Sans"/>
                <a:sym typeface="Open Sans"/>
              </a:rPr>
              <a:t>It enables </a:t>
            </a:r>
            <a:r>
              <a:rPr b="1" lang="en-GB" sz="1200">
                <a:solidFill>
                  <a:srgbClr val="C55A11"/>
                </a:solidFill>
                <a:latin typeface="Open Sans"/>
                <a:ea typeface="Open Sans"/>
                <a:cs typeface="Open Sans"/>
                <a:sym typeface="Open Sans"/>
              </a:rPr>
              <a:t>advanced features </a:t>
            </a:r>
            <a:r>
              <a:rPr lang="en-GB" sz="1200">
                <a:solidFill>
                  <a:schemeClr val="dk1"/>
                </a:solidFill>
                <a:latin typeface="Open Sans"/>
                <a:ea typeface="Open Sans"/>
                <a:cs typeface="Open Sans"/>
                <a:sym typeface="Open Sans"/>
              </a:rPr>
              <a:t>such as </a:t>
            </a:r>
            <a:r>
              <a:rPr b="1" lang="en-GB" sz="1200">
                <a:solidFill>
                  <a:schemeClr val="dk1"/>
                </a:solidFill>
                <a:latin typeface="Open Sans"/>
                <a:ea typeface="Open Sans"/>
                <a:cs typeface="Open Sans"/>
                <a:sym typeface="Open Sans"/>
              </a:rPr>
              <a:t>capacity expansion</a:t>
            </a:r>
            <a:r>
              <a:rPr lang="en-GB" sz="1200">
                <a:solidFill>
                  <a:schemeClr val="dk1"/>
                </a:solidFill>
                <a:latin typeface="Open Sans"/>
                <a:ea typeface="Open Sans"/>
                <a:cs typeface="Open Sans"/>
                <a:sym typeface="Open Sans"/>
              </a:rPr>
              <a:t>, special financials setup, </a:t>
            </a:r>
            <a:r>
              <a:rPr b="1" lang="en-GB" sz="1200">
                <a:solidFill>
                  <a:schemeClr val="dk1"/>
                </a:solidFill>
                <a:latin typeface="Open Sans"/>
                <a:ea typeface="Open Sans"/>
                <a:cs typeface="Open Sans"/>
                <a:sym typeface="Open Sans"/>
              </a:rPr>
              <a:t>grid connection options</a:t>
            </a:r>
            <a:r>
              <a:rPr lang="en-GB" sz="1200">
                <a:solidFill>
                  <a:schemeClr val="dk1"/>
                </a:solidFill>
                <a:latin typeface="Open Sans"/>
                <a:ea typeface="Open Sans"/>
                <a:cs typeface="Open Sans"/>
                <a:sym typeface="Open Sans"/>
              </a:rPr>
              <a:t>, and advanced linear or </a:t>
            </a:r>
            <a:r>
              <a:rPr b="1" lang="en-GB" sz="1200">
                <a:solidFill>
                  <a:schemeClr val="dk1"/>
                </a:solidFill>
                <a:latin typeface="Open Sans"/>
                <a:ea typeface="Open Sans"/>
                <a:cs typeface="Open Sans"/>
                <a:sym typeface="Open Sans"/>
              </a:rPr>
              <a:t>mixed-integer optimization</a:t>
            </a:r>
            <a:r>
              <a:rPr lang="en-GB" sz="1200">
                <a:solidFill>
                  <a:schemeClr val="dk1"/>
                </a:solidFill>
                <a:latin typeface="Open Sans"/>
                <a:ea typeface="Open Sans"/>
                <a:cs typeface="Open Sans"/>
                <a:sym typeface="Open Sans"/>
              </a:rPr>
              <a:t>. It also </a:t>
            </a:r>
            <a:r>
              <a:rPr b="1" lang="en-GB" sz="1200">
                <a:solidFill>
                  <a:schemeClr val="dk1"/>
                </a:solidFill>
                <a:latin typeface="Open Sans"/>
                <a:ea typeface="Open Sans"/>
                <a:cs typeface="Open Sans"/>
                <a:sym typeface="Open Sans"/>
              </a:rPr>
              <a:t>supports multi-objective</a:t>
            </a:r>
            <a:r>
              <a:rPr lang="en-GB" sz="1200">
                <a:solidFill>
                  <a:schemeClr val="dk1"/>
                </a:solidFill>
                <a:latin typeface="Open Sans"/>
                <a:ea typeface="Open Sans"/>
                <a:cs typeface="Open Sans"/>
                <a:sym typeface="Open Sans"/>
              </a:rPr>
              <a:t> and </a:t>
            </a:r>
            <a:r>
              <a:rPr b="1" lang="en-GB" sz="1200">
                <a:solidFill>
                  <a:schemeClr val="dk1"/>
                </a:solidFill>
                <a:latin typeface="Open Sans"/>
                <a:ea typeface="Open Sans"/>
                <a:cs typeface="Open Sans"/>
                <a:sym typeface="Open Sans"/>
              </a:rPr>
              <a:t>scenario-based optimization</a:t>
            </a:r>
            <a:r>
              <a:rPr lang="en-GB" sz="1200">
                <a:solidFill>
                  <a:schemeClr val="dk1"/>
                </a:solidFill>
                <a:latin typeface="Open Sans"/>
                <a:ea typeface="Open Sans"/>
                <a:cs typeface="Open Sans"/>
                <a:sym typeface="Open Sans"/>
              </a:rPr>
              <a:t>.</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descr="Graphical user interface, sunburst chart&#10;&#10;Description automatically generated" id="459" name="Google Shape;459;p17"/>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60" name="Google Shape;460;p17"/>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1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16</a:t>
            </a:r>
            <a:endParaRPr b="1" sz="1400">
              <a:solidFill>
                <a:schemeClr val="lt1"/>
              </a:solidFill>
              <a:latin typeface="Open Sans ExtraBold"/>
              <a:ea typeface="Open Sans ExtraBold"/>
              <a:cs typeface="Open Sans ExtraBold"/>
              <a:sym typeface="Open Sans ExtraBold"/>
            </a:endParaRPr>
          </a:p>
        </p:txBody>
      </p:sp>
      <p:sp>
        <p:nvSpPr>
          <p:cNvPr id="462" name="Google Shape;462;p17"/>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Default Configuration</a:t>
            </a:r>
            <a:endParaRPr/>
          </a:p>
        </p:txBody>
      </p:sp>
      <p:cxnSp>
        <p:nvCxnSpPr>
          <p:cNvPr id="463" name="Google Shape;463;p17"/>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grpSp>
        <p:nvGrpSpPr>
          <p:cNvPr id="464" name="Google Shape;464;p17"/>
          <p:cNvGrpSpPr/>
          <p:nvPr/>
        </p:nvGrpSpPr>
        <p:grpSpPr>
          <a:xfrm>
            <a:off x="849208" y="2079732"/>
            <a:ext cx="4497204" cy="2952670"/>
            <a:chOff x="353965" y="1767855"/>
            <a:chExt cx="5357682" cy="3222193"/>
          </a:xfrm>
        </p:grpSpPr>
        <p:grpSp>
          <p:nvGrpSpPr>
            <p:cNvPr id="465" name="Google Shape;465;p17"/>
            <p:cNvGrpSpPr/>
            <p:nvPr/>
          </p:nvGrpSpPr>
          <p:grpSpPr>
            <a:xfrm>
              <a:off x="353965" y="1767855"/>
              <a:ext cx="5357682" cy="3217801"/>
              <a:chOff x="345586" y="1742759"/>
              <a:chExt cx="6600041" cy="4007306"/>
            </a:xfrm>
          </p:grpSpPr>
          <p:pic>
            <p:nvPicPr>
              <p:cNvPr descr="A screenshot of a computer&#10;&#10;Description automatically generated" id="466" name="Google Shape;466;p17"/>
              <p:cNvPicPr preferRelativeResize="0"/>
              <p:nvPr/>
            </p:nvPicPr>
            <p:blipFill rotWithShape="1">
              <a:blip r:embed="rId4">
                <a:alphaModFix/>
              </a:blip>
              <a:srcRect b="0" l="0" r="0" t="4001"/>
              <a:stretch/>
            </p:blipFill>
            <p:spPr>
              <a:xfrm>
                <a:off x="358942" y="1742759"/>
                <a:ext cx="4816509" cy="4007306"/>
              </a:xfrm>
              <a:prstGeom prst="rect">
                <a:avLst/>
              </a:prstGeom>
              <a:noFill/>
              <a:ln>
                <a:noFill/>
              </a:ln>
            </p:spPr>
          </p:pic>
          <p:pic>
            <p:nvPicPr>
              <p:cNvPr descr="A screenshot of a computer&#10;&#10;Description automatically generated" id="467" name="Google Shape;467;p17"/>
              <p:cNvPicPr preferRelativeResize="0"/>
              <p:nvPr/>
            </p:nvPicPr>
            <p:blipFill rotWithShape="1">
              <a:blip r:embed="rId5">
                <a:alphaModFix/>
              </a:blip>
              <a:srcRect b="0" l="0" r="0" t="4215"/>
              <a:stretch/>
            </p:blipFill>
            <p:spPr>
              <a:xfrm>
                <a:off x="412716" y="2698294"/>
                <a:ext cx="3063604" cy="2377882"/>
              </a:xfrm>
              <a:prstGeom prst="rect">
                <a:avLst/>
              </a:prstGeom>
              <a:noFill/>
              <a:ln>
                <a:noFill/>
              </a:ln>
            </p:spPr>
          </p:pic>
          <p:pic>
            <p:nvPicPr>
              <p:cNvPr descr="A screenshot of a computer&#10;&#10;Description automatically generated" id="468" name="Google Shape;468;p17"/>
              <p:cNvPicPr preferRelativeResize="0"/>
              <p:nvPr/>
            </p:nvPicPr>
            <p:blipFill rotWithShape="1">
              <a:blip r:embed="rId6">
                <a:alphaModFix/>
              </a:blip>
              <a:srcRect b="0" l="0" r="0" t="4197"/>
              <a:stretch/>
            </p:blipFill>
            <p:spPr>
              <a:xfrm>
                <a:off x="4466857" y="1999952"/>
                <a:ext cx="2478770" cy="2065725"/>
              </a:xfrm>
              <a:prstGeom prst="rect">
                <a:avLst/>
              </a:prstGeom>
              <a:noFill/>
              <a:ln>
                <a:noFill/>
              </a:ln>
            </p:spPr>
          </p:pic>
          <p:pic>
            <p:nvPicPr>
              <p:cNvPr descr="A screenshot of a computer&#10;&#10;Description automatically generated" id="469" name="Google Shape;469;p17"/>
              <p:cNvPicPr preferRelativeResize="0"/>
              <p:nvPr/>
            </p:nvPicPr>
            <p:blipFill rotWithShape="1">
              <a:blip r:embed="rId7">
                <a:alphaModFix/>
              </a:blip>
              <a:srcRect b="0" l="0" r="0" t="5226"/>
              <a:stretch/>
            </p:blipFill>
            <p:spPr>
              <a:xfrm>
                <a:off x="345586" y="3233906"/>
                <a:ext cx="2354965" cy="1810566"/>
              </a:xfrm>
              <a:prstGeom prst="rect">
                <a:avLst/>
              </a:prstGeom>
              <a:noFill/>
              <a:ln>
                <a:noFill/>
              </a:ln>
            </p:spPr>
          </p:pic>
          <p:pic>
            <p:nvPicPr>
              <p:cNvPr descr="A screenshot of a computer&#10;&#10;Description automatically generated" id="470" name="Google Shape;470;p17"/>
              <p:cNvPicPr preferRelativeResize="0"/>
              <p:nvPr/>
            </p:nvPicPr>
            <p:blipFill rotWithShape="1">
              <a:blip r:embed="rId8">
                <a:alphaModFix/>
              </a:blip>
              <a:srcRect b="0" l="0" r="0" t="3794"/>
              <a:stretch/>
            </p:blipFill>
            <p:spPr>
              <a:xfrm>
                <a:off x="2645863" y="2051108"/>
                <a:ext cx="2599317" cy="2030421"/>
              </a:xfrm>
              <a:prstGeom prst="rect">
                <a:avLst/>
              </a:prstGeom>
              <a:noFill/>
              <a:ln>
                <a:noFill/>
              </a:ln>
            </p:spPr>
          </p:pic>
          <p:pic>
            <p:nvPicPr>
              <p:cNvPr descr="A screenshot of a computer&#10;&#10;Description automatically generated" id="471" name="Google Shape;471;p17"/>
              <p:cNvPicPr preferRelativeResize="0"/>
              <p:nvPr/>
            </p:nvPicPr>
            <p:blipFill rotWithShape="1">
              <a:blip r:embed="rId9">
                <a:alphaModFix/>
              </a:blip>
              <a:srcRect b="0" l="0" r="0" t="3439"/>
              <a:stretch/>
            </p:blipFill>
            <p:spPr>
              <a:xfrm>
                <a:off x="3381788" y="2929430"/>
                <a:ext cx="3563839" cy="2793932"/>
              </a:xfrm>
              <a:prstGeom prst="rect">
                <a:avLst/>
              </a:prstGeom>
              <a:noFill/>
              <a:ln>
                <a:noFill/>
              </a:ln>
            </p:spPr>
          </p:pic>
        </p:grpSp>
        <p:pic>
          <p:nvPicPr>
            <p:cNvPr descr="A screenshot of a computer&#10;&#10;Description automatically generated" id="472" name="Google Shape;472;p17"/>
            <p:cNvPicPr preferRelativeResize="0"/>
            <p:nvPr/>
          </p:nvPicPr>
          <p:blipFill rotWithShape="1">
            <a:blip r:embed="rId10">
              <a:alphaModFix/>
            </a:blip>
            <a:srcRect b="47534" l="0" r="48004" t="5342"/>
            <a:stretch/>
          </p:blipFill>
          <p:spPr>
            <a:xfrm>
              <a:off x="4114143" y="3728074"/>
              <a:ext cx="1597504" cy="1261974"/>
            </a:xfrm>
            <a:prstGeom prst="rect">
              <a:avLst/>
            </a:prstGeom>
            <a:noFill/>
            <a:ln>
              <a:noFill/>
            </a:ln>
          </p:spPr>
        </p:pic>
      </p:grpSp>
      <p:sp>
        <p:nvSpPr>
          <p:cNvPr id="473" name="Google Shape;473;p17"/>
          <p:cNvSpPr txBox="1"/>
          <p:nvPr/>
        </p:nvSpPr>
        <p:spPr>
          <a:xfrm>
            <a:off x="386473" y="1031921"/>
            <a:ext cx="11119810"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400">
                <a:solidFill>
                  <a:schemeClr val="dk1"/>
                </a:solidFill>
                <a:latin typeface="Open Sans"/>
                <a:ea typeface="Open Sans"/>
                <a:cs typeface="Open Sans"/>
                <a:sym typeface="Open Sans"/>
              </a:rPr>
              <a:t>The </a:t>
            </a:r>
            <a:r>
              <a:rPr b="1" lang="en-GB" sz="1400">
                <a:solidFill>
                  <a:schemeClr val="dk1"/>
                </a:solidFill>
                <a:latin typeface="Open Sans"/>
                <a:ea typeface="Open Sans"/>
                <a:cs typeface="Open Sans"/>
                <a:sym typeface="Open Sans"/>
              </a:rPr>
              <a:t>default settings and data </a:t>
            </a:r>
            <a:r>
              <a:rPr lang="en-GB" sz="1400">
                <a:solidFill>
                  <a:schemeClr val="dk1"/>
                </a:solidFill>
                <a:latin typeface="Open Sans"/>
                <a:ea typeface="Open Sans"/>
                <a:cs typeface="Open Sans"/>
                <a:sym typeface="Open Sans"/>
              </a:rPr>
              <a:t>implemented in the interface refer to an </a:t>
            </a:r>
            <a:r>
              <a:rPr b="1" lang="en-GB" sz="1400">
                <a:solidFill>
                  <a:schemeClr val="dk1"/>
                </a:solidFill>
                <a:latin typeface="Open Sans"/>
                <a:ea typeface="Open Sans"/>
                <a:cs typeface="Open Sans"/>
                <a:sym typeface="Open Sans"/>
              </a:rPr>
              <a:t>exemplative case study in Zambia's Bangweulu Wetlands</a:t>
            </a:r>
            <a:r>
              <a:rPr lang="en-GB" sz="1400">
                <a:solidFill>
                  <a:schemeClr val="dk1"/>
                </a:solidFill>
                <a:latin typeface="Open Sans"/>
                <a:ea typeface="Open Sans"/>
                <a:cs typeface="Open Sans"/>
                <a:sym typeface="Open Sans"/>
              </a:rPr>
              <a:t>. This basic scenario includes a </a:t>
            </a:r>
            <a:r>
              <a:rPr b="1" lang="en-GB" sz="1400">
                <a:solidFill>
                  <a:schemeClr val="dk1"/>
                </a:solidFill>
                <a:latin typeface="Open Sans"/>
                <a:ea typeface="Open Sans"/>
                <a:cs typeface="Open Sans"/>
                <a:sym typeface="Open Sans"/>
              </a:rPr>
              <a:t>20-year time horizon</a:t>
            </a:r>
            <a:r>
              <a:rPr lang="en-GB" sz="1400">
                <a:solidFill>
                  <a:schemeClr val="dk1"/>
                </a:solidFill>
                <a:latin typeface="Open Sans"/>
                <a:ea typeface="Open Sans"/>
                <a:cs typeface="Open Sans"/>
                <a:sym typeface="Open Sans"/>
              </a:rPr>
              <a:t>, </a:t>
            </a:r>
            <a:r>
              <a:rPr b="1" lang="en-GB" sz="1400">
                <a:solidFill>
                  <a:schemeClr val="dk1"/>
                </a:solidFill>
                <a:latin typeface="Open Sans"/>
                <a:ea typeface="Open Sans"/>
                <a:cs typeface="Open Sans"/>
                <a:sym typeface="Open Sans"/>
              </a:rPr>
              <a:t>solar and wind </a:t>
            </a:r>
            <a:r>
              <a:rPr lang="en-GB" sz="1400">
                <a:solidFill>
                  <a:schemeClr val="dk1"/>
                </a:solidFill>
                <a:latin typeface="Open Sans"/>
                <a:ea typeface="Open Sans"/>
                <a:cs typeface="Open Sans"/>
                <a:sym typeface="Open Sans"/>
              </a:rPr>
              <a:t>renewable energy sources, </a:t>
            </a:r>
            <a:r>
              <a:rPr b="1" lang="en-GB" sz="1400">
                <a:solidFill>
                  <a:schemeClr val="dk1"/>
                </a:solidFill>
                <a:latin typeface="Open Sans"/>
                <a:ea typeface="Open Sans"/>
                <a:cs typeface="Open Sans"/>
                <a:sym typeface="Open Sans"/>
              </a:rPr>
              <a:t>linear programming optimization </a:t>
            </a:r>
            <a:r>
              <a:rPr lang="en-GB" sz="1400">
                <a:solidFill>
                  <a:schemeClr val="dk1"/>
                </a:solidFill>
                <a:latin typeface="Open Sans"/>
                <a:ea typeface="Open Sans"/>
                <a:cs typeface="Open Sans"/>
                <a:sym typeface="Open Sans"/>
              </a:rPr>
              <a:t>and </a:t>
            </a:r>
            <a:r>
              <a:rPr b="1" lang="en-GB" sz="1400">
                <a:solidFill>
                  <a:schemeClr val="dk1"/>
                </a:solidFill>
                <a:latin typeface="Open Sans"/>
                <a:ea typeface="Open Sans"/>
                <a:cs typeface="Open Sans"/>
                <a:sym typeface="Open Sans"/>
              </a:rPr>
              <a:t>backup systems </a:t>
            </a:r>
            <a:r>
              <a:rPr lang="en-GB" sz="1400">
                <a:solidFill>
                  <a:schemeClr val="dk1"/>
                </a:solidFill>
                <a:latin typeface="Open Sans"/>
                <a:ea typeface="Open Sans"/>
                <a:cs typeface="Open Sans"/>
                <a:sym typeface="Open Sans"/>
              </a:rPr>
              <a:t>comprising battery storage and diesel generators, </a:t>
            </a:r>
            <a:r>
              <a:rPr b="1" lang="en-GB" sz="1400">
                <a:solidFill>
                  <a:srgbClr val="FFC000"/>
                </a:solidFill>
                <a:latin typeface="Open Sans"/>
                <a:ea typeface="Open Sans"/>
                <a:cs typeface="Open Sans"/>
                <a:sym typeface="Open Sans"/>
              </a:rPr>
              <a:t>without extra features </a:t>
            </a:r>
            <a:r>
              <a:rPr lang="en-GB" sz="1400">
                <a:solidFill>
                  <a:schemeClr val="dk1"/>
                </a:solidFill>
                <a:latin typeface="Open Sans"/>
                <a:ea typeface="Open Sans"/>
                <a:cs typeface="Open Sans"/>
                <a:sym typeface="Open Sans"/>
              </a:rPr>
              <a:t>or </a:t>
            </a:r>
            <a:r>
              <a:rPr b="1" lang="en-GB" sz="1400">
                <a:solidFill>
                  <a:srgbClr val="FFC000"/>
                </a:solidFill>
                <a:latin typeface="Open Sans"/>
                <a:ea typeface="Open Sans"/>
                <a:cs typeface="Open Sans"/>
                <a:sym typeface="Open Sans"/>
              </a:rPr>
              <a:t>advanced models</a:t>
            </a:r>
            <a:r>
              <a:rPr lang="en-GB" sz="1400">
                <a:solidFill>
                  <a:schemeClr val="dk1"/>
                </a:solidFill>
                <a:latin typeface="Open Sans"/>
                <a:ea typeface="Open Sans"/>
                <a:cs typeface="Open Sans"/>
                <a:sym typeface="Open Sans"/>
              </a:rPr>
              <a:t>.</a:t>
            </a:r>
            <a:endParaRPr/>
          </a:p>
        </p:txBody>
      </p:sp>
      <p:grpSp>
        <p:nvGrpSpPr>
          <p:cNvPr id="474" name="Google Shape;474;p17"/>
          <p:cNvGrpSpPr/>
          <p:nvPr/>
        </p:nvGrpSpPr>
        <p:grpSpPr>
          <a:xfrm>
            <a:off x="6037702" y="2116510"/>
            <a:ext cx="257844" cy="2891453"/>
            <a:chOff x="7901056" y="196794"/>
            <a:chExt cx="88215" cy="5796498"/>
          </a:xfrm>
        </p:grpSpPr>
        <p:cxnSp>
          <p:nvCxnSpPr>
            <p:cNvPr id="475" name="Google Shape;475;p17"/>
            <p:cNvCxnSpPr/>
            <p:nvPr/>
          </p:nvCxnSpPr>
          <p:spPr>
            <a:xfrm>
              <a:off x="7923293" y="196794"/>
              <a:ext cx="0" cy="5796498"/>
            </a:xfrm>
            <a:prstGeom prst="straightConnector1">
              <a:avLst/>
            </a:prstGeom>
            <a:noFill/>
            <a:ln cap="flat" cmpd="sng" w="9525">
              <a:solidFill>
                <a:schemeClr val="dk1"/>
              </a:solidFill>
              <a:prstDash val="dash"/>
              <a:miter lim="800000"/>
              <a:headEnd len="sm" w="sm" type="none"/>
              <a:tailEnd len="sm" w="sm" type="none"/>
            </a:ln>
          </p:spPr>
        </p:cxnSp>
        <p:sp>
          <p:nvSpPr>
            <p:cNvPr id="476" name="Google Shape;476;p17"/>
            <p:cNvSpPr/>
            <p:nvPr/>
          </p:nvSpPr>
          <p:spPr>
            <a:xfrm>
              <a:off x="7901056" y="2574397"/>
              <a:ext cx="88215" cy="1041289"/>
            </a:xfrm>
            <a:prstGeom prst="chevron">
              <a:avLst>
                <a:gd fmla="val 50000" name="adj"/>
              </a:avLst>
            </a:prstGeom>
            <a:solidFill>
              <a:srgbClr val="00206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7" name="Google Shape;477;p17"/>
          <p:cNvGrpSpPr/>
          <p:nvPr/>
        </p:nvGrpSpPr>
        <p:grpSpPr>
          <a:xfrm>
            <a:off x="1143000" y="5382682"/>
            <a:ext cx="9906000" cy="857666"/>
            <a:chOff x="1317171" y="5437119"/>
            <a:chExt cx="9906000" cy="857666"/>
          </a:xfrm>
        </p:grpSpPr>
        <p:sp>
          <p:nvSpPr>
            <p:cNvPr id="478" name="Google Shape;478;p17"/>
            <p:cNvSpPr/>
            <p:nvPr/>
          </p:nvSpPr>
          <p:spPr>
            <a:xfrm>
              <a:off x="1317171" y="5437119"/>
              <a:ext cx="9906000" cy="857666"/>
            </a:xfrm>
            <a:prstGeom prst="roundRect">
              <a:avLst>
                <a:gd fmla="val 3249" name="adj"/>
              </a:avLst>
            </a:prstGeom>
            <a:noFill/>
            <a:ln cap="flat" cmpd="sng" w="19050">
              <a:solidFill>
                <a:srgbClr val="FCB61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9" name="Google Shape;479;p17"/>
            <p:cNvSpPr txBox="1"/>
            <p:nvPr/>
          </p:nvSpPr>
          <p:spPr>
            <a:xfrm>
              <a:off x="2216103" y="5558208"/>
              <a:ext cx="8916930"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200">
                  <a:solidFill>
                    <a:schemeClr val="dk1"/>
                  </a:solidFill>
                  <a:latin typeface="Open Sans"/>
                  <a:ea typeface="Open Sans"/>
                  <a:cs typeface="Open Sans"/>
                  <a:sym typeface="Open Sans"/>
                </a:rPr>
                <a:t>Please note that the default values provided in the MicroGridsPy interface are </a:t>
              </a:r>
              <a:r>
                <a:rPr b="1" lang="en-GB" sz="1200">
                  <a:solidFill>
                    <a:schemeClr val="dk1"/>
                  </a:solidFill>
                  <a:latin typeface="Open Sans"/>
                  <a:ea typeface="Open Sans"/>
                  <a:cs typeface="Open Sans"/>
                  <a:sym typeface="Open Sans"/>
                </a:rPr>
                <a:t>purely exemplative </a:t>
              </a:r>
              <a:r>
                <a:rPr lang="en-GB" sz="1200">
                  <a:solidFill>
                    <a:schemeClr val="dk1"/>
                  </a:solidFill>
                  <a:latin typeface="Open Sans"/>
                  <a:ea typeface="Open Sans"/>
                  <a:cs typeface="Open Sans"/>
                  <a:sym typeface="Open Sans"/>
                </a:rPr>
                <a:t>and </a:t>
              </a:r>
              <a:r>
                <a:rPr b="1" lang="en-GB" sz="1200">
                  <a:solidFill>
                    <a:schemeClr val="dk1"/>
                  </a:solidFill>
                  <a:latin typeface="Open Sans"/>
                  <a:ea typeface="Open Sans"/>
                  <a:cs typeface="Open Sans"/>
                  <a:sym typeface="Open Sans"/>
                </a:rPr>
                <a:t>may not strictly represent realistic values </a:t>
              </a:r>
              <a:r>
                <a:rPr lang="en-GB" sz="1200">
                  <a:solidFill>
                    <a:schemeClr val="dk1"/>
                  </a:solidFill>
                  <a:latin typeface="Open Sans"/>
                  <a:ea typeface="Open Sans"/>
                  <a:cs typeface="Open Sans"/>
                  <a:sym typeface="Open Sans"/>
                </a:rPr>
                <a:t>for actual implementations. It is essential to tailor these settings to specific project requirements and real-world conditions for accurate simulations and results.</a:t>
              </a:r>
              <a:endParaRPr/>
            </a:p>
          </p:txBody>
        </p:sp>
        <p:pic>
          <p:nvPicPr>
            <p:cNvPr descr="Free Icon | Triangular warning sign" id="480" name="Google Shape;480;p17"/>
            <p:cNvPicPr preferRelativeResize="0"/>
            <p:nvPr/>
          </p:nvPicPr>
          <p:blipFill rotWithShape="1">
            <a:blip r:embed="rId11">
              <a:alphaModFix/>
            </a:blip>
            <a:srcRect b="0" l="0" r="0" t="0"/>
            <a:stretch/>
          </p:blipFill>
          <p:spPr>
            <a:xfrm>
              <a:off x="1496776" y="5564303"/>
              <a:ext cx="603297" cy="603297"/>
            </a:xfrm>
            <a:prstGeom prst="rect">
              <a:avLst/>
            </a:prstGeom>
            <a:noFill/>
            <a:ln>
              <a:noFill/>
            </a:ln>
          </p:spPr>
        </p:pic>
      </p:grpSp>
      <p:pic>
        <p:nvPicPr>
          <p:cNvPr id="481" name="Google Shape;481;p17"/>
          <p:cNvPicPr preferRelativeResize="0"/>
          <p:nvPr/>
        </p:nvPicPr>
        <p:blipFill rotWithShape="1">
          <a:blip r:embed="rId12">
            <a:alphaModFix/>
          </a:blip>
          <a:srcRect b="0" l="0" r="0" t="0"/>
          <a:stretch/>
        </p:blipFill>
        <p:spPr>
          <a:xfrm>
            <a:off x="6727808" y="2109369"/>
            <a:ext cx="3982885" cy="2982160"/>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descr="Graphical user interface, sunburst chart&#10;&#10;Description automatically generated" id="487" name="Google Shape;487;p18"/>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488" name="Google Shape;488;p1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17</a:t>
            </a:r>
            <a:endParaRPr b="1" sz="1400">
              <a:solidFill>
                <a:schemeClr val="lt1"/>
              </a:solidFill>
              <a:latin typeface="Open Sans ExtraBold"/>
              <a:ea typeface="Open Sans ExtraBold"/>
              <a:cs typeface="Open Sans ExtraBold"/>
              <a:sym typeface="Open Sans ExtraBold"/>
            </a:endParaRPr>
          </a:p>
        </p:txBody>
      </p:sp>
      <p:sp>
        <p:nvSpPr>
          <p:cNvPr id="489" name="Google Shape;489;p18"/>
          <p:cNvSpPr txBox="1"/>
          <p:nvPr/>
        </p:nvSpPr>
        <p:spPr>
          <a:xfrm>
            <a:off x="887215" y="4640"/>
            <a:ext cx="9363342"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References</a:t>
            </a:r>
            <a:endParaRPr/>
          </a:p>
        </p:txBody>
      </p:sp>
      <p:sp>
        <p:nvSpPr>
          <p:cNvPr id="490" name="Google Shape;490;p18"/>
          <p:cNvSpPr txBox="1"/>
          <p:nvPr>
            <p:ph idx="1" type="body"/>
          </p:nvPr>
        </p:nvSpPr>
        <p:spPr>
          <a:xfrm>
            <a:off x="838199" y="1545771"/>
            <a:ext cx="10395857" cy="432881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n-GB" sz="2000">
                <a:latin typeface="Open Sans"/>
                <a:ea typeface="Open Sans"/>
                <a:cs typeface="Open Sans"/>
                <a:sym typeface="Open Sans"/>
              </a:rPr>
              <a:t>[1] Riva et al., Long-term energy planning and demand forecast in remote areas of developing countries: Classification of case studies and insights from a modelling perspective, Energy Strategy Reviews 2018, http//doi.org/10.1016/j.esr.2018.02.006</a:t>
            </a:r>
            <a:endParaRPr/>
          </a:p>
          <a:p>
            <a:pPr indent="0" lvl="0" marL="0" rtl="0" algn="l">
              <a:lnSpc>
                <a:spcPct val="90000"/>
              </a:lnSpc>
              <a:spcBef>
                <a:spcPts val="1000"/>
              </a:spcBef>
              <a:spcAft>
                <a:spcPts val="0"/>
              </a:spcAft>
              <a:buClr>
                <a:schemeClr val="dk1"/>
              </a:buClr>
              <a:buSzPts val="2000"/>
              <a:buNone/>
            </a:pPr>
            <a:r>
              <a:rPr lang="en-GB" sz="2000">
                <a:latin typeface="Open Sans"/>
                <a:ea typeface="Open Sans"/>
                <a:cs typeface="Open Sans"/>
                <a:sym typeface="Open Sans"/>
              </a:rPr>
              <a:t>[2] Global Solar Atlas, https://globalsolaratlas.info/map</a:t>
            </a:r>
            <a:endParaRPr/>
          </a:p>
          <a:p>
            <a:pPr indent="0" lvl="0" marL="0" rtl="0" algn="l">
              <a:lnSpc>
                <a:spcPct val="90000"/>
              </a:lnSpc>
              <a:spcBef>
                <a:spcPts val="1000"/>
              </a:spcBef>
              <a:spcAft>
                <a:spcPts val="0"/>
              </a:spcAft>
              <a:buClr>
                <a:schemeClr val="dk1"/>
              </a:buClr>
              <a:buSzPts val="2000"/>
              <a:buNone/>
            </a:pPr>
            <a:r>
              <a:rPr lang="en-GB" sz="2000">
                <a:latin typeface="Open Sans"/>
                <a:ea typeface="Open Sans"/>
                <a:cs typeface="Open Sans"/>
                <a:sym typeface="Open Sans"/>
              </a:rPr>
              <a:t>[3] Global Wind Atlas, https://globalwindatlas.info/en</a:t>
            </a:r>
            <a:endParaRPr/>
          </a:p>
          <a:p>
            <a:pPr indent="0" lvl="0" marL="0" rtl="0" algn="l">
              <a:lnSpc>
                <a:spcPct val="90000"/>
              </a:lnSpc>
              <a:spcBef>
                <a:spcPts val="1000"/>
              </a:spcBef>
              <a:spcAft>
                <a:spcPts val="0"/>
              </a:spcAft>
              <a:buClr>
                <a:schemeClr val="dk1"/>
              </a:buClr>
              <a:buSzPts val="2000"/>
              <a:buNone/>
            </a:pPr>
            <a:r>
              <a:rPr lang="en-GB" sz="2000">
                <a:latin typeface="Open Sans"/>
                <a:ea typeface="Open Sans"/>
                <a:cs typeface="Open Sans"/>
                <a:sym typeface="Open Sans"/>
              </a:rPr>
              <a:t>[4] Renewables Ninja, https://www.renewables.ninja/</a:t>
            </a:r>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39700" lvl="0" marL="22860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1400"/>
              <a:buNone/>
            </a:pPr>
            <a:r>
              <a:t/>
            </a:r>
            <a:endParaRPr i="1" sz="14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9"/>
          <p:cNvSpPr txBox="1"/>
          <p:nvPr/>
        </p:nvSpPr>
        <p:spPr>
          <a:xfrm>
            <a:off x="9919335" y="5886097"/>
            <a:ext cx="1866900" cy="584775"/>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sz="800">
              <a:solidFill>
                <a:schemeClr val="lt1"/>
              </a:solidFill>
              <a:latin typeface="Open Sans"/>
              <a:ea typeface="Open Sans"/>
              <a:cs typeface="Open Sans"/>
              <a:sym typeface="Open Sans"/>
            </a:endParaRPr>
          </a:p>
        </p:txBody>
      </p:sp>
      <p:sp>
        <p:nvSpPr>
          <p:cNvPr id="497" name="Google Shape;497;p19"/>
          <p:cNvSpPr txBox="1"/>
          <p:nvPr/>
        </p:nvSpPr>
        <p:spPr>
          <a:xfrm>
            <a:off x="9108490" y="4846074"/>
            <a:ext cx="237201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lt1"/>
                </a:solidFill>
                <a:latin typeface="Open Sans"/>
                <a:ea typeface="Open Sans"/>
                <a:cs typeface="Open Sans"/>
                <a:sym typeface="Open Sans"/>
              </a:rPr>
              <a:t>Moksnes N., Sahlberg A., Khavari B. 2021.</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Lecture 1: OnSSET/Global Electrification</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Platform. Release Version 1.0. [online</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presentation]. Climate Compatible Growth</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Programme, Energy Sector Management Assistance Program and World Bank Group</a:t>
            </a:r>
            <a:endParaRPr sz="800">
              <a:solidFill>
                <a:schemeClr val="lt1"/>
              </a:solidFill>
              <a:latin typeface="Open Sans"/>
              <a:ea typeface="Open Sans"/>
              <a:cs typeface="Open Sans"/>
              <a:sym typeface="Open Sans"/>
            </a:endParaRPr>
          </a:p>
        </p:txBody>
      </p:sp>
      <p:pic>
        <p:nvPicPr>
          <p:cNvPr id="498" name="Google Shape;498;p19"/>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99" name="Google Shape;499;p19"/>
          <p:cNvSpPr txBox="1"/>
          <p:nvPr/>
        </p:nvSpPr>
        <p:spPr>
          <a:xfrm>
            <a:off x="9027736" y="4884302"/>
            <a:ext cx="2850222" cy="7078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800"/>
              <a:buFont typeface="Open Sans"/>
              <a:buNone/>
            </a:pPr>
            <a:r>
              <a:rPr lang="en-GB" sz="800">
                <a:solidFill>
                  <a:schemeClr val="lt1"/>
                </a:solidFill>
                <a:latin typeface="Open Sans"/>
                <a:ea typeface="Open Sans"/>
                <a:cs typeface="Open Sans"/>
                <a:sym typeface="Open Sans"/>
              </a:rPr>
              <a:t>Stevanato, N., Onori, A., Mereu, R., &amp; Colombo, E., 2024.</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Lecture 1: Off-Grid Energy Systems Modelling with MicroGridsPy. Release Version 1.0</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 [online presentation]. Climate Compatible Growth Programme, Politecnico di Milano</a:t>
            </a:r>
            <a:endParaRPr/>
          </a:p>
        </p:txBody>
      </p:sp>
      <p:sp>
        <p:nvSpPr>
          <p:cNvPr id="500" name="Google Shape;500;p19"/>
          <p:cNvSpPr txBox="1"/>
          <p:nvPr/>
        </p:nvSpPr>
        <p:spPr>
          <a:xfrm>
            <a:off x="9266839" y="2702496"/>
            <a:ext cx="237201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900"/>
              <a:buFont typeface="Open Sans"/>
              <a:buNone/>
            </a:pPr>
            <a:r>
              <a:rPr b="1" i="1" lang="en-GB" sz="900">
                <a:solidFill>
                  <a:schemeClr val="lt1"/>
                </a:solidFill>
                <a:latin typeface="Open Sans"/>
                <a:ea typeface="Open Sans"/>
                <a:cs typeface="Open Sans"/>
                <a:sym typeface="Open Sans"/>
              </a:rPr>
              <a:t>Supported by and in collaboration with </a:t>
            </a:r>
            <a:endParaRPr sz="1800">
              <a:solidFill>
                <a:schemeClr val="dk1"/>
              </a:solidFill>
              <a:latin typeface="Calibri"/>
              <a:ea typeface="Calibri"/>
              <a:cs typeface="Calibri"/>
              <a:sym typeface="Calibri"/>
            </a:endParaRPr>
          </a:p>
          <a:p>
            <a:pPr indent="0" lvl="0" marL="0" marR="0" rtl="0" algn="ctr">
              <a:spcBef>
                <a:spcPts val="0"/>
              </a:spcBef>
              <a:spcAft>
                <a:spcPts val="0"/>
              </a:spcAft>
              <a:buClr>
                <a:schemeClr val="lt1"/>
              </a:buClr>
              <a:buSzPts val="900"/>
              <a:buFont typeface="Open Sans"/>
              <a:buNone/>
            </a:pPr>
            <a:r>
              <a:rPr b="1" i="1" lang="en-GB" sz="900">
                <a:solidFill>
                  <a:schemeClr val="lt1"/>
                </a:solidFill>
                <a:latin typeface="Open Sans"/>
                <a:ea typeface="Open Sans"/>
                <a:cs typeface="Open Sans"/>
                <a:sym typeface="Open Sans"/>
              </a:rPr>
              <a:t>Politecnico di Milano</a:t>
            </a:r>
            <a:endParaRPr b="1" i="1" sz="900">
              <a:solidFill>
                <a:schemeClr val="lt1"/>
              </a:solidFill>
              <a:latin typeface="Open Sans"/>
              <a:ea typeface="Open Sans"/>
              <a:cs typeface="Open Sans"/>
              <a:sym typeface="Open Sans"/>
            </a:endParaRPr>
          </a:p>
        </p:txBody>
      </p:sp>
      <p:pic>
        <p:nvPicPr>
          <p:cNvPr id="501" name="Google Shape;501;p19"/>
          <p:cNvPicPr preferRelativeResize="0"/>
          <p:nvPr/>
        </p:nvPicPr>
        <p:blipFill rotWithShape="1">
          <a:blip r:embed="rId4">
            <a:alphaModFix/>
          </a:blip>
          <a:srcRect b="0" l="0" r="0" t="0"/>
          <a:stretch/>
        </p:blipFill>
        <p:spPr>
          <a:xfrm>
            <a:off x="9527971" y="2915634"/>
            <a:ext cx="1849753" cy="1437412"/>
          </a:xfrm>
          <a:prstGeom prst="rect">
            <a:avLst/>
          </a:prstGeom>
          <a:noFill/>
          <a:ln>
            <a:noFill/>
          </a:ln>
        </p:spPr>
      </p:pic>
      <p:sp>
        <p:nvSpPr>
          <p:cNvPr id="502" name="Google Shape;502;p19"/>
          <p:cNvSpPr/>
          <p:nvPr/>
        </p:nvSpPr>
        <p:spPr>
          <a:xfrm>
            <a:off x="8713694" y="107576"/>
            <a:ext cx="3478306" cy="720763"/>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503" name="Google Shape;503;p19"/>
          <p:cNvSpPr txBox="1"/>
          <p:nvPr/>
        </p:nvSpPr>
        <p:spPr>
          <a:xfrm>
            <a:off x="9266839" y="4204033"/>
            <a:ext cx="246133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800"/>
              <a:buFont typeface="Open Sans"/>
              <a:buNone/>
            </a:pPr>
            <a:r>
              <a:rPr lang="en-GB" sz="800">
                <a:solidFill>
                  <a:schemeClr val="lt1"/>
                </a:solidFill>
                <a:latin typeface="Open Sans"/>
                <a:ea typeface="Open Sans"/>
                <a:cs typeface="Open Sans"/>
                <a:sym typeface="Open Sans"/>
              </a:rPr>
              <a:t>Consolidated by Nicolò Stevanato, Alessandro Onori, Riccardo Mereu and Emanuela Colombo from Politecnico di Milano</a:t>
            </a:r>
            <a:endParaRPr sz="8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Graphical user interface, sunburst chart&#10;&#10;Description automatically generated" id="105" name="Google Shape;105;p2"/>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06" name="Google Shape;106;p2"/>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1</a:t>
            </a:r>
            <a:endParaRPr b="1" sz="1400">
              <a:solidFill>
                <a:schemeClr val="lt1"/>
              </a:solidFill>
              <a:latin typeface="Open Sans ExtraBold"/>
              <a:ea typeface="Open Sans ExtraBold"/>
              <a:cs typeface="Open Sans ExtraBold"/>
              <a:sym typeface="Open Sans ExtraBold"/>
            </a:endParaRPr>
          </a:p>
        </p:txBody>
      </p:sp>
      <p:sp>
        <p:nvSpPr>
          <p:cNvPr id="107" name="Google Shape;107;p2"/>
          <p:cNvSpPr txBox="1"/>
          <p:nvPr/>
        </p:nvSpPr>
        <p:spPr>
          <a:xfrm>
            <a:off x="887214" y="4640"/>
            <a:ext cx="9094985" cy="1369074"/>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lang="en-GB" sz="4400">
                <a:solidFill>
                  <a:schemeClr val="dk1"/>
                </a:solidFill>
                <a:latin typeface="Open Sans"/>
                <a:ea typeface="Open Sans"/>
                <a:cs typeface="Open Sans"/>
                <a:sym typeface="Open Sans"/>
              </a:rPr>
              <a:t>Learning Outcomes of the Lesson</a:t>
            </a:r>
            <a:endParaRPr/>
          </a:p>
        </p:txBody>
      </p:sp>
      <p:sp>
        <p:nvSpPr>
          <p:cNvPr id="108" name="Google Shape;108;p2"/>
          <p:cNvSpPr txBox="1"/>
          <p:nvPr>
            <p:ph idx="1" type="body"/>
          </p:nvPr>
        </p:nvSpPr>
        <p:spPr>
          <a:xfrm>
            <a:off x="838200" y="1825625"/>
            <a:ext cx="8425543" cy="40489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GB" sz="2000">
                <a:latin typeface="Open Sans"/>
                <a:ea typeface="Open Sans"/>
                <a:cs typeface="Open Sans"/>
                <a:sym typeface="Open Sans"/>
              </a:rPr>
              <a:t>Energy System Definition and Problem Formulation</a:t>
            </a:r>
            <a:endParaRPr/>
          </a:p>
          <a:p>
            <a:pPr indent="0" lvl="0" marL="0" rtl="0" algn="l">
              <a:lnSpc>
                <a:spcPct val="90000"/>
              </a:lnSpc>
              <a:spcBef>
                <a:spcPts val="1000"/>
              </a:spcBef>
              <a:spcAft>
                <a:spcPts val="0"/>
              </a:spcAft>
              <a:buClr>
                <a:schemeClr val="dk1"/>
              </a:buClr>
              <a:buSzPts val="1400"/>
              <a:buNone/>
            </a:pPr>
            <a:r>
              <a:rPr i="1" lang="en-GB" sz="1400">
                <a:latin typeface="Open Sans"/>
                <a:ea typeface="Open Sans"/>
                <a:cs typeface="Open Sans"/>
                <a:sym typeface="Open Sans"/>
              </a:rPr>
              <a:t>Learners will understand how to define and configure MicroGridsPy energy systems, incorporating various energy sources and storage options, and learn to formulate optimization problems to determine the most efficient system configuration</a:t>
            </a:r>
            <a:endParaRPr/>
          </a:p>
          <a:p>
            <a:pPr indent="-228600" lvl="0" marL="228600" rtl="0" algn="l">
              <a:lnSpc>
                <a:spcPct val="90000"/>
              </a:lnSpc>
              <a:spcBef>
                <a:spcPts val="1000"/>
              </a:spcBef>
              <a:spcAft>
                <a:spcPts val="0"/>
              </a:spcAft>
              <a:buClr>
                <a:schemeClr val="dk1"/>
              </a:buClr>
              <a:buSzPts val="2000"/>
              <a:buChar char="•"/>
            </a:pPr>
            <a:r>
              <a:rPr lang="en-GB" sz="2000">
                <a:latin typeface="Open Sans"/>
                <a:ea typeface="Open Sans"/>
                <a:cs typeface="Open Sans"/>
                <a:sym typeface="Open Sans"/>
              </a:rPr>
              <a:t>Understanding MicroGridsPy Inputs</a:t>
            </a:r>
            <a:endParaRPr/>
          </a:p>
          <a:p>
            <a:pPr indent="0" lvl="0" marL="0" rtl="0" algn="l">
              <a:lnSpc>
                <a:spcPct val="90000"/>
              </a:lnSpc>
              <a:spcBef>
                <a:spcPts val="1000"/>
              </a:spcBef>
              <a:spcAft>
                <a:spcPts val="0"/>
              </a:spcAft>
              <a:buClr>
                <a:schemeClr val="dk1"/>
              </a:buClr>
              <a:buSzPts val="1400"/>
              <a:buNone/>
            </a:pPr>
            <a:r>
              <a:rPr i="1" lang="en-GB" sz="1400">
                <a:latin typeface="Open Sans"/>
                <a:ea typeface="Open Sans"/>
                <a:cs typeface="Open Sans"/>
                <a:sym typeface="Open Sans"/>
              </a:rPr>
              <a:t>Comprehending the significance of input data, such as time series for load and renewable energy availability, and various techno-economic parameters, crucial for tailoring the simulation to specific scenarios</a:t>
            </a:r>
            <a:endParaRPr/>
          </a:p>
          <a:p>
            <a:pPr indent="-228600" lvl="0" marL="228600" rtl="0" algn="l">
              <a:lnSpc>
                <a:spcPct val="90000"/>
              </a:lnSpc>
              <a:spcBef>
                <a:spcPts val="1000"/>
              </a:spcBef>
              <a:spcAft>
                <a:spcPts val="0"/>
              </a:spcAft>
              <a:buClr>
                <a:schemeClr val="dk1"/>
              </a:buClr>
              <a:buSzPts val="2000"/>
              <a:buChar char="•"/>
            </a:pPr>
            <a:r>
              <a:rPr lang="en-GB" sz="2000">
                <a:latin typeface="Open Sans"/>
                <a:ea typeface="Open Sans"/>
                <a:cs typeface="Open Sans"/>
                <a:sym typeface="Open Sans"/>
              </a:rPr>
              <a:t>Mathematical Formulation in MicroGridsPy</a:t>
            </a:r>
            <a:endParaRPr/>
          </a:p>
          <a:p>
            <a:pPr indent="0" lvl="0" marL="0" rtl="0" algn="l">
              <a:lnSpc>
                <a:spcPct val="90000"/>
              </a:lnSpc>
              <a:spcBef>
                <a:spcPts val="1000"/>
              </a:spcBef>
              <a:spcAft>
                <a:spcPts val="0"/>
              </a:spcAft>
              <a:buClr>
                <a:schemeClr val="dk1"/>
              </a:buClr>
              <a:buSzPts val="1400"/>
              <a:buNone/>
            </a:pPr>
            <a:r>
              <a:rPr i="1" lang="en-GB" sz="1400">
                <a:latin typeface="Open Sans"/>
                <a:ea typeface="Open Sans"/>
                <a:cs typeface="Open Sans"/>
                <a:sym typeface="Open Sans"/>
              </a:rPr>
              <a:t>Learners will grasp the mathematical foundations underlying MicroGridsPy, including the optimization algorithms and constraints used to determine the optimal design and operation of microgrids</a:t>
            </a:r>
            <a:endParaRPr/>
          </a:p>
          <a:p>
            <a:pPr indent="-228600" lvl="0" marL="228600" rtl="0" algn="l">
              <a:lnSpc>
                <a:spcPct val="90000"/>
              </a:lnSpc>
              <a:spcBef>
                <a:spcPts val="1000"/>
              </a:spcBef>
              <a:spcAft>
                <a:spcPts val="0"/>
              </a:spcAft>
              <a:buClr>
                <a:schemeClr val="dk1"/>
              </a:buClr>
              <a:buSzPts val="2000"/>
              <a:buChar char="•"/>
            </a:pPr>
            <a:r>
              <a:rPr lang="en-GB" sz="2000">
                <a:latin typeface="Open Sans"/>
                <a:ea typeface="Open Sans"/>
                <a:cs typeface="Open Sans"/>
                <a:sym typeface="Open Sans"/>
              </a:rPr>
              <a:t>Results in MicroGridsPy</a:t>
            </a:r>
            <a:endParaRPr/>
          </a:p>
          <a:p>
            <a:pPr indent="0" lvl="0" marL="0" rtl="0" algn="l">
              <a:lnSpc>
                <a:spcPct val="90000"/>
              </a:lnSpc>
              <a:spcBef>
                <a:spcPts val="1000"/>
              </a:spcBef>
              <a:spcAft>
                <a:spcPts val="0"/>
              </a:spcAft>
              <a:buClr>
                <a:schemeClr val="dk1"/>
              </a:buClr>
              <a:buSzPts val="1400"/>
              <a:buNone/>
            </a:pPr>
            <a:r>
              <a:rPr i="1" lang="en-GB" sz="1400">
                <a:latin typeface="Open Sans"/>
                <a:ea typeface="Open Sans"/>
                <a:cs typeface="Open Sans"/>
                <a:sym typeface="Open Sans"/>
              </a:rPr>
              <a:t>Comprehensive introduction to the different set of results provided by MicroGridsPy</a:t>
            </a:r>
            <a:endParaRPr/>
          </a:p>
          <a:p>
            <a:pPr indent="0" lvl="0" marL="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a:p>
            <a:pPr indent="-101600" lvl="0" marL="228600" rtl="0" algn="l">
              <a:lnSpc>
                <a:spcPct val="90000"/>
              </a:lnSpc>
              <a:spcBef>
                <a:spcPts val="1000"/>
              </a:spcBef>
              <a:spcAft>
                <a:spcPts val="0"/>
              </a:spcAft>
              <a:buClr>
                <a:schemeClr val="dk1"/>
              </a:buClr>
              <a:buSzPts val="2000"/>
              <a:buNone/>
            </a:pPr>
            <a:r>
              <a:t/>
            </a:r>
            <a:endParaRPr sz="2000">
              <a:latin typeface="Open Sans"/>
              <a:ea typeface="Open Sans"/>
              <a:cs typeface="Open Sans"/>
              <a:sym typeface="Open Sans"/>
            </a:endParaRPr>
          </a:p>
        </p:txBody>
      </p:sp>
      <p:pic>
        <p:nvPicPr>
          <p:cNvPr descr="Checklist - Free education icons" id="109" name="Google Shape;109;p2"/>
          <p:cNvPicPr preferRelativeResize="0"/>
          <p:nvPr/>
        </p:nvPicPr>
        <p:blipFill rotWithShape="1">
          <a:blip r:embed="rId4">
            <a:alphaModFix/>
          </a:blip>
          <a:srcRect b="0" l="0" r="0" t="0"/>
          <a:stretch/>
        </p:blipFill>
        <p:spPr>
          <a:xfrm>
            <a:off x="10166573" y="4829562"/>
            <a:ext cx="1045027" cy="1045027"/>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Graphical user interface, text" id="508" name="Google Shape;508;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509" name="Google Shape;509;p20"/>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11.10.2025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Graphical user interface, sunburst chart&#10;&#10;Description automatically generated" id="115" name="Google Shape;115;p3"/>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16" name="Google Shape;116;p3"/>
          <p:cNvSpPr/>
          <p:nvPr/>
        </p:nvSpPr>
        <p:spPr>
          <a:xfrm>
            <a:off x="10494" y="-15348"/>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3"/>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2</a:t>
            </a:r>
            <a:endParaRPr b="1" sz="1400">
              <a:solidFill>
                <a:schemeClr val="lt1"/>
              </a:solidFill>
              <a:latin typeface="Open Sans ExtraBold"/>
              <a:ea typeface="Open Sans ExtraBold"/>
              <a:cs typeface="Open Sans ExtraBold"/>
              <a:sym typeface="Open Sans ExtraBold"/>
            </a:endParaRPr>
          </a:p>
        </p:txBody>
      </p:sp>
      <p:sp>
        <p:nvSpPr>
          <p:cNvPr id="118" name="Google Shape;118;p3"/>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Energy System Definition</a:t>
            </a:r>
            <a:endParaRPr/>
          </a:p>
        </p:txBody>
      </p:sp>
      <p:cxnSp>
        <p:nvCxnSpPr>
          <p:cNvPr id="119" name="Google Shape;119;p3"/>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120" name="Google Shape;120;p3"/>
          <p:cNvSpPr txBox="1"/>
          <p:nvPr/>
        </p:nvSpPr>
        <p:spPr>
          <a:xfrm>
            <a:off x="2456592" y="1230874"/>
            <a:ext cx="8823612"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200">
                <a:solidFill>
                  <a:schemeClr val="dk1"/>
                </a:solidFill>
                <a:latin typeface="Open Sans"/>
                <a:ea typeface="Open Sans"/>
                <a:cs typeface="Open Sans"/>
                <a:sym typeface="Open Sans"/>
              </a:rPr>
              <a:t>The system combines a</a:t>
            </a:r>
            <a:r>
              <a:rPr b="1" lang="en-GB" sz="1200">
                <a:solidFill>
                  <a:schemeClr val="dk1"/>
                </a:solidFill>
                <a:latin typeface="Open Sans"/>
                <a:ea typeface="Open Sans"/>
                <a:cs typeface="Open Sans"/>
                <a:sym typeface="Open Sans"/>
              </a:rPr>
              <a:t> renewable generation technology </a:t>
            </a:r>
            <a:r>
              <a:rPr lang="en-GB" sz="1200">
                <a:solidFill>
                  <a:schemeClr val="dk1"/>
                </a:solidFill>
                <a:latin typeface="Open Sans"/>
                <a:ea typeface="Open Sans"/>
                <a:cs typeface="Open Sans"/>
                <a:sym typeface="Open Sans"/>
              </a:rPr>
              <a:t>(e.g. Solar PV, Wind turbine etc.), managed via </a:t>
            </a:r>
            <a:r>
              <a:rPr b="1" lang="en-GB" sz="1200">
                <a:solidFill>
                  <a:schemeClr val="dk1"/>
                </a:solidFill>
                <a:latin typeface="Open Sans"/>
                <a:ea typeface="Open Sans"/>
                <a:cs typeface="Open Sans"/>
                <a:sym typeface="Open Sans"/>
              </a:rPr>
              <a:t>bi-directional inverters </a:t>
            </a:r>
            <a:r>
              <a:rPr lang="en-GB" sz="1200">
                <a:solidFill>
                  <a:schemeClr val="dk1"/>
                </a:solidFill>
                <a:latin typeface="Open Sans"/>
                <a:ea typeface="Open Sans"/>
                <a:cs typeface="Open Sans"/>
                <a:sym typeface="Open Sans"/>
              </a:rPr>
              <a:t>and a </a:t>
            </a:r>
            <a:r>
              <a:rPr b="1" lang="en-GB" sz="1200">
                <a:solidFill>
                  <a:schemeClr val="dk1"/>
                </a:solidFill>
                <a:latin typeface="Open Sans"/>
                <a:ea typeface="Open Sans"/>
                <a:cs typeface="Open Sans"/>
                <a:sym typeface="Open Sans"/>
              </a:rPr>
              <a:t>storage system</a:t>
            </a:r>
            <a:r>
              <a:rPr lang="en-GB" sz="1200">
                <a:solidFill>
                  <a:schemeClr val="dk1"/>
                </a:solidFill>
                <a:latin typeface="Open Sans"/>
                <a:ea typeface="Open Sans"/>
                <a:cs typeface="Open Sans"/>
                <a:sym typeface="Open Sans"/>
              </a:rPr>
              <a:t> (e.g.: battery bank), and generators, diesel or biomass, ensure </a:t>
            </a:r>
            <a:r>
              <a:rPr b="1" lang="en-GB" sz="1200">
                <a:solidFill>
                  <a:schemeClr val="dk1"/>
                </a:solidFill>
                <a:latin typeface="Open Sans"/>
                <a:ea typeface="Open Sans"/>
                <a:cs typeface="Open Sans"/>
                <a:sym typeface="Open Sans"/>
              </a:rPr>
              <a:t>backup power</a:t>
            </a:r>
            <a:r>
              <a:rPr lang="en-GB" sz="1200">
                <a:solidFill>
                  <a:schemeClr val="dk1"/>
                </a:solidFill>
                <a:latin typeface="Open Sans"/>
                <a:ea typeface="Open Sans"/>
                <a:cs typeface="Open Sans"/>
                <a:sym typeface="Open Sans"/>
              </a:rPr>
              <a:t>. This configuration maintains a reliable electricity supply, balancing renewable energy with dependable backup.</a:t>
            </a:r>
            <a:endParaRPr/>
          </a:p>
        </p:txBody>
      </p:sp>
      <p:sp>
        <p:nvSpPr>
          <p:cNvPr id="121" name="Google Shape;121;p3"/>
          <p:cNvSpPr/>
          <p:nvPr/>
        </p:nvSpPr>
        <p:spPr>
          <a:xfrm>
            <a:off x="512441" y="1281470"/>
            <a:ext cx="1699545" cy="460923"/>
          </a:xfrm>
          <a:prstGeom prst="roundRect">
            <a:avLst>
              <a:gd fmla="val 16667" name="adj"/>
            </a:avLst>
          </a:prstGeom>
          <a:solidFill>
            <a:srgbClr val="FCB61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Energy System</a:t>
            </a:r>
            <a:endParaRPr/>
          </a:p>
        </p:txBody>
      </p:sp>
      <p:sp>
        <p:nvSpPr>
          <p:cNvPr id="122" name="Google Shape;122;p3"/>
          <p:cNvSpPr/>
          <p:nvPr/>
        </p:nvSpPr>
        <p:spPr>
          <a:xfrm>
            <a:off x="2997200" y="2357701"/>
            <a:ext cx="237736" cy="2337303"/>
          </a:xfrm>
          <a:prstGeom prst="leftBrace">
            <a:avLst>
              <a:gd fmla="val 8333" name="adj1"/>
              <a:gd fmla="val 50000" name="adj2"/>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3"/>
          <p:cNvSpPr txBox="1"/>
          <p:nvPr/>
        </p:nvSpPr>
        <p:spPr>
          <a:xfrm>
            <a:off x="628362" y="3264742"/>
            <a:ext cx="228600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Renewable Generation Technologies</a:t>
            </a:r>
            <a:endParaRPr/>
          </a:p>
        </p:txBody>
      </p:sp>
      <p:sp>
        <p:nvSpPr>
          <p:cNvPr id="124" name="Google Shape;124;p3"/>
          <p:cNvSpPr/>
          <p:nvPr/>
        </p:nvSpPr>
        <p:spPr>
          <a:xfrm rot="10800000">
            <a:off x="8791389" y="2853001"/>
            <a:ext cx="215900" cy="2273300"/>
          </a:xfrm>
          <a:prstGeom prst="leftBrace">
            <a:avLst>
              <a:gd fmla="val 8333" name="adj1"/>
              <a:gd fmla="val 50000" name="adj2"/>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3"/>
          <p:cNvSpPr txBox="1"/>
          <p:nvPr/>
        </p:nvSpPr>
        <p:spPr>
          <a:xfrm>
            <a:off x="8954423" y="3835762"/>
            <a:ext cx="228600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Backup systems</a:t>
            </a:r>
            <a:endParaRPr/>
          </a:p>
        </p:txBody>
      </p:sp>
      <p:grpSp>
        <p:nvGrpSpPr>
          <p:cNvPr id="126" name="Google Shape;126;p3"/>
          <p:cNvGrpSpPr/>
          <p:nvPr/>
        </p:nvGrpSpPr>
        <p:grpSpPr>
          <a:xfrm>
            <a:off x="3529218" y="2506983"/>
            <a:ext cx="5171602" cy="3315330"/>
            <a:chOff x="7962171" y="2158788"/>
            <a:chExt cx="3159797" cy="1905245"/>
          </a:xfrm>
        </p:grpSpPr>
        <p:grpSp>
          <p:nvGrpSpPr>
            <p:cNvPr id="127" name="Google Shape;127;p3"/>
            <p:cNvGrpSpPr/>
            <p:nvPr/>
          </p:nvGrpSpPr>
          <p:grpSpPr>
            <a:xfrm>
              <a:off x="8018223" y="2181797"/>
              <a:ext cx="2972659" cy="1882236"/>
              <a:chOff x="3496565" y="2397510"/>
              <a:chExt cx="5198870" cy="3410847"/>
            </a:xfrm>
          </p:grpSpPr>
          <p:pic>
            <p:nvPicPr>
              <p:cNvPr descr="A diagram of a battery system&#10;&#10;Description automatically generated" id="128" name="Google Shape;128;p3"/>
              <p:cNvPicPr preferRelativeResize="0"/>
              <p:nvPr/>
            </p:nvPicPr>
            <p:blipFill rotWithShape="1">
              <a:blip r:embed="rId4">
                <a:alphaModFix/>
              </a:blip>
              <a:srcRect b="0" l="0" r="0" t="0"/>
              <a:stretch/>
            </p:blipFill>
            <p:spPr>
              <a:xfrm>
                <a:off x="3496565" y="2397510"/>
                <a:ext cx="5198870" cy="3410847"/>
              </a:xfrm>
              <a:prstGeom prst="rect">
                <a:avLst/>
              </a:prstGeom>
              <a:noFill/>
              <a:ln>
                <a:noFill/>
              </a:ln>
            </p:spPr>
          </p:pic>
          <p:sp>
            <p:nvSpPr>
              <p:cNvPr id="129" name="Google Shape;129;p3"/>
              <p:cNvSpPr/>
              <p:nvPr/>
            </p:nvSpPr>
            <p:spPr>
              <a:xfrm>
                <a:off x="3496565" y="4702268"/>
                <a:ext cx="1638055" cy="11060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0" name="Google Shape;130;p3"/>
              <p:cNvSpPr/>
              <p:nvPr/>
            </p:nvSpPr>
            <p:spPr>
              <a:xfrm>
                <a:off x="5134620" y="4133850"/>
                <a:ext cx="509909" cy="115298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31" name="Google Shape;131;p3"/>
            <p:cNvSpPr txBox="1"/>
            <p:nvPr/>
          </p:nvSpPr>
          <p:spPr>
            <a:xfrm>
              <a:off x="8018223" y="2482773"/>
              <a:ext cx="535781" cy="12381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Calibri"/>
                  <a:ea typeface="Calibri"/>
                  <a:cs typeface="Calibri"/>
                  <a:sym typeface="Calibri"/>
                </a:rPr>
                <a:t>PV modules</a:t>
              </a:r>
              <a:endParaRPr/>
            </a:p>
          </p:txBody>
        </p:sp>
        <p:sp>
          <p:nvSpPr>
            <p:cNvPr id="132" name="Google Shape;132;p3"/>
            <p:cNvSpPr txBox="1"/>
            <p:nvPr/>
          </p:nvSpPr>
          <p:spPr>
            <a:xfrm>
              <a:off x="7962171" y="3179499"/>
              <a:ext cx="616262" cy="1945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Calibri"/>
                  <a:ea typeface="Calibri"/>
                  <a:cs typeface="Calibri"/>
                  <a:sym typeface="Calibri"/>
                </a:rPr>
                <a:t>Wind Turbines</a:t>
              </a:r>
              <a:endParaRPr/>
            </a:p>
            <a:p>
              <a:pPr indent="0" lvl="0" marL="0" marR="0" rtl="0" algn="ctr">
                <a:spcBef>
                  <a:spcPts val="0"/>
                </a:spcBef>
                <a:spcAft>
                  <a:spcPts val="0"/>
                </a:spcAft>
                <a:buNone/>
              </a:pPr>
              <a:r>
                <a:t/>
              </a:r>
              <a:endParaRPr sz="800">
                <a:solidFill>
                  <a:schemeClr val="dk1"/>
                </a:solidFill>
                <a:latin typeface="Calibri"/>
                <a:ea typeface="Calibri"/>
                <a:cs typeface="Calibri"/>
                <a:sym typeface="Calibri"/>
              </a:endParaRPr>
            </a:p>
          </p:txBody>
        </p:sp>
        <p:sp>
          <p:nvSpPr>
            <p:cNvPr id="133" name="Google Shape;133;p3"/>
            <p:cNvSpPr txBox="1"/>
            <p:nvPr/>
          </p:nvSpPr>
          <p:spPr>
            <a:xfrm>
              <a:off x="9459574" y="2158788"/>
              <a:ext cx="616262" cy="12381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Calibri"/>
                  <a:ea typeface="Calibri"/>
                  <a:cs typeface="Calibri"/>
                  <a:sym typeface="Calibri"/>
                </a:rPr>
                <a:t>Load Demand</a:t>
              </a:r>
              <a:endParaRPr/>
            </a:p>
          </p:txBody>
        </p:sp>
        <p:sp>
          <p:nvSpPr>
            <p:cNvPr id="134" name="Google Shape;134;p3"/>
            <p:cNvSpPr txBox="1"/>
            <p:nvPr/>
          </p:nvSpPr>
          <p:spPr>
            <a:xfrm>
              <a:off x="10430672" y="2385494"/>
              <a:ext cx="616262" cy="1945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dk1"/>
                  </a:solidFill>
                  <a:latin typeface="Calibri"/>
                  <a:ea typeface="Calibri"/>
                  <a:cs typeface="Calibri"/>
                  <a:sym typeface="Calibri"/>
                </a:rPr>
                <a:t>Biomass Micro-Turbine</a:t>
              </a:r>
              <a:endParaRPr/>
            </a:p>
          </p:txBody>
        </p:sp>
        <p:sp>
          <p:nvSpPr>
            <p:cNvPr id="135" name="Google Shape;135;p3"/>
            <p:cNvSpPr txBox="1"/>
            <p:nvPr/>
          </p:nvSpPr>
          <p:spPr>
            <a:xfrm>
              <a:off x="9459574" y="3711160"/>
              <a:ext cx="739322" cy="12381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dk1"/>
                  </a:solidFill>
                  <a:latin typeface="Calibri"/>
                  <a:ea typeface="Calibri"/>
                  <a:cs typeface="Calibri"/>
                  <a:sym typeface="Calibri"/>
                </a:rPr>
                <a:t>Battery bank</a:t>
              </a:r>
              <a:endParaRPr/>
            </a:p>
          </p:txBody>
        </p:sp>
        <p:sp>
          <p:nvSpPr>
            <p:cNvPr id="136" name="Google Shape;136;p3"/>
            <p:cNvSpPr txBox="1"/>
            <p:nvPr/>
          </p:nvSpPr>
          <p:spPr>
            <a:xfrm>
              <a:off x="10505706" y="3416194"/>
              <a:ext cx="616262" cy="1945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dk1"/>
                  </a:solidFill>
                  <a:latin typeface="Calibri"/>
                  <a:ea typeface="Calibri"/>
                  <a:cs typeface="Calibri"/>
                  <a:sym typeface="Calibri"/>
                </a:rPr>
                <a:t>Diesel Generator</a:t>
              </a:r>
              <a:endParaRPr/>
            </a:p>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137" name="Google Shape;137;p3"/>
            <p:cNvSpPr txBox="1"/>
            <p:nvPr/>
          </p:nvSpPr>
          <p:spPr>
            <a:xfrm>
              <a:off x="9217009" y="3088436"/>
              <a:ext cx="557852" cy="19455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dk1"/>
                  </a:solidFill>
                  <a:latin typeface="Calibri"/>
                  <a:ea typeface="Calibri"/>
                  <a:cs typeface="Calibri"/>
                  <a:sym typeface="Calibri"/>
                </a:rPr>
                <a:t>Bi-directional Inverters</a:t>
              </a:r>
              <a:endParaRPr/>
            </a:p>
          </p:txBody>
        </p:sp>
      </p:grpSp>
      <p:sp>
        <p:nvSpPr>
          <p:cNvPr id="138" name="Google Shape;138;p3"/>
          <p:cNvSpPr/>
          <p:nvPr/>
        </p:nvSpPr>
        <p:spPr>
          <a:xfrm rot="-5400000">
            <a:off x="6611696" y="4529547"/>
            <a:ext cx="215900" cy="2273300"/>
          </a:xfrm>
          <a:prstGeom prst="leftBrace">
            <a:avLst>
              <a:gd fmla="val 8333" name="adj1"/>
              <a:gd fmla="val 50000" name="adj2"/>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3"/>
          <p:cNvSpPr txBox="1"/>
          <p:nvPr/>
        </p:nvSpPr>
        <p:spPr>
          <a:xfrm>
            <a:off x="4640861" y="5822314"/>
            <a:ext cx="4090389"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400">
                <a:solidFill>
                  <a:schemeClr val="dk1"/>
                </a:solidFill>
                <a:latin typeface="Open Sans"/>
                <a:ea typeface="Open Sans"/>
                <a:cs typeface="Open Sans"/>
                <a:sym typeface="Open Sans"/>
              </a:rPr>
              <a:t>Storage systems</a:t>
            </a:r>
            <a:endParaRPr/>
          </a:p>
        </p:txBody>
      </p:sp>
      <p:sp>
        <p:nvSpPr>
          <p:cNvPr id="140" name="Google Shape;140;p3"/>
          <p:cNvSpPr txBox="1"/>
          <p:nvPr/>
        </p:nvSpPr>
        <p:spPr>
          <a:xfrm>
            <a:off x="3234936" y="2103145"/>
            <a:ext cx="5722127"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MicroGridsPy energy system visualization</a:t>
            </a:r>
            <a:endParaRPr/>
          </a:p>
        </p:txBody>
      </p:sp>
      <p:sp>
        <p:nvSpPr>
          <p:cNvPr id="141" name="Google Shape;141;p3"/>
          <p:cNvSpPr/>
          <p:nvPr/>
        </p:nvSpPr>
        <p:spPr>
          <a:xfrm>
            <a:off x="3400612" y="2336480"/>
            <a:ext cx="5330638" cy="3135407"/>
          </a:xfrm>
          <a:prstGeom prst="rect">
            <a:avLst/>
          </a:prstGeom>
          <a:noFill/>
          <a:ln cap="flat" cmpd="sng" w="9525">
            <a:solidFill>
              <a:srgbClr val="D0CECE"/>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Graphical user interface, sunburst chart&#10;&#10;Description automatically generated" id="147" name="Google Shape;147;p4"/>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48" name="Google Shape;148;p4"/>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3</a:t>
            </a:r>
            <a:endParaRPr b="1" sz="1400">
              <a:solidFill>
                <a:schemeClr val="lt1"/>
              </a:solidFill>
              <a:latin typeface="Open Sans ExtraBold"/>
              <a:ea typeface="Open Sans ExtraBold"/>
              <a:cs typeface="Open Sans ExtraBold"/>
              <a:sym typeface="Open Sans ExtraBold"/>
            </a:endParaRPr>
          </a:p>
        </p:txBody>
      </p:sp>
      <p:sp>
        <p:nvSpPr>
          <p:cNvPr id="150" name="Google Shape;150;p4"/>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Problem Formulation</a:t>
            </a:r>
            <a:endParaRPr/>
          </a:p>
        </p:txBody>
      </p:sp>
      <p:cxnSp>
        <p:nvCxnSpPr>
          <p:cNvPr id="151" name="Google Shape;151;p4"/>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pic>
        <p:nvPicPr>
          <p:cNvPr id="152" name="Google Shape;152;p4"/>
          <p:cNvPicPr preferRelativeResize="0"/>
          <p:nvPr/>
        </p:nvPicPr>
        <p:blipFill rotWithShape="1">
          <a:blip r:embed="rId4">
            <a:alphaModFix/>
          </a:blip>
          <a:srcRect b="0" l="0" r="0" t="0"/>
          <a:stretch/>
        </p:blipFill>
        <p:spPr>
          <a:xfrm>
            <a:off x="5700335" y="2759979"/>
            <a:ext cx="5251359" cy="2437074"/>
          </a:xfrm>
          <a:prstGeom prst="rect">
            <a:avLst/>
          </a:prstGeom>
          <a:noFill/>
          <a:ln>
            <a:noFill/>
          </a:ln>
        </p:spPr>
      </p:pic>
      <p:sp>
        <p:nvSpPr>
          <p:cNvPr id="153" name="Google Shape;153;p4"/>
          <p:cNvSpPr txBox="1"/>
          <p:nvPr/>
        </p:nvSpPr>
        <p:spPr>
          <a:xfrm>
            <a:off x="2443892" y="1258546"/>
            <a:ext cx="8823612"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200">
                <a:solidFill>
                  <a:schemeClr val="dk1"/>
                </a:solidFill>
                <a:latin typeface="Open Sans"/>
                <a:ea typeface="Open Sans"/>
                <a:cs typeface="Open Sans"/>
                <a:sym typeface="Open Sans"/>
              </a:rPr>
              <a:t>Determine the </a:t>
            </a:r>
            <a:r>
              <a:rPr b="1" lang="en-GB" sz="1200">
                <a:solidFill>
                  <a:schemeClr val="dk1"/>
                </a:solidFill>
                <a:latin typeface="Open Sans"/>
                <a:ea typeface="Open Sans"/>
                <a:cs typeface="Open Sans"/>
                <a:sym typeface="Open Sans"/>
              </a:rPr>
              <a:t>combination</a:t>
            </a:r>
            <a:r>
              <a:rPr lang="en-GB" sz="1200">
                <a:solidFill>
                  <a:schemeClr val="dk1"/>
                </a:solidFill>
                <a:latin typeface="Open Sans"/>
                <a:ea typeface="Open Sans"/>
                <a:cs typeface="Open Sans"/>
                <a:sym typeface="Open Sans"/>
              </a:rPr>
              <a:t> of installed capacities of </a:t>
            </a:r>
            <a:r>
              <a:rPr b="1" lang="en-GB" sz="1200">
                <a:solidFill>
                  <a:schemeClr val="dk1"/>
                </a:solidFill>
                <a:latin typeface="Open Sans"/>
                <a:ea typeface="Open Sans"/>
                <a:cs typeface="Open Sans"/>
                <a:sym typeface="Open Sans"/>
              </a:rPr>
              <a:t>RES</a:t>
            </a:r>
            <a:r>
              <a:rPr lang="en-GB" sz="1200">
                <a:solidFill>
                  <a:schemeClr val="dk1"/>
                </a:solidFill>
                <a:latin typeface="Open Sans"/>
                <a:ea typeface="Open Sans"/>
                <a:cs typeface="Open Sans"/>
                <a:sym typeface="Open Sans"/>
              </a:rPr>
              <a:t>, </a:t>
            </a:r>
            <a:r>
              <a:rPr b="1" lang="en-GB" sz="1200">
                <a:solidFill>
                  <a:schemeClr val="dk1"/>
                </a:solidFill>
                <a:latin typeface="Open Sans"/>
                <a:ea typeface="Open Sans"/>
                <a:cs typeface="Open Sans"/>
                <a:sym typeface="Open Sans"/>
              </a:rPr>
              <a:t>Batteries</a:t>
            </a:r>
            <a:r>
              <a:rPr lang="en-GB" sz="1200">
                <a:solidFill>
                  <a:schemeClr val="dk1"/>
                </a:solidFill>
                <a:latin typeface="Open Sans"/>
                <a:ea typeface="Open Sans"/>
                <a:cs typeface="Open Sans"/>
                <a:sym typeface="Open Sans"/>
              </a:rPr>
              <a:t> and </a:t>
            </a:r>
            <a:r>
              <a:rPr b="1" lang="en-GB" sz="1200">
                <a:solidFill>
                  <a:schemeClr val="dk1"/>
                </a:solidFill>
                <a:latin typeface="Open Sans"/>
                <a:ea typeface="Open Sans"/>
                <a:cs typeface="Open Sans"/>
                <a:sym typeface="Open Sans"/>
              </a:rPr>
              <a:t>Generators</a:t>
            </a:r>
            <a:r>
              <a:rPr lang="en-GB" sz="1200">
                <a:solidFill>
                  <a:schemeClr val="dk1"/>
                </a:solidFill>
                <a:latin typeface="Open Sans"/>
                <a:ea typeface="Open Sans"/>
                <a:cs typeface="Open Sans"/>
                <a:sym typeface="Open Sans"/>
              </a:rPr>
              <a:t> that makes the </a:t>
            </a:r>
            <a:r>
              <a:rPr b="1" lang="en-GB" sz="1200">
                <a:solidFill>
                  <a:srgbClr val="C55A11"/>
                </a:solidFill>
                <a:latin typeface="Open Sans"/>
                <a:ea typeface="Open Sans"/>
                <a:cs typeface="Open Sans"/>
                <a:sym typeface="Open Sans"/>
              </a:rPr>
              <a:t>lowest Net Present Cost (NPC)</a:t>
            </a:r>
            <a:r>
              <a:rPr lang="en-GB" sz="1200">
                <a:solidFill>
                  <a:schemeClr val="dk1"/>
                </a:solidFill>
                <a:latin typeface="Open Sans"/>
                <a:ea typeface="Open Sans"/>
                <a:cs typeface="Open Sans"/>
                <a:sym typeface="Open Sans"/>
              </a:rPr>
              <a:t> for the lifetime of the project and accomplishes the constraints of the system. </a:t>
            </a:r>
            <a:endParaRPr/>
          </a:p>
        </p:txBody>
      </p:sp>
      <p:sp>
        <p:nvSpPr>
          <p:cNvPr id="154" name="Google Shape;154;p4"/>
          <p:cNvSpPr/>
          <p:nvPr/>
        </p:nvSpPr>
        <p:spPr>
          <a:xfrm>
            <a:off x="512440" y="1259288"/>
            <a:ext cx="1699545" cy="460923"/>
          </a:xfrm>
          <a:prstGeom prst="roundRect">
            <a:avLst>
              <a:gd fmla="val 16667" name="adj"/>
            </a:avLst>
          </a:prstGeom>
          <a:solidFill>
            <a:srgbClr val="C55A1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800">
                <a:solidFill>
                  <a:schemeClr val="lt1"/>
                </a:solidFill>
                <a:latin typeface="Calibri"/>
                <a:ea typeface="Calibri"/>
                <a:cs typeface="Calibri"/>
                <a:sym typeface="Calibri"/>
              </a:rPr>
              <a:t>Problem</a:t>
            </a:r>
            <a:endParaRPr/>
          </a:p>
        </p:txBody>
      </p:sp>
      <p:sp>
        <p:nvSpPr>
          <p:cNvPr id="155" name="Google Shape;155;p4"/>
          <p:cNvSpPr txBox="1"/>
          <p:nvPr/>
        </p:nvSpPr>
        <p:spPr>
          <a:xfrm>
            <a:off x="1475873" y="2154940"/>
            <a:ext cx="3134228" cy="36471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C55A11"/>
                </a:solidFill>
                <a:latin typeface="Open Sans"/>
                <a:ea typeface="Open Sans"/>
                <a:cs typeface="Open Sans"/>
                <a:sym typeface="Open Sans"/>
              </a:rPr>
              <a:t>1</a:t>
            </a:r>
            <a:r>
              <a:rPr lang="en-GB" sz="1600">
                <a:solidFill>
                  <a:srgbClr val="C55A11"/>
                </a:solidFill>
                <a:latin typeface="Open Sans"/>
                <a:ea typeface="Open Sans"/>
                <a:cs typeface="Open Sans"/>
                <a:sym typeface="Open Sans"/>
              </a:rPr>
              <a:t> </a:t>
            </a:r>
            <a:r>
              <a:rPr lang="en-GB" sz="1400">
                <a:solidFill>
                  <a:srgbClr val="C55A11"/>
                </a:solidFill>
                <a:latin typeface="Open Sans"/>
                <a:ea typeface="Open Sans"/>
                <a:cs typeface="Open Sans"/>
                <a:sym typeface="Open Sans"/>
              </a:rPr>
              <a:t>- Define the inputs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Techno-economic parameters</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Time series data</a:t>
            </a:r>
            <a:endParaRPr/>
          </a:p>
          <a:p>
            <a:pPr indent="-101600" lvl="0" marL="171450" marR="0" rtl="0" algn="l">
              <a:spcBef>
                <a:spcPts val="0"/>
              </a:spcBef>
              <a:spcAft>
                <a:spcPts val="0"/>
              </a:spcAft>
              <a:buClr>
                <a:schemeClr val="dk1"/>
              </a:buClr>
              <a:buSzPts val="1100"/>
              <a:buFont typeface="Arial"/>
              <a:buNone/>
            </a:pPr>
            <a:r>
              <a:t/>
            </a:r>
            <a:endParaRPr i="1" sz="11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600">
                <a:solidFill>
                  <a:srgbClr val="C55A11"/>
                </a:solidFill>
                <a:latin typeface="Open Sans"/>
                <a:ea typeface="Open Sans"/>
                <a:cs typeface="Open Sans"/>
                <a:sym typeface="Open Sans"/>
              </a:rPr>
              <a:t> </a:t>
            </a:r>
            <a:r>
              <a:rPr b="1" lang="en-GB" sz="1600">
                <a:solidFill>
                  <a:srgbClr val="C55A11"/>
                </a:solidFill>
                <a:latin typeface="Open Sans"/>
                <a:ea typeface="Open Sans"/>
                <a:cs typeface="Open Sans"/>
                <a:sym typeface="Open Sans"/>
              </a:rPr>
              <a:t>2</a:t>
            </a:r>
            <a:r>
              <a:rPr lang="en-GB" sz="1600">
                <a:solidFill>
                  <a:srgbClr val="C55A11"/>
                </a:solidFill>
                <a:latin typeface="Open Sans"/>
                <a:ea typeface="Open Sans"/>
                <a:cs typeface="Open Sans"/>
                <a:sym typeface="Open Sans"/>
              </a:rPr>
              <a:t> </a:t>
            </a:r>
            <a:r>
              <a:rPr lang="en-GB" sz="1400">
                <a:solidFill>
                  <a:srgbClr val="C55A11"/>
                </a:solidFill>
                <a:latin typeface="Open Sans"/>
                <a:ea typeface="Open Sans"/>
                <a:cs typeface="Open Sans"/>
                <a:sym typeface="Open Sans"/>
              </a:rPr>
              <a:t>- Set constraints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Configuration settings</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Optimization settings</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Modelling equations</a:t>
            </a:r>
            <a:endParaRPr/>
          </a:p>
          <a:p>
            <a:pPr indent="-95250" lvl="0" marL="171450" marR="0" rtl="0" algn="l">
              <a:spcBef>
                <a:spcPts val="0"/>
              </a:spcBef>
              <a:spcAft>
                <a:spcPts val="0"/>
              </a:spcAft>
              <a:buClr>
                <a:schemeClr val="dk1"/>
              </a:buClr>
              <a:buSzPts val="1200"/>
              <a:buFont typeface="Arial"/>
              <a:buNone/>
            </a:pPr>
            <a:r>
              <a:t/>
            </a:r>
            <a:endParaRPr i="1" sz="12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GB" sz="1600">
                <a:solidFill>
                  <a:srgbClr val="C55A11"/>
                </a:solidFill>
                <a:latin typeface="Open Sans"/>
                <a:ea typeface="Open Sans"/>
                <a:cs typeface="Open Sans"/>
                <a:sym typeface="Open Sans"/>
              </a:rPr>
              <a:t>3</a:t>
            </a:r>
            <a:r>
              <a:rPr lang="en-GB" sz="1600">
                <a:solidFill>
                  <a:srgbClr val="C55A11"/>
                </a:solidFill>
                <a:latin typeface="Open Sans"/>
                <a:ea typeface="Open Sans"/>
                <a:cs typeface="Open Sans"/>
                <a:sym typeface="Open Sans"/>
              </a:rPr>
              <a:t> </a:t>
            </a:r>
            <a:r>
              <a:rPr lang="en-GB" sz="1400">
                <a:solidFill>
                  <a:srgbClr val="C55A11"/>
                </a:solidFill>
                <a:latin typeface="Open Sans"/>
                <a:ea typeface="Open Sans"/>
                <a:cs typeface="Open Sans"/>
                <a:sym typeface="Open Sans"/>
              </a:rPr>
              <a:t>- Optimize the objective function</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Net Present Cost (NPC)</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Emissions</a:t>
            </a:r>
            <a:endParaRPr/>
          </a:p>
          <a:p>
            <a:pPr indent="0" lvl="0" marL="0" marR="0" rtl="0" algn="l">
              <a:spcBef>
                <a:spcPts val="0"/>
              </a:spcBef>
              <a:spcAft>
                <a:spcPts val="0"/>
              </a:spcAft>
              <a:buNone/>
            </a:pPr>
            <a:r>
              <a:t/>
            </a:r>
            <a:endParaRPr i="1" sz="12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GB" sz="1600">
                <a:solidFill>
                  <a:srgbClr val="C55A11"/>
                </a:solidFill>
                <a:latin typeface="Open Sans"/>
                <a:ea typeface="Open Sans"/>
                <a:cs typeface="Open Sans"/>
                <a:sym typeface="Open Sans"/>
              </a:rPr>
              <a:t>4</a:t>
            </a:r>
            <a:r>
              <a:rPr lang="en-GB" sz="1600">
                <a:solidFill>
                  <a:srgbClr val="C55A11"/>
                </a:solidFill>
                <a:latin typeface="Open Sans"/>
                <a:ea typeface="Open Sans"/>
                <a:cs typeface="Open Sans"/>
                <a:sym typeface="Open Sans"/>
              </a:rPr>
              <a:t> </a:t>
            </a:r>
            <a:r>
              <a:rPr lang="en-GB" sz="1400">
                <a:solidFill>
                  <a:srgbClr val="C55A11"/>
                </a:solidFill>
                <a:latin typeface="Open Sans"/>
                <a:ea typeface="Open Sans"/>
                <a:cs typeface="Open Sans"/>
                <a:sym typeface="Open Sans"/>
              </a:rPr>
              <a:t>- Results</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Sizing and dispatch</a:t>
            </a:r>
            <a:endParaRPr/>
          </a:p>
          <a:p>
            <a:pPr indent="-171450" lvl="0" marL="171450" marR="0" rtl="0" algn="l">
              <a:spcBef>
                <a:spcPts val="0"/>
              </a:spcBef>
              <a:spcAft>
                <a:spcPts val="0"/>
              </a:spcAft>
              <a:buClr>
                <a:schemeClr val="dk1"/>
              </a:buClr>
              <a:buSzPts val="1200"/>
              <a:buFont typeface="Arial"/>
              <a:buChar char="•"/>
            </a:pPr>
            <a:r>
              <a:rPr i="1" lang="en-GB" sz="1200">
                <a:solidFill>
                  <a:schemeClr val="dk1"/>
                </a:solidFill>
                <a:latin typeface="Open Sans"/>
                <a:ea typeface="Open Sans"/>
                <a:cs typeface="Open Sans"/>
                <a:sym typeface="Open Sans"/>
              </a:rPr>
              <a:t>Costs</a:t>
            </a:r>
            <a:endParaRPr/>
          </a:p>
        </p:txBody>
      </p:sp>
      <p:cxnSp>
        <p:nvCxnSpPr>
          <p:cNvPr id="156" name="Google Shape;156;p4"/>
          <p:cNvCxnSpPr/>
          <p:nvPr/>
        </p:nvCxnSpPr>
        <p:spPr>
          <a:xfrm rot="10800000">
            <a:off x="4993575" y="2205540"/>
            <a:ext cx="0" cy="3665401"/>
          </a:xfrm>
          <a:prstGeom prst="straightConnector1">
            <a:avLst/>
          </a:prstGeom>
          <a:noFill/>
          <a:ln cap="flat" cmpd="sng" w="9525">
            <a:solidFill>
              <a:srgbClr val="D0CECE"/>
            </a:solidFill>
            <a:prstDash val="dash"/>
            <a:miter lim="800000"/>
            <a:headEnd len="sm" w="sm" type="none"/>
            <a:tailEnd len="sm" w="sm" type="none"/>
          </a:ln>
        </p:spPr>
      </p:cxnSp>
      <p:sp>
        <p:nvSpPr>
          <p:cNvPr id="157" name="Google Shape;157;p4"/>
          <p:cNvSpPr/>
          <p:nvPr/>
        </p:nvSpPr>
        <p:spPr>
          <a:xfrm>
            <a:off x="852646" y="2205540"/>
            <a:ext cx="287660" cy="3397250"/>
          </a:xfrm>
          <a:prstGeom prst="downArrow">
            <a:avLst>
              <a:gd fmla="val 50000" name="adj1"/>
              <a:gd fmla="val 50000" name="adj2"/>
            </a:avLst>
          </a:prstGeom>
          <a:solidFill>
            <a:srgbClr val="F4B081"/>
          </a:solid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txBox="1"/>
          <p:nvPr/>
        </p:nvSpPr>
        <p:spPr>
          <a:xfrm>
            <a:off x="5464950" y="5368622"/>
            <a:ext cx="5722127"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MicroGridsPy problem visualization and components interlinks</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Graphical user interface, sunburst chart&#10;&#10;Description automatically generated" id="164" name="Google Shape;164;p5"/>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65" name="Google Shape;165;p5"/>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 name="Google Shape;166;p5"/>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4</a:t>
            </a:r>
            <a:endParaRPr b="1" sz="1400">
              <a:solidFill>
                <a:schemeClr val="lt1"/>
              </a:solidFill>
              <a:latin typeface="Open Sans ExtraBold"/>
              <a:ea typeface="Open Sans ExtraBold"/>
              <a:cs typeface="Open Sans ExtraBold"/>
              <a:sym typeface="Open Sans ExtraBold"/>
            </a:endParaRPr>
          </a:p>
        </p:txBody>
      </p:sp>
      <p:sp>
        <p:nvSpPr>
          <p:cNvPr id="167" name="Google Shape;167;p5"/>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Input: load time series data</a:t>
            </a:r>
            <a:endParaRPr/>
          </a:p>
        </p:txBody>
      </p:sp>
      <p:cxnSp>
        <p:nvCxnSpPr>
          <p:cNvPr id="168" name="Google Shape;168;p5"/>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169" name="Google Shape;169;p5"/>
          <p:cNvSpPr txBox="1"/>
          <p:nvPr/>
        </p:nvSpPr>
        <p:spPr>
          <a:xfrm>
            <a:off x="386473" y="1031921"/>
            <a:ext cx="1111981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400">
                <a:solidFill>
                  <a:schemeClr val="dk1"/>
                </a:solidFill>
                <a:latin typeface="Open Sans"/>
                <a:ea typeface="Open Sans"/>
                <a:cs typeface="Open Sans"/>
                <a:sym typeface="Open Sans"/>
              </a:rPr>
              <a:t>Time-dependent </a:t>
            </a:r>
            <a:r>
              <a:rPr b="1" lang="en-GB" sz="1400">
                <a:solidFill>
                  <a:schemeClr val="dk1"/>
                </a:solidFill>
                <a:latin typeface="Open Sans"/>
                <a:ea typeface="Open Sans"/>
                <a:cs typeface="Open Sans"/>
                <a:sym typeface="Open Sans"/>
              </a:rPr>
              <a:t>electricity estimated need </a:t>
            </a:r>
            <a:r>
              <a:rPr lang="en-GB" sz="1400">
                <a:solidFill>
                  <a:schemeClr val="dk1"/>
                </a:solidFill>
                <a:latin typeface="Open Sans"/>
                <a:ea typeface="Open Sans"/>
                <a:cs typeface="Open Sans"/>
                <a:sym typeface="Open Sans"/>
              </a:rPr>
              <a:t>of a given area or system. It is typically measured in Watts (or kilowatts, megawatts, etc.) and captures how electricity demand varies over different periods, usually in hourly or sub-hourly intervals.</a:t>
            </a:r>
            <a:endParaRPr/>
          </a:p>
        </p:txBody>
      </p:sp>
      <p:sp>
        <p:nvSpPr>
          <p:cNvPr id="170" name="Google Shape;170;p5"/>
          <p:cNvSpPr txBox="1"/>
          <p:nvPr/>
        </p:nvSpPr>
        <p:spPr>
          <a:xfrm>
            <a:off x="7885281" y="5936167"/>
            <a:ext cx="232715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Explored in </a:t>
            </a:r>
            <a:r>
              <a:rPr b="1" i="1" lang="en-GB" sz="1200">
                <a:solidFill>
                  <a:schemeClr val="dk1"/>
                </a:solidFill>
                <a:latin typeface="Open Sans"/>
                <a:ea typeface="Open Sans"/>
                <a:cs typeface="Open Sans"/>
                <a:sym typeface="Open Sans"/>
              </a:rPr>
              <a:t>Lecture 5</a:t>
            </a:r>
            <a:r>
              <a:rPr i="1" lang="en-GB" sz="1200">
                <a:solidFill>
                  <a:schemeClr val="dk1"/>
                </a:solidFill>
                <a:latin typeface="Open Sans"/>
                <a:ea typeface="Open Sans"/>
                <a:cs typeface="Open Sans"/>
                <a:sym typeface="Open Sans"/>
              </a:rPr>
              <a:t>...</a:t>
            </a:r>
            <a:endParaRPr/>
          </a:p>
        </p:txBody>
      </p:sp>
      <p:pic>
        <p:nvPicPr>
          <p:cNvPr id="171" name="Google Shape;171;p5"/>
          <p:cNvPicPr preferRelativeResize="0"/>
          <p:nvPr/>
        </p:nvPicPr>
        <p:blipFill rotWithShape="1">
          <a:blip r:embed="rId4">
            <a:alphaModFix/>
          </a:blip>
          <a:srcRect b="0" l="0" r="0" t="0"/>
          <a:stretch/>
        </p:blipFill>
        <p:spPr>
          <a:xfrm>
            <a:off x="9768183" y="5438992"/>
            <a:ext cx="1375187" cy="774174"/>
          </a:xfrm>
          <a:prstGeom prst="roundRect">
            <a:avLst>
              <a:gd fmla="val 16667" name="adj"/>
            </a:avLst>
          </a:prstGeom>
          <a:noFill/>
          <a:ln>
            <a:noFill/>
          </a:ln>
          <a:effectLst>
            <a:outerShdw blurRad="292100" rotWithShape="0" algn="tl" dir="2700000" dist="139700">
              <a:srgbClr val="333333">
                <a:alpha val="64705"/>
              </a:srgbClr>
            </a:outerShdw>
          </a:effectLst>
        </p:spPr>
      </p:pic>
      <p:pic>
        <p:nvPicPr>
          <p:cNvPr id="172" name="Google Shape;172;p5"/>
          <p:cNvPicPr preferRelativeResize="0"/>
          <p:nvPr/>
        </p:nvPicPr>
        <p:blipFill rotWithShape="1">
          <a:blip r:embed="rId5">
            <a:alphaModFix/>
          </a:blip>
          <a:srcRect b="0" l="0" r="0" t="7041"/>
          <a:stretch/>
        </p:blipFill>
        <p:spPr>
          <a:xfrm>
            <a:off x="596123" y="2096370"/>
            <a:ext cx="2376853" cy="1654186"/>
          </a:xfrm>
          <a:prstGeom prst="rect">
            <a:avLst/>
          </a:prstGeom>
          <a:noFill/>
          <a:ln>
            <a:noFill/>
          </a:ln>
        </p:spPr>
      </p:pic>
      <p:pic>
        <p:nvPicPr>
          <p:cNvPr id="173" name="Google Shape;173;p5"/>
          <p:cNvPicPr preferRelativeResize="0"/>
          <p:nvPr/>
        </p:nvPicPr>
        <p:blipFill rotWithShape="1">
          <a:blip r:embed="rId6">
            <a:alphaModFix/>
          </a:blip>
          <a:srcRect b="0" l="0" r="0" t="0"/>
          <a:stretch/>
        </p:blipFill>
        <p:spPr>
          <a:xfrm>
            <a:off x="1174711" y="3771288"/>
            <a:ext cx="4156483" cy="2088028"/>
          </a:xfrm>
          <a:prstGeom prst="rect">
            <a:avLst/>
          </a:prstGeom>
          <a:noFill/>
          <a:ln>
            <a:noFill/>
          </a:ln>
        </p:spPr>
      </p:pic>
      <p:pic>
        <p:nvPicPr>
          <p:cNvPr id="174" name="Google Shape;174;p5"/>
          <p:cNvPicPr preferRelativeResize="0"/>
          <p:nvPr/>
        </p:nvPicPr>
        <p:blipFill rotWithShape="1">
          <a:blip r:embed="rId7">
            <a:alphaModFix/>
          </a:blip>
          <a:srcRect b="0" l="5811" r="6770" t="7227"/>
          <a:stretch/>
        </p:blipFill>
        <p:spPr>
          <a:xfrm>
            <a:off x="2945158" y="2096370"/>
            <a:ext cx="2891665" cy="1720864"/>
          </a:xfrm>
          <a:prstGeom prst="rect">
            <a:avLst/>
          </a:prstGeom>
          <a:noFill/>
          <a:ln>
            <a:noFill/>
          </a:ln>
        </p:spPr>
      </p:pic>
      <p:cxnSp>
        <p:nvCxnSpPr>
          <p:cNvPr id="175" name="Google Shape;175;p5"/>
          <p:cNvCxnSpPr/>
          <p:nvPr/>
        </p:nvCxnSpPr>
        <p:spPr>
          <a:xfrm rot="10800000">
            <a:off x="6098475" y="2184170"/>
            <a:ext cx="0" cy="3665401"/>
          </a:xfrm>
          <a:prstGeom prst="straightConnector1">
            <a:avLst/>
          </a:prstGeom>
          <a:noFill/>
          <a:ln cap="flat" cmpd="sng" w="9525">
            <a:solidFill>
              <a:srgbClr val="D0CECE"/>
            </a:solidFill>
            <a:prstDash val="dash"/>
            <a:miter lim="800000"/>
            <a:headEnd len="sm" w="sm" type="none"/>
            <a:tailEnd len="sm" w="sm" type="none"/>
          </a:ln>
        </p:spPr>
      </p:cxnSp>
      <p:sp>
        <p:nvSpPr>
          <p:cNvPr id="176" name="Google Shape;176;p5"/>
          <p:cNvSpPr txBox="1"/>
          <p:nvPr/>
        </p:nvSpPr>
        <p:spPr>
          <a:xfrm>
            <a:off x="6482334" y="1735242"/>
            <a:ext cx="4605107" cy="11541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rgbClr val="FFC000"/>
                </a:solidFill>
                <a:latin typeface="Open Sans"/>
                <a:ea typeface="Open Sans"/>
                <a:cs typeface="Open Sans"/>
                <a:sym typeface="Open Sans"/>
              </a:rPr>
              <a:t>Load Curve</a:t>
            </a:r>
            <a:endParaRPr/>
          </a:p>
          <a:p>
            <a:pPr indent="0" lvl="0" marL="0" marR="0" rtl="0" algn="l">
              <a:spcBef>
                <a:spcPts val="0"/>
              </a:spcBef>
              <a:spcAft>
                <a:spcPts val="0"/>
              </a:spcAft>
              <a:buNone/>
            </a:pPr>
            <a:r>
              <a:t/>
            </a:r>
            <a:endParaRPr sz="7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It underscores information such as peak demand, variability, baseload, and socioeconomic influences, essential for developing efficient, community-specific energy systems that provide reliable electricity.</a:t>
            </a:r>
            <a:endParaRPr/>
          </a:p>
        </p:txBody>
      </p:sp>
      <p:sp>
        <p:nvSpPr>
          <p:cNvPr id="177" name="Google Shape;177;p5"/>
          <p:cNvSpPr/>
          <p:nvPr/>
        </p:nvSpPr>
        <p:spPr>
          <a:xfrm>
            <a:off x="6584888" y="2934497"/>
            <a:ext cx="4502553" cy="2274675"/>
          </a:xfrm>
          <a:prstGeom prst="roundRect">
            <a:avLst>
              <a:gd fmla="val 3249" name="adj"/>
            </a:avLst>
          </a:pr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5"/>
          <p:cNvSpPr txBox="1"/>
          <p:nvPr/>
        </p:nvSpPr>
        <p:spPr>
          <a:xfrm>
            <a:off x="7542376" y="2987840"/>
            <a:ext cx="3448050" cy="123110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GB" sz="1400">
                <a:solidFill>
                  <a:srgbClr val="C55A11"/>
                </a:solidFill>
                <a:latin typeface="Calibri"/>
                <a:ea typeface="Calibri"/>
                <a:cs typeface="Calibri"/>
                <a:sym typeface="Calibri"/>
              </a:rPr>
              <a:t>Demand forecast</a:t>
            </a:r>
            <a:endParaRPr/>
          </a:p>
          <a:p>
            <a:pPr indent="0" lvl="0" marL="0" marR="0" rtl="0" algn="just">
              <a:spcBef>
                <a:spcPts val="0"/>
              </a:spcBef>
              <a:spcAft>
                <a:spcPts val="0"/>
              </a:spcAft>
              <a:buNone/>
            </a:pPr>
            <a:r>
              <a:rPr lang="en-GB" sz="1200">
                <a:solidFill>
                  <a:schemeClr val="dk1"/>
                </a:solidFill>
                <a:latin typeface="Calibri"/>
                <a:ea typeface="Calibri"/>
                <a:cs typeface="Calibri"/>
                <a:sym typeface="Calibri"/>
              </a:rPr>
              <a:t>Demand forecasting is crucial for tailoring energy systems to rural communities' future needs. It ensures efficient, cost-effective system sizing, adapting to varying demand influenced by development and population changes. </a:t>
            </a:r>
            <a:endParaRPr b="1" sz="1400">
              <a:solidFill>
                <a:schemeClr val="dk1"/>
              </a:solidFill>
              <a:latin typeface="Calibri"/>
              <a:ea typeface="Calibri"/>
              <a:cs typeface="Calibri"/>
              <a:sym typeface="Calibri"/>
            </a:endParaRPr>
          </a:p>
        </p:txBody>
      </p:sp>
      <p:pic>
        <p:nvPicPr>
          <p:cNvPr descr="Cerca nella barra laterale" id="179" name="Google Shape;179;p5"/>
          <p:cNvPicPr preferRelativeResize="0"/>
          <p:nvPr/>
        </p:nvPicPr>
        <p:blipFill rotWithShape="1">
          <a:blip r:embed="rId8">
            <a:alphaModFix/>
          </a:blip>
          <a:srcRect b="0" l="0" r="0" t="0"/>
          <a:stretch/>
        </p:blipFill>
        <p:spPr>
          <a:xfrm>
            <a:off x="6772262" y="3145862"/>
            <a:ext cx="673100" cy="673100"/>
          </a:xfrm>
          <a:prstGeom prst="rect">
            <a:avLst/>
          </a:prstGeom>
          <a:noFill/>
          <a:ln>
            <a:noFill/>
          </a:ln>
        </p:spPr>
      </p:pic>
      <p:sp>
        <p:nvSpPr>
          <p:cNvPr id="180" name="Google Shape;180;p5"/>
          <p:cNvSpPr txBox="1"/>
          <p:nvPr/>
        </p:nvSpPr>
        <p:spPr>
          <a:xfrm>
            <a:off x="6584888" y="4176644"/>
            <a:ext cx="4473380" cy="969496"/>
          </a:xfrm>
          <a:prstGeom prst="rect">
            <a:avLst/>
          </a:prstGeom>
          <a:blipFill rotWithShape="1">
            <a:blip r:embed="rId9">
              <a:alphaModFix/>
            </a:blip>
            <a:stretch>
              <a:fillRect b="-2514" l="0" r="0" t="-50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181" name="Google Shape;181;p5"/>
          <p:cNvSpPr txBox="1"/>
          <p:nvPr/>
        </p:nvSpPr>
        <p:spPr>
          <a:xfrm>
            <a:off x="568278" y="1778087"/>
            <a:ext cx="5722127"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Various examples of load curves  </a:t>
            </a:r>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Graphical user interface, sunburst chart&#10;&#10;Description automatically generated" id="187" name="Google Shape;187;p6"/>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188" name="Google Shape;188;p6"/>
          <p:cNvSpPr/>
          <p:nvPr/>
        </p:nvSpPr>
        <p:spPr>
          <a:xfrm>
            <a:off x="69216" y="53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6"/>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5</a:t>
            </a:r>
            <a:endParaRPr b="1" sz="1400">
              <a:solidFill>
                <a:schemeClr val="lt1"/>
              </a:solidFill>
              <a:latin typeface="Open Sans ExtraBold"/>
              <a:ea typeface="Open Sans ExtraBold"/>
              <a:cs typeface="Open Sans ExtraBold"/>
              <a:sym typeface="Open Sans ExtraBold"/>
            </a:endParaRPr>
          </a:p>
        </p:txBody>
      </p:sp>
      <p:sp>
        <p:nvSpPr>
          <p:cNvPr id="190" name="Google Shape;190;p6"/>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Input: renewables time series data</a:t>
            </a:r>
            <a:endParaRPr/>
          </a:p>
        </p:txBody>
      </p:sp>
      <p:cxnSp>
        <p:nvCxnSpPr>
          <p:cNvPr id="191" name="Google Shape;191;p6"/>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192" name="Google Shape;192;p6"/>
          <p:cNvSpPr txBox="1"/>
          <p:nvPr/>
        </p:nvSpPr>
        <p:spPr>
          <a:xfrm>
            <a:off x="386473" y="1031921"/>
            <a:ext cx="11119810" cy="73866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400">
                <a:solidFill>
                  <a:schemeClr val="dk1"/>
                </a:solidFill>
                <a:latin typeface="Open Sans"/>
                <a:ea typeface="Open Sans"/>
                <a:cs typeface="Open Sans"/>
                <a:sym typeface="Open Sans"/>
              </a:rPr>
              <a:t>Estimated </a:t>
            </a:r>
            <a:r>
              <a:rPr b="1" lang="en-GB" sz="1400">
                <a:solidFill>
                  <a:schemeClr val="dk1"/>
                </a:solidFill>
                <a:latin typeface="Open Sans"/>
                <a:ea typeface="Open Sans"/>
                <a:cs typeface="Open Sans"/>
                <a:sym typeface="Open Sans"/>
              </a:rPr>
              <a:t>electricity production for each unitary generation technology </a:t>
            </a:r>
            <a:r>
              <a:rPr lang="en-GB" sz="1400">
                <a:solidFill>
                  <a:schemeClr val="dk1"/>
                </a:solidFill>
                <a:latin typeface="Open Sans"/>
                <a:ea typeface="Open Sans"/>
                <a:cs typeface="Open Sans"/>
                <a:sym typeface="Open Sans"/>
              </a:rPr>
              <a:t>at a specific time and location. It is typically measured in Watts (or kilowatts, megawatts, etc.) and illustrates how electricity production varies over time and by source, usually in hourly or sub-hourly intervals.</a:t>
            </a:r>
            <a:endParaRPr/>
          </a:p>
        </p:txBody>
      </p:sp>
      <p:grpSp>
        <p:nvGrpSpPr>
          <p:cNvPr id="193" name="Google Shape;193;p6"/>
          <p:cNvGrpSpPr/>
          <p:nvPr/>
        </p:nvGrpSpPr>
        <p:grpSpPr>
          <a:xfrm>
            <a:off x="2746641" y="2013008"/>
            <a:ext cx="3210526" cy="1505308"/>
            <a:chOff x="2762015" y="1882367"/>
            <a:chExt cx="3940801" cy="1876043"/>
          </a:xfrm>
        </p:grpSpPr>
        <p:pic>
          <p:nvPicPr>
            <p:cNvPr id="194" name="Google Shape;194;p6"/>
            <p:cNvPicPr preferRelativeResize="0"/>
            <p:nvPr/>
          </p:nvPicPr>
          <p:blipFill rotWithShape="1">
            <a:blip r:embed="rId4">
              <a:alphaModFix/>
            </a:blip>
            <a:srcRect b="0" l="0" r="0" t="0"/>
            <a:stretch/>
          </p:blipFill>
          <p:spPr>
            <a:xfrm>
              <a:off x="2762015" y="1882367"/>
              <a:ext cx="3940801" cy="1876043"/>
            </a:xfrm>
            <a:prstGeom prst="rect">
              <a:avLst/>
            </a:prstGeom>
            <a:noFill/>
            <a:ln>
              <a:noFill/>
            </a:ln>
          </p:spPr>
        </p:pic>
        <p:sp>
          <p:nvSpPr>
            <p:cNvPr id="195" name="Google Shape;195;p6"/>
            <p:cNvSpPr/>
            <p:nvPr/>
          </p:nvSpPr>
          <p:spPr>
            <a:xfrm>
              <a:off x="6438900" y="1882367"/>
              <a:ext cx="234950" cy="2131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96" name="Google Shape;196;p6"/>
          <p:cNvGrpSpPr/>
          <p:nvPr/>
        </p:nvGrpSpPr>
        <p:grpSpPr>
          <a:xfrm>
            <a:off x="2821374" y="3886153"/>
            <a:ext cx="3112195" cy="1381138"/>
            <a:chOff x="2562049" y="3900416"/>
            <a:chExt cx="3549826" cy="1664570"/>
          </a:xfrm>
        </p:grpSpPr>
        <p:pic>
          <p:nvPicPr>
            <p:cNvPr id="197" name="Google Shape;197;p6"/>
            <p:cNvPicPr preferRelativeResize="0"/>
            <p:nvPr/>
          </p:nvPicPr>
          <p:blipFill rotWithShape="1">
            <a:blip r:embed="rId5">
              <a:alphaModFix/>
            </a:blip>
            <a:srcRect b="0" l="0" r="0" t="0"/>
            <a:stretch/>
          </p:blipFill>
          <p:spPr>
            <a:xfrm>
              <a:off x="2562049" y="3910067"/>
              <a:ext cx="3549826" cy="1654919"/>
            </a:xfrm>
            <a:prstGeom prst="rect">
              <a:avLst/>
            </a:prstGeom>
            <a:noFill/>
            <a:ln>
              <a:noFill/>
            </a:ln>
          </p:spPr>
        </p:pic>
        <p:sp>
          <p:nvSpPr>
            <p:cNvPr id="198" name="Google Shape;198;p6"/>
            <p:cNvSpPr/>
            <p:nvPr/>
          </p:nvSpPr>
          <p:spPr>
            <a:xfrm>
              <a:off x="5876925" y="3900416"/>
              <a:ext cx="234950" cy="2131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199" name="Google Shape;199;p6"/>
          <p:cNvPicPr preferRelativeResize="0"/>
          <p:nvPr/>
        </p:nvPicPr>
        <p:blipFill rotWithShape="1">
          <a:blip r:embed="rId6">
            <a:alphaModFix/>
          </a:blip>
          <a:srcRect b="0" l="0" r="0" t="0"/>
          <a:stretch/>
        </p:blipFill>
        <p:spPr>
          <a:xfrm>
            <a:off x="680227" y="3914677"/>
            <a:ext cx="1304136" cy="1247924"/>
          </a:xfrm>
          <a:prstGeom prst="rect">
            <a:avLst/>
          </a:prstGeom>
          <a:noFill/>
          <a:ln>
            <a:noFill/>
          </a:ln>
        </p:spPr>
      </p:pic>
      <p:pic>
        <p:nvPicPr>
          <p:cNvPr id="200" name="Google Shape;200;p6"/>
          <p:cNvPicPr preferRelativeResize="0"/>
          <p:nvPr/>
        </p:nvPicPr>
        <p:blipFill rotWithShape="1">
          <a:blip r:embed="rId7">
            <a:alphaModFix/>
          </a:blip>
          <a:srcRect b="0" l="0" r="0" t="0"/>
          <a:stretch/>
        </p:blipFill>
        <p:spPr>
          <a:xfrm>
            <a:off x="657279" y="2001813"/>
            <a:ext cx="1350032" cy="1381139"/>
          </a:xfrm>
          <a:prstGeom prst="rect">
            <a:avLst/>
          </a:prstGeom>
          <a:noFill/>
          <a:ln>
            <a:noFill/>
          </a:ln>
        </p:spPr>
      </p:pic>
      <p:cxnSp>
        <p:nvCxnSpPr>
          <p:cNvPr id="201" name="Google Shape;201;p6"/>
          <p:cNvCxnSpPr/>
          <p:nvPr/>
        </p:nvCxnSpPr>
        <p:spPr>
          <a:xfrm>
            <a:off x="185689" y="3692218"/>
            <a:ext cx="11112938" cy="0"/>
          </a:xfrm>
          <a:prstGeom prst="straightConnector1">
            <a:avLst/>
          </a:prstGeom>
          <a:noFill/>
          <a:ln cap="flat" cmpd="sng" w="9525">
            <a:solidFill>
              <a:srgbClr val="D0CECE"/>
            </a:solidFill>
            <a:prstDash val="dash"/>
            <a:miter lim="800000"/>
            <a:headEnd len="sm" w="sm" type="none"/>
            <a:tailEnd len="sm" w="sm" type="none"/>
          </a:ln>
        </p:spPr>
      </p:cxnSp>
      <p:sp>
        <p:nvSpPr>
          <p:cNvPr id="202" name="Google Shape;202;p6"/>
          <p:cNvSpPr txBox="1"/>
          <p:nvPr/>
        </p:nvSpPr>
        <p:spPr>
          <a:xfrm>
            <a:off x="6490337" y="2136766"/>
            <a:ext cx="4474742" cy="121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rgbClr val="FFC000"/>
                </a:solidFill>
                <a:latin typeface="Open Sans"/>
                <a:ea typeface="Open Sans"/>
                <a:cs typeface="Open Sans"/>
                <a:sym typeface="Open Sans"/>
              </a:rPr>
              <a:t>Solar Resource Availability</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100">
                <a:solidFill>
                  <a:schemeClr val="dk1"/>
                </a:solidFill>
                <a:latin typeface="Open Sans"/>
                <a:ea typeface="Open Sans"/>
                <a:cs typeface="Open Sans"/>
                <a:sym typeface="Open Sans"/>
              </a:rPr>
              <a:t>It reflects the amount of sunlight accessible at a specific location over time. This dataset is typically characterized by parameters like solar irradiance, panel efficiency, optimal panel tilt and orientation, local climate conditions, and system losses. These elements determine the potential energy output of solar panels.</a:t>
            </a:r>
            <a:endParaRPr/>
          </a:p>
        </p:txBody>
      </p:sp>
      <p:grpSp>
        <p:nvGrpSpPr>
          <p:cNvPr id="203" name="Google Shape;203;p6"/>
          <p:cNvGrpSpPr/>
          <p:nvPr/>
        </p:nvGrpSpPr>
        <p:grpSpPr>
          <a:xfrm>
            <a:off x="2358848" y="1950686"/>
            <a:ext cx="88215" cy="1431594"/>
            <a:chOff x="7901056" y="196794"/>
            <a:chExt cx="88215" cy="5796498"/>
          </a:xfrm>
        </p:grpSpPr>
        <p:cxnSp>
          <p:nvCxnSpPr>
            <p:cNvPr id="204" name="Google Shape;204;p6"/>
            <p:cNvCxnSpPr/>
            <p:nvPr/>
          </p:nvCxnSpPr>
          <p:spPr>
            <a:xfrm>
              <a:off x="7923293" y="196794"/>
              <a:ext cx="0" cy="5796498"/>
            </a:xfrm>
            <a:prstGeom prst="straightConnector1">
              <a:avLst/>
            </a:prstGeom>
            <a:noFill/>
            <a:ln cap="flat" cmpd="sng" w="9525">
              <a:solidFill>
                <a:schemeClr val="dk1"/>
              </a:solidFill>
              <a:prstDash val="dash"/>
              <a:miter lim="800000"/>
              <a:headEnd len="sm" w="sm" type="none"/>
              <a:tailEnd len="sm" w="sm" type="none"/>
            </a:ln>
          </p:spPr>
        </p:cxnSp>
        <p:sp>
          <p:nvSpPr>
            <p:cNvPr id="205" name="Google Shape;205;p6"/>
            <p:cNvSpPr/>
            <p:nvPr/>
          </p:nvSpPr>
          <p:spPr>
            <a:xfrm>
              <a:off x="7901056" y="2574397"/>
              <a:ext cx="88215" cy="1041289"/>
            </a:xfrm>
            <a:prstGeom prst="chevron">
              <a:avLst>
                <a:gd fmla="val 50000" name="adj"/>
              </a:avLst>
            </a:prstGeom>
            <a:solidFill>
              <a:srgbClr val="00206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6" name="Google Shape;206;p6"/>
          <p:cNvGrpSpPr/>
          <p:nvPr/>
        </p:nvGrpSpPr>
        <p:grpSpPr>
          <a:xfrm>
            <a:off x="2360963" y="3835697"/>
            <a:ext cx="88215" cy="1431594"/>
            <a:chOff x="7901056" y="196794"/>
            <a:chExt cx="88215" cy="5796498"/>
          </a:xfrm>
        </p:grpSpPr>
        <p:cxnSp>
          <p:nvCxnSpPr>
            <p:cNvPr id="207" name="Google Shape;207;p6"/>
            <p:cNvCxnSpPr/>
            <p:nvPr/>
          </p:nvCxnSpPr>
          <p:spPr>
            <a:xfrm>
              <a:off x="7923293" y="196794"/>
              <a:ext cx="0" cy="5796498"/>
            </a:xfrm>
            <a:prstGeom prst="straightConnector1">
              <a:avLst/>
            </a:prstGeom>
            <a:noFill/>
            <a:ln cap="flat" cmpd="sng" w="9525">
              <a:solidFill>
                <a:schemeClr val="dk1"/>
              </a:solidFill>
              <a:prstDash val="dash"/>
              <a:miter lim="800000"/>
              <a:headEnd len="sm" w="sm" type="none"/>
              <a:tailEnd len="sm" w="sm" type="none"/>
            </a:ln>
          </p:spPr>
        </p:cxnSp>
        <p:sp>
          <p:nvSpPr>
            <p:cNvPr id="208" name="Google Shape;208;p6"/>
            <p:cNvSpPr/>
            <p:nvPr/>
          </p:nvSpPr>
          <p:spPr>
            <a:xfrm>
              <a:off x="7901056" y="2574397"/>
              <a:ext cx="88215" cy="1041289"/>
            </a:xfrm>
            <a:prstGeom prst="chevron">
              <a:avLst>
                <a:gd fmla="val 50000" name="adj"/>
              </a:avLst>
            </a:prstGeom>
            <a:solidFill>
              <a:srgbClr val="00206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9" name="Google Shape;209;p6"/>
          <p:cNvSpPr txBox="1"/>
          <p:nvPr/>
        </p:nvSpPr>
        <p:spPr>
          <a:xfrm>
            <a:off x="6490337" y="4006859"/>
            <a:ext cx="4493543" cy="12157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a:solidFill>
                  <a:srgbClr val="002060"/>
                </a:solidFill>
                <a:latin typeface="Open Sans"/>
                <a:ea typeface="Open Sans"/>
                <a:cs typeface="Open Sans"/>
                <a:sym typeface="Open Sans"/>
              </a:rPr>
              <a:t>Wind Resource Availability</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100">
                <a:solidFill>
                  <a:schemeClr val="dk1"/>
                </a:solidFill>
                <a:latin typeface="Open Sans"/>
                <a:ea typeface="Open Sans"/>
                <a:cs typeface="Open Sans"/>
                <a:sym typeface="Open Sans"/>
              </a:rPr>
              <a:t>It tracks wind speed and direction at specific locations. Key factors for estimating wind turbine electricity production include wind speed, the turbine's power curve, cut-in and cut-out speeds, air density, and turbine height. These elements together determine the potential energy output of wind turbines.</a:t>
            </a:r>
            <a:endParaRPr/>
          </a:p>
        </p:txBody>
      </p:sp>
      <p:pic>
        <p:nvPicPr>
          <p:cNvPr id="210" name="Google Shape;210;p6"/>
          <p:cNvPicPr preferRelativeResize="0"/>
          <p:nvPr/>
        </p:nvPicPr>
        <p:blipFill rotWithShape="1">
          <a:blip r:embed="rId8">
            <a:alphaModFix/>
          </a:blip>
          <a:srcRect b="0" l="0" r="0" t="0"/>
          <a:stretch/>
        </p:blipFill>
        <p:spPr>
          <a:xfrm>
            <a:off x="9782050" y="5449812"/>
            <a:ext cx="1377950" cy="774174"/>
          </a:xfrm>
          <a:prstGeom prst="roundRect">
            <a:avLst>
              <a:gd fmla="val 16667" name="adj"/>
            </a:avLst>
          </a:prstGeom>
          <a:noFill/>
          <a:ln>
            <a:noFill/>
          </a:ln>
          <a:effectLst>
            <a:outerShdw blurRad="292100" rotWithShape="0" algn="tl" dir="2700000" dist="139700">
              <a:srgbClr val="333333">
                <a:alpha val="64705"/>
              </a:srgbClr>
            </a:outerShdw>
          </a:effectLst>
        </p:spPr>
      </p:pic>
      <p:sp>
        <p:nvSpPr>
          <p:cNvPr id="211" name="Google Shape;211;p6"/>
          <p:cNvSpPr txBox="1"/>
          <p:nvPr/>
        </p:nvSpPr>
        <p:spPr>
          <a:xfrm>
            <a:off x="7885281" y="5936167"/>
            <a:ext cx="232715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Explored in </a:t>
            </a:r>
            <a:r>
              <a:rPr b="1" i="1" lang="en-GB" sz="1200">
                <a:solidFill>
                  <a:schemeClr val="dk1"/>
                </a:solidFill>
                <a:latin typeface="Open Sans"/>
                <a:ea typeface="Open Sans"/>
                <a:cs typeface="Open Sans"/>
                <a:sym typeface="Open Sans"/>
              </a:rPr>
              <a:t>Lecture 6</a:t>
            </a:r>
            <a:r>
              <a:rPr i="1" lang="en-GB" sz="1200">
                <a:solidFill>
                  <a:schemeClr val="dk1"/>
                </a:solidFill>
                <a:latin typeface="Open Sans"/>
                <a:ea typeface="Open Sans"/>
                <a:cs typeface="Open Sans"/>
                <a:sym typeface="Open Sans"/>
              </a:rPr>
              <a:t>...</a:t>
            </a:r>
            <a:endParaRPr/>
          </a:p>
        </p:txBody>
      </p:sp>
      <p:sp>
        <p:nvSpPr>
          <p:cNvPr id="212" name="Google Shape;212;p6"/>
          <p:cNvSpPr txBox="1"/>
          <p:nvPr/>
        </p:nvSpPr>
        <p:spPr>
          <a:xfrm>
            <a:off x="217528" y="3401376"/>
            <a:ext cx="2229535"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Solar Atlas of Africa [2]</a:t>
            </a:r>
            <a:endParaRPr/>
          </a:p>
        </p:txBody>
      </p:sp>
      <p:sp>
        <p:nvSpPr>
          <p:cNvPr id="213" name="Google Shape;213;p6"/>
          <p:cNvSpPr txBox="1"/>
          <p:nvPr/>
        </p:nvSpPr>
        <p:spPr>
          <a:xfrm>
            <a:off x="217528" y="5162601"/>
            <a:ext cx="2229535"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Wind Atlas of Africa [3]</a:t>
            </a:r>
            <a:endParaRPr/>
          </a:p>
        </p:txBody>
      </p:sp>
      <p:sp>
        <p:nvSpPr>
          <p:cNvPr id="214" name="Google Shape;214;p6"/>
          <p:cNvSpPr txBox="1"/>
          <p:nvPr/>
        </p:nvSpPr>
        <p:spPr>
          <a:xfrm>
            <a:off x="2763654" y="5439949"/>
            <a:ext cx="3227634"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Examples of daily average load factor for solar and wind [4]</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Graphical user interface, sunburst chart&#10;&#10;Description automatically generated" id="220" name="Google Shape;220;p7"/>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21" name="Google Shape;221;p7"/>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7"/>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6</a:t>
            </a:r>
            <a:endParaRPr b="1" sz="1400">
              <a:solidFill>
                <a:schemeClr val="lt1"/>
              </a:solidFill>
              <a:latin typeface="Open Sans ExtraBold"/>
              <a:ea typeface="Open Sans ExtraBold"/>
              <a:cs typeface="Open Sans ExtraBold"/>
              <a:sym typeface="Open Sans ExtraBold"/>
            </a:endParaRPr>
          </a:p>
        </p:txBody>
      </p:sp>
      <p:sp>
        <p:nvSpPr>
          <p:cNvPr id="223" name="Google Shape;223;p7"/>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Input: Techno-economic parameters</a:t>
            </a:r>
            <a:endParaRPr/>
          </a:p>
        </p:txBody>
      </p:sp>
      <p:cxnSp>
        <p:nvCxnSpPr>
          <p:cNvPr id="224" name="Google Shape;224;p7"/>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225" name="Google Shape;225;p7"/>
          <p:cNvSpPr txBox="1"/>
          <p:nvPr/>
        </p:nvSpPr>
        <p:spPr>
          <a:xfrm>
            <a:off x="386473" y="1031921"/>
            <a:ext cx="11119810" cy="5232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400">
                <a:solidFill>
                  <a:schemeClr val="dk1"/>
                </a:solidFill>
                <a:latin typeface="Open Sans"/>
                <a:ea typeface="Open Sans"/>
                <a:cs typeface="Open Sans"/>
                <a:sym typeface="Open Sans"/>
              </a:rPr>
              <a:t>Parameters definition requires detailed data to accurately reflect the system's economic, technical, and ecological dimensions, thereby ensuring a robust and comprehensive optimization model.</a:t>
            </a:r>
            <a:endParaRPr/>
          </a:p>
        </p:txBody>
      </p:sp>
      <p:sp>
        <p:nvSpPr>
          <p:cNvPr id="226" name="Google Shape;226;p7"/>
          <p:cNvSpPr txBox="1"/>
          <p:nvPr/>
        </p:nvSpPr>
        <p:spPr>
          <a:xfrm>
            <a:off x="382159" y="1737239"/>
            <a:ext cx="5102280" cy="44627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rgbClr val="002060"/>
                </a:solidFill>
                <a:latin typeface="Open Sans"/>
                <a:ea typeface="Open Sans"/>
                <a:cs typeface="Open Sans"/>
                <a:sym typeface="Open Sans"/>
              </a:rPr>
              <a:t>Specific Investment costs [e.g. $/W]</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It encompasses all initial financial outlays required to acquire, install, and commission various components of the energy system.</a:t>
            </a:r>
            <a:endParaRPr/>
          </a:p>
          <a:p>
            <a:pPr indent="0" lvl="0" marL="0" marR="0" rtl="0" algn="just">
              <a:spcBef>
                <a:spcPts val="0"/>
              </a:spcBef>
              <a:spcAft>
                <a:spcPts val="0"/>
              </a:spcAft>
              <a:buNone/>
            </a:pPr>
            <a:r>
              <a:rPr b="1" lang="en-GB" sz="1200">
                <a:solidFill>
                  <a:schemeClr val="dk1"/>
                </a:solidFill>
                <a:latin typeface="Open Sans"/>
                <a:ea typeface="Open Sans"/>
                <a:cs typeface="Open Sans"/>
                <a:sym typeface="Open Sans"/>
              </a:rPr>
              <a:t>Examples</a:t>
            </a:r>
            <a:r>
              <a:rPr lang="en-GB" sz="1200">
                <a:solidFill>
                  <a:schemeClr val="dk1"/>
                </a:solidFill>
                <a:latin typeface="Open Sans"/>
                <a:ea typeface="Open Sans"/>
                <a:cs typeface="Open Sans"/>
                <a:sym typeface="Open Sans"/>
              </a:rPr>
              <a:t>: CAPEX, PV installation, Wind turbine erection etc.</a:t>
            </a:r>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 </a:t>
            </a:r>
            <a:endParaRPr i="1" sz="1100">
              <a:solidFill>
                <a:schemeClr val="dk1"/>
              </a:solidFill>
              <a:latin typeface="Open Sans"/>
              <a:ea typeface="Open Sans"/>
              <a:cs typeface="Open Sans"/>
              <a:sym typeface="Open Sans"/>
            </a:endParaRPr>
          </a:p>
          <a:p>
            <a:pPr indent="0" lvl="0" marL="0" marR="0" rtl="0" algn="l">
              <a:spcBef>
                <a:spcPts val="0"/>
              </a:spcBef>
              <a:spcAft>
                <a:spcPts val="0"/>
              </a:spcAft>
              <a:buNone/>
            </a:pPr>
            <a:r>
              <a:rPr lang="en-GB" sz="1400">
                <a:solidFill>
                  <a:srgbClr val="002060"/>
                </a:solidFill>
                <a:latin typeface="Open Sans"/>
                <a:ea typeface="Open Sans"/>
                <a:cs typeface="Open Sans"/>
                <a:sym typeface="Open Sans"/>
              </a:rPr>
              <a:t>Specific Operation costs [e.g. $/Wh]</a:t>
            </a:r>
            <a:endParaRPr/>
          </a:p>
          <a:p>
            <a:pPr indent="0" lvl="0" marL="0" marR="0" rtl="0" algn="l">
              <a:spcBef>
                <a:spcPts val="0"/>
              </a:spcBef>
              <a:spcAft>
                <a:spcPts val="0"/>
              </a:spcAft>
              <a:buNone/>
            </a:pPr>
            <a:r>
              <a:t/>
            </a:r>
            <a:endParaRPr sz="600">
              <a:solidFill>
                <a:srgbClr val="C55A11"/>
              </a:solidFill>
              <a:latin typeface="Open Sans"/>
              <a:ea typeface="Open Sans"/>
              <a:cs typeface="Open Sans"/>
              <a:sym typeface="Open Sans"/>
            </a:endParaRPr>
          </a:p>
          <a:p>
            <a:pPr indent="0" lvl="0" marL="0" marR="0" rtl="0" algn="just">
              <a:spcBef>
                <a:spcPts val="0"/>
              </a:spcBef>
              <a:spcAft>
                <a:spcPts val="0"/>
              </a:spcAft>
              <a:buNone/>
            </a:pPr>
            <a:r>
              <a:rPr i="1" lang="en-GB" sz="1200">
                <a:solidFill>
                  <a:schemeClr val="dk1"/>
                </a:solidFill>
                <a:latin typeface="Open Sans"/>
                <a:ea typeface="Open Sans"/>
                <a:cs typeface="Open Sans"/>
                <a:sym typeface="Open Sans"/>
              </a:rPr>
              <a:t>They cover the recurring expenses associated with the daily operation and maintenance of the energy system over its lifetime.</a:t>
            </a:r>
            <a:endParaRPr/>
          </a:p>
          <a:p>
            <a:pPr indent="0" lvl="0" marL="0" marR="0" rtl="0" algn="just">
              <a:spcBef>
                <a:spcPts val="0"/>
              </a:spcBef>
              <a:spcAft>
                <a:spcPts val="0"/>
              </a:spcAft>
              <a:buNone/>
            </a:pPr>
            <a:r>
              <a:rPr b="1" lang="en-GB" sz="1200">
                <a:solidFill>
                  <a:schemeClr val="dk1"/>
                </a:solidFill>
                <a:latin typeface="Open Sans"/>
                <a:ea typeface="Open Sans"/>
                <a:cs typeface="Open Sans"/>
                <a:sym typeface="Open Sans"/>
              </a:rPr>
              <a:t>Examples</a:t>
            </a:r>
            <a:r>
              <a:rPr lang="en-GB" sz="1200">
                <a:solidFill>
                  <a:schemeClr val="dk1"/>
                </a:solidFill>
                <a:latin typeface="Open Sans"/>
                <a:ea typeface="Open Sans"/>
                <a:cs typeface="Open Sans"/>
                <a:sym typeface="Open Sans"/>
              </a:rPr>
              <a:t>:  OPEX, maintenance costs etc.</a:t>
            </a:r>
            <a:endParaRPr/>
          </a:p>
          <a:p>
            <a:pPr indent="0" lvl="0" marL="0" marR="0" rtl="0" algn="just">
              <a:spcBef>
                <a:spcPts val="0"/>
              </a:spcBef>
              <a:spcAft>
                <a:spcPts val="0"/>
              </a:spcAft>
              <a:buNone/>
            </a:pPr>
            <a:r>
              <a:t/>
            </a:r>
            <a:endParaRPr i="1" sz="12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2060"/>
              </a:buClr>
              <a:buSzPts val="1400"/>
              <a:buFont typeface="Open Sans"/>
              <a:buNone/>
            </a:pPr>
            <a:r>
              <a:rPr b="0" i="0" lang="en-GB" sz="1400" u="none" cap="none" strike="noStrike">
                <a:solidFill>
                  <a:srgbClr val="002060"/>
                </a:solidFill>
                <a:latin typeface="Open Sans"/>
                <a:ea typeface="Open Sans"/>
                <a:cs typeface="Open Sans"/>
                <a:sym typeface="Open Sans"/>
              </a:rPr>
              <a:t>Performance Metrics [e.g. %]</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200"/>
              <a:buFont typeface="Open Sans"/>
              <a:buNone/>
            </a:pPr>
            <a:r>
              <a:rPr b="0" i="1" lang="en-GB" sz="1200" u="none" cap="none" strike="noStrike">
                <a:solidFill>
                  <a:srgbClr val="000000"/>
                </a:solidFill>
                <a:latin typeface="Open Sans"/>
                <a:ea typeface="Open Sans"/>
                <a:cs typeface="Open Sans"/>
                <a:sym typeface="Open Sans"/>
              </a:rPr>
              <a:t>They represent the effectiveness with which each component converts energy from one form to another, maintains power quality, and ensures system durability and reliability.</a:t>
            </a:r>
            <a:endParaRPr/>
          </a:p>
          <a:p>
            <a:pPr indent="0" lvl="0" marL="0" marR="0" rtl="0" algn="just">
              <a:lnSpc>
                <a:spcPct val="100000"/>
              </a:lnSpc>
              <a:spcBef>
                <a:spcPts val="0"/>
              </a:spcBef>
              <a:spcAft>
                <a:spcPts val="0"/>
              </a:spcAft>
              <a:buClr>
                <a:srgbClr val="000000"/>
              </a:buClr>
              <a:buSzPts val="1200"/>
              <a:buFont typeface="Open Sans"/>
              <a:buNone/>
            </a:pPr>
            <a:r>
              <a:rPr b="1" i="0" lang="en-GB" sz="1200" u="none" cap="none" strike="noStrike">
                <a:solidFill>
                  <a:srgbClr val="000000"/>
                </a:solidFill>
                <a:latin typeface="Open Sans"/>
                <a:ea typeface="Open Sans"/>
                <a:cs typeface="Open Sans"/>
                <a:sym typeface="Open Sans"/>
              </a:rPr>
              <a:t>Examples</a:t>
            </a:r>
            <a:r>
              <a:rPr lang="en-GB" sz="1200">
                <a:solidFill>
                  <a:srgbClr val="000000"/>
                </a:solidFill>
                <a:latin typeface="Open Sans"/>
                <a:ea typeface="Open Sans"/>
                <a:cs typeface="Open Sans"/>
                <a:sym typeface="Open Sans"/>
              </a:rPr>
              <a:t>: lifetimes, </a:t>
            </a:r>
            <a:r>
              <a:rPr b="0" i="0" lang="en-GB" sz="1200" u="none" cap="none" strike="noStrike">
                <a:solidFill>
                  <a:srgbClr val="000000"/>
                </a:solidFill>
                <a:latin typeface="Open Sans"/>
                <a:ea typeface="Open Sans"/>
                <a:cs typeface="Open Sans"/>
                <a:sym typeface="Open Sans"/>
              </a:rPr>
              <a:t>efficiencies, depth of discharge etc.</a:t>
            </a:r>
            <a:endParaRPr/>
          </a:p>
          <a:p>
            <a:pPr indent="0" lvl="0" marL="0" marR="0" rtl="0" algn="just">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2060"/>
              </a:buClr>
              <a:buSzPts val="1400"/>
              <a:buFont typeface="Open Sans"/>
              <a:buNone/>
            </a:pPr>
            <a:r>
              <a:rPr b="0" i="0" lang="en-GB" sz="1400" u="none" cap="none" strike="noStrike">
                <a:solidFill>
                  <a:srgbClr val="002060"/>
                </a:solidFill>
                <a:latin typeface="Open Sans"/>
                <a:ea typeface="Open Sans"/>
                <a:cs typeface="Open Sans"/>
                <a:sym typeface="Open Sans"/>
              </a:rPr>
              <a:t>Environmental factors [e.g. kgCO</a:t>
            </a:r>
            <a:r>
              <a:rPr b="0" baseline="-25000" i="0" lang="en-GB" sz="1400" u="none" cap="none" strike="noStrike">
                <a:solidFill>
                  <a:srgbClr val="002060"/>
                </a:solidFill>
                <a:latin typeface="Open Sans"/>
                <a:ea typeface="Open Sans"/>
                <a:cs typeface="Open Sans"/>
                <a:sym typeface="Open Sans"/>
              </a:rPr>
              <a:t>2</a:t>
            </a:r>
            <a:r>
              <a:rPr b="0" i="0" lang="en-GB" sz="1400" u="none" cap="none" strike="noStrike">
                <a:solidFill>
                  <a:srgbClr val="002060"/>
                </a:solidFill>
                <a:latin typeface="Open Sans"/>
                <a:ea typeface="Open Sans"/>
                <a:cs typeface="Open Sans"/>
                <a:sym typeface="Open Sans"/>
              </a:rPr>
              <a:t>/kW]</a:t>
            </a:r>
            <a:endParaRPr/>
          </a:p>
          <a:p>
            <a:pPr indent="0" lvl="0" marL="0" marR="0" rtl="0" algn="l">
              <a:lnSpc>
                <a:spcPct val="100000"/>
              </a:lnSpc>
              <a:spcBef>
                <a:spcPts val="0"/>
              </a:spcBef>
              <a:spcAft>
                <a:spcPts val="0"/>
              </a:spcAft>
              <a:buClr>
                <a:schemeClr val="dk1"/>
              </a:buClr>
              <a:buSzPts val="600"/>
              <a:buFont typeface="Calibri"/>
              <a:buNone/>
            </a:pPr>
            <a:r>
              <a:t/>
            </a:r>
            <a:endParaRPr b="0" i="0" sz="600" u="none" cap="none" strike="noStrike">
              <a:solidFill>
                <a:srgbClr val="C55A11"/>
              </a:solidFill>
              <a:latin typeface="Open Sans"/>
              <a:ea typeface="Open Sans"/>
              <a:cs typeface="Open Sans"/>
              <a:sym typeface="Open Sans"/>
            </a:endParaRPr>
          </a:p>
          <a:p>
            <a:pPr indent="0" lvl="0" marL="0" marR="0" rtl="0" algn="just">
              <a:lnSpc>
                <a:spcPct val="100000"/>
              </a:lnSpc>
              <a:spcBef>
                <a:spcPts val="0"/>
              </a:spcBef>
              <a:spcAft>
                <a:spcPts val="0"/>
              </a:spcAft>
              <a:buClr>
                <a:srgbClr val="000000"/>
              </a:buClr>
              <a:buSzPts val="1200"/>
              <a:buFont typeface="Open Sans"/>
              <a:buNone/>
            </a:pPr>
            <a:r>
              <a:rPr b="0" i="1" lang="en-GB" sz="1200" u="none" cap="none" strike="noStrike">
                <a:solidFill>
                  <a:srgbClr val="000000"/>
                </a:solidFill>
                <a:latin typeface="Open Sans"/>
                <a:ea typeface="Open Sans"/>
                <a:cs typeface="Open Sans"/>
                <a:sym typeface="Open Sans"/>
              </a:rPr>
              <a:t>They assess the environmental footprint of the energy system, considering the sustainability and ecological implications of its operation.</a:t>
            </a:r>
            <a:endParaRPr/>
          </a:p>
          <a:p>
            <a:pPr indent="0" lvl="0" marL="0" marR="0" rtl="0" algn="just">
              <a:lnSpc>
                <a:spcPct val="100000"/>
              </a:lnSpc>
              <a:spcBef>
                <a:spcPts val="0"/>
              </a:spcBef>
              <a:spcAft>
                <a:spcPts val="0"/>
              </a:spcAft>
              <a:buClr>
                <a:srgbClr val="000000"/>
              </a:buClr>
              <a:buSzPts val="1200"/>
              <a:buFont typeface="Open Sans"/>
              <a:buNone/>
            </a:pPr>
            <a:r>
              <a:rPr b="1" i="0" lang="en-GB" sz="1200" u="none" cap="none" strike="noStrike">
                <a:solidFill>
                  <a:srgbClr val="000000"/>
                </a:solidFill>
                <a:latin typeface="Open Sans"/>
                <a:ea typeface="Open Sans"/>
                <a:cs typeface="Open Sans"/>
                <a:sym typeface="Open Sans"/>
              </a:rPr>
              <a:t>Examples</a:t>
            </a:r>
            <a:r>
              <a:rPr b="0" i="0" lang="en-GB" sz="1200" u="none" cap="none" strike="noStrike">
                <a:solidFill>
                  <a:srgbClr val="000000"/>
                </a:solidFill>
                <a:latin typeface="Open Sans"/>
                <a:ea typeface="Open Sans"/>
                <a:cs typeface="Open Sans"/>
                <a:sym typeface="Open Sans"/>
              </a:rPr>
              <a:t>: unit of indirect emissions, direct emissions etc.</a:t>
            </a:r>
            <a:endParaRPr/>
          </a:p>
          <a:p>
            <a:pPr indent="0" lvl="0" marL="0" marR="0" rtl="0" algn="l">
              <a:spcBef>
                <a:spcPts val="0"/>
              </a:spcBef>
              <a:spcAft>
                <a:spcPts val="0"/>
              </a:spcAft>
              <a:buNone/>
            </a:pPr>
            <a:r>
              <a:t/>
            </a:r>
            <a:endParaRPr i="1" sz="1200">
              <a:solidFill>
                <a:schemeClr val="dk1"/>
              </a:solidFill>
              <a:latin typeface="Open Sans"/>
              <a:ea typeface="Open Sans"/>
              <a:cs typeface="Open Sans"/>
              <a:sym typeface="Open Sans"/>
            </a:endParaRPr>
          </a:p>
        </p:txBody>
      </p:sp>
      <p:cxnSp>
        <p:nvCxnSpPr>
          <p:cNvPr id="227" name="Google Shape;227;p7"/>
          <p:cNvCxnSpPr/>
          <p:nvPr/>
        </p:nvCxnSpPr>
        <p:spPr>
          <a:xfrm rot="10800000">
            <a:off x="5844475" y="1815870"/>
            <a:ext cx="0" cy="4179239"/>
          </a:xfrm>
          <a:prstGeom prst="straightConnector1">
            <a:avLst/>
          </a:prstGeom>
          <a:noFill/>
          <a:ln cap="flat" cmpd="sng" w="9525">
            <a:solidFill>
              <a:srgbClr val="D0CECE"/>
            </a:solidFill>
            <a:prstDash val="dash"/>
            <a:miter lim="800000"/>
            <a:headEnd len="sm" w="sm" type="none"/>
            <a:tailEnd len="sm" w="sm" type="none"/>
          </a:ln>
        </p:spPr>
      </p:cxnSp>
      <p:sp>
        <p:nvSpPr>
          <p:cNvPr id="228" name="Google Shape;228;p7"/>
          <p:cNvSpPr txBox="1"/>
          <p:nvPr/>
        </p:nvSpPr>
        <p:spPr>
          <a:xfrm>
            <a:off x="7308856" y="5971759"/>
            <a:ext cx="232715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200">
                <a:solidFill>
                  <a:schemeClr val="dk1"/>
                </a:solidFill>
                <a:latin typeface="Open Sans"/>
                <a:ea typeface="Open Sans"/>
                <a:cs typeface="Open Sans"/>
                <a:sym typeface="Open Sans"/>
              </a:rPr>
              <a:t>Explored in </a:t>
            </a:r>
            <a:r>
              <a:rPr b="1" i="1" lang="en-GB" sz="1200">
                <a:solidFill>
                  <a:schemeClr val="dk1"/>
                </a:solidFill>
                <a:latin typeface="Open Sans"/>
                <a:ea typeface="Open Sans"/>
                <a:cs typeface="Open Sans"/>
                <a:sym typeface="Open Sans"/>
              </a:rPr>
              <a:t>Lecture 7 and 8</a:t>
            </a:r>
            <a:r>
              <a:rPr i="1" lang="en-GB" sz="1200">
                <a:solidFill>
                  <a:schemeClr val="dk1"/>
                </a:solidFill>
                <a:latin typeface="Open Sans"/>
                <a:ea typeface="Open Sans"/>
                <a:cs typeface="Open Sans"/>
                <a:sym typeface="Open Sans"/>
              </a:rPr>
              <a:t>...</a:t>
            </a:r>
            <a:endParaRPr/>
          </a:p>
        </p:txBody>
      </p:sp>
      <p:pic>
        <p:nvPicPr>
          <p:cNvPr descr="A room with blue crates and ladders&#10;&#10;Description automatically generated" id="229" name="Google Shape;229;p7"/>
          <p:cNvPicPr preferRelativeResize="0"/>
          <p:nvPr/>
        </p:nvPicPr>
        <p:blipFill rotWithShape="1">
          <a:blip r:embed="rId4">
            <a:alphaModFix/>
          </a:blip>
          <a:srcRect b="0" l="0" r="0" t="0"/>
          <a:stretch/>
        </p:blipFill>
        <p:spPr>
          <a:xfrm>
            <a:off x="8902557" y="1803578"/>
            <a:ext cx="2167188" cy="2889584"/>
          </a:xfrm>
          <a:prstGeom prst="rect">
            <a:avLst/>
          </a:prstGeom>
          <a:noFill/>
          <a:ln>
            <a:noFill/>
          </a:ln>
        </p:spPr>
      </p:pic>
      <p:pic>
        <p:nvPicPr>
          <p:cNvPr descr="A solar panel on a field&#10;&#10;Description automatically generated" id="230" name="Google Shape;230;p7"/>
          <p:cNvPicPr preferRelativeResize="0"/>
          <p:nvPr/>
        </p:nvPicPr>
        <p:blipFill rotWithShape="1">
          <a:blip r:embed="rId5">
            <a:alphaModFix/>
          </a:blip>
          <a:srcRect b="0" l="0" r="0" t="0"/>
          <a:stretch/>
        </p:blipFill>
        <p:spPr>
          <a:xfrm>
            <a:off x="6630322" y="2563634"/>
            <a:ext cx="3190021" cy="2392516"/>
          </a:xfrm>
          <a:prstGeom prst="rect">
            <a:avLst/>
          </a:prstGeom>
          <a:noFill/>
          <a:ln>
            <a:noFill/>
          </a:ln>
        </p:spPr>
      </p:pic>
      <p:pic>
        <p:nvPicPr>
          <p:cNvPr descr="A blue machine with a blue door&#10;&#10;Description automatically generated with medium confidence" id="231" name="Google Shape;231;p7"/>
          <p:cNvPicPr preferRelativeResize="0"/>
          <p:nvPr/>
        </p:nvPicPr>
        <p:blipFill rotWithShape="1">
          <a:blip r:embed="rId6">
            <a:alphaModFix/>
          </a:blip>
          <a:srcRect b="0" l="0" r="0" t="0"/>
          <a:stretch/>
        </p:blipFill>
        <p:spPr>
          <a:xfrm>
            <a:off x="6858094" y="1604359"/>
            <a:ext cx="2054373" cy="1540780"/>
          </a:xfrm>
          <a:prstGeom prst="rect">
            <a:avLst/>
          </a:prstGeom>
          <a:noFill/>
          <a:ln>
            <a:noFill/>
          </a:ln>
        </p:spPr>
      </p:pic>
      <p:sp>
        <p:nvSpPr>
          <p:cNvPr id="232" name="Google Shape;232;p7"/>
          <p:cNvSpPr txBox="1"/>
          <p:nvPr/>
        </p:nvSpPr>
        <p:spPr>
          <a:xfrm>
            <a:off x="7127067" y="4991478"/>
            <a:ext cx="3843578"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900">
                <a:solidFill>
                  <a:srgbClr val="595959"/>
                </a:solidFill>
                <a:latin typeface="Open Sans"/>
                <a:ea typeface="Open Sans"/>
                <a:cs typeface="Open Sans"/>
                <a:sym typeface="Open Sans"/>
              </a:rPr>
              <a:t>On-field pictures of solar panels, battery bank and diesel generator</a:t>
            </a:r>
            <a:endParaRPr/>
          </a:p>
        </p:txBody>
      </p:sp>
      <p:pic>
        <p:nvPicPr>
          <p:cNvPr id="233" name="Google Shape;233;p7"/>
          <p:cNvPicPr preferRelativeResize="0"/>
          <p:nvPr/>
        </p:nvPicPr>
        <p:blipFill rotWithShape="1">
          <a:blip r:embed="rId7">
            <a:alphaModFix/>
          </a:blip>
          <a:srcRect b="0" l="0" r="0" t="0"/>
          <a:stretch/>
        </p:blipFill>
        <p:spPr>
          <a:xfrm>
            <a:off x="10172158" y="5667581"/>
            <a:ext cx="1072305" cy="603171"/>
          </a:xfrm>
          <a:prstGeom prst="roundRect">
            <a:avLst>
              <a:gd fmla="val 16667" name="adj"/>
            </a:avLst>
          </a:prstGeom>
          <a:noFill/>
          <a:ln>
            <a:noFill/>
          </a:ln>
          <a:effectLst>
            <a:outerShdw blurRad="292100" rotWithShape="0" algn="tl" dir="2700000" dist="139700">
              <a:srgbClr val="333333">
                <a:alpha val="64705"/>
              </a:srgbClr>
            </a:outerShdw>
          </a:effectLst>
        </p:spPr>
      </p:pic>
      <p:pic>
        <p:nvPicPr>
          <p:cNvPr id="234" name="Google Shape;234;p7"/>
          <p:cNvPicPr preferRelativeResize="0"/>
          <p:nvPr/>
        </p:nvPicPr>
        <p:blipFill rotWithShape="1">
          <a:blip r:embed="rId8">
            <a:alphaModFix/>
          </a:blip>
          <a:srcRect b="0" l="0" r="0" t="0"/>
          <a:stretch/>
        </p:blipFill>
        <p:spPr>
          <a:xfrm>
            <a:off x="9500537" y="5520626"/>
            <a:ext cx="1207774" cy="679373"/>
          </a:xfrm>
          <a:prstGeom prst="roundRect">
            <a:avLst>
              <a:gd fmla="val 16667" name="adj"/>
            </a:avLst>
          </a:prstGeom>
          <a:noFill/>
          <a:ln>
            <a:noFill/>
          </a:ln>
          <a:effectLst>
            <a:outerShdw blurRad="292100" rotWithShape="0" algn="tl" dir="2700000" dist="139700">
              <a:srgbClr val="333333">
                <a:alpha val="64705"/>
              </a:srgbClr>
            </a:outerShdw>
          </a:effectLst>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Graphical user interface, sunburst chart&#10;&#10;Description automatically generated" id="240" name="Google Shape;240;p8"/>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41" name="Google Shape;241;p8"/>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42" name="Google Shape;242;p8"/>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7</a:t>
            </a:r>
            <a:endParaRPr b="1" sz="1400">
              <a:solidFill>
                <a:schemeClr val="lt1"/>
              </a:solidFill>
              <a:latin typeface="Open Sans ExtraBold"/>
              <a:ea typeface="Open Sans ExtraBold"/>
              <a:cs typeface="Open Sans ExtraBold"/>
              <a:sym typeface="Open Sans ExtraBold"/>
            </a:endParaRPr>
          </a:p>
        </p:txBody>
      </p:sp>
      <p:sp>
        <p:nvSpPr>
          <p:cNvPr id="243" name="Google Shape;243;p8"/>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Mathematical Formulation</a:t>
            </a:r>
            <a:endParaRPr/>
          </a:p>
        </p:txBody>
      </p:sp>
      <p:cxnSp>
        <p:nvCxnSpPr>
          <p:cNvPr id="244" name="Google Shape;244;p8"/>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245" name="Google Shape;245;p8"/>
          <p:cNvSpPr txBox="1"/>
          <p:nvPr/>
        </p:nvSpPr>
        <p:spPr>
          <a:xfrm>
            <a:off x="386473" y="1031921"/>
            <a:ext cx="11119810"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600">
                <a:solidFill>
                  <a:schemeClr val="dk1"/>
                </a:solidFill>
                <a:latin typeface="Open Sans"/>
                <a:ea typeface="Open Sans"/>
                <a:cs typeface="Open Sans"/>
                <a:sym typeface="Open Sans"/>
              </a:rPr>
              <a:t>MicroGridsPy utilizes configuration and technology parameters as well as temporal data to optimize energy systems, </a:t>
            </a:r>
            <a:r>
              <a:rPr b="1" lang="en-GB" sz="1600">
                <a:solidFill>
                  <a:schemeClr val="dk1"/>
                </a:solidFill>
                <a:latin typeface="Open Sans"/>
                <a:ea typeface="Open Sans"/>
                <a:cs typeface="Open Sans"/>
                <a:sym typeface="Open Sans"/>
              </a:rPr>
              <a:t>balancing cost and efficiency </a:t>
            </a:r>
            <a:r>
              <a:rPr lang="en-GB" sz="1600">
                <a:solidFill>
                  <a:schemeClr val="dk1"/>
                </a:solidFill>
                <a:latin typeface="Open Sans"/>
                <a:ea typeface="Open Sans"/>
                <a:cs typeface="Open Sans"/>
                <a:sym typeface="Open Sans"/>
              </a:rPr>
              <a:t>while adhering to operational constraints.</a:t>
            </a:r>
            <a:endParaRPr/>
          </a:p>
        </p:txBody>
      </p:sp>
      <p:sp>
        <p:nvSpPr>
          <p:cNvPr id="246" name="Google Shape;246;p8"/>
          <p:cNvSpPr txBox="1"/>
          <p:nvPr/>
        </p:nvSpPr>
        <p:spPr>
          <a:xfrm>
            <a:off x="682177" y="3535791"/>
            <a:ext cx="299357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Open Sans"/>
                <a:ea typeface="Open Sans"/>
                <a:cs typeface="Open Sans"/>
                <a:sym typeface="Open Sans"/>
              </a:rPr>
              <a:t>Technology Parameters</a:t>
            </a:r>
            <a:endParaRPr/>
          </a:p>
        </p:txBody>
      </p:sp>
      <p:sp>
        <p:nvSpPr>
          <p:cNvPr id="247" name="Google Shape;247;p8"/>
          <p:cNvSpPr txBox="1"/>
          <p:nvPr/>
        </p:nvSpPr>
        <p:spPr>
          <a:xfrm>
            <a:off x="682177" y="3946156"/>
            <a:ext cx="250371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Specific technology costs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Specific emissions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Efficiencies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Lifetime</a:t>
            </a:r>
            <a:endParaRPr/>
          </a:p>
        </p:txBody>
      </p:sp>
      <p:sp>
        <p:nvSpPr>
          <p:cNvPr id="248" name="Google Shape;248;p8"/>
          <p:cNvSpPr txBox="1"/>
          <p:nvPr/>
        </p:nvSpPr>
        <p:spPr>
          <a:xfrm>
            <a:off x="682178" y="4972074"/>
            <a:ext cx="253637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Open Sans"/>
                <a:ea typeface="Open Sans"/>
                <a:cs typeface="Open Sans"/>
                <a:sym typeface="Open Sans"/>
              </a:rPr>
              <a:t>Time Series Data</a:t>
            </a:r>
            <a:endParaRPr/>
          </a:p>
        </p:txBody>
      </p:sp>
      <p:sp>
        <p:nvSpPr>
          <p:cNvPr id="249" name="Google Shape;249;p8"/>
          <p:cNvSpPr txBox="1"/>
          <p:nvPr/>
        </p:nvSpPr>
        <p:spPr>
          <a:xfrm>
            <a:off x="682177" y="5382439"/>
            <a:ext cx="290648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Load Demand</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Renewables electricity production</a:t>
            </a:r>
            <a:endParaRPr/>
          </a:p>
        </p:txBody>
      </p:sp>
      <p:grpSp>
        <p:nvGrpSpPr>
          <p:cNvPr id="250" name="Google Shape;250;p8"/>
          <p:cNvGrpSpPr/>
          <p:nvPr/>
        </p:nvGrpSpPr>
        <p:grpSpPr>
          <a:xfrm>
            <a:off x="682177" y="1882367"/>
            <a:ext cx="3352800" cy="1579916"/>
            <a:chOff x="386473" y="1773591"/>
            <a:chExt cx="3352800" cy="1579916"/>
          </a:xfrm>
        </p:grpSpPr>
        <p:sp>
          <p:nvSpPr>
            <p:cNvPr id="251" name="Google Shape;251;p8"/>
            <p:cNvSpPr txBox="1"/>
            <p:nvPr/>
          </p:nvSpPr>
          <p:spPr>
            <a:xfrm>
              <a:off x="386473" y="1773591"/>
              <a:ext cx="3352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chemeClr val="dk1"/>
                  </a:solidFill>
                  <a:latin typeface="Open Sans"/>
                  <a:ea typeface="Open Sans"/>
                  <a:cs typeface="Open Sans"/>
                  <a:sym typeface="Open Sans"/>
                </a:rPr>
                <a:t>Configuration Parameters</a:t>
              </a:r>
              <a:endParaRPr/>
            </a:p>
          </p:txBody>
        </p:sp>
        <p:sp>
          <p:nvSpPr>
            <p:cNvPr id="252" name="Google Shape;252;p8"/>
            <p:cNvSpPr txBox="1"/>
            <p:nvPr/>
          </p:nvSpPr>
          <p:spPr>
            <a:xfrm>
              <a:off x="386473" y="2183956"/>
              <a:ext cx="2503714"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Time horizon</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Renewable penetration</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Battery independence</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Lost load</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Discount rate</a:t>
              </a:r>
              <a:endParaRPr/>
            </a:p>
          </p:txBody>
        </p:sp>
      </p:grpSp>
      <p:cxnSp>
        <p:nvCxnSpPr>
          <p:cNvPr id="253" name="Google Shape;253;p8"/>
          <p:cNvCxnSpPr/>
          <p:nvPr/>
        </p:nvCxnSpPr>
        <p:spPr>
          <a:xfrm rot="10800000">
            <a:off x="3936550" y="1980845"/>
            <a:ext cx="0" cy="3924814"/>
          </a:xfrm>
          <a:prstGeom prst="straightConnector1">
            <a:avLst/>
          </a:prstGeom>
          <a:noFill/>
          <a:ln cap="flat" cmpd="sng" w="9525">
            <a:solidFill>
              <a:srgbClr val="D0CECE"/>
            </a:solidFill>
            <a:prstDash val="dash"/>
            <a:miter lim="800000"/>
            <a:headEnd len="sm" w="sm" type="none"/>
            <a:tailEnd len="sm" w="sm" type="none"/>
          </a:ln>
        </p:spPr>
      </p:cxnSp>
      <p:pic>
        <p:nvPicPr>
          <p:cNvPr descr="Cerca nella barra laterale" id="254" name="Google Shape;254;p8"/>
          <p:cNvPicPr preferRelativeResize="0"/>
          <p:nvPr/>
        </p:nvPicPr>
        <p:blipFill rotWithShape="1">
          <a:blip r:embed="rId4">
            <a:alphaModFix/>
          </a:blip>
          <a:srcRect b="0" l="0" r="0" t="0"/>
          <a:stretch/>
        </p:blipFill>
        <p:spPr>
          <a:xfrm>
            <a:off x="3740607" y="3634496"/>
            <a:ext cx="391886" cy="391886"/>
          </a:xfrm>
          <a:prstGeom prst="rect">
            <a:avLst/>
          </a:prstGeom>
          <a:noFill/>
          <a:ln>
            <a:noFill/>
          </a:ln>
        </p:spPr>
      </p:pic>
      <p:grpSp>
        <p:nvGrpSpPr>
          <p:cNvPr id="255" name="Google Shape;255;p8"/>
          <p:cNvGrpSpPr/>
          <p:nvPr/>
        </p:nvGrpSpPr>
        <p:grpSpPr>
          <a:xfrm>
            <a:off x="4594901" y="2877507"/>
            <a:ext cx="3352800" cy="933585"/>
            <a:chOff x="386473" y="1773591"/>
            <a:chExt cx="3352800" cy="933585"/>
          </a:xfrm>
        </p:grpSpPr>
        <p:sp>
          <p:nvSpPr>
            <p:cNvPr id="256" name="Google Shape;256;p8"/>
            <p:cNvSpPr txBox="1"/>
            <p:nvPr/>
          </p:nvSpPr>
          <p:spPr>
            <a:xfrm>
              <a:off x="386473" y="1773591"/>
              <a:ext cx="3352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C55A11"/>
                  </a:solidFill>
                  <a:latin typeface="Open Sans"/>
                  <a:ea typeface="Open Sans"/>
                  <a:cs typeface="Open Sans"/>
                  <a:sym typeface="Open Sans"/>
                </a:rPr>
                <a:t>Decision Variables</a:t>
              </a:r>
              <a:endParaRPr/>
            </a:p>
          </p:txBody>
        </p:sp>
        <p:sp>
          <p:nvSpPr>
            <p:cNvPr id="257" name="Google Shape;257;p8"/>
            <p:cNvSpPr txBox="1"/>
            <p:nvPr/>
          </p:nvSpPr>
          <p:spPr>
            <a:xfrm>
              <a:off x="386473" y="2183956"/>
              <a:ext cx="2503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Capacity of each technology Units of renewables capacity</a:t>
              </a:r>
              <a:endParaRPr/>
            </a:p>
          </p:txBody>
        </p:sp>
      </p:grpSp>
      <p:grpSp>
        <p:nvGrpSpPr>
          <p:cNvPr id="258" name="Google Shape;258;p8"/>
          <p:cNvGrpSpPr/>
          <p:nvPr/>
        </p:nvGrpSpPr>
        <p:grpSpPr>
          <a:xfrm>
            <a:off x="4594901" y="3985854"/>
            <a:ext cx="3352800" cy="1364472"/>
            <a:chOff x="386473" y="1773591"/>
            <a:chExt cx="3352800" cy="1364472"/>
          </a:xfrm>
        </p:grpSpPr>
        <p:sp>
          <p:nvSpPr>
            <p:cNvPr id="259" name="Google Shape;259;p8"/>
            <p:cNvSpPr txBox="1"/>
            <p:nvPr/>
          </p:nvSpPr>
          <p:spPr>
            <a:xfrm>
              <a:off x="386473" y="1773591"/>
              <a:ext cx="3352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C55A11"/>
                  </a:solidFill>
                  <a:latin typeface="Open Sans"/>
                  <a:ea typeface="Open Sans"/>
                  <a:cs typeface="Open Sans"/>
                  <a:sym typeface="Open Sans"/>
                </a:rPr>
                <a:t>Secondary Variables</a:t>
              </a:r>
              <a:endParaRPr/>
            </a:p>
          </p:txBody>
        </p:sp>
        <p:sp>
          <p:nvSpPr>
            <p:cNvPr id="260" name="Google Shape;260;p8"/>
            <p:cNvSpPr txBox="1"/>
            <p:nvPr/>
          </p:nvSpPr>
          <p:spPr>
            <a:xfrm>
              <a:off x="386473" y="2183956"/>
              <a:ext cx="250371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Hourly energy produced</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Fixed and variable costs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Total emissions</a:t>
              </a:r>
              <a:endParaRPr/>
            </a:p>
            <a:p>
              <a:pPr indent="0" lvl="0" marL="0" marR="0" rtl="0" algn="l">
                <a:spcBef>
                  <a:spcPts val="0"/>
                </a:spcBef>
                <a:spcAft>
                  <a:spcPts val="0"/>
                </a:spcAft>
                <a:buNone/>
              </a:pPr>
              <a:r>
                <a:t/>
              </a:r>
              <a:endParaRPr i="1" sz="1400">
                <a:solidFill>
                  <a:schemeClr val="dk1"/>
                </a:solidFill>
                <a:latin typeface="Open Sans"/>
                <a:ea typeface="Open Sans"/>
                <a:cs typeface="Open Sans"/>
                <a:sym typeface="Open Sans"/>
              </a:endParaRPr>
            </a:p>
          </p:txBody>
        </p:sp>
      </p:grpSp>
      <p:sp>
        <p:nvSpPr>
          <p:cNvPr id="261" name="Google Shape;261;p8"/>
          <p:cNvSpPr/>
          <p:nvPr/>
        </p:nvSpPr>
        <p:spPr>
          <a:xfrm>
            <a:off x="7574158" y="2016244"/>
            <a:ext cx="457199" cy="3854015"/>
          </a:xfrm>
          <a:prstGeom prst="rightBrace">
            <a:avLst>
              <a:gd fmla="val 8333" name="adj1"/>
              <a:gd fmla="val 50000" name="adj2"/>
            </a:avLst>
          </a:prstGeom>
          <a:no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2" name="Google Shape;262;p8"/>
          <p:cNvGrpSpPr/>
          <p:nvPr/>
        </p:nvGrpSpPr>
        <p:grpSpPr>
          <a:xfrm>
            <a:off x="8435930" y="2914307"/>
            <a:ext cx="3352800" cy="933585"/>
            <a:chOff x="386473" y="1773591"/>
            <a:chExt cx="3352800" cy="933585"/>
          </a:xfrm>
        </p:grpSpPr>
        <p:sp>
          <p:nvSpPr>
            <p:cNvPr id="263" name="Google Shape;263;p8"/>
            <p:cNvSpPr txBox="1"/>
            <p:nvPr/>
          </p:nvSpPr>
          <p:spPr>
            <a:xfrm>
              <a:off x="386473" y="1773591"/>
              <a:ext cx="3352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002060"/>
                  </a:solidFill>
                  <a:latin typeface="Open Sans"/>
                  <a:ea typeface="Open Sans"/>
                  <a:cs typeface="Open Sans"/>
                  <a:sym typeface="Open Sans"/>
                </a:rPr>
                <a:t>Objective Functions</a:t>
              </a:r>
              <a:endParaRPr/>
            </a:p>
          </p:txBody>
        </p:sp>
        <p:sp>
          <p:nvSpPr>
            <p:cNvPr id="264" name="Google Shape;264;p8"/>
            <p:cNvSpPr txBox="1"/>
            <p:nvPr/>
          </p:nvSpPr>
          <p:spPr>
            <a:xfrm>
              <a:off x="386473" y="2183956"/>
              <a:ext cx="250371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Net present costs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Total operation costs</a:t>
              </a:r>
              <a:endParaRPr/>
            </a:p>
          </p:txBody>
        </p:sp>
      </p:grpSp>
      <p:grpSp>
        <p:nvGrpSpPr>
          <p:cNvPr id="265" name="Google Shape;265;p8"/>
          <p:cNvGrpSpPr/>
          <p:nvPr/>
        </p:nvGrpSpPr>
        <p:grpSpPr>
          <a:xfrm>
            <a:off x="8435929" y="3888393"/>
            <a:ext cx="3352801" cy="1149029"/>
            <a:chOff x="386472" y="1773591"/>
            <a:chExt cx="3352801" cy="1149029"/>
          </a:xfrm>
        </p:grpSpPr>
        <p:sp>
          <p:nvSpPr>
            <p:cNvPr id="266" name="Google Shape;266;p8"/>
            <p:cNvSpPr txBox="1"/>
            <p:nvPr/>
          </p:nvSpPr>
          <p:spPr>
            <a:xfrm>
              <a:off x="386473" y="1773591"/>
              <a:ext cx="33528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600">
                  <a:solidFill>
                    <a:srgbClr val="002060"/>
                  </a:solidFill>
                  <a:latin typeface="Open Sans"/>
                  <a:ea typeface="Open Sans"/>
                  <a:cs typeface="Open Sans"/>
                  <a:sym typeface="Open Sans"/>
                </a:rPr>
                <a:t>Constraints</a:t>
              </a:r>
              <a:endParaRPr/>
            </a:p>
          </p:txBody>
        </p:sp>
        <p:sp>
          <p:nvSpPr>
            <p:cNvPr id="267" name="Google Shape;267;p8"/>
            <p:cNvSpPr txBox="1"/>
            <p:nvPr/>
          </p:nvSpPr>
          <p:spPr>
            <a:xfrm>
              <a:off x="386472" y="2183956"/>
              <a:ext cx="2858189"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Optimization constraints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Renewables constraints</a:t>
              </a:r>
              <a:endParaRPr/>
            </a:p>
            <a:p>
              <a:pPr indent="0" lvl="0" marL="0" marR="0" rtl="0" algn="l">
                <a:spcBef>
                  <a:spcPts val="0"/>
                </a:spcBef>
                <a:spcAft>
                  <a:spcPts val="0"/>
                </a:spcAft>
                <a:buNone/>
              </a:pPr>
              <a:r>
                <a:rPr i="1" lang="en-GB" sz="1400">
                  <a:solidFill>
                    <a:schemeClr val="dk1"/>
                  </a:solidFill>
                  <a:latin typeface="Open Sans"/>
                  <a:ea typeface="Open Sans"/>
                  <a:cs typeface="Open Sans"/>
                  <a:sym typeface="Open Sans"/>
                </a:rPr>
                <a:t>Technologies functioning equation</a:t>
              </a:r>
              <a:endParaRPr/>
            </a:p>
          </p:txBody>
        </p:sp>
      </p:grpSp>
      <p:sp>
        <p:nvSpPr>
          <p:cNvPr id="268" name="Google Shape;268;p8"/>
          <p:cNvSpPr/>
          <p:nvPr/>
        </p:nvSpPr>
        <p:spPr>
          <a:xfrm>
            <a:off x="579453" y="1831967"/>
            <a:ext cx="3009209" cy="4174214"/>
          </a:xfrm>
          <a:prstGeom prst="rect">
            <a:avLst/>
          </a:prstGeom>
          <a:noFill/>
          <a:ln cap="flat" cmpd="sng" w="9525">
            <a:solidFill>
              <a:srgbClr val="1C305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8"/>
          <p:cNvSpPr/>
          <p:nvPr/>
        </p:nvSpPr>
        <p:spPr>
          <a:xfrm>
            <a:off x="4256718" y="1829999"/>
            <a:ext cx="3009209" cy="4174214"/>
          </a:xfrm>
          <a:prstGeom prst="rect">
            <a:avLst/>
          </a:prstGeom>
          <a:noFill/>
          <a:ln cap="flat" cmpd="sng" w="9525">
            <a:solidFill>
              <a:srgbClr val="C55A11"/>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8"/>
          <p:cNvSpPr/>
          <p:nvPr/>
        </p:nvSpPr>
        <p:spPr>
          <a:xfrm>
            <a:off x="8210910" y="1829999"/>
            <a:ext cx="3083208" cy="4174214"/>
          </a:xfrm>
          <a:prstGeom prst="rect">
            <a:avLst/>
          </a:prstGeom>
          <a:noFill/>
          <a:ln cap="flat" cmpd="sng" w="9525">
            <a:solidFill>
              <a:srgbClr val="002060"/>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Graphical user interface, sunburst chart&#10;&#10;Description automatically generated" id="276" name="Google Shape;276;p9"/>
          <p:cNvPicPr preferRelativeResize="0"/>
          <p:nvPr/>
        </p:nvPicPr>
        <p:blipFill rotWithShape="1">
          <a:blip r:embed="rId3">
            <a:alphaModFix/>
          </a:blip>
          <a:srcRect b="0" l="0" r="0" t="0"/>
          <a:stretch/>
        </p:blipFill>
        <p:spPr>
          <a:xfrm>
            <a:off x="1373" y="1374"/>
            <a:ext cx="12189254" cy="6855250"/>
          </a:xfrm>
          <a:prstGeom prst="rect">
            <a:avLst/>
          </a:prstGeom>
          <a:noFill/>
          <a:ln>
            <a:noFill/>
          </a:ln>
        </p:spPr>
      </p:pic>
      <p:sp>
        <p:nvSpPr>
          <p:cNvPr id="277" name="Google Shape;277;p9"/>
          <p:cNvSpPr/>
          <p:nvPr/>
        </p:nvSpPr>
        <p:spPr>
          <a:xfrm>
            <a:off x="97327" y="27799"/>
            <a:ext cx="11402084" cy="6172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278" name="Google Shape;278;p9"/>
          <p:cNvSpPr txBox="1"/>
          <p:nvPr/>
        </p:nvSpPr>
        <p:spPr>
          <a:xfrm>
            <a:off x="11775994" y="6455206"/>
            <a:ext cx="393356"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Open Sans ExtraBold"/>
                <a:ea typeface="Open Sans ExtraBold"/>
                <a:cs typeface="Open Sans ExtraBold"/>
                <a:sym typeface="Open Sans ExtraBold"/>
              </a:rPr>
              <a:t>8</a:t>
            </a:r>
            <a:endParaRPr b="1" sz="1400">
              <a:solidFill>
                <a:schemeClr val="lt1"/>
              </a:solidFill>
              <a:latin typeface="Open Sans ExtraBold"/>
              <a:ea typeface="Open Sans ExtraBold"/>
              <a:cs typeface="Open Sans ExtraBold"/>
              <a:sym typeface="Open Sans ExtraBold"/>
            </a:endParaRPr>
          </a:p>
        </p:txBody>
      </p:sp>
      <p:sp>
        <p:nvSpPr>
          <p:cNvPr id="279" name="Google Shape;279;p9"/>
          <p:cNvSpPr txBox="1"/>
          <p:nvPr/>
        </p:nvSpPr>
        <p:spPr>
          <a:xfrm>
            <a:off x="296397" y="274368"/>
            <a:ext cx="7651304" cy="56993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Open Sans"/>
              <a:buNone/>
            </a:pPr>
            <a:r>
              <a:rPr lang="en-GB" sz="2800">
                <a:solidFill>
                  <a:schemeClr val="dk1"/>
                </a:solidFill>
                <a:latin typeface="Open Sans"/>
                <a:ea typeface="Open Sans"/>
                <a:cs typeface="Open Sans"/>
                <a:sym typeface="Open Sans"/>
              </a:rPr>
              <a:t>Mathematical Formulation</a:t>
            </a:r>
            <a:endParaRPr/>
          </a:p>
        </p:txBody>
      </p:sp>
      <p:cxnSp>
        <p:nvCxnSpPr>
          <p:cNvPr id="280" name="Google Shape;280;p9"/>
          <p:cNvCxnSpPr/>
          <p:nvPr/>
        </p:nvCxnSpPr>
        <p:spPr>
          <a:xfrm>
            <a:off x="386473" y="851819"/>
            <a:ext cx="6602156" cy="0"/>
          </a:xfrm>
          <a:prstGeom prst="straightConnector1">
            <a:avLst/>
          </a:prstGeom>
          <a:noFill/>
          <a:ln cap="flat" cmpd="sng" w="12700">
            <a:solidFill>
              <a:srgbClr val="1F3864"/>
            </a:solidFill>
            <a:prstDash val="solid"/>
            <a:miter lim="800000"/>
            <a:headEnd len="sm" w="sm" type="none"/>
            <a:tailEnd len="sm" w="sm" type="none"/>
          </a:ln>
        </p:spPr>
      </p:cxnSp>
      <p:sp>
        <p:nvSpPr>
          <p:cNvPr id="281" name="Google Shape;281;p9"/>
          <p:cNvSpPr txBox="1"/>
          <p:nvPr/>
        </p:nvSpPr>
        <p:spPr>
          <a:xfrm>
            <a:off x="386473" y="1031921"/>
            <a:ext cx="11119810"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1600">
                <a:solidFill>
                  <a:schemeClr val="dk1"/>
                </a:solidFill>
                <a:latin typeface="Open Sans"/>
                <a:ea typeface="Open Sans"/>
                <a:cs typeface="Open Sans"/>
                <a:sym typeface="Open Sans"/>
              </a:rPr>
              <a:t>The model optimizes costs, ensuring energy production meets demand within defined constraints for system balance and efficiency.</a:t>
            </a:r>
            <a:endParaRPr/>
          </a:p>
        </p:txBody>
      </p:sp>
      <p:sp>
        <p:nvSpPr>
          <p:cNvPr id="282" name="Google Shape;282;p9"/>
          <p:cNvSpPr/>
          <p:nvPr/>
        </p:nvSpPr>
        <p:spPr>
          <a:xfrm>
            <a:off x="516539" y="4107499"/>
            <a:ext cx="1657032" cy="313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35">
                <a:solidFill>
                  <a:srgbClr val="C55A11"/>
                </a:solidFill>
                <a:latin typeface="Open Sans"/>
                <a:ea typeface="Open Sans"/>
                <a:cs typeface="Open Sans"/>
                <a:sym typeface="Open Sans"/>
              </a:rPr>
              <a:t>Energy balance:</a:t>
            </a:r>
            <a:endParaRPr/>
          </a:p>
        </p:txBody>
      </p:sp>
      <p:grpSp>
        <p:nvGrpSpPr>
          <p:cNvPr id="283" name="Google Shape;283;p9"/>
          <p:cNvGrpSpPr/>
          <p:nvPr/>
        </p:nvGrpSpPr>
        <p:grpSpPr>
          <a:xfrm>
            <a:off x="2353277" y="3946194"/>
            <a:ext cx="8439197" cy="658435"/>
            <a:chOff x="2722491" y="1935788"/>
            <a:chExt cx="8439197" cy="658435"/>
          </a:xfrm>
        </p:grpSpPr>
        <p:sp>
          <p:nvSpPr>
            <p:cNvPr id="284" name="Google Shape;284;p9"/>
            <p:cNvSpPr/>
            <p:nvPr/>
          </p:nvSpPr>
          <p:spPr>
            <a:xfrm>
              <a:off x="2722491" y="1940774"/>
              <a:ext cx="8439197" cy="653449"/>
            </a:xfrm>
            <a:prstGeom prst="rect">
              <a:avLst/>
            </a:prstGeom>
            <a:blipFill rotWithShape="1">
              <a:blip r:embed="rId4">
                <a:alphaModFix/>
              </a:blip>
              <a:stretch>
                <a:fillRect b="-158866" l="0" r="0" t="-11493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285" name="Google Shape;285;p9"/>
            <p:cNvSpPr/>
            <p:nvPr/>
          </p:nvSpPr>
          <p:spPr>
            <a:xfrm>
              <a:off x="2760304" y="1935788"/>
              <a:ext cx="8124300" cy="645319"/>
            </a:xfrm>
            <a:prstGeom prst="rect">
              <a:avLst/>
            </a:prstGeom>
            <a:noFill/>
            <a:ln cap="flat" cmpd="sng" w="12700">
              <a:solidFill>
                <a:srgbClr val="C55A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86" name="Google Shape;286;p9"/>
          <p:cNvGrpSpPr/>
          <p:nvPr/>
        </p:nvGrpSpPr>
        <p:grpSpPr>
          <a:xfrm>
            <a:off x="1552873" y="1707509"/>
            <a:ext cx="8398294" cy="1721491"/>
            <a:chOff x="1229493" y="1491463"/>
            <a:chExt cx="8398294" cy="1721491"/>
          </a:xfrm>
        </p:grpSpPr>
        <p:sp>
          <p:nvSpPr>
            <p:cNvPr id="287" name="Google Shape;287;p9"/>
            <p:cNvSpPr/>
            <p:nvPr/>
          </p:nvSpPr>
          <p:spPr>
            <a:xfrm>
              <a:off x="1229493" y="2135490"/>
              <a:ext cx="2052291" cy="313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35">
                  <a:solidFill>
                    <a:srgbClr val="002060"/>
                  </a:solidFill>
                  <a:latin typeface="Open Sans"/>
                  <a:ea typeface="Open Sans"/>
                  <a:cs typeface="Open Sans"/>
                  <a:sym typeface="Open Sans"/>
                </a:rPr>
                <a:t>Objective function:</a:t>
              </a:r>
              <a:endParaRPr/>
            </a:p>
          </p:txBody>
        </p:sp>
        <p:grpSp>
          <p:nvGrpSpPr>
            <p:cNvPr id="288" name="Google Shape;288;p9"/>
            <p:cNvGrpSpPr/>
            <p:nvPr/>
          </p:nvGrpSpPr>
          <p:grpSpPr>
            <a:xfrm>
              <a:off x="3398239" y="1969413"/>
              <a:ext cx="6229548" cy="645319"/>
              <a:chOff x="2977790" y="1931511"/>
              <a:chExt cx="6229548" cy="645319"/>
            </a:xfrm>
          </p:grpSpPr>
          <p:grpSp>
            <p:nvGrpSpPr>
              <p:cNvPr id="289" name="Google Shape;289;p9"/>
              <p:cNvGrpSpPr/>
              <p:nvPr/>
            </p:nvGrpSpPr>
            <p:grpSpPr>
              <a:xfrm>
                <a:off x="2984662" y="1980699"/>
                <a:ext cx="6188425" cy="546945"/>
                <a:chOff x="4958473" y="2047516"/>
                <a:chExt cx="6188425" cy="546945"/>
              </a:xfrm>
            </p:grpSpPr>
            <p:sp>
              <p:nvSpPr>
                <p:cNvPr id="290" name="Google Shape;290;p9"/>
                <p:cNvSpPr/>
                <p:nvPr/>
              </p:nvSpPr>
              <p:spPr>
                <a:xfrm>
                  <a:off x="4958473" y="2047516"/>
                  <a:ext cx="2554097" cy="546945"/>
                </a:xfrm>
                <a:prstGeom prst="rect">
                  <a:avLst/>
                </a:prstGeom>
                <a:blipFill rotWithShape="1">
                  <a:blip r:embed="rId5">
                    <a:alphaModFix/>
                  </a:blip>
                  <a:stretch>
                    <a:fillRect b="-211216" l="0" r="-11216" t="-13818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291" name="Google Shape;291;p9"/>
                <p:cNvSpPr/>
                <p:nvPr/>
              </p:nvSpPr>
              <p:spPr>
                <a:xfrm>
                  <a:off x="7512570" y="2155558"/>
                  <a:ext cx="3634328" cy="330860"/>
                </a:xfrm>
                <a:prstGeom prst="rect">
                  <a:avLst/>
                </a:prstGeom>
                <a:blipFill rotWithShape="1">
                  <a:blip r:embed="rId6">
                    <a:alphaModFix/>
                  </a:blip>
                  <a:stretch>
                    <a:fillRect b="-3635"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grpSp>
          <p:sp>
            <p:nvSpPr>
              <p:cNvPr id="292" name="Google Shape;292;p9"/>
              <p:cNvSpPr/>
              <p:nvPr/>
            </p:nvSpPr>
            <p:spPr>
              <a:xfrm>
                <a:off x="2977790" y="1931511"/>
                <a:ext cx="6229548" cy="645319"/>
              </a:xfrm>
              <a:prstGeom prst="rect">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93" name="Google Shape;293;p9"/>
            <p:cNvSpPr/>
            <p:nvPr/>
          </p:nvSpPr>
          <p:spPr>
            <a:xfrm flipH="1" rot="-5400000">
              <a:off x="7728108" y="35792"/>
              <a:ext cx="165030" cy="3634328"/>
            </a:xfrm>
            <a:prstGeom prst="leftBrace">
              <a:avLst>
                <a:gd fmla="val 8333" name="adj1"/>
                <a:gd fmla="val 50000" name="adj2"/>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rgbClr val="002060"/>
                </a:solidFill>
                <a:latin typeface="Calibri"/>
                <a:ea typeface="Calibri"/>
                <a:cs typeface="Calibri"/>
                <a:sym typeface="Calibri"/>
              </a:endParaRPr>
            </a:p>
          </p:txBody>
        </p:sp>
        <p:sp>
          <p:nvSpPr>
            <p:cNvPr id="294" name="Google Shape;294;p9"/>
            <p:cNvSpPr txBox="1"/>
            <p:nvPr/>
          </p:nvSpPr>
          <p:spPr>
            <a:xfrm>
              <a:off x="6349498" y="1491463"/>
              <a:ext cx="3075043" cy="26404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116">
                  <a:solidFill>
                    <a:srgbClr val="002060"/>
                  </a:solidFill>
                  <a:latin typeface="Open Sans"/>
                  <a:ea typeface="Open Sans"/>
                  <a:cs typeface="Open Sans"/>
                  <a:sym typeface="Open Sans"/>
                </a:rPr>
                <a:t>Yearly Operation Cost</a:t>
              </a:r>
              <a:endParaRPr/>
            </a:p>
          </p:txBody>
        </p:sp>
        <p:sp>
          <p:nvSpPr>
            <p:cNvPr id="295" name="Google Shape;295;p9"/>
            <p:cNvSpPr/>
            <p:nvPr/>
          </p:nvSpPr>
          <p:spPr>
            <a:xfrm flipH="1" rot="5400000">
              <a:off x="5097377" y="2141138"/>
              <a:ext cx="179962" cy="1307045"/>
            </a:xfrm>
            <a:prstGeom prst="leftBrace">
              <a:avLst>
                <a:gd fmla="val 8333" name="adj1"/>
                <a:gd fmla="val 50000" name="adj2"/>
              </a:avLst>
            </a:prstGeom>
            <a:noFill/>
            <a:ln cap="flat" cmpd="sng" w="12700">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35">
                <a:solidFill>
                  <a:srgbClr val="002060"/>
                </a:solidFill>
                <a:latin typeface="Calibri"/>
                <a:ea typeface="Calibri"/>
                <a:cs typeface="Calibri"/>
                <a:sym typeface="Calibri"/>
              </a:endParaRPr>
            </a:p>
          </p:txBody>
        </p:sp>
        <p:sp>
          <p:nvSpPr>
            <p:cNvPr id="296" name="Google Shape;296;p9"/>
            <p:cNvSpPr txBox="1"/>
            <p:nvPr/>
          </p:nvSpPr>
          <p:spPr>
            <a:xfrm>
              <a:off x="3649836" y="2948907"/>
              <a:ext cx="3075043" cy="26404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116">
                  <a:solidFill>
                    <a:srgbClr val="002060"/>
                  </a:solidFill>
                  <a:latin typeface="Open Sans"/>
                  <a:ea typeface="Open Sans"/>
                  <a:cs typeface="Open Sans"/>
                  <a:sym typeface="Open Sans"/>
                </a:rPr>
                <a:t>Total Actualized Operation Cost</a:t>
              </a:r>
              <a:endParaRPr/>
            </a:p>
          </p:txBody>
        </p:sp>
      </p:grpSp>
      <p:cxnSp>
        <p:nvCxnSpPr>
          <p:cNvPr id="297" name="Google Shape;297;p9"/>
          <p:cNvCxnSpPr/>
          <p:nvPr/>
        </p:nvCxnSpPr>
        <p:spPr>
          <a:xfrm>
            <a:off x="1042505" y="3694303"/>
            <a:ext cx="9241227" cy="0"/>
          </a:xfrm>
          <a:prstGeom prst="straightConnector1">
            <a:avLst/>
          </a:prstGeom>
          <a:noFill/>
          <a:ln cap="flat" cmpd="sng" w="9525">
            <a:solidFill>
              <a:srgbClr val="D0CECE"/>
            </a:solidFill>
            <a:prstDash val="dash"/>
            <a:miter lim="800000"/>
            <a:headEnd len="sm" w="sm" type="none"/>
            <a:tailEnd len="sm" w="sm" type="none"/>
          </a:ln>
        </p:spPr>
      </p:cxnSp>
      <p:grpSp>
        <p:nvGrpSpPr>
          <p:cNvPr id="298" name="Google Shape;298;p9"/>
          <p:cNvGrpSpPr/>
          <p:nvPr/>
        </p:nvGrpSpPr>
        <p:grpSpPr>
          <a:xfrm rot="5400000">
            <a:off x="5523840" y="3550035"/>
            <a:ext cx="264046" cy="297175"/>
            <a:chOff x="5680002" y="3139440"/>
            <a:chExt cx="619755" cy="503717"/>
          </a:xfrm>
        </p:grpSpPr>
        <p:sp>
          <p:nvSpPr>
            <p:cNvPr id="299" name="Google Shape;299;p9"/>
            <p:cNvSpPr/>
            <p:nvPr/>
          </p:nvSpPr>
          <p:spPr>
            <a:xfrm>
              <a:off x="5680002" y="3139440"/>
              <a:ext cx="619755" cy="264156"/>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9"/>
            <p:cNvSpPr/>
            <p:nvPr/>
          </p:nvSpPr>
          <p:spPr>
            <a:xfrm rot="10800000">
              <a:off x="5680002" y="3379001"/>
              <a:ext cx="619755" cy="264156"/>
            </a:xfrm>
            <a:prstGeom prst="rightArrow">
              <a:avLst>
                <a:gd fmla="val 50000" name="adj1"/>
                <a:gd fmla="val 50000" name="adj2"/>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01" name="Google Shape;301;p9"/>
          <p:cNvSpPr txBox="1"/>
          <p:nvPr/>
        </p:nvSpPr>
        <p:spPr>
          <a:xfrm>
            <a:off x="2366329" y="1824531"/>
            <a:ext cx="1831821" cy="26404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1116">
                <a:solidFill>
                  <a:srgbClr val="002060"/>
                </a:solidFill>
                <a:latin typeface="Open Sans"/>
                <a:ea typeface="Open Sans"/>
                <a:cs typeface="Open Sans"/>
                <a:sym typeface="Open Sans"/>
              </a:rPr>
              <a:t>Total Investment Cost</a:t>
            </a:r>
            <a:endParaRPr/>
          </a:p>
        </p:txBody>
      </p:sp>
      <p:cxnSp>
        <p:nvCxnSpPr>
          <p:cNvPr id="302" name="Google Shape;302;p9"/>
          <p:cNvCxnSpPr>
            <a:endCxn id="301" idx="3"/>
          </p:cNvCxnSpPr>
          <p:nvPr/>
        </p:nvCxnSpPr>
        <p:spPr>
          <a:xfrm flipH="1" rot="5400000">
            <a:off x="4194400" y="1960305"/>
            <a:ext cx="386100" cy="378600"/>
          </a:xfrm>
          <a:prstGeom prst="bentConnector2">
            <a:avLst/>
          </a:prstGeom>
          <a:noFill/>
          <a:ln cap="flat" cmpd="sng" w="9525">
            <a:solidFill>
              <a:srgbClr val="002060"/>
            </a:solidFill>
            <a:prstDash val="solid"/>
            <a:miter lim="800000"/>
            <a:headEnd len="sm" w="sm" type="none"/>
            <a:tailEnd len="sm" w="sm" type="none"/>
          </a:ln>
        </p:spPr>
      </p:cxnSp>
      <p:sp>
        <p:nvSpPr>
          <p:cNvPr id="303" name="Google Shape;303;p9"/>
          <p:cNvSpPr/>
          <p:nvPr/>
        </p:nvSpPr>
        <p:spPr>
          <a:xfrm>
            <a:off x="8600917" y="2919226"/>
            <a:ext cx="1306961" cy="313163"/>
          </a:xfrm>
          <a:prstGeom prst="rect">
            <a:avLst/>
          </a:prstGeom>
          <a:blipFill rotWithShape="1">
            <a:blip r:embed="rId7">
              <a:alphaModFix/>
            </a:blip>
            <a:stretch>
              <a:fillRect b="-21566" l="0" r="0" t="-392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304" name="Google Shape;304;p9"/>
          <p:cNvSpPr/>
          <p:nvPr/>
        </p:nvSpPr>
        <p:spPr>
          <a:xfrm>
            <a:off x="516539" y="5561868"/>
            <a:ext cx="2887143" cy="313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35">
                <a:solidFill>
                  <a:schemeClr val="dk1"/>
                </a:solidFill>
                <a:latin typeface="Open Sans"/>
                <a:ea typeface="Open Sans"/>
                <a:cs typeface="Open Sans"/>
                <a:sym typeface="Open Sans"/>
              </a:rPr>
              <a:t>Technology Constraints:</a:t>
            </a:r>
            <a:endParaRPr/>
          </a:p>
        </p:txBody>
      </p:sp>
      <p:sp>
        <p:nvSpPr>
          <p:cNvPr id="305" name="Google Shape;305;p9"/>
          <p:cNvSpPr txBox="1"/>
          <p:nvPr/>
        </p:nvSpPr>
        <p:spPr>
          <a:xfrm>
            <a:off x="2957136" y="5615996"/>
            <a:ext cx="448660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Open Sans"/>
                <a:ea typeface="Open Sans"/>
                <a:cs typeface="Open Sans"/>
                <a:sym typeface="Open Sans"/>
              </a:rPr>
              <a:t>Renewables, batteries and generator functioning equations</a:t>
            </a:r>
            <a:endParaRPr/>
          </a:p>
        </p:txBody>
      </p:sp>
      <p:sp>
        <p:nvSpPr>
          <p:cNvPr id="306" name="Google Shape;306;p9"/>
          <p:cNvSpPr/>
          <p:nvPr/>
        </p:nvSpPr>
        <p:spPr>
          <a:xfrm>
            <a:off x="525678" y="5017434"/>
            <a:ext cx="2887143" cy="313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35">
                <a:solidFill>
                  <a:schemeClr val="dk1"/>
                </a:solidFill>
                <a:latin typeface="Open Sans"/>
                <a:ea typeface="Open Sans"/>
                <a:cs typeface="Open Sans"/>
                <a:sym typeface="Open Sans"/>
              </a:rPr>
              <a:t>Optimization Constraints:</a:t>
            </a:r>
            <a:endParaRPr/>
          </a:p>
        </p:txBody>
      </p:sp>
      <p:sp>
        <p:nvSpPr>
          <p:cNvPr id="307" name="Google Shape;307;p9"/>
          <p:cNvSpPr txBox="1"/>
          <p:nvPr/>
        </p:nvSpPr>
        <p:spPr>
          <a:xfrm>
            <a:off x="2966274" y="5071562"/>
            <a:ext cx="60160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Open Sans"/>
                <a:ea typeface="Open Sans"/>
                <a:cs typeface="Open Sans"/>
                <a:sym typeface="Open Sans"/>
              </a:rPr>
              <a:t>Renewable penetration, battery independence, lost load fraction equations etc.</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2021-02-10T16:48:02Z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