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3"/>
  </p:notesMasterIdLst>
  <p:handoutMasterIdLst>
    <p:handoutMasterId r:id="rId34"/>
  </p:handoutMasterIdLst>
  <p:sldIdLst>
    <p:sldId id="652" r:id="rId5"/>
    <p:sldId id="653" r:id="rId6"/>
    <p:sldId id="654" r:id="rId7"/>
    <p:sldId id="655" r:id="rId8"/>
    <p:sldId id="656" r:id="rId9"/>
    <p:sldId id="657" r:id="rId10"/>
    <p:sldId id="658" r:id="rId11"/>
    <p:sldId id="659" r:id="rId12"/>
    <p:sldId id="660" r:id="rId13"/>
    <p:sldId id="661" r:id="rId14"/>
    <p:sldId id="662" r:id="rId15"/>
    <p:sldId id="663" r:id="rId16"/>
    <p:sldId id="664" r:id="rId17"/>
    <p:sldId id="665" r:id="rId18"/>
    <p:sldId id="666" r:id="rId19"/>
    <p:sldId id="667" r:id="rId20"/>
    <p:sldId id="668" r:id="rId21"/>
    <p:sldId id="669" r:id="rId22"/>
    <p:sldId id="670" r:id="rId23"/>
    <p:sldId id="671" r:id="rId24"/>
    <p:sldId id="672" r:id="rId25"/>
    <p:sldId id="673" r:id="rId26"/>
    <p:sldId id="674" r:id="rId27"/>
    <p:sldId id="675" r:id="rId28"/>
    <p:sldId id="676" r:id="rId29"/>
    <p:sldId id="677" r:id="rId30"/>
    <p:sldId id="678" r:id="rId31"/>
    <p:sldId id="679" r:id="rId3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A9192A-9C00-7FB8-F97C-FE1F21F02E7A}" v="6" dt="2026-02-09T13:34:13.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06" autoAdjust="0"/>
    <p:restoredTop sz="86422" autoAdjust="0"/>
  </p:normalViewPr>
  <p:slideViewPr>
    <p:cSldViewPr snapToGrid="0">
      <p:cViewPr varScale="1">
        <p:scale>
          <a:sx n="92" d="100"/>
          <a:sy n="92" d="100"/>
        </p:scale>
        <p:origin x="544"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7T15:32:02.532" v="48" actId="1076"/>
      <pc:docMkLst>
        <pc:docMk/>
      </pc:docMkLst>
      <pc:sldChg chg="modSp mod">
        <pc:chgData name="Alexander Deliukov" userId="d5fda0f2-1d08-4016-b7e9-bb882f168707" providerId="ADAL" clId="{FE9DFF45-01DC-45CC-A80A-B50597210401}" dt="2026-01-27T15:29:24.184" v="15" actId="948"/>
        <pc:sldMkLst>
          <pc:docMk/>
          <pc:sldMk cId="2340336029" sldId="652"/>
        </pc:sldMkLst>
        <pc:spChg chg="mod">
          <ac:chgData name="Alexander Deliukov" userId="d5fda0f2-1d08-4016-b7e9-bb882f168707" providerId="ADAL" clId="{FE9DFF45-01DC-45CC-A80A-B50597210401}" dt="2026-01-27T15:29:24.184" v="15" actId="948"/>
          <ac:spMkLst>
            <pc:docMk/>
            <pc:sldMk cId="2340336029" sldId="652"/>
            <ac:spMk id="2" creationId="{8D2DE0A9-F37C-2EF1-ACC3-F03C3C6A8D71}"/>
          </ac:spMkLst>
        </pc:spChg>
      </pc:sldChg>
      <pc:sldChg chg="modSp mod">
        <pc:chgData name="Alexander Deliukov" userId="d5fda0f2-1d08-4016-b7e9-bb882f168707" providerId="ADAL" clId="{FE9DFF45-01DC-45CC-A80A-B50597210401}" dt="2026-01-27T15:30:01.911" v="20" actId="1076"/>
        <pc:sldMkLst>
          <pc:docMk/>
          <pc:sldMk cId="3952518507" sldId="653"/>
        </pc:sldMkLst>
        <pc:spChg chg="mod">
          <ac:chgData name="Alexander Deliukov" userId="d5fda0f2-1d08-4016-b7e9-bb882f168707" providerId="ADAL" clId="{FE9DFF45-01DC-45CC-A80A-B50597210401}" dt="2026-01-27T15:30:01.911" v="20" actId="1076"/>
          <ac:spMkLst>
            <pc:docMk/>
            <pc:sldMk cId="3952518507" sldId="653"/>
            <ac:spMk id="2" creationId="{0FE65402-2D24-4C0B-3A9B-70B199ADCEA8}"/>
          </ac:spMkLst>
        </pc:spChg>
      </pc:sldChg>
      <pc:sldChg chg="modSp mod">
        <pc:chgData name="Alexander Deliukov" userId="d5fda0f2-1d08-4016-b7e9-bb882f168707" providerId="ADAL" clId="{FE9DFF45-01DC-45CC-A80A-B50597210401}" dt="2026-01-27T15:30:27.714" v="21" actId="1076"/>
        <pc:sldMkLst>
          <pc:docMk/>
          <pc:sldMk cId="351199493" sldId="654"/>
        </pc:sldMkLst>
        <pc:spChg chg="mod">
          <ac:chgData name="Alexander Deliukov" userId="d5fda0f2-1d08-4016-b7e9-bb882f168707" providerId="ADAL" clId="{FE9DFF45-01DC-45CC-A80A-B50597210401}" dt="2026-01-27T15:30:27.714" v="21" actId="1076"/>
          <ac:spMkLst>
            <pc:docMk/>
            <pc:sldMk cId="351199493" sldId="654"/>
            <ac:spMk id="2" creationId="{4D366B55-7ACA-91FD-62DA-6FBF6BEC8E01}"/>
          </ac:spMkLst>
        </pc:spChg>
      </pc:sldChg>
      <pc:sldChg chg="modSp mod">
        <pc:chgData name="Alexander Deliukov" userId="d5fda0f2-1d08-4016-b7e9-bb882f168707" providerId="ADAL" clId="{FE9DFF45-01DC-45CC-A80A-B50597210401}" dt="2026-01-27T15:30:31.065" v="22" actId="1076"/>
        <pc:sldMkLst>
          <pc:docMk/>
          <pc:sldMk cId="1745320727" sldId="656"/>
        </pc:sldMkLst>
        <pc:spChg chg="mod">
          <ac:chgData name="Alexander Deliukov" userId="d5fda0f2-1d08-4016-b7e9-bb882f168707" providerId="ADAL" clId="{FE9DFF45-01DC-45CC-A80A-B50597210401}" dt="2026-01-27T15:30:31.065" v="22" actId="1076"/>
          <ac:spMkLst>
            <pc:docMk/>
            <pc:sldMk cId="1745320727" sldId="656"/>
            <ac:spMk id="4" creationId="{3ECF41D1-D927-3D59-52A9-A0E9BBB94037}"/>
          </ac:spMkLst>
        </pc:spChg>
      </pc:sldChg>
      <pc:sldChg chg="modSp mod">
        <pc:chgData name="Alexander Deliukov" userId="d5fda0f2-1d08-4016-b7e9-bb882f168707" providerId="ADAL" clId="{FE9DFF45-01DC-45CC-A80A-B50597210401}" dt="2026-01-27T15:30:35.405" v="24" actId="1076"/>
        <pc:sldMkLst>
          <pc:docMk/>
          <pc:sldMk cId="2542077266" sldId="657"/>
        </pc:sldMkLst>
        <pc:spChg chg="mod">
          <ac:chgData name="Alexander Deliukov" userId="d5fda0f2-1d08-4016-b7e9-bb882f168707" providerId="ADAL" clId="{FE9DFF45-01DC-45CC-A80A-B50597210401}" dt="2026-01-27T15:30:35.405" v="24" actId="1076"/>
          <ac:spMkLst>
            <pc:docMk/>
            <pc:sldMk cId="2542077266" sldId="657"/>
            <ac:spMk id="4" creationId="{CB33C395-3CC3-4B54-6421-D833B99114A3}"/>
          </ac:spMkLst>
        </pc:spChg>
      </pc:sldChg>
      <pc:sldChg chg="modSp mod">
        <pc:chgData name="Alexander Deliukov" userId="d5fda0f2-1d08-4016-b7e9-bb882f168707" providerId="ADAL" clId="{FE9DFF45-01DC-45CC-A80A-B50597210401}" dt="2026-01-27T15:30:40.292" v="25" actId="1076"/>
        <pc:sldMkLst>
          <pc:docMk/>
          <pc:sldMk cId="3310764134" sldId="659"/>
        </pc:sldMkLst>
        <pc:spChg chg="mod">
          <ac:chgData name="Alexander Deliukov" userId="d5fda0f2-1d08-4016-b7e9-bb882f168707" providerId="ADAL" clId="{FE9DFF45-01DC-45CC-A80A-B50597210401}" dt="2026-01-27T15:30:40.292" v="25" actId="1076"/>
          <ac:spMkLst>
            <pc:docMk/>
            <pc:sldMk cId="3310764134" sldId="659"/>
            <ac:spMk id="4" creationId="{12E9D6D4-ADBC-D7EB-E231-9A2E3FFD7EF4}"/>
          </ac:spMkLst>
        </pc:spChg>
      </pc:sldChg>
      <pc:sldChg chg="modSp mod">
        <pc:chgData name="Alexander Deliukov" userId="d5fda0f2-1d08-4016-b7e9-bb882f168707" providerId="ADAL" clId="{FE9DFF45-01DC-45CC-A80A-B50597210401}" dt="2026-01-27T15:30:46.193" v="26" actId="1076"/>
        <pc:sldMkLst>
          <pc:docMk/>
          <pc:sldMk cId="1379260638" sldId="663"/>
        </pc:sldMkLst>
        <pc:spChg chg="mod">
          <ac:chgData name="Alexander Deliukov" userId="d5fda0f2-1d08-4016-b7e9-bb882f168707" providerId="ADAL" clId="{FE9DFF45-01DC-45CC-A80A-B50597210401}" dt="2026-01-27T15:30:46.193" v="26" actId="1076"/>
          <ac:spMkLst>
            <pc:docMk/>
            <pc:sldMk cId="1379260638" sldId="663"/>
            <ac:spMk id="4" creationId="{5B37293F-24F8-0380-1F80-AE575BD0E6B4}"/>
          </ac:spMkLst>
        </pc:spChg>
      </pc:sldChg>
      <pc:sldChg chg="modSp mod">
        <pc:chgData name="Alexander Deliukov" userId="d5fda0f2-1d08-4016-b7e9-bb882f168707" providerId="ADAL" clId="{FE9DFF45-01DC-45CC-A80A-B50597210401}" dt="2026-01-27T15:31:04.472" v="27" actId="1076"/>
        <pc:sldMkLst>
          <pc:docMk/>
          <pc:sldMk cId="1021193289" sldId="665"/>
        </pc:sldMkLst>
        <pc:spChg chg="mod">
          <ac:chgData name="Alexander Deliukov" userId="d5fda0f2-1d08-4016-b7e9-bb882f168707" providerId="ADAL" clId="{FE9DFF45-01DC-45CC-A80A-B50597210401}" dt="2026-01-27T15:31:04.472" v="27" actId="1076"/>
          <ac:spMkLst>
            <pc:docMk/>
            <pc:sldMk cId="1021193289" sldId="665"/>
            <ac:spMk id="4" creationId="{C48B4B3E-49EA-5666-7C14-9015697F413B}"/>
          </ac:spMkLst>
        </pc:spChg>
      </pc:sldChg>
      <pc:sldChg chg="modSp mod">
        <pc:chgData name="Alexander Deliukov" userId="d5fda0f2-1d08-4016-b7e9-bb882f168707" providerId="ADAL" clId="{FE9DFF45-01DC-45CC-A80A-B50597210401}" dt="2026-01-27T15:31:15.152" v="30" actId="1076"/>
        <pc:sldMkLst>
          <pc:docMk/>
          <pc:sldMk cId="3160540007" sldId="667"/>
        </pc:sldMkLst>
        <pc:spChg chg="mod">
          <ac:chgData name="Alexander Deliukov" userId="d5fda0f2-1d08-4016-b7e9-bb882f168707" providerId="ADAL" clId="{FE9DFF45-01DC-45CC-A80A-B50597210401}" dt="2026-01-27T15:31:15.152" v="30" actId="1076"/>
          <ac:spMkLst>
            <pc:docMk/>
            <pc:sldMk cId="3160540007" sldId="667"/>
            <ac:spMk id="4" creationId="{B8F24D65-3C3C-DDDB-79E7-E2DA63900FA9}"/>
          </ac:spMkLst>
        </pc:spChg>
      </pc:sldChg>
      <pc:sldChg chg="modSp mod">
        <pc:chgData name="Alexander Deliukov" userId="d5fda0f2-1d08-4016-b7e9-bb882f168707" providerId="ADAL" clId="{FE9DFF45-01DC-45CC-A80A-B50597210401}" dt="2026-01-27T15:31:20.478" v="31" actId="1076"/>
        <pc:sldMkLst>
          <pc:docMk/>
          <pc:sldMk cId="4161409751" sldId="669"/>
        </pc:sldMkLst>
        <pc:spChg chg="mod">
          <ac:chgData name="Alexander Deliukov" userId="d5fda0f2-1d08-4016-b7e9-bb882f168707" providerId="ADAL" clId="{FE9DFF45-01DC-45CC-A80A-B50597210401}" dt="2026-01-27T15:31:20.478" v="31" actId="1076"/>
          <ac:spMkLst>
            <pc:docMk/>
            <pc:sldMk cId="4161409751" sldId="669"/>
            <ac:spMk id="4" creationId="{C6FF838B-BFE6-EDA6-76BC-6105074602D6}"/>
          </ac:spMkLst>
        </pc:spChg>
      </pc:sldChg>
      <pc:sldChg chg="modSp mod">
        <pc:chgData name="Alexander Deliukov" userId="d5fda0f2-1d08-4016-b7e9-bb882f168707" providerId="ADAL" clId="{FE9DFF45-01DC-45CC-A80A-B50597210401}" dt="2026-01-27T15:31:24.014" v="32" actId="1076"/>
        <pc:sldMkLst>
          <pc:docMk/>
          <pc:sldMk cId="2510157298" sldId="671"/>
        </pc:sldMkLst>
        <pc:spChg chg="mod">
          <ac:chgData name="Alexander Deliukov" userId="d5fda0f2-1d08-4016-b7e9-bb882f168707" providerId="ADAL" clId="{FE9DFF45-01DC-45CC-A80A-B50597210401}" dt="2026-01-27T15:31:24.014" v="32" actId="1076"/>
          <ac:spMkLst>
            <pc:docMk/>
            <pc:sldMk cId="2510157298" sldId="671"/>
            <ac:spMk id="4" creationId="{18C55726-5E4A-A0F6-F79D-6164468DD29C}"/>
          </ac:spMkLst>
        </pc:spChg>
      </pc:sldChg>
      <pc:sldChg chg="modSp mod">
        <pc:chgData name="Alexander Deliukov" userId="d5fda0f2-1d08-4016-b7e9-bb882f168707" providerId="ADAL" clId="{FE9DFF45-01DC-45CC-A80A-B50597210401}" dt="2026-01-27T15:31:28.925" v="33" actId="14100"/>
        <pc:sldMkLst>
          <pc:docMk/>
          <pc:sldMk cId="2605909906" sldId="672"/>
        </pc:sldMkLst>
        <pc:spChg chg="mod">
          <ac:chgData name="Alexander Deliukov" userId="d5fda0f2-1d08-4016-b7e9-bb882f168707" providerId="ADAL" clId="{FE9DFF45-01DC-45CC-A80A-B50597210401}" dt="2026-01-27T15:31:28.925" v="33" actId="14100"/>
          <ac:spMkLst>
            <pc:docMk/>
            <pc:sldMk cId="2605909906" sldId="672"/>
            <ac:spMk id="2" creationId="{EBAEAC63-C46E-AFD3-8AD2-ABA511DAD7A3}"/>
          </ac:spMkLst>
        </pc:spChg>
      </pc:sldChg>
      <pc:sldChg chg="modSp mod">
        <pc:chgData name="Alexander Deliukov" userId="d5fda0f2-1d08-4016-b7e9-bb882f168707" providerId="ADAL" clId="{FE9DFF45-01DC-45CC-A80A-B50597210401}" dt="2026-01-27T15:31:33.733" v="35" actId="1076"/>
        <pc:sldMkLst>
          <pc:docMk/>
          <pc:sldMk cId="1442533396" sldId="673"/>
        </pc:sldMkLst>
        <pc:spChg chg="mod">
          <ac:chgData name="Alexander Deliukov" userId="d5fda0f2-1d08-4016-b7e9-bb882f168707" providerId="ADAL" clId="{FE9DFF45-01DC-45CC-A80A-B50597210401}" dt="2026-01-27T15:31:33.733" v="35" actId="1076"/>
          <ac:spMkLst>
            <pc:docMk/>
            <pc:sldMk cId="1442533396" sldId="673"/>
            <ac:spMk id="4" creationId="{B86F7BA3-B558-E7EE-49BC-1EDCDFCA81CE}"/>
          </ac:spMkLst>
        </pc:spChg>
      </pc:sldChg>
      <pc:sldChg chg="modSp mod">
        <pc:chgData name="Alexander Deliukov" userId="d5fda0f2-1d08-4016-b7e9-bb882f168707" providerId="ADAL" clId="{FE9DFF45-01DC-45CC-A80A-B50597210401}" dt="2026-01-27T15:31:39.132" v="37" actId="14100"/>
        <pc:sldMkLst>
          <pc:docMk/>
          <pc:sldMk cId="2759686752" sldId="674"/>
        </pc:sldMkLst>
        <pc:spChg chg="mod">
          <ac:chgData name="Alexander Deliukov" userId="d5fda0f2-1d08-4016-b7e9-bb882f168707" providerId="ADAL" clId="{FE9DFF45-01DC-45CC-A80A-B50597210401}" dt="2026-01-27T15:31:39.132" v="37" actId="14100"/>
          <ac:spMkLst>
            <pc:docMk/>
            <pc:sldMk cId="2759686752" sldId="674"/>
            <ac:spMk id="2" creationId="{AA71C5FC-B098-3578-4C68-C439D3941AB4}"/>
          </ac:spMkLst>
        </pc:spChg>
      </pc:sldChg>
      <pc:sldChg chg="modSp mod">
        <pc:chgData name="Alexander Deliukov" userId="d5fda0f2-1d08-4016-b7e9-bb882f168707" providerId="ADAL" clId="{FE9DFF45-01DC-45CC-A80A-B50597210401}" dt="2026-01-27T15:31:42.188" v="38" actId="1076"/>
        <pc:sldMkLst>
          <pc:docMk/>
          <pc:sldMk cId="3900238749" sldId="675"/>
        </pc:sldMkLst>
        <pc:spChg chg="mod">
          <ac:chgData name="Alexander Deliukov" userId="d5fda0f2-1d08-4016-b7e9-bb882f168707" providerId="ADAL" clId="{FE9DFF45-01DC-45CC-A80A-B50597210401}" dt="2026-01-27T15:31:42.188" v="38" actId="1076"/>
          <ac:spMkLst>
            <pc:docMk/>
            <pc:sldMk cId="3900238749" sldId="675"/>
            <ac:spMk id="4" creationId="{98F002ED-7076-C12C-76BA-4FEBBC6F2705}"/>
          </ac:spMkLst>
        </pc:spChg>
      </pc:sldChg>
      <pc:sldChg chg="modSp mod">
        <pc:chgData name="Alexander Deliukov" userId="d5fda0f2-1d08-4016-b7e9-bb882f168707" providerId="ADAL" clId="{FE9DFF45-01DC-45CC-A80A-B50597210401}" dt="2026-01-27T15:32:02.532" v="48" actId="1076"/>
        <pc:sldMkLst>
          <pc:docMk/>
          <pc:sldMk cId="3354913082" sldId="676"/>
        </pc:sldMkLst>
        <pc:spChg chg="mod">
          <ac:chgData name="Alexander Deliukov" userId="d5fda0f2-1d08-4016-b7e9-bb882f168707" providerId="ADAL" clId="{FE9DFF45-01DC-45CC-A80A-B50597210401}" dt="2026-01-27T15:31:45.661" v="39" actId="1076"/>
          <ac:spMkLst>
            <pc:docMk/>
            <pc:sldMk cId="3354913082" sldId="676"/>
            <ac:spMk id="29" creationId="{4ECDE187-04E2-45C2-AB71-3163282F7484}"/>
          </ac:spMkLst>
        </pc:spChg>
        <pc:spChg chg="mod">
          <ac:chgData name="Alexander Deliukov" userId="d5fda0f2-1d08-4016-b7e9-bb882f168707" providerId="ADAL" clId="{FE9DFF45-01DC-45CC-A80A-B50597210401}" dt="2026-01-27T15:31:47.888" v="41" actId="1076"/>
          <ac:spMkLst>
            <pc:docMk/>
            <pc:sldMk cId="3354913082" sldId="676"/>
            <ac:spMk id="31" creationId="{054E5D47-4CA2-42D3-88F2-36300092A0B6}"/>
          </ac:spMkLst>
        </pc:spChg>
        <pc:spChg chg="mod">
          <ac:chgData name="Alexander Deliukov" userId="d5fda0f2-1d08-4016-b7e9-bb882f168707" providerId="ADAL" clId="{FE9DFF45-01DC-45CC-A80A-B50597210401}" dt="2026-01-27T15:31:50.412" v="42" actId="1076"/>
          <ac:spMkLst>
            <pc:docMk/>
            <pc:sldMk cId="3354913082" sldId="676"/>
            <ac:spMk id="41" creationId="{D9C87595-16A2-4A0F-9DBB-4AF40FA3BA2C}"/>
          </ac:spMkLst>
        </pc:spChg>
        <pc:spChg chg="mod">
          <ac:chgData name="Alexander Deliukov" userId="d5fda0f2-1d08-4016-b7e9-bb882f168707" providerId="ADAL" clId="{FE9DFF45-01DC-45CC-A80A-B50597210401}" dt="2026-01-27T15:31:52.791" v="44" actId="1076"/>
          <ac:spMkLst>
            <pc:docMk/>
            <pc:sldMk cId="3354913082" sldId="676"/>
            <ac:spMk id="43" creationId="{D8C4E46F-1B05-476B-90D3-800B8F061E5E}"/>
          </ac:spMkLst>
        </pc:spChg>
        <pc:spChg chg="mod">
          <ac:chgData name="Alexander Deliukov" userId="d5fda0f2-1d08-4016-b7e9-bb882f168707" providerId="ADAL" clId="{FE9DFF45-01DC-45CC-A80A-B50597210401}" dt="2026-01-27T15:31:59.327" v="47" actId="1076"/>
          <ac:spMkLst>
            <pc:docMk/>
            <pc:sldMk cId="3354913082" sldId="676"/>
            <ac:spMk id="49" creationId="{E8F01505-D47E-4B07-82B8-EC043F5EC813}"/>
          </ac:spMkLst>
        </pc:spChg>
        <pc:spChg chg="mod">
          <ac:chgData name="Alexander Deliukov" userId="d5fda0f2-1d08-4016-b7e9-bb882f168707" providerId="ADAL" clId="{FE9DFF45-01DC-45CC-A80A-B50597210401}" dt="2026-01-27T15:32:02.532" v="48" actId="1076"/>
          <ac:spMkLst>
            <pc:docMk/>
            <pc:sldMk cId="3354913082" sldId="676"/>
            <ac:spMk id="60" creationId="{DB6D982A-54DA-4FCC-9383-F91FC1E1D9CE}"/>
          </ac:spMkLst>
        </pc:spChg>
      </pc:sldChg>
      <pc:sldChg chg="modSp mod">
        <pc:chgData name="Alexander Deliukov" userId="d5fda0f2-1d08-4016-b7e9-bb882f168707" providerId="ADAL" clId="{FE9DFF45-01DC-45CC-A80A-B50597210401}" dt="2026-01-27T15:29:39.784" v="18" actId="404"/>
        <pc:sldMkLst>
          <pc:docMk/>
          <pc:sldMk cId="579631938" sldId="677"/>
        </pc:sldMkLst>
        <pc:spChg chg="mod">
          <ac:chgData name="Alexander Deliukov" userId="d5fda0f2-1d08-4016-b7e9-bb882f168707" providerId="ADAL" clId="{FE9DFF45-01DC-45CC-A80A-B50597210401}" dt="2026-01-27T15:29:39.784" v="18" actId="404"/>
          <ac:spMkLst>
            <pc:docMk/>
            <pc:sldMk cId="579631938" sldId="677"/>
            <ac:spMk id="4" creationId="{B6E2F0C4-3708-062E-837B-49F21B8E51C4}"/>
          </ac:spMkLst>
        </pc:spChg>
      </pc:sldChg>
    </pc:docChg>
  </pc:docChgLst>
  <pc:docChgLst>
    <pc:chgData name="Alexander Deliukov" userId="S::alexander_think-e.be#ext#@flux50.onmicrosoft.com::bee075c1-faac-4166-8fcb-7b2057bad6f6" providerId="AD" clId="Web-{AFA9192A-9C00-7FB8-F97C-FE1F21F02E7A}"/>
    <pc:docChg chg="modSld">
      <pc:chgData name="Alexander Deliukov" userId="S::alexander_think-e.be#ext#@flux50.onmicrosoft.com::bee075c1-faac-4166-8fcb-7b2057bad6f6" providerId="AD" clId="Web-{AFA9192A-9C00-7FB8-F97C-FE1F21F02E7A}" dt="2026-02-09T13:34:13.674" v="4" actId="14100"/>
      <pc:docMkLst>
        <pc:docMk/>
      </pc:docMkLst>
      <pc:sldChg chg="addSp modSp">
        <pc:chgData name="Alexander Deliukov" userId="S::alexander_think-e.be#ext#@flux50.onmicrosoft.com::bee075c1-faac-4166-8fcb-7b2057bad6f6" providerId="AD" clId="Web-{AFA9192A-9C00-7FB8-F97C-FE1F21F02E7A}" dt="2026-02-09T13:34:13.674" v="4" actId="14100"/>
        <pc:sldMkLst>
          <pc:docMk/>
          <pc:sldMk cId="2340336029" sldId="652"/>
        </pc:sldMkLst>
        <pc:picChg chg="add mod">
          <ac:chgData name="Alexander Deliukov" userId="S::alexander_think-e.be#ext#@flux50.onmicrosoft.com::bee075c1-faac-4166-8fcb-7b2057bad6f6" providerId="AD" clId="Web-{AFA9192A-9C00-7FB8-F97C-FE1F21F02E7A}" dt="2026-02-09T13:34:13.674" v="4" actId="14100"/>
          <ac:picMkLst>
            <pc:docMk/>
            <pc:sldMk cId="2340336029" sldId="652"/>
            <ac:picMk id="5" creationId="{3C77EEE2-8F45-B220-14BA-C9123DCDF15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Master-Textstil bearbeiten</a:t>
            </a:r>
          </a:p>
          <a:p>
            <a:pPr lvl="1"/>
            <a:r>
              <a:rPr lang="ko-KR" altLang="en-US"/>
              <a:t>Zweite Ebene</a:t>
            </a:r>
          </a:p>
          <a:p>
            <a:pPr lvl="2"/>
            <a:r>
              <a:rPr lang="ko-KR" altLang="en-US"/>
              <a:t>Dritte Ebene</a:t>
            </a:r>
          </a:p>
          <a:p>
            <a:pPr lvl="3"/>
            <a:r>
              <a:rPr lang="ko-KR" altLang="en-US"/>
              <a:t>Vierte Ebene</a:t>
            </a:r>
          </a:p>
          <a:p>
            <a:pPr lvl="4"/>
            <a:r>
              <a:rPr lang="ko-KR" altLang="en-US"/>
              <a:t>Fünfte Ebene</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ergy-efficient-products.ec.europa.eu/ecodesign-and-energy-label/understanding-energy-label_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ich.co.uk/reviews/fridge-freezers/article/how-to-defrost-your-fridge-freezer-axDiH1G0Zd4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cience.howstuffworks.com/environmental/green-tech/sustainable/smart-power-strip.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commons.wikimedia.org/wiki/File:Vorarlberger_Kraftwerke-Energy_meter_(electro)-smart_meter-02ASD.jpg" TargetMode="External"/><Relationship Id="rId13" Type="http://schemas.openxmlformats.org/officeDocument/2006/relationships/hyperlink" Target="https://creativecommons.org/publicdomain/zero/1.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sa/2.0/" TargetMode="External"/><Relationship Id="rId12" Type="http://schemas.openxmlformats.org/officeDocument/2006/relationships/hyperlink" Target="https://www.flickr.com/photos/dennissylvesterhurd/14425711711/in/photolist-nYKxvr-ae584u-rmB7jz-6EV3kZ-r5hbgV-Zc9CcY-XbvGTW-s3ZXqC-2nm2k68-8AN3SK-hcvJv-doMV6t-moh9jW-ftZ4iY-KpcKT-ceme3-2cd59s-douphm-8twuwn-4H3HYX-9MScDZ-XMzjLr-XMyFLK-vzL8iF-8RSYpk-a6526e-fQDqrz-o5g5Y-gHGmt-9zqsMe-9zqsHV-2Gexsp-96bC4t-2pknfb6-9uiLJ8-r7SVqA-9uiLAV-2nyHGon-bBwXK-4EffyG-92R5Du-79YGDx-7EtaN7-z7XgLu-4aFPxi-zng5GS-pfb6jT-zqqYTe-5SpzgV-z84m8H"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11" Type="http://schemas.openxmlformats.org/officeDocument/2006/relationships/hyperlink" Target="https://www.flickr.com/photos/codeofthenew/15011000448/"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www.flickr.com/photos/87547772@N00/539175921"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60486986@N05/23388097312/" TargetMode="External"/><Relationship Id="rId9"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4" Type="http://schemas.openxmlformats.org/officeDocument/2006/relationships/hyperlink" Target="https://www.flickr.com/photos/jirka_matousek/50749644658/"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hyperlink" Target="https://www.flickr.com/photos/151653494@N04/32459482564/in/photolist-Rskki7" TargetMode="External"/><Relationship Id="rId7" Type="http://schemas.openxmlformats.org/officeDocument/2006/relationships/hyperlink" Target="https://www.flickr.com/photos/vizpix/4544572654/"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106631515" TargetMode="External"/><Relationship Id="rId4" Type="http://schemas.openxmlformats.org/officeDocument/2006/relationships/hyperlink" Target="https://creativecommons.org/licenses/by/2.0/" TargetMode="External"/><Relationship Id="rId9" Type="http://schemas.openxmlformats.org/officeDocument/2006/relationships/hyperlink" Target="https://www.flickr.com/photos/dfid/21375818360/in/photolist-yyUE5q-8fsNLX-TodgT1-28zYvnc-2mGzX8W-VY1H1F-7dzWrF-atbVgq-2o1yhrw-2o1yhqQ-286BAUy-Af3ujk-2mGzWYH-2o4Eh8X-2o6bJBg-c19xwG-2887yFi-x7kE7x-2o694Hw-tvptVY-2kRFrfz-uaQve5-MwsBjH-XV7ZC7-SobHar-8fwbVG-MwsBhD-L4tjGf-2887yQg-nWw1KG-c1cead-nqjvL3-dj4quJ-2mPVTn7-2o1wS1v-Lc6pve-2hiCYHV-c1cecy-Jtbgnx-c19xVQ-dj4qfW-2nHDTEu-MfTHPr-nZmA2U-nHSJ3Y-c19xUj-P89Vmy-Xc9uog-dj4pA1-nMf2gx"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Beteiligen Sie sich an der digitalen Energiewende:</a:t>
            </a:r>
            <a:r>
              <a:rPr lang="en-US" altLang="ko-KR" sz="1200" dirty="0">
                <a:solidFill>
                  <a:schemeClr val="tx2"/>
                </a:solidFill>
                <a:cs typeface="Arial" panose="020B0604020202020204" pitchFamily="34" charset="0"/>
              </a:rPr>
              <a:t> 10 einfache Schritte, die Sie noch heute unternehmen können!</a:t>
            </a:r>
            <a:endParaRPr lang="ko-KR" altLang="en-US" sz="1200" dirty="0">
              <a:solidFill>
                <a:schemeClr val="tx2"/>
              </a:solidFill>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pPr latinLnBrk="0" hangingPunct="0"/>
            <a:r>
              <a:rPr lang="en-GB" sz="1200" b="0" i="0" kern="1200" dirty="0">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sofern nicht anders angegeben</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unter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lizenziert.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86177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Effizienz steigern: Investieren Sie in Haushaltsgeräte</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Achten Sie beim Kauf neuer Haushaltsgeräte (wie Kühlschränke, Waschmaschinen und Geschirrspüler) auf energieeffiziente Modelle.</a:t>
            </a:r>
            <a:endParaRPr lang="en-US" sz="1200" b="1" dirty="0">
              <a:solidFill>
                <a:srgbClr val="2B2C30"/>
              </a:solidFill>
              <a:ea typeface="Public Sans"/>
              <a:cs typeface="Segoe UI"/>
            </a:endParaRPr>
          </a:p>
          <a:p>
            <a:pPr marL="457200" indent="-457200" latinLnBrk="0">
              <a:buChar char="•"/>
            </a:pPr>
            <a:r>
              <a:rPr lang="en-US" sz="1200" dirty="0">
                <a:solidFill>
                  <a:srgbClr val="2B2C30"/>
                </a:solidFill>
                <a:ea typeface="Public Sans"/>
                <a:cs typeface="Segoe UI"/>
                <a:hlinkClick r:id="rId3"/>
              </a:rPr>
              <a:t>EU-Energieeffizienzklassen </a:t>
            </a:r>
            <a:r>
              <a:rPr lang="en-US" sz="1200" dirty="0">
                <a:solidFill>
                  <a:srgbClr val="2B2C30"/>
                </a:solidFill>
                <a:ea typeface="Public Sans"/>
                <a:cs typeface="Segoe UI"/>
              </a:rPr>
              <a:t>helfen Ihnen bei der Auswahl energieeffizienterer Geräte. </a:t>
            </a:r>
          </a:p>
          <a:p>
            <a:pPr marL="457200" indent="-457200" latinLnBrk="0">
              <a:buChar char="•"/>
            </a:pPr>
            <a:r>
              <a:rPr lang="en-US" sz="1200" dirty="0">
                <a:solidFill>
                  <a:srgbClr val="2B2C30"/>
                </a:solidFill>
                <a:ea typeface="Public Sans"/>
                <a:cs typeface="Segoe UI"/>
              </a:rPr>
              <a:t>Berücksichtigen Sie die langfristigen Einsparungen bei Ihren Energiekosten, wenn Sie in effizientere Geräte investieren.</a:t>
            </a:r>
            <a:endParaRPr lang="en-US" sz="1200" b="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63519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4. Tauen Sie Ihren Gefrierschrank regelmäßig ab</a:t>
            </a:r>
            <a:endParaRPr lang="en-US" sz="1050" kern="1200" dirty="0">
              <a:solidFill>
                <a:schemeClr val="bg1"/>
              </a:solidFill>
              <a:latin typeface="+mn-lt"/>
              <a:ea typeface="+mn-ea"/>
              <a:cs typeface="+mn-cs"/>
            </a:endParaRPr>
          </a:p>
          <a:p>
            <a:pPr algn="ctr" latinLnBrk="0"/>
            <a:r>
              <a:rPr lang="en-US" sz="1200" i="1" dirty="0">
                <a:solidFill>
                  <a:schemeClr val="accent2"/>
                </a:solidFill>
              </a:rPr>
              <a:t>Warum ist es wichtig, Ihren Gefrierschrank regelmäßig abzutauen?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75304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4. Tauen Sie Ihren Gefrierschrank regelmäßig ab</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Eisablagerungen in Ihrem Gefrierschrank können zu einem erhöhten Energieverbrauch führen. Das liegt daran, dass Ihr Gefrierschrank mehr Leistung aufbringen muss, um Ihre Lebensmittel kühl zu halten.</a:t>
            </a:r>
          </a:p>
          <a:p>
            <a:pPr marL="457200" indent="-457200" latinLnBrk="0">
              <a:buChar char="•"/>
            </a:pPr>
            <a:r>
              <a:rPr lang="en-US" sz="1200" dirty="0">
                <a:solidFill>
                  <a:srgbClr val="2B2C30"/>
                </a:solidFill>
                <a:ea typeface="Public Sans"/>
                <a:cs typeface="Segoe UI"/>
                <a:hlinkClick r:id="rId3"/>
              </a:rPr>
              <a:t>Durch regelmäßiges Abtauen Ihres Gefrierschranks können Sie Eisablagerungen verhindern. </a:t>
            </a:r>
          </a:p>
          <a:p>
            <a:pPr marL="457200" indent="-457200" latinLnBrk="0">
              <a:buChar char="•"/>
            </a:pPr>
            <a:r>
              <a:rPr lang="en-US" sz="1200" dirty="0">
                <a:solidFill>
                  <a:srgbClr val="2B2C30"/>
                </a:solidFill>
                <a:ea typeface="Public Sans"/>
                <a:cs typeface="Segoe UI"/>
                <a:hlinkClick r:id="rId3"/>
              </a:rPr>
              <a:t>Erfahren Sie, wie Sie einen Gefrierschrank abtauen</a:t>
            </a:r>
            <a:r>
              <a:rPr lang="en-US" sz="1200" dirty="0">
                <a:solidFill>
                  <a:srgbClr val="2B2C30"/>
                </a:solidFill>
                <a:ea typeface="Public Sans"/>
                <a:cs typeface="Segoe UI"/>
              </a:rPr>
              <a:t>.</a:t>
            </a:r>
          </a:p>
          <a:p>
            <a:endParaRPr lang="en-GB" dirty="0"/>
          </a:p>
          <a:p>
            <a:r>
              <a:rPr lang="en-GB" dirty="0"/>
              <a:t>https://www.which.co.uk/reviews/fridge-freezers/article/how-to-defrost-your-fridge-freezer-axDiH1G0Zd4i</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86789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Nicht benutzte Elektrogeräte vom Stromnetz trennen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Was ist „Phantomenergie”?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92979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Nicht benutzte Elektrogeräte vom Stromnetz trennen </a:t>
            </a:r>
            <a:endParaRPr lang="en-US" sz="1050" dirty="0">
              <a:solidFill>
                <a:schemeClr val="bg1"/>
              </a:solidFill>
            </a:endParaRPr>
          </a:p>
          <a:p>
            <a:pPr marL="457200" indent="-457200" latinLnBrk="0">
              <a:buChar char="•"/>
            </a:pPr>
            <a:r>
              <a:rPr lang="en-US" sz="1200" dirty="0">
                <a:solidFill>
                  <a:srgbClr val="2B2C30"/>
                </a:solidFill>
                <a:ea typeface="Public Sans"/>
                <a:cs typeface="Segoe UI"/>
              </a:rPr>
              <a:t>„Phantomenergie“ oder „Standby-Energie“ entsteht, wenn Geräte nicht benutzt werden, aber dennoch Energie verbrauchen.</a:t>
            </a:r>
          </a:p>
          <a:p>
            <a:pPr marL="457200" indent="-457200" latinLnBrk="0">
              <a:buChar char="•"/>
            </a:pPr>
            <a:r>
              <a:rPr lang="en-US" sz="1200" dirty="0">
                <a:solidFill>
                  <a:srgbClr val="2B2C30"/>
                </a:solidFill>
                <a:ea typeface="Public Sans"/>
                <a:cs typeface="Segoe UI"/>
              </a:rPr>
              <a:t>Anhand der Messwerte Ihres intelligenten Stromzählers können Sie den „unsichtbaren“ Energieverbrauch überprüfen.</a:t>
            </a:r>
          </a:p>
          <a:p>
            <a:pPr marL="457200" indent="-457200" latinLnBrk="0">
              <a:buChar char="•"/>
            </a:pPr>
            <a:r>
              <a:rPr lang="en-US" sz="1200" dirty="0">
                <a:solidFill>
                  <a:srgbClr val="2B2C30"/>
                </a:solidFill>
                <a:ea typeface="Public Sans"/>
                <a:cs typeface="Segoe UI"/>
              </a:rPr>
              <a:t>Ziehen Sie den Stecker von Elektrogeräten und Haushaltsgeräten, die nicht in Gebrauch sind, wie Ladegeräte, Fernseher und Küchengeräte. </a:t>
            </a:r>
          </a:p>
          <a:p>
            <a:pPr marL="457200" indent="-457200" latinLnBrk="0">
              <a:buChar char="•"/>
            </a:pPr>
            <a:r>
              <a:rPr lang="en-US" sz="1200" dirty="0">
                <a:solidFill>
                  <a:srgbClr val="2B2C30"/>
                </a:solidFill>
                <a:ea typeface="Public Sans"/>
                <a:cs typeface="Segoe UI"/>
              </a:rPr>
              <a:t>Zur Verwaltung mehrerer Geräte können Sie </a:t>
            </a:r>
            <a:r>
              <a:rPr lang="en-US" sz="1200" dirty="0">
                <a:solidFill>
                  <a:srgbClr val="2B2C30"/>
                </a:solidFill>
                <a:ea typeface="Public Sans"/>
                <a:cs typeface="Segoe UI"/>
                <a:hlinkClick r:id="rId3"/>
              </a:rPr>
              <a:t>intelligente Steckdosenleisten </a:t>
            </a:r>
            <a:r>
              <a:rPr lang="en-US" sz="1200" dirty="0">
                <a:solidFill>
                  <a:srgbClr val="2B2C30"/>
                </a:solidFill>
                <a:ea typeface="Public Sans"/>
                <a:cs typeface="Segoe UI"/>
              </a:rPr>
              <a:t>verwenden.</a:t>
            </a:r>
            <a:endParaRPr lang="en-US" sz="1200" dirty="0"/>
          </a:p>
          <a:p>
            <a:endParaRPr lang="en-GB" dirty="0"/>
          </a:p>
          <a:p>
            <a:r>
              <a:rPr lang="en-GB" dirty="0"/>
              <a:t>https://science.howstuffworks.com/environmental/green-tech/sustainable/smart-power-strip.htm</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80963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5. Implementieren Sie ein Smart Home</a:t>
            </a:r>
            <a:endParaRPr lang="en-GB" sz="1050" noProof="0" dirty="0">
              <a:solidFill>
                <a:schemeClr val="bg1"/>
              </a:solidFill>
            </a:endParaRPr>
          </a:p>
          <a:p>
            <a:pPr algn="ctr" latinLnBrk="0"/>
            <a:r>
              <a:rPr lang="en-GB" sz="1200" i="1" noProof="0" dirty="0">
                <a:solidFill>
                  <a:schemeClr val="accent2"/>
                </a:solidFill>
              </a:rPr>
              <a:t>Welche Smart-Home-Technologien können Ihnen helfen, Energie zu sparen, und wie funktionieren sie?</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908245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5. Implementieren Sie ein Smart Home</a:t>
            </a:r>
            <a:endParaRPr lang="en-GB" sz="1050" noProof="0" dirty="0">
              <a:solidFill>
                <a:schemeClr val="bg1"/>
              </a:solidFill>
            </a:endParaRPr>
          </a:p>
          <a:p>
            <a:pPr marL="457200" indent="-457200" latinLnBrk="0">
              <a:buChar char="•"/>
            </a:pPr>
            <a:r>
              <a:rPr lang="en-GB" sz="1200" noProof="0" dirty="0">
                <a:solidFill>
                  <a:srgbClr val="2B2C30"/>
                </a:solidFill>
                <a:ea typeface="Public Sans"/>
                <a:cs typeface="Segoe UI"/>
              </a:rPr>
              <a:t>Intelligente Stecker, Lampen und Thermostate können die Energieoptimierung automatisieren und unterstützen.</a:t>
            </a:r>
            <a:endParaRPr lang="en-GB" sz="1200" noProof="0" dirty="0">
              <a:solidFill>
                <a:srgbClr val="242424"/>
              </a:solidFill>
              <a:ea typeface="Public Sans"/>
              <a:cs typeface="Segoe UI"/>
            </a:endParaRPr>
          </a:p>
          <a:p>
            <a:pPr marL="457200" indent="-457200" latinLnBrk="0">
              <a:buChar char="•"/>
            </a:pPr>
            <a:r>
              <a:rPr lang="en-GB" sz="1200" noProof="0" dirty="0">
                <a:solidFill>
                  <a:srgbClr val="2B2C30"/>
                </a:solidFill>
                <a:ea typeface="Public Sans"/>
                <a:cs typeface="Segoe UI"/>
              </a:rPr>
              <a:t>Diese Geräte </a:t>
            </a:r>
            <a:r>
              <a:rPr lang="en-GB" sz="1200" dirty="0">
                <a:solidFill>
                  <a:srgbClr val="2B2C30"/>
                </a:solidFill>
                <a:ea typeface="Public Sans"/>
                <a:cs typeface="Segoe UI"/>
              </a:rPr>
              <a:t>werden </a:t>
            </a:r>
            <a:r>
              <a:rPr lang="en-GB" sz="1200" noProof="0" dirty="0">
                <a:solidFill>
                  <a:srgbClr val="2B2C30"/>
                </a:solidFill>
                <a:ea typeface="Public Sans"/>
                <a:cs typeface="Segoe UI"/>
              </a:rPr>
              <a:t>über Smartphone-Apps ferngesteuert, sodass Sie Ihren Energieverbrauch in Echtzeit überwachen und anpassen können. </a:t>
            </a:r>
            <a:endParaRPr lang="en-GB" sz="1200" noProof="0" dirty="0">
              <a:solidFill>
                <a:srgbClr val="242424"/>
              </a:solidFill>
              <a:ea typeface="Public Sans"/>
              <a:cs typeface="Segoe UI"/>
            </a:endParaRPr>
          </a:p>
          <a:p>
            <a:pPr marL="457200" indent="-457200" latinLnBrk="0">
              <a:buChar char="•"/>
            </a:pPr>
            <a:r>
              <a:rPr lang="en-GB" sz="1200" noProof="0" dirty="0">
                <a:solidFill>
                  <a:srgbClr val="2B2C30"/>
                </a:solidFill>
                <a:ea typeface="Public Sans"/>
                <a:cs typeface="Segoe UI"/>
              </a:rPr>
              <a:t>Sie können festlegen, wann sich Lampen und Geräte bei Bedarf ein- und ausschalten sollen.</a:t>
            </a:r>
          </a:p>
          <a:p>
            <a:pPr marL="457200" indent="-457200" latinLnBrk="0">
              <a:buChar char="•"/>
            </a:pPr>
            <a:r>
              <a:rPr lang="en-GB" sz="1200" noProof="0" dirty="0">
                <a:solidFill>
                  <a:srgbClr val="2B2C30"/>
                </a:solidFill>
                <a:ea typeface="Public Sans"/>
                <a:cs typeface="Segoe UI"/>
              </a:rPr>
              <a:t>Mit intelligenten Thermostaten können Sie eine effiziente Heizung und Kühlung aufrechterhalten.</a:t>
            </a:r>
            <a:endParaRPr lang="en-GB" sz="1200" noProof="0" dirty="0">
              <a:solidFill>
                <a:srgbClr val="242424"/>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222691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Verwenden Sie intelligente Thermostate</a:t>
            </a:r>
            <a:endParaRPr lang="en-US" sz="1050" kern="1200" dirty="0">
              <a:solidFill>
                <a:schemeClr val="bg1"/>
              </a:solidFill>
              <a:latin typeface="+mn-lt"/>
              <a:ea typeface="+mn-ea"/>
              <a:cs typeface="+mn-cs"/>
            </a:endParaRPr>
          </a:p>
          <a:p>
            <a:pPr algn="ctr" latinLnBrk="0"/>
            <a:r>
              <a:rPr lang="en-US" sz="1200" i="1" dirty="0">
                <a:solidFill>
                  <a:schemeClr val="accent2"/>
                </a:solidFill>
              </a:rPr>
              <a:t>Was ist ein intelligenter Thermostat und wie kann er helfen, Energie zu sparen?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858622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Verwenden Sie intelligente Thermostate</a:t>
            </a:r>
            <a:endParaRPr lang="en-US" sz="1050" kern="1200" dirty="0">
              <a:solidFill>
                <a:schemeClr val="bg1"/>
              </a:solidFill>
              <a:latin typeface="+mn-lt"/>
              <a:ea typeface="+mn-ea"/>
              <a:cs typeface="+mn-cs"/>
            </a:endParaRPr>
          </a:p>
          <a:p>
            <a:pPr marL="457200" indent="-457200" latinLnBrk="0">
              <a:buFontTx/>
              <a:buChar char="•"/>
            </a:pPr>
            <a:r>
              <a:rPr lang="en-GB" sz="1200" noProof="0" dirty="0">
                <a:solidFill>
                  <a:srgbClr val="2B2C30"/>
                </a:solidFill>
                <a:ea typeface="Public Sans"/>
                <a:cs typeface="Segoe UI"/>
              </a:rPr>
              <a:t>Mit intelligenten Thermostaten können Sie über </a:t>
            </a:r>
            <a:r>
              <a:rPr lang="en-GB" sz="1200" dirty="0">
                <a:solidFill>
                  <a:srgbClr val="2B2C30"/>
                </a:solidFill>
                <a:ea typeface="Public Sans"/>
                <a:cs typeface="Segoe UI"/>
              </a:rPr>
              <a:t>Smartphone-Apps</a:t>
            </a:r>
            <a:r>
              <a:rPr lang="en-GB" sz="1200" noProof="0" dirty="0">
                <a:solidFill>
                  <a:srgbClr val="2B2C30"/>
                </a:solidFill>
                <a:ea typeface="Public Sans"/>
                <a:cs typeface="Segoe UI"/>
              </a:rPr>
              <a:t> aus der Ferne steuern, wie warm oder kalt es in Ihrem Zuhause ist</a:t>
            </a:r>
            <a:r>
              <a:rPr lang="en-GB" sz="1200" dirty="0">
                <a:solidFill>
                  <a:srgbClr val="2B2C30"/>
                </a:solidFill>
                <a:ea typeface="Public Sans"/>
                <a:cs typeface="Segoe UI"/>
              </a:rPr>
              <a:t>.</a:t>
            </a:r>
          </a:p>
          <a:p>
            <a:pPr marL="457200" indent="-457200" latinLnBrk="0">
              <a:buFontTx/>
              <a:buChar char="•"/>
            </a:pPr>
            <a:r>
              <a:rPr lang="en-GB" sz="1200" noProof="0" dirty="0">
                <a:solidFill>
                  <a:srgbClr val="2B2C30"/>
                </a:solidFill>
                <a:ea typeface="Public Sans"/>
                <a:cs typeface="Segoe UI"/>
              </a:rPr>
              <a:t>Intelligente Thermostate können Ihre Gewohnheiten lernen und die Heizung und Kühlung optimieren, um Energie zu sparen. </a:t>
            </a:r>
            <a:r>
              <a:rPr lang="en-GB" sz="1200" dirty="0">
                <a:solidFill>
                  <a:srgbClr val="2B2C30"/>
                </a:solidFill>
                <a:ea typeface="Public Sans"/>
                <a:cs typeface="Segoe UI"/>
              </a:rPr>
              <a:t>Sie können auch </a:t>
            </a:r>
            <a:r>
              <a:rPr lang="en-GB" sz="1200" noProof="0" dirty="0">
                <a:solidFill>
                  <a:srgbClr val="2B2C30"/>
                </a:solidFill>
                <a:ea typeface="Public Sans"/>
                <a:cs typeface="Segoe UI"/>
              </a:rPr>
              <a:t>Temperaturpläne festlegen, um die Heizung und Kühlung zu reduzieren, wenn Sie schlafen oder nicht zu Hause sind.</a:t>
            </a:r>
            <a:endParaRPr lang="en-GB" sz="1200" noProof="0" dirty="0">
              <a:solidFill>
                <a:srgbClr val="242424"/>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150321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Verwenden Sie Steckdosenleisten </a:t>
            </a:r>
            <a:endParaRPr lang="en-US" sz="1050" kern="1200" dirty="0">
              <a:solidFill>
                <a:schemeClr val="bg1"/>
              </a:solidFill>
              <a:latin typeface="+mn-lt"/>
              <a:ea typeface="+mn-ea"/>
              <a:cs typeface="+mn-cs"/>
            </a:endParaRPr>
          </a:p>
          <a:p>
            <a:pPr algn="ctr" latinLnBrk="0"/>
            <a:r>
              <a:rPr lang="en-US" sz="1200" i="1" dirty="0">
                <a:solidFill>
                  <a:schemeClr val="accent2"/>
                </a:solidFill>
              </a:rPr>
              <a:t>Was sind die Vorteile von intelligenten Steckdosenleisten und wie können sie zur Senkung des Energieverbrauchs beitragen?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342081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Die digitale Energiewende bietet jedem die Möglichkeit, den eigenen Energieverbrauch besser zu verstehen. Durch das Verständnis unseres Energieverbrauchs können wir fundierte Entscheidungen darüber treffen, wie wir Energie sparen können, ohne dabei auf Komfort verzichten zu müssen. Kleine Veränderungen können auch große Kosteneinsparungen bedeuten!  </a:t>
            </a:r>
          </a:p>
          <a:p>
            <a:pPr latinLnBrk="0"/>
            <a:endParaRPr lang="en-GB" sz="1200" dirty="0"/>
          </a:p>
          <a:p>
            <a:pPr latinLnBrk="0"/>
            <a:r>
              <a:rPr lang="en-GB" sz="1200" dirty="0"/>
              <a:t>In dieser kurzen Präsentation erfahren Sie: </a:t>
            </a:r>
          </a:p>
          <a:p>
            <a:endParaRPr lang="en-GB" sz="1200" dirty="0"/>
          </a:p>
          <a:p>
            <a:pPr marL="457200" indent="-457200" latinLnBrk="0">
              <a:buChar char="•"/>
            </a:pPr>
            <a:r>
              <a:rPr lang="en-GB" sz="1200" dirty="0"/>
              <a:t>Einfache Schritte, mit denen Sie Ihren Energieverbrauch besser verstehen können.</a:t>
            </a:r>
          </a:p>
          <a:p>
            <a:pPr marL="457200" indent="-457200" latinLnBrk="0">
              <a:buChar char="•"/>
            </a:pPr>
            <a:r>
              <a:rPr lang="en-GB" sz="1200" dirty="0"/>
              <a:t>Positive Entscheidungen, die Sie treffen können, um Ihren Energieverbrauch zu senken und möglicherweise Geld zu sparen.</a:t>
            </a:r>
          </a:p>
          <a:p>
            <a:pPr latinLnBrk="0"/>
            <a:endParaRPr lang="en-GB" sz="1200" dirty="0"/>
          </a:p>
          <a:p>
            <a:pPr latinLnBrk="0"/>
            <a:r>
              <a:rPr lang="en-GB" sz="1200" dirty="0"/>
              <a:t>Ob Sie in einem Haus oder einer Wohnung leben, Ihr Zuhause mieten, in einer Sozialwohnung wohnen oder Hausbesitzer sind – diese Präsentation enthält nützliche Tipps für Sie.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45792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Verwenden Sie Steckdosenleisten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Mit Steckdosenleisten können Sie mehrere Geräte gleichzeitig ausschalten. </a:t>
            </a:r>
          </a:p>
          <a:p>
            <a:pPr marL="457200" indent="-457200" latinLnBrk="0">
              <a:buChar char="•"/>
            </a:pPr>
            <a:r>
              <a:rPr lang="en-US" sz="1200" dirty="0">
                <a:solidFill>
                  <a:srgbClr val="2B2C30"/>
                </a:solidFill>
                <a:ea typeface="Public Sans"/>
                <a:cs typeface="Segoe UI"/>
              </a:rPr>
              <a:t>Intelligente Steckdosenleisten können Geräte, die nicht in Gebrauch sind, automatisch vom Stromnetz trennen. Sie können intelligente Steckdosenleisten auch über Smartphone-Apps fernsteuern.</a:t>
            </a:r>
          </a:p>
          <a:p>
            <a:pPr marL="457200" indent="-457200" latinLnBrk="0">
              <a:buFontTx/>
              <a:buChar char="•"/>
            </a:pPr>
            <a:r>
              <a:rPr lang="en-US" sz="1200" dirty="0">
                <a:solidFill>
                  <a:srgbClr val="2B2C30"/>
                </a:solidFill>
                <a:ea typeface="Public Sans"/>
                <a:cs typeface="Segoe UI"/>
              </a:rPr>
              <a:t>Steckdosenleisten können den Standby-Energieverbrauch senken, ohne den Komfort zu beeinträchtigen. </a:t>
            </a:r>
          </a:p>
          <a:p>
            <a:pPr marL="457200" indent="-457200" latinLnBrk="0">
              <a:buChar char="•"/>
            </a:pPr>
            <a:endParaRPr lang="en-US" sz="1200" dirty="0">
              <a:solidFill>
                <a:srgbClr val="2B2C30"/>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2442537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9. Zusammenarbeit: Die Rolle von Energiegemeinschaften </a:t>
            </a:r>
            <a:endParaRPr lang="en-US" sz="1050" dirty="0">
              <a:solidFill>
                <a:schemeClr val="bg1"/>
              </a:solidFill>
              <a:latin typeface="Calibri"/>
              <a:ea typeface="Calibri"/>
              <a:cs typeface="Calibri"/>
            </a:endParaRPr>
          </a:p>
          <a:p>
            <a:pPr algn="ctr" latinLnBrk="0"/>
            <a:r>
              <a:rPr lang="en-GB" sz="1200" i="1" noProof="0" dirty="0">
                <a:solidFill>
                  <a:schemeClr val="accent2"/>
                </a:solidFill>
              </a:rPr>
              <a:t>Wie kann die Teilnahme an einer Energiegemeinschaft Ihnen und Ihren Nachbarn helfen?</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4103615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9. Zusammenarbeit: Die Rolle von Energiegemeinschaften </a:t>
            </a:r>
            <a:endParaRPr lang="en-US" sz="1050" dirty="0">
              <a:solidFill>
                <a:schemeClr val="bg1"/>
              </a:solidFill>
              <a:latin typeface="Calibri"/>
              <a:ea typeface="Calibri"/>
              <a:cs typeface="Calibri"/>
            </a:endParaRPr>
          </a:p>
          <a:p>
            <a:pPr marL="457200" indent="-457200" latinLnBrk="0">
              <a:buChar char="•"/>
            </a:pPr>
            <a:r>
              <a:rPr lang="en-US" sz="1200" dirty="0">
                <a:solidFill>
                  <a:srgbClr val="2B2C30"/>
                </a:solidFill>
                <a:ea typeface="Public Sans"/>
                <a:cs typeface="Segoe UI"/>
              </a:rPr>
              <a:t>Energiegemeinschaften investieren gemeinsam in Projekte für erneuerbare Energien, teilen Ressourcen und unterstützen sich gegenseitig bei der Reduzierung des Energieverbrauchs. </a:t>
            </a:r>
          </a:p>
          <a:p>
            <a:pPr marL="457200" indent="-457200" latinLnBrk="0">
              <a:buChar char="•"/>
            </a:pPr>
            <a:r>
              <a:rPr lang="en-US" sz="1200" dirty="0">
                <a:solidFill>
                  <a:srgbClr val="2B2C30"/>
                </a:solidFill>
                <a:ea typeface="Public Sans"/>
                <a:cs typeface="Segoe UI"/>
                <a:hlinkClick r:id="rId3"/>
              </a:rPr>
              <a:t>In ganz Europa gibt es Tausende von Energiegemeinschaften</a:t>
            </a:r>
            <a:r>
              <a:rPr lang="en-US" sz="1200" dirty="0">
                <a:solidFill>
                  <a:srgbClr val="2B2C30"/>
                </a:solidFill>
                <a:ea typeface="Public Sans"/>
                <a:cs typeface="Segoe UI"/>
              </a:rPr>
              <a:t>.</a:t>
            </a:r>
          </a:p>
          <a:p>
            <a:pPr marL="457200" indent="-457200" latinLnBrk="0">
              <a:buFontTx/>
              <a:buChar char="•"/>
            </a:pPr>
            <a:r>
              <a:rPr lang="en-US" sz="1200" dirty="0">
                <a:solidFill>
                  <a:srgbClr val="2B2C30"/>
                </a:solidFill>
                <a:ea typeface="Public Sans"/>
                <a:cs typeface="Segoe UI"/>
              </a:rPr>
              <a:t>Treten Sie einer Energiegemeinschaft bei oder gründen Sie eine, um gemeinsam mit Ihren Nachbarn Energiesparinitiativen umzusetzen. </a:t>
            </a:r>
            <a:endParaRPr lang="en-US" sz="1200" dirty="0">
              <a:ea typeface="Public Sans"/>
            </a:endParaRPr>
          </a:p>
          <a:p>
            <a:pPr marL="457200" indent="-457200" latinLnBrk="0">
              <a:buChar char="•"/>
            </a:pPr>
            <a:r>
              <a:rPr lang="en-US" sz="1200" dirty="0">
                <a:solidFill>
                  <a:srgbClr val="2B2C30"/>
                </a:solidFill>
                <a:ea typeface="Public Sans"/>
                <a:cs typeface="Segoe UI"/>
              </a:rPr>
              <a:t>Durch die Zusammenarbeit können die Mitglieder von gemeinsamem Wissen, Einkaufsvorteilen und Tarifverhandlungen für bessere Energiepreise profitieren.</a:t>
            </a:r>
            <a:r>
              <a:rPr lang="en-US" sz="1200" dirty="0">
                <a:solidFill>
                  <a:srgbClr val="2B2C30"/>
                </a:solidFill>
                <a:ea typeface="Public Sans"/>
                <a:cs typeface="Public Sans"/>
              </a:rPr>
              <a:t> </a:t>
            </a:r>
            <a:endParaRPr lang="en-US" sz="1200" dirty="0"/>
          </a:p>
          <a:p>
            <a:endParaRPr lang="en-GB" dirty="0"/>
          </a:p>
          <a:p>
            <a:endParaRPr lang="en-GB" dirty="0"/>
          </a:p>
          <a:p>
            <a:r>
              <a:rPr lang="en-GB" dirty="0"/>
              <a:t>https://www.rescoop.eu</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139573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Finden Sie heraus, wo Sie Unterstützung erhalten können </a:t>
            </a:r>
            <a:endParaRPr lang="en-US" sz="1050" kern="1200" dirty="0">
              <a:solidFill>
                <a:schemeClr val="bg1"/>
              </a:solidFill>
              <a:latin typeface="+mn-lt"/>
              <a:ea typeface="+mn-ea"/>
              <a:cs typeface="+mn-cs"/>
            </a:endParaRPr>
          </a:p>
          <a:p>
            <a:pPr algn="ctr" latinLnBrk="0"/>
            <a:r>
              <a:rPr lang="en-GB" sz="1200" i="1" noProof="0" dirty="0">
                <a:solidFill>
                  <a:schemeClr val="accent2"/>
                </a:solidFill>
              </a:rPr>
              <a:t>Wie können lokale Energiegruppen und -organisationen Sie dabei unterstützen, Ihre Energiesparziele zu erreichen?</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4419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Finden Sie heraus, wo Sie Unterstützung erhalten können </a:t>
            </a:r>
            <a:endParaRPr lang="en-US" sz="1050" kern="1200" dirty="0">
              <a:solidFill>
                <a:schemeClr val="bg1"/>
              </a:solidFill>
              <a:latin typeface="+mn-lt"/>
              <a:ea typeface="+mn-ea"/>
              <a:cs typeface="+mn-cs"/>
            </a:endParaRPr>
          </a:p>
          <a:p>
            <a:pPr marL="457200" indent="-457200" latinLnBrk="0">
              <a:buChar char="•"/>
            </a:pPr>
            <a:r>
              <a:rPr lang="en-GB" sz="1200" noProof="0" dirty="0">
                <a:solidFill>
                  <a:srgbClr val="2B2C30"/>
                </a:solidFill>
                <a:ea typeface="Public Sans"/>
                <a:cs typeface="Segoe UI"/>
              </a:rPr>
              <a:t>Suchen Sie nach lokalen Energie-Gruppen, Organisationen und Regierungsprogrammen, die Ressourcen und Unterstützung für Energiesparinitiativen anbieten. </a:t>
            </a:r>
          </a:p>
          <a:p>
            <a:pPr marL="457200" indent="-457200" latinLnBrk="0">
              <a:buChar char="•"/>
            </a:pPr>
            <a:r>
              <a:rPr lang="en-GB" sz="1200" noProof="0" dirty="0">
                <a:solidFill>
                  <a:srgbClr val="2B2C30"/>
                </a:solidFill>
                <a:ea typeface="Public Sans"/>
                <a:cs typeface="Segoe UI"/>
              </a:rPr>
              <a:t>Diese Gruppen können Ihnen wertvolle Informationen, technische Unterstützung und manchmal sogar finanzielle Anreize bieten, um Ihnen bei der Umsetzung energieeffizienter Maßnahmen zu helfen. </a:t>
            </a:r>
          </a:p>
          <a:p>
            <a:pPr marL="457200" indent="-457200" latinLnBrk="0">
              <a:buChar char="•"/>
            </a:pPr>
            <a:r>
              <a:rPr lang="en-GB" sz="1200" noProof="0" dirty="0">
                <a:solidFill>
                  <a:srgbClr val="2B2C30"/>
                </a:solidFill>
                <a:ea typeface="Public Sans"/>
                <a:cs typeface="Segoe UI"/>
              </a:rPr>
              <a:t>Informieren Sie sich in Online-Datenbanken, Gemeindeforen und auf Websites der lokalen Behörden über verfügbare Ressourcen.</a:t>
            </a:r>
            <a:endParaRPr lang="en-GB" sz="1200" noProof="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4223885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Nächste Schritte</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Wenn Sie mehr über die digitale Energiewende erfahren möchten, könnten die folgenden Ressourcen für Sie nützlich sein: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Sehen Sie sich die Kurzkurse von Every1 an: </a:t>
            </a:r>
            <a:r>
              <a:rPr lang="en-US" altLang="ko-KR" sz="1200" i="1" dirty="0">
                <a:solidFill>
                  <a:srgbClr val="373737"/>
                </a:solidFill>
                <a:ea typeface="맑은 고딕"/>
                <a:hlinkClick r:id="rId3"/>
              </a:rPr>
              <a:t>Grundlagen der digitalen Energie</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Lesen Sie die Informationsbroschüre von Every1: </a:t>
            </a:r>
            <a:r>
              <a:rPr lang="en-US" altLang="ko-KR" sz="1200" i="1" dirty="0">
                <a:solidFill>
                  <a:srgbClr val="373737"/>
                </a:solidFill>
                <a:hlinkClick r:id="rId4"/>
              </a:rPr>
              <a:t>Was ist eine Energiegemeinschaft und warum sollte ich ihr beitreten?</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Lesen Sie den Artikel von Energy Monitor </a:t>
            </a:r>
            <a:r>
              <a:rPr lang="en-US" altLang="ko-KR" sz="1200" i="1" dirty="0">
                <a:solidFill>
                  <a:srgbClr val="373737"/>
                </a:solidFill>
                <a:hlinkClick r:id="rId5"/>
              </a:rPr>
              <a:t>„Mythen rund um Technologien für erneuerbare Energien widerlegen</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Erfahren Sie mehr über die Lernmaterialien des Every1-Projekts.</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478003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Danksagungen</a:t>
            </a:r>
          </a:p>
          <a:p>
            <a:pPr latinLnBrk="0"/>
            <a:r>
              <a:rPr lang="en-GB" dirty="0"/>
              <a:t>Diese Präsentation </a:t>
            </a:r>
            <a:r>
              <a:rPr lang="en-GB" i="1" dirty="0"/>
              <a:t>„Beteiligen Sie sich an der digitalen Energiewende: 10 einfache Schritte, die Sie noch heute unternehmen können!</a:t>
            </a:r>
            <a:r>
              <a:rPr lang="en-GB" dirty="0"/>
              <a:t>“ wurde vom Every1-Projekt erstellt und ist, sofern nicht anders angegeben, unter </a:t>
            </a:r>
            <a:r>
              <a:rPr lang="en-GB" dirty="0">
                <a:hlinkClick r:id="rId3"/>
              </a:rPr>
              <a:t>CC BY-SA 4.0 </a:t>
            </a:r>
            <a:r>
              <a:rPr lang="en-GB" dirty="0"/>
              <a:t>lizenziert. </a:t>
            </a:r>
          </a:p>
          <a:p>
            <a:pPr latinLnBrk="0"/>
            <a:endParaRPr lang="en-GB" dirty="0"/>
          </a:p>
          <a:p>
            <a:pPr latinLnBrk="0"/>
            <a:r>
              <a:rPr lang="en-GB" dirty="0"/>
              <a:t>Die in dieser Präsentation verwendeten Bilder sind wie folgt: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Titelbild: </a:t>
            </a:r>
            <a:r>
              <a:rPr lang="en-US" dirty="0">
                <a:solidFill>
                  <a:schemeClr val="dk1"/>
                </a:solidFill>
                <a:ea typeface="Public Sans"/>
                <a:cs typeface="Public Sans"/>
                <a:sym typeface="Public Sans"/>
                <a:hlinkClick r:id="rId4"/>
              </a:rPr>
              <a:t>P1010139_smartphone </a:t>
            </a:r>
            <a:r>
              <a:rPr lang="en-US" dirty="0">
                <a:solidFill>
                  <a:schemeClr val="dk1"/>
                </a:solidFill>
                <a:ea typeface="Public Sans"/>
                <a:cs typeface="Public Sans"/>
                <a:sym typeface="Public Sans"/>
              </a:rPr>
              <a:t>von </a:t>
            </a:r>
            <a:r>
              <a:rPr lang="en-US" dirty="0" err="1">
                <a:solidFill>
                  <a:schemeClr val="dk1"/>
                </a:solidFill>
                <a:ea typeface="Public Sans"/>
                <a:cs typeface="Public Sans"/>
                <a:sym typeface="Public Sans"/>
              </a:rPr>
              <a:t>stekelbes </a:t>
            </a:r>
            <a:r>
              <a:rPr lang="en-US" dirty="0">
                <a:solidFill>
                  <a:schemeClr val="dk1"/>
                </a:solidFill>
                <a:ea typeface="Public Sans"/>
                <a:cs typeface="Public Sans"/>
                <a:sym typeface="Public Sans"/>
              </a:rPr>
              <a:t>ist lizenziert </a:t>
            </a:r>
            <a:r>
              <a:rPr lang="en-US" dirty="0">
                <a:solidFill>
                  <a:schemeClr val="dk1"/>
                </a:solidFill>
                <a:ea typeface="Public Sans"/>
                <a:cs typeface="Public Sans"/>
                <a:sym typeface="Public Sans"/>
                <a:hlinkClick r:id="rId5"/>
              </a:rPr>
              <a:t>unter CC BY-NC-ND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Bild zum Einführungstext: </a:t>
            </a:r>
            <a:r>
              <a:rPr lang="en-US" i="1" dirty="0">
                <a:solidFill>
                  <a:schemeClr val="dk1"/>
                </a:solidFill>
                <a:ea typeface="Public Sans"/>
                <a:cs typeface="Public Sans"/>
                <a:sym typeface="Public Sans"/>
                <a:hlinkClick r:id="rId6"/>
              </a:rPr>
              <a:t>home </a:t>
            </a:r>
            <a:r>
              <a:rPr lang="en-US" dirty="0">
                <a:solidFill>
                  <a:schemeClr val="dk1"/>
                </a:solidFill>
                <a:ea typeface="Public Sans"/>
                <a:cs typeface="Public Sans"/>
                <a:sym typeface="Public Sans"/>
              </a:rPr>
              <a:t>von Loraine und Mark ist lizenziert </a:t>
            </a:r>
            <a:r>
              <a:rPr lang="en-US" dirty="0">
                <a:solidFill>
                  <a:schemeClr val="dk1"/>
                </a:solidFill>
                <a:ea typeface="Public Sans"/>
                <a:cs typeface="Public Sans"/>
                <a:sym typeface="Public Sans"/>
                <a:hlinkClick r:id="rId7"/>
              </a:rPr>
              <a:t>unter CC BY-SA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Verstehen Sie Ihren eigenen Energieverbrauch: </a:t>
            </a:r>
            <a:r>
              <a:rPr lang="en-GB" b="0" i="0" dirty="0" err="1">
                <a:solidFill>
                  <a:srgbClr val="242424"/>
                </a:solidFill>
                <a:effectLst/>
                <a:hlinkClick r:id="rId8"/>
              </a:rPr>
              <a:t>Vorarlberger </a:t>
            </a:r>
            <a:r>
              <a:rPr lang="en-GB" b="0" i="0" dirty="0">
                <a:solidFill>
                  <a:srgbClr val="242424"/>
                </a:solidFill>
                <a:effectLst/>
                <a:hlinkClick r:id="rId8"/>
              </a:rPr>
              <a:t>Kraftwerke-Energiezähler (Elektro)-Smart Meter-02ASD </a:t>
            </a:r>
            <a:r>
              <a:rPr lang="en-GB" b="0" i="0" dirty="0">
                <a:solidFill>
                  <a:srgbClr val="242424"/>
                </a:solidFill>
                <a:effectLst/>
              </a:rPr>
              <a:t>von </a:t>
            </a:r>
            <a:r>
              <a:rPr lang="en-GB" b="0" i="0" dirty="0" err="1">
                <a:solidFill>
                  <a:srgbClr val="242424"/>
                </a:solidFill>
                <a:effectLst/>
              </a:rPr>
              <a:t>Asurnipal </a:t>
            </a:r>
            <a:r>
              <a:rPr lang="en-GB" b="0" i="0" dirty="0">
                <a:solidFill>
                  <a:srgbClr val="242424"/>
                </a:solidFill>
                <a:effectLst/>
              </a:rPr>
              <a:t>ist unter </a:t>
            </a:r>
            <a:r>
              <a:rPr lang="en-GB" b="0" i="0" dirty="0">
                <a:solidFill>
                  <a:srgbClr val="242424"/>
                </a:solidFill>
                <a:effectLst/>
                <a:hlinkClick r:id="rId3"/>
              </a:rPr>
              <a:t>CC BY-SA 4.0 </a:t>
            </a:r>
            <a:r>
              <a:rPr lang="en-GB" b="0" i="0" dirty="0">
                <a:solidFill>
                  <a:srgbClr val="242424"/>
                </a:solidFill>
                <a:effectLst/>
              </a:rPr>
              <a:t>lizenziert.</a:t>
            </a:r>
          </a:p>
          <a:p>
            <a:pPr marL="285750" indent="-285750" latinLnBrk="0">
              <a:buFont typeface="Arial" panose="020B0604020202020204" pitchFamily="34" charset="0"/>
              <a:buChar char="•"/>
            </a:pPr>
            <a:r>
              <a:rPr lang="en-GB" dirty="0">
                <a:solidFill>
                  <a:srgbClr val="242424"/>
                </a:solidFill>
              </a:rPr>
              <a:t>Wählen Sie einen Energievertrag: </a:t>
            </a:r>
            <a:r>
              <a:rPr lang="en-GB" sz="1200" dirty="0">
                <a:solidFill>
                  <a:srgbClr val="242424"/>
                </a:solidFill>
                <a:ea typeface="Public Sans"/>
                <a:cs typeface="Public Sans"/>
                <a:sym typeface="Public Sans"/>
                <a:hlinkClick r:id="rId9"/>
              </a:rPr>
              <a:t>Stromrechnungen mit Glühbirne und Taschenrechner </a:t>
            </a:r>
            <a:r>
              <a:rPr lang="en-GB" sz="1200" dirty="0">
                <a:solidFill>
                  <a:srgbClr val="242424"/>
                </a:solidFill>
                <a:ea typeface="Public Sans"/>
                <a:cs typeface="Public Sans"/>
                <a:sym typeface="Public Sans"/>
              </a:rPr>
              <a:t>von Uswitch.com Images ist </a:t>
            </a:r>
            <a:r>
              <a:rPr lang="en-GB" dirty="0">
                <a:solidFill>
                  <a:srgbClr val="242424"/>
                </a:solidFill>
              </a:rPr>
              <a:t>lizenziert </a:t>
            </a:r>
            <a:r>
              <a:rPr lang="en-GB" noProof="0" dirty="0">
                <a:solidFill>
                  <a:schemeClr val="dk1"/>
                </a:solidFill>
                <a:ea typeface="Public Sans"/>
                <a:cs typeface="Public Sans"/>
                <a:sym typeface="Public Sans"/>
                <a:hlinkClick r:id="rId10"/>
              </a:rPr>
              <a:t>unter CC BY 2.0</a:t>
            </a:r>
            <a:r>
              <a:rPr lang="en-GB" dirty="0">
                <a:solidFill>
                  <a:srgbClr val="242424"/>
                </a:solidFill>
              </a:rPr>
              <a:t>. Dieses Bild wurde beschnitten.</a:t>
            </a:r>
          </a:p>
          <a:p>
            <a:pPr marL="285750" indent="-285750" latinLnBrk="0">
              <a:buFont typeface="Arial" panose="020B0604020202020204" pitchFamily="34" charset="0"/>
              <a:buChar char="•"/>
            </a:pPr>
            <a:r>
              <a:rPr lang="en-GB" dirty="0">
                <a:solidFill>
                  <a:srgbClr val="242424"/>
                </a:solidFill>
              </a:rPr>
              <a:t>Effizienz steigern: Investieren in Haushaltsgeräte: </a:t>
            </a:r>
            <a:r>
              <a:rPr lang="en-GB" dirty="0">
                <a:solidFill>
                  <a:srgbClr val="242424"/>
                </a:solidFill>
                <a:hlinkClick r:id="rId11"/>
              </a:rPr>
              <a:t>Samsung </a:t>
            </a:r>
            <a:r>
              <a:rPr lang="en-GB" dirty="0">
                <a:solidFill>
                  <a:srgbClr val="242424"/>
                </a:solidFill>
              </a:rPr>
              <a:t>von </a:t>
            </a:r>
            <a:r>
              <a:rPr lang="en-GB" dirty="0" err="1">
                <a:solidFill>
                  <a:srgbClr val="242424"/>
                </a:solidFill>
              </a:rPr>
              <a:t>CODE_n </a:t>
            </a:r>
            <a:r>
              <a:rPr lang="en-GB" dirty="0">
                <a:solidFill>
                  <a:srgbClr val="242424"/>
                </a:solidFill>
              </a:rPr>
              <a:t>ist lizenziert </a:t>
            </a:r>
            <a:r>
              <a:rPr lang="en-GB" dirty="0">
                <a:solidFill>
                  <a:srgbClr val="242424"/>
                </a:solidFill>
                <a:hlinkClick r:id="rId10"/>
              </a:rPr>
              <a:t>unter 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Stecken Sie nicht benutzte Elektrogeräte aus: </a:t>
            </a:r>
            <a:r>
              <a:rPr lang="en-GB" dirty="0">
                <a:solidFill>
                  <a:srgbClr val="242424"/>
                </a:solidFill>
                <a:hlinkClick r:id="rId12"/>
              </a:rPr>
              <a:t>Wasserkocher </a:t>
            </a:r>
            <a:r>
              <a:rPr lang="en-GB" dirty="0">
                <a:solidFill>
                  <a:srgbClr val="242424"/>
                </a:solidFill>
              </a:rPr>
              <a:t>von Denis Sylvester Hurd ist </a:t>
            </a:r>
            <a:r>
              <a:rPr lang="en-GB" dirty="0">
                <a:solidFill>
                  <a:srgbClr val="242424"/>
                </a:solidFill>
                <a:hlinkClick r:id="rId13"/>
              </a:rPr>
              <a:t>CC0 1.0</a:t>
            </a:r>
            <a:r>
              <a:rPr lang="en-GB" dirty="0">
                <a:solidFill>
                  <a:srgbClr val="242424"/>
                </a:solidFill>
              </a:rPr>
              <a:t>.</a:t>
            </a:r>
          </a:p>
          <a:p>
            <a:pPr marL="285750" indent="-285750" latinLnBrk="0">
              <a:buFont typeface="Arial" panose="020B0604020202020204" pitchFamily="34" charset="0"/>
              <a:buChar char="•"/>
            </a:pPr>
            <a:r>
              <a:rPr lang="en-GB" dirty="0">
                <a:solidFill>
                  <a:srgbClr val="242424"/>
                </a:solidFill>
              </a:rPr>
              <a:t>Implementieren Sie ein Smart Home: </a:t>
            </a:r>
            <a:r>
              <a:rPr lang="en-GB" noProof="0" dirty="0">
                <a:solidFill>
                  <a:schemeClr val="dk1"/>
                </a:solidFill>
                <a:ea typeface="Public Sans"/>
                <a:cs typeface="Public Sans"/>
                <a:sym typeface="Public Sans"/>
                <a:hlinkClick r:id="rId14"/>
              </a:rPr>
              <a:t>UMAX U-Smart </a:t>
            </a:r>
            <a:r>
              <a:rPr lang="en-GB" noProof="0" dirty="0" err="1">
                <a:solidFill>
                  <a:schemeClr val="dk1"/>
                </a:solidFill>
                <a:ea typeface="Public Sans"/>
                <a:cs typeface="Public Sans"/>
                <a:sym typeface="Public Sans"/>
                <a:hlinkClick r:id="rId14"/>
              </a:rPr>
              <a:t>Wifi </a:t>
            </a:r>
            <a:r>
              <a:rPr lang="en-GB" noProof="0" dirty="0">
                <a:solidFill>
                  <a:schemeClr val="dk1"/>
                </a:solidFill>
                <a:ea typeface="Public Sans"/>
                <a:cs typeface="Public Sans"/>
                <a:sym typeface="Public Sans"/>
                <a:hlinkClick r:id="rId14"/>
              </a:rPr>
              <a:t>Bulb </a:t>
            </a:r>
            <a:r>
              <a:rPr lang="en-GB" noProof="0" dirty="0">
                <a:solidFill>
                  <a:schemeClr val="dk1"/>
                </a:solidFill>
                <a:ea typeface="Public Sans"/>
                <a:cs typeface="Public Sans"/>
                <a:sym typeface="Public Sans"/>
              </a:rPr>
              <a:t>von Jirka Matousek ist lizenziert unter </a:t>
            </a:r>
            <a:r>
              <a:rPr lang="en-GB" noProof="0" dirty="0">
                <a:solidFill>
                  <a:schemeClr val="dk1"/>
                </a:solidFill>
                <a:ea typeface="Public Sans"/>
                <a:cs typeface="Public Sans"/>
                <a:sym typeface="Public Sans"/>
                <a:hlinkClick r:id="rId10"/>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Tauen Sie Ihren Gefrierschrank regelmäßig ab: </a:t>
            </a:r>
            <a:r>
              <a:rPr lang="en-GB" dirty="0">
                <a:solidFill>
                  <a:schemeClr val="dk1"/>
                </a:solidFill>
                <a:sym typeface="Public Sans"/>
                <a:hlinkClick r:id="rId15"/>
              </a:rPr>
              <a:t>Freezer stalactites </a:t>
            </a:r>
            <a:r>
              <a:rPr lang="en-GB" dirty="0">
                <a:solidFill>
                  <a:schemeClr val="dk1"/>
                </a:solidFill>
                <a:sym typeface="Public Sans"/>
              </a:rPr>
              <a:t>von Anders Sandberg ist </a:t>
            </a:r>
            <a:r>
              <a:rPr lang="en-GB" dirty="0">
                <a:solidFill>
                  <a:srgbClr val="242424"/>
                </a:solidFill>
              </a:rPr>
              <a:t>lizenziert </a:t>
            </a:r>
            <a:r>
              <a:rPr lang="en-GB" dirty="0">
                <a:solidFill>
                  <a:srgbClr val="242424"/>
                </a:solidFill>
                <a:hlinkClick r:id="rId10"/>
              </a:rPr>
              <a:t>unter CC BY 2.0</a:t>
            </a:r>
            <a:r>
              <a:rPr lang="en-GB" dirty="0">
                <a:solidFill>
                  <a:srgbClr val="242424"/>
                </a:solidFill>
              </a:rPr>
              <a:t>. </a:t>
            </a: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C076-5568-11C7-637A-4FC27F0AB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8696-0E21-77A1-9189-23747D4FCA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BF1581-5471-3531-8D5E-1126FB2C687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Danksagungen</a:t>
            </a:r>
          </a:p>
          <a:p>
            <a:pPr marL="285750" indent="-285750" latinLnBrk="0">
              <a:buFont typeface="Arial" panose="020B0604020202020204" pitchFamily="34" charset="0"/>
              <a:buChar char="•"/>
            </a:pPr>
            <a:r>
              <a:rPr lang="en-GB" dirty="0">
                <a:solidFill>
                  <a:srgbClr val="242424"/>
                </a:solidFill>
              </a:rPr>
              <a:t>Verwenden Sie intelligente Thermostate: Förderung energiesparenden Verhaltens: </a:t>
            </a:r>
            <a:r>
              <a:rPr lang="en-GB" dirty="0">
                <a:solidFill>
                  <a:srgbClr val="242424"/>
                </a:solidFill>
                <a:hlinkClick r:id="rId3"/>
              </a:rPr>
              <a:t>Thermostat einstellen </a:t>
            </a:r>
            <a:r>
              <a:rPr lang="en-GB" dirty="0">
                <a:solidFill>
                  <a:srgbClr val="242424"/>
                </a:solidFill>
              </a:rPr>
              <a:t>von CORGI </a:t>
            </a:r>
            <a:r>
              <a:rPr lang="en-GB" dirty="0" err="1">
                <a:solidFill>
                  <a:srgbClr val="242424"/>
                </a:solidFill>
              </a:rPr>
              <a:t>HomePlan </a:t>
            </a:r>
            <a:r>
              <a:rPr lang="en-GB" dirty="0">
                <a:solidFill>
                  <a:srgbClr val="242424"/>
                </a:solidFill>
              </a:rPr>
              <a:t>ist lizenziert </a:t>
            </a:r>
            <a:r>
              <a:rPr lang="en-GB" noProof="0" dirty="0">
                <a:solidFill>
                  <a:schemeClr val="dk1"/>
                </a:solidFill>
                <a:ea typeface="Public Sans"/>
                <a:cs typeface="Public Sans"/>
                <a:sym typeface="Public Sans"/>
                <a:hlinkClick r:id="rId4"/>
              </a:rPr>
              <a:t>unter 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Verwenden Sie Steckdosenleisten: </a:t>
            </a:r>
            <a:r>
              <a:rPr lang="en-GB" dirty="0">
                <a:solidFill>
                  <a:schemeClr val="dk1"/>
                </a:solidFill>
                <a:sym typeface="Public Sans"/>
                <a:hlinkClick r:id="rId5"/>
              </a:rPr>
              <a:t>Steckdosenleisten mit Verlängerungskabel.jpg </a:t>
            </a:r>
            <a:r>
              <a:rPr lang="en-GB" dirty="0">
                <a:solidFill>
                  <a:schemeClr val="dk1"/>
                </a:solidFill>
                <a:sym typeface="Public Sans"/>
              </a:rPr>
              <a:t>von Dmitry Makeev ist lizenziert </a:t>
            </a:r>
            <a:r>
              <a:rPr lang="en-GB" dirty="0">
                <a:solidFill>
                  <a:schemeClr val="dk1"/>
                </a:solidFill>
                <a:sym typeface="Public Sans"/>
                <a:hlinkClick r:id="rId6"/>
              </a:rPr>
              <a:t>unter CC BY-SA 4.0</a:t>
            </a:r>
            <a:r>
              <a:rPr lang="en-GB" dirty="0">
                <a:solidFill>
                  <a:schemeClr val="dk1"/>
                </a:solidFill>
                <a:sym typeface="Public Sans"/>
              </a:rPr>
              <a:t>.</a:t>
            </a:r>
            <a:endParaRPr lang="en-GB" dirty="0">
              <a:solidFill>
                <a:srgbClr val="242424"/>
              </a:solidFill>
            </a:endParaRPr>
          </a:p>
          <a:p>
            <a:pPr marL="285750" indent="-285750" latinLnBrk="0">
              <a:buFont typeface="Arial" panose="020B0604020202020204" pitchFamily="34" charset="0"/>
              <a:buChar char="•"/>
            </a:pPr>
            <a:r>
              <a:rPr lang="en-GB" dirty="0">
                <a:solidFill>
                  <a:srgbClr val="242424"/>
                </a:solidFill>
              </a:rPr>
              <a:t>Zusammenarbeiten: Die Rolle von Energiegemeinschaften: </a:t>
            </a:r>
            <a:r>
              <a:rPr lang="en-GB" dirty="0">
                <a:solidFill>
                  <a:schemeClr val="dk1"/>
                </a:solidFill>
                <a:ea typeface="Public Sans"/>
                <a:cs typeface="Public Sans"/>
                <a:sym typeface="Public Sans"/>
                <a:hlinkClick r:id="rId7"/>
              </a:rPr>
              <a:t>Saubere Energie am </a:t>
            </a:r>
            <a:r>
              <a:rPr lang="en-GB" dirty="0" err="1">
                <a:solidFill>
                  <a:schemeClr val="dk1"/>
                </a:solidFill>
                <a:ea typeface="Public Sans"/>
                <a:cs typeface="Public Sans"/>
                <a:sym typeface="Public Sans"/>
                <a:hlinkClick r:id="rId7"/>
              </a:rPr>
              <a:t>Earth Day</a:t>
            </a:r>
            <a:r>
              <a:rPr lang="en-GB" dirty="0">
                <a:solidFill>
                  <a:schemeClr val="dk1"/>
                </a:solidFill>
                <a:ea typeface="Public Sans"/>
                <a:cs typeface="Public Sans"/>
                <a:sym typeface="Public Sans"/>
                <a:hlinkClick r:id="rId7"/>
              </a:rPr>
              <a:t>! </a:t>
            </a:r>
            <a:r>
              <a:rPr lang="en-GB" dirty="0">
                <a:solidFill>
                  <a:schemeClr val="dk1"/>
                </a:solidFill>
                <a:ea typeface="Public Sans"/>
                <a:cs typeface="Public Sans"/>
                <a:sym typeface="Public Sans"/>
              </a:rPr>
              <a:t>von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ist lizenziert </a:t>
            </a:r>
            <a:r>
              <a:rPr lang="en-US" dirty="0">
                <a:solidFill>
                  <a:schemeClr val="dk1"/>
                </a:solidFill>
                <a:ea typeface="Public Sans"/>
                <a:cs typeface="Public Sans"/>
                <a:sym typeface="Public Sans"/>
                <a:hlinkClick r:id="rId8"/>
              </a:rPr>
              <a:t>unter CC BY-SA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Finden Sie heraus, wo Sie Unterstützung erhalten können: </a:t>
            </a:r>
            <a:r>
              <a:rPr lang="en-US" dirty="0" err="1">
                <a:solidFill>
                  <a:schemeClr val="dk1"/>
                </a:solidFill>
                <a:ea typeface="Public Sans"/>
                <a:cs typeface="Public Sans"/>
                <a:sym typeface="Public Sans"/>
                <a:hlinkClick r:id="rId9"/>
              </a:rPr>
              <a:t>Mecktilda </a:t>
            </a:r>
            <a:r>
              <a:rPr lang="en-US" dirty="0">
                <a:solidFill>
                  <a:schemeClr val="dk1"/>
                </a:solidFill>
                <a:ea typeface="Public Sans"/>
                <a:cs typeface="Public Sans"/>
                <a:sym typeface="Public Sans"/>
                <a:hlinkClick r:id="rId9"/>
              </a:rPr>
              <a:t>und Stefano – Vertriebsagenten für Solarstromanlagen </a:t>
            </a:r>
            <a:r>
              <a:rPr lang="en-US" dirty="0">
                <a:solidFill>
                  <a:schemeClr val="dk1"/>
                </a:solidFill>
                <a:ea typeface="Public Sans"/>
                <a:cs typeface="Public Sans"/>
                <a:sym typeface="Public Sans"/>
              </a:rPr>
              <a:t>von</a:t>
            </a:r>
            <a:r>
              <a:rPr lang="en-US" dirty="0">
                <a:solidFill>
                  <a:schemeClr val="dk1"/>
                </a:solidFill>
                <a:ea typeface="Public Sans"/>
                <a:cs typeface="Public Sans"/>
                <a:sym typeface="Public Sans"/>
                <a:hlinkClick r:id="rId9"/>
              </a:rPr>
              <a:t> Global Cycle Solutions </a:t>
            </a:r>
            <a:r>
              <a:rPr lang="en-US" dirty="0">
                <a:solidFill>
                  <a:schemeClr val="dk1"/>
                </a:solidFill>
                <a:ea typeface="Public Sans"/>
                <a:cs typeface="Public Sans"/>
                <a:sym typeface="Public Sans"/>
              </a:rPr>
              <a:t>von DIFD – UK Department for International Development ist </a:t>
            </a:r>
            <a:r>
              <a:rPr lang="en-GB" dirty="0">
                <a:solidFill>
                  <a:srgbClr val="242424"/>
                </a:solidFill>
              </a:rPr>
              <a:t>lizenziert </a:t>
            </a:r>
            <a:r>
              <a:rPr lang="en-GB" noProof="0" dirty="0">
                <a:solidFill>
                  <a:schemeClr val="dk1"/>
                </a:solidFill>
                <a:ea typeface="Public Sans"/>
                <a:cs typeface="Public Sans"/>
                <a:sym typeface="Public Sans"/>
                <a:hlinkClick r:id="rId4"/>
              </a:rPr>
              <a:t>unter CC BY 2.0</a:t>
            </a:r>
            <a:r>
              <a:rPr lang="en-GB" noProof="0" dirty="0">
                <a:solidFill>
                  <a:schemeClr val="dk1"/>
                </a:solidFill>
                <a:ea typeface="Public Sans"/>
                <a:cs typeface="Public Sans"/>
                <a:sym typeface="Public Sans"/>
              </a:rPr>
              <a:t>. Dieses Bild wurde beschnitten.</a:t>
            </a:r>
            <a:endParaRPr lang="en-US" dirty="0">
              <a:solidFill>
                <a:schemeClr val="dk1"/>
              </a:solidFill>
              <a:ea typeface="Public Sans"/>
              <a:cs typeface="Public Sans"/>
              <a:sym typeface="Public Sans"/>
            </a:endParaRPr>
          </a:p>
          <a:p>
            <a:endParaRPr lang="en-BE" dirty="0"/>
          </a:p>
        </p:txBody>
      </p:sp>
      <p:sp>
        <p:nvSpPr>
          <p:cNvPr id="4" name="Slide Number Placeholder 3">
            <a:extLst>
              <a:ext uri="{FF2B5EF4-FFF2-40B4-BE49-F238E27FC236}">
                <a16:creationId xmlns:a16="http://schemas.microsoft.com/office/drawing/2014/main" id="{B40D3E98-DD98-53AF-BD13-DD97A5DDEBA3}"/>
              </a:ext>
            </a:extLst>
          </p:cNvPr>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2412844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Danke!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1896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Unsere Erforschung jedes Schrittes beginnt mit einer reflektierenden Frage. Nehmen Sie sich einen Moment Zeit, um über jede Frage nachzudenken, bevor Sie zur nächsten Folie übergehen.</a:t>
            </a:r>
          </a:p>
          <a:p>
            <a:pPr latinLnBrk="0"/>
            <a:endParaRPr lang="en-GB" sz="1200" noProof="0" dirty="0">
              <a:solidFill>
                <a:srgbClr val="2B2C30"/>
              </a:solidFill>
              <a:sym typeface="Public Sans"/>
            </a:endParaRPr>
          </a:p>
          <a:p>
            <a:pPr latinLnBrk="0"/>
            <a:r>
              <a:rPr lang="en-GB" sz="1200" dirty="0">
                <a:solidFill>
                  <a:srgbClr val="2B2C30"/>
                </a:solidFill>
                <a:sym typeface="Public Sans"/>
              </a:rPr>
              <a:t>Sie können jeden Schritt nacheinander durcharbeiten. Alternativ können Sie über das Menü einen bestimmten Schritt auswählen, den Sie zuerst erkunden möchten.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81147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einfache Schritte, die Sie noch heute umsetzen können </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Verstehen Sie Ihren eigenen Energieverbrauch.</a:t>
            </a:r>
          </a:p>
          <a:p>
            <a:pPr marL="342900" indent="-342900" latinLnBrk="0">
              <a:buFont typeface="+mj-lt"/>
              <a:buAutoNum type="arabicPeriod"/>
            </a:pPr>
            <a:r>
              <a:rPr lang="en-GB" sz="1200" dirty="0">
                <a:ea typeface="Public Sans"/>
                <a:cs typeface="Public Sans"/>
                <a:sym typeface="Public Sans"/>
              </a:rPr>
              <a:t>Wählen Sie einen Energievertrag.</a:t>
            </a:r>
          </a:p>
          <a:p>
            <a:pPr marL="342900" indent="-342900" latinLnBrk="0">
              <a:buFont typeface="+mj-lt"/>
              <a:buAutoNum type="arabicPeriod"/>
            </a:pPr>
            <a:r>
              <a:rPr lang="en-GB" sz="1200" noProof="0" dirty="0">
                <a:ea typeface="Public Sans"/>
                <a:cs typeface="Public Sans"/>
                <a:sym typeface="Public Sans"/>
              </a:rPr>
              <a:t>Steigern Sie die Effizienz: Investieren Sie in Haushaltsgeräte.</a:t>
            </a:r>
          </a:p>
          <a:p>
            <a:pPr marL="342900" indent="-342900" latinLnBrk="0">
              <a:buFont typeface="+mj-lt"/>
              <a:buAutoNum type="arabicPeriod"/>
            </a:pPr>
            <a:r>
              <a:rPr lang="en-GB" sz="1200" dirty="0">
                <a:ea typeface="Public Sans"/>
                <a:cs typeface="Public Sans"/>
                <a:sym typeface="Public Sans"/>
              </a:rPr>
              <a:t>Tauen Sie Ihren Gefrierschrank regelmäßig ab.</a:t>
            </a:r>
          </a:p>
          <a:p>
            <a:pPr marL="342900" indent="-342900" latinLnBrk="0">
              <a:buFont typeface="+mj-lt"/>
              <a:buAutoNum type="arabicPeriod"/>
            </a:pPr>
            <a:r>
              <a:rPr lang="en-GB" sz="1200" dirty="0">
                <a:ea typeface="Public Sans"/>
                <a:cs typeface="Public Sans"/>
                <a:sym typeface="Public Sans"/>
              </a:rPr>
              <a:t>Ziehen Sie den Stecker von nicht genutzten Elektrogeräten.</a:t>
            </a:r>
          </a:p>
          <a:p>
            <a:pPr marL="342900" indent="-342900" latinLnBrk="0">
              <a:buFont typeface="+mj-lt"/>
              <a:buAutoNum type="arabicPeriod"/>
            </a:pPr>
            <a:r>
              <a:rPr lang="en-GB" sz="1200" noProof="0" dirty="0">
                <a:ea typeface="Public Sans"/>
                <a:cs typeface="Public Sans"/>
                <a:sym typeface="Public Sans"/>
              </a:rPr>
              <a:t>Richten Sie ein Smart Home ein.</a:t>
            </a:r>
          </a:p>
          <a:p>
            <a:pPr marL="342900" indent="-342900" latinLnBrk="0">
              <a:buFont typeface="+mj-lt"/>
              <a:buAutoNum type="arabicPeriod"/>
            </a:pPr>
            <a:r>
              <a:rPr lang="en-GB" sz="1200" noProof="0" dirty="0">
                <a:ea typeface="Public Sans"/>
                <a:cs typeface="Public Sans"/>
                <a:sym typeface="Public Sans"/>
              </a:rPr>
              <a:t>Verwenden Sie intelligente </a:t>
            </a:r>
            <a:r>
              <a:rPr lang="en-GB" sz="1200" dirty="0">
                <a:ea typeface="Public Sans"/>
                <a:cs typeface="Public Sans"/>
                <a:sym typeface="Public Sans"/>
              </a:rPr>
              <a:t>Thermostate.</a:t>
            </a:r>
          </a:p>
          <a:p>
            <a:pPr marL="342900" indent="-342900" latinLnBrk="0">
              <a:buFont typeface="+mj-lt"/>
              <a:buAutoNum type="arabicPeriod"/>
            </a:pPr>
            <a:r>
              <a:rPr lang="en-GB" sz="1200" noProof="0" dirty="0">
                <a:ea typeface="Public Sans"/>
                <a:cs typeface="Public Sans"/>
                <a:sym typeface="Public Sans"/>
              </a:rPr>
              <a:t>Verwenden Sie </a:t>
            </a:r>
            <a:r>
              <a:rPr lang="en-GB" sz="1200" dirty="0">
                <a:ea typeface="Public Sans"/>
                <a:cs typeface="Public Sans"/>
                <a:sym typeface="Public Sans"/>
              </a:rPr>
              <a:t>Steckdosenleisten.</a:t>
            </a:r>
            <a:endParaRPr lang="en-GB" sz="1200" noProof="0" dirty="0">
              <a:ea typeface="Public Sans"/>
              <a:cs typeface="Public Sans"/>
              <a:sym typeface="Public Sans"/>
            </a:endParaRPr>
          </a:p>
          <a:p>
            <a:pPr marL="342900" indent="-342900" latinLnBrk="0">
              <a:buFont typeface="+mj-lt"/>
              <a:buAutoNum type="arabicPeriod"/>
            </a:pPr>
            <a:r>
              <a:rPr lang="en-GB" sz="1200" noProof="0" dirty="0">
                <a:ea typeface="Public Sans"/>
                <a:cs typeface="Public Sans"/>
                <a:sym typeface="Public Sans"/>
              </a:rPr>
              <a:t>Zusammenarbeiten: Die Rolle von Energiegemeinschaften.</a:t>
            </a:r>
          </a:p>
          <a:p>
            <a:pPr marL="342900" indent="-342900" latinLnBrk="0">
              <a:buFont typeface="+mj-lt"/>
              <a:buAutoNum type="arabicPeriod"/>
            </a:pPr>
            <a:r>
              <a:rPr lang="en-GB" sz="1200" dirty="0">
                <a:ea typeface="Public Sans"/>
                <a:cs typeface="Public Sans"/>
                <a:sym typeface="Public Sans"/>
              </a:rPr>
              <a:t> Finden Sie heraus, wo Sie Unterstützung erhalten können.</a:t>
            </a: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15996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Verstehen Sie Ihren eigenen Energieverbrauch</a:t>
            </a:r>
            <a:endParaRPr lang="en-US" sz="1050" kern="1200" dirty="0">
              <a:solidFill>
                <a:schemeClr val="bg1"/>
              </a:solidFill>
              <a:latin typeface="+mn-lt"/>
              <a:ea typeface="+mn-ea"/>
              <a:cs typeface="+mn-cs"/>
            </a:endParaRPr>
          </a:p>
          <a:p>
            <a:pPr algn="ctr" latinLnBrk="0"/>
            <a:r>
              <a:rPr lang="en-GB" sz="1200" i="1" noProof="0" dirty="0">
                <a:solidFill>
                  <a:schemeClr val="accent5"/>
                </a:solidFill>
              </a:rPr>
              <a:t>Wie kann das Verständnis Ihres Energieverbrauchs dazu beitragen, Energie zu sparen und Ihre Stromrechnung zu senken?</a:t>
            </a:r>
          </a:p>
          <a:p>
            <a:pPr algn="ctr" latinLnBrk="0"/>
            <a:endParaRPr lang="en-GB" sz="1200" i="1" noProof="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62385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Verstehen Sie Ihren eigenen Energieverbrauch</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457200" indent="-457200" latinLnBrk="0">
              <a:buChar char="•"/>
            </a:pPr>
            <a:r>
              <a:rPr lang="en-GB" sz="1200" noProof="0" dirty="0">
                <a:solidFill>
                  <a:srgbClr val="2B2C30"/>
                </a:solidFill>
                <a:cs typeface="Segoe UI"/>
              </a:rPr>
              <a:t>Mit einem intelligenten Stromzähler können Sie – und Ihr Energieversorger – Ihren Energieverbrauch in Echtzeit überwachen und analysieren. </a:t>
            </a:r>
          </a:p>
          <a:p>
            <a:pPr marL="457200" indent="-457200" latinLnBrk="0">
              <a:buFontTx/>
              <a:buChar char="•"/>
            </a:pPr>
            <a:r>
              <a:rPr lang="en-GB" sz="1200" dirty="0">
                <a:solidFill>
                  <a:srgbClr val="2B2C30"/>
                </a:solidFill>
                <a:cs typeface="Segoe UI"/>
              </a:rPr>
              <a:t>Überprüfen Sie, ob Sie einen intelligenten Zähler oder einen digitalen (analogen) Zähler haben.</a:t>
            </a:r>
          </a:p>
          <a:p>
            <a:pPr marL="457200" indent="-457200" latinLnBrk="0">
              <a:buFontTx/>
              <a:buChar char="•"/>
            </a:pPr>
            <a:r>
              <a:rPr lang="en-GB" sz="1200" noProof="0" dirty="0">
                <a:solidFill>
                  <a:srgbClr val="2B2C30"/>
                </a:solidFill>
                <a:cs typeface="Segoe UI"/>
              </a:rPr>
              <a:t>Wenn Sie einen intelligenten Zähler haben, können Sie Ihren Energieverbrauch zu verschiedenen Tageszeiten überprüfen. So können Sie feststellen, zu welchen Tageszeiten Sie mehr Energie verbrauchen. </a:t>
            </a:r>
          </a:p>
          <a:p>
            <a:pPr marL="457200" indent="-457200" latinLnBrk="0">
              <a:buChar char="•"/>
            </a:pPr>
            <a:r>
              <a:rPr lang="en-GB" sz="1200" dirty="0">
                <a:solidFill>
                  <a:srgbClr val="2B2C30"/>
                </a:solidFill>
                <a:cs typeface="Segoe UI"/>
              </a:rPr>
              <a:t>Gibt es Tageszeiten, zu denen Sie mehr Energie verbrauchen? Suchen Sie nach Trends und Möglichkeiten, </a:t>
            </a:r>
            <a:r>
              <a:rPr lang="en-GB" sz="1200" noProof="0" dirty="0">
                <a:solidFill>
                  <a:srgbClr val="2B2C30"/>
                </a:solidFill>
                <a:cs typeface="Segoe UI"/>
              </a:rPr>
              <a:t>den Verbrauch </a:t>
            </a:r>
            <a:r>
              <a:rPr lang="en-GB" sz="1200" dirty="0">
                <a:solidFill>
                  <a:srgbClr val="2B2C30"/>
                </a:solidFill>
                <a:cs typeface="Segoe UI"/>
              </a:rPr>
              <a:t>zu </a:t>
            </a:r>
            <a:r>
              <a:rPr lang="en-GB" sz="1200" noProof="0" dirty="0">
                <a:solidFill>
                  <a:srgbClr val="2B2C30"/>
                </a:solidFill>
                <a:cs typeface="Segoe UI"/>
              </a:rPr>
              <a:t>senken. </a:t>
            </a:r>
            <a:r>
              <a:rPr lang="en-GB" sz="1200" noProof="0" dirty="0">
                <a:solidFill>
                  <a:srgbClr val="2B2C30"/>
                </a:solidFill>
                <a:cs typeface="Segoe UI"/>
                <a:hlinkClick r:id="rId3"/>
              </a:rPr>
              <a:t>Wenn Sie </a:t>
            </a:r>
            <a:r>
              <a:rPr lang="en-GB" sz="1200" noProof="0" dirty="0">
                <a:solidFill>
                  <a:srgbClr val="2B2C30"/>
                </a:solidFill>
                <a:cs typeface="Segoe UI"/>
              </a:rPr>
              <a:t>beispielsweise </a:t>
            </a:r>
            <a:r>
              <a:rPr lang="en-GB" sz="1200" noProof="0" dirty="0">
                <a:solidFill>
                  <a:srgbClr val="2B2C30"/>
                </a:solidFill>
                <a:cs typeface="Segoe UI"/>
                <a:hlinkClick r:id="rId3"/>
              </a:rPr>
              <a:t>Geräte</a:t>
            </a:r>
            <a:r>
              <a:rPr lang="en-GB" sz="1200" noProof="0" dirty="0">
                <a:solidFill>
                  <a:srgbClr val="2B2C30"/>
                </a:solidFill>
                <a:cs typeface="Segoe UI"/>
              </a:rPr>
              <a:t>,</a:t>
            </a:r>
            <a:r>
              <a:rPr lang="en-GB" sz="1200" noProof="0" dirty="0">
                <a:solidFill>
                  <a:srgbClr val="2B2C30"/>
                </a:solidFill>
                <a:cs typeface="Segoe UI"/>
                <a:hlinkClick r:id="rId3"/>
              </a:rPr>
              <a:t> die Sie nicht benutzen, vom Stromnetz trennen</a:t>
            </a:r>
            <a:r>
              <a:rPr lang="en-GB" sz="1200" noProof="0" dirty="0">
                <a:solidFill>
                  <a:srgbClr val="2B2C30"/>
                </a:solidFill>
                <a:cs typeface="Segoe UI"/>
              </a:rPr>
              <a:t>,</a:t>
            </a:r>
            <a:r>
              <a:rPr lang="en-GB" sz="1200" noProof="0" dirty="0">
                <a:solidFill>
                  <a:srgbClr val="2B2C30"/>
                </a:solidFill>
                <a:cs typeface="Segoe UI"/>
                <a:hlinkClick r:id="rId3"/>
              </a:rPr>
              <a:t> anstatt sie im Standby-Modus zu lassen</a:t>
            </a:r>
            <a:r>
              <a:rPr lang="en-GB" sz="1200" noProof="0" dirty="0">
                <a:solidFill>
                  <a:srgbClr val="2B2C30"/>
                </a:solidFill>
                <a:cs typeface="Segoe UI"/>
              </a:rPr>
              <a:t>, senken Sie den Energieverbrauch.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https://www.smartenergygb.org/smart-living/smart-energy-tips/switching-appliances-off-stand-by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1434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Wählen Sie einen Energievertrag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Wie können Sie durch einen Wechsel Ihres Energievertrags Geld sparen und Ihren Energieverbrauch optimieren?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157494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Wählen Sie einen Energievertrag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rPr>
              <a:t>Recherchieren und vergleichen Sie verschiedene Energieverträge, die Flexibilitätsoptionen und dynamische Preisgestaltung bieten. Dynamische Preisgestaltung bedeutet, dass der Preis für Ihre Energie je nach Gesamtnachfrage schwankt. </a:t>
            </a:r>
          </a:p>
          <a:p>
            <a:pPr marL="457200" indent="-457200" latinLnBrk="0">
              <a:buChar char="•"/>
            </a:pPr>
            <a:r>
              <a:rPr lang="en-US" sz="1200" dirty="0">
                <a:solidFill>
                  <a:srgbClr val="2B2C30"/>
                </a:solidFill>
              </a:rPr>
              <a:t>Ziehen Sie Tarife in Betracht, mit denen Sie außerhalb der Spitzenzeiten von niedrigeren Preisen profitieren oder Anreize für einen geringeren Verbrauch während der Spitzenzeiten erhalten. </a:t>
            </a:r>
            <a:endParaRPr lang="en-US" sz="1200" dirty="0"/>
          </a:p>
          <a:p>
            <a:pPr marL="457200" indent="-457200" latinLnBrk="0">
              <a:buChar char="•"/>
            </a:pPr>
            <a:r>
              <a:rPr lang="en-US" sz="1200" dirty="0">
                <a:solidFill>
                  <a:srgbClr val="2B2C30"/>
                </a:solidFill>
              </a:rPr>
              <a:t>Einige Vertragstypen bieten möglicherweise Optionen für erneuerbare Energien oder Belohnungen für energiesparendes Verhalten.</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25630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Effizienz steigern: Investieren Sie in Haushaltsgeräte</a:t>
            </a:r>
            <a:endParaRPr lang="en-US" sz="1050" kern="1200" dirty="0">
              <a:solidFill>
                <a:schemeClr val="bg1"/>
              </a:solidFill>
              <a:latin typeface="+mn-lt"/>
              <a:ea typeface="+mn-ea"/>
              <a:cs typeface="+mn-cs"/>
            </a:endParaRPr>
          </a:p>
          <a:p>
            <a:pPr algn="ctr" latinLnBrk="0"/>
            <a:r>
              <a:rPr lang="en-US" sz="1200" i="1" dirty="0">
                <a:solidFill>
                  <a:schemeClr val="accent5"/>
                </a:solidFill>
              </a:rPr>
              <a:t>Wie können Investitionen in Haushaltsgeräte zu langfristigen Einsparungen bei Ihren Energiekosten führen?</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415418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670144CC-1A49-E7CE-6D99-7602165FB491}"/>
              </a:ext>
            </a:extLst>
          </p:cNvPr>
          <p:cNvSpPr txBox="1"/>
          <p:nvPr userDrawn="1"/>
        </p:nvSpPr>
        <p:spPr>
          <a:xfrm>
            <a:off x="2223865" y="5884797"/>
            <a:ext cx="5360966" cy="861774"/>
          </a:xfrm>
          <a:prstGeom prst="rect">
            <a:avLst/>
          </a:prstGeom>
          <a:noFill/>
        </p:spPr>
        <p:txBody>
          <a:bodyPr wrap="square" rtlCol="0">
            <a:spAutoFit/>
          </a:bodyPr>
          <a:lstStyle/>
          <a:p>
            <a:pPr latinLnBrk="0" hangingPunct="0"/>
            <a:r>
              <a:rPr lang="de-DE" sz="1000" b="0" i="0" kern="1200" noProof="1">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de-DE" sz="1000" noProof="1"/>
              <a:t> </a:t>
            </a:r>
            <a:r>
              <a:rPr lang="de-DE" sz="1000" b="0" i="0" kern="1200" noProof="1">
                <a:solidFill>
                  <a:schemeClr val="tx1"/>
                </a:solidFill>
                <a:effectLst/>
                <a:latin typeface="+mn-lt"/>
                <a:ea typeface="+mn-ea"/>
                <a:cs typeface="+mn-cs"/>
              </a:rPr>
              <a:t>sofern nicht anders angegeben</a:t>
            </a:r>
            <a:r>
              <a:rPr lang="de-DE" sz="1000" b="0" i="0" u="sng" kern="1200" noProof="1">
                <a:solidFill>
                  <a:schemeClr val="tx1"/>
                </a:solidFill>
                <a:effectLst/>
                <a:latin typeface="+mn-lt"/>
                <a:ea typeface="+mn-ea"/>
                <a:cs typeface="+mn-cs"/>
                <a:hlinkClick r:id="rId3"/>
              </a:rPr>
              <a:t>, </a:t>
            </a:r>
            <a:r>
              <a:rPr lang="de-DE" sz="1000" b="0" i="0" kern="1200" noProof="1">
                <a:solidFill>
                  <a:schemeClr val="tx1"/>
                </a:solidFill>
                <a:effectLst/>
                <a:latin typeface="+mn-lt"/>
                <a:ea typeface="+mn-ea"/>
                <a:cs typeface="+mn-cs"/>
              </a:rPr>
              <a:t>unter </a:t>
            </a:r>
            <a:r>
              <a:rPr lang="de-DE" sz="1000" b="0" i="0" u="sng" kern="1200" noProof="1">
                <a:solidFill>
                  <a:schemeClr val="tx1"/>
                </a:solidFill>
                <a:effectLst/>
                <a:latin typeface="+mn-lt"/>
                <a:ea typeface="+mn-ea"/>
                <a:cs typeface="+mn-cs"/>
                <a:hlinkClick r:id="rId3"/>
              </a:rPr>
              <a:t>CC BY-SA 4.0 </a:t>
            </a:r>
            <a:r>
              <a:rPr lang="de-DE" sz="1000" b="0" i="0" kern="1200" noProof="1">
                <a:solidFill>
                  <a:schemeClr val="tx1"/>
                </a:solidFill>
                <a:effectLst/>
                <a:latin typeface="+mn-lt"/>
                <a:ea typeface="+mn-ea"/>
                <a:cs typeface="+mn-cs"/>
              </a:rPr>
              <a:t>lizenziert. </a:t>
            </a:r>
            <a:endParaRPr lang="de-DE" sz="1000" noProof="1"/>
          </a:p>
        </p:txBody>
      </p:sp>
      <p:pic>
        <p:nvPicPr>
          <p:cNvPr id="6" name="Picture 5">
            <a:extLst>
              <a:ext uri="{FF2B5EF4-FFF2-40B4-BE49-F238E27FC236}">
                <a16:creationId xmlns:a16="http://schemas.microsoft.com/office/drawing/2014/main" id="{BFA35170-3869-9F03-B1C8-D31CC4412E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603" y="6182579"/>
            <a:ext cx="2063262" cy="448316"/>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energy-efficient-products.ec.europa.eu/ecodesign-and-energy-label/understanding-energy-label_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ich.co.uk/reviews/fridge-freezers/article/how-to-defrost-your-fridge-freezer-axDiH1G0Zd4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cience.howstuffworks.com/environmental/green-tech/sustainable/smart-power-strip.ht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ommons.wikimedia.org/wiki/File:Vorarlberger_Kraftwerke-Energy_meter_(electro)-smart_meter-02ASD.jpg" TargetMode="External"/><Relationship Id="rId13" Type="http://schemas.openxmlformats.org/officeDocument/2006/relationships/hyperlink" Target="https://creativecommons.org/publicdomain/zero/1.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sa/2.0/" TargetMode="External"/><Relationship Id="rId12" Type="http://schemas.openxmlformats.org/officeDocument/2006/relationships/hyperlink" Target="https://www.flickr.com/photos/dennissylvesterhurd/14425711711/in/photolist-nYKxvr-ae584u-rmB7jz-6EV3kZ-r5hbgV-Zc9CcY-XbvGTW-s3ZXqC-2nm2k68-8AN3SK-hcvJv-doMV6t-moh9jW-ftZ4iY-KpcKT-ceme3-2cd59s-douphm-8twuwn-4H3HYX-9MScDZ-XMzjLr-XMyFLK-vzL8iF-8RSYpk-a6526e-fQDqrz-o5g5Y-gHGmt-9zqsMe-9zqsHV-2Gexsp-96bC4t-2pknfb6-9uiLJ8-r7SVqA-9uiLAV-2nyHGon-bBwXK-4EffyG-92R5Du-79YGDx-7EtaN7-z7XgLu-4aFPxi-zng5GS-pfb6jT-zqqYTe-5SpzgV-z84m8H"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11" Type="http://schemas.openxmlformats.org/officeDocument/2006/relationships/hyperlink" Target="https://www.flickr.com/photos/codeofthenew/15011000448/"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www.flickr.com/photos/87547772@N00/539175921"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60486986@N05/23388097312/" TargetMode="External"/><Relationship Id="rId9"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4" Type="http://schemas.openxmlformats.org/officeDocument/2006/relationships/hyperlink" Target="https://www.flickr.com/photos/jirka_matousek/50749644658/"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hyperlink" Target="https://www.flickr.com/photos/151653494@N04/32459482564/in/photolist-Rskki7" TargetMode="External"/><Relationship Id="rId7" Type="http://schemas.openxmlformats.org/officeDocument/2006/relationships/hyperlink" Target="https://www.flickr.com/photos/vizpix/454457265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106631515" TargetMode="External"/><Relationship Id="rId4" Type="http://schemas.openxmlformats.org/officeDocument/2006/relationships/hyperlink" Target="https://creativecommons.org/licenses/by/2.0/" TargetMode="External"/><Relationship Id="rId9" Type="http://schemas.openxmlformats.org/officeDocument/2006/relationships/hyperlink" Target="https://www.flickr.com/photos/dfid/21375818360/in/photolist-yyUE5q-8fsNLX-TodgT1-28zYvnc-2mGzX8W-VY1H1F-7dzWrF-atbVgq-2o1yhrw-2o1yhqQ-286BAUy-Af3ujk-2mGzWYH-2o4Eh8X-2o6bJBg-c19xwG-2887yFi-x7kE7x-2o694Hw-tvptVY-2kRFrfz-uaQve5-MwsBjH-XV7ZC7-SobHar-8fwbVG-MwsBhD-L4tjGf-2887yQg-nWw1KG-c1cead-nqjvL3-dj4quJ-2mPVTn7-2o1wS1v-Lc6pve-2hiCYHV-c1cecy-Jtbgnx-c19xVQ-dj4qfW-2nHDTEu-MfTHPr-nZmA2U-nHSJ3Y-c19xUj-P89Vmy-Xc9uog-dj4pA1-nMf2g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CC7CD423-36EE-D0A8-45FD-F7D2FBAF8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929" y="1954877"/>
            <a:ext cx="4526071" cy="3394553"/>
          </a:xfrm>
          <a:prstGeom prst="rect">
            <a:avLst/>
          </a:prstGeom>
        </p:spPr>
      </p:pic>
      <p:sp>
        <p:nvSpPr>
          <p:cNvPr id="2" name="Title 1">
            <a:extLst>
              <a:ext uri="{FF2B5EF4-FFF2-40B4-BE49-F238E27FC236}">
                <a16:creationId xmlns:a16="http://schemas.microsoft.com/office/drawing/2014/main" id="{8D2DE0A9-F37C-2EF1-ACC3-F03C3C6A8D71}"/>
              </a:ext>
            </a:extLst>
          </p:cNvPr>
          <p:cNvSpPr>
            <a:spLocks noGrp="1"/>
          </p:cNvSpPr>
          <p:nvPr>
            <p:ph type="title" idx="4294967295"/>
          </p:nvPr>
        </p:nvSpPr>
        <p:spPr>
          <a:xfrm>
            <a:off x="427995" y="486010"/>
            <a:ext cx="6965582" cy="5470773"/>
          </a:xfrm>
          <a:prstGeom prst="rect">
            <a:avLst/>
          </a:prstGeom>
        </p:spPr>
        <p:txBody>
          <a:bodyPr/>
          <a:lstStyle/>
          <a:p>
            <a:pPr lvl="0" latinLnBrk="0">
              <a:defRPr/>
            </a:pPr>
            <a:r>
              <a:rPr lang="de-DE" sz="6000" noProof="1"/>
              <a:t>Engagieren Sie sich bei der digitalen Energiewende: 10 einfache Schritte, die Sie noch heute umsetzen können!</a:t>
            </a:r>
            <a:endParaRPr lang="de-DE" sz="6000" noProof="1">
              <a:effectLst/>
            </a:endParaRPr>
          </a:p>
        </p:txBody>
      </p:sp>
    </p:spTree>
    <p:extLst>
      <p:ext uri="{BB962C8B-B14F-4D97-AF65-F5344CB8AC3E}">
        <p14:creationId xmlns:p14="http://schemas.microsoft.com/office/powerpoint/2010/main" val="234033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2001C-3374-C331-455C-B0772C2ED4A4}"/>
              </a:ext>
            </a:extLst>
          </p:cNvPr>
          <p:cNvSpPr>
            <a:spLocks noGrp="1"/>
          </p:cNvSpPr>
          <p:nvPr>
            <p:ph type="title" idx="4294967295"/>
          </p:nvPr>
        </p:nvSpPr>
        <p:spPr>
          <a:xfrm>
            <a:off x="563880" y="764187"/>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3. Effizienz steigern: Investieren Sie in Haushaltsgeräte</a:t>
            </a:r>
            <a:endParaRPr lang="de-DE" noProof="1">
              <a:effectLst/>
            </a:endParaRPr>
          </a:p>
          <a:p>
            <a:endParaRPr lang="de-DE"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5260932" y="2677493"/>
            <a:ext cx="6317116" cy="3416320"/>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Wählen Sie beim Kauf neuer Haushaltsgeräte (wie Kühlschränke, Waschmaschinen und Geschirrspüler) energieeffiziente Modelle.</a:t>
            </a:r>
            <a:endParaRPr lang="en-US" sz="2400" b="1" dirty="0">
              <a:solidFill>
                <a:srgbClr val="2B2C30"/>
              </a:solidFill>
              <a:ea typeface="Public Sans"/>
              <a:cs typeface="Segoe UI"/>
            </a:endParaRPr>
          </a:p>
          <a:p>
            <a:pPr marL="457200" indent="-457200" latinLnBrk="0">
              <a:buChar char="•"/>
            </a:pPr>
            <a:r>
              <a:rPr lang="en-US" sz="2400" dirty="0">
                <a:solidFill>
                  <a:srgbClr val="2B2C30"/>
                </a:solidFill>
                <a:ea typeface="Public Sans"/>
                <a:cs typeface="Segoe UI"/>
                <a:hlinkClick r:id="rId3"/>
              </a:rPr>
              <a:t>Die EU-Energieeffizienzlabel </a:t>
            </a:r>
            <a:r>
              <a:rPr lang="en-US" sz="2400" dirty="0">
                <a:solidFill>
                  <a:srgbClr val="2B2C30"/>
                </a:solidFill>
                <a:ea typeface="Public Sans"/>
                <a:cs typeface="Segoe UI"/>
              </a:rPr>
              <a:t>helfen Ihnen bei der Auswahl energieeffizienterer Geräte. </a:t>
            </a:r>
          </a:p>
          <a:p>
            <a:pPr marL="457200" indent="-457200" latinLnBrk="0">
              <a:buChar char="•"/>
            </a:pPr>
            <a:r>
              <a:rPr lang="en-US" sz="2400" dirty="0">
                <a:solidFill>
                  <a:srgbClr val="2B2C30"/>
                </a:solidFill>
                <a:ea typeface="Public Sans"/>
                <a:cs typeface="Segoe UI"/>
              </a:rPr>
              <a:t>Berücksichtigen Sie die langfristigen Einsparungen bei Ihren Energiekosten, wenn Sie in effizientere Geräte investieren.</a:t>
            </a:r>
            <a:endParaRPr lang="en-US" sz="2400" b="1" dirty="0">
              <a:solidFill>
                <a:srgbClr val="2B2C30"/>
              </a:solidFill>
              <a:ea typeface="Public Sans"/>
              <a:cs typeface="Public Sans"/>
            </a:endParaRPr>
          </a:p>
        </p:txBody>
      </p:sp>
      <p:pic>
        <p:nvPicPr>
          <p:cNvPr id="6" name="Picture 5">
            <a:extLst>
              <a:ext uri="{FF2B5EF4-FFF2-40B4-BE49-F238E27FC236}">
                <a16:creationId xmlns:a16="http://schemas.microsoft.com/office/drawing/2014/main" id="{38305BAD-95D5-66C6-8821-6DF7E30A10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73" y="2188878"/>
            <a:ext cx="4868814" cy="4393550"/>
          </a:xfrm>
          <a:prstGeom prst="rect">
            <a:avLst/>
          </a:prstGeom>
        </p:spPr>
      </p:pic>
    </p:spTree>
    <p:extLst>
      <p:ext uri="{BB962C8B-B14F-4D97-AF65-F5344CB8AC3E}">
        <p14:creationId xmlns:p14="http://schemas.microsoft.com/office/powerpoint/2010/main" val="375477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6477C-AAD7-33A1-849A-56CFC2C285F7}"/>
              </a:ext>
            </a:extLst>
          </p:cNvPr>
          <p:cNvSpPr>
            <a:spLocks noGrp="1"/>
          </p:cNvSpPr>
          <p:nvPr>
            <p:ph type="title" idx="4294967295"/>
          </p:nvPr>
        </p:nvSpPr>
        <p:spPr>
          <a:xfrm>
            <a:off x="472440" y="848451"/>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4. Tauen Sie Ihren Gefrierschrank regelmäßig ab – Einleitung</a:t>
            </a:r>
            <a:endParaRPr lang="de-DE" noProof="1">
              <a:effectLst/>
            </a:endParaRPr>
          </a:p>
          <a:p>
            <a:endParaRPr lang="de-DE"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079325" y="3263226"/>
            <a:ext cx="10033348" cy="2308324"/>
          </a:xfrm>
          <a:prstGeom prst="rect">
            <a:avLst/>
          </a:prstGeom>
          <a:noFill/>
        </p:spPr>
        <p:txBody>
          <a:bodyPr wrap="square" rtlCol="0">
            <a:spAutoFit/>
          </a:bodyPr>
          <a:lstStyle/>
          <a:p>
            <a:pPr algn="ctr" latinLnBrk="0"/>
            <a:r>
              <a:rPr lang="en-US" sz="4800" i="1" dirty="0">
                <a:solidFill>
                  <a:schemeClr val="accent2"/>
                </a:solidFill>
              </a:rPr>
              <a:t>Warum ist es wichtig, Ihren Gefrierschrank regelmäßig abzutauen?</a:t>
            </a:r>
          </a:p>
          <a:p>
            <a:pPr algn="ctr" latinLnBrk="0"/>
            <a:endParaRPr lang="en-US" sz="4800" i="1" dirty="0">
              <a:solidFill>
                <a:schemeClr val="accent2"/>
              </a:solidFill>
            </a:endParaRPr>
          </a:p>
        </p:txBody>
      </p:sp>
    </p:spTree>
    <p:extLst>
      <p:ext uri="{BB962C8B-B14F-4D97-AF65-F5344CB8AC3E}">
        <p14:creationId xmlns:p14="http://schemas.microsoft.com/office/powerpoint/2010/main" val="408146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71436C-D8D6-71F9-2005-F28335AA19C8}"/>
              </a:ext>
            </a:extLst>
          </p:cNvPr>
          <p:cNvSpPr>
            <a:spLocks noGrp="1"/>
          </p:cNvSpPr>
          <p:nvPr>
            <p:ph type="title" idx="4294967295"/>
          </p:nvPr>
        </p:nvSpPr>
        <p:spPr>
          <a:xfrm>
            <a:off x="485503" y="783136"/>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4. Tauen Sie Ihren Gefrierschrank regelmäßig ab</a:t>
            </a:r>
            <a:endParaRPr lang="de-DE" noProof="1">
              <a:effectLst/>
            </a:endParaRPr>
          </a:p>
          <a:p>
            <a:endParaRPr lang="de-DE"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5536159" y="2451559"/>
            <a:ext cx="6075123" cy="2677656"/>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Eisansammlungen in Ihrem Gefrierschrank können zu einem erhöhten Energieverbrauch führen. Das liegt daran, dass Ihr Gefrierschrank mehr Leistung aufbringen muss, um Ihre Lebensmittel kühl zu halten.</a:t>
            </a:r>
          </a:p>
          <a:p>
            <a:pPr marL="457200" indent="-457200" latinLnBrk="0">
              <a:buChar char="•"/>
            </a:pPr>
            <a:r>
              <a:rPr lang="en-US" sz="2400" dirty="0">
                <a:solidFill>
                  <a:srgbClr val="2B2C30"/>
                </a:solidFill>
                <a:ea typeface="Public Sans"/>
                <a:cs typeface="Segoe UI"/>
                <a:hlinkClick r:id="rId3"/>
              </a:rPr>
              <a:t>Durch regelmäßiges Abtauen Ihres Gefrierschranks können Sie Eisansammlungen verhindern. </a:t>
            </a:r>
          </a:p>
          <a:p>
            <a:pPr marL="457200" indent="-457200" latinLnBrk="0">
              <a:buChar char="•"/>
            </a:pPr>
            <a:r>
              <a:rPr lang="en-US" sz="2400" dirty="0">
                <a:solidFill>
                  <a:srgbClr val="2B2C30"/>
                </a:solidFill>
                <a:ea typeface="Public Sans"/>
                <a:cs typeface="Segoe UI"/>
                <a:hlinkClick r:id="rId3"/>
              </a:rPr>
              <a:t>Erfahren Sie, wie Sie einen Gefrierschrank abtauen</a:t>
            </a:r>
            <a:r>
              <a:rPr lang="en-US" sz="2400" dirty="0">
                <a:solidFill>
                  <a:srgbClr val="2B2C30"/>
                </a:solidFill>
                <a:ea typeface="Public Sans"/>
                <a:cs typeface="Segoe UI"/>
              </a:rPr>
              <a:t>.</a:t>
            </a:r>
          </a:p>
        </p:txBody>
      </p:sp>
      <p:pic>
        <p:nvPicPr>
          <p:cNvPr id="6" name="Picture 5">
            <a:extLst>
              <a:ext uri="{FF2B5EF4-FFF2-40B4-BE49-F238E27FC236}">
                <a16:creationId xmlns:a16="http://schemas.microsoft.com/office/drawing/2014/main" id="{400FEF6D-8487-406A-19D2-5A7C019E34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30" y="3272166"/>
            <a:ext cx="5246643" cy="1974049"/>
          </a:xfrm>
          <a:prstGeom prst="rect">
            <a:avLst/>
          </a:prstGeom>
        </p:spPr>
      </p:pic>
    </p:spTree>
    <p:extLst>
      <p:ext uri="{BB962C8B-B14F-4D97-AF65-F5344CB8AC3E}">
        <p14:creationId xmlns:p14="http://schemas.microsoft.com/office/powerpoint/2010/main" val="13792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D82BC-0743-05BB-1A6A-DF5BB929A333}"/>
              </a:ext>
            </a:extLst>
          </p:cNvPr>
          <p:cNvSpPr>
            <a:spLocks noGrp="1"/>
          </p:cNvSpPr>
          <p:nvPr>
            <p:ph type="title" idx="4294967295"/>
          </p:nvPr>
        </p:nvSpPr>
        <p:spPr>
          <a:xfrm>
            <a:off x="537755" y="730885"/>
            <a:ext cx="10515600" cy="1325563"/>
          </a:xfrm>
          <a:prstGeom prst="rect">
            <a:avLst/>
          </a:prstGeom>
        </p:spPr>
        <p:txBody>
          <a:bodyPr/>
          <a:lstStyle/>
          <a:p>
            <a:pPr rtl="0" eaLnBrk="1" latinLnBrk="0" hangingPunct="1"/>
            <a:r>
              <a:rPr lang="de-DE" sz="2800" b="1" kern="1200" noProof="1">
                <a:solidFill>
                  <a:srgbClr val="FFFFFF"/>
                </a:solidFill>
                <a:effectLst/>
                <a:latin typeface="Public Sans"/>
                <a:ea typeface="Public Sans"/>
                <a:cs typeface="Public Sans"/>
              </a:rPr>
              <a:t>5. Nicht benutzte Elektrogeräte vom Stromnetz trennen – Einleitung</a:t>
            </a:r>
            <a:endParaRPr lang="de-DE" noProof="1">
              <a:effectLst/>
            </a:endParaRPr>
          </a:p>
          <a:p>
            <a:endParaRPr lang="de-DE"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814193" y="3227801"/>
            <a:ext cx="10797434" cy="830997"/>
          </a:xfrm>
          <a:prstGeom prst="rect">
            <a:avLst/>
          </a:prstGeom>
          <a:noFill/>
        </p:spPr>
        <p:txBody>
          <a:bodyPr wrap="square" rtlCol="0">
            <a:spAutoFit/>
          </a:bodyPr>
          <a:lstStyle/>
          <a:p>
            <a:pPr algn="ctr" latinLnBrk="0"/>
            <a:r>
              <a:rPr lang="en-US" sz="4800" i="1" dirty="0">
                <a:solidFill>
                  <a:schemeClr val="accent2"/>
                </a:solidFill>
              </a:rPr>
              <a:t>Was ist „Phantomenergie“? </a:t>
            </a:r>
          </a:p>
        </p:txBody>
      </p:sp>
    </p:spTree>
    <p:extLst>
      <p:ext uri="{BB962C8B-B14F-4D97-AF65-F5344CB8AC3E}">
        <p14:creationId xmlns:p14="http://schemas.microsoft.com/office/powerpoint/2010/main" val="80792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F0DD8-CB38-0AEE-BEE0-6FB08602A9C7}"/>
              </a:ext>
            </a:extLst>
          </p:cNvPr>
          <p:cNvSpPr>
            <a:spLocks noGrp="1"/>
          </p:cNvSpPr>
          <p:nvPr>
            <p:ph type="title" idx="4294967295"/>
          </p:nvPr>
        </p:nvSpPr>
        <p:spPr>
          <a:xfrm>
            <a:off x="621252" y="770074"/>
            <a:ext cx="10515600" cy="1325563"/>
          </a:xfrm>
          <a:prstGeom prst="rect">
            <a:avLst/>
          </a:prstGeom>
        </p:spPr>
        <p:txBody>
          <a:bodyPr/>
          <a:lstStyle/>
          <a:p>
            <a:pPr rtl="0" eaLnBrk="1" latinLnBrk="0" hangingPunct="1"/>
            <a:r>
              <a:rPr lang="de-DE" sz="2800" b="1" kern="1200" noProof="1">
                <a:solidFill>
                  <a:srgbClr val="FFFFFF"/>
                </a:solidFill>
                <a:effectLst/>
                <a:latin typeface="Public Sans"/>
                <a:ea typeface="Public Sans"/>
                <a:cs typeface="Public Sans"/>
              </a:rPr>
              <a:t>5. Nicht benutzte Elektronikgeräte vom Stromnetz trennen </a:t>
            </a:r>
            <a:endParaRPr lang="de-DE" noProof="1">
              <a:effectLst/>
            </a:endParaRPr>
          </a:p>
          <a:p>
            <a:endParaRPr lang="de-DE"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138535" y="2268123"/>
            <a:ext cx="7675982" cy="3046988"/>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„Phantom“-Energie oder „Standby“-Energie entsteht, wenn Geräte nicht benutzt werden, aber dennoch Energie verbrauchen.</a:t>
            </a:r>
          </a:p>
          <a:p>
            <a:pPr marL="457200" indent="-457200" latinLnBrk="0">
              <a:buChar char="•"/>
            </a:pPr>
            <a:r>
              <a:rPr lang="en-US" sz="2400" dirty="0">
                <a:solidFill>
                  <a:srgbClr val="2B2C30"/>
                </a:solidFill>
                <a:ea typeface="Public Sans"/>
                <a:cs typeface="Segoe UI"/>
              </a:rPr>
              <a:t>Anhand der Messwerte Ihres intelligenten Stromzählers können Sie den „unsichtbaren“ Energieverbrauch überprüfen.</a:t>
            </a:r>
          </a:p>
          <a:p>
            <a:pPr marL="457200" indent="-457200" latinLnBrk="0">
              <a:buChar char="•"/>
            </a:pPr>
            <a:r>
              <a:rPr lang="en-US" sz="2400" dirty="0">
                <a:solidFill>
                  <a:srgbClr val="2B2C30"/>
                </a:solidFill>
                <a:ea typeface="Public Sans"/>
                <a:cs typeface="Segoe UI"/>
              </a:rPr>
              <a:t>Ziehen Sie den Stecker von Elektronikgeräten und Haushaltsgeräten, die nicht in Gebrauch sind, wie Ladegeräte, Fernseher und Küchengeräte. </a:t>
            </a:r>
          </a:p>
          <a:p>
            <a:pPr marL="457200" indent="-457200" latinLnBrk="0">
              <a:buChar char="•"/>
            </a:pPr>
            <a:r>
              <a:rPr lang="en-US" sz="2400" dirty="0">
                <a:solidFill>
                  <a:srgbClr val="2B2C30"/>
                </a:solidFill>
                <a:ea typeface="Public Sans"/>
                <a:cs typeface="Segoe UI"/>
              </a:rPr>
              <a:t>Sie können auch </a:t>
            </a:r>
            <a:r>
              <a:rPr lang="en-US" sz="2400" dirty="0">
                <a:solidFill>
                  <a:srgbClr val="2B2C30"/>
                </a:solidFill>
                <a:ea typeface="Public Sans"/>
                <a:cs typeface="Segoe UI"/>
                <a:hlinkClick r:id="rId3"/>
              </a:rPr>
              <a:t>intelligente Steckdosenleisten </a:t>
            </a:r>
            <a:r>
              <a:rPr lang="en-US" sz="2400" dirty="0">
                <a:solidFill>
                  <a:srgbClr val="2B2C30"/>
                </a:solidFill>
                <a:ea typeface="Public Sans"/>
                <a:cs typeface="Segoe UI"/>
              </a:rPr>
              <a:t>verwenden, um mehrere Geräte zu verwalten.</a:t>
            </a:r>
            <a:endParaRPr lang="en-US" sz="2400" dirty="0"/>
          </a:p>
        </p:txBody>
      </p:sp>
      <p:pic>
        <p:nvPicPr>
          <p:cNvPr id="7" name="Picture 6">
            <a:extLst>
              <a:ext uri="{FF2B5EF4-FFF2-40B4-BE49-F238E27FC236}">
                <a16:creationId xmlns:a16="http://schemas.microsoft.com/office/drawing/2014/main" id="{7D2CD309-D920-BF91-A61A-D2AE629DF0E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52" y="2219716"/>
            <a:ext cx="3174135" cy="4278921"/>
          </a:xfrm>
          <a:prstGeom prst="rect">
            <a:avLst/>
          </a:prstGeom>
        </p:spPr>
      </p:pic>
    </p:spTree>
    <p:extLst>
      <p:ext uri="{BB962C8B-B14F-4D97-AF65-F5344CB8AC3E}">
        <p14:creationId xmlns:p14="http://schemas.microsoft.com/office/powerpoint/2010/main" val="10211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A153C-356E-4C67-30E7-EC80DE9A22CE}"/>
              </a:ext>
            </a:extLst>
          </p:cNvPr>
          <p:cNvSpPr>
            <a:spLocks noGrp="1"/>
          </p:cNvSpPr>
          <p:nvPr>
            <p:ph type="title" idx="4294967295"/>
          </p:nvPr>
        </p:nvSpPr>
        <p:spPr>
          <a:xfrm>
            <a:off x="521916" y="678634"/>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6. Implementierung eines Smart Homes – Einführung</a:t>
            </a:r>
            <a:endParaRPr lang="de-DE" noProof="1">
              <a:effectLst/>
            </a:endParaRPr>
          </a:p>
          <a:p>
            <a:endParaRPr lang="de-DE"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521916" y="2898244"/>
            <a:ext cx="11148165" cy="2308324"/>
          </a:xfrm>
          <a:prstGeom prst="rect">
            <a:avLst/>
          </a:prstGeom>
          <a:noFill/>
        </p:spPr>
        <p:txBody>
          <a:bodyPr wrap="square" rtlCol="0">
            <a:spAutoFit/>
          </a:bodyPr>
          <a:lstStyle/>
          <a:p>
            <a:pPr algn="ctr" latinLnBrk="0"/>
            <a:r>
              <a:rPr lang="en-GB" sz="4800" i="1" noProof="0" dirty="0">
                <a:solidFill>
                  <a:schemeClr val="accent2"/>
                </a:solidFill>
              </a:rPr>
              <a:t>Welche Smart-Home-Technologien können Ihnen helfen, Energie zu sparen, und wie funktionieren sie?</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1801661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92C0E8-044C-54EA-9DA3-11294AE3327B}"/>
              </a:ext>
            </a:extLst>
          </p:cNvPr>
          <p:cNvSpPr>
            <a:spLocks noGrp="1"/>
          </p:cNvSpPr>
          <p:nvPr>
            <p:ph type="title" idx="4294967295"/>
          </p:nvPr>
        </p:nvSpPr>
        <p:spPr>
          <a:xfrm>
            <a:off x="403964" y="743948"/>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6. Implementieren Sie ein Smart Home</a:t>
            </a:r>
            <a:endParaRPr lang="de-DE" noProof="1">
              <a:effectLst/>
            </a:endParaRPr>
          </a:p>
          <a:p>
            <a:endParaRPr lang="de-DE"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5591140" y="2636177"/>
            <a:ext cx="6152753" cy="3477875"/>
          </a:xfrm>
          <a:prstGeom prst="rect">
            <a:avLst/>
          </a:prstGeom>
          <a:noFill/>
        </p:spPr>
        <p:txBody>
          <a:bodyPr wrap="square" rtlCol="0">
            <a:spAutoFit/>
          </a:bodyPr>
          <a:lstStyle/>
          <a:p>
            <a:pPr marL="457200" indent="-457200" latinLnBrk="0">
              <a:buChar char="•"/>
            </a:pPr>
            <a:r>
              <a:rPr lang="en-GB" sz="2000" noProof="0" dirty="0">
                <a:solidFill>
                  <a:srgbClr val="2B2C30"/>
                </a:solidFill>
                <a:ea typeface="Public Sans"/>
                <a:cs typeface="Segoe UI"/>
              </a:rPr>
              <a:t>Intelligente Stecker, Lampen und Thermostate können die Energieoptimierung automatisieren und unterstützen.</a:t>
            </a:r>
            <a:endParaRPr lang="en-GB" sz="2000" noProof="0" dirty="0">
              <a:solidFill>
                <a:srgbClr val="242424"/>
              </a:solidFill>
              <a:ea typeface="Public Sans"/>
              <a:cs typeface="Segoe UI"/>
            </a:endParaRPr>
          </a:p>
          <a:p>
            <a:pPr marL="457200" indent="-457200" latinLnBrk="0">
              <a:buChar char="•"/>
            </a:pPr>
            <a:r>
              <a:rPr lang="en-GB" sz="2000" noProof="0" dirty="0">
                <a:solidFill>
                  <a:srgbClr val="2B2C30"/>
                </a:solidFill>
                <a:ea typeface="Public Sans"/>
                <a:cs typeface="Segoe UI"/>
              </a:rPr>
              <a:t>Diese Geräte </a:t>
            </a:r>
            <a:r>
              <a:rPr lang="en-GB" sz="2000" dirty="0">
                <a:solidFill>
                  <a:srgbClr val="2B2C30"/>
                </a:solidFill>
                <a:ea typeface="Public Sans"/>
                <a:cs typeface="Segoe UI"/>
              </a:rPr>
              <a:t>werden </a:t>
            </a:r>
            <a:r>
              <a:rPr lang="en-GB" sz="2000" noProof="0" dirty="0">
                <a:solidFill>
                  <a:srgbClr val="2B2C30"/>
                </a:solidFill>
                <a:ea typeface="Public Sans"/>
                <a:cs typeface="Segoe UI"/>
              </a:rPr>
              <a:t>über Smartphone-Apps ferngesteuert, sodass Sie Ihren Energieverbrauch in Echtzeit überwachen und anpassen können. </a:t>
            </a:r>
            <a:endParaRPr lang="en-GB" sz="2000" noProof="0" dirty="0">
              <a:solidFill>
                <a:srgbClr val="242424"/>
              </a:solidFill>
              <a:ea typeface="Public Sans"/>
              <a:cs typeface="Segoe UI"/>
            </a:endParaRPr>
          </a:p>
          <a:p>
            <a:pPr marL="457200" indent="-457200" latinLnBrk="0">
              <a:buChar char="•"/>
            </a:pPr>
            <a:r>
              <a:rPr lang="en-GB" sz="2000" noProof="0" dirty="0">
                <a:solidFill>
                  <a:srgbClr val="2B2C30"/>
                </a:solidFill>
                <a:ea typeface="Public Sans"/>
                <a:cs typeface="Segoe UI"/>
              </a:rPr>
              <a:t>Sie können festlegen, wann sich Lampen und Geräte bei Bedarf ein- und ausschalten sollen.</a:t>
            </a:r>
          </a:p>
          <a:p>
            <a:pPr marL="457200" indent="-457200" latinLnBrk="0">
              <a:buChar char="•"/>
            </a:pPr>
            <a:r>
              <a:rPr lang="en-GB" sz="2000" noProof="0" dirty="0">
                <a:solidFill>
                  <a:srgbClr val="2B2C30"/>
                </a:solidFill>
                <a:ea typeface="Public Sans"/>
                <a:cs typeface="Segoe UI"/>
              </a:rPr>
              <a:t>Intelligente Thermostate können verwendet werden, um eine effiziente Heizung und Kühlung aufrechtzuerhalten.</a:t>
            </a:r>
            <a:endParaRPr lang="en-GB" sz="2000" noProof="0" dirty="0">
              <a:solidFill>
                <a:srgbClr val="242424"/>
              </a:solidFill>
              <a:ea typeface="Public Sans"/>
              <a:cs typeface="Segoe UI"/>
            </a:endParaRPr>
          </a:p>
        </p:txBody>
      </p:sp>
      <p:pic>
        <p:nvPicPr>
          <p:cNvPr id="5" name="Picture 4">
            <a:extLst>
              <a:ext uri="{FF2B5EF4-FFF2-40B4-BE49-F238E27FC236}">
                <a16:creationId xmlns:a16="http://schemas.microsoft.com/office/drawing/2014/main" id="{68A943D0-DCC0-7212-ABAE-8566648C0E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70" y="2490228"/>
            <a:ext cx="5252581" cy="3939436"/>
          </a:xfrm>
          <a:prstGeom prst="rect">
            <a:avLst/>
          </a:prstGeom>
        </p:spPr>
      </p:pic>
    </p:spTree>
    <p:extLst>
      <p:ext uri="{BB962C8B-B14F-4D97-AF65-F5344CB8AC3E}">
        <p14:creationId xmlns:p14="http://schemas.microsoft.com/office/powerpoint/2010/main" val="31605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C88A-4827-E78F-6E46-7015F147CC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5EEBFB-F30D-3E76-627E-620DBF4964C9}"/>
              </a:ext>
            </a:extLst>
          </p:cNvPr>
          <p:cNvSpPr>
            <a:spLocks noGrp="1"/>
          </p:cNvSpPr>
          <p:nvPr>
            <p:ph type="title" idx="4294967295"/>
          </p:nvPr>
        </p:nvSpPr>
        <p:spPr>
          <a:xfrm>
            <a:off x="485503" y="757011"/>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7. Intelligente Thermostate verwenden – Einführung</a:t>
            </a:r>
            <a:endParaRPr lang="de-DE" noProof="1">
              <a:effectLst/>
            </a:endParaRPr>
          </a:p>
          <a:p>
            <a:endParaRPr lang="de-DE" noProof="1"/>
          </a:p>
        </p:txBody>
      </p:sp>
      <p:sp>
        <p:nvSpPr>
          <p:cNvPr id="4" name="TextBox 3">
            <a:extLst>
              <a:ext uri="{FF2B5EF4-FFF2-40B4-BE49-F238E27FC236}">
                <a16:creationId xmlns:a16="http://schemas.microsoft.com/office/drawing/2014/main" id="{C3AB2072-28EA-1A3F-E8BA-84B26C31EC0A}"/>
              </a:ext>
            </a:extLst>
          </p:cNvPr>
          <p:cNvSpPr txBox="1"/>
          <p:nvPr/>
        </p:nvSpPr>
        <p:spPr>
          <a:xfrm>
            <a:off x="691019" y="3286516"/>
            <a:ext cx="10809961" cy="2308324"/>
          </a:xfrm>
          <a:prstGeom prst="rect">
            <a:avLst/>
          </a:prstGeom>
          <a:noFill/>
        </p:spPr>
        <p:txBody>
          <a:bodyPr wrap="square" rtlCol="0">
            <a:spAutoFit/>
          </a:bodyPr>
          <a:lstStyle/>
          <a:p>
            <a:pPr algn="ctr" latinLnBrk="0"/>
            <a:r>
              <a:rPr lang="en-US" sz="4800" i="1" dirty="0">
                <a:solidFill>
                  <a:schemeClr val="accent2"/>
                </a:solidFill>
              </a:rPr>
              <a:t>Was ist ein intelligenter Thermostat und wie kann er helfen, Energie zu sparen?</a:t>
            </a:r>
          </a:p>
          <a:p>
            <a:pPr algn="ctr" latinLnBrk="0"/>
            <a:endParaRPr lang="en-US" sz="4800" i="1" dirty="0">
              <a:solidFill>
                <a:schemeClr val="accent2"/>
              </a:solidFill>
            </a:endParaRPr>
          </a:p>
        </p:txBody>
      </p:sp>
    </p:spTree>
    <p:extLst>
      <p:ext uri="{BB962C8B-B14F-4D97-AF65-F5344CB8AC3E}">
        <p14:creationId xmlns:p14="http://schemas.microsoft.com/office/powerpoint/2010/main" val="353441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DC49-6DA9-659C-DAE8-BA0B96A6BC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E236C3-86D3-8196-6B48-9C8BB411CFBF}"/>
              </a:ext>
            </a:extLst>
          </p:cNvPr>
          <p:cNvSpPr>
            <a:spLocks noGrp="1"/>
          </p:cNvSpPr>
          <p:nvPr>
            <p:ph type="title" idx="4294967295"/>
          </p:nvPr>
        </p:nvSpPr>
        <p:spPr>
          <a:xfrm>
            <a:off x="420188" y="770074"/>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7. Verwenden Sie intelligente Thermostate</a:t>
            </a:r>
            <a:endParaRPr lang="de-DE" noProof="1">
              <a:effectLst/>
            </a:endParaRPr>
          </a:p>
          <a:p>
            <a:endParaRPr lang="de-DE" noProof="1"/>
          </a:p>
        </p:txBody>
      </p:sp>
      <p:sp>
        <p:nvSpPr>
          <p:cNvPr id="4" name="TextBox 3">
            <a:extLst>
              <a:ext uri="{FF2B5EF4-FFF2-40B4-BE49-F238E27FC236}">
                <a16:creationId xmlns:a16="http://schemas.microsoft.com/office/drawing/2014/main" id="{C6FF838B-BFE6-EDA6-76BC-6105074602D6}"/>
              </a:ext>
            </a:extLst>
          </p:cNvPr>
          <p:cNvSpPr txBox="1"/>
          <p:nvPr/>
        </p:nvSpPr>
        <p:spPr>
          <a:xfrm>
            <a:off x="4947782" y="2557869"/>
            <a:ext cx="6726476" cy="2677656"/>
          </a:xfrm>
          <a:prstGeom prst="rect">
            <a:avLst/>
          </a:prstGeom>
          <a:noFill/>
        </p:spPr>
        <p:txBody>
          <a:bodyPr wrap="square" rtlCol="0">
            <a:spAutoFit/>
          </a:bodyPr>
          <a:lstStyle/>
          <a:p>
            <a:pPr marL="457200" indent="-457200" latinLnBrk="0">
              <a:buFontTx/>
              <a:buChar char="•"/>
            </a:pPr>
            <a:r>
              <a:rPr lang="en-GB" sz="2400" noProof="0" dirty="0">
                <a:solidFill>
                  <a:srgbClr val="2B2C30"/>
                </a:solidFill>
                <a:ea typeface="Public Sans"/>
                <a:cs typeface="Segoe UI"/>
              </a:rPr>
              <a:t>Mit intelligenten Thermostaten können Sie über </a:t>
            </a:r>
            <a:r>
              <a:rPr lang="en-GB" sz="2400" dirty="0">
                <a:solidFill>
                  <a:srgbClr val="2B2C30"/>
                </a:solidFill>
                <a:ea typeface="Public Sans"/>
                <a:cs typeface="Segoe UI"/>
              </a:rPr>
              <a:t>Smartphone-Apps</a:t>
            </a:r>
            <a:r>
              <a:rPr lang="en-GB" sz="2400" noProof="0" dirty="0">
                <a:solidFill>
                  <a:srgbClr val="2B2C30"/>
                </a:solidFill>
                <a:ea typeface="Public Sans"/>
                <a:cs typeface="Segoe UI"/>
              </a:rPr>
              <a:t> aus der Ferne steuern, wie warm oder kalt es in Ihrem Zuhause ist</a:t>
            </a:r>
            <a:r>
              <a:rPr lang="en-GB" sz="2400" dirty="0">
                <a:solidFill>
                  <a:srgbClr val="2B2C30"/>
                </a:solidFill>
                <a:ea typeface="Public Sans"/>
                <a:cs typeface="Segoe UI"/>
              </a:rPr>
              <a:t>.</a:t>
            </a:r>
          </a:p>
          <a:p>
            <a:pPr marL="457200" indent="-457200" latinLnBrk="0">
              <a:buFontTx/>
              <a:buChar char="•"/>
            </a:pPr>
            <a:r>
              <a:rPr lang="en-GB" sz="2400" noProof="0" dirty="0">
                <a:solidFill>
                  <a:srgbClr val="2B2C30"/>
                </a:solidFill>
                <a:ea typeface="Public Sans"/>
                <a:cs typeface="Segoe UI"/>
              </a:rPr>
              <a:t>Intelligente Thermostate können Ihre Gewohnheiten lernen und die Heizung und Kühlung optimieren, um Energie zu sparen. </a:t>
            </a:r>
            <a:r>
              <a:rPr lang="en-GB" sz="2400" dirty="0">
                <a:solidFill>
                  <a:srgbClr val="2B2C30"/>
                </a:solidFill>
                <a:ea typeface="Public Sans"/>
                <a:cs typeface="Segoe UI"/>
              </a:rPr>
              <a:t>Sie können auch </a:t>
            </a:r>
            <a:r>
              <a:rPr lang="en-GB" sz="2400" noProof="0" dirty="0">
                <a:solidFill>
                  <a:srgbClr val="2B2C30"/>
                </a:solidFill>
                <a:ea typeface="Public Sans"/>
                <a:cs typeface="Segoe UI"/>
              </a:rPr>
              <a:t>Temperaturpläne festlegen, um die Heizung und Kühlung zu reduzieren, wenn Sie schlafen oder nicht zu Hause sind.</a:t>
            </a:r>
            <a:endParaRPr lang="en-GB" sz="2400" noProof="0" dirty="0">
              <a:solidFill>
                <a:srgbClr val="242424"/>
              </a:solidFill>
              <a:ea typeface="Public Sans"/>
              <a:cs typeface="Segoe UI"/>
            </a:endParaRPr>
          </a:p>
        </p:txBody>
      </p:sp>
      <p:pic>
        <p:nvPicPr>
          <p:cNvPr id="7" name="Picture 6">
            <a:extLst>
              <a:ext uri="{FF2B5EF4-FFF2-40B4-BE49-F238E27FC236}">
                <a16:creationId xmlns:a16="http://schemas.microsoft.com/office/drawing/2014/main" id="{B5FFB9B3-808A-DD03-7867-D4662A50D9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37" y="2730674"/>
            <a:ext cx="4815245" cy="3202302"/>
          </a:xfrm>
          <a:prstGeom prst="rect">
            <a:avLst/>
          </a:prstGeom>
        </p:spPr>
      </p:pic>
    </p:spTree>
    <p:extLst>
      <p:ext uri="{BB962C8B-B14F-4D97-AF65-F5344CB8AC3E}">
        <p14:creationId xmlns:p14="http://schemas.microsoft.com/office/powerpoint/2010/main" val="41614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D807-DAB9-1AB0-3541-504CB006F4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C3AB92-2D4E-842C-F549-47A00A1287E3}"/>
              </a:ext>
            </a:extLst>
          </p:cNvPr>
          <p:cNvSpPr>
            <a:spLocks noGrp="1"/>
          </p:cNvSpPr>
          <p:nvPr>
            <p:ph type="title" idx="4294967295"/>
          </p:nvPr>
        </p:nvSpPr>
        <p:spPr>
          <a:xfrm>
            <a:off x="446314" y="783137"/>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8. Verwendung von Steckdosenleisten – Einführung</a:t>
            </a:r>
            <a:endParaRPr lang="de-DE" noProof="1">
              <a:effectLst/>
            </a:endParaRPr>
          </a:p>
          <a:p>
            <a:endParaRPr lang="de-DE" noProof="1"/>
          </a:p>
        </p:txBody>
      </p:sp>
      <p:sp>
        <p:nvSpPr>
          <p:cNvPr id="4" name="TextBox 3">
            <a:extLst>
              <a:ext uri="{FF2B5EF4-FFF2-40B4-BE49-F238E27FC236}">
                <a16:creationId xmlns:a16="http://schemas.microsoft.com/office/drawing/2014/main" id="{3DEE6772-2864-A659-EF4C-1D84F481CA30}"/>
              </a:ext>
            </a:extLst>
          </p:cNvPr>
          <p:cNvSpPr txBox="1"/>
          <p:nvPr/>
        </p:nvSpPr>
        <p:spPr>
          <a:xfrm>
            <a:off x="563671" y="2906038"/>
            <a:ext cx="11085534" cy="3046988"/>
          </a:xfrm>
          <a:prstGeom prst="rect">
            <a:avLst/>
          </a:prstGeom>
          <a:noFill/>
        </p:spPr>
        <p:txBody>
          <a:bodyPr wrap="square" rtlCol="0">
            <a:spAutoFit/>
          </a:bodyPr>
          <a:lstStyle/>
          <a:p>
            <a:pPr algn="ctr" latinLnBrk="0"/>
            <a:r>
              <a:rPr lang="en-US" sz="4800" i="1" dirty="0">
                <a:solidFill>
                  <a:schemeClr val="accent2"/>
                </a:solidFill>
              </a:rPr>
              <a:t>Was sind die Vorteile von intelligenten Steckdosenleisten und wie können sie zur Senkung des Energieverbrauchs beitragen?</a:t>
            </a:r>
          </a:p>
          <a:p>
            <a:pPr algn="ctr" latinLnBrk="0"/>
            <a:endParaRPr lang="en-US" sz="4800" i="1" dirty="0">
              <a:solidFill>
                <a:schemeClr val="accent2"/>
              </a:solidFill>
            </a:endParaRPr>
          </a:p>
        </p:txBody>
      </p:sp>
    </p:spTree>
    <p:extLst>
      <p:ext uri="{BB962C8B-B14F-4D97-AF65-F5344CB8AC3E}">
        <p14:creationId xmlns:p14="http://schemas.microsoft.com/office/powerpoint/2010/main" val="59001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3FC5A-BE47-10F2-248A-2CDC9EB65C63}"/>
              </a:ext>
            </a:extLst>
          </p:cNvPr>
          <p:cNvSpPr>
            <a:spLocks noGrp="1"/>
          </p:cNvSpPr>
          <p:nvPr>
            <p:ph type="title" idx="4294967295"/>
          </p:nvPr>
        </p:nvSpPr>
        <p:spPr>
          <a:xfrm>
            <a:off x="668383" y="691126"/>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rPr>
              <a:t>Einführung</a:t>
            </a:r>
            <a:endParaRPr lang="de-DE" noProof="1">
              <a:effectLst/>
            </a:endParaRPr>
          </a:p>
          <a:p>
            <a:endParaRPr lang="de-DE" noProof="1"/>
          </a:p>
        </p:txBody>
      </p:sp>
      <p:sp>
        <p:nvSpPr>
          <p:cNvPr id="2" name="TextBox 1">
            <a:extLst>
              <a:ext uri="{FF2B5EF4-FFF2-40B4-BE49-F238E27FC236}">
                <a16:creationId xmlns:a16="http://schemas.microsoft.com/office/drawing/2014/main" id="{0FE65402-2D24-4C0B-3A9B-70B199ADCEA8}"/>
              </a:ext>
            </a:extLst>
          </p:cNvPr>
          <p:cNvSpPr txBox="1"/>
          <p:nvPr/>
        </p:nvSpPr>
        <p:spPr>
          <a:xfrm>
            <a:off x="4249116" y="621885"/>
            <a:ext cx="7678453" cy="5324535"/>
          </a:xfrm>
          <a:prstGeom prst="rect">
            <a:avLst/>
          </a:prstGeom>
          <a:noFill/>
        </p:spPr>
        <p:txBody>
          <a:bodyPr wrap="square" lIns="91440" tIns="45720" rIns="91440" bIns="45720" rtlCol="0" anchor="t">
            <a:spAutoFit/>
          </a:bodyPr>
          <a:lstStyle/>
          <a:p>
            <a:pPr latinLnBrk="0"/>
            <a:r>
              <a:rPr lang="en-GB" sz="2000" dirty="0"/>
              <a:t>Die digitale Energiewende bietet jedem die Möglichkeit, den eigenen Energieverbrauch besser zu verstehen. Durch das Verständnis unseres Energieverbrauchs können wir fundierte Entscheidungen darüber treffen, wie wir Energie sparen können, ohne dabei auf Komfort verzichten zu müssen. Kleine Veränderungen können auch große Kosteneinsparungen bedeuten!  </a:t>
            </a:r>
          </a:p>
          <a:p>
            <a:pPr latinLnBrk="0"/>
            <a:endParaRPr lang="en-GB" sz="2000" dirty="0"/>
          </a:p>
          <a:p>
            <a:pPr latinLnBrk="0"/>
            <a:r>
              <a:rPr lang="en-GB" sz="2000" dirty="0"/>
              <a:t>In dieser kurzen Präsentation erfahren Sie: </a:t>
            </a:r>
          </a:p>
          <a:p>
            <a:endParaRPr lang="en-GB" sz="2000" dirty="0"/>
          </a:p>
          <a:p>
            <a:pPr marL="457200" indent="-457200" latinLnBrk="0">
              <a:buChar char="•"/>
            </a:pPr>
            <a:r>
              <a:rPr lang="en-GB" sz="2000" dirty="0"/>
              <a:t>Einfache Schritte, mit denen Sie Ihren Energieverbrauch besser verstehen können.</a:t>
            </a:r>
          </a:p>
          <a:p>
            <a:pPr marL="457200" indent="-457200" latinLnBrk="0">
              <a:buChar char="•"/>
            </a:pPr>
            <a:r>
              <a:rPr lang="en-GB" sz="2000" dirty="0"/>
              <a:t>Positive Entscheidungen, die Sie treffen können, um Ihren Energieverbrauch zu senken und möglicherweise Geld zu sparen.</a:t>
            </a:r>
          </a:p>
          <a:p>
            <a:pPr latinLnBrk="0"/>
            <a:endParaRPr lang="en-GB" sz="2000" dirty="0"/>
          </a:p>
          <a:p>
            <a:pPr latinLnBrk="0"/>
            <a:r>
              <a:rPr lang="en-GB" sz="2000" dirty="0"/>
              <a:t>Ob Sie in einem Haus oder einer Wohnung leben, Ihr Zuhause mieten, in einer Sozialwohnung wohnen oder Hausbesitzer sind – diese Präsentation enthält nützliche Tipps für Sie. </a:t>
            </a:r>
          </a:p>
        </p:txBody>
      </p:sp>
      <p:pic>
        <p:nvPicPr>
          <p:cNvPr id="4" name="Picture 3">
            <a:extLst>
              <a:ext uri="{FF2B5EF4-FFF2-40B4-BE49-F238E27FC236}">
                <a16:creationId xmlns:a16="http://schemas.microsoft.com/office/drawing/2014/main" id="{F1392AF9-1687-9CED-BE66-94B674F95D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6689"/>
            <a:ext cx="4029245" cy="3022705"/>
          </a:xfrm>
          <a:prstGeom prst="rect">
            <a:avLst/>
          </a:prstGeom>
        </p:spPr>
      </p:pic>
    </p:spTree>
    <p:extLst>
      <p:ext uri="{BB962C8B-B14F-4D97-AF65-F5344CB8AC3E}">
        <p14:creationId xmlns:p14="http://schemas.microsoft.com/office/powerpoint/2010/main" val="39525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2EE8-091B-0FE0-B4BE-A7D17AA556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11A378-DA55-6A4F-BA41-E2B34762FBDA}"/>
              </a:ext>
            </a:extLst>
          </p:cNvPr>
          <p:cNvSpPr>
            <a:spLocks noGrp="1"/>
          </p:cNvSpPr>
          <p:nvPr>
            <p:ph type="title" idx="4294967295"/>
          </p:nvPr>
        </p:nvSpPr>
        <p:spPr>
          <a:xfrm>
            <a:off x="485502" y="743948"/>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8. Verwenden Sie Steckdosenleisten </a:t>
            </a:r>
            <a:endParaRPr lang="de-DE" noProof="1">
              <a:effectLst/>
            </a:endParaRPr>
          </a:p>
          <a:p>
            <a:endParaRPr lang="de-DE" noProof="1"/>
          </a:p>
        </p:txBody>
      </p:sp>
      <p:sp>
        <p:nvSpPr>
          <p:cNvPr id="4" name="TextBox 3">
            <a:extLst>
              <a:ext uri="{FF2B5EF4-FFF2-40B4-BE49-F238E27FC236}">
                <a16:creationId xmlns:a16="http://schemas.microsoft.com/office/drawing/2014/main" id="{18C55726-5E4A-A0F6-F79D-6164468DD29C}"/>
              </a:ext>
            </a:extLst>
          </p:cNvPr>
          <p:cNvSpPr txBox="1"/>
          <p:nvPr/>
        </p:nvSpPr>
        <p:spPr>
          <a:xfrm>
            <a:off x="5541450" y="2328400"/>
            <a:ext cx="6132808" cy="3785652"/>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Mit Steckdosenleisten können Sie mehrere Geräte gleichzeitig ausschalten. </a:t>
            </a:r>
          </a:p>
          <a:p>
            <a:pPr marL="457200" indent="-457200" latinLnBrk="0">
              <a:buChar char="•"/>
            </a:pPr>
            <a:r>
              <a:rPr lang="en-US" sz="2400" dirty="0">
                <a:solidFill>
                  <a:srgbClr val="2B2C30"/>
                </a:solidFill>
                <a:ea typeface="Public Sans"/>
                <a:cs typeface="Segoe UI"/>
              </a:rPr>
              <a:t>Intelligente Steckdosenleisten können Geräte, die nicht in Gebrauch sind, automatisch vom Stromnetz trennen. Sie können intelligente Steckdosenleisten auch über Smartphone-Apps fernsteuern.</a:t>
            </a:r>
          </a:p>
          <a:p>
            <a:pPr marL="457200" indent="-457200" latinLnBrk="0">
              <a:buFontTx/>
              <a:buChar char="•"/>
            </a:pPr>
            <a:r>
              <a:rPr lang="en-US" sz="2400" dirty="0">
                <a:solidFill>
                  <a:srgbClr val="2B2C30"/>
                </a:solidFill>
                <a:ea typeface="Public Sans"/>
                <a:cs typeface="Segoe UI"/>
              </a:rPr>
              <a:t>Steckdosenleisten können den Energieverbrauch im Standby-Modus reduzieren, ohne den Komfort zu beeinträchtigen. </a:t>
            </a:r>
          </a:p>
          <a:p>
            <a:pPr marL="457200" indent="-457200" latinLnBrk="0">
              <a:buChar char="•"/>
            </a:pPr>
            <a:endParaRPr lang="en-US" sz="2400" dirty="0">
              <a:solidFill>
                <a:srgbClr val="2B2C30"/>
              </a:solidFill>
              <a:ea typeface="Public Sans"/>
              <a:cs typeface="Segoe UI"/>
            </a:endParaRPr>
          </a:p>
        </p:txBody>
      </p:sp>
      <p:pic>
        <p:nvPicPr>
          <p:cNvPr id="7" name="Picture 6">
            <a:extLst>
              <a:ext uri="{FF2B5EF4-FFF2-40B4-BE49-F238E27FC236}">
                <a16:creationId xmlns:a16="http://schemas.microsoft.com/office/drawing/2014/main" id="{61785334-AAEB-F3E5-3E51-01273EE5F0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457681"/>
            <a:ext cx="4921028" cy="3964161"/>
          </a:xfrm>
          <a:prstGeom prst="rect">
            <a:avLst/>
          </a:prstGeom>
        </p:spPr>
      </p:pic>
    </p:spTree>
    <p:extLst>
      <p:ext uri="{BB962C8B-B14F-4D97-AF65-F5344CB8AC3E}">
        <p14:creationId xmlns:p14="http://schemas.microsoft.com/office/powerpoint/2010/main" val="25101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EAC63-C46E-AFD3-8AD2-ABA511DAD7A3}"/>
              </a:ext>
            </a:extLst>
          </p:cNvPr>
          <p:cNvSpPr>
            <a:spLocks noGrp="1"/>
          </p:cNvSpPr>
          <p:nvPr>
            <p:ph type="title" idx="4294967295"/>
          </p:nvPr>
        </p:nvSpPr>
        <p:spPr>
          <a:xfrm>
            <a:off x="537755" y="730885"/>
            <a:ext cx="11196566"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9. Zusammenarbeit: Die Rolle von Energiegemeinschaften – Einführung</a:t>
            </a:r>
            <a:endParaRPr lang="de-DE" noProof="1">
              <a:effectLst/>
            </a:endParaRPr>
          </a:p>
          <a:p>
            <a:endParaRPr lang="de-DE"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377483" y="2718148"/>
            <a:ext cx="11196566" cy="2308324"/>
          </a:xfrm>
          <a:prstGeom prst="rect">
            <a:avLst/>
          </a:prstGeom>
          <a:noFill/>
        </p:spPr>
        <p:txBody>
          <a:bodyPr wrap="square" rtlCol="0">
            <a:spAutoFit/>
          </a:bodyPr>
          <a:lstStyle/>
          <a:p>
            <a:pPr algn="ctr" latinLnBrk="0"/>
            <a:r>
              <a:rPr lang="en-GB" sz="4800" i="1" noProof="0" dirty="0">
                <a:solidFill>
                  <a:schemeClr val="accent2"/>
                </a:solidFill>
              </a:rPr>
              <a:t>Wie kann die Teilnahme an einer Energiegemeinschaft Ihnen und Ihren Nachbarn helfen?</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60590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02933-3F28-4A46-6511-A3E9C79C2F4D}"/>
              </a:ext>
            </a:extLst>
          </p:cNvPr>
          <p:cNvSpPr>
            <a:spLocks noGrp="1"/>
          </p:cNvSpPr>
          <p:nvPr>
            <p:ph type="title" idx="4294967295"/>
          </p:nvPr>
        </p:nvSpPr>
        <p:spPr>
          <a:xfrm>
            <a:off x="485503" y="836940"/>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9. Zusammenarbeit: Die Rolle von Energiegemeinschaften </a:t>
            </a:r>
            <a:endParaRPr lang="de-DE" noProof="1">
              <a:effectLst/>
            </a:endParaRPr>
          </a:p>
          <a:p>
            <a:endParaRPr lang="de-DE"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561556" y="2349031"/>
            <a:ext cx="6516009" cy="4093428"/>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Energiegemeinschaften investieren gemeinsam in Projekte für erneuerbare Energien, teilen Ressourcen und unterstützen sich gegenseitig bei der Reduzierung des Energieverbrauchs. </a:t>
            </a:r>
          </a:p>
          <a:p>
            <a:pPr marL="457200" indent="-457200" latinLnBrk="0">
              <a:buChar char="•"/>
            </a:pPr>
            <a:r>
              <a:rPr lang="en-US" sz="2000" dirty="0">
                <a:solidFill>
                  <a:srgbClr val="2B2C30"/>
                </a:solidFill>
                <a:ea typeface="Public Sans"/>
                <a:cs typeface="Segoe UI"/>
                <a:hlinkClick r:id="rId3"/>
              </a:rPr>
              <a:t>Es gibt Tausende von Energiegemeinschaften in ganz Europa</a:t>
            </a:r>
            <a:r>
              <a:rPr lang="en-US" sz="2000" dirty="0">
                <a:solidFill>
                  <a:srgbClr val="2B2C30"/>
                </a:solidFill>
                <a:ea typeface="Public Sans"/>
                <a:cs typeface="Segoe UI"/>
              </a:rPr>
              <a:t>.</a:t>
            </a:r>
          </a:p>
          <a:p>
            <a:pPr marL="457200" indent="-457200" latinLnBrk="0">
              <a:buFontTx/>
              <a:buChar char="•"/>
            </a:pPr>
            <a:r>
              <a:rPr lang="en-US" sz="2000" dirty="0">
                <a:solidFill>
                  <a:srgbClr val="2B2C30"/>
                </a:solidFill>
                <a:ea typeface="Public Sans"/>
                <a:cs typeface="Segoe UI"/>
              </a:rPr>
              <a:t>Treten Sie einer Energiegemeinschaft bei oder gründen Sie eine, um gemeinsam mit Ihren Nachbarn Energiesparinitiativen umzusetzen. </a:t>
            </a:r>
            <a:endParaRPr lang="en-US" sz="2000" dirty="0">
              <a:ea typeface="Public Sans"/>
            </a:endParaRPr>
          </a:p>
          <a:p>
            <a:pPr marL="457200" indent="-457200" latinLnBrk="0">
              <a:buChar char="•"/>
            </a:pPr>
            <a:r>
              <a:rPr lang="en-US" sz="2000" dirty="0">
                <a:solidFill>
                  <a:srgbClr val="2B2C30"/>
                </a:solidFill>
                <a:ea typeface="Public Sans"/>
                <a:cs typeface="Segoe UI"/>
              </a:rPr>
              <a:t>Durch die Zusammenarbeit können die Mitglieder von gemeinsamem Wissen, Einkaufsvorteilen und Tarifverhandlungen für bessere Energiepreise profitieren.</a:t>
            </a:r>
            <a:r>
              <a:rPr lang="en-US" sz="2000" dirty="0">
                <a:solidFill>
                  <a:srgbClr val="2B2C30"/>
                </a:solidFill>
                <a:ea typeface="Public Sans"/>
                <a:cs typeface="Public Sans"/>
              </a:rPr>
              <a:t> </a:t>
            </a:r>
            <a:endParaRPr lang="en-US" sz="2000" dirty="0"/>
          </a:p>
        </p:txBody>
      </p:sp>
      <p:pic>
        <p:nvPicPr>
          <p:cNvPr id="5" name="Picture 4">
            <a:extLst>
              <a:ext uri="{FF2B5EF4-FFF2-40B4-BE49-F238E27FC236}">
                <a16:creationId xmlns:a16="http://schemas.microsoft.com/office/drawing/2014/main" id="{A39DF4FF-C69C-8F4F-9CED-2B1D3198480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35" y="2617940"/>
            <a:ext cx="5343742" cy="3403120"/>
          </a:xfrm>
          <a:prstGeom prst="rect">
            <a:avLst/>
          </a:prstGeom>
        </p:spPr>
      </p:pic>
    </p:spTree>
    <p:extLst>
      <p:ext uri="{BB962C8B-B14F-4D97-AF65-F5344CB8AC3E}">
        <p14:creationId xmlns:p14="http://schemas.microsoft.com/office/powerpoint/2010/main" val="144253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82FF-2403-0C51-C25B-F2416358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1C5FC-B098-3578-4C68-C439D3941AB4}"/>
              </a:ext>
            </a:extLst>
          </p:cNvPr>
          <p:cNvSpPr>
            <a:spLocks noGrp="1"/>
          </p:cNvSpPr>
          <p:nvPr>
            <p:ph type="title" idx="4294967295"/>
          </p:nvPr>
        </p:nvSpPr>
        <p:spPr>
          <a:xfrm>
            <a:off x="537753" y="822325"/>
            <a:ext cx="11311609"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10. Finden Sie heraus, wo Sie Unterstützung erhalten können – Einführung</a:t>
            </a:r>
            <a:endParaRPr lang="de-DE" noProof="1">
              <a:effectLst/>
            </a:endParaRPr>
          </a:p>
          <a:p>
            <a:endParaRPr lang="de-DE" noProof="1"/>
          </a:p>
        </p:txBody>
      </p:sp>
      <p:sp>
        <p:nvSpPr>
          <p:cNvPr id="4" name="TextBox 3">
            <a:extLst>
              <a:ext uri="{FF2B5EF4-FFF2-40B4-BE49-F238E27FC236}">
                <a16:creationId xmlns:a16="http://schemas.microsoft.com/office/drawing/2014/main" id="{25E5C836-0C4E-2B70-2559-800920D4B8CB}"/>
              </a:ext>
            </a:extLst>
          </p:cNvPr>
          <p:cNvSpPr txBox="1"/>
          <p:nvPr/>
        </p:nvSpPr>
        <p:spPr>
          <a:xfrm>
            <a:off x="377482" y="2693096"/>
            <a:ext cx="11259196" cy="3046988"/>
          </a:xfrm>
          <a:prstGeom prst="rect">
            <a:avLst/>
          </a:prstGeom>
          <a:noFill/>
        </p:spPr>
        <p:txBody>
          <a:bodyPr wrap="square" rtlCol="0">
            <a:spAutoFit/>
          </a:bodyPr>
          <a:lstStyle/>
          <a:p>
            <a:pPr algn="ctr" latinLnBrk="0"/>
            <a:r>
              <a:rPr lang="en-GB" sz="4800" i="1" noProof="0" dirty="0">
                <a:solidFill>
                  <a:schemeClr val="accent2"/>
                </a:solidFill>
              </a:rPr>
              <a:t>Wie können lokale Energiegruppen und -organisationen Sie dabei unterstützen, Ihre Energiesparziele zu erreichen?</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759686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F51B-8541-BED7-1085-2608B37A2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022DF-46A0-CD2B-47B4-326D7D001C44}"/>
              </a:ext>
            </a:extLst>
          </p:cNvPr>
          <p:cNvSpPr>
            <a:spLocks noGrp="1"/>
          </p:cNvSpPr>
          <p:nvPr>
            <p:ph type="title" idx="4294967295"/>
          </p:nvPr>
        </p:nvSpPr>
        <p:spPr>
          <a:xfrm>
            <a:off x="745073" y="691696"/>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10. Finden Sie heraus, wo Sie Unterstützung erhalten können </a:t>
            </a:r>
            <a:endParaRPr lang="de-DE" noProof="1">
              <a:effectLst/>
            </a:endParaRPr>
          </a:p>
          <a:p>
            <a:endParaRPr lang="de-DE" noProof="1"/>
          </a:p>
        </p:txBody>
      </p:sp>
      <p:sp>
        <p:nvSpPr>
          <p:cNvPr id="4" name="TextBox 3">
            <a:extLst>
              <a:ext uri="{FF2B5EF4-FFF2-40B4-BE49-F238E27FC236}">
                <a16:creationId xmlns:a16="http://schemas.microsoft.com/office/drawing/2014/main" id="{98F002ED-7076-C12C-76BA-4FEBBC6F2705}"/>
              </a:ext>
            </a:extLst>
          </p:cNvPr>
          <p:cNvSpPr txBox="1"/>
          <p:nvPr/>
        </p:nvSpPr>
        <p:spPr>
          <a:xfrm>
            <a:off x="4371063" y="2205445"/>
            <a:ext cx="7315199" cy="3416320"/>
          </a:xfrm>
          <a:prstGeom prst="rect">
            <a:avLst/>
          </a:prstGeom>
          <a:noFill/>
        </p:spPr>
        <p:txBody>
          <a:bodyPr wrap="square" rtlCol="0">
            <a:spAutoFit/>
          </a:bodyPr>
          <a:lstStyle/>
          <a:p>
            <a:pPr marL="457200" indent="-457200" latinLnBrk="0">
              <a:buChar char="•"/>
            </a:pPr>
            <a:r>
              <a:rPr lang="en-GB" sz="2400" noProof="0" dirty="0">
                <a:solidFill>
                  <a:srgbClr val="2B2C30"/>
                </a:solidFill>
                <a:ea typeface="Public Sans"/>
                <a:cs typeface="Segoe UI"/>
              </a:rPr>
              <a:t>Suchen Sie nach lokalen Gruppen, Organisationen und Regierungsprogrammen im Bereich Energie, die Ressourcen und Unterstützung für Energiesparinitiativen anbieten. </a:t>
            </a:r>
          </a:p>
          <a:p>
            <a:pPr marL="457200" indent="-457200" latinLnBrk="0">
              <a:buChar char="•"/>
            </a:pPr>
            <a:r>
              <a:rPr lang="en-GB" sz="2400" noProof="0" dirty="0">
                <a:solidFill>
                  <a:srgbClr val="2B2C30"/>
                </a:solidFill>
                <a:ea typeface="Public Sans"/>
                <a:cs typeface="Segoe UI"/>
              </a:rPr>
              <a:t>Diese Gruppen können Ihnen wertvolle Informationen, technische Unterstützung und manchmal sogar finanzielle Anreize bieten, um Ihnen bei der Umsetzung energieeffizienter Maßnahmen zu helfen. </a:t>
            </a:r>
          </a:p>
          <a:p>
            <a:pPr marL="457200" indent="-457200" latinLnBrk="0">
              <a:buChar char="•"/>
            </a:pPr>
            <a:r>
              <a:rPr lang="en-GB" sz="2400" noProof="0" dirty="0">
                <a:solidFill>
                  <a:srgbClr val="2B2C30"/>
                </a:solidFill>
                <a:ea typeface="Public Sans"/>
                <a:cs typeface="Segoe UI"/>
              </a:rPr>
              <a:t>Informieren Sie sich in Online-Datenbanken, Gemeindeforen und auf Websites lokaler Behörden über verfügbare Ressourcen.</a:t>
            </a:r>
            <a:endParaRPr lang="en-GB" sz="2400" noProof="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0CE6F499-8F9F-EE20-76AB-3EBE93D6F4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73" y="2349757"/>
            <a:ext cx="3253109" cy="4277638"/>
          </a:xfrm>
          <a:prstGeom prst="rect">
            <a:avLst/>
          </a:prstGeom>
        </p:spPr>
      </p:pic>
    </p:spTree>
    <p:extLst>
      <p:ext uri="{BB962C8B-B14F-4D97-AF65-F5344CB8AC3E}">
        <p14:creationId xmlns:p14="http://schemas.microsoft.com/office/powerpoint/2010/main" val="39002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1CB3AB17-8875-D3B2-DE3D-43F70B766127}"/>
              </a:ext>
            </a:extLst>
          </p:cNvPr>
          <p:cNvSpPr>
            <a:spLocks noGrp="1"/>
          </p:cNvSpPr>
          <p:nvPr>
            <p:ph type="title" idx="4294967295"/>
          </p:nvPr>
        </p:nvSpPr>
        <p:spPr>
          <a:xfrm>
            <a:off x="746139" y="680377"/>
            <a:ext cx="10515600" cy="1325563"/>
          </a:xfrm>
          <a:prstGeom prst="rect">
            <a:avLst/>
          </a:prstGeom>
        </p:spPr>
        <p:txBody>
          <a:bodyPr/>
          <a:lstStyle/>
          <a:p>
            <a:pPr rtl="0" eaLnBrk="1" latinLnBrk="1" hangingPunct="1"/>
            <a:r>
              <a:rPr lang="de-DE"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Nächste Schritte</a:t>
            </a:r>
            <a:endParaRPr lang="de-DE" noProof="1">
              <a:effectLst/>
            </a:endParaRPr>
          </a:p>
          <a:p>
            <a:endParaRPr lang="de-DE" noProof="1"/>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Wenn Sie mehr über die digitale Energiewende erfahren möchten, könnten die folgenden Ressourcen für Sie nützlich sein: </a:t>
            </a:r>
          </a:p>
        </p:txBody>
      </p:sp>
      <p:sp>
        <p:nvSpPr>
          <p:cNvPr id="29" name="TextBox 28">
            <a:extLst>
              <a:ext uri="{FF2B5EF4-FFF2-40B4-BE49-F238E27FC236}">
                <a16:creationId xmlns:a16="http://schemas.microsoft.com/office/drawing/2014/main" id="{4ECDE187-04E2-45C2-AB71-3163282F7484}"/>
              </a:ext>
            </a:extLst>
          </p:cNvPr>
          <p:cNvSpPr txBox="1"/>
          <p:nvPr/>
        </p:nvSpPr>
        <p:spPr>
          <a:xfrm>
            <a:off x="1049909" y="3629866"/>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Sehen Sie sich die Kurzkurse von Every1 an: </a:t>
            </a:r>
            <a:r>
              <a:rPr lang="en-US" altLang="ko-KR" sz="2200" i="1" dirty="0">
                <a:solidFill>
                  <a:srgbClr val="373737"/>
                </a:solidFill>
                <a:ea typeface="맑은 고딕"/>
                <a:hlinkClick r:id="rId3"/>
              </a:rPr>
              <a:t>Grundlagen der digitalen Energie</a:t>
            </a:r>
            <a:r>
              <a:rPr lang="en-US" altLang="ko-KR" sz="2200" i="1" dirty="0">
                <a:solidFill>
                  <a:srgbClr val="373737"/>
                </a:solidFill>
                <a:ea typeface="맑은 고딕"/>
              </a:rPr>
              <a:t>.</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196765"/>
            <a:ext cx="2364667" cy="2123658"/>
          </a:xfrm>
          <a:prstGeom prst="rect">
            <a:avLst/>
          </a:prstGeom>
          <a:noFill/>
        </p:spPr>
        <p:txBody>
          <a:bodyPr wrap="square" rtlCol="0" anchor="t" anchorCtr="0">
            <a:spAutoFit/>
          </a:bodyPr>
          <a:lstStyle/>
          <a:p>
            <a:pPr algn="ctr"/>
            <a:r>
              <a:rPr lang="en-US" altLang="ko-KR" sz="2200" dirty="0">
                <a:solidFill>
                  <a:srgbClr val="373737"/>
                </a:solidFill>
              </a:rPr>
              <a:t>Lesen Sie die Informationsbroschüre von Every1: </a:t>
            </a:r>
            <a:r>
              <a:rPr lang="en-US" altLang="ko-KR" sz="2200" i="1" dirty="0">
                <a:solidFill>
                  <a:srgbClr val="373737"/>
                </a:solidFill>
                <a:hlinkClick r:id="rId4"/>
              </a:rPr>
              <a:t>Was ist eine Energiegemeinschaft und warum sollte ich beitreten?</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167908" y="3423055"/>
            <a:ext cx="2589932" cy="2123658"/>
          </a:xfrm>
          <a:prstGeom prst="rect">
            <a:avLst/>
          </a:prstGeom>
          <a:noFill/>
        </p:spPr>
        <p:txBody>
          <a:bodyPr wrap="square" rtlCol="0" anchor="t" anchorCtr="0">
            <a:spAutoFit/>
          </a:bodyPr>
          <a:lstStyle/>
          <a:p>
            <a:pPr algn="ctr"/>
            <a:r>
              <a:rPr lang="en-US" altLang="ko-KR" sz="2200" dirty="0">
                <a:solidFill>
                  <a:srgbClr val="373737"/>
                </a:solidFill>
              </a:rPr>
              <a:t>Lesen Sie den Artikel von Energy Monitor </a:t>
            </a:r>
            <a:r>
              <a:rPr lang="en-US" altLang="ko-KR" sz="2200" i="1" dirty="0">
                <a:solidFill>
                  <a:srgbClr val="373737"/>
                </a:solidFill>
                <a:hlinkClick r:id="rId5"/>
              </a:rPr>
              <a:t>„Mythen rund um Technologien für erneuerbare Energien widerlegen</a:t>
            </a:r>
            <a:r>
              <a:rPr lang="en-US" altLang="ko-KR" sz="2200" i="1" dirty="0">
                <a:solidFill>
                  <a:srgbClr val="373737"/>
                </a:solidFill>
              </a:rPr>
              <a:t>“.</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 uri="{C183D7F6-B498-43B3-948B-1728B52AA6E4}">
                  <adec:decorative xmlns:adec="http://schemas.microsoft.com/office/drawing/2017/decorative" val="1"/>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dirty="0"/>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064438" y="3418800"/>
            <a:ext cx="2071376" cy="1785104"/>
          </a:xfrm>
          <a:prstGeom prst="rect">
            <a:avLst/>
          </a:prstGeom>
          <a:noFill/>
        </p:spPr>
        <p:txBody>
          <a:bodyPr wrap="square" rtlCol="0" anchor="t" anchorCtr="0">
            <a:spAutoFit/>
          </a:bodyPr>
          <a:lstStyle/>
          <a:p>
            <a:pPr algn="ctr"/>
            <a:r>
              <a:rPr lang="en-US" altLang="ko-KR" sz="2200" dirty="0">
                <a:solidFill>
                  <a:srgbClr val="373737"/>
                </a:solidFill>
                <a:hlinkClick r:id="rId6"/>
              </a:rPr>
              <a:t>Erfahren Sie mehr über die Lernmaterialien des Every1-Projekts.</a:t>
            </a:r>
            <a:endParaRPr lang="ko-KR" altLang="en-US" sz="2200" dirty="0">
              <a:solidFill>
                <a:srgbClr val="373737"/>
              </a:solidFill>
            </a:endParaRPr>
          </a:p>
        </p:txBody>
      </p:sp>
    </p:spTree>
    <p:extLst>
      <p:ext uri="{BB962C8B-B14F-4D97-AF65-F5344CB8AC3E}">
        <p14:creationId xmlns:p14="http://schemas.microsoft.com/office/powerpoint/2010/main" val="335491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128D5-002D-4FE4-6C5F-2491E28731FD}"/>
              </a:ext>
            </a:extLst>
          </p:cNvPr>
          <p:cNvSpPr>
            <a:spLocks noGrp="1"/>
          </p:cNvSpPr>
          <p:nvPr>
            <p:ph type="title" idx="4294967295"/>
          </p:nvPr>
        </p:nvSpPr>
        <p:spPr>
          <a:xfrm>
            <a:off x="381000" y="913765"/>
            <a:ext cx="10515600" cy="1325563"/>
          </a:xfrm>
          <a:prstGeom prst="rect">
            <a:avLst/>
          </a:prstGeom>
        </p:spPr>
        <p:txBody>
          <a:bodyPr/>
          <a:lstStyle/>
          <a:p>
            <a:pPr rtl="0" eaLnBrk="1" latinLnBrk="1" hangingPunct="1"/>
            <a:r>
              <a:rPr lang="de-DE"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Danksagungen 1</a:t>
            </a:r>
            <a:endParaRPr lang="de-DE" noProof="1">
              <a:effectLst/>
            </a:endParaRPr>
          </a:p>
          <a:p>
            <a:endParaRPr lang="de-DE"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83900" y="474345"/>
            <a:ext cx="7628351" cy="5601533"/>
          </a:xfrm>
          <a:prstGeom prst="rect">
            <a:avLst/>
          </a:prstGeom>
          <a:noFill/>
        </p:spPr>
        <p:txBody>
          <a:bodyPr wrap="square" lIns="91440" tIns="45720" rIns="91440" bIns="45720" rtlCol="0" anchor="t">
            <a:spAutoFit/>
          </a:bodyPr>
          <a:lstStyle/>
          <a:p>
            <a:pPr latinLnBrk="0"/>
            <a:r>
              <a:rPr lang="en-GB" sz="1600" dirty="0"/>
              <a:t>Diese </a:t>
            </a:r>
            <a:r>
              <a:rPr lang="en-GB" sz="1600" dirty="0" err="1"/>
              <a:t>Präsentation</a:t>
            </a:r>
            <a:r>
              <a:rPr lang="en-GB" sz="1600" dirty="0"/>
              <a:t> </a:t>
            </a:r>
            <a:r>
              <a:rPr lang="en-GB" sz="1600" i="1" dirty="0"/>
              <a:t>„</a:t>
            </a:r>
            <a:r>
              <a:rPr lang="de-DE" sz="1600" dirty="0"/>
              <a:t>Engagieren Sie sich bei der digitalen Energiewende: 10 einfache Schritte, die Sie noch heute umsetzen können!</a:t>
            </a:r>
            <a:r>
              <a:rPr lang="en-GB" sz="1600" dirty="0"/>
              <a:t>“ wurde vom Every1-Projekt erstellt und ist, sofern nicht anders angegeben, unter </a:t>
            </a:r>
            <a:r>
              <a:rPr lang="en-GB" sz="1600" dirty="0">
                <a:hlinkClick r:id="rId3"/>
              </a:rPr>
              <a:t>CC BY-SA 4.0 </a:t>
            </a:r>
            <a:r>
              <a:rPr lang="en-GB" sz="1600" dirty="0"/>
              <a:t>lizenziert. </a:t>
            </a:r>
          </a:p>
          <a:p>
            <a:pPr latinLnBrk="0"/>
            <a:endParaRPr lang="en-GB" sz="1600" dirty="0"/>
          </a:p>
          <a:p>
            <a:pPr latinLnBrk="0"/>
            <a:r>
              <a:rPr lang="en-GB" sz="1600" dirty="0"/>
              <a:t>Die in dieser Präsentation verwendeten Bilder sind wie folgt: </a:t>
            </a:r>
          </a:p>
          <a:p>
            <a:pPr latinLnBrk="0"/>
            <a:endParaRPr lang="en-GB" sz="1600" dirty="0"/>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Titelbild: </a:t>
            </a:r>
            <a:r>
              <a:rPr lang="en-US" sz="1600" dirty="0">
                <a:solidFill>
                  <a:schemeClr val="dk1"/>
                </a:solidFill>
                <a:ea typeface="Public Sans"/>
                <a:cs typeface="Public Sans"/>
                <a:sym typeface="Public Sans"/>
                <a:hlinkClick r:id="rId4"/>
              </a:rPr>
              <a:t>P1010139_smartphone </a:t>
            </a:r>
            <a:r>
              <a:rPr lang="en-US" sz="1600" dirty="0">
                <a:solidFill>
                  <a:schemeClr val="dk1"/>
                </a:solidFill>
                <a:ea typeface="Public Sans"/>
                <a:cs typeface="Public Sans"/>
                <a:sym typeface="Public Sans"/>
              </a:rPr>
              <a:t>von </a:t>
            </a:r>
            <a:r>
              <a:rPr lang="en-US" sz="1600" dirty="0" err="1">
                <a:solidFill>
                  <a:schemeClr val="dk1"/>
                </a:solidFill>
                <a:ea typeface="Public Sans"/>
                <a:cs typeface="Public Sans"/>
                <a:sym typeface="Public Sans"/>
              </a:rPr>
              <a:t>stekelbes </a:t>
            </a:r>
            <a:r>
              <a:rPr lang="en-US" sz="1600" dirty="0">
                <a:solidFill>
                  <a:schemeClr val="dk1"/>
                </a:solidFill>
                <a:ea typeface="Public Sans"/>
                <a:cs typeface="Public Sans"/>
                <a:sym typeface="Public Sans"/>
              </a:rPr>
              <a:t>ist lizenziert </a:t>
            </a:r>
            <a:r>
              <a:rPr lang="en-US" sz="1600" dirty="0">
                <a:solidFill>
                  <a:schemeClr val="dk1"/>
                </a:solidFill>
                <a:ea typeface="Public Sans"/>
                <a:cs typeface="Public Sans"/>
                <a:sym typeface="Public Sans"/>
                <a:hlinkClick r:id="rId5"/>
              </a:rPr>
              <a:t>unter CC BY-NC-ND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Bild zum Einführungstext: </a:t>
            </a:r>
            <a:r>
              <a:rPr lang="en-US" sz="1600" i="1" dirty="0">
                <a:solidFill>
                  <a:schemeClr val="dk1"/>
                </a:solidFill>
                <a:ea typeface="Public Sans"/>
                <a:cs typeface="Public Sans"/>
                <a:sym typeface="Public Sans"/>
                <a:hlinkClick r:id="rId6"/>
              </a:rPr>
              <a:t>home </a:t>
            </a:r>
            <a:r>
              <a:rPr lang="en-US" sz="1600" dirty="0">
                <a:solidFill>
                  <a:schemeClr val="dk1"/>
                </a:solidFill>
                <a:ea typeface="Public Sans"/>
                <a:cs typeface="Public Sans"/>
                <a:sym typeface="Public Sans"/>
              </a:rPr>
              <a:t>von Loraine und Mark ist lizenziert </a:t>
            </a:r>
            <a:r>
              <a:rPr lang="en-US" sz="1600" dirty="0">
                <a:solidFill>
                  <a:schemeClr val="dk1"/>
                </a:solidFill>
                <a:ea typeface="Public Sans"/>
                <a:cs typeface="Public Sans"/>
                <a:sym typeface="Public Sans"/>
                <a:hlinkClick r:id="rId7"/>
              </a:rPr>
              <a:t>unter CC BY-SA 2.0</a:t>
            </a:r>
            <a:r>
              <a:rPr lang="en-US" sz="1600" dirty="0">
                <a:solidFill>
                  <a:schemeClr val="dk1"/>
                </a:solidFill>
                <a:ea typeface="Public Sans"/>
                <a:cs typeface="Public Sans"/>
                <a:sym typeface="Public Sans"/>
              </a:rPr>
              <a:t>.</a:t>
            </a:r>
            <a:endParaRPr lang="en-US" sz="16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Verstehen Sie Ihren eigenen Energieverbrauch: </a:t>
            </a:r>
            <a:r>
              <a:rPr lang="en-GB" sz="1600" b="0" i="0" dirty="0">
                <a:solidFill>
                  <a:srgbClr val="242424"/>
                </a:solidFill>
                <a:effectLst/>
                <a:hlinkClick r:id="rId8"/>
              </a:rPr>
              <a:t>Vorarlberger Kraftwerke-Energiezähler (Elektro)-Smart Meter-02ASD </a:t>
            </a:r>
            <a:r>
              <a:rPr lang="en-GB" sz="1600" b="0" i="0" dirty="0">
                <a:solidFill>
                  <a:srgbClr val="242424"/>
                </a:solidFill>
                <a:effectLst/>
              </a:rPr>
              <a:t>von </a:t>
            </a:r>
            <a:r>
              <a:rPr lang="en-GB" sz="1600" b="0" i="0" dirty="0" err="1">
                <a:solidFill>
                  <a:srgbClr val="242424"/>
                </a:solidFill>
                <a:effectLst/>
              </a:rPr>
              <a:t>Asurnipal </a:t>
            </a:r>
            <a:r>
              <a:rPr lang="en-GB" sz="1600" b="0" i="0" dirty="0">
                <a:solidFill>
                  <a:srgbClr val="242424"/>
                </a:solidFill>
                <a:effectLst/>
              </a:rPr>
              <a:t>ist lizenziert </a:t>
            </a:r>
            <a:r>
              <a:rPr lang="en-GB" sz="1600" b="0" i="0" dirty="0">
                <a:solidFill>
                  <a:srgbClr val="242424"/>
                </a:solidFill>
                <a:effectLst/>
                <a:hlinkClick r:id="rId3"/>
              </a:rPr>
              <a:t>unter CC BY-SA 4.0</a:t>
            </a:r>
            <a:r>
              <a:rPr lang="en-GB" sz="1600" b="0" i="0" dirty="0">
                <a:solidFill>
                  <a:srgbClr val="242424"/>
                </a:solidFill>
                <a:effectLst/>
              </a:rPr>
              <a:t>.</a:t>
            </a:r>
          </a:p>
          <a:p>
            <a:pPr marL="285750" indent="-285750" latinLnBrk="0">
              <a:buFont typeface="Arial" panose="020B0604020202020204" pitchFamily="34" charset="0"/>
              <a:buChar char="•"/>
            </a:pPr>
            <a:r>
              <a:rPr lang="en-GB" sz="1600" dirty="0">
                <a:solidFill>
                  <a:srgbClr val="242424"/>
                </a:solidFill>
              </a:rPr>
              <a:t>Wählen Sie einen Energievertrag: </a:t>
            </a:r>
            <a:r>
              <a:rPr lang="en-GB" sz="1600" dirty="0">
                <a:solidFill>
                  <a:srgbClr val="242424"/>
                </a:solidFill>
                <a:ea typeface="Public Sans"/>
                <a:cs typeface="Public Sans"/>
                <a:sym typeface="Public Sans"/>
                <a:hlinkClick r:id="rId9"/>
              </a:rPr>
              <a:t>Stromrechnungen mit Glühbirne und Taschenrechner </a:t>
            </a:r>
            <a:r>
              <a:rPr lang="en-GB" sz="1600" dirty="0">
                <a:solidFill>
                  <a:srgbClr val="242424"/>
                </a:solidFill>
                <a:ea typeface="Public Sans"/>
                <a:cs typeface="Public Sans"/>
                <a:sym typeface="Public Sans"/>
              </a:rPr>
              <a:t>von </a:t>
            </a:r>
            <a:r>
              <a:rPr lang="en-GB" sz="1600" dirty="0" err="1">
                <a:solidFill>
                  <a:srgbClr val="242424"/>
                </a:solidFill>
                <a:ea typeface="Public Sans"/>
                <a:cs typeface="Public Sans"/>
                <a:sym typeface="Public Sans"/>
              </a:rPr>
              <a:t>Uswitch.com </a:t>
            </a:r>
            <a:r>
              <a:rPr lang="en-GB" sz="1600" dirty="0">
                <a:solidFill>
                  <a:srgbClr val="242424"/>
                </a:solidFill>
                <a:ea typeface="Public Sans"/>
                <a:cs typeface="Public Sans"/>
                <a:sym typeface="Public Sans"/>
              </a:rPr>
              <a:t>Images ist </a:t>
            </a:r>
            <a:r>
              <a:rPr lang="en-GB" sz="1600" dirty="0">
                <a:solidFill>
                  <a:srgbClr val="242424"/>
                </a:solidFill>
              </a:rPr>
              <a:t>lizenziert </a:t>
            </a:r>
            <a:r>
              <a:rPr lang="en-GB" sz="1600" noProof="0" dirty="0">
                <a:solidFill>
                  <a:schemeClr val="dk1"/>
                </a:solidFill>
                <a:ea typeface="Public Sans"/>
                <a:cs typeface="Public Sans"/>
                <a:sym typeface="Public Sans"/>
                <a:hlinkClick r:id="rId10"/>
              </a:rPr>
              <a:t>unter CC BY 2.0</a:t>
            </a:r>
            <a:r>
              <a:rPr lang="en-GB" sz="1600" dirty="0">
                <a:solidFill>
                  <a:srgbClr val="242424"/>
                </a:solidFill>
              </a:rPr>
              <a:t>. Dieses Bild wurde beschnitten.</a:t>
            </a:r>
          </a:p>
          <a:p>
            <a:pPr marL="285750" indent="-285750" latinLnBrk="0">
              <a:buFont typeface="Arial" panose="020B0604020202020204" pitchFamily="34" charset="0"/>
              <a:buChar char="•"/>
            </a:pPr>
            <a:r>
              <a:rPr lang="en-GB" sz="1600" dirty="0">
                <a:solidFill>
                  <a:srgbClr val="242424"/>
                </a:solidFill>
              </a:rPr>
              <a:t>Effizienz steigern: Investieren in Haushaltsgeräte: </a:t>
            </a:r>
            <a:r>
              <a:rPr lang="en-GB" sz="1600" dirty="0">
                <a:solidFill>
                  <a:srgbClr val="242424"/>
                </a:solidFill>
                <a:hlinkClick r:id="rId11"/>
              </a:rPr>
              <a:t>Samsung </a:t>
            </a:r>
            <a:r>
              <a:rPr lang="en-GB" sz="1600" dirty="0">
                <a:solidFill>
                  <a:srgbClr val="242424"/>
                </a:solidFill>
              </a:rPr>
              <a:t>von </a:t>
            </a:r>
            <a:r>
              <a:rPr lang="en-GB" sz="1600" dirty="0" err="1">
                <a:solidFill>
                  <a:srgbClr val="242424"/>
                </a:solidFill>
              </a:rPr>
              <a:t>CODE_n </a:t>
            </a:r>
            <a:r>
              <a:rPr lang="en-GB" sz="1600" dirty="0">
                <a:solidFill>
                  <a:srgbClr val="242424"/>
                </a:solidFill>
              </a:rPr>
              <a:t>ist lizenziert </a:t>
            </a:r>
            <a:r>
              <a:rPr lang="en-GB" sz="1600" dirty="0">
                <a:solidFill>
                  <a:srgbClr val="242424"/>
                </a:solidFill>
                <a:hlinkClick r:id="rId10"/>
              </a:rPr>
              <a:t>unter CC BY 2.0</a:t>
            </a:r>
            <a:r>
              <a:rPr lang="en-GB" sz="1600" dirty="0">
                <a:solidFill>
                  <a:srgbClr val="242424"/>
                </a:solidFill>
              </a:rPr>
              <a:t>. </a:t>
            </a:r>
          </a:p>
          <a:p>
            <a:pPr marL="285750" indent="-285750" latinLnBrk="0">
              <a:buFont typeface="Arial" panose="020B0604020202020204" pitchFamily="34" charset="0"/>
              <a:buChar char="•"/>
            </a:pPr>
            <a:r>
              <a:rPr lang="en-GB" sz="1600" dirty="0">
                <a:solidFill>
                  <a:srgbClr val="242424"/>
                </a:solidFill>
              </a:rPr>
              <a:t>Stecken Sie nicht benutzte Elektrogeräte aus: </a:t>
            </a:r>
            <a:r>
              <a:rPr lang="en-GB" sz="1600" dirty="0">
                <a:solidFill>
                  <a:srgbClr val="242424"/>
                </a:solidFill>
                <a:hlinkClick r:id="rId12"/>
              </a:rPr>
              <a:t>Wasserkocher </a:t>
            </a:r>
            <a:r>
              <a:rPr lang="en-GB" sz="1600" dirty="0">
                <a:solidFill>
                  <a:srgbClr val="242424"/>
                </a:solidFill>
              </a:rPr>
              <a:t>von Denis Sylvester Hurd ist </a:t>
            </a:r>
            <a:r>
              <a:rPr lang="en-GB" sz="1600" dirty="0">
                <a:solidFill>
                  <a:srgbClr val="242424"/>
                </a:solidFill>
                <a:hlinkClick r:id="rId13"/>
              </a:rPr>
              <a:t>CC0 1.0</a:t>
            </a:r>
            <a:r>
              <a:rPr lang="en-GB" sz="1600" dirty="0">
                <a:solidFill>
                  <a:srgbClr val="242424"/>
                </a:solidFill>
              </a:rPr>
              <a:t>.</a:t>
            </a:r>
          </a:p>
          <a:p>
            <a:pPr marL="285750" indent="-285750" latinLnBrk="0">
              <a:buFont typeface="Arial" panose="020B0604020202020204" pitchFamily="34" charset="0"/>
              <a:buChar char="•"/>
            </a:pPr>
            <a:r>
              <a:rPr lang="en-GB" sz="1600" dirty="0">
                <a:solidFill>
                  <a:srgbClr val="242424"/>
                </a:solidFill>
              </a:rPr>
              <a:t>Implementieren Sie ein Smart Home: </a:t>
            </a:r>
            <a:r>
              <a:rPr lang="en-GB" sz="1600" noProof="0" dirty="0">
                <a:solidFill>
                  <a:schemeClr val="dk1"/>
                </a:solidFill>
                <a:ea typeface="Public Sans"/>
                <a:cs typeface="Public Sans"/>
                <a:sym typeface="Public Sans"/>
                <a:hlinkClick r:id="rId14"/>
              </a:rPr>
              <a:t>UMAX U-Smart Wifi Bulb </a:t>
            </a:r>
            <a:r>
              <a:rPr lang="en-GB" sz="1600" noProof="0" dirty="0">
                <a:solidFill>
                  <a:schemeClr val="dk1"/>
                </a:solidFill>
                <a:ea typeface="Public Sans"/>
                <a:cs typeface="Public Sans"/>
                <a:sym typeface="Public Sans"/>
              </a:rPr>
              <a:t>von Jirka Matousek ist lizenziert unter </a:t>
            </a:r>
            <a:r>
              <a:rPr lang="en-GB" sz="1600" noProof="0" dirty="0">
                <a:solidFill>
                  <a:schemeClr val="dk1"/>
                </a:solidFill>
                <a:ea typeface="Public Sans"/>
                <a:cs typeface="Public Sans"/>
                <a:sym typeface="Public Sans"/>
                <a:hlinkClick r:id="rId10"/>
              </a:rPr>
              <a:t>CC BY 2.0</a:t>
            </a:r>
            <a:r>
              <a:rPr lang="en-GB" sz="1600"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sz="1600" dirty="0">
                <a:solidFill>
                  <a:schemeClr val="dk1"/>
                </a:solidFill>
                <a:sym typeface="Public Sans"/>
              </a:rPr>
              <a:t>Tauen Sie Ihren Gefrierschrank regelmäßig ab: </a:t>
            </a:r>
            <a:r>
              <a:rPr lang="en-GB" sz="1600" dirty="0">
                <a:solidFill>
                  <a:schemeClr val="dk1"/>
                </a:solidFill>
                <a:sym typeface="Public Sans"/>
                <a:hlinkClick r:id="rId15"/>
              </a:rPr>
              <a:t>Freezer stalactites </a:t>
            </a:r>
            <a:r>
              <a:rPr lang="en-GB" sz="1600" dirty="0">
                <a:solidFill>
                  <a:schemeClr val="dk1"/>
                </a:solidFill>
                <a:sym typeface="Public Sans"/>
              </a:rPr>
              <a:t>von Anders Sandberg ist </a:t>
            </a:r>
            <a:r>
              <a:rPr lang="en-GB" sz="1600" dirty="0">
                <a:solidFill>
                  <a:srgbClr val="242424"/>
                </a:solidFill>
              </a:rPr>
              <a:t>lizenziert </a:t>
            </a:r>
            <a:r>
              <a:rPr lang="en-GB" sz="1600" dirty="0">
                <a:solidFill>
                  <a:srgbClr val="242424"/>
                </a:solidFill>
                <a:hlinkClick r:id="rId10"/>
              </a:rPr>
              <a:t>unter CC BY 2.0</a:t>
            </a:r>
            <a:r>
              <a:rPr lang="en-GB" sz="1600" dirty="0">
                <a:solidFill>
                  <a:srgbClr val="242424"/>
                </a:solidFill>
              </a:rPr>
              <a:t>. </a:t>
            </a:r>
          </a:p>
          <a:p>
            <a:pPr marL="285750" indent="-285750" latinLnBrk="0">
              <a:buFont typeface="Arial" panose="020B0604020202020204" pitchFamily="34" charset="0"/>
              <a:buChar char="•"/>
            </a:pPr>
            <a:endParaRPr lang="en-GB" sz="1600" noProof="0" dirty="0">
              <a:solidFill>
                <a:schemeClr val="dk1"/>
              </a:solidFill>
              <a:ea typeface="Public Sans"/>
              <a:cs typeface="Public Sans"/>
              <a:sym typeface="Public Sans"/>
            </a:endParaRPr>
          </a:p>
        </p:txBody>
      </p:sp>
    </p:spTree>
    <p:extLst>
      <p:ext uri="{BB962C8B-B14F-4D97-AF65-F5344CB8AC3E}">
        <p14:creationId xmlns:p14="http://schemas.microsoft.com/office/powerpoint/2010/main" val="57963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3706-38C2-DA73-1F48-3591D20800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24405C-1E82-C28A-BB3C-97DE3D44DA53}"/>
              </a:ext>
            </a:extLst>
          </p:cNvPr>
          <p:cNvSpPr>
            <a:spLocks noGrp="1"/>
          </p:cNvSpPr>
          <p:nvPr>
            <p:ph type="title" idx="4294967295"/>
          </p:nvPr>
        </p:nvSpPr>
        <p:spPr>
          <a:xfrm>
            <a:off x="304801" y="874576"/>
            <a:ext cx="10515600" cy="1325563"/>
          </a:xfrm>
          <a:prstGeom prst="rect">
            <a:avLst/>
          </a:prstGeom>
        </p:spPr>
        <p:txBody>
          <a:bodyPr/>
          <a:lstStyle/>
          <a:p>
            <a:pPr rtl="0" eaLnBrk="1" latinLnBrk="1" hangingPunct="1"/>
            <a:r>
              <a:rPr lang="de-DE"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Danksagungen 2</a:t>
            </a:r>
            <a:endParaRPr lang="de-DE" noProof="1">
              <a:effectLst/>
            </a:endParaRPr>
          </a:p>
          <a:p>
            <a:endParaRPr lang="de-DE" noProof="1"/>
          </a:p>
        </p:txBody>
      </p:sp>
      <p:sp>
        <p:nvSpPr>
          <p:cNvPr id="4" name="TextBox 3">
            <a:extLst>
              <a:ext uri="{FF2B5EF4-FFF2-40B4-BE49-F238E27FC236}">
                <a16:creationId xmlns:a16="http://schemas.microsoft.com/office/drawing/2014/main" id="{FABA671B-4366-A68A-28DD-76DB95051182}"/>
              </a:ext>
            </a:extLst>
          </p:cNvPr>
          <p:cNvSpPr txBox="1"/>
          <p:nvPr/>
        </p:nvSpPr>
        <p:spPr>
          <a:xfrm>
            <a:off x="4258848" y="458700"/>
            <a:ext cx="7628351" cy="2862322"/>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rgbClr val="242424"/>
                </a:solidFill>
              </a:rPr>
              <a:t>Verwenden Sie intelligente Thermostate: Förderung energiesparenden Verhaltens: </a:t>
            </a:r>
            <a:r>
              <a:rPr lang="en-GB" dirty="0">
                <a:solidFill>
                  <a:srgbClr val="242424"/>
                </a:solidFill>
                <a:hlinkClick r:id="rId3"/>
              </a:rPr>
              <a:t>Thermostat einstellen </a:t>
            </a:r>
            <a:r>
              <a:rPr lang="en-GB" dirty="0">
                <a:solidFill>
                  <a:srgbClr val="242424"/>
                </a:solidFill>
              </a:rPr>
              <a:t>von CORGI </a:t>
            </a:r>
            <a:r>
              <a:rPr lang="en-GB" dirty="0" err="1">
                <a:solidFill>
                  <a:srgbClr val="242424"/>
                </a:solidFill>
              </a:rPr>
              <a:t>HomePlan </a:t>
            </a:r>
            <a:r>
              <a:rPr lang="en-GB" dirty="0">
                <a:solidFill>
                  <a:srgbClr val="242424"/>
                </a:solidFill>
              </a:rPr>
              <a:t>ist lizenziert </a:t>
            </a:r>
            <a:r>
              <a:rPr lang="en-GB" noProof="0" dirty="0">
                <a:solidFill>
                  <a:schemeClr val="dk1"/>
                </a:solidFill>
                <a:ea typeface="Public Sans"/>
                <a:cs typeface="Public Sans"/>
                <a:sym typeface="Public Sans"/>
                <a:hlinkClick r:id="rId4"/>
              </a:rPr>
              <a:t>unter 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Verwenden Sie Steckdosenleisten: </a:t>
            </a:r>
            <a:r>
              <a:rPr lang="en-GB" dirty="0">
                <a:solidFill>
                  <a:schemeClr val="dk1"/>
                </a:solidFill>
                <a:sym typeface="Public Sans"/>
                <a:hlinkClick r:id="rId5"/>
              </a:rPr>
              <a:t>Steckdosenleisten mit Verlängerungskabel.jpg </a:t>
            </a:r>
            <a:r>
              <a:rPr lang="en-GB" dirty="0">
                <a:solidFill>
                  <a:schemeClr val="dk1"/>
                </a:solidFill>
                <a:sym typeface="Public Sans"/>
              </a:rPr>
              <a:t>von Dmitry Makeev ist lizenziert </a:t>
            </a:r>
            <a:r>
              <a:rPr lang="en-GB" dirty="0">
                <a:solidFill>
                  <a:schemeClr val="dk1"/>
                </a:solidFill>
                <a:sym typeface="Public Sans"/>
                <a:hlinkClick r:id="rId6"/>
              </a:rPr>
              <a:t>unter CC BY-SA 4.0</a:t>
            </a:r>
            <a:r>
              <a:rPr lang="en-GB" dirty="0">
                <a:solidFill>
                  <a:schemeClr val="dk1"/>
                </a:solidFill>
                <a:sym typeface="Public Sans"/>
              </a:rPr>
              <a:t>.</a:t>
            </a:r>
            <a:endParaRPr lang="en-GB" dirty="0">
              <a:solidFill>
                <a:srgbClr val="242424"/>
              </a:solidFill>
            </a:endParaRPr>
          </a:p>
          <a:p>
            <a:pPr marL="285750" indent="-285750" latinLnBrk="0">
              <a:buFont typeface="Arial" panose="020B0604020202020204" pitchFamily="34" charset="0"/>
              <a:buChar char="•"/>
            </a:pPr>
            <a:r>
              <a:rPr lang="en-GB" dirty="0">
                <a:solidFill>
                  <a:srgbClr val="242424"/>
                </a:solidFill>
              </a:rPr>
              <a:t>Zusammenarbeiten: Die Rolle von Energiegemeinschaften: </a:t>
            </a:r>
            <a:r>
              <a:rPr lang="en-GB" dirty="0">
                <a:solidFill>
                  <a:schemeClr val="dk1"/>
                </a:solidFill>
                <a:ea typeface="Public Sans"/>
                <a:cs typeface="Public Sans"/>
                <a:sym typeface="Public Sans"/>
                <a:hlinkClick r:id="rId7"/>
              </a:rPr>
              <a:t>Saubere Energie am Earth Day! </a:t>
            </a:r>
            <a:r>
              <a:rPr lang="en-GB" dirty="0">
                <a:solidFill>
                  <a:schemeClr val="dk1"/>
                </a:solidFill>
                <a:ea typeface="Public Sans"/>
                <a:cs typeface="Public Sans"/>
                <a:sym typeface="Public Sans"/>
              </a:rPr>
              <a:t>von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ist lizenziert </a:t>
            </a:r>
            <a:r>
              <a:rPr lang="en-US" dirty="0">
                <a:solidFill>
                  <a:schemeClr val="dk1"/>
                </a:solidFill>
                <a:ea typeface="Public Sans"/>
                <a:cs typeface="Public Sans"/>
                <a:sym typeface="Public Sans"/>
                <a:hlinkClick r:id="rId8"/>
              </a:rPr>
              <a:t>unter CC BY-SA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Finden Sie heraus, wo Sie Unterstützung erhalten können: </a:t>
            </a:r>
            <a:r>
              <a:rPr lang="en-US" dirty="0">
                <a:solidFill>
                  <a:schemeClr val="dk1"/>
                </a:solidFill>
                <a:ea typeface="Public Sans"/>
                <a:cs typeface="Public Sans"/>
                <a:sym typeface="Public Sans"/>
                <a:hlinkClick r:id="rId9"/>
              </a:rPr>
              <a:t>Mecktilda und Stefano – Vertriebsagenten für Solarstromanlagen </a:t>
            </a:r>
            <a:r>
              <a:rPr lang="en-US" dirty="0">
                <a:solidFill>
                  <a:schemeClr val="dk1"/>
                </a:solidFill>
                <a:ea typeface="Public Sans"/>
                <a:cs typeface="Public Sans"/>
                <a:sym typeface="Public Sans"/>
              </a:rPr>
              <a:t>von</a:t>
            </a:r>
            <a:r>
              <a:rPr lang="en-US" dirty="0">
                <a:solidFill>
                  <a:schemeClr val="dk1"/>
                </a:solidFill>
                <a:ea typeface="Public Sans"/>
                <a:cs typeface="Public Sans"/>
                <a:sym typeface="Public Sans"/>
                <a:hlinkClick r:id="rId9"/>
              </a:rPr>
              <a:t> Global Cycle Solutions </a:t>
            </a:r>
            <a:r>
              <a:rPr lang="en-US" dirty="0">
                <a:solidFill>
                  <a:schemeClr val="dk1"/>
                </a:solidFill>
                <a:ea typeface="Public Sans"/>
                <a:cs typeface="Public Sans"/>
                <a:sym typeface="Public Sans"/>
              </a:rPr>
              <a:t>von DIFD – UK Department for International Development ist </a:t>
            </a:r>
            <a:r>
              <a:rPr lang="en-GB" dirty="0">
                <a:solidFill>
                  <a:srgbClr val="242424"/>
                </a:solidFill>
              </a:rPr>
              <a:t>lizenziert </a:t>
            </a:r>
            <a:r>
              <a:rPr lang="en-GB" noProof="0" dirty="0">
                <a:solidFill>
                  <a:schemeClr val="dk1"/>
                </a:solidFill>
                <a:ea typeface="Public Sans"/>
                <a:cs typeface="Public Sans"/>
                <a:sym typeface="Public Sans"/>
                <a:hlinkClick r:id="rId4"/>
              </a:rPr>
              <a:t>unter CC BY 2.0</a:t>
            </a:r>
            <a:r>
              <a:rPr lang="en-GB" noProof="0" dirty="0">
                <a:solidFill>
                  <a:schemeClr val="dk1"/>
                </a:solidFill>
                <a:ea typeface="Public Sans"/>
                <a:cs typeface="Public Sans"/>
                <a:sym typeface="Public Sans"/>
              </a:rPr>
              <a:t>. Dieses Bild wurde beschnitten.</a:t>
            </a:r>
            <a:endParaRPr lang="en-US" dirty="0">
              <a:solidFill>
                <a:schemeClr val="dk1"/>
              </a:solidFill>
              <a:ea typeface="Public Sans"/>
              <a:cs typeface="Public Sans"/>
              <a:sym typeface="Public Sans"/>
            </a:endParaRPr>
          </a:p>
        </p:txBody>
      </p:sp>
    </p:spTree>
    <p:extLst>
      <p:ext uri="{BB962C8B-B14F-4D97-AF65-F5344CB8AC3E}">
        <p14:creationId xmlns:p14="http://schemas.microsoft.com/office/powerpoint/2010/main" val="224723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5A24-158F-333C-F8AC-4929D63A1DE7}"/>
              </a:ext>
            </a:extLst>
          </p:cNvPr>
          <p:cNvSpPr>
            <a:spLocks noGrp="1"/>
          </p:cNvSpPr>
          <p:nvPr>
            <p:ph type="title" idx="4294967295"/>
          </p:nvPr>
        </p:nvSpPr>
        <p:spPr>
          <a:xfrm>
            <a:off x="4359728" y="2977697"/>
            <a:ext cx="3961312"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de-DE" sz="6000" b="0" kern="1200" noProof="1">
                <a:solidFill>
                  <a:schemeClr val="bg1"/>
                </a:solidFill>
                <a:effectLst/>
              </a:rPr>
              <a:t>Danke!</a:t>
            </a:r>
            <a:endParaRPr lang="de-DE" sz="6000" noProof="1">
              <a:solidFill>
                <a:schemeClr val="bg1"/>
              </a:solidFill>
              <a:effectLst/>
            </a:endParaRPr>
          </a:p>
          <a:p>
            <a:endParaRPr lang="de-DE" sz="6000" noProof="1">
              <a:solidFill>
                <a:schemeClr val="bg1"/>
              </a:solidFill>
            </a:endParaRPr>
          </a:p>
        </p:txBody>
      </p:sp>
    </p:spTree>
    <p:extLst>
      <p:ext uri="{BB962C8B-B14F-4D97-AF65-F5344CB8AC3E}">
        <p14:creationId xmlns:p14="http://schemas.microsoft.com/office/powerpoint/2010/main" val="380924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536297" y="171862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Unsere Erforschung jedes Schrittes beginnt mit einer reflektierenden Frage. Nehmen Sie sich einen Moment Zeit, um über jede Frage nachzudenken, bevor Sie zur nächsten Folie übergehen.</a:t>
            </a:r>
          </a:p>
          <a:p>
            <a:pPr latinLnBrk="0"/>
            <a:endParaRPr lang="en-GB" sz="2400" noProof="0" dirty="0">
              <a:solidFill>
                <a:srgbClr val="2B2C30"/>
              </a:solidFill>
              <a:sym typeface="Public Sans"/>
            </a:endParaRPr>
          </a:p>
          <a:p>
            <a:pPr latinLnBrk="0"/>
            <a:r>
              <a:rPr lang="en-GB" sz="2400" dirty="0">
                <a:solidFill>
                  <a:srgbClr val="2B2C30"/>
                </a:solidFill>
                <a:sym typeface="Public Sans"/>
              </a:rPr>
              <a:t>Sie können jeden Schritt nacheinander durcharbeiten. Alternativ können Sie über das Menü einen bestimmten Schritt auswählen, den Sie zuerst erkunden möchten. </a:t>
            </a:r>
            <a:endParaRPr lang="en-GB" sz="2400" noProof="0" dirty="0"/>
          </a:p>
        </p:txBody>
      </p:sp>
      <p:pic>
        <p:nvPicPr>
          <p:cNvPr id="4" name="Picture 3">
            <a:extLst>
              <a:ext uri="{FF2B5EF4-FFF2-40B4-BE49-F238E27FC236}">
                <a16:creationId xmlns:a16="http://schemas.microsoft.com/office/drawing/2014/main" id="{6DCB2999-080F-8ABF-1BEF-700A8461BC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6689"/>
            <a:ext cx="4029245" cy="3022705"/>
          </a:xfrm>
          <a:prstGeom prst="rect">
            <a:avLst/>
          </a:prstGeom>
        </p:spPr>
      </p:pic>
      <p:sp>
        <p:nvSpPr>
          <p:cNvPr id="3" name="Title 2">
            <a:extLst>
              <a:ext uri="{FF2B5EF4-FFF2-40B4-BE49-F238E27FC236}">
                <a16:creationId xmlns:a16="http://schemas.microsoft.com/office/drawing/2014/main" id="{71142B5F-9C88-7421-8D82-C9889D0BEA31}"/>
              </a:ext>
            </a:extLst>
          </p:cNvPr>
          <p:cNvSpPr>
            <a:spLocks noGrp="1"/>
          </p:cNvSpPr>
          <p:nvPr>
            <p:ph type="title" idx="4294967295"/>
          </p:nvPr>
        </p:nvSpPr>
        <p:spPr>
          <a:xfrm>
            <a:off x="576943" y="691126"/>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mj-ea"/>
                <a:cs typeface="+mj-cs"/>
              </a:rPr>
              <a:t>Diese </a:t>
            </a:r>
            <a:r>
              <a:rPr lang="de-DE" sz="2800" b="1" kern="1200" baseline="0" noProof="1">
                <a:solidFill>
                  <a:srgbClr val="FFFFFF"/>
                </a:solidFill>
                <a:effectLst/>
                <a:latin typeface="Calibri" panose="020F0502020204030204" pitchFamily="34" charset="0"/>
                <a:ea typeface="+mj-ea"/>
                <a:cs typeface="+mj-cs"/>
              </a:rPr>
              <a:t>Präsentation</a:t>
            </a:r>
            <a:endParaRPr lang="de-DE" noProof="1">
              <a:effectLst/>
            </a:endParaRPr>
          </a:p>
          <a:p>
            <a:endParaRPr lang="de-DE" noProof="1"/>
          </a:p>
        </p:txBody>
      </p:sp>
    </p:spTree>
    <p:extLst>
      <p:ext uri="{BB962C8B-B14F-4D97-AF65-F5344CB8AC3E}">
        <p14:creationId xmlns:p14="http://schemas.microsoft.com/office/powerpoint/2010/main" val="3511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27791-A2C9-75C8-3B91-943DC1C287E3}"/>
              </a:ext>
            </a:extLst>
          </p:cNvPr>
          <p:cNvSpPr>
            <a:spLocks noGrp="1"/>
          </p:cNvSpPr>
          <p:nvPr>
            <p:ph type="title" idx="4294967295"/>
          </p:nvPr>
        </p:nvSpPr>
        <p:spPr>
          <a:xfrm>
            <a:off x="384131" y="823456"/>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10 einfache Schritte, die Sie noch heute umsetzen können </a:t>
            </a:r>
            <a:endParaRPr lang="de-DE" noProof="1">
              <a:effectLst/>
            </a:endParaRPr>
          </a:p>
          <a:p>
            <a:endParaRPr lang="de-DE"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4154984"/>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Verstehen Sie Ihren eigenen Energieverbrauch.</a:t>
            </a:r>
          </a:p>
          <a:p>
            <a:pPr marL="342900" indent="-342900" latinLnBrk="0">
              <a:buFont typeface="+mj-lt"/>
              <a:buAutoNum type="arabicPeriod"/>
            </a:pPr>
            <a:r>
              <a:rPr lang="en-GB" sz="2400" dirty="0">
                <a:ea typeface="Public Sans"/>
                <a:cs typeface="Public Sans"/>
                <a:sym typeface="Public Sans"/>
              </a:rPr>
              <a:t>Wählen Sie einen Energievertrag.</a:t>
            </a:r>
          </a:p>
          <a:p>
            <a:pPr marL="342900" indent="-342900" latinLnBrk="0">
              <a:buFont typeface="+mj-lt"/>
              <a:buAutoNum type="arabicPeriod"/>
            </a:pPr>
            <a:r>
              <a:rPr lang="en-GB" sz="2400" noProof="0" dirty="0">
                <a:ea typeface="Public Sans"/>
                <a:cs typeface="Public Sans"/>
                <a:sym typeface="Public Sans"/>
              </a:rPr>
              <a:t>Steigern Sie die Effizienz: Investieren Sie in Haushaltsgeräte.</a:t>
            </a:r>
          </a:p>
          <a:p>
            <a:pPr marL="342900" indent="-342900" latinLnBrk="0">
              <a:buFont typeface="+mj-lt"/>
              <a:buAutoNum type="arabicPeriod"/>
            </a:pPr>
            <a:r>
              <a:rPr lang="en-GB" sz="2400" dirty="0">
                <a:ea typeface="Public Sans"/>
                <a:cs typeface="Public Sans"/>
                <a:sym typeface="Public Sans"/>
              </a:rPr>
              <a:t>Tauen Sie Ihren Gefrierschrank regelmäßig ab.</a:t>
            </a:r>
          </a:p>
          <a:p>
            <a:pPr marL="342900" indent="-342900" latinLnBrk="0">
              <a:buFont typeface="+mj-lt"/>
              <a:buAutoNum type="arabicPeriod"/>
            </a:pPr>
            <a:r>
              <a:rPr lang="en-GB" sz="2400" dirty="0">
                <a:ea typeface="Public Sans"/>
                <a:cs typeface="Public Sans"/>
                <a:sym typeface="Public Sans"/>
              </a:rPr>
              <a:t>Ziehen Sie den Stecker von nicht genutzten Elektrogeräten.</a:t>
            </a:r>
          </a:p>
          <a:p>
            <a:pPr marL="342900" indent="-342900" latinLnBrk="0">
              <a:buFont typeface="+mj-lt"/>
              <a:buAutoNum type="arabicPeriod"/>
            </a:pPr>
            <a:r>
              <a:rPr lang="en-GB" sz="2400" noProof="0" dirty="0">
                <a:ea typeface="Public Sans"/>
                <a:cs typeface="Public Sans"/>
                <a:sym typeface="Public Sans"/>
              </a:rPr>
              <a:t>Richten Sie ein Smart Home ein.</a:t>
            </a:r>
          </a:p>
          <a:p>
            <a:pPr marL="342900" indent="-342900" latinLnBrk="0">
              <a:buFont typeface="+mj-lt"/>
              <a:buAutoNum type="arabicPeriod"/>
            </a:pPr>
            <a:r>
              <a:rPr lang="en-GB" sz="2400" noProof="0" dirty="0">
                <a:ea typeface="Public Sans"/>
                <a:cs typeface="Public Sans"/>
                <a:sym typeface="Public Sans"/>
              </a:rPr>
              <a:t>Verwenden Sie intelligente </a:t>
            </a:r>
            <a:r>
              <a:rPr lang="en-GB" sz="2400" dirty="0">
                <a:ea typeface="Public Sans"/>
                <a:cs typeface="Public Sans"/>
                <a:sym typeface="Public Sans"/>
              </a:rPr>
              <a:t>Thermostate.</a:t>
            </a:r>
          </a:p>
          <a:p>
            <a:pPr marL="342900" indent="-342900" latinLnBrk="0">
              <a:buFont typeface="+mj-lt"/>
              <a:buAutoNum type="arabicPeriod"/>
            </a:pPr>
            <a:r>
              <a:rPr lang="en-GB" sz="2400" noProof="0" dirty="0">
                <a:ea typeface="Public Sans"/>
                <a:cs typeface="Public Sans"/>
                <a:sym typeface="Public Sans"/>
              </a:rPr>
              <a:t>Verwenden Sie </a:t>
            </a:r>
            <a:r>
              <a:rPr lang="en-GB" sz="2400" dirty="0">
                <a:ea typeface="Public Sans"/>
                <a:cs typeface="Public Sans"/>
                <a:sym typeface="Public Sans"/>
              </a:rPr>
              <a:t>Steckdosenleisten.</a:t>
            </a:r>
            <a:endParaRPr lang="en-GB" sz="2400" noProof="0" dirty="0">
              <a:ea typeface="Public Sans"/>
              <a:cs typeface="Public Sans"/>
              <a:sym typeface="Public Sans"/>
            </a:endParaRPr>
          </a:p>
          <a:p>
            <a:pPr marL="342900" indent="-342900" latinLnBrk="0">
              <a:buFont typeface="+mj-lt"/>
              <a:buAutoNum type="arabicPeriod"/>
            </a:pPr>
            <a:r>
              <a:rPr lang="en-GB" sz="2400" noProof="0" dirty="0">
                <a:ea typeface="Public Sans"/>
                <a:cs typeface="Public Sans"/>
                <a:sym typeface="Public Sans"/>
              </a:rPr>
              <a:t>Zusammenarbeiten: Die Rolle von Energiegemeinschaften.</a:t>
            </a:r>
          </a:p>
          <a:p>
            <a:pPr marL="342900" indent="-342900" latinLnBrk="0">
              <a:buFont typeface="+mj-lt"/>
              <a:buAutoNum type="arabicPeriod"/>
            </a:pPr>
            <a:r>
              <a:rPr lang="en-GB" sz="2400" dirty="0">
                <a:ea typeface="Public Sans"/>
                <a:cs typeface="Public Sans"/>
                <a:sym typeface="Public Sans"/>
              </a:rPr>
              <a:t> Finden Sie heraus, wo Sie Unterstützung erhalten können.</a:t>
            </a:r>
          </a:p>
          <a:p>
            <a:pPr marL="342900" indent="-342900" latinLnBrk="0">
              <a:buFont typeface="+mj-lt"/>
              <a:buAutoNum type="arabicPeriod"/>
            </a:pPr>
            <a:endParaRPr lang="en-GB" sz="2400" noProof="0" dirty="0">
              <a:ea typeface="Public Sans"/>
              <a:cs typeface="Public Sans"/>
              <a:sym typeface="Public Sans"/>
            </a:endParaRPr>
          </a:p>
        </p:txBody>
      </p:sp>
    </p:spTree>
    <p:extLst>
      <p:ext uri="{BB962C8B-B14F-4D97-AF65-F5344CB8AC3E}">
        <p14:creationId xmlns:p14="http://schemas.microsoft.com/office/powerpoint/2010/main" val="317177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2A1E-C13D-D5FE-F008-35AF50F92142}"/>
              </a:ext>
            </a:extLst>
          </p:cNvPr>
          <p:cNvSpPr>
            <a:spLocks noGrp="1"/>
          </p:cNvSpPr>
          <p:nvPr>
            <p:ph type="title" idx="4294967295"/>
          </p:nvPr>
        </p:nvSpPr>
        <p:spPr>
          <a:xfrm>
            <a:off x="485503" y="730885"/>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1. Verstehen Sie Ihren eigenen Energieverbrauch – Einführung</a:t>
            </a:r>
            <a:endParaRPr lang="de-DE" noProof="1">
              <a:effectLst/>
            </a:endParaRPr>
          </a:p>
          <a:p>
            <a:endParaRPr lang="de-DE"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377483" y="2944287"/>
            <a:ext cx="11437034" cy="2308324"/>
          </a:xfrm>
          <a:prstGeom prst="rect">
            <a:avLst/>
          </a:prstGeom>
          <a:noFill/>
        </p:spPr>
        <p:txBody>
          <a:bodyPr wrap="square" rtlCol="0">
            <a:spAutoFit/>
          </a:bodyPr>
          <a:lstStyle/>
          <a:p>
            <a:pPr algn="ctr" latinLnBrk="0"/>
            <a:r>
              <a:rPr lang="en-GB" sz="4800" i="1" noProof="0" dirty="0">
                <a:solidFill>
                  <a:schemeClr val="accent5"/>
                </a:solidFill>
              </a:rPr>
              <a:t>Wie kann das Verständnis Ihres Energieverbrauchs dazu beitragen, Energie zu sparen und Ihre Stromrechnung zu senken?</a:t>
            </a:r>
          </a:p>
          <a:p>
            <a:pPr algn="ctr" latinLnBrk="0"/>
            <a:endParaRPr lang="en-GB" sz="4800" i="1" noProof="0" dirty="0">
              <a:solidFill>
                <a:schemeClr val="accent5"/>
              </a:solidFill>
            </a:endParaRPr>
          </a:p>
        </p:txBody>
      </p:sp>
    </p:spTree>
    <p:extLst>
      <p:ext uri="{BB962C8B-B14F-4D97-AF65-F5344CB8AC3E}">
        <p14:creationId xmlns:p14="http://schemas.microsoft.com/office/powerpoint/2010/main" val="174532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33E00E-A43A-8486-4825-3F0C2F8306DF}"/>
              </a:ext>
            </a:extLst>
          </p:cNvPr>
          <p:cNvSpPr>
            <a:spLocks noGrp="1"/>
          </p:cNvSpPr>
          <p:nvPr>
            <p:ph type="title" idx="4294967295"/>
          </p:nvPr>
        </p:nvSpPr>
        <p:spPr>
          <a:xfrm>
            <a:off x="838200" y="365125"/>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1. Verstehen Sie Ihren eigenen Energieverbrauch</a:t>
            </a:r>
            <a:endParaRPr lang="de-DE" noProof="1">
              <a:effectLst/>
            </a:endParaRPr>
          </a:p>
          <a:p>
            <a:endParaRPr lang="de-DE"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3908121" y="2119407"/>
            <a:ext cx="7906396" cy="4401205"/>
          </a:xfrm>
          <a:prstGeom prst="rect">
            <a:avLst/>
          </a:prstGeom>
          <a:noFill/>
        </p:spPr>
        <p:txBody>
          <a:bodyPr wrap="square" rtlCol="0">
            <a:spAutoFit/>
          </a:bodyPr>
          <a:lstStyle/>
          <a:p>
            <a:pPr marL="457200" indent="-457200" latinLnBrk="0">
              <a:buChar char="•"/>
            </a:pPr>
            <a:r>
              <a:rPr lang="en-GB" sz="2000" noProof="0" dirty="0">
                <a:solidFill>
                  <a:srgbClr val="2B2C30"/>
                </a:solidFill>
                <a:cs typeface="Segoe UI"/>
              </a:rPr>
              <a:t>Mit einem intelligenten Stromzähler können Sie – und Ihr Energieversorger – Ihren Energieverbrauch in Echtzeit überwachen und analysieren. </a:t>
            </a:r>
          </a:p>
          <a:p>
            <a:pPr marL="457200" indent="-457200" latinLnBrk="0">
              <a:buFontTx/>
              <a:buChar char="•"/>
            </a:pPr>
            <a:r>
              <a:rPr lang="en-GB" sz="2000" dirty="0">
                <a:solidFill>
                  <a:srgbClr val="2B2C30"/>
                </a:solidFill>
                <a:cs typeface="Segoe UI"/>
              </a:rPr>
              <a:t>Überprüfen Sie, ob Sie einen intelligenten Zähler oder einen digitalen (analogen) Zähler haben.</a:t>
            </a:r>
          </a:p>
          <a:p>
            <a:pPr marL="457200" indent="-457200" latinLnBrk="0">
              <a:buFontTx/>
              <a:buChar char="•"/>
            </a:pPr>
            <a:r>
              <a:rPr lang="en-GB" sz="2000" noProof="0" dirty="0">
                <a:solidFill>
                  <a:srgbClr val="2B2C30"/>
                </a:solidFill>
                <a:cs typeface="Segoe UI"/>
              </a:rPr>
              <a:t>Wenn Sie einen intelligenten Zähler haben, können Sie Ihren Energieverbrauch zu verschiedenen Tageszeiten überprüfen. So können Sie feststellen, zu welchen Tageszeiten Sie mehr Energie verbrauchen. </a:t>
            </a:r>
          </a:p>
          <a:p>
            <a:pPr marL="457200" indent="-457200" latinLnBrk="0">
              <a:buChar char="•"/>
            </a:pPr>
            <a:r>
              <a:rPr lang="en-GB" sz="2000" dirty="0">
                <a:solidFill>
                  <a:srgbClr val="2B2C30"/>
                </a:solidFill>
                <a:cs typeface="Segoe UI"/>
              </a:rPr>
              <a:t>Gibt es Tageszeiten, zu denen Sie mehr Energie verbrauchen? Suchen Sie nach Trends und Möglichkeiten, </a:t>
            </a:r>
            <a:r>
              <a:rPr lang="en-GB" sz="2000" noProof="0" dirty="0">
                <a:solidFill>
                  <a:srgbClr val="2B2C30"/>
                </a:solidFill>
                <a:cs typeface="Segoe UI"/>
              </a:rPr>
              <a:t>den Verbrauch </a:t>
            </a:r>
            <a:r>
              <a:rPr lang="en-GB" sz="2000" dirty="0">
                <a:solidFill>
                  <a:srgbClr val="2B2C30"/>
                </a:solidFill>
                <a:cs typeface="Segoe UI"/>
              </a:rPr>
              <a:t>zu </a:t>
            </a:r>
            <a:r>
              <a:rPr lang="en-GB" sz="2000" noProof="0" dirty="0">
                <a:solidFill>
                  <a:srgbClr val="2B2C30"/>
                </a:solidFill>
                <a:cs typeface="Segoe UI"/>
              </a:rPr>
              <a:t>senken. </a:t>
            </a:r>
            <a:r>
              <a:rPr lang="en-GB" sz="2000" noProof="0" dirty="0">
                <a:solidFill>
                  <a:srgbClr val="2B2C30"/>
                </a:solidFill>
                <a:cs typeface="Segoe UI"/>
                <a:hlinkClick r:id="rId3"/>
              </a:rPr>
              <a:t>Wenn Sie </a:t>
            </a:r>
            <a:r>
              <a:rPr lang="en-GB" sz="2000" noProof="0" dirty="0">
                <a:solidFill>
                  <a:srgbClr val="2B2C30"/>
                </a:solidFill>
                <a:cs typeface="Segoe UI"/>
              </a:rPr>
              <a:t>beispielsweise </a:t>
            </a:r>
            <a:r>
              <a:rPr lang="en-GB" sz="2000" noProof="0" dirty="0">
                <a:solidFill>
                  <a:srgbClr val="2B2C30"/>
                </a:solidFill>
                <a:cs typeface="Segoe UI"/>
                <a:hlinkClick r:id="rId3"/>
              </a:rPr>
              <a:t>Geräte</a:t>
            </a:r>
            <a:r>
              <a:rPr lang="en-GB" sz="2000" noProof="0" dirty="0">
                <a:solidFill>
                  <a:srgbClr val="2B2C30"/>
                </a:solidFill>
                <a:cs typeface="Segoe UI"/>
              </a:rPr>
              <a:t>,</a:t>
            </a:r>
            <a:r>
              <a:rPr lang="en-GB" sz="2000" noProof="0" dirty="0">
                <a:solidFill>
                  <a:srgbClr val="2B2C30"/>
                </a:solidFill>
                <a:cs typeface="Segoe UI"/>
                <a:hlinkClick r:id="rId3"/>
              </a:rPr>
              <a:t> die Sie nicht benutzen, vom Stromnetz trennen</a:t>
            </a:r>
            <a:r>
              <a:rPr lang="en-GB" sz="2000" noProof="0" dirty="0">
                <a:solidFill>
                  <a:srgbClr val="2B2C30"/>
                </a:solidFill>
                <a:cs typeface="Segoe UI"/>
              </a:rPr>
              <a:t>,</a:t>
            </a:r>
            <a:r>
              <a:rPr lang="en-GB" sz="2000" noProof="0" dirty="0">
                <a:solidFill>
                  <a:srgbClr val="2B2C30"/>
                </a:solidFill>
                <a:cs typeface="Segoe UI"/>
                <a:hlinkClick r:id="rId3"/>
              </a:rPr>
              <a:t> anstatt sie im Standby-Modus zu lassen</a:t>
            </a:r>
            <a:r>
              <a:rPr lang="en-GB" sz="2000" noProof="0" dirty="0">
                <a:solidFill>
                  <a:srgbClr val="2B2C30"/>
                </a:solidFill>
                <a:cs typeface="Segoe UI"/>
              </a:rPr>
              <a:t>, senken Sie den Energieverbrauch. </a:t>
            </a:r>
          </a:p>
        </p:txBody>
      </p:sp>
      <p:pic>
        <p:nvPicPr>
          <p:cNvPr id="7" name="Picture 6">
            <a:extLst>
              <a:ext uri="{FF2B5EF4-FFF2-40B4-BE49-F238E27FC236}">
                <a16:creationId xmlns:a16="http://schemas.microsoft.com/office/drawing/2014/main" id="{2BA414CB-E4FB-3249-B22D-6AE5311A8B6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35" y="2119407"/>
            <a:ext cx="2803801" cy="4555012"/>
          </a:xfrm>
          <a:prstGeom prst="rect">
            <a:avLst/>
          </a:prstGeom>
        </p:spPr>
      </p:pic>
    </p:spTree>
    <p:extLst>
      <p:ext uri="{BB962C8B-B14F-4D97-AF65-F5344CB8AC3E}">
        <p14:creationId xmlns:p14="http://schemas.microsoft.com/office/powerpoint/2010/main" val="254207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ACF01-3D52-65FA-226E-49F21BB2F04E}"/>
              </a:ext>
            </a:extLst>
          </p:cNvPr>
          <p:cNvSpPr>
            <a:spLocks noGrp="1"/>
          </p:cNvSpPr>
          <p:nvPr>
            <p:ph type="title" idx="4294967295"/>
          </p:nvPr>
        </p:nvSpPr>
        <p:spPr>
          <a:xfrm>
            <a:off x="446315" y="717823"/>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2. Einen Energievertrag auswählen – Einführung</a:t>
            </a:r>
            <a:endParaRPr lang="de-DE" noProof="1">
              <a:effectLst/>
            </a:endParaRPr>
          </a:p>
          <a:p>
            <a:endParaRPr lang="de-DE"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53231" y="2768252"/>
            <a:ext cx="11085535" cy="2308324"/>
          </a:xfrm>
          <a:prstGeom prst="rect">
            <a:avLst/>
          </a:prstGeom>
          <a:noFill/>
        </p:spPr>
        <p:txBody>
          <a:bodyPr wrap="square" rtlCol="0">
            <a:spAutoFit/>
          </a:bodyPr>
          <a:lstStyle/>
          <a:p>
            <a:pPr algn="ctr" latinLnBrk="0"/>
            <a:r>
              <a:rPr lang="en-GB" sz="4800" i="1" noProof="0" dirty="0">
                <a:solidFill>
                  <a:schemeClr val="accent2"/>
                </a:solidFill>
              </a:rPr>
              <a:t>Wie können Sie durch einen Wechsel Ihres Energievertrags Geld sparen und Ihren Energieverbrauch optimieren?</a:t>
            </a:r>
          </a:p>
        </p:txBody>
      </p:sp>
    </p:spTree>
    <p:extLst>
      <p:ext uri="{BB962C8B-B14F-4D97-AF65-F5344CB8AC3E}">
        <p14:creationId xmlns:p14="http://schemas.microsoft.com/office/powerpoint/2010/main" val="108325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F1249-E2F2-0249-3260-7E3CB78ADDA8}"/>
              </a:ext>
            </a:extLst>
          </p:cNvPr>
          <p:cNvSpPr>
            <a:spLocks noGrp="1"/>
          </p:cNvSpPr>
          <p:nvPr>
            <p:ph type="title" idx="4294967295"/>
          </p:nvPr>
        </p:nvSpPr>
        <p:spPr>
          <a:xfrm>
            <a:off x="583376" y="764667"/>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2. Wählen Sie einen Energievertrag </a:t>
            </a:r>
            <a:endParaRPr lang="de-DE" noProof="1">
              <a:effectLst/>
            </a:endParaRPr>
          </a:p>
          <a:p>
            <a:endParaRPr lang="de-DE"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370794" y="2220265"/>
            <a:ext cx="7405886" cy="3416320"/>
          </a:xfrm>
          <a:prstGeom prst="rect">
            <a:avLst/>
          </a:prstGeom>
          <a:noFill/>
        </p:spPr>
        <p:txBody>
          <a:bodyPr wrap="square" rtlCol="0">
            <a:spAutoFit/>
          </a:bodyPr>
          <a:lstStyle/>
          <a:p>
            <a:pPr marL="457200" indent="-457200" latinLnBrk="0">
              <a:buChar char="•"/>
            </a:pPr>
            <a:r>
              <a:rPr lang="en-US" sz="2400" dirty="0">
                <a:solidFill>
                  <a:srgbClr val="2B2C30"/>
                </a:solidFill>
              </a:rPr>
              <a:t>Recherchieren und vergleichen Sie verschiedene Energieverträge, die Flexibilitätsoptionen und dynamische Preisgestaltung bieten. Dynamische Preisgestaltung bedeutet, dass der Preis für Ihre Energie je nach Gesamtnachfrage schwankt. </a:t>
            </a:r>
          </a:p>
          <a:p>
            <a:pPr marL="457200" indent="-457200" latinLnBrk="0">
              <a:buChar char="•"/>
            </a:pPr>
            <a:r>
              <a:rPr lang="en-US" sz="2400" dirty="0">
                <a:solidFill>
                  <a:srgbClr val="2B2C30"/>
                </a:solidFill>
              </a:rPr>
              <a:t>Ziehen Sie Tarife in Betracht, mit denen Sie außerhalb der Spitzenzeiten von niedrigeren Preisen profitieren oder Anreize für einen geringeren Verbrauch während der Spitzenzeiten erhalten. </a:t>
            </a:r>
            <a:endParaRPr lang="en-US" sz="2400" dirty="0"/>
          </a:p>
          <a:p>
            <a:pPr marL="457200" indent="-457200" latinLnBrk="0">
              <a:buChar char="•"/>
            </a:pPr>
            <a:r>
              <a:rPr lang="en-US" sz="2400" dirty="0">
                <a:solidFill>
                  <a:srgbClr val="2B2C30"/>
                </a:solidFill>
              </a:rPr>
              <a:t>Einige Vertragstypen bieten möglicherweise Optionen für erneuerbare Energien oder Belohnungen für energiesparendes Verhalten.</a:t>
            </a:r>
            <a:endParaRPr lang="en-US" sz="2400" dirty="0"/>
          </a:p>
        </p:txBody>
      </p:sp>
      <p:pic>
        <p:nvPicPr>
          <p:cNvPr id="5" name="Picture 4">
            <a:extLst>
              <a:ext uri="{FF2B5EF4-FFF2-40B4-BE49-F238E27FC236}">
                <a16:creationId xmlns:a16="http://schemas.microsoft.com/office/drawing/2014/main" id="{013F9013-B925-266E-9CF5-488DE29918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76" y="2090230"/>
            <a:ext cx="3249588" cy="4559734"/>
          </a:xfrm>
          <a:prstGeom prst="rect">
            <a:avLst/>
          </a:prstGeom>
        </p:spPr>
      </p:pic>
    </p:spTree>
    <p:extLst>
      <p:ext uri="{BB962C8B-B14F-4D97-AF65-F5344CB8AC3E}">
        <p14:creationId xmlns:p14="http://schemas.microsoft.com/office/powerpoint/2010/main" val="331076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4DB7F-AD8A-51A4-5BD2-1A8B57D972B4}"/>
              </a:ext>
            </a:extLst>
          </p:cNvPr>
          <p:cNvSpPr>
            <a:spLocks noGrp="1"/>
          </p:cNvSpPr>
          <p:nvPr>
            <p:ph type="title" idx="4294967295"/>
          </p:nvPr>
        </p:nvSpPr>
        <p:spPr>
          <a:xfrm>
            <a:off x="550818" y="809263"/>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3. Effizienzsteigerung: Investitionen in Haushaltsgeräte – Einleitung</a:t>
            </a:r>
            <a:endParaRPr lang="de-DE" noProof="1">
              <a:effectLst/>
            </a:endParaRPr>
          </a:p>
          <a:p>
            <a:endParaRPr lang="de-DE"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429000"/>
            <a:ext cx="10421655" cy="2123658"/>
          </a:xfrm>
          <a:prstGeom prst="rect">
            <a:avLst/>
          </a:prstGeom>
          <a:noFill/>
        </p:spPr>
        <p:txBody>
          <a:bodyPr wrap="square" rtlCol="0">
            <a:spAutoFit/>
          </a:bodyPr>
          <a:lstStyle/>
          <a:p>
            <a:pPr algn="ctr" latinLnBrk="0"/>
            <a:r>
              <a:rPr lang="en-US" sz="4400" i="1" dirty="0">
                <a:solidFill>
                  <a:schemeClr val="accent5"/>
                </a:solidFill>
              </a:rPr>
              <a:t>Wie kann die Investition in Haushaltsgeräte zu langfristigen Einsparungen bei Ihren Energiekosten führen?</a:t>
            </a:r>
          </a:p>
          <a:p>
            <a:pPr algn="ctr" latinLnBrk="0"/>
            <a:endParaRPr lang="en-US" sz="4400" i="1" dirty="0">
              <a:solidFill>
                <a:schemeClr val="accent5"/>
              </a:solidFill>
            </a:endParaRPr>
          </a:p>
        </p:txBody>
      </p:sp>
    </p:spTree>
    <p:extLst>
      <p:ext uri="{BB962C8B-B14F-4D97-AF65-F5344CB8AC3E}">
        <p14:creationId xmlns:p14="http://schemas.microsoft.com/office/powerpoint/2010/main" val="2651338207"/>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76CA36-1BBD-4D81-9322-802A50029A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376</TotalTime>
  <Words>3349</Words>
  <Application>Microsoft Macintosh PowerPoint</Application>
  <PresentationFormat>Widescreen</PresentationFormat>
  <Paragraphs>264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맑은 고딕</vt:lpstr>
      <vt:lpstr>Arial</vt:lpstr>
      <vt:lpstr>Calibri</vt:lpstr>
      <vt:lpstr>Public Sans</vt:lpstr>
      <vt:lpstr>Segoe UI</vt:lpstr>
      <vt:lpstr>Every1 slide master</vt:lpstr>
      <vt:lpstr>Engagieren Sie sich bei der digitalen Energiewende: 10 einfache Schritte, die Sie noch heute umsetzen können!</vt:lpstr>
      <vt:lpstr>Einführung </vt:lpstr>
      <vt:lpstr>Diese Präsentation </vt:lpstr>
      <vt:lpstr>10 einfache Schritte, die Sie noch heute umsetzen können  </vt:lpstr>
      <vt:lpstr>1. Verstehen Sie Ihren eigenen Energieverbrauch – Einführung </vt:lpstr>
      <vt:lpstr>1. Verstehen Sie Ihren eigenen Energieverbrauch </vt:lpstr>
      <vt:lpstr>2. Einen Energievertrag auswählen – Einführung </vt:lpstr>
      <vt:lpstr>2. Wählen Sie einen Energievertrag  </vt:lpstr>
      <vt:lpstr>3. Effizienzsteigerung: Investitionen in Haushaltsgeräte – Einleitung </vt:lpstr>
      <vt:lpstr>3. Effizienz steigern: Investieren Sie in Haushaltsgeräte </vt:lpstr>
      <vt:lpstr>4. Tauen Sie Ihren Gefrierschrank regelmäßig ab – Einleitung </vt:lpstr>
      <vt:lpstr>4. Tauen Sie Ihren Gefrierschrank regelmäßig ab </vt:lpstr>
      <vt:lpstr>5. Nicht benutzte Elektrogeräte vom Stromnetz trennen – Einleitung </vt:lpstr>
      <vt:lpstr>5. Nicht benutzte Elektronikgeräte vom Stromnetz trennen  </vt:lpstr>
      <vt:lpstr>6. Implementierung eines Smart Homes – Einführung </vt:lpstr>
      <vt:lpstr>6. Implementieren Sie ein Smart Home </vt:lpstr>
      <vt:lpstr>7. Intelligente Thermostate verwenden – Einführung </vt:lpstr>
      <vt:lpstr>7. Verwenden Sie intelligente Thermostate </vt:lpstr>
      <vt:lpstr>8. Verwendung von Steckdosenleisten – Einführung </vt:lpstr>
      <vt:lpstr>8. Verwenden Sie Steckdosenleisten  </vt:lpstr>
      <vt:lpstr>9. Zusammenarbeit: Die Rolle von Energiegemeinschaften – Einführung </vt:lpstr>
      <vt:lpstr>9. Zusammenarbeit: Die Rolle von Energiegemeinschaften  </vt:lpstr>
      <vt:lpstr>10. Finden Sie heraus, wo Sie Unterstützung erhalten können – Einführung </vt:lpstr>
      <vt:lpstr>10. Finden Sie heraus, wo Sie Unterstützung erhalten können  </vt:lpstr>
      <vt:lpstr>Nächste Schritte </vt:lpstr>
      <vt:lpstr>Danksagungen 1 </vt:lpstr>
      <vt:lpstr>Danksagungen 2 </vt:lpstr>
      <vt:lpstr>Danke!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51</cp:revision>
  <cp:lastPrinted>2025-03-21T11:31:47Z</cp:lastPrinted>
  <dcterms:created xsi:type="dcterms:W3CDTF">2019-04-06T05:20:47Z</dcterms:created>
  <dcterms:modified xsi:type="dcterms:W3CDTF">2026-03-15T14:08:31Z</dcterms:modified>
  <cp:category/>
</cp:coreProperties>
</file>