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31"/>
  </p:notesMasterIdLst>
  <p:handoutMasterIdLst>
    <p:handoutMasterId r:id="rId32"/>
  </p:handoutMasterIdLst>
  <p:sldIdLst>
    <p:sldId id="585" r:id="rId5"/>
    <p:sldId id="586" r:id="rId6"/>
    <p:sldId id="587" r:id="rId7"/>
    <p:sldId id="588" r:id="rId8"/>
    <p:sldId id="589" r:id="rId9"/>
    <p:sldId id="590" r:id="rId10"/>
    <p:sldId id="591" r:id="rId11"/>
    <p:sldId id="592" r:id="rId12"/>
    <p:sldId id="593" r:id="rId13"/>
    <p:sldId id="594" r:id="rId14"/>
    <p:sldId id="595" r:id="rId15"/>
    <p:sldId id="596" r:id="rId16"/>
    <p:sldId id="597" r:id="rId17"/>
    <p:sldId id="598" r:id="rId18"/>
    <p:sldId id="599" r:id="rId19"/>
    <p:sldId id="600" r:id="rId20"/>
    <p:sldId id="601" r:id="rId21"/>
    <p:sldId id="602" r:id="rId22"/>
    <p:sldId id="603" r:id="rId23"/>
    <p:sldId id="604" r:id="rId24"/>
    <p:sldId id="605" r:id="rId25"/>
    <p:sldId id="606" r:id="rId26"/>
    <p:sldId id="607" r:id="rId27"/>
    <p:sldId id="608" r:id="rId28"/>
    <p:sldId id="609" r:id="rId29"/>
    <p:sldId id="610" r:id="rId30"/>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6553CD-F40A-FCEA-DB33-94F519B43C7C}" v="5" dt="2026-02-09T14:57:00.7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6" autoAdjust="0"/>
    <p:restoredTop sz="86422" autoAdjust="0"/>
  </p:normalViewPr>
  <p:slideViewPr>
    <p:cSldViewPr snapToGrid="0">
      <p:cViewPr varScale="1">
        <p:scale>
          <a:sx n="92" d="100"/>
          <a:sy n="92" d="100"/>
        </p:scale>
        <p:origin x="1336" y="1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S::alexander_think-e.be#ext#@flux50.onmicrosoft.com::bee075c1-faac-4166-8fcb-7b2057bad6f6" providerId="AD" clId="Web-{496553CD-F40A-FCEA-DB33-94F519B43C7C}"/>
    <pc:docChg chg="modSld">
      <pc:chgData name="Alexander Deliukov" userId="S::alexander_think-e.be#ext#@flux50.onmicrosoft.com::bee075c1-faac-4166-8fcb-7b2057bad6f6" providerId="AD" clId="Web-{496553CD-F40A-FCEA-DB33-94F519B43C7C}" dt="2026-02-09T14:57:00.713" v="3" actId="14100"/>
      <pc:docMkLst>
        <pc:docMk/>
      </pc:docMkLst>
      <pc:sldChg chg="addSp modSp">
        <pc:chgData name="Alexander Deliukov" userId="S::alexander_think-e.be#ext#@flux50.onmicrosoft.com::bee075c1-faac-4166-8fcb-7b2057bad6f6" providerId="AD" clId="Web-{496553CD-F40A-FCEA-DB33-94F519B43C7C}" dt="2026-02-09T14:57:00.713" v="3" actId="14100"/>
        <pc:sldMkLst>
          <pc:docMk/>
          <pc:sldMk cId="4291759405" sldId="585"/>
        </pc:sldMkLst>
        <pc:picChg chg="add mod">
          <ac:chgData name="Alexander Deliukov" userId="S::alexander_think-e.be#ext#@flux50.onmicrosoft.com::bee075c1-faac-4166-8fcb-7b2057bad6f6" providerId="AD" clId="Web-{496553CD-F40A-FCEA-DB33-94F519B43C7C}" dt="2026-02-09T14:57:00.713" v="3" actId="14100"/>
          <ac:picMkLst>
            <pc:docMk/>
            <pc:sldMk cId="4291759405" sldId="585"/>
            <ac:picMk id="5" creationId="{575405B7-097E-4497-D2C7-B3C443303647}"/>
          </ac:picMkLst>
        </pc:picChg>
      </pc:sldChg>
    </pc:docChg>
  </pc:docChgLst>
  <pc:docChgLst>
    <pc:chgData name="Alexander Deliukov" userId="d5fda0f2-1d08-4016-b7e9-bb882f168707" providerId="ADAL" clId="{FE9DFF45-01DC-45CC-A80A-B50597210401}"/>
    <pc:docChg chg="custSel delSld modSld sldOrd">
      <pc:chgData name="Alexander Deliukov" userId="d5fda0f2-1d08-4016-b7e9-bb882f168707" providerId="ADAL" clId="{FE9DFF45-01DC-45CC-A80A-B50597210401}" dt="2026-01-27T12:27:03.580" v="29" actId="404"/>
      <pc:docMkLst>
        <pc:docMk/>
      </pc:docMkLst>
      <pc:sldChg chg="modSp mod">
        <pc:chgData name="Alexander Deliukov" userId="d5fda0f2-1d08-4016-b7e9-bb882f168707" providerId="ADAL" clId="{FE9DFF45-01DC-45CC-A80A-B50597210401}" dt="2026-01-27T12:19:34.026" v="9" actId="948"/>
        <pc:sldMkLst>
          <pc:docMk/>
          <pc:sldMk cId="4291759405" sldId="585"/>
        </pc:sldMkLst>
        <pc:spChg chg="mod">
          <ac:chgData name="Alexander Deliukov" userId="d5fda0f2-1d08-4016-b7e9-bb882f168707" providerId="ADAL" clId="{FE9DFF45-01DC-45CC-A80A-B50597210401}" dt="2026-01-27T12:19:34.026" v="9" actId="948"/>
          <ac:spMkLst>
            <pc:docMk/>
            <pc:sldMk cId="4291759405" sldId="585"/>
            <ac:spMk id="2" creationId="{E8452B93-4298-7B4F-79FF-FE522035F0F5}"/>
          </ac:spMkLst>
        </pc:spChg>
      </pc:sldChg>
      <pc:sldChg chg="modSp mod">
        <pc:chgData name="Alexander Deliukov" userId="d5fda0f2-1d08-4016-b7e9-bb882f168707" providerId="ADAL" clId="{FE9DFF45-01DC-45CC-A80A-B50597210401}" dt="2026-01-27T12:26:00.479" v="21" actId="1076"/>
        <pc:sldMkLst>
          <pc:docMk/>
          <pc:sldMk cId="2158604102" sldId="586"/>
        </pc:sldMkLst>
        <pc:spChg chg="mod">
          <ac:chgData name="Alexander Deliukov" userId="d5fda0f2-1d08-4016-b7e9-bb882f168707" providerId="ADAL" clId="{FE9DFF45-01DC-45CC-A80A-B50597210401}" dt="2026-01-27T12:26:00.479" v="21" actId="1076"/>
          <ac:spMkLst>
            <pc:docMk/>
            <pc:sldMk cId="2158604102" sldId="586"/>
            <ac:spMk id="4" creationId="{BC402FC2-C28C-6979-4CCC-397FC9518F83}"/>
          </ac:spMkLst>
        </pc:spChg>
      </pc:sldChg>
      <pc:sldChg chg="modSp mod">
        <pc:chgData name="Alexander Deliukov" userId="d5fda0f2-1d08-4016-b7e9-bb882f168707" providerId="ADAL" clId="{FE9DFF45-01DC-45CC-A80A-B50597210401}" dt="2026-01-27T12:20:01.153" v="17" actId="948"/>
        <pc:sldMkLst>
          <pc:docMk/>
          <pc:sldMk cId="2386608428" sldId="587"/>
        </pc:sldMkLst>
        <pc:spChg chg="mod">
          <ac:chgData name="Alexander Deliukov" userId="d5fda0f2-1d08-4016-b7e9-bb882f168707" providerId="ADAL" clId="{FE9DFF45-01DC-45CC-A80A-B50597210401}" dt="2026-01-27T12:20:01.153" v="17" actId="948"/>
          <ac:spMkLst>
            <pc:docMk/>
            <pc:sldMk cId="2386608428" sldId="587"/>
            <ac:spMk id="4" creationId="{2B101D14-71FC-9508-5054-BFE74B97DD47}"/>
          </ac:spMkLst>
        </pc:spChg>
      </pc:sldChg>
      <pc:sldChg chg="modSp mod">
        <pc:chgData name="Alexander Deliukov" userId="d5fda0f2-1d08-4016-b7e9-bb882f168707" providerId="ADAL" clId="{FE9DFF45-01DC-45CC-A80A-B50597210401}" dt="2026-01-27T12:20:07.086" v="18" actId="948"/>
        <pc:sldMkLst>
          <pc:docMk/>
          <pc:sldMk cId="184645148" sldId="588"/>
        </pc:sldMkLst>
        <pc:spChg chg="mod">
          <ac:chgData name="Alexander Deliukov" userId="d5fda0f2-1d08-4016-b7e9-bb882f168707" providerId="ADAL" clId="{FE9DFF45-01DC-45CC-A80A-B50597210401}" dt="2026-01-27T12:20:07.086" v="18" actId="948"/>
          <ac:spMkLst>
            <pc:docMk/>
            <pc:sldMk cId="184645148" sldId="588"/>
            <ac:spMk id="4" creationId="{D7F83157-560A-B6BC-9155-E9BA6A826DCC}"/>
          </ac:spMkLst>
        </pc:spChg>
      </pc:sldChg>
      <pc:sldChg chg="modSp mod">
        <pc:chgData name="Alexander Deliukov" userId="d5fda0f2-1d08-4016-b7e9-bb882f168707" providerId="ADAL" clId="{FE9DFF45-01DC-45CC-A80A-B50597210401}" dt="2026-01-27T12:26:35.659" v="25" actId="20577"/>
        <pc:sldMkLst>
          <pc:docMk/>
          <pc:sldMk cId="1881906694" sldId="591"/>
        </pc:sldMkLst>
        <pc:spChg chg="mod">
          <ac:chgData name="Alexander Deliukov" userId="d5fda0f2-1d08-4016-b7e9-bb882f168707" providerId="ADAL" clId="{FE9DFF45-01DC-45CC-A80A-B50597210401}" dt="2026-01-27T12:26:35.659" v="25" actId="20577"/>
          <ac:spMkLst>
            <pc:docMk/>
            <pc:sldMk cId="1881906694" sldId="591"/>
            <ac:spMk id="2" creationId="{83033E5E-FA91-7CC8-EB37-6657920FB2AE}"/>
          </ac:spMkLst>
        </pc:spChg>
      </pc:sldChg>
      <pc:sldChg chg="modSp mod">
        <pc:chgData name="Alexander Deliukov" userId="d5fda0f2-1d08-4016-b7e9-bb882f168707" providerId="ADAL" clId="{FE9DFF45-01DC-45CC-A80A-B50597210401}" dt="2026-01-27T12:26:37.807" v="26" actId="20577"/>
        <pc:sldMkLst>
          <pc:docMk/>
          <pc:sldMk cId="4138451803" sldId="592"/>
        </pc:sldMkLst>
        <pc:spChg chg="mod">
          <ac:chgData name="Alexander Deliukov" userId="d5fda0f2-1d08-4016-b7e9-bb882f168707" providerId="ADAL" clId="{FE9DFF45-01DC-45CC-A80A-B50597210401}" dt="2026-01-27T12:26:37.807" v="26" actId="20577"/>
          <ac:spMkLst>
            <pc:docMk/>
            <pc:sldMk cId="4138451803" sldId="592"/>
            <ac:spMk id="3" creationId="{0F10E118-5A0C-F9C6-3109-9EC416F3C22E}"/>
          </ac:spMkLst>
        </pc:spChg>
      </pc:sldChg>
      <pc:sldChg chg="delSp modSp mod">
        <pc:chgData name="Alexander Deliukov" userId="d5fda0f2-1d08-4016-b7e9-bb882f168707" providerId="ADAL" clId="{FE9DFF45-01DC-45CC-A80A-B50597210401}" dt="2026-01-27T12:26:32.725" v="24" actId="478"/>
        <pc:sldMkLst>
          <pc:docMk/>
          <pc:sldMk cId="1019797494" sldId="593"/>
        </pc:sldMkLst>
        <pc:graphicFrameChg chg="modGraphic">
          <ac:chgData name="Alexander Deliukov" userId="d5fda0f2-1d08-4016-b7e9-bb882f168707" providerId="ADAL" clId="{FE9DFF45-01DC-45CC-A80A-B50597210401}" dt="2026-01-27T12:26:25.387" v="23" actId="404"/>
          <ac:graphicFrameMkLst>
            <pc:docMk/>
            <pc:sldMk cId="1019797494" sldId="593"/>
            <ac:graphicFrameMk id="2" creationId="{BE41309E-BA3C-A152-20FB-C8F5D1991A42}"/>
          </ac:graphicFrameMkLst>
        </pc:graphicFrameChg>
      </pc:sldChg>
      <pc:sldChg chg="modSp mod">
        <pc:chgData name="Alexander Deliukov" userId="d5fda0f2-1d08-4016-b7e9-bb882f168707" providerId="ADAL" clId="{FE9DFF45-01DC-45CC-A80A-B50597210401}" dt="2026-01-27T12:26:47.288" v="27" actId="404"/>
        <pc:sldMkLst>
          <pc:docMk/>
          <pc:sldMk cId="3949184911" sldId="599"/>
        </pc:sldMkLst>
        <pc:graphicFrameChg chg="modGraphic">
          <ac:chgData name="Alexander Deliukov" userId="d5fda0f2-1d08-4016-b7e9-bb882f168707" providerId="ADAL" clId="{FE9DFF45-01DC-45CC-A80A-B50597210401}" dt="2026-01-27T12:26:47.288" v="27" actId="404"/>
          <ac:graphicFrameMkLst>
            <pc:docMk/>
            <pc:sldMk cId="3949184911" sldId="599"/>
            <ac:graphicFrameMk id="2" creationId="{22012A37-31DF-3643-5425-F2854B5528A3}"/>
          </ac:graphicFrameMkLst>
        </pc:graphicFrameChg>
      </pc:sldChg>
      <pc:sldChg chg="modSp">
        <pc:chgData name="Alexander Deliukov" userId="d5fda0f2-1d08-4016-b7e9-bb882f168707" providerId="ADAL" clId="{FE9DFF45-01DC-45CC-A80A-B50597210401}" dt="2026-01-27T12:26:58.292" v="28" actId="404"/>
        <pc:sldMkLst>
          <pc:docMk/>
          <pc:sldMk cId="2021214043" sldId="607"/>
        </pc:sldMkLst>
        <pc:spChg chg="mod">
          <ac:chgData name="Alexander Deliukov" userId="d5fda0f2-1d08-4016-b7e9-bb882f168707" providerId="ADAL" clId="{FE9DFF45-01DC-45CC-A80A-B50597210401}" dt="2026-01-27T12:26:58.292" v="28" actId="404"/>
          <ac:spMkLst>
            <pc:docMk/>
            <pc:sldMk cId="2021214043" sldId="607"/>
            <ac:spMk id="4" creationId="{5B37293F-24F8-0380-1F80-AE575BD0E6B4}"/>
          </ac:spMkLst>
        </pc:spChg>
      </pc:sldChg>
      <pc:sldChg chg="modSp mod">
        <pc:chgData name="Alexander Deliukov" userId="d5fda0f2-1d08-4016-b7e9-bb882f168707" providerId="ADAL" clId="{FE9DFF45-01DC-45CC-A80A-B50597210401}" dt="2026-01-27T12:27:03.580" v="29" actId="404"/>
        <pc:sldMkLst>
          <pc:docMk/>
          <pc:sldMk cId="874893185" sldId="608"/>
        </pc:sldMkLst>
        <pc:spChg chg="mod">
          <ac:chgData name="Alexander Deliukov" userId="d5fda0f2-1d08-4016-b7e9-bb882f168707" providerId="ADAL" clId="{FE9DFF45-01DC-45CC-A80A-B50597210401}" dt="2026-01-27T12:27:03.580" v="29" actId="404"/>
          <ac:spMkLst>
            <pc:docMk/>
            <pc:sldMk cId="874893185" sldId="608"/>
            <ac:spMk id="29" creationId="{4ECDE187-04E2-45C2-AB71-3163282F7484}"/>
          </ac:spMkLst>
        </pc:spChg>
        <pc:spChg chg="mod">
          <ac:chgData name="Alexander Deliukov" userId="d5fda0f2-1d08-4016-b7e9-bb882f168707" providerId="ADAL" clId="{FE9DFF45-01DC-45CC-A80A-B50597210401}" dt="2026-01-27T12:27:03.580" v="29" actId="404"/>
          <ac:spMkLst>
            <pc:docMk/>
            <pc:sldMk cId="874893185" sldId="608"/>
            <ac:spMk id="41" creationId="{D9C87595-16A2-4A0F-9DBB-4AF40FA3BA2C}"/>
          </ac:spMkLst>
        </pc:spChg>
        <pc:spChg chg="mod">
          <ac:chgData name="Alexander Deliukov" userId="d5fda0f2-1d08-4016-b7e9-bb882f168707" providerId="ADAL" clId="{FE9DFF45-01DC-45CC-A80A-B50597210401}" dt="2026-01-27T12:27:03.580" v="29" actId="404"/>
          <ac:spMkLst>
            <pc:docMk/>
            <pc:sldMk cId="874893185" sldId="608"/>
            <ac:spMk id="49" creationId="{E8F01505-D47E-4B07-82B8-EC043F5EC813}"/>
          </ac:spMkLst>
        </pc:spChg>
        <pc:spChg chg="mod">
          <ac:chgData name="Alexander Deliukov" userId="d5fda0f2-1d08-4016-b7e9-bb882f168707" providerId="ADAL" clId="{FE9DFF45-01DC-45CC-A80A-B50597210401}" dt="2026-01-27T12:27:03.580" v="29" actId="404"/>
          <ac:spMkLst>
            <pc:docMk/>
            <pc:sldMk cId="874893185" sldId="608"/>
            <ac:spMk id="60" creationId="{DB6D982A-54DA-4FCC-9383-F91FC1E1D9CE}"/>
          </ac:spMkLst>
        </pc:spChg>
      </pc:sldChg>
      <pc:sldChg chg="modSp">
        <pc:chgData name="Alexander Deliukov" userId="d5fda0f2-1d08-4016-b7e9-bb882f168707" providerId="ADAL" clId="{FE9DFF45-01DC-45CC-A80A-B50597210401}" dt="2026-01-27T12:19:39.140" v="10"/>
        <pc:sldMkLst>
          <pc:docMk/>
          <pc:sldMk cId="2848209819" sldId="609"/>
        </pc:sldMkLst>
        <pc:spChg chg="mod">
          <ac:chgData name="Alexander Deliukov" userId="d5fda0f2-1d08-4016-b7e9-bb882f168707" providerId="ADAL" clId="{FE9DFF45-01DC-45CC-A80A-B50597210401}" dt="2026-01-27T12:19:39.140" v="10"/>
          <ac:spMkLst>
            <pc:docMk/>
            <pc:sldMk cId="2848209819" sldId="609"/>
            <ac:spMk id="4" creationId="{B6E2F0C4-3708-062E-837B-49F21B8E51C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2026. 3. 13.</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Editare stil text master</a:t>
            </a:r>
          </a:p>
          <a:p>
            <a:pPr lvl="1"/>
            <a:r>
              <a:rPr lang="ko-KR" altLang="en-US"/>
              <a:t>Al doilea nivel</a:t>
            </a:r>
          </a:p>
          <a:p>
            <a:pPr lvl="2"/>
            <a:r>
              <a:rPr lang="ko-KR" altLang="en-US"/>
              <a:t>Al treilea nivel</a:t>
            </a:r>
          </a:p>
          <a:p>
            <a:pPr lvl="3"/>
            <a:r>
              <a:rPr lang="ko-KR" altLang="en-US"/>
              <a:t>Al patrulea nivel</a:t>
            </a:r>
          </a:p>
          <a:p>
            <a:pPr lvl="4"/>
            <a:r>
              <a:rPr lang="ko-KR" altLang="en-US"/>
              <a:t>Al cincilea nivel</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8b75d0b6e56042db759308de25b428c2%7C0e2ed45596af4100bed3a8e5fd981685%7C0%7C0%7C638989652911880494%7CUnknown%7CTWFpbGZsb3d8eyJFbXB0eU1hcGkiOnRydWUsIlYiOiIwLjAuMDAwMCIsIlAiOiJXaW4zMiIsIkFOIjoiTWFpbCIsIldUIjoyfQ%3D%3D%7C0%7C%7C%7C&amp;sdata=%2FITZkt%2BIetR6zgRVbzpDpm%2Fe6Dlg1L5kh3Mm8lyobao%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media.timtul.com/media/web_asociacion3e/digital-tools-for-energy-communities_20240903072717.pdf?utm_source=chatgpt.com"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every1.energy/learning-materials" TargetMode="External"/><Relationship Id="rId5" Type="http://schemas.openxmlformats.org/officeDocument/2006/relationships/hyperlink" Target="https://www.sciencedirect.com/science/article/pii/S2352484724001926?utm_source=chatgpt.com" TargetMode="External"/><Relationship Id="rId4" Type="http://schemas.openxmlformats.org/officeDocument/2006/relationships/hyperlink" Target="https://www.open.edu/openlearncreate/course/index.php?categoryid=1459" TargetMode="Externa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www.flickr.com/photos/76999192@N06/8914555364/in/photolist-ezKqJq-6GdEQk-6WWLTQ-26LaoTK-JtH2ax-2nRgW7B-5Zb2BK-97z7ZL-2nzbeQe-c2xvgh-54DEm-6GW7Bs-6GW5Du-6GW5gA-6GS3Qg-6GRYUg-6GW57b-6GRXNa-6GRXYp-6GW3A1-6GRZ1e-6GRZrD-6GS2Ke-c2xvyS-6GW75Q-6GS2tv-6cFMPr-6GS1b8-dyh7SQ-9ftpEe-dH6MK7-c2xuV1-6GW4qm-6GW8CN-dH18nF-9fx9ao-eXRoBE-8dzjHX-dH1hir-7tC3o-wHxmRb-dUT8M-rHexoe-dH1ju4-dH6Ucu-dH1rgF-dH1bDP-dH13v2-qDgL3H-dH6AMN" TargetMode="External"/><Relationship Id="rId13" Type="http://schemas.openxmlformats.org/officeDocument/2006/relationships/hyperlink" Target="https://creativecommons.org/licenses/by-sa/2.0/"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www.flickr.com/photos/26395486@N00/11040990083/" TargetMode="External"/><Relationship Id="rId12" Type="http://schemas.openxmlformats.org/officeDocument/2006/relationships/hyperlink" Target="https://www.flickr.com/photos/la-citta-vita/5964294206/in/photolist-a63ySJ-2if5NnW-25r9jwG-9NCzNg-2jTWyDw-Ruykm5-2k3vT2a-2jHw3rM-26wAznv-H8u1FC-HCUSyN-2jHrCbg-2jHrxUW-2jHw16p-cXN5kU-5J4xoF-fJj3MJ-23LWsCC-23LWs6A-23LWtaE-2k3vcaL-GMLHJH-2nsown9-brF35a-fJ31B2-2jTWrj6-2jTXZf9-HVaa8L-8ht37K-8M4ahu-YBtiPN-XpJbL-puGqk6-2nsigDR-2mDcop8-2jTX8zX-Nzsc5a-7YHViU-PCCEAp-79uuCF-H3323R-HRqJYg-HRqKjg-5JeU76-s4pgHv-5JeSrV-79uwwp-79umA4-ddYze8-79unS6" TargetMode="External"/><Relationship Id="rId17" Type="http://schemas.openxmlformats.org/officeDocument/2006/relationships/hyperlink" Target="https://www.flickr.com/photos/virtualeyesee/6107062655/in/photolist-aiEhXH-2mfbphB-2FNUzm-2mhR91F-6R5BGh-6CrL7s-9wTEoc-5RNZrj-hsxMoz-bXBkHs-6uZH4F-2qGyynr-i6cpkf-5DeuzB-62bCHj-627qw6-62bCJU-2mWWrGm-2owiRjb-5YhgUK-6zVhW9-62bCQN-FSHhxU-9iKHnC-bEVLmG-9nYSsY-2j9vWXy-2qnFW2U-EqM9T9-5Ttgxf-boWktF-7GZn1X-wQKRrm-7ztNWB-rwZSwo-d3XB41-2bmH5cd-67MMek-mT2BPc-p22mrg-QALCU8-PqUAWG-ni4p7x-FQQvr8-oexbpz-7vDaN3-LqgueC-72ottW-anrQVi-acx2uN" TargetMode="External"/><Relationship Id="rId2" Type="http://schemas.openxmlformats.org/officeDocument/2006/relationships/slide" Target="../slides/slide25.xml"/><Relationship Id="rId16" Type="http://schemas.openxmlformats.org/officeDocument/2006/relationships/hyperlink" Target="https://www.flickr.com/photos/tentenuk/18679340721/in/photolist-cm3fBf-cm3g1A-FpgqXN-FrxSDx-217hcCH-f5HBPe-pHHEg-oERpnX-usCvdD-us1sWh-uaYyPX-uaPWpQ-tvptVY-5RwtK8-71d9vB-X8vRgS-67SCqt-21htuyS-nTux14-21uN4ve-oaTEP3-jbEABF-2nPY1C4-5mxAEZ-2nMCtiW-2nbFcfw-2iVkj1b-sdeQKs-VY1H1F-2nZqj36-atbVgq-Xc9uog-4Pwhx9-2jMRVcr-2nMKXPS-2cG5u9E-WWxheY-2q8KcD3-VY2k2i-2nTVzya-2nTYfDh-2nTYfCA-29Ehcd3-2nTT1wD-2nWUkwX-2ocf6cZ-27GyXcG-2mndM1E" TargetMode="External"/><Relationship Id="rId1" Type="http://schemas.openxmlformats.org/officeDocument/2006/relationships/notesMaster" Target="../notesMasters/notesMaster1.xml"/><Relationship Id="rId6" Type="http://schemas.openxmlformats.org/officeDocument/2006/relationships/hyperlink" Target="https://www.pexels.com/photo/paper-beside-macbook-669623/" TargetMode="External"/><Relationship Id="rId11" Type="http://schemas.openxmlformats.org/officeDocument/2006/relationships/hyperlink" Target="https://creativecommons.org/publicdomain/zero/1.0/" TargetMode="External"/><Relationship Id="rId5" Type="http://schemas.openxmlformats.org/officeDocument/2006/relationships/hyperlink" Target="https://creativecommons.org/licenses/by-nc-nd/2.0/" TargetMode="External"/><Relationship Id="rId15" Type="http://schemas.openxmlformats.org/officeDocument/2006/relationships/hyperlink" Target="https://creativecommons.org/licenses/by/2.0/" TargetMode="External"/><Relationship Id="rId10" Type="http://schemas.openxmlformats.org/officeDocument/2006/relationships/hyperlink" Target="https://www.flickr.com/photos/cogdog/52417423400/in/photolist-jN6KtC-vmYXES-2nRWZMj-2csAZv9" TargetMode="External"/><Relationship Id="rId4" Type="http://schemas.openxmlformats.org/officeDocument/2006/relationships/hyperlink" Target="https://www.flickr.com/photos/patrick_verstappen/52546260006/in/photolist-2o4kjq7-8LJM4o-858AQj-855q1x-858zNw-858xdA-MXu2N-MXtHw-e324XE-MXLiK-MXLwF-5qUpAz-4GKsje-48BZVz-29fdK5L-5a8fF4-f2pJTf-KgUJ2q-9wsNqd-9eX9MN-9eU6Pv-2hNukin-Vn6YGn-fkdFDR-ViwBGm-25G13Zg-Vau9ex-Vm8EpH-2yTbqe-8PKEt5-2oFDcQw-U5wHjh-HpxETR-Vn6cKZ-V7BPwq-ULSkgW-M4Wmm-U5AvT3-2qEHVXz-oWeRXR-FiAwun-2h1B4EW-2qPpXsm-pvbp1p-ojfXss-2h1AdMe-cPEtgd-aGZE4-dAR39F-dVHSbD" TargetMode="External"/><Relationship Id="rId9" Type="http://schemas.openxmlformats.org/officeDocument/2006/relationships/hyperlink" Target="https://creativecommons.org/licenses/by-nc/2.0/" TargetMode="External"/><Relationship Id="rId14" Type="http://schemas.openxmlformats.org/officeDocument/2006/relationships/hyperlink" Target="https://www.flickr.com/photos/157270154@N05/42044625261/in/photolist-4Q93h1-vKR27-KDuvLt-7fxbma-78oxjg-3nz386-X6nZUD-2hUxXwD-ecUTJX-2nAXwNz-274kGh6-2p9gpoH-86iMjk-2yvdph-9R4Bpj-6siGbW-WV5pEn-7G5bXA-5XtQ9p-2jyVvqR-2obqJya-nZm4Vr-j23HsP-iupqiJ-2jw1Fqc-5ThX4T-7G5chU-7G5coo-R8dqZE-EgmDNV-FwDzbg-2mgNVWq-qM97Qp-G24Qkt-quJn4A-gHVux-G1XSsh-Qq3R8Z-6NU4Hx-SizbKR-dPACKn-8UkP7H-gqUnF-7N59bP-aRmHX-aRksN-aRncX-aRkZX-aRmHV-5TVweb"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Comunități energetice: Noțiuni de bază în domeniul IT</a:t>
            </a:r>
          </a:p>
          <a:p>
            <a:r>
              <a:rPr lang="en-GB" sz="1200" b="0" i="0" kern="1200" dirty="0">
                <a:solidFill>
                  <a:schemeClr val="tx1"/>
                </a:solidFill>
                <a:effectLst/>
                <a:latin typeface="+mn-lt"/>
                <a:ea typeface="+mn-ea"/>
                <a:cs typeface="+mn-cs"/>
              </a:rPr>
              <a:t>Acest proiect a beneficiat de finanțare din partea Programului Orizont al Uniunii Europene pentru Cercetare și Inovare (2021-2027) în cadrul acordului de grant nr. 101075596. Responsabilitatea pentru conținutul acestui material revine exclusiv proiectului Every1 și nu reflectă neapărat opinia Uniunii Europene. Prezentarea este licențiată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CC BY-SA 4.0, </a:t>
            </a:r>
            <a:r>
              <a:rPr lang="en-GB" sz="1200" b="0" i="0" kern="1200" dirty="0">
                <a:solidFill>
                  <a:schemeClr val="tx1"/>
                </a:solidFill>
                <a:effectLst/>
                <a:latin typeface="+mn-lt"/>
                <a:ea typeface="+mn-ea"/>
                <a:cs typeface="+mn-cs"/>
              </a:rPr>
              <a:t>cu excepția cazului în care se specifică altfel.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1408878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3. Rolul instrumentelor digitale de gestionare a energiei: flexibilitate</a:t>
            </a:r>
            <a:endParaRPr lang="en-US" sz="1050" kern="1200" dirty="0">
              <a:solidFill>
                <a:schemeClr val="bg1"/>
              </a:solidFill>
              <a:latin typeface="+mn-lt"/>
              <a:ea typeface="+mn-ea"/>
              <a:cs typeface="+mn-cs"/>
            </a:endParaRPr>
          </a:p>
          <a:p>
            <a:pPr algn="ctr" latinLnBrk="0"/>
            <a:r>
              <a:rPr lang="en-US" sz="1200" i="1" dirty="0">
                <a:solidFill>
                  <a:schemeClr val="accent5"/>
                </a:solidFill>
              </a:rPr>
              <a:t>Cum pot instrumentele digitale de gestionare a energiei să aducă beneficii comunităților energetice?</a:t>
            </a:r>
          </a:p>
          <a:p>
            <a:pPr algn="ctr" latinLnBrk="0"/>
            <a:endParaRPr lang="en-US"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2614181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3. Rolul instrumentelor digitale de gestionare a energiei: flexibilitate</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noProof="1">
                <a:sym typeface="Public Sans"/>
              </a:rPr>
              <a:t>Instrumentele digitale de gestionare a energiei optimizează consumul de energie prin monitorizare în timp real, informații inteligente privind consumul și îmbunătățiri colective ale eficienței.</a:t>
            </a:r>
            <a:endParaRPr lang="en-GB" sz="1200" noProof="1"/>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3156361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 tabel cu patru rânduri și patru coloane. Ca și anterior, cele patru coloane au următoarele titluri: Instrument; Servicii; Beneficii pentru o comunitate energetică; Cum poate acest instrument să sprijine o comunitate energetică? Ca și anterior, mai multe celule conțin mai multe puncte, astfel încât celulele vor fi numerotate aici.</a:t>
            </a:r>
          </a:p>
          <a:p>
            <a:r>
              <a:rPr lang="en-GB" dirty="0"/>
              <a:t>Primul rând de date: 1. </a:t>
            </a:r>
            <a:r>
              <a:rPr lang="en-GB" dirty="0" err="1"/>
              <a:t>EcoStruxure </a:t>
            </a:r>
            <a:r>
              <a:rPr lang="en-GB" dirty="0"/>
              <a:t>Facility Expert (la nivel mondial). 2. Gestionare integrată de la distanță. 3. Flexibilitate operațională îmbunătățită. 4. Optimizare bazată pe date. </a:t>
            </a:r>
          </a:p>
          <a:p>
            <a:r>
              <a:rPr lang="en-GB" dirty="0"/>
              <a:t>Al doilea rând de date: 1. Loop (Regatul Unit). 2. Monitorizare energetică cuprinzătoare, acces inteligent la date. 3. Informații privind consumul. 4. Îndrumări practice pentru flexibilitate.</a:t>
            </a:r>
          </a:p>
          <a:p>
            <a:r>
              <a:rPr lang="en-GB" dirty="0"/>
              <a:t>Al treilea rând de date: 1. </a:t>
            </a:r>
            <a:r>
              <a:rPr lang="en-GB" dirty="0" err="1"/>
              <a:t>Tibber </a:t>
            </a:r>
            <a:r>
              <a:rPr lang="en-GB" dirty="0"/>
              <a:t>(Suedia, Norvegia, Germania, Țările de Jos). 2. Achiziție dinamică de energie, gestionare a consumului în timp real. 3. Transferul sarcinii și reducerea costurilor, sustenabilitate îmbunătățită. 4. Optimizarea procesului decizional în domeniul energiei.</a:t>
            </a:r>
          </a:p>
          <a:p>
            <a:endParaRPr lang="en-GB" dirty="0"/>
          </a:p>
          <a:p>
            <a:r>
              <a:rPr lang="en-GB" dirty="0"/>
              <a:t>https://www.se.com/uk/en/</a:t>
            </a:r>
          </a:p>
          <a:p>
            <a:r>
              <a:rPr lang="en-GB" dirty="0"/>
              <a:t>https://loop.homes/</a:t>
            </a:r>
          </a:p>
          <a:p>
            <a:r>
              <a:rPr lang="en-GB" dirty="0" err="1"/>
              <a:t>https://tibber.com/en</a:t>
            </a:r>
            <a:endParaRPr lang="en-GB"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3891915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4. Rolul renovării și al calculatoarelor solare</a:t>
            </a:r>
            <a:endParaRPr lang="en-US" sz="1050" dirty="0">
              <a:solidFill>
                <a:schemeClr val="bg1"/>
              </a:solidFill>
              <a:ea typeface="Calibri"/>
              <a:cs typeface="Calibri"/>
            </a:endParaRPr>
          </a:p>
          <a:p>
            <a:pPr algn="ctr" latinLnBrk="0"/>
            <a:r>
              <a:rPr lang="en-US" sz="1200" i="1" dirty="0">
                <a:solidFill>
                  <a:schemeClr val="accent2"/>
                </a:solidFill>
              </a:rPr>
              <a:t>Cum sprijină calculatoarele pentru renovare și energie solară deciziile privind economisirea energiei?</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4160003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4. Rolul renovării și al calculatoarelor solare</a:t>
            </a:r>
            <a:endParaRPr lang="en-US" sz="1050" dirty="0">
              <a:solidFill>
                <a:schemeClr val="bg1"/>
              </a:solidFill>
              <a:ea typeface="Calibri"/>
              <a:cs typeface="Calibri"/>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sym typeface="Public Sans"/>
              </a:rPr>
              <a:t>Calculatoarele solare </a:t>
            </a:r>
            <a:r>
              <a:rPr lang="en-GB" sz="1200" noProof="0" dirty="0">
                <a:sym typeface="Public Sans"/>
              </a:rPr>
              <a:t>oferă planuri de renovare personalizate, ajutor financiar și informații bazate pe date pentru optimizarea eficienței energetice și a investițiilor în energie regenerabilă.</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952258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 tabel cu patru rânduri și patru coloane. La fel ca în tabelele anterioare, celulele conțin mai multe puncte, care vor fi numerotate aici. Primul rând este identic cu tabelele anterioare: 1. Instrument. 2. Serviciu. 3. Beneficii pentru o comunitate energetică. 4. Cum poate acest instrument să sprijine o comunitate energetică?</a:t>
            </a:r>
          </a:p>
          <a:p>
            <a:r>
              <a:rPr lang="en-GB" dirty="0"/>
              <a:t>Primul rând de date: 1. Effy (Franța). 2. Simularea proiectului și studiu personalizat, soluții integrate de renovare, acces la ajutoare și prime. 3. Renovare rentabilă, soluții personalizate pentru diverse clădiri. 4. Acces la subvenții.</a:t>
            </a:r>
          </a:p>
          <a:p>
            <a:pPr marL="0" marR="0" lvl="0" indent="0" algn="l" defTabSz="914400" rtl="0" eaLnBrk="1" fontAlgn="auto" latinLnBrk="1" hangingPunct="1">
              <a:lnSpc>
                <a:spcPct val="100000"/>
              </a:lnSpc>
              <a:spcBef>
                <a:spcPts val="0"/>
              </a:spcBef>
              <a:spcAft>
                <a:spcPts val="0"/>
              </a:spcAft>
              <a:buClrTx/>
              <a:buSzTx/>
              <a:buFontTx/>
              <a:buNone/>
              <a:tabLst/>
              <a:defRPr/>
            </a:pPr>
            <a:r>
              <a:rPr lang="en-GB" dirty="0"/>
              <a:t>Al doilea rând de date. 1. </a:t>
            </a:r>
            <a:r>
              <a:rPr lang="en-GB" dirty="0" err="1"/>
              <a:t>MaPrimeRénov </a:t>
            </a:r>
            <a:r>
              <a:rPr lang="en-GB" dirty="0"/>
              <a:t>(Franța). 2. Ajutor pentru renovare finanțat de guvernul francez, verificare a eligibilității și asistență pentru depunerea cererii. 3. Sprijin financiar pentru eficiența energetică. 4. </a:t>
            </a:r>
            <a:r>
              <a:rPr lang="en-GB" sz="1200" b="0" i="0" u="none" strike="noStrike" cap="none" noProof="0" dirty="0">
                <a:solidFill>
                  <a:srgbClr val="000000"/>
                </a:solidFill>
                <a:latin typeface="+mn-lt"/>
              </a:rPr>
              <a:t>Reducerea riscului investițional.</a:t>
            </a: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b="0" i="0" u="none" strike="noStrike" cap="none" noProof="0" dirty="0">
                <a:solidFill>
                  <a:srgbClr val="000000"/>
                </a:solidFill>
                <a:latin typeface="+mn-lt"/>
              </a:rPr>
              <a:t>Al treilea rând de date. 1. Energy Saving Trust – Instrumente și calculatoare energetice (Regatul Unit). 2. Sfaturi pentru îmbunătățirea eficienței energetice, Calculatoare energetice cuprinzătoare. 3. Evaluare holistică a energiei locuinței. 4. Planificare a renovării bazată pe date, Recomandări practice.</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GB" sz="1200" b="0" i="0" u="none" strike="noStrike" cap="none" noProof="0" dirty="0">
              <a:solidFill>
                <a:srgbClr val="000000"/>
              </a:solidFill>
              <a:latin typeface="+mn-lt"/>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GB" sz="1200" b="0" i="0" u="none" strike="noStrike" cap="none" noProof="0" dirty="0">
              <a:solidFill>
                <a:srgbClr val="000000"/>
              </a:solidFill>
              <a:latin typeface="+mn-lt"/>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GB" sz="1200" b="0" i="0" u="none" strike="noStrike" cap="none" noProof="0" dirty="0">
              <a:solidFill>
                <a:srgbClr val="000000"/>
              </a:solidFill>
              <a:latin typeface="+mn-lt"/>
            </a:endParaRPr>
          </a:p>
          <a:p>
            <a:endParaRPr lang="en-GB" dirty="0"/>
          </a:p>
          <a:p>
            <a:endParaRPr lang="en-GB" dirty="0"/>
          </a:p>
          <a:p>
            <a:endParaRPr lang="en-GB" dirty="0"/>
          </a:p>
          <a:p>
            <a:endParaRPr lang="en-GB" dirty="0"/>
          </a:p>
          <a:p>
            <a:endParaRPr lang="en-GB" dirty="0"/>
          </a:p>
          <a:p>
            <a:endParaRPr lang="en-GB" dirty="0"/>
          </a:p>
          <a:p>
            <a:r>
              <a:rPr lang="en-GB" dirty="0"/>
              <a:t>https://www.effy.fr</a:t>
            </a:r>
          </a:p>
          <a:p>
            <a:r>
              <a:rPr lang="en-GB" dirty="0"/>
              <a:t>https://www.iea.org/policies/17749-frances-maprimerenov-programme</a:t>
            </a:r>
          </a:p>
          <a:p>
            <a:r>
              <a:rPr lang="en-GB" dirty="0"/>
              <a:t>https://energysavingtrust.org.uk/energy-at-home/energy-tools-and-calculators/</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2934133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5. Platforme digitale: partajarea energiei  </a:t>
            </a:r>
            <a:endParaRPr lang="en-US" sz="1050" dirty="0">
              <a:solidFill>
                <a:schemeClr val="bg1"/>
              </a:solidFill>
            </a:endParaRPr>
          </a:p>
          <a:p>
            <a:pPr algn="ctr" latinLnBrk="0"/>
            <a:r>
              <a:rPr lang="en-US" sz="1200" i="1" dirty="0">
                <a:solidFill>
                  <a:schemeClr val="accent2"/>
                </a:solidFill>
              </a:rPr>
              <a:t>Cum pot platformele digitale să îmbunătățească gestionarea comunității energetice?</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1180303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5. Platforme digitale: partajarea energiei  </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dirty="0">
                <a:sym typeface="Public Sans"/>
              </a:rPr>
              <a:t>Platformele digitale sprijină eficientizarea operațiunilor, facturarea și luarea deciziilor.</a:t>
            </a:r>
            <a:endParaRPr lang="en-US" sz="120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896633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dirty="0"/>
              <a:t>Un tabel cu patru coloane și trei rânduri. Celulele vor fi numerotate ca și anterior. Titlurile coloanelor sunt aceleași ca și anterior: 1. Instrument. 2. Servicii. 3. Beneficii pentru o comunitate energetică. 4. Cum poate acest instrument să sprijine o comunitate energetică?</a:t>
            </a:r>
            <a:br>
              <a:rPr lang="en-GB" dirty="0"/>
            </a:br>
            <a:r>
              <a:rPr lang="en-GB" dirty="0"/>
              <a:t>Primul rând de date: 1. </a:t>
            </a:r>
            <a:r>
              <a:rPr lang="en-GB" dirty="0" err="1"/>
              <a:t>eGon </a:t>
            </a:r>
            <a:r>
              <a:rPr lang="en-GB" dirty="0"/>
              <a:t>(Germania). 2. Portal online, gestionarea membrilor, facturare automată, gestionarea digitală a contractelor, înregistrarea comunității. 3. Administrare simplificată și transparență, prețuri clare și transparente. 4. </a:t>
            </a:r>
            <a:r>
              <a:rPr lang="en-GB" sz="1200" b="0" i="0" u="none" strike="noStrike" cap="none" noProof="0" dirty="0">
                <a:solidFill>
                  <a:srgbClr val="000000"/>
                </a:solidFill>
                <a:latin typeface="+mn-lt"/>
              </a:rPr>
              <a:t>Dematerializarea procesului.</a:t>
            </a: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b="0" i="0" u="none" strike="noStrike" cap="none" noProof="0" dirty="0">
                <a:solidFill>
                  <a:srgbClr val="000000"/>
                </a:solidFill>
                <a:latin typeface="+mn-lt"/>
              </a:rPr>
              <a:t>Al doilea rând de date: 1. </a:t>
            </a:r>
            <a:r>
              <a:rPr lang="en-GB" sz="1200" b="0" i="0" u="none" strike="noStrike" cap="none" noProof="0" dirty="0" err="1">
                <a:solidFill>
                  <a:srgbClr val="000000"/>
                </a:solidFill>
                <a:latin typeface="+mn-lt"/>
              </a:rPr>
              <a:t>Neoom </a:t>
            </a:r>
            <a:r>
              <a:rPr lang="en-GB" sz="1200" b="0" i="0" u="none" strike="noStrike" cap="none" noProof="0" dirty="0">
                <a:solidFill>
                  <a:srgbClr val="000000"/>
                </a:solidFill>
                <a:latin typeface="+mn-lt"/>
              </a:rPr>
              <a:t>(Germania, Austria, Republica Cehă). 2. Soluție digitală cuprinzătoare, formarea comunității și potrivirea inteligentă, tablou de bord digital și gestionarea energiei. 3. Securitatea prețului energiei electrice și economii de costuri, oportunități de venituri și acces la energie verde, împuternicirea comunității. 4. Date transparente pentru luarea deciziilor, formarea facilă a comunității, operațiuni automatizate.</a:t>
            </a:r>
            <a:endParaRPr lang="en-GB" dirty="0"/>
          </a:p>
          <a:p>
            <a:endParaRPr lang="en-GB" dirty="0"/>
          </a:p>
          <a:p>
            <a:r>
              <a:rPr lang="en-GB" dirty="0"/>
              <a:t>https://rego-n.org/index.html</a:t>
            </a:r>
          </a:p>
          <a:p>
            <a:r>
              <a:rPr lang="en-GB" dirty="0"/>
              <a:t>https://neoom.com/en/</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18</a:t>
            </a:fld>
            <a:endParaRPr lang="ko-KR" altLang="en-US"/>
          </a:p>
        </p:txBody>
      </p:sp>
    </p:spTree>
    <p:extLst>
      <p:ext uri="{BB962C8B-B14F-4D97-AF65-F5344CB8AC3E}">
        <p14:creationId xmlns:p14="http://schemas.microsoft.com/office/powerpoint/2010/main" val="134959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6. Gestionarea energiei și comunitățile energetice: implicarea socială   </a:t>
            </a:r>
            <a:endParaRPr lang="en-US" sz="1050" dirty="0">
              <a:solidFill>
                <a:schemeClr val="bg1"/>
              </a:solidFill>
            </a:endParaRPr>
          </a:p>
          <a:p>
            <a:pPr algn="ctr" latinLnBrk="0"/>
            <a:r>
              <a:rPr lang="en-US" sz="1200" i="1" dirty="0">
                <a:solidFill>
                  <a:schemeClr val="accent2"/>
                </a:solidFill>
              </a:rPr>
              <a:t>Cum poate o comunitate energetică să se implice în gestionarea energiei?</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19</a:t>
            </a:fld>
            <a:endParaRPr lang="ko-KR" altLang="en-US"/>
          </a:p>
        </p:txBody>
      </p:sp>
    </p:spTree>
    <p:extLst>
      <p:ext uri="{BB962C8B-B14F-4D97-AF65-F5344CB8AC3E}">
        <p14:creationId xmlns:p14="http://schemas.microsoft.com/office/powerpoint/2010/main" val="786530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t>Administrați o comunitate energetică și vă gândiți să introduceți sau să îmbunătățiți infrastructura IT? Sunteți interesat să investiți în comunitatea dvs. energetică, dar nu știți de unde să începeți? În această scurtă prezentare vom explora: </a:t>
            </a:r>
          </a:p>
          <a:p>
            <a:pPr latinLnBrk="0"/>
            <a:endParaRPr lang="en-GB" sz="1200" dirty="0"/>
          </a:p>
          <a:p>
            <a:pPr marL="457200" indent="-457200" latinLnBrk="0">
              <a:buChar char="•"/>
            </a:pPr>
            <a:r>
              <a:rPr lang="en-GB" sz="1200" dirty="0"/>
              <a:t>Diferite servicii și motivele pentru care acestea ar putea fi benefice pentru comunitatea dvs. energetică.</a:t>
            </a:r>
          </a:p>
          <a:p>
            <a:pPr marL="457200" indent="-457200" latinLnBrk="0">
              <a:buChar char="•"/>
            </a:pPr>
            <a:r>
              <a:rPr lang="en-GB" sz="1200" dirty="0"/>
              <a:t>Exemple de tipuri de instrumente care vă pot ajuta în luarea deciziilor.</a:t>
            </a:r>
            <a:endParaRPr lang="en-GB" sz="1200" dirty="0">
              <a:ea typeface="Calibri"/>
              <a:cs typeface="Calibri"/>
            </a:endParaRPr>
          </a:p>
          <a:p>
            <a:pPr marL="457200" indent="-457200" latinLnBrk="0">
              <a:buChar char="•"/>
            </a:pPr>
            <a:r>
              <a:rPr lang="en-GB" sz="1200" dirty="0"/>
              <a:t>Cum să evaluați instrumentele, produsele și serviciile</a:t>
            </a:r>
            <a:r>
              <a:rPr lang="en-GB" sz="1600" dirty="0"/>
              <a:t>.</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t>*Vă rugăm să rețineți că instrumentele enumerate în această prezentare sunt doar cu titlu ilustrativ și nu reprezintă recomandări. Unele instrumente din această listă sunt specifice anumitor țări. Este posibil ca acestea să nu fie disponibile în țara dumneavoastră. Puteți căuta instrumente sau software naționale similare.</a:t>
            </a:r>
            <a:r>
              <a:rPr lang="en-GB" sz="1200" dirty="0"/>
              <a:t> </a:t>
            </a:r>
            <a:endParaRPr lang="en-GB" sz="1200"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3228642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6. Gestionarea energiei și comunitățile energetice: implicarea socială   </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ea typeface="Public Sans"/>
                <a:sym typeface="Public Sans"/>
              </a:rPr>
              <a:t>Comunitățile energetice pot utiliza </a:t>
            </a:r>
            <a:r>
              <a:rPr lang="en-GB" sz="1200" noProof="0" dirty="0">
                <a:ea typeface="Public Sans"/>
                <a:sym typeface="Public Sans"/>
              </a:rPr>
              <a:t>instrumente digitale integrate pentru monitorizare, analiză și colaborare, în vederea luării de decizii bazate pe date și a planificării locale.</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20</a:t>
            </a:fld>
            <a:endParaRPr lang="ko-KR" altLang="en-US"/>
          </a:p>
        </p:txBody>
      </p:sp>
    </p:spTree>
    <p:extLst>
      <p:ext uri="{BB962C8B-B14F-4D97-AF65-F5344CB8AC3E}">
        <p14:creationId xmlns:p14="http://schemas.microsoft.com/office/powerpoint/2010/main" val="3348802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 tabel similar cu cele anterioare, dar, deși are patru coloane identice, are doar două rânduri. Primul rând este același: 1. Instrument. 2. Servicii. 3. Beneficii pentru o comunitate energetică. 4. Cum poate acest instrument să sprijine o comunitate energetică?</a:t>
            </a:r>
          </a:p>
          <a:p>
            <a:r>
              <a:rPr lang="en-GB" dirty="0"/>
              <a:t>Primul și singurul rând de date: 1. </a:t>
            </a:r>
            <a:r>
              <a:rPr lang="en-GB" dirty="0" err="1"/>
              <a:t>EnergyID </a:t>
            </a:r>
            <a:r>
              <a:rPr lang="en-GB" dirty="0"/>
              <a:t>(Țările de Jos, Belgia, Franța, Portugalia, Italia). 2. Monitorizarea consumului all-in-one, informații despre performanța solară, integrarea datelor, grupuri sociale colaborative. 3. Promovează implicarea comunității, facilitează planificarea locală, benchmarking pentru acțiune. 4. Luarea deciziilor bazate pe date, colaborare socială îmbunătățită, analize personalizabile.</a:t>
            </a:r>
          </a:p>
          <a:p>
            <a:endParaRPr lang="en-GB" dirty="0"/>
          </a:p>
          <a:p>
            <a:r>
              <a:rPr lang="en-GB" dirty="0"/>
              <a:t>https://www.energyid.eu/en/</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21</a:t>
            </a:fld>
            <a:endParaRPr lang="ko-KR" altLang="en-US"/>
          </a:p>
        </p:txBody>
      </p:sp>
    </p:spTree>
    <p:extLst>
      <p:ext uri="{BB962C8B-B14F-4D97-AF65-F5344CB8AC3E}">
        <p14:creationId xmlns:p14="http://schemas.microsoft.com/office/powerpoint/2010/main" val="2241241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7. Alegerea instrumentelor IT pentru comunitatea dvs. energetică: Evaluare  </a:t>
            </a:r>
            <a:endParaRPr lang="en-US" sz="1050" kern="1200" dirty="0">
              <a:solidFill>
                <a:schemeClr val="bg1"/>
              </a:solidFill>
              <a:latin typeface="+mn-lt"/>
              <a:ea typeface="+mn-ea"/>
              <a:cs typeface="+mn-cs"/>
            </a:endParaRPr>
          </a:p>
          <a:p>
            <a:pPr algn="ctr" latinLnBrk="0"/>
            <a:r>
              <a:rPr lang="en-US" sz="1200" i="1" dirty="0">
                <a:solidFill>
                  <a:schemeClr val="accent2"/>
                </a:solidFill>
              </a:rPr>
              <a:t>Cum putem alege instrumentele IT potrivite pentru comunitatea noastră energetică?</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22</a:t>
            </a:fld>
            <a:endParaRPr lang="ko-KR" altLang="en-US"/>
          </a:p>
        </p:txBody>
      </p:sp>
    </p:spTree>
    <p:extLst>
      <p:ext uri="{BB962C8B-B14F-4D97-AF65-F5344CB8AC3E}">
        <p14:creationId xmlns:p14="http://schemas.microsoft.com/office/powerpoint/2010/main" val="4206205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7. Alegerea instrumentelor IT pentru comunitatea dvs. energetică: Evaluare  </a:t>
            </a:r>
            <a:endParaRPr lang="en-US" sz="1050" dirty="0">
              <a:solidFill>
                <a:schemeClr val="bg1"/>
              </a:solidFill>
            </a:endParaRPr>
          </a:p>
          <a:p>
            <a:pPr latinLnBrk="0"/>
            <a:r>
              <a:rPr lang="en-GB" sz="1200" noProof="0" dirty="0">
                <a:ea typeface="Public Sans"/>
                <a:sym typeface="Public Sans"/>
              </a:rPr>
              <a:t>Ar trebui să evaluați un instrument pe baza funcționalității, ușurinței în utilizare, integrării, scalabilității, costului, asistenței, securității și flexibilității acestuia. Câteva întrebări de luat în considerare:</a:t>
            </a:r>
          </a:p>
          <a:p>
            <a:pPr latinLnBrk="0"/>
            <a:endParaRPr lang="en-GB" sz="1200" noProof="0" dirty="0">
              <a:ea typeface="Public Sans"/>
              <a:sym typeface="Public Sans"/>
            </a:endParaRPr>
          </a:p>
          <a:p>
            <a:pPr marL="342900" indent="-342900" latinLnBrk="0">
              <a:buFont typeface="Arial" panose="020B0604020202020204" pitchFamily="34" charset="0"/>
              <a:buChar char="•"/>
            </a:pPr>
            <a:r>
              <a:rPr lang="en-GB" sz="1200" b="1" noProof="0" dirty="0">
                <a:sym typeface="Public Sans"/>
              </a:rPr>
              <a:t>Funcționalitate: </a:t>
            </a:r>
            <a:r>
              <a:rPr lang="en-GB" sz="1200" noProof="0" dirty="0">
                <a:sym typeface="Public Sans"/>
              </a:rPr>
              <a:t>Instrumentul răspunde nevoilor noastre energetice?</a:t>
            </a:r>
          </a:p>
          <a:p>
            <a:pPr marL="342900" indent="-342900" latinLnBrk="0">
              <a:buFont typeface="Arial" panose="020B0604020202020204" pitchFamily="34" charset="0"/>
              <a:buChar char="•"/>
            </a:pPr>
            <a:r>
              <a:rPr lang="en-GB" sz="1200" b="1" noProof="0" dirty="0">
                <a:sym typeface="Public Sans"/>
              </a:rPr>
              <a:t>Utilizabilitate: </a:t>
            </a:r>
            <a:r>
              <a:rPr lang="en-GB" sz="1200" noProof="0" dirty="0">
                <a:sym typeface="Public Sans"/>
              </a:rPr>
              <a:t>Instrumentul este ușor de utilizat? </a:t>
            </a:r>
          </a:p>
          <a:p>
            <a:pPr marL="342900" indent="-342900" latinLnBrk="0">
              <a:buFont typeface="Arial" panose="020B0604020202020204" pitchFamily="34" charset="0"/>
              <a:buChar char="•"/>
            </a:pPr>
            <a:r>
              <a:rPr lang="en-GB" sz="1200" b="1" noProof="0" dirty="0">
                <a:sym typeface="Public Sans"/>
              </a:rPr>
              <a:t>Integrare: </a:t>
            </a:r>
            <a:r>
              <a:rPr lang="en-GB" sz="1200" noProof="0" dirty="0">
                <a:sym typeface="Public Sans"/>
              </a:rPr>
              <a:t>Instrumentul funcționează cu sistemele existente?</a:t>
            </a:r>
          </a:p>
          <a:p>
            <a:pPr marL="342900" indent="-342900" latinLnBrk="0">
              <a:buFont typeface="Arial" panose="020B0604020202020204" pitchFamily="34" charset="0"/>
              <a:buChar char="•"/>
            </a:pPr>
            <a:r>
              <a:rPr lang="en-GB" sz="1200" b="1" noProof="0" dirty="0">
                <a:sym typeface="Public Sans"/>
              </a:rPr>
              <a:t>Scalabilitate: </a:t>
            </a:r>
            <a:r>
              <a:rPr lang="en-GB" sz="1200" noProof="0" dirty="0">
                <a:sym typeface="Public Sans"/>
              </a:rPr>
              <a:t>Instrumentul poate crește odată cu comunitatea noastră? </a:t>
            </a:r>
          </a:p>
          <a:p>
            <a:pPr marL="342900" indent="-342900" latinLnBrk="0">
              <a:buFont typeface="Arial" panose="020B0604020202020204" pitchFamily="34" charset="0"/>
              <a:buChar char="•"/>
            </a:pPr>
            <a:r>
              <a:rPr lang="en-GB" sz="1200" b="1" noProof="0" dirty="0">
                <a:sym typeface="Public Sans"/>
              </a:rPr>
              <a:t>Rentabilitate: </a:t>
            </a:r>
            <a:r>
              <a:rPr lang="en-GB" sz="1200" noProof="0" dirty="0">
                <a:sym typeface="Public Sans"/>
              </a:rPr>
              <a:t>Beneficiile depășesc costurile suplimentare?</a:t>
            </a:r>
          </a:p>
          <a:p>
            <a:pPr marL="342900" indent="-342900" latinLnBrk="0">
              <a:buFont typeface="Arial" panose="020B0604020202020204" pitchFamily="34" charset="0"/>
              <a:buChar char="•"/>
            </a:pPr>
            <a:r>
              <a:rPr lang="en-GB" sz="1200" b="1" noProof="0" dirty="0">
                <a:sym typeface="Public Sans"/>
              </a:rPr>
              <a:t>Asistență și instruire: </a:t>
            </a:r>
            <a:r>
              <a:rPr lang="en-GB" sz="1200" noProof="0" dirty="0">
                <a:sym typeface="Public Sans"/>
              </a:rPr>
              <a:t>Asistența este ușor accesibilă?</a:t>
            </a:r>
          </a:p>
          <a:p>
            <a:pPr marL="342900" indent="-342900" latinLnBrk="0">
              <a:buFont typeface="Arial" panose="020B0604020202020204" pitchFamily="34" charset="0"/>
              <a:buChar char="•"/>
            </a:pPr>
            <a:r>
              <a:rPr lang="en-GB" sz="1200" b="1" noProof="0" dirty="0">
                <a:sym typeface="Public Sans"/>
              </a:rPr>
              <a:t>Securitate: </a:t>
            </a:r>
            <a:r>
              <a:rPr lang="en-GB" sz="1200" noProof="0" dirty="0">
                <a:sym typeface="Public Sans"/>
              </a:rPr>
              <a:t>Datele și confidențialitatea sunt protejate? </a:t>
            </a:r>
          </a:p>
          <a:p>
            <a:pPr marL="342900" indent="-342900" latinLnBrk="0">
              <a:buFont typeface="Arial" panose="020B0604020202020204" pitchFamily="34" charset="0"/>
              <a:buChar char="•"/>
            </a:pPr>
            <a:r>
              <a:rPr lang="en-GB" sz="1200" b="1" noProof="0" dirty="0">
                <a:sym typeface="Public Sans"/>
              </a:rPr>
              <a:t>Flexibilitate: </a:t>
            </a:r>
            <a:r>
              <a:rPr lang="en-GB" sz="1200" noProof="0" dirty="0">
                <a:sym typeface="Public Sans"/>
              </a:rPr>
              <a:t>Instrumentul poate fi personalizat în funcție de nevoile noastre? </a:t>
            </a:r>
          </a:p>
          <a:p>
            <a:pPr marL="342900" indent="-342900" latinLnBrk="0">
              <a:buFont typeface="Arial" panose="020B0604020202020204" pitchFamily="34" charset="0"/>
              <a:buChar char="•"/>
            </a:pPr>
            <a:r>
              <a:rPr lang="en-GB" sz="1200" b="1" noProof="0" dirty="0">
                <a:sym typeface="Public Sans"/>
              </a:rPr>
              <a:t>Feedback-ul utilizatorilor: </a:t>
            </a:r>
            <a:r>
              <a:rPr lang="en-GB" sz="1200" noProof="0" dirty="0">
                <a:sym typeface="Public Sans"/>
              </a:rPr>
              <a:t>Sunt ceilalți mulțumiți de instrument?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23</a:t>
            </a:fld>
            <a:endParaRPr lang="ko-KR" altLang="en-US"/>
          </a:p>
        </p:txBody>
      </p:sp>
    </p:spTree>
    <p:extLst>
      <p:ext uri="{BB962C8B-B14F-4D97-AF65-F5344CB8AC3E}">
        <p14:creationId xmlns:p14="http://schemas.microsoft.com/office/powerpoint/2010/main" val="1947490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Pași următori</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Dacă doriți să aflați mai multe despre instrumentele, serviciile și produsele care sprijină comunitățile energetice, următoarele resurse vă pot fi utile: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cs typeface="Calibri"/>
              </a:rPr>
              <a:t>Citiți </a:t>
            </a:r>
            <a:r>
              <a:rPr lang="en-US" altLang="ko-KR" sz="1200" i="1" dirty="0">
                <a:solidFill>
                  <a:srgbClr val="373737"/>
                </a:solidFill>
                <a:ea typeface="맑은 고딕"/>
                <a:hlinkClick r:id="rId3"/>
              </a:rPr>
              <a:t>Repozitoriul comunităților energetice</a:t>
            </a:r>
            <a:r>
              <a:rPr lang="en-US" altLang="ko-KR" sz="1200" dirty="0">
                <a:solidFill>
                  <a:srgbClr val="373737"/>
                </a:solidFill>
                <a:ea typeface="맑은 고딕"/>
              </a:rPr>
              <a:t> al Comisiei Europene</a:t>
            </a:r>
            <a:r>
              <a:rPr lang="en-US" altLang="ko-KR" sz="1200" i="1" dirty="0">
                <a:solidFill>
                  <a:srgbClr val="373737"/>
                </a:solidFill>
                <a:ea typeface="맑은 고딕"/>
                <a:hlinkClick r:id="rId3"/>
              </a:rPr>
              <a:t>: Instrumente digitale pentru comunitățile energetice</a:t>
            </a:r>
            <a:r>
              <a:rPr lang="en-US" altLang="ko-KR" sz="1200" i="1" dirty="0">
                <a:solidFill>
                  <a:srgbClr val="373737"/>
                </a:solidFill>
                <a:ea typeface="맑은 고딕"/>
              </a:rPr>
              <a:t>.  </a:t>
            </a:r>
            <a:endParaRPr lang="en-US" altLang="ko-KR" sz="1200" i="1" dirty="0">
              <a:solidFill>
                <a:srgbClr val="373737"/>
              </a:solidFill>
              <a:ea typeface="맑은 고딕"/>
              <a:cs typeface="Calibri"/>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dirty="0">
                <a:solidFill>
                  <a:srgbClr val="373737"/>
                </a:solidFill>
                <a:ea typeface="Calibri"/>
              </a:rPr>
              <a:t>Consultați seria de cursuri scurte Every1: </a:t>
            </a:r>
            <a:r>
              <a:rPr lang="en-US" sz="1200" i="1" dirty="0">
                <a:solidFill>
                  <a:srgbClr val="373737"/>
                </a:solidFill>
                <a:ea typeface="Calibri"/>
                <a:hlinkClick r:id="rId4"/>
              </a:rPr>
              <a:t>Noțiuni esențiale despre energia digitală</a:t>
            </a:r>
            <a:r>
              <a:rPr lang="en-US" sz="1200" i="1" dirty="0">
                <a:solidFill>
                  <a:srgbClr val="373737"/>
                </a:solidFill>
                <a:ea typeface="Calibri"/>
              </a:rPr>
              <a:t>.</a:t>
            </a:r>
            <a:endParaRPr lang="en-US"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cs typeface="Calibri"/>
              </a:rPr>
              <a:t>Citiți lucrarea de cercetare Energy Reports </a:t>
            </a:r>
            <a:r>
              <a:rPr lang="en-US" altLang="ko-KR" sz="1200" i="1" dirty="0">
                <a:solidFill>
                  <a:srgbClr val="373737"/>
                </a:solidFill>
                <a:ea typeface="맑은 고딕"/>
                <a:cs typeface="Calibri"/>
                <a:hlinkClick r:id="rId5"/>
              </a:rPr>
              <a:t>„Instrumente de modelare pentru evaluarea comunităților de energie regenerabilă</a:t>
            </a:r>
            <a:r>
              <a:rPr lang="en-US" altLang="ko-KR" sz="1200" i="1" dirty="0">
                <a:solidFill>
                  <a:srgbClr val="373737"/>
                </a:solidFill>
                <a:ea typeface="맑은 고딕"/>
                <a:cs typeface="Calibri"/>
              </a:rPr>
              <a:t>”. </a:t>
            </a:r>
          </a:p>
          <a:p>
            <a:pPr algn="ctr" latinLnBrk="0"/>
            <a:r>
              <a:rPr lang="en-US" sz="1200" dirty="0">
                <a:solidFill>
                  <a:srgbClr val="373737"/>
                </a:solidFill>
                <a:ea typeface="Calibri"/>
                <a:hlinkClick r:id="rId6"/>
              </a:rPr>
              <a:t>Aflați mai multe despre materialele de învățare ale proiectului Every1.</a:t>
            </a:r>
            <a:endParaRPr lang="en-US" dirty="0"/>
          </a:p>
          <a:p>
            <a:pPr algn="ctr" latinLnBrk="0"/>
            <a:endParaRPr lang="en-US" altLang="ko-KR" sz="1200" dirty="0">
              <a:solidFill>
                <a:srgbClr val="373737"/>
              </a:solidFill>
              <a:ea typeface="맑은 고딕"/>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24</a:t>
            </a:fld>
            <a:endParaRPr lang="ko-KR" altLang="en-US"/>
          </a:p>
        </p:txBody>
      </p:sp>
    </p:spTree>
    <p:extLst>
      <p:ext uri="{BB962C8B-B14F-4D97-AF65-F5344CB8AC3E}">
        <p14:creationId xmlns:p14="http://schemas.microsoft.com/office/powerpoint/2010/main" val="542965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Mulțumiri</a:t>
            </a:r>
          </a:p>
          <a:p>
            <a:pPr latinLnBrk="0"/>
            <a:r>
              <a:rPr lang="en-GB" dirty="0"/>
              <a:t>Această prezentare intitulată </a:t>
            </a:r>
            <a:r>
              <a:rPr lang="en-GB" i="1" dirty="0"/>
              <a:t>„Comunități energetice: noțiuni de bază despre IT” </a:t>
            </a:r>
            <a:r>
              <a:rPr lang="en-GB" dirty="0"/>
              <a:t>a fost realizată de proiectul Every1 și este licențiată </a:t>
            </a:r>
            <a:r>
              <a:rPr lang="en-GB" dirty="0">
                <a:hlinkClick r:id="rId3"/>
              </a:rPr>
              <a:t>CC BY-SA 4.0</a:t>
            </a:r>
            <a:r>
              <a:rPr lang="en-GB" dirty="0"/>
              <a:t>, cu excepția cazului în care se specifică altfel. </a:t>
            </a:r>
          </a:p>
          <a:p>
            <a:pPr latinLnBrk="0"/>
            <a:endParaRPr lang="en-GB" dirty="0"/>
          </a:p>
          <a:p>
            <a:pPr latinLnBrk="0"/>
            <a:r>
              <a:rPr lang="en-GB" dirty="0"/>
              <a:t>Imaginile utilizate în această prezentare sunt următoarele: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Imaginea de copertă: </a:t>
            </a:r>
            <a:r>
              <a:rPr lang="en-US" i="1" dirty="0">
                <a:solidFill>
                  <a:schemeClr val="dk1"/>
                </a:solidFill>
                <a:ea typeface="Public Sans"/>
                <a:cs typeface="Public Sans"/>
                <a:sym typeface="Public Sans"/>
                <a:hlinkClick r:id="rId4"/>
              </a:rPr>
              <a:t>Community </a:t>
            </a:r>
            <a:r>
              <a:rPr lang="en-US" dirty="0">
                <a:solidFill>
                  <a:schemeClr val="dk1"/>
                </a:solidFill>
                <a:ea typeface="Public Sans"/>
                <a:cs typeface="Public Sans"/>
                <a:sym typeface="Public Sans"/>
              </a:rPr>
              <a:t>de </a:t>
            </a:r>
            <a:r>
              <a:rPr lang="en-US" dirty="0" err="1">
                <a:solidFill>
                  <a:schemeClr val="dk1"/>
                </a:solidFill>
                <a:ea typeface="Public Sans"/>
                <a:cs typeface="Public Sans"/>
                <a:sym typeface="Public Sans"/>
              </a:rPr>
              <a:t>patrick verstappen </a:t>
            </a:r>
            <a:r>
              <a:rPr lang="en-US" dirty="0">
                <a:solidFill>
                  <a:schemeClr val="dk1"/>
                </a:solidFill>
                <a:ea typeface="Public Sans"/>
                <a:cs typeface="Public Sans"/>
                <a:sym typeface="Public Sans"/>
              </a:rPr>
              <a:t>este licențiată </a:t>
            </a:r>
            <a:r>
              <a:rPr lang="en-US" dirty="0">
                <a:solidFill>
                  <a:schemeClr val="dk1"/>
                </a:solidFill>
                <a:ea typeface="Public Sans"/>
                <a:cs typeface="Public Sans"/>
                <a:sym typeface="Public Sans"/>
                <a:hlinkClick r:id="rId5"/>
              </a:rPr>
              <a:t>CC BY-NC-ND 2.0</a:t>
            </a:r>
            <a:r>
              <a:rPr lang="en-US" dirty="0">
                <a:solidFill>
                  <a:schemeClr val="dk1"/>
                </a:solidFill>
                <a:ea typeface="Public Sans"/>
                <a:cs typeface="Public Sans"/>
                <a:sym typeface="Public Sans"/>
              </a:rPr>
              <a:t>.</a:t>
            </a:r>
            <a:endParaRPr lang="en-US" sz="12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Imagine text introducere: </a:t>
            </a:r>
            <a:r>
              <a:rPr lang="en-US" i="1" dirty="0">
                <a:solidFill>
                  <a:schemeClr val="dk1"/>
                </a:solidFill>
                <a:ea typeface="Public Sans"/>
                <a:cs typeface="Public Sans"/>
                <a:sym typeface="Public Sans"/>
              </a:rPr>
              <a:t>Hârtie lângă </a:t>
            </a:r>
            <a:r>
              <a:rPr lang="en-US" i="1" dirty="0" err="1">
                <a:solidFill>
                  <a:schemeClr val="dk1"/>
                </a:solidFill>
                <a:ea typeface="Public Sans"/>
                <a:cs typeface="Public Sans"/>
                <a:sym typeface="Public Sans"/>
              </a:rPr>
              <a:t>Macbook </a:t>
            </a:r>
            <a:r>
              <a:rPr lang="en-US" dirty="0">
                <a:solidFill>
                  <a:schemeClr val="dk1"/>
                </a:solidFill>
                <a:ea typeface="Public Sans"/>
                <a:cs typeface="Public Sans"/>
                <a:sym typeface="Public Sans"/>
              </a:rPr>
              <a:t>de </a:t>
            </a:r>
            <a:r>
              <a:rPr lang="en-US" sz="1200" u="sng" dirty="0">
                <a:solidFill>
                  <a:schemeClr val="dk1"/>
                </a:solidFill>
                <a:ea typeface="Public Sans"/>
                <a:cs typeface="Public Sans"/>
                <a:sym typeface="Public Sans"/>
                <a:hlinkClick r:id="rId6">
                  <a:extLst>
                    <a:ext uri="{A12FA001-AC4F-418D-AE19-62706E023703}">
                      <ahyp:hlinkClr xmlns:ahyp="http://schemas.microsoft.com/office/drawing/2018/hyperlinkcolor" val="tx"/>
                    </a:ext>
                  </a:extLst>
                </a:hlinkClick>
              </a:rPr>
              <a:t>Lukas pe Pexels.com</a:t>
            </a:r>
            <a:endParaRPr lang="en-US"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Întrebarea 1: </a:t>
            </a:r>
            <a:r>
              <a:rPr lang="en-US" sz="1200" dirty="0">
                <a:solidFill>
                  <a:schemeClr val="dk1"/>
                </a:solidFill>
                <a:ea typeface="Public Sans"/>
                <a:cs typeface="Public Sans"/>
                <a:sym typeface="Public Sans"/>
                <a:hlinkClick r:id="rId7"/>
              </a:rPr>
              <a:t>Digital City </a:t>
            </a:r>
            <a:r>
              <a:rPr lang="en-US" sz="1200" dirty="0">
                <a:solidFill>
                  <a:schemeClr val="dk1"/>
                </a:solidFill>
                <a:ea typeface="Public Sans"/>
                <a:cs typeface="Public Sans"/>
                <a:sym typeface="Public Sans"/>
              </a:rPr>
              <a:t>de scratch-media este licențiată </a:t>
            </a:r>
            <a:r>
              <a:rPr lang="en-US" sz="1200" dirty="0">
                <a:solidFill>
                  <a:schemeClr val="dk1"/>
                </a:solidFill>
                <a:ea typeface="Public Sans"/>
                <a:cs typeface="Public Sans"/>
                <a:sym typeface="Public Sans"/>
                <a:hlinkClick r:id="rId5"/>
              </a:rPr>
              <a:t>CC BY-NC-ND 2.0</a:t>
            </a:r>
            <a:r>
              <a:rPr lang="en-US" sz="1200" dirty="0">
                <a:solidFill>
                  <a:schemeClr val="dk1"/>
                </a:solidFill>
                <a:ea typeface="Public Sans"/>
                <a:cs typeface="Public Sans"/>
                <a:sym typeface="Public Sans"/>
              </a:rPr>
              <a:t>. </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Întrebarea a doua: </a:t>
            </a:r>
            <a:r>
              <a:rPr lang="en-US" sz="1200" dirty="0">
                <a:solidFill>
                  <a:schemeClr val="dk1"/>
                </a:solidFill>
                <a:ea typeface="Public Sans"/>
                <a:cs typeface="Public Sans"/>
                <a:sym typeface="Public Sans"/>
                <a:hlinkClick r:id="rId8"/>
              </a:rPr>
              <a:t>solar </a:t>
            </a:r>
            <a:r>
              <a:rPr lang="en-US" sz="1200" dirty="0">
                <a:solidFill>
                  <a:schemeClr val="dk1"/>
                </a:solidFill>
                <a:ea typeface="Public Sans"/>
                <a:cs typeface="Public Sans"/>
                <a:sym typeface="Public Sans"/>
              </a:rPr>
              <a:t>de </a:t>
            </a:r>
            <a:r>
              <a:rPr lang="en-US" sz="1200" dirty="0" err="1">
                <a:solidFill>
                  <a:schemeClr val="dk1"/>
                </a:solidFill>
                <a:ea typeface="Public Sans"/>
                <a:cs typeface="Public Sans"/>
                <a:sym typeface="Public Sans"/>
              </a:rPr>
              <a:t>betmari </a:t>
            </a:r>
            <a:r>
              <a:rPr lang="en-US" sz="1200" dirty="0">
                <a:solidFill>
                  <a:schemeClr val="dk1"/>
                </a:solidFill>
                <a:ea typeface="Public Sans"/>
                <a:cs typeface="Public Sans"/>
                <a:sym typeface="Public Sans"/>
              </a:rPr>
              <a:t>este licențiată </a:t>
            </a:r>
            <a:r>
              <a:rPr lang="en-US" sz="1200" dirty="0">
                <a:solidFill>
                  <a:schemeClr val="dk1"/>
                </a:solidFill>
                <a:ea typeface="Public Sans"/>
                <a:cs typeface="Public Sans"/>
                <a:sym typeface="Public Sans"/>
                <a:hlinkClick r:id="rId9"/>
              </a:rPr>
              <a:t>CC BY-NC 2.0</a:t>
            </a:r>
            <a:r>
              <a:rPr lang="en-US" sz="12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Întrebarea trei: </a:t>
            </a:r>
            <a:r>
              <a:rPr lang="en-US" dirty="0">
                <a:solidFill>
                  <a:schemeClr val="dk1"/>
                </a:solidFill>
                <a:ea typeface="Public Sans"/>
                <a:cs typeface="Public Sans"/>
                <a:sym typeface="Public Sans"/>
                <a:hlinkClick r:id="rId10"/>
              </a:rPr>
              <a:t>Flex the Steel </a:t>
            </a:r>
            <a:r>
              <a:rPr lang="en-US" dirty="0">
                <a:solidFill>
                  <a:schemeClr val="dk1"/>
                </a:solidFill>
                <a:ea typeface="Public Sans"/>
                <a:cs typeface="Public Sans"/>
                <a:sym typeface="Public Sans"/>
              </a:rPr>
              <a:t>de Alan Levine este licențiată </a:t>
            </a:r>
            <a:r>
              <a:rPr lang="en-US" dirty="0">
                <a:solidFill>
                  <a:schemeClr val="dk1"/>
                </a:solidFill>
                <a:ea typeface="Public Sans"/>
                <a:cs typeface="Public Sans"/>
                <a:sym typeface="Public Sans"/>
                <a:hlinkClick r:id="rId11"/>
              </a:rPr>
              <a:t>CC0 1.0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Întrebarea patru: </a:t>
            </a:r>
            <a:r>
              <a:rPr lang="en-US" sz="1200" dirty="0">
                <a:solidFill>
                  <a:schemeClr val="dk1"/>
                </a:solidFill>
                <a:ea typeface="Public Sans"/>
                <a:cs typeface="Public Sans"/>
                <a:sym typeface="Public Sans"/>
                <a:hlinkClick r:id="rId12"/>
              </a:rPr>
              <a:t>Fațadă solară </a:t>
            </a:r>
            <a:r>
              <a:rPr lang="en-US" sz="1200" dirty="0">
                <a:solidFill>
                  <a:schemeClr val="dk1"/>
                </a:solidFill>
                <a:ea typeface="Public Sans"/>
                <a:cs typeface="Public Sans"/>
                <a:sym typeface="Public Sans"/>
              </a:rPr>
              <a:t>de La Citta Vita este licențiată </a:t>
            </a:r>
            <a:r>
              <a:rPr lang="en-US" sz="1200" dirty="0">
                <a:solidFill>
                  <a:schemeClr val="dk1"/>
                </a:solidFill>
                <a:ea typeface="Public Sans"/>
                <a:cs typeface="Public Sans"/>
                <a:sym typeface="Public Sans"/>
                <a:hlinkClick r:id="rId13"/>
              </a:rPr>
              <a:t>CC BY-SA 2.0</a:t>
            </a:r>
            <a:r>
              <a:rPr lang="en-US" sz="120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Întrebarea cinci: </a:t>
            </a:r>
            <a:r>
              <a:rPr lang="en-US" dirty="0">
                <a:solidFill>
                  <a:schemeClr val="dk1"/>
                </a:solidFill>
                <a:ea typeface="Public Sans"/>
                <a:cs typeface="Public Sans"/>
                <a:sym typeface="Public Sans"/>
                <a:hlinkClick r:id="rId14"/>
              </a:rPr>
              <a:t>share </a:t>
            </a:r>
            <a:r>
              <a:rPr lang="en-US" dirty="0">
                <a:solidFill>
                  <a:schemeClr val="dk1"/>
                </a:solidFill>
                <a:ea typeface="Public Sans"/>
                <a:cs typeface="Public Sans"/>
                <a:sym typeface="Public Sans"/>
              </a:rPr>
              <a:t>de Mike Lawrence este licențiată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Întrebarea șase: </a:t>
            </a:r>
            <a:r>
              <a:rPr lang="en-US" sz="1200" dirty="0">
                <a:solidFill>
                  <a:schemeClr val="dk1"/>
                </a:solidFill>
                <a:ea typeface="Public Sans"/>
                <a:cs typeface="Public Sans"/>
                <a:sym typeface="Public Sans"/>
                <a:hlinkClick r:id="rId16"/>
              </a:rPr>
              <a:t>Moss Community Energy Launch </a:t>
            </a:r>
            <a:r>
              <a:rPr lang="en-US" sz="1200" dirty="0">
                <a:solidFill>
                  <a:schemeClr val="dk1"/>
                </a:solidFill>
                <a:ea typeface="Public Sans"/>
                <a:cs typeface="Public Sans"/>
                <a:sym typeface="Public Sans"/>
              </a:rPr>
              <a:t>de 10 10 este licențiată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endParaRPr lang="en-US" sz="12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Întrebarea șapte: </a:t>
            </a:r>
            <a:r>
              <a:rPr lang="en-US" dirty="0">
                <a:solidFill>
                  <a:schemeClr val="dk1"/>
                </a:solidFill>
                <a:ea typeface="Public Sans"/>
                <a:cs typeface="Public Sans"/>
                <a:sym typeface="Public Sans"/>
                <a:hlinkClick r:id="rId17"/>
              </a:rPr>
              <a:t>Întrebarea 1 </a:t>
            </a:r>
            <a:r>
              <a:rPr lang="en-US" dirty="0">
                <a:solidFill>
                  <a:schemeClr val="dk1"/>
                </a:solidFill>
                <a:ea typeface="Public Sans"/>
                <a:cs typeface="Public Sans"/>
                <a:sym typeface="Public Sans"/>
              </a:rPr>
              <a:t>de Virtual </a:t>
            </a:r>
            <a:r>
              <a:rPr lang="en-US" dirty="0" err="1">
                <a:solidFill>
                  <a:schemeClr val="dk1"/>
                </a:solidFill>
                <a:ea typeface="Public Sans"/>
                <a:cs typeface="Public Sans"/>
                <a:sym typeface="Public Sans"/>
              </a:rPr>
              <a:t>EyeSee </a:t>
            </a:r>
            <a:r>
              <a:rPr lang="en-US" dirty="0">
                <a:solidFill>
                  <a:schemeClr val="dk1"/>
                </a:solidFill>
                <a:ea typeface="Public Sans"/>
                <a:cs typeface="Public Sans"/>
                <a:sym typeface="Public Sans"/>
              </a:rPr>
              <a:t>este </a:t>
            </a:r>
            <a:r>
              <a:rPr lang="en-US" sz="1200" dirty="0">
                <a:solidFill>
                  <a:schemeClr val="dk1"/>
                </a:solidFill>
                <a:ea typeface="Public Sans"/>
                <a:cs typeface="Public Sans"/>
                <a:sym typeface="Public Sans"/>
              </a:rPr>
              <a:t>licențiată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endParaRPr lang="en-US" sz="1200" dirty="0">
              <a:solidFill>
                <a:schemeClr val="dk1"/>
              </a:solidFill>
              <a:ea typeface="Public Sans"/>
              <a:cs typeface="Public Sans"/>
              <a:sym typeface="Public Sans"/>
            </a:endParaRPr>
          </a:p>
          <a:p>
            <a:pPr latinLnBrk="0"/>
            <a:endParaRPr lang="en-US" sz="12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2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2000" dirty="0">
              <a:solidFill>
                <a:schemeClr val="dk1"/>
              </a:solidFill>
              <a:ea typeface="Calibri"/>
              <a:cs typeface="Calibri"/>
              <a:sym typeface="Calibri"/>
            </a:endParaRPr>
          </a:p>
          <a:p>
            <a:pPr latinLnBrk="0"/>
            <a:endParaRPr lang="en-GB" dirty="0"/>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25</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Mulțumesc!</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26</a:t>
            </a:fld>
            <a:endParaRPr lang="ko-KR" altLang="en-US"/>
          </a:p>
        </p:txBody>
      </p:sp>
    </p:spTree>
    <p:extLst>
      <p:ext uri="{BB962C8B-B14F-4D97-AF65-F5344CB8AC3E}">
        <p14:creationId xmlns:p14="http://schemas.microsoft.com/office/powerpoint/2010/main" val="3095668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În această prezentare explorăm șapte întrebări. La începutul fiecărei secțiuni, acordați-vă un moment pentru a reflecta asupra întrebării, înainte de a trece la diapozitivul următor. </a:t>
            </a:r>
          </a:p>
          <a:p>
            <a:pPr latinLnBrk="0"/>
            <a:endParaRPr lang="en-GB" sz="1200" noProof="0" dirty="0">
              <a:solidFill>
                <a:srgbClr val="2B2C30"/>
              </a:solidFill>
              <a:sym typeface="Public Sans"/>
            </a:endParaRPr>
          </a:p>
          <a:p>
            <a:pPr latinLnBrk="0"/>
            <a:r>
              <a:rPr lang="en-GB" sz="1200" dirty="0">
                <a:solidFill>
                  <a:srgbClr val="2B2C30"/>
                </a:solidFill>
                <a:sym typeface="Public Sans"/>
              </a:rPr>
              <a:t>Puteți parcurge fiecare întrebare pe rând. Alternativ, puteți selecta o anumită întrebare pe care doriți să o explorați mai întâi din meniu.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3637888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Șapte întrebări pentru comunitățile energetice: noțiuni de bază despre IT</a:t>
            </a:r>
            <a:endParaRPr lang="en-US" sz="1050" kern="1200" dirty="0">
              <a:solidFill>
                <a:schemeClr val="bg1"/>
              </a:solidFill>
              <a:latin typeface="+mn-lt"/>
              <a:ea typeface="+mn-ea"/>
              <a:cs typeface="+mn-cs"/>
            </a:endParaRPr>
          </a:p>
          <a:p>
            <a:pPr marL="342900" indent="-342900" latinLnBrk="0">
              <a:buFont typeface="+mj-lt"/>
              <a:buAutoNum type="arabicPeriod"/>
            </a:pPr>
            <a:r>
              <a:rPr lang="en-US" sz="1200" dirty="0">
                <a:ea typeface="Public Sans"/>
                <a:cs typeface="Public Sans"/>
                <a:sym typeface="Public Sans"/>
              </a:rPr>
              <a:t>Ce rol joacă infrastructura IT într-o comunitate energetică?</a:t>
            </a:r>
          </a:p>
          <a:p>
            <a:pPr marL="342900" indent="-342900" latinLnBrk="0">
              <a:buFont typeface="+mj-lt"/>
              <a:buAutoNum type="arabicPeriod"/>
            </a:pPr>
            <a:r>
              <a:rPr lang="en-US" sz="1200" dirty="0">
                <a:ea typeface="Public Sans"/>
                <a:cs typeface="Public Sans"/>
                <a:sym typeface="Public Sans"/>
              </a:rPr>
              <a:t>Cum pot calculatoarele de energie solară să sprijine procesul decizional în comunitățile energetice?</a:t>
            </a:r>
          </a:p>
          <a:p>
            <a:pPr marL="342900" indent="-342900" latinLnBrk="0">
              <a:buFont typeface="+mj-lt"/>
              <a:buAutoNum type="arabicPeriod"/>
            </a:pPr>
            <a:r>
              <a:rPr lang="en-US" sz="1200" dirty="0">
                <a:ea typeface="Public Sans"/>
                <a:cs typeface="Public Sans"/>
                <a:sym typeface="Public Sans"/>
              </a:rPr>
              <a:t>Cum pot instrumentele digitale de gestionare a energiei să aducă beneficii comunităților energetice?</a:t>
            </a:r>
          </a:p>
          <a:p>
            <a:pPr marL="342900" indent="-342900" latinLnBrk="0">
              <a:buFont typeface="+mj-lt"/>
              <a:buAutoNum type="arabicPeriod"/>
            </a:pPr>
            <a:r>
              <a:rPr lang="en-US" sz="1200" dirty="0">
                <a:ea typeface="Public Sans"/>
                <a:cs typeface="Public Sans"/>
                <a:sym typeface="Public Sans"/>
              </a:rPr>
              <a:t>Cum sprijină calculatoarele pentru renovare și energie solară deciziile privind economisirea energiei?</a:t>
            </a:r>
          </a:p>
          <a:p>
            <a:pPr marL="342900" indent="-342900" latinLnBrk="0">
              <a:buFont typeface="+mj-lt"/>
              <a:buAutoNum type="arabicPeriod"/>
            </a:pPr>
            <a:r>
              <a:rPr lang="en-US" sz="1200" dirty="0">
                <a:ea typeface="Public Sans"/>
                <a:cs typeface="Public Sans"/>
                <a:sym typeface="Public Sans"/>
              </a:rPr>
              <a:t>Cum pot platformele digitale să îmbunătățească gestionarea comunităților energetice?</a:t>
            </a:r>
          </a:p>
          <a:p>
            <a:pPr marL="342900" indent="-342900" latinLnBrk="0">
              <a:buFont typeface="+mj-lt"/>
              <a:buAutoNum type="arabicPeriod"/>
            </a:pPr>
            <a:r>
              <a:rPr lang="en-US" sz="1200" dirty="0">
                <a:ea typeface="Public Sans"/>
                <a:cs typeface="Public Sans"/>
                <a:sym typeface="Public Sans"/>
              </a:rPr>
              <a:t>Cum poate o comunitate energetică să se implice în gestionarea energiei?</a:t>
            </a:r>
          </a:p>
          <a:p>
            <a:pPr marL="342900" indent="-342900" latinLnBrk="0">
              <a:buFont typeface="+mj-lt"/>
              <a:buAutoNum type="arabicPeriod"/>
            </a:pPr>
            <a:r>
              <a:rPr lang="en-US" sz="1200" dirty="0">
                <a:ea typeface="Public Sans"/>
                <a:cs typeface="Public Sans"/>
                <a:sym typeface="Public Sans"/>
              </a:rPr>
              <a:t>Cum putem alege instrumentele IT potrivite pentru comunitatea noastră energetică?</a:t>
            </a:r>
          </a:p>
          <a:p>
            <a:pPr marL="342900" indent="-342900" latinLnBrk="0">
              <a:buFont typeface="+mj-lt"/>
              <a:buAutoNum type="arabicPeriod"/>
            </a:pPr>
            <a:endParaRPr lang="en-US" sz="120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1376782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Rolul infrastructurii IT în comunitățile energetice </a:t>
            </a:r>
            <a:endParaRPr lang="en-US" sz="1050" kern="1200" dirty="0">
              <a:solidFill>
                <a:schemeClr val="bg1"/>
              </a:solidFill>
              <a:latin typeface="+mn-lt"/>
              <a:ea typeface="+mn-ea"/>
              <a:cs typeface="+mn-cs"/>
            </a:endParaRPr>
          </a:p>
          <a:p>
            <a:pPr algn="ctr" latinLnBrk="0"/>
            <a:r>
              <a:rPr lang="en-US" sz="1200" i="1" dirty="0">
                <a:solidFill>
                  <a:schemeClr val="accent5"/>
                </a:solidFill>
              </a:rPr>
              <a:t>Ce rol joacă infrastructura IT într-o comunitate energetică?</a:t>
            </a:r>
          </a:p>
          <a:p>
            <a:pPr algn="ctr" latinLnBrk="0"/>
            <a:endParaRPr lang="en-US"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852095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1. Rolul infrastructurii IT în comunitățile energetice </a:t>
            </a:r>
            <a:endParaRPr lang="en-US" sz="1050" dirty="0">
              <a:solidFill>
                <a:schemeClr val="bg1"/>
              </a:solidFill>
            </a:endParaRPr>
          </a:p>
          <a:p>
            <a:pPr latinLnBrk="0"/>
            <a:r>
              <a:rPr lang="en-US" sz="1200" dirty="0"/>
              <a:t>Sisteme și cadre tehnologice într-o comunitate energetică: </a:t>
            </a:r>
          </a:p>
          <a:p>
            <a:pPr latinLnBrk="0"/>
            <a:endParaRPr lang="en-US" sz="1200" dirty="0"/>
          </a:p>
          <a:p>
            <a:pPr marL="342900" indent="-342900" latinLnBrk="0">
              <a:buFont typeface="Arial" panose="020B0604020202020204" pitchFamily="34" charset="0"/>
              <a:buChar char="•"/>
            </a:pPr>
            <a:r>
              <a:rPr lang="en-US" sz="1200" dirty="0"/>
              <a:t>Permit participarea și implicarea efectivă în tranziția energetică digitală. </a:t>
            </a:r>
          </a:p>
          <a:p>
            <a:pPr marL="342900" indent="-342900" latinLnBrk="0">
              <a:buFont typeface="Arial" panose="020B0604020202020204" pitchFamily="34" charset="0"/>
              <a:buChar char="•"/>
            </a:pPr>
            <a:r>
              <a:rPr lang="en-US" sz="1200" dirty="0"/>
              <a:t>Includ instrumente, platforme și rețele concepute pentru a spori capacitatea, competențele și colaborarea între părțile interesate.</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1468692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2: Rolul calculatoarelor de energie solară</a:t>
            </a:r>
            <a:endParaRPr lang="en-US" sz="1050" kern="1200" dirty="0">
              <a:solidFill>
                <a:schemeClr val="bg1"/>
              </a:solidFill>
              <a:latin typeface="+mn-lt"/>
              <a:ea typeface="+mn-ea"/>
              <a:cs typeface="+mn-cs"/>
            </a:endParaRPr>
          </a:p>
          <a:p>
            <a:pPr algn="ctr" latinLnBrk="0"/>
            <a:r>
              <a:rPr lang="en-US" sz="1200" i="1" dirty="0">
                <a:solidFill>
                  <a:schemeClr val="accent2"/>
                </a:solidFill>
              </a:rPr>
              <a:t>Cum pot calculatoarele de energie solară să sprijine procesul decizional în comunitățile energetice?</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4008720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2: Rolul calculatoarelor de energie solară: instalarea sistemelor fotovoltaice </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dirty="0">
                <a:sym typeface="Public Sans"/>
              </a:rPr>
              <a:t>Calculatoarele solare furnizează date pentru amplasarea optimă, analiza costurilor și eficiența sistemului panourilor fotovoltaice (PV).</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587838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 tabel cu patru rânduri și patru coloane. Coloane sunt intitulate Instrument; Servicii; Beneficii pentru o comunitate energetică; Cum poate acest instrument să sprijine o comunitate energetică? Deoarece fiecare celulă conține mai multe puncte, fiecare celulă dintr-un rând va fi numerotată de la 1 la 4.</a:t>
            </a:r>
          </a:p>
          <a:p>
            <a:r>
              <a:rPr lang="en-GB" dirty="0"/>
              <a:t>Primul rând de date conține: 1. Sistemul de informații geografice fotovoltaice (PVGIS) (la nivel mondial). 2. </a:t>
            </a:r>
            <a:r>
              <a:rPr lang="fr-FR" dirty="0"/>
              <a:t>Simularea performanței fotovoltaice, analiza datelor de iradiere, opțiuni de configurare flexibile. 3. </a:t>
            </a:r>
            <a:r>
              <a:rPr lang="en-GB" dirty="0"/>
              <a:t>Estimări precise ale randamentului energetic, evaluarea costurilor, analiză personalizabilă. 4. Proiectarea informată a sistemului, planificarea financiară, compararea scenariilor.</a:t>
            </a:r>
          </a:p>
          <a:p>
            <a:r>
              <a:rPr lang="en-GB" dirty="0"/>
              <a:t>Al doilea rând de date este următorul: 1. Calculatorul </a:t>
            </a:r>
            <a:r>
              <a:rPr lang="en-GB" dirty="0" err="1"/>
              <a:t>PVWatts</a:t>
            </a:r>
            <a:r>
              <a:rPr lang="en-GB" dirty="0"/>
              <a:t> al NREL (la nivel mondial). 2. Estimarea producției de energie, informații complete despre sistem, date detaliate despre sistem. 3. Aplicabilitate largă, date fiabile despre resursele solare, ușurință în utilizare. 4. Luarea deciziilor pe baza datelor, analiza performanței, interfață accesibilă.</a:t>
            </a:r>
          </a:p>
          <a:p>
            <a:r>
              <a:rPr lang="en-GB" dirty="0"/>
              <a:t>Al treilea rând de date este următorul: 1. Calculatorul solar </a:t>
            </a:r>
            <a:r>
              <a:rPr lang="en-GB" dirty="0" err="1"/>
              <a:t>EnergySage </a:t>
            </a:r>
            <a:r>
              <a:rPr lang="en-GB" dirty="0"/>
              <a:t>(SUA). 2. Estimare personalizată a economiilor solare, date interactive introduse de utilizator. 3. Analiză personalizată a economiilor, estimare transparentă a economiilor de costuri, acces la oferte de instalare. 4. Decizii de investiții informate, simplifică datele complexe, facilitează licitațiile competitive.</a:t>
            </a:r>
          </a:p>
          <a:p>
            <a:endParaRPr lang="en-GB" dirty="0"/>
          </a:p>
          <a:p>
            <a:r>
              <a:rPr lang="en-GB" dirty="0"/>
              <a:t>https://joint-research-centre.ec.europa.eu/photovoltaic-geographical-information-system-pvgis_en</a:t>
            </a:r>
          </a:p>
          <a:p>
            <a:r>
              <a:rPr lang="en-GB" dirty="0" err="1"/>
              <a:t>https://pvwatts.nrel.gov</a:t>
            </a:r>
            <a:endParaRPr lang="en-GB" dirty="0"/>
          </a:p>
          <a:p>
            <a:r>
              <a:rPr lang="en-GB" dirty="0"/>
              <a:t>https://www.energysage.com/solar/calculator/</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29073909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pic>
        <p:nvPicPr>
          <p:cNvPr id="5" name="Picture 4">
            <a:extLst>
              <a:ext uri="{FF2B5EF4-FFF2-40B4-BE49-F238E27FC236}">
                <a16:creationId xmlns:a16="http://schemas.microsoft.com/office/drawing/2014/main" id="{CC08ED8B-D6D2-F3FA-7B54-5CBCDFA2C2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847" y="6186726"/>
            <a:ext cx="2286000" cy="479166"/>
          </a:xfrm>
          <a:prstGeom prst="rect">
            <a:avLst/>
          </a:prstGeom>
        </p:spPr>
      </p:pic>
      <p:sp>
        <p:nvSpPr>
          <p:cNvPr id="6" name="TextBox 5">
            <a:extLst>
              <a:ext uri="{FF2B5EF4-FFF2-40B4-BE49-F238E27FC236}">
                <a16:creationId xmlns:a16="http://schemas.microsoft.com/office/drawing/2014/main" id="{6E80035D-DD5A-52D6-B084-005C5C7D340D}"/>
              </a:ext>
            </a:extLst>
          </p:cNvPr>
          <p:cNvSpPr txBox="1"/>
          <p:nvPr userDrawn="1"/>
        </p:nvSpPr>
        <p:spPr>
          <a:xfrm>
            <a:off x="2286000" y="5996226"/>
            <a:ext cx="5298831" cy="861774"/>
          </a:xfrm>
          <a:prstGeom prst="rect">
            <a:avLst/>
          </a:prstGeom>
          <a:noFill/>
        </p:spPr>
        <p:txBody>
          <a:bodyPr wrap="square" rtlCol="0">
            <a:spAutoFit/>
          </a:bodyPr>
          <a:lstStyle/>
          <a:p>
            <a:pPr latinLnBrk="0" hangingPunct="0"/>
            <a:r>
              <a:rPr lang="ro-RO" sz="1000" b="0" i="0" kern="1200" noProof="1">
                <a:solidFill>
                  <a:schemeClr val="tx1"/>
                </a:solidFill>
                <a:effectLst/>
                <a:latin typeface="+mn-lt"/>
                <a:ea typeface="+mn-ea"/>
                <a:cs typeface="+mn-cs"/>
              </a:rPr>
              <a:t>Acest proiect a primit finanțare din partea Programului Orizont al Uniunii Europene pentru Cercetare și Inovare (2021-2027) în cadrul acordului de grant nr. 101075596. Responsabilitatea pentru conținutul acestui material revine exclusiv proiectului Every1 și nu reflectă neapărat opinia Uniunii Europene. Prezentarea este licențiată </a:t>
            </a:r>
            <a:r>
              <a:rPr lang="ro-RO" sz="1000" b="0" i="0" u="sng" kern="1200" noProof="1">
                <a:solidFill>
                  <a:schemeClr val="tx1"/>
                </a:solidFill>
                <a:effectLst/>
                <a:latin typeface="+mn-lt"/>
                <a:ea typeface="+mn-ea"/>
                <a:cs typeface="+mn-cs"/>
                <a:hlinkClick r:id="rId4" tooltip="Original URL: https://creativecommons.org/licenses/by-sa/4.0/deed.en. Click or tap if you trust this link."/>
              </a:rPr>
              <a:t>CC BY-SA 4.0, </a:t>
            </a:r>
            <a:r>
              <a:rPr lang="ro-RO" sz="1000" b="0" i="0" kern="1200" noProof="1">
                <a:solidFill>
                  <a:schemeClr val="tx1"/>
                </a:solidFill>
                <a:effectLst/>
                <a:latin typeface="+mn-lt"/>
                <a:ea typeface="+mn-ea"/>
                <a:cs typeface="+mn-cs"/>
              </a:rPr>
              <a:t>cu excepția cazului în care se specifică altfel. </a:t>
            </a:r>
            <a:endParaRPr lang="ro-RO" sz="1000" noProof="1"/>
          </a:p>
        </p:txBody>
      </p:sp>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se.com/uk/en/"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hyperlink" Target="https://tibber.com/en" TargetMode="External"/><Relationship Id="rId4" Type="http://schemas.openxmlformats.org/officeDocument/2006/relationships/hyperlink" Target="https://loop.home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effy.fr/"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https://energysavingtrust.org.uk/energy-at-home/energy-tools-and-calculators/" TargetMode="External"/><Relationship Id="rId4" Type="http://schemas.openxmlformats.org/officeDocument/2006/relationships/hyperlink" Target="https://www.iea.org/policies/17749-frances-maprimerenov-programm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rego-n.org/index.html"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s://neoom.com/en/"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energyid.eu/en/"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media.timtul.com/media/web_asociacion3e/digital-tools-for-energy-communities_20240903072717.pdf?utm_source=chatgpt.com"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hyperlink" Target="https://every1.energy/learning-materials" TargetMode="External"/><Relationship Id="rId5" Type="http://schemas.openxmlformats.org/officeDocument/2006/relationships/hyperlink" Target="https://www.sciencedirect.com/science/article/pii/S2352484724001926?utm_source=chatgpt.com" TargetMode="External"/><Relationship Id="rId4" Type="http://schemas.openxmlformats.org/officeDocument/2006/relationships/hyperlink" Target="https://www.open.edu/openlearncreate/course/index.php?categoryid=1459"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flickr.com/photos/76999192@N06/8914555364/in/photolist-ezKqJq-6GdEQk-6WWLTQ-26LaoTK-JtH2ax-2nRgW7B-5Zb2BK-97z7ZL-2nzbeQe-c2xvgh-54DEm-6GW7Bs-6GW5Du-6GW5gA-6GS3Qg-6GRYUg-6GW57b-6GRXNa-6GRXYp-6GW3A1-6GRZ1e-6GRZrD-6GS2Ke-c2xvyS-6GW75Q-6GS2tv-6cFMPr-6GS1b8-dyh7SQ-9ftpEe-dH6MK7-c2xuV1-6GW4qm-6GW8CN-dH18nF-9fx9ao-eXRoBE-8dzjHX-dH1hir-7tC3o-wHxmRb-dUT8M-rHexoe-dH1ju4-dH6Ucu-dH1rgF-dH1bDP-dH13v2-qDgL3H-dH6AMN" TargetMode="External"/><Relationship Id="rId13" Type="http://schemas.openxmlformats.org/officeDocument/2006/relationships/hyperlink" Target="https://creativecommons.org/licenses/by-sa/2.0/"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www.flickr.com/photos/26395486@N00/11040990083/" TargetMode="External"/><Relationship Id="rId12" Type="http://schemas.openxmlformats.org/officeDocument/2006/relationships/hyperlink" Target="https://www.flickr.com/photos/la-citta-vita/5964294206/in/photolist-a63ySJ-2if5NnW-25r9jwG-9NCzNg-2jTWyDw-Ruykm5-2k3vT2a-2jHw3rM-26wAznv-H8u1FC-HCUSyN-2jHrCbg-2jHrxUW-2jHw16p-cXN5kU-5J4xoF-fJj3MJ-23LWsCC-23LWs6A-23LWtaE-2k3vcaL-GMLHJH-2nsown9-brF35a-fJ31B2-2jTWrj6-2jTXZf9-HVaa8L-8ht37K-8M4ahu-YBtiPN-XpJbL-puGqk6-2nsigDR-2mDcop8-2jTX8zX-Nzsc5a-7YHViU-PCCEAp-79uuCF-H3323R-HRqJYg-HRqKjg-5JeU76-s4pgHv-5JeSrV-79uwwp-79umA4-ddYze8-79unS6" TargetMode="External"/><Relationship Id="rId17" Type="http://schemas.openxmlformats.org/officeDocument/2006/relationships/hyperlink" Target="https://www.flickr.com/photos/virtualeyesee/6107062655/in/photolist-aiEhXH-2mfbphB-2FNUzm-2mhR91F-6R5BGh-6CrL7s-9wTEoc-5RNZrj-hsxMoz-bXBkHs-6uZH4F-2qGyynr-i6cpkf-5DeuzB-62bCHj-627qw6-62bCJU-2mWWrGm-2owiRjb-5YhgUK-6zVhW9-62bCQN-FSHhxU-9iKHnC-bEVLmG-9nYSsY-2j9vWXy-2qnFW2U-EqM9T9-5Ttgxf-boWktF-7GZn1X-wQKRrm-7ztNWB-rwZSwo-d3XB41-2bmH5cd-67MMek-mT2BPc-p22mrg-QALCU8-PqUAWG-ni4p7x-FQQvr8-oexbpz-7vDaN3-LqgueC-72ottW-anrQVi-acx2uN" TargetMode="External"/><Relationship Id="rId2" Type="http://schemas.openxmlformats.org/officeDocument/2006/relationships/notesSlide" Target="../notesSlides/notesSlide25.xml"/><Relationship Id="rId16" Type="http://schemas.openxmlformats.org/officeDocument/2006/relationships/hyperlink" Target="https://www.flickr.com/photos/tentenuk/18679340721/in/photolist-cm3fBf-cm3g1A-FpgqXN-FrxSDx-217hcCH-f5HBPe-pHHEg-oERpnX-usCvdD-us1sWh-uaYyPX-uaPWpQ-tvptVY-5RwtK8-71d9vB-X8vRgS-67SCqt-21htuyS-nTux14-21uN4ve-oaTEP3-jbEABF-2nPY1C4-5mxAEZ-2nMCtiW-2nbFcfw-2iVkj1b-sdeQKs-VY1H1F-2nZqj36-atbVgq-Xc9uog-4Pwhx9-2jMRVcr-2nMKXPS-2cG5u9E-WWxheY-2q8KcD3-VY2k2i-2nTVzya-2nTYfDh-2nTYfCA-29Ehcd3-2nTT1wD-2nWUkwX-2ocf6cZ-27GyXcG-2mndM1E" TargetMode="External"/><Relationship Id="rId1" Type="http://schemas.openxmlformats.org/officeDocument/2006/relationships/slideLayout" Target="../slideLayouts/slideLayout2.xml"/><Relationship Id="rId6" Type="http://schemas.openxmlformats.org/officeDocument/2006/relationships/hyperlink" Target="https://www.pexels.com/photo/paper-beside-macbook-669623/" TargetMode="External"/><Relationship Id="rId11" Type="http://schemas.openxmlformats.org/officeDocument/2006/relationships/hyperlink" Target="https://creativecommons.org/publicdomain/zero/1.0/" TargetMode="External"/><Relationship Id="rId5" Type="http://schemas.openxmlformats.org/officeDocument/2006/relationships/hyperlink" Target="https://creativecommons.org/licenses/by-nc-nd/2.0/" TargetMode="External"/><Relationship Id="rId15" Type="http://schemas.openxmlformats.org/officeDocument/2006/relationships/hyperlink" Target="https://creativecommons.org/licenses/by/2.0/" TargetMode="External"/><Relationship Id="rId10" Type="http://schemas.openxmlformats.org/officeDocument/2006/relationships/hyperlink" Target="https://www.flickr.com/photos/cogdog/52417423400/in/photolist-jN6KtC-vmYXES-2nRWZMj-2csAZv9" TargetMode="External"/><Relationship Id="rId4" Type="http://schemas.openxmlformats.org/officeDocument/2006/relationships/hyperlink" Target="https://www.flickr.com/photos/patrick_verstappen/52546260006/in/photolist-2o4kjq7-8LJM4o-858AQj-855q1x-858zNw-858xdA-MXu2N-MXtHw-e324XE-MXLiK-MXLwF-5qUpAz-4GKsje-48BZVz-29fdK5L-5a8fF4-f2pJTf-KgUJ2q-9wsNqd-9eX9MN-9eU6Pv-2hNukin-Vn6YGn-fkdFDR-ViwBGm-25G13Zg-Vau9ex-Vm8EpH-2yTbqe-8PKEt5-2oFDcQw-U5wHjh-HpxETR-Vn6cKZ-V7BPwq-ULSkgW-M4Wmm-U5AvT3-2qEHVXz-oWeRXR-FiAwun-2h1B4EW-2qPpXsm-pvbp1p-ojfXss-2h1AdMe-cPEtgd-aGZE4-dAR39F-dVHSbD" TargetMode="External"/><Relationship Id="rId9" Type="http://schemas.openxmlformats.org/officeDocument/2006/relationships/hyperlink" Target="https://creativecommons.org/licenses/by-nc/2.0/" TargetMode="External"/><Relationship Id="rId14" Type="http://schemas.openxmlformats.org/officeDocument/2006/relationships/hyperlink" Target="https://www.flickr.com/photos/157270154@N05/42044625261/in/photolist-4Q93h1-vKR27-KDuvLt-7fxbma-78oxjg-3nz386-X6nZUD-2hUxXwD-ecUTJX-2nAXwNz-274kGh6-2p9gpoH-86iMjk-2yvdph-9R4Bpj-6siGbW-WV5pEn-7G5bXA-5XtQ9p-2jyVvqR-2obqJya-nZm4Vr-j23HsP-iupqiJ-2jw1Fqc-5ThX4T-7G5chU-7G5coo-R8dqZE-EgmDNV-FwDzbg-2mgNVWq-qM97Qp-G24Qkt-quJn4A-gHVux-G1XSsh-Qq3R8Z-6NU4Hx-SizbKR-dPACKn-8UkP7H-gqUnF-7N59bP-aRmHX-aRksN-aRncX-aRkZX-aRmHV-5TVweb"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joint-research-centre.ec.europa.eu/photovoltaic-geographical-information-system-pvgis_en"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hyperlink" Target="https://www.energysage.com/solar/calculator/" TargetMode="External"/><Relationship Id="rId4" Type="http://schemas.openxmlformats.org/officeDocument/2006/relationships/hyperlink" Target="https://pvwatts.nrel.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4" name="Picture 3">
            <a:extLst>
              <a:ext uri="{FF2B5EF4-FFF2-40B4-BE49-F238E27FC236}">
                <a16:creationId xmlns:a16="http://schemas.microsoft.com/office/drawing/2014/main" id="{121531A2-2C3E-37F8-4611-645FF7F91C2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3792" y="1956180"/>
            <a:ext cx="4488208" cy="3436027"/>
          </a:xfrm>
          <a:prstGeom prst="rect">
            <a:avLst/>
          </a:prstGeom>
        </p:spPr>
      </p:pic>
      <p:sp>
        <p:nvSpPr>
          <p:cNvPr id="2" name="Title 1">
            <a:extLst>
              <a:ext uri="{FF2B5EF4-FFF2-40B4-BE49-F238E27FC236}">
                <a16:creationId xmlns:a16="http://schemas.microsoft.com/office/drawing/2014/main" id="{E8452B93-4298-7B4F-79FF-FE522035F0F5}"/>
              </a:ext>
            </a:extLst>
          </p:cNvPr>
          <p:cNvSpPr>
            <a:spLocks noGrp="1"/>
          </p:cNvSpPr>
          <p:nvPr>
            <p:ph type="title" idx="4294967295"/>
          </p:nvPr>
        </p:nvSpPr>
        <p:spPr>
          <a:xfrm>
            <a:off x="738651" y="941260"/>
            <a:ext cx="6307183" cy="4507321"/>
          </a:xfrm>
          <a:prstGeom prst="rect">
            <a:avLst/>
          </a:prstGeom>
        </p:spPr>
        <p:txBody>
          <a:bodyPr/>
          <a:lstStyle/>
          <a:p>
            <a:pPr latinLnBrk="0"/>
            <a:r>
              <a:rPr lang="ro-RO" sz="6000" noProof="1"/>
              <a:t>Comunități energetice: Noțiuni de bază despre IT</a:t>
            </a:r>
          </a:p>
        </p:txBody>
      </p:sp>
    </p:spTree>
    <p:extLst>
      <p:ext uri="{BB962C8B-B14F-4D97-AF65-F5344CB8AC3E}">
        <p14:creationId xmlns:p14="http://schemas.microsoft.com/office/powerpoint/2010/main" val="4291759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3927-D115-407C-E584-86BC989C7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6288ED-1967-D3B8-0CCF-0FD0B5283981}"/>
              </a:ext>
            </a:extLst>
          </p:cNvPr>
          <p:cNvSpPr>
            <a:spLocks noGrp="1"/>
          </p:cNvSpPr>
          <p:nvPr>
            <p:ph type="title" idx="4294967295"/>
          </p:nvPr>
        </p:nvSpPr>
        <p:spPr>
          <a:xfrm>
            <a:off x="472440" y="781685"/>
            <a:ext cx="1132332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3. Rolul instrumentelor digitale de gestionare a energiei: flexibilitate - Introducere</a:t>
            </a:r>
            <a:endParaRPr lang="ro-RO" noProof="1">
              <a:effectLst/>
            </a:endParaRPr>
          </a:p>
          <a:p>
            <a:endParaRPr lang="ro-RO" noProof="1"/>
          </a:p>
        </p:txBody>
      </p:sp>
      <p:sp>
        <p:nvSpPr>
          <p:cNvPr id="4" name="TextBox 3">
            <a:extLst>
              <a:ext uri="{FF2B5EF4-FFF2-40B4-BE49-F238E27FC236}">
                <a16:creationId xmlns:a16="http://schemas.microsoft.com/office/drawing/2014/main" id="{3578E889-170D-661A-C4C9-37B6BB6336A3}"/>
              </a:ext>
            </a:extLst>
          </p:cNvPr>
          <p:cNvSpPr txBox="1"/>
          <p:nvPr/>
        </p:nvSpPr>
        <p:spPr>
          <a:xfrm>
            <a:off x="885171" y="2868460"/>
            <a:ext cx="10421655" cy="2123658"/>
          </a:xfrm>
          <a:prstGeom prst="rect">
            <a:avLst/>
          </a:prstGeom>
          <a:noFill/>
        </p:spPr>
        <p:txBody>
          <a:bodyPr wrap="square" rtlCol="0">
            <a:spAutoFit/>
          </a:bodyPr>
          <a:lstStyle/>
          <a:p>
            <a:pPr algn="ctr" latinLnBrk="0"/>
            <a:r>
              <a:rPr lang="en-US" sz="4400" i="1" dirty="0">
                <a:solidFill>
                  <a:schemeClr val="accent5"/>
                </a:solidFill>
              </a:rPr>
              <a:t>Cum pot instrumentele digitale de gestionare a energiei să aducă beneficii comunităților energetice?</a:t>
            </a:r>
          </a:p>
          <a:p>
            <a:pPr algn="ctr" latinLnBrk="0"/>
            <a:endParaRPr lang="en-US" sz="4400" i="1" dirty="0">
              <a:solidFill>
                <a:schemeClr val="accent5"/>
              </a:solidFill>
            </a:endParaRPr>
          </a:p>
        </p:txBody>
      </p:sp>
    </p:spTree>
    <p:extLst>
      <p:ext uri="{BB962C8B-B14F-4D97-AF65-F5344CB8AC3E}">
        <p14:creationId xmlns:p14="http://schemas.microsoft.com/office/powerpoint/2010/main" val="3213303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2BB5-58B6-278B-E025-E6AA0528F65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2FE9A94-DCC1-E1C5-4D79-C962BC490CDE}"/>
              </a:ext>
            </a:extLst>
          </p:cNvPr>
          <p:cNvSpPr txBox="1"/>
          <p:nvPr/>
        </p:nvSpPr>
        <p:spPr>
          <a:xfrm>
            <a:off x="5373667" y="3591839"/>
            <a:ext cx="6542584" cy="1569660"/>
          </a:xfrm>
          <a:prstGeom prst="rect">
            <a:avLst/>
          </a:prstGeom>
          <a:noFill/>
        </p:spPr>
        <p:txBody>
          <a:bodyPr wrap="square" rtlCol="0">
            <a:spAutoFit/>
          </a:bodyPr>
          <a:lstStyle/>
          <a:p>
            <a:pPr latinLnBrk="0"/>
            <a:r>
              <a:rPr lang="en-GB" sz="2400" noProof="1">
                <a:sym typeface="Public Sans"/>
              </a:rPr>
              <a:t>Instrumentele digitale de gestionare a energiei optimizează consumul de energie prin monitorizare în timp real, informații inteligente privind consumul și îmbunătățiri colective ale eficienței.</a:t>
            </a:r>
            <a:endParaRPr lang="en-GB" sz="2400" noProof="1"/>
          </a:p>
        </p:txBody>
      </p:sp>
      <p:pic>
        <p:nvPicPr>
          <p:cNvPr id="7" name="Picture 6">
            <a:extLst>
              <a:ext uri="{FF2B5EF4-FFF2-40B4-BE49-F238E27FC236}">
                <a16:creationId xmlns:a16="http://schemas.microsoft.com/office/drawing/2014/main" id="{2A291104-3C74-A3CC-149D-6DDF5081751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9773" y="2116550"/>
            <a:ext cx="3452747" cy="4603663"/>
          </a:xfrm>
          <a:prstGeom prst="rect">
            <a:avLst/>
          </a:prstGeom>
        </p:spPr>
      </p:pic>
      <p:sp>
        <p:nvSpPr>
          <p:cNvPr id="3" name="Title 2">
            <a:extLst>
              <a:ext uri="{FF2B5EF4-FFF2-40B4-BE49-F238E27FC236}">
                <a16:creationId xmlns:a16="http://schemas.microsoft.com/office/drawing/2014/main" id="{D38A49AF-FE3D-6403-257B-5C507BE0CF5A}"/>
              </a:ext>
            </a:extLst>
          </p:cNvPr>
          <p:cNvSpPr>
            <a:spLocks noGrp="1"/>
          </p:cNvSpPr>
          <p:nvPr>
            <p:ph type="title" idx="4294967295"/>
          </p:nvPr>
        </p:nvSpPr>
        <p:spPr>
          <a:xfrm>
            <a:off x="452120" y="790987"/>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3. Rolul instrumentelor digitale de gestionare a energiei: flexibilitate</a:t>
            </a:r>
            <a:endParaRPr lang="ro-RO" noProof="1">
              <a:effectLst/>
            </a:endParaRPr>
          </a:p>
          <a:p>
            <a:endParaRPr lang="ro-RO" noProof="1"/>
          </a:p>
        </p:txBody>
      </p:sp>
    </p:spTree>
    <p:extLst>
      <p:ext uri="{BB962C8B-B14F-4D97-AF65-F5344CB8AC3E}">
        <p14:creationId xmlns:p14="http://schemas.microsoft.com/office/powerpoint/2010/main" val="366319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51F342-2065-64E8-CB48-81A26FA72151}"/>
              </a:ext>
            </a:extLst>
          </p:cNvPr>
          <p:cNvSpPr>
            <a:spLocks noGrp="1"/>
          </p:cNvSpPr>
          <p:nvPr>
            <p:ph type="title" idx="4294967295"/>
          </p:nvPr>
        </p:nvSpPr>
        <p:spPr>
          <a:xfrm flipH="1" flipV="1">
            <a:off x="1371600" y="-1493520"/>
            <a:ext cx="177800" cy="70485"/>
          </a:xfrm>
          <a:prstGeom prst="rect">
            <a:avLst/>
          </a:prstGeom>
        </p:spPr>
        <p:txBody>
          <a:bodyPr/>
          <a:lstStyle/>
          <a:p>
            <a:r>
              <a:rPr lang="ro-RO" noProof="1"/>
              <a:t>Instrumente: </a:t>
            </a:r>
            <a:r>
              <a:rPr lang="ro-RO" baseline="0" noProof="1"/>
              <a:t>gestionarea </a:t>
            </a:r>
            <a:r>
              <a:rPr lang="ro-RO" noProof="1"/>
              <a:t>digitală </a:t>
            </a:r>
            <a:r>
              <a:rPr lang="ro-RO" baseline="0" noProof="1"/>
              <a:t>a energiei</a:t>
            </a:r>
            <a:endParaRPr lang="ro-RO" noProof="1"/>
          </a:p>
        </p:txBody>
      </p:sp>
      <p:graphicFrame>
        <p:nvGraphicFramePr>
          <p:cNvPr id="2" name="Table 1" descr="Un tabel cu patru rânduri și patru coloane. Ca și anterior, cele patru coloane au următoarele titluri: Instrument; Servicii; Beneficii pentru o comunitate energetică; Cum poate acest instrument să sprijine o comunitate energetică? Ca și anterior, mai multe celule conțin mai multe puncte, astfel încât celulele vor fi numerotate aici.&#13;&#10;Primul rând de date: 1. EcoStruxure Facility Expert (la nivel mondial). 2. Gestionare integrată de la distanță. 3. Flexibilitate operațională îmbunătățită. 4. Optimizare bazată pe date. &#13;&#10;Al doilea rând de date: 1. Loop (Regatul Unit). 2. Monitorizare energetică cuprinzătoare, acces inteligent la date. 3. Informații privind consumul. 4. Îndrumări practice pentru flexibilitate.&#13;&#10;Al treilea rând de date: 1. Tibber (Suedia, Norvegia, Germania, Țările de Jos). 2. Achiziție dinamică de energie, gestionare a consumului în timp real. 3. Transferul sarcinii și reducerea costurilor, sustenabilitate îmbunătățită. 4. Optimizarea procesului decizional în domeniul energiei.&#13;&#10;&#13;&#10;">
            <a:extLst>
              <a:ext uri="{FF2B5EF4-FFF2-40B4-BE49-F238E27FC236}">
                <a16:creationId xmlns:a16="http://schemas.microsoft.com/office/drawing/2014/main" id="{96924E7E-0F00-9A16-26BA-8F6556934F5D}"/>
              </a:ext>
            </a:extLst>
          </p:cNvPr>
          <p:cNvGraphicFramePr>
            <a:graphicFrameLocks noGrp="1"/>
          </p:cNvGraphicFramePr>
          <p:nvPr>
            <p:extLst>
              <p:ext uri="{D42A27DB-BD31-4B8C-83A1-F6EECF244321}">
                <p14:modId xmlns:p14="http://schemas.microsoft.com/office/powerpoint/2010/main" val="4017284022"/>
              </p:ext>
            </p:extLst>
          </p:nvPr>
        </p:nvGraphicFramePr>
        <p:xfrm>
          <a:off x="352816" y="789140"/>
          <a:ext cx="11486367" cy="5515019"/>
        </p:xfrm>
        <a:graphic>
          <a:graphicData uri="http://schemas.openxmlformats.org/drawingml/2006/table">
            <a:tbl>
              <a:tblPr firstRow="1" firstCol="1" bandRow="1">
                <a:tableStyleId>{3B4B98B0-60AC-42C2-AFA5-B58CD77FA1E5}</a:tableStyleId>
              </a:tblPr>
              <a:tblGrid>
                <a:gridCol w="1971969">
                  <a:extLst>
                    <a:ext uri="{9D8B030D-6E8A-4147-A177-3AD203B41FA5}">
                      <a16:colId xmlns:a16="http://schemas.microsoft.com/office/drawing/2014/main" val="1956655456"/>
                    </a:ext>
                  </a:extLst>
                </a:gridCol>
                <a:gridCol w="3171466">
                  <a:extLst>
                    <a:ext uri="{9D8B030D-6E8A-4147-A177-3AD203B41FA5}">
                      <a16:colId xmlns:a16="http://schemas.microsoft.com/office/drawing/2014/main" val="3114145817"/>
                    </a:ext>
                  </a:extLst>
                </a:gridCol>
                <a:gridCol w="3171466">
                  <a:extLst>
                    <a:ext uri="{9D8B030D-6E8A-4147-A177-3AD203B41FA5}">
                      <a16:colId xmlns:a16="http://schemas.microsoft.com/office/drawing/2014/main" val="1035212580"/>
                    </a:ext>
                  </a:extLst>
                </a:gridCol>
                <a:gridCol w="3171466">
                  <a:extLst>
                    <a:ext uri="{9D8B030D-6E8A-4147-A177-3AD203B41FA5}">
                      <a16:colId xmlns:a16="http://schemas.microsoft.com/office/drawing/2014/main" val="1964108697"/>
                    </a:ext>
                  </a:extLst>
                </a:gridCol>
              </a:tblGrid>
              <a:tr h="728000">
                <a:tc>
                  <a:txBody>
                    <a:bodyPr/>
                    <a:lstStyle/>
                    <a:p>
                      <a:pPr algn="ctr" latinLnBrk="0"/>
                      <a:r>
                        <a:rPr lang="en-GB" sz="2000" noProof="0" dirty="0">
                          <a:latin typeface="+mn-lt"/>
                        </a:rPr>
                        <a:t>Instrument</a:t>
                      </a:r>
                    </a:p>
                  </a:txBody>
                  <a:tcPr anchor="ctr"/>
                </a:tc>
                <a:tc>
                  <a:txBody>
                    <a:bodyPr/>
                    <a:lstStyle/>
                    <a:p>
                      <a:pPr algn="ctr" latinLnBrk="0"/>
                      <a:r>
                        <a:rPr lang="en-GB" sz="2000" noProof="0" dirty="0">
                          <a:latin typeface="+mn-lt"/>
                        </a:rPr>
                        <a:t>Servicii</a:t>
                      </a:r>
                    </a:p>
                  </a:txBody>
                  <a:tcPr anchor="ctr"/>
                </a:tc>
                <a:tc>
                  <a:txBody>
                    <a:bodyPr/>
                    <a:lstStyle/>
                    <a:p>
                      <a:pPr algn="ctr" latinLnBrk="0"/>
                      <a:r>
                        <a:rPr lang="en-GB" sz="2000" noProof="0" dirty="0">
                          <a:latin typeface="+mn-lt"/>
                        </a:rPr>
                        <a:t>Beneficii pentru o comunitate energetică</a:t>
                      </a:r>
                    </a:p>
                  </a:txBody>
                  <a:tcPr anchor="ctr"/>
                </a:tc>
                <a:tc>
                  <a:txBody>
                    <a:bodyPr/>
                    <a:lstStyle/>
                    <a:p>
                      <a:pPr algn="ctr" latinLnBrk="0"/>
                      <a:r>
                        <a:rPr lang="en-GB" sz="2000" noProof="0" dirty="0">
                          <a:latin typeface="+mn-lt"/>
                        </a:rPr>
                        <a:t>Cum poate acest instrument să sprijine o comunitate energetică?</a:t>
                      </a:r>
                    </a:p>
                  </a:txBody>
                  <a:tcPr anchor="ctr"/>
                </a:tc>
                <a:extLst>
                  <a:ext uri="{0D108BD9-81ED-4DB2-BD59-A6C34878D82A}">
                    <a16:rowId xmlns:a16="http://schemas.microsoft.com/office/drawing/2014/main" val="3341151641"/>
                  </a:ext>
                </a:extLst>
              </a:tr>
              <a:tr h="1486839">
                <a:tc>
                  <a:txBody>
                    <a:bodyPr/>
                    <a:lstStyle/>
                    <a:p>
                      <a:pPr lvl="0" algn="ctr" latinLnBrk="0">
                        <a:buNone/>
                      </a:pPr>
                      <a:r>
                        <a:rPr lang="en-GB" sz="2000" b="1" i="0" u="none" strike="noStrike" baseline="0" noProof="0" dirty="0">
                          <a:solidFill>
                            <a:srgbClr val="000000"/>
                          </a:solidFill>
                          <a:latin typeface="+mn-lt"/>
                          <a:hlinkClick r:id="rId3"/>
                        </a:rPr>
                        <a:t>EcoStruxure Facility Expert</a:t>
                      </a:r>
                      <a:endParaRPr lang="en-GB" sz="2000" b="1" i="0" u="none" strike="noStrike" baseline="0" noProof="0" dirty="0">
                        <a:solidFill>
                          <a:srgbClr val="000000"/>
                        </a:solidFill>
                        <a:latin typeface="+mn-lt"/>
                      </a:endParaRPr>
                    </a:p>
                    <a:p>
                      <a:pPr lvl="0" algn="ctr" latinLnBrk="0">
                        <a:buNone/>
                      </a:pPr>
                      <a:r>
                        <a:rPr lang="en-GB" sz="2000" b="1" i="0" u="none" strike="noStrike" baseline="0" noProof="0" dirty="0">
                          <a:solidFill>
                            <a:srgbClr val="000000"/>
                          </a:solidFill>
                          <a:latin typeface="+mn-lt"/>
                        </a:rPr>
                        <a:t>(La nivel mondial)</a:t>
                      </a:r>
                      <a:endParaRPr lang="en-GB" sz="2000" b="1" noProof="0" dirty="0">
                        <a:latin typeface="+mn-lt"/>
                      </a:endParaRPr>
                    </a:p>
                  </a:txBody>
                  <a:tcPr anchor="ctr"/>
                </a:tc>
                <a:tc>
                  <a:txBody>
                    <a:bodyPr/>
                    <a:lstStyle/>
                    <a:p>
                      <a:pPr marL="342900" indent="-342900" algn="l" latinLnBrk="0">
                        <a:buFont typeface="Arial"/>
                        <a:buChar char="•"/>
                      </a:pPr>
                      <a:r>
                        <a:rPr lang="en-GB" sz="2000" b="0" i="0" u="none" strike="noStrike" noProof="0" dirty="0">
                          <a:latin typeface="+mn-lt"/>
                        </a:rPr>
                        <a:t>Gestionare integrată de la distanță</a:t>
                      </a:r>
                      <a:endParaRPr lang="en-GB" sz="2000" noProof="0" dirty="0">
                        <a:latin typeface="+mn-lt"/>
                      </a:endParaRP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Flexibilitate operațională îmbunătățită</a:t>
                      </a:r>
                      <a:endParaRPr lang="en-GB" sz="2000" u="none" strike="noStrike" cap="none" noProof="0" dirty="0">
                        <a:solidFill>
                          <a:srgbClr val="000000"/>
                        </a:solidFill>
                        <a:latin typeface="+mn-lt"/>
                      </a:endParaRP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Optimizare bazată pe date</a:t>
                      </a:r>
                      <a:endParaRPr lang="en-GB" sz="2000" u="none" strike="noStrike" cap="none" noProof="0" dirty="0">
                        <a:solidFill>
                          <a:srgbClr val="000000"/>
                        </a:solidFill>
                        <a:latin typeface="+mn-lt"/>
                      </a:endParaRPr>
                    </a:p>
                  </a:txBody>
                  <a:tcPr anchor="ctr"/>
                </a:tc>
                <a:extLst>
                  <a:ext uri="{0D108BD9-81ED-4DB2-BD59-A6C34878D82A}">
                    <a16:rowId xmlns:a16="http://schemas.microsoft.com/office/drawing/2014/main" val="4057794235"/>
                  </a:ext>
                </a:extLst>
              </a:tr>
              <a:tr h="1039660">
                <a:tc>
                  <a:txBody>
                    <a:bodyPr/>
                    <a:lstStyle/>
                    <a:p>
                      <a:pPr lvl="0" algn="ctr" latinLnBrk="0">
                        <a:buNone/>
                      </a:pPr>
                      <a:r>
                        <a:rPr lang="en-GB" sz="2000" b="1" i="0" u="none" strike="noStrike" baseline="0" noProof="0" dirty="0">
                          <a:solidFill>
                            <a:srgbClr val="000000"/>
                          </a:solidFill>
                          <a:latin typeface="+mn-lt"/>
                          <a:hlinkClick r:id="rId4"/>
                        </a:rPr>
                        <a:t>Loop</a:t>
                      </a:r>
                      <a:endParaRPr lang="en-GB" sz="2000" b="1" i="0" u="none" strike="noStrike" baseline="0" noProof="0" dirty="0">
                        <a:solidFill>
                          <a:srgbClr val="000000"/>
                        </a:solidFill>
                        <a:latin typeface="+mn-lt"/>
                      </a:endParaRPr>
                    </a:p>
                    <a:p>
                      <a:pPr lvl="0" algn="ctr" latinLnBrk="0">
                        <a:buNone/>
                      </a:pPr>
                      <a:r>
                        <a:rPr lang="en-GB" sz="2000" b="1" i="0" u="none" strike="noStrike" baseline="0" noProof="0" dirty="0">
                          <a:solidFill>
                            <a:srgbClr val="000000"/>
                          </a:solidFill>
                          <a:latin typeface="+mn-lt"/>
                        </a:rPr>
                        <a:t>(Regatul Unit)</a:t>
                      </a:r>
                      <a:endParaRPr lang="en-GB" sz="2000" noProof="0" dirty="0">
                        <a:latin typeface="+mn-lt"/>
                      </a:endParaRPr>
                    </a:p>
                  </a:txBody>
                  <a:tcPr anchor="ctr"/>
                </a:tc>
                <a:tc>
                  <a:txBody>
                    <a:bodyPr/>
                    <a:lstStyle/>
                    <a:p>
                      <a:pPr marL="342900" lvl="0" indent="-342900" algn="l" latinLnBrk="0">
                        <a:buFont typeface="Arial" panose="020B0604020202020204" pitchFamily="34" charset="0"/>
                        <a:buChar char="•"/>
                      </a:pPr>
                      <a:r>
                        <a:rPr lang="en-GB" sz="2000" b="0" i="0" u="none" strike="noStrike" cap="none" noProof="0" dirty="0">
                          <a:solidFill>
                            <a:srgbClr val="000000"/>
                          </a:solidFill>
                          <a:latin typeface="+mn-lt"/>
                        </a:rPr>
                        <a:t>Monitorizare energetică cuprinzătoare</a:t>
                      </a:r>
                    </a:p>
                    <a:p>
                      <a:pPr marL="342900" lvl="0" indent="-342900" algn="l" latinLnBrk="0">
                        <a:buFont typeface="Arial" panose="020B0604020202020204" pitchFamily="34" charset="0"/>
                        <a:buChar char="•"/>
                      </a:pPr>
                      <a:r>
                        <a:rPr lang="en-GB" sz="2000" b="0" i="0" u="none" strike="noStrike" cap="none" noProof="0" dirty="0">
                          <a:solidFill>
                            <a:srgbClr val="000000"/>
                          </a:solidFill>
                          <a:latin typeface="+mn-lt"/>
                        </a:rPr>
                        <a:t>Acces inteligent la date</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Informații privind consumul</a:t>
                      </a:r>
                      <a:endParaRPr lang="en-GB" sz="2000" u="none" strike="noStrike" cap="none" noProof="0" dirty="0">
                        <a:solidFill>
                          <a:srgbClr val="000000"/>
                        </a:solidFill>
                        <a:latin typeface="+mn-lt"/>
                      </a:endParaRP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Îndrumări practice pentru flexibilitate</a:t>
                      </a:r>
                      <a:endParaRPr lang="en-GB" sz="2000" u="none" strike="noStrike" cap="none" noProof="0" dirty="0">
                        <a:solidFill>
                          <a:srgbClr val="000000"/>
                        </a:solidFill>
                        <a:latin typeface="+mn-lt"/>
                      </a:endParaRPr>
                    </a:p>
                  </a:txBody>
                  <a:tcPr anchor="ctr"/>
                </a:tc>
                <a:extLst>
                  <a:ext uri="{0D108BD9-81ED-4DB2-BD59-A6C34878D82A}">
                    <a16:rowId xmlns:a16="http://schemas.microsoft.com/office/drawing/2014/main" val="192137070"/>
                  </a:ext>
                </a:extLst>
              </a:tr>
              <a:tr h="1982680">
                <a:tc>
                  <a:txBody>
                    <a:bodyPr/>
                    <a:lstStyle/>
                    <a:p>
                      <a:pPr lvl="0" algn="ctr" latinLnBrk="0">
                        <a:buNone/>
                      </a:pPr>
                      <a:r>
                        <a:rPr lang="en-GB" sz="2000" b="1" i="0" u="none" strike="noStrike" baseline="0" noProof="0" dirty="0" err="1">
                          <a:solidFill>
                            <a:srgbClr val="000000"/>
                          </a:solidFill>
                          <a:latin typeface="+mn-lt"/>
                          <a:hlinkClick r:id="rId5"/>
                        </a:rPr>
                        <a:t>Tibber</a:t>
                      </a:r>
                      <a:endParaRPr lang="en-GB" sz="2000" b="1" i="0" u="none" strike="noStrike" baseline="0" noProof="0" dirty="0">
                        <a:solidFill>
                          <a:srgbClr val="000000"/>
                        </a:solidFill>
                        <a:latin typeface="+mn-lt"/>
                      </a:endParaRPr>
                    </a:p>
                    <a:p>
                      <a:pPr lvl="0" algn="ctr" latinLnBrk="0">
                        <a:buNone/>
                      </a:pPr>
                      <a:r>
                        <a:rPr lang="en-GB" sz="2000" b="1" i="0" u="none" strike="noStrike" baseline="0" noProof="0" dirty="0">
                          <a:solidFill>
                            <a:srgbClr val="000000"/>
                          </a:solidFill>
                          <a:latin typeface="+mn-lt"/>
                        </a:rPr>
                        <a:t>(Suedia, Norvegia, Germania, Țările de Jos)</a:t>
                      </a:r>
                      <a:endParaRPr lang="en-GB" sz="2000" noProof="0" dirty="0">
                        <a:latin typeface="+mn-lt"/>
                      </a:endParaRP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Achiziționarea dinamică de energie</a:t>
                      </a:r>
                    </a:p>
                    <a:p>
                      <a:pPr marL="342900" lvl="0" indent="-342900" algn="l" latinLnBrk="0">
                        <a:buFont typeface="Arial"/>
                        <a:buChar char="•"/>
                      </a:pPr>
                      <a:r>
                        <a:rPr lang="en-GB" sz="2000" b="0" i="0" u="none" strike="noStrike" cap="none" noProof="0" dirty="0">
                          <a:solidFill>
                            <a:srgbClr val="000000"/>
                          </a:solidFill>
                          <a:latin typeface="+mn-lt"/>
                        </a:rPr>
                        <a:t>Gestionarea consumului în timp real</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Transferul sarcinii și reducerea costurilor</a:t>
                      </a:r>
                    </a:p>
                    <a:p>
                      <a:pPr marL="342900" lvl="0" indent="-342900" algn="l" latinLnBrk="0">
                        <a:buFont typeface="Arial"/>
                        <a:buChar char="•"/>
                      </a:pPr>
                      <a:r>
                        <a:rPr lang="en-GB" sz="2000" b="0" i="0" u="none" strike="noStrike" cap="none" noProof="0" dirty="0">
                          <a:solidFill>
                            <a:srgbClr val="000000"/>
                          </a:solidFill>
                          <a:latin typeface="+mn-lt"/>
                        </a:rPr>
                        <a:t>Sustenabilitate îmbunătățită</a:t>
                      </a:r>
                    </a:p>
                    <a:p>
                      <a:pPr marL="342900" lvl="0" indent="-342900" algn="l" latinLnBrk="0">
                        <a:buFont typeface="Arial"/>
                        <a:buChar char="•"/>
                      </a:pPr>
                      <a:endParaRPr lang="en-GB" sz="2000" b="0" i="0" u="none" strike="noStrike" cap="none" noProof="0" dirty="0">
                        <a:solidFill>
                          <a:srgbClr val="000000"/>
                        </a:solidFill>
                        <a:latin typeface="+mn-lt"/>
                      </a:endParaRP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Optimizarea procesului decizional în domeniul energiei</a:t>
                      </a:r>
                      <a:endParaRPr lang="en-GB" sz="2000" u="none" strike="noStrike" cap="none" noProof="0" dirty="0">
                        <a:solidFill>
                          <a:srgbClr val="000000"/>
                        </a:solidFill>
                        <a:latin typeface="+mn-lt"/>
                      </a:endParaRPr>
                    </a:p>
                  </a:txBody>
                  <a:tcPr anchor="ctr"/>
                </a:tc>
                <a:extLst>
                  <a:ext uri="{0D108BD9-81ED-4DB2-BD59-A6C34878D82A}">
                    <a16:rowId xmlns:a16="http://schemas.microsoft.com/office/drawing/2014/main" val="353600444"/>
                  </a:ext>
                </a:extLst>
              </a:tr>
            </a:tbl>
          </a:graphicData>
        </a:graphic>
      </p:graphicFrame>
    </p:spTree>
    <p:extLst>
      <p:ext uri="{BB962C8B-B14F-4D97-AF65-F5344CB8AC3E}">
        <p14:creationId xmlns:p14="http://schemas.microsoft.com/office/powerpoint/2010/main" val="1436230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B598-3C59-58D5-BCCF-5F94FB98C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92056-2B8A-4A37-608D-7D1423BB9147}"/>
              </a:ext>
            </a:extLst>
          </p:cNvPr>
          <p:cNvSpPr>
            <a:spLocks noGrp="1"/>
          </p:cNvSpPr>
          <p:nvPr>
            <p:ph type="title" idx="4294967295"/>
          </p:nvPr>
        </p:nvSpPr>
        <p:spPr>
          <a:xfrm>
            <a:off x="391160" y="822325"/>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4. Rolul calculatoarelor pentru renovare și energie solară - Introducere</a:t>
            </a:r>
            <a:endParaRPr lang="ro-RO" noProof="1">
              <a:effectLst/>
            </a:endParaRPr>
          </a:p>
          <a:p>
            <a:endParaRPr lang="ro-RO" noProof="1"/>
          </a:p>
        </p:txBody>
      </p:sp>
      <p:sp>
        <p:nvSpPr>
          <p:cNvPr id="4" name="TextBox 3">
            <a:extLst>
              <a:ext uri="{FF2B5EF4-FFF2-40B4-BE49-F238E27FC236}">
                <a16:creationId xmlns:a16="http://schemas.microsoft.com/office/drawing/2014/main" id="{03AC321A-ECC1-6F77-28D3-B93794C698A1}"/>
              </a:ext>
            </a:extLst>
          </p:cNvPr>
          <p:cNvSpPr txBox="1"/>
          <p:nvPr/>
        </p:nvSpPr>
        <p:spPr>
          <a:xfrm>
            <a:off x="764089" y="3181611"/>
            <a:ext cx="10797434" cy="2308324"/>
          </a:xfrm>
          <a:prstGeom prst="rect">
            <a:avLst/>
          </a:prstGeom>
          <a:noFill/>
        </p:spPr>
        <p:txBody>
          <a:bodyPr wrap="square" lIns="91440" tIns="45720" rIns="91440" bIns="45720" rtlCol="0" anchor="t">
            <a:spAutoFit/>
          </a:bodyPr>
          <a:lstStyle/>
          <a:p>
            <a:pPr algn="ctr" latinLnBrk="0"/>
            <a:r>
              <a:rPr lang="en-US" sz="4800" i="1" dirty="0">
                <a:solidFill>
                  <a:schemeClr val="accent2"/>
                </a:solidFill>
              </a:rPr>
              <a:t>Cum ajută calculatoarele pentru renovare și energie solară la luarea deciziilor privind economisirea energiei?</a:t>
            </a:r>
          </a:p>
          <a:p>
            <a:pPr algn="ctr" latinLnBrk="0"/>
            <a:endParaRPr lang="en-US" sz="4800" i="1" dirty="0">
              <a:solidFill>
                <a:schemeClr val="accent2"/>
              </a:solidFill>
            </a:endParaRPr>
          </a:p>
        </p:txBody>
      </p:sp>
    </p:spTree>
    <p:extLst>
      <p:ext uri="{BB962C8B-B14F-4D97-AF65-F5344CB8AC3E}">
        <p14:creationId xmlns:p14="http://schemas.microsoft.com/office/powerpoint/2010/main" val="1175900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8971A-92A2-1549-E68D-21610F539B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5A74F0-1B3B-FCB0-A1DC-6630ACEBD9AC}"/>
              </a:ext>
            </a:extLst>
          </p:cNvPr>
          <p:cNvSpPr>
            <a:spLocks noGrp="1"/>
          </p:cNvSpPr>
          <p:nvPr>
            <p:ph type="title" idx="4294967295"/>
          </p:nvPr>
        </p:nvSpPr>
        <p:spPr>
          <a:xfrm>
            <a:off x="543560" y="730885"/>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4. Rolul renovării și al calculatoarelor solare</a:t>
            </a:r>
            <a:endParaRPr lang="ro-RO" noProof="1">
              <a:effectLst/>
            </a:endParaRPr>
          </a:p>
          <a:p>
            <a:endParaRPr lang="ro-RO" noProof="1"/>
          </a:p>
        </p:txBody>
      </p:sp>
      <p:sp>
        <p:nvSpPr>
          <p:cNvPr id="4" name="TextBox 3">
            <a:extLst>
              <a:ext uri="{FF2B5EF4-FFF2-40B4-BE49-F238E27FC236}">
                <a16:creationId xmlns:a16="http://schemas.microsoft.com/office/drawing/2014/main" id="{B86F7BA3-B558-E7EE-49BC-1EDCDFCA81CE}"/>
              </a:ext>
            </a:extLst>
          </p:cNvPr>
          <p:cNvSpPr txBox="1"/>
          <p:nvPr/>
        </p:nvSpPr>
        <p:spPr>
          <a:xfrm>
            <a:off x="5962389" y="3429000"/>
            <a:ext cx="5551503" cy="1938992"/>
          </a:xfrm>
          <a:prstGeom prst="rect">
            <a:avLst/>
          </a:prstGeom>
          <a:noFill/>
        </p:spPr>
        <p:txBody>
          <a:bodyPr wrap="square" rtlCol="0">
            <a:spAutoFit/>
          </a:bodyPr>
          <a:lstStyle/>
          <a:p>
            <a:pPr latinLnBrk="0"/>
            <a:r>
              <a:rPr lang="en-GB" sz="2400" dirty="0">
                <a:sym typeface="Public Sans"/>
              </a:rPr>
              <a:t>Calculatoarele solare </a:t>
            </a:r>
            <a:r>
              <a:rPr lang="en-GB" sz="2400" noProof="0" dirty="0">
                <a:sym typeface="Public Sans"/>
              </a:rPr>
              <a:t>oferă planuri de renovare personalizate, ajutor financiar și informații bazate pe date pentru optimizarea eficienței energetice și a investițiilor în energie regenerabilă.</a:t>
            </a:r>
            <a:endParaRPr lang="en-GB" sz="2400" noProof="0" dirty="0"/>
          </a:p>
        </p:txBody>
      </p:sp>
      <p:pic>
        <p:nvPicPr>
          <p:cNvPr id="7" name="Picture 6">
            <a:extLst>
              <a:ext uri="{FF2B5EF4-FFF2-40B4-BE49-F238E27FC236}">
                <a16:creationId xmlns:a16="http://schemas.microsoft.com/office/drawing/2014/main" id="{A242E058-45DD-A83E-4DFD-03D10C1C64A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769" y="2766662"/>
            <a:ext cx="5415995" cy="3050388"/>
          </a:xfrm>
          <a:prstGeom prst="rect">
            <a:avLst/>
          </a:prstGeom>
        </p:spPr>
      </p:pic>
    </p:spTree>
    <p:extLst>
      <p:ext uri="{BB962C8B-B14F-4D97-AF65-F5344CB8AC3E}">
        <p14:creationId xmlns:p14="http://schemas.microsoft.com/office/powerpoint/2010/main" val="4895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DA62AB-C88A-2D97-B1F4-B70D7C654733}"/>
              </a:ext>
            </a:extLst>
          </p:cNvPr>
          <p:cNvSpPr>
            <a:spLocks noGrp="1"/>
          </p:cNvSpPr>
          <p:nvPr>
            <p:ph type="title" idx="4294967295"/>
          </p:nvPr>
        </p:nvSpPr>
        <p:spPr>
          <a:xfrm flipV="1">
            <a:off x="756920" y="-1564640"/>
            <a:ext cx="259080" cy="253365"/>
          </a:xfrm>
          <a:prstGeom prst="rect">
            <a:avLst/>
          </a:prstGeom>
        </p:spPr>
        <p:txBody>
          <a:bodyPr/>
          <a:lstStyle/>
          <a:p>
            <a:r>
              <a:rPr lang="ro-RO" noProof="1"/>
              <a:t>Instrumente: calculatoare pentru renovare și energie solară</a:t>
            </a:r>
          </a:p>
        </p:txBody>
      </p:sp>
      <p:graphicFrame>
        <p:nvGraphicFramePr>
          <p:cNvPr id="2" name="Table 1" descr="Un tabel cu patru rânduri și patru coloane. La fel ca în tabelele anterioare, celulele conțin mai multe puncte, care vor fi numerotate aici. Primul rând este identic cu tabelele anterioare: 1. Instrument. 2. Serviciu. 3. Beneficii pentru o comunitate energetică. 4. Cum poate acest instrument să sprijine o comunitate energetică?&#13;&#10;Primul rând de date: 1. Effy (Franța). 2. Simularea proiectului și studiu personalizat, soluții integrate de renovare, acces la ajutoare și prime. 3. Renovare rentabilă, soluții personalizate pentru diverse clădiri. 4. Acces la subvenții.&#13;&#10;Al doilea rând de date. 1. MaPrimeRénov (Franța). 2. Ajutor pentru renovare finanțat de guvernul francez, verificare a eligibilității și asistență pentru depunerea cererii. 3. Sprijin financiar pentru eficiența energetică. 4. Reducerea riscului investițional.&#13;&#10;Al treilea rând de date. 1. Energy Saving Trust – Instrumente și calculatoare energetice (Regatul Unit). 2. Sfaturi pentru îmbunătățirea eficienței energetice, Calculatoare energetice cuprinzătoare. 3. Evaluare holistică a energiei locuinței. 4. Planificare a renovării bazată pe date, Recomandări practice.&#13;&#10;&#13;&#10;">
            <a:extLst>
              <a:ext uri="{FF2B5EF4-FFF2-40B4-BE49-F238E27FC236}">
                <a16:creationId xmlns:a16="http://schemas.microsoft.com/office/drawing/2014/main" id="{22012A37-31DF-3643-5425-F2854B5528A3}"/>
              </a:ext>
            </a:extLst>
          </p:cNvPr>
          <p:cNvGraphicFramePr>
            <a:graphicFrameLocks noGrp="1"/>
          </p:cNvGraphicFramePr>
          <p:nvPr>
            <p:extLst>
              <p:ext uri="{D42A27DB-BD31-4B8C-83A1-F6EECF244321}">
                <p14:modId xmlns:p14="http://schemas.microsoft.com/office/powerpoint/2010/main" val="3453966238"/>
              </p:ext>
            </p:extLst>
          </p:nvPr>
        </p:nvGraphicFramePr>
        <p:xfrm>
          <a:off x="421709" y="353763"/>
          <a:ext cx="11348581" cy="6197721"/>
        </p:xfrm>
        <a:graphic>
          <a:graphicData uri="http://schemas.openxmlformats.org/drawingml/2006/table">
            <a:tbl>
              <a:tblPr firstRow="1" firstCol="1" bandRow="1">
                <a:tableStyleId>{3B4B98B0-60AC-42C2-AFA5-B58CD77FA1E5}</a:tableStyleId>
              </a:tblPr>
              <a:tblGrid>
                <a:gridCol w="2308965">
                  <a:extLst>
                    <a:ext uri="{9D8B030D-6E8A-4147-A177-3AD203B41FA5}">
                      <a16:colId xmlns:a16="http://schemas.microsoft.com/office/drawing/2014/main" val="1956655456"/>
                    </a:ext>
                  </a:extLst>
                </a:gridCol>
                <a:gridCol w="3365326">
                  <a:extLst>
                    <a:ext uri="{9D8B030D-6E8A-4147-A177-3AD203B41FA5}">
                      <a16:colId xmlns:a16="http://schemas.microsoft.com/office/drawing/2014/main" val="3114145817"/>
                    </a:ext>
                  </a:extLst>
                </a:gridCol>
                <a:gridCol w="2837145">
                  <a:extLst>
                    <a:ext uri="{9D8B030D-6E8A-4147-A177-3AD203B41FA5}">
                      <a16:colId xmlns:a16="http://schemas.microsoft.com/office/drawing/2014/main" val="1035212580"/>
                    </a:ext>
                  </a:extLst>
                </a:gridCol>
                <a:gridCol w="2837145">
                  <a:extLst>
                    <a:ext uri="{9D8B030D-6E8A-4147-A177-3AD203B41FA5}">
                      <a16:colId xmlns:a16="http://schemas.microsoft.com/office/drawing/2014/main" val="1964108697"/>
                    </a:ext>
                  </a:extLst>
                </a:gridCol>
              </a:tblGrid>
              <a:tr h="904566">
                <a:tc>
                  <a:txBody>
                    <a:bodyPr/>
                    <a:lstStyle/>
                    <a:p>
                      <a:pPr algn="ctr" latinLnBrk="0"/>
                      <a:r>
                        <a:rPr lang="en-GB" sz="1800" dirty="0">
                          <a:latin typeface="+mn-lt"/>
                        </a:rPr>
                        <a:t>Instrument</a:t>
                      </a:r>
                    </a:p>
                  </a:txBody>
                  <a:tcPr anchor="ctr"/>
                </a:tc>
                <a:tc>
                  <a:txBody>
                    <a:bodyPr/>
                    <a:lstStyle/>
                    <a:p>
                      <a:pPr algn="ctr" latinLnBrk="0"/>
                      <a:r>
                        <a:rPr lang="en-GB" sz="1800" dirty="0">
                          <a:latin typeface="+mn-lt"/>
                        </a:rPr>
                        <a:t>Serviciu</a:t>
                      </a:r>
                    </a:p>
                  </a:txBody>
                  <a:tcPr anchor="ctr"/>
                </a:tc>
                <a:tc>
                  <a:txBody>
                    <a:bodyPr/>
                    <a:lstStyle/>
                    <a:p>
                      <a:pPr algn="ctr" latinLnBrk="0"/>
                      <a:r>
                        <a:rPr lang="en-GB" sz="1800" dirty="0">
                          <a:latin typeface="+mn-lt"/>
                        </a:rPr>
                        <a:t>Beneficii pentru o comunitate energetică</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noProof="0" dirty="0">
                          <a:latin typeface="+mn-lt"/>
                        </a:rPr>
                        <a:t>Cum poate acest instrument să sprijine o comunitate energetică</a:t>
                      </a:r>
                      <a:r>
                        <a:rPr lang="en-GB" sz="1800" dirty="0">
                          <a:latin typeface="+mn-lt"/>
                        </a:rPr>
                        <a:t>?</a:t>
                      </a:r>
                    </a:p>
                  </a:txBody>
                  <a:tcPr anchor="ctr"/>
                </a:tc>
                <a:extLst>
                  <a:ext uri="{0D108BD9-81ED-4DB2-BD59-A6C34878D82A}">
                    <a16:rowId xmlns:a16="http://schemas.microsoft.com/office/drawing/2014/main" val="3341151641"/>
                  </a:ext>
                </a:extLst>
              </a:tr>
              <a:tr h="1809137">
                <a:tc>
                  <a:txBody>
                    <a:bodyPr/>
                    <a:lstStyle/>
                    <a:p>
                      <a:pPr lvl="0" algn="ctr" latinLnBrk="0">
                        <a:buNone/>
                      </a:pPr>
                      <a:r>
                        <a:rPr lang="en-GB" sz="1800" b="1" i="0" u="none" strike="noStrike" baseline="0" noProof="0" dirty="0">
                          <a:solidFill>
                            <a:srgbClr val="000000"/>
                          </a:solidFill>
                          <a:latin typeface="+mn-lt"/>
                          <a:hlinkClick r:id="rId3"/>
                        </a:rPr>
                        <a:t>Effy </a:t>
                      </a:r>
                      <a:endParaRPr lang="en-GB" sz="1800" b="1" i="0" u="none" strike="noStrike" baseline="0" noProof="0" dirty="0">
                        <a:solidFill>
                          <a:srgbClr val="000000"/>
                        </a:solidFill>
                        <a:latin typeface="+mn-lt"/>
                      </a:endParaRPr>
                    </a:p>
                    <a:p>
                      <a:pPr lvl="0" algn="ctr" latinLnBrk="0">
                        <a:buNone/>
                      </a:pPr>
                      <a:r>
                        <a:rPr lang="en-GB" sz="1800" b="1" i="0" u="none" strike="noStrike" baseline="0" noProof="0" dirty="0">
                          <a:solidFill>
                            <a:srgbClr val="000000"/>
                          </a:solidFill>
                          <a:latin typeface="+mn-lt"/>
                        </a:rPr>
                        <a:t>(Franța)</a:t>
                      </a:r>
                      <a:r>
                        <a:rPr lang="en-GB" sz="1800" b="0" i="0" u="none" strike="noStrike" baseline="0" noProof="0" dirty="0">
                          <a:solidFill>
                            <a:srgbClr val="000000"/>
                          </a:solidFill>
                          <a:latin typeface="+mn-lt"/>
                        </a:rPr>
                        <a:t> </a:t>
                      </a:r>
                      <a:endParaRPr lang="en-GB" sz="1800" dirty="0">
                        <a:latin typeface="+mn-lt"/>
                      </a:endParaRPr>
                    </a:p>
                  </a:txBody>
                  <a:tcPr anchor="ctr"/>
                </a:tc>
                <a:tc>
                  <a:txBody>
                    <a:bodyPr/>
                    <a:lstStyle/>
                    <a:p>
                      <a:pPr marL="342900" indent="-342900" algn="l" latinLnBrk="0">
                        <a:buFont typeface="Arial"/>
                        <a:buChar char="•"/>
                      </a:pPr>
                      <a:r>
                        <a:rPr lang="en-GB" sz="1800" b="0" i="0" u="none" strike="noStrike" noProof="0" dirty="0">
                          <a:latin typeface="+mn-lt"/>
                        </a:rPr>
                        <a:t>Simularea proiectului și studiu personalizat</a:t>
                      </a:r>
                    </a:p>
                    <a:p>
                      <a:pPr marL="342900" lvl="0" indent="-342900" algn="l" latinLnBrk="0">
                        <a:buFont typeface="Arial"/>
                        <a:buChar char="•"/>
                      </a:pPr>
                      <a:r>
                        <a:rPr lang="en-GB" sz="1800" b="0" i="0" u="none" strike="noStrike" noProof="0" dirty="0">
                          <a:latin typeface="+mn-lt"/>
                        </a:rPr>
                        <a:t>Soluții integrate de renovare</a:t>
                      </a:r>
                    </a:p>
                    <a:p>
                      <a:pPr marL="342900" lvl="0" indent="-342900" algn="l" latinLnBrk="0">
                        <a:buFont typeface="Arial"/>
                        <a:buChar char="•"/>
                      </a:pPr>
                      <a:r>
                        <a:rPr lang="en-GB" sz="1800" b="0" i="0" u="none" strike="noStrike" noProof="0" dirty="0">
                          <a:latin typeface="+mn-lt"/>
                        </a:rPr>
                        <a:t>Acces la ajutoare și prime</a:t>
                      </a:r>
                    </a:p>
                  </a:txBody>
                  <a:tcPr anchor="ctr"/>
                </a:tc>
                <a:tc>
                  <a:txBody>
                    <a:bodyPr/>
                    <a:lstStyle/>
                    <a:p>
                      <a:pPr marL="342900" lvl="0" indent="-342900" algn="l" latinLnBrk="0">
                        <a:buFont typeface="Arial"/>
                        <a:buChar char="•"/>
                      </a:pPr>
                      <a:r>
                        <a:rPr lang="en-GB" sz="1800" b="0" i="0" u="none" strike="noStrike" cap="none" noProof="0" dirty="0">
                          <a:solidFill>
                            <a:srgbClr val="000000"/>
                          </a:solidFill>
                          <a:latin typeface="+mn-lt"/>
                        </a:rPr>
                        <a:t>Renovare rentabilă</a:t>
                      </a:r>
                    </a:p>
                    <a:p>
                      <a:pPr marL="342900" lvl="0" indent="-342900" algn="l" latinLnBrk="0">
                        <a:buFont typeface="Arial"/>
                        <a:buChar char="•"/>
                      </a:pPr>
                      <a:r>
                        <a:rPr lang="en-GB" sz="1800" b="0" i="0" u="none" strike="noStrike" cap="none" noProof="0" dirty="0">
                          <a:solidFill>
                            <a:srgbClr val="000000"/>
                          </a:solidFill>
                          <a:latin typeface="+mn-lt"/>
                        </a:rPr>
                        <a:t>Soluții personalizate pentru diverse clădiri</a:t>
                      </a:r>
                    </a:p>
                  </a:txBody>
                  <a:tcPr anchor="ctr"/>
                </a:tc>
                <a:tc>
                  <a:txBody>
                    <a:bodyPr/>
                    <a:lstStyle/>
                    <a:p>
                      <a:pPr marL="342900" indent="-342900" algn="l" latinLnBrk="0">
                        <a:buFont typeface="Arial"/>
                        <a:buChar char="•"/>
                      </a:pPr>
                      <a:r>
                        <a:rPr lang="en-GB" sz="1800" b="0" i="0" u="none" strike="noStrike" cap="none" noProof="0" dirty="0">
                          <a:solidFill>
                            <a:srgbClr val="000000"/>
                          </a:solidFill>
                          <a:latin typeface="+mn-lt"/>
                        </a:rPr>
                        <a:t>Acces la subvenții</a:t>
                      </a:r>
                    </a:p>
                  </a:txBody>
                  <a:tcPr anchor="ctr"/>
                </a:tc>
                <a:extLst>
                  <a:ext uri="{0D108BD9-81ED-4DB2-BD59-A6C34878D82A}">
                    <a16:rowId xmlns:a16="http://schemas.microsoft.com/office/drawing/2014/main" val="4057794235"/>
                  </a:ext>
                </a:extLst>
              </a:tr>
              <a:tr h="1324352">
                <a:tc>
                  <a:txBody>
                    <a:bodyPr/>
                    <a:lstStyle/>
                    <a:p>
                      <a:pPr lvl="0" algn="ctr" latinLnBrk="0">
                        <a:buNone/>
                      </a:pPr>
                      <a:r>
                        <a:rPr lang="en-GB" sz="1800" b="1" i="0" u="none" strike="noStrike" baseline="0" noProof="0" dirty="0">
                          <a:solidFill>
                            <a:srgbClr val="000000"/>
                          </a:solidFill>
                          <a:latin typeface="+mn-lt"/>
                          <a:hlinkClick r:id="rId4"/>
                        </a:rPr>
                        <a:t>MaPrimeRénov</a:t>
                      </a:r>
                      <a:endParaRPr lang="en-GB" sz="1800" b="1" i="0" u="none" strike="noStrike" baseline="0" noProof="0" dirty="0">
                        <a:solidFill>
                          <a:srgbClr val="000000"/>
                        </a:solidFill>
                        <a:latin typeface="+mn-lt"/>
                      </a:endParaRPr>
                    </a:p>
                    <a:p>
                      <a:pPr lvl="0" algn="ctr" latinLnBrk="0">
                        <a:buNone/>
                      </a:pPr>
                      <a:r>
                        <a:rPr lang="en-GB" sz="1800" b="1" i="0" u="none" strike="noStrike" baseline="0" noProof="0" dirty="0">
                          <a:solidFill>
                            <a:srgbClr val="000000"/>
                          </a:solidFill>
                          <a:latin typeface="+mn-lt"/>
                        </a:rPr>
                        <a:t>(Franța) </a:t>
                      </a:r>
                      <a:endParaRPr lang="en-GB" sz="1800" b="1" dirty="0">
                        <a:latin typeface="+mn-lt"/>
                      </a:endParaRPr>
                    </a:p>
                  </a:txBody>
                  <a:tcPr anchor="ctr"/>
                </a:tc>
                <a:tc>
                  <a:txBody>
                    <a:bodyPr/>
                    <a:lstStyle/>
                    <a:p>
                      <a:pPr marL="342900" lvl="0" indent="-342900" algn="l" latinLnBrk="0">
                        <a:buClr>
                          <a:srgbClr val="000000"/>
                        </a:buClr>
                        <a:buFont typeface="Arial,Sans-Serif"/>
                        <a:buChar char="•"/>
                      </a:pPr>
                      <a:r>
                        <a:rPr lang="en-GB" sz="1800" b="0" i="0" u="none" strike="noStrike" cap="none" noProof="0" dirty="0">
                          <a:solidFill>
                            <a:srgbClr val="000000"/>
                          </a:solidFill>
                          <a:latin typeface="+mn-lt"/>
                        </a:rPr>
                        <a:t>Ajutor pentru renovare finanțat de guvernul francez</a:t>
                      </a:r>
                    </a:p>
                    <a:p>
                      <a:pPr marL="342900" lvl="0" indent="-342900" algn="l" latinLnBrk="0">
                        <a:buClr>
                          <a:srgbClr val="000000"/>
                        </a:buClr>
                        <a:buFont typeface="Arial,Sans-Serif"/>
                        <a:buChar char="•"/>
                      </a:pPr>
                      <a:r>
                        <a:rPr lang="en-GB" sz="1800" b="0" i="0" u="none" strike="noStrike" cap="none" noProof="0" dirty="0">
                          <a:solidFill>
                            <a:srgbClr val="000000"/>
                          </a:solidFill>
                          <a:latin typeface="+mn-lt"/>
                        </a:rPr>
                        <a:t>Verificarea eligibilității și asistență pentru depunerea cererii</a:t>
                      </a:r>
                    </a:p>
                  </a:txBody>
                  <a:tcPr anchor="ctr"/>
                </a:tc>
                <a:tc>
                  <a:txBody>
                    <a:bodyPr/>
                    <a:lstStyle/>
                    <a:p>
                      <a:pPr marL="342900" indent="-342900" algn="l" latinLnBrk="0">
                        <a:buClr>
                          <a:srgbClr val="000000"/>
                        </a:buClr>
                        <a:buFont typeface="Arial,Sans-Serif"/>
                        <a:buChar char="•"/>
                      </a:pPr>
                      <a:r>
                        <a:rPr lang="en-GB" sz="1800" b="0" i="0" u="none" strike="noStrike" cap="none" noProof="0" dirty="0">
                          <a:solidFill>
                            <a:srgbClr val="000000"/>
                          </a:solidFill>
                          <a:latin typeface="+mn-lt"/>
                        </a:rPr>
                        <a:t>Sprijin financiar pentru eficiența energetică</a:t>
                      </a:r>
                    </a:p>
                  </a:txBody>
                  <a:tcPr anchor="ctr"/>
                </a:tc>
                <a:tc>
                  <a:txBody>
                    <a:bodyPr/>
                    <a:lstStyle/>
                    <a:p>
                      <a:pPr marL="342900" indent="-342900" algn="l" latinLnBrk="0">
                        <a:buFont typeface="Arial"/>
                        <a:buChar char="•"/>
                      </a:pPr>
                      <a:r>
                        <a:rPr lang="en-GB" sz="1800" b="0" i="0" u="none" strike="noStrike" cap="none" noProof="0" dirty="0">
                          <a:solidFill>
                            <a:srgbClr val="000000"/>
                          </a:solidFill>
                          <a:latin typeface="+mn-lt"/>
                        </a:rPr>
                        <a:t>Reducerea riscurilor investiționale</a:t>
                      </a:r>
                    </a:p>
                  </a:txBody>
                  <a:tcPr anchor="ctr"/>
                </a:tc>
                <a:extLst>
                  <a:ext uri="{0D108BD9-81ED-4DB2-BD59-A6C34878D82A}">
                    <a16:rowId xmlns:a16="http://schemas.microsoft.com/office/drawing/2014/main" val="192137070"/>
                  </a:ext>
                </a:extLst>
              </a:tr>
              <a:tr h="2011144">
                <a:tc>
                  <a:txBody>
                    <a:bodyPr/>
                    <a:lstStyle/>
                    <a:p>
                      <a:pPr marL="0" lvl="0" indent="0" algn="ctr" latinLnBrk="0">
                        <a:lnSpc>
                          <a:spcPct val="100000"/>
                        </a:lnSpc>
                        <a:buNone/>
                      </a:pPr>
                      <a:r>
                        <a:rPr lang="en-GB" sz="1800" b="1" i="0" u="none" strike="noStrike" baseline="0" noProof="0" dirty="0">
                          <a:solidFill>
                            <a:srgbClr val="000000"/>
                          </a:solidFill>
                          <a:latin typeface="+mn-lt"/>
                          <a:hlinkClick r:id="rId5"/>
                        </a:rPr>
                        <a:t>Energy Saving Trust – Instrumente și calculatoare energetice</a:t>
                      </a:r>
                      <a:endParaRPr lang="en-GB" sz="1800" b="1" i="0" u="none" strike="noStrike" baseline="0" noProof="0" dirty="0">
                        <a:solidFill>
                          <a:srgbClr val="000000"/>
                        </a:solidFill>
                        <a:latin typeface="+mn-lt"/>
                      </a:endParaRPr>
                    </a:p>
                    <a:p>
                      <a:pPr marL="0" lvl="0" indent="0" algn="ctr" latinLnBrk="0">
                        <a:lnSpc>
                          <a:spcPct val="100000"/>
                        </a:lnSpc>
                        <a:buNone/>
                      </a:pPr>
                      <a:r>
                        <a:rPr lang="en-GB" sz="1800" b="1" i="0" u="none" strike="noStrike" baseline="0" noProof="0" dirty="0">
                          <a:solidFill>
                            <a:srgbClr val="000000"/>
                          </a:solidFill>
                          <a:latin typeface="+mn-lt"/>
                        </a:rPr>
                        <a:t>(Regatul Unit)</a:t>
                      </a:r>
                      <a:endParaRPr lang="en-GB" sz="1800" dirty="0">
                        <a:latin typeface="+mn-lt"/>
                      </a:endParaRPr>
                    </a:p>
                  </a:txBody>
                  <a:tcPr anchor="ctr"/>
                </a:tc>
                <a:tc>
                  <a:txBody>
                    <a:bodyPr/>
                    <a:lstStyle/>
                    <a:p>
                      <a:pPr marL="342900" indent="-342900" algn="l" latinLnBrk="0">
                        <a:buFont typeface="Arial"/>
                        <a:buChar char="•"/>
                      </a:pPr>
                      <a:r>
                        <a:rPr lang="en-GB" sz="1800" b="0" i="0" u="none" strike="noStrike" cap="none" noProof="0" dirty="0">
                          <a:solidFill>
                            <a:srgbClr val="000000"/>
                          </a:solidFill>
                          <a:latin typeface="+mn-lt"/>
                        </a:rPr>
                        <a:t>Sfaturi pentru îmbunătățirea eficienței energetice</a:t>
                      </a:r>
                    </a:p>
                    <a:p>
                      <a:pPr marL="342900" lvl="0" indent="-342900" algn="l" latinLnBrk="0">
                        <a:buFont typeface="Arial"/>
                        <a:buChar char="•"/>
                      </a:pPr>
                      <a:r>
                        <a:rPr lang="en-GB" sz="1800" b="0" i="0" u="none" strike="noStrike" cap="none" noProof="0" dirty="0">
                          <a:solidFill>
                            <a:srgbClr val="000000"/>
                          </a:solidFill>
                          <a:latin typeface="+mn-lt"/>
                        </a:rPr>
                        <a:t>Calculatoare energetice complete</a:t>
                      </a:r>
                    </a:p>
                  </a:txBody>
                  <a:tcPr anchor="ctr"/>
                </a:tc>
                <a:tc>
                  <a:txBody>
                    <a:bodyPr/>
                    <a:lstStyle/>
                    <a:p>
                      <a:pPr marL="342900" indent="-342900" algn="l" latinLnBrk="0">
                        <a:buFont typeface="Arial"/>
                        <a:buChar char="•"/>
                      </a:pPr>
                      <a:r>
                        <a:rPr lang="en-GB" sz="1800" b="0" i="0" u="none" strike="noStrike" cap="none" noProof="0" dirty="0">
                          <a:solidFill>
                            <a:srgbClr val="000000"/>
                          </a:solidFill>
                          <a:latin typeface="+mn-lt"/>
                        </a:rPr>
                        <a:t>Evaluare holistică a energiei consumate în locuință</a:t>
                      </a:r>
                    </a:p>
                  </a:txBody>
                  <a:tcPr anchor="ctr"/>
                </a:tc>
                <a:tc>
                  <a:txBody>
                    <a:bodyPr/>
                    <a:lstStyle/>
                    <a:p>
                      <a:pPr marL="342900" indent="-342900" algn="l" latinLnBrk="0">
                        <a:buFont typeface="Arial"/>
                        <a:buChar char="•"/>
                      </a:pPr>
                      <a:r>
                        <a:rPr lang="en-GB" sz="1800" b="0" i="0" u="none" strike="noStrike" cap="none" noProof="0" dirty="0">
                          <a:solidFill>
                            <a:srgbClr val="000000"/>
                          </a:solidFill>
                          <a:latin typeface="+mn-lt"/>
                        </a:rPr>
                        <a:t>Planificare renovări bazată pe date</a:t>
                      </a:r>
                    </a:p>
                    <a:p>
                      <a:pPr marL="342900" lvl="0" indent="-342900" algn="l" latinLnBrk="0">
                        <a:buFont typeface="Arial"/>
                        <a:buChar char="•"/>
                      </a:pPr>
                      <a:r>
                        <a:rPr lang="en-GB" sz="1800" b="0" i="0" u="none" strike="noStrike" cap="none" noProof="0" dirty="0">
                          <a:solidFill>
                            <a:srgbClr val="000000"/>
                          </a:solidFill>
                          <a:latin typeface="+mn-lt"/>
                        </a:rPr>
                        <a:t>Recomandări practice</a:t>
                      </a:r>
                    </a:p>
                  </a:txBody>
                  <a:tcPr anchor="ctr"/>
                </a:tc>
                <a:extLst>
                  <a:ext uri="{0D108BD9-81ED-4DB2-BD59-A6C34878D82A}">
                    <a16:rowId xmlns:a16="http://schemas.microsoft.com/office/drawing/2014/main" val="353600444"/>
                  </a:ext>
                </a:extLst>
              </a:tr>
            </a:tbl>
          </a:graphicData>
        </a:graphic>
      </p:graphicFrame>
    </p:spTree>
    <p:extLst>
      <p:ext uri="{BB962C8B-B14F-4D97-AF65-F5344CB8AC3E}">
        <p14:creationId xmlns:p14="http://schemas.microsoft.com/office/powerpoint/2010/main" val="3949184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B5A1-B4A9-64BD-61B2-652C301C15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FFDAC6-590C-E168-A3A5-712F475F891F}"/>
              </a:ext>
            </a:extLst>
          </p:cNvPr>
          <p:cNvSpPr>
            <a:spLocks noGrp="1"/>
          </p:cNvSpPr>
          <p:nvPr>
            <p:ph type="title" idx="4294967295"/>
          </p:nvPr>
        </p:nvSpPr>
        <p:spPr>
          <a:xfrm>
            <a:off x="401320" y="832485"/>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5. Platforme digitale: Partajarea energiei  - Introducere</a:t>
            </a:r>
            <a:endParaRPr lang="ro-RO" noProof="1">
              <a:effectLst/>
            </a:endParaRPr>
          </a:p>
          <a:p>
            <a:endParaRPr lang="ro-RO" noProof="1"/>
          </a:p>
        </p:txBody>
      </p:sp>
      <p:sp>
        <p:nvSpPr>
          <p:cNvPr id="4" name="TextBox 3">
            <a:extLst>
              <a:ext uri="{FF2B5EF4-FFF2-40B4-BE49-F238E27FC236}">
                <a16:creationId xmlns:a16="http://schemas.microsoft.com/office/drawing/2014/main" id="{4377BFF2-33C6-968B-4039-27829257A520}"/>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2"/>
                </a:solidFill>
              </a:rPr>
              <a:t>Cum pot platformele digitale să îmbunătățească gestionarea comunității energetice?</a:t>
            </a:r>
          </a:p>
          <a:p>
            <a:pPr algn="ctr" latinLnBrk="0"/>
            <a:endParaRPr lang="en-US" sz="4800" i="1" dirty="0">
              <a:solidFill>
                <a:schemeClr val="accent2"/>
              </a:solidFill>
            </a:endParaRPr>
          </a:p>
        </p:txBody>
      </p:sp>
    </p:spTree>
    <p:extLst>
      <p:ext uri="{BB962C8B-B14F-4D97-AF65-F5344CB8AC3E}">
        <p14:creationId xmlns:p14="http://schemas.microsoft.com/office/powerpoint/2010/main" val="3087344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4D80-25C1-4CFD-EC45-A3D4E808EA1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48B4B3E-49EA-5666-7C14-9015697F413B}"/>
              </a:ext>
            </a:extLst>
          </p:cNvPr>
          <p:cNvSpPr txBox="1"/>
          <p:nvPr/>
        </p:nvSpPr>
        <p:spPr>
          <a:xfrm>
            <a:off x="5974915" y="3844498"/>
            <a:ext cx="5839602" cy="830997"/>
          </a:xfrm>
          <a:prstGeom prst="rect">
            <a:avLst/>
          </a:prstGeom>
          <a:noFill/>
        </p:spPr>
        <p:txBody>
          <a:bodyPr wrap="square" rtlCol="0">
            <a:spAutoFit/>
          </a:bodyPr>
          <a:lstStyle/>
          <a:p>
            <a:pPr latinLnBrk="0"/>
            <a:r>
              <a:rPr lang="en-US" sz="2400" dirty="0">
                <a:sym typeface="Public Sans"/>
              </a:rPr>
              <a:t>Platformele digitale sprijină eficientizarea operațiunilor, facturarea și luarea deciziilor.</a:t>
            </a:r>
            <a:endParaRPr lang="en-US" sz="2400" dirty="0"/>
          </a:p>
        </p:txBody>
      </p:sp>
      <p:pic>
        <p:nvPicPr>
          <p:cNvPr id="7" name="Picture 6">
            <a:extLst>
              <a:ext uri="{FF2B5EF4-FFF2-40B4-BE49-F238E27FC236}">
                <a16:creationId xmlns:a16="http://schemas.microsoft.com/office/drawing/2014/main" id="{45422D05-8D5C-C884-C37B-F95A79E2432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21" y="2953436"/>
            <a:ext cx="5538977" cy="2613122"/>
          </a:xfrm>
          <a:prstGeom prst="rect">
            <a:avLst/>
          </a:prstGeom>
        </p:spPr>
      </p:pic>
      <p:sp>
        <p:nvSpPr>
          <p:cNvPr id="2" name="Title 1">
            <a:extLst>
              <a:ext uri="{FF2B5EF4-FFF2-40B4-BE49-F238E27FC236}">
                <a16:creationId xmlns:a16="http://schemas.microsoft.com/office/drawing/2014/main" id="{309DCFF3-FB34-FF1F-08FC-2214F485BDAA}"/>
              </a:ext>
            </a:extLst>
          </p:cNvPr>
          <p:cNvSpPr>
            <a:spLocks noGrp="1"/>
          </p:cNvSpPr>
          <p:nvPr>
            <p:ph type="title" idx="4294967295"/>
          </p:nvPr>
        </p:nvSpPr>
        <p:spPr>
          <a:xfrm>
            <a:off x="411480" y="771525"/>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5. Platforme digitale: partajarea energiei  </a:t>
            </a:r>
            <a:endParaRPr lang="ro-RO" noProof="1">
              <a:effectLst/>
            </a:endParaRPr>
          </a:p>
          <a:p>
            <a:endParaRPr lang="ro-RO" noProof="1"/>
          </a:p>
        </p:txBody>
      </p:sp>
    </p:spTree>
    <p:extLst>
      <p:ext uri="{BB962C8B-B14F-4D97-AF65-F5344CB8AC3E}">
        <p14:creationId xmlns:p14="http://schemas.microsoft.com/office/powerpoint/2010/main" val="120571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1355B8-9BD9-EE0C-33D7-1B24607558CE}"/>
              </a:ext>
            </a:extLst>
          </p:cNvPr>
          <p:cNvSpPr>
            <a:spLocks noGrp="1"/>
          </p:cNvSpPr>
          <p:nvPr>
            <p:ph type="title" idx="4294967295"/>
          </p:nvPr>
        </p:nvSpPr>
        <p:spPr>
          <a:xfrm flipV="1">
            <a:off x="909320" y="-1605280"/>
            <a:ext cx="167640" cy="131445"/>
          </a:xfrm>
          <a:prstGeom prst="rect">
            <a:avLst/>
          </a:prstGeom>
        </p:spPr>
        <p:txBody>
          <a:bodyPr/>
          <a:lstStyle/>
          <a:p>
            <a:r>
              <a:rPr lang="ro-RO" noProof="1"/>
              <a:t>Instrumente: Partajarea energiei</a:t>
            </a:r>
          </a:p>
        </p:txBody>
      </p:sp>
      <p:graphicFrame>
        <p:nvGraphicFramePr>
          <p:cNvPr id="2" name="Table 1" descr="Un tabel cu patru coloane și trei rânduri. Celulele vor fi numerotate ca și anterior. Titlurile coloanelor sunt aceleași ca și anterior: 1. Instrument. 2. Servicii. 3. Beneficii pentru o comunitate energetică. 4. Cum poate acest instrument să sprijine o comunitate energetică?Primul rând de date: 1. eGon (Germania). 2. Portal online, gestionarea membrilor, facturare automată, gestionarea digitală a contractelor, înregistrarea comunității. 3. Administrare simplificată și transparență, prețuri clare și transparente. 4. Dematerializarea procesului.&#13;&#10;Al doilea rând de date: 1. Neoom (Germania, Austria, Republica Cehă). 2. Soluție digitală cuprinzătoare, formarea comunității și potrivirea inteligentă, tablou de bord digital și gestionarea energiei. 3. Securitatea prețului energiei electrice și economii de costuri, oportunități de venituri și acces la energie verde, împuternicirea comunității. 4. Date transparente pentru luarea deciziilor, formarea facilă a comunității, operațiuni automatizate.&#13;&#10;">
            <a:extLst>
              <a:ext uri="{FF2B5EF4-FFF2-40B4-BE49-F238E27FC236}">
                <a16:creationId xmlns:a16="http://schemas.microsoft.com/office/drawing/2014/main" id="{BBCC0903-2077-6162-06DE-3B41E2335B60}"/>
              </a:ext>
            </a:extLst>
          </p:cNvPr>
          <p:cNvGraphicFramePr>
            <a:graphicFrameLocks noGrp="1"/>
          </p:cNvGraphicFramePr>
          <p:nvPr>
            <p:extLst>
              <p:ext uri="{D42A27DB-BD31-4B8C-83A1-F6EECF244321}">
                <p14:modId xmlns:p14="http://schemas.microsoft.com/office/powerpoint/2010/main" val="1070144215"/>
              </p:ext>
            </p:extLst>
          </p:nvPr>
        </p:nvGraphicFramePr>
        <p:xfrm>
          <a:off x="283924" y="521197"/>
          <a:ext cx="11624151" cy="5223657"/>
        </p:xfrm>
        <a:graphic>
          <a:graphicData uri="http://schemas.openxmlformats.org/drawingml/2006/table">
            <a:tbl>
              <a:tblPr firstRow="1" firstCol="1" bandRow="1">
                <a:tableStyleId>{3B4B98B0-60AC-42C2-AFA5-B58CD77FA1E5}</a:tableStyleId>
              </a:tblPr>
              <a:tblGrid>
                <a:gridCol w="1718844">
                  <a:extLst>
                    <a:ext uri="{9D8B030D-6E8A-4147-A177-3AD203B41FA5}">
                      <a16:colId xmlns:a16="http://schemas.microsoft.com/office/drawing/2014/main" val="1956655456"/>
                    </a:ext>
                  </a:extLst>
                </a:gridCol>
                <a:gridCol w="3486289">
                  <a:extLst>
                    <a:ext uri="{9D8B030D-6E8A-4147-A177-3AD203B41FA5}">
                      <a16:colId xmlns:a16="http://schemas.microsoft.com/office/drawing/2014/main" val="3114145817"/>
                    </a:ext>
                  </a:extLst>
                </a:gridCol>
                <a:gridCol w="3209509">
                  <a:extLst>
                    <a:ext uri="{9D8B030D-6E8A-4147-A177-3AD203B41FA5}">
                      <a16:colId xmlns:a16="http://schemas.microsoft.com/office/drawing/2014/main" val="1035212580"/>
                    </a:ext>
                  </a:extLst>
                </a:gridCol>
                <a:gridCol w="3209509">
                  <a:extLst>
                    <a:ext uri="{9D8B030D-6E8A-4147-A177-3AD203B41FA5}">
                      <a16:colId xmlns:a16="http://schemas.microsoft.com/office/drawing/2014/main" val="1964108697"/>
                    </a:ext>
                  </a:extLst>
                </a:gridCol>
              </a:tblGrid>
              <a:tr h="1006978">
                <a:tc>
                  <a:txBody>
                    <a:bodyPr/>
                    <a:lstStyle/>
                    <a:p>
                      <a:pPr algn="ctr" latinLnBrk="0"/>
                      <a:r>
                        <a:rPr lang="en-GB" sz="2000" dirty="0">
                          <a:latin typeface="+mn-lt"/>
                        </a:rPr>
                        <a:t>Instrument</a:t>
                      </a:r>
                    </a:p>
                  </a:txBody>
                  <a:tcPr anchor="ctr"/>
                </a:tc>
                <a:tc>
                  <a:txBody>
                    <a:bodyPr/>
                    <a:lstStyle/>
                    <a:p>
                      <a:pPr algn="ctr" latinLnBrk="0"/>
                      <a:r>
                        <a:rPr lang="en-GB" sz="2000" dirty="0">
                          <a:latin typeface="+mn-lt"/>
                        </a:rPr>
                        <a:t>Servicii</a:t>
                      </a:r>
                    </a:p>
                  </a:txBody>
                  <a:tcPr anchor="ctr"/>
                </a:tc>
                <a:tc>
                  <a:txBody>
                    <a:bodyPr/>
                    <a:lstStyle/>
                    <a:p>
                      <a:pPr algn="ctr" latinLnBrk="0"/>
                      <a:r>
                        <a:rPr lang="en-GB" sz="2000" dirty="0">
                          <a:latin typeface="+mn-lt"/>
                        </a:rPr>
                        <a:t>Beneficii pentru o comunitate energetică</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noProof="0" dirty="0">
                          <a:latin typeface="+mn-lt"/>
                        </a:rPr>
                        <a:t>Cum poate acest instrument să sprijine o comunitate energetică</a:t>
                      </a:r>
                      <a:r>
                        <a:rPr lang="en-GB" sz="2000" dirty="0">
                          <a:latin typeface="+mn-lt"/>
                        </a:rPr>
                        <a:t>?</a:t>
                      </a:r>
                    </a:p>
                  </a:txBody>
                  <a:tcPr anchor="ctr"/>
                </a:tc>
                <a:extLst>
                  <a:ext uri="{0D108BD9-81ED-4DB2-BD59-A6C34878D82A}">
                    <a16:rowId xmlns:a16="http://schemas.microsoft.com/office/drawing/2014/main" val="3341151641"/>
                  </a:ext>
                </a:extLst>
              </a:tr>
              <a:tr h="1991639">
                <a:tc>
                  <a:txBody>
                    <a:bodyPr/>
                    <a:lstStyle/>
                    <a:p>
                      <a:pPr marL="0" lvl="0" indent="0" algn="ctr" latinLnBrk="0">
                        <a:lnSpc>
                          <a:spcPct val="100000"/>
                        </a:lnSpc>
                        <a:buNone/>
                      </a:pPr>
                      <a:r>
                        <a:rPr lang="en-GB" sz="2000" b="1" i="0" u="none" strike="noStrike" cap="none" baseline="0" noProof="0" dirty="0">
                          <a:solidFill>
                            <a:srgbClr val="000000"/>
                          </a:solidFill>
                          <a:latin typeface="+mn-lt"/>
                          <a:hlinkClick r:id="rId3"/>
                        </a:rPr>
                        <a:t>eGon</a:t>
                      </a:r>
                      <a:endParaRPr lang="en-GB" sz="2000" b="1" i="0" u="none" strike="noStrike" cap="none" baseline="0" noProof="0" dirty="0">
                        <a:solidFill>
                          <a:srgbClr val="000000"/>
                        </a:solidFill>
                        <a:latin typeface="+mn-lt"/>
                      </a:endParaRPr>
                    </a:p>
                    <a:p>
                      <a:pPr marL="0" lvl="0" indent="0" algn="ctr" latinLnBrk="0">
                        <a:lnSpc>
                          <a:spcPct val="100000"/>
                        </a:lnSpc>
                        <a:buNone/>
                      </a:pPr>
                      <a:r>
                        <a:rPr lang="en-GB" sz="2000" b="1" i="0" u="none" strike="noStrike" cap="none" baseline="0" noProof="0" dirty="0">
                          <a:solidFill>
                            <a:srgbClr val="000000"/>
                          </a:solidFill>
                          <a:latin typeface="+mn-lt"/>
                        </a:rPr>
                        <a:t>(Germania)</a:t>
                      </a:r>
                      <a:endParaRPr lang="en-GB" dirty="0">
                        <a:latin typeface="+mn-lt"/>
                      </a:endParaRPr>
                    </a:p>
                  </a:txBody>
                  <a:tcPr anchor="ctr"/>
                </a:tc>
                <a:tc>
                  <a:txBody>
                    <a:bodyPr/>
                    <a:lstStyle/>
                    <a:p>
                      <a:pPr marL="342900" lvl="0" indent="-342900" algn="l" latinLnBrk="0">
                        <a:buFont typeface="Arial"/>
                        <a:buChar char="•"/>
                      </a:pPr>
                      <a:r>
                        <a:rPr lang="en-GB" sz="2000" dirty="0">
                          <a:latin typeface="+mn-lt"/>
                        </a:rPr>
                        <a:t>Portal online</a:t>
                      </a:r>
                    </a:p>
                    <a:p>
                      <a:pPr marL="342900" lvl="0" indent="-342900" algn="l" latinLnBrk="0">
                        <a:buFont typeface="Arial"/>
                        <a:buChar char="•"/>
                      </a:pPr>
                      <a:r>
                        <a:rPr lang="en-GB" sz="2000" b="0" i="0" u="none" strike="noStrike" noProof="0" dirty="0">
                          <a:latin typeface="+mn-lt"/>
                        </a:rPr>
                        <a:t>Gestionarea membrilor</a:t>
                      </a:r>
                    </a:p>
                    <a:p>
                      <a:pPr marL="342900" lvl="0" indent="-342900" algn="l" latinLnBrk="0">
                        <a:buFont typeface="Arial"/>
                        <a:buChar char="•"/>
                      </a:pPr>
                      <a:r>
                        <a:rPr lang="en-GB" sz="2000" b="0" i="0" u="none" strike="noStrike" noProof="0" dirty="0">
                          <a:latin typeface="+mn-lt"/>
                        </a:rPr>
                        <a:t>Facturare automată</a:t>
                      </a:r>
                    </a:p>
                    <a:p>
                      <a:pPr marL="342900" lvl="0" indent="-342900" algn="l" latinLnBrk="0">
                        <a:buFont typeface="Arial"/>
                        <a:buChar char="•"/>
                      </a:pPr>
                      <a:r>
                        <a:rPr lang="en-GB" sz="2000" b="0" i="0" u="none" strike="noStrike" noProof="0" dirty="0">
                          <a:latin typeface="+mn-lt"/>
                        </a:rPr>
                        <a:t>Gestionarea digitală a contractelor</a:t>
                      </a:r>
                    </a:p>
                    <a:p>
                      <a:pPr marL="342900" lvl="0" indent="-342900" algn="l" latinLnBrk="0">
                        <a:buFont typeface="Arial"/>
                        <a:buChar char="•"/>
                      </a:pPr>
                      <a:r>
                        <a:rPr lang="en-GB" sz="2000" b="0" i="0" u="none" strike="noStrike" noProof="0" dirty="0">
                          <a:latin typeface="+mn-lt"/>
                        </a:rPr>
                        <a:t>Înregistrarea comunității</a:t>
                      </a: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Administrare simplificată și transparență</a:t>
                      </a:r>
                    </a:p>
                    <a:p>
                      <a:pPr marL="342900" lvl="0" indent="-342900" algn="l" latinLnBrk="0">
                        <a:buFont typeface="Arial"/>
                        <a:buChar char="•"/>
                      </a:pPr>
                      <a:r>
                        <a:rPr lang="en-GB" sz="2000" b="0" i="0" u="none" strike="noStrike" cap="none" noProof="0" dirty="0">
                          <a:solidFill>
                            <a:srgbClr val="000000"/>
                          </a:solidFill>
                          <a:latin typeface="+mn-lt"/>
                        </a:rPr>
                        <a:t>Prețuri clare și transparente</a:t>
                      </a: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Dematerializarea procesului</a:t>
                      </a:r>
                    </a:p>
                  </a:txBody>
                  <a:tcPr anchor="ctr"/>
                </a:tc>
                <a:extLst>
                  <a:ext uri="{0D108BD9-81ED-4DB2-BD59-A6C34878D82A}">
                    <a16:rowId xmlns:a16="http://schemas.microsoft.com/office/drawing/2014/main" val="4057794235"/>
                  </a:ext>
                </a:extLst>
              </a:tr>
              <a:tr h="2129424">
                <a:tc>
                  <a:txBody>
                    <a:bodyPr/>
                    <a:lstStyle/>
                    <a:p>
                      <a:pPr lvl="0" algn="ctr" latinLnBrk="0">
                        <a:buNone/>
                      </a:pPr>
                      <a:r>
                        <a:rPr lang="en-GB" sz="2000" b="1" i="0" u="none" strike="noStrike" baseline="0" noProof="0" dirty="0" err="1">
                          <a:solidFill>
                            <a:srgbClr val="000000"/>
                          </a:solidFill>
                          <a:latin typeface="+mn-lt"/>
                          <a:hlinkClick r:id="rId4"/>
                        </a:rPr>
                        <a:t>Neoom </a:t>
                      </a:r>
                      <a:r>
                        <a:rPr lang="en-GB" sz="2000" b="1" i="0" u="none" strike="noStrike" baseline="0" noProof="0" dirty="0">
                          <a:solidFill>
                            <a:srgbClr val="000000"/>
                          </a:solidFill>
                          <a:latin typeface="+mn-lt"/>
                        </a:rPr>
                        <a:t>(Germania, Austria, Republica Cehă)</a:t>
                      </a:r>
                      <a:endParaRPr lang="en-GB" dirty="0">
                        <a:latin typeface="+mn-lt"/>
                      </a:endParaRPr>
                    </a:p>
                  </a:txBody>
                  <a:tcPr anchor="ctr"/>
                </a:tc>
                <a:tc>
                  <a:txBody>
                    <a:bodyPr/>
                    <a:lstStyle/>
                    <a:p>
                      <a:pPr marL="342900" lvl="0" indent="-342900" algn="l" latinLnBrk="0">
                        <a:buFont typeface="Arial" panose="020B0604020202020204" pitchFamily="34" charset="0"/>
                        <a:buChar char="•"/>
                      </a:pPr>
                      <a:r>
                        <a:rPr lang="en-GB" sz="2000" u="none" strike="noStrike" cap="none" dirty="0">
                          <a:solidFill>
                            <a:srgbClr val="000000"/>
                          </a:solidFill>
                          <a:latin typeface="+mn-lt"/>
                        </a:rPr>
                        <a:t>Soluție digitală cuprinzătoare</a:t>
                      </a:r>
                    </a:p>
                    <a:p>
                      <a:pPr marL="342900" lvl="0" indent="-342900" algn="l" latinLnBrk="0">
                        <a:buFont typeface="Arial" panose="020B0604020202020204" pitchFamily="34" charset="0"/>
                        <a:buChar char="•"/>
                      </a:pPr>
                      <a:r>
                        <a:rPr lang="en-GB" sz="2000" b="0" i="0" u="none" strike="noStrike" cap="none" noProof="0" dirty="0">
                          <a:solidFill>
                            <a:srgbClr val="000000"/>
                          </a:solidFill>
                          <a:latin typeface="+mn-lt"/>
                        </a:rPr>
                        <a:t>Formarea comunității și potrivirea inteligentă</a:t>
                      </a:r>
                    </a:p>
                    <a:p>
                      <a:pPr marL="342900" lvl="0" indent="-342900" algn="l" latinLnBrk="0">
                        <a:buFont typeface="Arial" panose="020B0604020202020204" pitchFamily="34" charset="0"/>
                        <a:buChar char="•"/>
                      </a:pPr>
                      <a:r>
                        <a:rPr lang="en-GB" sz="2000" b="0" i="0" u="none" strike="noStrike" cap="none" noProof="0" dirty="0">
                          <a:solidFill>
                            <a:srgbClr val="000000"/>
                          </a:solidFill>
                          <a:latin typeface="+mn-lt"/>
                        </a:rPr>
                        <a:t>Tablou de bord digital și gestionarea energiei</a:t>
                      </a: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Securitatea prețului energiei electrice și reducerea costurilor</a:t>
                      </a:r>
                    </a:p>
                    <a:p>
                      <a:pPr marL="342900" lvl="0" indent="-342900" algn="l" latinLnBrk="0">
                        <a:buFont typeface="Arial"/>
                        <a:buChar char="•"/>
                      </a:pPr>
                      <a:r>
                        <a:rPr lang="en-GB" sz="2000" b="0" i="0" u="none" strike="noStrike" cap="none" noProof="0" dirty="0">
                          <a:solidFill>
                            <a:srgbClr val="000000"/>
                          </a:solidFill>
                          <a:latin typeface="+mn-lt"/>
                        </a:rPr>
                        <a:t>Oportunități de venituri și acces la energie verde</a:t>
                      </a:r>
                    </a:p>
                    <a:p>
                      <a:pPr marL="342900" lvl="0" indent="-342900" algn="l" latinLnBrk="0">
                        <a:buFont typeface="Arial"/>
                        <a:buChar char="•"/>
                      </a:pPr>
                      <a:r>
                        <a:rPr lang="en-GB" sz="2000" b="0" i="0" u="none" strike="noStrike" cap="none" noProof="0" dirty="0">
                          <a:solidFill>
                            <a:srgbClr val="000000"/>
                          </a:solidFill>
                          <a:latin typeface="+mn-lt"/>
                        </a:rPr>
                        <a:t>Împuternicirea comunității</a:t>
                      </a: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Date transparente pentru luarea deciziilor</a:t>
                      </a:r>
                    </a:p>
                    <a:p>
                      <a:pPr marL="342900" lvl="0" indent="-342900" algn="l" latinLnBrk="0">
                        <a:buFont typeface="Arial"/>
                        <a:buChar char="•"/>
                      </a:pPr>
                      <a:r>
                        <a:rPr lang="en-GB" sz="2000" b="0" i="0" u="none" strike="noStrike" cap="none" noProof="0" dirty="0">
                          <a:solidFill>
                            <a:srgbClr val="000000"/>
                          </a:solidFill>
                          <a:latin typeface="+mn-lt"/>
                        </a:rPr>
                        <a:t>Facilitarea formării comunității</a:t>
                      </a:r>
                    </a:p>
                    <a:p>
                      <a:pPr marL="342900" lvl="0" indent="-342900" algn="l" latinLnBrk="0">
                        <a:buFont typeface="Arial"/>
                        <a:buChar char="•"/>
                      </a:pPr>
                      <a:r>
                        <a:rPr lang="en-GB" sz="2000" b="0" i="0" u="none" strike="noStrike" cap="none" noProof="0" dirty="0">
                          <a:solidFill>
                            <a:srgbClr val="000000"/>
                          </a:solidFill>
                          <a:latin typeface="+mn-lt"/>
                        </a:rPr>
                        <a:t>Operațiuni automatizate</a:t>
                      </a:r>
                    </a:p>
                  </a:txBody>
                  <a:tcPr anchor="ctr"/>
                </a:tc>
                <a:extLst>
                  <a:ext uri="{0D108BD9-81ED-4DB2-BD59-A6C34878D82A}">
                    <a16:rowId xmlns:a16="http://schemas.microsoft.com/office/drawing/2014/main" val="192137070"/>
                  </a:ext>
                </a:extLst>
              </a:tr>
            </a:tbl>
          </a:graphicData>
        </a:graphic>
      </p:graphicFrame>
    </p:spTree>
    <p:extLst>
      <p:ext uri="{BB962C8B-B14F-4D97-AF65-F5344CB8AC3E}">
        <p14:creationId xmlns:p14="http://schemas.microsoft.com/office/powerpoint/2010/main" val="1857704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24449-55D8-2FC8-5533-C7D7C25899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26CF6A-3ACE-16CB-85D1-5A74BB89D475}"/>
              </a:ext>
            </a:extLst>
          </p:cNvPr>
          <p:cNvSpPr>
            <a:spLocks noGrp="1"/>
          </p:cNvSpPr>
          <p:nvPr>
            <p:ph type="title" idx="4294967295"/>
          </p:nvPr>
        </p:nvSpPr>
        <p:spPr>
          <a:xfrm>
            <a:off x="401320" y="710565"/>
            <a:ext cx="1179068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6. Gestionarea energiei și comunitățile energetice: implicarea socială - </a:t>
            </a:r>
            <a:r>
              <a:rPr lang="ro-RO" sz="2800" b="1" kern="1200" baseline="0" noProof="1">
                <a:solidFill>
                  <a:srgbClr val="FFFFFF"/>
                </a:solidFill>
                <a:effectLst/>
                <a:latin typeface="Calibri" panose="020F0502020204030204" pitchFamily="34" charset="0"/>
                <a:ea typeface="Public Sans"/>
                <a:cs typeface="Public Sans"/>
              </a:rPr>
              <a:t>Introducere</a:t>
            </a:r>
            <a:endParaRPr lang="ro-RO" noProof="1">
              <a:effectLst/>
            </a:endParaRPr>
          </a:p>
          <a:p>
            <a:endParaRPr lang="ro-RO" noProof="1"/>
          </a:p>
        </p:txBody>
      </p:sp>
      <p:sp>
        <p:nvSpPr>
          <p:cNvPr id="4" name="TextBox 3">
            <a:extLst>
              <a:ext uri="{FF2B5EF4-FFF2-40B4-BE49-F238E27FC236}">
                <a16:creationId xmlns:a16="http://schemas.microsoft.com/office/drawing/2014/main" id="{E9CF9DF6-E166-5036-F30B-43DE1E958B64}"/>
              </a:ext>
            </a:extLst>
          </p:cNvPr>
          <p:cNvSpPr txBox="1"/>
          <p:nvPr/>
        </p:nvSpPr>
        <p:spPr>
          <a:xfrm>
            <a:off x="1490597" y="3429000"/>
            <a:ext cx="9857984" cy="2308324"/>
          </a:xfrm>
          <a:prstGeom prst="rect">
            <a:avLst/>
          </a:prstGeom>
          <a:noFill/>
        </p:spPr>
        <p:txBody>
          <a:bodyPr wrap="square" rtlCol="0">
            <a:spAutoFit/>
          </a:bodyPr>
          <a:lstStyle/>
          <a:p>
            <a:pPr algn="ctr" latinLnBrk="0"/>
            <a:r>
              <a:rPr lang="en-US" sz="4800" i="1" dirty="0">
                <a:solidFill>
                  <a:schemeClr val="accent2"/>
                </a:solidFill>
              </a:rPr>
              <a:t>Cum poate fi implicată o comunitate energetică în gestionarea energiei?</a:t>
            </a:r>
          </a:p>
          <a:p>
            <a:pPr algn="ctr" latinLnBrk="0"/>
            <a:endParaRPr lang="en-US" sz="4800" i="1" dirty="0">
              <a:solidFill>
                <a:schemeClr val="accent2"/>
              </a:solidFill>
            </a:endParaRPr>
          </a:p>
        </p:txBody>
      </p:sp>
    </p:spTree>
    <p:extLst>
      <p:ext uri="{BB962C8B-B14F-4D97-AF65-F5344CB8AC3E}">
        <p14:creationId xmlns:p14="http://schemas.microsoft.com/office/powerpoint/2010/main" val="3608053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E65402-2D24-4C0B-3A9B-70B199ADCEA8}"/>
              </a:ext>
            </a:extLst>
          </p:cNvPr>
          <p:cNvSpPr txBox="1"/>
          <p:nvPr/>
        </p:nvSpPr>
        <p:spPr>
          <a:xfrm>
            <a:off x="4203529" y="391897"/>
            <a:ext cx="7885132" cy="3877985"/>
          </a:xfrm>
          <a:prstGeom prst="rect">
            <a:avLst/>
          </a:prstGeom>
          <a:noFill/>
        </p:spPr>
        <p:txBody>
          <a:bodyPr wrap="square" lIns="91440" tIns="45720" rIns="91440" bIns="45720" rtlCol="0" anchor="t">
            <a:spAutoFit/>
          </a:bodyPr>
          <a:lstStyle/>
          <a:p>
            <a:pPr latinLnBrk="0"/>
            <a:r>
              <a:rPr lang="en-GB" sz="2400" dirty="0"/>
              <a:t>Administrați o comunitate energetică și vă gândiți să introduceți sau să îmbunătățiți infrastructura IT? Sunteți interesat să investiți în comunitatea dvs. energetică, dar nu știți de unde să începeți? În această scurtă prezentare vom explora: </a:t>
            </a:r>
          </a:p>
          <a:p>
            <a:pPr latinLnBrk="0"/>
            <a:endParaRPr lang="en-GB" sz="2400" dirty="0"/>
          </a:p>
          <a:p>
            <a:pPr marL="457200" indent="-457200" latinLnBrk="0">
              <a:buChar char="•"/>
            </a:pPr>
            <a:r>
              <a:rPr lang="en-GB" sz="2400" dirty="0"/>
              <a:t>Diferite servicii și motivele pentru care acestea ar putea fi benefice pentru comunitatea dvs. energetică.</a:t>
            </a:r>
          </a:p>
          <a:p>
            <a:pPr marL="457200" indent="-457200" latinLnBrk="0">
              <a:buChar char="•"/>
            </a:pPr>
            <a:r>
              <a:rPr lang="en-GB" sz="2400" dirty="0"/>
              <a:t>Exemple de tipuri de instrumente care vă pot ajuta în luarea deciziilor.</a:t>
            </a:r>
            <a:endParaRPr lang="en-GB" sz="2400" dirty="0">
              <a:ea typeface="Calibri"/>
              <a:cs typeface="Calibri"/>
            </a:endParaRPr>
          </a:p>
          <a:p>
            <a:pPr marL="457200" indent="-457200" latinLnBrk="0">
              <a:buChar char="•"/>
            </a:pPr>
            <a:r>
              <a:rPr lang="en-GB" sz="2400" dirty="0"/>
              <a:t>Cum să evaluați instrumentele, produsele și serviciile</a:t>
            </a:r>
            <a:r>
              <a:rPr lang="en-GB" sz="3000" dirty="0"/>
              <a:t>.</a:t>
            </a:r>
          </a:p>
        </p:txBody>
      </p:sp>
      <p:pic>
        <p:nvPicPr>
          <p:cNvPr id="3" name="Google Shape;97;p2" descr="A laptop and a paper with graphs on a table">
            <a:extLst>
              <a:ext uri="{FF2B5EF4-FFF2-40B4-BE49-F238E27FC236}">
                <a16:creationId xmlns:a16="http://schemas.microsoft.com/office/drawing/2014/main" id="{E0824120-B2DC-DB41-8E97-86CAA2E28F52}"/>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
        <p:nvSpPr>
          <p:cNvPr id="4" name="TextBox 3">
            <a:extLst>
              <a:ext uri="{FF2B5EF4-FFF2-40B4-BE49-F238E27FC236}">
                <a16:creationId xmlns:a16="http://schemas.microsoft.com/office/drawing/2014/main" id="{BC402FC2-C28C-6979-4CCC-397FC9518F83}"/>
              </a:ext>
            </a:extLst>
          </p:cNvPr>
          <p:cNvSpPr txBox="1"/>
          <p:nvPr/>
        </p:nvSpPr>
        <p:spPr>
          <a:xfrm>
            <a:off x="4572354" y="4932171"/>
            <a:ext cx="7292943" cy="1477328"/>
          </a:xfrm>
          <a:prstGeom prst="rect">
            <a:avLst/>
          </a:prstGeom>
          <a:noFill/>
        </p:spPr>
        <p:txBody>
          <a:bodyPr wrap="square" lIns="91440" tIns="45720" rIns="91440" bIns="45720" rtlCol="0" anchor="t">
            <a:spAutoFit/>
          </a:bodyPr>
          <a:lstStyle/>
          <a:p>
            <a:pPr latinLnBrk="0"/>
            <a:r>
              <a:rPr lang="en-US" i="1" dirty="0"/>
              <a:t>*Vă rugăm să rețineți că instrumentele enumerate în această prezentare sunt doar cu titlu ilustrativ și nu reprezintă recomandări. Unele instrumente din această listă sunt specifice anumitor țări. Este posibil ca acestea să nu fie disponibile în țara dumneavoastră. Puteți căuta instrumente sau software naționale similare.</a:t>
            </a:r>
            <a:r>
              <a:rPr lang="en-GB" dirty="0"/>
              <a:t> </a:t>
            </a:r>
            <a:endParaRPr lang="en-GB" dirty="0">
              <a:ea typeface="Calibri"/>
              <a:cs typeface="Calibri"/>
            </a:endParaRPr>
          </a:p>
        </p:txBody>
      </p:sp>
      <p:sp>
        <p:nvSpPr>
          <p:cNvPr id="5" name="Title 4">
            <a:extLst>
              <a:ext uri="{FF2B5EF4-FFF2-40B4-BE49-F238E27FC236}">
                <a16:creationId xmlns:a16="http://schemas.microsoft.com/office/drawing/2014/main" id="{C931DFC5-B701-15A3-DBB3-787AE1B84B7D}"/>
              </a:ext>
            </a:extLst>
          </p:cNvPr>
          <p:cNvSpPr>
            <a:spLocks noGrp="1"/>
          </p:cNvSpPr>
          <p:nvPr>
            <p:ph type="title" idx="4294967295"/>
          </p:nvPr>
        </p:nvSpPr>
        <p:spPr>
          <a:xfrm>
            <a:off x="838200" y="678634"/>
            <a:ext cx="10515600" cy="1325563"/>
          </a:xfrm>
          <a:prstGeom prst="rect">
            <a:avLst/>
          </a:prstGeom>
        </p:spPr>
        <p:txBody>
          <a:bodyPr/>
          <a:lstStyle/>
          <a:p>
            <a:r>
              <a:rPr lang="ro-RO" sz="2800" b="1" noProof="1">
                <a:solidFill>
                  <a:schemeClr val="bg1"/>
                </a:solidFill>
              </a:rPr>
              <a:t>Introducere</a:t>
            </a:r>
          </a:p>
        </p:txBody>
      </p:sp>
    </p:spTree>
    <p:extLst>
      <p:ext uri="{BB962C8B-B14F-4D97-AF65-F5344CB8AC3E}">
        <p14:creationId xmlns:p14="http://schemas.microsoft.com/office/powerpoint/2010/main" val="215860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84A55-3301-C7C4-A4A7-34966C0987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8F24D65-3C3C-DDDB-79E7-E2DA63900FA9}"/>
              </a:ext>
            </a:extLst>
          </p:cNvPr>
          <p:cNvSpPr txBox="1"/>
          <p:nvPr/>
        </p:nvSpPr>
        <p:spPr>
          <a:xfrm>
            <a:off x="5123145" y="3429000"/>
            <a:ext cx="6864263" cy="1200329"/>
          </a:xfrm>
          <a:prstGeom prst="rect">
            <a:avLst/>
          </a:prstGeom>
          <a:noFill/>
        </p:spPr>
        <p:txBody>
          <a:bodyPr wrap="square" rtlCol="0">
            <a:spAutoFit/>
          </a:bodyPr>
          <a:lstStyle/>
          <a:p>
            <a:pPr latinLnBrk="0"/>
            <a:r>
              <a:rPr lang="en-GB" sz="2400" dirty="0">
                <a:ea typeface="Public Sans"/>
                <a:sym typeface="Public Sans"/>
              </a:rPr>
              <a:t>Comunitățile energetice pot utiliza </a:t>
            </a:r>
            <a:r>
              <a:rPr lang="en-GB" sz="2400" noProof="0" dirty="0">
                <a:ea typeface="Public Sans"/>
                <a:sym typeface="Public Sans"/>
              </a:rPr>
              <a:t>instrumente digitale integrate pentru monitorizare, analiză și colaborare, în vederea luării de decizii bazate pe date și a planificării locale.</a:t>
            </a:r>
            <a:endParaRPr lang="en-GB" sz="2400" noProof="0" dirty="0"/>
          </a:p>
        </p:txBody>
      </p:sp>
      <p:pic>
        <p:nvPicPr>
          <p:cNvPr id="7" name="Picture 6">
            <a:extLst>
              <a:ext uri="{FF2B5EF4-FFF2-40B4-BE49-F238E27FC236}">
                <a16:creationId xmlns:a16="http://schemas.microsoft.com/office/drawing/2014/main" id="{85621054-3CDE-2578-B3BD-D09FC23B2BE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305" y="2154128"/>
            <a:ext cx="3415169" cy="4553559"/>
          </a:xfrm>
          <a:prstGeom prst="rect">
            <a:avLst/>
          </a:prstGeom>
        </p:spPr>
      </p:pic>
      <p:sp>
        <p:nvSpPr>
          <p:cNvPr id="2" name="Title 1">
            <a:extLst>
              <a:ext uri="{FF2B5EF4-FFF2-40B4-BE49-F238E27FC236}">
                <a16:creationId xmlns:a16="http://schemas.microsoft.com/office/drawing/2014/main" id="{4949A0A8-AB32-8A57-63B5-4AF1D554A169}"/>
              </a:ext>
            </a:extLst>
          </p:cNvPr>
          <p:cNvSpPr>
            <a:spLocks noGrp="1"/>
          </p:cNvSpPr>
          <p:nvPr>
            <p:ph type="title" idx="4294967295"/>
          </p:nvPr>
        </p:nvSpPr>
        <p:spPr>
          <a:xfrm>
            <a:off x="523240" y="720725"/>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6. Gestionarea energiei și comunitățile energetice: implicarea socială   </a:t>
            </a:r>
            <a:endParaRPr lang="ro-RO" noProof="1">
              <a:effectLst/>
            </a:endParaRPr>
          </a:p>
          <a:p>
            <a:endParaRPr lang="ro-RO" noProof="1"/>
          </a:p>
        </p:txBody>
      </p:sp>
    </p:spTree>
    <p:extLst>
      <p:ext uri="{BB962C8B-B14F-4D97-AF65-F5344CB8AC3E}">
        <p14:creationId xmlns:p14="http://schemas.microsoft.com/office/powerpoint/2010/main" val="334980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0B7C7-DDE5-A173-3D92-B79277BAE8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5D1A277-0A64-D5B6-B84D-616E45268031}"/>
              </a:ext>
            </a:extLst>
          </p:cNvPr>
          <p:cNvSpPr>
            <a:spLocks noGrp="1"/>
          </p:cNvSpPr>
          <p:nvPr>
            <p:ph type="title" idx="4294967295"/>
          </p:nvPr>
        </p:nvSpPr>
        <p:spPr>
          <a:xfrm>
            <a:off x="553312" y="824822"/>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rPr>
              <a:t>Instrumente: </a:t>
            </a:r>
            <a:r>
              <a:rPr lang="ro-RO" sz="2800" b="1" kern="1200" baseline="0" noProof="1">
                <a:solidFill>
                  <a:srgbClr val="FFFFFF"/>
                </a:solidFill>
                <a:effectLst/>
                <a:latin typeface="Calibri" panose="020F0502020204030204" pitchFamily="34" charset="0"/>
              </a:rPr>
              <a:t>Socializare</a:t>
            </a:r>
            <a:endParaRPr lang="ro-RO" noProof="1">
              <a:effectLst/>
            </a:endParaRPr>
          </a:p>
          <a:p>
            <a:endParaRPr lang="ro-RO" noProof="1"/>
          </a:p>
        </p:txBody>
      </p:sp>
      <p:graphicFrame>
        <p:nvGraphicFramePr>
          <p:cNvPr id="2" name="Table 1" descr="Un tabel similar cu cele anterioare, dar, deși are patru coloane identice, are doar două rânduri. Primul rând este același: 1. Instrument. 2. Servicii. 3. Beneficii pentru o comunitate energetică. 4. Cum poate acest instrument să sprijine o comunitate energetică?&#13;&#10;Primul și singurul rând de date: 1. EnergyID (Țările de Jos, Belgia, Franța, Portugalia, Italia). 2. Monitorizarea consumului all-in-one, informații despre performanța solară, integrarea datelor, grupuri sociale colaborative. 3. Promovează implicarea comunității, facilitează planificarea locală, benchmarking pentru acțiune. 4. Luarea deciziilor bazate pe date, colaborare socială îmbunătățită, analize personalizabile.&#13;&#10;">
            <a:extLst>
              <a:ext uri="{FF2B5EF4-FFF2-40B4-BE49-F238E27FC236}">
                <a16:creationId xmlns:a16="http://schemas.microsoft.com/office/drawing/2014/main" id="{EF147B53-78E2-7B78-CCB8-89E74E525DAA}"/>
              </a:ext>
            </a:extLst>
          </p:cNvPr>
          <p:cNvGraphicFramePr>
            <a:graphicFrameLocks noGrp="1"/>
          </p:cNvGraphicFramePr>
          <p:nvPr>
            <p:extLst>
              <p:ext uri="{D42A27DB-BD31-4B8C-83A1-F6EECF244321}">
                <p14:modId xmlns:p14="http://schemas.microsoft.com/office/powerpoint/2010/main" val="179197440"/>
              </p:ext>
            </p:extLst>
          </p:nvPr>
        </p:nvGraphicFramePr>
        <p:xfrm>
          <a:off x="553312" y="2528388"/>
          <a:ext cx="11085373" cy="3809590"/>
        </p:xfrm>
        <a:graphic>
          <a:graphicData uri="http://schemas.openxmlformats.org/drawingml/2006/table">
            <a:tbl>
              <a:tblPr firstRow="1" firstCol="1" bandRow="1">
                <a:tableStyleId>{3B4B98B0-60AC-42C2-AFA5-B58CD77FA1E5}</a:tableStyleId>
              </a:tblPr>
              <a:tblGrid>
                <a:gridCol w="1750977">
                  <a:extLst>
                    <a:ext uri="{9D8B030D-6E8A-4147-A177-3AD203B41FA5}">
                      <a16:colId xmlns:a16="http://schemas.microsoft.com/office/drawing/2014/main" val="1956655456"/>
                    </a:ext>
                  </a:extLst>
                </a:gridCol>
                <a:gridCol w="2806330">
                  <a:extLst>
                    <a:ext uri="{9D8B030D-6E8A-4147-A177-3AD203B41FA5}">
                      <a16:colId xmlns:a16="http://schemas.microsoft.com/office/drawing/2014/main" val="3114145817"/>
                    </a:ext>
                  </a:extLst>
                </a:gridCol>
                <a:gridCol w="2934354">
                  <a:extLst>
                    <a:ext uri="{9D8B030D-6E8A-4147-A177-3AD203B41FA5}">
                      <a16:colId xmlns:a16="http://schemas.microsoft.com/office/drawing/2014/main" val="1035212580"/>
                    </a:ext>
                  </a:extLst>
                </a:gridCol>
                <a:gridCol w="3593712">
                  <a:extLst>
                    <a:ext uri="{9D8B030D-6E8A-4147-A177-3AD203B41FA5}">
                      <a16:colId xmlns:a16="http://schemas.microsoft.com/office/drawing/2014/main" val="1964108697"/>
                    </a:ext>
                  </a:extLst>
                </a:gridCol>
              </a:tblGrid>
              <a:tr h="476185">
                <a:tc>
                  <a:txBody>
                    <a:bodyPr/>
                    <a:lstStyle/>
                    <a:p>
                      <a:pPr algn="ctr" latinLnBrk="0"/>
                      <a:r>
                        <a:rPr lang="en-GB" sz="2000" noProof="0" dirty="0">
                          <a:latin typeface="+mn-lt"/>
                        </a:rPr>
                        <a:t>Instrument</a:t>
                      </a:r>
                    </a:p>
                  </a:txBody>
                  <a:tcPr anchor="ctr">
                    <a:solidFill>
                      <a:schemeClr val="accent1">
                        <a:alpha val="3000"/>
                      </a:schemeClr>
                    </a:solidFill>
                  </a:tcPr>
                </a:tc>
                <a:tc>
                  <a:txBody>
                    <a:bodyPr/>
                    <a:lstStyle/>
                    <a:p>
                      <a:pPr algn="ctr" latinLnBrk="0"/>
                      <a:r>
                        <a:rPr lang="en-GB" sz="2000" noProof="0" dirty="0">
                          <a:latin typeface="+mn-lt"/>
                        </a:rPr>
                        <a:t>Servicii </a:t>
                      </a:r>
                    </a:p>
                  </a:txBody>
                  <a:tcPr anchor="ctr">
                    <a:solidFill>
                      <a:schemeClr val="accent1">
                        <a:alpha val="3000"/>
                      </a:schemeClr>
                    </a:solidFill>
                  </a:tcPr>
                </a:tc>
                <a:tc>
                  <a:txBody>
                    <a:bodyPr/>
                    <a:lstStyle/>
                    <a:p>
                      <a:pPr algn="ctr" latinLnBrk="0"/>
                      <a:r>
                        <a:rPr lang="en-GB" sz="2000" noProof="0" dirty="0">
                          <a:latin typeface="+mn-lt"/>
                        </a:rPr>
                        <a:t>Beneficii pentru o comunitate energetică</a:t>
                      </a:r>
                    </a:p>
                  </a:txBody>
                  <a:tcPr anchor="ctr">
                    <a:solidFill>
                      <a:schemeClr val="accent1">
                        <a:alpha val="3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noProof="0" dirty="0">
                          <a:latin typeface="+mn-lt"/>
                        </a:rPr>
                        <a:t>Cum poate acest instrument să sprijine o comunitate energetică</a:t>
                      </a:r>
                      <a:r>
                        <a:rPr lang="en-GB" sz="2000" dirty="0">
                          <a:latin typeface="+mn-lt"/>
                        </a:rPr>
                        <a:t>?</a:t>
                      </a:r>
                    </a:p>
                  </a:txBody>
                  <a:tcPr anchor="ctr">
                    <a:solidFill>
                      <a:schemeClr val="accent1">
                        <a:alpha val="3000"/>
                      </a:schemeClr>
                    </a:solidFill>
                  </a:tcPr>
                </a:tc>
                <a:extLst>
                  <a:ext uri="{0D108BD9-81ED-4DB2-BD59-A6C34878D82A}">
                    <a16:rowId xmlns:a16="http://schemas.microsoft.com/office/drawing/2014/main" val="3341151641"/>
                  </a:ext>
                </a:extLst>
              </a:tr>
              <a:tr h="2803750">
                <a:tc>
                  <a:txBody>
                    <a:bodyPr/>
                    <a:lstStyle/>
                    <a:p>
                      <a:pPr lvl="0" algn="l" latinLnBrk="0">
                        <a:buNone/>
                      </a:pPr>
                      <a:r>
                        <a:rPr lang="en-GB" sz="2000" b="1" i="0" u="none" strike="noStrike" cap="none" baseline="0" noProof="0" dirty="0">
                          <a:solidFill>
                            <a:srgbClr val="000000"/>
                          </a:solidFill>
                          <a:latin typeface="+mn-lt"/>
                          <a:ea typeface="+mn-ea"/>
                          <a:cs typeface="+mn-cs"/>
                          <a:hlinkClick r:id="rId3"/>
                        </a:rPr>
                        <a:t>EnergyID</a:t>
                      </a:r>
                      <a:endParaRPr lang="en-GB" sz="2000" b="1" i="0" u="none" strike="noStrike" cap="none" baseline="0" noProof="0" dirty="0">
                        <a:solidFill>
                          <a:srgbClr val="000000"/>
                        </a:solidFill>
                        <a:latin typeface="+mn-lt"/>
                        <a:ea typeface="+mn-ea"/>
                        <a:cs typeface="+mn-cs"/>
                      </a:endParaRPr>
                    </a:p>
                    <a:p>
                      <a:pPr lvl="0" algn="l" latinLnBrk="0">
                        <a:buNone/>
                      </a:pPr>
                      <a:r>
                        <a:rPr lang="en-GB" sz="2000" b="1" i="0" u="none" strike="noStrike" cap="none" baseline="0" noProof="0" dirty="0">
                          <a:solidFill>
                            <a:srgbClr val="000000"/>
                          </a:solidFill>
                          <a:latin typeface="+mn-lt"/>
                          <a:ea typeface="+mn-ea"/>
                          <a:cs typeface="+mn-cs"/>
                          <a:sym typeface="Arial"/>
                        </a:rPr>
                        <a:t>(Olanda, Belgia, Franța, Portugalia, Italia)</a:t>
                      </a: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342900" lvl="0" indent="-342900" algn="l" latinLnBrk="0">
                        <a:lnSpc>
                          <a:spcPct val="100000"/>
                        </a:lnSpc>
                        <a:buFont typeface="Arial"/>
                        <a:buChar char="•"/>
                      </a:pPr>
                      <a:r>
                        <a:rPr lang="en-GB" sz="2000" b="0" i="0" u="none" strike="noStrike" baseline="0" noProof="0" dirty="0">
                          <a:solidFill>
                            <a:srgbClr val="000000"/>
                          </a:solidFill>
                          <a:latin typeface="+mn-lt"/>
                        </a:rPr>
                        <a:t>Monitorizare completă a consumului</a:t>
                      </a:r>
                    </a:p>
                    <a:p>
                      <a:pPr marL="342900" lvl="0" indent="-342900" algn="l" latinLnBrk="0">
                        <a:lnSpc>
                          <a:spcPct val="100000"/>
                        </a:lnSpc>
                        <a:buFont typeface="Arial"/>
                        <a:buChar char="•"/>
                      </a:pPr>
                      <a:r>
                        <a:rPr lang="en-GB" sz="2000" b="0" i="0" u="none" strike="noStrike" baseline="0" noProof="0" dirty="0">
                          <a:solidFill>
                            <a:srgbClr val="000000"/>
                          </a:solidFill>
                          <a:latin typeface="+mn-lt"/>
                        </a:rPr>
                        <a:t>Informații despre performanța solară</a:t>
                      </a:r>
                    </a:p>
                    <a:p>
                      <a:pPr marL="342900" lvl="0" indent="-342900" algn="l" latinLnBrk="0">
                        <a:lnSpc>
                          <a:spcPct val="100000"/>
                        </a:lnSpc>
                        <a:buFont typeface="Arial"/>
                        <a:buChar char="•"/>
                      </a:pPr>
                      <a:r>
                        <a:rPr lang="en-GB" sz="2000" b="0" i="0" u="none" strike="noStrike" baseline="0" noProof="0" dirty="0">
                          <a:solidFill>
                            <a:srgbClr val="000000"/>
                          </a:solidFill>
                          <a:latin typeface="+mn-lt"/>
                        </a:rPr>
                        <a:t>Integrarea datelor</a:t>
                      </a:r>
                    </a:p>
                    <a:p>
                      <a:pPr marL="342900" lvl="0" indent="-342900" algn="l" latinLnBrk="0">
                        <a:lnSpc>
                          <a:spcPct val="100000"/>
                        </a:lnSpc>
                        <a:buFont typeface="Arial"/>
                        <a:buChar char="•"/>
                      </a:pPr>
                      <a:r>
                        <a:rPr lang="en-GB" sz="2000" b="0" i="0" u="none" strike="noStrike" baseline="0" noProof="0" dirty="0">
                          <a:solidFill>
                            <a:srgbClr val="000000"/>
                          </a:solidFill>
                          <a:latin typeface="+mn-lt"/>
                        </a:rPr>
                        <a:t>Grupuri sociale colaborative</a:t>
                      </a: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342900" lvl="0" indent="-342900" algn="l" latinLnBrk="0">
                        <a:lnSpc>
                          <a:spcPct val="100000"/>
                        </a:lnSpc>
                        <a:buFont typeface="Arial"/>
                        <a:buChar char="•"/>
                      </a:pPr>
                      <a:r>
                        <a:rPr lang="en-GB" sz="2000" b="0" i="0" u="none" strike="noStrike" cap="none" noProof="0" dirty="0">
                          <a:solidFill>
                            <a:srgbClr val="000000"/>
                          </a:solidFill>
                          <a:latin typeface="+mn-lt"/>
                        </a:rPr>
                        <a:t>Promovează implicarea comunității</a:t>
                      </a:r>
                    </a:p>
                    <a:p>
                      <a:pPr marL="342900" lvl="0" indent="-342900" algn="l" latinLnBrk="0">
                        <a:lnSpc>
                          <a:spcPct val="100000"/>
                        </a:lnSpc>
                        <a:buFont typeface="Arial"/>
                        <a:buChar char="•"/>
                      </a:pPr>
                      <a:r>
                        <a:rPr lang="en-GB" sz="2000" b="0" i="0" u="none" strike="noStrike" cap="none" noProof="0" dirty="0">
                          <a:solidFill>
                            <a:srgbClr val="000000"/>
                          </a:solidFill>
                          <a:latin typeface="+mn-lt"/>
                        </a:rPr>
                        <a:t>Facilitează planificarea locală</a:t>
                      </a:r>
                    </a:p>
                    <a:p>
                      <a:pPr marL="342900" lvl="0" indent="-342900" algn="l" latinLnBrk="0">
                        <a:lnSpc>
                          <a:spcPct val="100000"/>
                        </a:lnSpc>
                        <a:buFont typeface="Arial"/>
                        <a:buChar char="•"/>
                      </a:pPr>
                      <a:r>
                        <a:rPr lang="en-GB" sz="2000" b="0" i="0" u="none" strike="noStrike" cap="none" noProof="0" dirty="0">
                          <a:solidFill>
                            <a:srgbClr val="000000"/>
                          </a:solidFill>
                          <a:latin typeface="+mn-lt"/>
                        </a:rPr>
                        <a:t>Analiza comparativă pentru acțiune</a:t>
                      </a:r>
                    </a:p>
                    <a:p>
                      <a:pPr marL="342900" lvl="0" indent="-342900" algn="l" latinLnBrk="0">
                        <a:lnSpc>
                          <a:spcPct val="100000"/>
                        </a:lnSpc>
                        <a:buFont typeface="Arial"/>
                        <a:buChar char="•"/>
                      </a:pPr>
                      <a:endParaRPr lang="en-GB" sz="2000" b="0" i="0" u="none" strike="noStrike" cap="none" noProof="0" dirty="0">
                        <a:solidFill>
                          <a:srgbClr val="000000"/>
                        </a:solidFill>
                        <a:latin typeface="+mn-lt"/>
                      </a:endParaRP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342900" lvl="0" indent="-342900" algn="l" latinLnBrk="0">
                        <a:lnSpc>
                          <a:spcPct val="100000"/>
                        </a:lnSpc>
                        <a:buFont typeface="Arial"/>
                        <a:buChar char="•"/>
                      </a:pPr>
                      <a:r>
                        <a:rPr lang="en-GB" sz="2000" b="0" i="0" u="none" strike="noStrike" cap="none" baseline="0" noProof="0" dirty="0">
                          <a:solidFill>
                            <a:srgbClr val="000000"/>
                          </a:solidFill>
                          <a:latin typeface="+mn-lt"/>
                        </a:rPr>
                        <a:t>Luarea deciziilor bazate pe date</a:t>
                      </a:r>
                    </a:p>
                    <a:p>
                      <a:pPr marL="342900" lvl="0" indent="-342900" algn="l" latinLnBrk="0">
                        <a:lnSpc>
                          <a:spcPct val="100000"/>
                        </a:lnSpc>
                        <a:buFont typeface="Arial"/>
                        <a:buChar char="•"/>
                      </a:pPr>
                      <a:r>
                        <a:rPr lang="en-GB" sz="2000" b="0" i="0" u="none" strike="noStrike" cap="none" baseline="0" noProof="0" dirty="0">
                          <a:solidFill>
                            <a:srgbClr val="000000"/>
                          </a:solidFill>
                          <a:latin typeface="+mn-lt"/>
                        </a:rPr>
                        <a:t>Colaborare socială îmbunătățită</a:t>
                      </a:r>
                    </a:p>
                    <a:p>
                      <a:pPr marL="342900" lvl="0" indent="-342900" algn="l" latinLnBrk="0">
                        <a:lnSpc>
                          <a:spcPct val="100000"/>
                        </a:lnSpc>
                        <a:buFont typeface="Arial"/>
                        <a:buChar char="•"/>
                      </a:pPr>
                      <a:r>
                        <a:rPr lang="en-GB" sz="2000" b="0" i="0" u="none" strike="noStrike" cap="none" baseline="0" noProof="0" dirty="0">
                          <a:solidFill>
                            <a:srgbClr val="000000"/>
                          </a:solidFill>
                          <a:latin typeface="+mn-lt"/>
                        </a:rPr>
                        <a:t>Analize personalizabile</a:t>
                      </a: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057794235"/>
                  </a:ext>
                </a:extLst>
              </a:tr>
            </a:tbl>
          </a:graphicData>
        </a:graphic>
      </p:graphicFrame>
    </p:spTree>
    <p:extLst>
      <p:ext uri="{BB962C8B-B14F-4D97-AF65-F5344CB8AC3E}">
        <p14:creationId xmlns:p14="http://schemas.microsoft.com/office/powerpoint/2010/main" val="1110391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F056E-0271-F698-8409-4BDD9B02D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95E2BE-4484-1442-7876-1F12D9DB4ABA}"/>
              </a:ext>
            </a:extLst>
          </p:cNvPr>
          <p:cNvSpPr>
            <a:spLocks noGrp="1"/>
          </p:cNvSpPr>
          <p:nvPr>
            <p:ph type="title" idx="4294967295"/>
          </p:nvPr>
        </p:nvSpPr>
        <p:spPr>
          <a:xfrm>
            <a:off x="391160" y="862965"/>
            <a:ext cx="1133348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7. Alegerea instrumentelor IT pentru comunitatea dvs. energetică: Evaluare - Introducere  </a:t>
            </a:r>
            <a:endParaRPr lang="ro-RO" noProof="1">
              <a:effectLst/>
            </a:endParaRPr>
          </a:p>
          <a:p>
            <a:endParaRPr lang="ro-RO" noProof="1"/>
          </a:p>
        </p:txBody>
      </p:sp>
      <p:sp>
        <p:nvSpPr>
          <p:cNvPr id="4" name="TextBox 3">
            <a:extLst>
              <a:ext uri="{FF2B5EF4-FFF2-40B4-BE49-F238E27FC236}">
                <a16:creationId xmlns:a16="http://schemas.microsoft.com/office/drawing/2014/main" id="{F7523C7B-772E-CFDB-6B1C-08434537B540}"/>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2"/>
                </a:solidFill>
              </a:rPr>
              <a:t>Cum putem alege instrumentele IT potrivite pentru comunitatea noastră energetică?</a:t>
            </a:r>
          </a:p>
          <a:p>
            <a:pPr algn="ctr" latinLnBrk="0"/>
            <a:endParaRPr lang="en-US" sz="4800" i="1" dirty="0">
              <a:solidFill>
                <a:schemeClr val="accent2"/>
              </a:solidFill>
            </a:endParaRPr>
          </a:p>
        </p:txBody>
      </p:sp>
    </p:spTree>
    <p:extLst>
      <p:ext uri="{BB962C8B-B14F-4D97-AF65-F5344CB8AC3E}">
        <p14:creationId xmlns:p14="http://schemas.microsoft.com/office/powerpoint/2010/main" val="2935355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76CAE-69B9-36A4-D379-2D2350CAB73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B37293F-24F8-0380-1F80-AE575BD0E6B4}"/>
              </a:ext>
            </a:extLst>
          </p:cNvPr>
          <p:cNvSpPr txBox="1"/>
          <p:nvPr/>
        </p:nvSpPr>
        <p:spPr>
          <a:xfrm>
            <a:off x="2434225" y="2121821"/>
            <a:ext cx="9757775" cy="4093428"/>
          </a:xfrm>
          <a:prstGeom prst="rect">
            <a:avLst/>
          </a:prstGeom>
          <a:noFill/>
        </p:spPr>
        <p:txBody>
          <a:bodyPr wrap="square" rtlCol="0">
            <a:spAutoFit/>
          </a:bodyPr>
          <a:lstStyle/>
          <a:p>
            <a:pPr latinLnBrk="0"/>
            <a:r>
              <a:rPr lang="en-GB" sz="2000" noProof="0" dirty="0">
                <a:ea typeface="Public Sans"/>
                <a:sym typeface="Public Sans"/>
              </a:rPr>
              <a:t>Ar trebui să evaluați un instrument pe baza funcționalității, ușurinței în utilizare, integrării, scalabilității, costului, asistenței, securității și flexibilității acestuia. Câteva întrebări pe care ar trebui să le luați în considerare:</a:t>
            </a:r>
          </a:p>
          <a:p>
            <a:pPr latinLnBrk="0"/>
            <a:endParaRPr lang="en-GB" sz="2000" noProof="0" dirty="0">
              <a:ea typeface="Public Sans"/>
              <a:sym typeface="Public Sans"/>
            </a:endParaRPr>
          </a:p>
          <a:p>
            <a:pPr marL="342900" indent="-342900" latinLnBrk="0">
              <a:buFont typeface="Arial" panose="020B0604020202020204" pitchFamily="34" charset="0"/>
              <a:buChar char="•"/>
            </a:pPr>
            <a:r>
              <a:rPr lang="en-GB" sz="2000" b="1" noProof="0" dirty="0">
                <a:sym typeface="Public Sans"/>
              </a:rPr>
              <a:t>Funcționalitate: </a:t>
            </a:r>
            <a:r>
              <a:rPr lang="en-GB" sz="2000" noProof="0" dirty="0">
                <a:sym typeface="Public Sans"/>
              </a:rPr>
              <a:t>Instrumentul răspunde nevoilor noastre energetice?</a:t>
            </a:r>
          </a:p>
          <a:p>
            <a:pPr marL="342900" indent="-342900" latinLnBrk="0">
              <a:buFont typeface="Arial" panose="020B0604020202020204" pitchFamily="34" charset="0"/>
              <a:buChar char="•"/>
            </a:pPr>
            <a:r>
              <a:rPr lang="en-GB" sz="2000" b="1" noProof="0" dirty="0">
                <a:sym typeface="Public Sans"/>
              </a:rPr>
              <a:t>Utilizabilitate: </a:t>
            </a:r>
            <a:r>
              <a:rPr lang="en-GB" sz="2000" noProof="0" dirty="0">
                <a:sym typeface="Public Sans"/>
              </a:rPr>
              <a:t>Instrumentul este ușor de utilizat? </a:t>
            </a:r>
          </a:p>
          <a:p>
            <a:pPr marL="342900" indent="-342900" latinLnBrk="0">
              <a:buFont typeface="Arial" panose="020B0604020202020204" pitchFamily="34" charset="0"/>
              <a:buChar char="•"/>
            </a:pPr>
            <a:r>
              <a:rPr lang="en-GB" sz="2000" b="1" noProof="0" dirty="0">
                <a:sym typeface="Public Sans"/>
              </a:rPr>
              <a:t>Integrare: </a:t>
            </a:r>
            <a:r>
              <a:rPr lang="en-GB" sz="2000" noProof="0" dirty="0">
                <a:sym typeface="Public Sans"/>
              </a:rPr>
              <a:t>Instrumentul funcționează cu sistemele existente?</a:t>
            </a:r>
          </a:p>
          <a:p>
            <a:pPr marL="342900" indent="-342900" latinLnBrk="0">
              <a:buFont typeface="Arial" panose="020B0604020202020204" pitchFamily="34" charset="0"/>
              <a:buChar char="•"/>
            </a:pPr>
            <a:r>
              <a:rPr lang="en-GB" sz="2000" b="1" noProof="0" dirty="0">
                <a:sym typeface="Public Sans"/>
              </a:rPr>
              <a:t>Scalabilitate: </a:t>
            </a:r>
            <a:r>
              <a:rPr lang="en-GB" sz="2000" noProof="0" dirty="0">
                <a:sym typeface="Public Sans"/>
              </a:rPr>
              <a:t>Instrumentul poate crește odată cu comunitatea noastră? </a:t>
            </a:r>
          </a:p>
          <a:p>
            <a:pPr marL="342900" indent="-342900" latinLnBrk="0">
              <a:buFont typeface="Arial" panose="020B0604020202020204" pitchFamily="34" charset="0"/>
              <a:buChar char="•"/>
            </a:pPr>
            <a:r>
              <a:rPr lang="en-GB" sz="2000" b="1" noProof="0" dirty="0">
                <a:sym typeface="Public Sans"/>
              </a:rPr>
              <a:t>Rentabilitate: </a:t>
            </a:r>
            <a:r>
              <a:rPr lang="en-GB" sz="2000" noProof="0" dirty="0">
                <a:sym typeface="Public Sans"/>
              </a:rPr>
              <a:t>Beneficiile depășesc costurile suplimentare?</a:t>
            </a:r>
          </a:p>
          <a:p>
            <a:pPr marL="342900" indent="-342900" latinLnBrk="0">
              <a:buFont typeface="Arial" panose="020B0604020202020204" pitchFamily="34" charset="0"/>
              <a:buChar char="•"/>
            </a:pPr>
            <a:r>
              <a:rPr lang="en-GB" sz="2000" b="1" noProof="0" dirty="0">
                <a:sym typeface="Public Sans"/>
              </a:rPr>
              <a:t>Asistență și instruire: </a:t>
            </a:r>
            <a:r>
              <a:rPr lang="en-GB" sz="2000" noProof="0" dirty="0">
                <a:sym typeface="Public Sans"/>
              </a:rPr>
              <a:t>Asistența este ușor accesibilă?</a:t>
            </a:r>
          </a:p>
          <a:p>
            <a:pPr marL="342900" indent="-342900" latinLnBrk="0">
              <a:buFont typeface="Arial" panose="020B0604020202020204" pitchFamily="34" charset="0"/>
              <a:buChar char="•"/>
            </a:pPr>
            <a:r>
              <a:rPr lang="en-GB" sz="2000" b="1" noProof="0" dirty="0">
                <a:sym typeface="Public Sans"/>
              </a:rPr>
              <a:t>Securitate: </a:t>
            </a:r>
            <a:r>
              <a:rPr lang="en-GB" sz="2000" noProof="0" dirty="0">
                <a:sym typeface="Public Sans"/>
              </a:rPr>
              <a:t>Datele și confidențialitatea sunt protejate? </a:t>
            </a:r>
          </a:p>
          <a:p>
            <a:pPr marL="342900" indent="-342900" latinLnBrk="0">
              <a:buFont typeface="Arial" panose="020B0604020202020204" pitchFamily="34" charset="0"/>
              <a:buChar char="•"/>
            </a:pPr>
            <a:r>
              <a:rPr lang="en-GB" sz="2000" b="1" noProof="0" dirty="0">
                <a:sym typeface="Public Sans"/>
              </a:rPr>
              <a:t>Flexibilitate: </a:t>
            </a:r>
            <a:r>
              <a:rPr lang="en-GB" sz="2000" noProof="0" dirty="0">
                <a:sym typeface="Public Sans"/>
              </a:rPr>
              <a:t>Instrumentul poate fi personalizat în funcție de nevoile noastre? </a:t>
            </a:r>
          </a:p>
          <a:p>
            <a:pPr marL="342900" indent="-342900" latinLnBrk="0">
              <a:buFont typeface="Arial" panose="020B0604020202020204" pitchFamily="34" charset="0"/>
              <a:buChar char="•"/>
            </a:pPr>
            <a:r>
              <a:rPr lang="en-GB" sz="2000" b="1" noProof="0" dirty="0">
                <a:sym typeface="Public Sans"/>
              </a:rPr>
              <a:t>Feedback-ul utilizatorilor: </a:t>
            </a:r>
            <a:r>
              <a:rPr lang="en-GB" sz="2000" noProof="0" dirty="0">
                <a:sym typeface="Public Sans"/>
              </a:rPr>
              <a:t>Sunt ceilalți mulțumiți de instrument? </a:t>
            </a:r>
          </a:p>
        </p:txBody>
      </p:sp>
      <p:pic>
        <p:nvPicPr>
          <p:cNvPr id="7" name="Picture 6">
            <a:extLst>
              <a:ext uri="{FF2B5EF4-FFF2-40B4-BE49-F238E27FC236}">
                <a16:creationId xmlns:a16="http://schemas.microsoft.com/office/drawing/2014/main" id="{7EDE630F-2ECF-6A5D-EF17-549090FB1BF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06" y="3429000"/>
            <a:ext cx="2142009" cy="1909958"/>
          </a:xfrm>
          <a:prstGeom prst="rect">
            <a:avLst/>
          </a:prstGeom>
        </p:spPr>
      </p:pic>
      <p:sp>
        <p:nvSpPr>
          <p:cNvPr id="2" name="Title 1">
            <a:extLst>
              <a:ext uri="{FF2B5EF4-FFF2-40B4-BE49-F238E27FC236}">
                <a16:creationId xmlns:a16="http://schemas.microsoft.com/office/drawing/2014/main" id="{8B2CEF8A-4EA9-CB54-C658-6EB3EFF77911}"/>
              </a:ext>
            </a:extLst>
          </p:cNvPr>
          <p:cNvSpPr>
            <a:spLocks noGrp="1"/>
          </p:cNvSpPr>
          <p:nvPr>
            <p:ph type="title" idx="4294967295"/>
          </p:nvPr>
        </p:nvSpPr>
        <p:spPr>
          <a:xfrm>
            <a:off x="401320" y="690245"/>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7. Alegerea instrumentelor IT pentru comunitatea dvs. energetică: Evaluare  </a:t>
            </a:r>
            <a:endParaRPr lang="ro-RO" noProof="1">
              <a:effectLst/>
            </a:endParaRPr>
          </a:p>
          <a:p>
            <a:endParaRPr lang="ro-RO" noProof="1"/>
          </a:p>
        </p:txBody>
      </p:sp>
    </p:spTree>
    <p:extLst>
      <p:ext uri="{BB962C8B-B14F-4D97-AF65-F5344CB8AC3E}">
        <p14:creationId xmlns:p14="http://schemas.microsoft.com/office/powerpoint/2010/main" val="202121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5" name="Title 4">
            <a:extLst>
              <a:ext uri="{FF2B5EF4-FFF2-40B4-BE49-F238E27FC236}">
                <a16:creationId xmlns:a16="http://schemas.microsoft.com/office/drawing/2014/main" id="{B1381DB9-DA0D-39C8-FCA8-05B5CB2CB37C}"/>
              </a:ext>
            </a:extLst>
          </p:cNvPr>
          <p:cNvSpPr>
            <a:spLocks noGrp="1"/>
          </p:cNvSpPr>
          <p:nvPr>
            <p:ph type="title" idx="4294967295"/>
          </p:nvPr>
        </p:nvSpPr>
        <p:spPr>
          <a:xfrm>
            <a:off x="753706" y="579727"/>
            <a:ext cx="10515600" cy="1325563"/>
          </a:xfrm>
          <a:prstGeom prst="rect">
            <a:avLst/>
          </a:prstGeom>
        </p:spPr>
        <p:txBody>
          <a:bodyPr/>
          <a:lstStyle/>
          <a:p>
            <a:pPr rtl="0" eaLnBrk="1" latinLnBrk="1" hangingPunct="1"/>
            <a:r>
              <a:rPr lang="ro-RO" sz="2800" kern="1200" noProof="1">
                <a:solidFill>
                  <a:srgbClr val="0E3AF0"/>
                </a:solidFill>
                <a:effectLst/>
                <a:latin typeface="Calibri" panose="020F0502020204030204" pitchFamily="34" charset="0"/>
                <a:ea typeface="맑은 고딕" panose="020B0503020000020004" pitchFamily="34" charset="-127"/>
                <a:cs typeface="Arial" panose="020B0604020202020204" pitchFamily="34" charset="0"/>
              </a:rPr>
              <a:t>Pașii următori</a:t>
            </a:r>
            <a:endParaRPr lang="ro-RO" noProof="1">
              <a:effectLst/>
            </a:endParaRPr>
          </a:p>
          <a:p>
            <a:endParaRPr lang="ro-RO" noProof="1"/>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Dacă doriți să aflați mai multe despre instrumentele, serviciile și produsele care sprijină comunitățile energetice, următoarele resurse vă pot fi utile: </a:t>
            </a: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29" name="TextBox 28">
            <a:extLst>
              <a:ext uri="{FF2B5EF4-FFF2-40B4-BE49-F238E27FC236}">
                <a16:creationId xmlns:a16="http://schemas.microsoft.com/office/drawing/2014/main" id="{4ECDE187-04E2-45C2-AB71-3163282F7484}"/>
              </a:ext>
            </a:extLst>
          </p:cNvPr>
          <p:cNvSpPr txBox="1"/>
          <p:nvPr/>
        </p:nvSpPr>
        <p:spPr>
          <a:xfrm>
            <a:off x="793018" y="3322465"/>
            <a:ext cx="2388592" cy="2246769"/>
          </a:xfrm>
          <a:prstGeom prst="rect">
            <a:avLst/>
          </a:prstGeom>
          <a:noFill/>
        </p:spPr>
        <p:txBody>
          <a:bodyPr wrap="square" lIns="91440" tIns="45720" rIns="91440" bIns="45720" rtlCol="0" anchor="t" anchorCtr="0">
            <a:spAutoFit/>
          </a:bodyPr>
          <a:lstStyle/>
          <a:p>
            <a:pPr algn="ctr"/>
            <a:r>
              <a:rPr lang="en-US" altLang="ko-KR" sz="2000" dirty="0">
                <a:solidFill>
                  <a:srgbClr val="373737"/>
                </a:solidFill>
                <a:ea typeface="맑은 고딕"/>
                <a:cs typeface="Calibri"/>
              </a:rPr>
              <a:t>Citiți </a:t>
            </a:r>
            <a:r>
              <a:rPr lang="en-US" altLang="ko-KR" sz="2000" i="1" dirty="0">
                <a:solidFill>
                  <a:srgbClr val="373737"/>
                </a:solidFill>
                <a:ea typeface="맑은 고딕"/>
                <a:hlinkClick r:id="rId3"/>
              </a:rPr>
              <a:t>Repozitoriul comunităților energetice</a:t>
            </a:r>
            <a:r>
              <a:rPr lang="en-US" altLang="ko-KR" sz="2000" dirty="0">
                <a:solidFill>
                  <a:srgbClr val="373737"/>
                </a:solidFill>
                <a:ea typeface="맑은 고딕"/>
              </a:rPr>
              <a:t> al Comisiei Europene</a:t>
            </a:r>
            <a:r>
              <a:rPr lang="en-US" altLang="ko-KR" sz="2000" i="1" dirty="0">
                <a:solidFill>
                  <a:srgbClr val="373737"/>
                </a:solidFill>
                <a:ea typeface="맑은 고딕"/>
                <a:hlinkClick r:id="rId3"/>
              </a:rPr>
              <a:t>: Instrumente digitale pentru comunitățile energetice</a:t>
            </a:r>
            <a:r>
              <a:rPr lang="en-US" altLang="ko-KR" sz="2000" i="1" dirty="0">
                <a:solidFill>
                  <a:srgbClr val="373737"/>
                </a:solidFill>
                <a:ea typeface="맑은 고딕"/>
              </a:rPr>
              <a:t>.  </a:t>
            </a:r>
            <a:endParaRPr lang="en-US" altLang="ko-KR" sz="2000" i="1" dirty="0">
              <a:solidFill>
                <a:srgbClr val="373737"/>
              </a:solidFill>
              <a:ea typeface="맑은 고딕"/>
              <a:cs typeface="Calibri"/>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607495" y="3952638"/>
            <a:ext cx="2364667" cy="1631216"/>
          </a:xfrm>
          <a:prstGeom prst="rect">
            <a:avLst/>
          </a:prstGeom>
          <a:noFill/>
        </p:spPr>
        <p:txBody>
          <a:bodyPr wrap="square" lIns="91440" tIns="45720" rIns="91440" bIns="45720" rtlCol="0" anchor="t" anchorCtr="0">
            <a:spAutoFit/>
          </a:bodyPr>
          <a:lstStyle/>
          <a:p>
            <a:pPr algn="ctr" latinLnBrk="0"/>
            <a:r>
              <a:rPr lang="en-US" sz="2000" dirty="0">
                <a:solidFill>
                  <a:srgbClr val="373737"/>
                </a:solidFill>
                <a:ea typeface="Calibri"/>
              </a:rPr>
              <a:t>Consultați seria de cursuri scurte Every1: </a:t>
            </a:r>
            <a:r>
              <a:rPr lang="en-US" sz="2000" i="1" dirty="0">
                <a:solidFill>
                  <a:srgbClr val="373737"/>
                </a:solidFill>
                <a:ea typeface="Calibri"/>
                <a:hlinkClick r:id="rId4"/>
              </a:rPr>
              <a:t>Noțiuni esențiale despre energia digitală</a:t>
            </a:r>
            <a:r>
              <a:rPr lang="en-US" sz="2000" i="1" dirty="0">
                <a:solidFill>
                  <a:srgbClr val="373737"/>
                </a:solidFill>
                <a:ea typeface="Calibri"/>
              </a:rPr>
              <a:t>.</a:t>
            </a:r>
            <a:endParaRPr lang="en-US" sz="1600" dirty="0"/>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270165" y="3323751"/>
            <a:ext cx="2338969" cy="2554545"/>
          </a:xfrm>
          <a:prstGeom prst="rect">
            <a:avLst/>
          </a:prstGeom>
          <a:noFill/>
        </p:spPr>
        <p:txBody>
          <a:bodyPr wrap="square" lIns="91440" tIns="45720" rIns="91440" bIns="45720" rtlCol="0" anchor="t" anchorCtr="0">
            <a:spAutoFit/>
          </a:bodyPr>
          <a:lstStyle/>
          <a:p>
            <a:pPr algn="ctr"/>
            <a:r>
              <a:rPr lang="en-US" altLang="ko-KR" sz="2000" dirty="0">
                <a:solidFill>
                  <a:srgbClr val="373737"/>
                </a:solidFill>
                <a:ea typeface="맑은 고딕"/>
                <a:cs typeface="Calibri"/>
              </a:rPr>
              <a:t>Citiți lucrarea de cercetare Energy Reports: </a:t>
            </a:r>
            <a:r>
              <a:rPr lang="en-US" altLang="ko-KR" sz="2000" i="1" dirty="0">
                <a:solidFill>
                  <a:srgbClr val="373737"/>
                </a:solidFill>
                <a:ea typeface="맑은 고딕"/>
                <a:cs typeface="Calibri"/>
                <a:hlinkClick r:id="rId5"/>
              </a:rPr>
              <a:t>Instrumente de modelare pentru evaluarea comunităților de energie regenerabilă</a:t>
            </a:r>
            <a:r>
              <a:rPr lang="en-US" altLang="ko-KR" sz="2000" i="1" dirty="0">
                <a:solidFill>
                  <a:srgbClr val="373737"/>
                </a:solidFill>
                <a:ea typeface="맑은 고딕"/>
                <a:cs typeface="Calibri"/>
              </a:rPr>
              <a:t>. </a:t>
            </a: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9102884" y="3798409"/>
            <a:ext cx="2071376" cy="2277547"/>
          </a:xfrm>
          <a:prstGeom prst="rect">
            <a:avLst/>
          </a:prstGeom>
          <a:noFill/>
        </p:spPr>
        <p:txBody>
          <a:bodyPr wrap="square" lIns="91440" tIns="45720" rIns="91440" bIns="45720" rtlCol="0" anchor="t" anchorCtr="0">
            <a:spAutoFit/>
          </a:bodyPr>
          <a:lstStyle/>
          <a:p>
            <a:pPr algn="ctr" latinLnBrk="0"/>
            <a:r>
              <a:rPr lang="en-US" sz="2000" dirty="0">
                <a:solidFill>
                  <a:srgbClr val="373737"/>
                </a:solidFill>
                <a:ea typeface="Calibri"/>
                <a:hlinkClick r:id="rId6"/>
              </a:rPr>
              <a:t>Aflați mai multe despre materialele de învățare ale proiectului Every1.</a:t>
            </a:r>
            <a:endParaRPr lang="en-US" sz="1600" dirty="0"/>
          </a:p>
          <a:p>
            <a:pPr algn="ctr" latinLnBrk="0"/>
            <a:endParaRPr lang="en-US" altLang="ko-KR" sz="2000" dirty="0">
              <a:solidFill>
                <a:srgbClr val="373737"/>
              </a:solidFill>
              <a:ea typeface="맑은 고딕"/>
              <a:cs typeface="Calibri"/>
            </a:endParaRPr>
          </a:p>
        </p:txBody>
      </p:sp>
    </p:spTree>
    <p:extLst>
      <p:ext uri="{BB962C8B-B14F-4D97-AF65-F5344CB8AC3E}">
        <p14:creationId xmlns:p14="http://schemas.microsoft.com/office/powerpoint/2010/main" val="874893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E2F0C4-3708-062E-837B-49F21B8E51C4}"/>
              </a:ext>
            </a:extLst>
          </p:cNvPr>
          <p:cNvSpPr txBox="1"/>
          <p:nvPr/>
        </p:nvSpPr>
        <p:spPr>
          <a:xfrm>
            <a:off x="4258848" y="596486"/>
            <a:ext cx="7628351" cy="6124754"/>
          </a:xfrm>
          <a:prstGeom prst="rect">
            <a:avLst/>
          </a:prstGeom>
          <a:noFill/>
        </p:spPr>
        <p:txBody>
          <a:bodyPr wrap="square" lIns="91440" tIns="45720" rIns="91440" bIns="45720" rtlCol="0" anchor="t">
            <a:spAutoFit/>
          </a:bodyPr>
          <a:lstStyle/>
          <a:p>
            <a:pPr latinLnBrk="0"/>
            <a:r>
              <a:rPr lang="en-GB" dirty="0"/>
              <a:t>Acest set de diapozitive </a:t>
            </a:r>
            <a:r>
              <a:rPr lang="en-GB" i="1" dirty="0" err="1"/>
              <a:t>intitulat</a:t>
            </a:r>
            <a:r>
              <a:rPr lang="en-GB" i="1" dirty="0"/>
              <a:t> „</a:t>
            </a:r>
            <a:r>
              <a:rPr lang="it-IT" dirty="0"/>
              <a:t>Comunități energetice: Noțiuni de bază despre IT</a:t>
            </a:r>
            <a:r>
              <a:rPr lang="en-GB" i="1" dirty="0"/>
              <a:t>” </a:t>
            </a:r>
            <a:r>
              <a:rPr lang="en-GB" dirty="0"/>
              <a:t>a fost realizat de proiectul Every1 și este licențiat </a:t>
            </a:r>
            <a:r>
              <a:rPr lang="en-GB" dirty="0">
                <a:hlinkClick r:id="rId3"/>
              </a:rPr>
              <a:t>CC BY-SA 4.0</a:t>
            </a:r>
            <a:r>
              <a:rPr lang="en-GB" dirty="0"/>
              <a:t>, cu excepția cazului în care se specifică altfel. </a:t>
            </a:r>
          </a:p>
          <a:p>
            <a:pPr latinLnBrk="0"/>
            <a:endParaRPr lang="en-GB" dirty="0"/>
          </a:p>
          <a:p>
            <a:pPr latinLnBrk="0"/>
            <a:r>
              <a:rPr lang="en-GB" dirty="0"/>
              <a:t>Imaginile utilizate în această prezentare sunt următoarele: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Imaginea de copertă: </a:t>
            </a:r>
            <a:r>
              <a:rPr lang="en-US" i="1" dirty="0">
                <a:solidFill>
                  <a:schemeClr val="dk1"/>
                </a:solidFill>
                <a:ea typeface="Public Sans"/>
                <a:cs typeface="Public Sans"/>
                <a:sym typeface="Public Sans"/>
                <a:hlinkClick r:id="rId4"/>
              </a:rPr>
              <a:t>Comunitate </a:t>
            </a:r>
            <a:r>
              <a:rPr lang="en-US" dirty="0">
                <a:solidFill>
                  <a:schemeClr val="dk1"/>
                </a:solidFill>
                <a:ea typeface="Public Sans"/>
                <a:cs typeface="Public Sans"/>
                <a:sym typeface="Public Sans"/>
              </a:rPr>
              <a:t>de </a:t>
            </a:r>
            <a:r>
              <a:rPr lang="en-US" dirty="0" err="1">
                <a:solidFill>
                  <a:schemeClr val="dk1"/>
                </a:solidFill>
                <a:ea typeface="Public Sans"/>
                <a:cs typeface="Public Sans"/>
                <a:sym typeface="Public Sans"/>
              </a:rPr>
              <a:t>patrick verstappen </a:t>
            </a:r>
            <a:r>
              <a:rPr lang="en-US" dirty="0">
                <a:solidFill>
                  <a:schemeClr val="dk1"/>
                </a:solidFill>
                <a:ea typeface="Public Sans"/>
                <a:cs typeface="Public Sans"/>
                <a:sym typeface="Public Sans"/>
              </a:rPr>
              <a:t>este licențiată </a:t>
            </a:r>
            <a:r>
              <a:rPr lang="en-US" dirty="0">
                <a:solidFill>
                  <a:schemeClr val="dk1"/>
                </a:solidFill>
                <a:ea typeface="Public Sans"/>
                <a:cs typeface="Public Sans"/>
                <a:sym typeface="Public Sans"/>
                <a:hlinkClick r:id="rId5"/>
              </a:rPr>
              <a:t>CC BY-NC-ND 2.0</a:t>
            </a:r>
            <a:r>
              <a:rPr lang="en-US" dirty="0">
                <a:solidFill>
                  <a:schemeClr val="dk1"/>
                </a:solidFill>
                <a:ea typeface="Public Sans"/>
                <a:cs typeface="Public Sans"/>
                <a:sym typeface="Public Sans"/>
              </a:rPr>
              <a:t>.</a:t>
            </a:r>
            <a:endParaRPr lang="en-US" sz="18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Imagine text introducere: </a:t>
            </a:r>
            <a:r>
              <a:rPr lang="en-US" i="1" dirty="0">
                <a:solidFill>
                  <a:schemeClr val="dk1"/>
                </a:solidFill>
                <a:ea typeface="Public Sans"/>
                <a:cs typeface="Public Sans"/>
                <a:sym typeface="Public Sans"/>
              </a:rPr>
              <a:t>Hârtie lângă </a:t>
            </a:r>
            <a:r>
              <a:rPr lang="en-US" i="1" dirty="0" err="1">
                <a:solidFill>
                  <a:schemeClr val="dk1"/>
                </a:solidFill>
                <a:ea typeface="Public Sans"/>
                <a:cs typeface="Public Sans"/>
                <a:sym typeface="Public Sans"/>
              </a:rPr>
              <a:t>Macbook </a:t>
            </a:r>
            <a:r>
              <a:rPr lang="en-US" dirty="0">
                <a:solidFill>
                  <a:schemeClr val="dk1"/>
                </a:solidFill>
                <a:ea typeface="Public Sans"/>
                <a:cs typeface="Public Sans"/>
                <a:sym typeface="Public Sans"/>
              </a:rPr>
              <a:t>de </a:t>
            </a:r>
            <a:r>
              <a:rPr lang="en-US" sz="1800" u="sng" dirty="0">
                <a:solidFill>
                  <a:schemeClr val="dk1"/>
                </a:solidFill>
                <a:ea typeface="Public Sans"/>
                <a:cs typeface="Public Sans"/>
                <a:sym typeface="Public Sans"/>
                <a:hlinkClick r:id="rId6">
                  <a:extLst>
                    <a:ext uri="{A12FA001-AC4F-418D-AE19-62706E023703}">
                      <ahyp:hlinkClr xmlns:ahyp="http://schemas.microsoft.com/office/drawing/2018/hyperlinkcolor" val="tx"/>
                    </a:ext>
                  </a:extLst>
                </a:hlinkClick>
              </a:rPr>
              <a:t>Lukas pe Pexels.com</a:t>
            </a:r>
            <a:endParaRPr lang="en-US"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Întrebarea 1: </a:t>
            </a:r>
            <a:r>
              <a:rPr lang="en-US" sz="1800" dirty="0">
                <a:solidFill>
                  <a:schemeClr val="dk1"/>
                </a:solidFill>
                <a:ea typeface="Public Sans"/>
                <a:cs typeface="Public Sans"/>
                <a:sym typeface="Public Sans"/>
                <a:hlinkClick r:id="rId7"/>
              </a:rPr>
              <a:t>Digital City </a:t>
            </a:r>
            <a:r>
              <a:rPr lang="en-US" sz="1800" dirty="0">
                <a:solidFill>
                  <a:schemeClr val="dk1"/>
                </a:solidFill>
                <a:ea typeface="Public Sans"/>
                <a:cs typeface="Public Sans"/>
                <a:sym typeface="Public Sans"/>
              </a:rPr>
              <a:t>de scratch-media este licențiată </a:t>
            </a:r>
            <a:r>
              <a:rPr lang="en-US" sz="1800" dirty="0">
                <a:solidFill>
                  <a:schemeClr val="dk1"/>
                </a:solidFill>
                <a:ea typeface="Public Sans"/>
                <a:cs typeface="Public Sans"/>
                <a:sym typeface="Public Sans"/>
                <a:hlinkClick r:id="rId5"/>
              </a:rPr>
              <a:t>CC BY-NC-ND 2.0</a:t>
            </a:r>
            <a:r>
              <a:rPr lang="en-US" sz="1800" dirty="0">
                <a:solidFill>
                  <a:schemeClr val="dk1"/>
                </a:solidFill>
                <a:ea typeface="Public Sans"/>
                <a:cs typeface="Public Sans"/>
                <a:sym typeface="Public Sans"/>
              </a:rPr>
              <a:t>. </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Întrebarea a doua: </a:t>
            </a:r>
            <a:r>
              <a:rPr lang="en-US" sz="1800" dirty="0">
                <a:solidFill>
                  <a:schemeClr val="dk1"/>
                </a:solidFill>
                <a:ea typeface="Public Sans"/>
                <a:cs typeface="Public Sans"/>
                <a:sym typeface="Public Sans"/>
                <a:hlinkClick r:id="rId8"/>
              </a:rPr>
              <a:t>solar </a:t>
            </a:r>
            <a:r>
              <a:rPr lang="en-US" sz="1800" dirty="0">
                <a:solidFill>
                  <a:schemeClr val="dk1"/>
                </a:solidFill>
                <a:ea typeface="Public Sans"/>
                <a:cs typeface="Public Sans"/>
                <a:sym typeface="Public Sans"/>
              </a:rPr>
              <a:t>de </a:t>
            </a:r>
            <a:r>
              <a:rPr lang="en-US" sz="1800" dirty="0" err="1">
                <a:solidFill>
                  <a:schemeClr val="dk1"/>
                </a:solidFill>
                <a:ea typeface="Public Sans"/>
                <a:cs typeface="Public Sans"/>
                <a:sym typeface="Public Sans"/>
              </a:rPr>
              <a:t>betmari </a:t>
            </a:r>
            <a:r>
              <a:rPr lang="en-US" sz="1800" dirty="0">
                <a:solidFill>
                  <a:schemeClr val="dk1"/>
                </a:solidFill>
                <a:ea typeface="Public Sans"/>
                <a:cs typeface="Public Sans"/>
                <a:sym typeface="Public Sans"/>
              </a:rPr>
              <a:t>este licențiată </a:t>
            </a:r>
            <a:r>
              <a:rPr lang="en-US" sz="1800" dirty="0">
                <a:solidFill>
                  <a:schemeClr val="dk1"/>
                </a:solidFill>
                <a:ea typeface="Public Sans"/>
                <a:cs typeface="Public Sans"/>
                <a:sym typeface="Public Sans"/>
                <a:hlinkClick r:id="rId9"/>
              </a:rPr>
              <a:t>CC BY-NC 2.0</a:t>
            </a:r>
            <a:r>
              <a:rPr lang="en-US" sz="18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Întrebarea trei: </a:t>
            </a:r>
            <a:r>
              <a:rPr lang="en-US" dirty="0">
                <a:solidFill>
                  <a:schemeClr val="dk1"/>
                </a:solidFill>
                <a:ea typeface="Public Sans"/>
                <a:cs typeface="Public Sans"/>
                <a:sym typeface="Public Sans"/>
                <a:hlinkClick r:id="rId10"/>
              </a:rPr>
              <a:t>Flex the Steel </a:t>
            </a:r>
            <a:r>
              <a:rPr lang="en-US" dirty="0">
                <a:solidFill>
                  <a:schemeClr val="dk1"/>
                </a:solidFill>
                <a:ea typeface="Public Sans"/>
                <a:cs typeface="Public Sans"/>
                <a:sym typeface="Public Sans"/>
              </a:rPr>
              <a:t>de Alan Levine este licențiată </a:t>
            </a:r>
            <a:r>
              <a:rPr lang="en-US" dirty="0">
                <a:solidFill>
                  <a:schemeClr val="dk1"/>
                </a:solidFill>
                <a:ea typeface="Public Sans"/>
                <a:cs typeface="Public Sans"/>
                <a:sym typeface="Public Sans"/>
                <a:hlinkClick r:id="rId11"/>
              </a:rPr>
              <a:t>CC0 1.0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Întrebarea patru: </a:t>
            </a:r>
            <a:r>
              <a:rPr lang="en-US" sz="1800" dirty="0">
                <a:solidFill>
                  <a:schemeClr val="dk1"/>
                </a:solidFill>
                <a:ea typeface="Public Sans"/>
                <a:cs typeface="Public Sans"/>
                <a:sym typeface="Public Sans"/>
                <a:hlinkClick r:id="rId12"/>
              </a:rPr>
              <a:t>Fațadă solară </a:t>
            </a:r>
            <a:r>
              <a:rPr lang="en-US" sz="1800" dirty="0">
                <a:solidFill>
                  <a:schemeClr val="dk1"/>
                </a:solidFill>
                <a:ea typeface="Public Sans"/>
                <a:cs typeface="Public Sans"/>
                <a:sym typeface="Public Sans"/>
              </a:rPr>
              <a:t>de La Citta Vita este licențiată </a:t>
            </a:r>
            <a:r>
              <a:rPr lang="en-US" sz="1800" dirty="0">
                <a:solidFill>
                  <a:schemeClr val="dk1"/>
                </a:solidFill>
                <a:ea typeface="Public Sans"/>
                <a:cs typeface="Public Sans"/>
                <a:sym typeface="Public Sans"/>
                <a:hlinkClick r:id="rId13"/>
              </a:rPr>
              <a:t>CC BY-SA 2.0</a:t>
            </a:r>
            <a:r>
              <a:rPr lang="en-US" sz="180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Întrebarea cinci: </a:t>
            </a:r>
            <a:r>
              <a:rPr lang="en-US" dirty="0">
                <a:solidFill>
                  <a:schemeClr val="dk1"/>
                </a:solidFill>
                <a:ea typeface="Public Sans"/>
                <a:cs typeface="Public Sans"/>
                <a:sym typeface="Public Sans"/>
                <a:hlinkClick r:id="rId14"/>
              </a:rPr>
              <a:t>share </a:t>
            </a:r>
            <a:r>
              <a:rPr lang="en-US" dirty="0">
                <a:solidFill>
                  <a:schemeClr val="dk1"/>
                </a:solidFill>
                <a:ea typeface="Public Sans"/>
                <a:cs typeface="Public Sans"/>
                <a:sym typeface="Public Sans"/>
              </a:rPr>
              <a:t>de Mike Lawrence este licențiată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Întrebarea șase: </a:t>
            </a:r>
            <a:r>
              <a:rPr lang="en-US" sz="1800" dirty="0">
                <a:solidFill>
                  <a:schemeClr val="dk1"/>
                </a:solidFill>
                <a:ea typeface="Public Sans"/>
                <a:cs typeface="Public Sans"/>
                <a:sym typeface="Public Sans"/>
                <a:hlinkClick r:id="rId16"/>
              </a:rPr>
              <a:t>Moss Community Energy Launch </a:t>
            </a:r>
            <a:r>
              <a:rPr lang="en-US" sz="1800" dirty="0">
                <a:solidFill>
                  <a:schemeClr val="dk1"/>
                </a:solidFill>
                <a:ea typeface="Public Sans"/>
                <a:cs typeface="Public Sans"/>
                <a:sym typeface="Public Sans"/>
              </a:rPr>
              <a:t>de 10 10 este licențiată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endParaRPr lang="en-US" sz="18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Întrebarea șapte: </a:t>
            </a:r>
            <a:r>
              <a:rPr lang="en-US" dirty="0">
                <a:solidFill>
                  <a:schemeClr val="dk1"/>
                </a:solidFill>
                <a:ea typeface="Public Sans"/>
                <a:cs typeface="Public Sans"/>
                <a:sym typeface="Public Sans"/>
                <a:hlinkClick r:id="rId17"/>
              </a:rPr>
              <a:t>Întrebarea 1 </a:t>
            </a:r>
            <a:r>
              <a:rPr lang="en-US" dirty="0">
                <a:solidFill>
                  <a:schemeClr val="dk1"/>
                </a:solidFill>
                <a:ea typeface="Public Sans"/>
                <a:cs typeface="Public Sans"/>
                <a:sym typeface="Public Sans"/>
              </a:rPr>
              <a:t>de Virtual </a:t>
            </a:r>
            <a:r>
              <a:rPr lang="en-US" dirty="0" err="1">
                <a:solidFill>
                  <a:schemeClr val="dk1"/>
                </a:solidFill>
                <a:ea typeface="Public Sans"/>
                <a:cs typeface="Public Sans"/>
                <a:sym typeface="Public Sans"/>
              </a:rPr>
              <a:t>EyeSee </a:t>
            </a:r>
            <a:r>
              <a:rPr lang="en-US" dirty="0">
                <a:solidFill>
                  <a:schemeClr val="dk1"/>
                </a:solidFill>
                <a:ea typeface="Public Sans"/>
                <a:cs typeface="Public Sans"/>
                <a:sym typeface="Public Sans"/>
              </a:rPr>
              <a:t>este </a:t>
            </a:r>
            <a:r>
              <a:rPr lang="en-US" sz="1800" dirty="0">
                <a:solidFill>
                  <a:schemeClr val="dk1"/>
                </a:solidFill>
                <a:ea typeface="Public Sans"/>
                <a:cs typeface="Public Sans"/>
                <a:sym typeface="Public Sans"/>
              </a:rPr>
              <a:t>licențiată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endParaRPr lang="en-US" sz="1800" dirty="0">
              <a:solidFill>
                <a:schemeClr val="dk1"/>
              </a:solidFill>
              <a:ea typeface="Public Sans"/>
              <a:cs typeface="Public Sans"/>
              <a:sym typeface="Public Sans"/>
            </a:endParaRPr>
          </a:p>
          <a:p>
            <a:pPr latinLnBrk="0"/>
            <a:endParaRPr lang="en-US" sz="18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8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3200" dirty="0">
              <a:solidFill>
                <a:schemeClr val="dk1"/>
              </a:solidFill>
              <a:ea typeface="Calibri"/>
              <a:cs typeface="Calibri"/>
              <a:sym typeface="Calibri"/>
            </a:endParaRPr>
          </a:p>
          <a:p>
            <a:pPr latinLnBrk="0"/>
            <a:endParaRPr lang="en-GB" dirty="0"/>
          </a:p>
        </p:txBody>
      </p:sp>
      <p:sp>
        <p:nvSpPr>
          <p:cNvPr id="5" name="Title 4">
            <a:extLst>
              <a:ext uri="{FF2B5EF4-FFF2-40B4-BE49-F238E27FC236}">
                <a16:creationId xmlns:a16="http://schemas.microsoft.com/office/drawing/2014/main" id="{B42A2D5E-AAA4-588A-9819-74897C3DD152}"/>
              </a:ext>
            </a:extLst>
          </p:cNvPr>
          <p:cNvSpPr>
            <a:spLocks noGrp="1"/>
          </p:cNvSpPr>
          <p:nvPr>
            <p:ph type="title" idx="4294967295"/>
          </p:nvPr>
        </p:nvSpPr>
        <p:spPr>
          <a:xfrm>
            <a:off x="482600" y="832485"/>
            <a:ext cx="10515600" cy="1325563"/>
          </a:xfrm>
          <a:prstGeom prst="rect">
            <a:avLst/>
          </a:prstGeom>
        </p:spPr>
        <p:txBody>
          <a:bodyPr/>
          <a:lstStyle/>
          <a:p>
            <a:pPr rtl="0" eaLnBrk="1" latinLnBrk="1" hangingPunct="1"/>
            <a:r>
              <a:rPr lang="ro-RO"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Mulțumiri</a:t>
            </a:r>
            <a:endParaRPr lang="ro-RO" noProof="1">
              <a:effectLst/>
            </a:endParaRPr>
          </a:p>
          <a:p>
            <a:endParaRPr lang="ro-RO" noProof="1"/>
          </a:p>
        </p:txBody>
      </p:sp>
    </p:spTree>
    <p:extLst>
      <p:ext uri="{BB962C8B-B14F-4D97-AF65-F5344CB8AC3E}">
        <p14:creationId xmlns:p14="http://schemas.microsoft.com/office/powerpoint/2010/main" val="2848209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4E1B9-4D97-EFE2-6EB3-B0C114077ADB}"/>
              </a:ext>
            </a:extLst>
          </p:cNvPr>
          <p:cNvSpPr>
            <a:spLocks noGrp="1"/>
          </p:cNvSpPr>
          <p:nvPr>
            <p:ph type="title" idx="4294967295"/>
          </p:nvPr>
        </p:nvSpPr>
        <p:spPr>
          <a:xfrm>
            <a:off x="3906520" y="2874645"/>
            <a:ext cx="4201160" cy="1325563"/>
          </a:xfrm>
          <a:prstGeom prst="rect">
            <a:avLst/>
          </a:prstGeom>
        </p:spPr>
        <p:txBody>
          <a:bodyPr/>
          <a:lstStyle/>
          <a:p>
            <a:pPr rtl="0" eaLnBrk="1" latinLnBrk="1" hangingPunct="1"/>
            <a:r>
              <a:rPr lang="ro-RO" sz="6000" b="0" kern="1200" noProof="1">
                <a:solidFill>
                  <a:srgbClr val="FFFFFF"/>
                </a:solidFill>
                <a:effectLst/>
                <a:latin typeface="Calibri" panose="020F0502020204030204" pitchFamily="34" charset="0"/>
                <a:ea typeface="맑은 고딕" panose="020B0503020000020004" pitchFamily="34" charset="-127"/>
                <a:cs typeface="+mn-cs"/>
              </a:rPr>
              <a:t>Mulțumesc!</a:t>
            </a:r>
            <a:endParaRPr lang="ro-RO" noProof="1">
              <a:effectLst/>
            </a:endParaRPr>
          </a:p>
          <a:p>
            <a:endParaRPr lang="ro-RO" noProof="1"/>
          </a:p>
        </p:txBody>
      </p:sp>
    </p:spTree>
    <p:extLst>
      <p:ext uri="{BB962C8B-B14F-4D97-AF65-F5344CB8AC3E}">
        <p14:creationId xmlns:p14="http://schemas.microsoft.com/office/powerpoint/2010/main" val="3412910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D366B55-7ACA-91FD-62DA-6FBF6BEC8E01}"/>
              </a:ext>
            </a:extLst>
          </p:cNvPr>
          <p:cNvSpPr txBox="1"/>
          <p:nvPr/>
        </p:nvSpPr>
        <p:spPr>
          <a:xfrm>
            <a:off x="4407211" y="2090172"/>
            <a:ext cx="6944367" cy="2677656"/>
          </a:xfrm>
          <a:prstGeom prst="rect">
            <a:avLst/>
          </a:prstGeom>
          <a:noFill/>
        </p:spPr>
        <p:txBody>
          <a:bodyPr wrap="square" rtlCol="0">
            <a:spAutoFit/>
          </a:bodyPr>
          <a:lstStyle/>
          <a:p>
            <a:pPr latinLnBrk="0"/>
            <a:r>
              <a:rPr lang="en-GB" sz="2400" dirty="0">
                <a:solidFill>
                  <a:srgbClr val="2B2C30"/>
                </a:solidFill>
                <a:ea typeface="Public Sans"/>
                <a:cs typeface="Public Sans"/>
                <a:sym typeface="Public Sans"/>
              </a:rPr>
              <a:t>În această prezentare explorăm șapte întrebări. La începutul fiecărei secțiuni, acordați-vă un moment pentru a reflecta asupra întrebării, înainte de a trece la diapozitivul următor. </a:t>
            </a:r>
          </a:p>
          <a:p>
            <a:pPr latinLnBrk="0"/>
            <a:endParaRPr lang="en-GB" sz="2400" noProof="0" dirty="0">
              <a:solidFill>
                <a:srgbClr val="2B2C30"/>
              </a:solidFill>
              <a:sym typeface="Public Sans"/>
            </a:endParaRPr>
          </a:p>
          <a:p>
            <a:pPr latinLnBrk="0"/>
            <a:r>
              <a:rPr lang="en-GB" sz="2400" dirty="0">
                <a:solidFill>
                  <a:srgbClr val="2B2C30"/>
                </a:solidFill>
                <a:sym typeface="Public Sans"/>
              </a:rPr>
              <a:t>Puteți parcurge fiecare întrebare pe rând. Alternativ, puteți selecta o anumită întrebare pe care doriți să o explorați mai întâi din meniu. </a:t>
            </a:r>
            <a:endParaRPr lang="en-GB" sz="2400" noProof="0" dirty="0"/>
          </a:p>
        </p:txBody>
      </p:sp>
      <p:pic>
        <p:nvPicPr>
          <p:cNvPr id="3" name="Google Shape;97;p2">
            <a:extLst>
              <a:ext uri="{FF2B5EF4-FFF2-40B4-BE49-F238E27FC236}">
                <a16:creationId xmlns:a16="http://schemas.microsoft.com/office/drawing/2014/main" id="{46CBB049-FC30-E97A-C61F-2DF4AC28F8FA}"/>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
        <p:nvSpPr>
          <p:cNvPr id="4" name="Title 3">
            <a:extLst>
              <a:ext uri="{FF2B5EF4-FFF2-40B4-BE49-F238E27FC236}">
                <a16:creationId xmlns:a16="http://schemas.microsoft.com/office/drawing/2014/main" id="{2B101D14-71FC-9508-5054-BFE74B97DD47}"/>
              </a:ext>
            </a:extLst>
          </p:cNvPr>
          <p:cNvSpPr>
            <a:spLocks noGrp="1"/>
          </p:cNvSpPr>
          <p:nvPr>
            <p:ph type="title" idx="4294967295"/>
          </p:nvPr>
        </p:nvSpPr>
        <p:spPr>
          <a:xfrm>
            <a:off x="590006" y="600257"/>
            <a:ext cx="3092308" cy="1325563"/>
          </a:xfrm>
          <a:prstGeom prst="rect">
            <a:avLst/>
          </a:prstGeom>
        </p:spPr>
        <p:txBody>
          <a:bodyPr/>
          <a:lstStyle/>
          <a:p>
            <a:pPr latinLnBrk="0"/>
            <a:r>
              <a:rPr lang="ro-RO" sz="2800" b="1" noProof="1">
                <a:solidFill>
                  <a:schemeClr val="bg1"/>
                </a:solidFill>
              </a:rPr>
              <a:t>Această prezentare acoperă</a:t>
            </a:r>
          </a:p>
        </p:txBody>
      </p:sp>
    </p:spTree>
    <p:extLst>
      <p:ext uri="{BB962C8B-B14F-4D97-AF65-F5344CB8AC3E}">
        <p14:creationId xmlns:p14="http://schemas.microsoft.com/office/powerpoint/2010/main" val="238660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F83157-560A-B6BC-9155-E9BA6A826DCC}"/>
              </a:ext>
            </a:extLst>
          </p:cNvPr>
          <p:cNvSpPr>
            <a:spLocks noGrp="1"/>
          </p:cNvSpPr>
          <p:nvPr>
            <p:ph type="title" idx="4294967295"/>
          </p:nvPr>
        </p:nvSpPr>
        <p:spPr>
          <a:xfrm>
            <a:off x="384130" y="783136"/>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mn-ea"/>
                <a:cs typeface="+mn-cs"/>
              </a:rPr>
              <a:t>Șapte întrebări pentru comunitățile energetice: noțiuni de bază în domeniul IT</a:t>
            </a:r>
            <a:endParaRPr lang="ro-RO" noProof="1">
              <a:effectLst/>
            </a:endParaRPr>
          </a:p>
          <a:p>
            <a:endParaRPr lang="ro-RO" noProof="1"/>
          </a:p>
        </p:txBody>
      </p:sp>
      <p:sp>
        <p:nvSpPr>
          <p:cNvPr id="2" name="TextBox 1">
            <a:extLst>
              <a:ext uri="{FF2B5EF4-FFF2-40B4-BE49-F238E27FC236}">
                <a16:creationId xmlns:a16="http://schemas.microsoft.com/office/drawing/2014/main" id="{1013318B-F51A-DE9B-4143-B6140E6B757E}"/>
              </a:ext>
            </a:extLst>
          </p:cNvPr>
          <p:cNvSpPr txBox="1"/>
          <p:nvPr/>
        </p:nvSpPr>
        <p:spPr>
          <a:xfrm>
            <a:off x="384130" y="2587430"/>
            <a:ext cx="11423738" cy="3046988"/>
          </a:xfrm>
          <a:prstGeom prst="rect">
            <a:avLst/>
          </a:prstGeom>
          <a:noFill/>
        </p:spPr>
        <p:txBody>
          <a:bodyPr wrap="square" lIns="91440" tIns="45720" rIns="91440" bIns="45720" rtlCol="0" anchor="t">
            <a:spAutoFit/>
          </a:bodyPr>
          <a:lstStyle/>
          <a:p>
            <a:pPr marL="342900" indent="-342900" latinLnBrk="0">
              <a:buFont typeface="+mj-lt"/>
              <a:buAutoNum type="arabicPeriod"/>
            </a:pPr>
            <a:r>
              <a:rPr lang="en-US" sz="2400" dirty="0">
                <a:ea typeface="Public Sans"/>
                <a:cs typeface="Public Sans"/>
                <a:sym typeface="Public Sans"/>
              </a:rPr>
              <a:t>Ce rol joacă infrastructura IT într-o comunitate energetică?</a:t>
            </a:r>
          </a:p>
          <a:p>
            <a:pPr marL="342900" indent="-342900" latinLnBrk="0">
              <a:buFont typeface="+mj-lt"/>
              <a:buAutoNum type="arabicPeriod"/>
            </a:pPr>
            <a:r>
              <a:rPr lang="en-US" sz="2400" dirty="0">
                <a:ea typeface="Public Sans"/>
                <a:cs typeface="Public Sans"/>
                <a:sym typeface="Public Sans"/>
              </a:rPr>
              <a:t>Cum pot calculatoarele de energie solară să sprijine procesul decizional în comunitățile energetice?</a:t>
            </a:r>
          </a:p>
          <a:p>
            <a:pPr marL="342900" indent="-342900" latinLnBrk="0">
              <a:buFont typeface="+mj-lt"/>
              <a:buAutoNum type="arabicPeriod"/>
            </a:pPr>
            <a:r>
              <a:rPr lang="en-US" sz="2400" dirty="0">
                <a:ea typeface="Public Sans"/>
                <a:cs typeface="Public Sans"/>
                <a:sym typeface="Public Sans"/>
              </a:rPr>
              <a:t>Cum pot instrumentele digitale de gestionare a energiei să aducă beneficii comunităților energetice?</a:t>
            </a:r>
          </a:p>
          <a:p>
            <a:pPr marL="342900" indent="-342900" latinLnBrk="0">
              <a:buFont typeface="+mj-lt"/>
              <a:buAutoNum type="arabicPeriod"/>
            </a:pPr>
            <a:r>
              <a:rPr lang="en-US" sz="2400" dirty="0">
                <a:ea typeface="Public Sans"/>
                <a:cs typeface="Public Sans"/>
                <a:sym typeface="Public Sans"/>
              </a:rPr>
              <a:t>Cum sprijină calculatoarele pentru renovare și energie solară deciziile privind economisirea energiei?</a:t>
            </a:r>
          </a:p>
          <a:p>
            <a:pPr marL="342900" indent="-342900" latinLnBrk="0">
              <a:buFont typeface="+mj-lt"/>
              <a:buAutoNum type="arabicPeriod"/>
            </a:pPr>
            <a:r>
              <a:rPr lang="en-US" sz="2400" dirty="0">
                <a:ea typeface="Public Sans"/>
                <a:cs typeface="Public Sans"/>
                <a:sym typeface="Public Sans"/>
              </a:rPr>
              <a:t>Cum pot platformele digitale să îmbunătățească gestionarea comunităților energetice?</a:t>
            </a:r>
          </a:p>
          <a:p>
            <a:pPr marL="342900" indent="-342900" latinLnBrk="0">
              <a:buFont typeface="+mj-lt"/>
              <a:buAutoNum type="arabicPeriod"/>
            </a:pPr>
            <a:r>
              <a:rPr lang="en-US" sz="2400" dirty="0">
                <a:ea typeface="Public Sans"/>
                <a:cs typeface="Public Sans"/>
                <a:sym typeface="Public Sans"/>
              </a:rPr>
              <a:t>Cum poate o comunitate energetică să se implice în gestionarea energiei?</a:t>
            </a:r>
          </a:p>
          <a:p>
            <a:pPr marL="342900" indent="-342900" latinLnBrk="0">
              <a:buFont typeface="+mj-lt"/>
              <a:buAutoNum type="arabicPeriod"/>
            </a:pPr>
            <a:r>
              <a:rPr lang="en-US" sz="2400" dirty="0">
                <a:ea typeface="Public Sans"/>
                <a:cs typeface="Public Sans"/>
                <a:sym typeface="Public Sans"/>
              </a:rPr>
              <a:t>Cum putem alege instrumentele IT potrivite pentru comunitatea noastră energetică?</a:t>
            </a:r>
          </a:p>
          <a:p>
            <a:pPr marL="342900" indent="-342900" latinLnBrk="0">
              <a:buFont typeface="+mj-lt"/>
              <a:buAutoNum type="arabicPeriod"/>
            </a:pPr>
            <a:endParaRPr lang="en-US" sz="2400" dirty="0">
              <a:ea typeface="Public Sans"/>
              <a:cs typeface="Public Sans"/>
              <a:sym typeface="Public Sans"/>
            </a:endParaRPr>
          </a:p>
        </p:txBody>
      </p:sp>
    </p:spTree>
    <p:extLst>
      <p:ext uri="{BB962C8B-B14F-4D97-AF65-F5344CB8AC3E}">
        <p14:creationId xmlns:p14="http://schemas.microsoft.com/office/powerpoint/2010/main" val="184645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08E20-2845-8CE7-6B61-EEC5E9D47725}"/>
              </a:ext>
            </a:extLst>
          </p:cNvPr>
          <p:cNvSpPr>
            <a:spLocks noGrp="1"/>
          </p:cNvSpPr>
          <p:nvPr>
            <p:ph type="title" idx="4294967295"/>
          </p:nvPr>
        </p:nvSpPr>
        <p:spPr>
          <a:xfrm>
            <a:off x="446314" y="705283"/>
            <a:ext cx="10515600" cy="1325563"/>
          </a:xfrm>
          <a:prstGeom prst="rect">
            <a:avLst/>
          </a:prstGeom>
        </p:spPr>
        <p:txBody>
          <a:bodyPr/>
          <a:lstStyle/>
          <a:p>
            <a:pPr rtl="0" eaLnBrk="1" latinLnBrk="1" hangingPunct="1"/>
            <a:r>
              <a:rPr lang="ro-RO" sz="2800" b="1" kern="1200" noProof="1">
                <a:solidFill>
                  <a:srgbClr val="FFFFFF"/>
                </a:solidFill>
                <a:effectLst/>
                <a:latin typeface="Calibri" panose="020F0502020204030204" pitchFamily="34" charset="0"/>
                <a:ea typeface="Public Sans"/>
                <a:cs typeface="Public Sans"/>
              </a:rPr>
              <a:t>1. Rolul infrastructurii IT în comunitățile energetice - Introducere</a:t>
            </a:r>
            <a:endParaRPr lang="ro-RO" noProof="1">
              <a:effectLst/>
            </a:endParaRPr>
          </a:p>
          <a:p>
            <a:endParaRPr lang="ro-RO" noProof="1"/>
          </a:p>
        </p:txBody>
      </p:sp>
      <p:sp>
        <p:nvSpPr>
          <p:cNvPr id="4" name="TextBox 3">
            <a:extLst>
              <a:ext uri="{FF2B5EF4-FFF2-40B4-BE49-F238E27FC236}">
                <a16:creationId xmlns:a16="http://schemas.microsoft.com/office/drawing/2014/main" id="{3ECF41D1-D927-3D59-52A9-A0E9BBB94037}"/>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5"/>
                </a:solidFill>
              </a:rPr>
              <a:t>Ce rol joacă infrastructura IT într-o comunitate energetică?</a:t>
            </a:r>
          </a:p>
          <a:p>
            <a:pPr algn="ctr" latinLnBrk="0"/>
            <a:endParaRPr lang="en-US" sz="4800" i="1" dirty="0">
              <a:solidFill>
                <a:schemeClr val="accent5"/>
              </a:solidFill>
            </a:endParaRPr>
          </a:p>
        </p:txBody>
      </p:sp>
    </p:spTree>
    <p:extLst>
      <p:ext uri="{BB962C8B-B14F-4D97-AF65-F5344CB8AC3E}">
        <p14:creationId xmlns:p14="http://schemas.microsoft.com/office/powerpoint/2010/main" val="3394557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B33C395-3CC3-4B54-6421-D833B99114A3}"/>
              </a:ext>
            </a:extLst>
          </p:cNvPr>
          <p:cNvSpPr txBox="1"/>
          <p:nvPr/>
        </p:nvSpPr>
        <p:spPr>
          <a:xfrm>
            <a:off x="5498926" y="2913787"/>
            <a:ext cx="6315591" cy="3046988"/>
          </a:xfrm>
          <a:prstGeom prst="rect">
            <a:avLst/>
          </a:prstGeom>
          <a:noFill/>
        </p:spPr>
        <p:txBody>
          <a:bodyPr wrap="square" rtlCol="0">
            <a:spAutoFit/>
          </a:bodyPr>
          <a:lstStyle/>
          <a:p>
            <a:pPr latinLnBrk="0"/>
            <a:r>
              <a:rPr lang="en-US" sz="2400" dirty="0"/>
              <a:t>Sisteme și cadre tehnologice într-o comunitate energetică: </a:t>
            </a:r>
          </a:p>
          <a:p>
            <a:pPr latinLnBrk="0"/>
            <a:endParaRPr lang="en-US" sz="2400" dirty="0"/>
          </a:p>
          <a:p>
            <a:pPr marL="342900" indent="-342900" latinLnBrk="0">
              <a:buFont typeface="Arial" panose="020B0604020202020204" pitchFamily="34" charset="0"/>
              <a:buChar char="•"/>
            </a:pPr>
            <a:r>
              <a:rPr lang="en-US" sz="2400" dirty="0"/>
              <a:t>Permit participarea și implicarea efectivă în tranziția energetică digitală. </a:t>
            </a:r>
          </a:p>
          <a:p>
            <a:pPr marL="342900" indent="-342900" latinLnBrk="0">
              <a:buFont typeface="Arial" panose="020B0604020202020204" pitchFamily="34" charset="0"/>
              <a:buChar char="•"/>
            </a:pPr>
            <a:r>
              <a:rPr lang="en-US" sz="2400" dirty="0"/>
              <a:t>Includerea de instrumente, platforme și rețele concepute pentru a spori capacitatea, competențele și colaborarea între părțile interesate.</a:t>
            </a:r>
          </a:p>
        </p:txBody>
      </p:sp>
      <p:pic>
        <p:nvPicPr>
          <p:cNvPr id="7" name="Picture 6">
            <a:extLst>
              <a:ext uri="{FF2B5EF4-FFF2-40B4-BE49-F238E27FC236}">
                <a16:creationId xmlns:a16="http://schemas.microsoft.com/office/drawing/2014/main" id="{B53FCF1F-7295-E682-499E-941B6CE2779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099" y="2663152"/>
            <a:ext cx="4974042" cy="3548258"/>
          </a:xfrm>
          <a:prstGeom prst="rect">
            <a:avLst/>
          </a:prstGeom>
        </p:spPr>
      </p:pic>
      <p:sp>
        <p:nvSpPr>
          <p:cNvPr id="2" name="Title 1">
            <a:extLst>
              <a:ext uri="{FF2B5EF4-FFF2-40B4-BE49-F238E27FC236}">
                <a16:creationId xmlns:a16="http://schemas.microsoft.com/office/drawing/2014/main" id="{CE6D5566-2E0D-7A03-1199-731526B10D03}"/>
              </a:ext>
            </a:extLst>
          </p:cNvPr>
          <p:cNvSpPr>
            <a:spLocks noGrp="1"/>
          </p:cNvSpPr>
          <p:nvPr>
            <p:ph type="title" idx="4294967295"/>
          </p:nvPr>
        </p:nvSpPr>
        <p:spPr>
          <a:xfrm>
            <a:off x="452120" y="741045"/>
            <a:ext cx="10515600" cy="1325563"/>
          </a:xfrm>
          <a:prstGeom prst="rect">
            <a:avLst/>
          </a:prstGeom>
        </p:spPr>
        <p:txBody>
          <a:bodyPr/>
          <a:lstStyle/>
          <a:p>
            <a:pPr rtl="0" eaLnBrk="1" latinLnBrk="1" hangingPunct="1"/>
            <a:r>
              <a:rPr lang="ro-RO" sz="2800" b="1" kern="1200" noProof="1">
                <a:solidFill>
                  <a:srgbClr val="FFFFFF"/>
                </a:solidFill>
                <a:effectLst/>
                <a:latin typeface="Calibri" panose="020F0502020204030204" pitchFamily="34" charset="0"/>
                <a:ea typeface="Public Sans"/>
                <a:cs typeface="Public Sans"/>
              </a:rPr>
              <a:t>1. Rolul infrastructurii IT în comunitățile energetice </a:t>
            </a:r>
            <a:endParaRPr lang="ro-RO" noProof="1">
              <a:effectLst/>
            </a:endParaRPr>
          </a:p>
          <a:p>
            <a:endParaRPr lang="ro-RO" noProof="1"/>
          </a:p>
        </p:txBody>
      </p:sp>
    </p:spTree>
    <p:extLst>
      <p:ext uri="{BB962C8B-B14F-4D97-AF65-F5344CB8AC3E}">
        <p14:creationId xmlns:p14="http://schemas.microsoft.com/office/powerpoint/2010/main" val="108617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F9A5-B6BE-2DCD-6B42-42A3DD8C7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033E5E-FA91-7CC8-EB37-6657920FB2AE}"/>
              </a:ext>
            </a:extLst>
          </p:cNvPr>
          <p:cNvSpPr>
            <a:spLocks noGrp="1"/>
          </p:cNvSpPr>
          <p:nvPr>
            <p:ph type="title" idx="4294967295"/>
          </p:nvPr>
        </p:nvSpPr>
        <p:spPr>
          <a:xfrm>
            <a:off x="350520" y="812165"/>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2. Rolul calculatoarelor de energie solară - Introducere</a:t>
            </a:r>
            <a:endParaRPr lang="ro-RO" noProof="1">
              <a:effectLst/>
            </a:endParaRPr>
          </a:p>
          <a:p>
            <a:endParaRPr lang="ro-RO" noProof="1"/>
          </a:p>
        </p:txBody>
      </p:sp>
      <p:sp>
        <p:nvSpPr>
          <p:cNvPr id="4" name="TextBox 3">
            <a:extLst>
              <a:ext uri="{FF2B5EF4-FFF2-40B4-BE49-F238E27FC236}">
                <a16:creationId xmlns:a16="http://schemas.microsoft.com/office/drawing/2014/main" id="{B190F597-7B51-9EB6-1253-74AAF241D190}"/>
              </a:ext>
            </a:extLst>
          </p:cNvPr>
          <p:cNvSpPr txBox="1"/>
          <p:nvPr/>
        </p:nvSpPr>
        <p:spPr>
          <a:xfrm>
            <a:off x="726511" y="2981194"/>
            <a:ext cx="11088006" cy="2308324"/>
          </a:xfrm>
          <a:prstGeom prst="rect">
            <a:avLst/>
          </a:prstGeom>
          <a:noFill/>
        </p:spPr>
        <p:txBody>
          <a:bodyPr wrap="square" rtlCol="0">
            <a:spAutoFit/>
          </a:bodyPr>
          <a:lstStyle/>
          <a:p>
            <a:pPr algn="ctr" latinLnBrk="0"/>
            <a:r>
              <a:rPr lang="en-US" sz="4800" i="1" dirty="0">
                <a:solidFill>
                  <a:schemeClr val="accent2"/>
                </a:solidFill>
              </a:rPr>
              <a:t>Cum pot calculatoarele de energie solară să sprijine procesul decizional în comunitățile energetice?</a:t>
            </a:r>
          </a:p>
          <a:p>
            <a:pPr algn="ctr" latinLnBrk="0"/>
            <a:endParaRPr lang="en-US" sz="4800" i="1" dirty="0">
              <a:solidFill>
                <a:schemeClr val="accent2"/>
              </a:solidFill>
            </a:endParaRPr>
          </a:p>
        </p:txBody>
      </p:sp>
    </p:spTree>
    <p:extLst>
      <p:ext uri="{BB962C8B-B14F-4D97-AF65-F5344CB8AC3E}">
        <p14:creationId xmlns:p14="http://schemas.microsoft.com/office/powerpoint/2010/main" val="1881906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0FC-3697-BA58-3181-7ABAA11BC90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2E9D6D4-ADBC-D7EB-E231-9A2E3FFD7EF4}"/>
              </a:ext>
            </a:extLst>
          </p:cNvPr>
          <p:cNvSpPr txBox="1"/>
          <p:nvPr/>
        </p:nvSpPr>
        <p:spPr>
          <a:xfrm>
            <a:off x="6613743" y="3608748"/>
            <a:ext cx="5388665" cy="1200329"/>
          </a:xfrm>
          <a:prstGeom prst="rect">
            <a:avLst/>
          </a:prstGeom>
          <a:noFill/>
        </p:spPr>
        <p:txBody>
          <a:bodyPr wrap="square" rtlCol="0">
            <a:spAutoFit/>
          </a:bodyPr>
          <a:lstStyle/>
          <a:p>
            <a:pPr latinLnBrk="0"/>
            <a:r>
              <a:rPr lang="en-US" sz="2400" dirty="0">
                <a:sym typeface="Public Sans"/>
              </a:rPr>
              <a:t>Calculatoarele solare furnizează date pentru amplasarea optimă, analiza costurilor și eficiența sistemului panourilor fotovoltaice (PV).</a:t>
            </a:r>
          </a:p>
        </p:txBody>
      </p:sp>
      <p:pic>
        <p:nvPicPr>
          <p:cNvPr id="8" name="Picture 7">
            <a:extLst>
              <a:ext uri="{FF2B5EF4-FFF2-40B4-BE49-F238E27FC236}">
                <a16:creationId xmlns:a16="http://schemas.microsoft.com/office/drawing/2014/main" id="{72028D2C-E454-EB8C-042F-65E41AE4471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592" y="2605414"/>
            <a:ext cx="6272060" cy="3528034"/>
          </a:xfrm>
          <a:prstGeom prst="rect">
            <a:avLst/>
          </a:prstGeom>
        </p:spPr>
      </p:pic>
      <p:sp>
        <p:nvSpPr>
          <p:cNvPr id="3" name="Title 2">
            <a:extLst>
              <a:ext uri="{FF2B5EF4-FFF2-40B4-BE49-F238E27FC236}">
                <a16:creationId xmlns:a16="http://schemas.microsoft.com/office/drawing/2014/main" id="{0F10E118-5A0C-F9C6-3109-9EC416F3C22E}"/>
              </a:ext>
            </a:extLst>
          </p:cNvPr>
          <p:cNvSpPr>
            <a:spLocks noGrp="1"/>
          </p:cNvSpPr>
          <p:nvPr>
            <p:ph type="title" idx="4294967295"/>
          </p:nvPr>
        </p:nvSpPr>
        <p:spPr>
          <a:xfrm>
            <a:off x="523240" y="724552"/>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2. Rolul calculatoarelor de energie solară</a:t>
            </a:r>
            <a:endParaRPr lang="ro-RO" noProof="1">
              <a:effectLst/>
            </a:endParaRPr>
          </a:p>
          <a:p>
            <a:endParaRPr lang="ro-RO" noProof="1"/>
          </a:p>
        </p:txBody>
      </p:sp>
    </p:spTree>
    <p:extLst>
      <p:ext uri="{BB962C8B-B14F-4D97-AF65-F5344CB8AC3E}">
        <p14:creationId xmlns:p14="http://schemas.microsoft.com/office/powerpoint/2010/main" val="413845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97301F-A850-5B25-9078-0A06F3FB5D1A}"/>
              </a:ext>
            </a:extLst>
          </p:cNvPr>
          <p:cNvSpPr>
            <a:spLocks noGrp="1"/>
          </p:cNvSpPr>
          <p:nvPr>
            <p:ph type="title" idx="4294967295"/>
          </p:nvPr>
        </p:nvSpPr>
        <p:spPr>
          <a:xfrm rot="16200000">
            <a:off x="838200" y="-6671287"/>
            <a:ext cx="10515600" cy="1325563"/>
          </a:xfrm>
          <a:prstGeom prst="rect">
            <a:avLst/>
          </a:prstGeom>
        </p:spPr>
        <p:txBody>
          <a:bodyPr anchor="b"/>
          <a:lstStyle/>
          <a:p>
            <a:br>
              <a:rPr lang="en-GB" dirty="0"/>
            </a:br>
            <a:r>
              <a:rPr lang="en-GB" dirty="0" err="1"/>
              <a:t>Instrumente</a:t>
            </a:r>
            <a:r>
              <a:rPr lang="en-GB" dirty="0"/>
              <a:t>: </a:t>
            </a:r>
            <a:r>
              <a:rPr lang="en-GB" dirty="0" err="1"/>
              <a:t>Calculatoare</a:t>
            </a:r>
            <a:r>
              <a:rPr lang="en-GB" dirty="0"/>
              <a:t> de </a:t>
            </a:r>
            <a:r>
              <a:rPr lang="en-GB" dirty="0" err="1"/>
              <a:t>energie</a:t>
            </a:r>
            <a:endParaRPr lang="en-GB" dirty="0"/>
          </a:p>
        </p:txBody>
      </p:sp>
      <p:graphicFrame>
        <p:nvGraphicFramePr>
          <p:cNvPr id="2" name="Table 1" descr="Un tabel cu patru rânduri și patru coloane. Coloane sunt intitulate Instrument; Servicii; Beneficii pentru o comunitate energetică; Cum poate acest instrument să sprijine o comunitate energetică? Deoarece fiecare celulă conține mai multe puncte, fiecare celulă dintr-un rând va fi numerotată de la 1 la 4.&#13;&#10;Primul rând de date conține: 1. Sistemul de informații geografice fotovoltaice (PVGIS) (la nivel mondial). 2. Simularea performanței fotovoltaice, analiza datelor de iradiere, opțiuni de configurare flexibile. 3. Estimări precise ale randamentului energetic, evaluarea costurilor, analiză personalizabilă. 4. Proiectarea informată a sistemului, planificarea financiară, compararea scenariilor.&#13;&#10;Al doilea rând de date este următorul: 1. Calculatorul PVWatts al NREL (la nivel mondial). 2. Estimarea producției de energie, informații complete despre sistem, date detaliate despre sistem. 3. Aplicabilitate largă, date fiabile despre resursele solare, ușurință în utilizare. 4. Luarea deciziilor pe baza datelor, analiza performanței, interfață accesibilă.&#13;&#10;Al treilea rând de date este următorul: 1. Calculatorul solar EnergySage (SUA). 2. Estimare personalizată a economiilor solare, date interactive introduse de utilizator. 3. Analiză personalizată a economiilor, estimare transparentă a economiilor de costuri, acces la oferte de instalare. 4. Decizii de investiții informate, simplifică datele complexe, facilitează licitațiile competitive.&#13;&#10;&#13;&#10;">
            <a:extLst>
              <a:ext uri="{FF2B5EF4-FFF2-40B4-BE49-F238E27FC236}">
                <a16:creationId xmlns:a16="http://schemas.microsoft.com/office/drawing/2014/main" id="{BE41309E-BA3C-A152-20FB-C8F5D1991A42}"/>
              </a:ext>
            </a:extLst>
          </p:cNvPr>
          <p:cNvGraphicFramePr>
            <a:graphicFrameLocks noGrp="1"/>
          </p:cNvGraphicFramePr>
          <p:nvPr>
            <p:extLst>
              <p:ext uri="{D42A27DB-BD31-4B8C-83A1-F6EECF244321}">
                <p14:modId xmlns:p14="http://schemas.microsoft.com/office/powerpoint/2010/main" val="484279203"/>
              </p:ext>
            </p:extLst>
          </p:nvPr>
        </p:nvGraphicFramePr>
        <p:xfrm>
          <a:off x="314960" y="243841"/>
          <a:ext cx="11715686" cy="6614160"/>
        </p:xfrm>
        <a:graphic>
          <a:graphicData uri="http://schemas.openxmlformats.org/drawingml/2006/table">
            <a:tbl>
              <a:tblPr firstRow="1" firstCol="1" bandRow="1">
                <a:tableStyleId>{3B4B98B0-60AC-42C2-AFA5-B58CD77FA1E5}</a:tableStyleId>
              </a:tblPr>
              <a:tblGrid>
                <a:gridCol w="1893146">
                  <a:extLst>
                    <a:ext uri="{9D8B030D-6E8A-4147-A177-3AD203B41FA5}">
                      <a16:colId xmlns:a16="http://schemas.microsoft.com/office/drawing/2014/main" val="1956655456"/>
                    </a:ext>
                  </a:extLst>
                </a:gridCol>
                <a:gridCol w="2942613">
                  <a:extLst>
                    <a:ext uri="{9D8B030D-6E8A-4147-A177-3AD203B41FA5}">
                      <a16:colId xmlns:a16="http://schemas.microsoft.com/office/drawing/2014/main" val="3114145817"/>
                    </a:ext>
                  </a:extLst>
                </a:gridCol>
                <a:gridCol w="3492214">
                  <a:extLst>
                    <a:ext uri="{9D8B030D-6E8A-4147-A177-3AD203B41FA5}">
                      <a16:colId xmlns:a16="http://schemas.microsoft.com/office/drawing/2014/main" val="1035212580"/>
                    </a:ext>
                  </a:extLst>
                </a:gridCol>
                <a:gridCol w="3387713">
                  <a:extLst>
                    <a:ext uri="{9D8B030D-6E8A-4147-A177-3AD203B41FA5}">
                      <a16:colId xmlns:a16="http://schemas.microsoft.com/office/drawing/2014/main" val="1964108697"/>
                    </a:ext>
                  </a:extLst>
                </a:gridCol>
              </a:tblGrid>
              <a:tr h="757891">
                <a:tc>
                  <a:txBody>
                    <a:bodyPr/>
                    <a:lstStyle/>
                    <a:p>
                      <a:pPr algn="ctr" latinLnBrk="0"/>
                      <a:r>
                        <a:rPr lang="en-GB" sz="1600" noProof="0" dirty="0">
                          <a:latin typeface="+mn-lt"/>
                        </a:rPr>
                        <a:t>Instrument</a:t>
                      </a:r>
                    </a:p>
                  </a:txBody>
                  <a:tcPr anchor="ctr"/>
                </a:tc>
                <a:tc>
                  <a:txBody>
                    <a:bodyPr/>
                    <a:lstStyle/>
                    <a:p>
                      <a:pPr algn="ctr" latinLnBrk="0"/>
                      <a:r>
                        <a:rPr lang="en-GB" sz="1600" noProof="0" dirty="0">
                          <a:latin typeface="+mn-lt"/>
                        </a:rPr>
                        <a:t>Servicii</a:t>
                      </a:r>
                    </a:p>
                  </a:txBody>
                  <a:tcPr anchor="ctr"/>
                </a:tc>
                <a:tc>
                  <a:txBody>
                    <a:bodyPr/>
                    <a:lstStyle/>
                    <a:p>
                      <a:pPr algn="ctr" latinLnBrk="0"/>
                      <a:r>
                        <a:rPr lang="en-GB" sz="1600" noProof="0" dirty="0">
                          <a:latin typeface="+mn-lt"/>
                        </a:rPr>
                        <a:t>Beneficii pentru o comunitate energetică</a:t>
                      </a:r>
                    </a:p>
                  </a:txBody>
                  <a:tcPr anchor="ctr"/>
                </a:tc>
                <a:tc>
                  <a:txBody>
                    <a:bodyPr/>
                    <a:lstStyle/>
                    <a:p>
                      <a:pPr algn="ctr" latinLnBrk="0"/>
                      <a:r>
                        <a:rPr lang="en-GB" sz="1600" noProof="0" dirty="0">
                          <a:latin typeface="+mn-lt"/>
                        </a:rPr>
                        <a:t>Cum poate acest instrument să sprijine o comunitate energetică?</a:t>
                      </a:r>
                    </a:p>
                  </a:txBody>
                  <a:tcPr anchor="ctr"/>
                </a:tc>
                <a:extLst>
                  <a:ext uri="{0D108BD9-81ED-4DB2-BD59-A6C34878D82A}">
                    <a16:rowId xmlns:a16="http://schemas.microsoft.com/office/drawing/2014/main" val="3341151641"/>
                  </a:ext>
                </a:extLst>
              </a:tr>
              <a:tr h="2075961">
                <a:tc>
                  <a:txBody>
                    <a:bodyPr/>
                    <a:lstStyle/>
                    <a:p>
                      <a:pPr marL="0" lvl="0" indent="0" algn="ctr" latinLnBrk="0">
                        <a:lnSpc>
                          <a:spcPct val="100000"/>
                        </a:lnSpc>
                        <a:buNone/>
                      </a:pPr>
                      <a:r>
                        <a:rPr lang="en-GB" sz="1600" b="1" i="0" u="none" strike="noStrike" baseline="0" noProof="0" dirty="0">
                          <a:solidFill>
                            <a:srgbClr val="000000"/>
                          </a:solidFill>
                          <a:latin typeface="+mn-lt"/>
                          <a:hlinkClick r:id="rId3"/>
                        </a:rPr>
                        <a:t>Sistemul informațional geografic fotovoltaic (PVGIS)</a:t>
                      </a:r>
                      <a:endParaRPr lang="en-GB" sz="1600" b="1" i="0" u="none" strike="noStrike" baseline="0" noProof="0" dirty="0">
                        <a:solidFill>
                          <a:srgbClr val="000000"/>
                        </a:solidFill>
                        <a:latin typeface="+mn-lt"/>
                      </a:endParaRPr>
                    </a:p>
                    <a:p>
                      <a:pPr marL="0" lvl="0" indent="0" algn="ctr" latinLnBrk="0">
                        <a:lnSpc>
                          <a:spcPct val="100000"/>
                        </a:lnSpc>
                        <a:buNone/>
                      </a:pPr>
                      <a:r>
                        <a:rPr lang="en-GB" sz="1600" b="1" i="0" u="none" strike="noStrike" baseline="0" noProof="0" dirty="0">
                          <a:solidFill>
                            <a:srgbClr val="000000"/>
                          </a:solidFill>
                          <a:latin typeface="+mn-lt"/>
                        </a:rPr>
                        <a:t>(la nivel mondial)</a:t>
                      </a:r>
                      <a:endParaRPr lang="en-GB" sz="1600" noProof="0" dirty="0">
                        <a:latin typeface="+mn-lt"/>
                      </a:endParaRPr>
                    </a:p>
                  </a:txBody>
                  <a:tcPr anchor="ctr"/>
                </a:tc>
                <a:tc>
                  <a:txBody>
                    <a:bodyPr/>
                    <a:lstStyle/>
                    <a:p>
                      <a:pPr marL="342900" indent="-342900" algn="l" latinLnBrk="0">
                        <a:buFont typeface="Arial"/>
                        <a:buChar char="•"/>
                      </a:pPr>
                      <a:r>
                        <a:rPr lang="en-GB" sz="1600" b="0" i="0" u="none" strike="noStrike" noProof="0" dirty="0">
                          <a:latin typeface="+mn-lt"/>
                        </a:rPr>
                        <a:t>Simularea performanței fotovoltaice</a:t>
                      </a:r>
                    </a:p>
                    <a:p>
                      <a:pPr marL="342900" lvl="0" indent="-342900" algn="l" latinLnBrk="0">
                        <a:buFont typeface="Arial"/>
                        <a:buChar char="•"/>
                      </a:pPr>
                      <a:r>
                        <a:rPr lang="en-GB" sz="1600" b="0" i="0" u="none" strike="noStrike" noProof="0" dirty="0">
                          <a:latin typeface="+mn-lt"/>
                        </a:rPr>
                        <a:t>Analiza datelor privind radiația solară</a:t>
                      </a:r>
                    </a:p>
                    <a:p>
                      <a:pPr marL="342900" lvl="0" indent="-342900" algn="l" latinLnBrk="0">
                        <a:buFont typeface="Arial"/>
                        <a:buChar char="•"/>
                      </a:pPr>
                      <a:r>
                        <a:rPr lang="en-GB" sz="1600" b="0" i="0" u="none" strike="noStrike" noProof="0" dirty="0">
                          <a:latin typeface="+mn-lt"/>
                        </a:rPr>
                        <a:t>Opțiuni de configurare flexibile</a:t>
                      </a:r>
                    </a:p>
                  </a:txBody>
                  <a:tcPr anchor="ctr"/>
                </a:tc>
                <a:tc>
                  <a:txBody>
                    <a:bodyPr/>
                    <a:lstStyle/>
                    <a:p>
                      <a:pPr marL="342900" indent="-342900" algn="l" latinLnBrk="0">
                        <a:buFont typeface="Arial"/>
                        <a:buChar char="•"/>
                      </a:pPr>
                      <a:r>
                        <a:rPr lang="en-GB" sz="1600" b="0" i="0" u="none" strike="noStrike" cap="none" noProof="0" dirty="0">
                          <a:solidFill>
                            <a:srgbClr val="000000"/>
                          </a:solidFill>
                          <a:latin typeface="+mn-lt"/>
                        </a:rPr>
                        <a:t>Estimări precise ale randamentului energetic</a:t>
                      </a:r>
                    </a:p>
                    <a:p>
                      <a:pPr marL="342900" lvl="0" indent="-342900" algn="l" latinLnBrk="0">
                        <a:buFont typeface="Arial"/>
                        <a:buChar char="•"/>
                      </a:pPr>
                      <a:r>
                        <a:rPr lang="en-GB" sz="1600" b="0" i="0" u="none" strike="noStrike" cap="none" noProof="0" dirty="0">
                          <a:solidFill>
                            <a:srgbClr val="000000"/>
                          </a:solidFill>
                          <a:latin typeface="+mn-lt"/>
                        </a:rPr>
                        <a:t>Evaluarea costurilor</a:t>
                      </a:r>
                    </a:p>
                    <a:p>
                      <a:pPr marL="342900" lvl="0" indent="-342900" algn="l" latinLnBrk="0">
                        <a:buFont typeface="Arial"/>
                        <a:buChar char="•"/>
                      </a:pPr>
                      <a:r>
                        <a:rPr lang="en-GB" sz="1600" b="0" i="0" u="none" strike="noStrike" cap="none" noProof="0" dirty="0">
                          <a:solidFill>
                            <a:srgbClr val="000000"/>
                          </a:solidFill>
                          <a:latin typeface="+mn-lt"/>
                        </a:rPr>
                        <a:t>Analiză personalizabilă</a:t>
                      </a:r>
                    </a:p>
                  </a:txBody>
                  <a:tcPr anchor="ctr"/>
                </a:tc>
                <a:tc>
                  <a:txBody>
                    <a:bodyPr/>
                    <a:lstStyle/>
                    <a:p>
                      <a:pPr marL="342900" indent="-342900" algn="l" latinLnBrk="0">
                        <a:buFont typeface="Arial"/>
                        <a:buChar char="•"/>
                      </a:pPr>
                      <a:r>
                        <a:rPr lang="en-GB" sz="1600" b="0" i="0" u="none" strike="noStrike" cap="none" noProof="0" dirty="0">
                          <a:solidFill>
                            <a:srgbClr val="000000"/>
                          </a:solidFill>
                          <a:latin typeface="+mn-lt"/>
                        </a:rPr>
                        <a:t>Proiectarea informată a sistemului</a:t>
                      </a:r>
                    </a:p>
                    <a:p>
                      <a:pPr marL="342900" lvl="0" indent="-342900" algn="l" latinLnBrk="0">
                        <a:buFont typeface="Arial"/>
                        <a:buChar char="•"/>
                      </a:pPr>
                      <a:r>
                        <a:rPr lang="en-GB" sz="1600" b="0" i="0" u="none" strike="noStrike" cap="none" noProof="0" dirty="0">
                          <a:solidFill>
                            <a:srgbClr val="000000"/>
                          </a:solidFill>
                          <a:latin typeface="+mn-lt"/>
                        </a:rPr>
                        <a:t>Planificare financiară</a:t>
                      </a:r>
                    </a:p>
                    <a:p>
                      <a:pPr marL="342900" lvl="0" indent="-342900" algn="l" latinLnBrk="0">
                        <a:buFont typeface="Arial"/>
                        <a:buChar char="•"/>
                      </a:pPr>
                      <a:r>
                        <a:rPr lang="en-GB" sz="1600" b="0" i="0" u="none" strike="noStrike" cap="none" noProof="0" dirty="0">
                          <a:solidFill>
                            <a:srgbClr val="000000"/>
                          </a:solidFill>
                          <a:latin typeface="+mn-lt"/>
                        </a:rPr>
                        <a:t>Compararea scenariilor</a:t>
                      </a:r>
                    </a:p>
                  </a:txBody>
                  <a:tcPr anchor="ctr"/>
                </a:tc>
                <a:extLst>
                  <a:ext uri="{0D108BD9-81ED-4DB2-BD59-A6C34878D82A}">
                    <a16:rowId xmlns:a16="http://schemas.microsoft.com/office/drawing/2014/main" val="4057794235"/>
                  </a:ext>
                </a:extLst>
              </a:tr>
              <a:tr h="1890154">
                <a:tc>
                  <a:txBody>
                    <a:bodyPr/>
                    <a:lstStyle/>
                    <a:p>
                      <a:pPr lvl="0" algn="ctr" latinLnBrk="0">
                        <a:buNone/>
                      </a:pPr>
                      <a:r>
                        <a:rPr lang="en-GB" sz="1600" b="1" i="0" u="none" strike="noStrike" noProof="0" dirty="0">
                          <a:latin typeface="+mn-lt"/>
                          <a:hlinkClick r:id="rId4"/>
                        </a:rPr>
                        <a:t>Calculatorul PVWatts al NREL </a:t>
                      </a:r>
                      <a:r>
                        <a:rPr lang="en-GB" sz="1600" b="1" i="0" u="none" strike="noStrike" noProof="0" dirty="0">
                          <a:latin typeface="+mn-lt"/>
                        </a:rPr>
                        <a:t>(la nivel mondial)</a:t>
                      </a:r>
                      <a:endParaRPr lang="en-GB" sz="1600" b="1" noProof="0" dirty="0">
                        <a:latin typeface="+mn-lt"/>
                      </a:endParaRPr>
                    </a:p>
                  </a:txBody>
                  <a:tcPr anchor="ctr"/>
                </a:tc>
                <a:tc>
                  <a:txBody>
                    <a:bodyPr/>
                    <a:lstStyle/>
                    <a:p>
                      <a:pPr marL="342900" lvl="0" indent="-342900" algn="l" latinLnBrk="0">
                        <a:buFont typeface="Arial" panose="020B0604020202020204" pitchFamily="34" charset="0"/>
                        <a:buChar char="•"/>
                      </a:pPr>
                      <a:r>
                        <a:rPr lang="en-GB" sz="1600" b="0" i="0" u="none" strike="noStrike" cap="none" noProof="0" dirty="0">
                          <a:solidFill>
                            <a:srgbClr val="000000"/>
                          </a:solidFill>
                          <a:latin typeface="+mn-lt"/>
                        </a:rPr>
                        <a:t>Estimarea producției de energie</a:t>
                      </a:r>
                    </a:p>
                    <a:p>
                      <a:pPr marL="342900" lvl="0" indent="-342900" algn="l" latinLnBrk="0">
                        <a:buFont typeface="Arial" panose="020B0604020202020204" pitchFamily="34" charset="0"/>
                        <a:buChar char="•"/>
                      </a:pPr>
                      <a:r>
                        <a:rPr lang="en-GB" sz="1600" b="0" i="0" u="none" strike="noStrike" cap="none" noProof="0" dirty="0">
                          <a:solidFill>
                            <a:srgbClr val="000000"/>
                          </a:solidFill>
                          <a:latin typeface="+mn-lt"/>
                        </a:rPr>
                        <a:t>Informații complete despre sistem</a:t>
                      </a:r>
                    </a:p>
                    <a:p>
                      <a:pPr marL="342900" lvl="0" indent="-342900" algn="l" latinLnBrk="0">
                        <a:buFont typeface="Arial" panose="020B0604020202020204" pitchFamily="34" charset="0"/>
                        <a:buChar char="•"/>
                      </a:pPr>
                      <a:r>
                        <a:rPr lang="en-GB" sz="1600" b="0" i="0" u="none" strike="noStrike" cap="none" noProof="0" dirty="0">
                          <a:solidFill>
                            <a:srgbClr val="000000"/>
                          </a:solidFill>
                          <a:latin typeface="+mn-lt"/>
                        </a:rPr>
                        <a:t>Date detaliate despre sistem</a:t>
                      </a:r>
                    </a:p>
                  </a:txBody>
                  <a:tcPr anchor="ctr"/>
                </a:tc>
                <a:tc>
                  <a:txBody>
                    <a:bodyPr/>
                    <a:lstStyle/>
                    <a:p>
                      <a:pPr marL="342900" indent="-342900" algn="l" latinLnBrk="0">
                        <a:buFont typeface="Arial"/>
                        <a:buChar char="•"/>
                      </a:pPr>
                      <a:r>
                        <a:rPr lang="en-GB" sz="1600" b="0" i="0" u="none" strike="noStrike" cap="none" noProof="0" dirty="0">
                          <a:solidFill>
                            <a:srgbClr val="000000"/>
                          </a:solidFill>
                          <a:latin typeface="+mn-lt"/>
                        </a:rPr>
                        <a:t>Aplicabilitate largă</a:t>
                      </a:r>
                    </a:p>
                    <a:p>
                      <a:pPr marL="342900" lvl="0" indent="-342900" algn="l" latinLnBrk="0">
                        <a:buFont typeface="Arial"/>
                        <a:buChar char="•"/>
                      </a:pPr>
                      <a:r>
                        <a:rPr lang="en-GB" sz="1600" b="0" i="0" u="none" strike="noStrike" cap="none" noProof="0" dirty="0">
                          <a:solidFill>
                            <a:srgbClr val="000000"/>
                          </a:solidFill>
                          <a:latin typeface="+mn-lt"/>
                        </a:rPr>
                        <a:t>Date fiabile privind resursele solare</a:t>
                      </a:r>
                    </a:p>
                    <a:p>
                      <a:pPr marL="342900" lvl="0" indent="-342900" algn="l" latinLnBrk="0">
                        <a:buFont typeface="Arial"/>
                        <a:buChar char="•"/>
                      </a:pPr>
                      <a:r>
                        <a:rPr lang="en-GB" sz="1600" b="0" i="0" u="none" strike="noStrike" cap="none" noProof="0" dirty="0">
                          <a:solidFill>
                            <a:srgbClr val="000000"/>
                          </a:solidFill>
                          <a:latin typeface="+mn-lt"/>
                        </a:rPr>
                        <a:t>Ușurință în utilizare</a:t>
                      </a:r>
                    </a:p>
                  </a:txBody>
                  <a:tcPr anchor="ctr"/>
                </a:tc>
                <a:tc>
                  <a:txBody>
                    <a:bodyPr/>
                    <a:lstStyle/>
                    <a:p>
                      <a:pPr marL="342900" indent="-342900" algn="l" latinLnBrk="0">
                        <a:buFont typeface="Arial"/>
                        <a:buChar char="•"/>
                      </a:pPr>
                      <a:r>
                        <a:rPr lang="en-GB" sz="1600" b="0" i="0" u="none" strike="noStrike" cap="none" noProof="0" dirty="0">
                          <a:solidFill>
                            <a:srgbClr val="000000"/>
                          </a:solidFill>
                          <a:latin typeface="+mn-lt"/>
                        </a:rPr>
                        <a:t>Luarea deciziilor pe baza datelor</a:t>
                      </a:r>
                    </a:p>
                    <a:p>
                      <a:pPr marL="342900" lvl="0" indent="-342900" algn="l" latinLnBrk="0">
                        <a:buFont typeface="Arial"/>
                        <a:buChar char="•"/>
                      </a:pPr>
                      <a:r>
                        <a:rPr lang="en-GB" sz="1600" b="0" i="0" u="none" strike="noStrike" cap="none" noProof="0" dirty="0">
                          <a:solidFill>
                            <a:srgbClr val="000000"/>
                          </a:solidFill>
                          <a:latin typeface="+mn-lt"/>
                        </a:rPr>
                        <a:t>Analiza performanței</a:t>
                      </a:r>
                    </a:p>
                    <a:p>
                      <a:pPr marL="342900" lvl="0" indent="-342900" algn="l" latinLnBrk="0">
                        <a:buFont typeface="Arial"/>
                        <a:buChar char="•"/>
                      </a:pPr>
                      <a:r>
                        <a:rPr lang="en-GB" sz="1600" b="0" i="0" u="none" strike="noStrike" cap="none" noProof="0" dirty="0">
                          <a:solidFill>
                            <a:srgbClr val="000000"/>
                          </a:solidFill>
                          <a:latin typeface="+mn-lt"/>
                        </a:rPr>
                        <a:t>Interfață accesibilă</a:t>
                      </a:r>
                    </a:p>
                  </a:txBody>
                  <a:tcPr anchor="ctr"/>
                </a:tc>
                <a:extLst>
                  <a:ext uri="{0D108BD9-81ED-4DB2-BD59-A6C34878D82A}">
                    <a16:rowId xmlns:a16="http://schemas.microsoft.com/office/drawing/2014/main" val="192137070"/>
                  </a:ext>
                </a:extLst>
              </a:tr>
              <a:tr h="1890154">
                <a:tc>
                  <a:txBody>
                    <a:bodyPr/>
                    <a:lstStyle/>
                    <a:p>
                      <a:pPr algn="ctr" latinLnBrk="0"/>
                      <a:r>
                        <a:rPr lang="en-GB" sz="1600" noProof="0" dirty="0">
                          <a:latin typeface="+mn-lt"/>
                          <a:hlinkClick r:id="rId5"/>
                        </a:rPr>
                        <a:t>Calculator solar EnergySage </a:t>
                      </a:r>
                      <a:endParaRPr lang="en-GB" sz="1600" noProof="0" dirty="0">
                        <a:latin typeface="+mn-lt"/>
                      </a:endParaRPr>
                    </a:p>
                    <a:p>
                      <a:pPr algn="ctr" latinLnBrk="0"/>
                      <a:r>
                        <a:rPr lang="en-GB" sz="1600" noProof="0" dirty="0">
                          <a:latin typeface="+mn-lt"/>
                        </a:rPr>
                        <a:t>(SUA)</a:t>
                      </a:r>
                    </a:p>
                  </a:txBody>
                  <a:tcPr anchor="ctr"/>
                </a:tc>
                <a:tc>
                  <a:txBody>
                    <a:bodyPr/>
                    <a:lstStyle/>
                    <a:p>
                      <a:pPr marL="342900" indent="-342900" algn="l" latinLnBrk="0">
                        <a:buFont typeface="Arial"/>
                        <a:buChar char="•"/>
                      </a:pPr>
                      <a:r>
                        <a:rPr lang="en-GB" sz="1600" b="0" i="0" u="none" strike="noStrike" cap="none" noProof="0" dirty="0">
                          <a:solidFill>
                            <a:srgbClr val="000000"/>
                          </a:solidFill>
                          <a:latin typeface="+mn-lt"/>
                        </a:rPr>
                        <a:t>Estimare personalizată a economiilor de energie solară</a:t>
                      </a:r>
                    </a:p>
                    <a:p>
                      <a:pPr marL="342900" lvl="0" indent="-342900" algn="l" latinLnBrk="0">
                        <a:buFont typeface="Arial"/>
                        <a:buChar char="•"/>
                      </a:pPr>
                      <a:r>
                        <a:rPr lang="en-GB" sz="1600" b="0" i="0" u="none" strike="noStrike" cap="none" noProof="0" dirty="0">
                          <a:solidFill>
                            <a:srgbClr val="000000"/>
                          </a:solidFill>
                          <a:latin typeface="+mn-lt"/>
                        </a:rPr>
                        <a:t>Introducere interactivă a datelor de către utilizator</a:t>
                      </a:r>
                    </a:p>
                    <a:p>
                      <a:pPr marL="342900" lvl="0" indent="-342900" algn="l" latinLnBrk="0">
                        <a:buFont typeface="Arial"/>
                        <a:buChar char="•"/>
                      </a:pPr>
                      <a:endParaRPr lang="en-GB" sz="1600" b="0" i="0" u="none" strike="noStrike" cap="none" noProof="0" dirty="0">
                        <a:solidFill>
                          <a:srgbClr val="000000"/>
                        </a:solidFill>
                        <a:latin typeface="+mn-lt"/>
                      </a:endParaRPr>
                    </a:p>
                  </a:txBody>
                  <a:tcPr anchor="ctr"/>
                </a:tc>
                <a:tc>
                  <a:txBody>
                    <a:bodyPr/>
                    <a:lstStyle/>
                    <a:p>
                      <a:pPr marL="342900" indent="-342900" algn="l" latinLnBrk="0">
                        <a:buFont typeface="Arial"/>
                        <a:buChar char="•"/>
                      </a:pPr>
                      <a:r>
                        <a:rPr lang="en-GB" sz="1600" b="0" i="0" u="none" strike="noStrike" cap="none" noProof="0" dirty="0">
                          <a:solidFill>
                            <a:srgbClr val="000000"/>
                          </a:solidFill>
                          <a:latin typeface="+mn-lt"/>
                        </a:rPr>
                        <a:t>Analiză personalizată a economiilor</a:t>
                      </a:r>
                    </a:p>
                    <a:p>
                      <a:pPr marL="342900" lvl="0" indent="-342900" algn="l" latinLnBrk="0">
                        <a:buFont typeface="Arial"/>
                        <a:buChar char="•"/>
                      </a:pPr>
                      <a:r>
                        <a:rPr lang="en-GB" sz="1600" b="0" i="0" u="none" strike="noStrike" cap="none" noProof="0" dirty="0">
                          <a:solidFill>
                            <a:srgbClr val="000000"/>
                          </a:solidFill>
                          <a:latin typeface="+mn-lt"/>
                        </a:rPr>
                        <a:t>Estimare transparentă a economiilor de costuri</a:t>
                      </a:r>
                    </a:p>
                    <a:p>
                      <a:pPr marL="342900" lvl="0" indent="-342900" algn="l" latinLnBrk="0">
                        <a:buFont typeface="Arial"/>
                        <a:buChar char="•"/>
                      </a:pPr>
                      <a:r>
                        <a:rPr lang="en-GB" sz="1600" b="0" i="0" u="none" strike="noStrike" cap="none" noProof="0" dirty="0">
                          <a:solidFill>
                            <a:srgbClr val="000000"/>
                          </a:solidFill>
                          <a:latin typeface="+mn-lt"/>
                        </a:rPr>
                        <a:t>Acces la oferte de la instalatori</a:t>
                      </a:r>
                    </a:p>
                  </a:txBody>
                  <a:tcPr anchor="ctr"/>
                </a:tc>
                <a:tc>
                  <a:txBody>
                    <a:bodyPr/>
                    <a:lstStyle/>
                    <a:p>
                      <a:pPr marL="342900" indent="-342900" algn="l" latinLnBrk="0">
                        <a:buFont typeface="Arial"/>
                        <a:buChar char="•"/>
                      </a:pPr>
                      <a:r>
                        <a:rPr lang="en-GB" sz="1600" b="0" i="0" u="none" strike="noStrike" cap="none" noProof="0" dirty="0">
                          <a:solidFill>
                            <a:srgbClr val="000000"/>
                          </a:solidFill>
                          <a:latin typeface="+mn-lt"/>
                        </a:rPr>
                        <a:t>Decizii de investiții informate</a:t>
                      </a:r>
                    </a:p>
                    <a:p>
                      <a:pPr marL="342900" lvl="0" indent="-342900" algn="l" latinLnBrk="0">
                        <a:buFont typeface="Arial"/>
                        <a:buChar char="•"/>
                      </a:pPr>
                      <a:r>
                        <a:rPr lang="en-GB" sz="1600" b="0" i="0" u="none" strike="noStrike" cap="none" noProof="0" dirty="0">
                          <a:solidFill>
                            <a:srgbClr val="000000"/>
                          </a:solidFill>
                          <a:latin typeface="+mn-lt"/>
                        </a:rPr>
                        <a:t>Simplifică datele complexe</a:t>
                      </a:r>
                    </a:p>
                    <a:p>
                      <a:pPr marL="342900" lvl="0" indent="-342900" algn="l" latinLnBrk="0">
                        <a:buFont typeface="Arial"/>
                        <a:buChar char="•"/>
                      </a:pPr>
                      <a:r>
                        <a:rPr lang="en-GB" sz="1600" b="0" i="0" u="none" strike="noStrike" cap="none" noProof="0" dirty="0">
                          <a:solidFill>
                            <a:srgbClr val="000000"/>
                          </a:solidFill>
                          <a:latin typeface="+mn-lt"/>
                        </a:rPr>
                        <a:t>Facilitează licitațiile competitive</a:t>
                      </a:r>
                    </a:p>
                  </a:txBody>
                  <a:tcPr anchor="ctr"/>
                </a:tc>
                <a:extLst>
                  <a:ext uri="{0D108BD9-81ED-4DB2-BD59-A6C34878D82A}">
                    <a16:rowId xmlns:a16="http://schemas.microsoft.com/office/drawing/2014/main" val="353600444"/>
                  </a:ext>
                </a:extLst>
              </a:tr>
            </a:tbl>
          </a:graphicData>
        </a:graphic>
      </p:graphicFrame>
    </p:spTree>
    <p:extLst>
      <p:ext uri="{BB962C8B-B14F-4D97-AF65-F5344CB8AC3E}">
        <p14:creationId xmlns:p14="http://schemas.microsoft.com/office/powerpoint/2010/main" val="1019797494"/>
      </p:ext>
    </p:extLst>
  </p:cSld>
  <p:clrMapOvr>
    <a:masterClrMapping/>
  </p:clrMapOvr>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customXml/itemProps2.xml><?xml version="1.0" encoding="utf-8"?>
<ds:datastoreItem xmlns:ds="http://schemas.openxmlformats.org/officeDocument/2006/customXml" ds:itemID="{28C02979-B14E-4809-996B-3979E55146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3774D8-BCA8-4A02-93E0-3307429344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379</TotalTime>
  <Words>3710</Words>
  <Application>Microsoft Macintosh PowerPoint</Application>
  <PresentationFormat>Widescreen</PresentationFormat>
  <Paragraphs>362</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맑은 고딕</vt:lpstr>
      <vt:lpstr>Arial</vt:lpstr>
      <vt:lpstr>Arial,Sans-Serif</vt:lpstr>
      <vt:lpstr>Calibri</vt:lpstr>
      <vt:lpstr>Public Sans</vt:lpstr>
      <vt:lpstr>Every1 slide master</vt:lpstr>
      <vt:lpstr>Comunități energetice: Noțiuni de bază despre IT</vt:lpstr>
      <vt:lpstr>Introducere</vt:lpstr>
      <vt:lpstr>Această prezentare acoperă</vt:lpstr>
      <vt:lpstr>Șapte întrebări pentru comunitățile energetice: noțiuni de bază în domeniul IT </vt:lpstr>
      <vt:lpstr>1. Rolul infrastructurii IT în comunitățile energetice - Introducere </vt:lpstr>
      <vt:lpstr>1. Rolul infrastructurii IT în comunitățile energetice  </vt:lpstr>
      <vt:lpstr>2. Rolul calculatoarelor de energie solară - Introducere </vt:lpstr>
      <vt:lpstr>2. Rolul calculatoarelor de energie solară </vt:lpstr>
      <vt:lpstr> Instrumente: Calculatoare de energie</vt:lpstr>
      <vt:lpstr>3. Rolul instrumentelor digitale de gestionare a energiei: flexibilitate - Introducere </vt:lpstr>
      <vt:lpstr>3. Rolul instrumentelor digitale de gestionare a energiei: flexibilitate </vt:lpstr>
      <vt:lpstr>Instrumente: gestionarea digitală a energiei</vt:lpstr>
      <vt:lpstr>4. Rolul calculatoarelor pentru renovare și energie solară - Introducere </vt:lpstr>
      <vt:lpstr>4. Rolul renovării și al calculatoarelor solare </vt:lpstr>
      <vt:lpstr>Instrumente: calculatoare pentru renovare și energie solară</vt:lpstr>
      <vt:lpstr>5. Platforme digitale: Partajarea energiei  - Introducere </vt:lpstr>
      <vt:lpstr>5. Platforme digitale: partajarea energiei   </vt:lpstr>
      <vt:lpstr>Instrumente: Partajarea energiei</vt:lpstr>
      <vt:lpstr>6. Gestionarea energiei și comunitățile energetice: implicarea socială - Introducere </vt:lpstr>
      <vt:lpstr>6. Gestionarea energiei și comunitățile energetice: implicarea socială    </vt:lpstr>
      <vt:lpstr>Instrumente: Socializare </vt:lpstr>
      <vt:lpstr>7. Alegerea instrumentelor IT pentru comunitatea dvs. energetică: Evaluare - Introducere   </vt:lpstr>
      <vt:lpstr>7. Alegerea instrumentelor IT pentru comunitatea dvs. energetică: Evaluare   </vt:lpstr>
      <vt:lpstr>Pașii următori </vt:lpstr>
      <vt:lpstr>Mulțumiri </vt:lpstr>
      <vt:lpstr>Mulțumesc!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49</cp:revision>
  <cp:lastPrinted>2025-03-21T11:31:47Z</cp:lastPrinted>
  <dcterms:created xsi:type="dcterms:W3CDTF">2019-04-06T05:20:47Z</dcterms:created>
  <dcterms:modified xsi:type="dcterms:W3CDTF">2026-03-13T18:17:47Z</dcterms:modified>
  <cp:category/>
</cp:coreProperties>
</file>