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1"/>
  </p:sldMasterIdLst>
  <p:notesMasterIdLst>
    <p:notesMasterId r:id="rId10"/>
  </p:notesMasterIdLst>
  <p:handoutMasterIdLst>
    <p:handoutMasterId r:id="rId11"/>
  </p:handoutMasterIdLst>
  <p:sldIdLst>
    <p:sldId id="348" r:id="rId2"/>
    <p:sldId id="344" r:id="rId3"/>
    <p:sldId id="256" r:id="rId4"/>
    <p:sldId id="345" r:id="rId5"/>
    <p:sldId id="339" r:id="rId6"/>
    <p:sldId id="346" r:id="rId7"/>
    <p:sldId id="347" r:id="rId8"/>
    <p:sldId id="349" r:id="rId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4831" autoAdjust="0"/>
  </p:normalViewPr>
  <p:slideViewPr>
    <p:cSldViewPr snapToGrid="0" snapToObjects="1">
      <p:cViewPr varScale="1">
        <p:scale>
          <a:sx n="92" d="100"/>
          <a:sy n="92" d="100"/>
        </p:scale>
        <p:origin x="34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mrf-fps1\company\HO%20-%20Admin%20&amp;%20Finance\Vinny\Projects\Patient%20Group%20Capacity%20Buidling\Global%20under%205%20dat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Sheet1!$B$12:$B$13</c:f>
              <c:strCache>
                <c:ptCount val="2"/>
                <c:pt idx="0">
                  <c:v>Malaria, Tetanus, Measles, Aids</c:v>
                </c:pt>
                <c:pt idx="1">
                  <c:v>Meningitis/sepsis</c:v>
                </c:pt>
              </c:strCache>
            </c:strRef>
          </c:cat>
          <c:val>
            <c:numRef>
              <c:f>Sheet1!$C$12:$C$13</c:f>
              <c:numCache>
                <c:formatCode>General</c:formatCode>
                <c:ptCount val="2"/>
                <c:pt idx="0">
                  <c:v>8</c:v>
                </c:pt>
                <c:pt idx="1">
                  <c:v>9</c:v>
                </c:pt>
              </c:numCache>
            </c:numRef>
          </c:val>
          <c:extLst xmlns:c16r2="http://schemas.microsoft.com/office/drawing/2015/06/chart">
            <c:ext xmlns:c16="http://schemas.microsoft.com/office/drawing/2014/chart" uri="{C3380CC4-5D6E-409C-BE32-E72D297353CC}">
              <c16:uniqueId val="{00000000-A7EF-48FA-9BFA-9A705CE65186}"/>
            </c:ext>
          </c:extLst>
        </c:ser>
        <c:dLbls>
          <c:showLegendKey val="0"/>
          <c:showVal val="0"/>
          <c:showCatName val="0"/>
          <c:showSerName val="0"/>
          <c:showPercent val="0"/>
          <c:showBubbleSize val="0"/>
        </c:dLbls>
        <c:gapWidth val="100"/>
        <c:overlap val="-24"/>
        <c:axId val="494486632"/>
        <c:axId val="494485064"/>
      </c:barChart>
      <c:catAx>
        <c:axId val="49448663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494485064"/>
        <c:crosses val="autoZero"/>
        <c:auto val="1"/>
        <c:lblAlgn val="ctr"/>
        <c:lblOffset val="100"/>
        <c:noMultiLvlLbl val="0"/>
      </c:catAx>
      <c:valAx>
        <c:axId val="494485064"/>
        <c:scaling>
          <c:orientation val="minMax"/>
          <c:max val="10"/>
          <c:min val="7"/>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494486632"/>
        <c:crosses val="autoZero"/>
        <c:crossBetween val="between"/>
      </c:valAx>
      <c:spPr>
        <a:noFill/>
        <a:ln>
          <a:noFill/>
        </a:ln>
        <a:effectLst/>
      </c:spPr>
    </c:plotArea>
    <c:plotVisOnly val="1"/>
    <c:dispBlanksAs val="gap"/>
    <c:showDLblsOverMax val="0"/>
  </c:chart>
  <c:spPr>
    <a:noFill/>
    <a:ln>
      <a:solidFill>
        <a:srgbClr val="7030A0"/>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0.0976</cdr:x>
      <cdr:y>0.04426</cdr:y>
    </cdr:from>
    <cdr:to>
      <cdr:x>0.9867</cdr:x>
      <cdr:y>0.1464</cdr:y>
    </cdr:to>
    <cdr:sp macro="" textlink="">
      <cdr:nvSpPr>
        <cdr:cNvPr id="2" name="TextBox 8"/>
        <cdr:cNvSpPr txBox="1"/>
      </cdr:nvSpPr>
      <cdr:spPr>
        <a:xfrm xmlns:a="http://schemas.openxmlformats.org/drawingml/2006/main">
          <a:off x="487133" y="200024"/>
          <a:ext cx="4437612"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2400" dirty="0"/>
            <a:t>% of </a:t>
          </a:r>
          <a:r>
            <a:rPr lang="en-GB" sz="2400" dirty="0" smtClean="0"/>
            <a:t>deaths of children under 5</a:t>
          </a:r>
          <a:endParaRPr lang="en-GB" sz="2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638E608-50F4-4C64-BEF0-0A32A8237C01}" type="datetimeFigureOut">
              <a:rPr lang="en-GB" smtClean="0"/>
              <a:t>19/09/2018</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5E800A0-42A9-4223-B6F5-65157B004FAF}" type="slidenum">
              <a:rPr lang="en-GB" smtClean="0"/>
              <a:t>‹#›</a:t>
            </a:fld>
            <a:endParaRPr lang="en-GB"/>
          </a:p>
        </p:txBody>
      </p:sp>
    </p:spTree>
    <p:extLst>
      <p:ext uri="{BB962C8B-B14F-4D97-AF65-F5344CB8AC3E}">
        <p14:creationId xmlns:p14="http://schemas.microsoft.com/office/powerpoint/2010/main" val="3284018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8641F90-B056-814F-90B0-44A36A4ADB5D}" type="datetimeFigureOut">
              <a:rPr lang="en-US" smtClean="0"/>
              <a:t>9/19/2018</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4F7D72F-3E17-E34C-8F9E-17EDCCBBED56}" type="slidenum">
              <a:rPr lang="en-US" smtClean="0"/>
              <a:t>‹#›</a:t>
            </a:fld>
            <a:endParaRPr lang="en-US"/>
          </a:p>
        </p:txBody>
      </p:sp>
    </p:spTree>
    <p:extLst>
      <p:ext uri="{BB962C8B-B14F-4D97-AF65-F5344CB8AC3E}">
        <p14:creationId xmlns:p14="http://schemas.microsoft.com/office/powerpoint/2010/main" val="130925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F7D72F-3E17-E34C-8F9E-17EDCCBBED56}" type="slidenum">
              <a:rPr lang="en-US" smtClean="0"/>
              <a:t>1</a:t>
            </a:fld>
            <a:endParaRPr lang="en-US"/>
          </a:p>
        </p:txBody>
      </p:sp>
    </p:spTree>
    <p:extLst>
      <p:ext uri="{BB962C8B-B14F-4D97-AF65-F5344CB8AC3E}">
        <p14:creationId xmlns:p14="http://schemas.microsoft.com/office/powerpoint/2010/main" val="1253915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F7D72F-3E17-E34C-8F9E-17EDCCBBED56}" type="slidenum">
              <a:rPr lang="en-US" smtClean="0"/>
              <a:t>2</a:t>
            </a:fld>
            <a:endParaRPr lang="en-US"/>
          </a:p>
        </p:txBody>
      </p:sp>
    </p:spTree>
    <p:extLst>
      <p:ext uri="{BB962C8B-B14F-4D97-AF65-F5344CB8AC3E}">
        <p14:creationId xmlns:p14="http://schemas.microsoft.com/office/powerpoint/2010/main" val="3087936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F7D72F-3E17-E34C-8F9E-17EDCCBBED56}" type="slidenum">
              <a:rPr lang="en-US" smtClean="0"/>
              <a:t>3</a:t>
            </a:fld>
            <a:endParaRPr lang="en-US"/>
          </a:p>
        </p:txBody>
      </p:sp>
    </p:spTree>
    <p:extLst>
      <p:ext uri="{BB962C8B-B14F-4D97-AF65-F5344CB8AC3E}">
        <p14:creationId xmlns:p14="http://schemas.microsoft.com/office/powerpoint/2010/main" val="218523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Every student goes to university expecting to have the best three years of their life, but meningitis can change that overnight. What may initially seem like Fresher’s flu could in fact leave you limbless, with permanent brain damage, or dead by morning.  Symptoms</a:t>
            </a:r>
            <a:r>
              <a:rPr lang="en-GB" sz="1200" kern="1200" baseline="0" dirty="0" smtClean="0">
                <a:solidFill>
                  <a:schemeClr val="tx1"/>
                </a:solidFill>
                <a:effectLst/>
                <a:latin typeface="+mn-lt"/>
                <a:ea typeface="+mn-ea"/>
                <a:cs typeface="+mn-cs"/>
              </a:rPr>
              <a:t> include: headache, aversion to light, vomiting – which I’m sure we’ve all experienced after a heavy night at the SU</a:t>
            </a:r>
            <a:endParaRPr lang="en-GB" sz="1200" kern="1200" dirty="0" smtClean="0">
              <a:solidFill>
                <a:schemeClr val="tx1"/>
              </a:solidFill>
              <a:effectLst/>
              <a:latin typeface="+mn-lt"/>
              <a:ea typeface="+mn-ea"/>
              <a:cs typeface="+mn-cs"/>
            </a:endParaRPr>
          </a:p>
          <a:p>
            <a:pPr marL="171450" indent="-171450">
              <a:buFontTx/>
              <a:buChar char="-"/>
            </a:pPr>
            <a:r>
              <a:rPr lang="en-GB" sz="1200" kern="1200" dirty="0" smtClean="0">
                <a:solidFill>
                  <a:schemeClr val="tx1"/>
                </a:solidFill>
                <a:effectLst/>
                <a:latin typeface="+mn-lt"/>
                <a:ea typeface="+mn-ea"/>
                <a:cs typeface="+mn-cs"/>
              </a:rPr>
              <a:t>Reason</a:t>
            </a:r>
            <a:r>
              <a:rPr lang="en-GB" sz="1200" kern="1200" baseline="0" dirty="0" smtClean="0">
                <a:solidFill>
                  <a:schemeClr val="tx1"/>
                </a:solidFill>
                <a:effectLst/>
                <a:latin typeface="+mn-lt"/>
                <a:ea typeface="+mn-ea"/>
                <a:cs typeface="+mn-cs"/>
              </a:rPr>
              <a:t> it matters to you is - </a:t>
            </a:r>
            <a:r>
              <a:rPr lang="en-GB" sz="1200" kern="1200" dirty="0" smtClean="0">
                <a:solidFill>
                  <a:schemeClr val="tx1"/>
                </a:solidFill>
                <a:effectLst/>
                <a:latin typeface="+mn-lt"/>
                <a:ea typeface="+mn-ea"/>
                <a:cs typeface="+mn-cs"/>
              </a:rPr>
              <a:t>1 in 10 people</a:t>
            </a:r>
            <a:r>
              <a:rPr lang="en-GB" sz="1200" kern="1200" baseline="0" dirty="0" smtClean="0">
                <a:solidFill>
                  <a:schemeClr val="tx1"/>
                </a:solidFill>
                <a:effectLst/>
                <a:latin typeface="+mn-lt"/>
                <a:ea typeface="+mn-ea"/>
                <a:cs typeface="+mn-cs"/>
              </a:rPr>
              <a:t> in general population, but amongst students this can be as high as 9 out of 10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F7D72F-3E17-E34C-8F9E-17EDCCBBED56}" type="slidenum">
              <a:rPr lang="en-US" smtClean="0"/>
              <a:t>4</a:t>
            </a:fld>
            <a:endParaRPr lang="en-US"/>
          </a:p>
        </p:txBody>
      </p:sp>
    </p:spTree>
    <p:extLst>
      <p:ext uri="{BB962C8B-B14F-4D97-AF65-F5344CB8AC3E}">
        <p14:creationId xmlns:p14="http://schemas.microsoft.com/office/powerpoint/2010/main" val="117062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F7D72F-3E17-E34C-8F9E-17EDCCBBED56}" type="slidenum">
              <a:rPr lang="en-US" smtClean="0"/>
              <a:t>6</a:t>
            </a:fld>
            <a:endParaRPr lang="en-US"/>
          </a:p>
        </p:txBody>
      </p:sp>
    </p:spTree>
    <p:extLst>
      <p:ext uri="{BB962C8B-B14F-4D97-AF65-F5344CB8AC3E}">
        <p14:creationId xmlns:p14="http://schemas.microsoft.com/office/powerpoint/2010/main" val="152913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Meningitis is the second biggest infectious killer of under 5s globally, and yet until now there has been no global plan to defeat it. At MRF, we believe that no family should lose their child to this horrible disease. We want to change the world and defeat meningitis wherever it exists, and so we have brought together the world’s leading experts for the first time to form a global task force. This will save lives, and ensure that no family has to know what it’s like to lose a child to this awful disease. Together we will defeat meningitis.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a:t>
            </a:r>
            <a:r>
              <a:rPr lang="en-GB" sz="1200" kern="1200" baseline="0" dirty="0" smtClean="0">
                <a:solidFill>
                  <a:schemeClr val="tx1"/>
                </a:solidFill>
                <a:effectLst/>
                <a:latin typeface="+mn-lt"/>
                <a:ea typeface="+mn-ea"/>
                <a:cs typeface="+mn-cs"/>
              </a:rPr>
              <a:t> bar chart to show diseases combined not as big as meningitis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F7D72F-3E17-E34C-8F9E-17EDCCBBED56}" type="slidenum">
              <a:rPr lang="en-US" smtClean="0"/>
              <a:t>7</a:t>
            </a:fld>
            <a:endParaRPr lang="en-US"/>
          </a:p>
        </p:txBody>
      </p:sp>
    </p:spTree>
    <p:extLst>
      <p:ext uri="{BB962C8B-B14F-4D97-AF65-F5344CB8AC3E}">
        <p14:creationId xmlns:p14="http://schemas.microsoft.com/office/powerpoint/2010/main" val="3571116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Meningitis is the second biggest infectious killer of under 5s globally, and yet until now there has been no global plan to defeat it. At MRF, we believe that no family should lose their child to this horrible disease. We want to change the world and defeat meningitis wherever it exists, and so we have brought together the world’s leading experts for the first time to form a global task force. This will save lives, and ensure that no family has to know what it’s like to lose a child to this awful disease. Together we will defeat meningitis.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a:t>
            </a:r>
            <a:r>
              <a:rPr lang="en-GB" sz="1200" kern="1200" baseline="0" dirty="0" smtClean="0">
                <a:solidFill>
                  <a:schemeClr val="tx1"/>
                </a:solidFill>
                <a:effectLst/>
                <a:latin typeface="+mn-lt"/>
                <a:ea typeface="+mn-ea"/>
                <a:cs typeface="+mn-cs"/>
              </a:rPr>
              <a:t> bar chart to show diseases combined not as big as meningitis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F7D72F-3E17-E34C-8F9E-17EDCCBBED56}" type="slidenum">
              <a:rPr lang="en-US" smtClean="0"/>
              <a:t>8</a:t>
            </a:fld>
            <a:endParaRPr lang="en-US"/>
          </a:p>
        </p:txBody>
      </p:sp>
    </p:spTree>
    <p:extLst>
      <p:ext uri="{BB962C8B-B14F-4D97-AF65-F5344CB8AC3E}">
        <p14:creationId xmlns:p14="http://schemas.microsoft.com/office/powerpoint/2010/main" val="2222218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D9B3C0-B41B-1B40-A2AE-BA98CC36DAEE}" type="datetimeFigureOut">
              <a:rPr lang="en-US" smtClean="0"/>
              <a:pPr/>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3A82FD-00B3-6B4B-B0DF-24E6CDE999E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p:nvSpPr>
        <p:spPr>
          <a:xfrm>
            <a:off x="-53947" y="5963832"/>
            <a:ext cx="12375419" cy="97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8"/>
          <p:cNvSpPr/>
          <p:nvPr/>
        </p:nvSpPr>
        <p:spPr>
          <a:xfrm>
            <a:off x="-274590" y="-24276"/>
            <a:ext cx="5814212" cy="6967242"/>
          </a:xfrm>
          <a:custGeom>
            <a:avLst/>
            <a:gdLst>
              <a:gd name="connsiteX0" fmla="*/ 40460 w 3997465"/>
              <a:gd name="connsiteY0" fmla="*/ 0 h 6967242"/>
              <a:gd name="connsiteX1" fmla="*/ 3997465 w 3997465"/>
              <a:gd name="connsiteY1" fmla="*/ 8092 h 6967242"/>
              <a:gd name="connsiteX2" fmla="*/ 2702740 w 3997465"/>
              <a:gd name="connsiteY2" fmla="*/ 6951058 h 6967242"/>
              <a:gd name="connsiteX3" fmla="*/ 64736 w 3997465"/>
              <a:gd name="connsiteY3" fmla="*/ 6967242 h 6967242"/>
              <a:gd name="connsiteX4" fmla="*/ 0 w 3997465"/>
              <a:gd name="connsiteY4" fmla="*/ 6967242 h 6967242"/>
              <a:gd name="connsiteX5" fmla="*/ 40460 w 3997465"/>
              <a:gd name="connsiteY5" fmla="*/ 0 h 69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7465" h="6967242">
                <a:moveTo>
                  <a:pt x="40460" y="0"/>
                </a:moveTo>
                <a:lnTo>
                  <a:pt x="3997465" y="8092"/>
                </a:lnTo>
                <a:lnTo>
                  <a:pt x="2702740" y="6951058"/>
                </a:lnTo>
                <a:lnTo>
                  <a:pt x="64736" y="6967242"/>
                </a:lnTo>
                <a:lnTo>
                  <a:pt x="0" y="6967242"/>
                </a:lnTo>
                <a:lnTo>
                  <a:pt x="40460" y="0"/>
                </a:lnTo>
                <a:close/>
              </a:path>
            </a:pathLst>
          </a:custGeom>
          <a:gradFill>
            <a:gsLst>
              <a:gs pos="29000">
                <a:schemeClr val="accent1"/>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p:spPr>
        <p:txBody>
          <a:bodyPr anchor="b">
            <a:normAutofit/>
          </a:bodyPr>
          <a:lstStyle>
            <a:lvl1pPr>
              <a:defRPr sz="33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2057401"/>
            <a:ext cx="6172200" cy="38036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4D9B3C0-B41B-1B40-A2AE-BA98CC36DAEE}" type="datetimeFigureOut">
              <a:rPr lang="en-US" smtClean="0"/>
              <a:pPr/>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3A82FD-00B3-6B4B-B0DF-24E6CDE999E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300"/>
            </a:lvl1pPr>
          </a:lstStyle>
          <a:p>
            <a:r>
              <a:rPr lang="en-US"/>
              <a:t>Click to edit Master title style</a:t>
            </a:r>
            <a:endParaRPr lang="en-US" dirty="0"/>
          </a:p>
        </p:txBody>
      </p:sp>
      <p:sp>
        <p:nvSpPr>
          <p:cNvPr id="3" name="Content Placeholder 2"/>
          <p:cNvSpPr>
            <a:spLocks noGrp="1"/>
          </p:cNvSpPr>
          <p:nvPr>
            <p:ph idx="1"/>
          </p:nvPr>
        </p:nvSpPr>
        <p:spPr>
          <a:xfrm>
            <a:off x="5183188" y="2057401"/>
            <a:ext cx="6172200" cy="38036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solidFill>
                  <a:schemeClr val="accent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4D9B3C0-B41B-1B40-A2AE-BA98CC36DAEE}" type="datetimeFigureOut">
              <a:rPr lang="en-US" smtClean="0"/>
              <a:t>9/19/2018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A82FD-00B3-6B4B-B0DF-24E6CDE999E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300"/>
            </a:lvl1pPr>
          </a:lstStyle>
          <a:p>
            <a:r>
              <a:rPr lang="en-US"/>
              <a:t>Click to edit Master title style</a:t>
            </a:r>
            <a:endParaRPr lang="en-US" dirty="0"/>
          </a:p>
        </p:txBody>
      </p:sp>
      <p:sp>
        <p:nvSpPr>
          <p:cNvPr id="3" name="Picture Placeholder 2"/>
          <p:cNvSpPr>
            <a:spLocks noGrp="1"/>
          </p:cNvSpPr>
          <p:nvPr>
            <p:ph type="pic" idx="1"/>
          </p:nvPr>
        </p:nvSpPr>
        <p:spPr>
          <a:xfrm>
            <a:off x="5183188" y="2057401"/>
            <a:ext cx="6172200" cy="38036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solidFill>
                  <a:schemeClr val="accent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4D9B3C0-B41B-1B40-A2AE-BA98CC36DAEE}" type="datetimeFigureOut">
              <a:rPr lang="en-US" smtClean="0"/>
              <a:pPr/>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3A82FD-00B3-6B4B-B0DF-24E6CDE999E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D9B3C0-B41B-1B40-A2AE-BA98CC36DAEE}"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A82FD-00B3-6B4B-B0DF-24E6CDE999EB}" type="slidenum">
              <a:rPr lang="en-US" smtClean="0"/>
              <a:t>‹#›</a:t>
            </a:fld>
            <a:endParaRPr lang="en-US"/>
          </a:p>
        </p:txBody>
      </p:sp>
      <p:pic>
        <p:nvPicPr>
          <p:cNvPr id="8" name="Picture 7"/>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8215041" y="1871561"/>
            <a:ext cx="3128927" cy="346095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D9B3C0-B41B-1B40-A2AE-BA98CC36DAEE}"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A82FD-00B3-6B4B-B0DF-24E6CDE999E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D9B3C0-B41B-1B40-A2AE-BA98CC36DAEE}"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A82FD-00B3-6B4B-B0DF-24E6CDE999E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D9B3C0-B41B-1B40-A2AE-BA98CC36DAEE}" type="datetimeFigureOut">
              <a:rPr lang="en-US" smtClean="0"/>
              <a:pPr/>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3A82FD-00B3-6B4B-B0DF-24E6CDE999EB}" type="slidenum">
              <a:rPr lang="en-US" smtClean="0"/>
              <a:pPr/>
              <a:t>‹#›</a:t>
            </a:fld>
            <a:endParaRPr lang="en-US" dirty="0"/>
          </a:p>
        </p:txBody>
      </p:sp>
      <p:pic>
        <p:nvPicPr>
          <p:cNvPr id="7" name="Picture 6"/>
          <p:cNvPicPr>
            <a:picLocks noChangeAspect="1"/>
          </p:cNvPicPr>
          <p:nvPr/>
        </p:nvPicPr>
        <p:blipFill>
          <a:blip r:embed="rId2">
            <a:alphaModFix amt="5000"/>
            <a:extLst>
              <a:ext uri="{28A0092B-C50C-407E-A947-70E740481C1C}">
                <a14:useLocalDpi xmlns:a14="http://schemas.microsoft.com/office/drawing/2010/main"/>
              </a:ext>
            </a:extLst>
          </a:blip>
          <a:stretch>
            <a:fillRect/>
          </a:stretch>
        </p:blipFill>
        <p:spPr>
          <a:xfrm>
            <a:off x="7541899" y="1825625"/>
            <a:ext cx="3811901" cy="42164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D9B3C0-B41B-1B40-A2AE-BA98CC36DAEE}" type="datetimeFigureOut">
              <a:rPr lang="en-US" smtClean="0"/>
              <a:t>9/19/2018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A82FD-00B3-6B4B-B0DF-24E6CDE999E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normAutofit/>
          </a:bodyPr>
          <a:lstStyle>
            <a:lvl1pPr marL="0" indent="0">
              <a:buNone/>
              <a:defRPr sz="24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normAutofit/>
          </a:bodyPr>
          <a:lstStyle>
            <a:lvl1pPr marL="0" indent="0">
              <a:buNone/>
              <a:defRPr sz="24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D9B3C0-B41B-1B40-A2AE-BA98CC36DAEE}" type="datetimeFigureOut">
              <a:rPr lang="en-US" smtClean="0"/>
              <a:t>9/19/2018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3A82FD-00B3-6B4B-B0DF-24E6CDE999E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D9B3C0-B41B-1B40-A2AE-BA98CC36DAEE}" type="datetimeFigureOut">
              <a:rPr lang="en-US" smtClean="0"/>
              <a:t>9/19/2018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3A82FD-00B3-6B4B-B0DF-24E6CDE999E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9B3C0-B41B-1B40-A2AE-BA98CC36DAEE}" type="datetimeFigureOut">
              <a:rPr lang="en-US" smtClean="0"/>
              <a:t>9/19/2018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3A82FD-00B3-6B4B-B0DF-24E6CDE999E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p:nvPr userDrawn="1"/>
        </p:nvSpPr>
        <p:spPr>
          <a:xfrm>
            <a:off x="0" y="6070038"/>
            <a:ext cx="12241161" cy="816077"/>
          </a:xfrm>
          <a:custGeom>
            <a:avLst/>
            <a:gdLst>
              <a:gd name="connsiteX0" fmla="*/ 12231329 w 12241161"/>
              <a:gd name="connsiteY0" fmla="*/ 0 h 816077"/>
              <a:gd name="connsiteX1" fmla="*/ 0 w 12241161"/>
              <a:gd name="connsiteY1" fmla="*/ 314632 h 816077"/>
              <a:gd name="connsiteX2" fmla="*/ 0 w 12241161"/>
              <a:gd name="connsiteY2" fmla="*/ 816077 h 816077"/>
              <a:gd name="connsiteX3" fmla="*/ 12241161 w 12241161"/>
              <a:gd name="connsiteY3" fmla="*/ 796413 h 816077"/>
              <a:gd name="connsiteX4" fmla="*/ 12231329 w 12241161"/>
              <a:gd name="connsiteY4" fmla="*/ 0 h 81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161" h="816077">
                <a:moveTo>
                  <a:pt x="12231329" y="0"/>
                </a:moveTo>
                <a:lnTo>
                  <a:pt x="0" y="314632"/>
                </a:lnTo>
                <a:lnTo>
                  <a:pt x="0" y="816077"/>
                </a:lnTo>
                <a:lnTo>
                  <a:pt x="12241161" y="796413"/>
                </a:lnTo>
                <a:lnTo>
                  <a:pt x="12231329" y="0"/>
                </a:lnTo>
                <a:close/>
              </a:path>
            </a:pathLst>
          </a:custGeom>
          <a:gradFill flip="none" rotWithShape="1">
            <a:gsLst>
              <a:gs pos="0">
                <a:schemeClr val="accent5"/>
              </a:gs>
              <a:gs pos="47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07582" y="6356352"/>
            <a:ext cx="2445817" cy="365125"/>
          </a:xfrm>
          <a:prstGeom prst="rect">
            <a:avLst/>
          </a:prstGeom>
        </p:spPr>
        <p:txBody>
          <a:bodyPr vert="horz" lIns="91440" tIns="45720" rIns="91440" bIns="45720" rtlCol="0" anchor="ctr"/>
          <a:lstStyle>
            <a:lvl1pPr algn="l">
              <a:defRPr sz="900">
                <a:solidFill>
                  <a:schemeClr val="bg1"/>
                </a:solidFill>
              </a:defRPr>
            </a:lvl1pPr>
          </a:lstStyle>
          <a:p>
            <a:fld id="{C4D9B3C0-B41B-1B40-A2AE-BA98CC36DAEE}" type="datetimeFigureOut">
              <a:rPr lang="en-US" smtClean="0"/>
              <a:pPr/>
              <a:t>9/19/2018</a:t>
            </a:fld>
            <a:endParaRPr lang="en-US" dirty="0"/>
          </a:p>
        </p:txBody>
      </p:sp>
      <p:sp>
        <p:nvSpPr>
          <p:cNvPr id="5" name="Footer Placeholder 4"/>
          <p:cNvSpPr>
            <a:spLocks noGrp="1"/>
          </p:cNvSpPr>
          <p:nvPr>
            <p:ph type="ftr" sz="quarter" idx="3"/>
          </p:nvPr>
        </p:nvSpPr>
        <p:spPr>
          <a:xfrm>
            <a:off x="838200" y="6356352"/>
            <a:ext cx="4653595" cy="365125"/>
          </a:xfrm>
          <a:prstGeom prst="rect">
            <a:avLst/>
          </a:prstGeom>
        </p:spPr>
        <p:txBody>
          <a:bodyPr vert="horz" lIns="91440" tIns="45720" rIns="91440" bIns="45720" rtlCol="0" anchor="ctr"/>
          <a:lstStyle>
            <a:lvl1pPr algn="l">
              <a:defRPr sz="9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bg1"/>
                </a:solidFill>
              </a:defRPr>
            </a:lvl1pPr>
          </a:lstStyle>
          <a:p>
            <a:fld id="{C43A82FD-00B3-6B4B-B0DF-24E6CDE999EB}" type="slidenum">
              <a:rPr lang="en-US" smtClean="0"/>
              <a:pPr/>
              <a:t>‹#›</a:t>
            </a:fld>
            <a:endParaRPr lang="en-US" dirty="0"/>
          </a:p>
        </p:txBody>
      </p:sp>
      <p:pic>
        <p:nvPicPr>
          <p:cNvPr id="10" name="Picture 9"/>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078064" y="369173"/>
            <a:ext cx="1275735" cy="790049"/>
          </a:xfrm>
          <a:prstGeom prst="rect">
            <a:avLst/>
          </a:prstGeom>
          <a:noFill/>
          <a:ln>
            <a:noFill/>
          </a:ln>
        </p:spPr>
      </p:pic>
    </p:spTree>
    <p:extLst>
      <p:ext uri="{BB962C8B-B14F-4D97-AF65-F5344CB8AC3E}">
        <p14:creationId xmlns:p14="http://schemas.microsoft.com/office/powerpoint/2010/main" val="100968774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l" defTabSz="685800" rtl="0" eaLnBrk="1" latinLnBrk="0" hangingPunct="1">
        <a:lnSpc>
          <a:spcPct val="90000"/>
        </a:lnSpc>
        <a:spcBef>
          <a:spcPct val="0"/>
        </a:spcBef>
        <a:buNone/>
        <a:defRPr sz="3300" b="0" i="0" kern="1200">
          <a:solidFill>
            <a:schemeClr val="tx1"/>
          </a:solidFill>
          <a:latin typeface="+mj-lt"/>
          <a:ea typeface="Roboto" charset="0"/>
          <a:cs typeface="Roboto"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j-lt"/>
          <a:ea typeface="Roboto" charset="0"/>
          <a:cs typeface="Roboto"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j-lt"/>
          <a:ea typeface="Roboto" charset="0"/>
          <a:cs typeface="Roboto"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j-lt"/>
          <a:ea typeface="Roboto" charset="0"/>
          <a:cs typeface="Roboto"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j-lt"/>
          <a:ea typeface="Roboto" charset="0"/>
          <a:cs typeface="Roboto"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j-lt"/>
          <a:ea typeface="Roboto" charset="0"/>
          <a:cs typeface="Roboto"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chart" Target="../charts/char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6457"/>
            <a:ext cx="12192001" cy="8642669"/>
          </a:xfrm>
          <a:prstGeom prst="rect">
            <a:avLst/>
          </a:prstGeom>
        </p:spPr>
      </p:pic>
      <p:sp>
        <p:nvSpPr>
          <p:cNvPr id="6" name="Freeform 5"/>
          <p:cNvSpPr/>
          <p:nvPr/>
        </p:nvSpPr>
        <p:spPr>
          <a:xfrm>
            <a:off x="-1" y="4548631"/>
            <a:ext cx="12241161" cy="2907243"/>
          </a:xfrm>
          <a:custGeom>
            <a:avLst/>
            <a:gdLst>
              <a:gd name="connsiteX0" fmla="*/ 0 w 9242854"/>
              <a:gd name="connsiteY0" fmla="*/ 3253946 h 3262184"/>
              <a:gd name="connsiteX1" fmla="*/ 0 w 9242854"/>
              <a:gd name="connsiteY1" fmla="*/ 782595 h 3262184"/>
              <a:gd name="connsiteX2" fmla="*/ 9242854 w 9242854"/>
              <a:gd name="connsiteY2" fmla="*/ 0 h 3262184"/>
              <a:gd name="connsiteX3" fmla="*/ 9209902 w 9242854"/>
              <a:gd name="connsiteY3" fmla="*/ 3262184 h 3262184"/>
              <a:gd name="connsiteX4" fmla="*/ 0 w 9242854"/>
              <a:gd name="connsiteY4" fmla="*/ 3253946 h 3262184"/>
              <a:gd name="connsiteX0" fmla="*/ 0 w 9209902"/>
              <a:gd name="connsiteY0" fmla="*/ 3253946 h 3262184"/>
              <a:gd name="connsiteX1" fmla="*/ 0 w 9209902"/>
              <a:gd name="connsiteY1" fmla="*/ 782595 h 3262184"/>
              <a:gd name="connsiteX2" fmla="*/ 9165216 w 9209902"/>
              <a:gd name="connsiteY2" fmla="*/ 0 h 3262184"/>
              <a:gd name="connsiteX3" fmla="*/ 9209902 w 9209902"/>
              <a:gd name="connsiteY3" fmla="*/ 3262184 h 3262184"/>
              <a:gd name="connsiteX4" fmla="*/ 0 w 9209902"/>
              <a:gd name="connsiteY4" fmla="*/ 3253946 h 3262184"/>
              <a:gd name="connsiteX0" fmla="*/ 0 w 9165216"/>
              <a:gd name="connsiteY0" fmla="*/ 3253946 h 3253946"/>
              <a:gd name="connsiteX1" fmla="*/ 0 w 9165216"/>
              <a:gd name="connsiteY1" fmla="*/ 782595 h 3253946"/>
              <a:gd name="connsiteX2" fmla="*/ 9165216 w 9165216"/>
              <a:gd name="connsiteY2" fmla="*/ 0 h 3253946"/>
              <a:gd name="connsiteX3" fmla="*/ 9097759 w 9165216"/>
              <a:gd name="connsiteY3" fmla="*/ 3135975 h 3253946"/>
              <a:gd name="connsiteX4" fmla="*/ 0 w 9165216"/>
              <a:gd name="connsiteY4" fmla="*/ 3253946 h 3253946"/>
              <a:gd name="connsiteX0" fmla="*/ 0 w 9165216"/>
              <a:gd name="connsiteY0" fmla="*/ 3253946 h 3271893"/>
              <a:gd name="connsiteX1" fmla="*/ 0 w 9165216"/>
              <a:gd name="connsiteY1" fmla="*/ 782595 h 3271893"/>
              <a:gd name="connsiteX2" fmla="*/ 9165216 w 9165216"/>
              <a:gd name="connsiteY2" fmla="*/ 0 h 3271893"/>
              <a:gd name="connsiteX3" fmla="*/ 9149518 w 9165216"/>
              <a:gd name="connsiteY3" fmla="*/ 3271893 h 3271893"/>
              <a:gd name="connsiteX4" fmla="*/ 0 w 9165216"/>
              <a:gd name="connsiteY4" fmla="*/ 3253946 h 3271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216" h="3271893">
                <a:moveTo>
                  <a:pt x="0" y="3253946"/>
                </a:moveTo>
                <a:lnTo>
                  <a:pt x="0" y="782595"/>
                </a:lnTo>
                <a:lnTo>
                  <a:pt x="9165216" y="0"/>
                </a:lnTo>
                <a:cubicBezTo>
                  <a:pt x="9159983" y="1090631"/>
                  <a:pt x="9154751" y="2181262"/>
                  <a:pt x="9149518" y="3271893"/>
                </a:cubicBezTo>
                <a:lnTo>
                  <a:pt x="0" y="3253946"/>
                </a:lnTo>
                <a:close/>
              </a:path>
            </a:pathLst>
          </a:custGeom>
          <a:gradFill>
            <a:gsLst>
              <a:gs pos="29000">
                <a:schemeClr val="accent1"/>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p:cNvSpPr txBox="1">
            <a:spLocks/>
          </p:cNvSpPr>
          <p:nvPr/>
        </p:nvSpPr>
        <p:spPr>
          <a:xfrm>
            <a:off x="838200" y="5399551"/>
            <a:ext cx="10734368" cy="1287471"/>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Roboto" charset="0"/>
                <a:ea typeface="Roboto" charset="0"/>
                <a:cs typeface="Roboto"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Roboto" charset="0"/>
                <a:ea typeface="Roboto" charset="0"/>
                <a:cs typeface="Roboto"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Roboto" charset="0"/>
                <a:ea typeface="Roboto" charset="0"/>
                <a:cs typeface="Roboto"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Roboto" charset="0"/>
                <a:ea typeface="Roboto" charset="0"/>
                <a:cs typeface="Roboto"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Roboto" charset="0"/>
                <a:ea typeface="Roboto" charset="0"/>
                <a:cs typeface="Roboto"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endParaRPr lang="en-US" dirty="0">
              <a:solidFill>
                <a:schemeClr val="bg1"/>
              </a:solidFill>
            </a:endParaRPr>
          </a:p>
        </p:txBody>
      </p:sp>
      <p:sp>
        <p:nvSpPr>
          <p:cNvPr id="8" name="Title 4"/>
          <p:cNvSpPr txBox="1">
            <a:spLocks/>
          </p:cNvSpPr>
          <p:nvPr/>
        </p:nvSpPr>
        <p:spPr>
          <a:xfrm>
            <a:off x="1241322" y="5495901"/>
            <a:ext cx="10478729" cy="5952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b="0" i="0" kern="1200">
                <a:solidFill>
                  <a:schemeClr val="tx1"/>
                </a:solidFill>
                <a:latin typeface="Roboto" charset="0"/>
                <a:ea typeface="Roboto" charset="0"/>
                <a:cs typeface="Roboto" charset="0"/>
              </a:defRPr>
            </a:lvl1pPr>
          </a:lstStyle>
          <a:p>
            <a:pPr algn="r"/>
            <a:r>
              <a:rPr lang="en-US" sz="6600" b="1" dirty="0" smtClean="0">
                <a:solidFill>
                  <a:schemeClr val="bg1"/>
                </a:solidFill>
              </a:rPr>
              <a:t>WHAT DO MRF DO?</a:t>
            </a:r>
            <a:endParaRPr lang="en-US" sz="6600" b="1" dirty="0">
              <a:solidFill>
                <a:schemeClr val="bg1"/>
              </a:solidFill>
            </a:endParaRPr>
          </a:p>
        </p:txBody>
      </p:sp>
      <p:sp>
        <p:nvSpPr>
          <p:cNvPr id="10" name="Freeform 9"/>
          <p:cNvSpPr/>
          <p:nvPr/>
        </p:nvSpPr>
        <p:spPr>
          <a:xfrm>
            <a:off x="7524891" y="-265049"/>
            <a:ext cx="5456903" cy="2713703"/>
          </a:xfrm>
          <a:custGeom>
            <a:avLst/>
            <a:gdLst>
              <a:gd name="connsiteX0" fmla="*/ 0 w 3893574"/>
              <a:gd name="connsiteY0" fmla="*/ 19664 h 2713703"/>
              <a:gd name="connsiteX1" fmla="*/ 0 w 3893574"/>
              <a:gd name="connsiteY1" fmla="*/ 19664 h 2713703"/>
              <a:gd name="connsiteX2" fmla="*/ 3893574 w 3893574"/>
              <a:gd name="connsiteY2" fmla="*/ 2713703 h 2713703"/>
              <a:gd name="connsiteX3" fmla="*/ 3873909 w 3893574"/>
              <a:gd name="connsiteY3" fmla="*/ 0 h 2713703"/>
              <a:gd name="connsiteX4" fmla="*/ 0 w 3893574"/>
              <a:gd name="connsiteY4" fmla="*/ 19664 h 271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574" h="2713703">
                <a:moveTo>
                  <a:pt x="0" y="19664"/>
                </a:moveTo>
                <a:lnTo>
                  <a:pt x="0" y="19664"/>
                </a:lnTo>
                <a:lnTo>
                  <a:pt x="3893574" y="2713703"/>
                </a:lnTo>
                <a:lnTo>
                  <a:pt x="3873909" y="0"/>
                </a:lnTo>
                <a:lnTo>
                  <a:pt x="0" y="1966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4216" y="237307"/>
            <a:ext cx="1264886" cy="783330"/>
          </a:xfrm>
          <a:prstGeom prst="rect">
            <a:avLst/>
          </a:prstGeom>
        </p:spPr>
      </p:pic>
    </p:spTree>
    <p:extLst>
      <p:ext uri="{BB962C8B-B14F-4D97-AF65-F5344CB8AC3E}">
        <p14:creationId xmlns:p14="http://schemas.microsoft.com/office/powerpoint/2010/main" val="2459829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sophie royce meningitis research foundation"/>
          <p:cNvPicPr>
            <a:picLocks noChangeAspect="1" noChangeArrowheads="1"/>
          </p:cNvPicPr>
          <p:nvPr/>
        </p:nvPicPr>
        <p:blipFill rotWithShape="1">
          <a:blip r:embed="rId3">
            <a:extLst>
              <a:ext uri="{28A0092B-C50C-407E-A947-70E740481C1C}">
                <a14:useLocalDpi xmlns:a14="http://schemas.microsoft.com/office/drawing/2010/main" val="0"/>
              </a:ext>
            </a:extLst>
          </a:blip>
          <a:srcRect r="9077"/>
          <a:stretch/>
        </p:blipFill>
        <p:spPr bwMode="auto">
          <a:xfrm>
            <a:off x="1" y="-39329"/>
            <a:ext cx="12202886" cy="70460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1A11F2BA-78C1-4967-AA3E-15E38A41B8DC}"/>
              </a:ext>
            </a:extLst>
          </p:cNvPr>
          <p:cNvSpPr/>
          <p:nvPr/>
        </p:nvSpPr>
        <p:spPr>
          <a:xfrm>
            <a:off x="8915913" y="3297524"/>
            <a:ext cx="3276087" cy="2031325"/>
          </a:xfrm>
          <a:prstGeom prst="rect">
            <a:avLst/>
          </a:prstGeom>
        </p:spPr>
        <p:txBody>
          <a:bodyPr wrap="square">
            <a:spAutoFit/>
          </a:bodyPr>
          <a:lstStyle/>
          <a:p>
            <a:pPr algn="ctr"/>
            <a:r>
              <a:rPr lang="en-GB" b="1" i="1" dirty="0" smtClean="0">
                <a:solidFill>
                  <a:schemeClr val="bg1"/>
                </a:solidFill>
                <a:latin typeface="Arial" panose="020B0604020202020204" pitchFamily="34" charset="0"/>
                <a:ea typeface="Roboto Light" panose="02000000000000000000" pitchFamily="2" charset="0"/>
                <a:cs typeface="Arial" panose="020B0604020202020204" pitchFamily="34" charset="0"/>
              </a:rPr>
              <a:t>“I’ve had 30 operations since I survived the disease. The septicaemia was so bad that I lost the ends of my feet and the tips of my fingers” </a:t>
            </a:r>
            <a:r>
              <a:rPr lang="en-GB" b="1" dirty="0" smtClean="0">
                <a:solidFill>
                  <a:schemeClr val="bg1"/>
                </a:solidFill>
                <a:latin typeface="Arial" panose="020B0604020202020204" pitchFamily="34" charset="0"/>
                <a:ea typeface="Roboto Light" panose="02000000000000000000" pitchFamily="2" charset="0"/>
                <a:cs typeface="Arial" panose="020B0604020202020204" pitchFamily="34" charset="0"/>
              </a:rPr>
              <a:t>Sophie Royce, </a:t>
            </a:r>
            <a:r>
              <a:rPr lang="en-GB" b="1" dirty="0" err="1" smtClean="0">
                <a:solidFill>
                  <a:schemeClr val="bg1"/>
                </a:solidFill>
                <a:latin typeface="Arial" panose="020B0604020202020204" pitchFamily="34" charset="0"/>
                <a:ea typeface="Roboto Light" panose="02000000000000000000" pitchFamily="2" charset="0"/>
                <a:cs typeface="Arial" panose="020B0604020202020204" pitchFamily="34" charset="0"/>
              </a:rPr>
              <a:t>MenW</a:t>
            </a:r>
            <a:r>
              <a:rPr lang="en-GB" b="1" dirty="0" smtClean="0">
                <a:solidFill>
                  <a:schemeClr val="bg1"/>
                </a:solidFill>
                <a:latin typeface="Arial" panose="020B0604020202020204" pitchFamily="34" charset="0"/>
                <a:ea typeface="Roboto Light" panose="02000000000000000000" pitchFamily="2" charset="0"/>
                <a:cs typeface="Arial" panose="020B0604020202020204" pitchFamily="34" charset="0"/>
              </a:rPr>
              <a:t> survivor</a:t>
            </a:r>
            <a:endParaRPr lang="en-GB" b="1" dirty="0">
              <a:solidFill>
                <a:schemeClr val="bg1"/>
              </a:solidFill>
              <a:latin typeface="Arial" panose="020B0604020202020204" pitchFamily="34" charset="0"/>
              <a:ea typeface="Roboto Light" panose="02000000000000000000" pitchFamily="2" charset="0"/>
              <a:cs typeface="Arial" panose="020B0604020202020204" pitchFamily="34" charset="0"/>
            </a:endParaRPr>
          </a:p>
        </p:txBody>
      </p:sp>
      <p:sp>
        <p:nvSpPr>
          <p:cNvPr id="9" name="Freeform 8"/>
          <p:cNvSpPr/>
          <p:nvPr/>
        </p:nvSpPr>
        <p:spPr>
          <a:xfrm>
            <a:off x="-285134" y="-68826"/>
            <a:ext cx="7074896" cy="7021624"/>
          </a:xfrm>
          <a:custGeom>
            <a:avLst/>
            <a:gdLst>
              <a:gd name="connsiteX0" fmla="*/ 40460 w 3997465"/>
              <a:gd name="connsiteY0" fmla="*/ 0 h 6967242"/>
              <a:gd name="connsiteX1" fmla="*/ 3997465 w 3997465"/>
              <a:gd name="connsiteY1" fmla="*/ 8092 h 6967242"/>
              <a:gd name="connsiteX2" fmla="*/ 2702740 w 3997465"/>
              <a:gd name="connsiteY2" fmla="*/ 6951058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470312 w 3997465"/>
              <a:gd name="connsiteY2" fmla="*/ 5940519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766128 w 3997465"/>
              <a:gd name="connsiteY2" fmla="*/ 6951059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266057 w 3997465"/>
              <a:gd name="connsiteY2" fmla="*/ 6960871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766128 w 3997465"/>
              <a:gd name="connsiteY2" fmla="*/ 6960871 h 6967242"/>
              <a:gd name="connsiteX3" fmla="*/ 64736 w 3997465"/>
              <a:gd name="connsiteY3" fmla="*/ 6967242 h 6967242"/>
              <a:gd name="connsiteX4" fmla="*/ 0 w 3997465"/>
              <a:gd name="connsiteY4" fmla="*/ 6967242 h 6967242"/>
              <a:gd name="connsiteX5" fmla="*/ 40460 w 3997465"/>
              <a:gd name="connsiteY5" fmla="*/ 0 h 6967242"/>
              <a:gd name="connsiteX0" fmla="*/ 1111034 w 5068039"/>
              <a:gd name="connsiteY0" fmla="*/ 0 h 6977053"/>
              <a:gd name="connsiteX1" fmla="*/ 5068039 w 5068039"/>
              <a:gd name="connsiteY1" fmla="*/ 8092 h 6977053"/>
              <a:gd name="connsiteX2" fmla="*/ 3836702 w 5068039"/>
              <a:gd name="connsiteY2" fmla="*/ 6960871 h 6977053"/>
              <a:gd name="connsiteX3" fmla="*/ 1135310 w 5068039"/>
              <a:gd name="connsiteY3" fmla="*/ 6967242 h 6977053"/>
              <a:gd name="connsiteX4" fmla="*/ 0 w 5068039"/>
              <a:gd name="connsiteY4" fmla="*/ 6977053 h 6977053"/>
              <a:gd name="connsiteX5" fmla="*/ 1111034 w 5068039"/>
              <a:gd name="connsiteY5" fmla="*/ 0 h 6977053"/>
              <a:gd name="connsiteX0" fmla="*/ 33417 w 5068039"/>
              <a:gd name="connsiteY0" fmla="*/ 0 h 7006486"/>
              <a:gd name="connsiteX1" fmla="*/ 5068039 w 5068039"/>
              <a:gd name="connsiteY1" fmla="*/ 37525 h 7006486"/>
              <a:gd name="connsiteX2" fmla="*/ 3836702 w 5068039"/>
              <a:gd name="connsiteY2" fmla="*/ 6990304 h 7006486"/>
              <a:gd name="connsiteX3" fmla="*/ 1135310 w 5068039"/>
              <a:gd name="connsiteY3" fmla="*/ 6996675 h 7006486"/>
              <a:gd name="connsiteX4" fmla="*/ 0 w 5068039"/>
              <a:gd name="connsiteY4" fmla="*/ 7006486 h 7006486"/>
              <a:gd name="connsiteX5" fmla="*/ 33417 w 5068039"/>
              <a:gd name="connsiteY5" fmla="*/ 0 h 700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039" h="7006486">
                <a:moveTo>
                  <a:pt x="33417" y="0"/>
                </a:moveTo>
                <a:lnTo>
                  <a:pt x="5068039" y="37525"/>
                </a:lnTo>
                <a:lnTo>
                  <a:pt x="3836702" y="6990304"/>
                </a:lnTo>
                <a:lnTo>
                  <a:pt x="1135310" y="6996675"/>
                </a:lnTo>
                <a:lnTo>
                  <a:pt x="0" y="7006486"/>
                </a:lnTo>
                <a:lnTo>
                  <a:pt x="33417"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US"/>
          </a:p>
        </p:txBody>
      </p:sp>
      <p:sp>
        <p:nvSpPr>
          <p:cNvPr id="11" name="Freeform 10"/>
          <p:cNvSpPr/>
          <p:nvPr/>
        </p:nvSpPr>
        <p:spPr>
          <a:xfrm>
            <a:off x="6803922" y="-39329"/>
            <a:ext cx="5456903" cy="2713703"/>
          </a:xfrm>
          <a:custGeom>
            <a:avLst/>
            <a:gdLst>
              <a:gd name="connsiteX0" fmla="*/ 0 w 3893574"/>
              <a:gd name="connsiteY0" fmla="*/ 19664 h 2713703"/>
              <a:gd name="connsiteX1" fmla="*/ 0 w 3893574"/>
              <a:gd name="connsiteY1" fmla="*/ 19664 h 2713703"/>
              <a:gd name="connsiteX2" fmla="*/ 3893574 w 3893574"/>
              <a:gd name="connsiteY2" fmla="*/ 2713703 h 2713703"/>
              <a:gd name="connsiteX3" fmla="*/ 3873909 w 3893574"/>
              <a:gd name="connsiteY3" fmla="*/ 0 h 2713703"/>
              <a:gd name="connsiteX4" fmla="*/ 0 w 3893574"/>
              <a:gd name="connsiteY4" fmla="*/ 19664 h 271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574" h="2713703">
                <a:moveTo>
                  <a:pt x="0" y="19664"/>
                </a:moveTo>
                <a:lnTo>
                  <a:pt x="0" y="19664"/>
                </a:lnTo>
                <a:lnTo>
                  <a:pt x="3893574" y="2713703"/>
                </a:lnTo>
                <a:lnTo>
                  <a:pt x="3873909" y="0"/>
                </a:lnTo>
                <a:lnTo>
                  <a:pt x="0" y="1966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94325" y="802117"/>
            <a:ext cx="5826219" cy="1600200"/>
          </a:xfrm>
        </p:spPr>
        <p:txBody>
          <a:bodyPr>
            <a:normAutofit/>
          </a:bodyPr>
          <a:lstStyle/>
          <a:p>
            <a:r>
              <a:rPr lang="en-US" sz="4000" b="1" dirty="0" smtClean="0">
                <a:solidFill>
                  <a:schemeClr val="accent1"/>
                </a:solidFill>
                <a:latin typeface="+mn-lt"/>
              </a:rPr>
              <a:t>WHAT IS MENINGITIS AND SEPTICAEMIA?</a:t>
            </a:r>
            <a:endParaRPr lang="en-US" sz="4000" b="1" dirty="0">
              <a:solidFill>
                <a:schemeClr val="accent1"/>
              </a:solidFill>
              <a:latin typeface="+mn-lt"/>
            </a:endParaRPr>
          </a:p>
        </p:txBody>
      </p:sp>
      <p:pic>
        <p:nvPicPr>
          <p:cNvPr id="12" name="Picture 11"/>
          <p:cNvPicPr>
            <a:picLocks noChangeAspect="1"/>
          </p:cNvPicPr>
          <p:nvPr/>
        </p:nvPicPr>
        <p:blipFill>
          <a:blip r:embed="rId4">
            <a:alphaModFix amt="5000"/>
            <a:extLst>
              <a:ext uri="{28A0092B-C50C-407E-A947-70E740481C1C}">
                <a14:useLocalDpi xmlns:a14="http://schemas.microsoft.com/office/drawing/2010/main"/>
              </a:ext>
            </a:extLst>
          </a:blip>
          <a:stretch>
            <a:fillRect/>
          </a:stretch>
        </p:blipFill>
        <p:spPr>
          <a:xfrm>
            <a:off x="1431474" y="2691356"/>
            <a:ext cx="3657063" cy="4045133"/>
          </a:xfrm>
          <a:prstGeom prst="rect">
            <a:avLst/>
          </a:prstGeom>
        </p:spPr>
      </p:pic>
      <p:sp>
        <p:nvSpPr>
          <p:cNvPr id="3" name="Freeform 2"/>
          <p:cNvSpPr/>
          <p:nvPr/>
        </p:nvSpPr>
        <p:spPr>
          <a:xfrm>
            <a:off x="-285135" y="-49161"/>
            <a:ext cx="7089058" cy="1081548"/>
          </a:xfrm>
          <a:custGeom>
            <a:avLst/>
            <a:gdLst>
              <a:gd name="connsiteX0" fmla="*/ 5545394 w 5545394"/>
              <a:gd name="connsiteY0" fmla="*/ 29496 h 1081548"/>
              <a:gd name="connsiteX1" fmla="*/ 5545394 w 5545394"/>
              <a:gd name="connsiteY1" fmla="*/ 29496 h 1081548"/>
              <a:gd name="connsiteX2" fmla="*/ 0 w 5545394"/>
              <a:gd name="connsiteY2" fmla="*/ 1081548 h 1081548"/>
              <a:gd name="connsiteX3" fmla="*/ 19665 w 5545394"/>
              <a:gd name="connsiteY3" fmla="*/ 0 h 1081548"/>
              <a:gd name="connsiteX4" fmla="*/ 5545394 w 5545394"/>
              <a:gd name="connsiteY4" fmla="*/ 29496 h 10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5394" h="1081548">
                <a:moveTo>
                  <a:pt x="5545394" y="29496"/>
                </a:moveTo>
                <a:lnTo>
                  <a:pt x="5545394" y="29496"/>
                </a:lnTo>
                <a:lnTo>
                  <a:pt x="0" y="1081548"/>
                </a:lnTo>
                <a:lnTo>
                  <a:pt x="19665" y="0"/>
                </a:lnTo>
                <a:lnTo>
                  <a:pt x="5545394" y="29496"/>
                </a:lnTo>
                <a:close/>
              </a:path>
            </a:pathLst>
          </a:custGeom>
          <a:gradFill>
            <a:gsLst>
              <a:gs pos="29000">
                <a:schemeClr val="accent1"/>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1988" y="374959"/>
            <a:ext cx="1264886" cy="783330"/>
          </a:xfrm>
          <a:prstGeom prst="rect">
            <a:avLst/>
          </a:prstGeom>
        </p:spPr>
      </p:pic>
      <p:sp>
        <p:nvSpPr>
          <p:cNvPr id="22" name="TextBox 21"/>
          <p:cNvSpPr txBox="1"/>
          <p:nvPr/>
        </p:nvSpPr>
        <p:spPr>
          <a:xfrm>
            <a:off x="494325" y="2719902"/>
            <a:ext cx="4594212" cy="2339102"/>
          </a:xfrm>
          <a:prstGeom prst="rect">
            <a:avLst/>
          </a:prstGeom>
          <a:noFill/>
        </p:spPr>
        <p:txBody>
          <a:bodyPr wrap="square" rtlCol="0">
            <a:spAutoFit/>
          </a:bodyPr>
          <a:lstStyle/>
          <a:p>
            <a:r>
              <a:rPr lang="en-GB" sz="1900" b="1" dirty="0" smtClean="0">
                <a:solidFill>
                  <a:srgbClr val="00ADA3"/>
                </a:solidFill>
                <a:ea typeface="Roboto" panose="02000000000000000000" pitchFamily="2" charset="0"/>
                <a:cs typeface="Arial" panose="020B0604020202020204" pitchFamily="34" charset="0"/>
              </a:rPr>
              <a:t>Meningitis</a:t>
            </a:r>
            <a:endParaRPr lang="en-GB" sz="1900" b="1" dirty="0">
              <a:solidFill>
                <a:srgbClr val="00ADA3"/>
              </a:solidFill>
              <a:ea typeface="Roboto" panose="02000000000000000000" pitchFamily="2" charset="0"/>
              <a:cs typeface="Arial" panose="020B0604020202020204" pitchFamily="34" charset="0"/>
            </a:endParaRPr>
          </a:p>
          <a:p>
            <a:pPr marL="285744" indent="-285744">
              <a:buFont typeface="Arial" panose="020B0604020202020204" pitchFamily="34" charset="0"/>
              <a:buChar char="•"/>
            </a:pPr>
            <a:r>
              <a:rPr lang="en-GB" dirty="0"/>
              <a:t>An infection of the protective membranes that surround the brain and spinal cord </a:t>
            </a:r>
            <a:endParaRPr lang="en-GB" dirty="0" smtClean="0"/>
          </a:p>
          <a:p>
            <a:pPr marL="285744" indent="-285744">
              <a:buFont typeface="Arial" panose="020B0604020202020204" pitchFamily="34" charset="0"/>
              <a:buChar char="•"/>
            </a:pPr>
            <a:r>
              <a:rPr lang="en-GB" dirty="0" smtClean="0"/>
              <a:t>Can cause: brain damage, deafness, blindness</a:t>
            </a:r>
            <a:endParaRPr lang="en-GB" dirty="0"/>
          </a:p>
          <a:p>
            <a:pPr marL="285744" indent="-285744">
              <a:buFont typeface="Arial" panose="020B0604020202020204" pitchFamily="34" charset="0"/>
              <a:buChar char="•"/>
            </a:pPr>
            <a:endParaRPr lang="en-GB" dirty="0">
              <a:ea typeface="Roboto" panose="02000000000000000000" pitchFamily="2" charset="0"/>
              <a:cs typeface="Arial" panose="020B0604020202020204" pitchFamily="34" charset="0"/>
            </a:endParaRPr>
          </a:p>
          <a:p>
            <a:pPr marL="285744" indent="-285744">
              <a:buFont typeface="Arial" panose="020B0604020202020204" pitchFamily="34" charset="0"/>
              <a:buChar char="•"/>
            </a:pPr>
            <a:endParaRPr lang="en-GB" sz="1900" dirty="0">
              <a:ea typeface="Roboto" panose="02000000000000000000" pitchFamily="2" charset="0"/>
              <a:cs typeface="Arial" panose="020B0604020202020204" pitchFamily="34" charset="0"/>
            </a:endParaRPr>
          </a:p>
        </p:txBody>
      </p:sp>
      <p:sp>
        <p:nvSpPr>
          <p:cNvPr id="23" name="TextBox 22"/>
          <p:cNvSpPr txBox="1"/>
          <p:nvPr/>
        </p:nvSpPr>
        <p:spPr>
          <a:xfrm>
            <a:off x="494325" y="4455491"/>
            <a:ext cx="4336022" cy="2693045"/>
          </a:xfrm>
          <a:prstGeom prst="rect">
            <a:avLst/>
          </a:prstGeom>
          <a:noFill/>
        </p:spPr>
        <p:txBody>
          <a:bodyPr wrap="square" rtlCol="0">
            <a:spAutoFit/>
          </a:bodyPr>
          <a:lstStyle/>
          <a:p>
            <a:r>
              <a:rPr lang="en-GB" sz="1900" b="1" dirty="0" smtClean="0">
                <a:solidFill>
                  <a:srgbClr val="00ADA3"/>
                </a:solidFill>
                <a:ea typeface="Roboto" panose="02000000000000000000" pitchFamily="2" charset="0"/>
                <a:cs typeface="Arial" panose="020B0604020202020204" pitchFamily="34" charset="0"/>
              </a:rPr>
              <a:t>Septicaemia</a:t>
            </a:r>
            <a:endParaRPr lang="en-GB" sz="1900" b="1" dirty="0">
              <a:solidFill>
                <a:srgbClr val="00ADA3"/>
              </a:solidFill>
              <a:ea typeface="Roboto" panose="02000000000000000000" pitchFamily="2" charset="0"/>
              <a:cs typeface="Arial" panose="020B0604020202020204" pitchFamily="34" charset="0"/>
            </a:endParaRPr>
          </a:p>
          <a:p>
            <a:pPr marL="285744" indent="-285744">
              <a:buFont typeface="Arial" panose="020B0604020202020204" pitchFamily="34" charset="0"/>
              <a:buChar char="•"/>
            </a:pPr>
            <a:r>
              <a:rPr lang="en-GB" sz="1900" dirty="0" smtClean="0">
                <a:ea typeface="Roboto" panose="02000000000000000000" pitchFamily="2" charset="0"/>
                <a:cs typeface="Arial" panose="020B0604020202020204" pitchFamily="34" charset="0"/>
              </a:rPr>
              <a:t>Causes blood poisoning</a:t>
            </a:r>
          </a:p>
          <a:p>
            <a:pPr marL="285744" indent="-285744">
              <a:buFont typeface="Arial" panose="020B0604020202020204" pitchFamily="34" charset="0"/>
              <a:buChar char="•"/>
            </a:pPr>
            <a:r>
              <a:rPr lang="en-GB" sz="1900" dirty="0" smtClean="0">
                <a:ea typeface="Roboto" panose="02000000000000000000" pitchFamily="2" charset="0"/>
                <a:cs typeface="Arial" panose="020B0604020202020204" pitchFamily="34" charset="0"/>
              </a:rPr>
              <a:t>Can cause: limb loss, organ damage</a:t>
            </a:r>
          </a:p>
          <a:p>
            <a:pPr marL="285744" indent="-285744">
              <a:buFont typeface="Arial" panose="020B0604020202020204" pitchFamily="34" charset="0"/>
              <a:buChar char="•"/>
            </a:pPr>
            <a:endParaRPr lang="en-GB" sz="1900" dirty="0">
              <a:ea typeface="Roboto" panose="02000000000000000000" pitchFamily="2" charset="0"/>
              <a:cs typeface="Arial" panose="020B0604020202020204" pitchFamily="34" charset="0"/>
            </a:endParaRPr>
          </a:p>
          <a:p>
            <a:pPr algn="ctr"/>
            <a:r>
              <a:rPr lang="en-GB" sz="1900" b="1" dirty="0" smtClean="0">
                <a:solidFill>
                  <a:srgbClr val="582C83"/>
                </a:solidFill>
                <a:ea typeface="Roboto" panose="02000000000000000000" pitchFamily="2" charset="0"/>
                <a:cs typeface="Arial" panose="020B0604020202020204" pitchFamily="34" charset="0"/>
              </a:rPr>
              <a:t>Both can result in death in as little as 12 hours</a:t>
            </a:r>
            <a:endParaRPr lang="en-GB" sz="1900" b="1" dirty="0">
              <a:solidFill>
                <a:srgbClr val="582C83"/>
              </a:solidFill>
              <a:ea typeface="Roboto" panose="02000000000000000000" pitchFamily="2" charset="0"/>
              <a:cs typeface="Arial" panose="020B0604020202020204" pitchFamily="34" charset="0"/>
            </a:endParaRPr>
          </a:p>
          <a:p>
            <a:pPr marL="285744" indent="-285744">
              <a:buFont typeface="Arial" panose="020B0604020202020204" pitchFamily="34" charset="0"/>
              <a:buChar char="•"/>
            </a:pPr>
            <a:endParaRPr lang="en-GB" dirty="0">
              <a:ea typeface="Roboto" panose="02000000000000000000" pitchFamily="2" charset="0"/>
              <a:cs typeface="Arial" panose="020B0604020202020204" pitchFamily="34" charset="0"/>
            </a:endParaRPr>
          </a:p>
          <a:p>
            <a:pPr marL="285744" indent="-285744">
              <a:buFont typeface="Arial" panose="020B0604020202020204" pitchFamily="34" charset="0"/>
              <a:buChar char="•"/>
            </a:pPr>
            <a:endParaRPr lang="en-GB" dirty="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836863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676FF7D-08D2-49D9-83E2-AC6F505BE4D2}"/>
              </a:ext>
            </a:extLst>
          </p:cNvPr>
          <p:cNvPicPr>
            <a:picLocks noChangeAspect="1"/>
          </p:cNvPicPr>
          <p:nvPr/>
        </p:nvPicPr>
        <p:blipFill rotWithShape="1">
          <a:blip r:embed="rId3"/>
          <a:srcRect l="19531" t="17778" r="53125" b="13056"/>
          <a:stretch/>
        </p:blipFill>
        <p:spPr>
          <a:xfrm>
            <a:off x="-1" y="307112"/>
            <a:ext cx="3984615" cy="5669538"/>
          </a:xfrm>
          <a:prstGeom prst="rect">
            <a:avLst/>
          </a:prstGeom>
        </p:spPr>
      </p:pic>
      <p:pic>
        <p:nvPicPr>
          <p:cNvPr id="5" name="Picture 4">
            <a:extLst>
              <a:ext uri="{FF2B5EF4-FFF2-40B4-BE49-F238E27FC236}">
                <a16:creationId xmlns="" xmlns:a16="http://schemas.microsoft.com/office/drawing/2014/main" id="{0ECF06EB-4633-494F-8436-BAB18F1BF167}"/>
              </a:ext>
            </a:extLst>
          </p:cNvPr>
          <p:cNvPicPr>
            <a:picLocks noChangeAspect="1"/>
          </p:cNvPicPr>
          <p:nvPr/>
        </p:nvPicPr>
        <p:blipFill rotWithShape="1">
          <a:blip r:embed="rId4"/>
          <a:srcRect l="19375" t="18807" r="51250" b="11943"/>
          <a:stretch/>
        </p:blipFill>
        <p:spPr>
          <a:xfrm>
            <a:off x="3802350" y="307112"/>
            <a:ext cx="4275448" cy="5669538"/>
          </a:xfrm>
          <a:prstGeom prst="rect">
            <a:avLst/>
          </a:prstGeom>
        </p:spPr>
      </p:pic>
      <p:pic>
        <p:nvPicPr>
          <p:cNvPr id="6" name="Picture 5">
            <a:extLst>
              <a:ext uri="{FF2B5EF4-FFF2-40B4-BE49-F238E27FC236}">
                <a16:creationId xmlns="" xmlns:a16="http://schemas.microsoft.com/office/drawing/2014/main" id="{F63A511E-1390-452C-8623-D8C21D96647D}"/>
              </a:ext>
            </a:extLst>
          </p:cNvPr>
          <p:cNvPicPr>
            <a:picLocks noChangeAspect="1"/>
          </p:cNvPicPr>
          <p:nvPr/>
        </p:nvPicPr>
        <p:blipFill rotWithShape="1">
          <a:blip r:embed="rId5"/>
          <a:srcRect l="18750" t="18056" r="52031" b="13612"/>
          <a:stretch/>
        </p:blipFill>
        <p:spPr>
          <a:xfrm>
            <a:off x="7882230" y="307112"/>
            <a:ext cx="4309770" cy="5669538"/>
          </a:xfrm>
          <a:prstGeom prst="rect">
            <a:avLst/>
          </a:prstGeom>
        </p:spPr>
      </p:pic>
      <p:sp>
        <p:nvSpPr>
          <p:cNvPr id="7" name="Title 4"/>
          <p:cNvSpPr txBox="1">
            <a:spLocks/>
          </p:cNvSpPr>
          <p:nvPr/>
        </p:nvSpPr>
        <p:spPr>
          <a:xfrm>
            <a:off x="854504" y="6262778"/>
            <a:ext cx="11337496" cy="5952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b="0" i="0" kern="1200">
                <a:solidFill>
                  <a:schemeClr val="tx1"/>
                </a:solidFill>
                <a:latin typeface="Roboto" charset="0"/>
                <a:ea typeface="Roboto" charset="0"/>
                <a:cs typeface="Roboto" charset="0"/>
              </a:defRPr>
            </a:lvl1pPr>
          </a:lstStyle>
          <a:p>
            <a:pPr algn="r"/>
            <a:r>
              <a:rPr lang="en-US" sz="2400" b="1" dirty="0" smtClean="0">
                <a:solidFill>
                  <a:srgbClr val="FFFFFF"/>
                </a:solidFill>
              </a:rPr>
              <a:t>Thes</a:t>
            </a:r>
            <a:r>
              <a:rPr lang="en-US" sz="2400" b="1" dirty="0" smtClean="0">
                <a:solidFill>
                  <a:srgbClr val="FFFFFF"/>
                </a:solidFill>
              </a:rPr>
              <a:t>e are the three ways in which we are fighting for a world free of meningitis</a:t>
            </a:r>
            <a:endParaRPr lang="en-US" sz="2400" b="1" dirty="0">
              <a:solidFill>
                <a:srgbClr val="FFFFFF"/>
              </a:solidFill>
            </a:endParaRPr>
          </a:p>
        </p:txBody>
      </p:sp>
    </p:spTree>
    <p:extLst>
      <p:ext uri="{BB962C8B-B14F-4D97-AF65-F5344CB8AC3E}">
        <p14:creationId xmlns:p14="http://schemas.microsoft.com/office/powerpoint/2010/main" val="2626146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707" y="-49161"/>
            <a:ext cx="8332118" cy="7001959"/>
          </a:xfrm>
          <a:prstGeom prst="rect">
            <a:avLst/>
          </a:prstGeom>
        </p:spPr>
      </p:pic>
      <p:sp>
        <p:nvSpPr>
          <p:cNvPr id="9" name="Freeform 8"/>
          <p:cNvSpPr/>
          <p:nvPr/>
        </p:nvSpPr>
        <p:spPr>
          <a:xfrm>
            <a:off x="-285134" y="-68826"/>
            <a:ext cx="7074896" cy="7021624"/>
          </a:xfrm>
          <a:custGeom>
            <a:avLst/>
            <a:gdLst>
              <a:gd name="connsiteX0" fmla="*/ 40460 w 3997465"/>
              <a:gd name="connsiteY0" fmla="*/ 0 h 6967242"/>
              <a:gd name="connsiteX1" fmla="*/ 3997465 w 3997465"/>
              <a:gd name="connsiteY1" fmla="*/ 8092 h 6967242"/>
              <a:gd name="connsiteX2" fmla="*/ 2702740 w 3997465"/>
              <a:gd name="connsiteY2" fmla="*/ 6951058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470312 w 3997465"/>
              <a:gd name="connsiteY2" fmla="*/ 5940519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766128 w 3997465"/>
              <a:gd name="connsiteY2" fmla="*/ 6951059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266057 w 3997465"/>
              <a:gd name="connsiteY2" fmla="*/ 6960871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766128 w 3997465"/>
              <a:gd name="connsiteY2" fmla="*/ 6960871 h 6967242"/>
              <a:gd name="connsiteX3" fmla="*/ 64736 w 3997465"/>
              <a:gd name="connsiteY3" fmla="*/ 6967242 h 6967242"/>
              <a:gd name="connsiteX4" fmla="*/ 0 w 3997465"/>
              <a:gd name="connsiteY4" fmla="*/ 6967242 h 6967242"/>
              <a:gd name="connsiteX5" fmla="*/ 40460 w 3997465"/>
              <a:gd name="connsiteY5" fmla="*/ 0 h 6967242"/>
              <a:gd name="connsiteX0" fmla="*/ 1111034 w 5068039"/>
              <a:gd name="connsiteY0" fmla="*/ 0 h 6977053"/>
              <a:gd name="connsiteX1" fmla="*/ 5068039 w 5068039"/>
              <a:gd name="connsiteY1" fmla="*/ 8092 h 6977053"/>
              <a:gd name="connsiteX2" fmla="*/ 3836702 w 5068039"/>
              <a:gd name="connsiteY2" fmla="*/ 6960871 h 6977053"/>
              <a:gd name="connsiteX3" fmla="*/ 1135310 w 5068039"/>
              <a:gd name="connsiteY3" fmla="*/ 6967242 h 6977053"/>
              <a:gd name="connsiteX4" fmla="*/ 0 w 5068039"/>
              <a:gd name="connsiteY4" fmla="*/ 6977053 h 6977053"/>
              <a:gd name="connsiteX5" fmla="*/ 1111034 w 5068039"/>
              <a:gd name="connsiteY5" fmla="*/ 0 h 6977053"/>
              <a:gd name="connsiteX0" fmla="*/ 33417 w 5068039"/>
              <a:gd name="connsiteY0" fmla="*/ 0 h 7006486"/>
              <a:gd name="connsiteX1" fmla="*/ 5068039 w 5068039"/>
              <a:gd name="connsiteY1" fmla="*/ 37525 h 7006486"/>
              <a:gd name="connsiteX2" fmla="*/ 3836702 w 5068039"/>
              <a:gd name="connsiteY2" fmla="*/ 6990304 h 7006486"/>
              <a:gd name="connsiteX3" fmla="*/ 1135310 w 5068039"/>
              <a:gd name="connsiteY3" fmla="*/ 6996675 h 7006486"/>
              <a:gd name="connsiteX4" fmla="*/ 0 w 5068039"/>
              <a:gd name="connsiteY4" fmla="*/ 7006486 h 7006486"/>
              <a:gd name="connsiteX5" fmla="*/ 33417 w 5068039"/>
              <a:gd name="connsiteY5" fmla="*/ 0 h 700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039" h="7006486">
                <a:moveTo>
                  <a:pt x="33417" y="0"/>
                </a:moveTo>
                <a:lnTo>
                  <a:pt x="5068039" y="37525"/>
                </a:lnTo>
                <a:lnTo>
                  <a:pt x="3836702" y="6990304"/>
                </a:lnTo>
                <a:lnTo>
                  <a:pt x="1135310" y="6996675"/>
                </a:lnTo>
                <a:lnTo>
                  <a:pt x="0" y="7006486"/>
                </a:lnTo>
                <a:lnTo>
                  <a:pt x="33417"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US"/>
          </a:p>
        </p:txBody>
      </p:sp>
      <p:sp>
        <p:nvSpPr>
          <p:cNvPr id="11" name="Freeform 10"/>
          <p:cNvSpPr/>
          <p:nvPr/>
        </p:nvSpPr>
        <p:spPr>
          <a:xfrm>
            <a:off x="6803922" y="-39329"/>
            <a:ext cx="5456903" cy="2713703"/>
          </a:xfrm>
          <a:custGeom>
            <a:avLst/>
            <a:gdLst>
              <a:gd name="connsiteX0" fmla="*/ 0 w 3893574"/>
              <a:gd name="connsiteY0" fmla="*/ 19664 h 2713703"/>
              <a:gd name="connsiteX1" fmla="*/ 0 w 3893574"/>
              <a:gd name="connsiteY1" fmla="*/ 19664 h 2713703"/>
              <a:gd name="connsiteX2" fmla="*/ 3893574 w 3893574"/>
              <a:gd name="connsiteY2" fmla="*/ 2713703 h 2713703"/>
              <a:gd name="connsiteX3" fmla="*/ 3873909 w 3893574"/>
              <a:gd name="connsiteY3" fmla="*/ 0 h 2713703"/>
              <a:gd name="connsiteX4" fmla="*/ 0 w 3893574"/>
              <a:gd name="connsiteY4" fmla="*/ 19664 h 271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574" h="2713703">
                <a:moveTo>
                  <a:pt x="0" y="19664"/>
                </a:moveTo>
                <a:lnTo>
                  <a:pt x="0" y="19664"/>
                </a:lnTo>
                <a:lnTo>
                  <a:pt x="3893574" y="2713703"/>
                </a:lnTo>
                <a:lnTo>
                  <a:pt x="3873909" y="0"/>
                </a:lnTo>
                <a:lnTo>
                  <a:pt x="0" y="1966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94325" y="802117"/>
            <a:ext cx="5826219" cy="1600200"/>
          </a:xfrm>
        </p:spPr>
        <p:txBody>
          <a:bodyPr>
            <a:normAutofit/>
          </a:bodyPr>
          <a:lstStyle/>
          <a:p>
            <a:r>
              <a:rPr lang="en-US" sz="4000" b="1" dirty="0" smtClean="0">
                <a:solidFill>
                  <a:schemeClr val="accent1"/>
                </a:solidFill>
                <a:latin typeface="+mn-lt"/>
              </a:rPr>
              <a:t>WHY IT MATTERS TO YOU</a:t>
            </a:r>
            <a:endParaRPr lang="en-US" sz="4000" b="1" dirty="0">
              <a:solidFill>
                <a:schemeClr val="accent1"/>
              </a:solidFill>
              <a:latin typeface="+mn-lt"/>
            </a:endParaRPr>
          </a:p>
        </p:txBody>
      </p:sp>
      <p:pic>
        <p:nvPicPr>
          <p:cNvPr id="12" name="Picture 11"/>
          <p:cNvPicPr>
            <a:picLocks noChangeAspect="1"/>
          </p:cNvPicPr>
          <p:nvPr/>
        </p:nvPicPr>
        <p:blipFill>
          <a:blip r:embed="rId4">
            <a:alphaModFix amt="5000"/>
            <a:extLst>
              <a:ext uri="{28A0092B-C50C-407E-A947-70E740481C1C}">
                <a14:useLocalDpi xmlns:a14="http://schemas.microsoft.com/office/drawing/2010/main"/>
              </a:ext>
            </a:extLst>
          </a:blip>
          <a:stretch>
            <a:fillRect/>
          </a:stretch>
        </p:blipFill>
        <p:spPr>
          <a:xfrm>
            <a:off x="1431474" y="2691356"/>
            <a:ext cx="3657063" cy="4045133"/>
          </a:xfrm>
          <a:prstGeom prst="rect">
            <a:avLst/>
          </a:prstGeom>
        </p:spPr>
      </p:pic>
      <p:sp>
        <p:nvSpPr>
          <p:cNvPr id="3" name="Freeform 2"/>
          <p:cNvSpPr/>
          <p:nvPr/>
        </p:nvSpPr>
        <p:spPr>
          <a:xfrm>
            <a:off x="-285135" y="-49161"/>
            <a:ext cx="7089058" cy="1081548"/>
          </a:xfrm>
          <a:custGeom>
            <a:avLst/>
            <a:gdLst>
              <a:gd name="connsiteX0" fmla="*/ 5545394 w 5545394"/>
              <a:gd name="connsiteY0" fmla="*/ 29496 h 1081548"/>
              <a:gd name="connsiteX1" fmla="*/ 5545394 w 5545394"/>
              <a:gd name="connsiteY1" fmla="*/ 29496 h 1081548"/>
              <a:gd name="connsiteX2" fmla="*/ 0 w 5545394"/>
              <a:gd name="connsiteY2" fmla="*/ 1081548 h 1081548"/>
              <a:gd name="connsiteX3" fmla="*/ 19665 w 5545394"/>
              <a:gd name="connsiteY3" fmla="*/ 0 h 1081548"/>
              <a:gd name="connsiteX4" fmla="*/ 5545394 w 5545394"/>
              <a:gd name="connsiteY4" fmla="*/ 29496 h 10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5394" h="1081548">
                <a:moveTo>
                  <a:pt x="5545394" y="29496"/>
                </a:moveTo>
                <a:lnTo>
                  <a:pt x="5545394" y="29496"/>
                </a:lnTo>
                <a:lnTo>
                  <a:pt x="0" y="1081548"/>
                </a:lnTo>
                <a:lnTo>
                  <a:pt x="19665" y="0"/>
                </a:lnTo>
                <a:lnTo>
                  <a:pt x="5545394" y="29496"/>
                </a:lnTo>
                <a:close/>
              </a:path>
            </a:pathLst>
          </a:custGeom>
          <a:gradFill>
            <a:gsLst>
              <a:gs pos="29000">
                <a:schemeClr val="accent1"/>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1988" y="374959"/>
            <a:ext cx="1264886" cy="783330"/>
          </a:xfrm>
          <a:prstGeom prst="rect">
            <a:avLst/>
          </a:prstGeom>
        </p:spPr>
      </p:pic>
      <p:sp>
        <p:nvSpPr>
          <p:cNvPr id="22" name="TextBox 21"/>
          <p:cNvSpPr txBox="1"/>
          <p:nvPr/>
        </p:nvSpPr>
        <p:spPr>
          <a:xfrm>
            <a:off x="494325" y="2719902"/>
            <a:ext cx="4594212" cy="3293209"/>
          </a:xfrm>
          <a:prstGeom prst="rect">
            <a:avLst/>
          </a:prstGeom>
          <a:noFill/>
        </p:spPr>
        <p:txBody>
          <a:bodyPr wrap="square" rtlCol="0">
            <a:spAutoFit/>
          </a:bodyPr>
          <a:lstStyle/>
          <a:p>
            <a:pPr marL="342900" indent="-342900">
              <a:buFont typeface="Arial" panose="020B0604020202020204" pitchFamily="34" charset="0"/>
              <a:buChar char="•"/>
            </a:pPr>
            <a:r>
              <a:rPr lang="en-GB" sz="1900" dirty="0" smtClean="0">
                <a:ea typeface="Roboto" panose="02000000000000000000" pitchFamily="2" charset="0"/>
                <a:cs typeface="Arial" panose="020B0604020202020204" pitchFamily="34" charset="0"/>
              </a:rPr>
              <a:t>Students are more at risk than the general population</a:t>
            </a:r>
            <a:endParaRPr lang="en-GB" sz="1900" dirty="0">
              <a:ea typeface="Roboto" panose="02000000000000000000" pitchFamily="2" charset="0"/>
              <a:cs typeface="Arial" panose="020B0604020202020204" pitchFamily="34" charset="0"/>
            </a:endParaRPr>
          </a:p>
          <a:p>
            <a:pPr marL="285744" indent="-285744">
              <a:buFont typeface="Arial" panose="020B0604020202020204" pitchFamily="34" charset="0"/>
              <a:buChar char="•"/>
            </a:pPr>
            <a:r>
              <a:rPr lang="en-GB" sz="1900" dirty="0" smtClean="0"/>
              <a:t>Symptoms can be similar to that of a hangover or fresher’s flu </a:t>
            </a:r>
            <a:r>
              <a:rPr lang="en-GB" sz="1900" dirty="0" smtClean="0"/>
              <a:t>and you can be in intensive care in under 12 hours</a:t>
            </a:r>
          </a:p>
          <a:p>
            <a:pPr marL="285744" indent="-285744">
              <a:buFont typeface="Arial" panose="020B0604020202020204" pitchFamily="34" charset="0"/>
              <a:buChar char="•"/>
            </a:pPr>
            <a:r>
              <a:rPr lang="en-GB" sz="1900" dirty="0" smtClean="0"/>
              <a:t>1 in 10 people carry the disease in the general population</a:t>
            </a:r>
          </a:p>
          <a:p>
            <a:pPr marL="285744" indent="-285744">
              <a:buFont typeface="Arial" panose="020B0604020202020204" pitchFamily="34" charset="0"/>
              <a:buChar char="•"/>
            </a:pPr>
            <a:r>
              <a:rPr lang="en-GB" sz="1900" dirty="0" smtClean="0"/>
              <a:t>1 in 4 students carry the disease</a:t>
            </a:r>
            <a:endParaRPr lang="en-GB" sz="1900" dirty="0" smtClean="0"/>
          </a:p>
          <a:p>
            <a:pPr marL="285744" indent="-285744">
              <a:buFont typeface="Arial" panose="020B0604020202020204" pitchFamily="34" charset="0"/>
              <a:buChar char="•"/>
            </a:pPr>
            <a:r>
              <a:rPr lang="en-GB" sz="1900" dirty="0" smtClean="0"/>
              <a:t>Awareness is key</a:t>
            </a:r>
            <a:endParaRPr lang="en-GB" sz="1900" dirty="0"/>
          </a:p>
          <a:p>
            <a:pPr marL="285744" indent="-285744">
              <a:buFont typeface="Arial" panose="020B0604020202020204" pitchFamily="34" charset="0"/>
              <a:buChar char="•"/>
            </a:pPr>
            <a:endParaRPr lang="en-GB" dirty="0">
              <a:ea typeface="Roboto" panose="02000000000000000000" pitchFamily="2" charset="0"/>
              <a:cs typeface="Arial" panose="020B0604020202020204" pitchFamily="34" charset="0"/>
            </a:endParaRPr>
          </a:p>
          <a:p>
            <a:pPr marL="285744" indent="-285744">
              <a:buFont typeface="Arial" panose="020B0604020202020204" pitchFamily="34" charset="0"/>
              <a:buChar char="•"/>
            </a:pPr>
            <a:endParaRPr lang="en-GB" sz="1900" dirty="0">
              <a:ea typeface="Roboto" panose="02000000000000000000" pitchFamily="2" charset="0"/>
              <a:cs typeface="Arial" panose="020B0604020202020204" pitchFamily="34" charset="0"/>
            </a:endParaRPr>
          </a:p>
        </p:txBody>
      </p:sp>
      <p:sp>
        <p:nvSpPr>
          <p:cNvPr id="14" name="TextBox 13"/>
          <p:cNvSpPr txBox="1"/>
          <p:nvPr/>
        </p:nvSpPr>
        <p:spPr>
          <a:xfrm>
            <a:off x="501405" y="5535244"/>
            <a:ext cx="4594212" cy="1477328"/>
          </a:xfrm>
          <a:prstGeom prst="rect">
            <a:avLst/>
          </a:prstGeom>
          <a:noFill/>
        </p:spPr>
        <p:txBody>
          <a:bodyPr wrap="square" rtlCol="0">
            <a:spAutoFit/>
          </a:bodyPr>
          <a:lstStyle/>
          <a:p>
            <a:r>
              <a:rPr lang="en-GB" b="1" dirty="0" smtClean="0">
                <a:solidFill>
                  <a:srgbClr val="00ADA3"/>
                </a:solidFill>
                <a:ea typeface="Roboto" panose="02000000000000000000" pitchFamily="2" charset="0"/>
                <a:cs typeface="Arial" panose="020B0604020202020204" pitchFamily="34" charset="0"/>
              </a:rPr>
              <a:t>Kathleen was a fresher at the University of Leeds when she contracted meningitis and had to have both of her legs amputated as a result </a:t>
            </a:r>
            <a:endParaRPr lang="en-GB" dirty="0"/>
          </a:p>
          <a:p>
            <a:pPr marL="285744" indent="-285744">
              <a:buFont typeface="Arial" panose="020B0604020202020204" pitchFamily="34" charset="0"/>
              <a:buChar char="•"/>
            </a:pPr>
            <a:endParaRPr lang="en-GB" dirty="0">
              <a:ea typeface="Roboto" panose="02000000000000000000" pitchFamily="2" charset="0"/>
              <a:cs typeface="Arial" panose="020B0604020202020204" pitchFamily="34" charset="0"/>
            </a:endParaRPr>
          </a:p>
        </p:txBody>
      </p:sp>
      <p:sp>
        <p:nvSpPr>
          <p:cNvPr id="15" name="TextBox 14"/>
          <p:cNvSpPr txBox="1"/>
          <p:nvPr/>
        </p:nvSpPr>
        <p:spPr>
          <a:xfrm>
            <a:off x="7235267" y="4483052"/>
            <a:ext cx="4594212" cy="1908215"/>
          </a:xfrm>
          <a:prstGeom prst="rect">
            <a:avLst/>
          </a:prstGeom>
          <a:noFill/>
        </p:spPr>
        <p:txBody>
          <a:bodyPr wrap="square" rtlCol="0">
            <a:spAutoFit/>
          </a:bodyPr>
          <a:lstStyle/>
          <a:p>
            <a:pPr marL="285744" indent="-285744" algn="ctr">
              <a:buFont typeface="Arial" panose="020B0604020202020204" pitchFamily="34" charset="0"/>
              <a:buChar char="•"/>
            </a:pPr>
            <a:endParaRPr lang="en-GB" dirty="0">
              <a:ea typeface="Roboto" panose="02000000000000000000" pitchFamily="2" charset="0"/>
              <a:cs typeface="Arial" panose="020B0604020202020204" pitchFamily="34" charset="0"/>
            </a:endParaRPr>
          </a:p>
          <a:p>
            <a:pPr algn="ctr"/>
            <a:r>
              <a:rPr lang="en-GB" sz="2000" b="1" i="1" dirty="0" smtClean="0">
                <a:solidFill>
                  <a:schemeClr val="bg1"/>
                </a:solidFill>
              </a:rPr>
              <a:t>“My </a:t>
            </a:r>
            <a:r>
              <a:rPr lang="en-GB" sz="2000" b="1" i="1" dirty="0">
                <a:solidFill>
                  <a:schemeClr val="bg1"/>
                </a:solidFill>
              </a:rPr>
              <a:t>parents were confronted with the horrifying news that the daughter who had only left home a few months ago was dying</a:t>
            </a:r>
            <a:r>
              <a:rPr lang="en-GB" sz="2000" b="1" i="1" dirty="0" smtClean="0">
                <a:solidFill>
                  <a:schemeClr val="bg1"/>
                </a:solidFill>
              </a:rPr>
              <a:t>.” </a:t>
            </a:r>
            <a:r>
              <a:rPr lang="en-GB" sz="2000" b="1" dirty="0" smtClean="0">
                <a:solidFill>
                  <a:schemeClr val="bg1"/>
                </a:solidFill>
              </a:rPr>
              <a:t>Kathleen Hawkins</a:t>
            </a:r>
            <a:endParaRPr lang="en-GB" sz="1900" b="1" i="1" dirty="0">
              <a:solidFill>
                <a:schemeClr val="bg1"/>
              </a:solidFill>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44195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may contain: one or more people, ocean, outdoor and text">
            <a:extLst>
              <a:ext uri="{FF2B5EF4-FFF2-40B4-BE49-F238E27FC236}">
                <a16:creationId xmlns="" xmlns:a16="http://schemas.microsoft.com/office/drawing/2014/main" id="{1097D5E9-B129-4F18-9699-9AF282CAF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055" y="1326777"/>
            <a:ext cx="8676409" cy="455398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p:cNvSpPr txBox="1">
            <a:spLocks/>
          </p:cNvSpPr>
          <p:nvPr/>
        </p:nvSpPr>
        <p:spPr>
          <a:xfrm>
            <a:off x="854504" y="6262778"/>
            <a:ext cx="11337496" cy="5952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b="0" i="0" kern="1200">
                <a:solidFill>
                  <a:schemeClr val="tx1"/>
                </a:solidFill>
                <a:latin typeface="Roboto" charset="0"/>
                <a:ea typeface="Roboto" charset="0"/>
                <a:cs typeface="Roboto" charset="0"/>
              </a:defRPr>
            </a:lvl1pPr>
          </a:lstStyle>
          <a:p>
            <a:pPr algn="r"/>
            <a:r>
              <a:rPr lang="en-US" sz="2400" b="1" dirty="0" smtClean="0">
                <a:solidFill>
                  <a:srgbClr val="FFFFFF"/>
                </a:solidFill>
              </a:rPr>
              <a:t>KATHLEEN HAWKINS</a:t>
            </a:r>
            <a:endParaRPr lang="en-US" sz="2400" b="1" dirty="0">
              <a:solidFill>
                <a:srgbClr val="FFFFFF"/>
              </a:solidFill>
            </a:endParaRPr>
          </a:p>
        </p:txBody>
      </p:sp>
    </p:spTree>
    <p:extLst>
      <p:ext uri="{BB962C8B-B14F-4D97-AF65-F5344CB8AC3E}">
        <p14:creationId xmlns:p14="http://schemas.microsoft.com/office/powerpoint/2010/main" val="1659754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960" y="-68825"/>
            <a:ext cx="10565927" cy="7043952"/>
          </a:xfrm>
          <a:prstGeom prst="rect">
            <a:avLst/>
          </a:prstGeom>
        </p:spPr>
      </p:pic>
      <p:sp>
        <p:nvSpPr>
          <p:cNvPr id="9" name="Freeform 8"/>
          <p:cNvSpPr/>
          <p:nvPr/>
        </p:nvSpPr>
        <p:spPr>
          <a:xfrm>
            <a:off x="-285134" y="-68826"/>
            <a:ext cx="7074896" cy="7021624"/>
          </a:xfrm>
          <a:custGeom>
            <a:avLst/>
            <a:gdLst>
              <a:gd name="connsiteX0" fmla="*/ 40460 w 3997465"/>
              <a:gd name="connsiteY0" fmla="*/ 0 h 6967242"/>
              <a:gd name="connsiteX1" fmla="*/ 3997465 w 3997465"/>
              <a:gd name="connsiteY1" fmla="*/ 8092 h 6967242"/>
              <a:gd name="connsiteX2" fmla="*/ 2702740 w 3997465"/>
              <a:gd name="connsiteY2" fmla="*/ 6951058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470312 w 3997465"/>
              <a:gd name="connsiteY2" fmla="*/ 5940519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766128 w 3997465"/>
              <a:gd name="connsiteY2" fmla="*/ 6951059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266057 w 3997465"/>
              <a:gd name="connsiteY2" fmla="*/ 6960871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766128 w 3997465"/>
              <a:gd name="connsiteY2" fmla="*/ 6960871 h 6967242"/>
              <a:gd name="connsiteX3" fmla="*/ 64736 w 3997465"/>
              <a:gd name="connsiteY3" fmla="*/ 6967242 h 6967242"/>
              <a:gd name="connsiteX4" fmla="*/ 0 w 3997465"/>
              <a:gd name="connsiteY4" fmla="*/ 6967242 h 6967242"/>
              <a:gd name="connsiteX5" fmla="*/ 40460 w 3997465"/>
              <a:gd name="connsiteY5" fmla="*/ 0 h 6967242"/>
              <a:gd name="connsiteX0" fmla="*/ 1111034 w 5068039"/>
              <a:gd name="connsiteY0" fmla="*/ 0 h 6977053"/>
              <a:gd name="connsiteX1" fmla="*/ 5068039 w 5068039"/>
              <a:gd name="connsiteY1" fmla="*/ 8092 h 6977053"/>
              <a:gd name="connsiteX2" fmla="*/ 3836702 w 5068039"/>
              <a:gd name="connsiteY2" fmla="*/ 6960871 h 6977053"/>
              <a:gd name="connsiteX3" fmla="*/ 1135310 w 5068039"/>
              <a:gd name="connsiteY3" fmla="*/ 6967242 h 6977053"/>
              <a:gd name="connsiteX4" fmla="*/ 0 w 5068039"/>
              <a:gd name="connsiteY4" fmla="*/ 6977053 h 6977053"/>
              <a:gd name="connsiteX5" fmla="*/ 1111034 w 5068039"/>
              <a:gd name="connsiteY5" fmla="*/ 0 h 6977053"/>
              <a:gd name="connsiteX0" fmla="*/ 33417 w 5068039"/>
              <a:gd name="connsiteY0" fmla="*/ 0 h 7006486"/>
              <a:gd name="connsiteX1" fmla="*/ 5068039 w 5068039"/>
              <a:gd name="connsiteY1" fmla="*/ 37525 h 7006486"/>
              <a:gd name="connsiteX2" fmla="*/ 3836702 w 5068039"/>
              <a:gd name="connsiteY2" fmla="*/ 6990304 h 7006486"/>
              <a:gd name="connsiteX3" fmla="*/ 1135310 w 5068039"/>
              <a:gd name="connsiteY3" fmla="*/ 6996675 h 7006486"/>
              <a:gd name="connsiteX4" fmla="*/ 0 w 5068039"/>
              <a:gd name="connsiteY4" fmla="*/ 7006486 h 7006486"/>
              <a:gd name="connsiteX5" fmla="*/ 33417 w 5068039"/>
              <a:gd name="connsiteY5" fmla="*/ 0 h 700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039" h="7006486">
                <a:moveTo>
                  <a:pt x="33417" y="0"/>
                </a:moveTo>
                <a:lnTo>
                  <a:pt x="5068039" y="37525"/>
                </a:lnTo>
                <a:lnTo>
                  <a:pt x="3836702" y="6990304"/>
                </a:lnTo>
                <a:lnTo>
                  <a:pt x="1135310" y="6996675"/>
                </a:lnTo>
                <a:lnTo>
                  <a:pt x="0" y="7006486"/>
                </a:lnTo>
                <a:lnTo>
                  <a:pt x="33417"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US"/>
          </a:p>
        </p:txBody>
      </p:sp>
      <p:sp>
        <p:nvSpPr>
          <p:cNvPr id="11" name="Freeform 10"/>
          <p:cNvSpPr/>
          <p:nvPr/>
        </p:nvSpPr>
        <p:spPr>
          <a:xfrm>
            <a:off x="6803922" y="-39329"/>
            <a:ext cx="5456903" cy="2713703"/>
          </a:xfrm>
          <a:custGeom>
            <a:avLst/>
            <a:gdLst>
              <a:gd name="connsiteX0" fmla="*/ 0 w 3893574"/>
              <a:gd name="connsiteY0" fmla="*/ 19664 h 2713703"/>
              <a:gd name="connsiteX1" fmla="*/ 0 w 3893574"/>
              <a:gd name="connsiteY1" fmla="*/ 19664 h 2713703"/>
              <a:gd name="connsiteX2" fmla="*/ 3893574 w 3893574"/>
              <a:gd name="connsiteY2" fmla="*/ 2713703 h 2713703"/>
              <a:gd name="connsiteX3" fmla="*/ 3873909 w 3893574"/>
              <a:gd name="connsiteY3" fmla="*/ 0 h 2713703"/>
              <a:gd name="connsiteX4" fmla="*/ 0 w 3893574"/>
              <a:gd name="connsiteY4" fmla="*/ 19664 h 271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574" h="2713703">
                <a:moveTo>
                  <a:pt x="0" y="19664"/>
                </a:moveTo>
                <a:lnTo>
                  <a:pt x="0" y="19664"/>
                </a:lnTo>
                <a:lnTo>
                  <a:pt x="3893574" y="2713703"/>
                </a:lnTo>
                <a:lnTo>
                  <a:pt x="3873909" y="0"/>
                </a:lnTo>
                <a:lnTo>
                  <a:pt x="0" y="1966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94324" y="874847"/>
            <a:ext cx="5826219" cy="1600200"/>
          </a:xfrm>
        </p:spPr>
        <p:txBody>
          <a:bodyPr>
            <a:normAutofit fontScale="90000"/>
          </a:bodyPr>
          <a:lstStyle/>
          <a:p>
            <a:r>
              <a:rPr lang="en-US" sz="4000" b="1" dirty="0" smtClean="0">
                <a:solidFill>
                  <a:schemeClr val="accent1"/>
                </a:solidFill>
                <a:latin typeface="+mn-lt"/>
              </a:rPr>
              <a:t>WHAT YOUR DONATIONS WILL </a:t>
            </a:r>
            <a:r>
              <a:rPr lang="en-US" sz="4000" b="1" dirty="0" smtClean="0">
                <a:solidFill>
                  <a:schemeClr val="accent1"/>
                </a:solidFill>
                <a:latin typeface="+mn-lt"/>
              </a:rPr>
              <a:t>DO TO SUPPORT STUDENTS</a:t>
            </a:r>
            <a:endParaRPr lang="en-US" sz="4000" b="1" dirty="0">
              <a:solidFill>
                <a:schemeClr val="accent1"/>
              </a:solidFill>
              <a:latin typeface="+mn-lt"/>
            </a:endParaRPr>
          </a:p>
        </p:txBody>
      </p:sp>
      <p:pic>
        <p:nvPicPr>
          <p:cNvPr id="12" name="Picture 11"/>
          <p:cNvPicPr>
            <a:picLocks noChangeAspect="1"/>
          </p:cNvPicPr>
          <p:nvPr/>
        </p:nvPicPr>
        <p:blipFill>
          <a:blip r:embed="rId4">
            <a:alphaModFix amt="5000"/>
            <a:extLst>
              <a:ext uri="{28A0092B-C50C-407E-A947-70E740481C1C}">
                <a14:useLocalDpi xmlns:a14="http://schemas.microsoft.com/office/drawing/2010/main"/>
              </a:ext>
            </a:extLst>
          </a:blip>
          <a:stretch>
            <a:fillRect/>
          </a:stretch>
        </p:blipFill>
        <p:spPr>
          <a:xfrm>
            <a:off x="1431474" y="2691356"/>
            <a:ext cx="3657063" cy="4045133"/>
          </a:xfrm>
          <a:prstGeom prst="rect">
            <a:avLst/>
          </a:prstGeom>
        </p:spPr>
      </p:pic>
      <p:sp>
        <p:nvSpPr>
          <p:cNvPr id="3" name="Freeform 2"/>
          <p:cNvSpPr/>
          <p:nvPr/>
        </p:nvSpPr>
        <p:spPr>
          <a:xfrm>
            <a:off x="-285135" y="-49161"/>
            <a:ext cx="7089058" cy="1081548"/>
          </a:xfrm>
          <a:custGeom>
            <a:avLst/>
            <a:gdLst>
              <a:gd name="connsiteX0" fmla="*/ 5545394 w 5545394"/>
              <a:gd name="connsiteY0" fmla="*/ 29496 h 1081548"/>
              <a:gd name="connsiteX1" fmla="*/ 5545394 w 5545394"/>
              <a:gd name="connsiteY1" fmla="*/ 29496 h 1081548"/>
              <a:gd name="connsiteX2" fmla="*/ 0 w 5545394"/>
              <a:gd name="connsiteY2" fmla="*/ 1081548 h 1081548"/>
              <a:gd name="connsiteX3" fmla="*/ 19665 w 5545394"/>
              <a:gd name="connsiteY3" fmla="*/ 0 h 1081548"/>
              <a:gd name="connsiteX4" fmla="*/ 5545394 w 5545394"/>
              <a:gd name="connsiteY4" fmla="*/ 29496 h 10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5394" h="1081548">
                <a:moveTo>
                  <a:pt x="5545394" y="29496"/>
                </a:moveTo>
                <a:lnTo>
                  <a:pt x="5545394" y="29496"/>
                </a:lnTo>
                <a:lnTo>
                  <a:pt x="0" y="1081548"/>
                </a:lnTo>
                <a:lnTo>
                  <a:pt x="19665" y="0"/>
                </a:lnTo>
                <a:lnTo>
                  <a:pt x="5545394" y="29496"/>
                </a:lnTo>
                <a:close/>
              </a:path>
            </a:pathLst>
          </a:custGeom>
          <a:gradFill>
            <a:gsLst>
              <a:gs pos="29000">
                <a:schemeClr val="accent1"/>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1988" y="374959"/>
            <a:ext cx="1264886" cy="783330"/>
          </a:xfrm>
          <a:prstGeom prst="rect">
            <a:avLst/>
          </a:prstGeom>
        </p:spPr>
      </p:pic>
      <p:sp>
        <p:nvSpPr>
          <p:cNvPr id="22" name="TextBox 21"/>
          <p:cNvSpPr txBox="1"/>
          <p:nvPr/>
        </p:nvSpPr>
        <p:spPr>
          <a:xfrm>
            <a:off x="494324" y="2433785"/>
            <a:ext cx="4741531" cy="3600986"/>
          </a:xfrm>
          <a:prstGeom prst="rect">
            <a:avLst/>
          </a:prstGeom>
          <a:noFill/>
        </p:spPr>
        <p:txBody>
          <a:bodyPr wrap="square" rtlCol="0">
            <a:spAutoFit/>
          </a:bodyPr>
          <a:lstStyle/>
          <a:p>
            <a:endParaRPr lang="en-GB" sz="1200" b="1" dirty="0">
              <a:solidFill>
                <a:srgbClr val="00ADA3"/>
              </a:solidFill>
              <a:ea typeface="Roboto" panose="02000000000000000000" pitchFamily="2" charset="0"/>
              <a:cs typeface="Arial" panose="020B0604020202020204" pitchFamily="34" charset="0"/>
            </a:endParaRPr>
          </a:p>
          <a:p>
            <a:r>
              <a:rPr lang="en-GB" b="1" dirty="0" smtClean="0">
                <a:solidFill>
                  <a:srgbClr val="00ADA3"/>
                </a:solidFill>
                <a:ea typeface="Roboto" panose="02000000000000000000" pitchFamily="2" charset="0"/>
                <a:cs typeface="Arial" panose="020B0604020202020204" pitchFamily="34" charset="0"/>
              </a:rPr>
              <a:t>Fresher's fairs</a:t>
            </a:r>
          </a:p>
          <a:p>
            <a:pPr marL="342900" indent="-342900">
              <a:buFont typeface="Arial" panose="020B0604020202020204" pitchFamily="34" charset="0"/>
              <a:buChar char="•"/>
            </a:pPr>
            <a:r>
              <a:rPr lang="en-GB" dirty="0" smtClean="0">
                <a:ea typeface="Roboto" panose="02000000000000000000" pitchFamily="2" charset="0"/>
                <a:cs typeface="Arial" panose="020B0604020202020204" pitchFamily="34" charset="0"/>
              </a:rPr>
              <a:t>We hold awareness stalls at university fresher’s fairs to try and raise awareness</a:t>
            </a:r>
            <a:endParaRPr lang="en-GB" dirty="0">
              <a:ea typeface="Roboto" panose="02000000000000000000" pitchFamily="2" charset="0"/>
              <a:cs typeface="Arial" panose="020B0604020202020204" pitchFamily="34" charset="0"/>
            </a:endParaRPr>
          </a:p>
          <a:p>
            <a:r>
              <a:rPr lang="en-GB" b="1" dirty="0" smtClean="0">
                <a:solidFill>
                  <a:srgbClr val="00ADA3"/>
                </a:solidFill>
                <a:ea typeface="Roboto" panose="02000000000000000000" pitchFamily="2" charset="0"/>
                <a:cs typeface="Arial" panose="020B0604020202020204" pitchFamily="34" charset="0"/>
              </a:rPr>
              <a:t>Awareness campaigns </a:t>
            </a:r>
          </a:p>
          <a:p>
            <a:pPr marL="342900" indent="-342900">
              <a:buFont typeface="Arial" panose="020B0604020202020204" pitchFamily="34" charset="0"/>
              <a:buChar char="•"/>
            </a:pPr>
            <a:r>
              <a:rPr lang="en-GB" dirty="0" smtClean="0">
                <a:ea typeface="Roboto" panose="02000000000000000000" pitchFamily="2" charset="0"/>
                <a:cs typeface="Arial" panose="020B0604020202020204" pitchFamily="34" charset="0"/>
              </a:rPr>
              <a:t>National awareness campaigns such as the One Life, One Shot campaign which encourages students to get vaccinated before they start university </a:t>
            </a:r>
            <a:endParaRPr lang="en-GB" dirty="0">
              <a:ea typeface="Roboto" panose="02000000000000000000" pitchFamily="2" charset="0"/>
              <a:cs typeface="Arial" panose="020B0604020202020204" pitchFamily="34" charset="0"/>
            </a:endParaRPr>
          </a:p>
          <a:p>
            <a:r>
              <a:rPr lang="en-GB" b="1" dirty="0" smtClean="0">
                <a:solidFill>
                  <a:srgbClr val="00ADA3"/>
                </a:solidFill>
                <a:ea typeface="Roboto" panose="02000000000000000000" pitchFamily="2" charset="0"/>
                <a:cs typeface="Arial" panose="020B0604020202020204" pitchFamily="34" charset="0"/>
              </a:rPr>
              <a:t>Support </a:t>
            </a:r>
            <a:endParaRPr lang="en-GB" dirty="0">
              <a:ea typeface="Roboto" panose="02000000000000000000" pitchFamily="2" charset="0"/>
              <a:cs typeface="Arial" panose="020B0604020202020204" pitchFamily="34" charset="0"/>
            </a:endParaRPr>
          </a:p>
          <a:p>
            <a:pPr marL="285744" indent="-285744">
              <a:buFont typeface="Arial" panose="020B0604020202020204" pitchFamily="34" charset="0"/>
              <a:buChar char="•"/>
            </a:pPr>
            <a:r>
              <a:rPr lang="en-GB" dirty="0" smtClean="0">
                <a:ea typeface="Roboto" panose="02000000000000000000" pitchFamily="2" charset="0"/>
                <a:cs typeface="Arial" panose="020B0604020202020204" pitchFamily="34" charset="0"/>
              </a:rPr>
              <a:t>We have a variety of support services to help those who’s lives have been permanently impacted by this disease</a:t>
            </a:r>
            <a:endParaRPr lang="en-GB" dirty="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60804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285134" y="-68826"/>
            <a:ext cx="7074896" cy="7021624"/>
          </a:xfrm>
          <a:custGeom>
            <a:avLst/>
            <a:gdLst>
              <a:gd name="connsiteX0" fmla="*/ 40460 w 3997465"/>
              <a:gd name="connsiteY0" fmla="*/ 0 h 6967242"/>
              <a:gd name="connsiteX1" fmla="*/ 3997465 w 3997465"/>
              <a:gd name="connsiteY1" fmla="*/ 8092 h 6967242"/>
              <a:gd name="connsiteX2" fmla="*/ 2702740 w 3997465"/>
              <a:gd name="connsiteY2" fmla="*/ 6951058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470312 w 3997465"/>
              <a:gd name="connsiteY2" fmla="*/ 5940519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766128 w 3997465"/>
              <a:gd name="connsiteY2" fmla="*/ 6951059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266057 w 3997465"/>
              <a:gd name="connsiteY2" fmla="*/ 6960871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766128 w 3997465"/>
              <a:gd name="connsiteY2" fmla="*/ 6960871 h 6967242"/>
              <a:gd name="connsiteX3" fmla="*/ 64736 w 3997465"/>
              <a:gd name="connsiteY3" fmla="*/ 6967242 h 6967242"/>
              <a:gd name="connsiteX4" fmla="*/ 0 w 3997465"/>
              <a:gd name="connsiteY4" fmla="*/ 6967242 h 6967242"/>
              <a:gd name="connsiteX5" fmla="*/ 40460 w 3997465"/>
              <a:gd name="connsiteY5" fmla="*/ 0 h 6967242"/>
              <a:gd name="connsiteX0" fmla="*/ 1111034 w 5068039"/>
              <a:gd name="connsiteY0" fmla="*/ 0 h 6977053"/>
              <a:gd name="connsiteX1" fmla="*/ 5068039 w 5068039"/>
              <a:gd name="connsiteY1" fmla="*/ 8092 h 6977053"/>
              <a:gd name="connsiteX2" fmla="*/ 3836702 w 5068039"/>
              <a:gd name="connsiteY2" fmla="*/ 6960871 h 6977053"/>
              <a:gd name="connsiteX3" fmla="*/ 1135310 w 5068039"/>
              <a:gd name="connsiteY3" fmla="*/ 6967242 h 6977053"/>
              <a:gd name="connsiteX4" fmla="*/ 0 w 5068039"/>
              <a:gd name="connsiteY4" fmla="*/ 6977053 h 6977053"/>
              <a:gd name="connsiteX5" fmla="*/ 1111034 w 5068039"/>
              <a:gd name="connsiteY5" fmla="*/ 0 h 6977053"/>
              <a:gd name="connsiteX0" fmla="*/ 33417 w 5068039"/>
              <a:gd name="connsiteY0" fmla="*/ 0 h 7006486"/>
              <a:gd name="connsiteX1" fmla="*/ 5068039 w 5068039"/>
              <a:gd name="connsiteY1" fmla="*/ 37525 h 7006486"/>
              <a:gd name="connsiteX2" fmla="*/ 3836702 w 5068039"/>
              <a:gd name="connsiteY2" fmla="*/ 6990304 h 7006486"/>
              <a:gd name="connsiteX3" fmla="*/ 1135310 w 5068039"/>
              <a:gd name="connsiteY3" fmla="*/ 6996675 h 7006486"/>
              <a:gd name="connsiteX4" fmla="*/ 0 w 5068039"/>
              <a:gd name="connsiteY4" fmla="*/ 7006486 h 7006486"/>
              <a:gd name="connsiteX5" fmla="*/ 33417 w 5068039"/>
              <a:gd name="connsiteY5" fmla="*/ 0 h 700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039" h="7006486">
                <a:moveTo>
                  <a:pt x="33417" y="0"/>
                </a:moveTo>
                <a:lnTo>
                  <a:pt x="5068039" y="37525"/>
                </a:lnTo>
                <a:lnTo>
                  <a:pt x="3836702" y="6990304"/>
                </a:lnTo>
                <a:lnTo>
                  <a:pt x="1135310" y="6996675"/>
                </a:lnTo>
                <a:lnTo>
                  <a:pt x="0" y="7006486"/>
                </a:lnTo>
                <a:lnTo>
                  <a:pt x="33417"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US"/>
          </a:p>
        </p:txBody>
      </p:sp>
      <p:sp>
        <p:nvSpPr>
          <p:cNvPr id="11" name="Freeform 10"/>
          <p:cNvSpPr/>
          <p:nvPr/>
        </p:nvSpPr>
        <p:spPr>
          <a:xfrm>
            <a:off x="6803922" y="-39329"/>
            <a:ext cx="5456903" cy="2713703"/>
          </a:xfrm>
          <a:custGeom>
            <a:avLst/>
            <a:gdLst>
              <a:gd name="connsiteX0" fmla="*/ 0 w 3893574"/>
              <a:gd name="connsiteY0" fmla="*/ 19664 h 2713703"/>
              <a:gd name="connsiteX1" fmla="*/ 0 w 3893574"/>
              <a:gd name="connsiteY1" fmla="*/ 19664 h 2713703"/>
              <a:gd name="connsiteX2" fmla="*/ 3893574 w 3893574"/>
              <a:gd name="connsiteY2" fmla="*/ 2713703 h 2713703"/>
              <a:gd name="connsiteX3" fmla="*/ 3873909 w 3893574"/>
              <a:gd name="connsiteY3" fmla="*/ 0 h 2713703"/>
              <a:gd name="connsiteX4" fmla="*/ 0 w 3893574"/>
              <a:gd name="connsiteY4" fmla="*/ 19664 h 271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574" h="2713703">
                <a:moveTo>
                  <a:pt x="0" y="19664"/>
                </a:moveTo>
                <a:lnTo>
                  <a:pt x="0" y="19664"/>
                </a:lnTo>
                <a:lnTo>
                  <a:pt x="3893574" y="2713703"/>
                </a:lnTo>
                <a:lnTo>
                  <a:pt x="3873909" y="0"/>
                </a:lnTo>
                <a:lnTo>
                  <a:pt x="0" y="1966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94324" y="649675"/>
            <a:ext cx="5826219" cy="1600200"/>
          </a:xfrm>
        </p:spPr>
        <p:txBody>
          <a:bodyPr>
            <a:normAutofit/>
          </a:bodyPr>
          <a:lstStyle/>
          <a:p>
            <a:r>
              <a:rPr lang="en-US" sz="4000" b="1" dirty="0" smtClean="0">
                <a:solidFill>
                  <a:schemeClr val="accent1"/>
                </a:solidFill>
                <a:latin typeface="+mn-lt"/>
              </a:rPr>
              <a:t>WHY IT MATTERS TO THE WORLD</a:t>
            </a:r>
            <a:endParaRPr lang="en-US" sz="4000" b="1" dirty="0">
              <a:solidFill>
                <a:schemeClr val="accent1"/>
              </a:solidFill>
              <a:latin typeface="+mn-lt"/>
            </a:endParaRPr>
          </a:p>
        </p:txBody>
      </p:sp>
      <p:pic>
        <p:nvPicPr>
          <p:cNvPr id="12" name="Picture 11"/>
          <p:cNvPicPr>
            <a:picLocks noChangeAspect="1"/>
          </p:cNvPicPr>
          <p:nvPr/>
        </p:nvPicPr>
        <p:blipFill>
          <a:blip r:embed="rId3">
            <a:alphaModFix amt="5000"/>
            <a:extLst>
              <a:ext uri="{28A0092B-C50C-407E-A947-70E740481C1C}">
                <a14:useLocalDpi xmlns:a14="http://schemas.microsoft.com/office/drawing/2010/main"/>
              </a:ext>
            </a:extLst>
          </a:blip>
          <a:stretch>
            <a:fillRect/>
          </a:stretch>
        </p:blipFill>
        <p:spPr>
          <a:xfrm>
            <a:off x="1431474" y="2691356"/>
            <a:ext cx="3657063" cy="4045133"/>
          </a:xfrm>
          <a:prstGeom prst="rect">
            <a:avLst/>
          </a:prstGeom>
        </p:spPr>
      </p:pic>
      <p:sp>
        <p:nvSpPr>
          <p:cNvPr id="3" name="Freeform 2"/>
          <p:cNvSpPr/>
          <p:nvPr/>
        </p:nvSpPr>
        <p:spPr>
          <a:xfrm>
            <a:off x="-285135" y="-49161"/>
            <a:ext cx="7089058" cy="1081548"/>
          </a:xfrm>
          <a:custGeom>
            <a:avLst/>
            <a:gdLst>
              <a:gd name="connsiteX0" fmla="*/ 5545394 w 5545394"/>
              <a:gd name="connsiteY0" fmla="*/ 29496 h 1081548"/>
              <a:gd name="connsiteX1" fmla="*/ 5545394 w 5545394"/>
              <a:gd name="connsiteY1" fmla="*/ 29496 h 1081548"/>
              <a:gd name="connsiteX2" fmla="*/ 0 w 5545394"/>
              <a:gd name="connsiteY2" fmla="*/ 1081548 h 1081548"/>
              <a:gd name="connsiteX3" fmla="*/ 19665 w 5545394"/>
              <a:gd name="connsiteY3" fmla="*/ 0 h 1081548"/>
              <a:gd name="connsiteX4" fmla="*/ 5545394 w 5545394"/>
              <a:gd name="connsiteY4" fmla="*/ 29496 h 10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5394" h="1081548">
                <a:moveTo>
                  <a:pt x="5545394" y="29496"/>
                </a:moveTo>
                <a:lnTo>
                  <a:pt x="5545394" y="29496"/>
                </a:lnTo>
                <a:lnTo>
                  <a:pt x="0" y="1081548"/>
                </a:lnTo>
                <a:lnTo>
                  <a:pt x="19665" y="0"/>
                </a:lnTo>
                <a:lnTo>
                  <a:pt x="5545394" y="29496"/>
                </a:lnTo>
                <a:close/>
              </a:path>
            </a:pathLst>
          </a:custGeom>
          <a:gradFill>
            <a:gsLst>
              <a:gs pos="29000">
                <a:schemeClr val="accent1"/>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1988" y="374959"/>
            <a:ext cx="1264886" cy="783330"/>
          </a:xfrm>
          <a:prstGeom prst="rect">
            <a:avLst/>
          </a:prstGeom>
        </p:spPr>
      </p:pic>
      <p:sp>
        <p:nvSpPr>
          <p:cNvPr id="22" name="TextBox 21"/>
          <p:cNvSpPr txBox="1"/>
          <p:nvPr/>
        </p:nvSpPr>
        <p:spPr>
          <a:xfrm>
            <a:off x="494324" y="2565188"/>
            <a:ext cx="4741531" cy="3139321"/>
          </a:xfrm>
          <a:prstGeom prst="rect">
            <a:avLst/>
          </a:prstGeom>
          <a:noFill/>
        </p:spPr>
        <p:txBody>
          <a:bodyPr wrap="square" rtlCol="0">
            <a:spAutoFit/>
          </a:bodyPr>
          <a:lstStyle/>
          <a:p>
            <a:r>
              <a:rPr lang="en-GB" b="1" dirty="0" smtClean="0">
                <a:solidFill>
                  <a:srgbClr val="00ADA3"/>
                </a:solidFill>
                <a:ea typeface="Roboto" panose="02000000000000000000" pitchFamily="2" charset="0"/>
                <a:cs typeface="Arial" panose="020B0604020202020204" pitchFamily="34" charset="0"/>
              </a:rPr>
              <a:t>The problem</a:t>
            </a:r>
            <a:endParaRPr lang="en-GB" b="1" dirty="0">
              <a:solidFill>
                <a:srgbClr val="00ADA3"/>
              </a:solidFill>
              <a:ea typeface="Roboto" panose="02000000000000000000" pitchFamily="2" charset="0"/>
              <a:cs typeface="Arial" panose="020B0604020202020204" pitchFamily="34" charset="0"/>
            </a:endParaRPr>
          </a:p>
          <a:p>
            <a:pPr marL="285744" indent="-285744">
              <a:buFont typeface="Arial" panose="020B0604020202020204" pitchFamily="34" charset="0"/>
              <a:buChar char="•"/>
            </a:pPr>
            <a:r>
              <a:rPr lang="en-GB" dirty="0" smtClean="0">
                <a:ea typeface="Roboto" panose="02000000000000000000" pitchFamily="2" charset="0"/>
                <a:cs typeface="Arial" panose="020B0604020202020204" pitchFamily="34" charset="0"/>
              </a:rPr>
              <a:t>Meningitis and sepsis kill more children under 5 worldwide than malaria, tetanus, measles and aids </a:t>
            </a:r>
            <a:r>
              <a:rPr lang="en-GB" dirty="0" smtClean="0">
                <a:ea typeface="Roboto" panose="02000000000000000000" pitchFamily="2" charset="0"/>
                <a:cs typeface="Arial" panose="020B0604020202020204" pitchFamily="34" charset="0"/>
              </a:rPr>
              <a:t>combined</a:t>
            </a:r>
          </a:p>
          <a:p>
            <a:pPr marL="285744" indent="-285744">
              <a:buFont typeface="Arial" panose="020B0604020202020204" pitchFamily="34" charset="0"/>
              <a:buChar char="•"/>
            </a:pPr>
            <a:r>
              <a:rPr lang="en-GB" dirty="0" smtClean="0">
                <a:ea typeface="Roboto" panose="02000000000000000000" pitchFamily="2" charset="0"/>
                <a:cs typeface="Arial" panose="020B0604020202020204" pitchFamily="34" charset="0"/>
              </a:rPr>
              <a:t>Currently there is no global plan to defeat it – this is an injustice</a:t>
            </a:r>
          </a:p>
          <a:p>
            <a:pPr marL="285744" indent="-285744">
              <a:buFont typeface="Arial" panose="020B0604020202020204" pitchFamily="34" charset="0"/>
              <a:buChar char="•"/>
            </a:pPr>
            <a:r>
              <a:rPr lang="en-GB" dirty="0" smtClean="0">
                <a:ea typeface="Roboto" panose="02000000000000000000" pitchFamily="2" charset="0"/>
                <a:cs typeface="Arial" panose="020B0604020202020204" pitchFamily="34" charset="0"/>
              </a:rPr>
              <a:t>MRF believes no family should lose their child to this horrible disease wherever they are in the world</a:t>
            </a:r>
            <a:endParaRPr lang="en-GB" dirty="0">
              <a:ea typeface="Roboto" panose="02000000000000000000" pitchFamily="2" charset="0"/>
              <a:cs typeface="Arial" panose="020B0604020202020204" pitchFamily="34" charset="0"/>
            </a:endParaRPr>
          </a:p>
          <a:p>
            <a:pPr marL="285744" indent="-285744">
              <a:buFont typeface="Arial" panose="020B0604020202020204" pitchFamily="34" charset="0"/>
              <a:buChar char="•"/>
            </a:pPr>
            <a:endParaRPr lang="en-GB" dirty="0" smtClean="0">
              <a:ea typeface="Roboto" panose="02000000000000000000" pitchFamily="2" charset="0"/>
              <a:cs typeface="Arial" panose="020B0604020202020204" pitchFamily="34" charset="0"/>
            </a:endParaRPr>
          </a:p>
          <a:p>
            <a:pPr marL="285744" indent="-285744">
              <a:buFont typeface="Arial" panose="020B0604020202020204" pitchFamily="34" charset="0"/>
              <a:buChar char="•"/>
            </a:pPr>
            <a:endParaRPr lang="en-GB" dirty="0">
              <a:ea typeface="Roboto" panose="02000000000000000000" pitchFamily="2" charset="0"/>
              <a:cs typeface="Arial" panose="020B0604020202020204" pitchFamily="34" charset="0"/>
            </a:endParaRPr>
          </a:p>
        </p:txBody>
      </p:sp>
      <p:graphicFrame>
        <p:nvGraphicFramePr>
          <p:cNvPr id="14" name="Chart 13"/>
          <p:cNvGraphicFramePr>
            <a:graphicFrameLocks/>
          </p:cNvGraphicFramePr>
          <p:nvPr>
            <p:extLst/>
          </p:nvPr>
        </p:nvGraphicFramePr>
        <p:xfrm>
          <a:off x="6468268" y="1685593"/>
          <a:ext cx="5211331" cy="467982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09770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9"/>
          <p:cNvPicPr>
            <a:picLocks noGrp="1" noChangeAspect="1"/>
          </p:cNvPicPr>
          <p:nvPr/>
        </p:nvPicPr>
        <p:blipFill rotWithShape="1">
          <a:blip r:embed="rId3" cstate="screen">
            <a:extLst>
              <a:ext uri="{28A0092B-C50C-407E-A947-70E740481C1C}">
                <a14:useLocalDpi xmlns:a14="http://schemas.microsoft.com/office/drawing/2010/main"/>
              </a:ext>
            </a:extLst>
          </a:blip>
          <a:srcRect r="28695"/>
          <a:stretch/>
        </p:blipFill>
        <p:spPr>
          <a:xfrm>
            <a:off x="4334425" y="-56064"/>
            <a:ext cx="7864748" cy="6996100"/>
          </a:xfrm>
          <a:prstGeom prst="rect">
            <a:avLst/>
          </a:prstGeom>
        </p:spPr>
      </p:pic>
      <p:sp>
        <p:nvSpPr>
          <p:cNvPr id="9" name="Freeform 8"/>
          <p:cNvSpPr/>
          <p:nvPr/>
        </p:nvSpPr>
        <p:spPr>
          <a:xfrm>
            <a:off x="-285134" y="-68826"/>
            <a:ext cx="7074896" cy="7021624"/>
          </a:xfrm>
          <a:custGeom>
            <a:avLst/>
            <a:gdLst>
              <a:gd name="connsiteX0" fmla="*/ 40460 w 3997465"/>
              <a:gd name="connsiteY0" fmla="*/ 0 h 6967242"/>
              <a:gd name="connsiteX1" fmla="*/ 3997465 w 3997465"/>
              <a:gd name="connsiteY1" fmla="*/ 8092 h 6967242"/>
              <a:gd name="connsiteX2" fmla="*/ 2702740 w 3997465"/>
              <a:gd name="connsiteY2" fmla="*/ 6951058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470312 w 3997465"/>
              <a:gd name="connsiteY2" fmla="*/ 5940519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766128 w 3997465"/>
              <a:gd name="connsiteY2" fmla="*/ 6951059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266057 w 3997465"/>
              <a:gd name="connsiteY2" fmla="*/ 6960871 h 6967242"/>
              <a:gd name="connsiteX3" fmla="*/ 64736 w 3997465"/>
              <a:gd name="connsiteY3" fmla="*/ 6967242 h 6967242"/>
              <a:gd name="connsiteX4" fmla="*/ 0 w 3997465"/>
              <a:gd name="connsiteY4" fmla="*/ 6967242 h 6967242"/>
              <a:gd name="connsiteX5" fmla="*/ 40460 w 3997465"/>
              <a:gd name="connsiteY5" fmla="*/ 0 h 6967242"/>
              <a:gd name="connsiteX0" fmla="*/ 40460 w 3997465"/>
              <a:gd name="connsiteY0" fmla="*/ 0 h 6967242"/>
              <a:gd name="connsiteX1" fmla="*/ 3997465 w 3997465"/>
              <a:gd name="connsiteY1" fmla="*/ 8092 h 6967242"/>
              <a:gd name="connsiteX2" fmla="*/ 2766128 w 3997465"/>
              <a:gd name="connsiteY2" fmla="*/ 6960871 h 6967242"/>
              <a:gd name="connsiteX3" fmla="*/ 64736 w 3997465"/>
              <a:gd name="connsiteY3" fmla="*/ 6967242 h 6967242"/>
              <a:gd name="connsiteX4" fmla="*/ 0 w 3997465"/>
              <a:gd name="connsiteY4" fmla="*/ 6967242 h 6967242"/>
              <a:gd name="connsiteX5" fmla="*/ 40460 w 3997465"/>
              <a:gd name="connsiteY5" fmla="*/ 0 h 6967242"/>
              <a:gd name="connsiteX0" fmla="*/ 1111034 w 5068039"/>
              <a:gd name="connsiteY0" fmla="*/ 0 h 6977053"/>
              <a:gd name="connsiteX1" fmla="*/ 5068039 w 5068039"/>
              <a:gd name="connsiteY1" fmla="*/ 8092 h 6977053"/>
              <a:gd name="connsiteX2" fmla="*/ 3836702 w 5068039"/>
              <a:gd name="connsiteY2" fmla="*/ 6960871 h 6977053"/>
              <a:gd name="connsiteX3" fmla="*/ 1135310 w 5068039"/>
              <a:gd name="connsiteY3" fmla="*/ 6967242 h 6977053"/>
              <a:gd name="connsiteX4" fmla="*/ 0 w 5068039"/>
              <a:gd name="connsiteY4" fmla="*/ 6977053 h 6977053"/>
              <a:gd name="connsiteX5" fmla="*/ 1111034 w 5068039"/>
              <a:gd name="connsiteY5" fmla="*/ 0 h 6977053"/>
              <a:gd name="connsiteX0" fmla="*/ 33417 w 5068039"/>
              <a:gd name="connsiteY0" fmla="*/ 0 h 7006486"/>
              <a:gd name="connsiteX1" fmla="*/ 5068039 w 5068039"/>
              <a:gd name="connsiteY1" fmla="*/ 37525 h 7006486"/>
              <a:gd name="connsiteX2" fmla="*/ 3836702 w 5068039"/>
              <a:gd name="connsiteY2" fmla="*/ 6990304 h 7006486"/>
              <a:gd name="connsiteX3" fmla="*/ 1135310 w 5068039"/>
              <a:gd name="connsiteY3" fmla="*/ 6996675 h 7006486"/>
              <a:gd name="connsiteX4" fmla="*/ 0 w 5068039"/>
              <a:gd name="connsiteY4" fmla="*/ 7006486 h 7006486"/>
              <a:gd name="connsiteX5" fmla="*/ 33417 w 5068039"/>
              <a:gd name="connsiteY5" fmla="*/ 0 h 700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039" h="7006486">
                <a:moveTo>
                  <a:pt x="33417" y="0"/>
                </a:moveTo>
                <a:lnTo>
                  <a:pt x="5068039" y="37525"/>
                </a:lnTo>
                <a:lnTo>
                  <a:pt x="3836702" y="6990304"/>
                </a:lnTo>
                <a:lnTo>
                  <a:pt x="1135310" y="6996675"/>
                </a:lnTo>
                <a:lnTo>
                  <a:pt x="0" y="7006486"/>
                </a:lnTo>
                <a:lnTo>
                  <a:pt x="33417"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US"/>
          </a:p>
        </p:txBody>
      </p:sp>
      <p:sp>
        <p:nvSpPr>
          <p:cNvPr id="11" name="Freeform 10"/>
          <p:cNvSpPr/>
          <p:nvPr/>
        </p:nvSpPr>
        <p:spPr>
          <a:xfrm>
            <a:off x="6803922" y="-39329"/>
            <a:ext cx="5456903" cy="2713703"/>
          </a:xfrm>
          <a:custGeom>
            <a:avLst/>
            <a:gdLst>
              <a:gd name="connsiteX0" fmla="*/ 0 w 3893574"/>
              <a:gd name="connsiteY0" fmla="*/ 19664 h 2713703"/>
              <a:gd name="connsiteX1" fmla="*/ 0 w 3893574"/>
              <a:gd name="connsiteY1" fmla="*/ 19664 h 2713703"/>
              <a:gd name="connsiteX2" fmla="*/ 3893574 w 3893574"/>
              <a:gd name="connsiteY2" fmla="*/ 2713703 h 2713703"/>
              <a:gd name="connsiteX3" fmla="*/ 3873909 w 3893574"/>
              <a:gd name="connsiteY3" fmla="*/ 0 h 2713703"/>
              <a:gd name="connsiteX4" fmla="*/ 0 w 3893574"/>
              <a:gd name="connsiteY4" fmla="*/ 19664 h 271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574" h="2713703">
                <a:moveTo>
                  <a:pt x="0" y="19664"/>
                </a:moveTo>
                <a:lnTo>
                  <a:pt x="0" y="19664"/>
                </a:lnTo>
                <a:lnTo>
                  <a:pt x="3893574" y="2713703"/>
                </a:lnTo>
                <a:lnTo>
                  <a:pt x="3873909" y="0"/>
                </a:lnTo>
                <a:lnTo>
                  <a:pt x="0" y="1966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94324" y="649675"/>
            <a:ext cx="5826219" cy="1600200"/>
          </a:xfrm>
        </p:spPr>
        <p:txBody>
          <a:bodyPr>
            <a:normAutofit/>
          </a:bodyPr>
          <a:lstStyle/>
          <a:p>
            <a:r>
              <a:rPr lang="en-US" sz="4000" b="1" dirty="0" smtClean="0">
                <a:solidFill>
                  <a:schemeClr val="accent1"/>
                </a:solidFill>
                <a:latin typeface="+mn-lt"/>
              </a:rPr>
              <a:t>WHY IT MATTERS TO THE WORLD</a:t>
            </a:r>
            <a:endParaRPr lang="en-US" sz="4000" b="1" dirty="0">
              <a:solidFill>
                <a:schemeClr val="accent1"/>
              </a:solidFill>
              <a:latin typeface="+mn-lt"/>
            </a:endParaRPr>
          </a:p>
        </p:txBody>
      </p:sp>
      <p:pic>
        <p:nvPicPr>
          <p:cNvPr id="12" name="Picture 11"/>
          <p:cNvPicPr>
            <a:picLocks noChangeAspect="1"/>
          </p:cNvPicPr>
          <p:nvPr/>
        </p:nvPicPr>
        <p:blipFill>
          <a:blip r:embed="rId4">
            <a:alphaModFix amt="5000"/>
            <a:extLst>
              <a:ext uri="{28A0092B-C50C-407E-A947-70E740481C1C}">
                <a14:useLocalDpi xmlns:a14="http://schemas.microsoft.com/office/drawing/2010/main"/>
              </a:ext>
            </a:extLst>
          </a:blip>
          <a:stretch>
            <a:fillRect/>
          </a:stretch>
        </p:blipFill>
        <p:spPr>
          <a:xfrm>
            <a:off x="1431474" y="2691356"/>
            <a:ext cx="3657063" cy="4045133"/>
          </a:xfrm>
          <a:prstGeom prst="rect">
            <a:avLst/>
          </a:prstGeom>
        </p:spPr>
      </p:pic>
      <p:sp>
        <p:nvSpPr>
          <p:cNvPr id="3" name="Freeform 2"/>
          <p:cNvSpPr/>
          <p:nvPr/>
        </p:nvSpPr>
        <p:spPr>
          <a:xfrm>
            <a:off x="-285135" y="-49161"/>
            <a:ext cx="7089058" cy="1081548"/>
          </a:xfrm>
          <a:custGeom>
            <a:avLst/>
            <a:gdLst>
              <a:gd name="connsiteX0" fmla="*/ 5545394 w 5545394"/>
              <a:gd name="connsiteY0" fmla="*/ 29496 h 1081548"/>
              <a:gd name="connsiteX1" fmla="*/ 5545394 w 5545394"/>
              <a:gd name="connsiteY1" fmla="*/ 29496 h 1081548"/>
              <a:gd name="connsiteX2" fmla="*/ 0 w 5545394"/>
              <a:gd name="connsiteY2" fmla="*/ 1081548 h 1081548"/>
              <a:gd name="connsiteX3" fmla="*/ 19665 w 5545394"/>
              <a:gd name="connsiteY3" fmla="*/ 0 h 1081548"/>
              <a:gd name="connsiteX4" fmla="*/ 5545394 w 5545394"/>
              <a:gd name="connsiteY4" fmla="*/ 29496 h 10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5394" h="1081548">
                <a:moveTo>
                  <a:pt x="5545394" y="29496"/>
                </a:moveTo>
                <a:lnTo>
                  <a:pt x="5545394" y="29496"/>
                </a:lnTo>
                <a:lnTo>
                  <a:pt x="0" y="1081548"/>
                </a:lnTo>
                <a:lnTo>
                  <a:pt x="19665" y="0"/>
                </a:lnTo>
                <a:lnTo>
                  <a:pt x="5545394" y="29496"/>
                </a:lnTo>
                <a:close/>
              </a:path>
            </a:pathLst>
          </a:custGeom>
          <a:gradFill>
            <a:gsLst>
              <a:gs pos="29000">
                <a:schemeClr val="accent1"/>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1988" y="374959"/>
            <a:ext cx="1264886" cy="783330"/>
          </a:xfrm>
          <a:prstGeom prst="rect">
            <a:avLst/>
          </a:prstGeom>
        </p:spPr>
      </p:pic>
      <p:sp>
        <p:nvSpPr>
          <p:cNvPr id="22" name="TextBox 21"/>
          <p:cNvSpPr txBox="1"/>
          <p:nvPr/>
        </p:nvSpPr>
        <p:spPr>
          <a:xfrm>
            <a:off x="494324" y="2565188"/>
            <a:ext cx="4741531" cy="4247317"/>
          </a:xfrm>
          <a:prstGeom prst="rect">
            <a:avLst/>
          </a:prstGeom>
          <a:noFill/>
        </p:spPr>
        <p:txBody>
          <a:bodyPr wrap="square" rtlCol="0">
            <a:spAutoFit/>
          </a:bodyPr>
          <a:lstStyle/>
          <a:p>
            <a:r>
              <a:rPr lang="en-GB" b="1" dirty="0" smtClean="0">
                <a:solidFill>
                  <a:srgbClr val="00ADA3"/>
                </a:solidFill>
                <a:ea typeface="Roboto" panose="02000000000000000000" pitchFamily="2" charset="0"/>
                <a:cs typeface="Arial" panose="020B0604020202020204" pitchFamily="34" charset="0"/>
              </a:rPr>
              <a:t>The </a:t>
            </a:r>
            <a:r>
              <a:rPr lang="en-GB" b="1" dirty="0" smtClean="0">
                <a:solidFill>
                  <a:srgbClr val="00ADA3"/>
                </a:solidFill>
                <a:ea typeface="Roboto" panose="02000000000000000000" pitchFamily="2" charset="0"/>
                <a:cs typeface="Arial" panose="020B0604020202020204" pitchFamily="34" charset="0"/>
              </a:rPr>
              <a:t>solution</a:t>
            </a:r>
          </a:p>
          <a:p>
            <a:pPr marL="342900" indent="-342900">
              <a:buFont typeface="Arial" panose="020B0604020202020204" pitchFamily="34" charset="0"/>
              <a:buChar char="•"/>
            </a:pPr>
            <a:r>
              <a:rPr lang="en-GB" dirty="0" smtClean="0">
                <a:ea typeface="Roboto" panose="02000000000000000000" pitchFamily="2" charset="0"/>
                <a:cs typeface="Arial" panose="020B0604020202020204" pitchFamily="34" charset="0"/>
              </a:rPr>
              <a:t>MRF brought together the worlds leading experts for the first time to form a global task force</a:t>
            </a:r>
          </a:p>
          <a:p>
            <a:pPr marL="342900" indent="-342900">
              <a:buFont typeface="Arial" panose="020B0604020202020204" pitchFamily="34" charset="0"/>
              <a:buChar char="•"/>
            </a:pPr>
            <a:r>
              <a:rPr lang="en-GB" dirty="0" smtClean="0">
                <a:ea typeface="Roboto" panose="02000000000000000000" pitchFamily="2" charset="0"/>
                <a:cs typeface="Arial" panose="020B0604020202020204" pitchFamily="34" charset="0"/>
              </a:rPr>
              <a:t>This includes the World Health Organisations, UNICEF, and world renowned scientists </a:t>
            </a:r>
          </a:p>
          <a:p>
            <a:pPr marL="342900" indent="-342900">
              <a:buFont typeface="Arial" panose="020B0604020202020204" pitchFamily="34" charset="0"/>
              <a:buChar char="•"/>
            </a:pPr>
            <a:r>
              <a:rPr lang="en-GB" dirty="0" smtClean="0">
                <a:ea typeface="Roboto" panose="02000000000000000000" pitchFamily="2" charset="0"/>
                <a:cs typeface="Arial" panose="020B0604020202020204" pitchFamily="34" charset="0"/>
              </a:rPr>
              <a:t>Together we will create a global plan to defeat meningitis by 2030</a:t>
            </a:r>
          </a:p>
          <a:p>
            <a:r>
              <a:rPr lang="en-GB" dirty="0" smtClean="0">
                <a:ea typeface="Roboto" panose="02000000000000000000" pitchFamily="2" charset="0"/>
                <a:cs typeface="Arial" panose="020B0604020202020204" pitchFamily="34" charset="0"/>
              </a:rPr>
              <a:t/>
            </a:r>
            <a:br>
              <a:rPr lang="en-GB" dirty="0" smtClean="0">
                <a:ea typeface="Roboto" panose="02000000000000000000" pitchFamily="2" charset="0"/>
                <a:cs typeface="Arial" panose="020B0604020202020204" pitchFamily="34" charset="0"/>
              </a:rPr>
            </a:br>
            <a:endParaRPr lang="en-GB" dirty="0">
              <a:ea typeface="Roboto" panose="02000000000000000000" pitchFamily="2" charset="0"/>
              <a:cs typeface="Arial" panose="020B0604020202020204" pitchFamily="34" charset="0"/>
            </a:endParaRPr>
          </a:p>
          <a:p>
            <a:r>
              <a:rPr lang="en-GB" dirty="0" smtClean="0">
                <a:solidFill>
                  <a:srgbClr val="00A3AD"/>
                </a:solidFill>
                <a:ea typeface="Roboto" panose="02000000000000000000" pitchFamily="2" charset="0"/>
                <a:cs typeface="Arial" panose="020B0604020202020204" pitchFamily="34" charset="0"/>
              </a:rPr>
              <a:t>Your donations will help to fund this global tasks force and defeat a disease that causes such a high rate of child deaths in the world</a:t>
            </a:r>
          </a:p>
          <a:p>
            <a:pPr marL="342900" indent="-342900">
              <a:buFont typeface="Arial" panose="020B0604020202020204" pitchFamily="34" charset="0"/>
              <a:buChar char="•"/>
            </a:pPr>
            <a:endParaRPr lang="en-GB" dirty="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48271497"/>
      </p:ext>
    </p:extLst>
  </p:cSld>
  <p:clrMapOvr>
    <a:masterClrMapping/>
  </p:clrMapOvr>
  <p:timing>
    <p:tnLst>
      <p:par>
        <p:cTn id="1" dur="indefinite" restart="never" nodeType="tmRoot"/>
      </p:par>
    </p:tnLst>
  </p:timing>
</p:sld>
</file>

<file path=ppt/theme/theme1.xml><?xml version="1.0" encoding="utf-8"?>
<a:theme xmlns:a="http://schemas.openxmlformats.org/drawingml/2006/main" name="MRF">
  <a:themeElements>
    <a:clrScheme name="MRF FINAL">
      <a:dk1>
        <a:srgbClr val="191919"/>
      </a:dk1>
      <a:lt1>
        <a:srgbClr val="FFFFFF"/>
      </a:lt1>
      <a:dk2>
        <a:srgbClr val="191919"/>
      </a:dk2>
      <a:lt2>
        <a:srgbClr val="E7E6E6"/>
      </a:lt2>
      <a:accent1>
        <a:srgbClr val="582C83"/>
      </a:accent1>
      <a:accent2>
        <a:srgbClr val="D22630"/>
      </a:accent2>
      <a:accent3>
        <a:srgbClr val="0AA3AD"/>
      </a:accent3>
      <a:accent4>
        <a:srgbClr val="F2A900"/>
      </a:accent4>
      <a:accent5>
        <a:srgbClr val="3A5DC3"/>
      </a:accent5>
      <a:accent6>
        <a:srgbClr val="A5A5A5"/>
      </a:accent6>
      <a:hlink>
        <a:srgbClr val="582C83"/>
      </a:hlink>
      <a:folHlink>
        <a:srgbClr val="3A5D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496A6E41-BA07-DC4F-A2F8-5F8FDC84D580}" vid="{EBAE8E76-1FE9-7242-8659-0612872799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MRF</Template>
  <TotalTime>5698</TotalTime>
  <Words>740</Words>
  <Application>Microsoft Office PowerPoint</Application>
  <PresentationFormat>Widescreen</PresentationFormat>
  <Paragraphs>58</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Roboto</vt:lpstr>
      <vt:lpstr>Roboto Light</vt:lpstr>
      <vt:lpstr>MRF</vt:lpstr>
      <vt:lpstr>PowerPoint Presentation</vt:lpstr>
      <vt:lpstr>WHAT IS MENINGITIS AND SEPTICAEMIA?</vt:lpstr>
      <vt:lpstr>PowerPoint Presentation</vt:lpstr>
      <vt:lpstr>WHY IT MATTERS TO YOU</vt:lpstr>
      <vt:lpstr>PowerPoint Presentation</vt:lpstr>
      <vt:lpstr>WHAT YOUR DONATIONS WILL DO TO SUPPORT STUDENTS</vt:lpstr>
      <vt:lpstr>WHY IT MATTERS TO THE WORLD</vt:lpstr>
      <vt:lpstr>WHY IT MATTERS TO THE WORLD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PowerPoint</dc:title>
  <dc:creator>Microsoft Office User</dc:creator>
  <cp:lastModifiedBy>Jenny Robinson</cp:lastModifiedBy>
  <cp:revision>131</cp:revision>
  <cp:lastPrinted>2018-07-20T07:50:34Z</cp:lastPrinted>
  <dcterms:created xsi:type="dcterms:W3CDTF">2017-11-04T15:47:17Z</dcterms:created>
  <dcterms:modified xsi:type="dcterms:W3CDTF">2018-09-19T14:29:20Z</dcterms:modified>
  <cp:contentStatus/>
</cp:coreProperties>
</file>