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notesMasterIdLst>
    <p:notesMasterId r:id="rId30"/>
  </p:notesMasterIdLst>
  <p:handoutMasterIdLst>
    <p:handoutMasterId r:id="rId31"/>
  </p:handoutMasterIdLst>
  <p:sldIdLst>
    <p:sldId id="370" r:id="rId2"/>
    <p:sldId id="331" r:id="rId3"/>
    <p:sldId id="333" r:id="rId4"/>
    <p:sldId id="334" r:id="rId5"/>
    <p:sldId id="367" r:id="rId6"/>
    <p:sldId id="332" r:id="rId7"/>
    <p:sldId id="359" r:id="rId8"/>
    <p:sldId id="362" r:id="rId9"/>
    <p:sldId id="345" r:id="rId10"/>
    <p:sldId id="368" r:id="rId11"/>
    <p:sldId id="361" r:id="rId12"/>
    <p:sldId id="363" r:id="rId13"/>
    <p:sldId id="364" r:id="rId14"/>
    <p:sldId id="356" r:id="rId15"/>
    <p:sldId id="365" r:id="rId16"/>
    <p:sldId id="366" r:id="rId17"/>
    <p:sldId id="335" r:id="rId18"/>
    <p:sldId id="336" r:id="rId19"/>
    <p:sldId id="354" r:id="rId20"/>
    <p:sldId id="337" r:id="rId21"/>
    <p:sldId id="338" r:id="rId22"/>
    <p:sldId id="339" r:id="rId23"/>
    <p:sldId id="340" r:id="rId24"/>
    <p:sldId id="341" r:id="rId25"/>
    <p:sldId id="342" r:id="rId26"/>
    <p:sldId id="351" r:id="rId27"/>
    <p:sldId id="352" r:id="rId28"/>
    <p:sldId id="353" r:id="rId29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ecilia Medupin" initials="CM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768" autoAdjust="0"/>
    <p:restoredTop sz="95345" autoAdjust="0"/>
  </p:normalViewPr>
  <p:slideViewPr>
    <p:cSldViewPr>
      <p:cViewPr varScale="1">
        <p:scale>
          <a:sx n="95" d="100"/>
          <a:sy n="95" d="100"/>
        </p:scale>
        <p:origin x="319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B34EE-AB6B-4E7E-9321-C8673C7D9AA5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A0971-6FC1-46FD-BF93-F473558DAB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0520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054E8-5203-4A42-99BE-4EB215F3264D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A9147-E6CF-4471-A3D6-ACB02F775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453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0165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4955F-655E-4760-B331-5A9CDE4CA29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206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4955F-655E-4760-B331-5A9CDE4CA29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1755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5850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1134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3032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7429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687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4955F-655E-4760-B331-5A9CDE4CA29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1303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9724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70000"/>
              </a:lnSpc>
            </a:pPr>
            <a:endParaRPr lang="en-GB" sz="1200" dirty="0"/>
          </a:p>
          <a:p>
            <a:pPr>
              <a:lnSpc>
                <a:spcPct val="170000"/>
              </a:lnSpc>
            </a:pP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473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6075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7852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3769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2228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GB" b="1" u="sng" strike="noStrike" dirty="0">
              <a:solidFill>
                <a:srgbClr val="C00000"/>
              </a:solidFill>
            </a:endParaRPr>
          </a:p>
          <a:p>
            <a:pPr lvl="2"/>
            <a:endParaRPr lang="en-GB" b="1" u="sng" strike="noStrike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4955F-655E-4760-B331-5A9CDE4CA29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0181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231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8989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0342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8981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568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877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974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704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092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544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0" algn="l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4955F-655E-4760-B331-5A9CDE4CA29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206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4955F-655E-4760-B331-5A9CDE4CA29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175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163295-D0C3-AA49-8B41-F5F68AB7C4A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5373216"/>
            <a:ext cx="839788" cy="13466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220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836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648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70C0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528" y="6309320"/>
            <a:ext cx="2133600" cy="365125"/>
          </a:xfrm>
        </p:spPr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017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419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475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01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5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360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19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986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323528" y="5853300"/>
            <a:ext cx="1440160" cy="868175"/>
            <a:chOff x="179512" y="5754217"/>
            <a:chExt cx="1440160" cy="868175"/>
          </a:xfrm>
        </p:grpSpPr>
        <p:pic>
          <p:nvPicPr>
            <p:cNvPr id="7" name="Picture 2"/>
            <p:cNvPicPr>
              <a:picLocks noChangeAspect="1" noChangeArrowheads="1"/>
            </p:cNvPicPr>
            <p:nvPr userDrawn="1"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267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AF243-35AC-2947-B57B-42354DBBC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246" y="709759"/>
            <a:ext cx="9144000" cy="1470025"/>
          </a:xfrm>
          <a:solidFill>
            <a:srgbClr val="7030A0"/>
          </a:solidFill>
        </p:spPr>
        <p:txBody>
          <a:bodyPr anchor="ctr">
            <a:normAutofit fontScale="90000"/>
          </a:bodyPr>
          <a:lstStyle/>
          <a:p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Aquascience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Assessing the health of rivers and lakes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519F0-7512-A842-9262-3259B7C25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5596" y="2519246"/>
            <a:ext cx="7272808" cy="175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</a:rPr>
              <a:t>Lecture 1: Introduction and physio-chemical monitoring</a:t>
            </a:r>
          </a:p>
          <a:p>
            <a:endParaRPr lang="en-US" dirty="0"/>
          </a:p>
        </p:txBody>
      </p:sp>
      <p:pic>
        <p:nvPicPr>
          <p:cNvPr id="24" name="Picture 23" descr="A picture containing sky, water, outdoor, wooden&#10;&#10;Description automatically generated">
            <a:extLst>
              <a:ext uri="{FF2B5EF4-FFF2-40B4-BE49-F238E27FC236}">
                <a16:creationId xmlns:a16="http://schemas.microsoft.com/office/drawing/2014/main" id="{7C80CD05-E71C-1448-BF27-0D837C9833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649809"/>
            <a:ext cx="3035289" cy="227566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22BECF1-A86E-4345-9201-335A0014DC84}"/>
              </a:ext>
            </a:extLst>
          </p:cNvPr>
          <p:cNvSpPr txBox="1"/>
          <p:nvPr/>
        </p:nvSpPr>
        <p:spPr>
          <a:xfrm>
            <a:off x="2915817" y="5710180"/>
            <a:ext cx="30352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Photo by A. Bamford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D828DE-07B4-1042-AD63-95653C40F147}"/>
              </a:ext>
            </a:extLst>
          </p:cNvPr>
          <p:cNvSpPr txBox="1"/>
          <p:nvPr/>
        </p:nvSpPr>
        <p:spPr>
          <a:xfrm>
            <a:off x="1897358" y="6234308"/>
            <a:ext cx="7272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Dr. Cecilia </a:t>
            </a:r>
            <a:r>
              <a:rPr lang="en-US" sz="1600" dirty="0" err="1"/>
              <a:t>Medupin</a:t>
            </a:r>
            <a:r>
              <a:rPr lang="en-US" sz="1600" dirty="0"/>
              <a:t> and Professor Amanda Bamford, University of Manchester</a:t>
            </a:r>
          </a:p>
        </p:txBody>
      </p:sp>
    </p:spTree>
    <p:extLst>
      <p:ext uri="{BB962C8B-B14F-4D97-AF65-F5344CB8AC3E}">
        <p14:creationId xmlns:p14="http://schemas.microsoft.com/office/powerpoint/2010/main" val="4290932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salmonid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32040" y="5336299"/>
            <a:ext cx="4119480" cy="94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780" y="332656"/>
            <a:ext cx="8612219" cy="1143000"/>
          </a:xfrm>
        </p:spPr>
        <p:txBody>
          <a:bodyPr>
            <a:normAutofit/>
          </a:bodyPr>
          <a:lstStyle/>
          <a:p>
            <a:pPr algn="l"/>
            <a:r>
              <a:rPr lang="en-GB" dirty="0"/>
              <a:t>What do we measure?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330569"/>
            <a:ext cx="6480720" cy="4800600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GB" b="1" dirty="0"/>
              <a:t>Temperature</a:t>
            </a:r>
          </a:p>
          <a:p>
            <a:r>
              <a:rPr lang="en-GB" sz="2400" dirty="0"/>
              <a:t>All animals have a temperature range for which they can survive.</a:t>
            </a:r>
          </a:p>
          <a:p>
            <a:endParaRPr lang="en-GB" sz="2400" dirty="0"/>
          </a:p>
          <a:p>
            <a:r>
              <a:rPr lang="en-GB" sz="2400" dirty="0"/>
              <a:t>Affects the physiological processes such as respiration, digestion, length of life cycles or growth.</a:t>
            </a:r>
          </a:p>
          <a:p>
            <a:pPr marL="114300" indent="0">
              <a:buNone/>
            </a:pPr>
            <a:endParaRPr lang="en-GB" sz="2400" dirty="0"/>
          </a:p>
          <a:p>
            <a:r>
              <a:rPr lang="en-GB" sz="2400" dirty="0"/>
              <a:t>These animals have upper &amp; lower tolerance limits, so that above or below these limits, the animals would eventually die</a:t>
            </a:r>
          </a:p>
          <a:p>
            <a:pPr marL="114300" indent="0">
              <a:buNone/>
            </a:pPr>
            <a:r>
              <a:rPr lang="en-GB" sz="2400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5383681" y="6553275"/>
            <a:ext cx="39540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/>
              <a:t>http://www.necropsymanual.net/en/fish-groups/salmonids/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81528" y="5100209"/>
            <a:ext cx="2109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      Salmonid species</a:t>
            </a:r>
          </a:p>
        </p:txBody>
      </p:sp>
    </p:spTree>
    <p:extLst>
      <p:ext uri="{BB962C8B-B14F-4D97-AF65-F5344CB8AC3E}">
        <p14:creationId xmlns:p14="http://schemas.microsoft.com/office/powerpoint/2010/main" val="40743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760" y="290914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/>
              <a:t>What do we measure?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7571184" cy="4525963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GB" b="1" dirty="0"/>
              <a:t>Light</a:t>
            </a:r>
          </a:p>
          <a:p>
            <a:pPr lvl="1">
              <a:lnSpc>
                <a:spcPct val="150000"/>
              </a:lnSpc>
            </a:pPr>
            <a:r>
              <a:rPr lang="en-GB" sz="2400" dirty="0"/>
              <a:t>Major energy source in freshwater ecosystems </a:t>
            </a:r>
          </a:p>
          <a:p>
            <a:pPr lvl="1">
              <a:lnSpc>
                <a:spcPct val="150000"/>
              </a:lnSpc>
            </a:pPr>
            <a:r>
              <a:rPr lang="en-GB" sz="2400" dirty="0"/>
              <a:t>It is likely to influence plant populations </a:t>
            </a:r>
          </a:p>
          <a:p>
            <a:pPr lvl="1">
              <a:lnSpc>
                <a:spcPct val="150000"/>
              </a:lnSpc>
            </a:pPr>
            <a:r>
              <a:rPr lang="en-GB" sz="2400" dirty="0"/>
              <a:t>Based on the amount of energy produced by primary producers  </a:t>
            </a:r>
          </a:p>
          <a:p>
            <a:pPr lvl="1">
              <a:lnSpc>
                <a:spcPct val="150000"/>
              </a:lnSpc>
            </a:pPr>
            <a:r>
              <a:rPr lang="en-GB" sz="2400" dirty="0"/>
              <a:t>This relationship forms the basis of the food chain.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GB" sz="2400" dirty="0"/>
              <a:t>Primary producers are able to produce their own food using light as an energy source</a:t>
            </a:r>
          </a:p>
        </p:txBody>
      </p:sp>
    </p:spTree>
    <p:extLst>
      <p:ext uri="{BB962C8B-B14F-4D97-AF65-F5344CB8AC3E}">
        <p14:creationId xmlns:p14="http://schemas.microsoft.com/office/powerpoint/2010/main" val="3328264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/>
              <a:t>What do we measure?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GB" b="1" dirty="0"/>
              <a:t>Substrate</a:t>
            </a:r>
          </a:p>
          <a:p>
            <a:r>
              <a:rPr lang="en-GB" sz="2800" dirty="0"/>
              <a:t>Provides a natural home for a variety of activities e.g. resting, movement. </a:t>
            </a:r>
          </a:p>
          <a:p>
            <a:pPr marL="0" indent="0">
              <a:buNone/>
            </a:pPr>
            <a:endParaRPr lang="en-GB" sz="2800" dirty="0"/>
          </a:p>
          <a:p>
            <a:pPr marL="114300" indent="0">
              <a:buNone/>
            </a:pPr>
            <a:r>
              <a:rPr lang="en-GB" b="1" dirty="0"/>
              <a:t>Riparian vegetation</a:t>
            </a:r>
          </a:p>
          <a:p>
            <a:r>
              <a:rPr lang="en-GB" sz="2800" dirty="0"/>
              <a:t>Influences the amount &amp; nature of particular organic matter (litter) inputs to streams and rivers.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873652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pPr algn="l"/>
            <a:r>
              <a:rPr lang="en-GB" dirty="0"/>
              <a:t>What do we measure?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9186"/>
            <a:ext cx="6779096" cy="4800600"/>
          </a:xfrm>
        </p:spPr>
        <p:txBody>
          <a:bodyPr>
            <a:normAutofit/>
          </a:bodyPr>
          <a:lstStyle/>
          <a:p>
            <a:r>
              <a:rPr lang="en-GB" b="1" dirty="0"/>
              <a:t>pH </a:t>
            </a:r>
            <a:r>
              <a:rPr lang="en-GB" dirty="0"/>
              <a:t>measures the acidity of water </a:t>
            </a:r>
          </a:p>
          <a:p>
            <a:pPr marL="0" indent="0">
              <a:buNone/>
            </a:pPr>
            <a:endParaRPr lang="en-GB" dirty="0"/>
          </a:p>
          <a:p>
            <a:pPr lvl="0"/>
            <a:r>
              <a:rPr lang="en-GB" b="1" dirty="0"/>
              <a:t>Conductivity </a:t>
            </a:r>
            <a:r>
              <a:rPr lang="en-GB" dirty="0"/>
              <a:t>which measures the total ionic content of aquatic systems.</a:t>
            </a:r>
          </a:p>
          <a:p>
            <a:pPr marL="0" lvl="0" indent="0">
              <a:buNone/>
            </a:pPr>
            <a:endParaRPr lang="en-GB" dirty="0"/>
          </a:p>
          <a:p>
            <a:r>
              <a:rPr lang="en-GB" b="1" dirty="0"/>
              <a:t>Suspended solids- </a:t>
            </a:r>
            <a:r>
              <a:rPr lang="en-GB" sz="2800" dirty="0"/>
              <a:t>particulate materials suspended in freshwater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1052736"/>
            <a:ext cx="176368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7B5263E-FA54-EE43-B346-812781B52649}"/>
              </a:ext>
            </a:extLst>
          </p:cNvPr>
          <p:cNvSpPr/>
          <p:nvPr/>
        </p:nvSpPr>
        <p:spPr>
          <a:xfrm>
            <a:off x="4800600" y="635887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https://</a:t>
            </a:r>
            <a:r>
              <a:rPr lang="en-US" sz="800" dirty="0" err="1"/>
              <a:t>www.hydroponics.eu</a:t>
            </a:r>
            <a:r>
              <a:rPr lang="en-US" sz="800" dirty="0"/>
              <a:t>/digital-meter-</a:t>
            </a:r>
            <a:r>
              <a:rPr lang="en-US" sz="800" dirty="0" err="1"/>
              <a:t>hanna</a:t>
            </a:r>
            <a:r>
              <a:rPr lang="en-US" sz="800" dirty="0"/>
              <a:t>-instruments-</a:t>
            </a:r>
            <a:r>
              <a:rPr lang="en-US" sz="800" dirty="0" err="1"/>
              <a:t>phec</a:t>
            </a:r>
            <a:r>
              <a:rPr lang="en-US" sz="800" dirty="0"/>
              <a:t>-c-mod-combo-waterproof-~1112.html</a:t>
            </a:r>
          </a:p>
        </p:txBody>
      </p:sp>
    </p:spTree>
    <p:extLst>
      <p:ext uri="{BB962C8B-B14F-4D97-AF65-F5344CB8AC3E}">
        <p14:creationId xmlns:p14="http://schemas.microsoft.com/office/powerpoint/2010/main" val="389261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do we measure? </a:t>
            </a:r>
            <a:br>
              <a:rPr lang="en-GB" dirty="0"/>
            </a:br>
            <a:r>
              <a:rPr lang="en-GB" sz="3600" dirty="0">
                <a:solidFill>
                  <a:schemeClr val="tx1"/>
                </a:solidFill>
              </a:rPr>
              <a:t>Microelements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0508813"/>
              </p:ext>
            </p:extLst>
          </p:nvPr>
        </p:nvGraphicFramePr>
        <p:xfrm>
          <a:off x="1619673" y="1124744"/>
          <a:ext cx="7128793" cy="51024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4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1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3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77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ELEMENT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COMPOUNDS PRESENT IN WATER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MAJOR BIOLOGICAL ROLES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6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Carbon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Gas: CO</a:t>
                      </a:r>
                      <a:r>
                        <a:rPr lang="en-GB" sz="1400" baseline="-25000">
                          <a:effectLst/>
                        </a:rPr>
                        <a:t>2</a:t>
                      </a:r>
                      <a:r>
                        <a:rPr lang="en-GB" sz="1400">
                          <a:effectLst/>
                        </a:rPr>
                        <a:t>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Anions: HCO</a:t>
                      </a:r>
                      <a:r>
                        <a:rPr lang="en-GB" sz="1400" baseline="-25000">
                          <a:effectLst/>
                        </a:rPr>
                        <a:t>3</a:t>
                      </a:r>
                      <a:r>
                        <a:rPr lang="en-GB" sz="1400">
                          <a:effectLst/>
                        </a:rPr>
                        <a:t>¯; CO</a:t>
                      </a:r>
                      <a:r>
                        <a:rPr lang="en-GB" sz="1400" baseline="-25000">
                          <a:effectLst/>
                        </a:rPr>
                        <a:t>3</a:t>
                      </a:r>
                      <a:r>
                        <a:rPr lang="en-GB" sz="1400" baseline="30000">
                          <a:effectLst/>
                        </a:rPr>
                        <a:t>²¯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Photosynthesis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pH of water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6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Oxygen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Present as gas &amp; oxidized compounds 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Aerobic respiration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Oxidation reactions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6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Sodium, Potassium, Magnesium, Calcium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Cations: Na</a:t>
                      </a:r>
                      <a:r>
                        <a:rPr lang="en-GB" sz="1400" baseline="30000" dirty="0">
                          <a:effectLst/>
                        </a:rPr>
                        <a:t>+</a:t>
                      </a:r>
                      <a:r>
                        <a:rPr lang="en-GB" sz="1400" dirty="0">
                          <a:effectLst/>
                        </a:rPr>
                        <a:t>; K</a:t>
                      </a:r>
                      <a:r>
                        <a:rPr lang="en-GB" sz="1400" baseline="30000" dirty="0">
                          <a:effectLst/>
                        </a:rPr>
                        <a:t>+ </a:t>
                      </a:r>
                      <a:r>
                        <a:rPr lang="en-GB" sz="1400" dirty="0">
                          <a:effectLst/>
                        </a:rPr>
                        <a:t>; Mg²</a:t>
                      </a:r>
                      <a:r>
                        <a:rPr lang="en-GB" sz="1400" baseline="30000" dirty="0">
                          <a:effectLst/>
                        </a:rPr>
                        <a:t>+</a:t>
                      </a:r>
                      <a:r>
                        <a:rPr lang="en-GB" sz="1400" dirty="0">
                          <a:effectLst/>
                        </a:rPr>
                        <a:t>; Ca²</a:t>
                      </a:r>
                      <a:r>
                        <a:rPr lang="en-GB" sz="1400" baseline="30000" dirty="0">
                          <a:effectLst/>
                        </a:rPr>
                        <a:t>+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Ionic balance in cells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6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Calcium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Free and bound state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Structural component of cell walls and exoskeleton.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4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Chloride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Anions: Cl</a:t>
                      </a:r>
                      <a:r>
                        <a:rPr lang="en-GB" sz="1400" baseline="30000" dirty="0">
                          <a:effectLst/>
                        </a:rPr>
                        <a:t>¯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Ionic balance in cells, osmoregulation and enzyme activity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90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Aluminium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Cations: Al³</a:t>
                      </a:r>
                      <a:r>
                        <a:rPr lang="en-GB" sz="1400" baseline="30000" dirty="0">
                          <a:effectLst/>
                        </a:rPr>
                        <a:t>+</a:t>
                      </a:r>
                      <a:r>
                        <a:rPr lang="en-GB" sz="1400" dirty="0">
                          <a:effectLst/>
                        </a:rPr>
                        <a:t>;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No apparent biological function, but taken up by phytoplankton cells as ions or related ionic complexes.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696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do we measure? </a:t>
            </a:r>
            <a:r>
              <a:rPr lang="en-GB" dirty="0">
                <a:solidFill>
                  <a:schemeClr val="tx1"/>
                </a:solidFill>
              </a:rPr>
              <a:t>Macroelements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3659753"/>
              </p:ext>
            </p:extLst>
          </p:nvPr>
        </p:nvGraphicFramePr>
        <p:xfrm>
          <a:off x="971600" y="1632884"/>
          <a:ext cx="7776864" cy="3872165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84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1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ELEMENT</a:t>
                      </a:r>
                      <a:endParaRPr lang="en-GB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636" marR="65636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COMPOUNDS PRESENT IN WATER </a:t>
                      </a:r>
                      <a:endParaRPr lang="en-GB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636" marR="65636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MAJOR BIOLOGICAL ROLES</a:t>
                      </a:r>
                      <a:endParaRPr lang="en-GB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636" marR="65636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43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</a:rPr>
                        <a:t>Nitrogen</a:t>
                      </a:r>
                      <a:endParaRPr lang="en-GB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636" marR="65636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Gas: N</a:t>
                      </a:r>
                      <a:r>
                        <a:rPr lang="en-GB" sz="1800" baseline="-25000" dirty="0">
                          <a:effectLst/>
                        </a:rPr>
                        <a:t>2</a:t>
                      </a:r>
                      <a:r>
                        <a:rPr lang="en-GB" sz="1800" dirty="0">
                          <a:effectLst/>
                        </a:rPr>
                        <a:t>;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Cation: NH</a:t>
                      </a:r>
                      <a:r>
                        <a:rPr lang="en-GB" sz="1800" baseline="-25000" dirty="0">
                          <a:effectLst/>
                        </a:rPr>
                        <a:t>4</a:t>
                      </a:r>
                      <a:r>
                        <a:rPr lang="en-GB" sz="1800" baseline="30000" dirty="0">
                          <a:effectLst/>
                        </a:rPr>
                        <a:t>+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Anions:</a:t>
                      </a:r>
                      <a:r>
                        <a:rPr lang="en-GB" sz="1800" baseline="0" dirty="0">
                          <a:effectLst/>
                        </a:rPr>
                        <a:t> </a:t>
                      </a:r>
                      <a:r>
                        <a:rPr lang="en-GB" sz="1800" dirty="0">
                          <a:effectLst/>
                        </a:rPr>
                        <a:t>NO</a:t>
                      </a:r>
                      <a:r>
                        <a:rPr lang="en-GB" sz="1800" baseline="-25000" dirty="0">
                          <a:effectLst/>
                        </a:rPr>
                        <a:t>2</a:t>
                      </a:r>
                      <a:r>
                        <a:rPr lang="en-GB" sz="1800" dirty="0">
                          <a:effectLst/>
                        </a:rPr>
                        <a:t>¯; NO</a:t>
                      </a:r>
                      <a:r>
                        <a:rPr lang="en-GB" sz="1800" baseline="-25000" dirty="0">
                          <a:effectLst/>
                        </a:rPr>
                        <a:t>3</a:t>
                      </a:r>
                      <a:r>
                        <a:rPr lang="en-GB" sz="1800" baseline="30000" dirty="0">
                          <a:effectLst/>
                        </a:rPr>
                        <a:t>¯</a:t>
                      </a:r>
                      <a:endParaRPr lang="en-GB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636" marR="656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Component of amino acid  &amp; proteins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Ammonia and nitrite occur as breakdown products-oxidised to nitrate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636" marR="6563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74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</a:rPr>
                        <a:t>Phosphorus </a:t>
                      </a:r>
                      <a:endParaRPr lang="en-GB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636" marR="65636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Anions: </a:t>
                      </a:r>
                      <a:r>
                        <a:rPr lang="en-GB" sz="1800" dirty="0" err="1">
                          <a:effectLst/>
                        </a:rPr>
                        <a:t>ortho</a:t>
                      </a:r>
                      <a:r>
                        <a:rPr lang="en-GB" sz="1800" dirty="0">
                          <a:effectLst/>
                        </a:rPr>
                        <a:t>- &amp; polyphosphates</a:t>
                      </a:r>
                      <a:endParaRPr lang="en-GB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636" marR="656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Component of nucleotides –DNA, RNA</a:t>
                      </a:r>
                      <a:r>
                        <a:rPr lang="en-GB" sz="1800" baseline="0" dirty="0">
                          <a:effectLst/>
                        </a:rPr>
                        <a:t> &amp;</a:t>
                      </a:r>
                      <a:r>
                        <a:rPr lang="en-GB" sz="1800" dirty="0">
                          <a:effectLst/>
                        </a:rPr>
                        <a:t> ATP</a:t>
                      </a:r>
                      <a:endParaRPr lang="en-GB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636" marR="6563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0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</a:rPr>
                        <a:t>Sulphur</a:t>
                      </a:r>
                      <a:endParaRPr lang="en-GB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636" marR="65636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Anions: SO</a:t>
                      </a:r>
                      <a:r>
                        <a:rPr lang="en-GB" sz="1800" baseline="-25000" dirty="0">
                          <a:effectLst/>
                        </a:rPr>
                        <a:t>4</a:t>
                      </a:r>
                      <a:r>
                        <a:rPr lang="en-GB" sz="1800" baseline="30000" dirty="0">
                          <a:effectLst/>
                        </a:rPr>
                        <a:t>²¯</a:t>
                      </a:r>
                      <a:r>
                        <a:rPr lang="en-GB" sz="1800" dirty="0">
                          <a:effectLst/>
                        </a:rPr>
                        <a:t>; S</a:t>
                      </a:r>
                      <a:r>
                        <a:rPr lang="en-GB" sz="1800" baseline="-25000" dirty="0">
                          <a:effectLst/>
                        </a:rPr>
                        <a:t>2</a:t>
                      </a:r>
                      <a:r>
                        <a:rPr lang="en-GB" sz="1800" baseline="30000" dirty="0">
                          <a:effectLst/>
                        </a:rPr>
                        <a:t>²¯</a:t>
                      </a:r>
                      <a:endParaRPr lang="en-GB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636" marR="656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Component of amino acid cysteine &amp;  methionine </a:t>
                      </a:r>
                      <a:endParaRPr lang="en-GB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636" marR="6563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63713" y="149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7704" y="594914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Nutrients</a:t>
            </a:r>
            <a:r>
              <a:rPr lang="en-GB" dirty="0"/>
              <a:t> are important factors for plant growth and productivity in aquatic habitats</a:t>
            </a:r>
          </a:p>
        </p:txBody>
      </p:sp>
    </p:spTree>
    <p:extLst>
      <p:ext uri="{BB962C8B-B14F-4D97-AF65-F5344CB8AC3E}">
        <p14:creationId xmlns:p14="http://schemas.microsoft.com/office/powerpoint/2010/main" val="3970886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Sources of nutrients to freshwater ecosystems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556792"/>
            <a:ext cx="7620000" cy="4800600"/>
          </a:xfrm>
        </p:spPr>
        <p:txBody>
          <a:bodyPr>
            <a:normAutofit fontScale="92500" lnSpcReduction="10000"/>
          </a:bodyPr>
          <a:lstStyle/>
          <a:p>
            <a:r>
              <a:rPr lang="en-GB" sz="2800" b="1" dirty="0"/>
              <a:t>Nitrogen</a:t>
            </a:r>
            <a:r>
              <a:rPr lang="en-GB" sz="2800" dirty="0"/>
              <a:t>: Rain, aerial deposition, dust particles or fertiliser application 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b="1" dirty="0"/>
              <a:t>Phosphorus</a:t>
            </a:r>
            <a:r>
              <a:rPr lang="en-GB" sz="2800" dirty="0"/>
              <a:t>- weathering of rocks, human activities e.g. pollution from detergents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Drainage area of freshwaters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Nutrient cycling within the freshwater ecosystem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Concentrations vary by location &amp; seasons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0839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814" y="274638"/>
            <a:ext cx="7563618" cy="1143000"/>
          </a:xfrm>
        </p:spPr>
        <p:txBody>
          <a:bodyPr>
            <a:noAutofit/>
          </a:bodyPr>
          <a:lstStyle/>
          <a:p>
            <a:pPr algn="l"/>
            <a:r>
              <a:rPr lang="en-GB" sz="4000" dirty="0"/>
              <a:t>Water protection: water quality &amp; water quantity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556792"/>
            <a:ext cx="7859216" cy="3888432"/>
          </a:xfrm>
        </p:spPr>
        <p:txBody>
          <a:bodyPr>
            <a:normAutofit fontScale="25000" lnSpcReduction="20000"/>
          </a:bodyPr>
          <a:lstStyle/>
          <a:p>
            <a:r>
              <a:rPr lang="en-GB" sz="9600" b="1" dirty="0"/>
              <a:t>UN Sustainable Development Goal 6</a:t>
            </a:r>
            <a:r>
              <a:rPr lang="en-GB" sz="9600" dirty="0"/>
              <a:t>-clean water &amp; sanitation</a:t>
            </a:r>
          </a:p>
          <a:p>
            <a:endParaRPr lang="en-GB" sz="9600" i="1" dirty="0"/>
          </a:p>
          <a:p>
            <a:r>
              <a:rPr lang="en-GB" sz="8800" b="1" dirty="0"/>
              <a:t>Quality</a:t>
            </a:r>
            <a:r>
              <a:rPr lang="en-GB" sz="8800" dirty="0"/>
              <a:t>: Protect water from pollution e.g. eutrophication, acidification</a:t>
            </a:r>
          </a:p>
          <a:p>
            <a:pPr marL="0" indent="0">
              <a:buNone/>
            </a:pPr>
            <a:r>
              <a:rPr lang="en-GB" sz="8800" dirty="0"/>
              <a:t> </a:t>
            </a:r>
          </a:p>
          <a:p>
            <a:r>
              <a:rPr lang="en-GB" sz="8800" b="1" dirty="0"/>
              <a:t>Quantity</a:t>
            </a:r>
            <a:r>
              <a:rPr lang="en-GB" sz="8800" dirty="0"/>
              <a:t>: to regulate the amount of water abstracted for industrial use e.g. Hydroelectric power generation</a:t>
            </a:r>
          </a:p>
          <a:p>
            <a:pPr marL="0" indent="0">
              <a:buNone/>
            </a:pPr>
            <a:endParaRPr lang="en-GB" sz="8800" dirty="0"/>
          </a:p>
          <a:p>
            <a:pPr marL="114300" indent="0">
              <a:buNone/>
            </a:pPr>
            <a:r>
              <a:rPr lang="en-GB" sz="8800" b="1" dirty="0"/>
              <a:t>Why? </a:t>
            </a:r>
          </a:p>
          <a:p>
            <a:r>
              <a:rPr lang="en-GB" sz="8800" dirty="0"/>
              <a:t>Global population (2018) is 7.6billion</a:t>
            </a:r>
          </a:p>
          <a:p>
            <a:r>
              <a:rPr lang="en-GB" sz="8800" dirty="0"/>
              <a:t>Population of Myanmar is 51million people who need water resources</a:t>
            </a:r>
          </a:p>
          <a:p>
            <a:endParaRPr lang="en-GB" sz="8800" dirty="0"/>
          </a:p>
          <a:p>
            <a:pPr marL="114300" indent="0">
              <a:buNone/>
            </a:pPr>
            <a:r>
              <a:rPr lang="en-GB" sz="8800" dirty="0"/>
              <a:t>        Main </a:t>
            </a:r>
            <a:r>
              <a:rPr lang="en-GB" sz="8800" b="1" dirty="0"/>
              <a:t>source</a:t>
            </a:r>
            <a:r>
              <a:rPr lang="en-GB" sz="8800" dirty="0"/>
              <a:t> of water is from reservoirs and rivers, but limited      </a:t>
            </a:r>
          </a:p>
          <a:p>
            <a:pPr marL="114300" indent="0">
              <a:buNone/>
            </a:pPr>
            <a:r>
              <a:rPr lang="en-GB" sz="8800" dirty="0"/>
              <a:t>         groundwater use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4676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/>
          <a:lstStyle/>
          <a:p>
            <a:r>
              <a:rPr lang="en-GB" dirty="0"/>
              <a:t>Water Quantity in Myanmar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220971"/>
            <a:ext cx="7524328" cy="5332923"/>
          </a:xfrm>
        </p:spPr>
        <p:txBody>
          <a:bodyPr>
            <a:normAutofit/>
          </a:bodyPr>
          <a:lstStyle/>
          <a:p>
            <a:r>
              <a:rPr lang="en-GB" sz="2400" dirty="0"/>
              <a:t>~90% rainfall  from May to October  --more rainfall in the delta region compared to the central dry region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In 2000, total water withdrawal from surface &amp; groundwater = 33,230 million m³/year</a:t>
            </a:r>
          </a:p>
          <a:p>
            <a:pPr marL="114300" indent="0">
              <a:buNone/>
            </a:pPr>
            <a:endParaRPr lang="en-GB" sz="2400" dirty="0"/>
          </a:p>
          <a:p>
            <a:r>
              <a:rPr lang="en-GB" sz="2400" dirty="0">
                <a:solidFill>
                  <a:srgbClr val="FF0000"/>
                </a:solidFill>
              </a:rPr>
              <a:t>~89% was used for irrigation &amp; livestock</a:t>
            </a:r>
          </a:p>
          <a:p>
            <a:pPr marL="114300" indent="0">
              <a:buNone/>
            </a:pPr>
            <a:endParaRPr lang="en-GB" sz="2400" dirty="0"/>
          </a:p>
          <a:p>
            <a:r>
              <a:rPr lang="en-GB" sz="2400" dirty="0"/>
              <a:t>~10% was used in the municipalities &amp;  1% for industry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2.8% per inhabitant water for domestic use</a:t>
            </a:r>
            <a:endParaRPr lang="en-GB" sz="2400" i="1" dirty="0"/>
          </a:p>
          <a:p>
            <a:pPr marL="1554480" lvl="5" indent="0" algn="ctr">
              <a:buNone/>
            </a:pPr>
            <a:endParaRPr lang="en-GB" sz="2400" i="1" dirty="0"/>
          </a:p>
        </p:txBody>
      </p:sp>
      <p:sp>
        <p:nvSpPr>
          <p:cNvPr id="4" name="Rectangle 3"/>
          <p:cNvSpPr/>
          <p:nvPr/>
        </p:nvSpPr>
        <p:spPr>
          <a:xfrm>
            <a:off x="3923928" y="638132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1554480" lvl="5" indent="0" algn="ctr">
              <a:buNone/>
            </a:pPr>
            <a:r>
              <a:rPr lang="en-GB" sz="1400" i="1" dirty="0"/>
              <a:t>Source: FAO, 2014 in  NIWR, 2017</a:t>
            </a:r>
          </a:p>
        </p:txBody>
      </p:sp>
    </p:spTree>
    <p:extLst>
      <p:ext uri="{BB962C8B-B14F-4D97-AF65-F5344CB8AC3E}">
        <p14:creationId xmlns:p14="http://schemas.microsoft.com/office/powerpoint/2010/main" val="2150694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Water Quantity in Myanmar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8208912" cy="5332923"/>
          </a:xfrm>
        </p:spPr>
        <p:txBody>
          <a:bodyPr>
            <a:normAutofit fontScale="25000" lnSpcReduction="20000"/>
          </a:bodyPr>
          <a:lstStyle/>
          <a:p>
            <a:pPr marL="114300" indent="0">
              <a:lnSpc>
                <a:spcPct val="120000"/>
              </a:lnSpc>
              <a:buNone/>
            </a:pPr>
            <a:r>
              <a:rPr lang="en-GB" sz="11200" dirty="0">
                <a:solidFill>
                  <a:srgbClr val="FF0000"/>
                </a:solidFill>
              </a:rPr>
              <a:t>11% needed for domestic &amp; industrial activities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GB" sz="11200" dirty="0"/>
              <a:t>Should we be concerned?  </a:t>
            </a:r>
            <a:r>
              <a:rPr lang="en-GB" sz="11200" b="1" dirty="0"/>
              <a:t>Possibly Yes.</a:t>
            </a:r>
          </a:p>
          <a:p>
            <a:pPr>
              <a:lnSpc>
                <a:spcPct val="170000"/>
              </a:lnSpc>
            </a:pPr>
            <a:r>
              <a:rPr lang="en-GB" sz="11200" dirty="0"/>
              <a:t>There are some </a:t>
            </a:r>
            <a:r>
              <a:rPr lang="en-GB" sz="11200" b="1" dirty="0"/>
              <a:t>local water shortages</a:t>
            </a:r>
            <a:r>
              <a:rPr lang="en-GB" sz="11200" dirty="0"/>
              <a:t> </a:t>
            </a:r>
          </a:p>
          <a:p>
            <a:pPr>
              <a:lnSpc>
                <a:spcPct val="170000"/>
              </a:lnSpc>
            </a:pPr>
            <a:r>
              <a:rPr lang="en-GB" sz="11200" dirty="0"/>
              <a:t>There are potential </a:t>
            </a:r>
            <a:r>
              <a:rPr lang="en-GB" sz="11200" b="1" dirty="0"/>
              <a:t>development projects </a:t>
            </a:r>
          </a:p>
          <a:p>
            <a:pPr>
              <a:lnSpc>
                <a:spcPct val="170000"/>
              </a:lnSpc>
            </a:pPr>
            <a:r>
              <a:rPr lang="en-GB" sz="11200" b="1" dirty="0"/>
              <a:t>Water quality &amp; sanitation </a:t>
            </a:r>
            <a:r>
              <a:rPr lang="en-GB" sz="11200" dirty="0"/>
              <a:t>could be compromised</a:t>
            </a:r>
            <a:endParaRPr lang="en-GB" sz="11200" i="1" dirty="0"/>
          </a:p>
          <a:p>
            <a:pPr marL="1554480" lvl="5" indent="0" algn="ctr">
              <a:buNone/>
            </a:pPr>
            <a:endParaRPr lang="en-GB" sz="6600" i="1" dirty="0"/>
          </a:p>
          <a:p>
            <a:pPr marL="1554480" lvl="5" indent="0" algn="ctr">
              <a:buNone/>
            </a:pPr>
            <a:endParaRPr lang="en-GB" sz="6600" i="1" dirty="0"/>
          </a:p>
          <a:p>
            <a:pPr marL="1554480" lvl="5" indent="0" algn="ctr">
              <a:buNone/>
            </a:pPr>
            <a:endParaRPr lang="en-GB" sz="6600" i="1" dirty="0"/>
          </a:p>
          <a:p>
            <a:pPr marL="1554480" lvl="5" indent="0" algn="ctr">
              <a:buNone/>
            </a:pPr>
            <a:endParaRPr lang="en-GB" sz="6600" i="1" dirty="0"/>
          </a:p>
          <a:p>
            <a:pPr marL="1554480" lvl="5" indent="0" algn="ctr">
              <a:buNone/>
            </a:pPr>
            <a:endParaRPr lang="en-GB" sz="6600" i="1" dirty="0"/>
          </a:p>
          <a:p>
            <a:pPr marL="1554480" lvl="5" indent="0" algn="ctr">
              <a:buNone/>
            </a:pPr>
            <a:r>
              <a:rPr lang="en-GB" sz="6600" i="1" dirty="0"/>
              <a:t>Source: FAO, 2014 in  NIWR, 2017</a:t>
            </a:r>
          </a:p>
          <a:p>
            <a:pPr marL="1554480" lvl="5" indent="0" algn="ctr">
              <a:buNone/>
            </a:pPr>
            <a:endParaRPr lang="en-GB" sz="6200" i="1" dirty="0"/>
          </a:p>
        </p:txBody>
      </p:sp>
    </p:spTree>
    <p:extLst>
      <p:ext uri="{BB962C8B-B14F-4D97-AF65-F5344CB8AC3E}">
        <p14:creationId xmlns:p14="http://schemas.microsoft.com/office/powerpoint/2010/main" val="1466679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1342257"/>
            <a:ext cx="4729570" cy="354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3773" y="280309"/>
            <a:ext cx="8036699" cy="1091292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  <a:latin typeface="Cambria" panose="02040503050406030204" pitchFamily="18" charset="0"/>
              </a:rPr>
              <a:t>Freshwater Ecosystems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2434" y="5024034"/>
            <a:ext cx="6472238" cy="1066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3600" dirty="0" err="1">
                <a:solidFill>
                  <a:schemeClr val="tx1"/>
                </a:solidFill>
              </a:rPr>
              <a:t>Dr.</a:t>
            </a:r>
            <a:r>
              <a:rPr lang="en-GB" sz="3600" dirty="0">
                <a:solidFill>
                  <a:schemeClr val="tx1"/>
                </a:solidFill>
              </a:rPr>
              <a:t> Cecilia </a:t>
            </a:r>
            <a:r>
              <a:rPr lang="en-GB" sz="3600" dirty="0" err="1">
                <a:solidFill>
                  <a:schemeClr val="tx1"/>
                </a:solidFill>
              </a:rPr>
              <a:t>Medupin</a:t>
            </a:r>
            <a:endParaRPr lang="en-GB" sz="36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GB" sz="3600" dirty="0">
                <a:solidFill>
                  <a:schemeClr val="tx1"/>
                </a:solidFill>
              </a:rPr>
              <a:t>University of Manchester, UK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68144" y="4325393"/>
            <a:ext cx="1027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 err="1">
                <a:solidFill>
                  <a:schemeClr val="bg1"/>
                </a:solidFill>
              </a:rPr>
              <a:t>Inle</a:t>
            </a:r>
            <a:r>
              <a:rPr lang="en-GB" b="1" i="1">
                <a:solidFill>
                  <a:schemeClr val="bg1"/>
                </a:solidFill>
              </a:rPr>
              <a:t> Lake</a:t>
            </a:r>
            <a:endParaRPr lang="en-GB" b="1" i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74140" y="4683930"/>
            <a:ext cx="152317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https://www.lonelyplanet.com/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79512" y="5754217"/>
            <a:ext cx="1440160" cy="868175"/>
            <a:chOff x="179512" y="5754217"/>
            <a:chExt cx="1440160" cy="868175"/>
          </a:xfrm>
        </p:grpSpPr>
        <p:pic>
          <p:nvPicPr>
            <p:cNvPr id="8" name="Picture 2"/>
            <p:cNvPicPr>
              <a:picLocks noChangeAspect="1" noChangeArrowheads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3661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Development Projects &amp; Other Pressures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17638"/>
            <a:ext cx="8229600" cy="5323730"/>
          </a:xfrm>
        </p:spPr>
        <p:txBody>
          <a:bodyPr>
            <a:noAutofit/>
          </a:bodyPr>
          <a:lstStyle/>
          <a:p>
            <a:r>
              <a:rPr lang="en-GB" sz="2000" dirty="0"/>
              <a:t>Increased hydroelectric power (HEP) dams- 40 HEP plants in operation  &amp; 89 are planned </a:t>
            </a:r>
          </a:p>
          <a:p>
            <a:pPr lvl="1"/>
            <a:r>
              <a:rPr lang="en-GB" sz="2000" dirty="0"/>
              <a:t> </a:t>
            </a:r>
            <a:r>
              <a:rPr lang="en-GB" sz="2000" b="1" dirty="0"/>
              <a:t>Increased water abstraction</a:t>
            </a:r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sz="2000" dirty="0"/>
              <a:t>Straightening of river channels~ </a:t>
            </a:r>
            <a:r>
              <a:rPr lang="en-US" sz="2000" b="1" dirty="0"/>
              <a:t>Hydromorphological changes  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/>
              <a:t>Mining activities~ </a:t>
            </a:r>
            <a:r>
              <a:rPr lang="en-GB" sz="2000" b="1" dirty="0"/>
              <a:t>runoff from spoil heaps; use of chemicals for the separation of target minerals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/>
              <a:t>Deforestation ~</a:t>
            </a:r>
            <a:r>
              <a:rPr lang="en-GB" sz="2000" b="1" dirty="0"/>
              <a:t>runoff of materials during raining season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/>
              <a:t>Increased agricultural activities~ </a:t>
            </a:r>
            <a:r>
              <a:rPr lang="en-GB" sz="2000" b="1" dirty="0"/>
              <a:t>runoff of fertilisers to freshwater</a:t>
            </a:r>
          </a:p>
        </p:txBody>
      </p:sp>
    </p:spTree>
    <p:extLst>
      <p:ext uri="{BB962C8B-B14F-4D97-AF65-F5344CB8AC3E}">
        <p14:creationId xmlns:p14="http://schemas.microsoft.com/office/powerpoint/2010/main" val="2098655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Implications for Water Quality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6016" y="1412776"/>
            <a:ext cx="4032448" cy="48006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Reduced water quantity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Impact on freshwater biodiversity</a:t>
            </a:r>
          </a:p>
          <a:p>
            <a:endParaRPr lang="en-US" dirty="0"/>
          </a:p>
          <a:p>
            <a:r>
              <a:rPr lang="en-GB" dirty="0"/>
              <a:t>Heavy metal contamination from mining e.g. arsenic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Acid mine drainage from mineral extraction</a:t>
            </a:r>
          </a:p>
          <a:p>
            <a:endParaRPr lang="en-GB" dirty="0"/>
          </a:p>
          <a:p>
            <a:r>
              <a:rPr lang="en-GB" dirty="0"/>
              <a:t>Erosion &amp; sedimentation from logging activities</a:t>
            </a:r>
          </a:p>
          <a:p>
            <a:endParaRPr lang="en-GB" dirty="0"/>
          </a:p>
          <a:p>
            <a:r>
              <a:rPr lang="en-GB" dirty="0"/>
              <a:t>Nutrient enrichment in lakes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148" name="Picture 4" descr="Image result for mining in myanm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962" y="1196752"/>
            <a:ext cx="3785746" cy="391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45856" y="6488668"/>
            <a:ext cx="2426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https://www.miningnews.net</a:t>
            </a:r>
            <a:r>
              <a:rPr lang="en-GB" dirty="0"/>
              <a:t>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54000" y="5168956"/>
            <a:ext cx="1801391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Mining in Yangon</a:t>
            </a:r>
          </a:p>
        </p:txBody>
      </p:sp>
    </p:spTree>
    <p:extLst>
      <p:ext uri="{BB962C8B-B14F-4D97-AF65-F5344CB8AC3E}">
        <p14:creationId xmlns:p14="http://schemas.microsoft.com/office/powerpoint/2010/main" val="3795665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frontiermyanmar.net/sites/frontiermyanmar.net/files/styles/news_detail_image/public/news/000_hkg8041946.jpg?itok=039pVt0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427" y="1740579"/>
            <a:ext cx="3651558" cy="324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79532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Implications for Water Quality/Quantity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4407" y="1636767"/>
            <a:ext cx="4636065" cy="4800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/>
              <a:t>Dam construction </a:t>
            </a:r>
          </a:p>
          <a:p>
            <a:r>
              <a:rPr lang="en-US" dirty="0"/>
              <a:t>Upstream</a:t>
            </a:r>
          </a:p>
          <a:p>
            <a:pPr lvl="1"/>
            <a:r>
              <a:rPr lang="en-US" dirty="0"/>
              <a:t>Deposit of fine sediments onto the original river substrate </a:t>
            </a:r>
          </a:p>
          <a:p>
            <a:pPr lvl="1"/>
            <a:r>
              <a:rPr lang="en-US" dirty="0"/>
              <a:t>Reduction of flow behind the dam. </a:t>
            </a:r>
          </a:p>
          <a:p>
            <a:pPr lvl="1"/>
            <a:endParaRPr lang="en-US" dirty="0"/>
          </a:p>
          <a:p>
            <a:r>
              <a:rPr lang="en-US" dirty="0"/>
              <a:t>Downstream</a:t>
            </a:r>
          </a:p>
          <a:p>
            <a:pPr lvl="1"/>
            <a:r>
              <a:rPr lang="en-US" dirty="0"/>
              <a:t>Release of huge volumes of water from the dam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High sediment concentration generated downstream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Impact on physical, chemical &amp; biological variables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907704" y="6360198"/>
            <a:ext cx="32183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/>
              <a:t>https://frontiermyanmar.net/en/the-myitsone-dam-chinas-three-options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6429" y="5003205"/>
            <a:ext cx="306558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Dam construction in </a:t>
            </a:r>
            <a:r>
              <a:rPr lang="en-GB" dirty="0" err="1"/>
              <a:t>Myitsone</a:t>
            </a:r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00029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How do we protect our freshwaters?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Environmental Regulation &amp; Enforcement</a:t>
            </a:r>
          </a:p>
          <a:p>
            <a:pPr marL="868680" lvl="1" indent="-457200">
              <a:buFont typeface="Arial" panose="020B0604020202020204" pitchFamily="34" charset="0"/>
              <a:buChar char="•"/>
            </a:pPr>
            <a:r>
              <a:rPr lang="en-GB" dirty="0"/>
              <a:t>International, EU and national standards </a:t>
            </a:r>
          </a:p>
          <a:p>
            <a:pPr marL="868680" lvl="1" indent="-457200">
              <a:buFont typeface="Arial" panose="020B0604020202020204" pitchFamily="34" charset="0"/>
              <a:buChar char="•"/>
            </a:pPr>
            <a:r>
              <a:rPr lang="en-GB" dirty="0"/>
              <a:t>Enforcement by environmental regulators </a:t>
            </a:r>
          </a:p>
          <a:p>
            <a:pPr marL="411480" lvl="1" indent="0">
              <a:buNone/>
            </a:pPr>
            <a:r>
              <a:rPr lang="en-GB" dirty="0"/>
              <a:t>      &amp; environmental Institutions</a:t>
            </a:r>
          </a:p>
          <a:p>
            <a:pPr marL="868680" lvl="1" indent="-457200">
              <a:buFont typeface="Arial" panose="020B0604020202020204" pitchFamily="34" charset="0"/>
              <a:buChar char="•"/>
            </a:pPr>
            <a:endParaRPr lang="en-GB" b="1" dirty="0">
              <a:solidFill>
                <a:srgbClr val="FF0000"/>
              </a:solidFill>
            </a:endParaRPr>
          </a:p>
          <a:p>
            <a:r>
              <a:rPr lang="en-GB" b="1" dirty="0">
                <a:solidFill>
                  <a:srgbClr val="FF0000"/>
                </a:solidFill>
              </a:rPr>
              <a:t>Monitoring and assessment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Physical, chemical &amp; biological variables</a:t>
            </a:r>
          </a:p>
        </p:txBody>
      </p:sp>
      <p:pic>
        <p:nvPicPr>
          <p:cNvPr id="2054" name="Picture 6" descr="Related image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96336" y="2131542"/>
            <a:ext cx="1350000" cy="197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52320" y="5373216"/>
            <a:ext cx="1350000" cy="1208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373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Standards: National Water Framework Directive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776" y="1268760"/>
            <a:ext cx="7931224" cy="4898398"/>
          </a:xfrm>
        </p:spPr>
        <p:txBody>
          <a:bodyPr>
            <a:noAutofit/>
          </a:bodyPr>
          <a:lstStyle/>
          <a:p>
            <a:endParaRPr lang="en-GB" sz="2400" dirty="0"/>
          </a:p>
          <a:p>
            <a:r>
              <a:rPr lang="en-GB" sz="2400" dirty="0"/>
              <a:t>Based on the European Union’s Water Framework Directive (EU WFD)</a:t>
            </a:r>
          </a:p>
          <a:p>
            <a:r>
              <a:rPr lang="en-GB" sz="2400" dirty="0"/>
              <a:t>Protection of EU surface waters, rivers, lakes &amp; groundwater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b="1" dirty="0"/>
              <a:t>Broad Aims of the EU WFD: </a:t>
            </a:r>
          </a:p>
          <a:p>
            <a:r>
              <a:rPr lang="en-GB" sz="2400" dirty="0"/>
              <a:t>To achieve “good ecological status” for all surface waters by 2021.</a:t>
            </a:r>
          </a:p>
          <a:p>
            <a:r>
              <a:rPr lang="en-GB" sz="2400" dirty="0"/>
              <a:t>To prevent deterioration</a:t>
            </a:r>
          </a:p>
          <a:p>
            <a:r>
              <a:rPr lang="en-GB" sz="2400" dirty="0"/>
              <a:t>Ensure the conservation of high water quality where possible</a:t>
            </a:r>
          </a:p>
          <a:p>
            <a:pPr marL="11430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19925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 Focus in the EU WFD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412776"/>
            <a:ext cx="7272808" cy="483653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/>
              <a:t>Assess status of the biological elements</a:t>
            </a:r>
          </a:p>
          <a:p>
            <a:pPr marL="457200" indent="-457200">
              <a:buFont typeface="+mj-lt"/>
              <a:buAutoNum type="arabicPeriod"/>
            </a:pPr>
            <a:endParaRPr lang="en-GB" sz="2800" dirty="0"/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Physical and chemical elements </a:t>
            </a:r>
          </a:p>
          <a:p>
            <a:pPr marL="514350" indent="-514350">
              <a:buFont typeface="+mj-lt"/>
              <a:buAutoNum type="arabicPeriod"/>
            </a:pPr>
            <a:endParaRPr lang="en-GB" sz="2800" dirty="0"/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Hydromorphological  element -- describes water flow conditions &amp; water levels</a:t>
            </a:r>
          </a:p>
          <a:p>
            <a:pPr marL="514350" indent="-514350">
              <a:buFont typeface="+mj-lt"/>
              <a:buAutoNum type="arabicPeriod"/>
            </a:pPr>
            <a:endParaRPr lang="en-GB" sz="2800" dirty="0"/>
          </a:p>
          <a:p>
            <a:pPr marL="0" indent="0">
              <a:buNone/>
            </a:pP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</a:rPr>
              <a:t>All parts </a:t>
            </a:r>
            <a:r>
              <a:rPr lang="en-GB" sz="2200" dirty="0"/>
              <a:t>of the physical, chemical and biological components have to be “good” for the water body to comply with the EU WFD (NWFD) for </a:t>
            </a: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</a:rPr>
              <a:t>--“good ecological status”</a:t>
            </a:r>
          </a:p>
        </p:txBody>
      </p:sp>
    </p:spTree>
    <p:extLst>
      <p:ext uri="{BB962C8B-B14F-4D97-AF65-F5344CB8AC3E}">
        <p14:creationId xmlns:p14="http://schemas.microsoft.com/office/powerpoint/2010/main" val="39969741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>
            <a:normAutofit/>
          </a:bodyPr>
          <a:lstStyle/>
          <a:p>
            <a:r>
              <a:rPr lang="en-GB" sz="2400" dirty="0"/>
              <a:t>Collaboration between research institutes, academics &amp; government officials in environmental monitoring &amp; assessment of water quality.</a:t>
            </a:r>
          </a:p>
          <a:p>
            <a:r>
              <a:rPr lang="en-GB" sz="2400" dirty="0"/>
              <a:t>Effective data collection &amp; storage</a:t>
            </a:r>
          </a:p>
          <a:p>
            <a:r>
              <a:rPr lang="en-GB" sz="2400" dirty="0"/>
              <a:t>Effective water regulation &amp; protection</a:t>
            </a:r>
          </a:p>
          <a:p>
            <a:r>
              <a:rPr lang="en-GB" sz="2400" dirty="0"/>
              <a:t>Communication &amp; participation  through media, workshops etc.</a:t>
            </a:r>
          </a:p>
          <a:p>
            <a:r>
              <a:rPr lang="en-GB" sz="2400" dirty="0"/>
              <a:t>Cooperation between Government, States &amp; Divisional Governments</a:t>
            </a:r>
          </a:p>
          <a:p>
            <a:pPr marL="114300" indent="0">
              <a:buNone/>
            </a:pPr>
            <a:endParaRPr lang="en-GB" sz="2800" dirty="0"/>
          </a:p>
          <a:p>
            <a:pPr marL="11430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8394610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conclusion</a:t>
            </a:r>
            <a:r>
              <a:rPr lang="en-GB" dirty="0">
                <a:solidFill>
                  <a:schemeClr val="bg1"/>
                </a:solidFill>
              </a:rPr>
              <a:t>,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484784"/>
            <a:ext cx="7234011" cy="4699992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 dirty="0"/>
              <a:t>We have learnt about freshwater ecosystems</a:t>
            </a:r>
          </a:p>
          <a:p>
            <a:r>
              <a:rPr lang="en-GB" dirty="0"/>
              <a:t>Challenges to freshwater ecosystems</a:t>
            </a:r>
          </a:p>
          <a:p>
            <a:r>
              <a:rPr lang="en-GB" dirty="0"/>
              <a:t>Environmental regulation and institutions e.g. NWFD</a:t>
            </a:r>
          </a:p>
          <a:p>
            <a:r>
              <a:rPr lang="en-GB" dirty="0"/>
              <a:t>Monitoring and assessment </a:t>
            </a:r>
          </a:p>
          <a:p>
            <a:pPr lvl="1"/>
            <a:r>
              <a:rPr lang="en-GB" dirty="0"/>
              <a:t>Physical and chemical variables </a:t>
            </a:r>
          </a:p>
          <a:p>
            <a:pPr lvl="1"/>
            <a:r>
              <a:rPr lang="en-GB" dirty="0"/>
              <a:t>Biological parameters</a:t>
            </a:r>
          </a:p>
          <a:p>
            <a:pPr marL="457200" lvl="1" indent="0">
              <a:buNone/>
            </a:pPr>
            <a:r>
              <a:rPr lang="en-GB" sz="4400" dirty="0"/>
              <a:t>             </a:t>
            </a:r>
          </a:p>
          <a:p>
            <a:pPr marL="457200" lvl="1" indent="0">
              <a:buNone/>
            </a:pPr>
            <a:r>
              <a:rPr lang="en-GB" sz="4400" dirty="0"/>
              <a:t>              Thank you!</a:t>
            </a:r>
            <a:endParaRPr lang="en-GB" sz="4400" dirty="0">
              <a:cs typeface="Calibri"/>
            </a:endParaRPr>
          </a:p>
          <a:p>
            <a:pPr marL="1051560" lvl="3" indent="0">
              <a:buNone/>
            </a:pPr>
            <a:r>
              <a:rPr lang="en-GB" sz="4400" dirty="0"/>
              <a:t>					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4403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0798" y="659972"/>
            <a:ext cx="6845618" cy="527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467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340768"/>
            <a:ext cx="7488832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Components of the freshwater ecosystems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Lakes, </a:t>
            </a:r>
            <a:r>
              <a:rPr lang="en-GB" dirty="0">
                <a:solidFill>
                  <a:srgbClr val="00B0F0"/>
                </a:solidFill>
              </a:rPr>
              <a:t>ponds; </a:t>
            </a:r>
            <a:r>
              <a:rPr lang="en-GB" dirty="0"/>
              <a:t>Rivers, </a:t>
            </a:r>
            <a:r>
              <a:rPr lang="en-GB" dirty="0">
                <a:solidFill>
                  <a:srgbClr val="00B0F0"/>
                </a:solidFill>
              </a:rPr>
              <a:t>streams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Monitoring and assessment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/>
              <a:t>Physical and Chemical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/>
              <a:t>Biological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Challenges of freshwater ecosystems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Environmental Regulation and Protection 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1255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5648" y="3837702"/>
            <a:ext cx="3196270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-119980"/>
            <a:ext cx="7620000" cy="1143000"/>
          </a:xfrm>
        </p:spPr>
        <p:txBody>
          <a:bodyPr/>
          <a:lstStyle/>
          <a:p>
            <a:r>
              <a:rPr lang="en-GB" dirty="0"/>
              <a:t>Freshwater Ecosystems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7642" y="794764"/>
            <a:ext cx="4968552" cy="2784365"/>
          </a:xfrm>
        </p:spPr>
        <p:txBody>
          <a:bodyPr>
            <a:normAutofit fontScale="25000" lnSpcReduction="20000"/>
          </a:bodyPr>
          <a:lstStyle/>
          <a:p>
            <a:endParaRPr lang="en-GB" sz="6200" dirty="0"/>
          </a:p>
          <a:p>
            <a:r>
              <a:rPr lang="en-GB" sz="7400" dirty="0"/>
              <a:t>Water - the ‘medium of life’</a:t>
            </a:r>
          </a:p>
          <a:p>
            <a:pPr marL="0" indent="0">
              <a:buNone/>
            </a:pPr>
            <a:endParaRPr lang="en-GB" sz="7400" dirty="0"/>
          </a:p>
          <a:p>
            <a:r>
              <a:rPr lang="en-GB" sz="7400" dirty="0"/>
              <a:t>Made up of lakes or ponds rivers or streams (surface waters); groundwater </a:t>
            </a:r>
          </a:p>
          <a:p>
            <a:endParaRPr lang="en-GB" sz="7400" dirty="0"/>
          </a:p>
          <a:p>
            <a:r>
              <a:rPr lang="en-GB" sz="7400" dirty="0"/>
              <a:t>Serves diverse purposes </a:t>
            </a:r>
          </a:p>
          <a:p>
            <a:endParaRPr lang="en-GB" sz="7400" dirty="0"/>
          </a:p>
          <a:p>
            <a:r>
              <a:rPr lang="en-GB" sz="7400" dirty="0"/>
              <a:t>Globally, freshwaters make up less than 1% in the hydrosphere. </a:t>
            </a:r>
          </a:p>
          <a:p>
            <a:pPr marL="0" indent="0">
              <a:buNone/>
            </a:pPr>
            <a:endParaRPr lang="en-GB" sz="7400" dirty="0"/>
          </a:p>
          <a:p>
            <a:endParaRPr lang="en-GB" sz="7400" dirty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131840" y="6167294"/>
            <a:ext cx="2398477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Myanmar water festival</a:t>
            </a:r>
          </a:p>
        </p:txBody>
      </p:sp>
      <p:pic>
        <p:nvPicPr>
          <p:cNvPr id="2052" name="Picture 4" descr="Image result for aqua=culture in myanmar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099" y="908720"/>
            <a:ext cx="3230185" cy="30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66277" y="6596390"/>
            <a:ext cx="17059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i="1" dirty="0"/>
              <a:t>http://blog.worldfishcenter.org</a:t>
            </a:r>
            <a:r>
              <a:rPr lang="en-GB" sz="1100" i="1" dirty="0"/>
              <a:t>/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2212" y="3579129"/>
            <a:ext cx="2324611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Myanmar aquaculture </a:t>
            </a:r>
          </a:p>
        </p:txBody>
      </p:sp>
    </p:spTree>
    <p:extLst>
      <p:ext uri="{BB962C8B-B14F-4D97-AF65-F5344CB8AC3E}">
        <p14:creationId xmlns:p14="http://schemas.microsoft.com/office/powerpoint/2010/main" val="571963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1362402"/>
            <a:ext cx="5584277" cy="4963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3773" y="280309"/>
            <a:ext cx="8036699" cy="1091292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rgbClr val="0070C0"/>
                </a:solidFill>
                <a:latin typeface="Cambria" panose="02040503050406030204" pitchFamily="18" charset="0"/>
              </a:rPr>
              <a:t>Lakes (Standing water)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91934" y="5956872"/>
            <a:ext cx="956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>
                <a:solidFill>
                  <a:schemeClr val="bg1"/>
                </a:solidFill>
              </a:rPr>
              <a:t>Inle</a:t>
            </a:r>
            <a:r>
              <a:rPr lang="en-GB" i="1" dirty="0">
                <a:solidFill>
                  <a:schemeClr val="bg1"/>
                </a:solidFill>
              </a:rPr>
              <a:t> lake</a:t>
            </a:r>
          </a:p>
        </p:txBody>
      </p:sp>
      <p:sp>
        <p:nvSpPr>
          <p:cNvPr id="5" name="Rectangle 4"/>
          <p:cNvSpPr/>
          <p:nvPr/>
        </p:nvSpPr>
        <p:spPr>
          <a:xfrm>
            <a:off x="6228184" y="6326204"/>
            <a:ext cx="1015021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00" dirty="0"/>
              <a:t>https://www.lonelyplanet.com/</a:t>
            </a:r>
          </a:p>
        </p:txBody>
      </p:sp>
    </p:spTree>
    <p:extLst>
      <p:ext uri="{BB962C8B-B14F-4D97-AF65-F5344CB8AC3E}">
        <p14:creationId xmlns:p14="http://schemas.microsoft.com/office/powerpoint/2010/main" val="1344569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1488967"/>
            <a:ext cx="5616624" cy="4512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4289" y="6212158"/>
            <a:ext cx="2855422" cy="426720"/>
          </a:xfrm>
        </p:spPr>
        <p:txBody>
          <a:bodyPr>
            <a:normAutofit fontScale="775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Chindwin River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5536" y="332656"/>
            <a:ext cx="75953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>
                <a:solidFill>
                  <a:srgbClr val="0070C0"/>
                </a:solidFill>
                <a:latin typeface="Cambria" panose="02040503050406030204" pitchFamily="18" charset="0"/>
              </a:rPr>
              <a:t>Rivers (Running water)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CC1895-DC0D-8D45-BD63-21267A536E30}"/>
              </a:ext>
            </a:extLst>
          </p:cNvPr>
          <p:cNvSpPr/>
          <p:nvPr/>
        </p:nvSpPr>
        <p:spPr>
          <a:xfrm>
            <a:off x="1985519" y="665737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800" dirty="0"/>
              <a:t>Boat on the Chindwin by Jeffry J. </a:t>
            </a:r>
            <a:r>
              <a:rPr lang="en-GB" sz="800" dirty="0" err="1"/>
              <a:t>Cotner</a:t>
            </a:r>
            <a:r>
              <a:rPr lang="en-GB" sz="800" dirty="0"/>
              <a:t> [2015]; http://</a:t>
            </a:r>
            <a:r>
              <a:rPr lang="en-GB" sz="800" dirty="0" err="1"/>
              <a:t>www.jeffcotner.com</a:t>
            </a:r>
            <a:r>
              <a:rPr lang="en-GB" sz="800" dirty="0"/>
              <a:t>/2015/02/14/riverside/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722621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in our freshwaters?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9389510"/>
              </p:ext>
            </p:extLst>
          </p:nvPr>
        </p:nvGraphicFramePr>
        <p:xfrm>
          <a:off x="1043608" y="1340768"/>
          <a:ext cx="7704856" cy="42778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3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12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80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chemeClr val="bg1"/>
                          </a:solidFill>
                          <a:effectLst/>
                        </a:rPr>
                        <a:t>Categories </a:t>
                      </a:r>
                      <a:endParaRPr lang="en-GB" sz="3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Approximate size ranges 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0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Coarse Particulate Organic Matter (CPOM)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&gt;1mm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049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</a:rPr>
                        <a:t>Large woody debris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&gt;64mm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049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</a:rPr>
                        <a:t>Terrestrial leaves forming leaf packs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&gt;16 to  &lt;64mm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049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</a:rPr>
                        <a:t>Leaf, twig &amp; bark fragments, needles, fruits, buds &amp; flowers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&gt;4 to &lt;16mm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049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</a:rPr>
                        <a:t>Plant and animal detritus, faeces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&gt; 1 to &lt; 4mm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0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Fine Particulate Organic Matter (FPOM)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&gt; 0.5µm to &lt; 1mm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049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</a:rPr>
                        <a:t>Ultrafine particulate organic matter (including microbes)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&gt; 0.45µm to &lt;75µm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10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Dissolved Organic Matter (DOM)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&lt; 0.45µm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083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023" y="332656"/>
            <a:ext cx="8612219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What do we measure? </a:t>
            </a:r>
            <a:br>
              <a:rPr lang="en-GB" dirty="0"/>
            </a:br>
            <a:br>
              <a:rPr lang="en-GB" dirty="0"/>
            </a:br>
            <a:r>
              <a:rPr lang="en-GB" sz="3100" dirty="0"/>
              <a:t>          Physical &amp; chemical variables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700808"/>
            <a:ext cx="5370214" cy="4800600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GB" sz="2400" b="1" dirty="0"/>
              <a:t>Physical variables </a:t>
            </a:r>
          </a:p>
          <a:p>
            <a:pPr marL="457200"/>
            <a:r>
              <a:rPr lang="en-GB" sz="2400" dirty="0"/>
              <a:t>Dissolved Oxygen</a:t>
            </a:r>
          </a:p>
          <a:p>
            <a:pPr marL="457200"/>
            <a:r>
              <a:rPr lang="en-GB" sz="2400" dirty="0"/>
              <a:t>Temperature</a:t>
            </a:r>
          </a:p>
          <a:p>
            <a:pPr marL="457200"/>
            <a:r>
              <a:rPr lang="en-GB" sz="2400" dirty="0"/>
              <a:t>Light</a:t>
            </a:r>
          </a:p>
          <a:p>
            <a:pPr marL="457200"/>
            <a:r>
              <a:rPr lang="en-GB" sz="2400" dirty="0"/>
              <a:t>Substrate </a:t>
            </a:r>
          </a:p>
          <a:p>
            <a:pPr marL="457200"/>
            <a:r>
              <a:rPr lang="en-GB" sz="2400" dirty="0"/>
              <a:t>Riparian vegetation</a:t>
            </a:r>
          </a:p>
          <a:p>
            <a:pPr marL="114300" indent="0">
              <a:buNone/>
            </a:pPr>
            <a:endParaRPr lang="en-GB" sz="2400" dirty="0"/>
          </a:p>
          <a:p>
            <a:pPr marL="114300" indent="0">
              <a:buNone/>
            </a:pPr>
            <a:r>
              <a:rPr lang="en-GB" sz="2400" b="1" dirty="0"/>
              <a:t>Chemical variables </a:t>
            </a:r>
          </a:p>
          <a:p>
            <a:pPr marL="457200"/>
            <a:r>
              <a:rPr lang="en-GB" sz="2400" dirty="0"/>
              <a:t>Conductivity</a:t>
            </a:r>
          </a:p>
          <a:p>
            <a:pPr marL="457200"/>
            <a:r>
              <a:rPr lang="en-GB" sz="2400" dirty="0"/>
              <a:t>pH</a:t>
            </a:r>
          </a:p>
          <a:p>
            <a:pPr marL="457200"/>
            <a:r>
              <a:rPr lang="en-GB" sz="2400" dirty="0"/>
              <a:t>Suspended solids </a:t>
            </a:r>
          </a:p>
          <a:p>
            <a:pPr marL="457200"/>
            <a:r>
              <a:rPr lang="en-GB" sz="2400" dirty="0" err="1"/>
              <a:t>Macroelements</a:t>
            </a:r>
            <a:r>
              <a:rPr lang="en-GB" sz="2400" dirty="0"/>
              <a:t> and Microelements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7255" y="2132856"/>
            <a:ext cx="2232248" cy="2610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126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760" y="290914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/>
              <a:t>What do we measure?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46" y="1268760"/>
            <a:ext cx="7571184" cy="452596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GB" b="1" dirty="0"/>
              <a:t>Dissolved oxygen</a:t>
            </a:r>
          </a:p>
          <a:p>
            <a:r>
              <a:rPr lang="en-GB" sz="2600" dirty="0"/>
              <a:t>Important for all aerobic organisms. </a:t>
            </a:r>
          </a:p>
          <a:p>
            <a:r>
              <a:rPr lang="en-GB" sz="2600" dirty="0"/>
              <a:t>Can increase in streams during the day due to photosynthetic activity.</a:t>
            </a:r>
          </a:p>
          <a:p>
            <a:r>
              <a:rPr lang="en-GB" sz="2600" dirty="0"/>
              <a:t>Impoundments such as dams can reduce oxygen levels &amp; increase levels of carbon dioxide. </a:t>
            </a:r>
          </a:p>
          <a:p>
            <a:r>
              <a:rPr lang="en-GB" sz="2600" dirty="0"/>
              <a:t>Very low levels of oxygen are found in other conditions e.g. pollution, low flow or high temperature conditions.</a:t>
            </a:r>
          </a:p>
        </p:txBody>
      </p:sp>
    </p:spTree>
    <p:extLst>
      <p:ext uri="{BB962C8B-B14F-4D97-AF65-F5344CB8AC3E}">
        <p14:creationId xmlns:p14="http://schemas.microsoft.com/office/powerpoint/2010/main" val="3738382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BECE0A1-CC60-4315-A31F-8A7338D91FE4}"/>
</file>

<file path=customXml/itemProps2.xml><?xml version="1.0" encoding="utf-8"?>
<ds:datastoreItem xmlns:ds="http://schemas.openxmlformats.org/officeDocument/2006/customXml" ds:itemID="{B14DC6FD-2283-429B-BCB1-516B577B0517}"/>
</file>

<file path=customXml/itemProps3.xml><?xml version="1.0" encoding="utf-8"?>
<ds:datastoreItem xmlns:ds="http://schemas.openxmlformats.org/officeDocument/2006/customXml" ds:itemID="{54B71BA7-23B1-4254-BA70-B268C6740EC7}"/>
</file>

<file path=docProps/app.xml><?xml version="1.0" encoding="utf-8"?>
<Properties xmlns="http://schemas.openxmlformats.org/officeDocument/2006/extended-properties" xmlns:vt="http://schemas.openxmlformats.org/officeDocument/2006/docPropsVTypes">
  <Template>{791F8F65-44D3-2146-8E43-2871A18B3E26}tf10001120</Template>
  <TotalTime>2334</TotalTime>
  <Words>1503</Words>
  <Application>Microsoft Macintosh PowerPoint</Application>
  <PresentationFormat>On-screen Show (4:3)</PresentationFormat>
  <Paragraphs>306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Cambria</vt:lpstr>
      <vt:lpstr>Office Theme</vt:lpstr>
      <vt:lpstr>Aquascience:  Assessing the health of rivers and lakes</vt:lpstr>
      <vt:lpstr>Freshwater Ecosystems</vt:lpstr>
      <vt:lpstr>Introduction</vt:lpstr>
      <vt:lpstr>Freshwater Ecosystems</vt:lpstr>
      <vt:lpstr>Lakes (Standing water) </vt:lpstr>
      <vt:lpstr>PowerPoint Presentation</vt:lpstr>
      <vt:lpstr>What is in our freshwaters?</vt:lpstr>
      <vt:lpstr>What do we measure?             Physical &amp; chemical variables </vt:lpstr>
      <vt:lpstr>What do we measure? </vt:lpstr>
      <vt:lpstr>What do we measure? </vt:lpstr>
      <vt:lpstr>What do we measure? </vt:lpstr>
      <vt:lpstr>What do we measure? </vt:lpstr>
      <vt:lpstr>What do we measure? </vt:lpstr>
      <vt:lpstr>What do we measure?  Microelements</vt:lpstr>
      <vt:lpstr>What do we measure? Macroelements</vt:lpstr>
      <vt:lpstr>Sources of nutrients to freshwater ecosystems </vt:lpstr>
      <vt:lpstr>Water protection: water quality &amp; water quantity</vt:lpstr>
      <vt:lpstr>Water Quantity in Myanmar</vt:lpstr>
      <vt:lpstr>Water Quantity in Myanmar</vt:lpstr>
      <vt:lpstr>Development Projects &amp; Other Pressures</vt:lpstr>
      <vt:lpstr>Implications for Water Quality </vt:lpstr>
      <vt:lpstr>Implications for Water Quality/Quantity </vt:lpstr>
      <vt:lpstr>How do we protect our freshwaters?</vt:lpstr>
      <vt:lpstr>Standards: National Water Framework Directive</vt:lpstr>
      <vt:lpstr>Main Focus in the EU WFD</vt:lpstr>
      <vt:lpstr>Recommendations</vt:lpstr>
      <vt:lpstr>In conclusion,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CM</dc:creator>
  <cp:lastModifiedBy>Amanda Bamford</cp:lastModifiedBy>
  <cp:revision>206</cp:revision>
  <cp:lastPrinted>2018-08-16T17:46:02Z</cp:lastPrinted>
  <dcterms:created xsi:type="dcterms:W3CDTF">2018-07-16T16:25:38Z</dcterms:created>
  <dcterms:modified xsi:type="dcterms:W3CDTF">2021-04-09T16:13:44Z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</Properties>
</file>