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embeddedFontLst>
    <p:embeddedFont>
      <p:font typeface="Open Sans ExtraBold"/>
      <p:bold r:id="rId33"/>
      <p:boldItalic r:id="rId34"/>
    </p:embeddedFont>
    <p:embeddedFont>
      <p:font typeface="Ope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9" roundtripDataSignature="AMtx7mgJ+YrTES0dAtrvEU+TQOXGWx3o5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OpenSansExtraBold-bold.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OpenSans-regular.fntdata"/><Relationship Id="rId12" Type="http://schemas.openxmlformats.org/officeDocument/2006/relationships/slide" Target="slides/slide7.xml"/><Relationship Id="rId34" Type="http://schemas.openxmlformats.org/officeDocument/2006/relationships/font" Target="fonts/OpenSansExtraBold-boldItalic.fntdata"/><Relationship Id="rId15" Type="http://schemas.openxmlformats.org/officeDocument/2006/relationships/slide" Target="slides/slide10.xml"/><Relationship Id="rId37" Type="http://schemas.openxmlformats.org/officeDocument/2006/relationships/font" Target="fonts/OpenSans-italic.fntdata"/><Relationship Id="rId14" Type="http://schemas.openxmlformats.org/officeDocument/2006/relationships/slide" Target="slides/slide9.xml"/><Relationship Id="rId36" Type="http://schemas.openxmlformats.org/officeDocument/2006/relationships/font" Target="fonts/OpenSans-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OpenSans-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The global energy system is the major producer</a:t>
            </a:r>
            <a:r>
              <a:rPr lang="en-US"/>
              <a:t> of greenhouse gases </a:t>
            </a:r>
            <a:r>
              <a:rPr b="0" i="0" lang="en-US" sz="1200" u="none" strike="noStrike">
                <a:solidFill>
                  <a:schemeClr val="dk1"/>
                </a:solidFill>
                <a:latin typeface="Calibri"/>
                <a:ea typeface="Calibri"/>
                <a:cs typeface="Calibri"/>
                <a:sym typeface="Calibri"/>
              </a:rPr>
              <a:t>accounting for </a:t>
            </a:r>
            <a:r>
              <a:rPr lang="en-US"/>
              <a:t>approximately 60</a:t>
            </a:r>
            <a:r>
              <a:rPr b="0" i="0" lang="en-US" sz="1200" u="none" strike="noStrike">
                <a:solidFill>
                  <a:schemeClr val="dk1"/>
                </a:solidFill>
                <a:latin typeface="Calibri"/>
                <a:ea typeface="Calibri"/>
                <a:cs typeface="Calibri"/>
                <a:sym typeface="Calibri"/>
              </a:rPr>
              <a:t>%, of the total anthropogenic emissions. It is </a:t>
            </a:r>
            <a:r>
              <a:rPr lang="en-US"/>
              <a:t>clear</a:t>
            </a:r>
            <a:r>
              <a:rPr b="0" i="0" lang="en-US" sz="1200" u="none" strike="noStrike">
                <a:solidFill>
                  <a:schemeClr val="dk1"/>
                </a:solidFill>
                <a:latin typeface="Calibri"/>
                <a:ea typeface="Calibri"/>
                <a:cs typeface="Calibri"/>
                <a:sym typeface="Calibri"/>
              </a:rPr>
              <a:t> that the energy system plays a key role in the SDG13, Climate </a:t>
            </a:r>
            <a:r>
              <a:rPr lang="en-US"/>
              <a:t>Action</a:t>
            </a:r>
            <a:r>
              <a:rPr b="0" i="0" lang="en-US" sz="1200" u="none" strike="noStrike">
                <a:solidFill>
                  <a:schemeClr val="dk1"/>
                </a:solidFill>
                <a:latin typeface="Calibri"/>
                <a:ea typeface="Calibri"/>
                <a:cs typeface="Calibri"/>
                <a:sym typeface="Calibri"/>
              </a:rPr>
              <a:t>, </a:t>
            </a:r>
            <a:r>
              <a:rPr lang="en-US"/>
              <a:t>and also</a:t>
            </a:r>
            <a:r>
              <a:rPr b="0" i="0" lang="en-US" sz="1200" u="none" strike="noStrike">
                <a:solidFill>
                  <a:schemeClr val="dk1"/>
                </a:solidFill>
                <a:latin typeface="Calibri"/>
                <a:ea typeface="Calibri"/>
                <a:cs typeface="Calibri"/>
                <a:sym typeface="Calibri"/>
              </a:rPr>
              <a:t> </a:t>
            </a:r>
            <a:r>
              <a:rPr lang="en-US"/>
              <a:t>links</a:t>
            </a:r>
            <a:r>
              <a:rPr b="0" i="0" lang="en-US" sz="1200" u="none" strike="noStrike">
                <a:solidFill>
                  <a:schemeClr val="dk1"/>
                </a:solidFill>
                <a:latin typeface="Calibri"/>
                <a:ea typeface="Calibri"/>
                <a:cs typeface="Calibri"/>
                <a:sym typeface="Calibri"/>
              </a:rPr>
              <a:t> back to the target of investing in low-carbon energy </a:t>
            </a:r>
            <a:r>
              <a:rPr lang="en-US"/>
              <a:t>systems</a:t>
            </a:r>
            <a:r>
              <a:rPr b="0" i="0" lang="en-US" sz="1200" u="none" strike="noStrike">
                <a:solidFill>
                  <a:schemeClr val="dk1"/>
                </a:solidFill>
                <a:latin typeface="Calibri"/>
                <a:ea typeface="Calibri"/>
                <a:cs typeface="Calibri"/>
                <a:sym typeface="Calibri"/>
              </a:rPr>
              <a:t>. The energy system</a:t>
            </a:r>
            <a:r>
              <a:rPr lang="en-US"/>
              <a:t>,</a:t>
            </a:r>
            <a:r>
              <a:rPr b="0" i="0" lang="en-US" sz="1200" u="none" strike="noStrike">
                <a:solidFill>
                  <a:schemeClr val="dk1"/>
                </a:solidFill>
                <a:latin typeface="Calibri"/>
                <a:ea typeface="Calibri"/>
                <a:cs typeface="Calibri"/>
                <a:sym typeface="Calibri"/>
              </a:rPr>
              <a:t> however</a:t>
            </a:r>
            <a:r>
              <a:rPr lang="en-US"/>
              <a:t>,</a:t>
            </a:r>
            <a:r>
              <a:rPr b="0" i="0" lang="en-US" sz="1200" u="none" strike="noStrike">
                <a:solidFill>
                  <a:schemeClr val="dk1"/>
                </a:solidFill>
                <a:latin typeface="Calibri"/>
                <a:ea typeface="Calibri"/>
                <a:cs typeface="Calibri"/>
                <a:sym typeface="Calibri"/>
              </a:rPr>
              <a:t> also needs to be reliable to enable climate change adaptation and resilience.</a:t>
            </a:r>
            <a:r>
              <a:rPr lang="en-US"/>
              <a:t>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lang="en-US"/>
              <a:t>Looking at gender equality (SDG5) the time spent on collecting wood for cooking and light is primarily undertaken by women and girls in the household in lower and middle income countries. This has a security risk as a result of having to travel for wood collection. There is also a risk to health resulting from preparing the meal indoors if there is poor ventilation. This leads to household air pollution (H A P) which is a global health emergency as it can lead to, for example, respiratory disease, stroke, or ischaemic heart disease. In addition to this, the time spent on wood collection adds significant constraints on available time for education, rest, and activities to generate income.</a:t>
            </a:r>
            <a:endParaRPr/>
          </a:p>
        </p:txBody>
      </p:sp>
      <p:sp>
        <p:nvSpPr>
          <p:cNvPr id="228" name="Google Shape;22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Access to affordable, reliable, sustainable, and modern energy for all is important for ensuring well-being. Energy is central to this and we will give some examples to illustrate this: </a:t>
            </a:r>
            <a:endParaRPr/>
          </a:p>
          <a:p>
            <a:pPr indent="0" lvl="0" marL="0" rtl="0" algn="l">
              <a:spcBef>
                <a:spcPts val="0"/>
              </a:spcBef>
              <a:spcAft>
                <a:spcPts val="0"/>
              </a:spcAft>
              <a:buNone/>
            </a:pPr>
            <a:r>
              <a:rPr lang="en-US"/>
              <a:t>Looking at Target 7.1, the first target of SDG7, access to modern energy services can actually support the achievement of other Sustainable Development Goals as well. As an example, modern energy services can raise living standards through basic services such as healthcare, which relates to SDG2. In light of the Covid-19 pandemic, access to modern energy services could supply a fridge which could enable a village to store vaccines.</a:t>
            </a:r>
            <a:endParaRPr/>
          </a:p>
          <a:p>
            <a:pPr indent="0" lvl="0" marL="0" rtl="0" algn="l">
              <a:spcBef>
                <a:spcPts val="0"/>
              </a:spcBef>
              <a:spcAft>
                <a:spcPts val="0"/>
              </a:spcAft>
              <a:buNone/>
            </a:pPr>
            <a:r>
              <a:rPr lang="en-US"/>
              <a:t>Access to modern energy can also enable education, SDG4. The specific Target 4.2 that requires all girls and boys complete a free, equitable, and good-quality primary and secondary education depends on supply of electricity to schools, as well as to homes. In addition, electricity is also vital for supplying information and communication technologies which in turn supports many of the SDGs, such as education.</a:t>
            </a:r>
            <a:endParaRPr/>
          </a:p>
        </p:txBody>
      </p:sp>
      <p:sp>
        <p:nvSpPr>
          <p:cNvPr id="242" name="Google Shape;24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key messages to be highlighted:</a:t>
            </a:r>
            <a:endParaRPr/>
          </a:p>
          <a:p>
            <a:pPr indent="0" lvl="0" marL="0" rtl="0" algn="l">
              <a:spcBef>
                <a:spcPts val="0"/>
              </a:spcBef>
              <a:spcAft>
                <a:spcPts val="0"/>
              </a:spcAft>
              <a:buNone/>
            </a:pPr>
            <a:r>
              <a:rPr lang="en-US"/>
              <a:t>In the world today 789 million live without access to electricity. In particular we can see that rural areas in Sub-Saharan Africa have the lowest shares of access.</a:t>
            </a:r>
            <a:endParaRPr/>
          </a:p>
          <a:p>
            <a:pPr indent="0" lvl="0" marL="0" rtl="0" algn="l">
              <a:spcBef>
                <a:spcPts val="0"/>
              </a:spcBef>
              <a:spcAft>
                <a:spcPts val="0"/>
              </a:spcAft>
              <a:buNone/>
            </a:pPr>
            <a:r>
              <a:rPr lang="en-US"/>
              <a:t>In the study by Fuso Nerini et al., they found that energy is linked to approximately 65% of the SDG targets.</a:t>
            </a:r>
            <a:endParaRPr/>
          </a:p>
          <a:p>
            <a:pPr indent="0" lvl="0" marL="0" rtl="0" algn="l">
              <a:spcBef>
                <a:spcPts val="0"/>
              </a:spcBef>
              <a:spcAft>
                <a:spcPts val="0"/>
              </a:spcAft>
              <a:buNone/>
            </a:pPr>
            <a:r>
              <a:rPr lang="en-US"/>
              <a:t>It is important to realise that education, health, gender equality, and climate change are a few SDGs that are strongly linked to the energy system. What we plan for in the energy system will play an important role in these SDGs as well.</a:t>
            </a:r>
            <a:endParaRPr/>
          </a:p>
          <a:p>
            <a:pPr indent="0" lvl="0" marL="0" rtl="0" algn="l">
              <a:spcBef>
                <a:spcPts val="0"/>
              </a:spcBef>
              <a:spcAft>
                <a:spcPts val="0"/>
              </a:spcAft>
              <a:buNone/>
            </a:pPr>
            <a:r>
              <a:t/>
            </a:r>
            <a:endParaRPr/>
          </a:p>
        </p:txBody>
      </p:sp>
      <p:sp>
        <p:nvSpPr>
          <p:cNvPr id="256" name="Google Shape;25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spcBef>
                <a:spcPts val="0"/>
              </a:spcBef>
              <a:spcAft>
                <a:spcPts val="0"/>
              </a:spcAft>
              <a:buNone/>
            </a:pPr>
            <a:r>
              <a:rPr b="0" i="0" lang="en-US" sz="1200" u="none" cap="none" strike="noStrike">
                <a:solidFill>
                  <a:srgbClr val="000000"/>
                </a:solidFill>
                <a:latin typeface="Arial"/>
                <a:ea typeface="Arial"/>
                <a:cs typeface="Arial"/>
                <a:sym typeface="Arial"/>
              </a:rPr>
              <a:t>As </a:t>
            </a:r>
            <a:r>
              <a:rPr lang="en-US">
                <a:solidFill>
                  <a:srgbClr val="000000"/>
                </a:solidFill>
                <a:latin typeface="Arial"/>
                <a:ea typeface="Arial"/>
                <a:cs typeface="Arial"/>
                <a:sym typeface="Arial"/>
              </a:rPr>
              <a:t>described </a:t>
            </a:r>
            <a:r>
              <a:rPr b="0" i="0" lang="en-US" sz="1200" u="none" cap="none" strike="noStrike">
                <a:solidFill>
                  <a:srgbClr val="000000"/>
                </a:solidFill>
                <a:latin typeface="Arial"/>
                <a:ea typeface="Arial"/>
                <a:cs typeface="Arial"/>
                <a:sym typeface="Arial"/>
              </a:rPr>
              <a:t>in the previous mini-lectures</a:t>
            </a:r>
            <a:r>
              <a:rPr lang="en-US">
                <a:solidFill>
                  <a:srgbClr val="000000"/>
                </a:solidFill>
                <a:latin typeface="Arial"/>
                <a:ea typeface="Arial"/>
                <a:cs typeface="Arial"/>
                <a:sym typeface="Arial"/>
              </a:rPr>
              <a:t>,</a:t>
            </a:r>
            <a:r>
              <a:rPr b="0" i="0" lang="en-US" sz="1200" u="none" cap="none" strike="noStrike">
                <a:solidFill>
                  <a:srgbClr val="000000"/>
                </a:solidFill>
                <a:latin typeface="Arial"/>
                <a:ea typeface="Arial"/>
                <a:cs typeface="Arial"/>
                <a:sym typeface="Arial"/>
              </a:rPr>
              <a:t> the energy system is interlinked with many other </a:t>
            </a:r>
            <a:r>
              <a:rPr lang="en-US">
                <a:solidFill>
                  <a:srgbClr val="000000"/>
                </a:solidFill>
                <a:latin typeface="Arial"/>
                <a:ea typeface="Arial"/>
                <a:cs typeface="Arial"/>
                <a:sym typeface="Arial"/>
              </a:rPr>
              <a:t>sectors</a:t>
            </a:r>
            <a:r>
              <a:rPr b="0" i="0" lang="en-US" sz="1200" u="none" cap="none" strike="noStrike">
                <a:solidFill>
                  <a:srgbClr val="000000"/>
                </a:solidFill>
                <a:latin typeface="Arial"/>
                <a:ea typeface="Arial"/>
                <a:cs typeface="Arial"/>
                <a:sym typeface="Arial"/>
              </a:rPr>
              <a:t> and which trajectories it takes will have different implications outside of the energy system. Access to modern energy is important for socio-economic progress as well as the well-being </a:t>
            </a:r>
            <a:r>
              <a:rPr lang="en-US">
                <a:solidFill>
                  <a:srgbClr val="000000"/>
                </a:solidFill>
                <a:latin typeface="Arial"/>
                <a:ea typeface="Arial"/>
                <a:cs typeface="Arial"/>
                <a:sym typeface="Arial"/>
              </a:rPr>
              <a:t>of</a:t>
            </a:r>
            <a:r>
              <a:rPr b="0" i="0" lang="en-US" sz="1200" u="none" cap="none" strike="noStrike">
                <a:solidFill>
                  <a:srgbClr val="000000"/>
                </a:solidFill>
                <a:latin typeface="Arial"/>
                <a:ea typeface="Arial"/>
                <a:cs typeface="Arial"/>
                <a:sym typeface="Arial"/>
              </a:rPr>
              <a:t> peopl</a:t>
            </a:r>
            <a:r>
              <a:rPr i="0" lang="en-US" sz="1200" u="none" cap="none" strike="noStrike">
                <a:solidFill>
                  <a:srgbClr val="000000"/>
                </a:solidFill>
                <a:latin typeface="Arial"/>
                <a:ea typeface="Arial"/>
                <a:cs typeface="Arial"/>
                <a:sym typeface="Arial"/>
              </a:rPr>
              <a:t>e. </a:t>
            </a:r>
            <a:r>
              <a:rPr lang="en-US">
                <a:solidFill>
                  <a:srgbClr val="000000"/>
                </a:solidFill>
                <a:latin typeface="Arial"/>
                <a:ea typeface="Arial"/>
                <a:cs typeface="Arial"/>
                <a:sym typeface="Arial"/>
              </a:rPr>
              <a:t>Energy</a:t>
            </a:r>
            <a:r>
              <a:rPr i="0" lang="en-US" sz="1200" u="none" cap="none" strike="noStrike">
                <a:solidFill>
                  <a:srgbClr val="000000"/>
                </a:solidFill>
                <a:latin typeface="Arial"/>
                <a:ea typeface="Arial"/>
                <a:cs typeface="Arial"/>
                <a:sym typeface="Arial"/>
              </a:rPr>
              <a:t> policy </a:t>
            </a:r>
            <a:r>
              <a:rPr lang="en-US">
                <a:solidFill>
                  <a:srgbClr val="000000"/>
                </a:solidFill>
                <a:latin typeface="Arial"/>
                <a:ea typeface="Arial"/>
                <a:cs typeface="Arial"/>
                <a:sym typeface="Arial"/>
              </a:rPr>
              <a:t>must bear those factors in mind while also accounting for the intensive capital requirements discussed previously.</a:t>
            </a:r>
            <a:endParaRPr>
              <a:solidFill>
                <a:srgbClr val="000000"/>
              </a:solidFill>
              <a:latin typeface="Arial"/>
              <a:ea typeface="Arial"/>
              <a:cs typeface="Arial"/>
              <a:sym typeface="Arial"/>
            </a:endParaRPr>
          </a:p>
          <a:p>
            <a:pPr indent="0" lvl="0" marL="158750" rtl="0" algn="l">
              <a:spcBef>
                <a:spcPts val="0"/>
              </a:spcBef>
              <a:spcAft>
                <a:spcPts val="0"/>
              </a:spcAft>
              <a:buNone/>
            </a:pPr>
            <a:r>
              <a:rPr b="0" i="0" lang="en-US" sz="1200" u="none" cap="none" strike="noStrike">
                <a:solidFill>
                  <a:srgbClr val="000000"/>
                </a:solidFill>
                <a:latin typeface="Arial"/>
                <a:ea typeface="Arial"/>
                <a:cs typeface="Arial"/>
                <a:sym typeface="Arial"/>
              </a:rPr>
              <a:t>To help formulate energy policy, energy modelling can provide insight an</a:t>
            </a:r>
            <a:r>
              <a:rPr i="0" lang="en-US" sz="1200" u="none" cap="none" strike="noStrike">
                <a:solidFill>
                  <a:srgbClr val="000000"/>
                </a:solidFill>
                <a:latin typeface="Arial"/>
                <a:ea typeface="Arial"/>
                <a:cs typeface="Arial"/>
                <a:sym typeface="Arial"/>
              </a:rPr>
              <a:t>d</a:t>
            </a:r>
            <a:r>
              <a:rPr lang="en-US">
                <a:solidFill>
                  <a:srgbClr val="000000"/>
                </a:solidFill>
                <a:latin typeface="Arial"/>
                <a:ea typeface="Arial"/>
                <a:cs typeface="Arial"/>
                <a:sym typeface="Arial"/>
              </a:rPr>
              <a:t> identify different</a:t>
            </a:r>
            <a:r>
              <a:rPr b="0" i="0" lang="en-US" sz="1200" u="none" cap="none" strike="noStrike">
                <a:solidFill>
                  <a:srgbClr val="000000"/>
                </a:solidFill>
                <a:latin typeface="Arial"/>
                <a:ea typeface="Arial"/>
                <a:cs typeface="Arial"/>
                <a:sym typeface="Arial"/>
              </a:rPr>
              <a:t> pathways</a:t>
            </a:r>
            <a:r>
              <a:rPr lang="en-US">
                <a:solidFill>
                  <a:srgbClr val="000000"/>
                </a:solidFill>
                <a:latin typeface="Arial"/>
                <a:ea typeface="Arial"/>
                <a:cs typeface="Arial"/>
                <a:sym typeface="Arial"/>
              </a:rPr>
              <a:t>. Energy modelling is often undertaken by just a few analysts with modelling tools that are not open source and are therefore closed to wider scrutiny. This makes the modelling process opaque. If the</a:t>
            </a:r>
            <a:r>
              <a:rPr b="0" i="0" lang="en-US" sz="1200" u="none" cap="none" strike="noStrike">
                <a:solidFill>
                  <a:srgbClr val="000000"/>
                </a:solidFill>
                <a:latin typeface="Arial"/>
                <a:ea typeface="Arial"/>
                <a:cs typeface="Arial"/>
                <a:sym typeface="Arial"/>
              </a:rPr>
              <a:t> modelling insight is adapted to energy policy the modelling results have a large impact. Therefore the modelling process should be founded, of course, on deep and </a:t>
            </a:r>
            <a:r>
              <a:rPr lang="en-US">
                <a:solidFill>
                  <a:srgbClr val="000000"/>
                </a:solidFill>
                <a:latin typeface="Arial"/>
                <a:ea typeface="Arial"/>
                <a:cs typeface="Arial"/>
                <a:sym typeface="Arial"/>
              </a:rPr>
              <a:t>rigorous</a:t>
            </a:r>
            <a:r>
              <a:rPr b="0" i="0" lang="en-US" sz="1200" u="none" cap="none" strike="noStrike">
                <a:solidFill>
                  <a:srgbClr val="000000"/>
                </a:solidFill>
                <a:latin typeface="Arial"/>
                <a:ea typeface="Arial"/>
                <a:cs typeface="Arial"/>
                <a:sym typeface="Arial"/>
              </a:rPr>
              <a:t> modelling analysis. However, in addition</a:t>
            </a:r>
            <a:r>
              <a:rPr lang="en-US">
                <a:solidFill>
                  <a:srgbClr val="000000"/>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it should be supported by governance principles, especially when modelling for governments and the global fora such as the IPCC (Intergovernmental Panel on Climate Change).</a:t>
            </a:r>
            <a:endParaRPr b="0" i="0" sz="1200" u="none" cap="none" strike="noStrike">
              <a:solidFill>
                <a:srgbClr val="000000"/>
              </a:solidFill>
              <a:latin typeface="Arial"/>
              <a:ea typeface="Arial"/>
              <a:cs typeface="Arial"/>
              <a:sym typeface="Arial"/>
            </a:endParaRPr>
          </a:p>
        </p:txBody>
      </p:sp>
      <p:sp>
        <p:nvSpPr>
          <p:cNvPr id="278" name="Google Shape;27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Four critical observations are identified regarding energy modelling for policy support.</a:t>
            </a:r>
            <a:endParaRPr/>
          </a:p>
          <a:p>
            <a:pPr indent="0" lvl="0" marL="0" rtl="0" algn="l">
              <a:spcBef>
                <a:spcPts val="0"/>
              </a:spcBef>
              <a:spcAft>
                <a:spcPts val="0"/>
              </a:spcAft>
              <a:buNone/>
            </a:pPr>
            <a:r>
              <a:rPr lang="en-US"/>
              <a:t>First, as mentioned previously, the analysis is often opaque. Frequently the modelling process is a ’black box’, where the possibility to scrutinize the results is not possible.</a:t>
            </a:r>
            <a:endParaRPr/>
          </a:p>
          <a:p>
            <a:pPr indent="0" lvl="0" marL="0" rtl="0" algn="l">
              <a:spcBef>
                <a:spcPts val="0"/>
              </a:spcBef>
              <a:spcAft>
                <a:spcPts val="0"/>
              </a:spcAft>
              <a:buNone/>
            </a:pPr>
            <a:r>
              <a:rPr lang="en-US"/>
              <a:t>In addition to that, this opacity means that national energy modelling suffers from low knowledge management as universities and institutions cannot increase the national competence and capacity.</a:t>
            </a:r>
            <a:endParaRPr/>
          </a:p>
          <a:p>
            <a:pPr indent="0" lvl="0" marL="0" rtl="0" algn="l">
              <a:spcBef>
                <a:spcPts val="0"/>
              </a:spcBef>
              <a:spcAft>
                <a:spcPts val="0"/>
              </a:spcAft>
              <a:buNone/>
            </a:pPr>
            <a:r>
              <a:rPr lang="en-US"/>
              <a:t>Second, the lack of community cooperation with socio-economic actors (such as government actors, private actors or civil society) decreases the accountability for the modelling. Thus, there is need for interfaces and organization to be established to enable the cooperation.</a:t>
            </a:r>
            <a:endParaRPr/>
          </a:p>
          <a:p>
            <a:pPr indent="0" lvl="0" marL="0" rtl="0" algn="l">
              <a:spcBef>
                <a:spcPts val="0"/>
              </a:spcBef>
              <a:spcAft>
                <a:spcPts val="0"/>
              </a:spcAft>
              <a:buNone/>
            </a:pPr>
            <a:r>
              <a:rPr lang="en-US"/>
              <a:t>Third, downstream matters, as we have seen energy policy have a significant impact on other sectors.</a:t>
            </a:r>
            <a:endParaRPr/>
          </a:p>
          <a:p>
            <a:pPr indent="0" lvl="0" marL="0" rtl="0" algn="l">
              <a:spcBef>
                <a:spcPts val="0"/>
              </a:spcBef>
              <a:spcAft>
                <a:spcPts val="0"/>
              </a:spcAft>
              <a:buClr>
                <a:schemeClr val="dk1"/>
              </a:buClr>
              <a:buSzPts val="1200"/>
              <a:buFont typeface="Calibri"/>
              <a:buNone/>
            </a:pPr>
            <a:r>
              <a:rPr lang="en-US"/>
              <a:t>And last, there is a need for appropriate answerability as the financial impact from the energy modelling can lead to inefficient use of the public finance.</a:t>
            </a:r>
            <a:endParaRPr/>
          </a:p>
        </p:txBody>
      </p:sp>
      <p:sp>
        <p:nvSpPr>
          <p:cNvPr id="293" name="Google Shape;29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To mitigate these critical observations, the following governance principles </a:t>
            </a:r>
            <a:r>
              <a:rPr b="0" i="0" lang="en-US" u="none" cap="none" strike="noStrike">
                <a:latin typeface="Arial"/>
                <a:ea typeface="Arial"/>
                <a:cs typeface="Arial"/>
                <a:sym typeface="Arial"/>
              </a:rPr>
              <a:t>are </a:t>
            </a:r>
            <a:r>
              <a:rPr lang="en-US">
                <a:latin typeface="Arial"/>
                <a:ea typeface="Arial"/>
                <a:cs typeface="Arial"/>
                <a:sym typeface="Arial"/>
              </a:rPr>
              <a:t>proposed U4RIA which is acronym for:</a:t>
            </a:r>
            <a:endParaRPr/>
          </a:p>
          <a:p>
            <a:pPr indent="0" lvl="0" marL="0" rtl="0" algn="l">
              <a:spcBef>
                <a:spcPts val="0"/>
              </a:spcBef>
              <a:spcAft>
                <a:spcPts val="0"/>
              </a:spcAft>
              <a:buNone/>
            </a:pPr>
            <a:r>
              <a:rPr lang="en-US">
                <a:latin typeface="Arial"/>
                <a:ea typeface="Arial"/>
                <a:cs typeface="Arial"/>
                <a:sym typeface="Arial"/>
              </a:rPr>
              <a:t>Ubuntu (meaning ‘I am because you are’ to capture interdependency)– </a:t>
            </a:r>
            <a:r>
              <a:rPr lang="en-US">
                <a:latin typeface="Open Sans"/>
                <a:ea typeface="Open Sans"/>
                <a:cs typeface="Open Sans"/>
                <a:sym typeface="Open Sans"/>
              </a:rPr>
              <a:t>requires identifying those to whom energy modelling for policy should be accountable and to what degree.</a:t>
            </a:r>
            <a:endParaRPr>
              <a:latin typeface="Calibri"/>
              <a:ea typeface="Calibri"/>
              <a:cs typeface="Calibri"/>
              <a:sym typeface="Calibri"/>
            </a:endParaRPr>
          </a:p>
          <a:p>
            <a:pPr indent="0" lvl="0" marL="0" rtl="0" algn="l">
              <a:spcBef>
                <a:spcPts val="0"/>
              </a:spcBef>
              <a:spcAft>
                <a:spcPts val="0"/>
              </a:spcAft>
              <a:buNone/>
            </a:pPr>
            <a:r>
              <a:rPr lang="en-US">
                <a:latin typeface="Open Sans"/>
                <a:ea typeface="Open Sans"/>
                <a:cs typeface="Open Sans"/>
                <a:sym typeface="Open Sans"/>
              </a:rPr>
              <a:t>Retrievability – many times it is difficult to find the data. Instead it should be easy to find and access the data.</a:t>
            </a:r>
            <a:endParaRPr/>
          </a:p>
          <a:p>
            <a:pPr indent="0" lvl="0" marL="0" rtl="0" algn="l">
              <a:spcBef>
                <a:spcPts val="0"/>
              </a:spcBef>
              <a:spcAft>
                <a:spcPts val="0"/>
              </a:spcAft>
              <a:buNone/>
            </a:pPr>
            <a:r>
              <a:rPr lang="en-US">
                <a:latin typeface="Open Sans"/>
                <a:ea typeface="Open Sans"/>
                <a:cs typeface="Open Sans"/>
                <a:sym typeface="Open Sans"/>
              </a:rPr>
              <a:t>Reusability – the model should be reusable however many times the model is licensed.</a:t>
            </a:r>
            <a:endParaRPr/>
          </a:p>
          <a:p>
            <a:pPr indent="0" lvl="0" marL="0" rtl="0" algn="l">
              <a:spcBef>
                <a:spcPts val="0"/>
              </a:spcBef>
              <a:spcAft>
                <a:spcPts val="0"/>
              </a:spcAft>
              <a:buNone/>
            </a:pPr>
            <a:r>
              <a:rPr lang="en-US">
                <a:latin typeface="Open Sans"/>
                <a:ea typeface="Open Sans"/>
                <a:cs typeface="Open Sans"/>
                <a:sym typeface="Open Sans"/>
              </a:rPr>
              <a:t>Repeatability – the model should be repeatable and user friendly in a digital workflow.</a:t>
            </a:r>
            <a:endParaRPr>
              <a:latin typeface="Open Sans"/>
              <a:ea typeface="Open Sans"/>
              <a:cs typeface="Open Sans"/>
              <a:sym typeface="Open Sans"/>
            </a:endParaRPr>
          </a:p>
          <a:p>
            <a:pPr indent="0" lvl="0" marL="0" rtl="0" algn="l">
              <a:spcBef>
                <a:spcPts val="0"/>
              </a:spcBef>
              <a:spcAft>
                <a:spcPts val="0"/>
              </a:spcAft>
              <a:buNone/>
            </a:pPr>
            <a:r>
              <a:rPr lang="en-US">
                <a:latin typeface="Open Sans"/>
                <a:ea typeface="Open Sans"/>
                <a:cs typeface="Open Sans"/>
                <a:sym typeface="Open Sans"/>
              </a:rPr>
              <a:t>Reconstructability – this extends the concept of ‘repeatability’ to include the instructions for how to rebuild the energy modelling elements, such as input data, model relations, and the resulting scenarios. </a:t>
            </a:r>
            <a:endParaRPr/>
          </a:p>
          <a:p>
            <a:pPr indent="0" lvl="0" marL="0" rtl="0" algn="l">
              <a:spcBef>
                <a:spcPts val="0"/>
              </a:spcBef>
              <a:spcAft>
                <a:spcPts val="0"/>
              </a:spcAft>
              <a:buNone/>
            </a:pPr>
            <a:r>
              <a:rPr lang="en-US">
                <a:latin typeface="Open Sans"/>
                <a:ea typeface="Open Sans"/>
                <a:cs typeface="Open Sans"/>
                <a:sym typeface="Open Sans"/>
              </a:rPr>
              <a:t>Interoperability – this allows for scenario outputs to be (1) tested by other models or approaches and (2) compatible with other subsectors or broader integration. </a:t>
            </a:r>
            <a:endParaRPr>
              <a:latin typeface="Open Sans"/>
              <a:ea typeface="Open Sans"/>
              <a:cs typeface="Open Sans"/>
              <a:sym typeface="Open Sans"/>
            </a:endParaRPr>
          </a:p>
          <a:p>
            <a:pPr indent="0" lvl="0" marL="0" rtl="0" algn="l">
              <a:spcBef>
                <a:spcPts val="0"/>
              </a:spcBef>
              <a:spcAft>
                <a:spcPts val="0"/>
              </a:spcAft>
              <a:buNone/>
            </a:pPr>
            <a:r>
              <a:rPr lang="en-US">
                <a:latin typeface="Open Sans"/>
                <a:ea typeface="Open Sans"/>
                <a:cs typeface="Open Sans"/>
                <a:sym typeface="Open Sans"/>
              </a:rPr>
              <a:t>Auditability - direct accountability to the internal or external funder of energy modelling for policy support, as well as accountability to society more broadly.</a:t>
            </a:r>
            <a:endParaRPr/>
          </a:p>
        </p:txBody>
      </p:sp>
      <p:sp>
        <p:nvSpPr>
          <p:cNvPr id="306" name="Google Shape;30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Costa Rica have Nationally Determined Contributions (NDCs), in which they set targets compatible with a 2 °C pathway. This means that over the coming decades the energy sector will need to dramatically reduce carbon emissions. In a study by Godínez-Zamora et al., the pathways for decarbonizing</a:t>
            </a:r>
            <a:r>
              <a:rPr b="0" i="0" lang="en-US" sz="1200">
                <a:solidFill>
                  <a:schemeClr val="dk1"/>
                </a:solidFill>
                <a:latin typeface="Calibri"/>
                <a:ea typeface="Calibri"/>
                <a:cs typeface="Calibri"/>
                <a:sym typeface="Calibri"/>
              </a:rPr>
              <a:t> the transport and energy sectors in </a:t>
            </a:r>
            <a:r>
              <a:rPr lang="en-US"/>
              <a:t>Costa Rica are explored. To develop a National Determined Plan (NDP) the Costa Rican government acknowledged that a framework with both qualitative and quantitative methods was needed (as seen in the top process flow). The first step was to engage the s</a:t>
            </a:r>
            <a:r>
              <a:rPr b="0" i="0" lang="en-US" sz="1200">
                <a:solidFill>
                  <a:schemeClr val="dk1"/>
                </a:solidFill>
                <a:latin typeface="Calibri"/>
                <a:ea typeface="Calibri"/>
                <a:cs typeface="Calibri"/>
                <a:sym typeface="Calibri"/>
              </a:rPr>
              <a:t>takeholders involving both high-level government actors (</a:t>
            </a:r>
            <a:r>
              <a:rPr lang="en-US"/>
              <a:t>the President</a:t>
            </a:r>
            <a:r>
              <a:rPr b="0" i="0" lang="en-US" sz="1200">
                <a:solidFill>
                  <a:schemeClr val="dk1"/>
                </a:solidFill>
                <a:latin typeface="Calibri"/>
                <a:ea typeface="Calibri"/>
                <a:cs typeface="Calibri"/>
                <a:sym typeface="Calibri"/>
              </a:rPr>
              <a:t>, Ministers</a:t>
            </a:r>
            <a:r>
              <a:rPr lang="en-US"/>
              <a:t>,</a:t>
            </a:r>
            <a:r>
              <a:rPr b="0" i="0" lang="en-US" sz="1200">
                <a:solidFill>
                  <a:schemeClr val="dk1"/>
                </a:solidFill>
                <a:latin typeface="Calibri"/>
                <a:ea typeface="Calibri"/>
                <a:cs typeface="Calibri"/>
                <a:sym typeface="Calibri"/>
              </a:rPr>
              <a:t> and </a:t>
            </a:r>
            <a:r>
              <a:rPr lang="en-US"/>
              <a:t>Vice-Ministers</a:t>
            </a:r>
            <a:r>
              <a:rPr b="0" i="0" lang="en-US" sz="1200">
                <a:solidFill>
                  <a:schemeClr val="dk1"/>
                </a:solidFill>
                <a:latin typeface="Calibri"/>
                <a:ea typeface="Calibri"/>
                <a:cs typeface="Calibri"/>
                <a:sym typeface="Calibri"/>
              </a:rPr>
              <a:t>, and Executive Presidents of autonomous institutions) </a:t>
            </a:r>
            <a:r>
              <a:rPr lang="en-US"/>
              <a:t>and</a:t>
            </a:r>
            <a:r>
              <a:rPr b="0" i="0" lang="en-US" sz="1200">
                <a:solidFill>
                  <a:schemeClr val="dk1"/>
                </a:solidFill>
                <a:latin typeface="Calibri"/>
                <a:ea typeface="Calibri"/>
                <a:cs typeface="Calibri"/>
                <a:sym typeface="Calibri"/>
              </a:rPr>
              <a:t> also the private sector, civil society, and academia. </a:t>
            </a:r>
            <a:r>
              <a:rPr lang="en-US"/>
              <a:t>The second</a:t>
            </a:r>
            <a:r>
              <a:rPr b="0" i="0" lang="en-US" sz="1200">
                <a:solidFill>
                  <a:schemeClr val="dk1"/>
                </a:solidFill>
                <a:latin typeface="Calibri"/>
                <a:ea typeface="Calibri"/>
                <a:cs typeface="Calibri"/>
                <a:sym typeface="Calibri"/>
              </a:rPr>
              <a:t> step was workshops where two scenarios emerged: Business as Usual (BAU) and </a:t>
            </a:r>
            <a:r>
              <a:rPr lang="en-US"/>
              <a:t>deep-decarbonization</a:t>
            </a:r>
            <a:r>
              <a:rPr b="0" i="0" lang="en-US" sz="1200">
                <a:solidFill>
                  <a:schemeClr val="dk1"/>
                </a:solidFill>
                <a:latin typeface="Calibri"/>
                <a:ea typeface="Calibri"/>
                <a:cs typeface="Calibri"/>
                <a:sym typeface="Calibri"/>
              </a:rPr>
              <a:t> </a:t>
            </a:r>
            <a:r>
              <a:rPr lang="en-US"/>
              <a:t>scenarios</a:t>
            </a:r>
            <a:r>
              <a:rPr b="0" i="0" lang="en-US" sz="1200">
                <a:solidFill>
                  <a:schemeClr val="dk1"/>
                </a:solidFill>
                <a:latin typeface="Calibri"/>
                <a:ea typeface="Calibri"/>
                <a:cs typeface="Calibri"/>
                <a:sym typeface="Calibri"/>
              </a:rPr>
              <a:t>. The stakeholders provided</a:t>
            </a:r>
            <a:r>
              <a:rPr lang="en-US"/>
              <a:t> qualitative</a:t>
            </a:r>
            <a:r>
              <a:rPr b="0" i="0" lang="en-US" sz="1200">
                <a:solidFill>
                  <a:schemeClr val="dk1"/>
                </a:solidFill>
                <a:latin typeface="Calibri"/>
                <a:ea typeface="Calibri"/>
                <a:cs typeface="Calibri"/>
                <a:sym typeface="Calibri"/>
              </a:rPr>
              <a:t> input on the scenarios which also could be broken down </a:t>
            </a:r>
            <a:r>
              <a:rPr lang="en-US"/>
              <a:t>at a</a:t>
            </a:r>
            <a:r>
              <a:rPr b="0" i="0" lang="en-US" sz="1200">
                <a:solidFill>
                  <a:schemeClr val="dk1"/>
                </a:solidFill>
                <a:latin typeface="Calibri"/>
                <a:ea typeface="Calibri"/>
                <a:cs typeface="Calibri"/>
                <a:sym typeface="Calibri"/>
              </a:rPr>
              <a:t> sectoral level</a:t>
            </a:r>
            <a:r>
              <a:rPr lang="en-US"/>
              <a:t>,</a:t>
            </a:r>
            <a:r>
              <a:rPr b="0" i="0" lang="en-US" sz="1200">
                <a:solidFill>
                  <a:schemeClr val="dk1"/>
                </a:solidFill>
                <a:latin typeface="Calibri"/>
                <a:ea typeface="Calibri"/>
                <a:cs typeface="Calibri"/>
                <a:sym typeface="Calibri"/>
              </a:rPr>
              <a:t> leading to targets for each sector for the </a:t>
            </a:r>
            <a:r>
              <a:rPr lang="en-US"/>
              <a:t>decarbonization</a:t>
            </a:r>
            <a:r>
              <a:rPr b="0" i="0" lang="en-US" sz="1200">
                <a:solidFill>
                  <a:schemeClr val="dk1"/>
                </a:solidFill>
                <a:latin typeface="Calibri"/>
                <a:ea typeface="Calibri"/>
                <a:cs typeface="Calibri"/>
                <a:sym typeface="Calibri"/>
              </a:rPr>
              <a:t> pathway (as seen in the lower graph). The scenarios were then</a:t>
            </a:r>
            <a:r>
              <a:rPr lang="en-US"/>
              <a:t> built quantitativley</a:t>
            </a:r>
            <a:r>
              <a:rPr b="0" i="0" lang="en-US" sz="1200">
                <a:solidFill>
                  <a:schemeClr val="dk1"/>
                </a:solidFill>
                <a:latin typeface="Calibri"/>
                <a:ea typeface="Calibri"/>
                <a:cs typeface="Calibri"/>
                <a:sym typeface="Calibri"/>
              </a:rPr>
              <a:t> in the Open Source Energy Modelling System (OSeMOSYS</a:t>
            </a:r>
            <a:r>
              <a:rPr lang="en-US"/>
              <a:t>)</a:t>
            </a:r>
            <a:r>
              <a:rPr b="1" i="0" lang="en-US" sz="1200">
                <a:solidFill>
                  <a:schemeClr val="dk1"/>
                </a:solidFill>
                <a:latin typeface="Calibri"/>
                <a:ea typeface="Calibri"/>
                <a:cs typeface="Calibri"/>
                <a:sym typeface="Calibri"/>
              </a:rPr>
              <a:t> </a:t>
            </a:r>
            <a:r>
              <a:rPr b="0" i="0" lang="en-US" sz="1200">
                <a:solidFill>
                  <a:schemeClr val="dk1"/>
                </a:solidFill>
                <a:latin typeface="Calibri"/>
                <a:ea typeface="Calibri"/>
                <a:cs typeface="Calibri"/>
                <a:sym typeface="Calibri"/>
              </a:rPr>
              <a:t>and the results were reviewed by the stakeholders in a back-casting participatory process that</a:t>
            </a:r>
            <a:r>
              <a:rPr lang="en-US"/>
              <a:t>,</a:t>
            </a:r>
            <a:r>
              <a:rPr b="0" i="0" lang="en-US" sz="1200">
                <a:solidFill>
                  <a:schemeClr val="dk1"/>
                </a:solidFill>
                <a:latin typeface="Calibri"/>
                <a:ea typeface="Calibri"/>
                <a:cs typeface="Calibri"/>
                <a:sym typeface="Calibri"/>
              </a:rPr>
              <a:t> after agreement</a:t>
            </a:r>
            <a:r>
              <a:rPr lang="en-US"/>
              <a:t>,</a:t>
            </a:r>
            <a:r>
              <a:rPr b="0" i="0" lang="en-US" sz="1200">
                <a:solidFill>
                  <a:schemeClr val="dk1"/>
                </a:solidFill>
                <a:latin typeface="Calibri"/>
                <a:ea typeface="Calibri"/>
                <a:cs typeface="Calibri"/>
                <a:sym typeface="Calibri"/>
              </a:rPr>
              <a:t> led to </a:t>
            </a:r>
            <a:r>
              <a:rPr lang="en-US"/>
              <a:t>an</a:t>
            </a:r>
            <a:r>
              <a:rPr b="0" i="0" lang="en-US" sz="1200">
                <a:solidFill>
                  <a:schemeClr val="dk1"/>
                </a:solidFill>
                <a:latin typeface="Calibri"/>
                <a:ea typeface="Calibri"/>
                <a:cs typeface="Calibri"/>
                <a:sym typeface="Calibri"/>
              </a:rPr>
              <a:t> NDP.</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The work presented by </a:t>
            </a:r>
            <a:r>
              <a:rPr lang="en-US"/>
              <a:t>Godínez-Zamora</a:t>
            </a:r>
            <a:r>
              <a:rPr b="0" i="0" lang="en-US" sz="1200">
                <a:solidFill>
                  <a:schemeClr val="dk1"/>
                </a:solidFill>
                <a:latin typeface="Calibri"/>
                <a:ea typeface="Calibri"/>
                <a:cs typeface="Calibri"/>
                <a:sym typeface="Calibri"/>
              </a:rPr>
              <a:t> et al. </a:t>
            </a:r>
            <a:r>
              <a:rPr lang="en-US"/>
              <a:t>introduces</a:t>
            </a:r>
            <a:r>
              <a:rPr b="0" i="0" lang="en-US" sz="1200">
                <a:solidFill>
                  <a:schemeClr val="dk1"/>
                </a:solidFill>
                <a:latin typeface="Calibri"/>
                <a:ea typeface="Calibri"/>
                <a:cs typeface="Calibri"/>
                <a:sym typeface="Calibri"/>
              </a:rPr>
              <a:t> a framework that can </a:t>
            </a:r>
            <a:r>
              <a:rPr lang="en-US"/>
              <a:t>guide</a:t>
            </a:r>
            <a:r>
              <a:rPr b="0" i="0" lang="en-US" sz="1200">
                <a:solidFill>
                  <a:schemeClr val="dk1"/>
                </a:solidFill>
                <a:latin typeface="Calibri"/>
                <a:ea typeface="Calibri"/>
                <a:cs typeface="Calibri"/>
                <a:sym typeface="Calibri"/>
              </a:rPr>
              <a:t> national energy policy in line with the U4RIA governing principles. </a:t>
            </a:r>
            <a:r>
              <a:rPr lang="en-US"/>
              <a:t>The</a:t>
            </a:r>
            <a:r>
              <a:rPr b="0" i="0" lang="en-US" sz="1200">
                <a:solidFill>
                  <a:schemeClr val="dk1"/>
                </a:solidFill>
                <a:latin typeface="Calibri"/>
                <a:ea typeface="Calibri"/>
                <a:cs typeface="Calibri"/>
                <a:sym typeface="Calibri"/>
              </a:rPr>
              <a:t> stakeholder engagement </a:t>
            </a:r>
            <a:r>
              <a:rPr lang="en-US"/>
              <a:t>involves</a:t>
            </a:r>
            <a:r>
              <a:rPr b="0" i="0" lang="en-US" sz="1200">
                <a:solidFill>
                  <a:schemeClr val="dk1"/>
                </a:solidFill>
                <a:latin typeface="Calibri"/>
                <a:ea typeface="Calibri"/>
                <a:cs typeface="Calibri"/>
                <a:sym typeface="Calibri"/>
              </a:rPr>
              <a:t> the community (ubuntu) and the OSeMOSYS data and model code is published openly on GitHub for retrievability, reusability</a:t>
            </a:r>
            <a:r>
              <a:rPr lang="en-US"/>
              <a:t>,</a:t>
            </a:r>
            <a:r>
              <a:rPr b="0" i="0" lang="en-US" sz="1200">
                <a:solidFill>
                  <a:schemeClr val="dk1"/>
                </a:solidFill>
                <a:latin typeface="Calibri"/>
                <a:ea typeface="Calibri"/>
                <a:cs typeface="Calibri"/>
                <a:sym typeface="Calibri"/>
              </a:rPr>
              <a:t> and repeatability.</a:t>
            </a:r>
            <a:r>
              <a:rPr lang="en-US"/>
              <a:t> In addition to that the data and model (meta data) descriptions allow for interoperability leading the work to be auditable.</a:t>
            </a:r>
            <a:endParaRPr b="0" i="0" sz="1200">
              <a:solidFill>
                <a:schemeClr val="dk1"/>
              </a:solidFill>
              <a:latin typeface="Calibri"/>
              <a:ea typeface="Calibri"/>
              <a:cs typeface="Calibri"/>
              <a:sym typeface="Calibri"/>
            </a:endParaRPr>
          </a:p>
        </p:txBody>
      </p:sp>
      <p:sp>
        <p:nvSpPr>
          <p:cNvPr id="319" name="Google Shape;31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cap="none" strike="noStrike">
                <a:solidFill>
                  <a:srgbClr val="000000"/>
                </a:solidFill>
                <a:latin typeface="Arial"/>
                <a:ea typeface="Arial"/>
                <a:cs typeface="Arial"/>
                <a:sym typeface="Arial"/>
              </a:rPr>
              <a:t>The key messages from this mini-lecture are that the energy system has many interlinkages and is important for the well-being</a:t>
            </a:r>
            <a:r>
              <a:rPr lang="en-US">
                <a:solidFill>
                  <a:srgbClr val="000000"/>
                </a:solidFill>
                <a:latin typeface="Arial"/>
                <a:ea typeface="Arial"/>
                <a:cs typeface="Arial"/>
                <a:sym typeface="Arial"/>
              </a:rPr>
              <a:t>,</a:t>
            </a:r>
            <a:r>
              <a:rPr b="0" i="0" lang="en-US" sz="1200" u="none" cap="none" strike="noStrike">
                <a:solidFill>
                  <a:srgbClr val="000000"/>
                </a:solidFill>
                <a:latin typeface="Arial"/>
                <a:ea typeface="Arial"/>
                <a:cs typeface="Arial"/>
                <a:sym typeface="Arial"/>
              </a:rPr>
              <a:t> </a:t>
            </a:r>
            <a:r>
              <a:rPr lang="en-US">
                <a:solidFill>
                  <a:srgbClr val="000000"/>
                </a:solidFill>
                <a:latin typeface="Arial"/>
                <a:ea typeface="Arial"/>
                <a:cs typeface="Arial"/>
                <a:sym typeface="Arial"/>
              </a:rPr>
              <a:t>but is also </a:t>
            </a:r>
            <a:r>
              <a:rPr b="0" i="0" lang="en-US" sz="1200" u="none" cap="none" strike="noStrike">
                <a:solidFill>
                  <a:srgbClr val="000000"/>
                </a:solidFill>
                <a:latin typeface="Arial"/>
                <a:ea typeface="Arial"/>
                <a:cs typeface="Arial"/>
                <a:sym typeface="Arial"/>
              </a:rPr>
              <a:t>capital intensive.</a:t>
            </a:r>
            <a:endParaRPr/>
          </a:p>
          <a:p>
            <a:pPr indent="0" lvl="0" marL="0" rtl="0" algn="l">
              <a:spcBef>
                <a:spcPts val="0"/>
              </a:spcBef>
              <a:spcAft>
                <a:spcPts val="0"/>
              </a:spcAft>
              <a:buNone/>
            </a:pPr>
            <a:r>
              <a:rPr lang="en-US">
                <a:solidFill>
                  <a:srgbClr val="000000"/>
                </a:solidFill>
                <a:latin typeface="Arial"/>
                <a:ea typeface="Arial"/>
                <a:cs typeface="Arial"/>
                <a:sym typeface="Arial"/>
              </a:rPr>
              <a:t>Energy </a:t>
            </a:r>
            <a:r>
              <a:rPr b="0" i="0" lang="en-US" sz="1200" u="none" cap="none" strike="noStrike">
                <a:solidFill>
                  <a:srgbClr val="000000"/>
                </a:solidFill>
                <a:latin typeface="Arial"/>
                <a:ea typeface="Arial"/>
                <a:cs typeface="Arial"/>
                <a:sym typeface="Arial"/>
              </a:rPr>
              <a:t>modelling for policy support is </a:t>
            </a:r>
            <a:r>
              <a:rPr lang="en-US">
                <a:solidFill>
                  <a:srgbClr val="000000"/>
                </a:solidFill>
                <a:latin typeface="Arial"/>
                <a:ea typeface="Arial"/>
                <a:cs typeface="Arial"/>
                <a:sym typeface="Arial"/>
              </a:rPr>
              <a:t>often </a:t>
            </a:r>
            <a:r>
              <a:rPr b="0" i="0" lang="en-US" sz="1200" u="none" cap="none" strike="noStrike">
                <a:solidFill>
                  <a:srgbClr val="000000"/>
                </a:solidFill>
                <a:latin typeface="Arial"/>
                <a:ea typeface="Arial"/>
                <a:cs typeface="Arial"/>
                <a:sym typeface="Arial"/>
              </a:rPr>
              <a:t>an opaque process and </a:t>
            </a:r>
            <a:r>
              <a:rPr lang="en-US">
                <a:solidFill>
                  <a:srgbClr val="000000"/>
                </a:solidFill>
                <a:latin typeface="Arial"/>
                <a:ea typeface="Arial"/>
                <a:cs typeface="Arial"/>
                <a:sym typeface="Arial"/>
              </a:rPr>
              <a:t>lacks</a:t>
            </a:r>
            <a:r>
              <a:rPr b="0" i="0" lang="en-US" sz="1200" u="none" cap="none" strike="noStrike">
                <a:solidFill>
                  <a:srgbClr val="000000"/>
                </a:solidFill>
                <a:latin typeface="Arial"/>
                <a:ea typeface="Arial"/>
                <a:cs typeface="Arial"/>
                <a:sym typeface="Arial"/>
              </a:rPr>
              <a:t> community involvement.</a:t>
            </a:r>
            <a:r>
              <a:rPr lang="en-US">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200" u="none" cap="none" strike="noStrike">
                <a:solidFill>
                  <a:srgbClr val="000000"/>
                </a:solidFill>
                <a:latin typeface="Arial"/>
                <a:ea typeface="Arial"/>
                <a:cs typeface="Arial"/>
                <a:sym typeface="Arial"/>
              </a:rPr>
              <a:t>As previously mentioned</a:t>
            </a:r>
            <a:r>
              <a:rPr lang="en-US">
                <a:solidFill>
                  <a:srgbClr val="000000"/>
                </a:solidFill>
                <a:latin typeface="Arial"/>
                <a:ea typeface="Arial"/>
                <a:cs typeface="Arial"/>
                <a:sym typeface="Arial"/>
              </a:rPr>
              <a:t>,</a:t>
            </a:r>
            <a:r>
              <a:rPr b="0" i="0" lang="en-US" sz="1200" u="none" cap="none" strike="noStrike">
                <a:solidFill>
                  <a:srgbClr val="000000"/>
                </a:solidFill>
                <a:latin typeface="Arial"/>
                <a:ea typeface="Arial"/>
                <a:cs typeface="Arial"/>
                <a:sym typeface="Arial"/>
              </a:rPr>
              <a:t> energy policy has great impact </a:t>
            </a:r>
            <a:r>
              <a:rPr lang="en-US">
                <a:solidFill>
                  <a:srgbClr val="000000"/>
                </a:solidFill>
                <a:latin typeface="Arial"/>
                <a:ea typeface="Arial"/>
                <a:cs typeface="Arial"/>
                <a:sym typeface="Arial"/>
              </a:rPr>
              <a:t>downstream on </a:t>
            </a:r>
            <a:r>
              <a:rPr b="0" i="0" lang="en-US" sz="1200" u="none" cap="none" strike="noStrike">
                <a:solidFill>
                  <a:srgbClr val="000000"/>
                </a:solidFill>
                <a:latin typeface="Arial"/>
                <a:ea typeface="Arial"/>
                <a:cs typeface="Arial"/>
                <a:sym typeface="Arial"/>
              </a:rPr>
              <a:t>other sectors and therefore needs accountability.</a:t>
            </a:r>
            <a:endParaRPr b="0" i="0" sz="1200" u="none" cap="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sz="1200" u="none" cap="none" strike="noStrike">
                <a:solidFill>
                  <a:srgbClr val="000000"/>
                </a:solidFill>
                <a:latin typeface="Arial"/>
                <a:ea typeface="Arial"/>
                <a:cs typeface="Arial"/>
                <a:sym typeface="Arial"/>
              </a:rPr>
              <a:t>The governing principles to support energy modelling for policy support </a:t>
            </a:r>
            <a:r>
              <a:rPr lang="en-US">
                <a:solidFill>
                  <a:srgbClr val="000000"/>
                </a:solidFill>
                <a:latin typeface="Arial"/>
                <a:ea typeface="Arial"/>
                <a:cs typeface="Arial"/>
                <a:sym typeface="Arial"/>
              </a:rPr>
              <a:t>are as follows: Ubuntu</a:t>
            </a:r>
            <a:r>
              <a:rPr b="0" i="0" lang="en-US" sz="1200" u="none" cap="none" strike="noStrike">
                <a:solidFill>
                  <a:srgbClr val="000000"/>
                </a:solidFill>
                <a:latin typeface="Arial"/>
                <a:ea typeface="Arial"/>
                <a:cs typeface="Arial"/>
                <a:sym typeface="Arial"/>
              </a:rPr>
              <a:t>, Retrievability, Reusability, Repeatability, Reconstructability, Interoperability and Auditability.</a:t>
            </a:r>
            <a:endParaRPr b="0" i="0" sz="1200" u="none" cap="none" strike="noStrike">
              <a:solidFill>
                <a:srgbClr val="000000"/>
              </a:solidFill>
              <a:latin typeface="Arial"/>
              <a:ea typeface="Arial"/>
              <a:cs typeface="Arial"/>
              <a:sym typeface="Arial"/>
            </a:endParaRPr>
          </a:p>
        </p:txBody>
      </p:sp>
      <p:sp>
        <p:nvSpPr>
          <p:cNvPr id="335" name="Google Shape;33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This lecture has four Intended Learning Outcomes. After this lecture you will:</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lang="en-US"/>
              <a:t>Understand</a:t>
            </a:r>
            <a:r>
              <a:rPr b="0" i="0" lang="en-US" sz="1200" u="none" strike="noStrike">
                <a:solidFill>
                  <a:schemeClr val="dk1"/>
                </a:solidFill>
                <a:latin typeface="Calibri"/>
                <a:ea typeface="Calibri"/>
                <a:cs typeface="Calibri"/>
                <a:sym typeface="Calibri"/>
              </a:rPr>
              <a:t> why geospatial energy modelling is important.</a:t>
            </a:r>
            <a:r>
              <a:rPr b="0" i="0" lang="en-US" sz="1200">
                <a:solidFill>
                  <a:schemeClr val="dk1"/>
                </a:solidFill>
                <a:latin typeface="Calibri"/>
                <a:ea typeface="Calibri"/>
                <a:cs typeface="Calibri"/>
                <a:sym typeface="Calibri"/>
              </a:rPr>
              <a:t>​</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lang="en-US"/>
              <a:t>Be able to explain</a:t>
            </a:r>
            <a:r>
              <a:rPr b="0" i="0" lang="en-US" sz="1200" u="none" strike="noStrike">
                <a:solidFill>
                  <a:schemeClr val="dk1"/>
                </a:solidFill>
                <a:latin typeface="Calibri"/>
                <a:ea typeface="Calibri"/>
                <a:cs typeface="Calibri"/>
                <a:sym typeface="Calibri"/>
              </a:rPr>
              <a:t> interlinkages between Sustainable </a:t>
            </a:r>
            <a:r>
              <a:rPr lang="en-US"/>
              <a:t>Development</a:t>
            </a:r>
            <a:r>
              <a:rPr b="0" i="0" lang="en-US" sz="1200" u="none" strike="noStrike">
                <a:solidFill>
                  <a:schemeClr val="dk1"/>
                </a:solidFill>
                <a:latin typeface="Calibri"/>
                <a:ea typeface="Calibri"/>
                <a:cs typeface="Calibri"/>
                <a:sym typeface="Calibri"/>
              </a:rPr>
              <a:t> </a:t>
            </a:r>
            <a:r>
              <a:rPr lang="en-US"/>
              <a:t>Goal</a:t>
            </a:r>
            <a:r>
              <a:rPr b="0" i="0" lang="en-US" sz="1200" u="none" strike="noStrike">
                <a:solidFill>
                  <a:schemeClr val="dk1"/>
                </a:solidFill>
                <a:latin typeface="Calibri"/>
                <a:ea typeface="Calibri"/>
                <a:cs typeface="Calibri"/>
                <a:sym typeface="Calibri"/>
              </a:rPr>
              <a:t> 7 and the other </a:t>
            </a:r>
            <a:r>
              <a:rPr lang="en-US"/>
              <a:t>Sustainable</a:t>
            </a:r>
            <a:r>
              <a:rPr b="0" i="0" lang="en-US" sz="1200" u="none" strike="noStrike">
                <a:solidFill>
                  <a:schemeClr val="dk1"/>
                </a:solidFill>
                <a:latin typeface="Calibri"/>
                <a:ea typeface="Calibri"/>
                <a:cs typeface="Calibri"/>
                <a:sym typeface="Calibri"/>
              </a:rPr>
              <a:t> </a:t>
            </a:r>
            <a:r>
              <a:rPr lang="en-US"/>
              <a:t>Development</a:t>
            </a:r>
            <a:r>
              <a:rPr b="0" i="0" lang="en-US" sz="1200" u="none" strike="noStrike">
                <a:solidFill>
                  <a:schemeClr val="dk1"/>
                </a:solidFill>
                <a:latin typeface="Calibri"/>
                <a:ea typeface="Calibri"/>
                <a:cs typeface="Calibri"/>
                <a:sym typeface="Calibri"/>
              </a:rPr>
              <a:t> </a:t>
            </a:r>
            <a:r>
              <a:rPr lang="en-US"/>
              <a:t>Goals</a:t>
            </a:r>
            <a:r>
              <a:rPr b="0" i="0" lang="en-US" sz="1200">
                <a:solidFill>
                  <a:schemeClr val="dk1"/>
                </a:solidFill>
                <a:latin typeface="Calibri"/>
                <a:ea typeface="Calibri"/>
                <a:cs typeface="Calibri"/>
                <a:sym typeface="Calibri"/>
              </a:rPr>
              <a:t>​</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lang="en-US"/>
              <a:t>Describe the</a:t>
            </a:r>
            <a:r>
              <a:rPr b="0" i="0" lang="en-US" sz="1200" u="none" strike="noStrike">
                <a:solidFill>
                  <a:schemeClr val="dk1"/>
                </a:solidFill>
                <a:latin typeface="Calibri"/>
                <a:ea typeface="Calibri"/>
                <a:cs typeface="Calibri"/>
                <a:sym typeface="Calibri"/>
              </a:rPr>
              <a:t> basic principals linked to U4RIA</a:t>
            </a:r>
            <a:r>
              <a:rPr b="0" i="0" lang="en-US" sz="1200">
                <a:solidFill>
                  <a:schemeClr val="dk1"/>
                </a:solidFill>
                <a:latin typeface="Calibri"/>
                <a:ea typeface="Calibri"/>
                <a:cs typeface="Calibri"/>
                <a:sym typeface="Calibri"/>
              </a:rPr>
              <a:t>​</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lang="en-US"/>
              <a:t>Be introduced to</a:t>
            </a:r>
            <a:r>
              <a:rPr b="0" i="0" lang="en-US" sz="1200" u="none" strike="noStrike">
                <a:solidFill>
                  <a:schemeClr val="dk1"/>
                </a:solidFill>
                <a:latin typeface="Calibri"/>
                <a:ea typeface="Calibri"/>
                <a:cs typeface="Calibri"/>
                <a:sym typeface="Calibri"/>
              </a:rPr>
              <a:t> the </a:t>
            </a:r>
            <a:r>
              <a:rPr lang="en-US"/>
              <a:t>outline of the course​</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These learning outcomes will be important to understand the context of the course.</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overall expected learning outcomes of this course are as follows: </a:t>
            </a:r>
            <a:endParaRPr/>
          </a:p>
          <a:p>
            <a:pPr indent="0" lvl="0" marL="0" rtl="0" algn="l">
              <a:spcBef>
                <a:spcPts val="0"/>
              </a:spcBef>
              <a:spcAft>
                <a:spcPts val="0"/>
              </a:spcAft>
              <a:buNone/>
            </a:pPr>
            <a:r>
              <a:rPr lang="en-US"/>
              <a:t>You will be able to:</a:t>
            </a:r>
            <a:endParaRPr/>
          </a:p>
          <a:p>
            <a:pPr indent="0" lvl="0" marL="0" rtl="0" algn="l">
              <a:spcBef>
                <a:spcPts val="0"/>
              </a:spcBef>
              <a:spcAft>
                <a:spcPts val="0"/>
              </a:spcAft>
              <a:buNone/>
            </a:pPr>
            <a:r>
              <a:rPr lang="en-US"/>
              <a:t>Describe the basic concepts of geospatial modelling with Open Source Spatial Electrification Tool (OnSSET).</a:t>
            </a:r>
            <a:endParaRPr/>
          </a:p>
          <a:p>
            <a:pPr indent="0" lvl="0" marL="0" rtl="0" algn="l">
              <a:spcBef>
                <a:spcPts val="0"/>
              </a:spcBef>
              <a:spcAft>
                <a:spcPts val="0"/>
              </a:spcAft>
              <a:buNone/>
            </a:pPr>
            <a:r>
              <a:rPr lang="en-US"/>
              <a:t>List different geospatial datasets that are used in geospatial modelling.</a:t>
            </a:r>
            <a:endParaRPr/>
          </a:p>
          <a:p>
            <a:pPr indent="0" lvl="0" marL="0" rtl="0" algn="l">
              <a:spcBef>
                <a:spcPts val="0"/>
              </a:spcBef>
              <a:spcAft>
                <a:spcPts val="0"/>
              </a:spcAft>
              <a:buNone/>
            </a:pPr>
            <a:r>
              <a:rPr lang="en-US"/>
              <a:t>Describe the different methods in Geographical Information System (G I S) that are used for building a geospatial energy model.</a:t>
            </a:r>
            <a:endParaRPr/>
          </a:p>
        </p:txBody>
      </p:sp>
      <p:sp>
        <p:nvSpPr>
          <p:cNvPr id="359" name="Google Shape;35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will also be able to:</a:t>
            </a:r>
            <a:endParaRPr/>
          </a:p>
          <a:p>
            <a:pPr indent="0" lvl="0" marL="0" rtl="0" algn="l">
              <a:spcBef>
                <a:spcPts val="0"/>
              </a:spcBef>
              <a:spcAft>
                <a:spcPts val="0"/>
              </a:spcAft>
              <a:buNone/>
            </a:pPr>
            <a:r>
              <a:rPr lang="en-US"/>
              <a:t>Explain the sensitivity of different input data in the geospatial energy model.</a:t>
            </a:r>
            <a:endParaRPr/>
          </a:p>
          <a:p>
            <a:pPr indent="0" lvl="0" marL="0" rtl="0" algn="l">
              <a:spcBef>
                <a:spcPts val="0"/>
              </a:spcBef>
              <a:spcAft>
                <a:spcPts val="0"/>
              </a:spcAft>
              <a:buNone/>
            </a:pPr>
            <a:r>
              <a:rPr lang="en-US"/>
              <a:t>Develop basic Geographical Information System (G I S) datasets and build your own least-cost electrification model in OnSSET.</a:t>
            </a:r>
            <a:endParaRPr/>
          </a:p>
        </p:txBody>
      </p:sp>
      <p:sp>
        <p:nvSpPr>
          <p:cNvPr id="371" name="Google Shape;37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course will consist of 9 lectures:</a:t>
            </a:r>
            <a:endParaRPr/>
          </a:p>
          <a:p>
            <a:pPr indent="0" lvl="0" marL="0" rtl="0" algn="l">
              <a:spcBef>
                <a:spcPts val="0"/>
              </a:spcBef>
              <a:spcAft>
                <a:spcPts val="0"/>
              </a:spcAft>
              <a:buNone/>
            </a:pPr>
            <a:r>
              <a:rPr lang="en-US"/>
              <a:t>Lecture 1. Introduction to the course</a:t>
            </a:r>
            <a:endParaRPr/>
          </a:p>
          <a:p>
            <a:pPr indent="0" lvl="0" marL="0" rtl="0" algn="l">
              <a:spcBef>
                <a:spcPts val="0"/>
              </a:spcBef>
              <a:spcAft>
                <a:spcPts val="0"/>
              </a:spcAft>
              <a:buNone/>
            </a:pPr>
            <a:r>
              <a:rPr lang="en-US"/>
              <a:t>Lecture 2. SDGs and energy access </a:t>
            </a:r>
            <a:endParaRPr/>
          </a:p>
          <a:p>
            <a:pPr indent="0" lvl="0" marL="0" rtl="0" algn="l">
              <a:spcBef>
                <a:spcPts val="0"/>
              </a:spcBef>
              <a:spcAft>
                <a:spcPts val="0"/>
              </a:spcAft>
              <a:buNone/>
            </a:pPr>
            <a:r>
              <a:rPr lang="en-US"/>
              <a:t>Lecture 3. Introduction to OnSSET</a:t>
            </a:r>
            <a:endParaRPr/>
          </a:p>
          <a:p>
            <a:pPr indent="0" lvl="0" marL="0" rtl="0" algn="l">
              <a:spcBef>
                <a:spcPts val="0"/>
              </a:spcBef>
              <a:spcAft>
                <a:spcPts val="0"/>
              </a:spcAft>
              <a:buNone/>
            </a:pPr>
            <a:r>
              <a:rPr lang="en-US"/>
              <a:t>Lecture 4. Key G I S concepts</a:t>
            </a:r>
            <a:endParaRPr/>
          </a:p>
          <a:p>
            <a:pPr indent="0" lvl="0" marL="0" rtl="0" algn="l">
              <a:spcBef>
                <a:spcPts val="0"/>
              </a:spcBef>
              <a:spcAft>
                <a:spcPts val="0"/>
              </a:spcAft>
              <a:buNone/>
            </a:pPr>
            <a:r>
              <a:rPr lang="en-US"/>
              <a:t>Lecture 5. GEP Scenario building</a:t>
            </a:r>
            <a:endParaRPr/>
          </a:p>
          <a:p>
            <a:pPr indent="0" lvl="0" marL="0" rtl="0" algn="l">
              <a:spcBef>
                <a:spcPts val="0"/>
              </a:spcBef>
              <a:spcAft>
                <a:spcPts val="0"/>
              </a:spcAft>
              <a:buNone/>
            </a:pPr>
            <a:r>
              <a:rPr lang="en-US"/>
              <a:t>Lecture 6. GEP Scenario generator</a:t>
            </a:r>
            <a:endParaRPr/>
          </a:p>
          <a:p>
            <a:pPr indent="0" lvl="0" marL="0" rtl="0" algn="l">
              <a:spcBef>
                <a:spcPts val="0"/>
              </a:spcBef>
              <a:spcAft>
                <a:spcPts val="0"/>
              </a:spcAft>
              <a:buNone/>
            </a:pPr>
            <a:r>
              <a:rPr lang="en-US"/>
              <a:t>Lecture 7. Energy modelling, scenario development, and sensitivity analysis</a:t>
            </a:r>
            <a:endParaRPr/>
          </a:p>
          <a:p>
            <a:pPr indent="0" lvl="0" marL="0" rtl="0" algn="l">
              <a:spcBef>
                <a:spcPts val="0"/>
              </a:spcBef>
              <a:spcAft>
                <a:spcPts val="0"/>
              </a:spcAft>
              <a:buNone/>
            </a:pPr>
            <a:r>
              <a:rPr lang="en-US"/>
              <a:t>Lecture 8. Advanced theory of the OnSSET tool</a:t>
            </a:r>
            <a:endParaRPr/>
          </a:p>
          <a:p>
            <a:pPr indent="0" lvl="0" marL="0" rtl="0" algn="l">
              <a:spcBef>
                <a:spcPts val="0"/>
              </a:spcBef>
              <a:spcAft>
                <a:spcPts val="0"/>
              </a:spcAft>
              <a:buNone/>
            </a:pPr>
            <a:r>
              <a:rPr lang="en-US"/>
              <a:t>Lecture 9. </a:t>
            </a:r>
            <a:r>
              <a:rPr lang="en-US" sz="1200">
                <a:latin typeface="Open Sans"/>
                <a:ea typeface="Open Sans"/>
                <a:cs typeface="Open Sans"/>
                <a:sym typeface="Open Sans"/>
              </a:rPr>
              <a:t>Advanced theory of the OnSSET tool II and communicating Electrification model results</a:t>
            </a:r>
            <a:endParaRPr/>
          </a:p>
        </p:txBody>
      </p:sp>
      <p:sp>
        <p:nvSpPr>
          <p:cNvPr id="383" name="Google Shape;38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addition to the 9 lectures, there will also be 7 hands-on exercises that will guide you through building your own model.</a:t>
            </a:r>
            <a:endParaRPr/>
          </a:p>
          <a:p>
            <a:pPr indent="0" lvl="0" marL="0" rtl="0" algn="l">
              <a:spcBef>
                <a:spcPts val="0"/>
              </a:spcBef>
              <a:spcAft>
                <a:spcPts val="0"/>
              </a:spcAft>
              <a:buNone/>
            </a:pPr>
            <a:r>
              <a:rPr lang="en-US"/>
              <a:t>The first three are for building a basic understanding and developing your G I S skills:</a:t>
            </a:r>
            <a:endParaRPr/>
          </a:p>
          <a:p>
            <a:pPr indent="0" lvl="0" marL="0" rtl="0" algn="l">
              <a:spcBef>
                <a:spcPts val="0"/>
              </a:spcBef>
              <a:spcAft>
                <a:spcPts val="0"/>
              </a:spcAft>
              <a:buNone/>
            </a:pPr>
            <a:r>
              <a:rPr lang="en-US"/>
              <a:t>1. GEP Explorer</a:t>
            </a:r>
            <a:endParaRPr/>
          </a:p>
          <a:p>
            <a:pPr indent="0" lvl="0" marL="0" rtl="0" algn="l">
              <a:spcBef>
                <a:spcPts val="0"/>
              </a:spcBef>
              <a:spcAft>
                <a:spcPts val="0"/>
              </a:spcAft>
              <a:buNone/>
            </a:pPr>
            <a:r>
              <a:rPr lang="en-US"/>
              <a:t>2. Working with vector data</a:t>
            </a:r>
            <a:endParaRPr/>
          </a:p>
          <a:p>
            <a:pPr indent="0" lvl="0" marL="0" rtl="0" algn="l">
              <a:spcBef>
                <a:spcPts val="0"/>
              </a:spcBef>
              <a:spcAft>
                <a:spcPts val="0"/>
              </a:spcAft>
              <a:buNone/>
            </a:pPr>
            <a:r>
              <a:rPr lang="en-US"/>
              <a:t>3. Working with Raster data</a:t>
            </a:r>
            <a:endParaRPr/>
          </a:p>
          <a:p>
            <a:pPr indent="0" lvl="0" marL="0" rtl="0" algn="l">
              <a:spcBef>
                <a:spcPts val="0"/>
              </a:spcBef>
              <a:spcAft>
                <a:spcPts val="0"/>
              </a:spcAft>
              <a:buNone/>
            </a:pPr>
            <a:r>
              <a:t/>
            </a:r>
            <a:endParaRPr/>
          </a:p>
        </p:txBody>
      </p:sp>
      <p:sp>
        <p:nvSpPr>
          <p:cNvPr id="395" name="Google Shape;39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the second part we will focus on building the model in OnSSET:</a:t>
            </a:r>
            <a:endParaRPr/>
          </a:p>
          <a:p>
            <a:pPr indent="0" lvl="0" marL="0" rtl="0" algn="l">
              <a:spcBef>
                <a:spcPts val="0"/>
              </a:spcBef>
              <a:spcAft>
                <a:spcPts val="0"/>
              </a:spcAft>
              <a:buNone/>
            </a:pPr>
            <a:r>
              <a:rPr lang="en-US"/>
              <a:t>4. Data collection and database development for G I S</a:t>
            </a:r>
            <a:endParaRPr/>
          </a:p>
          <a:p>
            <a:pPr indent="0" lvl="0" marL="0" rtl="0" algn="l">
              <a:spcBef>
                <a:spcPts val="0"/>
              </a:spcBef>
              <a:spcAft>
                <a:spcPts val="0"/>
              </a:spcAft>
              <a:buNone/>
            </a:pPr>
            <a:r>
              <a:rPr lang="en-US"/>
              <a:t>5. Data extraction to CSV</a:t>
            </a:r>
            <a:endParaRPr/>
          </a:p>
          <a:p>
            <a:pPr indent="0" lvl="0" marL="0" rtl="0" algn="l">
              <a:spcBef>
                <a:spcPts val="0"/>
              </a:spcBef>
              <a:spcAft>
                <a:spcPts val="0"/>
              </a:spcAft>
              <a:buNone/>
            </a:pPr>
            <a:r>
              <a:rPr lang="en-US"/>
              <a:t>6. How to run an electrification analysis using GEP scenario generator</a:t>
            </a:r>
            <a:endParaRPr/>
          </a:p>
          <a:p>
            <a:pPr indent="0" lvl="0" marL="0" rtl="0" algn="l">
              <a:spcBef>
                <a:spcPts val="0"/>
              </a:spcBef>
              <a:spcAft>
                <a:spcPts val="0"/>
              </a:spcAft>
              <a:buNone/>
            </a:pPr>
            <a:r>
              <a:t/>
            </a:r>
            <a:endParaRPr/>
          </a:p>
        </p:txBody>
      </p:sp>
      <p:sp>
        <p:nvSpPr>
          <p:cNvPr id="407" name="Google Shape;40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Energy modelling or energy system modelling is the process of mathematically analysing an energy system using computer programs to inform energy policy development. They are used to, in a comprehensive, transparent, and evidence-based manner, find trade-off solutions and deal with future uncertainties, such as prices and availability of primary resources, technology development, government commitments, and growths of demands. </a:t>
            </a:r>
            <a:endParaRPr/>
          </a:p>
          <a:p>
            <a:pPr indent="0" lvl="0" marL="0" rtl="0" algn="l">
              <a:spcBef>
                <a:spcPts val="0"/>
              </a:spcBef>
              <a:spcAft>
                <a:spcPts val="0"/>
              </a:spcAft>
              <a:buNone/>
            </a:pPr>
            <a:r>
              <a:rPr lang="en-US"/>
              <a:t>The energy sector is a very capital intensive sector. The OECD found that for infrastructure investments, which include electricity, transport, telecom, and water, the global annual investment requirements for these sectors amount to some 2.5% of world GDP. If we would include electricity generation and other related energy infrastructure such as oil, gas, and coal it would rise to 3.5% of the worlds GDP.</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115" name="Google Shape;11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Historically energy planning has focused on large grid-based energy systems by modelling large power plants. However, in the world there are still 789 million people without access to electricity, of which a majority live in rural Sub-Saharan Africa. The World Energy Outlook (WEO) expect that a large majority of these households will be connected to off-grid solutions. Off-grid technologies are, for example, Solar Home systems, diesel generators, or mini-grid wind power, hydro power, and solar PV.</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picture you can see different, least-cost technology solutions. From the left-hand side you can see that for large cities with a high population density, the national grid extension is the least-cost option. Moving further away from the cities, other technology options become least-cost. This is described by the EU Energy Initiative REN21 as the “Mini-grid Space”, where we economically find that the mini-grid space is least-cost compared to grid extension and stand-alone systems. The cost of the technologies is of course influenced to different degrees by various local conditions, which we will cover more in this course, like the size of the community or the available energy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Therefore, energy access and infrastructure development planning cannot be addressed without taking into account the spatial nature and dynamics of the location of settlements and economic production. The data requirements increase dramatically for spatial energy analyses compared with traditional energy analyses. At the same time the spatial data availability becomes increasingly sparse. Geospatial analysis is increasingly becoming the methodology of choice and is also increasingly available with open data, which we will also discuss more in detail of this course.</a:t>
            </a:r>
            <a:endParaRPr/>
          </a:p>
        </p:txBody>
      </p:sp>
      <p:sp>
        <p:nvSpPr>
          <p:cNvPr id="130" name="Google Shape;13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are several aspects affecting the cost of the on- or off-grid electricity generation technologies which vary throughout a country or region.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rPr lang="en-US"/>
              <a:t>The spatial dimension of geospatial energy modelling refers to how different things are distributed in a country or region spatially. Let's consider a village that currently does not have access to electricity. If you want to know which technology type can supply electricity at the lowest cost, there are a number of different spatial aspects that we need to understand. First of all, we need to know some information about the village. How many people live there? How large is the area of the village? This will affect how far households are spread out from each other, which affects the distribution network and the length of the lines that would need to be built to connect all of these households. If we consider extending the grid network to this settlement, we need to know how far away the current network is. Of course, it will cost more if we need to build a 10-km medium voltage line to connect a village compared to if it is only 5 km away. Similarly, the terrain varies and affects the energy planning.</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Taking into account spatial information and information of costs for different technologies, we can calculate which technology types are the least-cost option for this specific village. And this will vary throughout the region. Different villages have different resource potentials, population sizes, demands, and different distances to the current grid infrastructure affecting the cost of the on- or off-grid electricity generation technologies. In this course we will learning more about the tool Open Source Spatial Electrification Tool called OnSSET and the Global Electrification Platform (GEP), which is an open source geospatial electrification modelling tool.</a:t>
            </a:r>
            <a:endParaRPr/>
          </a:p>
        </p:txBody>
      </p:sp>
      <p:sp>
        <p:nvSpPr>
          <p:cNvPr id="144" name="Google Shape;14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summarize: in this course you will learn about different aspects of geospatial energy modelling.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we have described previously, energy infrastructure is capital intensive. Therefore planning different scenarios which account for aspects such as primary resource availability, technology developments, and demand growths is an important instrument for informing policy development.</a:t>
            </a:r>
            <a:endParaRPr/>
          </a:p>
          <a:p>
            <a:pPr indent="0" lvl="0" marL="0" rtl="0" algn="l">
              <a:spcBef>
                <a:spcPts val="0"/>
              </a:spcBef>
              <a:spcAft>
                <a:spcPts val="0"/>
              </a:spcAft>
              <a:buNone/>
            </a:pPr>
            <a:r>
              <a:rPr lang="en-US"/>
              <a:t>There are many studies that indicate that off-grid solutions will be important when it comes to electrifying large shares of the un-electrified population. </a:t>
            </a:r>
            <a:endParaRPr/>
          </a:p>
          <a:p>
            <a:pPr indent="0" lvl="0" marL="0" rtl="0" algn="l">
              <a:spcBef>
                <a:spcPts val="0"/>
              </a:spcBef>
              <a:spcAft>
                <a:spcPts val="0"/>
              </a:spcAft>
              <a:buNone/>
            </a:pPr>
            <a:r>
              <a:rPr lang="en-US"/>
              <a:t>Energy access planning needs to take into account the spatial dimension to account for local conditions.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is hoped that this short introduction to this course have sparked your interest to learn more about geospatial energy modelling in the Open Source Spatial Electrification Tool and the Global Electrification Platform.</a:t>
            </a:r>
            <a:endParaRPr/>
          </a:p>
          <a:p>
            <a:pPr indent="0" lvl="0" marL="0" rtl="0" algn="l">
              <a:spcBef>
                <a:spcPts val="0"/>
              </a:spcBef>
              <a:spcAft>
                <a:spcPts val="0"/>
              </a:spcAft>
              <a:buNone/>
            </a:pPr>
            <a:r>
              <a:t/>
            </a:r>
            <a:endParaRPr/>
          </a:p>
        </p:txBody>
      </p:sp>
      <p:sp>
        <p:nvSpPr>
          <p:cNvPr id="160" name="Google Shape;16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already touched upon in the last mini-lecture, close to 0.8 billion people do not have access to electricity today. Most of them live in Sub-Saharan Africa and in rural locations.</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Looking closer at the Least Developed Countries, access to electricity tends to be far greater in urban areas than in rural areas. It was estimated that in 2016, on average, 75 per cent of the urban population had electricity access, compared with only 31 per cent of rural populations. Electricity access is expanding only slightly faster in rural areas. The majority of the population (68 per cent) live in the rural areas in the Least Developed Country</a:t>
            </a:r>
            <a:r>
              <a:rPr lang="en-US"/>
              <a:t>,</a:t>
            </a:r>
            <a:r>
              <a:rPr b="0" i="0" lang="en-US" sz="1200">
                <a:solidFill>
                  <a:schemeClr val="dk1"/>
                </a:solidFill>
                <a:latin typeface="Calibri"/>
                <a:ea typeface="Calibri"/>
                <a:cs typeface="Calibri"/>
                <a:sym typeface="Calibri"/>
              </a:rPr>
              <a:t> leaving a steep </a:t>
            </a:r>
            <a:r>
              <a:rPr lang="en-US"/>
              <a:t>urban–rural</a:t>
            </a:r>
            <a:r>
              <a:rPr b="0" i="0" lang="en-US" sz="1200">
                <a:solidFill>
                  <a:schemeClr val="dk1"/>
                </a:solidFill>
                <a:latin typeface="Calibri"/>
                <a:ea typeface="Calibri"/>
                <a:cs typeface="Calibri"/>
                <a:sym typeface="Calibri"/>
              </a:rPr>
              <a:t> electrification gap. To close this energy gap investments in the infrastructure </a:t>
            </a:r>
            <a:r>
              <a:rPr lang="en-US"/>
              <a:t>are</a:t>
            </a:r>
            <a:r>
              <a:rPr b="0" i="0" lang="en-US" sz="1200">
                <a:solidFill>
                  <a:schemeClr val="dk1"/>
                </a:solidFill>
                <a:latin typeface="Calibri"/>
                <a:ea typeface="Calibri"/>
                <a:cs typeface="Calibri"/>
                <a:sym typeface="Calibri"/>
              </a:rPr>
              <a:t> needed. Looking at the difference between Africa and Asia</a:t>
            </a:r>
            <a:r>
              <a:rPr lang="en-US"/>
              <a:t>,</a:t>
            </a:r>
            <a:r>
              <a:rPr b="0" i="0" lang="en-US" sz="1200">
                <a:solidFill>
                  <a:schemeClr val="dk1"/>
                </a:solidFill>
                <a:latin typeface="Calibri"/>
                <a:ea typeface="Calibri"/>
                <a:cs typeface="Calibri"/>
                <a:sym typeface="Calibri"/>
              </a:rPr>
              <a:t> the gap between rural and urban population is higher in Africa</a:t>
            </a:r>
            <a:r>
              <a:rPr lang="en-US"/>
              <a:t>,</a:t>
            </a:r>
            <a:r>
              <a:rPr b="0" i="0" lang="en-US" sz="1200">
                <a:solidFill>
                  <a:schemeClr val="dk1"/>
                </a:solidFill>
                <a:latin typeface="Calibri"/>
                <a:ea typeface="Calibri"/>
                <a:cs typeface="Calibri"/>
                <a:sym typeface="Calibri"/>
              </a:rPr>
              <a:t> where only 14.4 per cent has access to electricity in the rural areas compared to 64 per cent in Asia-Pacific.</a:t>
            </a:r>
            <a:endParaRPr/>
          </a:p>
        </p:txBody>
      </p:sp>
      <p:sp>
        <p:nvSpPr>
          <p:cNvPr id="182" name="Google Shape;18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2015, the United Nations General Assembly launched the Agenda 2030 for Sustainable Development, which includes 17 Sustainable development goals for people, planet, and prosperity.  Throughout this course, we will be focusing on SDG7: ‘Ensure access to affordable, reliable, sustainable and modern energy for all by 2030’.</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study by Fuso Nerini et al. in 2018 looked into the </a:t>
            </a:r>
            <a:r>
              <a:rPr b="0" i="0" lang="en-US" sz="1200" u="none" strike="noStrike">
                <a:solidFill>
                  <a:schemeClr val="dk1"/>
                </a:solidFill>
                <a:latin typeface="Calibri"/>
                <a:ea typeface="Calibri"/>
                <a:cs typeface="Calibri"/>
                <a:sym typeface="Calibri"/>
              </a:rPr>
              <a:t>synergies and trade-offs between </a:t>
            </a:r>
            <a:r>
              <a:rPr lang="en-US"/>
              <a:t>SDG7 and the other 16 Sustainable Development Goals. The study defined a broad definition of the energy system to include all components of anthropogenic and environmental systems. These included production, conversion, delivery, and use of energy. In total there are 169 targets supporting these 17 goals and </a:t>
            </a:r>
            <a:r>
              <a:rPr b="0" i="0" lang="en-US" sz="1200" u="none" strike="noStrike">
                <a:solidFill>
                  <a:schemeClr val="dk1"/>
                </a:solidFill>
                <a:latin typeface="Calibri"/>
                <a:ea typeface="Calibri"/>
                <a:cs typeface="Calibri"/>
                <a:sym typeface="Calibri"/>
              </a:rPr>
              <a:t>the study found that </a:t>
            </a:r>
            <a:r>
              <a:rPr lang="en-US"/>
              <a:t>for 113</a:t>
            </a:r>
            <a:r>
              <a:rPr b="0" i="0" lang="en-US" sz="1200" u="none" strike="noStrike">
                <a:solidFill>
                  <a:schemeClr val="dk1"/>
                </a:solidFill>
                <a:latin typeface="Calibri"/>
                <a:ea typeface="Calibri"/>
                <a:cs typeface="Calibri"/>
                <a:sym typeface="Calibri"/>
              </a:rPr>
              <a:t> targets, </a:t>
            </a:r>
            <a:r>
              <a:rPr lang="en-US"/>
              <a:t>approximately 65</a:t>
            </a:r>
            <a:r>
              <a:rPr b="0" i="0" lang="en-US" sz="1200" u="none" strike="noStrike">
                <a:solidFill>
                  <a:schemeClr val="dk1"/>
                </a:solidFill>
                <a:latin typeface="Calibri"/>
                <a:ea typeface="Calibri"/>
                <a:cs typeface="Calibri"/>
                <a:sym typeface="Calibri"/>
              </a:rPr>
              <a:t> </a:t>
            </a:r>
            <a:r>
              <a:rPr lang="en-US"/>
              <a:t>per cent</a:t>
            </a:r>
            <a:r>
              <a:rPr b="0" i="0" lang="en-US" sz="1200" u="none" strike="noStrike">
                <a:solidFill>
                  <a:schemeClr val="dk1"/>
                </a:solidFill>
                <a:latin typeface="Calibri"/>
                <a:ea typeface="Calibri"/>
                <a:cs typeface="Calibri"/>
                <a:sym typeface="Calibri"/>
              </a:rPr>
              <a:t>, require actions to be taken concerning energy systems. As the study takes this broad definition of energy, and energy is present everywhere, the implications </a:t>
            </a:r>
            <a:r>
              <a:rPr lang="en-US"/>
              <a:t>for</a:t>
            </a:r>
            <a:r>
              <a:rPr b="0" i="0" lang="en-US" sz="1200" u="none" strike="noStrike">
                <a:solidFill>
                  <a:schemeClr val="dk1"/>
                </a:solidFill>
                <a:latin typeface="Calibri"/>
                <a:ea typeface="Calibri"/>
                <a:cs typeface="Calibri"/>
                <a:sym typeface="Calibri"/>
              </a:rPr>
              <a:t> the other targets are </a:t>
            </a:r>
            <a:r>
              <a:rPr lang="en-US"/>
              <a:t>significant</a:t>
            </a:r>
            <a:r>
              <a:rPr b="0" i="0" lang="en-US" sz="1200" u="none" strike="noStrike">
                <a:solidFill>
                  <a:schemeClr val="dk1"/>
                </a:solidFill>
                <a:latin typeface="Calibri"/>
                <a:ea typeface="Calibri"/>
                <a:cs typeface="Calibri"/>
                <a:sym typeface="Calibri"/>
              </a:rPr>
              <a:t>. This means that substantial changes are needed in the global energy systems in order to achieve the SDGs.</a:t>
            </a:r>
            <a:endParaRPr/>
          </a:p>
        </p:txBody>
      </p:sp>
      <p:sp>
        <p:nvSpPr>
          <p:cNvPr id="197" name="Google Shape;19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9"/>
          <p:cNvSpPr txBox="1"/>
          <p:nvPr/>
        </p:nvSpPr>
        <p:spPr>
          <a:xfrm>
            <a:off x="11701849" y="6455804"/>
            <a:ext cx="45308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US" sz="1400" u="none" cap="none" strike="noStrike">
                <a:solidFill>
                  <a:schemeClr val="lt1"/>
                </a:solidFill>
                <a:latin typeface="Open Sans ExtraBold"/>
                <a:ea typeface="Open Sans ExtraBold"/>
                <a:cs typeface="Open Sans ExtraBold"/>
                <a:sym typeface="Open Sans ExtraBold"/>
              </a:rPr>
              <a:t>‹#›</a:t>
            </a:fld>
            <a:endParaRPr b="1" i="0" sz="1400" u="none" cap="none" strike="noStrike">
              <a:solidFill>
                <a:schemeClr val="lt1"/>
              </a:solidFill>
              <a:latin typeface="Open Sans ExtraBold"/>
              <a:ea typeface="Open Sans ExtraBold"/>
              <a:cs typeface="Open Sans ExtraBold"/>
              <a:sym typeface="Open Sans ExtraBold"/>
            </a:endParaRPr>
          </a:p>
        </p:txBody>
      </p:sp>
      <p:sp>
        <p:nvSpPr>
          <p:cNvPr id="21" name="Google Shape;21;p29"/>
          <p:cNvSpPr txBox="1"/>
          <p:nvPr/>
        </p:nvSpPr>
        <p:spPr>
          <a:xfrm>
            <a:off x="11798644" y="6492875"/>
            <a:ext cx="393356"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3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3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3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0"/>
          <p:cNvSpPr txBox="1"/>
          <p:nvPr>
            <p:ph idx="12" type="sldNum"/>
          </p:nvPr>
        </p:nvSpPr>
        <p:spPr>
          <a:xfrm>
            <a:off x="11786286" y="6497852"/>
            <a:ext cx="4057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3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3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3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37"/>
          <p:cNvSpPr/>
          <p:nvPr>
            <p:ph idx="2" type="pic"/>
          </p:nvPr>
        </p:nvSpPr>
        <p:spPr>
          <a:xfrm>
            <a:off x="5183188" y="987425"/>
            <a:ext cx="6172200" cy="4873625"/>
          </a:xfrm>
          <a:prstGeom prst="rect">
            <a:avLst/>
          </a:prstGeom>
          <a:noFill/>
          <a:ln>
            <a:noFill/>
          </a:ln>
        </p:spPr>
      </p:sp>
      <p:sp>
        <p:nvSpPr>
          <p:cNvPr id="69" name="Google Shape;69;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31.jpg"/><Relationship Id="rId5" Type="http://schemas.openxmlformats.org/officeDocument/2006/relationships/image" Target="../media/image39.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30.jpg"/><Relationship Id="rId5" Type="http://schemas.openxmlformats.org/officeDocument/2006/relationships/image" Target="../media/image36.jpg"/><Relationship Id="rId6"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jpg"/><Relationship Id="rId4" Type="http://schemas.openxmlformats.org/officeDocument/2006/relationships/hyperlink" Target="https://doi.org/10.1038/s41560-017-0036-5" TargetMode="External"/><Relationship Id="rId5" Type="http://schemas.openxmlformats.org/officeDocument/2006/relationships/hyperlink" Target="https://openknowledge.worldbank.org/handle/10986/33822" TargetMode="External"/><Relationship Id="rId6" Type="http://schemas.openxmlformats.org/officeDocument/2006/relationships/hyperlink" Target="https://www.un.org/ldcportal/energy-access-and-main-challenges-in-the-ldcs/" TargetMode="External"/><Relationship Id="rId7" Type="http://schemas.openxmlformats.org/officeDocument/2006/relationships/hyperlink" Target="https://apps.who.int/iris/bitstream/handle/10665/204717/9789241565233_eng.pdf;jsessionid=C8138DD2A37C77B0AEE56743FC13608E?sequence=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35.jpg"/><Relationship Id="rId5" Type="http://schemas.openxmlformats.org/officeDocument/2006/relationships/image" Target="../media/image17.jpg"/><Relationship Id="rId6" Type="http://schemas.openxmlformats.org/officeDocument/2006/relationships/image" Target="../media/image15.jpg"/><Relationship Id="rId7"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hyperlink" Target="https://doi.org/10.1016/j.esr.2020.100573" TargetMode="External"/><Relationship Id="rId9" Type="http://schemas.openxmlformats.org/officeDocument/2006/relationships/image" Target="../media/image19.png"/><Relationship Id="rId5" Type="http://schemas.openxmlformats.org/officeDocument/2006/relationships/hyperlink" Target="https://creativecommons.org/licenses/by-nc-nd/4.0/" TargetMode="External"/><Relationship Id="rId6" Type="http://schemas.openxmlformats.org/officeDocument/2006/relationships/image" Target="../media/image25.jpg"/><Relationship Id="rId7" Type="http://schemas.openxmlformats.org/officeDocument/2006/relationships/hyperlink" Target="https://doi.org/10.1016/j.esr.2020.100573" TargetMode="External"/><Relationship Id="rId8" Type="http://schemas.openxmlformats.org/officeDocument/2006/relationships/hyperlink" Target="https://creativecommons.org/licenses/by-nc-nd/4.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jpg"/><Relationship Id="rId4" Type="http://schemas.openxmlformats.org/officeDocument/2006/relationships/hyperlink" Target="https://doi.org/10.1038/s41560-017-0036-5" TargetMode="External"/><Relationship Id="rId5" Type="http://schemas.openxmlformats.org/officeDocument/2006/relationships/hyperlink" Target="https://doi.org/10.1016/j.esr.2020.100573" TargetMode="External"/><Relationship Id="rId6" Type="http://schemas.openxmlformats.org/officeDocument/2006/relationships/hyperlink" Target="https://doi.org/10.21203/rs.3.rs-311311/v1" TargetMode="External"/><Relationship Id="rId7" Type="http://schemas.openxmlformats.org/officeDocument/2006/relationships/hyperlink" Target="https://doi.org/10.1016/j.esr.2017.12.00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4.jpg"/><Relationship Id="rId4" Type="http://schemas.openxmlformats.org/officeDocument/2006/relationships/hyperlink" Target="http://www.google.com/" TargetMode="External"/><Relationship Id="rId5" Type="http://schemas.openxmlformats.org/officeDocument/2006/relationships/hyperlink" Target="https://www.open.edu/openlearncreate/mod/quiz/view.php?id=173826"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8.jpg"/><Relationship Id="rId5" Type="http://schemas.openxmlformats.org/officeDocument/2006/relationships/image" Target="../media/image12.jpg"/><Relationship Id="rId6" Type="http://schemas.openxmlformats.org/officeDocument/2006/relationships/image" Target="../media/image15.jp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hyperlink" Target="https://www.usaid.gov/energy/mini-grids/economics/cost-effectiveness" TargetMode="External"/><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38.png"/><Relationship Id="rId5" Type="http://schemas.openxmlformats.org/officeDocument/2006/relationships/hyperlink" Target="https://doi.org/10.5281/zenodo.4574031" TargetMode="External"/><Relationship Id="rId6" Type="http://schemas.openxmlformats.org/officeDocument/2006/relationships/hyperlink" Target="https://creativecommons.org/licenses/by/4.0/legalcode" TargetMode="External"/><Relationship Id="rId7"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hyperlink" Target="https://www.ren21.net/wp-content/uploads/2019/06/MinigridPolicyToolkit_Sep2014_EN.pdf" TargetMode="External"/><Relationship Id="rId5" Type="http://schemas.openxmlformats.org/officeDocument/2006/relationships/hyperlink" Target="https://doi.org/10.1007/BF03399363" TargetMode="External"/><Relationship Id="rId6" Type="http://schemas.openxmlformats.org/officeDocument/2006/relationships/hyperlink" Target="https://doi.org/10.1787/caf32f3b-en" TargetMode="External"/><Relationship Id="rId7" Type="http://schemas.openxmlformats.org/officeDocument/2006/relationships/hyperlink" Target="https://doi.org/10.1088/1748-9326/aa7b29" TargetMode="External"/><Relationship Id="rId8" Type="http://schemas.openxmlformats.org/officeDocument/2006/relationships/hyperlink" Target="https://doi.org/10.1596/1813-9450-741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37.png"/><Relationship Id="rId5" Type="http://schemas.openxmlformats.org/officeDocument/2006/relationships/hyperlink" Target="http://ourworldindata.org/energy-access" TargetMode="External"/><Relationship Id="rId6" Type="http://schemas.openxmlformats.org/officeDocument/2006/relationships/hyperlink" Target="https://creativecommons.org/licenses/by/4.0/legalcode" TargetMode="External"/><Relationship Id="rId7" Type="http://schemas.openxmlformats.org/officeDocument/2006/relationships/image" Target="../media/image3.png"/></Relationships>
</file>

<file path=ppt/slides/_rels/slide9.xml.rels><?xml version="1.0" encoding="UTF-8" standalone="yes"?><Relationships xmlns="http://schemas.openxmlformats.org/package/2006/relationships"><Relationship Id="rId20" Type="http://schemas.openxmlformats.org/officeDocument/2006/relationships/image" Target="../media/image26.jpg"/><Relationship Id="rId11" Type="http://schemas.openxmlformats.org/officeDocument/2006/relationships/image" Target="../media/image22.jpg"/><Relationship Id="rId22" Type="http://schemas.openxmlformats.org/officeDocument/2006/relationships/image" Target="../media/image3.png"/><Relationship Id="rId10" Type="http://schemas.openxmlformats.org/officeDocument/2006/relationships/image" Target="../media/image20.jpg"/><Relationship Id="rId21" Type="http://schemas.openxmlformats.org/officeDocument/2006/relationships/hyperlink" Target="https://www.un.org/sustainabledevelopment/news/communications-material/" TargetMode="External"/><Relationship Id="rId13" Type="http://schemas.openxmlformats.org/officeDocument/2006/relationships/image" Target="../media/image29.jpg"/><Relationship Id="rId12"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14.jpg"/><Relationship Id="rId9" Type="http://schemas.openxmlformats.org/officeDocument/2006/relationships/image" Target="../media/image7.jpg"/><Relationship Id="rId15" Type="http://schemas.openxmlformats.org/officeDocument/2006/relationships/image" Target="../media/image32.jpg"/><Relationship Id="rId14" Type="http://schemas.openxmlformats.org/officeDocument/2006/relationships/image" Target="../media/image21.jpg"/><Relationship Id="rId17" Type="http://schemas.openxmlformats.org/officeDocument/2006/relationships/image" Target="../media/image28.jpg"/><Relationship Id="rId16" Type="http://schemas.openxmlformats.org/officeDocument/2006/relationships/image" Target="../media/image27.jpg"/><Relationship Id="rId5" Type="http://schemas.openxmlformats.org/officeDocument/2006/relationships/image" Target="../media/image18.jpg"/><Relationship Id="rId19" Type="http://schemas.openxmlformats.org/officeDocument/2006/relationships/image" Target="../media/image33.jpg"/><Relationship Id="rId6" Type="http://schemas.openxmlformats.org/officeDocument/2006/relationships/image" Target="../media/image9.jpg"/><Relationship Id="rId18" Type="http://schemas.openxmlformats.org/officeDocument/2006/relationships/image" Target="../media/image24.jpg"/><Relationship Id="rId7" Type="http://schemas.openxmlformats.org/officeDocument/2006/relationships/image" Target="../media/image13.jpg"/><Relationship Id="rId8"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descr="A picture containing calendar&#10;&#10;Description automatically generated" id="90" name="Google Shape;90;p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1" name="Google Shape;91;p1"/>
          <p:cNvSpPr txBox="1"/>
          <p:nvPr/>
        </p:nvSpPr>
        <p:spPr>
          <a:xfrm>
            <a:off x="747853" y="3584321"/>
            <a:ext cx="3320805" cy="646331"/>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Open Sans ExtraBold"/>
                <a:ea typeface="Open Sans ExtraBold"/>
                <a:cs typeface="Open Sans ExtraBold"/>
                <a:sym typeface="Open Sans ExtraBold"/>
              </a:rPr>
              <a:t>OnSSET/Global Electrification Platform</a:t>
            </a:r>
            <a:endParaRPr b="1" sz="1800">
              <a:solidFill>
                <a:schemeClr val="dk1"/>
              </a:solidFill>
              <a:latin typeface="Open Sans ExtraBold"/>
              <a:ea typeface="Open Sans ExtraBold"/>
              <a:cs typeface="Open Sans ExtraBold"/>
              <a:sym typeface="Open Sans ExtraBold"/>
            </a:endParaRPr>
          </a:p>
        </p:txBody>
      </p:sp>
      <p:sp>
        <p:nvSpPr>
          <p:cNvPr id="92" name="Google Shape;92;p1"/>
          <p:cNvSpPr txBox="1"/>
          <p:nvPr/>
        </p:nvSpPr>
        <p:spPr>
          <a:xfrm>
            <a:off x="728631" y="4215886"/>
            <a:ext cx="7146742" cy="2123658"/>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Open Sans ExtraBold"/>
                <a:ea typeface="Open Sans ExtraBold"/>
                <a:cs typeface="Open Sans ExtraBold"/>
                <a:sym typeface="Open Sans ExtraBold"/>
              </a:rPr>
              <a:t>LECTURE 1 </a:t>
            </a:r>
            <a:endParaRPr/>
          </a:p>
          <a:p>
            <a:pPr indent="0" lvl="0" marL="0" marR="0" rtl="0" algn="l">
              <a:spcBef>
                <a:spcPts val="0"/>
              </a:spcBef>
              <a:spcAft>
                <a:spcPts val="0"/>
              </a:spcAft>
              <a:buNone/>
            </a:pPr>
            <a:r>
              <a:rPr b="1" lang="en-US" sz="4400">
                <a:solidFill>
                  <a:schemeClr val="dk1"/>
                </a:solidFill>
                <a:latin typeface="Open Sans ExtraBold"/>
                <a:ea typeface="Open Sans ExtraBold"/>
                <a:cs typeface="Open Sans ExtraBold"/>
                <a:sym typeface="Open Sans ExtraBold"/>
              </a:rPr>
              <a:t>INTRODUCTION </a:t>
            </a:r>
            <a:br>
              <a:rPr b="1" lang="en-US" sz="4400">
                <a:solidFill>
                  <a:schemeClr val="dk1"/>
                </a:solidFill>
                <a:latin typeface="Open Sans ExtraBold"/>
                <a:ea typeface="Open Sans ExtraBold"/>
                <a:cs typeface="Open Sans ExtraBold"/>
                <a:sym typeface="Open Sans ExtraBold"/>
              </a:rPr>
            </a:br>
            <a:r>
              <a:rPr b="1" lang="en-US" sz="4400">
                <a:solidFill>
                  <a:schemeClr val="dk1"/>
                </a:solidFill>
                <a:latin typeface="Open Sans ExtraBold"/>
                <a:ea typeface="Open Sans ExtraBold"/>
                <a:cs typeface="Open Sans ExtraBold"/>
                <a:sym typeface="Open Sans ExtraBold"/>
              </a:rPr>
              <a:t>TO THE COURSE</a:t>
            </a:r>
            <a:endParaRPr b="1" sz="4400">
              <a:solidFill>
                <a:schemeClr val="dk1"/>
              </a:solidFill>
              <a:latin typeface="Open Sans ExtraBold"/>
              <a:ea typeface="Open Sans ExtraBold"/>
              <a:cs typeface="Open Sans ExtraBold"/>
              <a:sym typeface="Open Sans ExtraBold"/>
            </a:endParaRPr>
          </a:p>
        </p:txBody>
      </p:sp>
      <p:sp>
        <p:nvSpPr>
          <p:cNvPr id="93" name="Google Shape;93;p1"/>
          <p:cNvSpPr txBox="1"/>
          <p:nvPr/>
        </p:nvSpPr>
        <p:spPr>
          <a:xfrm>
            <a:off x="8832600" y="6157376"/>
            <a:ext cx="296696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u="none">
                <a:solidFill>
                  <a:schemeClr val="lt1"/>
                </a:solidFill>
                <a:latin typeface="Open Sans"/>
                <a:ea typeface="Open Sans"/>
                <a:cs typeface="Open Sans"/>
                <a:sym typeface="Open Sans"/>
              </a:rPr>
              <a:t>Version 1.0</a:t>
            </a:r>
            <a:endParaRPr b="0" sz="1050" u="none">
              <a:solidFill>
                <a:schemeClr val="lt1"/>
              </a:solidFill>
              <a:latin typeface="Open Sans"/>
              <a:ea typeface="Open Sans"/>
              <a:cs typeface="Open Sans"/>
              <a:sym typeface="Open Sans"/>
            </a:endParaRPr>
          </a:p>
        </p:txBody>
      </p:sp>
      <p:sp>
        <p:nvSpPr>
          <p:cNvPr id="94" name="Google Shape;94;p1"/>
          <p:cNvSpPr/>
          <p:nvPr/>
        </p:nvSpPr>
        <p:spPr>
          <a:xfrm>
            <a:off x="5618235" y="518000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 1.mp3" id="95" name="Google Shape;95;p1"/>
          <p:cNvPicPr preferRelativeResize="0"/>
          <p:nvPr/>
        </p:nvPicPr>
        <p:blipFill rotWithShape="1">
          <a:blip r:embed="rId4">
            <a:alphaModFix/>
          </a:blip>
          <a:srcRect b="0" l="0" r="0" t="0"/>
          <a:stretch/>
        </p:blipFill>
        <p:spPr>
          <a:xfrm>
            <a:off x="5689600" y="5251374"/>
            <a:ext cx="812800" cy="812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Graphical user interface, text&#10;&#10;Description automatically generated" id="230" name="Google Shape;230;p1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31" name="Google Shape;231;p10"/>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10</a:t>
            </a:r>
            <a:endParaRPr b="1" sz="1400">
              <a:solidFill>
                <a:schemeClr val="lt1"/>
              </a:solidFill>
              <a:latin typeface="Open Sans ExtraBold"/>
              <a:ea typeface="Open Sans ExtraBold"/>
              <a:cs typeface="Open Sans ExtraBold"/>
              <a:sym typeface="Open Sans ExtraBold"/>
            </a:endParaRPr>
          </a:p>
        </p:txBody>
      </p:sp>
      <p:sp>
        <p:nvSpPr>
          <p:cNvPr id="232" name="Google Shape;232;p10"/>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The environment and natural resources</a:t>
            </a:r>
            <a:r>
              <a:rPr b="1" lang="en-US" sz="1800">
                <a:solidFill>
                  <a:schemeClr val="dk1"/>
                </a:solidFill>
                <a:latin typeface="Open Sans"/>
                <a:ea typeface="Open Sans"/>
                <a:cs typeface="Open Sans"/>
                <a:sym typeface="Open Sans"/>
              </a:rPr>
              <a:t> </a:t>
            </a:r>
            <a:endParaRPr/>
          </a:p>
        </p:txBody>
      </p:sp>
      <p:sp>
        <p:nvSpPr>
          <p:cNvPr id="233" name="Google Shape;233;p10"/>
          <p:cNvSpPr txBox="1"/>
          <p:nvPr/>
        </p:nvSpPr>
        <p:spPr>
          <a:xfrm>
            <a:off x="887215" y="4640"/>
            <a:ext cx="5627885"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1.2 SDG7 and Agenda 2030  </a:t>
            </a:r>
            <a:endParaRPr/>
          </a:p>
        </p:txBody>
      </p:sp>
      <p:pic>
        <p:nvPicPr>
          <p:cNvPr id="234" name="Google Shape;234;p10"/>
          <p:cNvPicPr preferRelativeResize="0"/>
          <p:nvPr>
            <p:ph idx="1" type="body"/>
          </p:nvPr>
        </p:nvPicPr>
        <p:blipFill rotWithShape="1">
          <a:blip r:embed="rId4">
            <a:alphaModFix/>
          </a:blip>
          <a:srcRect b="0" l="0" r="0" t="0"/>
          <a:stretch/>
        </p:blipFill>
        <p:spPr>
          <a:xfrm>
            <a:off x="1003915" y="2157597"/>
            <a:ext cx="5338089" cy="3553033"/>
          </a:xfrm>
          <a:prstGeom prst="rect">
            <a:avLst/>
          </a:prstGeom>
          <a:noFill/>
          <a:ln>
            <a:noFill/>
          </a:ln>
        </p:spPr>
      </p:pic>
      <p:pic>
        <p:nvPicPr>
          <p:cNvPr id="235" name="Google Shape;235;p10"/>
          <p:cNvPicPr preferRelativeResize="0"/>
          <p:nvPr/>
        </p:nvPicPr>
        <p:blipFill rotWithShape="1">
          <a:blip r:embed="rId5">
            <a:alphaModFix/>
          </a:blip>
          <a:srcRect b="0" l="0" r="0" t="0"/>
          <a:stretch/>
        </p:blipFill>
        <p:spPr>
          <a:xfrm>
            <a:off x="6629609" y="1388437"/>
            <a:ext cx="2881462" cy="4322193"/>
          </a:xfrm>
          <a:prstGeom prst="rect">
            <a:avLst/>
          </a:prstGeom>
          <a:noFill/>
          <a:ln>
            <a:noFill/>
          </a:ln>
        </p:spPr>
      </p:pic>
      <p:sp>
        <p:nvSpPr>
          <p:cNvPr id="236" name="Google Shape;236;p10"/>
          <p:cNvSpPr/>
          <p:nvPr/>
        </p:nvSpPr>
        <p:spPr>
          <a:xfrm>
            <a:off x="9205368" y="6082107"/>
            <a:ext cx="2546595" cy="3077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WHO, 2016; Fuso-Nerini, 2018</a:t>
            </a:r>
            <a:endParaRPr/>
          </a:p>
        </p:txBody>
      </p:sp>
      <p:sp>
        <p:nvSpPr>
          <p:cNvPr id="237" name="Google Shape;237;p10"/>
          <p:cNvSpPr/>
          <p:nvPr/>
        </p:nvSpPr>
        <p:spPr>
          <a:xfrm>
            <a:off x="4873026" y="27531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10.mp3" id="238" name="Google Shape;238;p10"/>
          <p:cNvPicPr preferRelativeResize="0"/>
          <p:nvPr/>
        </p:nvPicPr>
        <p:blipFill rotWithShape="1">
          <a:blip r:embed="rId6">
            <a:alphaModFix/>
          </a:blip>
          <a:srcRect b="0" l="0" r="0" t="0"/>
          <a:stretch/>
        </p:blipFill>
        <p:spPr>
          <a:xfrm>
            <a:off x="4939928" y="34668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Graphical user interface, text&#10;&#10;Description automatically generated" id="244" name="Google Shape;244;p1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45" name="Google Shape;245;p11"/>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11</a:t>
            </a:r>
            <a:endParaRPr b="1" sz="1400">
              <a:solidFill>
                <a:schemeClr val="lt1"/>
              </a:solidFill>
              <a:latin typeface="Open Sans ExtraBold"/>
              <a:ea typeface="Open Sans ExtraBold"/>
              <a:cs typeface="Open Sans ExtraBold"/>
              <a:sym typeface="Open Sans ExtraBold"/>
            </a:endParaRPr>
          </a:p>
        </p:txBody>
      </p:sp>
      <p:sp>
        <p:nvSpPr>
          <p:cNvPr id="246" name="Google Shape;246;p11"/>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Energy plays a key role to ensure well-being</a:t>
            </a:r>
            <a:r>
              <a:rPr b="1" lang="en-US" sz="1800">
                <a:solidFill>
                  <a:schemeClr val="dk1"/>
                </a:solidFill>
                <a:latin typeface="Open Sans"/>
                <a:ea typeface="Open Sans"/>
                <a:cs typeface="Open Sans"/>
                <a:sym typeface="Open Sans"/>
              </a:rPr>
              <a:t> </a:t>
            </a:r>
            <a:endParaRPr/>
          </a:p>
        </p:txBody>
      </p:sp>
      <p:sp>
        <p:nvSpPr>
          <p:cNvPr id="247" name="Google Shape;247;p11"/>
          <p:cNvSpPr txBox="1"/>
          <p:nvPr/>
        </p:nvSpPr>
        <p:spPr>
          <a:xfrm>
            <a:off x="887215" y="464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1.2 SDG7 and Agenda 2030  </a:t>
            </a:r>
            <a:endParaRPr/>
          </a:p>
        </p:txBody>
      </p:sp>
      <p:pic>
        <p:nvPicPr>
          <p:cNvPr id="248" name="Google Shape;248;p11"/>
          <p:cNvPicPr preferRelativeResize="0"/>
          <p:nvPr/>
        </p:nvPicPr>
        <p:blipFill rotWithShape="1">
          <a:blip r:embed="rId4">
            <a:alphaModFix/>
          </a:blip>
          <a:srcRect b="0" l="0" r="0" t="0"/>
          <a:stretch/>
        </p:blipFill>
        <p:spPr>
          <a:xfrm>
            <a:off x="1013006" y="3152797"/>
            <a:ext cx="4279042" cy="2958337"/>
          </a:xfrm>
          <a:prstGeom prst="rect">
            <a:avLst/>
          </a:prstGeom>
          <a:noFill/>
          <a:ln>
            <a:noFill/>
          </a:ln>
        </p:spPr>
      </p:pic>
      <p:sp>
        <p:nvSpPr>
          <p:cNvPr id="249" name="Google Shape;249;p11"/>
          <p:cNvSpPr/>
          <p:nvPr/>
        </p:nvSpPr>
        <p:spPr>
          <a:xfrm>
            <a:off x="8589007" y="6076340"/>
            <a:ext cx="275145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Fuso Nerini et al, 2018; UNDESA, 2014</a:t>
            </a:r>
            <a:endParaRPr i="1" sz="1400">
              <a:solidFill>
                <a:schemeClr val="dk1"/>
              </a:solidFill>
              <a:latin typeface="Open Sans"/>
              <a:ea typeface="Open Sans"/>
              <a:cs typeface="Open Sans"/>
              <a:sym typeface="Open Sans"/>
            </a:endParaRPr>
          </a:p>
        </p:txBody>
      </p:sp>
      <p:pic>
        <p:nvPicPr>
          <p:cNvPr id="250" name="Google Shape;250;p11"/>
          <p:cNvPicPr preferRelativeResize="0"/>
          <p:nvPr/>
        </p:nvPicPr>
        <p:blipFill rotWithShape="1">
          <a:blip r:embed="rId5">
            <a:alphaModFix/>
          </a:blip>
          <a:srcRect b="0" l="0" r="0" t="0"/>
          <a:stretch/>
        </p:blipFill>
        <p:spPr>
          <a:xfrm>
            <a:off x="5673754" y="1782905"/>
            <a:ext cx="5844799" cy="3896533"/>
          </a:xfrm>
          <a:prstGeom prst="rect">
            <a:avLst/>
          </a:prstGeom>
          <a:noFill/>
          <a:ln>
            <a:noFill/>
          </a:ln>
        </p:spPr>
      </p:pic>
      <p:sp>
        <p:nvSpPr>
          <p:cNvPr id="251" name="Google Shape;251;p11"/>
          <p:cNvSpPr/>
          <p:nvPr/>
        </p:nvSpPr>
        <p:spPr>
          <a:xfrm>
            <a:off x="8403626" y="52995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11.mp3" id="252" name="Google Shape;252;p11"/>
          <p:cNvPicPr preferRelativeResize="0"/>
          <p:nvPr/>
        </p:nvPicPr>
        <p:blipFill rotWithShape="1">
          <a:blip r:embed="rId6">
            <a:alphaModFix/>
          </a:blip>
          <a:srcRect b="0" l="0" r="0" t="0"/>
          <a:stretch/>
        </p:blipFill>
        <p:spPr>
          <a:xfrm>
            <a:off x="8474991" y="6013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Graphical user interface, sunburst chart&#10;&#10;Description automatically generated" id="258" name="Google Shape;258;p12"/>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259" name="Google Shape;259;p12"/>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60" name="Google Shape;260;p12"/>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Key message of SDG7 and interlinkages</a:t>
            </a:r>
            <a:endParaRPr/>
          </a:p>
        </p:txBody>
      </p:sp>
      <p:sp>
        <p:nvSpPr>
          <p:cNvPr id="261" name="Google Shape;261;p12"/>
          <p:cNvSpPr txBox="1"/>
          <p:nvPr/>
        </p:nvSpPr>
        <p:spPr>
          <a:xfrm>
            <a:off x="887215" y="464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1.2 SDG7 and Agenda 2030  </a:t>
            </a:r>
            <a:endParaRPr/>
          </a:p>
        </p:txBody>
      </p:sp>
      <p:sp>
        <p:nvSpPr>
          <p:cNvPr id="262" name="Google Shape;262;p12"/>
          <p:cNvSpPr txBox="1"/>
          <p:nvPr>
            <p:ph idx="1" type="body"/>
          </p:nvPr>
        </p:nvSpPr>
        <p:spPr>
          <a:xfrm>
            <a:off x="838200" y="1825625"/>
            <a:ext cx="5648411" cy="2271284"/>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100000"/>
              </a:lnSpc>
              <a:spcBef>
                <a:spcPts val="0"/>
              </a:spcBef>
              <a:spcAft>
                <a:spcPts val="0"/>
              </a:spcAft>
              <a:buClr>
                <a:schemeClr val="dk1"/>
              </a:buClr>
              <a:buSzPct val="100000"/>
              <a:buChar char="•"/>
            </a:pPr>
            <a:r>
              <a:rPr lang="en-US" sz="2000">
                <a:latin typeface="Open Sans"/>
                <a:ea typeface="Open Sans"/>
                <a:cs typeface="Open Sans"/>
                <a:sym typeface="Open Sans"/>
              </a:rPr>
              <a:t>One of the SDGs is to provide access to electricity for the 789 million who today live without access</a:t>
            </a:r>
            <a:endParaRPr sz="2000">
              <a:latin typeface="Open Sans"/>
              <a:ea typeface="Open Sans"/>
              <a:cs typeface="Open Sans"/>
              <a:sym typeface="Open Sans"/>
            </a:endParaRPr>
          </a:p>
          <a:p>
            <a:pPr indent="-228600" lvl="0" marL="228600" rtl="0" algn="l">
              <a:lnSpc>
                <a:spcPct val="100000"/>
              </a:lnSpc>
              <a:spcBef>
                <a:spcPts val="1000"/>
              </a:spcBef>
              <a:spcAft>
                <a:spcPts val="0"/>
              </a:spcAft>
              <a:buClr>
                <a:schemeClr val="dk1"/>
              </a:buClr>
              <a:buSzPct val="100000"/>
              <a:buChar char="•"/>
            </a:pPr>
            <a:r>
              <a:rPr lang="en-US" sz="2000">
                <a:latin typeface="Open Sans"/>
                <a:ea typeface="Open Sans"/>
                <a:cs typeface="Open Sans"/>
                <a:sym typeface="Open Sans"/>
              </a:rPr>
              <a:t>Energy is linked to ~65% of the targets</a:t>
            </a:r>
            <a:endParaRPr sz="2000">
              <a:latin typeface="Open Sans"/>
              <a:ea typeface="Open Sans"/>
              <a:cs typeface="Open Sans"/>
              <a:sym typeface="Open Sans"/>
            </a:endParaRPr>
          </a:p>
          <a:p>
            <a:pPr indent="-228600" lvl="0" marL="228600" rtl="0" algn="l">
              <a:lnSpc>
                <a:spcPct val="100000"/>
              </a:lnSpc>
              <a:spcBef>
                <a:spcPts val="1000"/>
              </a:spcBef>
              <a:spcAft>
                <a:spcPts val="0"/>
              </a:spcAft>
              <a:buClr>
                <a:schemeClr val="dk1"/>
              </a:buClr>
              <a:buSzPct val="100000"/>
              <a:buChar char="•"/>
            </a:pPr>
            <a:r>
              <a:rPr lang="en-US" sz="2000">
                <a:latin typeface="Open Sans"/>
                <a:ea typeface="Open Sans"/>
                <a:cs typeface="Open Sans"/>
                <a:sym typeface="Open Sans"/>
              </a:rPr>
              <a:t>Education, health, gender equality, and climate change are a few SDGs mentioned here that are strongly linked to the energy system.</a:t>
            </a:r>
            <a:endParaRPr sz="2000">
              <a:latin typeface="Open Sans"/>
              <a:ea typeface="Open Sans"/>
              <a:cs typeface="Open Sans"/>
              <a:sym typeface="Open Sans"/>
            </a:endParaRPr>
          </a:p>
          <a:p>
            <a:pPr indent="0" lvl="0" marL="0" rtl="0" algn="l">
              <a:lnSpc>
                <a:spcPct val="100000"/>
              </a:lnSpc>
              <a:spcBef>
                <a:spcPts val="1000"/>
              </a:spcBef>
              <a:spcAft>
                <a:spcPts val="0"/>
              </a:spcAft>
              <a:buClr>
                <a:schemeClr val="dk1"/>
              </a:buClr>
              <a:buSzPct val="100000"/>
              <a:buNone/>
            </a:pPr>
            <a:r>
              <a:t/>
            </a:r>
            <a:endParaRPr sz="2000">
              <a:latin typeface="Open Sans"/>
              <a:ea typeface="Open Sans"/>
              <a:cs typeface="Open Sans"/>
              <a:sym typeface="Open Sans"/>
            </a:endParaRPr>
          </a:p>
          <a:p>
            <a:pPr indent="-111125" lvl="0" marL="228600" rtl="0" algn="l">
              <a:lnSpc>
                <a:spcPct val="100000"/>
              </a:lnSpc>
              <a:spcBef>
                <a:spcPts val="1000"/>
              </a:spcBef>
              <a:spcAft>
                <a:spcPts val="0"/>
              </a:spcAft>
              <a:buClr>
                <a:schemeClr val="dk1"/>
              </a:buClr>
              <a:buSzPct val="100000"/>
              <a:buNone/>
            </a:pPr>
            <a:r>
              <a:t/>
            </a:r>
            <a:endParaRPr sz="2000">
              <a:latin typeface="Open Sans"/>
              <a:ea typeface="Open Sans"/>
              <a:cs typeface="Open Sans"/>
              <a:sym typeface="Open Sans"/>
            </a:endParaRPr>
          </a:p>
        </p:txBody>
      </p:sp>
      <p:sp>
        <p:nvSpPr>
          <p:cNvPr id="263" name="Google Shape;263;p12"/>
          <p:cNvSpPr/>
          <p:nvPr/>
        </p:nvSpPr>
        <p:spPr>
          <a:xfrm>
            <a:off x="8403626" y="52995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12.mp3" id="264" name="Google Shape;264;p12"/>
          <p:cNvPicPr preferRelativeResize="0"/>
          <p:nvPr/>
        </p:nvPicPr>
        <p:blipFill rotWithShape="1">
          <a:blip r:embed="rId4">
            <a:alphaModFix/>
          </a:blip>
          <a:srcRect b="0" l="0" r="0" t="0"/>
          <a:stretch/>
        </p:blipFill>
        <p:spPr>
          <a:xfrm>
            <a:off x="8461289" y="6013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Graphical user interface, text&#10;&#10;Description automatically generated" id="269" name="Google Shape;269;p1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0" name="Google Shape;270;p13"/>
          <p:cNvSpPr txBox="1"/>
          <p:nvPr/>
        </p:nvSpPr>
        <p:spPr>
          <a:xfrm>
            <a:off x="747853" y="4067268"/>
            <a:ext cx="8050696" cy="369332"/>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Open Sans ExtraBold"/>
                <a:ea typeface="Open Sans ExtraBold"/>
                <a:cs typeface="Open Sans ExtraBold"/>
                <a:sym typeface="Open Sans ExtraBold"/>
              </a:rPr>
              <a:t>Course Name</a:t>
            </a:r>
            <a:endParaRPr b="1" sz="1800">
              <a:solidFill>
                <a:schemeClr val="lt1"/>
              </a:solidFill>
              <a:latin typeface="Open Sans ExtraBold"/>
              <a:ea typeface="Open Sans ExtraBold"/>
              <a:cs typeface="Open Sans ExtraBold"/>
              <a:sym typeface="Open Sans ExtraBold"/>
            </a:endParaRPr>
          </a:p>
        </p:txBody>
      </p:sp>
      <p:sp>
        <p:nvSpPr>
          <p:cNvPr id="271" name="Google Shape;271;p13"/>
          <p:cNvSpPr txBox="1"/>
          <p:nvPr/>
        </p:nvSpPr>
        <p:spPr>
          <a:xfrm>
            <a:off x="735496" y="5628342"/>
            <a:ext cx="8050696" cy="52322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i="1" lang="en-US" sz="2800">
                <a:solidFill>
                  <a:schemeClr val="lt1"/>
                </a:solidFill>
                <a:latin typeface="Open Sans"/>
                <a:ea typeface="Open Sans"/>
                <a:cs typeface="Open Sans"/>
                <a:sym typeface="Open Sans"/>
              </a:rPr>
              <a:t>Mini Lecture Learning Objective</a:t>
            </a:r>
            <a:endParaRPr b="1" i="1" sz="2800">
              <a:solidFill>
                <a:schemeClr val="lt1"/>
              </a:solidFill>
              <a:latin typeface="Open Sans"/>
              <a:ea typeface="Open Sans"/>
              <a:cs typeface="Open Sans"/>
              <a:sym typeface="Open Sans"/>
            </a:endParaRPr>
          </a:p>
        </p:txBody>
      </p:sp>
      <p:sp>
        <p:nvSpPr>
          <p:cNvPr id="272" name="Google Shape;272;p13"/>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73" name="Google Shape;273;p13"/>
          <p:cNvSpPr txBox="1"/>
          <p:nvPr/>
        </p:nvSpPr>
        <p:spPr>
          <a:xfrm>
            <a:off x="846026" y="-1059"/>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Lecture 1.2 References</a:t>
            </a:r>
            <a:endParaRPr/>
          </a:p>
        </p:txBody>
      </p:sp>
      <p:sp>
        <p:nvSpPr>
          <p:cNvPr id="274" name="Google Shape;274;p13"/>
          <p:cNvSpPr/>
          <p:nvPr/>
        </p:nvSpPr>
        <p:spPr>
          <a:xfrm>
            <a:off x="872793" y="1428166"/>
            <a:ext cx="9904986"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Open Sans"/>
                <a:ea typeface="Open Sans"/>
                <a:cs typeface="Open Sans"/>
                <a:sym typeface="Open Sans"/>
              </a:rPr>
              <a:t>Fuso Nerini, F., Tomei, J., To, L.S., Bisaga, I., Parikh, P., Black, M., Borrion, A., Spataru, C., Castán Broto, V., Anandarajah, G., Milligan, B., Mulugetta, Y., 2018. Mapping synergies and trade-offs between energy and the Sustainable Development Goals. Nature Energy 3, 10–15. </a:t>
            </a:r>
            <a:r>
              <a:rPr lang="en-US" sz="1600" u="sng">
                <a:solidFill>
                  <a:schemeClr val="dk1"/>
                </a:solidFill>
                <a:latin typeface="Open Sans"/>
                <a:ea typeface="Open Sans"/>
                <a:cs typeface="Open Sans"/>
                <a:sym typeface="Open Sans"/>
                <a:hlinkClick r:id="rId4">
                  <a:extLst>
                    <a:ext uri="{A12FA001-AC4F-418D-AE19-62706E023703}">
                      <ahyp:hlinkClr val="tx"/>
                    </a:ext>
                  </a:extLst>
                </a:hlinkClick>
              </a:rPr>
              <a:t>https://doi.org/10.1038/s41560-017-0036-5</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International Energy Agency; International Renewable Energy Agency; United Nations Statistics Division; World Bank; World Health Organization, 2020. Tracking SDG 7 : The Energy Progress Report 2020. </a:t>
            </a:r>
            <a:r>
              <a:rPr lang="en-US" sz="1600" u="sng">
                <a:solidFill>
                  <a:schemeClr val="dk1"/>
                </a:solidFill>
                <a:latin typeface="Open Sans"/>
                <a:ea typeface="Open Sans"/>
                <a:cs typeface="Open Sans"/>
                <a:sym typeface="Open Sans"/>
                <a:hlinkClick r:id="rId5">
                  <a:extLst>
                    <a:ext uri="{A12FA001-AC4F-418D-AE19-62706E023703}">
                      <ahyp:hlinkClr val="tx"/>
                    </a:ext>
                  </a:extLst>
                </a:hlinkClick>
              </a:rPr>
              <a:t>https://openknowledge.worldbank.org/handle/10986/33822</a:t>
            </a:r>
            <a:r>
              <a:rPr lang="en-US" sz="1600">
                <a:solidFill>
                  <a:schemeClr val="dk1"/>
                </a:solidFill>
                <a:latin typeface="Open Sans"/>
                <a:ea typeface="Open Sans"/>
                <a:cs typeface="Open Sans"/>
                <a:sym typeface="Open Sans"/>
              </a:rPr>
              <a:t> </a:t>
            </a:r>
            <a:endParaRPr sz="1600">
              <a:solidFill>
                <a:schemeClr val="dk1"/>
              </a:solidFill>
              <a:latin typeface="Open Sans"/>
              <a:ea typeface="Open Sans"/>
              <a:cs typeface="Open Sans"/>
              <a:sym typeface="Open Sans"/>
            </a:endParaRPr>
          </a:p>
          <a:p>
            <a:pPr indent="-241300" lvl="0" marL="34290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Lenzi, T., Energy access and main challenges in the LDCs | LDC Portal. URL </a:t>
            </a:r>
            <a:r>
              <a:rPr lang="en-US" sz="1600" u="sng">
                <a:solidFill>
                  <a:schemeClr val="dk1"/>
                </a:solidFill>
                <a:latin typeface="Open Sans"/>
                <a:ea typeface="Open Sans"/>
                <a:cs typeface="Open Sans"/>
                <a:sym typeface="Open Sans"/>
                <a:hlinkClick r:id="rId6">
                  <a:extLst>
                    <a:ext uri="{A12FA001-AC4F-418D-AE19-62706E023703}">
                      <ahyp:hlinkClr val="tx"/>
                    </a:ext>
                  </a:extLst>
                </a:hlinkClick>
              </a:rPr>
              <a:t>https://www.un.org/ldcportal/energy-access-and-main-challenges-in-the-ldcs/</a:t>
            </a:r>
            <a:r>
              <a:rPr lang="en-US" sz="1600">
                <a:solidFill>
                  <a:schemeClr val="dk1"/>
                </a:solidFill>
                <a:latin typeface="Open Sans"/>
                <a:ea typeface="Open Sans"/>
                <a:cs typeface="Open Sans"/>
                <a:sym typeface="Open Sans"/>
              </a:rPr>
              <a:t> (accessed 2.13.21).</a:t>
            </a:r>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UNDESA, 2014. Electricity and education: The benefits, barriers, and recommendations for achieving the electrification of primary and secondary schools.</a:t>
            </a:r>
            <a:endParaRPr/>
          </a:p>
          <a:p>
            <a:pPr indent="-241300" lvl="0" marL="34290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WHO, 2016. Burning Opportunity: Clean Household Energy for Health, Sustainable Development, and Wellbeing of Women and Children [WWW Document]. URL </a:t>
            </a:r>
            <a:r>
              <a:rPr lang="en-US" sz="1600" u="sng">
                <a:solidFill>
                  <a:schemeClr val="dk1"/>
                </a:solidFill>
                <a:latin typeface="Open Sans"/>
                <a:ea typeface="Open Sans"/>
                <a:cs typeface="Open Sans"/>
                <a:sym typeface="Open Sans"/>
                <a:hlinkClick r:id="rId7">
                  <a:extLst>
                    <a:ext uri="{A12FA001-AC4F-418D-AE19-62706E023703}">
                      <ahyp:hlinkClr val="tx"/>
                    </a:ext>
                  </a:extLst>
                </a:hlinkClick>
              </a:rPr>
              <a:t>https://apps.who.int/iris/bitstream/handle/10665/204717/9789241565233_eng.pdf;jsessionid=C8138DD2A37C77B0AEE56743FC13608E?sequence=1</a:t>
            </a:r>
            <a:r>
              <a:rPr lang="en-US" sz="1600">
                <a:solidFill>
                  <a:schemeClr val="dk1"/>
                </a:solidFill>
                <a:latin typeface="Open Sans"/>
                <a:ea typeface="Open Sans"/>
                <a:cs typeface="Open Sans"/>
                <a:sym typeface="Open Sans"/>
              </a:rPr>
              <a:t> (accessed 2.13.21).</a:t>
            </a:r>
            <a:endParaRPr sz="1600">
              <a:solidFill>
                <a:schemeClr val="dk1"/>
              </a:solidFill>
              <a:latin typeface="Calibri"/>
              <a:ea typeface="Calibri"/>
              <a:cs typeface="Calibri"/>
              <a:sym typeface="Calibri"/>
            </a:endParaRPr>
          </a:p>
          <a:p>
            <a:pPr indent="-241300" lvl="0" marL="34290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Graphical user interface, text&#10;&#10;Description automatically generated" id="280" name="Google Shape;280;p1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81" name="Google Shape;281;p14"/>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82" name="Google Shape;282;p14"/>
          <p:cNvSpPr/>
          <p:nvPr/>
        </p:nvSpPr>
        <p:spPr>
          <a:xfrm>
            <a:off x="880350" y="2076105"/>
            <a:ext cx="62179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9CC2E5"/>
                </a:solidFill>
                <a:latin typeface="Open Sans"/>
                <a:ea typeface="Open Sans"/>
                <a:cs typeface="Open Sans"/>
                <a:sym typeface="Open Sans"/>
              </a:rPr>
              <a:t>Energy Modelling for Policy Support </a:t>
            </a:r>
            <a:endParaRPr/>
          </a:p>
        </p:txBody>
      </p:sp>
      <p:sp>
        <p:nvSpPr>
          <p:cNvPr id="283" name="Google Shape;283;p14"/>
          <p:cNvSpPr txBox="1"/>
          <p:nvPr/>
        </p:nvSpPr>
        <p:spPr>
          <a:xfrm>
            <a:off x="846026" y="533234"/>
            <a:ext cx="6037374" cy="1492641"/>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l">
              <a:spcBef>
                <a:spcPts val="0"/>
              </a:spcBef>
              <a:spcAft>
                <a:spcPts val="0"/>
              </a:spcAft>
              <a:buNone/>
            </a:pPr>
            <a:r>
              <a:rPr lang="en-US" sz="4400">
                <a:solidFill>
                  <a:schemeClr val="dk1"/>
                </a:solidFill>
                <a:latin typeface="Open Sans"/>
                <a:ea typeface="Open Sans"/>
                <a:cs typeface="Open Sans"/>
                <a:sym typeface="Open Sans"/>
              </a:rPr>
              <a:t>1.3 U4RIA and the organization of modelling process, tools, and data </a:t>
            </a:r>
            <a:endParaRPr/>
          </a:p>
        </p:txBody>
      </p:sp>
      <p:sp>
        <p:nvSpPr>
          <p:cNvPr id="284" name="Google Shape;284;p14"/>
          <p:cNvSpPr/>
          <p:nvPr/>
        </p:nvSpPr>
        <p:spPr>
          <a:xfrm>
            <a:off x="6338050" y="6096851"/>
            <a:ext cx="543794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Fuso Nerini et al., 2018; Howells et al, 2021; Pfenninger et al., 2018</a:t>
            </a:r>
            <a:endParaRPr i="1" sz="1400">
              <a:solidFill>
                <a:schemeClr val="dk1"/>
              </a:solidFill>
              <a:latin typeface="Open Sans"/>
              <a:ea typeface="Open Sans"/>
              <a:cs typeface="Open Sans"/>
              <a:sym typeface="Open Sans"/>
            </a:endParaRPr>
          </a:p>
        </p:txBody>
      </p:sp>
      <p:pic>
        <p:nvPicPr>
          <p:cNvPr id="285" name="Google Shape;285;p14"/>
          <p:cNvPicPr preferRelativeResize="0"/>
          <p:nvPr/>
        </p:nvPicPr>
        <p:blipFill rotWithShape="1">
          <a:blip r:embed="rId4">
            <a:alphaModFix/>
          </a:blip>
          <a:srcRect b="0" l="0" r="0" t="0"/>
          <a:stretch/>
        </p:blipFill>
        <p:spPr>
          <a:xfrm>
            <a:off x="6402956" y="2198510"/>
            <a:ext cx="4811403" cy="3207891"/>
          </a:xfrm>
          <a:prstGeom prst="rect">
            <a:avLst/>
          </a:prstGeom>
          <a:noFill/>
          <a:ln>
            <a:noFill/>
          </a:ln>
        </p:spPr>
      </p:pic>
      <p:pic>
        <p:nvPicPr>
          <p:cNvPr id="286" name="Google Shape;286;p14"/>
          <p:cNvPicPr preferRelativeResize="0"/>
          <p:nvPr/>
        </p:nvPicPr>
        <p:blipFill rotWithShape="1">
          <a:blip r:embed="rId5">
            <a:alphaModFix/>
          </a:blip>
          <a:srcRect b="0" l="0" r="0" t="0"/>
          <a:stretch/>
        </p:blipFill>
        <p:spPr>
          <a:xfrm>
            <a:off x="584097" y="4165023"/>
            <a:ext cx="3092629" cy="2051093"/>
          </a:xfrm>
          <a:prstGeom prst="rect">
            <a:avLst/>
          </a:prstGeom>
          <a:noFill/>
          <a:ln>
            <a:noFill/>
          </a:ln>
        </p:spPr>
      </p:pic>
      <p:pic>
        <p:nvPicPr>
          <p:cNvPr id="287" name="Google Shape;287;p14"/>
          <p:cNvPicPr preferRelativeResize="0"/>
          <p:nvPr/>
        </p:nvPicPr>
        <p:blipFill rotWithShape="1">
          <a:blip r:embed="rId6">
            <a:alphaModFix/>
          </a:blip>
          <a:srcRect b="0" l="0" r="0" t="0"/>
          <a:stretch/>
        </p:blipFill>
        <p:spPr>
          <a:xfrm>
            <a:off x="4116306" y="3291589"/>
            <a:ext cx="1835177" cy="2446902"/>
          </a:xfrm>
          <a:prstGeom prst="rect">
            <a:avLst/>
          </a:prstGeom>
          <a:noFill/>
          <a:ln>
            <a:noFill/>
          </a:ln>
        </p:spPr>
      </p:pic>
      <p:sp>
        <p:nvSpPr>
          <p:cNvPr id="288" name="Google Shape;288;p14"/>
          <p:cNvSpPr/>
          <p:nvPr/>
        </p:nvSpPr>
        <p:spPr>
          <a:xfrm>
            <a:off x="6883400" y="80178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14.mp3" id="289" name="Google Shape;289;p14"/>
          <p:cNvPicPr preferRelativeResize="0"/>
          <p:nvPr/>
        </p:nvPicPr>
        <p:blipFill rotWithShape="1">
          <a:blip r:embed="rId7">
            <a:alphaModFix/>
          </a:blip>
          <a:srcRect b="0" l="0" r="0" t="0"/>
          <a:stretch/>
        </p:blipFill>
        <p:spPr>
          <a:xfrm>
            <a:off x="6954765" y="87315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Graphical user interface, text&#10;&#10;Description automatically generated" id="295" name="Google Shape;295;p1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96" name="Google Shape;296;p15"/>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97" name="Google Shape;297;p15"/>
          <p:cNvSpPr/>
          <p:nvPr/>
        </p:nvSpPr>
        <p:spPr>
          <a:xfrm>
            <a:off x="880350" y="2076105"/>
            <a:ext cx="62179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9CC2E5"/>
                </a:solidFill>
                <a:latin typeface="Open Sans"/>
                <a:ea typeface="Open Sans"/>
                <a:cs typeface="Open Sans"/>
                <a:sym typeface="Open Sans"/>
              </a:rPr>
              <a:t>Four critical observations</a:t>
            </a:r>
            <a:endParaRPr/>
          </a:p>
        </p:txBody>
      </p:sp>
      <p:sp>
        <p:nvSpPr>
          <p:cNvPr id="298" name="Google Shape;298;p15"/>
          <p:cNvSpPr txBox="1"/>
          <p:nvPr>
            <p:ph idx="1" type="body"/>
          </p:nvPr>
        </p:nvSpPr>
        <p:spPr>
          <a:xfrm>
            <a:off x="879389" y="2387446"/>
            <a:ext cx="10515600" cy="3782378"/>
          </a:xfrm>
          <a:prstGeom prst="rect">
            <a:avLst/>
          </a:prstGeom>
          <a:noFill/>
          <a:ln>
            <a:noFill/>
          </a:ln>
        </p:spPr>
        <p:txBody>
          <a:bodyPr anchorCtr="0" anchor="t" bIns="45700" lIns="91425" spcFirstLastPara="1" rIns="91425" wrap="square" tIns="45700">
            <a:normAutofit lnSpcReduction="10000"/>
          </a:bodyPr>
          <a:lstStyle/>
          <a:p>
            <a:pPr indent="-285750" lvl="0" marL="285750" rtl="0" algn="l">
              <a:lnSpc>
                <a:spcPct val="90000"/>
              </a:lnSpc>
              <a:spcBef>
                <a:spcPts val="0"/>
              </a:spcBef>
              <a:spcAft>
                <a:spcPts val="0"/>
              </a:spcAft>
              <a:buClr>
                <a:srgbClr val="000000"/>
              </a:buClr>
              <a:buSzPts val="2000"/>
              <a:buFont typeface="Open Sans"/>
              <a:buChar char="-"/>
            </a:pPr>
            <a:r>
              <a:rPr b="1" lang="en-US" sz="2000">
                <a:solidFill>
                  <a:srgbClr val="000000"/>
                </a:solidFill>
                <a:latin typeface="Open Sans"/>
                <a:ea typeface="Open Sans"/>
                <a:cs typeface="Open Sans"/>
                <a:sym typeface="Open Sans"/>
              </a:rPr>
              <a:t>Opaque analysis</a:t>
            </a:r>
            <a:endParaRPr/>
          </a:p>
          <a:p>
            <a:pPr indent="-285750" lvl="1" marL="742950" rtl="0" algn="l">
              <a:lnSpc>
                <a:spcPct val="90000"/>
              </a:lnSpc>
              <a:spcBef>
                <a:spcPts val="500"/>
              </a:spcBef>
              <a:spcAft>
                <a:spcPts val="0"/>
              </a:spcAft>
              <a:buClr>
                <a:srgbClr val="000000"/>
              </a:buClr>
              <a:buSzPts val="2000"/>
              <a:buFont typeface="Open Sans"/>
              <a:buChar char="-"/>
            </a:pPr>
            <a:r>
              <a:rPr lang="en-US" sz="2000">
                <a:solidFill>
                  <a:srgbClr val="000000"/>
                </a:solidFill>
                <a:latin typeface="Open Sans"/>
                <a:ea typeface="Open Sans"/>
                <a:cs typeface="Open Sans"/>
                <a:sym typeface="Open Sans"/>
              </a:rPr>
              <a:t>Modelling process is often a ’black box’ </a:t>
            </a:r>
            <a:endParaRPr/>
          </a:p>
          <a:p>
            <a:pPr indent="-285750" lvl="1" marL="742950" rtl="0" algn="l">
              <a:lnSpc>
                <a:spcPct val="90000"/>
              </a:lnSpc>
              <a:spcBef>
                <a:spcPts val="500"/>
              </a:spcBef>
              <a:spcAft>
                <a:spcPts val="0"/>
              </a:spcAft>
              <a:buClr>
                <a:srgbClr val="000000"/>
              </a:buClr>
              <a:buSzPts val="2000"/>
              <a:buFont typeface="Open Sans"/>
              <a:buChar char="-"/>
            </a:pPr>
            <a:r>
              <a:rPr lang="en-US" sz="2000">
                <a:solidFill>
                  <a:srgbClr val="000000"/>
                </a:solidFill>
                <a:latin typeface="Open Sans"/>
                <a:ea typeface="Open Sans"/>
                <a:cs typeface="Open Sans"/>
                <a:sym typeface="Open Sans"/>
              </a:rPr>
              <a:t>Leads to low knowledge management for national energy modelling</a:t>
            </a:r>
            <a:endParaRPr b="1" sz="2000">
              <a:solidFill>
                <a:srgbClr val="000000"/>
              </a:solidFill>
              <a:latin typeface="Open Sans"/>
              <a:ea typeface="Open Sans"/>
              <a:cs typeface="Open Sans"/>
              <a:sym typeface="Open Sans"/>
            </a:endParaRPr>
          </a:p>
          <a:p>
            <a:pPr indent="-285750" lvl="0" marL="285750" rtl="0" algn="l">
              <a:lnSpc>
                <a:spcPct val="90000"/>
              </a:lnSpc>
              <a:spcBef>
                <a:spcPts val="1000"/>
              </a:spcBef>
              <a:spcAft>
                <a:spcPts val="0"/>
              </a:spcAft>
              <a:buClr>
                <a:schemeClr val="dk1"/>
              </a:buClr>
              <a:buSzPts val="2000"/>
              <a:buFont typeface="Open Sans"/>
              <a:buChar char="-"/>
            </a:pPr>
            <a:r>
              <a:rPr b="1" lang="en-US" sz="2000">
                <a:latin typeface="Open Sans"/>
                <a:ea typeface="Open Sans"/>
                <a:cs typeface="Open Sans"/>
                <a:sym typeface="Open Sans"/>
              </a:rPr>
              <a:t>Community Cooperation</a:t>
            </a:r>
            <a:endParaRPr/>
          </a:p>
          <a:p>
            <a:pPr indent="-285750" lvl="1" marL="742950" rtl="0" algn="l">
              <a:lnSpc>
                <a:spcPct val="90000"/>
              </a:lnSpc>
              <a:spcBef>
                <a:spcPts val="500"/>
              </a:spcBef>
              <a:spcAft>
                <a:spcPts val="0"/>
              </a:spcAft>
              <a:buClr>
                <a:schemeClr val="dk1"/>
              </a:buClr>
              <a:buSzPts val="2000"/>
              <a:buFont typeface="Open Sans"/>
              <a:buChar char="-"/>
            </a:pPr>
            <a:r>
              <a:rPr lang="en-US" sz="2000">
                <a:latin typeface="Open Sans"/>
                <a:ea typeface="Open Sans"/>
                <a:cs typeface="Open Sans"/>
                <a:sym typeface="Open Sans"/>
              </a:rPr>
              <a:t>The involvement of socio-economic actors can increase the accountability for the modelling </a:t>
            </a:r>
            <a:endParaRPr/>
          </a:p>
          <a:p>
            <a:pPr indent="-285750" lvl="1" marL="742950" rtl="0" algn="l">
              <a:lnSpc>
                <a:spcPct val="90000"/>
              </a:lnSpc>
              <a:spcBef>
                <a:spcPts val="500"/>
              </a:spcBef>
              <a:spcAft>
                <a:spcPts val="0"/>
              </a:spcAft>
              <a:buClr>
                <a:schemeClr val="dk1"/>
              </a:buClr>
              <a:buSzPts val="2000"/>
              <a:buFont typeface="Open Sans"/>
              <a:buChar char="-"/>
            </a:pPr>
            <a:r>
              <a:rPr lang="en-US" sz="2000">
                <a:latin typeface="Open Sans"/>
                <a:ea typeface="Open Sans"/>
                <a:cs typeface="Open Sans"/>
                <a:sym typeface="Open Sans"/>
              </a:rPr>
              <a:t>Lack of interfaces and organization to involve in the modelling</a:t>
            </a:r>
            <a:endParaRPr/>
          </a:p>
          <a:p>
            <a:pPr indent="-342900" lvl="0" marL="342900" rtl="0" algn="l">
              <a:lnSpc>
                <a:spcPct val="90000"/>
              </a:lnSpc>
              <a:spcBef>
                <a:spcPts val="1000"/>
              </a:spcBef>
              <a:spcAft>
                <a:spcPts val="0"/>
              </a:spcAft>
              <a:buClr>
                <a:schemeClr val="dk1"/>
              </a:buClr>
              <a:buSzPts val="2000"/>
              <a:buFont typeface="Open Sans"/>
              <a:buChar char="-"/>
            </a:pPr>
            <a:r>
              <a:rPr b="1" lang="en-US" sz="2000">
                <a:latin typeface="Open Sans"/>
                <a:ea typeface="Open Sans"/>
                <a:cs typeface="Open Sans"/>
                <a:sym typeface="Open Sans"/>
              </a:rPr>
              <a:t>Downstream matters</a:t>
            </a:r>
            <a:endParaRPr/>
          </a:p>
          <a:p>
            <a:pPr indent="-342900" lvl="1" marL="800100" rtl="0" algn="l">
              <a:lnSpc>
                <a:spcPct val="90000"/>
              </a:lnSpc>
              <a:spcBef>
                <a:spcPts val="500"/>
              </a:spcBef>
              <a:spcAft>
                <a:spcPts val="0"/>
              </a:spcAft>
              <a:buClr>
                <a:schemeClr val="dk1"/>
              </a:buClr>
              <a:buSzPts val="2000"/>
              <a:buFont typeface="Open Sans"/>
              <a:buChar char="-"/>
            </a:pPr>
            <a:r>
              <a:rPr lang="en-US" sz="2000">
                <a:latin typeface="Open Sans"/>
                <a:ea typeface="Open Sans"/>
                <a:cs typeface="Open Sans"/>
                <a:sym typeface="Open Sans"/>
              </a:rPr>
              <a:t>Energy policy has a significant impact on other sectors</a:t>
            </a:r>
            <a:endParaRPr/>
          </a:p>
          <a:p>
            <a:pPr indent="-342900" lvl="0" marL="342900" rtl="0" algn="l">
              <a:lnSpc>
                <a:spcPct val="90000"/>
              </a:lnSpc>
              <a:spcBef>
                <a:spcPts val="1000"/>
              </a:spcBef>
              <a:spcAft>
                <a:spcPts val="0"/>
              </a:spcAft>
              <a:buClr>
                <a:schemeClr val="dk1"/>
              </a:buClr>
              <a:buSzPts val="2000"/>
              <a:buFont typeface="Open Sans"/>
              <a:buChar char="-"/>
            </a:pPr>
            <a:r>
              <a:rPr b="1" lang="en-US" sz="2000">
                <a:latin typeface="Open Sans"/>
                <a:ea typeface="Open Sans"/>
                <a:cs typeface="Open Sans"/>
                <a:sym typeface="Open Sans"/>
              </a:rPr>
              <a:t>Appropriate Answerability</a:t>
            </a:r>
            <a:endParaRPr/>
          </a:p>
          <a:p>
            <a:pPr indent="-342900" lvl="1" marL="800100" rtl="0" algn="l">
              <a:lnSpc>
                <a:spcPct val="90000"/>
              </a:lnSpc>
              <a:spcBef>
                <a:spcPts val="500"/>
              </a:spcBef>
              <a:spcAft>
                <a:spcPts val="0"/>
              </a:spcAft>
              <a:buClr>
                <a:schemeClr val="dk1"/>
              </a:buClr>
              <a:buSzPts val="2000"/>
              <a:buFont typeface="Open Sans"/>
              <a:buChar char="-"/>
            </a:pPr>
            <a:r>
              <a:rPr lang="en-US" sz="2000">
                <a:latin typeface="Open Sans"/>
                <a:ea typeface="Open Sans"/>
                <a:cs typeface="Open Sans"/>
                <a:sym typeface="Open Sans"/>
              </a:rPr>
              <a:t>The financial impact from energy modelling can lead to inefficient use of money. </a:t>
            </a:r>
            <a:endParaRPr/>
          </a:p>
        </p:txBody>
      </p:sp>
      <p:sp>
        <p:nvSpPr>
          <p:cNvPr id="299" name="Google Shape;299;p15"/>
          <p:cNvSpPr/>
          <p:nvPr/>
        </p:nvSpPr>
        <p:spPr>
          <a:xfrm>
            <a:off x="10124995" y="6094862"/>
            <a:ext cx="1704634" cy="3077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Howells et al. 2021</a:t>
            </a:r>
            <a:endParaRPr i="1" sz="1400">
              <a:solidFill>
                <a:schemeClr val="dk1"/>
              </a:solidFill>
              <a:latin typeface="Open Sans"/>
              <a:ea typeface="Open Sans"/>
              <a:cs typeface="Open Sans"/>
              <a:sym typeface="Open Sans"/>
            </a:endParaRPr>
          </a:p>
        </p:txBody>
      </p:sp>
      <p:sp>
        <p:nvSpPr>
          <p:cNvPr id="300" name="Google Shape;300;p15"/>
          <p:cNvSpPr txBox="1"/>
          <p:nvPr/>
        </p:nvSpPr>
        <p:spPr>
          <a:xfrm>
            <a:off x="846026" y="533234"/>
            <a:ext cx="6786674" cy="1492641"/>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l">
              <a:spcBef>
                <a:spcPts val="0"/>
              </a:spcBef>
              <a:spcAft>
                <a:spcPts val="0"/>
              </a:spcAft>
              <a:buNone/>
            </a:pPr>
            <a:r>
              <a:rPr lang="en-US" sz="4400">
                <a:solidFill>
                  <a:schemeClr val="dk1"/>
                </a:solidFill>
                <a:latin typeface="Open Sans"/>
                <a:ea typeface="Open Sans"/>
                <a:cs typeface="Open Sans"/>
                <a:sym typeface="Open Sans"/>
              </a:rPr>
              <a:t>1.3 U4RIA and the organization of modelling process, tools, and data </a:t>
            </a:r>
            <a:endParaRPr/>
          </a:p>
        </p:txBody>
      </p:sp>
      <p:sp>
        <p:nvSpPr>
          <p:cNvPr id="301" name="Google Shape;301;p15"/>
          <p:cNvSpPr/>
          <p:nvPr/>
        </p:nvSpPr>
        <p:spPr>
          <a:xfrm>
            <a:off x="6883400" y="80178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15.mp3" id="302" name="Google Shape;302;p15"/>
          <p:cNvPicPr preferRelativeResize="0"/>
          <p:nvPr/>
        </p:nvPicPr>
        <p:blipFill rotWithShape="1">
          <a:blip r:embed="rId4">
            <a:alphaModFix/>
          </a:blip>
          <a:srcRect b="0" l="0" r="0" t="0"/>
          <a:stretch/>
        </p:blipFill>
        <p:spPr>
          <a:xfrm>
            <a:off x="6954765" y="88220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Graphical user interface, text&#10;&#10;Description automatically generated" id="308" name="Google Shape;308;p1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09" name="Google Shape;309;p16"/>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10" name="Google Shape;310;p16"/>
          <p:cNvSpPr/>
          <p:nvPr/>
        </p:nvSpPr>
        <p:spPr>
          <a:xfrm>
            <a:off x="880350" y="2076105"/>
            <a:ext cx="62179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9CC2E5"/>
                </a:solidFill>
                <a:latin typeface="Open Sans"/>
                <a:ea typeface="Open Sans"/>
                <a:cs typeface="Open Sans"/>
                <a:sym typeface="Open Sans"/>
              </a:rPr>
              <a:t>The governance principles</a:t>
            </a:r>
            <a:r>
              <a:rPr b="1" lang="en-US" sz="1800">
                <a:solidFill>
                  <a:schemeClr val="dk1"/>
                </a:solidFill>
                <a:latin typeface="Open Sans"/>
                <a:ea typeface="Open Sans"/>
                <a:cs typeface="Open Sans"/>
                <a:sym typeface="Open Sans"/>
              </a:rPr>
              <a:t>  </a:t>
            </a:r>
            <a:endParaRPr/>
          </a:p>
        </p:txBody>
      </p:sp>
      <p:sp>
        <p:nvSpPr>
          <p:cNvPr id="311" name="Google Shape;311;p16"/>
          <p:cNvSpPr txBox="1"/>
          <p:nvPr/>
        </p:nvSpPr>
        <p:spPr>
          <a:xfrm>
            <a:off x="846026" y="533234"/>
            <a:ext cx="5973874" cy="1492641"/>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l">
              <a:spcBef>
                <a:spcPts val="0"/>
              </a:spcBef>
              <a:spcAft>
                <a:spcPts val="0"/>
              </a:spcAft>
              <a:buNone/>
            </a:pPr>
            <a:r>
              <a:rPr lang="en-US" sz="4400">
                <a:solidFill>
                  <a:schemeClr val="dk1"/>
                </a:solidFill>
                <a:latin typeface="Open Sans"/>
                <a:ea typeface="Open Sans"/>
                <a:cs typeface="Open Sans"/>
                <a:sym typeface="Open Sans"/>
              </a:rPr>
              <a:t>1.3 U4RIA and the organization of modelling process, tools, and data</a:t>
            </a:r>
            <a:endParaRPr sz="4400">
              <a:solidFill>
                <a:schemeClr val="dk1"/>
              </a:solidFill>
              <a:latin typeface="Open Sans"/>
              <a:ea typeface="Open Sans"/>
              <a:cs typeface="Open Sans"/>
              <a:sym typeface="Open Sans"/>
            </a:endParaRPr>
          </a:p>
        </p:txBody>
      </p:sp>
      <p:sp>
        <p:nvSpPr>
          <p:cNvPr id="312" name="Google Shape;312;p16"/>
          <p:cNvSpPr txBox="1"/>
          <p:nvPr>
            <p:ph idx="1" type="body"/>
          </p:nvPr>
        </p:nvSpPr>
        <p:spPr>
          <a:xfrm>
            <a:off x="879389" y="2560166"/>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2000"/>
              <a:buNone/>
            </a:pPr>
            <a:r>
              <a:rPr b="1" lang="en-US" sz="2000">
                <a:solidFill>
                  <a:srgbClr val="000000"/>
                </a:solidFill>
                <a:latin typeface="Open Sans"/>
                <a:ea typeface="Open Sans"/>
                <a:cs typeface="Open Sans"/>
                <a:sym typeface="Open Sans"/>
              </a:rPr>
              <a:t>U4RIA is acronym for</a:t>
            </a:r>
            <a:endParaRPr/>
          </a:p>
          <a:p>
            <a:pPr indent="-342900" lvl="0" marL="342900" rtl="0" algn="l">
              <a:lnSpc>
                <a:spcPct val="90000"/>
              </a:lnSpc>
              <a:spcBef>
                <a:spcPts val="1000"/>
              </a:spcBef>
              <a:spcAft>
                <a:spcPts val="0"/>
              </a:spcAft>
              <a:buClr>
                <a:srgbClr val="000000"/>
              </a:buClr>
              <a:buSzPts val="2000"/>
              <a:buFont typeface="Open Sans"/>
              <a:buChar char="-"/>
            </a:pPr>
            <a:r>
              <a:rPr b="1" lang="en-US" sz="2000">
                <a:solidFill>
                  <a:srgbClr val="000000"/>
                </a:solidFill>
                <a:latin typeface="Open Sans"/>
                <a:ea typeface="Open Sans"/>
                <a:cs typeface="Open Sans"/>
                <a:sym typeface="Open Sans"/>
              </a:rPr>
              <a:t>Ubuntu</a:t>
            </a:r>
            <a:endParaRPr sz="2000">
              <a:solidFill>
                <a:srgbClr val="000000"/>
              </a:solidFill>
              <a:latin typeface="Open Sans"/>
              <a:ea typeface="Open Sans"/>
              <a:cs typeface="Open Sans"/>
              <a:sym typeface="Open Sans"/>
            </a:endParaRPr>
          </a:p>
          <a:p>
            <a:pPr indent="-342900" lvl="0" marL="342900" rtl="0" algn="l">
              <a:lnSpc>
                <a:spcPct val="90000"/>
              </a:lnSpc>
              <a:spcBef>
                <a:spcPts val="1000"/>
              </a:spcBef>
              <a:spcAft>
                <a:spcPts val="0"/>
              </a:spcAft>
              <a:buClr>
                <a:schemeClr val="dk1"/>
              </a:buClr>
              <a:buSzPts val="2000"/>
              <a:buFont typeface="Open Sans"/>
              <a:buChar char="-"/>
            </a:pPr>
            <a:r>
              <a:rPr b="1" lang="en-US" sz="2000">
                <a:latin typeface="Open Sans"/>
                <a:ea typeface="Open Sans"/>
                <a:cs typeface="Open Sans"/>
                <a:sym typeface="Open Sans"/>
              </a:rPr>
              <a:t>Retrievability</a:t>
            </a:r>
            <a:endParaRPr sz="2000">
              <a:latin typeface="Open Sans"/>
              <a:ea typeface="Open Sans"/>
              <a:cs typeface="Open Sans"/>
              <a:sym typeface="Open Sans"/>
            </a:endParaRPr>
          </a:p>
          <a:p>
            <a:pPr indent="-342900" lvl="0" marL="342900" rtl="0" algn="l">
              <a:lnSpc>
                <a:spcPct val="90000"/>
              </a:lnSpc>
              <a:spcBef>
                <a:spcPts val="1000"/>
              </a:spcBef>
              <a:spcAft>
                <a:spcPts val="0"/>
              </a:spcAft>
              <a:buClr>
                <a:schemeClr val="dk1"/>
              </a:buClr>
              <a:buSzPts val="2000"/>
              <a:buFont typeface="Open Sans"/>
              <a:buChar char="-"/>
            </a:pPr>
            <a:r>
              <a:rPr b="1" lang="en-US" sz="2000">
                <a:latin typeface="Open Sans"/>
                <a:ea typeface="Open Sans"/>
                <a:cs typeface="Open Sans"/>
                <a:sym typeface="Open Sans"/>
              </a:rPr>
              <a:t>Reusability</a:t>
            </a:r>
            <a:endParaRPr sz="2000">
              <a:latin typeface="Open Sans"/>
              <a:ea typeface="Open Sans"/>
              <a:cs typeface="Open Sans"/>
              <a:sym typeface="Open Sans"/>
            </a:endParaRPr>
          </a:p>
          <a:p>
            <a:pPr indent="-342900" lvl="0" marL="342900" rtl="0" algn="l">
              <a:lnSpc>
                <a:spcPct val="90000"/>
              </a:lnSpc>
              <a:spcBef>
                <a:spcPts val="1000"/>
              </a:spcBef>
              <a:spcAft>
                <a:spcPts val="0"/>
              </a:spcAft>
              <a:buClr>
                <a:schemeClr val="dk1"/>
              </a:buClr>
              <a:buSzPts val="2000"/>
              <a:buFont typeface="Open Sans"/>
              <a:buChar char="-"/>
            </a:pPr>
            <a:r>
              <a:rPr b="1" lang="en-US" sz="2000">
                <a:latin typeface="Open Sans"/>
                <a:ea typeface="Open Sans"/>
                <a:cs typeface="Open Sans"/>
                <a:sym typeface="Open Sans"/>
              </a:rPr>
              <a:t>Repeatability</a:t>
            </a:r>
            <a:endParaRPr sz="2000">
              <a:latin typeface="Open Sans"/>
              <a:ea typeface="Open Sans"/>
              <a:cs typeface="Open Sans"/>
              <a:sym typeface="Open Sans"/>
            </a:endParaRPr>
          </a:p>
          <a:p>
            <a:pPr indent="-342900" lvl="0" marL="342900" rtl="0" algn="l">
              <a:lnSpc>
                <a:spcPct val="90000"/>
              </a:lnSpc>
              <a:spcBef>
                <a:spcPts val="1000"/>
              </a:spcBef>
              <a:spcAft>
                <a:spcPts val="0"/>
              </a:spcAft>
              <a:buClr>
                <a:schemeClr val="dk1"/>
              </a:buClr>
              <a:buSzPts val="2000"/>
              <a:buFont typeface="Open Sans"/>
              <a:buChar char="-"/>
            </a:pPr>
            <a:r>
              <a:rPr b="1" lang="en-US" sz="2000">
                <a:latin typeface="Open Sans"/>
                <a:ea typeface="Open Sans"/>
                <a:cs typeface="Open Sans"/>
                <a:sym typeface="Open Sans"/>
              </a:rPr>
              <a:t>Reconstructability</a:t>
            </a:r>
            <a:endParaRPr/>
          </a:p>
          <a:p>
            <a:pPr indent="-342900" lvl="0" marL="342900" rtl="0" algn="l">
              <a:lnSpc>
                <a:spcPct val="90000"/>
              </a:lnSpc>
              <a:spcBef>
                <a:spcPts val="1000"/>
              </a:spcBef>
              <a:spcAft>
                <a:spcPts val="0"/>
              </a:spcAft>
              <a:buClr>
                <a:schemeClr val="dk1"/>
              </a:buClr>
              <a:buSzPts val="2000"/>
              <a:buFont typeface="Open Sans"/>
              <a:buChar char="-"/>
            </a:pPr>
            <a:r>
              <a:rPr b="1" lang="en-US" sz="2000">
                <a:latin typeface="Open Sans"/>
                <a:ea typeface="Open Sans"/>
                <a:cs typeface="Open Sans"/>
                <a:sym typeface="Open Sans"/>
              </a:rPr>
              <a:t>Interoperability</a:t>
            </a:r>
            <a:endParaRPr sz="2000">
              <a:latin typeface="Open Sans"/>
              <a:ea typeface="Open Sans"/>
              <a:cs typeface="Open Sans"/>
              <a:sym typeface="Open Sans"/>
            </a:endParaRPr>
          </a:p>
          <a:p>
            <a:pPr indent="-342900" lvl="0" marL="342900" rtl="0" algn="l">
              <a:lnSpc>
                <a:spcPct val="90000"/>
              </a:lnSpc>
              <a:spcBef>
                <a:spcPts val="1000"/>
              </a:spcBef>
              <a:spcAft>
                <a:spcPts val="0"/>
              </a:spcAft>
              <a:buClr>
                <a:schemeClr val="dk1"/>
              </a:buClr>
              <a:buSzPts val="2000"/>
              <a:buFont typeface="Open Sans"/>
              <a:buChar char="-"/>
            </a:pPr>
            <a:r>
              <a:rPr b="1" lang="en-US" sz="2000">
                <a:latin typeface="Open Sans"/>
                <a:ea typeface="Open Sans"/>
                <a:cs typeface="Open Sans"/>
                <a:sym typeface="Open Sans"/>
              </a:rPr>
              <a:t>Auditability</a:t>
            </a:r>
            <a:endParaRPr b="1" sz="2000">
              <a:latin typeface="Open Sans"/>
              <a:ea typeface="Open Sans"/>
              <a:cs typeface="Open Sans"/>
              <a:sym typeface="Open Sans"/>
            </a:endParaRPr>
          </a:p>
        </p:txBody>
      </p:sp>
      <p:sp>
        <p:nvSpPr>
          <p:cNvPr id="313" name="Google Shape;313;p16"/>
          <p:cNvSpPr/>
          <p:nvPr/>
        </p:nvSpPr>
        <p:spPr>
          <a:xfrm>
            <a:off x="10076928" y="6094862"/>
            <a:ext cx="1704634" cy="3077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Howells et al. 2021</a:t>
            </a:r>
            <a:endParaRPr i="1" sz="1400">
              <a:solidFill>
                <a:schemeClr val="dk1"/>
              </a:solidFill>
              <a:latin typeface="Open Sans"/>
              <a:ea typeface="Open Sans"/>
              <a:cs typeface="Open Sans"/>
              <a:sym typeface="Open Sans"/>
            </a:endParaRPr>
          </a:p>
        </p:txBody>
      </p:sp>
      <p:sp>
        <p:nvSpPr>
          <p:cNvPr id="314" name="Google Shape;314;p16"/>
          <p:cNvSpPr/>
          <p:nvPr/>
        </p:nvSpPr>
        <p:spPr>
          <a:xfrm>
            <a:off x="6883400" y="80178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16.mp3" id="315" name="Google Shape;315;p16"/>
          <p:cNvPicPr preferRelativeResize="0"/>
          <p:nvPr/>
        </p:nvPicPr>
        <p:blipFill rotWithShape="1">
          <a:blip r:embed="rId4">
            <a:alphaModFix/>
          </a:blip>
          <a:srcRect b="0" l="0" r="0" t="0"/>
          <a:stretch/>
        </p:blipFill>
        <p:spPr>
          <a:xfrm>
            <a:off x="6954765" y="87368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Graphical user interface, text&#10;&#10;Description automatically generated" id="321" name="Google Shape;321;p1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22" name="Google Shape;322;p17"/>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23" name="Google Shape;323;p17"/>
          <p:cNvSpPr txBox="1"/>
          <p:nvPr/>
        </p:nvSpPr>
        <p:spPr>
          <a:xfrm>
            <a:off x="846026" y="533234"/>
            <a:ext cx="6570774" cy="1492641"/>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l">
              <a:spcBef>
                <a:spcPts val="0"/>
              </a:spcBef>
              <a:spcAft>
                <a:spcPts val="0"/>
              </a:spcAft>
              <a:buNone/>
            </a:pPr>
            <a:r>
              <a:rPr lang="en-US" sz="4400">
                <a:solidFill>
                  <a:schemeClr val="dk1"/>
                </a:solidFill>
                <a:latin typeface="Open Sans"/>
                <a:ea typeface="Open Sans"/>
                <a:cs typeface="Open Sans"/>
                <a:sym typeface="Open Sans"/>
              </a:rPr>
              <a:t>1.3 U4RIA and the organization of modelling process, tools, and data </a:t>
            </a:r>
            <a:endParaRPr/>
          </a:p>
        </p:txBody>
      </p:sp>
      <p:sp>
        <p:nvSpPr>
          <p:cNvPr id="324" name="Google Shape;324;p17"/>
          <p:cNvSpPr/>
          <p:nvPr/>
        </p:nvSpPr>
        <p:spPr>
          <a:xfrm>
            <a:off x="880350" y="2076105"/>
            <a:ext cx="62179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9CC2E5"/>
                </a:solidFill>
                <a:latin typeface="Open Sans"/>
                <a:ea typeface="Open Sans"/>
                <a:cs typeface="Open Sans"/>
                <a:sym typeface="Open Sans"/>
              </a:rPr>
              <a:t>State of the art example – Costa Rica</a:t>
            </a:r>
            <a:r>
              <a:rPr b="1" lang="en-US" sz="1800">
                <a:solidFill>
                  <a:schemeClr val="dk1"/>
                </a:solidFill>
                <a:latin typeface="Open Sans"/>
                <a:ea typeface="Open Sans"/>
                <a:cs typeface="Open Sans"/>
                <a:sym typeface="Open Sans"/>
              </a:rPr>
              <a:t> </a:t>
            </a:r>
            <a:endParaRPr/>
          </a:p>
        </p:txBody>
      </p:sp>
      <p:sp>
        <p:nvSpPr>
          <p:cNvPr id="325" name="Google Shape;325;p17"/>
          <p:cNvSpPr/>
          <p:nvPr/>
        </p:nvSpPr>
        <p:spPr>
          <a:xfrm flipH="1">
            <a:off x="6564251" y="3570524"/>
            <a:ext cx="3332875" cy="41549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050">
                <a:solidFill>
                  <a:schemeClr val="dk1"/>
                </a:solidFill>
                <a:latin typeface="Open Sans"/>
                <a:ea typeface="Open Sans"/>
                <a:cs typeface="Open Sans"/>
                <a:sym typeface="Open Sans"/>
              </a:rPr>
              <a:t>Picture source</a:t>
            </a:r>
            <a:r>
              <a:rPr lang="en-US" sz="1050">
                <a:solidFill>
                  <a:schemeClr val="dk1"/>
                </a:solidFill>
                <a:latin typeface="Open Sans"/>
                <a:ea typeface="Open Sans"/>
                <a:cs typeface="Open Sans"/>
                <a:sym typeface="Open Sans"/>
              </a:rPr>
              <a:t>: Adapted from Godínez-Zamora </a:t>
            </a:r>
            <a:br>
              <a:rPr lang="en-US" sz="1050">
                <a:solidFill>
                  <a:schemeClr val="dk1"/>
                </a:solidFill>
                <a:latin typeface="Open Sans"/>
                <a:ea typeface="Open Sans"/>
                <a:cs typeface="Open Sans"/>
                <a:sym typeface="Open Sans"/>
              </a:rPr>
            </a:br>
            <a:r>
              <a:rPr lang="en-US" sz="1050">
                <a:solidFill>
                  <a:schemeClr val="dk1"/>
                </a:solidFill>
                <a:latin typeface="Open Sans"/>
                <a:ea typeface="Open Sans"/>
                <a:cs typeface="Open Sans"/>
                <a:sym typeface="Open Sans"/>
              </a:rPr>
              <a:t>et al, 2020, </a:t>
            </a:r>
            <a:r>
              <a:rPr lang="en-US" sz="1050" u="sng">
                <a:solidFill>
                  <a:schemeClr val="dk1"/>
                </a:solidFill>
                <a:latin typeface="Open Sans"/>
                <a:ea typeface="Open Sans"/>
                <a:cs typeface="Open Sans"/>
                <a:sym typeface="Open Sans"/>
                <a:hlinkClick r:id="rId4">
                  <a:extLst>
                    <a:ext uri="{A12FA001-AC4F-418D-AE19-62706E023703}">
                      <ahyp:hlinkClr val="tx"/>
                    </a:ext>
                  </a:extLst>
                </a:hlinkClick>
              </a:rPr>
              <a:t>image</a:t>
            </a:r>
            <a:r>
              <a:rPr lang="en-US" sz="1050">
                <a:solidFill>
                  <a:schemeClr val="dk1"/>
                </a:solidFill>
                <a:latin typeface="Open Sans"/>
                <a:ea typeface="Open Sans"/>
                <a:cs typeface="Open Sans"/>
                <a:sym typeface="Open Sans"/>
              </a:rPr>
              <a:t>, licensed under </a:t>
            </a:r>
            <a:r>
              <a:rPr lang="en-US" sz="1050" u="sng">
                <a:solidFill>
                  <a:schemeClr val="dk1"/>
                </a:solidFill>
                <a:latin typeface="Open Sans"/>
                <a:ea typeface="Open Sans"/>
                <a:cs typeface="Open Sans"/>
                <a:sym typeface="Open Sans"/>
                <a:hlinkClick r:id="rId5">
                  <a:extLst>
                    <a:ext uri="{A12FA001-AC4F-418D-AE19-62706E023703}">
                      <ahyp:hlinkClr val="tx"/>
                    </a:ext>
                  </a:extLst>
                </a:hlinkClick>
              </a:rPr>
              <a:t>CC-BY 4.0</a:t>
            </a:r>
            <a:endParaRPr sz="1050">
              <a:solidFill>
                <a:schemeClr val="dk1"/>
              </a:solidFill>
              <a:latin typeface="Open Sans"/>
              <a:ea typeface="Open Sans"/>
              <a:cs typeface="Open Sans"/>
              <a:sym typeface="Open Sans"/>
            </a:endParaRPr>
          </a:p>
        </p:txBody>
      </p:sp>
      <p:sp>
        <p:nvSpPr>
          <p:cNvPr id="326" name="Google Shape;326;p17"/>
          <p:cNvSpPr/>
          <p:nvPr/>
        </p:nvSpPr>
        <p:spPr>
          <a:xfrm>
            <a:off x="9363398" y="6086698"/>
            <a:ext cx="20478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Godínez-Zamora et al.,2020</a:t>
            </a:r>
            <a:endParaRPr i="1" sz="1400">
              <a:solidFill>
                <a:schemeClr val="dk1"/>
              </a:solidFill>
              <a:latin typeface="Open Sans"/>
              <a:ea typeface="Open Sans"/>
              <a:cs typeface="Open Sans"/>
              <a:sym typeface="Open Sans"/>
            </a:endParaRPr>
          </a:p>
        </p:txBody>
      </p:sp>
      <p:pic>
        <p:nvPicPr>
          <p:cNvPr id="327" name="Google Shape;327;p17"/>
          <p:cNvPicPr preferRelativeResize="0"/>
          <p:nvPr/>
        </p:nvPicPr>
        <p:blipFill rotWithShape="1">
          <a:blip r:embed="rId6">
            <a:alphaModFix/>
          </a:blip>
          <a:srcRect b="0" l="0" r="0" t="0"/>
          <a:stretch/>
        </p:blipFill>
        <p:spPr>
          <a:xfrm>
            <a:off x="991084" y="3430471"/>
            <a:ext cx="5407762" cy="2598725"/>
          </a:xfrm>
          <a:prstGeom prst="rect">
            <a:avLst/>
          </a:prstGeom>
          <a:noFill/>
          <a:ln>
            <a:noFill/>
          </a:ln>
        </p:spPr>
      </p:pic>
      <p:sp>
        <p:nvSpPr>
          <p:cNvPr id="328" name="Google Shape;328;p17"/>
          <p:cNvSpPr/>
          <p:nvPr/>
        </p:nvSpPr>
        <p:spPr>
          <a:xfrm>
            <a:off x="882715" y="6140149"/>
            <a:ext cx="381867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Open Sans"/>
                <a:ea typeface="Open Sans"/>
                <a:cs typeface="Open Sans"/>
                <a:sym typeface="Open Sans"/>
              </a:rPr>
              <a:t>Picture source</a:t>
            </a:r>
            <a:r>
              <a:rPr lang="en-US" sz="1000">
                <a:solidFill>
                  <a:schemeClr val="dk1"/>
                </a:solidFill>
                <a:latin typeface="Open Sans"/>
                <a:ea typeface="Open Sans"/>
                <a:cs typeface="Open Sans"/>
                <a:sym typeface="Open Sans"/>
              </a:rPr>
              <a:t>: Godínez-Zamora et al, 2020, </a:t>
            </a:r>
            <a:r>
              <a:rPr lang="en-US" sz="1000" u="sng">
                <a:solidFill>
                  <a:schemeClr val="dk1"/>
                </a:solidFill>
                <a:latin typeface="Open Sans"/>
                <a:ea typeface="Open Sans"/>
                <a:cs typeface="Open Sans"/>
                <a:sym typeface="Open Sans"/>
                <a:hlinkClick r:id="rId7">
                  <a:extLst>
                    <a:ext uri="{A12FA001-AC4F-418D-AE19-62706E023703}">
                      <ahyp:hlinkClr val="tx"/>
                    </a:ext>
                  </a:extLst>
                </a:hlinkClick>
              </a:rPr>
              <a:t>image</a:t>
            </a:r>
            <a:r>
              <a:rPr lang="en-US" sz="1000">
                <a:solidFill>
                  <a:schemeClr val="dk1"/>
                </a:solidFill>
                <a:latin typeface="Open Sans"/>
                <a:ea typeface="Open Sans"/>
                <a:cs typeface="Open Sans"/>
                <a:sym typeface="Open Sans"/>
              </a:rPr>
              <a:t>, licensed under </a:t>
            </a:r>
            <a:r>
              <a:rPr lang="en-US" sz="1000" u="sng">
                <a:solidFill>
                  <a:schemeClr val="dk1"/>
                </a:solidFill>
                <a:latin typeface="Open Sans"/>
                <a:ea typeface="Open Sans"/>
                <a:cs typeface="Open Sans"/>
                <a:sym typeface="Open Sans"/>
                <a:hlinkClick r:id="rId8">
                  <a:extLst>
                    <a:ext uri="{A12FA001-AC4F-418D-AE19-62706E023703}">
                      <ahyp:hlinkClr val="tx"/>
                    </a:ext>
                  </a:extLst>
                </a:hlinkClick>
              </a:rPr>
              <a:t>CC-BY 4.0</a:t>
            </a:r>
            <a:endParaRPr sz="1000">
              <a:solidFill>
                <a:schemeClr val="dk1"/>
              </a:solidFill>
              <a:latin typeface="Open Sans"/>
              <a:ea typeface="Open Sans"/>
              <a:cs typeface="Open Sans"/>
              <a:sym typeface="Open Sans"/>
            </a:endParaRPr>
          </a:p>
        </p:txBody>
      </p:sp>
      <p:pic>
        <p:nvPicPr>
          <p:cNvPr descr="Graphical user interface, text, application, chat or text message&#10;&#10;Description automatically generated" id="329" name="Google Shape;329;p17"/>
          <p:cNvPicPr preferRelativeResize="0"/>
          <p:nvPr/>
        </p:nvPicPr>
        <p:blipFill rotWithShape="1">
          <a:blip r:embed="rId9">
            <a:alphaModFix/>
          </a:blip>
          <a:srcRect b="0" l="0" r="0" t="0"/>
          <a:stretch/>
        </p:blipFill>
        <p:spPr>
          <a:xfrm>
            <a:off x="6593457" y="2544748"/>
            <a:ext cx="4928558" cy="1049638"/>
          </a:xfrm>
          <a:prstGeom prst="rect">
            <a:avLst/>
          </a:prstGeom>
          <a:noFill/>
          <a:ln>
            <a:noFill/>
          </a:ln>
        </p:spPr>
      </p:pic>
      <p:sp>
        <p:nvSpPr>
          <p:cNvPr id="330" name="Google Shape;330;p17"/>
          <p:cNvSpPr/>
          <p:nvPr/>
        </p:nvSpPr>
        <p:spPr>
          <a:xfrm>
            <a:off x="6883400" y="80178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17.mp3" id="331" name="Google Shape;331;p17"/>
          <p:cNvPicPr preferRelativeResize="0"/>
          <p:nvPr/>
        </p:nvPicPr>
        <p:blipFill rotWithShape="1">
          <a:blip r:embed="rId10">
            <a:alphaModFix/>
          </a:blip>
          <a:srcRect b="0" l="0" r="0" t="0"/>
          <a:stretch/>
        </p:blipFill>
        <p:spPr>
          <a:xfrm>
            <a:off x="6954765" y="86597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Graphical user interface, text&#10;&#10;Description automatically generated" id="337" name="Google Shape;337;p1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38" name="Google Shape;338;p18"/>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39" name="Google Shape;339;p18"/>
          <p:cNvSpPr/>
          <p:nvPr/>
        </p:nvSpPr>
        <p:spPr>
          <a:xfrm>
            <a:off x="880350" y="2076105"/>
            <a:ext cx="62179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9CC2E5"/>
                </a:solidFill>
                <a:latin typeface="Open Sans"/>
                <a:ea typeface="Open Sans"/>
                <a:cs typeface="Open Sans"/>
                <a:sym typeface="Open Sans"/>
              </a:rPr>
              <a:t>Key messages</a:t>
            </a:r>
            <a:r>
              <a:rPr b="1" lang="en-US" sz="1800">
                <a:solidFill>
                  <a:schemeClr val="dk1"/>
                </a:solidFill>
                <a:latin typeface="Open Sans"/>
                <a:ea typeface="Open Sans"/>
                <a:cs typeface="Open Sans"/>
                <a:sym typeface="Open Sans"/>
              </a:rPr>
              <a:t> </a:t>
            </a:r>
            <a:endParaRPr/>
          </a:p>
        </p:txBody>
      </p:sp>
      <p:sp>
        <p:nvSpPr>
          <p:cNvPr id="340" name="Google Shape;340;p18"/>
          <p:cNvSpPr txBox="1"/>
          <p:nvPr>
            <p:ph idx="1" type="body"/>
          </p:nvPr>
        </p:nvSpPr>
        <p:spPr>
          <a:xfrm>
            <a:off x="879389" y="2560166"/>
            <a:ext cx="10515600" cy="3525708"/>
          </a:xfrm>
          <a:prstGeom prst="rect">
            <a:avLst/>
          </a:prstGeom>
          <a:noFill/>
          <a:ln>
            <a:noFill/>
          </a:ln>
        </p:spPr>
        <p:txBody>
          <a:bodyPr anchorCtr="0" anchor="t" bIns="45700" lIns="91425" spcFirstLastPara="1" rIns="91425" wrap="square" tIns="45700">
            <a:normAutofit/>
          </a:bodyPr>
          <a:lstStyle/>
          <a:p>
            <a:pPr indent="-285750" lvl="0" marL="285750" rtl="0" algn="l">
              <a:lnSpc>
                <a:spcPct val="90000"/>
              </a:lnSpc>
              <a:spcBef>
                <a:spcPts val="0"/>
              </a:spcBef>
              <a:spcAft>
                <a:spcPts val="0"/>
              </a:spcAft>
              <a:buClr>
                <a:schemeClr val="dk1"/>
              </a:buClr>
              <a:buSzPts val="2000"/>
              <a:buChar char="•"/>
            </a:pPr>
            <a:r>
              <a:rPr lang="en-US" sz="2000">
                <a:latin typeface="Open Sans"/>
                <a:ea typeface="Open Sans"/>
                <a:cs typeface="Open Sans"/>
                <a:sym typeface="Open Sans"/>
              </a:rPr>
              <a:t>The energy system has many interlinkages and is important for people's well-being. At the same time it is very capital intensive.</a:t>
            </a:r>
            <a:endParaRPr/>
          </a:p>
          <a:p>
            <a:pPr indent="-285750" lvl="0" marL="28575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The energy modelling for policy support is many times an opaque process, and lack community involvement. </a:t>
            </a:r>
            <a:endParaRPr/>
          </a:p>
          <a:p>
            <a:pPr indent="-285750" lvl="0" marL="28575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Energy policy has great downstream impacts on other sectors and therefore needs accountability</a:t>
            </a:r>
            <a:endParaRPr/>
          </a:p>
          <a:p>
            <a:pPr indent="-285750" lvl="0" marL="28575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Governing principles: U4RIA (Ubuntu, Retrievability, Reusability, Repeatability, Reconstructability, Interoperability and Auditability)</a:t>
            </a:r>
            <a:endParaRPr/>
          </a:p>
        </p:txBody>
      </p:sp>
      <p:sp>
        <p:nvSpPr>
          <p:cNvPr id="341" name="Google Shape;341;p18"/>
          <p:cNvSpPr txBox="1"/>
          <p:nvPr/>
        </p:nvSpPr>
        <p:spPr>
          <a:xfrm>
            <a:off x="846026" y="533234"/>
            <a:ext cx="6812074" cy="1492641"/>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l">
              <a:spcBef>
                <a:spcPts val="0"/>
              </a:spcBef>
              <a:spcAft>
                <a:spcPts val="0"/>
              </a:spcAft>
              <a:buNone/>
            </a:pPr>
            <a:r>
              <a:rPr lang="en-US" sz="4400">
                <a:solidFill>
                  <a:schemeClr val="dk1"/>
                </a:solidFill>
                <a:latin typeface="Open Sans"/>
                <a:ea typeface="Open Sans"/>
                <a:cs typeface="Open Sans"/>
                <a:sym typeface="Open Sans"/>
              </a:rPr>
              <a:t>1.3 U4RIA and the organization of modelling process, tools, and data</a:t>
            </a:r>
            <a:endParaRPr sz="4400">
              <a:solidFill>
                <a:schemeClr val="dk1"/>
              </a:solidFill>
              <a:latin typeface="Open Sans"/>
              <a:ea typeface="Open Sans"/>
              <a:cs typeface="Open Sans"/>
              <a:sym typeface="Open Sans"/>
            </a:endParaRPr>
          </a:p>
        </p:txBody>
      </p:sp>
      <p:sp>
        <p:nvSpPr>
          <p:cNvPr id="342" name="Google Shape;342;p18"/>
          <p:cNvSpPr/>
          <p:nvPr/>
        </p:nvSpPr>
        <p:spPr>
          <a:xfrm>
            <a:off x="10069937" y="6087871"/>
            <a:ext cx="1650132" cy="3077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Howells et al. 2021</a:t>
            </a:r>
            <a:endParaRPr i="1" sz="1400">
              <a:solidFill>
                <a:schemeClr val="dk1"/>
              </a:solidFill>
              <a:latin typeface="Open Sans"/>
              <a:ea typeface="Open Sans"/>
              <a:cs typeface="Open Sans"/>
              <a:sym typeface="Open Sans"/>
            </a:endParaRPr>
          </a:p>
        </p:txBody>
      </p:sp>
      <p:sp>
        <p:nvSpPr>
          <p:cNvPr id="343" name="Google Shape;343;p18"/>
          <p:cNvSpPr/>
          <p:nvPr/>
        </p:nvSpPr>
        <p:spPr>
          <a:xfrm>
            <a:off x="6883400" y="80178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18.mp3" id="344" name="Google Shape;344;p18"/>
          <p:cNvPicPr preferRelativeResize="0"/>
          <p:nvPr/>
        </p:nvPicPr>
        <p:blipFill rotWithShape="1">
          <a:blip r:embed="rId4">
            <a:alphaModFix/>
          </a:blip>
          <a:srcRect b="0" l="0" r="0" t="0"/>
          <a:stretch/>
        </p:blipFill>
        <p:spPr>
          <a:xfrm>
            <a:off x="6954765" y="87368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Graphical user interface, text&#10;&#10;Description automatically generated" id="349" name="Google Shape;349;p1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50" name="Google Shape;350;p19"/>
          <p:cNvSpPr txBox="1"/>
          <p:nvPr/>
        </p:nvSpPr>
        <p:spPr>
          <a:xfrm>
            <a:off x="747853" y="4067268"/>
            <a:ext cx="8050696" cy="369332"/>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Open Sans ExtraBold"/>
                <a:ea typeface="Open Sans ExtraBold"/>
                <a:cs typeface="Open Sans ExtraBold"/>
                <a:sym typeface="Open Sans ExtraBold"/>
              </a:rPr>
              <a:t>Course Name</a:t>
            </a:r>
            <a:endParaRPr b="1" sz="1800">
              <a:solidFill>
                <a:schemeClr val="lt1"/>
              </a:solidFill>
              <a:latin typeface="Open Sans ExtraBold"/>
              <a:ea typeface="Open Sans ExtraBold"/>
              <a:cs typeface="Open Sans ExtraBold"/>
              <a:sym typeface="Open Sans ExtraBold"/>
            </a:endParaRPr>
          </a:p>
        </p:txBody>
      </p:sp>
      <p:sp>
        <p:nvSpPr>
          <p:cNvPr id="351" name="Google Shape;351;p19"/>
          <p:cNvSpPr txBox="1"/>
          <p:nvPr/>
        </p:nvSpPr>
        <p:spPr>
          <a:xfrm>
            <a:off x="735496" y="5628342"/>
            <a:ext cx="8050696" cy="52322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i="1" lang="en-US" sz="2800">
                <a:solidFill>
                  <a:schemeClr val="lt1"/>
                </a:solidFill>
                <a:latin typeface="Open Sans"/>
                <a:ea typeface="Open Sans"/>
                <a:cs typeface="Open Sans"/>
                <a:sym typeface="Open Sans"/>
              </a:rPr>
              <a:t>Mini Lecture Learning Objective</a:t>
            </a:r>
            <a:endParaRPr b="1" i="1" sz="2800">
              <a:solidFill>
                <a:schemeClr val="lt1"/>
              </a:solidFill>
              <a:latin typeface="Open Sans"/>
              <a:ea typeface="Open Sans"/>
              <a:cs typeface="Open Sans"/>
              <a:sym typeface="Open Sans"/>
            </a:endParaRPr>
          </a:p>
        </p:txBody>
      </p:sp>
      <p:sp>
        <p:nvSpPr>
          <p:cNvPr id="352" name="Google Shape;352;p19"/>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53" name="Google Shape;353;p19"/>
          <p:cNvSpPr/>
          <p:nvPr/>
        </p:nvSpPr>
        <p:spPr>
          <a:xfrm>
            <a:off x="887215" y="1820940"/>
            <a:ext cx="621792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800">
              <a:solidFill>
                <a:schemeClr val="dk1"/>
              </a:solidFill>
              <a:latin typeface="Open Sans"/>
              <a:ea typeface="Open Sans"/>
              <a:cs typeface="Open Sans"/>
              <a:sym typeface="Open Sans"/>
            </a:endParaRPr>
          </a:p>
          <a:p>
            <a:pPr indent="0" lvl="0" marL="0" marR="0" rtl="0" algn="l">
              <a:spcBef>
                <a:spcPts val="120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354" name="Google Shape;354;p19"/>
          <p:cNvSpPr txBox="1"/>
          <p:nvPr/>
        </p:nvSpPr>
        <p:spPr>
          <a:xfrm>
            <a:off x="887215" y="-7925"/>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Lecture 1.3 References</a:t>
            </a:r>
            <a:endParaRPr/>
          </a:p>
        </p:txBody>
      </p:sp>
      <p:sp>
        <p:nvSpPr>
          <p:cNvPr id="355" name="Google Shape;355;p19"/>
          <p:cNvSpPr/>
          <p:nvPr/>
        </p:nvSpPr>
        <p:spPr>
          <a:xfrm>
            <a:off x="887215" y="1300584"/>
            <a:ext cx="10890992"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Open Sans"/>
                <a:ea typeface="Open Sans"/>
                <a:cs typeface="Open Sans"/>
                <a:sym typeface="Open Sans"/>
              </a:rPr>
              <a:t>Fuso Nerini, F., Tomei, J., To, L.S., Bisaga, I., Parikh, P., Black, M., Borrion, A., Spataru, C., Castán Broto, V., Anandarajah, G., Milligan, B., Mulugetta, Y., 2018. Mapping synergies and trade-offs between energy and the Sustainable Development Goals. Nature Energy 3, 10–15. </a:t>
            </a:r>
            <a:r>
              <a:rPr lang="en-US" sz="1600" u="sng">
                <a:solidFill>
                  <a:schemeClr val="dk1"/>
                </a:solidFill>
                <a:latin typeface="Open Sans"/>
                <a:ea typeface="Open Sans"/>
                <a:cs typeface="Open Sans"/>
                <a:sym typeface="Open Sans"/>
                <a:hlinkClick r:id="rId4">
                  <a:extLst>
                    <a:ext uri="{A12FA001-AC4F-418D-AE19-62706E023703}">
                      <ahyp:hlinkClr val="tx"/>
                    </a:ext>
                  </a:extLst>
                </a:hlinkClick>
              </a:rPr>
              <a:t>https://doi.org/10.1038/s41560-017-0036-5</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Godínez-Zamora, G., Victor-Gallardo, L., Angulo-Paniagua, J., Ramos, E., Howells, M., Usher, W., De León, F., Meza, A., Quirós-Tortós, J., 2020. Decarbonising the transport and energy sectors: Technical feasibility and socioeconomic impacts in Costa Rica. Energy Strategy Reviews 32, 100573. </a:t>
            </a:r>
            <a:r>
              <a:rPr lang="en-US" sz="1600" u="sng">
                <a:solidFill>
                  <a:schemeClr val="dk1"/>
                </a:solidFill>
                <a:latin typeface="Open Sans"/>
                <a:ea typeface="Open Sans"/>
                <a:cs typeface="Open Sans"/>
                <a:sym typeface="Open Sans"/>
                <a:hlinkClick r:id="rId5">
                  <a:extLst>
                    <a:ext uri="{A12FA001-AC4F-418D-AE19-62706E023703}">
                      <ahyp:hlinkClr val="tx"/>
                    </a:ext>
                  </a:extLst>
                </a:hlinkClick>
              </a:rPr>
              <a:t>https://doi.org/10.1016/j.esr.2020.100573</a:t>
            </a:r>
            <a:endParaRPr sz="1600">
              <a:solidFill>
                <a:schemeClr val="dk1"/>
              </a:solidFill>
              <a:latin typeface="Open Sans"/>
              <a:ea typeface="Open Sans"/>
              <a:cs typeface="Open Sans"/>
              <a:sym typeface="Open Sans"/>
            </a:endParaRPr>
          </a:p>
          <a:p>
            <a:pPr indent="-241300" lvl="0" marL="34290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Howells, M., Quiros-Tortos, J., Morrison, R., Rogner, H., Niet, T., Petrarulo, L., Usher, W., Blyth, W., Godínez, G., Victor, L., Angulo, J., Bock, F., Ramos, E., Gardumi, F., Hülk, L., Van-Hove, P., Peteves, E., De León, F., Meza, A., Alfstad, T., Taliotis, C., Partasides, G., Lindblad, N., Stewart, B., Shrestha, A., Rysankova, D., Vogt-Schilb, A., Bataille, C., Waisman, H., Miketa, A., Carvajal, P., Russo, D., Bazilian, M., Gritsevskyi, A., Tot, M., Tompkins, A., 2021. Energy system analytics and good governance -U4RIA goals of Energy Modelling for Policy Support [WWW Document]. </a:t>
            </a:r>
            <a:r>
              <a:rPr lang="en-US" sz="1600" u="sng">
                <a:solidFill>
                  <a:schemeClr val="dk1"/>
                </a:solidFill>
                <a:latin typeface="Open Sans"/>
                <a:ea typeface="Open Sans"/>
                <a:cs typeface="Open Sans"/>
                <a:sym typeface="Open Sans"/>
                <a:hlinkClick r:id="rId6">
                  <a:extLst>
                    <a:ext uri="{A12FA001-AC4F-418D-AE19-62706E023703}">
                      <ahyp:hlinkClr val="tx"/>
                    </a:ext>
                  </a:extLst>
                </a:hlinkClick>
              </a:rPr>
              <a:t>https://doi.org/10.21203/rs.3.rs-311311/v1</a:t>
            </a:r>
            <a:endParaRPr sz="1600">
              <a:solidFill>
                <a:schemeClr val="dk1"/>
              </a:solidFill>
              <a:latin typeface="Open Sans"/>
              <a:ea typeface="Open Sans"/>
              <a:cs typeface="Open Sans"/>
              <a:sym typeface="Open Sans"/>
            </a:endParaRPr>
          </a:p>
          <a:p>
            <a:pPr indent="-241300" lvl="0" marL="34290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Pfenninger, S., Hirth, L., Schlecht, I., Schmid, E., Wiese, F., Brown, T., Davis, C., Gidden, M., Heinrichs, H., Heuberger, C., Hilpert, S., Krien, U., Matke, C., Nebel, A., Morrison, R., Müller, B., Pleßmann, G., Reeg, M., Richstein, J.C., Shivakumar, A., Staffell, I., Tröndle, T., Wingenbach, C., 2018. Opening the black box of energy modelling: Strategies and lessons learned. Energy Strategy Reviews 19, 63–71. </a:t>
            </a:r>
            <a:r>
              <a:rPr lang="en-US" sz="1600" u="sng">
                <a:solidFill>
                  <a:schemeClr val="dk1"/>
                </a:solidFill>
                <a:latin typeface="Open Sans"/>
                <a:ea typeface="Open Sans"/>
                <a:cs typeface="Open Sans"/>
                <a:sym typeface="Open Sans"/>
                <a:hlinkClick r:id="rId7">
                  <a:extLst>
                    <a:ext uri="{A12FA001-AC4F-418D-AE19-62706E023703}">
                      <ahyp:hlinkClr val="tx"/>
                    </a:ext>
                  </a:extLst>
                </a:hlinkClick>
              </a:rPr>
              <a:t>https://doi.org/10.1016/j.esr.2017.12.002</a:t>
            </a:r>
            <a:endParaRPr sz="1600">
              <a:solidFill>
                <a:schemeClr val="dk1"/>
              </a:solidFill>
              <a:latin typeface="Open Sans"/>
              <a:ea typeface="Open Sans"/>
              <a:cs typeface="Open Sans"/>
              <a:sym typeface="Open Sans"/>
            </a:endParaRPr>
          </a:p>
          <a:p>
            <a:pPr indent="-241300" lvl="0" marL="34290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241300" lvl="0" marL="34290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txBox="1"/>
          <p:nvPr/>
        </p:nvSpPr>
        <p:spPr>
          <a:xfrm>
            <a:off x="747853" y="3758349"/>
            <a:ext cx="8050696" cy="369332"/>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Open Sans ExtraBold"/>
                <a:ea typeface="Open Sans ExtraBold"/>
                <a:cs typeface="Open Sans ExtraBold"/>
                <a:sym typeface="Open Sans ExtraBold"/>
              </a:rPr>
              <a:t>Course Name</a:t>
            </a:r>
            <a:endParaRPr b="1" sz="1800">
              <a:solidFill>
                <a:schemeClr val="lt1"/>
              </a:solidFill>
              <a:latin typeface="Open Sans ExtraBold"/>
              <a:ea typeface="Open Sans ExtraBold"/>
              <a:cs typeface="Open Sans ExtraBold"/>
              <a:sym typeface="Open Sans ExtraBold"/>
            </a:endParaRPr>
          </a:p>
        </p:txBody>
      </p:sp>
      <p:sp>
        <p:nvSpPr>
          <p:cNvPr id="102" name="Google Shape;102;p2"/>
          <p:cNvSpPr txBox="1"/>
          <p:nvPr/>
        </p:nvSpPr>
        <p:spPr>
          <a:xfrm>
            <a:off x="735496" y="4391402"/>
            <a:ext cx="5801228" cy="1323439"/>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Open Sans ExtraBold"/>
                <a:ea typeface="Open Sans ExtraBold"/>
                <a:cs typeface="Open Sans ExtraBold"/>
                <a:sym typeface="Open Sans ExtraBold"/>
              </a:rPr>
              <a:t>MINI LECTURE NUMBER &amp; NAME</a:t>
            </a:r>
            <a:endParaRPr b="1" sz="8800">
              <a:solidFill>
                <a:schemeClr val="dk1"/>
              </a:solidFill>
              <a:latin typeface="Open Sans ExtraBold"/>
              <a:ea typeface="Open Sans ExtraBold"/>
              <a:cs typeface="Open Sans ExtraBold"/>
              <a:sym typeface="Open Sans ExtraBold"/>
            </a:endParaRPr>
          </a:p>
        </p:txBody>
      </p:sp>
      <p:sp>
        <p:nvSpPr>
          <p:cNvPr id="103" name="Google Shape;103;p2"/>
          <p:cNvSpPr txBox="1"/>
          <p:nvPr/>
        </p:nvSpPr>
        <p:spPr>
          <a:xfrm>
            <a:off x="735496" y="5628342"/>
            <a:ext cx="8050696" cy="52322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i="1" lang="en-US" sz="2800">
                <a:solidFill>
                  <a:schemeClr val="lt1"/>
                </a:solidFill>
                <a:latin typeface="Open Sans"/>
                <a:ea typeface="Open Sans"/>
                <a:cs typeface="Open Sans"/>
                <a:sym typeface="Open Sans"/>
              </a:rPr>
              <a:t>Mini Lecture Learning Objective</a:t>
            </a:r>
            <a:endParaRPr b="1" i="1" sz="2800">
              <a:solidFill>
                <a:schemeClr val="lt1"/>
              </a:solidFill>
              <a:latin typeface="Open Sans"/>
              <a:ea typeface="Open Sans"/>
              <a:cs typeface="Open Sans"/>
              <a:sym typeface="Open Sans"/>
            </a:endParaRPr>
          </a:p>
        </p:txBody>
      </p:sp>
      <p:pic>
        <p:nvPicPr>
          <p:cNvPr id="104" name="Google Shape;104;p2"/>
          <p:cNvPicPr preferRelativeResize="0"/>
          <p:nvPr/>
        </p:nvPicPr>
        <p:blipFill rotWithShape="1">
          <a:blip r:embed="rId3">
            <a:alphaModFix/>
          </a:blip>
          <a:srcRect b="0" l="0" r="0" t="0"/>
          <a:stretch/>
        </p:blipFill>
        <p:spPr>
          <a:xfrm>
            <a:off x="0" y="679"/>
            <a:ext cx="12192000" cy="6858000"/>
          </a:xfrm>
          <a:prstGeom prst="rect">
            <a:avLst/>
          </a:prstGeom>
          <a:noFill/>
          <a:ln>
            <a:noFill/>
          </a:ln>
        </p:spPr>
      </p:pic>
      <p:sp>
        <p:nvSpPr>
          <p:cNvPr id="105" name="Google Shape;105;p2"/>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106" name="Google Shape;106;p2"/>
          <p:cNvSpPr/>
          <p:nvPr/>
        </p:nvSpPr>
        <p:spPr>
          <a:xfrm>
            <a:off x="887215" y="1512021"/>
            <a:ext cx="621792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800">
              <a:solidFill>
                <a:schemeClr val="dk1"/>
              </a:solidFill>
              <a:latin typeface="Open Sans"/>
              <a:ea typeface="Open Sans"/>
              <a:cs typeface="Open Sans"/>
              <a:sym typeface="Open Sans"/>
            </a:endParaRPr>
          </a:p>
          <a:p>
            <a:pPr indent="0" lvl="0" marL="0" marR="0" rtl="0" algn="l">
              <a:spcBef>
                <a:spcPts val="120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107" name="Google Shape;107;p2"/>
          <p:cNvSpPr txBox="1"/>
          <p:nvPr/>
        </p:nvSpPr>
        <p:spPr>
          <a:xfrm>
            <a:off x="887215" y="2640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Learning Outcomes</a:t>
            </a:r>
            <a:endParaRPr/>
          </a:p>
        </p:txBody>
      </p:sp>
      <p:sp>
        <p:nvSpPr>
          <p:cNvPr id="108" name="Google Shape;108;p2"/>
          <p:cNvSpPr txBox="1"/>
          <p:nvPr/>
        </p:nvSpPr>
        <p:spPr>
          <a:xfrm>
            <a:off x="887215" y="1823236"/>
            <a:ext cx="5611610" cy="3138755"/>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marR="0" rtl="0" algn="l">
              <a:lnSpc>
                <a:spcPct val="100000"/>
              </a:lnSpc>
              <a:spcBef>
                <a:spcPts val="0"/>
              </a:spcBef>
              <a:spcAft>
                <a:spcPts val="0"/>
              </a:spcAft>
              <a:buClr>
                <a:schemeClr val="dk1"/>
              </a:buClr>
              <a:buSzPct val="100000"/>
              <a:buFont typeface="Arial"/>
              <a:buAutoNum type="arabicPeriod"/>
            </a:pPr>
            <a:r>
              <a:rPr lang="en-US" sz="2000">
                <a:solidFill>
                  <a:schemeClr val="dk1"/>
                </a:solidFill>
                <a:latin typeface="Open Sans"/>
                <a:ea typeface="Open Sans"/>
                <a:cs typeface="Open Sans"/>
                <a:sym typeface="Open Sans"/>
              </a:rPr>
              <a:t>ILO1: Understand why geospatial energy modelling is important.</a:t>
            </a:r>
            <a:endParaRPr sz="2000">
              <a:solidFill>
                <a:schemeClr val="dk1"/>
              </a:solidFill>
              <a:latin typeface="Open Sans"/>
              <a:ea typeface="Open Sans"/>
              <a:cs typeface="Open Sans"/>
              <a:sym typeface="Open Sans"/>
            </a:endParaRPr>
          </a:p>
          <a:p>
            <a:pPr indent="-342900" lvl="0" marL="342900" marR="0" rtl="0" algn="l">
              <a:lnSpc>
                <a:spcPct val="100000"/>
              </a:lnSpc>
              <a:spcBef>
                <a:spcPts val="1000"/>
              </a:spcBef>
              <a:spcAft>
                <a:spcPts val="0"/>
              </a:spcAft>
              <a:buClr>
                <a:schemeClr val="dk1"/>
              </a:buClr>
              <a:buSzPct val="100000"/>
              <a:buFont typeface="Arial"/>
              <a:buAutoNum type="arabicPeriod"/>
            </a:pPr>
            <a:r>
              <a:rPr lang="en-US" sz="2000">
                <a:solidFill>
                  <a:schemeClr val="dk1"/>
                </a:solidFill>
                <a:latin typeface="Open Sans"/>
                <a:ea typeface="Open Sans"/>
                <a:cs typeface="Open Sans"/>
                <a:sym typeface="Open Sans"/>
              </a:rPr>
              <a:t>ILO2: Be able to explain interlinkages between Sustainable Development Goal 7 and the other Sustainable Development Goals</a:t>
            </a:r>
            <a:endParaRPr/>
          </a:p>
          <a:p>
            <a:pPr indent="-342900" lvl="0" marL="342900" marR="0" rtl="0" algn="l">
              <a:lnSpc>
                <a:spcPct val="100000"/>
              </a:lnSpc>
              <a:spcBef>
                <a:spcPts val="1000"/>
              </a:spcBef>
              <a:spcAft>
                <a:spcPts val="0"/>
              </a:spcAft>
              <a:buClr>
                <a:schemeClr val="dk1"/>
              </a:buClr>
              <a:buSzPct val="100000"/>
              <a:buFont typeface="Arial"/>
              <a:buAutoNum type="arabicPeriod"/>
            </a:pPr>
            <a:r>
              <a:rPr lang="en-US" sz="2000">
                <a:solidFill>
                  <a:schemeClr val="dk1"/>
                </a:solidFill>
                <a:latin typeface="Open Sans"/>
                <a:ea typeface="Open Sans"/>
                <a:cs typeface="Open Sans"/>
                <a:sym typeface="Open Sans"/>
              </a:rPr>
              <a:t>ILO3: Describe the basic principles linked to U4RIA</a:t>
            </a:r>
            <a:endParaRPr/>
          </a:p>
          <a:p>
            <a:pPr indent="-342900" lvl="0" marL="342900" marR="0" rtl="0" algn="l">
              <a:lnSpc>
                <a:spcPct val="100000"/>
              </a:lnSpc>
              <a:spcBef>
                <a:spcPts val="1000"/>
              </a:spcBef>
              <a:spcAft>
                <a:spcPts val="0"/>
              </a:spcAft>
              <a:buClr>
                <a:schemeClr val="dk1"/>
              </a:buClr>
              <a:buSzPct val="100000"/>
              <a:buFont typeface="Arial"/>
              <a:buAutoNum type="arabicPeriod"/>
            </a:pPr>
            <a:r>
              <a:rPr lang="en-US" sz="2000">
                <a:solidFill>
                  <a:schemeClr val="dk1"/>
                </a:solidFill>
                <a:latin typeface="Open Sans"/>
                <a:ea typeface="Open Sans"/>
                <a:cs typeface="Open Sans"/>
                <a:sym typeface="Open Sans"/>
              </a:rPr>
              <a:t>ILO4: Be introduced to the outline of the course.</a:t>
            </a:r>
            <a:endParaRPr/>
          </a:p>
        </p:txBody>
      </p:sp>
      <p:sp>
        <p:nvSpPr>
          <p:cNvPr id="109" name="Google Shape;109;p2"/>
          <p:cNvSpPr/>
          <p:nvPr/>
        </p:nvSpPr>
        <p:spPr>
          <a:xfrm>
            <a:off x="887214" y="1411655"/>
            <a:ext cx="435465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By the end of this lecture, you will:</a:t>
            </a:r>
            <a:endParaRPr b="1" sz="2000">
              <a:solidFill>
                <a:srgbClr val="9CC2E5"/>
              </a:solidFill>
              <a:latin typeface="Open Sans"/>
              <a:ea typeface="Open Sans"/>
              <a:cs typeface="Open Sans"/>
              <a:sym typeface="Open Sans"/>
            </a:endParaRPr>
          </a:p>
        </p:txBody>
      </p:sp>
      <p:sp>
        <p:nvSpPr>
          <p:cNvPr id="110" name="Google Shape;110;p2"/>
          <p:cNvSpPr/>
          <p:nvPr/>
        </p:nvSpPr>
        <p:spPr>
          <a:xfrm>
            <a:off x="6536724" y="793503"/>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2.mp3" id="111" name="Google Shape;111;p2"/>
          <p:cNvPicPr preferRelativeResize="0"/>
          <p:nvPr/>
        </p:nvPicPr>
        <p:blipFill rotWithShape="1">
          <a:blip r:embed="rId4">
            <a:alphaModFix/>
          </a:blip>
          <a:srcRect b="0" l="0" r="0" t="0"/>
          <a:stretch/>
        </p:blipFill>
        <p:spPr>
          <a:xfrm>
            <a:off x="6608089" y="864868"/>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descr="Graphical user interface, text&#10;&#10;Description automatically generated" id="361" name="Google Shape;361;p2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62" name="Google Shape;362;p20"/>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63" name="Google Shape;363;p20"/>
          <p:cNvSpPr/>
          <p:nvPr/>
        </p:nvSpPr>
        <p:spPr>
          <a:xfrm>
            <a:off x="844083" y="1332110"/>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Expected learning outcomes </a:t>
            </a:r>
            <a:endParaRPr/>
          </a:p>
        </p:txBody>
      </p:sp>
      <p:sp>
        <p:nvSpPr>
          <p:cNvPr id="364" name="Google Shape;364;p20"/>
          <p:cNvSpPr txBox="1"/>
          <p:nvPr/>
        </p:nvSpPr>
        <p:spPr>
          <a:xfrm>
            <a:off x="844083" y="-5287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1.4 Outline of the course </a:t>
            </a:r>
            <a:endParaRPr/>
          </a:p>
        </p:txBody>
      </p:sp>
      <p:sp>
        <p:nvSpPr>
          <p:cNvPr id="365" name="Google Shape;365;p20"/>
          <p:cNvSpPr txBox="1"/>
          <p:nvPr>
            <p:ph idx="1" type="body"/>
          </p:nvPr>
        </p:nvSpPr>
        <p:spPr>
          <a:xfrm>
            <a:off x="838200" y="1825625"/>
            <a:ext cx="8257060" cy="2353663"/>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000"/>
              <a:buChar char="•"/>
            </a:pPr>
            <a:r>
              <a:rPr lang="en-US" sz="2000">
                <a:latin typeface="Open Sans"/>
                <a:ea typeface="Open Sans"/>
                <a:cs typeface="Open Sans"/>
                <a:sym typeface="Open Sans"/>
              </a:rPr>
              <a:t>LO1: Describe the basic concepts of geospatial modelling with Open Source Spatial Electrification Tool (OnSSET).</a:t>
            </a:r>
            <a:endParaRPr sz="2000">
              <a:latin typeface="Open Sans"/>
              <a:ea typeface="Open Sans"/>
              <a:cs typeface="Open Sans"/>
              <a:sym typeface="Open Sans"/>
            </a:endParaRPr>
          </a:p>
          <a:p>
            <a:pPr indent="-228600" lvl="0" marL="228600" rtl="0" algn="l">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LO2: List different geospatial dataset that are used in geospatial modelling.</a:t>
            </a:r>
            <a:endParaRPr sz="2000">
              <a:latin typeface="Open Sans"/>
              <a:ea typeface="Open Sans"/>
              <a:cs typeface="Open Sans"/>
              <a:sym typeface="Open Sans"/>
            </a:endParaRPr>
          </a:p>
          <a:p>
            <a:pPr indent="-228600" lvl="0" marL="228600" rtl="0" algn="l">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LO3: Describe the different methods in Geographical Information System (GIS) that are used for building a geospatial energy model.</a:t>
            </a:r>
            <a:endParaRPr sz="2000">
              <a:latin typeface="Open Sans"/>
              <a:ea typeface="Open Sans"/>
              <a:cs typeface="Open Sans"/>
              <a:sym typeface="Open Sans"/>
            </a:endParaRPr>
          </a:p>
        </p:txBody>
      </p:sp>
      <p:sp>
        <p:nvSpPr>
          <p:cNvPr id="366" name="Google Shape;366;p20"/>
          <p:cNvSpPr/>
          <p:nvPr/>
        </p:nvSpPr>
        <p:spPr>
          <a:xfrm>
            <a:off x="7632700" y="576635"/>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20.mp3" id="367" name="Google Shape;367;p20"/>
          <p:cNvPicPr preferRelativeResize="0"/>
          <p:nvPr/>
        </p:nvPicPr>
        <p:blipFill rotWithShape="1">
          <a:blip r:embed="rId4">
            <a:alphaModFix/>
          </a:blip>
          <a:srcRect b="0" l="0" r="0" t="0"/>
          <a:stretch/>
        </p:blipFill>
        <p:spPr>
          <a:xfrm>
            <a:off x="7707987" y="64800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descr="Graphical user interface, text&#10;&#10;Description automatically generated" id="373" name="Google Shape;373;p2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74" name="Google Shape;374;p21"/>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21</a:t>
            </a:r>
            <a:endParaRPr b="1" sz="1400">
              <a:solidFill>
                <a:schemeClr val="lt1"/>
              </a:solidFill>
              <a:latin typeface="Open Sans ExtraBold"/>
              <a:ea typeface="Open Sans ExtraBold"/>
              <a:cs typeface="Open Sans ExtraBold"/>
              <a:sym typeface="Open Sans ExtraBold"/>
            </a:endParaRPr>
          </a:p>
        </p:txBody>
      </p:sp>
      <p:sp>
        <p:nvSpPr>
          <p:cNvPr id="375" name="Google Shape;375;p21"/>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Expected learning outcomes</a:t>
            </a:r>
            <a:endParaRPr/>
          </a:p>
        </p:txBody>
      </p:sp>
      <p:sp>
        <p:nvSpPr>
          <p:cNvPr id="376" name="Google Shape;376;p21"/>
          <p:cNvSpPr txBox="1"/>
          <p:nvPr/>
        </p:nvSpPr>
        <p:spPr>
          <a:xfrm>
            <a:off x="887215" y="464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1.4 Outline of the course  </a:t>
            </a:r>
            <a:endParaRPr/>
          </a:p>
        </p:txBody>
      </p:sp>
      <p:sp>
        <p:nvSpPr>
          <p:cNvPr id="377" name="Google Shape;377;p21"/>
          <p:cNvSpPr txBox="1"/>
          <p:nvPr>
            <p:ph idx="1" type="body"/>
          </p:nvPr>
        </p:nvSpPr>
        <p:spPr>
          <a:xfrm>
            <a:off x="838200" y="1825625"/>
            <a:ext cx="673306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000"/>
              <a:buChar char="•"/>
            </a:pPr>
            <a:r>
              <a:rPr lang="en-US" sz="2000">
                <a:latin typeface="Open Sans"/>
                <a:ea typeface="Open Sans"/>
                <a:cs typeface="Open Sans"/>
                <a:sym typeface="Open Sans"/>
              </a:rPr>
              <a:t>LO4: Explain the sensitivity of different input data in the geospatial energy model.</a:t>
            </a:r>
            <a:endParaRPr sz="2000">
              <a:latin typeface="Open Sans"/>
              <a:ea typeface="Open Sans"/>
              <a:cs typeface="Open Sans"/>
              <a:sym typeface="Open Sans"/>
            </a:endParaRPr>
          </a:p>
          <a:p>
            <a:pPr indent="-228600" lvl="0" marL="228600" rtl="0" algn="l">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LO5: Develop basic Geographical Information System (GIS) datasets and build your own least-cost electrification model in OnSSET.</a:t>
            </a:r>
            <a:endParaRPr sz="2000">
              <a:latin typeface="Open Sans"/>
              <a:ea typeface="Open Sans"/>
              <a:cs typeface="Open Sans"/>
              <a:sym typeface="Open Sans"/>
            </a:endParaRPr>
          </a:p>
        </p:txBody>
      </p:sp>
      <p:sp>
        <p:nvSpPr>
          <p:cNvPr id="378" name="Google Shape;378;p21"/>
          <p:cNvSpPr/>
          <p:nvPr/>
        </p:nvSpPr>
        <p:spPr>
          <a:xfrm>
            <a:off x="7632700" y="576635"/>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21.mp3" id="379" name="Google Shape;379;p21"/>
          <p:cNvPicPr preferRelativeResize="0"/>
          <p:nvPr/>
        </p:nvPicPr>
        <p:blipFill rotWithShape="1">
          <a:blip r:embed="rId4">
            <a:alphaModFix/>
          </a:blip>
          <a:srcRect b="0" l="0" r="0" t="0"/>
          <a:stretch/>
        </p:blipFill>
        <p:spPr>
          <a:xfrm>
            <a:off x="7704065" y="64800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descr="Graphical user interface, text&#10;&#10;Description automatically generated" id="385" name="Google Shape;385;p2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86" name="Google Shape;386;p22"/>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22</a:t>
            </a:r>
            <a:endParaRPr b="1" sz="1400">
              <a:solidFill>
                <a:schemeClr val="lt1"/>
              </a:solidFill>
              <a:latin typeface="Open Sans ExtraBold"/>
              <a:ea typeface="Open Sans ExtraBold"/>
              <a:cs typeface="Open Sans ExtraBold"/>
              <a:sym typeface="Open Sans ExtraBold"/>
            </a:endParaRPr>
          </a:p>
        </p:txBody>
      </p:sp>
      <p:sp>
        <p:nvSpPr>
          <p:cNvPr id="387" name="Google Shape;387;p22"/>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Course content </a:t>
            </a:r>
            <a:endParaRPr/>
          </a:p>
        </p:txBody>
      </p:sp>
      <p:sp>
        <p:nvSpPr>
          <p:cNvPr id="388" name="Google Shape;388;p22"/>
          <p:cNvSpPr txBox="1"/>
          <p:nvPr/>
        </p:nvSpPr>
        <p:spPr>
          <a:xfrm>
            <a:off x="887215" y="464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1.4 Outline of the course  </a:t>
            </a:r>
            <a:endParaRPr/>
          </a:p>
        </p:txBody>
      </p:sp>
      <p:sp>
        <p:nvSpPr>
          <p:cNvPr id="389" name="Google Shape;389;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latin typeface="Open Sans"/>
                <a:ea typeface="Open Sans"/>
                <a:cs typeface="Open Sans"/>
                <a:sym typeface="Open Sans"/>
              </a:rPr>
              <a:t>Lecture 1. Introduction to the course</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Lecture 2. SDGs and energy access </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Lecture 3. Introduction to OnSSET</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Lecture 4. Key GIS concepts</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Lecture 5. GEP Scenario building</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Lecture 6. GEP Scenario generator</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Lecture 7. Energy modelling, scenario development, and sensitivity analysis</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Lecture 8. Advanced theory of the OnSSET tooI</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Lecture 9. Advanced theory of the OnSSET tool II and communicating Electrification model results</a:t>
            </a:r>
            <a:endParaRPr sz="2000">
              <a:latin typeface="Open Sans"/>
              <a:ea typeface="Open Sans"/>
              <a:cs typeface="Open Sans"/>
              <a:sym typeface="Open Sans"/>
            </a:endParaRPr>
          </a:p>
        </p:txBody>
      </p:sp>
      <p:sp>
        <p:nvSpPr>
          <p:cNvPr id="390" name="Google Shape;390;p22"/>
          <p:cNvSpPr/>
          <p:nvPr/>
        </p:nvSpPr>
        <p:spPr>
          <a:xfrm>
            <a:off x="7632700" y="576635"/>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22.mp3" id="391" name="Google Shape;391;p22"/>
          <p:cNvPicPr preferRelativeResize="0"/>
          <p:nvPr/>
        </p:nvPicPr>
        <p:blipFill rotWithShape="1">
          <a:blip r:embed="rId4">
            <a:alphaModFix/>
          </a:blip>
          <a:srcRect b="0" l="0" r="0" t="0"/>
          <a:stretch/>
        </p:blipFill>
        <p:spPr>
          <a:xfrm>
            <a:off x="7704065" y="64800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Graphical user interface, sunburst chart&#10;&#10;Description automatically generated" id="397" name="Google Shape;397;p23"/>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398" name="Google Shape;398;p23"/>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23</a:t>
            </a:r>
            <a:endParaRPr b="1" sz="1400">
              <a:solidFill>
                <a:schemeClr val="lt1"/>
              </a:solidFill>
              <a:latin typeface="Open Sans ExtraBold"/>
              <a:ea typeface="Open Sans ExtraBold"/>
              <a:cs typeface="Open Sans ExtraBold"/>
              <a:sym typeface="Open Sans ExtraBold"/>
            </a:endParaRPr>
          </a:p>
        </p:txBody>
      </p:sp>
      <p:sp>
        <p:nvSpPr>
          <p:cNvPr id="399" name="Google Shape;399;p23"/>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Course content </a:t>
            </a:r>
            <a:endParaRPr/>
          </a:p>
        </p:txBody>
      </p:sp>
      <p:sp>
        <p:nvSpPr>
          <p:cNvPr id="400" name="Google Shape;400;p23"/>
          <p:cNvSpPr txBox="1"/>
          <p:nvPr/>
        </p:nvSpPr>
        <p:spPr>
          <a:xfrm>
            <a:off x="887215" y="464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1.4 Outline of the course  </a:t>
            </a:r>
            <a:endParaRPr/>
          </a:p>
        </p:txBody>
      </p:sp>
      <p:sp>
        <p:nvSpPr>
          <p:cNvPr id="401" name="Google Shape;401;p23"/>
          <p:cNvSpPr txBox="1"/>
          <p:nvPr>
            <p:ph idx="1" type="body"/>
          </p:nvPr>
        </p:nvSpPr>
        <p:spPr>
          <a:xfrm>
            <a:off x="838200" y="2177143"/>
            <a:ext cx="5971060" cy="393117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latin typeface="Open Sans"/>
                <a:ea typeface="Open Sans"/>
                <a:cs typeface="Open Sans"/>
                <a:sym typeface="Open Sans"/>
              </a:rPr>
              <a:t>Hands-on Material 1 GEP Explorer</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Hands-on Material 2 Working with vector data</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Hands-on Material 3 Working with Raster data</a:t>
            </a:r>
            <a:endParaRPr/>
          </a:p>
        </p:txBody>
      </p:sp>
      <p:sp>
        <p:nvSpPr>
          <p:cNvPr id="402" name="Google Shape;402;p23"/>
          <p:cNvSpPr/>
          <p:nvPr/>
        </p:nvSpPr>
        <p:spPr>
          <a:xfrm>
            <a:off x="7632700" y="576635"/>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23.mp3" id="403" name="Google Shape;403;p23"/>
          <p:cNvPicPr preferRelativeResize="0"/>
          <p:nvPr/>
        </p:nvPicPr>
        <p:blipFill rotWithShape="1">
          <a:blip r:embed="rId4">
            <a:alphaModFix/>
          </a:blip>
          <a:srcRect b="0" l="0" r="0" t="0"/>
          <a:stretch/>
        </p:blipFill>
        <p:spPr>
          <a:xfrm>
            <a:off x="7704065" y="64800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Graphical user interface, sunburst chart&#10;&#10;Description automatically generated" id="409" name="Google Shape;409;p24"/>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410" name="Google Shape;410;p24"/>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24</a:t>
            </a:r>
            <a:endParaRPr b="1" sz="1400">
              <a:solidFill>
                <a:schemeClr val="lt1"/>
              </a:solidFill>
              <a:latin typeface="Open Sans ExtraBold"/>
              <a:ea typeface="Open Sans ExtraBold"/>
              <a:cs typeface="Open Sans ExtraBold"/>
              <a:sym typeface="Open Sans ExtraBold"/>
            </a:endParaRPr>
          </a:p>
        </p:txBody>
      </p:sp>
      <p:sp>
        <p:nvSpPr>
          <p:cNvPr id="411" name="Google Shape;411;p24"/>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Course content</a:t>
            </a:r>
            <a:endParaRPr/>
          </a:p>
        </p:txBody>
      </p:sp>
      <p:sp>
        <p:nvSpPr>
          <p:cNvPr id="412" name="Google Shape;412;p24"/>
          <p:cNvSpPr txBox="1"/>
          <p:nvPr/>
        </p:nvSpPr>
        <p:spPr>
          <a:xfrm>
            <a:off x="887215" y="464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1.4 Outline of the course  </a:t>
            </a:r>
            <a:endParaRPr/>
          </a:p>
        </p:txBody>
      </p:sp>
      <p:sp>
        <p:nvSpPr>
          <p:cNvPr id="413" name="Google Shape;413;p24"/>
          <p:cNvSpPr txBox="1"/>
          <p:nvPr>
            <p:ph idx="1" type="body"/>
          </p:nvPr>
        </p:nvSpPr>
        <p:spPr>
          <a:xfrm>
            <a:off x="838200" y="1825625"/>
            <a:ext cx="5524844" cy="295090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latin typeface="Open Sans"/>
                <a:ea typeface="Open Sans"/>
                <a:cs typeface="Open Sans"/>
                <a:sym typeface="Open Sans"/>
              </a:rPr>
              <a:t>Hands-on Material 4: Data collection and database development for GIS</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Hands-on Material 5: Data extraction to CSV</a:t>
            </a:r>
            <a:endParaRPr/>
          </a:p>
          <a:p>
            <a:pPr indent="-228600" lvl="0" marL="228600" rtl="0" algn="l">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Hands-on Material 6: How to run an electrification analysis using GEP scenario generator</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p:txBody>
      </p:sp>
      <p:sp>
        <p:nvSpPr>
          <p:cNvPr id="414" name="Google Shape;414;p24"/>
          <p:cNvSpPr/>
          <p:nvPr/>
        </p:nvSpPr>
        <p:spPr>
          <a:xfrm>
            <a:off x="7632700" y="576635"/>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24.mp3" id="415" name="Google Shape;415;p24"/>
          <p:cNvPicPr preferRelativeResize="0"/>
          <p:nvPr/>
        </p:nvPicPr>
        <p:blipFill rotWithShape="1">
          <a:blip r:embed="rId4">
            <a:alphaModFix/>
          </a:blip>
          <a:srcRect b="0" l="0" r="0" t="0"/>
          <a:stretch/>
        </p:blipFill>
        <p:spPr>
          <a:xfrm>
            <a:off x="7699833" y="65107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Graphical user interface, sunburst chart&#10;&#10;Description automatically generated" id="421" name="Google Shape;421;p25"/>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422" name="Google Shape;422;p25"/>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Open Sans ExtraBold"/>
                <a:ea typeface="Open Sans ExtraBold"/>
                <a:cs typeface="Open Sans ExtraBold"/>
                <a:sym typeface="Open Sans ExtraBold"/>
              </a:rPr>
              <a:t>25</a:t>
            </a:r>
            <a:endParaRPr b="1" sz="1400">
              <a:solidFill>
                <a:schemeClr val="lt1"/>
              </a:solidFill>
              <a:latin typeface="Open Sans ExtraBold"/>
              <a:ea typeface="Open Sans ExtraBold"/>
              <a:cs typeface="Open Sans ExtraBold"/>
              <a:sym typeface="Open Sans ExtraBold"/>
            </a:endParaRPr>
          </a:p>
        </p:txBody>
      </p:sp>
      <p:sp>
        <p:nvSpPr>
          <p:cNvPr id="423" name="Google Shape;423;p25"/>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000">
              <a:solidFill>
                <a:srgbClr val="9CC2E5"/>
              </a:solidFill>
              <a:latin typeface="Open Sans"/>
              <a:ea typeface="Open Sans"/>
              <a:cs typeface="Open Sans"/>
              <a:sym typeface="Open Sans"/>
            </a:endParaRPr>
          </a:p>
        </p:txBody>
      </p:sp>
      <p:sp>
        <p:nvSpPr>
          <p:cNvPr id="424" name="Google Shape;424;p25"/>
          <p:cNvSpPr txBox="1"/>
          <p:nvPr/>
        </p:nvSpPr>
        <p:spPr>
          <a:xfrm>
            <a:off x="718081" y="2211605"/>
            <a:ext cx="5293587" cy="193273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Open Sans"/>
              <a:buNone/>
            </a:pPr>
            <a:r>
              <a:rPr b="1" lang="en-US" sz="4400">
                <a:solidFill>
                  <a:schemeClr val="dk1"/>
                </a:solidFill>
                <a:latin typeface="Open Sans"/>
                <a:ea typeface="Open Sans"/>
                <a:cs typeface="Open Sans"/>
                <a:sym typeface="Open Sans"/>
              </a:rPr>
              <a:t>Thank you </a:t>
            </a:r>
            <a:br>
              <a:rPr b="1" lang="en-US" sz="4400">
                <a:solidFill>
                  <a:schemeClr val="dk1"/>
                </a:solidFill>
                <a:latin typeface="Open Sans"/>
                <a:ea typeface="Open Sans"/>
                <a:cs typeface="Open Sans"/>
                <a:sym typeface="Open Sans"/>
              </a:rPr>
            </a:br>
            <a:r>
              <a:rPr lang="en-US" sz="4400">
                <a:solidFill>
                  <a:schemeClr val="dk1"/>
                </a:solidFill>
                <a:latin typeface="Open Sans"/>
                <a:ea typeface="Open Sans"/>
                <a:cs typeface="Open Sans"/>
                <a:sym typeface="Open Sans"/>
              </a:rPr>
              <a:t>for your attention </a:t>
            </a:r>
            <a:br>
              <a:rPr lang="en-US" sz="4400">
                <a:solidFill>
                  <a:schemeClr val="dk1"/>
                </a:solidFill>
                <a:latin typeface="Open Sans"/>
                <a:ea typeface="Open Sans"/>
                <a:cs typeface="Open Sans"/>
                <a:sym typeface="Open Sans"/>
              </a:rPr>
            </a:br>
            <a:r>
              <a:rPr lang="en-US" sz="4400">
                <a:solidFill>
                  <a:schemeClr val="dk1"/>
                </a:solidFill>
                <a:latin typeface="Open Sans"/>
                <a:ea typeface="Open Sans"/>
                <a:cs typeface="Open Sans"/>
                <a:sym typeface="Open Sans"/>
              </a:rPr>
              <a:t>in this lecture!</a:t>
            </a:r>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descr="Graphical user interface, website&#10;&#10;Description automatically generated" id="430" name="Google Shape;430;p2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31" name="Google Shape;431;p26"/>
          <p:cNvSpPr txBox="1"/>
          <p:nvPr/>
        </p:nvSpPr>
        <p:spPr>
          <a:xfrm>
            <a:off x="9919335" y="5886097"/>
            <a:ext cx="1866900" cy="584775"/>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Open Sans"/>
                <a:ea typeface="Open Sans"/>
                <a:cs typeface="Open Sans"/>
                <a:sym typeface="Open Sans"/>
              </a:rPr>
              <a:t>CCG courses (this will take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you to the website link http://www.ClimateCompatibleGrowth.com/teachingmaterials)</a:t>
            </a:r>
            <a:endParaRPr sz="800">
              <a:solidFill>
                <a:schemeClr val="lt1"/>
              </a:solidFill>
              <a:latin typeface="Open Sans"/>
              <a:ea typeface="Open Sans"/>
              <a:cs typeface="Open Sans"/>
              <a:sym typeface="Open Sans"/>
            </a:endParaRPr>
          </a:p>
        </p:txBody>
      </p:sp>
      <p:sp>
        <p:nvSpPr>
          <p:cNvPr id="432" name="Google Shape;432;p26"/>
          <p:cNvSpPr txBox="1"/>
          <p:nvPr/>
        </p:nvSpPr>
        <p:spPr>
          <a:xfrm>
            <a:off x="9108490" y="4846074"/>
            <a:ext cx="237201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lt1"/>
                </a:solidFill>
                <a:latin typeface="Open Sans"/>
                <a:ea typeface="Open Sans"/>
                <a:cs typeface="Open Sans"/>
                <a:sym typeface="Open Sans"/>
              </a:rPr>
              <a:t>Moksnes N., Sahlberg A., Khavari B. 2021.</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Lecture 1: OnSSET/Global Electrification</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Platform. Release Version 1.0. [online</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presentation]. Climate Compatible Growth</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Programme, Energy Sector Management Assistance Program and World Bank Group</a:t>
            </a:r>
            <a:endParaRPr sz="800">
              <a:solidFill>
                <a:schemeClr val="lt1"/>
              </a:solidFill>
              <a:latin typeface="Open Sans"/>
              <a:ea typeface="Open Sans"/>
              <a:cs typeface="Open Sans"/>
              <a:sym typeface="Open Sans"/>
            </a:endParaRPr>
          </a:p>
        </p:txBody>
      </p:sp>
      <p:grpSp>
        <p:nvGrpSpPr>
          <p:cNvPr id="433" name="Google Shape;433;p26"/>
          <p:cNvGrpSpPr/>
          <p:nvPr/>
        </p:nvGrpSpPr>
        <p:grpSpPr>
          <a:xfrm>
            <a:off x="3339465" y="4126495"/>
            <a:ext cx="1877504" cy="558800"/>
            <a:chOff x="929196" y="5461000"/>
            <a:chExt cx="1877504" cy="558800"/>
          </a:xfrm>
        </p:grpSpPr>
        <p:sp>
          <p:nvSpPr>
            <p:cNvPr id="434" name="Google Shape;434;p26">
              <a:hlinkClick r:id="rId4"/>
            </p:cNvPr>
            <p:cNvSpPr/>
            <p:nvPr/>
          </p:nvSpPr>
          <p:spPr>
            <a:xfrm>
              <a:off x="929196" y="5461000"/>
              <a:ext cx="1877504" cy="5588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26"/>
            <p:cNvSpPr txBox="1"/>
            <p:nvPr/>
          </p:nvSpPr>
          <p:spPr>
            <a:xfrm>
              <a:off x="951053" y="5551169"/>
              <a:ext cx="179214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Take Quiz</a:t>
              </a:r>
              <a:endParaRPr/>
            </a:p>
          </p:txBody>
        </p:sp>
        <p:sp>
          <p:nvSpPr>
            <p:cNvPr id="436" name="Google Shape;436;p26">
              <a:hlinkClick r:id="rId5"/>
            </p:cNvPr>
            <p:cNvSpPr/>
            <p:nvPr/>
          </p:nvSpPr>
          <p:spPr>
            <a:xfrm>
              <a:off x="929196" y="5461000"/>
              <a:ext cx="1877504" cy="5588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Graphical user interface, text" id="441" name="Google Shape;441;p2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42" name="Google Shape;442;p27"/>
          <p:cNvSpPr txBox="1"/>
          <p:nvPr/>
        </p:nvSpPr>
        <p:spPr>
          <a:xfrm>
            <a:off x="2480931" y="2817629"/>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This document was updated on 11.10.2025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descr="Graphical user interface, text&#10;&#10;Description automatically generated" id="117" name="Google Shape;117;p3"/>
          <p:cNvPicPr preferRelativeResize="0"/>
          <p:nvPr/>
        </p:nvPicPr>
        <p:blipFill rotWithShape="1">
          <a:blip r:embed="rId3">
            <a:alphaModFix/>
          </a:blip>
          <a:srcRect b="0" l="0" r="0" t="0"/>
          <a:stretch/>
        </p:blipFill>
        <p:spPr>
          <a:xfrm>
            <a:off x="-3565" y="-1605"/>
            <a:ext cx="12192000" cy="6858000"/>
          </a:xfrm>
          <a:prstGeom prst="rect">
            <a:avLst/>
          </a:prstGeom>
          <a:noFill/>
          <a:ln>
            <a:noFill/>
          </a:ln>
        </p:spPr>
      </p:pic>
      <p:sp>
        <p:nvSpPr>
          <p:cNvPr id="118" name="Google Shape;118;p3"/>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119" name="Google Shape;119;p3"/>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Energy modelling </a:t>
            </a:r>
            <a:endParaRPr/>
          </a:p>
        </p:txBody>
      </p:sp>
      <p:pic>
        <p:nvPicPr>
          <p:cNvPr id="120" name="Google Shape;120;p3"/>
          <p:cNvPicPr preferRelativeResize="0"/>
          <p:nvPr/>
        </p:nvPicPr>
        <p:blipFill rotWithShape="1">
          <a:blip r:embed="rId4">
            <a:alphaModFix/>
          </a:blip>
          <a:srcRect b="0" l="0" r="0" t="0"/>
          <a:stretch/>
        </p:blipFill>
        <p:spPr>
          <a:xfrm>
            <a:off x="7022454" y="1388954"/>
            <a:ext cx="4717487" cy="3144991"/>
          </a:xfrm>
          <a:prstGeom prst="rect">
            <a:avLst/>
          </a:prstGeom>
          <a:noFill/>
          <a:ln>
            <a:noFill/>
          </a:ln>
        </p:spPr>
      </p:pic>
      <p:pic>
        <p:nvPicPr>
          <p:cNvPr id="121" name="Google Shape;121;p3"/>
          <p:cNvPicPr preferRelativeResize="0"/>
          <p:nvPr/>
        </p:nvPicPr>
        <p:blipFill rotWithShape="1">
          <a:blip r:embed="rId5">
            <a:alphaModFix/>
          </a:blip>
          <a:srcRect b="0" l="0" r="0" t="0"/>
          <a:stretch/>
        </p:blipFill>
        <p:spPr>
          <a:xfrm>
            <a:off x="-1764" y="2900495"/>
            <a:ext cx="5280488" cy="3497003"/>
          </a:xfrm>
          <a:prstGeom prst="rect">
            <a:avLst/>
          </a:prstGeom>
          <a:noFill/>
          <a:ln>
            <a:noFill/>
          </a:ln>
        </p:spPr>
      </p:pic>
      <p:pic>
        <p:nvPicPr>
          <p:cNvPr id="122" name="Google Shape;122;p3"/>
          <p:cNvPicPr preferRelativeResize="0"/>
          <p:nvPr>
            <p:ph idx="1" type="body"/>
          </p:nvPr>
        </p:nvPicPr>
        <p:blipFill rotWithShape="1">
          <a:blip r:embed="rId6">
            <a:alphaModFix/>
          </a:blip>
          <a:srcRect b="0" l="0" r="0" t="0"/>
          <a:stretch/>
        </p:blipFill>
        <p:spPr>
          <a:xfrm>
            <a:off x="4434308" y="1992024"/>
            <a:ext cx="2587007" cy="3441724"/>
          </a:xfrm>
          <a:prstGeom prst="rect">
            <a:avLst/>
          </a:prstGeom>
          <a:noFill/>
          <a:ln>
            <a:noFill/>
          </a:ln>
        </p:spPr>
      </p:pic>
      <p:sp>
        <p:nvSpPr>
          <p:cNvPr id="123" name="Google Shape;123;p3"/>
          <p:cNvSpPr/>
          <p:nvPr/>
        </p:nvSpPr>
        <p:spPr>
          <a:xfrm>
            <a:off x="8412739" y="6097292"/>
            <a:ext cx="414308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Ruiz-Nuñez &amp; Wei, 2015; Herbst et al., 2012</a:t>
            </a:r>
            <a:endParaRPr i="1" sz="1400">
              <a:solidFill>
                <a:schemeClr val="dk1"/>
              </a:solidFill>
              <a:latin typeface="Open Sans"/>
              <a:ea typeface="Open Sans"/>
              <a:cs typeface="Open Sans"/>
              <a:sym typeface="Open Sans"/>
            </a:endParaRPr>
          </a:p>
        </p:txBody>
      </p:sp>
      <p:sp>
        <p:nvSpPr>
          <p:cNvPr id="124" name="Google Shape;124;p3"/>
          <p:cNvSpPr txBox="1"/>
          <p:nvPr/>
        </p:nvSpPr>
        <p:spPr>
          <a:xfrm>
            <a:off x="887215" y="4640"/>
            <a:ext cx="5119886"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1.1 Why geospatial energy modelling?</a:t>
            </a:r>
            <a:endParaRPr/>
          </a:p>
        </p:txBody>
      </p:sp>
      <p:sp>
        <p:nvSpPr>
          <p:cNvPr id="125" name="Google Shape;125;p3"/>
          <p:cNvSpPr/>
          <p:nvPr/>
        </p:nvSpPr>
        <p:spPr>
          <a:xfrm>
            <a:off x="6065785" y="231129"/>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3.mp3" id="126" name="Google Shape;126;p3"/>
          <p:cNvPicPr preferRelativeResize="0"/>
          <p:nvPr/>
        </p:nvPicPr>
        <p:blipFill rotWithShape="1">
          <a:blip r:embed="rId7">
            <a:alphaModFix/>
          </a:blip>
          <a:srcRect b="0" l="0" r="0" t="0"/>
          <a:stretch/>
        </p:blipFill>
        <p:spPr>
          <a:xfrm>
            <a:off x="6142265" y="30249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Graphical user interface, text&#10;&#10;Description automatically generated" id="132" name="Google Shape;132;p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3" name="Google Shape;133;p4"/>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134" name="Google Shape;134;p4"/>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A growing role of off-grid </a:t>
            </a:r>
            <a:endParaRPr/>
          </a:p>
        </p:txBody>
      </p:sp>
      <p:sp>
        <p:nvSpPr>
          <p:cNvPr id="135" name="Google Shape;135;p4"/>
          <p:cNvSpPr txBox="1"/>
          <p:nvPr/>
        </p:nvSpPr>
        <p:spPr>
          <a:xfrm>
            <a:off x="887215" y="4640"/>
            <a:ext cx="5370620"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1.1 Why geospatial energy modelling?</a:t>
            </a:r>
            <a:endParaRPr/>
          </a:p>
        </p:txBody>
      </p:sp>
      <p:pic>
        <p:nvPicPr>
          <p:cNvPr id="136" name="Google Shape;136;p4"/>
          <p:cNvPicPr preferRelativeResize="0"/>
          <p:nvPr>
            <p:ph idx="1" type="body"/>
          </p:nvPr>
        </p:nvPicPr>
        <p:blipFill rotWithShape="1">
          <a:blip r:embed="rId4">
            <a:alphaModFix/>
          </a:blip>
          <a:srcRect b="0" l="0" r="0" t="0"/>
          <a:stretch/>
        </p:blipFill>
        <p:spPr>
          <a:xfrm>
            <a:off x="2366282" y="1825625"/>
            <a:ext cx="7056014" cy="4116008"/>
          </a:xfrm>
          <a:prstGeom prst="rect">
            <a:avLst/>
          </a:prstGeom>
          <a:noFill/>
          <a:ln>
            <a:noFill/>
          </a:ln>
        </p:spPr>
      </p:pic>
      <p:sp>
        <p:nvSpPr>
          <p:cNvPr id="137" name="Google Shape;137;p4"/>
          <p:cNvSpPr/>
          <p:nvPr/>
        </p:nvSpPr>
        <p:spPr>
          <a:xfrm>
            <a:off x="7892564" y="6091473"/>
            <a:ext cx="388734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IEA, 2019; Franz et al., 2019; Mentis et al., 2017</a:t>
            </a:r>
            <a:endParaRPr i="1" sz="1400">
              <a:solidFill>
                <a:schemeClr val="dk1"/>
              </a:solidFill>
              <a:latin typeface="Open Sans"/>
              <a:ea typeface="Open Sans"/>
              <a:cs typeface="Open Sans"/>
              <a:sym typeface="Open Sans"/>
            </a:endParaRPr>
          </a:p>
        </p:txBody>
      </p:sp>
      <p:sp>
        <p:nvSpPr>
          <p:cNvPr id="138" name="Google Shape;138;p4"/>
          <p:cNvSpPr txBox="1"/>
          <p:nvPr/>
        </p:nvSpPr>
        <p:spPr>
          <a:xfrm>
            <a:off x="2601775" y="6136209"/>
            <a:ext cx="3656059"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Open Sans"/>
                <a:ea typeface="Open Sans"/>
                <a:cs typeface="Open Sans"/>
                <a:sym typeface="Open Sans"/>
              </a:rPr>
              <a:t>Picture source</a:t>
            </a:r>
            <a:r>
              <a:rPr lang="en-US" sz="1000">
                <a:solidFill>
                  <a:schemeClr val="dk1"/>
                </a:solidFill>
                <a:latin typeface="Open Sans"/>
                <a:ea typeface="Open Sans"/>
                <a:cs typeface="Open Sans"/>
                <a:sym typeface="Open Sans"/>
              </a:rPr>
              <a:t>: Insensus, 2014, </a:t>
            </a:r>
            <a:r>
              <a:rPr lang="en-US" sz="1000" u="sng">
                <a:solidFill>
                  <a:schemeClr val="dk1"/>
                </a:solidFill>
                <a:latin typeface="Open Sans"/>
                <a:ea typeface="Open Sans"/>
                <a:cs typeface="Open Sans"/>
                <a:sym typeface="Open Sans"/>
                <a:hlinkClick r:id="rId5">
                  <a:extLst>
                    <a:ext uri="{A12FA001-AC4F-418D-AE19-62706E023703}">
                      <ahyp:hlinkClr val="tx"/>
                    </a:ext>
                  </a:extLst>
                </a:hlinkClick>
              </a:rPr>
              <a:t>I</a:t>
            </a:r>
            <a:r>
              <a:rPr lang="en-US" sz="1000">
                <a:solidFill>
                  <a:schemeClr val="dk1"/>
                </a:solidFill>
                <a:latin typeface="Open Sans"/>
                <a:ea typeface="Open Sans"/>
                <a:cs typeface="Open Sans"/>
                <a:sym typeface="Open Sans"/>
              </a:rPr>
              <a:t>, Author permission</a:t>
            </a:r>
            <a:endParaRPr/>
          </a:p>
        </p:txBody>
      </p:sp>
      <p:sp>
        <p:nvSpPr>
          <p:cNvPr id="139" name="Google Shape;139;p4"/>
          <p:cNvSpPr/>
          <p:nvPr/>
        </p:nvSpPr>
        <p:spPr>
          <a:xfrm>
            <a:off x="6149605" y="271362"/>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4.mp3" id="140" name="Google Shape;140;p4"/>
          <p:cNvPicPr preferRelativeResize="0"/>
          <p:nvPr/>
        </p:nvPicPr>
        <p:blipFill rotWithShape="1">
          <a:blip r:embed="rId6">
            <a:alphaModFix/>
          </a:blip>
          <a:srcRect b="0" l="0" r="0" t="0"/>
          <a:stretch/>
        </p:blipFill>
        <p:spPr>
          <a:xfrm>
            <a:off x="6220970" y="34272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5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Graphical user interface, text&#10;&#10;Description automatically generated" id="146" name="Google Shape;146;p5"/>
          <p:cNvPicPr preferRelativeResize="0"/>
          <p:nvPr/>
        </p:nvPicPr>
        <p:blipFill rotWithShape="1">
          <a:blip r:embed="rId3">
            <a:alphaModFix/>
          </a:blip>
          <a:srcRect b="0" l="0" r="0" t="0"/>
          <a:stretch/>
        </p:blipFill>
        <p:spPr>
          <a:xfrm>
            <a:off x="0" y="19208"/>
            <a:ext cx="12192000" cy="6858000"/>
          </a:xfrm>
          <a:prstGeom prst="rect">
            <a:avLst/>
          </a:prstGeom>
          <a:noFill/>
          <a:ln>
            <a:noFill/>
          </a:ln>
        </p:spPr>
      </p:pic>
      <p:sp>
        <p:nvSpPr>
          <p:cNvPr id="147" name="Google Shape;147;p5"/>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148" name="Google Shape;148;p5"/>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Geospatial dimensions of energy modelling </a:t>
            </a:r>
            <a:r>
              <a:rPr b="1" lang="en-US" sz="1800">
                <a:solidFill>
                  <a:schemeClr val="dk1"/>
                </a:solidFill>
                <a:latin typeface="Open Sans"/>
                <a:ea typeface="Open Sans"/>
                <a:cs typeface="Open Sans"/>
                <a:sym typeface="Open Sans"/>
              </a:rPr>
              <a:t> </a:t>
            </a:r>
            <a:endParaRPr/>
          </a:p>
        </p:txBody>
      </p:sp>
      <p:sp>
        <p:nvSpPr>
          <p:cNvPr id="149" name="Google Shape;149;p5"/>
          <p:cNvSpPr/>
          <p:nvPr/>
        </p:nvSpPr>
        <p:spPr>
          <a:xfrm>
            <a:off x="5779849" y="2108804"/>
            <a:ext cx="5070860" cy="35202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Open Sans"/>
                <a:ea typeface="Open Sans"/>
                <a:cs typeface="Open Sans"/>
                <a:sym typeface="Open Sans"/>
              </a:rPr>
              <a:t>Some of these dimensions include:</a:t>
            </a:r>
            <a:endParaRPr sz="2000">
              <a:solidFill>
                <a:schemeClr val="dk1"/>
              </a:solidFill>
              <a:latin typeface="Open Sans"/>
              <a:ea typeface="Open Sans"/>
              <a:cs typeface="Open Sans"/>
              <a:sym typeface="Open Sans"/>
            </a:endParaRPr>
          </a:p>
          <a:p>
            <a:pPr indent="-342900" lvl="0" marL="342900" marR="0" rtl="0" algn="l">
              <a:spcBef>
                <a:spcPts val="1200"/>
              </a:spcBef>
              <a:spcAft>
                <a:spcPts val="0"/>
              </a:spcAft>
              <a:buClr>
                <a:schemeClr val="dk1"/>
              </a:buClr>
              <a:buSzPts val="2000"/>
              <a:buFont typeface="Georgia"/>
              <a:buChar char="-"/>
            </a:pPr>
            <a:r>
              <a:rPr lang="en-US" sz="2000">
                <a:solidFill>
                  <a:schemeClr val="dk1"/>
                </a:solidFill>
                <a:latin typeface="Open Sans"/>
                <a:ea typeface="Open Sans"/>
                <a:cs typeface="Open Sans"/>
                <a:sym typeface="Open Sans"/>
              </a:rPr>
              <a:t>How the population (and electricity demand) is distributed</a:t>
            </a:r>
            <a:endParaRPr sz="2000">
              <a:solidFill>
                <a:schemeClr val="dk1"/>
              </a:solidFill>
              <a:latin typeface="Open Sans"/>
              <a:ea typeface="Open Sans"/>
              <a:cs typeface="Open Sans"/>
              <a:sym typeface="Open Sans"/>
            </a:endParaRPr>
          </a:p>
          <a:p>
            <a:pPr indent="-342900" lvl="0" marL="342900" marR="0" rtl="0" algn="l">
              <a:spcBef>
                <a:spcPts val="1200"/>
              </a:spcBef>
              <a:spcAft>
                <a:spcPts val="0"/>
              </a:spcAft>
              <a:buClr>
                <a:schemeClr val="dk1"/>
              </a:buClr>
              <a:buSzPts val="2000"/>
              <a:buFont typeface="Georgia"/>
              <a:buChar char="-"/>
            </a:pPr>
            <a:r>
              <a:rPr lang="en-US" sz="2000">
                <a:solidFill>
                  <a:schemeClr val="dk1"/>
                </a:solidFill>
                <a:latin typeface="Open Sans"/>
                <a:ea typeface="Open Sans"/>
                <a:cs typeface="Open Sans"/>
                <a:sym typeface="Open Sans"/>
              </a:rPr>
              <a:t>Which energy resources are available and where (solar, wind, hydro, etc.)</a:t>
            </a:r>
            <a:endParaRPr sz="2000">
              <a:solidFill>
                <a:schemeClr val="dk1"/>
              </a:solidFill>
              <a:latin typeface="Open Sans"/>
              <a:ea typeface="Open Sans"/>
              <a:cs typeface="Open Sans"/>
              <a:sym typeface="Open Sans"/>
            </a:endParaRPr>
          </a:p>
          <a:p>
            <a:pPr indent="-342900" lvl="0" marL="342900" marR="0" rtl="0" algn="l">
              <a:spcBef>
                <a:spcPts val="1200"/>
              </a:spcBef>
              <a:spcAft>
                <a:spcPts val="0"/>
              </a:spcAft>
              <a:buClr>
                <a:schemeClr val="dk1"/>
              </a:buClr>
              <a:buSzPts val="2000"/>
              <a:buFont typeface="Georgia"/>
              <a:buChar char="-"/>
            </a:pPr>
            <a:r>
              <a:rPr lang="en-US" sz="2000">
                <a:solidFill>
                  <a:schemeClr val="dk1"/>
                </a:solidFill>
                <a:latin typeface="Open Sans"/>
                <a:ea typeface="Open Sans"/>
                <a:cs typeface="Open Sans"/>
                <a:sym typeface="Open Sans"/>
              </a:rPr>
              <a:t>How far it is to the existing grid infrastructure</a:t>
            </a:r>
            <a:endParaRPr sz="2000">
              <a:solidFill>
                <a:schemeClr val="dk1"/>
              </a:solidFill>
              <a:latin typeface="Open Sans"/>
              <a:ea typeface="Open Sans"/>
              <a:cs typeface="Open Sans"/>
              <a:sym typeface="Open Sans"/>
            </a:endParaRPr>
          </a:p>
          <a:p>
            <a:pPr indent="-342900" lvl="0" marL="342900" marR="0" rtl="0" algn="l">
              <a:spcBef>
                <a:spcPts val="1200"/>
              </a:spcBef>
              <a:spcAft>
                <a:spcPts val="0"/>
              </a:spcAft>
              <a:buClr>
                <a:schemeClr val="dk1"/>
              </a:buClr>
              <a:buSzPts val="2000"/>
              <a:buFont typeface="Georgia"/>
              <a:buChar char="-"/>
            </a:pPr>
            <a:r>
              <a:rPr lang="en-US" sz="2000">
                <a:solidFill>
                  <a:schemeClr val="dk1"/>
                </a:solidFill>
                <a:latin typeface="Open Sans"/>
                <a:ea typeface="Open Sans"/>
                <a:cs typeface="Open Sans"/>
                <a:sym typeface="Open Sans"/>
              </a:rPr>
              <a:t>How the terrain varies </a:t>
            </a:r>
            <a:r>
              <a:rPr lang="en-US" sz="1400">
                <a:solidFill>
                  <a:schemeClr val="dk1"/>
                </a:solidFill>
                <a:latin typeface="Georgia"/>
                <a:ea typeface="Georgia"/>
                <a:cs typeface="Georgia"/>
                <a:sym typeface="Georgia"/>
              </a:rPr>
              <a:t> </a:t>
            </a:r>
            <a:endParaRPr/>
          </a:p>
          <a:p>
            <a:pPr indent="0" lvl="0" marL="0" marR="0" rtl="0" algn="l">
              <a:lnSpc>
                <a:spcPct val="54166"/>
              </a:lnSpc>
              <a:spcBef>
                <a:spcPts val="1200"/>
              </a:spcBef>
              <a:spcAft>
                <a:spcPts val="0"/>
              </a:spcAft>
              <a:buNone/>
            </a:pPr>
            <a:r>
              <a:t/>
            </a:r>
            <a:endParaRPr sz="2400">
              <a:solidFill>
                <a:schemeClr val="dk1"/>
              </a:solidFill>
              <a:latin typeface="Georgia"/>
              <a:ea typeface="Georgia"/>
              <a:cs typeface="Georgia"/>
              <a:sym typeface="Georgia"/>
            </a:endParaRPr>
          </a:p>
        </p:txBody>
      </p:sp>
      <p:sp>
        <p:nvSpPr>
          <p:cNvPr id="150" name="Google Shape;150;p5"/>
          <p:cNvSpPr/>
          <p:nvPr/>
        </p:nvSpPr>
        <p:spPr>
          <a:xfrm>
            <a:off x="10109165" y="6102043"/>
            <a:ext cx="165141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Mentis et al., 2017</a:t>
            </a:r>
            <a:endParaRPr/>
          </a:p>
        </p:txBody>
      </p:sp>
      <p:sp>
        <p:nvSpPr>
          <p:cNvPr id="151" name="Google Shape;151;p5"/>
          <p:cNvSpPr txBox="1"/>
          <p:nvPr/>
        </p:nvSpPr>
        <p:spPr>
          <a:xfrm>
            <a:off x="887215" y="4640"/>
            <a:ext cx="5754886"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1.1 Why geospatial energy modelling?</a:t>
            </a:r>
            <a:endParaRPr/>
          </a:p>
        </p:txBody>
      </p:sp>
      <p:pic>
        <p:nvPicPr>
          <p:cNvPr id="152" name="Google Shape;152;p5"/>
          <p:cNvPicPr preferRelativeResize="0"/>
          <p:nvPr/>
        </p:nvPicPr>
        <p:blipFill rotWithShape="1">
          <a:blip r:embed="rId4">
            <a:alphaModFix/>
          </a:blip>
          <a:srcRect b="19577" l="22766" r="29649" t="14815"/>
          <a:stretch/>
        </p:blipFill>
        <p:spPr>
          <a:xfrm>
            <a:off x="720698" y="1789729"/>
            <a:ext cx="4615543" cy="4499429"/>
          </a:xfrm>
          <a:prstGeom prst="rect">
            <a:avLst/>
          </a:prstGeom>
          <a:noFill/>
          <a:ln>
            <a:noFill/>
          </a:ln>
        </p:spPr>
      </p:pic>
      <p:sp>
        <p:nvSpPr>
          <p:cNvPr id="153" name="Google Shape;153;p5"/>
          <p:cNvSpPr txBox="1"/>
          <p:nvPr/>
        </p:nvSpPr>
        <p:spPr>
          <a:xfrm>
            <a:off x="1372836" y="1772739"/>
            <a:ext cx="463005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Open Sans"/>
                <a:ea typeface="Open Sans"/>
                <a:cs typeface="Open Sans"/>
                <a:sym typeface="Open Sans"/>
              </a:rPr>
              <a:t>Transmission lines in Sub Saharan Africa</a:t>
            </a:r>
            <a:endParaRPr/>
          </a:p>
        </p:txBody>
      </p:sp>
      <p:sp>
        <p:nvSpPr>
          <p:cNvPr id="154" name="Google Shape;154;p5"/>
          <p:cNvSpPr txBox="1"/>
          <p:nvPr/>
        </p:nvSpPr>
        <p:spPr>
          <a:xfrm>
            <a:off x="1103789" y="6156953"/>
            <a:ext cx="4847431" cy="253916"/>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Open Sans"/>
                <a:ea typeface="Open Sans"/>
                <a:cs typeface="Open Sans"/>
                <a:sym typeface="Open Sans"/>
              </a:rPr>
              <a:t>Picture source: </a:t>
            </a:r>
            <a:r>
              <a:rPr lang="en-US" sz="1000">
                <a:solidFill>
                  <a:schemeClr val="dk1"/>
                </a:solidFill>
                <a:latin typeface="Open Sans"/>
                <a:ea typeface="Open Sans"/>
                <a:cs typeface="Open Sans"/>
                <a:sym typeface="Open Sans"/>
              </a:rPr>
              <a:t>Khavari et al. 2021, </a:t>
            </a:r>
            <a:r>
              <a:rPr lang="en-US" sz="1000" u="sng">
                <a:solidFill>
                  <a:schemeClr val="dk1"/>
                </a:solidFill>
                <a:latin typeface="Open Sans"/>
                <a:ea typeface="Open Sans"/>
                <a:cs typeface="Open Sans"/>
                <a:sym typeface="Open Sans"/>
                <a:hlinkClick r:id="rId5">
                  <a:extLst>
                    <a:ext uri="{A12FA001-AC4F-418D-AE19-62706E023703}">
                      <ahyp:hlinkClr val="tx"/>
                    </a:ext>
                  </a:extLst>
                </a:hlinkClick>
              </a:rPr>
              <a:t>image</a:t>
            </a:r>
            <a:r>
              <a:rPr lang="en-US" sz="1000">
                <a:solidFill>
                  <a:schemeClr val="dk1"/>
                </a:solidFill>
                <a:latin typeface="Open Sans"/>
                <a:ea typeface="Open Sans"/>
                <a:cs typeface="Open Sans"/>
                <a:sym typeface="Open Sans"/>
              </a:rPr>
              <a:t>, license under </a:t>
            </a:r>
            <a:r>
              <a:rPr lang="en-US" sz="1000" u="sng">
                <a:solidFill>
                  <a:schemeClr val="dk1"/>
                </a:solidFill>
                <a:latin typeface="Open Sans"/>
                <a:ea typeface="Open Sans"/>
                <a:cs typeface="Open Sans"/>
                <a:sym typeface="Open Sans"/>
                <a:hlinkClick r:id="rId6">
                  <a:extLst>
                    <a:ext uri="{A12FA001-AC4F-418D-AE19-62706E023703}">
                      <ahyp:hlinkClr val="tx"/>
                    </a:ext>
                  </a:extLst>
                </a:hlinkClick>
              </a:rPr>
              <a:t>CC-BY 4.0</a:t>
            </a:r>
            <a:endParaRPr sz="1000">
              <a:solidFill>
                <a:schemeClr val="dk1"/>
              </a:solidFill>
              <a:latin typeface="Open Sans"/>
              <a:ea typeface="Open Sans"/>
              <a:cs typeface="Open Sans"/>
              <a:sym typeface="Open Sans"/>
            </a:endParaRPr>
          </a:p>
        </p:txBody>
      </p:sp>
      <p:sp>
        <p:nvSpPr>
          <p:cNvPr id="155" name="Google Shape;155;p5"/>
          <p:cNvSpPr/>
          <p:nvPr/>
        </p:nvSpPr>
        <p:spPr>
          <a:xfrm>
            <a:off x="6149605" y="271362"/>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5.mp3" id="156" name="Google Shape;156;p5"/>
          <p:cNvPicPr preferRelativeResize="0"/>
          <p:nvPr/>
        </p:nvPicPr>
        <p:blipFill rotWithShape="1">
          <a:blip r:embed="rId7">
            <a:alphaModFix/>
          </a:blip>
          <a:srcRect b="0" l="0" r="0" t="0"/>
          <a:stretch/>
        </p:blipFill>
        <p:spPr>
          <a:xfrm>
            <a:off x="6220970" y="34272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descr="Graphical user interface, text&#10;&#10;Description automatically generated" id="162" name="Google Shape;162;p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63" name="Google Shape;163;p6"/>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164" name="Google Shape;164;p6"/>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Key  aspects of the course</a:t>
            </a:r>
            <a:endParaRPr/>
          </a:p>
        </p:txBody>
      </p:sp>
      <p:sp>
        <p:nvSpPr>
          <p:cNvPr id="165" name="Google Shape;165;p6"/>
          <p:cNvSpPr txBox="1"/>
          <p:nvPr>
            <p:ph idx="1" type="body"/>
          </p:nvPr>
        </p:nvSpPr>
        <p:spPr>
          <a:xfrm>
            <a:off x="838200" y="1825625"/>
            <a:ext cx="595733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000"/>
              <a:buChar char="•"/>
            </a:pPr>
            <a:r>
              <a:rPr lang="en-US" sz="2000">
                <a:latin typeface="Open Sans"/>
                <a:ea typeface="Open Sans"/>
                <a:cs typeface="Open Sans"/>
                <a:sym typeface="Open Sans"/>
              </a:rPr>
              <a:t>In this course you will get more familiar with the spatial dimension of energy planning.</a:t>
            </a:r>
            <a:endParaRPr/>
          </a:p>
          <a:p>
            <a:pPr indent="-228600" lvl="0" marL="228600" rtl="0" algn="l">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Energy infrastructure is capital intensive</a:t>
            </a:r>
            <a:endParaRPr/>
          </a:p>
          <a:p>
            <a:pPr indent="-228600" lvl="0" marL="228600" rtl="0" algn="l">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Energy modelling is used to inform energy policy development</a:t>
            </a:r>
            <a:endParaRPr sz="2000">
              <a:latin typeface="Open Sans"/>
              <a:ea typeface="Open Sans"/>
              <a:cs typeface="Open Sans"/>
              <a:sym typeface="Open Sans"/>
            </a:endParaRPr>
          </a:p>
          <a:p>
            <a:pPr indent="-228600" lvl="0" marL="228600" rtl="0" algn="l">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The spatial dimension can be an important dimension to consider in the energy planning.</a:t>
            </a:r>
            <a:endParaRPr/>
          </a:p>
        </p:txBody>
      </p:sp>
      <p:sp>
        <p:nvSpPr>
          <p:cNvPr id="166" name="Google Shape;166;p6"/>
          <p:cNvSpPr txBox="1"/>
          <p:nvPr/>
        </p:nvSpPr>
        <p:spPr>
          <a:xfrm>
            <a:off x="887215" y="4640"/>
            <a:ext cx="5208786"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1.1 Why geospatial energy modelling?</a:t>
            </a:r>
            <a:endParaRPr/>
          </a:p>
        </p:txBody>
      </p:sp>
      <p:sp>
        <p:nvSpPr>
          <p:cNvPr id="167" name="Google Shape;167;p6"/>
          <p:cNvSpPr/>
          <p:nvPr/>
        </p:nvSpPr>
        <p:spPr>
          <a:xfrm>
            <a:off x="6149605" y="271362"/>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6.mp3" id="168" name="Google Shape;168;p6"/>
          <p:cNvPicPr preferRelativeResize="0"/>
          <p:nvPr/>
        </p:nvPicPr>
        <p:blipFill rotWithShape="1">
          <a:blip r:embed="rId4">
            <a:alphaModFix/>
          </a:blip>
          <a:srcRect b="0" l="0" r="0" t="0"/>
          <a:stretch/>
        </p:blipFill>
        <p:spPr>
          <a:xfrm>
            <a:off x="6220970" y="34272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descr="Graphical user interface, text&#10;&#10;Description automatically generated" id="173" name="Google Shape;173;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74" name="Google Shape;174;p7"/>
          <p:cNvSpPr txBox="1"/>
          <p:nvPr/>
        </p:nvSpPr>
        <p:spPr>
          <a:xfrm>
            <a:off x="747853" y="4067268"/>
            <a:ext cx="8050696" cy="369332"/>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Open Sans ExtraBold"/>
                <a:ea typeface="Open Sans ExtraBold"/>
                <a:cs typeface="Open Sans ExtraBold"/>
                <a:sym typeface="Open Sans ExtraBold"/>
              </a:rPr>
              <a:t>Course Name</a:t>
            </a:r>
            <a:endParaRPr b="1" sz="1800">
              <a:solidFill>
                <a:schemeClr val="lt1"/>
              </a:solidFill>
              <a:latin typeface="Open Sans ExtraBold"/>
              <a:ea typeface="Open Sans ExtraBold"/>
              <a:cs typeface="Open Sans ExtraBold"/>
              <a:sym typeface="Open Sans ExtraBold"/>
            </a:endParaRPr>
          </a:p>
        </p:txBody>
      </p:sp>
      <p:sp>
        <p:nvSpPr>
          <p:cNvPr id="175" name="Google Shape;175;p7"/>
          <p:cNvSpPr txBox="1"/>
          <p:nvPr/>
        </p:nvSpPr>
        <p:spPr>
          <a:xfrm>
            <a:off x="735496" y="5628342"/>
            <a:ext cx="8050696" cy="52322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i="1" lang="en-US" sz="2800">
                <a:solidFill>
                  <a:schemeClr val="lt1"/>
                </a:solidFill>
                <a:latin typeface="Open Sans"/>
                <a:ea typeface="Open Sans"/>
                <a:cs typeface="Open Sans"/>
                <a:sym typeface="Open Sans"/>
              </a:rPr>
              <a:t>Mini Lecture Learning Objective</a:t>
            </a:r>
            <a:endParaRPr b="1" i="1" sz="2800">
              <a:solidFill>
                <a:schemeClr val="lt1"/>
              </a:solidFill>
              <a:latin typeface="Open Sans"/>
              <a:ea typeface="Open Sans"/>
              <a:cs typeface="Open Sans"/>
              <a:sym typeface="Open Sans"/>
            </a:endParaRPr>
          </a:p>
        </p:txBody>
      </p:sp>
      <p:sp>
        <p:nvSpPr>
          <p:cNvPr id="176" name="Google Shape;176;p7"/>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177" name="Google Shape;177;p7"/>
          <p:cNvSpPr txBox="1"/>
          <p:nvPr/>
        </p:nvSpPr>
        <p:spPr>
          <a:xfrm>
            <a:off x="894080" y="-7924"/>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Lecture 1.1 References</a:t>
            </a:r>
            <a:endParaRPr/>
          </a:p>
        </p:txBody>
      </p:sp>
      <p:sp>
        <p:nvSpPr>
          <p:cNvPr id="178" name="Google Shape;178;p7"/>
          <p:cNvSpPr txBox="1"/>
          <p:nvPr/>
        </p:nvSpPr>
        <p:spPr>
          <a:xfrm>
            <a:off x="894080" y="1576391"/>
            <a:ext cx="10028915"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Open Sans"/>
                <a:ea typeface="Open Sans"/>
                <a:cs typeface="Open Sans"/>
                <a:sym typeface="Open Sans"/>
              </a:rPr>
              <a:t>Franz, M., Peterschmidt, N., Rohrer, M., Kondev, B., 2014. Minigrid Policy Toolkit [WWW Document]. URL </a:t>
            </a:r>
            <a:r>
              <a:rPr lang="en-US" sz="1600" u="sng">
                <a:solidFill>
                  <a:schemeClr val="dk1"/>
                </a:solidFill>
                <a:latin typeface="Open Sans"/>
                <a:ea typeface="Open Sans"/>
                <a:cs typeface="Open Sans"/>
                <a:sym typeface="Open Sans"/>
                <a:hlinkClick r:id="rId4">
                  <a:extLst>
                    <a:ext uri="{A12FA001-AC4F-418D-AE19-62706E023703}">
                      <ahyp:hlinkClr val="tx"/>
                    </a:ext>
                  </a:extLst>
                </a:hlinkClick>
              </a:rPr>
              <a:t>https://www.ren21.net/wp-content/uploads/2019/06/MinigridPolicyToolkit_Sep2014_EN.pdf</a:t>
            </a:r>
            <a:r>
              <a:rPr lang="en-US" sz="1600">
                <a:solidFill>
                  <a:schemeClr val="dk1"/>
                </a:solidFill>
                <a:latin typeface="Open Sans"/>
                <a:ea typeface="Open Sans"/>
                <a:cs typeface="Open Sans"/>
                <a:sym typeface="Open Sans"/>
              </a:rPr>
              <a:t> (accessed 2.13.21).</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Herbst, A., Toro, F., Reitze, F., Jochem, E., 2012. Introduction to Energy Systems Modelling. Swiss Journal of Economics and Statistics 148, 111–135. </a:t>
            </a:r>
            <a:r>
              <a:rPr lang="en-US" sz="1600" u="sng">
                <a:solidFill>
                  <a:schemeClr val="dk1"/>
                </a:solidFill>
                <a:latin typeface="Open Sans"/>
                <a:ea typeface="Open Sans"/>
                <a:cs typeface="Open Sans"/>
                <a:sym typeface="Open Sans"/>
                <a:hlinkClick r:id="rId5">
                  <a:extLst>
                    <a:ext uri="{A12FA001-AC4F-418D-AE19-62706E023703}">
                      <ahyp:hlinkClr val="tx"/>
                    </a:ext>
                  </a:extLst>
                </a:hlinkClick>
              </a:rPr>
              <a:t>https://doi.org/10.1007/BF03399363</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IEA, 2019. WORLD ENERGY OUTLOOK 2019. OECD Publishing 810. </a:t>
            </a:r>
            <a:r>
              <a:rPr lang="en-US" sz="1600" u="sng">
                <a:solidFill>
                  <a:schemeClr val="dk1"/>
                </a:solidFill>
                <a:latin typeface="Open Sans"/>
                <a:ea typeface="Open Sans"/>
                <a:cs typeface="Open Sans"/>
                <a:sym typeface="Open Sans"/>
                <a:hlinkClick r:id="rId6">
                  <a:extLst>
                    <a:ext uri="{A12FA001-AC4F-418D-AE19-62706E023703}">
                      <ahyp:hlinkClr val="tx"/>
                    </a:ext>
                  </a:extLst>
                </a:hlinkClick>
              </a:rPr>
              <a:t>https://doi.org/10.1787/caf32f3b-en</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en-US" sz="1600" u="sng">
                <a:solidFill>
                  <a:schemeClr val="dk1"/>
                </a:solidFill>
                <a:latin typeface="Open Sans"/>
                <a:ea typeface="Open Sans"/>
                <a:cs typeface="Open Sans"/>
                <a:sym typeface="Open Sans"/>
                <a:hlinkClick r:id="rId7">
                  <a:extLst>
                    <a:ext uri="{A12FA001-AC4F-418D-AE19-62706E023703}">
                      <ahyp:hlinkClr val="tx"/>
                    </a:ext>
                  </a:extLst>
                </a:hlinkClick>
              </a:rPr>
              <a:t>https://doi.org/10.1088/1748-9326/aa7b29</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spcBef>
                <a:spcPts val="0"/>
              </a:spcBef>
              <a:spcAft>
                <a:spcPts val="0"/>
              </a:spcAft>
              <a:buNone/>
            </a:pPr>
            <a:r>
              <a:rPr lang="en-US" sz="1600">
                <a:solidFill>
                  <a:schemeClr val="dk1"/>
                </a:solidFill>
                <a:latin typeface="Open Sans"/>
                <a:ea typeface="Open Sans"/>
                <a:cs typeface="Open Sans"/>
                <a:sym typeface="Open Sans"/>
              </a:rPr>
              <a:t>Ruiz-Nuñez, F., Wei, Z., 2015. Infrastructure Investment Demands in Emerging Markets and Developing Economies, Policy Research Working Papers. The World Bank. </a:t>
            </a:r>
            <a:r>
              <a:rPr lang="en-US" sz="1600" u="sng">
                <a:solidFill>
                  <a:schemeClr val="dk1"/>
                </a:solidFill>
                <a:latin typeface="Open Sans"/>
                <a:ea typeface="Open Sans"/>
                <a:cs typeface="Open Sans"/>
                <a:sym typeface="Open Sans"/>
                <a:hlinkClick r:id="rId8">
                  <a:extLst>
                    <a:ext uri="{A12FA001-AC4F-418D-AE19-62706E023703}">
                      <ahyp:hlinkClr val="tx"/>
                    </a:ext>
                  </a:extLst>
                </a:hlinkClick>
              </a:rPr>
              <a:t>https://doi.org/10.1596/1813-9450-7414</a:t>
            </a:r>
            <a:endParaRPr sz="1600">
              <a:solidFill>
                <a:schemeClr val="dk1"/>
              </a:solidFill>
              <a:latin typeface="Open Sans"/>
              <a:ea typeface="Open Sans"/>
              <a:cs typeface="Open Sans"/>
              <a:sym typeface="Open Sans"/>
            </a:endParaRPr>
          </a:p>
          <a:p>
            <a:pPr indent="-241300" lvl="0" marL="34290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a:p>
            <a:pPr indent="-241300" lvl="0" marL="342900" marR="0" rtl="0" algn="l">
              <a:spcBef>
                <a:spcPts val="0"/>
              </a:spcBef>
              <a:spcAft>
                <a:spcPts val="0"/>
              </a:spcAft>
              <a:buClr>
                <a:schemeClr val="dk1"/>
              </a:buClr>
              <a:buSzPts val="1600"/>
              <a:buFont typeface="Calibri"/>
              <a:buNone/>
            </a:pPr>
            <a:r>
              <a:t/>
            </a:r>
            <a:endParaRPr sz="16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Graphical user interface, text&#10;&#10;Description automatically generated" id="184" name="Google Shape;184;p8"/>
          <p:cNvPicPr preferRelativeResize="0"/>
          <p:nvPr/>
        </p:nvPicPr>
        <p:blipFill rotWithShape="1">
          <a:blip r:embed="rId3">
            <a:alphaModFix/>
          </a:blip>
          <a:srcRect b="0" l="0" r="0" t="0"/>
          <a:stretch/>
        </p:blipFill>
        <p:spPr>
          <a:xfrm>
            <a:off x="0" y="9473"/>
            <a:ext cx="12192000" cy="6858000"/>
          </a:xfrm>
          <a:prstGeom prst="rect">
            <a:avLst/>
          </a:prstGeom>
          <a:noFill/>
          <a:ln>
            <a:noFill/>
          </a:ln>
        </p:spPr>
      </p:pic>
      <p:sp>
        <p:nvSpPr>
          <p:cNvPr id="185" name="Google Shape;185;p8"/>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186" name="Google Shape;186;p8"/>
          <p:cNvSpPr/>
          <p:nvPr/>
        </p:nvSpPr>
        <p:spPr>
          <a:xfrm>
            <a:off x="887215" y="1389619"/>
            <a:ext cx="62179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Electricity access in the world </a:t>
            </a:r>
            <a:endParaRPr/>
          </a:p>
        </p:txBody>
      </p:sp>
      <p:sp>
        <p:nvSpPr>
          <p:cNvPr id="187" name="Google Shape;187;p8"/>
          <p:cNvSpPr txBox="1"/>
          <p:nvPr/>
        </p:nvSpPr>
        <p:spPr>
          <a:xfrm>
            <a:off x="887215" y="464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1.2 SDG7 and Agenda 2030  </a:t>
            </a:r>
            <a:endParaRPr/>
          </a:p>
        </p:txBody>
      </p:sp>
      <p:sp>
        <p:nvSpPr>
          <p:cNvPr id="188" name="Google Shape;188;p8"/>
          <p:cNvSpPr txBox="1"/>
          <p:nvPr>
            <p:ph idx="1" type="body"/>
          </p:nvPr>
        </p:nvSpPr>
        <p:spPr>
          <a:xfrm>
            <a:off x="7805530" y="1825625"/>
            <a:ext cx="3548270" cy="225604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00000"/>
              </a:buClr>
              <a:buSzPts val="2400"/>
              <a:buNone/>
            </a:pPr>
            <a:r>
              <a:rPr b="1" lang="en-US" sz="2000">
                <a:latin typeface="Open Sans"/>
                <a:ea typeface="Open Sans"/>
                <a:cs typeface="Open Sans"/>
                <a:sym typeface="Open Sans"/>
              </a:rPr>
              <a:t>Around 789 million people with no access to Electricity</a:t>
            </a:r>
            <a:endParaRPr b="1" sz="2000">
              <a:latin typeface="Open Sans"/>
              <a:ea typeface="Open Sans"/>
              <a:cs typeface="Open Sans"/>
              <a:sym typeface="Open Sans"/>
            </a:endParaRPr>
          </a:p>
          <a:p>
            <a:pPr indent="0" lvl="0" marL="0" rtl="0" algn="ctr">
              <a:lnSpc>
                <a:spcPct val="100000"/>
              </a:lnSpc>
              <a:spcBef>
                <a:spcPts val="0"/>
              </a:spcBef>
              <a:spcAft>
                <a:spcPts val="0"/>
              </a:spcAft>
              <a:buClr>
                <a:srgbClr val="000000"/>
              </a:buClr>
              <a:buSzPts val="2400"/>
              <a:buNone/>
            </a:pPr>
            <a:r>
              <a:t/>
            </a:r>
            <a:endParaRPr b="1" sz="2000">
              <a:latin typeface="Open Sans"/>
              <a:ea typeface="Open Sans"/>
              <a:cs typeface="Open Sans"/>
              <a:sym typeface="Open Sans"/>
            </a:endParaRPr>
          </a:p>
          <a:p>
            <a:pPr indent="0" lvl="0" marL="0" rtl="0" algn="ctr">
              <a:lnSpc>
                <a:spcPct val="100000"/>
              </a:lnSpc>
              <a:spcBef>
                <a:spcPts val="0"/>
              </a:spcBef>
              <a:spcAft>
                <a:spcPts val="0"/>
              </a:spcAft>
              <a:buClr>
                <a:srgbClr val="000000"/>
              </a:buClr>
              <a:buSzPts val="2400"/>
              <a:buNone/>
            </a:pPr>
            <a:r>
              <a:t/>
            </a:r>
            <a:endParaRPr b="1" sz="2000">
              <a:latin typeface="Open Sans"/>
              <a:ea typeface="Open Sans"/>
              <a:cs typeface="Open Sans"/>
              <a:sym typeface="Open Sans"/>
            </a:endParaRPr>
          </a:p>
          <a:p>
            <a:pPr indent="0" lvl="0" marL="0" rtl="0" algn="ctr">
              <a:lnSpc>
                <a:spcPct val="100000"/>
              </a:lnSpc>
              <a:spcBef>
                <a:spcPts val="0"/>
              </a:spcBef>
              <a:spcAft>
                <a:spcPts val="0"/>
              </a:spcAft>
              <a:buClr>
                <a:srgbClr val="000000"/>
              </a:buClr>
              <a:buSzPts val="2400"/>
              <a:buNone/>
            </a:pPr>
            <a:r>
              <a:rPr b="1" lang="en-US" sz="2000">
                <a:latin typeface="Open Sans"/>
                <a:ea typeface="Open Sans"/>
                <a:cs typeface="Open Sans"/>
                <a:sym typeface="Open Sans"/>
              </a:rPr>
              <a:t>More than half in Sub-Saharan Africa</a:t>
            </a:r>
            <a:endParaRPr b="1" sz="2000">
              <a:latin typeface="Open Sans"/>
              <a:ea typeface="Open Sans"/>
              <a:cs typeface="Open Sans"/>
              <a:sym typeface="Open Sans"/>
            </a:endParaRPr>
          </a:p>
          <a:p>
            <a:pPr indent="0" lvl="0" marL="0" rtl="0" algn="l">
              <a:lnSpc>
                <a:spcPct val="100000"/>
              </a:lnSpc>
              <a:spcBef>
                <a:spcPts val="1000"/>
              </a:spcBef>
              <a:spcAft>
                <a:spcPts val="0"/>
              </a:spcAft>
              <a:buClr>
                <a:schemeClr val="dk1"/>
              </a:buClr>
              <a:buSzPts val="2000"/>
              <a:buNone/>
            </a:pPr>
            <a:r>
              <a:t/>
            </a:r>
            <a:endParaRPr sz="2000">
              <a:latin typeface="Open Sans"/>
              <a:ea typeface="Open Sans"/>
              <a:cs typeface="Open Sans"/>
              <a:sym typeface="Open Sans"/>
            </a:endParaRPr>
          </a:p>
        </p:txBody>
      </p:sp>
      <p:pic>
        <p:nvPicPr>
          <p:cNvPr id="189" name="Google Shape;189;p8"/>
          <p:cNvPicPr preferRelativeResize="0"/>
          <p:nvPr/>
        </p:nvPicPr>
        <p:blipFill rotWithShape="1">
          <a:blip r:embed="rId4">
            <a:alphaModFix/>
          </a:blip>
          <a:srcRect b="0" l="0" r="0" t="0"/>
          <a:stretch/>
        </p:blipFill>
        <p:spPr>
          <a:xfrm>
            <a:off x="887215" y="1866814"/>
            <a:ext cx="5921103" cy="4169292"/>
          </a:xfrm>
          <a:prstGeom prst="rect">
            <a:avLst/>
          </a:prstGeom>
          <a:noFill/>
          <a:ln>
            <a:noFill/>
          </a:ln>
        </p:spPr>
      </p:pic>
      <p:sp>
        <p:nvSpPr>
          <p:cNvPr id="190" name="Google Shape;190;p8"/>
          <p:cNvSpPr/>
          <p:nvPr/>
        </p:nvSpPr>
        <p:spPr>
          <a:xfrm>
            <a:off x="9868396" y="6092863"/>
            <a:ext cx="2415044" cy="3077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IEA, 2020; Lenzi, 2021</a:t>
            </a:r>
            <a:endParaRPr/>
          </a:p>
        </p:txBody>
      </p:sp>
      <p:sp>
        <p:nvSpPr>
          <p:cNvPr id="191" name="Google Shape;191;p8"/>
          <p:cNvSpPr txBox="1"/>
          <p:nvPr/>
        </p:nvSpPr>
        <p:spPr>
          <a:xfrm>
            <a:off x="889735" y="6137058"/>
            <a:ext cx="4687848" cy="253916"/>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Open Sans"/>
                <a:ea typeface="Open Sans"/>
                <a:cs typeface="Open Sans"/>
                <a:sym typeface="Open Sans"/>
              </a:rPr>
              <a:t>Picture source: </a:t>
            </a:r>
            <a:r>
              <a:rPr lang="en-US" sz="1000">
                <a:solidFill>
                  <a:schemeClr val="dk1"/>
                </a:solidFill>
                <a:latin typeface="Open Sans"/>
                <a:ea typeface="Open Sans"/>
                <a:cs typeface="Open Sans"/>
                <a:sym typeface="Open Sans"/>
              </a:rPr>
              <a:t>OurWorldInData, </a:t>
            </a:r>
            <a:r>
              <a:rPr lang="en-US" sz="1000" u="sng">
                <a:solidFill>
                  <a:schemeClr val="dk1"/>
                </a:solidFill>
                <a:latin typeface="Open Sans"/>
                <a:ea typeface="Open Sans"/>
                <a:cs typeface="Open Sans"/>
                <a:sym typeface="Open Sans"/>
                <a:hlinkClick r:id="rId5">
                  <a:extLst>
                    <a:ext uri="{A12FA001-AC4F-418D-AE19-62706E023703}">
                      <ahyp:hlinkClr val="tx"/>
                    </a:ext>
                  </a:extLst>
                </a:hlinkClick>
              </a:rPr>
              <a:t>image</a:t>
            </a:r>
            <a:r>
              <a:rPr lang="en-US" sz="1000">
                <a:solidFill>
                  <a:schemeClr val="dk1"/>
                </a:solidFill>
                <a:latin typeface="Open Sans"/>
                <a:ea typeface="Open Sans"/>
                <a:cs typeface="Open Sans"/>
                <a:sym typeface="Open Sans"/>
              </a:rPr>
              <a:t>, license under </a:t>
            </a:r>
            <a:r>
              <a:rPr lang="en-US" sz="1000" u="sng">
                <a:solidFill>
                  <a:schemeClr val="dk1"/>
                </a:solidFill>
                <a:latin typeface="Open Sans"/>
                <a:ea typeface="Open Sans"/>
                <a:cs typeface="Open Sans"/>
                <a:sym typeface="Open Sans"/>
                <a:hlinkClick r:id="rId6">
                  <a:extLst>
                    <a:ext uri="{A12FA001-AC4F-418D-AE19-62706E023703}">
                      <ahyp:hlinkClr val="tx"/>
                    </a:ext>
                  </a:extLst>
                </a:hlinkClick>
              </a:rPr>
              <a:t>CC-BY 4.0</a:t>
            </a:r>
            <a:endParaRPr sz="1000">
              <a:solidFill>
                <a:schemeClr val="dk1"/>
              </a:solidFill>
              <a:latin typeface="Open Sans"/>
              <a:ea typeface="Open Sans"/>
              <a:cs typeface="Open Sans"/>
              <a:sym typeface="Open Sans"/>
            </a:endParaRPr>
          </a:p>
        </p:txBody>
      </p:sp>
      <p:sp>
        <p:nvSpPr>
          <p:cNvPr id="192" name="Google Shape;192;p8"/>
          <p:cNvSpPr/>
          <p:nvPr/>
        </p:nvSpPr>
        <p:spPr>
          <a:xfrm>
            <a:off x="8403626" y="52995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8.mp3" id="193" name="Google Shape;193;p8"/>
          <p:cNvPicPr preferRelativeResize="0"/>
          <p:nvPr/>
        </p:nvPicPr>
        <p:blipFill rotWithShape="1">
          <a:blip r:embed="rId7">
            <a:alphaModFix/>
          </a:blip>
          <a:srcRect b="0" l="0" r="0" t="0"/>
          <a:stretch/>
        </p:blipFill>
        <p:spPr>
          <a:xfrm>
            <a:off x="8474991" y="6013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Graphical user interface, text&#10;&#10;Description automatically generated" id="199" name="Google Shape;199;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00" name="Google Shape;200;p9"/>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US"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201" name="Google Shape;201;p9"/>
          <p:cNvSpPr/>
          <p:nvPr/>
        </p:nvSpPr>
        <p:spPr>
          <a:xfrm>
            <a:off x="887215" y="1389619"/>
            <a:ext cx="621792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9CC2E5"/>
                </a:solidFill>
                <a:latin typeface="Open Sans"/>
                <a:ea typeface="Open Sans"/>
                <a:cs typeface="Open Sans"/>
                <a:sym typeface="Open Sans"/>
              </a:rPr>
              <a:t>The Sustainable Development Goals (SDGs)</a:t>
            </a:r>
            <a:endParaRPr sz="2000">
              <a:solidFill>
                <a:srgbClr val="9CC2E5"/>
              </a:solidFill>
              <a:latin typeface="Open Sans"/>
              <a:ea typeface="Open Sans"/>
              <a:cs typeface="Open Sans"/>
              <a:sym typeface="Open Sans"/>
            </a:endParaRPr>
          </a:p>
          <a:p>
            <a:pPr indent="0" lvl="0" marL="0" marR="0" rtl="0" algn="l">
              <a:spcBef>
                <a:spcPts val="0"/>
              </a:spcBef>
              <a:spcAft>
                <a:spcPts val="0"/>
              </a:spcAft>
              <a:buNone/>
            </a:pPr>
            <a:r>
              <a:t/>
            </a:r>
            <a:endParaRPr b="1" sz="2000">
              <a:solidFill>
                <a:schemeClr val="dk1"/>
              </a:solidFill>
              <a:latin typeface="Open Sans"/>
              <a:ea typeface="Open Sans"/>
              <a:cs typeface="Open Sans"/>
              <a:sym typeface="Open Sans"/>
            </a:endParaRPr>
          </a:p>
        </p:txBody>
      </p:sp>
      <p:sp>
        <p:nvSpPr>
          <p:cNvPr id="202" name="Google Shape;202;p9"/>
          <p:cNvSpPr txBox="1"/>
          <p:nvPr/>
        </p:nvSpPr>
        <p:spPr>
          <a:xfrm>
            <a:off x="887215" y="4640"/>
            <a:ext cx="7651304"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1.2 SDG7 and Agenda 2030  </a:t>
            </a:r>
            <a:endParaRPr/>
          </a:p>
        </p:txBody>
      </p:sp>
      <p:sp>
        <p:nvSpPr>
          <p:cNvPr id="203" name="Google Shape;203;p9"/>
          <p:cNvSpPr txBox="1"/>
          <p:nvPr/>
        </p:nvSpPr>
        <p:spPr>
          <a:xfrm>
            <a:off x="3458341" y="2220028"/>
            <a:ext cx="606949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“Ensure access to affordable, reliable, sustainable and modern energy for all”</a:t>
            </a:r>
            <a:endParaRPr sz="2800">
              <a:solidFill>
                <a:schemeClr val="dk1"/>
              </a:solidFill>
              <a:latin typeface="Calibri"/>
              <a:ea typeface="Calibri"/>
              <a:cs typeface="Calibri"/>
              <a:sym typeface="Calibri"/>
            </a:endParaRPr>
          </a:p>
        </p:txBody>
      </p:sp>
      <p:sp>
        <p:nvSpPr>
          <p:cNvPr id="204" name="Google Shape;204;p9"/>
          <p:cNvSpPr/>
          <p:nvPr/>
        </p:nvSpPr>
        <p:spPr>
          <a:xfrm>
            <a:off x="9753982" y="6091472"/>
            <a:ext cx="1756635" cy="3077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Open Sans"/>
                <a:ea typeface="Open Sans"/>
                <a:cs typeface="Open Sans"/>
                <a:sym typeface="Open Sans"/>
              </a:rPr>
              <a:t>Fuso Nerini et al., 2018 </a:t>
            </a:r>
            <a:endParaRPr i="1" sz="1400">
              <a:solidFill>
                <a:schemeClr val="dk1"/>
              </a:solidFill>
              <a:latin typeface="Open Sans"/>
              <a:ea typeface="Open Sans"/>
              <a:cs typeface="Open Sans"/>
              <a:sym typeface="Open Sans"/>
            </a:endParaRPr>
          </a:p>
        </p:txBody>
      </p:sp>
      <p:pic>
        <p:nvPicPr>
          <p:cNvPr id="205" name="Google Shape;205;p9"/>
          <p:cNvPicPr preferRelativeResize="0"/>
          <p:nvPr>
            <p:ph idx="1" type="body"/>
          </p:nvPr>
        </p:nvPicPr>
        <p:blipFill rotWithShape="1">
          <a:blip r:embed="rId4">
            <a:alphaModFix/>
          </a:blip>
          <a:srcRect b="0" l="0" r="0" t="0"/>
          <a:stretch/>
        </p:blipFill>
        <p:spPr>
          <a:xfrm>
            <a:off x="969593" y="1781758"/>
            <a:ext cx="2228548" cy="2235413"/>
          </a:xfrm>
          <a:prstGeom prst="rect">
            <a:avLst/>
          </a:prstGeom>
          <a:noFill/>
          <a:ln>
            <a:noFill/>
          </a:ln>
        </p:spPr>
      </p:pic>
      <p:pic>
        <p:nvPicPr>
          <p:cNvPr id="206" name="Google Shape;206;p9"/>
          <p:cNvPicPr preferRelativeResize="0"/>
          <p:nvPr/>
        </p:nvPicPr>
        <p:blipFill rotWithShape="1">
          <a:blip r:embed="rId5">
            <a:alphaModFix/>
          </a:blip>
          <a:srcRect b="0" l="0" r="0" t="0"/>
          <a:stretch/>
        </p:blipFill>
        <p:spPr>
          <a:xfrm>
            <a:off x="973365" y="4081514"/>
            <a:ext cx="1080000" cy="1080000"/>
          </a:xfrm>
          <a:prstGeom prst="rect">
            <a:avLst/>
          </a:prstGeom>
          <a:noFill/>
          <a:ln>
            <a:noFill/>
          </a:ln>
        </p:spPr>
      </p:pic>
      <p:pic>
        <p:nvPicPr>
          <p:cNvPr id="207" name="Google Shape;207;p9"/>
          <p:cNvPicPr preferRelativeResize="0"/>
          <p:nvPr/>
        </p:nvPicPr>
        <p:blipFill rotWithShape="1">
          <a:blip r:embed="rId6">
            <a:alphaModFix/>
          </a:blip>
          <a:srcRect b="0" l="0" r="0" t="0"/>
          <a:stretch/>
        </p:blipFill>
        <p:spPr>
          <a:xfrm>
            <a:off x="2116008" y="4067611"/>
            <a:ext cx="1080000" cy="1080000"/>
          </a:xfrm>
          <a:prstGeom prst="rect">
            <a:avLst/>
          </a:prstGeom>
          <a:noFill/>
          <a:ln>
            <a:noFill/>
          </a:ln>
        </p:spPr>
      </p:pic>
      <p:pic>
        <p:nvPicPr>
          <p:cNvPr id="208" name="Google Shape;208;p9"/>
          <p:cNvPicPr preferRelativeResize="0"/>
          <p:nvPr/>
        </p:nvPicPr>
        <p:blipFill rotWithShape="1">
          <a:blip r:embed="rId7">
            <a:alphaModFix/>
          </a:blip>
          <a:srcRect b="0" l="0" r="0" t="0"/>
          <a:stretch/>
        </p:blipFill>
        <p:spPr>
          <a:xfrm>
            <a:off x="3258651" y="4074995"/>
            <a:ext cx="1080000" cy="1080000"/>
          </a:xfrm>
          <a:prstGeom prst="rect">
            <a:avLst/>
          </a:prstGeom>
          <a:noFill/>
          <a:ln>
            <a:noFill/>
          </a:ln>
        </p:spPr>
      </p:pic>
      <p:pic>
        <p:nvPicPr>
          <p:cNvPr id="209" name="Google Shape;209;p9"/>
          <p:cNvPicPr preferRelativeResize="0"/>
          <p:nvPr/>
        </p:nvPicPr>
        <p:blipFill rotWithShape="1">
          <a:blip r:embed="rId8">
            <a:alphaModFix/>
          </a:blip>
          <a:srcRect b="0" l="0" r="0" t="0"/>
          <a:stretch/>
        </p:blipFill>
        <p:spPr>
          <a:xfrm>
            <a:off x="4408159" y="4074995"/>
            <a:ext cx="1080000" cy="1080000"/>
          </a:xfrm>
          <a:prstGeom prst="rect">
            <a:avLst/>
          </a:prstGeom>
          <a:noFill/>
          <a:ln>
            <a:noFill/>
          </a:ln>
        </p:spPr>
      </p:pic>
      <p:pic>
        <p:nvPicPr>
          <p:cNvPr id="210" name="Google Shape;210;p9"/>
          <p:cNvPicPr preferRelativeResize="0"/>
          <p:nvPr/>
        </p:nvPicPr>
        <p:blipFill rotWithShape="1">
          <a:blip r:embed="rId9">
            <a:alphaModFix/>
          </a:blip>
          <a:srcRect b="0" l="0" r="0" t="0"/>
          <a:stretch/>
        </p:blipFill>
        <p:spPr>
          <a:xfrm>
            <a:off x="5550802" y="4074995"/>
            <a:ext cx="1080000" cy="1080000"/>
          </a:xfrm>
          <a:prstGeom prst="rect">
            <a:avLst/>
          </a:prstGeom>
          <a:noFill/>
          <a:ln>
            <a:noFill/>
          </a:ln>
        </p:spPr>
      </p:pic>
      <p:pic>
        <p:nvPicPr>
          <p:cNvPr id="211" name="Google Shape;211;p9"/>
          <p:cNvPicPr preferRelativeResize="0"/>
          <p:nvPr/>
        </p:nvPicPr>
        <p:blipFill rotWithShape="1">
          <a:blip r:embed="rId10">
            <a:alphaModFix/>
          </a:blip>
          <a:srcRect b="0" l="0" r="0" t="0"/>
          <a:stretch/>
        </p:blipFill>
        <p:spPr>
          <a:xfrm>
            <a:off x="6693444" y="4070559"/>
            <a:ext cx="1080000" cy="1080000"/>
          </a:xfrm>
          <a:prstGeom prst="rect">
            <a:avLst/>
          </a:prstGeom>
          <a:noFill/>
          <a:ln>
            <a:noFill/>
          </a:ln>
        </p:spPr>
      </p:pic>
      <p:pic>
        <p:nvPicPr>
          <p:cNvPr id="212" name="Google Shape;212;p9"/>
          <p:cNvPicPr preferRelativeResize="0"/>
          <p:nvPr/>
        </p:nvPicPr>
        <p:blipFill rotWithShape="1">
          <a:blip r:embed="rId11">
            <a:alphaModFix/>
          </a:blip>
          <a:srcRect b="0" l="0" r="0" t="0"/>
          <a:stretch/>
        </p:blipFill>
        <p:spPr>
          <a:xfrm>
            <a:off x="7842952" y="4067611"/>
            <a:ext cx="1080000" cy="1080000"/>
          </a:xfrm>
          <a:prstGeom prst="rect">
            <a:avLst/>
          </a:prstGeom>
          <a:noFill/>
          <a:ln>
            <a:noFill/>
          </a:ln>
        </p:spPr>
      </p:pic>
      <p:pic>
        <p:nvPicPr>
          <p:cNvPr id="213" name="Google Shape;213;p9"/>
          <p:cNvPicPr preferRelativeResize="0"/>
          <p:nvPr/>
        </p:nvPicPr>
        <p:blipFill rotWithShape="1">
          <a:blip r:embed="rId12">
            <a:alphaModFix/>
          </a:blip>
          <a:srcRect b="0" l="0" r="0" t="0"/>
          <a:stretch/>
        </p:blipFill>
        <p:spPr>
          <a:xfrm>
            <a:off x="8985595" y="4067611"/>
            <a:ext cx="1080000" cy="1080000"/>
          </a:xfrm>
          <a:prstGeom prst="rect">
            <a:avLst/>
          </a:prstGeom>
          <a:noFill/>
          <a:ln>
            <a:noFill/>
          </a:ln>
        </p:spPr>
      </p:pic>
      <p:pic>
        <p:nvPicPr>
          <p:cNvPr id="214" name="Google Shape;214;p9"/>
          <p:cNvPicPr preferRelativeResize="0"/>
          <p:nvPr/>
        </p:nvPicPr>
        <p:blipFill rotWithShape="1">
          <a:blip r:embed="rId13">
            <a:alphaModFix/>
          </a:blip>
          <a:srcRect b="0" l="0" r="0" t="0"/>
          <a:stretch/>
        </p:blipFill>
        <p:spPr>
          <a:xfrm>
            <a:off x="10135103" y="4067611"/>
            <a:ext cx="1080000" cy="1080000"/>
          </a:xfrm>
          <a:prstGeom prst="rect">
            <a:avLst/>
          </a:prstGeom>
          <a:noFill/>
          <a:ln>
            <a:noFill/>
          </a:ln>
        </p:spPr>
      </p:pic>
      <p:pic>
        <p:nvPicPr>
          <p:cNvPr id="215" name="Google Shape;215;p9"/>
          <p:cNvPicPr preferRelativeResize="0"/>
          <p:nvPr/>
        </p:nvPicPr>
        <p:blipFill rotWithShape="1">
          <a:blip r:embed="rId14">
            <a:alphaModFix/>
          </a:blip>
          <a:srcRect b="0" l="0" r="0" t="0"/>
          <a:stretch/>
        </p:blipFill>
        <p:spPr>
          <a:xfrm>
            <a:off x="972126" y="5226469"/>
            <a:ext cx="1080000" cy="1080000"/>
          </a:xfrm>
          <a:prstGeom prst="rect">
            <a:avLst/>
          </a:prstGeom>
          <a:noFill/>
          <a:ln>
            <a:noFill/>
          </a:ln>
        </p:spPr>
      </p:pic>
      <p:pic>
        <p:nvPicPr>
          <p:cNvPr id="216" name="Google Shape;216;p9"/>
          <p:cNvPicPr preferRelativeResize="0"/>
          <p:nvPr/>
        </p:nvPicPr>
        <p:blipFill rotWithShape="1">
          <a:blip r:embed="rId15">
            <a:alphaModFix/>
          </a:blip>
          <a:srcRect b="0" l="0" r="0" t="0"/>
          <a:stretch/>
        </p:blipFill>
        <p:spPr>
          <a:xfrm>
            <a:off x="2115573" y="5217315"/>
            <a:ext cx="1080000" cy="1080000"/>
          </a:xfrm>
          <a:prstGeom prst="rect">
            <a:avLst/>
          </a:prstGeom>
          <a:noFill/>
          <a:ln>
            <a:noFill/>
          </a:ln>
        </p:spPr>
      </p:pic>
      <p:pic>
        <p:nvPicPr>
          <p:cNvPr id="217" name="Google Shape;217;p9"/>
          <p:cNvPicPr preferRelativeResize="0"/>
          <p:nvPr/>
        </p:nvPicPr>
        <p:blipFill rotWithShape="1">
          <a:blip r:embed="rId16">
            <a:alphaModFix/>
          </a:blip>
          <a:srcRect b="0" l="0" r="0" t="0"/>
          <a:stretch/>
        </p:blipFill>
        <p:spPr>
          <a:xfrm>
            <a:off x="3259021" y="5226469"/>
            <a:ext cx="1080000" cy="1080000"/>
          </a:xfrm>
          <a:prstGeom prst="rect">
            <a:avLst/>
          </a:prstGeom>
          <a:noFill/>
          <a:ln>
            <a:noFill/>
          </a:ln>
        </p:spPr>
      </p:pic>
      <p:pic>
        <p:nvPicPr>
          <p:cNvPr id="218" name="Google Shape;218;p9"/>
          <p:cNvPicPr preferRelativeResize="0"/>
          <p:nvPr/>
        </p:nvPicPr>
        <p:blipFill rotWithShape="1">
          <a:blip r:embed="rId17">
            <a:alphaModFix/>
          </a:blip>
          <a:srcRect b="0" l="0" r="0" t="0"/>
          <a:stretch/>
        </p:blipFill>
        <p:spPr>
          <a:xfrm>
            <a:off x="4409333" y="5226469"/>
            <a:ext cx="1080000" cy="1080000"/>
          </a:xfrm>
          <a:prstGeom prst="rect">
            <a:avLst/>
          </a:prstGeom>
          <a:noFill/>
          <a:ln>
            <a:noFill/>
          </a:ln>
        </p:spPr>
      </p:pic>
      <p:pic>
        <p:nvPicPr>
          <p:cNvPr id="219" name="Google Shape;219;p9"/>
          <p:cNvPicPr preferRelativeResize="0"/>
          <p:nvPr/>
        </p:nvPicPr>
        <p:blipFill rotWithShape="1">
          <a:blip r:embed="rId18">
            <a:alphaModFix/>
          </a:blip>
          <a:srcRect b="0" l="0" r="0" t="0"/>
          <a:stretch/>
        </p:blipFill>
        <p:spPr>
          <a:xfrm>
            <a:off x="5552780" y="5226469"/>
            <a:ext cx="1080000" cy="1080000"/>
          </a:xfrm>
          <a:prstGeom prst="rect">
            <a:avLst/>
          </a:prstGeom>
          <a:noFill/>
          <a:ln>
            <a:noFill/>
          </a:ln>
        </p:spPr>
      </p:pic>
      <p:pic>
        <p:nvPicPr>
          <p:cNvPr id="220" name="Google Shape;220;p9"/>
          <p:cNvPicPr preferRelativeResize="0"/>
          <p:nvPr/>
        </p:nvPicPr>
        <p:blipFill rotWithShape="1">
          <a:blip r:embed="rId19">
            <a:alphaModFix/>
          </a:blip>
          <a:srcRect b="0" l="0" r="0" t="0"/>
          <a:stretch/>
        </p:blipFill>
        <p:spPr>
          <a:xfrm>
            <a:off x="6703093" y="5215633"/>
            <a:ext cx="1073135" cy="1100594"/>
          </a:xfrm>
          <a:prstGeom prst="rect">
            <a:avLst/>
          </a:prstGeom>
          <a:noFill/>
          <a:ln>
            <a:noFill/>
          </a:ln>
        </p:spPr>
      </p:pic>
      <p:pic>
        <p:nvPicPr>
          <p:cNvPr id="221" name="Google Shape;221;p9"/>
          <p:cNvPicPr preferRelativeResize="0"/>
          <p:nvPr/>
        </p:nvPicPr>
        <p:blipFill rotWithShape="1">
          <a:blip r:embed="rId20">
            <a:alphaModFix/>
          </a:blip>
          <a:srcRect b="0" l="0" r="0" t="0"/>
          <a:stretch/>
        </p:blipFill>
        <p:spPr>
          <a:xfrm>
            <a:off x="7846540" y="5211868"/>
            <a:ext cx="1080000" cy="1080000"/>
          </a:xfrm>
          <a:prstGeom prst="rect">
            <a:avLst/>
          </a:prstGeom>
          <a:noFill/>
          <a:ln>
            <a:noFill/>
          </a:ln>
        </p:spPr>
      </p:pic>
      <p:sp>
        <p:nvSpPr>
          <p:cNvPr id="222" name="Google Shape;222;p9"/>
          <p:cNvSpPr txBox="1"/>
          <p:nvPr/>
        </p:nvSpPr>
        <p:spPr>
          <a:xfrm>
            <a:off x="879584" y="6385553"/>
            <a:ext cx="1977582" cy="25947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050">
                <a:solidFill>
                  <a:schemeClr val="dk1"/>
                </a:solidFill>
                <a:latin typeface="Open Sans"/>
                <a:ea typeface="Open Sans"/>
                <a:cs typeface="Open Sans"/>
                <a:sym typeface="Open Sans"/>
              </a:rPr>
              <a:t>Picture source</a:t>
            </a:r>
            <a:r>
              <a:rPr lang="en-US" sz="1050">
                <a:solidFill>
                  <a:schemeClr val="dk1"/>
                </a:solidFill>
                <a:latin typeface="Open Sans"/>
                <a:ea typeface="Open Sans"/>
                <a:cs typeface="Open Sans"/>
                <a:sym typeface="Open Sans"/>
              </a:rPr>
              <a:t>: UN, 2021, </a:t>
            </a:r>
            <a:r>
              <a:rPr lang="en-US" sz="1050" u="sng">
                <a:solidFill>
                  <a:schemeClr val="dk1"/>
                </a:solidFill>
                <a:latin typeface="Open Sans"/>
                <a:ea typeface="Open Sans"/>
                <a:cs typeface="Open Sans"/>
                <a:sym typeface="Open Sans"/>
                <a:hlinkClick r:id="rId21">
                  <a:extLst>
                    <a:ext uri="{A12FA001-AC4F-418D-AE19-62706E023703}">
                      <ahyp:hlinkClr val="tx"/>
                    </a:ext>
                  </a:extLst>
                </a:hlinkClick>
              </a:rPr>
              <a:t>I</a:t>
            </a:r>
            <a:r>
              <a:rPr lang="en-US" sz="1050">
                <a:solidFill>
                  <a:schemeClr val="dk1"/>
                </a:solidFill>
                <a:latin typeface="Open Sans"/>
                <a:ea typeface="Open Sans"/>
                <a:cs typeface="Open Sans"/>
                <a:sym typeface="Open Sans"/>
              </a:rPr>
              <a:t>, </a:t>
            </a:r>
            <a:endParaRPr/>
          </a:p>
        </p:txBody>
      </p:sp>
      <p:sp>
        <p:nvSpPr>
          <p:cNvPr id="223" name="Google Shape;223;p9"/>
          <p:cNvSpPr/>
          <p:nvPr/>
        </p:nvSpPr>
        <p:spPr>
          <a:xfrm>
            <a:off x="8403626" y="52995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1_Lecture1_Slide9.mp3" id="224" name="Google Shape;224;p9"/>
          <p:cNvPicPr preferRelativeResize="0"/>
          <p:nvPr/>
        </p:nvPicPr>
        <p:blipFill rotWithShape="1">
          <a:blip r:embed="rId22">
            <a:alphaModFix/>
          </a:blip>
          <a:srcRect b="0" l="0" r="0" t="0"/>
          <a:stretch/>
        </p:blipFill>
        <p:spPr>
          <a:xfrm>
            <a:off x="8474991" y="59304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2021-02-10T16:48:02Z</dcterms:created>
  <dc:creator>Sarel Greyling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