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
      <p:font typeface="Open Sans ExtraBold" panose="020B0606030504020204" pitchFamily="34" charset="0"/>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modifyVerifier cryptProviderType="rsaAES" cryptAlgorithmClass="hash" cryptAlgorithmType="typeAny" cryptAlgorithmSid="14" spinCount="100000" saltData="uMaUf1u8hGw76DK5QTBQFw==" hashData="kX5WHJVFJRECZGTZJziFSdnXxcX0lx2jOjS57B0EpK1dpUFovlKQc6XBaWvu5aERpB2/FGBMkrIFlbf/ge71Yg=="/>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dqphqaQwbVScLOWGQmZx1Z0GIQ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81"/>
  </p:normalViewPr>
  <p:slideViewPr>
    <p:cSldViewPr snapToGrid="0">
      <p:cViewPr varScale="1">
        <p:scale>
          <a:sx n="116" d="100"/>
          <a:sy n="116" d="100"/>
        </p:scale>
        <p:origin x="656"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Les données </a:t>
            </a:r>
            <a:r>
              <a:rPr lang="en-US">
                <a:solidFill>
                  <a:srgbClr val="000000"/>
                </a:solidFill>
                <a:latin typeface="Arial"/>
                <a:ea typeface="Arial"/>
                <a:cs typeface="Arial"/>
                <a:sym typeface="Arial"/>
              </a:rPr>
              <a:t>de points sont </a:t>
            </a:r>
            <a:r>
              <a:rPr lang="en-US" sz="1200" b="0" i="0" u="none" strike="noStrike" cap="none">
                <a:solidFill>
                  <a:srgbClr val="000000"/>
                </a:solidFill>
                <a:latin typeface="Arial"/>
                <a:ea typeface="Arial"/>
                <a:cs typeface="Arial"/>
                <a:sym typeface="Arial"/>
              </a:rPr>
              <a:t>décrites par un seul sommet, aucun de ces sommets n'étant connecté à un autre. Au lieu de cela, ils forment tous leurs propres unités. En général, ils disposent d'un ensemble unique de coordonnées X et Y ainsi que de coordonnées spatiales. Dans la plupart des cas, il existe également des données d'attribut qui </a:t>
            </a:r>
            <a:r>
              <a:rPr lang="en-US">
                <a:solidFill>
                  <a:srgbClr val="000000"/>
                </a:solidFill>
                <a:latin typeface="Arial"/>
                <a:ea typeface="Arial"/>
                <a:cs typeface="Arial"/>
                <a:sym typeface="Arial"/>
              </a:rPr>
              <a:t>décrivent </a:t>
            </a:r>
            <a:r>
              <a:rPr lang="en-US" sz="1200" b="0" i="0" u="none" strike="noStrike" cap="none">
                <a:solidFill>
                  <a:srgbClr val="000000"/>
                </a:solidFill>
                <a:latin typeface="Arial"/>
                <a:ea typeface="Arial"/>
                <a:cs typeface="Arial"/>
                <a:sym typeface="Arial"/>
              </a:rPr>
              <a:t>chaque point et aident l'utilisateur à faire la distinction </a:t>
            </a:r>
            <a:r>
              <a:rPr lang="en-US">
                <a:solidFill>
                  <a:srgbClr val="000000"/>
                </a:solidFill>
                <a:latin typeface="Arial"/>
                <a:ea typeface="Arial"/>
                <a:cs typeface="Arial"/>
                <a:sym typeface="Arial"/>
              </a:rPr>
              <a:t>entre </a:t>
            </a:r>
            <a:r>
              <a:rPr lang="en-US" sz="1200" b="0" i="0" u="none" strike="noStrike" cap="none">
                <a:solidFill>
                  <a:srgbClr val="000000"/>
                </a:solidFill>
                <a:latin typeface="Arial"/>
                <a:ea typeface="Arial"/>
                <a:cs typeface="Arial"/>
                <a:sym typeface="Arial"/>
              </a:rPr>
              <a:t>un point et un autre. Ce qui est considéré comme un point est subjectif. Qu'entendons-nous par là ? Un </a:t>
            </a:r>
            <a:r>
              <a:rPr lang="en-US" sz="1200" i="0" u="none" strike="noStrike" cap="none">
                <a:solidFill>
                  <a:srgbClr val="000000"/>
                </a:solidFill>
                <a:latin typeface="Arial"/>
                <a:ea typeface="Arial"/>
                <a:cs typeface="Arial"/>
                <a:sym typeface="Arial"/>
              </a:rPr>
              <a:t>point représente une </a:t>
            </a:r>
            <a:r>
              <a:rPr lang="en-US">
                <a:solidFill>
                  <a:srgbClr val="000000"/>
                </a:solidFill>
                <a:latin typeface="Arial"/>
                <a:ea typeface="Arial"/>
                <a:cs typeface="Arial"/>
                <a:sym typeface="Arial"/>
              </a:rPr>
              <a:t>caractéristique sans </a:t>
            </a:r>
            <a:r>
              <a:rPr lang="en-US" sz="1200" i="0" u="none" strike="noStrike" cap="none">
                <a:solidFill>
                  <a:srgbClr val="000000"/>
                </a:solidFill>
                <a:latin typeface="Arial"/>
                <a:ea typeface="Arial"/>
                <a:cs typeface="Arial"/>
                <a:sym typeface="Arial"/>
              </a:rPr>
              <a:t>zone. </a:t>
            </a:r>
            <a:r>
              <a:rPr lang="en-US">
                <a:solidFill>
                  <a:srgbClr val="000000"/>
                </a:solidFill>
                <a:latin typeface="Arial"/>
                <a:ea typeface="Arial"/>
                <a:cs typeface="Arial"/>
                <a:sym typeface="Arial"/>
              </a:rPr>
              <a:t>Lorsqu'un </a:t>
            </a:r>
            <a:r>
              <a:rPr lang="en-US" sz="1200" i="0" u="none" strike="noStrike" cap="none">
                <a:solidFill>
                  <a:srgbClr val="000000"/>
                </a:solidFill>
                <a:latin typeface="Arial"/>
                <a:ea typeface="Arial"/>
                <a:cs typeface="Arial"/>
                <a:sym typeface="Arial"/>
              </a:rPr>
              <a:t>élément </a:t>
            </a:r>
            <a:r>
              <a:rPr lang="en-US">
                <a:solidFill>
                  <a:srgbClr val="000000"/>
                </a:solidFill>
                <a:latin typeface="Arial"/>
                <a:ea typeface="Arial"/>
                <a:cs typeface="Arial"/>
                <a:sym typeface="Arial"/>
              </a:rPr>
              <a:t>n'a pas de </a:t>
            </a:r>
            <a:r>
              <a:rPr lang="en-US" sz="1200" b="0" i="0" u="none" strike="noStrike" cap="none">
                <a:solidFill>
                  <a:srgbClr val="000000"/>
                </a:solidFill>
                <a:latin typeface="Arial"/>
                <a:ea typeface="Arial"/>
                <a:cs typeface="Arial"/>
                <a:sym typeface="Arial"/>
              </a:rPr>
              <a:t>zone</a:t>
            </a:r>
            <a:r>
              <a:rPr lang="en-US">
                <a:solidFill>
                  <a:srgbClr val="000000"/>
                </a:solidFill>
                <a:latin typeface="Arial"/>
                <a:ea typeface="Arial"/>
                <a:cs typeface="Arial"/>
                <a:sym typeface="Arial"/>
              </a:rPr>
              <a:t>, cela </a:t>
            </a:r>
            <a:r>
              <a:rPr lang="en-US" sz="1200" b="0" i="0" u="none" strike="noStrike" cap="none">
                <a:solidFill>
                  <a:srgbClr val="000000"/>
                </a:solidFill>
                <a:latin typeface="Arial"/>
                <a:ea typeface="Arial"/>
                <a:cs typeface="Arial"/>
                <a:sym typeface="Arial"/>
              </a:rPr>
              <a:t>dépend fortement de l'échelle de la carte. Si vous représentez un pays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chaque ville de ce pays peut être considérée comme un point. En revanche, si vous disposez d'un plan de ville, les différents bâtiments ou points d'intérêt peuvent être représentés par des points.</a:t>
            </a:r>
            <a:endParaRPr sz="1200" b="0" i="0" u="none" strike="noStrike" cap="none">
              <a:solidFill>
                <a:srgbClr val="000000"/>
              </a:solidFill>
              <a:latin typeface="Arial"/>
              <a:ea typeface="Arial"/>
              <a:cs typeface="Arial"/>
              <a:sym typeface="Arial"/>
            </a:endParaRPr>
          </a:p>
        </p:txBody>
      </p:sp>
      <p:sp>
        <p:nvSpPr>
          <p:cNvPr id="288" name="Google Shape;28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0" name="Google Shape;300;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 deuxième type de données vectorielles est celui des lignes. Les données linéaires </a:t>
            </a:r>
            <a:r>
              <a:rPr lang="en-US">
                <a:solidFill>
                  <a:srgbClr val="000000"/>
                </a:solidFill>
                <a:latin typeface="Arial"/>
                <a:ea typeface="Arial"/>
                <a:cs typeface="Arial"/>
                <a:sym typeface="Arial"/>
              </a:rPr>
              <a:t>sont constituées </a:t>
            </a:r>
            <a:r>
              <a:rPr lang="en-US" sz="1200" b="0" i="0" u="none" strike="noStrike" cap="none">
                <a:solidFill>
                  <a:srgbClr val="000000"/>
                </a:solidFill>
                <a:latin typeface="Arial"/>
                <a:ea typeface="Arial"/>
                <a:cs typeface="Arial"/>
                <a:sym typeface="Arial"/>
              </a:rPr>
              <a:t>d'au moins deux ou plusieurs sommets reliés les uns aux autres. Dans cette image, nous avons mis en évidence l'une des lignes en rouge. À chaque extrémité de cette ligne rouge, il y a un sommet, et comme ils sont connectés les uns aux autres, ils forment une ligne. Et tout comme les points, elles comportent des attributs descriptifs</a:t>
            </a:r>
            <a:r>
              <a:rPr lang="en-US">
                <a:solidFill>
                  <a:srgbClr val="000000"/>
                </a:solidFill>
                <a:latin typeface="Arial"/>
                <a:ea typeface="Arial"/>
                <a:cs typeface="Arial"/>
                <a:sym typeface="Arial"/>
              </a:rPr>
              <a:t>. S'il s'était </a:t>
            </a:r>
            <a:r>
              <a:rPr lang="en-US" sz="1200" b="0" i="0" u="none" strike="noStrike" cap="none">
                <a:solidFill>
                  <a:srgbClr val="000000"/>
                </a:solidFill>
                <a:latin typeface="Arial"/>
                <a:ea typeface="Arial"/>
                <a:cs typeface="Arial"/>
                <a:sym typeface="Arial"/>
              </a:rPr>
              <a:t>agi d'une </a:t>
            </a:r>
            <a:r>
              <a:rPr lang="en-US">
                <a:solidFill>
                  <a:srgbClr val="000000"/>
                </a:solidFill>
                <a:latin typeface="Arial"/>
                <a:ea typeface="Arial"/>
                <a:cs typeface="Arial"/>
                <a:sym typeface="Arial"/>
              </a:rPr>
              <a:t>ligne de transmission</a:t>
            </a:r>
            <a:r>
              <a:rPr lang="en-US" sz="1200" b="0" i="0" u="none" strike="noStrike" cap="none">
                <a:solidFill>
                  <a:srgbClr val="000000"/>
                </a:solidFill>
                <a:latin typeface="Arial"/>
                <a:ea typeface="Arial"/>
                <a:cs typeface="Arial"/>
                <a:sym typeface="Arial"/>
              </a:rPr>
              <a:t>, la tension des lignes aurait peut-être été un attribut. Les lignes ont une longueur, mais elles n'ont pas de surface. Là encore, comme pour les points, l'échelle est importante. Si vous représentez un pays, le réseau fluvial peut être une couche de lignes. Si vous zoomez sur un paysage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 réseau fluvial peut très bien être représenté par un polygone.</a:t>
            </a:r>
            <a:endParaRPr/>
          </a:p>
        </p:txBody>
      </p:sp>
      <p:sp>
        <p:nvSpPr>
          <p:cNvPr id="301" name="Google Shape;301;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Les polygones sont le dernier type de données vectorielles. Les polygones forment des zones fermées</a:t>
            </a:r>
            <a:r>
              <a:rPr lang="en-US">
                <a:solidFill>
                  <a:srgbClr val="000000"/>
                </a:solidFill>
                <a:latin typeface="Arial"/>
                <a:ea typeface="Arial"/>
                <a:cs typeface="Arial"/>
                <a:sym typeface="Arial"/>
              </a:rPr>
              <a:t>. Ils </a:t>
            </a:r>
            <a:r>
              <a:rPr lang="en-US" sz="1200" b="0" i="0" u="none" strike="noStrike" cap="none">
                <a:solidFill>
                  <a:srgbClr val="000000"/>
                </a:solidFill>
                <a:latin typeface="Arial"/>
                <a:ea typeface="Arial"/>
                <a:cs typeface="Arial"/>
                <a:sym typeface="Arial"/>
              </a:rPr>
              <a:t>sont très similaires aux lignes. La différence est qu'ils sont constitués d'au moins quatre sommets et que le dernier et le premier sommet ont toujours les mêmes coordonnées, formant ainsi la même zone fermée. Tout comme les points et les lignes, elles comportent également des attributs descriptifs. Ici, nous avons une carte de l'Afrique et chaque pays de la carte est son propre polygone</a:t>
            </a:r>
            <a:r>
              <a:rPr lang="en-US">
                <a:solidFill>
                  <a:srgbClr val="000000"/>
                </a:solidFill>
                <a:latin typeface="Arial"/>
                <a:ea typeface="Arial"/>
                <a:cs typeface="Arial"/>
                <a:sym typeface="Arial"/>
              </a:rPr>
              <a:t>. Les </a:t>
            </a:r>
            <a:r>
              <a:rPr lang="en-US" sz="1200" b="0" i="0" u="none" strike="noStrike" cap="none">
                <a:solidFill>
                  <a:srgbClr val="000000"/>
                </a:solidFill>
                <a:latin typeface="Arial"/>
                <a:ea typeface="Arial"/>
                <a:cs typeface="Arial"/>
                <a:sym typeface="Arial"/>
              </a:rPr>
              <a:t>attributs pouvant être </a:t>
            </a:r>
            <a:r>
              <a:rPr lang="en-US">
                <a:solidFill>
                  <a:srgbClr val="000000"/>
                </a:solidFill>
                <a:latin typeface="Arial"/>
                <a:ea typeface="Arial"/>
                <a:cs typeface="Arial"/>
                <a:sym typeface="Arial"/>
              </a:rPr>
              <a:t>associés à ces polygones sont, par exemple, le </a:t>
            </a:r>
            <a:r>
              <a:rPr lang="en-US" sz="1200" b="0" i="0" u="none" strike="noStrike" cap="none">
                <a:solidFill>
                  <a:srgbClr val="000000"/>
                </a:solidFill>
                <a:latin typeface="Arial"/>
                <a:ea typeface="Arial"/>
                <a:cs typeface="Arial"/>
                <a:sym typeface="Arial"/>
              </a:rPr>
              <a:t>nom du pays, la taille de la population </a:t>
            </a:r>
            <a:r>
              <a:rPr lang="en-US">
                <a:solidFill>
                  <a:srgbClr val="000000"/>
                </a:solidFill>
                <a:latin typeface="Arial"/>
                <a:ea typeface="Arial"/>
                <a:cs typeface="Arial"/>
                <a:sym typeface="Arial"/>
              </a:rPr>
              <a:t>et le </a:t>
            </a:r>
            <a:r>
              <a:rPr lang="en-US" sz="1200" b="0" i="0" u="none" strike="noStrike" cap="none">
                <a:solidFill>
                  <a:srgbClr val="000000"/>
                </a:solidFill>
                <a:latin typeface="Arial"/>
                <a:ea typeface="Arial"/>
                <a:cs typeface="Arial"/>
                <a:sym typeface="Arial"/>
              </a:rPr>
              <a:t>taux d'électrification.</a:t>
            </a:r>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314" name="Google Shape;314;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6" name="Google Shape;3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Les données matricielles ou rast</a:t>
            </a:r>
            <a:r>
              <a:rPr lang="en-US">
                <a:solidFill>
                  <a:srgbClr val="000000"/>
                </a:solidFill>
                <a:latin typeface="Arial"/>
                <a:ea typeface="Arial"/>
                <a:cs typeface="Arial"/>
                <a:sym typeface="Arial"/>
              </a:rPr>
              <a:t>er</a:t>
            </a:r>
            <a:r>
              <a:rPr lang="en-US" sz="1200" b="0" i="0" u="none" strike="noStrike" cap="none">
                <a:solidFill>
                  <a:srgbClr val="000000"/>
                </a:solidFill>
                <a:latin typeface="Arial"/>
                <a:ea typeface="Arial"/>
                <a:cs typeface="Arial"/>
                <a:sym typeface="Arial"/>
              </a:rPr>
              <a:t> </a:t>
            </a:r>
            <a:r>
              <a:rPr lang="en-US">
                <a:solidFill>
                  <a:srgbClr val="000000"/>
                </a:solidFill>
                <a:latin typeface="Arial"/>
                <a:ea typeface="Arial"/>
                <a:cs typeface="Arial"/>
                <a:sym typeface="Arial"/>
              </a:rPr>
              <a:t>diffèrent </a:t>
            </a:r>
            <a:r>
              <a:rPr lang="en-US" sz="1200" b="0" i="0" u="none" strike="noStrike" cap="none">
                <a:solidFill>
                  <a:srgbClr val="000000"/>
                </a:solidFill>
                <a:latin typeface="Arial"/>
                <a:ea typeface="Arial"/>
                <a:cs typeface="Arial"/>
                <a:sym typeface="Arial"/>
              </a:rPr>
              <a:t>des données ordinaires à bien des égards. Au lieu de représenter des objets </a:t>
            </a:r>
            <a:r>
              <a:rPr lang="en-US">
                <a:solidFill>
                  <a:srgbClr val="000000"/>
                </a:solidFill>
                <a:latin typeface="Arial"/>
                <a:ea typeface="Arial"/>
                <a:cs typeface="Arial"/>
                <a:sym typeface="Arial"/>
              </a:rPr>
              <a:t>réels </a:t>
            </a:r>
            <a:r>
              <a:rPr lang="en-US" sz="1200" b="0" i="0" u="none" strike="noStrike" cap="none">
                <a:solidFill>
                  <a:srgbClr val="000000"/>
                </a:solidFill>
                <a:latin typeface="Arial"/>
                <a:ea typeface="Arial"/>
                <a:cs typeface="Arial"/>
                <a:sym typeface="Arial"/>
              </a:rPr>
              <a:t>avec des limites claires, les données matricielles sont composées de cellules. Celles-ci forment des matrices et, ensemble, elles représentent des </a:t>
            </a:r>
            <a:r>
              <a:rPr lang="en-US" sz="1200" i="0" u="none" strike="noStrike" cap="none">
                <a:solidFill>
                  <a:srgbClr val="000000"/>
                </a:solidFill>
                <a:latin typeface="Arial"/>
                <a:ea typeface="Arial"/>
                <a:cs typeface="Arial"/>
                <a:sym typeface="Arial"/>
              </a:rPr>
              <a:t>surfaces. Dans cette image, le carré vert </a:t>
            </a:r>
            <a:r>
              <a:rPr lang="en-US">
                <a:solidFill>
                  <a:srgbClr val="000000"/>
                </a:solidFill>
                <a:latin typeface="Arial"/>
                <a:ea typeface="Arial"/>
                <a:cs typeface="Arial"/>
                <a:sym typeface="Arial"/>
              </a:rPr>
              <a:t>représente une </a:t>
            </a:r>
            <a:r>
              <a:rPr lang="en-US" sz="1200" i="0" u="none" strike="noStrike" cap="none">
                <a:solidFill>
                  <a:srgbClr val="000000"/>
                </a:solidFill>
                <a:latin typeface="Arial"/>
                <a:ea typeface="Arial"/>
                <a:cs typeface="Arial"/>
                <a:sym typeface="Arial"/>
              </a:rPr>
              <a:t>cellule et, avec les cellules blanches qui l'entourent, il forme une matrice. Cette matrice est ce que nous appelons </a:t>
            </a:r>
            <a:r>
              <a:rPr lang="en-US">
                <a:solidFill>
                  <a:srgbClr val="000000"/>
                </a:solidFill>
                <a:latin typeface="Arial"/>
                <a:ea typeface="Arial"/>
                <a:cs typeface="Arial"/>
                <a:sym typeface="Arial"/>
              </a:rPr>
              <a:t>raster</a:t>
            </a:r>
            <a:r>
              <a:rPr lang="en-US" sz="1200" i="0" u="none" strike="noStrike" cap="none">
                <a:solidFill>
                  <a:srgbClr val="000000"/>
                </a:solidFill>
                <a:latin typeface="Arial"/>
                <a:ea typeface="Arial"/>
                <a:cs typeface="Arial"/>
                <a:sym typeface="Arial"/>
              </a:rPr>
              <a:t>. Chaque </a:t>
            </a:r>
            <a:r>
              <a:rPr lang="en-US" sz="1200" b="0" i="0" u="none" strike="noStrike" cap="none">
                <a:solidFill>
                  <a:srgbClr val="000000"/>
                </a:solidFill>
                <a:latin typeface="Arial"/>
                <a:ea typeface="Arial"/>
                <a:cs typeface="Arial"/>
                <a:sym typeface="Arial"/>
              </a:rPr>
              <a:t>cellule possède ses propres données stockées sous forme de coordonnées et d'attributs. Les données matricielles constituent donc une bonne option pour représenter des surfaces continues sur de grandes étendues. En </a:t>
            </a:r>
            <a:r>
              <a:rPr lang="en-US">
                <a:solidFill>
                  <a:srgbClr val="000000"/>
                </a:solidFill>
                <a:latin typeface="Arial"/>
                <a:ea typeface="Arial"/>
                <a:cs typeface="Arial"/>
                <a:sym typeface="Arial"/>
              </a:rPr>
              <a:t>effet, </a:t>
            </a:r>
            <a:r>
              <a:rPr lang="en-US" sz="1200" b="0" i="0" u="none" strike="noStrike" cap="none">
                <a:solidFill>
                  <a:srgbClr val="000000"/>
                </a:solidFill>
                <a:latin typeface="Arial"/>
                <a:ea typeface="Arial"/>
                <a:cs typeface="Arial"/>
                <a:sym typeface="Arial"/>
              </a:rPr>
              <a:t>chacun de ces carrés peut capturer des attributs différents et transmettre un message différent. Les données matricielles </a:t>
            </a:r>
            <a:r>
              <a:rPr lang="en-US">
                <a:solidFill>
                  <a:srgbClr val="000000"/>
                </a:solidFill>
                <a:latin typeface="Arial"/>
                <a:ea typeface="Arial"/>
                <a:cs typeface="Arial"/>
                <a:sym typeface="Arial"/>
              </a:rPr>
              <a:t>sont généralement divisées </a:t>
            </a:r>
            <a:r>
              <a:rPr lang="en-US" sz="1200" b="0" i="0" u="none" strike="noStrike" cap="none">
                <a:solidFill>
                  <a:srgbClr val="000000"/>
                </a:solidFill>
                <a:latin typeface="Arial"/>
                <a:ea typeface="Arial"/>
                <a:cs typeface="Arial"/>
                <a:sym typeface="Arial"/>
              </a:rPr>
              <a:t>en trois groupes : Les données thématiques, les données continues et les données d'imagerie. Les données raster thématiques représentent généralement des </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tels que l'occupation des sols, tandis que les données raster continues représentent des données qui n'ont pas de limites </a:t>
            </a:r>
            <a:r>
              <a:rPr lang="en-US">
                <a:solidFill>
                  <a:srgbClr val="000000"/>
                </a:solidFill>
                <a:latin typeface="Arial"/>
                <a:ea typeface="Arial"/>
                <a:cs typeface="Arial"/>
                <a:sym typeface="Arial"/>
              </a:rPr>
              <a:t>nettes, alors que les </a:t>
            </a:r>
            <a:r>
              <a:rPr lang="en-US" sz="1200" b="0" i="0" u="none" strike="noStrike" cap="none">
                <a:solidFill>
                  <a:srgbClr val="000000"/>
                </a:solidFill>
                <a:latin typeface="Arial"/>
                <a:ea typeface="Arial"/>
                <a:cs typeface="Arial"/>
                <a:sym typeface="Arial"/>
              </a:rPr>
              <a:t>données raster thématiques ont généralement des limites nettes. Les </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continues ont tendance à représenter des données telles que la température, la pente d'élévation et la vitesse du vent. Les </a:t>
            </a:r>
            <a:r>
              <a:rPr lang="en-US">
                <a:solidFill>
                  <a:srgbClr val="000000"/>
                </a:solidFill>
                <a:latin typeface="Arial"/>
                <a:ea typeface="Arial"/>
                <a:cs typeface="Arial"/>
                <a:sym typeface="Arial"/>
              </a:rPr>
              <a:t>rasters d'</a:t>
            </a:r>
            <a:r>
              <a:rPr lang="en-US" sz="1200" b="0" i="0" u="none" strike="noStrike" cap="none">
                <a:solidFill>
                  <a:srgbClr val="000000"/>
                </a:solidFill>
                <a:latin typeface="Arial"/>
                <a:ea typeface="Arial"/>
                <a:cs typeface="Arial"/>
                <a:sym typeface="Arial"/>
              </a:rPr>
              <a:t>imagerie </a:t>
            </a:r>
            <a:r>
              <a:rPr lang="en-US">
                <a:solidFill>
                  <a:srgbClr val="000000"/>
                </a:solidFill>
                <a:latin typeface="Arial"/>
                <a:ea typeface="Arial"/>
                <a:cs typeface="Arial"/>
                <a:sym typeface="Arial"/>
              </a:rPr>
              <a:t>sont des </a:t>
            </a:r>
            <a:r>
              <a:rPr lang="en-US" sz="1200" b="0" i="0" u="none" strike="noStrike" cap="none">
                <a:solidFill>
                  <a:srgbClr val="000000"/>
                </a:solidFill>
                <a:latin typeface="Arial"/>
                <a:ea typeface="Arial"/>
                <a:cs typeface="Arial"/>
                <a:sym typeface="Arial"/>
              </a:rPr>
              <a:t>cartes </a:t>
            </a:r>
            <a:r>
              <a:rPr lang="en-US">
                <a:solidFill>
                  <a:srgbClr val="000000"/>
                </a:solidFill>
                <a:latin typeface="Arial"/>
                <a:ea typeface="Arial"/>
                <a:cs typeface="Arial"/>
                <a:sym typeface="Arial"/>
              </a:rPr>
              <a:t>numérisées </a:t>
            </a:r>
            <a:r>
              <a:rPr lang="en-US" sz="1200" b="0" i="0" u="none" strike="noStrike" cap="none">
                <a:solidFill>
                  <a:srgbClr val="000000"/>
                </a:solidFill>
                <a:latin typeface="Arial"/>
                <a:ea typeface="Arial"/>
                <a:cs typeface="Arial"/>
                <a:sym typeface="Arial"/>
              </a:rPr>
              <a:t>qui sont couramment utilisées comme cartes de base et qui peuvent être utilisées pour s'assurer que les sommets d'un </a:t>
            </a:r>
            <a:r>
              <a:rPr lang="en-US">
                <a:solidFill>
                  <a:srgbClr val="000000"/>
                </a:solidFill>
                <a:latin typeface="Arial"/>
                <a:ea typeface="Arial"/>
                <a:cs typeface="Arial"/>
                <a:sym typeface="Arial"/>
              </a:rPr>
              <a:t>jeu de données </a:t>
            </a:r>
            <a:r>
              <a:rPr lang="en-US" sz="1200" b="0" i="0" u="none" strike="noStrike" cap="none">
                <a:solidFill>
                  <a:srgbClr val="000000"/>
                </a:solidFill>
                <a:latin typeface="Arial"/>
                <a:ea typeface="Arial"/>
                <a:cs typeface="Arial"/>
                <a:sym typeface="Arial"/>
              </a:rPr>
              <a:t>vectorielles sont correctement alignés. Les différents types de données matricielles que vous utilisez ont des implications importantes sur la manière dont les </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peuvent être manipulés</a:t>
            </a:r>
            <a:r>
              <a:rPr lang="en-US">
                <a:solidFill>
                  <a:srgbClr val="000000"/>
                </a:solidFill>
                <a:latin typeface="Arial"/>
                <a:ea typeface="Arial"/>
                <a:cs typeface="Arial"/>
                <a:sym typeface="Arial"/>
              </a:rPr>
              <a:t>. Nous </a:t>
            </a:r>
            <a:r>
              <a:rPr lang="en-US" sz="1200" b="0" i="0" u="none" strike="noStrike" cap="none">
                <a:solidFill>
                  <a:srgbClr val="000000"/>
                </a:solidFill>
                <a:latin typeface="Arial"/>
                <a:ea typeface="Arial"/>
                <a:cs typeface="Arial"/>
                <a:sym typeface="Arial"/>
              </a:rPr>
              <a:t>approfondirons ce </a:t>
            </a:r>
            <a:r>
              <a:rPr lang="en-US">
                <a:solidFill>
                  <a:srgbClr val="000000"/>
                </a:solidFill>
                <a:latin typeface="Arial"/>
                <a:ea typeface="Arial"/>
                <a:cs typeface="Arial"/>
                <a:sym typeface="Arial"/>
              </a:rPr>
              <a:t>point dans ce </a:t>
            </a:r>
            <a:r>
              <a:rPr lang="en-US" sz="1200" b="0" i="0" u="none" strike="noStrike" cap="none">
                <a:solidFill>
                  <a:srgbClr val="000000"/>
                </a:solidFill>
                <a:latin typeface="Arial"/>
                <a:ea typeface="Arial"/>
                <a:cs typeface="Arial"/>
                <a:sym typeface="Arial"/>
              </a:rPr>
              <a:t>cours, mais aussi dans les exercices. L'utilisation des données matricielles couvre un large éventail d'applications</a:t>
            </a:r>
            <a:r>
              <a:rPr lang="en-US">
                <a:solidFill>
                  <a:srgbClr val="000000"/>
                </a:solidFill>
                <a:latin typeface="Arial"/>
                <a:ea typeface="Arial"/>
                <a:cs typeface="Arial"/>
                <a:sym typeface="Arial"/>
              </a:rPr>
              <a:t>. Vous pouvez utiliser les </a:t>
            </a:r>
            <a:r>
              <a:rPr lang="en-US" sz="1200" b="0" i="0" u="none" strike="noStrike" cap="none">
                <a:solidFill>
                  <a:srgbClr val="000000"/>
                </a:solidFill>
                <a:latin typeface="Arial"/>
                <a:ea typeface="Arial"/>
                <a:cs typeface="Arial"/>
                <a:sym typeface="Arial"/>
              </a:rPr>
              <a:t>données matricielles comme cartes de base sous vos vecteurs afin de les valider et de leur donner un contexte. Vous pouvez les utiliser comme cartes de </a:t>
            </a:r>
            <a:r>
              <a:rPr lang="en-US">
                <a:solidFill>
                  <a:srgbClr val="000000"/>
                </a:solidFill>
                <a:latin typeface="Arial"/>
                <a:ea typeface="Arial"/>
                <a:cs typeface="Arial"/>
                <a:sym typeface="Arial"/>
              </a:rPr>
              <a:t>surface </a:t>
            </a:r>
            <a:r>
              <a:rPr lang="en-US" sz="1200" b="0" i="0" u="none" strike="noStrike" cap="none">
                <a:solidFill>
                  <a:srgbClr val="000000"/>
                </a:solidFill>
                <a:latin typeface="Arial"/>
                <a:ea typeface="Arial"/>
                <a:cs typeface="Arial"/>
                <a:sym typeface="Arial"/>
              </a:rPr>
              <a:t>qui fournissent une méthode efficace de stockage de la continuité en tant que surface, ou vous pouvez les utiliser comme cartes thématiques</a:t>
            </a:r>
            <a:r>
              <a:rPr lang="en-US">
                <a:solidFill>
                  <a:srgbClr val="000000"/>
                </a:solidFill>
                <a:latin typeface="Arial"/>
                <a:ea typeface="Arial"/>
                <a:cs typeface="Arial"/>
                <a:sym typeface="Arial"/>
              </a:rPr>
              <a:t>, en </a:t>
            </a:r>
            <a:r>
              <a:rPr lang="en-US" sz="1200" b="0" i="0" u="none" strike="noStrike" cap="none">
                <a:solidFill>
                  <a:srgbClr val="000000"/>
                </a:solidFill>
                <a:latin typeface="Arial"/>
                <a:ea typeface="Arial"/>
                <a:cs typeface="Arial"/>
                <a:sym typeface="Arial"/>
              </a:rPr>
              <a:t>classant une surface en différentes classes en fonction d'un attribut de votre choix.</a:t>
            </a:r>
            <a:endParaRPr/>
          </a:p>
        </p:txBody>
      </p:sp>
      <p:sp>
        <p:nvSpPr>
          <p:cNvPr id="337" name="Google Shape;33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Examinons les implications de chaque taille de cellule. Le niveau de détail représenté par </a:t>
            </a:r>
            <a:r>
              <a:rPr lang="en-US">
                <a:solidFill>
                  <a:srgbClr val="000000"/>
                </a:solidFill>
                <a:latin typeface="Arial"/>
                <a:ea typeface="Arial"/>
                <a:cs typeface="Arial"/>
                <a:sym typeface="Arial"/>
              </a:rPr>
              <a:t>une image matricielle </a:t>
            </a:r>
            <a:r>
              <a:rPr lang="en-US" sz="1200" b="0" i="0" u="none" strike="noStrike" cap="none">
                <a:solidFill>
                  <a:srgbClr val="000000"/>
                </a:solidFill>
                <a:latin typeface="Arial"/>
                <a:ea typeface="Arial"/>
                <a:cs typeface="Arial"/>
                <a:sym typeface="Arial"/>
              </a:rPr>
              <a:t>dépend souvent de la taille des cellules. Parfois, la taille de la cellule est également appelée taille du pixel ou résolution spatiale. La cellule doit être suffisamment petite pour capturer les détails requis, mais suffisamment grande pour que le stockage informatique et l'analyse puissent être effectués efficacement. Plus une zone est homogène en ce qui concerne les variables critiques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telles que la topographie et l'utilisation du sol, plus la taille de la cellule peut être grande sans perdre en précision. La détermination d'une taille de cellule adéquate est très importante pour votre </a:t>
            </a:r>
            <a:r>
              <a:rPr lang="en-US" sz="1200" i="0" u="none" strike="noStrike" cap="none">
                <a:solidFill>
                  <a:srgbClr val="000000"/>
                </a:solidFill>
                <a:latin typeface="Arial"/>
                <a:ea typeface="Arial"/>
                <a:cs typeface="Arial"/>
                <a:sym typeface="Arial"/>
              </a:rPr>
              <a:t>application</a:t>
            </a:r>
            <a:r>
              <a:rPr lang="en-US" sz="1200" b="0" i="0" u="none" strike="noStrike" cap="none">
                <a:solidFill>
                  <a:srgbClr val="000000"/>
                </a:solidFill>
                <a:latin typeface="Arial"/>
                <a:ea typeface="Arial"/>
                <a:cs typeface="Arial"/>
                <a:sym typeface="Arial"/>
              </a:rPr>
              <a:t> SIG. Les </a:t>
            </a:r>
            <a:r>
              <a:rPr lang="en-US" sz="1200" i="0" u="none" strike="noStrike" cap="none">
                <a:solidFill>
                  <a:srgbClr val="000000"/>
                </a:solidFill>
                <a:latin typeface="Arial"/>
                <a:ea typeface="Arial"/>
                <a:cs typeface="Arial"/>
                <a:sym typeface="Arial"/>
              </a:rPr>
              <a:t>images ayant une petite taille de pixel sont dites à </a:t>
            </a:r>
            <a:r>
              <a:rPr lang="en-US" sz="1200" b="0" i="0" u="none" strike="noStrike" cap="none">
                <a:solidFill>
                  <a:srgbClr val="000000"/>
                </a:solidFill>
                <a:latin typeface="Arial"/>
                <a:ea typeface="Arial"/>
                <a:cs typeface="Arial"/>
                <a:sym typeface="Arial"/>
              </a:rPr>
              <a:t>haute résolution parce qu'il est possible de distinguer un haut degré de détail dans l'image</a:t>
            </a:r>
            <a:r>
              <a:rPr lang="en-US">
                <a:solidFill>
                  <a:srgbClr val="000000"/>
                </a:solidFill>
                <a:latin typeface="Arial"/>
                <a:ea typeface="Arial"/>
                <a:cs typeface="Arial"/>
                <a:sym typeface="Arial"/>
              </a:rPr>
              <a:t>. Les images avec une </a:t>
            </a:r>
            <a:r>
              <a:rPr lang="en-US" sz="1200" b="0" i="0" u="none" strike="noStrike" cap="none">
                <a:solidFill>
                  <a:srgbClr val="000000"/>
                </a:solidFill>
                <a:latin typeface="Arial"/>
                <a:ea typeface="Arial"/>
                <a:cs typeface="Arial"/>
                <a:sym typeface="Arial"/>
              </a:rPr>
              <a:t>grande taille de pixel sont dites à basse résolution parce que la quantité de détails est plus faible. Cette diapositive présente les avantages et les inconvénients des petites et grandes </a:t>
            </a:r>
            <a:r>
              <a:rPr lang="en-US">
                <a:solidFill>
                  <a:srgbClr val="000000"/>
                </a:solidFill>
                <a:latin typeface="Arial"/>
                <a:ea typeface="Arial"/>
                <a:cs typeface="Arial"/>
                <a:sym typeface="Arial"/>
              </a:rPr>
              <a:t>tailles de cellules</a:t>
            </a:r>
            <a:r>
              <a:rPr lang="en-US" sz="1200" b="0" i="0" u="none" strike="noStrike" cap="none">
                <a:solidFill>
                  <a:srgbClr val="000000"/>
                </a:solidFill>
                <a:latin typeface="Arial"/>
                <a:ea typeface="Arial"/>
                <a:cs typeface="Arial"/>
                <a:sym typeface="Arial"/>
              </a:rPr>
              <a:t>.  Comme vous pouvez le constater, le choix de la résolution se résume souvent à un compromis entre la précision et le temps de calcul.</a:t>
            </a:r>
            <a:endParaRPr/>
          </a:p>
          <a:p>
            <a:pPr marL="0" lvl="0" indent="0" algn="l" rtl="0">
              <a:spcBef>
                <a:spcPts val="0"/>
              </a:spcBef>
              <a:spcAft>
                <a:spcPts val="0"/>
              </a:spcAft>
              <a:buClr>
                <a:schemeClr val="dk1"/>
              </a:buClr>
              <a:buSzPts val="1200"/>
              <a:buFont typeface="Calibri"/>
              <a:buNone/>
            </a:pPr>
            <a:endParaRPr/>
          </a:p>
        </p:txBody>
      </p:sp>
      <p:sp>
        <p:nvSpPr>
          <p:cNvPr id="355" name="Google Shape;35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La taille des cellules étant très importante</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nous examinerons également la manière dont elles peuvent être modifiées lors d'une analyse. Il est utile de disposer d'</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ayant tous la même taille de cellule. Cependant, dans de nombreux cas, vous ne pourrez pas trouver tous vos ensembles de données avec la même résolution. Dans ce cas, il est nécessaire de modifier la taille des cellules. Dans QGIS, cette opération peut être effectuée à l'aide d'un outil appelé Translate. Nous verrons comment cet outil peut être utilisé dans la pratique un peu plus tard au cours de l'exercice. Nous avons déjà mentionné qu'il existe différents types d'</a:t>
            </a:r>
            <a:r>
              <a:rPr lang="en-US">
                <a:solidFill>
                  <a:srgbClr val="000000"/>
                </a:solidFill>
                <a:latin typeface="Arial"/>
                <a:ea typeface="Arial"/>
                <a:cs typeface="Arial"/>
                <a:sym typeface="Arial"/>
              </a:rPr>
              <a:t>ensembles de données </a:t>
            </a:r>
            <a:r>
              <a:rPr lang="en-US" sz="1200" b="0" i="0" u="none" strike="noStrike" cap="none">
                <a:solidFill>
                  <a:srgbClr val="000000"/>
                </a:solidFill>
                <a:latin typeface="Arial"/>
                <a:ea typeface="Arial"/>
                <a:cs typeface="Arial"/>
                <a:sym typeface="Arial"/>
              </a:rPr>
              <a:t>matricielles : thématiques, </a:t>
            </a:r>
            <a:r>
              <a:rPr lang="en-US">
                <a:solidFill>
                  <a:srgbClr val="000000"/>
                </a:solidFill>
                <a:latin typeface="Arial"/>
                <a:ea typeface="Arial"/>
                <a:cs typeface="Arial"/>
                <a:sym typeface="Arial"/>
              </a:rPr>
              <a:t>continues </a:t>
            </a:r>
            <a:r>
              <a:rPr lang="en-US" sz="1200" b="0" i="0" u="none" strike="noStrike" cap="none">
                <a:solidFill>
                  <a:srgbClr val="000000"/>
                </a:solidFill>
                <a:latin typeface="Arial"/>
                <a:ea typeface="Arial"/>
                <a:cs typeface="Arial"/>
                <a:sym typeface="Arial"/>
              </a:rPr>
              <a:t>et imagées. Nous avons également évoqué le </a:t>
            </a:r>
            <a:r>
              <a:rPr lang="en-US">
                <a:solidFill>
                  <a:srgbClr val="000000"/>
                </a:solidFill>
                <a:latin typeface="Arial"/>
                <a:ea typeface="Arial"/>
                <a:cs typeface="Arial"/>
                <a:sym typeface="Arial"/>
              </a:rPr>
              <a:t>fait </a:t>
            </a:r>
            <a:r>
              <a:rPr lang="en-US" sz="1200" b="0" i="0" u="none" strike="noStrike" cap="none">
                <a:solidFill>
                  <a:srgbClr val="000000"/>
                </a:solidFill>
                <a:latin typeface="Arial"/>
                <a:ea typeface="Arial"/>
                <a:cs typeface="Arial"/>
                <a:sym typeface="Arial"/>
              </a:rPr>
              <a:t>que, selon le type de données matricielles que vous possédez</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les implications </a:t>
            </a:r>
            <a:r>
              <a:rPr lang="en-US">
                <a:solidFill>
                  <a:srgbClr val="000000"/>
                </a:solidFill>
                <a:latin typeface="Arial"/>
                <a:ea typeface="Arial"/>
                <a:cs typeface="Arial"/>
                <a:sym typeface="Arial"/>
              </a:rPr>
              <a:t>concernant la manière dont les ensembles de données </a:t>
            </a:r>
            <a:r>
              <a:rPr lang="en-US" sz="1200" b="0" i="0" u="none" strike="noStrike" cap="none">
                <a:solidFill>
                  <a:srgbClr val="000000"/>
                </a:solidFill>
                <a:latin typeface="Arial"/>
                <a:ea typeface="Arial"/>
                <a:cs typeface="Arial"/>
                <a:sym typeface="Arial"/>
              </a:rPr>
              <a:t>peuvent être modifiés </a:t>
            </a:r>
            <a:r>
              <a:rPr lang="en-US">
                <a:solidFill>
                  <a:srgbClr val="000000"/>
                </a:solidFill>
                <a:latin typeface="Arial"/>
                <a:ea typeface="Arial"/>
                <a:cs typeface="Arial"/>
                <a:sym typeface="Arial"/>
              </a:rPr>
              <a:t>sont </a:t>
            </a:r>
            <a:r>
              <a:rPr lang="en-US" sz="1200" b="0" i="0" u="none" strike="noStrike" cap="none">
                <a:solidFill>
                  <a:srgbClr val="000000"/>
                </a:solidFill>
                <a:latin typeface="Arial"/>
                <a:ea typeface="Arial"/>
                <a:cs typeface="Arial"/>
                <a:sym typeface="Arial"/>
              </a:rPr>
              <a:t>différentes. La modification de la taille des cellules est l'une de ces implications. Si nous avons un </a:t>
            </a:r>
            <a:r>
              <a:rPr lang="en-US">
                <a:solidFill>
                  <a:srgbClr val="000000"/>
                </a:solidFill>
                <a:latin typeface="Arial"/>
                <a:ea typeface="Arial"/>
                <a:cs typeface="Arial"/>
                <a:sym typeface="Arial"/>
              </a:rPr>
              <a:t>ensemble de données </a:t>
            </a:r>
            <a:r>
              <a:rPr lang="en-US" sz="1200" b="0" i="0" u="none" strike="noStrike" cap="none">
                <a:solidFill>
                  <a:srgbClr val="000000"/>
                </a:solidFill>
                <a:latin typeface="Arial"/>
                <a:ea typeface="Arial"/>
                <a:cs typeface="Arial"/>
                <a:sym typeface="Arial"/>
              </a:rPr>
              <a:t>continues, elles peuvent prendre n'importe quelle valeur dans cette plage, </a:t>
            </a:r>
            <a:r>
              <a:rPr lang="en-US">
                <a:solidFill>
                  <a:srgbClr val="000000"/>
                </a:solidFill>
                <a:latin typeface="Arial"/>
                <a:ea typeface="Arial"/>
                <a:cs typeface="Arial"/>
                <a:sym typeface="Arial"/>
              </a:rPr>
              <a:t>qu'il </a:t>
            </a:r>
            <a:r>
              <a:rPr lang="en-US" sz="1200" b="0" i="0" u="none" strike="noStrike" cap="none">
                <a:solidFill>
                  <a:srgbClr val="000000"/>
                </a:solidFill>
                <a:latin typeface="Arial"/>
                <a:ea typeface="Arial"/>
                <a:cs typeface="Arial"/>
                <a:sym typeface="Arial"/>
              </a:rPr>
              <a:t>s</a:t>
            </a:r>
            <a:r>
              <a:rPr lang="en-US">
                <a:solidFill>
                  <a:srgbClr val="000000"/>
                </a:solidFill>
                <a:latin typeface="Arial"/>
                <a:ea typeface="Arial"/>
                <a:cs typeface="Arial"/>
                <a:sym typeface="Arial"/>
              </a:rPr>
              <a:t>'agisse d'un </a:t>
            </a:r>
            <a:r>
              <a:rPr lang="en-US" sz="1200" b="0" i="0" u="none" strike="noStrike" cap="none">
                <a:solidFill>
                  <a:srgbClr val="000000"/>
                </a:solidFill>
                <a:latin typeface="Arial"/>
                <a:ea typeface="Arial"/>
                <a:cs typeface="Arial"/>
                <a:sym typeface="Arial"/>
              </a:rPr>
              <a:t>nombre entier ou non. Il peut potentiellement être </a:t>
            </a:r>
            <a:r>
              <a:rPr lang="en-US">
                <a:solidFill>
                  <a:srgbClr val="000000"/>
                </a:solidFill>
                <a:latin typeface="Arial"/>
                <a:ea typeface="Arial"/>
                <a:cs typeface="Arial"/>
                <a:sym typeface="Arial"/>
              </a:rPr>
              <a:t>rééchantillonné </a:t>
            </a:r>
            <a:r>
              <a:rPr lang="en-US" sz="1200" b="0" i="0" u="none" strike="noStrike" cap="none">
                <a:solidFill>
                  <a:srgbClr val="000000"/>
                </a:solidFill>
                <a:latin typeface="Arial"/>
                <a:ea typeface="Arial"/>
                <a:cs typeface="Arial"/>
                <a:sym typeface="Arial"/>
              </a:rPr>
              <a:t>à l'aide d'une méthode moyenne. C'est ce qui est illustré ici avec deux trames. Chaque cellule a sa propre valeur, puis nous la rééchantillonnons à une taille de cellule plus grande. Le processus </a:t>
            </a:r>
            <a:r>
              <a:rPr lang="en-US">
                <a:solidFill>
                  <a:srgbClr val="000000"/>
                </a:solidFill>
                <a:latin typeface="Arial"/>
                <a:ea typeface="Arial"/>
                <a:cs typeface="Arial"/>
                <a:sym typeface="Arial"/>
              </a:rPr>
              <a:t>prendra les </a:t>
            </a:r>
            <a:r>
              <a:rPr lang="en-US" sz="1200" b="0" i="0" u="none" strike="noStrike" cap="none">
                <a:solidFill>
                  <a:srgbClr val="000000"/>
                </a:solidFill>
                <a:latin typeface="Arial"/>
                <a:ea typeface="Arial"/>
                <a:cs typeface="Arial"/>
                <a:sym typeface="Arial"/>
              </a:rPr>
              <a:t>quatre cellules correspondant à la cellule la plus grande, calculera la moyenne de ces quatre cellules et renverra une couche de taille de </a:t>
            </a:r>
            <a:r>
              <a:rPr lang="en-US">
                <a:solidFill>
                  <a:srgbClr val="000000"/>
                </a:solidFill>
                <a:latin typeface="Arial"/>
                <a:ea typeface="Arial"/>
                <a:cs typeface="Arial"/>
                <a:sym typeface="Arial"/>
              </a:rPr>
              <a:t>cellule </a:t>
            </a:r>
            <a:r>
              <a:rPr lang="en-US" sz="1200" b="0" i="0" u="none" strike="noStrike" cap="none">
                <a:solidFill>
                  <a:srgbClr val="000000"/>
                </a:solidFill>
                <a:latin typeface="Arial"/>
                <a:ea typeface="Arial"/>
                <a:cs typeface="Arial"/>
                <a:sym typeface="Arial"/>
              </a:rPr>
              <a:t>plus grande. Cela est possible parce que nous convertissons un raster continu. </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Arial"/>
              <a:ea typeface="Arial"/>
              <a:cs typeface="Arial"/>
              <a:sym typeface="Arial"/>
            </a:endParaRPr>
          </a:p>
        </p:txBody>
      </p:sp>
      <p:sp>
        <p:nvSpPr>
          <p:cNvPr id="380" name="Google Shape;38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En supposant que nous disposions d'un raster thématique</a:t>
            </a:r>
            <a:r>
              <a:rPr lang="en-US">
                <a:solidFill>
                  <a:srgbClr val="000000"/>
                </a:solidFill>
                <a:latin typeface="Arial"/>
                <a:ea typeface="Arial"/>
                <a:cs typeface="Arial"/>
                <a:sym typeface="Arial"/>
              </a:rPr>
              <a:t>, tel qu'un </a:t>
            </a:r>
            <a:r>
              <a:rPr lang="en-US" sz="1200" b="0" i="0" u="none" strike="noStrike" cap="none">
                <a:solidFill>
                  <a:srgbClr val="000000"/>
                </a:solidFill>
                <a:latin typeface="Arial"/>
                <a:ea typeface="Arial"/>
                <a:cs typeface="Arial"/>
                <a:sym typeface="Arial"/>
              </a:rPr>
              <a:t>raster d'occupation du sol</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chaque zone de votre territoire sera couplée et classée en différents groupes. Chaque groupe aura son propre numéro et ses propres caractéristiques. Disons que zéro correspond à l'eau, un à la forêt, deux à l'herbe, trois aux zones urbaines, etc</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Ces valeurs sont discrètes</a:t>
            </a:r>
            <a:r>
              <a:rPr lang="en-US">
                <a:solidFill>
                  <a:srgbClr val="000000"/>
                </a:solidFill>
                <a:latin typeface="Arial"/>
                <a:ea typeface="Arial"/>
                <a:cs typeface="Arial"/>
                <a:sym typeface="Arial"/>
              </a:rPr>
              <a:t>. En d'</a:t>
            </a:r>
            <a:r>
              <a:rPr lang="en-US" sz="1200" b="0" i="0" u="none" strike="noStrike" cap="none">
                <a:solidFill>
                  <a:srgbClr val="000000"/>
                </a:solidFill>
                <a:latin typeface="Arial"/>
                <a:ea typeface="Arial"/>
                <a:cs typeface="Arial"/>
                <a:sym typeface="Arial"/>
              </a:rPr>
              <a:t>autres termes, on ne peut pas avoir la valeur que l'on veut. Dans ce cas, zéro correspond à l'eau et un à la forêt</a:t>
            </a:r>
            <a:r>
              <a:rPr lang="en-US">
                <a:solidFill>
                  <a:srgbClr val="000000"/>
                </a:solidFill>
                <a:latin typeface="Arial"/>
                <a:ea typeface="Arial"/>
                <a:cs typeface="Arial"/>
                <a:sym typeface="Arial"/>
              </a:rPr>
              <a:t>. Cependant, </a:t>
            </a:r>
            <a:r>
              <a:rPr lang="en-US" sz="1200" b="0" i="0" u="none" strike="noStrike" cap="none">
                <a:solidFill>
                  <a:srgbClr val="000000"/>
                </a:solidFill>
                <a:latin typeface="Arial"/>
                <a:ea typeface="Arial"/>
                <a:cs typeface="Arial"/>
                <a:sym typeface="Arial"/>
              </a:rPr>
              <a:t>les valeurs comprises entre zéro et un ne signifient rien. Nous devons donc procéder à un nouvel échantillonnage d'une manière différente, car nous ne pouvons plus utiliser de moyennes. Dans ce cas, nous avons utilisé le mode ou la majorité dans </a:t>
            </a:r>
            <a:r>
              <a:rPr lang="en-US">
                <a:solidFill>
                  <a:srgbClr val="000000"/>
                </a:solidFill>
                <a:latin typeface="Arial"/>
                <a:ea typeface="Arial"/>
                <a:cs typeface="Arial"/>
                <a:sym typeface="Arial"/>
              </a:rPr>
              <a:t>Q.G.I.S. </a:t>
            </a:r>
            <a:r>
              <a:rPr lang="en-US" sz="1200" b="0" i="0" u="none" strike="noStrike" cap="none">
                <a:solidFill>
                  <a:srgbClr val="000000"/>
                </a:solidFill>
                <a:latin typeface="Arial"/>
                <a:ea typeface="Arial"/>
                <a:cs typeface="Arial"/>
                <a:sym typeface="Arial"/>
              </a:rPr>
              <a:t>Ici, les quatre cellules deviennent à nouveau une cellule plus grande. L'opérateur examine les quatre cellules et prend la valeur qui est majoritaire. C'est un bon moyen de rester dans les valeurs de vos classifications. Nous étudierons cette méthode plus en détail au cours des exercices.</a:t>
            </a:r>
            <a:endParaRPr sz="1200" b="0" i="0" u="none" strike="noStrike" cap="none">
              <a:solidFill>
                <a:srgbClr val="000000"/>
              </a:solidFill>
              <a:latin typeface="Arial"/>
              <a:ea typeface="Arial"/>
              <a:cs typeface="Arial"/>
              <a:sym typeface="Arial"/>
            </a:endParaRPr>
          </a:p>
        </p:txBody>
      </p:sp>
      <p:sp>
        <p:nvSpPr>
          <p:cNvPr id="391" name="Google Shape;39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Quelles sont les différences entre les </a:t>
            </a:r>
            <a:r>
              <a:rPr lang="en-US">
                <a:solidFill>
                  <a:srgbClr val="000000"/>
                </a:solidFill>
                <a:latin typeface="Arial"/>
                <a:ea typeface="Arial"/>
                <a:cs typeface="Arial"/>
                <a:sym typeface="Arial"/>
              </a:rPr>
              <a:t>données matricielles </a:t>
            </a:r>
            <a:r>
              <a:rPr lang="en-US" sz="1200" b="0" i="0" u="none" strike="noStrike" cap="none">
                <a:solidFill>
                  <a:srgbClr val="000000"/>
                </a:solidFill>
                <a:latin typeface="Arial"/>
                <a:ea typeface="Arial"/>
                <a:cs typeface="Arial"/>
                <a:sym typeface="Arial"/>
              </a:rPr>
              <a:t>et les données vectorielles ? Nous avons un peu examiné le type de données qu'ils représentent, mais comment se comparent-ils l'un à l'autre ? Les données matricielles sont plus rapides à générer. En effet, les points, les lignes et les polygones doivent être construits à partir de la géométrie et de la topologie, ce qui prend plus de temps que la simple génération d'une matrice avec différentes </a:t>
            </a:r>
            <a:r>
              <a:rPr lang="en-US">
                <a:solidFill>
                  <a:srgbClr val="000000"/>
                </a:solidFill>
                <a:latin typeface="Arial"/>
                <a:ea typeface="Arial"/>
                <a:cs typeface="Arial"/>
                <a:sym typeface="Arial"/>
              </a:rPr>
              <a:t>couleurs</a:t>
            </a:r>
            <a:r>
              <a:rPr lang="en-US" sz="1200" b="0" i="0" u="none" strike="noStrike" cap="none">
                <a:solidFill>
                  <a:srgbClr val="000000"/>
                </a:solidFill>
                <a:latin typeface="Arial"/>
                <a:ea typeface="Arial"/>
                <a:cs typeface="Arial"/>
                <a:sym typeface="Arial"/>
              </a:rPr>
              <a:t>. Il est plus facile de superposer des vecteurs, car les images matricielles couvrent de grandes surfaces. Si vous souhaitez superposer </a:t>
            </a:r>
            <a:r>
              <a:rPr lang="en-US">
                <a:solidFill>
                  <a:srgbClr val="000000"/>
                </a:solidFill>
                <a:latin typeface="Arial"/>
                <a:ea typeface="Arial"/>
                <a:cs typeface="Arial"/>
                <a:sym typeface="Arial"/>
              </a:rPr>
              <a:t>un raster </a:t>
            </a:r>
            <a:r>
              <a:rPr lang="en-US" sz="1200" b="0" i="0" u="none" strike="noStrike" cap="none">
                <a:solidFill>
                  <a:srgbClr val="000000"/>
                </a:solidFill>
                <a:latin typeface="Arial"/>
                <a:ea typeface="Arial"/>
                <a:cs typeface="Arial"/>
                <a:sym typeface="Arial"/>
              </a:rPr>
              <a:t>avec </a:t>
            </a:r>
            <a:r>
              <a:rPr lang="en-US">
                <a:solidFill>
                  <a:srgbClr val="000000"/>
                </a:solidFill>
                <a:latin typeface="Arial"/>
                <a:ea typeface="Arial"/>
                <a:cs typeface="Arial"/>
                <a:sym typeface="Arial"/>
              </a:rPr>
              <a:t>un autre</a:t>
            </a:r>
            <a:r>
              <a:rPr lang="en-US" sz="1200" b="0" i="0" u="none" strike="noStrike" cap="none">
                <a:solidFill>
                  <a:srgbClr val="000000"/>
                </a:solidFill>
                <a:latin typeface="Arial"/>
                <a:ea typeface="Arial"/>
                <a:cs typeface="Arial"/>
                <a:sym typeface="Arial"/>
              </a:rPr>
              <a:t>, nous devrons manipuler la transparence et il pourrait être difficile </a:t>
            </a:r>
            <a:r>
              <a:rPr lang="en-US">
                <a:solidFill>
                  <a:srgbClr val="000000"/>
                </a:solidFill>
                <a:latin typeface="Arial"/>
                <a:ea typeface="Arial"/>
                <a:cs typeface="Arial"/>
                <a:sym typeface="Arial"/>
              </a:rPr>
              <a:t>de combiner des </a:t>
            </a:r>
            <a:r>
              <a:rPr lang="en-US" sz="1200" b="0" i="0" u="none" strike="noStrike" cap="none">
                <a:solidFill>
                  <a:srgbClr val="000000"/>
                </a:solidFill>
                <a:latin typeface="Arial"/>
                <a:ea typeface="Arial"/>
                <a:cs typeface="Arial"/>
                <a:sym typeface="Arial"/>
              </a:rPr>
              <a:t>rasters avec des </a:t>
            </a:r>
            <a:r>
              <a:rPr lang="en-US">
                <a:solidFill>
                  <a:srgbClr val="000000"/>
                </a:solidFill>
                <a:latin typeface="Arial"/>
                <a:ea typeface="Arial"/>
                <a:cs typeface="Arial"/>
                <a:sym typeface="Arial"/>
              </a:rPr>
              <a:t>tailles de </a:t>
            </a:r>
            <a:r>
              <a:rPr lang="en-US" sz="1200" b="0" i="0" u="none" strike="noStrike" cap="none">
                <a:solidFill>
                  <a:srgbClr val="000000"/>
                </a:solidFill>
                <a:latin typeface="Arial"/>
                <a:ea typeface="Arial"/>
                <a:cs typeface="Arial"/>
                <a:sym typeface="Arial"/>
              </a:rPr>
              <a:t>cellules différentes. Les données vectorielles sont faciles à mettre à jour à tout moment. Il suffit de mettre à jour les sommets connectés à la partie des données vectorielles que vous souhaitez mettre à jour (normalement</a:t>
            </a:r>
            <a:r>
              <a:rPr lang="en-US">
                <a:solidFill>
                  <a:srgbClr val="000000"/>
                </a:solidFill>
                <a:latin typeface="Arial"/>
                <a:ea typeface="Arial"/>
                <a:cs typeface="Arial"/>
                <a:sym typeface="Arial"/>
              </a:rPr>
              <a:t>, il s'agit des </a:t>
            </a:r>
            <a:r>
              <a:rPr lang="en-US" sz="1200" b="0" i="0" u="none" strike="noStrike" cap="none">
                <a:solidFill>
                  <a:srgbClr val="000000"/>
                </a:solidFill>
                <a:latin typeface="Arial"/>
                <a:ea typeface="Arial"/>
                <a:cs typeface="Arial"/>
                <a:sym typeface="Arial"/>
              </a:rPr>
              <a:t>attributs). En revanche, si vous souhaitez mettre à jour une image matricielle, vous devrez mettre à jour toutes ses cellules. Cela prend plus de temps et peut s'avérer plus difficile. Dans les vecteurs, nous ne stockons que les sommets</a:t>
            </a:r>
            <a:r>
              <a:rPr lang="en-US">
                <a:solidFill>
                  <a:srgbClr val="000000"/>
                </a:solidFill>
                <a:latin typeface="Arial"/>
                <a:ea typeface="Arial"/>
                <a:cs typeface="Arial"/>
                <a:sym typeface="Arial"/>
              </a:rPr>
              <a:t>. Pour les </a:t>
            </a:r>
            <a:r>
              <a:rPr lang="en-US" sz="1200" b="0" i="0" u="none" strike="noStrike" cap="none">
                <a:solidFill>
                  <a:srgbClr val="000000"/>
                </a:solidFill>
                <a:latin typeface="Arial"/>
                <a:ea typeface="Arial"/>
                <a:cs typeface="Arial"/>
                <a:sym typeface="Arial"/>
              </a:rPr>
              <a:t>données matricielles, nous devons stocker tous les pixels. Par conséquent, les vecteurs ne prennent pas autant de place sur votre ordinateur que </a:t>
            </a:r>
            <a:r>
              <a:rPr lang="en-US">
                <a:solidFill>
                  <a:srgbClr val="000000"/>
                </a:solidFill>
                <a:latin typeface="Arial"/>
                <a:ea typeface="Arial"/>
                <a:cs typeface="Arial"/>
                <a:sym typeface="Arial"/>
              </a:rPr>
              <a:t>les rasters</a:t>
            </a:r>
            <a:r>
              <a:rPr lang="en-US" sz="12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Quelques messages clés à retenir : Les vecteurs représentent des objets aux limites discrètes, ce qui permet de distinguer facilement l'objet de </a:t>
            </a:r>
            <a:r>
              <a:rPr lang="en-US">
                <a:solidFill>
                  <a:srgbClr val="000000"/>
                </a:solidFill>
                <a:latin typeface="Arial"/>
                <a:ea typeface="Arial"/>
                <a:cs typeface="Arial"/>
                <a:sym typeface="Arial"/>
              </a:rPr>
              <a:t>son environnement</a:t>
            </a:r>
            <a:r>
              <a:rPr lang="en-US" sz="1200" b="0" i="0" u="none" strike="noStrike" cap="none">
                <a:solidFill>
                  <a:srgbClr val="000000"/>
                </a:solidFill>
                <a:latin typeface="Arial"/>
                <a:ea typeface="Arial"/>
                <a:cs typeface="Arial"/>
                <a:sym typeface="Arial"/>
              </a:rPr>
              <a:t>. Les rasters représentent généralement des données </a:t>
            </a:r>
            <a:r>
              <a:rPr lang="en-US">
                <a:solidFill>
                  <a:srgbClr val="000000"/>
                </a:solidFill>
                <a:latin typeface="Arial"/>
                <a:ea typeface="Arial"/>
                <a:cs typeface="Arial"/>
                <a:sym typeface="Arial"/>
              </a:rPr>
              <a:t>non homogènes </a:t>
            </a:r>
            <a:r>
              <a:rPr lang="en-US" sz="1200" b="0" i="0" u="none" strike="noStrike" cap="none">
                <a:solidFill>
                  <a:srgbClr val="000000"/>
                </a:solidFill>
                <a:latin typeface="Arial"/>
                <a:ea typeface="Arial"/>
                <a:cs typeface="Arial"/>
                <a:sym typeface="Arial"/>
              </a:rPr>
              <a:t>couvrant de vastes zones. La taille des cellules est très importante dans votre analyse et vous devez la choisir avec soin. Elle a des </a:t>
            </a:r>
            <a:r>
              <a:rPr lang="en-US">
                <a:solidFill>
                  <a:srgbClr val="000000"/>
                </a:solidFill>
                <a:latin typeface="Arial"/>
                <a:ea typeface="Arial"/>
                <a:cs typeface="Arial"/>
                <a:sym typeface="Arial"/>
              </a:rPr>
              <a:t>conséquences sur </a:t>
            </a:r>
            <a:r>
              <a:rPr lang="en-US" sz="1200" b="0" i="0" u="none" strike="noStrike" cap="none">
                <a:solidFill>
                  <a:srgbClr val="000000"/>
                </a:solidFill>
                <a:latin typeface="Arial"/>
                <a:ea typeface="Arial"/>
                <a:cs typeface="Arial"/>
                <a:sym typeface="Arial"/>
              </a:rPr>
              <a:t>la précision et la durée de l'analyse. Il existe trois types de données vectorielles </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les points, les lignes et les polygones</a:t>
            </a:r>
            <a:r>
              <a:rPr lang="en-US">
                <a:solidFill>
                  <a:srgbClr val="000000"/>
                </a:solidFill>
                <a:latin typeface="Arial"/>
                <a:ea typeface="Arial"/>
                <a:cs typeface="Arial"/>
                <a:sym typeface="Arial"/>
              </a:rPr>
              <a:t>. Vous </a:t>
            </a:r>
            <a:r>
              <a:rPr lang="en-US" sz="1200" b="0" i="0" u="none" strike="noStrike" cap="none">
                <a:solidFill>
                  <a:srgbClr val="000000"/>
                </a:solidFill>
                <a:latin typeface="Arial"/>
                <a:ea typeface="Arial"/>
                <a:cs typeface="Arial"/>
                <a:sym typeface="Arial"/>
              </a:rPr>
              <a:t>choisissez celui que vous voulez utiliser en fonction de ce que vous essayez de visualiser.</a:t>
            </a:r>
            <a:endParaRPr sz="1200" b="0" i="0" u="none" strike="noStrike" cap="none">
              <a:solidFill>
                <a:srgbClr val="000000"/>
              </a:solidFill>
              <a:latin typeface="Arial"/>
              <a:ea typeface="Arial"/>
              <a:cs typeface="Arial"/>
              <a:sym typeface="Arial"/>
            </a:endParaRPr>
          </a:p>
        </p:txBody>
      </p:sp>
      <p:sp>
        <p:nvSpPr>
          <p:cNvPr id="402" name="Google Shape;40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Ce cours comporte quatre résultats attendus de l'apprenant. Après ce cours, vous serez en mesure de</a:t>
            </a:r>
            <a:endParaRPr/>
          </a:p>
          <a:p>
            <a:pPr marL="0" lvl="0" indent="0" algn="l" rtl="0">
              <a:lnSpc>
                <a:spcPct val="90000"/>
              </a:lnSpc>
              <a:spcBef>
                <a:spcPts val="1000"/>
              </a:spcBef>
              <a:spcAft>
                <a:spcPts val="0"/>
              </a:spcAft>
              <a:buNone/>
            </a:pPr>
            <a:r>
              <a:rPr lang="en-US"/>
              <a:t>Expliquer les défis posés par la projection des données.</a:t>
            </a:r>
            <a:endParaRPr/>
          </a:p>
          <a:p>
            <a:pPr marL="0" lvl="0" indent="0" algn="l" rtl="0">
              <a:lnSpc>
                <a:spcPct val="90000"/>
              </a:lnSpc>
              <a:spcBef>
                <a:spcPts val="1000"/>
              </a:spcBef>
              <a:spcAft>
                <a:spcPts val="0"/>
              </a:spcAft>
              <a:buNone/>
            </a:pPr>
            <a:r>
              <a:rPr lang="en-US"/>
              <a:t>Décrire la différence entre vecteur et raster</a:t>
            </a:r>
            <a:endParaRPr/>
          </a:p>
          <a:p>
            <a:pPr marL="0" lvl="0" indent="0" algn="l" rtl="0">
              <a:lnSpc>
                <a:spcPct val="90000"/>
              </a:lnSpc>
              <a:spcBef>
                <a:spcPts val="1000"/>
              </a:spcBef>
              <a:spcAft>
                <a:spcPts val="0"/>
              </a:spcAft>
              <a:buNone/>
            </a:pPr>
            <a:r>
              <a:rPr lang="en-US" sz="2000">
                <a:latin typeface="Open Sans"/>
                <a:ea typeface="Open Sans"/>
                <a:cs typeface="Open Sans"/>
                <a:sym typeface="Open Sans"/>
              </a:rPr>
              <a:t>Énumérer </a:t>
            </a:r>
            <a:r>
              <a:rPr lang="en-US"/>
              <a:t>les différents types de données vectorielles</a:t>
            </a:r>
            <a:endParaRPr/>
          </a:p>
          <a:p>
            <a:pPr marL="0" lvl="0" indent="0" algn="l" rtl="0">
              <a:spcBef>
                <a:spcPts val="0"/>
              </a:spcBef>
              <a:spcAft>
                <a:spcPts val="0"/>
              </a:spcAft>
              <a:buNone/>
            </a:pPr>
            <a:r>
              <a:rPr lang="en-US"/>
              <a:t>Décrire les compromis lors de la définition de la résolution spatiale (taille des cellules de la grille) et expliquer les avantages spécifiques de l'utilisation de la modélisation géospatiale de l'énergie.</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Ces objectifs d'apprentissage seront importants pour la compréhension de base des aspects SIG de la modélisation OnSSET.</a:t>
            </a:r>
            <a:endParaRPr/>
          </a:p>
          <a:p>
            <a:pPr marL="0" lvl="0" indent="0" algn="l" rtl="0">
              <a:spcBef>
                <a:spcPts val="0"/>
              </a:spcBef>
              <a:spcAft>
                <a:spcPts val="0"/>
              </a:spcAft>
              <a:buClr>
                <a:schemeClr val="dk1"/>
              </a:buClr>
              <a:buSzPts val="1200"/>
              <a:buFont typeface="Calibri"/>
              <a:buNone/>
            </a:pPr>
            <a:endParaRPr/>
          </a:p>
        </p:txBody>
      </p:sp>
      <p:sp>
        <p:nvSpPr>
          <p:cNvPr id="180" name="Google Shape;18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Nous allons brièvement présenter un autre concept SIG important : le géoréférencement. Le géoréférencement est le processus qui consiste à transformer des données et des images sans coordonnées spatiales en données SIG. Ces données peuvent aller de photos aériennes à des cartes PDF provenant de différents rapports. En termes simples, le géoréférencement consiste à aligner les données avec lesquelles vous travaillez sur des objets réels.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Ce faisant, vous pouvez savoir exactement quel endroit de la terre votre jeu de données représente. Après le géoréférencement, vous avez créé un nouveau jeu de données qui peut être utilisé dans n'importe quel logiciel SIG, comme n'importe quelle autre donnée géospatiale. Les avantages du géoréférencement sont nombreux. Tout d'abord, il peut être utilisé pour valider vos différents jeux de données, mais il peut également être utilisé pour générer des jeux de données vectorielles auxquels vous n'auriez pas accès autrement. Et c'est là que nous l'utilisons le plus dans la modélisation énergétique. Dans de nombreuses situations, il se peut qu'il manque un jeu de données ou que votre jeu de données ne soit pas complètement à jour. Si vous pouvez alors trouver un rapport imprimé avec des cartes visualisant ces informations, vous pouvez géoréférencer l'image vous-même. Vous pouvez ensuite utiliser cette image pour générer votre jeu de données. Le géoréférencement est donc un outil puissant qui permet de combler les lacunes en matière de données en transformant des cartes et des rapports en ensembles de données SIG qui, autrement, ne seraient pas disponibles.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20" name="Google Shape;42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8" name="Google Shape;42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Comme indiqué précédemment</a:t>
            </a:r>
            <a:r>
              <a:rPr lang="en-US">
                <a:solidFill>
                  <a:srgbClr val="000000"/>
                </a:solidFill>
                <a:latin typeface="Arial"/>
                <a:ea typeface="Arial"/>
                <a:cs typeface="Arial"/>
                <a:sym typeface="Arial"/>
              </a:rPr>
              <a:t>, pour </a:t>
            </a:r>
            <a:r>
              <a:rPr lang="en-US" sz="1200" b="0" i="0" u="none" strike="noStrike" cap="none">
                <a:solidFill>
                  <a:srgbClr val="000000"/>
                </a:solidFill>
                <a:latin typeface="Arial"/>
                <a:ea typeface="Arial"/>
                <a:cs typeface="Arial"/>
                <a:sym typeface="Arial"/>
              </a:rPr>
              <a:t>améliorer l'accès à l'électricité au moindre coût, nous avons besoin d'une combinaison de réseaux en place, c'est-à-dire une extension du réseau centralisé, et de mini-réseaux capables de fournir de l'électricité. Ces derniers desserviraient les localités à forte demande, qui ne peuvent pas être connectées au réseau central. Les technologies </a:t>
            </a:r>
            <a:r>
              <a:rPr lang="en-US">
                <a:solidFill>
                  <a:srgbClr val="000000"/>
                </a:solidFill>
                <a:latin typeface="Arial"/>
                <a:ea typeface="Arial"/>
                <a:cs typeface="Arial"/>
                <a:sym typeface="Arial"/>
              </a:rPr>
              <a:t>autonomes </a:t>
            </a:r>
            <a:r>
              <a:rPr lang="en-US" sz="1200" b="0" i="0" u="none" strike="noStrike" cap="none">
                <a:solidFill>
                  <a:srgbClr val="000000"/>
                </a:solidFill>
                <a:latin typeface="Arial"/>
                <a:ea typeface="Arial"/>
                <a:cs typeface="Arial"/>
                <a:sym typeface="Arial"/>
              </a:rPr>
              <a:t>alimentent des clients uniques et sont généralement utilisées dans des endroits plus éloignés et pour des demandes plus faibles.</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Il existe de nombreux modèles de systèmes énergétiques qui permettent de modéliser et d'</a:t>
            </a:r>
            <a:r>
              <a:rPr lang="en-US">
                <a:solidFill>
                  <a:srgbClr val="000000"/>
                </a:solidFill>
                <a:latin typeface="Arial"/>
                <a:ea typeface="Arial"/>
                <a:cs typeface="Arial"/>
                <a:sym typeface="Arial"/>
              </a:rPr>
              <a:t>analyser </a:t>
            </a:r>
            <a:r>
              <a:rPr lang="en-US" sz="1200" b="0" i="0" u="none" strike="noStrike" cap="none">
                <a:solidFill>
                  <a:srgbClr val="000000"/>
                </a:solidFill>
                <a:latin typeface="Arial"/>
                <a:ea typeface="Arial"/>
                <a:cs typeface="Arial"/>
                <a:sym typeface="Arial"/>
              </a:rPr>
              <a:t>différents aspects du système énergétique. Historiquement, la plupart d'entre </a:t>
            </a:r>
            <a:r>
              <a:rPr lang="en-US">
                <a:solidFill>
                  <a:srgbClr val="000000"/>
                </a:solidFill>
                <a:latin typeface="Arial"/>
                <a:ea typeface="Arial"/>
                <a:cs typeface="Arial"/>
                <a:sym typeface="Arial"/>
              </a:rPr>
              <a:t>eux </a:t>
            </a:r>
            <a:r>
              <a:rPr lang="en-US" sz="1200" b="0" i="0" u="none" strike="noStrike" cap="none">
                <a:solidFill>
                  <a:srgbClr val="000000"/>
                </a:solidFill>
                <a:latin typeface="Arial"/>
                <a:ea typeface="Arial"/>
                <a:cs typeface="Arial"/>
                <a:sym typeface="Arial"/>
              </a:rPr>
              <a:t>se sont concentrés sur l'optimisation du réseau principal, </a:t>
            </a:r>
            <a:r>
              <a:rPr lang="en-US">
                <a:solidFill>
                  <a:srgbClr val="000000"/>
                </a:solidFill>
                <a:latin typeface="Arial"/>
                <a:ea typeface="Arial"/>
                <a:cs typeface="Arial"/>
                <a:sym typeface="Arial"/>
              </a:rPr>
              <a:t>qui génère l'</a:t>
            </a:r>
            <a:r>
              <a:rPr lang="en-US" sz="1200" b="0" i="0" u="none" strike="noStrike" cap="none">
                <a:solidFill>
                  <a:srgbClr val="000000"/>
                </a:solidFill>
                <a:latin typeface="Arial"/>
                <a:ea typeface="Arial"/>
                <a:cs typeface="Arial"/>
                <a:sym typeface="Arial"/>
              </a:rPr>
              <a:t>approvisionnement en électricité, sans tenir compte de la dimension géospatiale. Au cours de la dernière décennie, des modèles d'électrification géospatiale ont été développés. Ces modèles permettent de mieux appréhender ces différents types de technologies et de comprendre quelle technologie utiliser à quel endroit.</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429" name="Google Shape;429;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7" name="Google Shape;44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Dans les modèles d'électrification géospatiale, nous </a:t>
            </a:r>
            <a:r>
              <a:rPr lang="en-US">
                <a:solidFill>
                  <a:srgbClr val="000000"/>
                </a:solidFill>
                <a:latin typeface="Arial"/>
                <a:ea typeface="Arial"/>
                <a:cs typeface="Arial"/>
                <a:sym typeface="Arial"/>
              </a:rPr>
              <a:t>utilisons les SIG </a:t>
            </a:r>
            <a:r>
              <a:rPr lang="en-US" sz="1200" b="0" i="0" u="none" strike="noStrike" cap="none">
                <a:solidFill>
                  <a:srgbClr val="000000"/>
                </a:solidFill>
                <a:latin typeface="Arial"/>
                <a:ea typeface="Arial"/>
                <a:cs typeface="Arial"/>
                <a:sym typeface="Arial"/>
              </a:rPr>
              <a:t>ou systèmes d'information géographique. Les </a:t>
            </a:r>
            <a:r>
              <a:rPr lang="en-US">
                <a:solidFill>
                  <a:srgbClr val="000000"/>
                </a:solidFill>
                <a:latin typeface="Arial"/>
                <a:ea typeface="Arial"/>
                <a:cs typeface="Arial"/>
                <a:sym typeface="Arial"/>
              </a:rPr>
              <a:t>raisons pour lesquelles </a:t>
            </a:r>
            <a:r>
              <a:rPr lang="en-US" sz="1200" b="0" i="0" u="none" strike="noStrike" cap="none">
                <a:solidFill>
                  <a:srgbClr val="000000"/>
                </a:solidFill>
                <a:latin typeface="Arial"/>
                <a:ea typeface="Arial"/>
                <a:cs typeface="Arial"/>
                <a:sym typeface="Arial"/>
              </a:rPr>
              <a:t>nous utilisons les </a:t>
            </a:r>
            <a:r>
              <a:rPr lang="en-US">
                <a:solidFill>
                  <a:srgbClr val="000000"/>
                </a:solidFill>
                <a:latin typeface="Arial"/>
                <a:ea typeface="Arial"/>
                <a:cs typeface="Arial"/>
                <a:sym typeface="Arial"/>
              </a:rPr>
              <a:t>S.I.G. </a:t>
            </a:r>
            <a:r>
              <a:rPr lang="en-US" sz="1200" b="0" i="0" u="none" strike="noStrike" cap="none">
                <a:solidFill>
                  <a:srgbClr val="000000"/>
                </a:solidFill>
                <a:latin typeface="Arial"/>
                <a:ea typeface="Arial"/>
                <a:cs typeface="Arial"/>
                <a:sym typeface="Arial"/>
              </a:rPr>
              <a:t>sont multiples. La première raison est qu'avec les outils </a:t>
            </a:r>
            <a:r>
              <a:rPr lang="en-US">
                <a:solidFill>
                  <a:srgbClr val="000000"/>
                </a:solidFill>
                <a:latin typeface="Arial"/>
                <a:ea typeface="Arial"/>
                <a:cs typeface="Arial"/>
                <a:sym typeface="Arial"/>
              </a:rPr>
              <a:t>SIG</a:t>
            </a:r>
            <a:r>
              <a:rPr lang="en-US" sz="1200" b="0" i="0" u="none" strike="noStrike" cap="none">
                <a:solidFill>
                  <a:srgbClr val="000000"/>
                </a:solidFill>
                <a:latin typeface="Arial"/>
                <a:ea typeface="Arial"/>
                <a:cs typeface="Arial"/>
                <a:sym typeface="Arial"/>
              </a:rPr>
              <a:t>, nous pouvons faire des évaluations </a:t>
            </a:r>
            <a:r>
              <a:rPr lang="en-US">
                <a:solidFill>
                  <a:srgbClr val="000000"/>
                </a:solidFill>
                <a:latin typeface="Arial"/>
                <a:ea typeface="Arial"/>
                <a:cs typeface="Arial"/>
                <a:sym typeface="Arial"/>
              </a:rPr>
              <a:t>basées sur la localisation</a:t>
            </a:r>
            <a:r>
              <a:rPr lang="en-US" sz="1200" b="0" i="0" u="none" strike="noStrike" cap="none">
                <a:solidFill>
                  <a:srgbClr val="000000"/>
                </a:solidFill>
                <a:latin typeface="Arial"/>
                <a:ea typeface="Arial"/>
                <a:cs typeface="Arial"/>
                <a:sym typeface="Arial"/>
              </a:rPr>
              <a:t>.</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Nous pouvons </a:t>
            </a:r>
            <a:r>
              <a:rPr lang="en-US">
                <a:solidFill>
                  <a:srgbClr val="000000"/>
                </a:solidFill>
                <a:latin typeface="Arial"/>
                <a:ea typeface="Arial"/>
                <a:cs typeface="Arial"/>
                <a:sym typeface="Arial"/>
              </a:rPr>
              <a:t>analyser </a:t>
            </a:r>
            <a:r>
              <a:rPr lang="en-US" sz="1200" b="0" i="0" u="none" strike="noStrike" cap="none">
                <a:solidFill>
                  <a:srgbClr val="000000"/>
                </a:solidFill>
                <a:latin typeface="Arial"/>
                <a:ea typeface="Arial"/>
                <a:cs typeface="Arial"/>
                <a:sym typeface="Arial"/>
              </a:rPr>
              <a:t>pour différents endroits quelle est l'option d'électrification </a:t>
            </a:r>
            <a:r>
              <a:rPr lang="en-US">
                <a:solidFill>
                  <a:srgbClr val="000000"/>
                </a:solidFill>
                <a:latin typeface="Arial"/>
                <a:ea typeface="Arial"/>
                <a:cs typeface="Arial"/>
                <a:sym typeface="Arial"/>
              </a:rPr>
              <a:t>la moins coûteuse</a:t>
            </a:r>
            <a:r>
              <a:rPr lang="en-US" sz="1200" b="0" i="0" u="none" strike="noStrike" cap="none">
                <a:solidFill>
                  <a:srgbClr val="000000"/>
                </a:solidFill>
                <a:latin typeface="Arial"/>
                <a:ea typeface="Arial"/>
                <a:cs typeface="Arial"/>
                <a:sym typeface="Arial"/>
              </a:rPr>
              <a:t>, en fonction des caractéristiques locales. Nous pouvons utiliser des techniques de télédétection telles que les données satellitaires. À partir de là, nous pouvons générer des informations qui ne seraient peut-être pas disponibles sans l'utilisation des </a:t>
            </a:r>
            <a:r>
              <a:rPr lang="en-US">
                <a:solidFill>
                  <a:srgbClr val="000000"/>
                </a:solidFill>
                <a:latin typeface="Arial"/>
                <a:ea typeface="Arial"/>
                <a:cs typeface="Arial"/>
                <a:sym typeface="Arial"/>
              </a:rPr>
              <a:t>SIG. </a:t>
            </a:r>
            <a:r>
              <a:rPr lang="en-US" sz="1200" b="0" i="0" u="none" strike="noStrike" cap="none">
                <a:solidFill>
                  <a:srgbClr val="000000"/>
                </a:solidFill>
                <a:latin typeface="Arial"/>
                <a:ea typeface="Arial"/>
                <a:cs typeface="Arial"/>
                <a:sym typeface="Arial"/>
              </a:rPr>
              <a:t>Nous pouvons également utiliser les </a:t>
            </a:r>
            <a:r>
              <a:rPr lang="en-US">
                <a:solidFill>
                  <a:srgbClr val="000000"/>
                </a:solidFill>
                <a:latin typeface="Arial"/>
                <a:ea typeface="Arial"/>
                <a:cs typeface="Arial"/>
                <a:sym typeface="Arial"/>
              </a:rPr>
              <a:t>SIG </a:t>
            </a:r>
            <a:r>
              <a:rPr lang="en-US" sz="1200" b="0" i="0" u="none" strike="noStrike" cap="none">
                <a:solidFill>
                  <a:srgbClr val="000000"/>
                </a:solidFill>
                <a:latin typeface="Arial"/>
                <a:ea typeface="Arial"/>
                <a:cs typeface="Arial"/>
                <a:sym typeface="Arial"/>
              </a:rPr>
              <a:t>pour illustrer les résultats sur une carte </a:t>
            </a:r>
            <a:r>
              <a:rPr lang="en-US">
                <a:solidFill>
                  <a:srgbClr val="000000"/>
                </a:solidFill>
                <a:latin typeface="Arial"/>
                <a:ea typeface="Arial"/>
                <a:cs typeface="Arial"/>
                <a:sym typeface="Arial"/>
              </a:rPr>
              <a:t>concernant la </a:t>
            </a:r>
            <a:r>
              <a:rPr lang="en-US" sz="1200" b="0" i="0" u="none" strike="noStrike" cap="none">
                <a:solidFill>
                  <a:srgbClr val="000000"/>
                </a:solidFill>
                <a:latin typeface="Arial"/>
                <a:ea typeface="Arial"/>
                <a:cs typeface="Arial"/>
                <a:sym typeface="Arial"/>
              </a:rPr>
              <a:t>technologie à utiliser et l'endroit où elle doit être utilisée. Ceci est particulièrement utile dans une interface </a:t>
            </a:r>
            <a:r>
              <a:rPr lang="en-US">
                <a:solidFill>
                  <a:srgbClr val="000000"/>
                </a:solidFill>
                <a:latin typeface="Arial"/>
                <a:ea typeface="Arial"/>
                <a:cs typeface="Arial"/>
                <a:sym typeface="Arial"/>
              </a:rPr>
              <a:t>science-politique </a:t>
            </a:r>
            <a:r>
              <a:rPr lang="en-US" sz="1200" b="0" i="0" u="none" strike="noStrike" cap="none">
                <a:solidFill>
                  <a:srgbClr val="000000"/>
                </a:solidFill>
                <a:latin typeface="Arial"/>
                <a:ea typeface="Arial"/>
                <a:cs typeface="Arial"/>
                <a:sym typeface="Arial"/>
              </a:rPr>
              <a:t>où nous utilisons les modèles d'une manière scientifique pour générer des scénarios d'investissement dans l'électrification. La carte peut alors nous aider à </a:t>
            </a:r>
            <a:r>
              <a:rPr lang="en-US">
                <a:solidFill>
                  <a:srgbClr val="000000"/>
                </a:solidFill>
                <a:latin typeface="Arial"/>
                <a:ea typeface="Arial"/>
                <a:cs typeface="Arial"/>
                <a:sym typeface="Arial"/>
              </a:rPr>
              <a:t>communiquer ce </a:t>
            </a:r>
            <a:r>
              <a:rPr lang="en-US" sz="1200" b="0" i="0" u="none" strike="noStrike" cap="none">
                <a:solidFill>
                  <a:srgbClr val="000000"/>
                </a:solidFill>
                <a:latin typeface="Arial"/>
                <a:ea typeface="Arial"/>
                <a:cs typeface="Arial"/>
                <a:sym typeface="Arial"/>
              </a:rPr>
              <a:t>message aux </a:t>
            </a:r>
            <a:r>
              <a:rPr lang="en-US">
                <a:solidFill>
                  <a:srgbClr val="000000"/>
                </a:solidFill>
                <a:latin typeface="Arial"/>
                <a:ea typeface="Arial"/>
                <a:cs typeface="Arial"/>
                <a:sym typeface="Arial"/>
              </a:rPr>
              <a:t>décideurs</a:t>
            </a:r>
            <a:r>
              <a:rPr lang="en-US" sz="1200" b="0" i="0" u="none" strike="noStrike" cap="none">
                <a:solidFill>
                  <a:srgbClr val="000000"/>
                </a:solidFill>
                <a:latin typeface="Arial"/>
                <a:ea typeface="Arial"/>
                <a:cs typeface="Arial"/>
                <a:sym typeface="Arial"/>
              </a:rPr>
              <a:t> politiques. Le dicton dit qu'une image vaut mieux qu'un millier de mots et, </a:t>
            </a:r>
            <a:r>
              <a:rPr lang="en-US">
                <a:solidFill>
                  <a:srgbClr val="000000"/>
                </a:solidFill>
                <a:latin typeface="Arial"/>
                <a:ea typeface="Arial"/>
                <a:cs typeface="Arial"/>
                <a:sym typeface="Arial"/>
              </a:rPr>
              <a:t>de la même manière, nous </a:t>
            </a:r>
            <a:r>
              <a:rPr lang="en-US" sz="1200" b="0" i="0" u="none" strike="noStrike" cap="none">
                <a:solidFill>
                  <a:srgbClr val="000000"/>
                </a:solidFill>
                <a:latin typeface="Arial"/>
                <a:ea typeface="Arial"/>
                <a:cs typeface="Arial"/>
                <a:sym typeface="Arial"/>
              </a:rPr>
              <a:t>parlons souvent du pouvoir d'une carte.</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p:txBody>
      </p:sp>
      <p:sp>
        <p:nvSpPr>
          <p:cNvPr id="448" name="Google Shape;448;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Sur l'image ci-contre, vous pouvez voir différentes </a:t>
            </a:r>
            <a:r>
              <a:rPr lang="en-US">
                <a:solidFill>
                  <a:srgbClr val="000000"/>
                </a:solidFill>
                <a:latin typeface="Arial"/>
                <a:ea typeface="Arial"/>
                <a:cs typeface="Arial"/>
                <a:sym typeface="Arial"/>
              </a:rPr>
              <a:t>implantations </a:t>
            </a:r>
            <a:r>
              <a:rPr lang="en-US" sz="1200" b="0" i="0" u="none" strike="noStrike" cap="none">
                <a:solidFill>
                  <a:srgbClr val="000000"/>
                </a:solidFill>
                <a:latin typeface="Arial"/>
                <a:ea typeface="Arial"/>
                <a:cs typeface="Arial"/>
                <a:sym typeface="Arial"/>
              </a:rPr>
              <a:t>réparties sur la carte. Ce sont les zones en jaune clair. Nous voyons des zones plus grandes, qui peuvent être des petites villes ou des villages. Mais nous voyons aussi des zones plus dispersées, plus petites, qui peuvent ne compter que quelques ménages. Si nous examinons u</a:t>
            </a:r>
            <a:r>
              <a:rPr lang="en-US">
                <a:solidFill>
                  <a:srgbClr val="000000"/>
                </a:solidFill>
                <a:latin typeface="Arial"/>
                <a:ea typeface="Arial"/>
                <a:cs typeface="Arial"/>
                <a:sym typeface="Arial"/>
              </a:rPr>
              <a:t>ne implantation</a:t>
            </a:r>
            <a:r>
              <a:rPr lang="en-US" sz="1200" b="0" i="0" u="none" strike="noStrike" cap="none">
                <a:solidFill>
                  <a:srgbClr val="000000"/>
                </a:solidFill>
                <a:latin typeface="Arial"/>
                <a:ea typeface="Arial"/>
                <a:cs typeface="Arial"/>
                <a:sym typeface="Arial"/>
              </a:rPr>
              <a:t>, nous devons savoir un certain nombre de choses. Tout d'abord, nous devons savoir combien de personnes y vivent ou combien de ménages ou de bâtiments se trouvent à cet endroit. Et quelle est la demande d'électricité à cet endroit ? Cela influencera</a:t>
            </a:r>
            <a:r>
              <a:rPr lang="en-US">
                <a:solidFill>
                  <a:srgbClr val="000000"/>
                </a:solidFill>
                <a:latin typeface="Arial"/>
                <a:ea typeface="Arial"/>
                <a:cs typeface="Arial"/>
                <a:sym typeface="Arial"/>
              </a:rPr>
              <a:t>, par exemple, la </a:t>
            </a:r>
            <a:r>
              <a:rPr lang="en-US" sz="1200" b="0" i="0" u="none" strike="noStrike" cap="none">
                <a:solidFill>
                  <a:srgbClr val="000000"/>
                </a:solidFill>
                <a:latin typeface="Arial"/>
                <a:ea typeface="Arial"/>
                <a:cs typeface="Arial"/>
                <a:sym typeface="Arial"/>
              </a:rPr>
              <a:t>nécessité d'un réseau de distribution</a:t>
            </a:r>
            <a:r>
              <a:rPr lang="en-US">
                <a:solidFill>
                  <a:srgbClr val="000000"/>
                </a:solidFill>
                <a:latin typeface="Arial"/>
                <a:ea typeface="Arial"/>
                <a:cs typeface="Arial"/>
                <a:sym typeface="Arial"/>
              </a:rPr>
              <a:t>.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200" b="0" i="0" u="none" strike="noStrike" cap="none">
              <a:solidFill>
                <a:srgbClr val="000000"/>
              </a:solidFill>
              <a:latin typeface="Arial"/>
              <a:ea typeface="Arial"/>
              <a:cs typeface="Arial"/>
              <a:sym typeface="Arial"/>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Nous voulons également connaître les ressources énergétiques disponibles. Quelle est l'importance des ressources solaires à cet endroit au cours d'une année ? Quelles sont les ressources éoliennes au cours de l'année ? Et si possible, </a:t>
            </a:r>
            <a:r>
              <a:rPr lang="en-US">
                <a:solidFill>
                  <a:srgbClr val="000000"/>
                </a:solidFill>
                <a:latin typeface="Arial"/>
                <a:ea typeface="Arial"/>
                <a:cs typeface="Arial"/>
                <a:sym typeface="Arial"/>
              </a:rPr>
              <a:t>existe-t-il </a:t>
            </a:r>
            <a:r>
              <a:rPr lang="en-US" sz="1200" b="0" i="0" u="none" strike="noStrike" cap="none">
                <a:solidFill>
                  <a:srgbClr val="000000"/>
                </a:solidFill>
                <a:latin typeface="Arial"/>
                <a:ea typeface="Arial"/>
                <a:cs typeface="Arial"/>
                <a:sym typeface="Arial"/>
              </a:rPr>
              <a:t>des </a:t>
            </a:r>
            <a:r>
              <a:rPr lang="en-US">
                <a:solidFill>
                  <a:srgbClr val="000000"/>
                </a:solidFill>
                <a:latin typeface="Arial"/>
                <a:ea typeface="Arial"/>
                <a:cs typeface="Arial"/>
                <a:sym typeface="Arial"/>
              </a:rPr>
              <a:t>ressources </a:t>
            </a:r>
            <a:r>
              <a:rPr lang="en-US" sz="1200" b="0" i="0" u="none" strike="noStrike" cap="none">
                <a:solidFill>
                  <a:srgbClr val="000000"/>
                </a:solidFill>
                <a:latin typeface="Arial"/>
                <a:ea typeface="Arial"/>
                <a:cs typeface="Arial"/>
                <a:sym typeface="Arial"/>
              </a:rPr>
              <a:t>hydroélectriques à proximité que nous pourrions </a:t>
            </a:r>
            <a:r>
              <a:rPr lang="en-US">
                <a:solidFill>
                  <a:srgbClr val="000000"/>
                </a:solidFill>
                <a:latin typeface="Arial"/>
                <a:ea typeface="Arial"/>
                <a:cs typeface="Arial"/>
                <a:sym typeface="Arial"/>
              </a:rPr>
              <a:t>utiliser pour </a:t>
            </a:r>
            <a:r>
              <a:rPr lang="en-US" sz="1200" b="0" i="0" u="none" strike="noStrike" cap="none">
                <a:solidFill>
                  <a:srgbClr val="000000"/>
                </a:solidFill>
                <a:latin typeface="Arial"/>
                <a:ea typeface="Arial"/>
                <a:cs typeface="Arial"/>
                <a:sym typeface="Arial"/>
              </a:rPr>
              <a:t>construire un mini-réseau hydroélectrique afin de produire de l'électricité ? Dans ce cas, nous devons savoir, tout d'abord, quelle quantité d'énergie hydraulique peut être produite à cet endroit, mais aussi à quelle distance se trouve cet endroit. En effet, si nous installons </a:t>
            </a:r>
            <a:r>
              <a:rPr lang="en-US">
                <a:solidFill>
                  <a:srgbClr val="000000"/>
                </a:solidFill>
                <a:latin typeface="Arial"/>
                <a:ea typeface="Arial"/>
                <a:cs typeface="Arial"/>
                <a:sym typeface="Arial"/>
              </a:rPr>
              <a:t>une </a:t>
            </a:r>
            <a:r>
              <a:rPr lang="en-US" sz="1200" b="0" i="0" u="none" strike="noStrike" cap="none">
                <a:solidFill>
                  <a:srgbClr val="000000"/>
                </a:solidFill>
                <a:latin typeface="Arial"/>
                <a:ea typeface="Arial"/>
                <a:cs typeface="Arial"/>
                <a:sym typeface="Arial"/>
              </a:rPr>
              <a:t>turbine hydroélectrique qui n'est pas directement sur le site, nous aurons besoin d'une ligne de distribution pour relier le générateur hydroélectrique aux clients. Plus elle est longue, plus elle est coûteuse. Nous souhaitons également obtenir des informations sur les infrastructures existantes. L'une des principales </a:t>
            </a:r>
            <a:r>
              <a:rPr lang="en-US">
                <a:solidFill>
                  <a:srgbClr val="000000"/>
                </a:solidFill>
                <a:latin typeface="Arial"/>
                <a:ea typeface="Arial"/>
                <a:cs typeface="Arial"/>
                <a:sym typeface="Arial"/>
              </a:rPr>
              <a:t>informations dont </a:t>
            </a:r>
            <a:r>
              <a:rPr lang="en-US" sz="1200" b="0" i="0" u="none" strike="noStrike" cap="none">
                <a:solidFill>
                  <a:srgbClr val="000000"/>
                </a:solidFill>
                <a:latin typeface="Arial"/>
                <a:ea typeface="Arial"/>
                <a:cs typeface="Arial"/>
                <a:sym typeface="Arial"/>
              </a:rPr>
              <a:t>nous avons besoin est de savoir à quelle distance se trouve le réseau de transmission existant.</a:t>
            </a:r>
            <a:endParaRPr sz="1200" b="0" i="0" u="none" strike="noStrike" cap="none">
              <a:solidFill>
                <a:srgbClr val="000000"/>
              </a:solidFill>
              <a:latin typeface="Arial"/>
              <a:ea typeface="Arial"/>
              <a:cs typeface="Arial"/>
              <a:sym typeface="Arial"/>
            </a:endParaRPr>
          </a:p>
        </p:txBody>
      </p:sp>
      <p:sp>
        <p:nvSpPr>
          <p:cNvPr id="457" name="Google Shape;457;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200" b="0" i="0" u="none" strike="noStrike" cap="none">
                <a:solidFill>
                  <a:srgbClr val="000000"/>
                </a:solidFill>
                <a:latin typeface="Arial"/>
                <a:ea typeface="Arial"/>
                <a:cs typeface="Arial"/>
                <a:sym typeface="Arial"/>
              </a:rPr>
              <a:t>Quelques messages clés à retenir :  </a:t>
            </a:r>
            <a:endParaRPr/>
          </a:p>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Les systèmes de coordonnées projetées sont toujours déformés, c'est pourquoi </a:t>
            </a:r>
            <a:r>
              <a:rPr lang="en-US">
                <a:solidFill>
                  <a:srgbClr val="000000"/>
                </a:solidFill>
                <a:latin typeface="Arial"/>
                <a:ea typeface="Arial"/>
                <a:cs typeface="Arial"/>
                <a:sym typeface="Arial"/>
              </a:rPr>
              <a:t>leur</a:t>
            </a:r>
            <a:r>
              <a:rPr lang="en-US" sz="1200" b="0" i="0" u="none" strike="noStrike" cap="none">
                <a:solidFill>
                  <a:srgbClr val="000000"/>
                </a:solidFill>
                <a:latin typeface="Arial"/>
                <a:ea typeface="Arial"/>
                <a:cs typeface="Arial"/>
                <a:sym typeface="Arial"/>
              </a:rPr>
              <a:t> choix est important pour votre analyse. Les vecteurs représentent des objets aux limites discrètes. Vous pouvez facilement distinguer l'objet de </a:t>
            </a:r>
            <a:r>
              <a:rPr lang="en-US">
                <a:solidFill>
                  <a:srgbClr val="000000"/>
                </a:solidFill>
                <a:latin typeface="Arial"/>
                <a:ea typeface="Arial"/>
                <a:cs typeface="Arial"/>
                <a:sym typeface="Arial"/>
              </a:rPr>
              <a:t>son environnement</a:t>
            </a:r>
            <a:r>
              <a:rPr lang="en-US" sz="1200" b="0" i="0" u="none" strike="noStrike" cap="none">
                <a:solidFill>
                  <a:srgbClr val="000000"/>
                </a:solidFill>
                <a:latin typeface="Arial"/>
                <a:ea typeface="Arial"/>
                <a:cs typeface="Arial"/>
                <a:sym typeface="Arial"/>
              </a:rPr>
              <a:t>, </a:t>
            </a:r>
            <a:r>
              <a:rPr lang="en-US">
                <a:solidFill>
                  <a:srgbClr val="000000"/>
                </a:solidFill>
                <a:latin typeface="Arial"/>
                <a:ea typeface="Arial"/>
                <a:cs typeface="Arial"/>
                <a:sym typeface="Arial"/>
              </a:rPr>
              <a:t>alors que les données matricielles ou raster </a:t>
            </a:r>
            <a:r>
              <a:rPr lang="en-US" sz="1200" b="0" i="0" u="none" strike="noStrike" cap="none">
                <a:solidFill>
                  <a:srgbClr val="000000"/>
                </a:solidFill>
                <a:latin typeface="Arial"/>
                <a:ea typeface="Arial"/>
                <a:cs typeface="Arial"/>
                <a:sym typeface="Arial"/>
              </a:rPr>
              <a:t>représentent généralement des données </a:t>
            </a:r>
            <a:r>
              <a:rPr lang="en-US">
                <a:solidFill>
                  <a:srgbClr val="000000"/>
                </a:solidFill>
                <a:latin typeface="Arial"/>
                <a:ea typeface="Arial"/>
                <a:cs typeface="Arial"/>
                <a:sym typeface="Arial"/>
              </a:rPr>
              <a:t>non homogènes </a:t>
            </a:r>
            <a:r>
              <a:rPr lang="en-US" sz="1200" b="0" i="0" u="none" strike="noStrike" cap="none">
                <a:solidFill>
                  <a:srgbClr val="000000"/>
                </a:solidFill>
                <a:latin typeface="Arial"/>
                <a:ea typeface="Arial"/>
                <a:cs typeface="Arial"/>
                <a:sym typeface="Arial"/>
              </a:rPr>
              <a:t>couvrant de vastes zones. La taille des cellules est très importante pour votre analyse et vous devez la choisir avec soin. Elle a des </a:t>
            </a:r>
            <a:r>
              <a:rPr lang="en-US">
                <a:solidFill>
                  <a:srgbClr val="000000"/>
                </a:solidFill>
                <a:latin typeface="Arial"/>
                <a:ea typeface="Arial"/>
                <a:cs typeface="Arial"/>
                <a:sym typeface="Arial"/>
              </a:rPr>
              <a:t>implications sur la </a:t>
            </a:r>
            <a:r>
              <a:rPr lang="en-US" sz="1200" b="0" i="0" u="none" strike="noStrike" cap="none">
                <a:solidFill>
                  <a:srgbClr val="000000"/>
                </a:solidFill>
                <a:latin typeface="Arial"/>
                <a:ea typeface="Arial"/>
                <a:cs typeface="Arial"/>
                <a:sym typeface="Arial"/>
              </a:rPr>
              <a:t>précision et la durée de </a:t>
            </a:r>
            <a:r>
              <a:rPr lang="en-US">
                <a:solidFill>
                  <a:srgbClr val="000000"/>
                </a:solidFill>
                <a:latin typeface="Arial"/>
                <a:ea typeface="Arial"/>
                <a:cs typeface="Arial"/>
                <a:sym typeface="Arial"/>
              </a:rPr>
              <a:t>l'</a:t>
            </a:r>
            <a:r>
              <a:rPr lang="en-US" sz="1200" b="0" i="0" u="none" strike="noStrike" cap="none">
                <a:solidFill>
                  <a:srgbClr val="000000"/>
                </a:solidFill>
                <a:latin typeface="Arial"/>
                <a:ea typeface="Arial"/>
                <a:cs typeface="Arial"/>
                <a:sym typeface="Arial"/>
              </a:rPr>
              <a:t>analyse. Il existe trois types de données vectorielles </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les points, les lignes et les polygones</a:t>
            </a:r>
            <a:r>
              <a:rPr lang="en-US">
                <a:solidFill>
                  <a:srgbClr val="000000"/>
                </a:solidFill>
                <a:latin typeface="Arial"/>
                <a:ea typeface="Arial"/>
                <a:cs typeface="Arial"/>
                <a:sym typeface="Arial"/>
              </a:rPr>
              <a:t>. Vous </a:t>
            </a:r>
            <a:r>
              <a:rPr lang="en-US" sz="1200" b="0" i="0" u="none" strike="noStrike" cap="none">
                <a:solidFill>
                  <a:srgbClr val="000000"/>
                </a:solidFill>
                <a:latin typeface="Arial"/>
                <a:ea typeface="Arial"/>
                <a:cs typeface="Arial"/>
                <a:sym typeface="Arial"/>
              </a:rPr>
              <a:t>choisissez celui que vous voulez utiliser en fonction de ce que vous essayez de visualiser. Enfin, la dimension géospatiale est importante lorsqu'il s'agit de répondre à des questions clés telles que la distance par rapport aux rivières ou aux lignes de transmission.</a:t>
            </a:r>
            <a:endParaRPr sz="1200" b="0" i="0" u="none" strike="noStrike" cap="none">
              <a:solidFill>
                <a:srgbClr val="000000"/>
              </a:solidFill>
              <a:latin typeface="Arial"/>
              <a:ea typeface="Arial"/>
              <a:cs typeface="Arial"/>
              <a:sym typeface="Arial"/>
            </a:endParaRPr>
          </a:p>
        </p:txBody>
      </p:sp>
      <p:sp>
        <p:nvSpPr>
          <p:cNvPr id="475" name="Google Shape;47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3" name="Google Shape;48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1" name="Google Shape;501;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Dans c</a:t>
            </a:r>
            <a:r>
              <a:rPr lang="en-US">
                <a:solidFill>
                  <a:srgbClr val="000000"/>
                </a:solidFill>
                <a:latin typeface="Arial"/>
                <a:ea typeface="Arial"/>
                <a:cs typeface="Arial"/>
                <a:sym typeface="Arial"/>
              </a:rPr>
              <a:t>ette partie</a:t>
            </a:r>
            <a:r>
              <a:rPr lang="en-US" sz="1200" b="0" i="0" u="none" strike="noStrike" cap="none">
                <a:solidFill>
                  <a:srgbClr val="000000"/>
                </a:solidFill>
                <a:latin typeface="Arial"/>
                <a:ea typeface="Arial"/>
                <a:cs typeface="Arial"/>
                <a:sym typeface="Arial"/>
              </a:rPr>
              <a:t>, nous allons aborder le concept des systèmes de projection, car il est important de le comprendre si vous travaillez avec </a:t>
            </a:r>
            <a:r>
              <a:rPr lang="en-US">
                <a:solidFill>
                  <a:srgbClr val="000000"/>
                </a:solidFill>
                <a:latin typeface="Arial"/>
                <a:ea typeface="Arial"/>
                <a:cs typeface="Arial"/>
                <a:sym typeface="Arial"/>
              </a:rPr>
              <a:t>les SIG. </a:t>
            </a:r>
            <a:r>
              <a:rPr lang="en-US" sz="1200" b="0" i="0" u="none" strike="noStrike" cap="none">
                <a:solidFill>
                  <a:srgbClr val="000000"/>
                </a:solidFill>
                <a:latin typeface="Arial"/>
                <a:ea typeface="Arial"/>
                <a:cs typeface="Arial"/>
                <a:sym typeface="Arial"/>
              </a:rPr>
              <a:t>Mais avant cela, prenons le temps de parler des </a:t>
            </a:r>
            <a:r>
              <a:rPr lang="en-US">
                <a:solidFill>
                  <a:srgbClr val="000000"/>
                </a:solidFill>
                <a:latin typeface="Arial"/>
                <a:ea typeface="Arial"/>
                <a:cs typeface="Arial"/>
                <a:sym typeface="Arial"/>
              </a:rPr>
              <a:t>logiciels de </a:t>
            </a:r>
            <a:r>
              <a:rPr lang="en-US">
                <a:latin typeface="Arial"/>
                <a:ea typeface="Arial"/>
                <a:cs typeface="Arial"/>
                <a:sym typeface="Arial"/>
              </a:rPr>
              <a:t>SIG</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disponibles. Il existe de nombreuses </a:t>
            </a:r>
            <a:r>
              <a:rPr lang="en-US">
                <a:solidFill>
                  <a:srgbClr val="000000"/>
                </a:solidFill>
                <a:latin typeface="Arial"/>
                <a:ea typeface="Arial"/>
                <a:cs typeface="Arial"/>
                <a:sym typeface="Arial"/>
              </a:rPr>
              <a:t>options de logiciels </a:t>
            </a:r>
            <a:r>
              <a:rPr lang="en-US" sz="1200" b="0" i="0" u="none" strike="noStrike" cap="none">
                <a:solidFill>
                  <a:srgbClr val="000000"/>
                </a:solidFill>
                <a:latin typeface="Arial"/>
                <a:ea typeface="Arial"/>
                <a:cs typeface="Arial"/>
                <a:sym typeface="Arial"/>
              </a:rPr>
              <a:t>et vous devrez en choisir un en fonction de vos besoins. C'est important parce que votre </a:t>
            </a:r>
            <a:r>
              <a:rPr lang="en-US">
                <a:solidFill>
                  <a:srgbClr val="000000"/>
                </a:solidFill>
                <a:latin typeface="Arial"/>
                <a:ea typeface="Arial"/>
                <a:cs typeface="Arial"/>
                <a:sym typeface="Arial"/>
              </a:rPr>
              <a:t>logiciel </a:t>
            </a:r>
            <a:r>
              <a:rPr lang="en-US">
                <a:latin typeface="Arial"/>
                <a:ea typeface="Arial"/>
                <a:cs typeface="Arial"/>
                <a:sym typeface="Arial"/>
              </a:rPr>
              <a:t>SIG</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est le moyen le plus facile pour vous de manipuler et d'</a:t>
            </a:r>
            <a:r>
              <a:rPr lang="en-US">
                <a:solidFill>
                  <a:srgbClr val="000000"/>
                </a:solidFill>
                <a:latin typeface="Arial"/>
                <a:ea typeface="Arial"/>
                <a:cs typeface="Arial"/>
                <a:sym typeface="Arial"/>
              </a:rPr>
              <a:t>analyser vos </a:t>
            </a:r>
            <a:r>
              <a:rPr lang="en-US" sz="1200" b="0" i="0" u="none" strike="noStrike" cap="none">
                <a:solidFill>
                  <a:srgbClr val="000000"/>
                </a:solidFill>
                <a:latin typeface="Arial"/>
                <a:ea typeface="Arial"/>
                <a:cs typeface="Arial"/>
                <a:sym typeface="Arial"/>
              </a:rPr>
              <a:t>données. Veillez à choisir le bon logiciel pour le type d'application que vous souhaitez mener.  </a:t>
            </a:r>
            <a:endParaRPr sz="1200" b="0" i="0" u="none" strike="noStrike" cap="none">
              <a:solidFill>
                <a:srgbClr val="000000"/>
              </a:solidFill>
              <a:latin typeface="Arial"/>
              <a:ea typeface="Arial"/>
              <a:cs typeface="Arial"/>
              <a:sym typeface="Arial"/>
            </a:endParaRPr>
          </a:p>
          <a:p>
            <a:pPr marL="158750" lvl="0" indent="0" algn="l" rtl="0">
              <a:spcBef>
                <a:spcPts val="0"/>
              </a:spcBef>
              <a:spcAft>
                <a:spcPts val="0"/>
              </a:spcAft>
              <a:buClr>
                <a:schemeClr val="dk1"/>
              </a:buClr>
              <a:buSzPts val="1200"/>
              <a:buFont typeface="Calibri"/>
              <a:buNone/>
            </a:pPr>
            <a:endParaRPr sz="1200" b="0" i="0" u="none" strike="noStrike" cap="none">
              <a:solidFill>
                <a:srgbClr val="000000"/>
              </a:solidFill>
              <a:latin typeface="Arial"/>
              <a:ea typeface="Arial"/>
              <a:cs typeface="Arial"/>
              <a:sym typeface="Arial"/>
            </a:endParaRPr>
          </a:p>
          <a:p>
            <a:pPr marL="15875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Il existe des logiciels à </a:t>
            </a:r>
            <a:r>
              <a:rPr lang="en-US">
                <a:solidFill>
                  <a:srgbClr val="000000"/>
                </a:solidFill>
                <a:latin typeface="Arial"/>
                <a:ea typeface="Arial"/>
                <a:cs typeface="Arial"/>
                <a:sym typeface="Arial"/>
              </a:rPr>
              <a:t>source ouverte </a:t>
            </a:r>
            <a:r>
              <a:rPr lang="en-US" sz="1200" b="0" i="0" u="none" strike="noStrike" cap="none">
                <a:solidFill>
                  <a:srgbClr val="000000"/>
                </a:solidFill>
                <a:latin typeface="Arial"/>
                <a:ea typeface="Arial"/>
                <a:cs typeface="Arial"/>
                <a:sym typeface="Arial"/>
              </a:rPr>
              <a:t>entièrement gratuits</a:t>
            </a:r>
            <a:r>
              <a:rPr lang="en-US">
                <a:solidFill>
                  <a:srgbClr val="000000"/>
                </a:solidFill>
                <a:latin typeface="Arial"/>
                <a:ea typeface="Arial"/>
                <a:cs typeface="Arial"/>
                <a:sym typeface="Arial"/>
              </a:rPr>
              <a:t>, ainsi </a:t>
            </a:r>
            <a:r>
              <a:rPr lang="en-US" sz="1200" b="0" i="0" u="none" strike="noStrike" cap="none">
                <a:solidFill>
                  <a:srgbClr val="000000"/>
                </a:solidFill>
                <a:latin typeface="Arial"/>
                <a:ea typeface="Arial"/>
                <a:cs typeface="Arial"/>
                <a:sym typeface="Arial"/>
              </a:rPr>
              <a:t>que des alternatives commerciales pour lesquelles vous devez obtenir une </a:t>
            </a:r>
            <a:r>
              <a:rPr lang="en-US">
                <a:solidFill>
                  <a:srgbClr val="000000"/>
                </a:solidFill>
                <a:latin typeface="Arial"/>
                <a:ea typeface="Arial"/>
                <a:cs typeface="Arial"/>
                <a:sym typeface="Arial"/>
              </a:rPr>
              <a:t>licence.</a:t>
            </a:r>
            <a:r>
              <a:rPr lang="en-US" sz="1200" b="0" i="0" u="none" strike="noStrike" cap="none">
                <a:solidFill>
                  <a:srgbClr val="000000"/>
                </a:solidFill>
                <a:latin typeface="Arial"/>
                <a:ea typeface="Arial"/>
                <a:cs typeface="Arial"/>
                <a:sym typeface="Arial"/>
              </a:rPr>
              <a:t> Il existe des outils de bureau que vous pouvez télécharger et installer sur votre ordinateur et utiliser où que vous soyez. Enfin, il existe des outils basés sur le web qui nécessitent une connexion en ligne pour être utilisés. Pour OnSSET, nous utilisons </a:t>
            </a:r>
            <a:r>
              <a:rPr lang="en-US">
                <a:solidFill>
                  <a:srgbClr val="000000"/>
                </a:solidFill>
                <a:latin typeface="Arial"/>
                <a:ea typeface="Arial"/>
                <a:cs typeface="Arial"/>
                <a:sym typeface="Arial"/>
              </a:rPr>
              <a:t>Q.G.I.S, </a:t>
            </a:r>
            <a:r>
              <a:rPr lang="en-US" sz="1200" b="0" i="0" u="none" strike="noStrike" cap="none">
                <a:solidFill>
                  <a:srgbClr val="000000"/>
                </a:solidFill>
                <a:latin typeface="Arial"/>
                <a:ea typeface="Arial"/>
                <a:cs typeface="Arial"/>
                <a:sym typeface="Arial"/>
              </a:rPr>
              <a:t>et je vous recommande vivement de télécharger et d'installer la version 3.10 de </a:t>
            </a:r>
            <a:r>
              <a:rPr lang="en-US">
                <a:solidFill>
                  <a:srgbClr val="000000"/>
                </a:solidFill>
                <a:latin typeface="Arial"/>
                <a:ea typeface="Arial"/>
                <a:cs typeface="Arial"/>
                <a:sym typeface="Arial"/>
              </a:rPr>
              <a:t>Q.G.I.S</a:t>
            </a:r>
            <a:r>
              <a:rPr lang="en-US" sz="1200" b="0" i="0" u="none" strike="noStrike" cap="none">
                <a:solidFill>
                  <a:srgbClr val="000000"/>
                </a:solidFill>
                <a:latin typeface="Arial"/>
                <a:ea typeface="Arial"/>
                <a:cs typeface="Arial"/>
                <a:sym typeface="Arial"/>
              </a:rPr>
              <a:t>, qui fonctionnera avec les autres outils que nous utilisons. Avec </a:t>
            </a:r>
            <a:r>
              <a:rPr lang="en-US">
                <a:solidFill>
                  <a:srgbClr val="000000"/>
                </a:solidFill>
                <a:latin typeface="Arial"/>
                <a:ea typeface="Arial"/>
                <a:cs typeface="Arial"/>
                <a:sym typeface="Arial"/>
              </a:rPr>
              <a:t>Q.G.I.S</a:t>
            </a:r>
            <a:r>
              <a:rPr lang="en-US" sz="1200" b="0" i="0" u="none" strike="noStrike" cap="none">
                <a:solidFill>
                  <a:srgbClr val="000000"/>
                </a:solidFill>
                <a:latin typeface="Arial"/>
                <a:ea typeface="Arial"/>
                <a:cs typeface="Arial"/>
                <a:sym typeface="Arial"/>
              </a:rPr>
              <a:t>, nous utilisons également GRASS</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SAGA et </a:t>
            </a:r>
            <a:r>
              <a:rPr lang="en-US">
                <a:solidFill>
                  <a:srgbClr val="000000"/>
                </a:solidFill>
                <a:latin typeface="Arial"/>
                <a:ea typeface="Arial"/>
                <a:cs typeface="Arial"/>
                <a:sym typeface="Arial"/>
              </a:rPr>
              <a:t>G DAL, qui sont </a:t>
            </a:r>
            <a:r>
              <a:rPr lang="en-US" sz="1200" b="0" i="0" u="none" strike="noStrike" cap="none">
                <a:solidFill>
                  <a:srgbClr val="000000"/>
                </a:solidFill>
                <a:latin typeface="Arial"/>
                <a:ea typeface="Arial"/>
                <a:cs typeface="Arial"/>
                <a:sym typeface="Arial"/>
              </a:rPr>
              <a:t>tous inclus dans l'interface </a:t>
            </a:r>
            <a:r>
              <a:rPr lang="en-US">
                <a:solidFill>
                  <a:srgbClr val="000000"/>
                </a:solidFill>
                <a:latin typeface="Arial"/>
                <a:ea typeface="Arial"/>
                <a:cs typeface="Arial"/>
                <a:sym typeface="Arial"/>
              </a:rPr>
              <a:t>Q.G.I.S.</a:t>
            </a:r>
            <a:endParaRPr sz="1200" b="0" i="0" u="none" strike="noStrike" cap="none">
              <a:solidFill>
                <a:srgbClr val="000000"/>
              </a:solidFill>
              <a:latin typeface="Arial"/>
              <a:ea typeface="Arial"/>
              <a:cs typeface="Arial"/>
              <a:sym typeface="Arial"/>
            </a:endParaRPr>
          </a:p>
        </p:txBody>
      </p:sp>
      <p:sp>
        <p:nvSpPr>
          <p:cNvPr id="190" name="Google Shape;19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Poursuivons en passant en revue quelques concepts de base des S.I.G. qu'il est important de comprendre et de maîtriser lorsque l'on travaille avec des S.I.G. Nous allons commencer par les systèmes de projection.</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Chaque jeu de données géospatiales, quel que soit son type, est associé à un système de projection. Le système de projection a des implications importantes sur votre analyse. Prenons le temps de comprendre comment il est utilisé et quelle est son importance. La terre a la forme d'une sphère. La projection cartographique tente de visualiser cette sphère sur une surface plane. En d'autres termes, elle est utilisée pour transformer un objet tridimensionnel en une représentation bidimensionnelle. Un système de coordonnées permet ensuite de définir le rapport entre votre représentation bidimensionnelle et la réalité tridimensionnelle. Dans quelle mesure avez-vous réussi à représenter votre domaine d'intérêt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Lorsque l'on projette un objet tridimensionnel sur un plan bidimensionnel, il y a des distorsions. Ces distorsions peuvent être liées à la surface et à l'échelle, c'est-à-dire que certaines régions d'une carte paraissent plus grandes qu'elles ne le sont en réalité par rapport à d'autres. Ces distorsions peuvent également avoir un effet sur la direction et la forme des différentes régions de votre carte. Au moins l'un de ces aspects (surface, échelle, direction ou forme) sera toujours déformé. Parfois, la distorsion peut concerner tous ces aspects. Pour remédier à ce problème, nous définissons des projections cartographiques. Il existe trois catégories principales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Projections cylindriques préservant les distances et les surfaces.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Projections coniques préservant les angles.</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None/>
            </a:pPr>
            <a:r>
              <a:rPr lang="en-US"/>
              <a:t>Projections planaires préservant les distances. </a:t>
            </a:r>
            <a:endParaRPr/>
          </a:p>
          <a:p>
            <a:pPr marL="0" lvl="0" indent="0" algn="l" rtl="0">
              <a:spcBef>
                <a:spcPts val="0"/>
              </a:spcBef>
              <a:spcAft>
                <a:spcPts val="0"/>
              </a:spcAft>
              <a:buClr>
                <a:schemeClr val="dk1"/>
              </a:buClr>
              <a:buSzPts val="1200"/>
              <a:buFont typeface="Calibri"/>
              <a:buNone/>
            </a:pPr>
            <a:endParaRPr/>
          </a:p>
          <a:p>
            <a:pPr marL="0" lvl="0" indent="0" algn="l" rtl="0">
              <a:spcBef>
                <a:spcPts val="0"/>
              </a:spcBef>
              <a:spcAft>
                <a:spcPts val="0"/>
              </a:spcAft>
              <a:buClr>
                <a:schemeClr val="dk1"/>
              </a:buClr>
              <a:buSzPts val="1200"/>
              <a:buFont typeface="Calibri"/>
              <a:buNone/>
            </a:pPr>
            <a:r>
              <a:rPr lang="en-US"/>
              <a:t>Quel que soit le choix que nous faisons, il y a des avantages et des inconvénients. </a:t>
            </a:r>
            <a:endParaRPr/>
          </a:p>
          <a:p>
            <a:pPr marL="0" lvl="0" indent="0" algn="l" rtl="0">
              <a:spcBef>
                <a:spcPts val="0"/>
              </a:spcBef>
              <a:spcAft>
                <a:spcPts val="0"/>
              </a:spcAft>
              <a:buClr>
                <a:schemeClr val="dk1"/>
              </a:buClr>
              <a:buSzPts val="1200"/>
              <a:buFont typeface="Calibri"/>
              <a:buNone/>
            </a:pPr>
            <a:endParaRPr/>
          </a:p>
        </p:txBody>
      </p:sp>
      <p:sp>
        <p:nvSpPr>
          <p:cNvPr id="207" name="Google Shape;20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L'image montre deux cartes du monde. Les deux cartes sont correctes, mais elles utilisent un système de coordonnées différent. L'une d'entre elles est en WGS84 et l'autre en World Mercator. Si vous regardez les cartes, vous constaterez qu'elles sont très différentes, en particulier dans les régions du nord et du sud. Cela s'explique par le fait que ces deux systèmes de coordonnées se déforment différemment. Les deux cartes sont également recouvertes d'une grille de lignes et de cercles. Les cercles orange (et la ligne qui les croise) passent par l'équateur. À 30 degrés au nord de l'équateur et à 30 degrés au sud de l'équateur, il y a des cercles bleus. À 60 degrés au nord et au sud de l'équateur, il y a des cercles verts. C'est ce qu'on appelle l'ellipse de Tissot, qui permet de comprendre les distorsions créées par les différents systèmes de coordonnées. S'il n'y avait pas de distorsion, tous les cercles auraient la même taille que les cercles orange. Les cercles bleus sont un peu plus grands que les cercles orange et les cercles verts sont beaucoup plus grands que les cercles orange. En WGS84, la forme des cercles verts est également déformée. Cela signifie que le WGS84 déforme aussi bien la forme que la taille. Dans le World Mercator, la forme des cercles verts est toujours semblable à un cercle, ce qui signifie que la distorsion dans le World Mercator n'a pas d'effet sur la forme, mais seulement sur la taille. C'est la raison pour laquelle les pays et les régions du nord et du sud ont des formes très différentes entre les deux cartes. </a:t>
            </a:r>
            <a:endParaRPr/>
          </a:p>
        </p:txBody>
      </p:sp>
      <p:sp>
        <p:nvSpPr>
          <p:cNvPr id="221" name="Google Shape;22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1200" b="0" i="0" u="none" strike="noStrike" cap="none">
                <a:solidFill>
                  <a:srgbClr val="000000"/>
                </a:solidFill>
                <a:latin typeface="Arial"/>
                <a:ea typeface="Arial"/>
                <a:cs typeface="Arial"/>
                <a:sym typeface="Arial"/>
              </a:rPr>
              <a:t>À l'échelle nationale, la distorsion pourrait ressembler à l'image suivante. Dans cette image, nous avons trois cartes de l'Afghanistan avec trois systèmes de coordonnées différents, et nous avons mesuré la distance entre les points A et B (les mêmes points sur toutes les cartes). Nous avons mesuré la distance entre les points A et B (les mêmes points sur toutes les cartes). Mais selon le système de coordonnées choisi</a:t>
            </a:r>
            <a:r>
              <a:rPr lang="en-US">
                <a:solidFill>
                  <a:srgbClr val="000000"/>
                </a:solidFill>
                <a:latin typeface="Arial"/>
                <a:ea typeface="Arial"/>
                <a:cs typeface="Arial"/>
                <a:sym typeface="Arial"/>
              </a:rPr>
              <a:t>, la </a:t>
            </a:r>
            <a:r>
              <a:rPr lang="en-US" sz="1200" b="0" i="0" u="none" strike="noStrike" cap="none">
                <a:solidFill>
                  <a:srgbClr val="000000"/>
                </a:solidFill>
                <a:latin typeface="Arial"/>
                <a:ea typeface="Arial"/>
                <a:cs typeface="Arial"/>
                <a:sym typeface="Arial"/>
              </a:rPr>
              <a:t>distance est très différente. En comparant les cartes, on constate une différence de plus de 400 </a:t>
            </a:r>
            <a:r>
              <a:rPr lang="en-US">
                <a:solidFill>
                  <a:srgbClr val="000000"/>
                </a:solidFill>
                <a:latin typeface="Arial"/>
                <a:ea typeface="Arial"/>
                <a:cs typeface="Arial"/>
                <a:sym typeface="Arial"/>
              </a:rPr>
              <a:t>kilomètres </a:t>
            </a:r>
            <a:r>
              <a:rPr lang="en-US" sz="1200" b="0" i="0" u="none" strike="noStrike" cap="none">
                <a:solidFill>
                  <a:srgbClr val="000000"/>
                </a:solidFill>
                <a:latin typeface="Arial"/>
                <a:ea typeface="Arial"/>
                <a:cs typeface="Arial"/>
                <a:sym typeface="Arial"/>
              </a:rPr>
              <a:t>entre les deux points. Vous pouvez également constater que la forme est très différente entre les cartes verte, violette et orange. Là encore, la forme a été déformée. </a:t>
            </a:r>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a:t>Quelques messages clés à retenir : </a:t>
            </a:r>
            <a:endParaRPr/>
          </a:p>
          <a:p>
            <a:pPr marL="0" marR="0" lvl="0" indent="0" algn="l" rtl="0">
              <a:lnSpc>
                <a:spcPct val="100000"/>
              </a:lnSpc>
              <a:spcBef>
                <a:spcPts val="0"/>
              </a:spcBef>
              <a:spcAft>
                <a:spcPts val="0"/>
              </a:spcAft>
              <a:buClr>
                <a:schemeClr val="dk1"/>
              </a:buClr>
              <a:buSzPts val="1100"/>
              <a:buFont typeface="Arial"/>
              <a:buNone/>
            </a:pPr>
            <a:r>
              <a:rPr lang="en-US"/>
              <a:t>Lors de la création de cartes, il y aura toujours des distorsions. Vous devez comprendre à quel type de distorsion vous avez affaire et vous devez également comprendre quel système de coordonnées vous devez choisir afin de minimiser ces distorsions. Cela signifie que vous devez choisir le système de projection avec beaucoup de soin.</a:t>
            </a:r>
            <a:endParaRPr sz="1200" b="0" i="0" u="none" strike="noStrike" cap="none">
              <a:solidFill>
                <a:srgbClr val="000000"/>
              </a:solidFill>
              <a:latin typeface="Arial"/>
              <a:ea typeface="Arial"/>
              <a:cs typeface="Arial"/>
              <a:sym typeface="Arial"/>
            </a:endParaRPr>
          </a:p>
        </p:txBody>
      </p:sp>
      <p:sp>
        <p:nvSpPr>
          <p:cNvPr id="236" name="Google Shape;23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u="none" strike="noStrike" cap="none">
                <a:solidFill>
                  <a:srgbClr val="000000"/>
                </a:solidFill>
                <a:latin typeface="Arial"/>
                <a:ea typeface="Arial"/>
                <a:cs typeface="Arial"/>
                <a:sym typeface="Arial"/>
              </a:rPr>
              <a:t>Dans cette partie du cours, nous présenterons les types de données de base que vous pourriez rencontrer en travaillant avec OnSSET, et nous décrirons les caractéristiques qui les définissent. Il existe deux grands types de données : les données spatiales et les attributs. Les données spatiales </a:t>
            </a:r>
            <a:r>
              <a:rPr lang="en-US">
                <a:solidFill>
                  <a:srgbClr val="000000"/>
                </a:solidFill>
                <a:latin typeface="Arial"/>
                <a:ea typeface="Arial"/>
                <a:cs typeface="Arial"/>
                <a:sym typeface="Arial"/>
              </a:rPr>
              <a:t>décrivent l</a:t>
            </a:r>
            <a:r>
              <a:rPr lang="en-US" sz="1200" b="0" i="0" u="none" strike="noStrike" cap="none">
                <a:solidFill>
                  <a:srgbClr val="000000"/>
                </a:solidFill>
                <a:latin typeface="Arial"/>
                <a:ea typeface="Arial"/>
                <a:cs typeface="Arial"/>
                <a:sym typeface="Arial"/>
              </a:rPr>
              <a:t>'emplacement, la taille et la forme </a:t>
            </a:r>
            <a:r>
              <a:rPr lang="en-US">
                <a:solidFill>
                  <a:srgbClr val="000000"/>
                </a:solidFill>
                <a:latin typeface="Arial"/>
                <a:ea typeface="Arial"/>
                <a:cs typeface="Arial"/>
                <a:sym typeface="Arial"/>
              </a:rPr>
              <a:t>de </a:t>
            </a:r>
            <a:r>
              <a:rPr lang="en-US" sz="1200" b="0" i="0" u="none" strike="noStrike" cap="none">
                <a:solidFill>
                  <a:srgbClr val="000000"/>
                </a:solidFill>
                <a:latin typeface="Arial"/>
                <a:ea typeface="Arial"/>
                <a:cs typeface="Arial"/>
                <a:sym typeface="Arial"/>
              </a:rPr>
              <a:t>différents objets. Les données spatiales peuvent être représentées sous forme de vecteurs ou de </a:t>
            </a:r>
            <a:r>
              <a:rPr lang="en-US">
                <a:solidFill>
                  <a:srgbClr val="000000"/>
                </a:solidFill>
                <a:latin typeface="Arial"/>
                <a:ea typeface="Arial"/>
                <a:cs typeface="Arial"/>
                <a:sym typeface="Arial"/>
              </a:rPr>
              <a:t>raster</a:t>
            </a:r>
            <a:r>
              <a:rPr lang="en-US" sz="1200" b="0" i="0" u="none" strike="noStrike" cap="none">
                <a:solidFill>
                  <a:srgbClr val="000000"/>
                </a:solidFill>
                <a:latin typeface="Arial"/>
                <a:ea typeface="Arial"/>
                <a:cs typeface="Arial"/>
                <a:sym typeface="Arial"/>
              </a:rPr>
              <a:t>. Il existe trois types de données vectorielles : les points, les lignes et les polygones. Ces différents types sont adaptés à la description de différents objets. Les données raster ou matricielles couvrent souvent de vastes zones et sont constituées de cellules de grille définies par des coordonnées, des attributs et la taille des cellules. Le type de données que vous utilisez dépend fortement de ce que vous essayez de visualiser</a:t>
            </a:r>
            <a:r>
              <a:rPr lang="en-US">
                <a:solidFill>
                  <a:srgbClr val="000000"/>
                </a:solidFill>
                <a:latin typeface="Arial"/>
                <a:ea typeface="Arial"/>
                <a:cs typeface="Arial"/>
                <a:sym typeface="Arial"/>
              </a:rPr>
              <a:t>. Certains </a:t>
            </a:r>
            <a:r>
              <a:rPr lang="en-US" sz="1200" b="0" i="0" u="none" strike="noStrike" cap="none">
                <a:solidFill>
                  <a:srgbClr val="000000"/>
                </a:solidFill>
                <a:latin typeface="Arial"/>
                <a:ea typeface="Arial"/>
                <a:cs typeface="Arial"/>
                <a:sym typeface="Arial"/>
              </a:rPr>
              <a:t>attributs sont mieux </a:t>
            </a:r>
            <a:r>
              <a:rPr lang="en-US">
                <a:solidFill>
                  <a:srgbClr val="000000"/>
                </a:solidFill>
                <a:latin typeface="Arial"/>
                <a:ea typeface="Arial"/>
                <a:cs typeface="Arial"/>
                <a:sym typeface="Arial"/>
              </a:rPr>
              <a:t>visualisés </a:t>
            </a:r>
            <a:r>
              <a:rPr lang="en-US" sz="1200" b="0" i="0" u="none" strike="noStrike" cap="none">
                <a:solidFill>
                  <a:srgbClr val="000000"/>
                </a:solidFill>
                <a:latin typeface="Arial"/>
                <a:ea typeface="Arial"/>
                <a:cs typeface="Arial"/>
                <a:sym typeface="Arial"/>
              </a:rPr>
              <a:t>avec les données raster </a:t>
            </a:r>
            <a:r>
              <a:rPr lang="en-US">
                <a:solidFill>
                  <a:srgbClr val="000000"/>
                </a:solidFill>
                <a:latin typeface="Arial"/>
                <a:ea typeface="Arial"/>
                <a:cs typeface="Arial"/>
                <a:sym typeface="Arial"/>
              </a:rPr>
              <a:t>ou </a:t>
            </a:r>
            <a:r>
              <a:rPr lang="en-US" sz="1200" b="0" i="0" u="none" strike="noStrike" cap="none">
                <a:solidFill>
                  <a:srgbClr val="000000"/>
                </a:solidFill>
                <a:latin typeface="Arial"/>
                <a:ea typeface="Arial"/>
                <a:cs typeface="Arial"/>
                <a:sym typeface="Arial"/>
              </a:rPr>
              <a:t>matricielles, tandis que d'autres le sont beaucoup mieux avec les vecteurs. Les données spatiales </a:t>
            </a:r>
            <a:r>
              <a:rPr lang="en-US">
                <a:solidFill>
                  <a:srgbClr val="000000"/>
                </a:solidFill>
                <a:latin typeface="Arial"/>
                <a:ea typeface="Arial"/>
                <a:cs typeface="Arial"/>
                <a:sym typeface="Arial"/>
              </a:rPr>
              <a:t>contiennent </a:t>
            </a:r>
            <a:r>
              <a:rPr lang="en-US" sz="1200" b="0" i="0" u="none" strike="noStrike" cap="none">
                <a:solidFill>
                  <a:srgbClr val="000000"/>
                </a:solidFill>
                <a:latin typeface="Arial"/>
                <a:ea typeface="Arial"/>
                <a:cs typeface="Arial"/>
                <a:sym typeface="Arial"/>
              </a:rPr>
              <a:t>plus d'informations que la simple localisation des caractéristiques</a:t>
            </a:r>
            <a:r>
              <a:rPr lang="en-US">
                <a:solidFill>
                  <a:srgbClr val="000000"/>
                </a:solidFill>
                <a:latin typeface="Arial"/>
                <a:ea typeface="Arial"/>
                <a:cs typeface="Arial"/>
                <a:sym typeface="Arial"/>
              </a:rPr>
              <a:t>. Toute </a:t>
            </a:r>
            <a:r>
              <a:rPr lang="en-US" sz="1200" b="0" i="0" u="none" strike="noStrike" cap="none">
                <a:solidFill>
                  <a:srgbClr val="000000"/>
                </a:solidFill>
                <a:latin typeface="Arial"/>
                <a:ea typeface="Arial"/>
                <a:cs typeface="Arial"/>
                <a:sym typeface="Arial"/>
              </a:rPr>
              <a:t>information supplémentaire ou donnée </a:t>
            </a:r>
            <a:r>
              <a:rPr lang="en-US">
                <a:solidFill>
                  <a:srgbClr val="000000"/>
                </a:solidFill>
                <a:latin typeface="Arial"/>
                <a:ea typeface="Arial"/>
                <a:cs typeface="Arial"/>
                <a:sym typeface="Arial"/>
              </a:rPr>
              <a:t>non spatiale décrivant </a:t>
            </a:r>
            <a:r>
              <a:rPr lang="en-US" sz="1200" b="0" i="0" u="none" strike="noStrike" cap="none">
                <a:solidFill>
                  <a:srgbClr val="000000"/>
                </a:solidFill>
                <a:latin typeface="Arial"/>
                <a:ea typeface="Arial"/>
                <a:cs typeface="Arial"/>
                <a:sym typeface="Arial"/>
              </a:rPr>
              <a:t>une caractéristique </a:t>
            </a:r>
            <a:r>
              <a:rPr lang="en-US">
                <a:solidFill>
                  <a:srgbClr val="000000"/>
                </a:solidFill>
                <a:latin typeface="Arial"/>
                <a:ea typeface="Arial"/>
                <a:cs typeface="Arial"/>
                <a:sym typeface="Arial"/>
              </a:rPr>
              <a:t>est </a:t>
            </a:r>
            <a:r>
              <a:rPr lang="en-US" sz="1200" b="0" i="0" u="none" strike="noStrike" cap="none">
                <a:solidFill>
                  <a:srgbClr val="000000"/>
                </a:solidFill>
                <a:latin typeface="Arial"/>
                <a:ea typeface="Arial"/>
                <a:cs typeface="Arial"/>
                <a:sym typeface="Arial"/>
              </a:rPr>
              <a:t>appelée attribut</a:t>
            </a:r>
            <a:r>
              <a:rPr lang="en-US">
                <a:solidFill>
                  <a:srgbClr val="000000"/>
                </a:solidFill>
                <a:latin typeface="Arial"/>
                <a:ea typeface="Arial"/>
                <a:cs typeface="Arial"/>
                <a:sym typeface="Arial"/>
              </a:rPr>
              <a:t>, </a:t>
            </a:r>
            <a:r>
              <a:rPr lang="en-US" sz="1200" b="0" i="0" u="none" strike="noStrike" cap="none">
                <a:solidFill>
                  <a:srgbClr val="000000"/>
                </a:solidFill>
                <a:latin typeface="Arial"/>
                <a:ea typeface="Arial"/>
                <a:cs typeface="Arial"/>
                <a:sym typeface="Arial"/>
              </a:rPr>
              <a:t>qui est le deuxième grand type de données. Par exemple, une couche de points visualisant les bâtiments d'une zone. Les données spatiales </a:t>
            </a:r>
            <a:r>
              <a:rPr lang="en-US">
                <a:solidFill>
                  <a:srgbClr val="000000"/>
                </a:solidFill>
                <a:latin typeface="Arial"/>
                <a:ea typeface="Arial"/>
                <a:cs typeface="Arial"/>
                <a:sym typeface="Arial"/>
              </a:rPr>
              <a:t>sont l'</a:t>
            </a:r>
            <a:r>
              <a:rPr lang="en-US" sz="1200" b="0" i="0" u="none" strike="noStrike" cap="none">
                <a:solidFill>
                  <a:srgbClr val="000000"/>
                </a:solidFill>
                <a:latin typeface="Arial"/>
                <a:ea typeface="Arial"/>
                <a:cs typeface="Arial"/>
                <a:sym typeface="Arial"/>
              </a:rPr>
              <a:t>emplacement de ces bâtiments, tandis que les données d'attribut </a:t>
            </a:r>
            <a:r>
              <a:rPr lang="en-US">
                <a:solidFill>
                  <a:srgbClr val="000000"/>
                </a:solidFill>
                <a:latin typeface="Arial"/>
                <a:ea typeface="Arial"/>
                <a:cs typeface="Arial"/>
                <a:sym typeface="Arial"/>
              </a:rPr>
              <a:t>sont </a:t>
            </a:r>
            <a:r>
              <a:rPr lang="en-US" sz="1200" b="0" i="0" u="none" strike="noStrike" cap="none">
                <a:solidFill>
                  <a:srgbClr val="000000"/>
                </a:solidFill>
                <a:latin typeface="Arial"/>
                <a:ea typeface="Arial"/>
                <a:cs typeface="Arial"/>
                <a:sym typeface="Arial"/>
              </a:rPr>
              <a:t>toutes les autres informations qui leur sont liées. Il peut s'agir de l'année de construction des bâtiments, de l'usage auquel ils sont destinés ou du nombre d'étages.</a:t>
            </a:r>
            <a:endParaRPr/>
          </a:p>
          <a:p>
            <a:pPr marL="0" marR="0" lvl="0" indent="0" algn="l" rtl="0">
              <a:lnSpc>
                <a:spcPct val="100000"/>
              </a:lnSpc>
              <a:spcBef>
                <a:spcPts val="0"/>
              </a:spcBef>
              <a:spcAft>
                <a:spcPts val="0"/>
              </a:spcAft>
              <a:buClr>
                <a:schemeClr val="dk1"/>
              </a:buClr>
              <a:buSzPts val="1100"/>
              <a:buFont typeface="Arial"/>
              <a:buNone/>
            </a:pPr>
            <a:endParaRPr/>
          </a:p>
        </p:txBody>
      </p:sp>
      <p:sp>
        <p:nvSpPr>
          <p:cNvPr id="256" name="Google Shape;25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100" b="0" i="0" u="none" strike="noStrike" cap="none">
                <a:solidFill>
                  <a:srgbClr val="000000"/>
                </a:solidFill>
                <a:latin typeface="Arial"/>
                <a:ea typeface="Arial"/>
                <a:cs typeface="Arial"/>
                <a:sym typeface="Arial"/>
              </a:rPr>
              <a:t>Voyons un peu ce que </a:t>
            </a:r>
            <a:r>
              <a:rPr lang="en-US" sz="1100">
                <a:solidFill>
                  <a:srgbClr val="000000"/>
                </a:solidFill>
                <a:latin typeface="Arial"/>
                <a:ea typeface="Arial"/>
                <a:cs typeface="Arial"/>
                <a:sym typeface="Arial"/>
              </a:rPr>
              <a:t>sont les </a:t>
            </a:r>
            <a:r>
              <a:rPr lang="en-US" sz="1100" b="0" i="0" u="none" strike="noStrike" cap="none">
                <a:solidFill>
                  <a:srgbClr val="000000"/>
                </a:solidFill>
                <a:latin typeface="Arial"/>
                <a:ea typeface="Arial"/>
                <a:cs typeface="Arial"/>
                <a:sym typeface="Arial"/>
              </a:rPr>
              <a:t>données. Les données vectorielles </a:t>
            </a:r>
            <a:r>
              <a:rPr lang="en-US" sz="1100">
                <a:solidFill>
                  <a:srgbClr val="000000"/>
                </a:solidFill>
                <a:latin typeface="Arial"/>
                <a:ea typeface="Arial"/>
                <a:cs typeface="Arial"/>
                <a:sym typeface="Arial"/>
              </a:rPr>
              <a:t>représentent les </a:t>
            </a:r>
            <a:r>
              <a:rPr lang="en-US" sz="1100" b="0" i="0" u="none" strike="noStrike" cap="none">
                <a:solidFill>
                  <a:srgbClr val="000000"/>
                </a:solidFill>
                <a:latin typeface="Arial"/>
                <a:ea typeface="Arial"/>
                <a:cs typeface="Arial"/>
                <a:sym typeface="Arial"/>
              </a:rPr>
              <a:t>caractéristiques du monde réel et les caractéristiques </a:t>
            </a:r>
            <a:r>
              <a:rPr lang="en-US" sz="1100">
                <a:solidFill>
                  <a:srgbClr val="000000"/>
                </a:solidFill>
                <a:latin typeface="Arial"/>
                <a:ea typeface="Arial"/>
                <a:cs typeface="Arial"/>
                <a:sym typeface="Arial"/>
              </a:rPr>
              <a:t>sont tout ce que </a:t>
            </a:r>
            <a:r>
              <a:rPr lang="en-US" sz="1100" b="0" i="0" u="none" strike="noStrike" cap="none">
                <a:solidFill>
                  <a:srgbClr val="000000"/>
                </a:solidFill>
                <a:latin typeface="Arial"/>
                <a:ea typeface="Arial"/>
                <a:cs typeface="Arial"/>
                <a:sym typeface="Arial"/>
              </a:rPr>
              <a:t>vous pouvez voir dans un paysage, comme les maisons, les routes, les rivières</a:t>
            </a:r>
            <a:r>
              <a:rPr lang="en-US" sz="1100">
                <a:solidFill>
                  <a:srgbClr val="000000"/>
                </a:solidFill>
                <a:latin typeface="Arial"/>
                <a:ea typeface="Arial"/>
                <a:cs typeface="Arial"/>
                <a:sym typeface="Arial"/>
              </a:rPr>
              <a:t>, </a:t>
            </a:r>
            <a:r>
              <a:rPr lang="en-US" sz="1100" b="0" i="0" u="none" strike="noStrike" cap="none">
                <a:solidFill>
                  <a:srgbClr val="000000"/>
                </a:solidFill>
                <a:latin typeface="Arial"/>
                <a:ea typeface="Arial"/>
                <a:cs typeface="Arial"/>
                <a:sym typeface="Arial"/>
              </a:rPr>
              <a:t>etc. Les données les mieux décrites par les vecteurs sont celles qui </a:t>
            </a:r>
            <a:r>
              <a:rPr lang="en-US" sz="1100">
                <a:solidFill>
                  <a:srgbClr val="000000"/>
                </a:solidFill>
                <a:latin typeface="Arial"/>
                <a:ea typeface="Arial"/>
                <a:cs typeface="Arial"/>
                <a:sym typeface="Arial"/>
              </a:rPr>
              <a:t>ont des </a:t>
            </a:r>
            <a:r>
              <a:rPr lang="en-US" sz="1100" b="0" i="0" u="none" strike="noStrike" cap="none">
                <a:solidFill>
                  <a:srgbClr val="000000"/>
                </a:solidFill>
                <a:latin typeface="Arial"/>
                <a:ea typeface="Arial"/>
                <a:cs typeface="Arial"/>
                <a:sym typeface="Arial"/>
              </a:rPr>
              <a:t>limites discrètes</a:t>
            </a:r>
            <a:r>
              <a:rPr lang="en-US" sz="1100">
                <a:solidFill>
                  <a:srgbClr val="000000"/>
                </a:solidFill>
                <a:latin typeface="Arial"/>
                <a:ea typeface="Arial"/>
                <a:cs typeface="Arial"/>
                <a:sym typeface="Arial"/>
              </a:rPr>
              <a:t>. En d'</a:t>
            </a:r>
            <a:r>
              <a:rPr lang="en-US" sz="1100" b="0" i="0" u="none" strike="noStrike" cap="none">
                <a:solidFill>
                  <a:srgbClr val="000000"/>
                </a:solidFill>
                <a:latin typeface="Arial"/>
                <a:ea typeface="Arial"/>
                <a:cs typeface="Arial"/>
                <a:sym typeface="Arial"/>
              </a:rPr>
              <a:t>autres termes, il suffit de regarder un élément pour le distinguer de son environnement. Vous pouvez distinguer une maison de son environnement. Vous pouvez distinguer les </a:t>
            </a:r>
            <a:r>
              <a:rPr lang="en-US" sz="1100">
                <a:solidFill>
                  <a:srgbClr val="000000"/>
                </a:solidFill>
                <a:latin typeface="Arial"/>
                <a:ea typeface="Arial"/>
                <a:cs typeface="Arial"/>
                <a:sym typeface="Arial"/>
              </a:rPr>
              <a:t>routes de </a:t>
            </a:r>
            <a:r>
              <a:rPr lang="en-US" sz="1100" b="0" i="0" u="none" strike="noStrike" cap="none">
                <a:solidFill>
                  <a:srgbClr val="000000"/>
                </a:solidFill>
                <a:latin typeface="Arial"/>
                <a:ea typeface="Arial"/>
                <a:cs typeface="Arial"/>
                <a:sym typeface="Arial"/>
              </a:rPr>
              <a:t>leur environnement, les rivières de leur environnement</a:t>
            </a:r>
            <a:r>
              <a:rPr lang="en-US" sz="1100">
                <a:solidFill>
                  <a:srgbClr val="000000"/>
                </a:solidFill>
                <a:latin typeface="Arial"/>
                <a:ea typeface="Arial"/>
                <a:cs typeface="Arial"/>
                <a:sym typeface="Arial"/>
              </a:rPr>
              <a:t>, etc</a:t>
            </a:r>
            <a:r>
              <a:rPr lang="en-US" sz="1100" b="0" i="0" u="none" strike="noStrike" cap="none">
                <a:solidFill>
                  <a:srgbClr val="000000"/>
                </a:solidFill>
                <a:latin typeface="Arial"/>
                <a:ea typeface="Arial"/>
                <a:cs typeface="Arial"/>
                <a:sym typeface="Arial"/>
              </a:rPr>
              <a:t>. Ces types de caractéristiques sont bien représentés par différents types de données vectorielles. Les données vectorielles </a:t>
            </a:r>
            <a:r>
              <a:rPr lang="en-US" sz="1100">
                <a:solidFill>
                  <a:srgbClr val="000000"/>
                </a:solidFill>
                <a:latin typeface="Arial"/>
                <a:ea typeface="Arial"/>
                <a:cs typeface="Arial"/>
                <a:sym typeface="Arial"/>
              </a:rPr>
              <a:t>sont constituées </a:t>
            </a:r>
            <a:r>
              <a:rPr lang="en-US" sz="1100" b="0" i="0" u="none" strike="noStrike" cap="none">
                <a:solidFill>
                  <a:srgbClr val="000000"/>
                </a:solidFill>
                <a:latin typeface="Arial"/>
                <a:ea typeface="Arial"/>
                <a:cs typeface="Arial"/>
                <a:sym typeface="Arial"/>
              </a:rPr>
              <a:t>de points. Nous les appelons des sommets avec des coordonnées X et Y qui, ensemble, </a:t>
            </a:r>
            <a:r>
              <a:rPr lang="en-US" sz="1100">
                <a:solidFill>
                  <a:srgbClr val="000000"/>
                </a:solidFill>
                <a:latin typeface="Arial"/>
                <a:ea typeface="Arial"/>
                <a:cs typeface="Arial"/>
                <a:sym typeface="Arial"/>
              </a:rPr>
              <a:t>forment </a:t>
            </a:r>
            <a:r>
              <a:rPr lang="en-US" sz="1100" b="0" i="0" u="none" strike="noStrike" cap="none">
                <a:solidFill>
                  <a:srgbClr val="000000"/>
                </a:solidFill>
                <a:latin typeface="Arial"/>
                <a:ea typeface="Arial"/>
                <a:cs typeface="Arial"/>
                <a:sym typeface="Arial"/>
              </a:rPr>
              <a:t>une couche vectorielle. Les sommets sont essentiellement des points de rencontre entre plusieurs caractéristiques. Il existe trois types de vecteurs différents</a:t>
            </a:r>
            <a:r>
              <a:rPr lang="en-US" sz="1100">
                <a:solidFill>
                  <a:srgbClr val="000000"/>
                </a:solidFill>
                <a:latin typeface="Arial"/>
                <a:ea typeface="Arial"/>
                <a:cs typeface="Arial"/>
                <a:sym typeface="Arial"/>
              </a:rPr>
              <a:t>. Il s'agit des </a:t>
            </a:r>
            <a:r>
              <a:rPr lang="en-US" sz="1100" b="0" i="0" u="none" strike="noStrike" cap="none">
                <a:solidFill>
                  <a:srgbClr val="000000"/>
                </a:solidFill>
                <a:latin typeface="Arial"/>
                <a:ea typeface="Arial"/>
                <a:cs typeface="Arial"/>
                <a:sym typeface="Arial"/>
              </a:rPr>
              <a:t>points, des lignes et des polygones.</a:t>
            </a:r>
            <a:endParaRPr sz="1100"/>
          </a:p>
          <a:p>
            <a:pPr marL="0" marR="0" lvl="0" indent="0" algn="l" rtl="0">
              <a:lnSpc>
                <a:spcPct val="100000"/>
              </a:lnSpc>
              <a:spcBef>
                <a:spcPts val="0"/>
              </a:spcBef>
              <a:spcAft>
                <a:spcPts val="0"/>
              </a:spcAft>
              <a:buClr>
                <a:schemeClr val="dk1"/>
              </a:buClr>
              <a:buSzPts val="1100"/>
              <a:buFont typeface="Calibri"/>
              <a:buNone/>
            </a:pPr>
            <a:endParaRPr sz="1100"/>
          </a:p>
          <a:p>
            <a:pPr marL="0" lvl="0" indent="0" algn="l" rtl="0">
              <a:spcBef>
                <a:spcPts val="0"/>
              </a:spcBef>
              <a:spcAft>
                <a:spcPts val="0"/>
              </a:spcAft>
              <a:buNone/>
            </a:pPr>
            <a:endParaRPr sz="1100" b="0" i="0" u="none" strike="noStrike" cap="none">
              <a:solidFill>
                <a:srgbClr val="000000"/>
              </a:solidFill>
              <a:latin typeface="Arial"/>
              <a:ea typeface="Arial"/>
              <a:cs typeface="Arial"/>
              <a:sym typeface="Arial"/>
            </a:endParaRPr>
          </a:p>
        </p:txBody>
      </p:sp>
      <p:sp>
        <p:nvSpPr>
          <p:cNvPr id="278" name="Google Shape;27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9" descr="A picture containing text&#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7" name="Google Shape;17;p29"/>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i="0" u="none" strike="noStrike" cap="none">
                <a:solidFill>
                  <a:schemeClr val="lt1"/>
                </a:solidFill>
                <a:latin typeface="Open Sans ExtraBold"/>
                <a:ea typeface="Open Sans ExtraBold"/>
                <a:cs typeface="Open Sans ExtraBold"/>
                <a:sym typeface="Open Sans ExtraBold"/>
              </a:rPr>
              <a:t>‹#›</a:t>
            </a:fld>
            <a:endParaRPr sz="1400" b="1" i="0" u="none" strike="noStrike" cap="none">
              <a:solidFill>
                <a:schemeClr val="lt1"/>
              </a:solidFill>
              <a:latin typeface="Open Sans ExtraBold"/>
              <a:ea typeface="Open Sans ExtraBold"/>
              <a:cs typeface="Open Sans ExtraBold"/>
              <a:sym typeface="Open Sans ExtraBold"/>
            </a:endParaRPr>
          </a:p>
        </p:txBody>
      </p:sp>
      <p:sp>
        <p:nvSpPr>
          <p:cNvPr id="18" name="Google Shape;18;p29"/>
          <p:cNvSpPr txBox="1">
            <a:spLocks noGrp="1"/>
          </p:cNvSpPr>
          <p:nvPr>
            <p:ph type="title"/>
          </p:nvPr>
        </p:nvSpPr>
        <p:spPr>
          <a:xfrm>
            <a:off x="805249" y="4443413"/>
            <a:ext cx="5587313" cy="132500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Open Sans ExtraBold"/>
              <a:buNone/>
              <a:defRPr b="1">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9"/>
          <p:cNvSpPr txBox="1">
            <a:spLocks noGrp="1"/>
          </p:cNvSpPr>
          <p:nvPr>
            <p:ph type="body" idx="1"/>
          </p:nvPr>
        </p:nvSpPr>
        <p:spPr>
          <a:xfrm>
            <a:off x="804863" y="4052888"/>
            <a:ext cx="5588000" cy="390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800"/>
              <a:buNone/>
              <a:defRPr sz="1800" b="1">
                <a:solidFill>
                  <a:schemeClr val="lt1"/>
                </a:solidFill>
                <a:latin typeface="Open Sans ExtraBold"/>
                <a:ea typeface="Open Sans ExtraBold"/>
                <a:cs typeface="Open Sans ExtraBold"/>
                <a:sym typeface="Open Sans ExtraBold"/>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3"/>
        <p:cNvGrpSpPr/>
        <p:nvPr/>
      </p:nvGrpSpPr>
      <p:grpSpPr>
        <a:xfrm>
          <a:off x="0" y="0"/>
          <a:ext cx="0" cy="0"/>
          <a:chOff x="0" y="0"/>
          <a:chExt cx="0" cy="0"/>
        </a:xfrm>
      </p:grpSpPr>
      <p:sp>
        <p:nvSpPr>
          <p:cNvPr id="74" name="Google Shape;74;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41"/>
          <p:cNvSpPr>
            <a:spLocks noGrp="1"/>
          </p:cNvSpPr>
          <p:nvPr>
            <p:ph type="pic" idx="2"/>
          </p:nvPr>
        </p:nvSpPr>
        <p:spPr>
          <a:xfrm>
            <a:off x="5183188" y="987425"/>
            <a:ext cx="6172200" cy="4873625"/>
          </a:xfrm>
          <a:prstGeom prst="rect">
            <a:avLst/>
          </a:prstGeom>
          <a:noFill/>
          <a:ln>
            <a:noFill/>
          </a:ln>
        </p:spPr>
      </p:sp>
      <p:sp>
        <p:nvSpPr>
          <p:cNvPr id="76" name="Google Shape;76;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0"/>
        <p:cNvGrpSpPr/>
        <p:nvPr/>
      </p:nvGrpSpPr>
      <p:grpSpPr>
        <a:xfrm>
          <a:off x="0" y="0"/>
          <a:ext cx="0" cy="0"/>
          <a:chOff x="0" y="0"/>
          <a:chExt cx="0" cy="0"/>
        </a:xfrm>
      </p:grpSpPr>
      <p:sp>
        <p:nvSpPr>
          <p:cNvPr id="81" name="Google Shape;81;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8"/>
        <p:cNvGrpSpPr/>
        <p:nvPr/>
      </p:nvGrpSpPr>
      <p:grpSpPr>
        <a:xfrm>
          <a:off x="0" y="0"/>
          <a:ext cx="0" cy="0"/>
          <a:chOff x="0" y="0"/>
          <a:chExt cx="0" cy="0"/>
        </a:xfrm>
      </p:grpSpPr>
      <p:sp>
        <p:nvSpPr>
          <p:cNvPr id="99" name="Google Shape;9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34"/>
          <p:cNvSpPr txBox="1">
            <a:spLocks noGrp="1"/>
          </p:cNvSpPr>
          <p:nvPr>
            <p:ph type="sldNum" idx="12"/>
          </p:nvPr>
        </p:nvSpPr>
        <p:spPr>
          <a:xfrm>
            <a:off x="11786286" y="6497852"/>
            <a:ext cx="405714"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4"/>
        <p:cNvGrpSpPr/>
        <p:nvPr/>
      </p:nvGrpSpPr>
      <p:grpSpPr>
        <a:xfrm>
          <a:off x="0" y="0"/>
          <a:ext cx="0" cy="0"/>
          <a:chOff x="0" y="0"/>
          <a:chExt cx="0" cy="0"/>
        </a:xfrm>
      </p:grpSpPr>
      <p:sp>
        <p:nvSpPr>
          <p:cNvPr id="105" name="Google Shape;105;p4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4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7" name="Google Shape;107;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44"/>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
        <p:nvSpPr>
          <p:cNvPr id="110" name="Google Shape;110;p44"/>
          <p:cNvSpPr txBox="1"/>
          <p:nvPr/>
        </p:nvSpPr>
        <p:spPr>
          <a:xfrm>
            <a:off x="11798644" y="6492875"/>
            <a:ext cx="393356"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fld id="{00000000-1234-1234-1234-123412341234}" type="slidenum">
              <a:rPr lang="en-US" sz="1200">
                <a:solidFill>
                  <a:srgbClr val="888888"/>
                </a:solidFill>
                <a:latin typeface="Calibri"/>
                <a:ea typeface="Calibri"/>
                <a:cs typeface="Calibri"/>
                <a:sym typeface="Calibri"/>
              </a:rPr>
              <a:t>‹#›</a:t>
            </a:fld>
            <a:endParaRPr sz="1200">
              <a:solidFill>
                <a:srgbClr val="888888"/>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1"/>
        <p:cNvGrpSpPr/>
        <p:nvPr/>
      </p:nvGrpSpPr>
      <p:grpSpPr>
        <a:xfrm>
          <a:off x="0" y="0"/>
          <a:ext cx="0" cy="0"/>
          <a:chOff x="0" y="0"/>
          <a:chExt cx="0" cy="0"/>
        </a:xfrm>
      </p:grpSpPr>
      <p:sp>
        <p:nvSpPr>
          <p:cNvPr id="112" name="Google Shape;112;p4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4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4" name="Google Shape;11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7"/>
        <p:cNvGrpSpPr/>
        <p:nvPr/>
      </p:nvGrpSpPr>
      <p:grpSpPr>
        <a:xfrm>
          <a:off x="0" y="0"/>
          <a:ext cx="0" cy="0"/>
          <a:chOff x="0" y="0"/>
          <a:chExt cx="0" cy="0"/>
        </a:xfrm>
      </p:grpSpPr>
      <p:sp>
        <p:nvSpPr>
          <p:cNvPr id="118" name="Google Shape;118;p4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4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4"/>
        <p:cNvGrpSpPr/>
        <p:nvPr/>
      </p:nvGrpSpPr>
      <p:grpSpPr>
        <a:xfrm>
          <a:off x="0" y="0"/>
          <a:ext cx="0" cy="0"/>
          <a:chOff x="0" y="0"/>
          <a:chExt cx="0" cy="0"/>
        </a:xfrm>
      </p:grpSpPr>
      <p:sp>
        <p:nvSpPr>
          <p:cNvPr id="125" name="Google Shape;125;p4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4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7" name="Google Shape;127;p4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4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4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Google Shape;134;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0"/>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22" name="Google Shape;22;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0"/>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8"/>
        <p:cNvGrpSpPr/>
        <p:nvPr/>
      </p:nvGrpSpPr>
      <p:grpSpPr>
        <a:xfrm>
          <a:off x="0" y="0"/>
          <a:ext cx="0" cy="0"/>
          <a:chOff x="0" y="0"/>
          <a:chExt cx="0" cy="0"/>
        </a:xfrm>
      </p:grpSpPr>
      <p:sp>
        <p:nvSpPr>
          <p:cNvPr id="139" name="Google Shape;139;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2"/>
        <p:cNvGrpSpPr/>
        <p:nvPr/>
      </p:nvGrpSpPr>
      <p:grpSpPr>
        <a:xfrm>
          <a:off x="0" y="0"/>
          <a:ext cx="0" cy="0"/>
          <a:chOff x="0" y="0"/>
          <a:chExt cx="0" cy="0"/>
        </a:xfrm>
      </p:grpSpPr>
      <p:sp>
        <p:nvSpPr>
          <p:cNvPr id="143" name="Google Shape;143;p5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4" name="Google Shape;144;p5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5" name="Google Shape;145;p5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6" name="Google Shape;1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9"/>
        <p:cNvGrpSpPr/>
        <p:nvPr/>
      </p:nvGrpSpPr>
      <p:grpSpPr>
        <a:xfrm>
          <a:off x="0" y="0"/>
          <a:ext cx="0" cy="0"/>
          <a:chOff x="0" y="0"/>
          <a:chExt cx="0" cy="0"/>
        </a:xfrm>
      </p:grpSpPr>
      <p:sp>
        <p:nvSpPr>
          <p:cNvPr id="150" name="Google Shape;150;p5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1"/>
          <p:cNvSpPr>
            <a:spLocks noGrp="1"/>
          </p:cNvSpPr>
          <p:nvPr>
            <p:ph type="pic" idx="2"/>
          </p:nvPr>
        </p:nvSpPr>
        <p:spPr>
          <a:xfrm>
            <a:off x="5183188" y="987425"/>
            <a:ext cx="6172200" cy="4873625"/>
          </a:xfrm>
          <a:prstGeom prst="rect">
            <a:avLst/>
          </a:prstGeom>
          <a:noFill/>
          <a:ln>
            <a:noFill/>
          </a:ln>
        </p:spPr>
      </p:sp>
      <p:sp>
        <p:nvSpPr>
          <p:cNvPr id="152" name="Google Shape;152;p5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6"/>
        <p:cNvGrpSpPr/>
        <p:nvPr/>
      </p:nvGrpSpPr>
      <p:grpSpPr>
        <a:xfrm>
          <a:off x="0" y="0"/>
          <a:ext cx="0" cy="0"/>
          <a:chOff x="0" y="0"/>
          <a:chExt cx="0" cy="0"/>
        </a:xfrm>
      </p:grpSpPr>
      <p:sp>
        <p:nvSpPr>
          <p:cNvPr id="157" name="Google Shape;157;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2"/>
        <p:cNvGrpSpPr/>
        <p:nvPr/>
      </p:nvGrpSpPr>
      <p:grpSpPr>
        <a:xfrm>
          <a:off x="0" y="0"/>
          <a:ext cx="0" cy="0"/>
          <a:chOff x="0" y="0"/>
          <a:chExt cx="0" cy="0"/>
        </a:xfrm>
      </p:grpSpPr>
      <p:sp>
        <p:nvSpPr>
          <p:cNvPr id="163" name="Google Shape;163;p5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5" name="Google Shape;165;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5"/>
        <p:cNvGrpSpPr/>
        <p:nvPr/>
      </p:nvGrpSpPr>
      <p:grpSpPr>
        <a:xfrm>
          <a:off x="0" y="0"/>
          <a:ext cx="0" cy="0"/>
          <a:chOff x="0" y="0"/>
          <a:chExt cx="0" cy="0"/>
        </a:xfrm>
      </p:grpSpPr>
      <p:pic>
        <p:nvPicPr>
          <p:cNvPr id="26" name="Google Shape;26;p31" descr="Graphical user interface, text&#10;&#10;Description automatically generated"/>
          <p:cNvPicPr preferRelativeResize="0"/>
          <p:nvPr/>
        </p:nvPicPr>
        <p:blipFill rotWithShape="1">
          <a:blip r:embed="rId2">
            <a:alphaModFix/>
          </a:blip>
          <a:srcRect/>
          <a:stretch/>
        </p:blipFill>
        <p:spPr>
          <a:xfrm>
            <a:off x="-3565" y="-1605"/>
            <a:ext cx="12192000" cy="6858000"/>
          </a:xfrm>
          <a:prstGeom prst="rect">
            <a:avLst/>
          </a:prstGeom>
          <a:noFill/>
          <a:ln>
            <a:noFill/>
          </a:ln>
        </p:spPr>
      </p:pic>
      <p:sp>
        <p:nvSpPr>
          <p:cNvPr id="27" name="Google Shape;27;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31"/>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0"/>
        <p:cNvGrpSpPr/>
        <p:nvPr/>
      </p:nvGrpSpPr>
      <p:grpSpPr>
        <a:xfrm>
          <a:off x="0" y="0"/>
          <a:ext cx="0" cy="0"/>
          <a:chOff x="0" y="0"/>
          <a:chExt cx="0" cy="0"/>
        </a:xfrm>
      </p:grpSpPr>
      <p:pic>
        <p:nvPicPr>
          <p:cNvPr id="31" name="Google Shape;31;p32"/>
          <p:cNvPicPr preferRelativeResize="0"/>
          <p:nvPr/>
        </p:nvPicPr>
        <p:blipFill rotWithShape="1">
          <a:blip r:embed="rId2">
            <a:alphaModFix/>
          </a:blip>
          <a:srcRect/>
          <a:stretch/>
        </p:blipFill>
        <p:spPr>
          <a:xfrm>
            <a:off x="0" y="679"/>
            <a:ext cx="12192000" cy="6858000"/>
          </a:xfrm>
          <a:prstGeom prst="rect">
            <a:avLst/>
          </a:prstGeom>
          <a:noFill/>
          <a:ln>
            <a:noFill/>
          </a:ln>
        </p:spPr>
      </p:pic>
      <p:sp>
        <p:nvSpPr>
          <p:cNvPr id="32" name="Google Shape;32;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400"/>
              <a:buFont typeface="Open Sans"/>
              <a:buNone/>
              <a:defRPr>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32"/>
          <p:cNvSpPr txBox="1"/>
          <p:nvPr/>
        </p:nvSpPr>
        <p:spPr>
          <a:xfrm>
            <a:off x="11701849" y="6455804"/>
            <a:ext cx="45308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fld id="{00000000-1234-1234-1234-123412341234}" type="slidenum">
              <a:rPr lang="en-US" sz="1400" b="1">
                <a:solidFill>
                  <a:schemeClr val="lt1"/>
                </a:solidFill>
                <a:latin typeface="Open Sans ExtraBold"/>
                <a:ea typeface="Open Sans ExtraBold"/>
                <a:cs typeface="Open Sans ExtraBold"/>
                <a:sym typeface="Open Sans ExtraBold"/>
              </a:rPr>
              <a:t>‹#›</a:t>
            </a:fld>
            <a:endParaRPr sz="1400" b="1">
              <a:solidFill>
                <a:schemeClr val="lt1"/>
              </a:solidFill>
              <a:latin typeface="Open Sans ExtraBold"/>
              <a:ea typeface="Open Sans ExtraBold"/>
              <a:cs typeface="Open Sans ExtraBold"/>
              <a:sym typeface="Open Sans Extra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
        <p:cNvGrpSpPr/>
        <p:nvPr/>
      </p:nvGrpSpPr>
      <p:grpSpPr>
        <a:xfrm>
          <a:off x="0" y="0"/>
          <a:ext cx="0" cy="0"/>
          <a:chOff x="0" y="0"/>
          <a:chExt cx="0" cy="0"/>
        </a:xfrm>
      </p:grpSpPr>
      <p:sp>
        <p:nvSpPr>
          <p:cNvPr id="63" name="Google Shape;6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3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5" name="Google Shape;9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docs.qgis.org/3.16/en/docs/gentle_gis_introduction/vector_data.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onsset.github.io/teaching_kit/courses/module_1/Lecture%20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docs.qgis.org/3.16/en/docs/gentle_gis_introduction/raster_data.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onsset.github.io/teaching_kit/courses/module_1/Lecture%20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creativecommons.org/licenses/by/3.0/" TargetMode="External"/><Relationship Id="rId4" Type="http://schemas.openxmlformats.org/officeDocument/2006/relationships/hyperlink" Target="https://iopscience.iop.org/article/10.1088/1742-6596/1549/5/052121"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docs.qgis.org/3.16/en/docs/training_manual/forestry/map_georeferencing.html?highlight=georeferencin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onsset.github.io/teaching_kit/courses/module_2/Lecture%203/" TargetMode="External"/><Relationship Id="rId4" Type="http://schemas.openxmlformats.org/officeDocument/2006/relationships/hyperlink" Target="https://onsset.github.io/teaching_kit/courses/module_1/Lecture%20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7403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nsset.github.io/teaching_kit/courses/module_1/Lecture%202/"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docs.qgis.org/3.16/en/docs/gentle_gis_introduction/coordinate_reference_systems.html" TargetMode="External"/><Relationship Id="rId4" Type="http://schemas.openxmlformats.org/officeDocument/2006/relationships/hyperlink" Target="https://doi.org/10.1016/j.apgeog.2016.04.009"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onsset.readthedocs.io/en/latest/data_acquisition.html"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1" descr="A picture containing calendar&#10;&#10;Description automatically generated"/>
          <p:cNvPicPr preferRelativeResize="0"/>
          <p:nvPr/>
        </p:nvPicPr>
        <p:blipFill rotWithShape="1">
          <a:blip r:embed="rId3">
            <a:alphaModFix/>
          </a:blip>
          <a:srcRect/>
          <a:stretch/>
        </p:blipFill>
        <p:spPr>
          <a:xfrm>
            <a:off x="0" y="11916"/>
            <a:ext cx="12192000" cy="6858000"/>
          </a:xfrm>
          <a:prstGeom prst="rect">
            <a:avLst/>
          </a:prstGeom>
          <a:noFill/>
          <a:ln>
            <a:noFill/>
          </a:ln>
        </p:spPr>
      </p:pic>
      <p:sp>
        <p:nvSpPr>
          <p:cNvPr id="174" name="Google Shape;174;p1"/>
          <p:cNvSpPr txBox="1"/>
          <p:nvPr/>
        </p:nvSpPr>
        <p:spPr>
          <a:xfrm>
            <a:off x="8832600" y="6157376"/>
            <a:ext cx="296696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i="0" u="none" strike="noStrike" cap="none">
                <a:solidFill>
                  <a:schemeClr val="lt1"/>
                </a:solidFill>
                <a:latin typeface="Open Sans"/>
                <a:ea typeface="Open Sans"/>
                <a:cs typeface="Open Sans"/>
                <a:sym typeface="Open Sans"/>
              </a:rPr>
              <a:t>Version 1.0</a:t>
            </a:r>
            <a:endParaRPr sz="1050" b="0" i="0" u="none" strike="noStrike" cap="none">
              <a:solidFill>
                <a:schemeClr val="lt1"/>
              </a:solidFill>
              <a:latin typeface="Open Sans"/>
              <a:ea typeface="Open Sans"/>
              <a:cs typeface="Open Sans"/>
              <a:sym typeface="Open Sans"/>
            </a:endParaRPr>
          </a:p>
        </p:txBody>
      </p:sp>
      <p:sp>
        <p:nvSpPr>
          <p:cNvPr id="175" name="Google Shape;175;p1"/>
          <p:cNvSpPr txBox="1"/>
          <p:nvPr/>
        </p:nvSpPr>
        <p:spPr>
          <a:xfrm>
            <a:off x="708975" y="3818858"/>
            <a:ext cx="3612900" cy="923400"/>
          </a:xfrm>
          <a:prstGeom prst="rect">
            <a:avLst/>
          </a:prstGeom>
          <a:noFill/>
          <a:ln>
            <a:noFill/>
          </a:ln>
        </p:spPr>
        <p:txBody>
          <a:bodyPr spcFirstLastPara="1" wrap="square" lIns="91425" tIns="45700" rIns="91425" bIns="45700" anchor="b" anchorCtr="0">
            <a:spAutoFit/>
          </a:bodyPr>
          <a:lstStyle/>
          <a:p>
            <a:pPr marL="0" lvl="0" indent="0" algn="l" rtl="0">
              <a:spcBef>
                <a:spcPts val="0"/>
              </a:spcBef>
              <a:spcAft>
                <a:spcPts val="0"/>
              </a:spcAft>
              <a:buClr>
                <a:schemeClr val="dk1"/>
              </a:buClr>
              <a:buFont typeface="Arial"/>
              <a:buNone/>
            </a:pPr>
            <a:r>
              <a:rPr lang="en-US" sz="1800" b="1">
                <a:solidFill>
                  <a:schemeClr val="dk1"/>
                </a:solidFill>
                <a:latin typeface="Open Sans ExtraBold"/>
                <a:ea typeface="Open Sans ExtraBold"/>
                <a:cs typeface="Open Sans ExtraBold"/>
                <a:sym typeface="Open Sans ExtraBold"/>
              </a:rPr>
              <a:t>OnSSET/Plateforme mondiale d'électrification</a:t>
            </a:r>
            <a:endParaRPr sz="1800" b="1">
              <a:solidFill>
                <a:schemeClr val="dk1"/>
              </a:solidFill>
              <a:latin typeface="Open Sans ExtraBold"/>
              <a:ea typeface="Open Sans ExtraBold"/>
              <a:cs typeface="Open Sans ExtraBold"/>
              <a:sym typeface="Open Sans ExtraBold"/>
            </a:endParaRPr>
          </a:p>
          <a:p>
            <a:pPr marL="0" marR="0" lvl="0" indent="0" algn="l" rtl="0">
              <a:spcBef>
                <a:spcPts val="0"/>
              </a:spcBef>
              <a:spcAft>
                <a:spcPts val="0"/>
              </a:spcAft>
              <a:buNone/>
            </a:pPr>
            <a:endParaRPr sz="1800" b="1">
              <a:solidFill>
                <a:schemeClr val="dk1"/>
              </a:solidFill>
              <a:latin typeface="Open Sans ExtraBold"/>
              <a:ea typeface="Open Sans ExtraBold"/>
              <a:cs typeface="Open Sans ExtraBold"/>
              <a:sym typeface="Open Sans ExtraBold"/>
            </a:endParaRPr>
          </a:p>
        </p:txBody>
      </p:sp>
      <p:sp>
        <p:nvSpPr>
          <p:cNvPr id="176" name="Google Shape;176;p1"/>
          <p:cNvSpPr txBox="1">
            <a:spLocks noGrp="1"/>
          </p:cNvSpPr>
          <p:nvPr>
            <p:ph type="title"/>
          </p:nvPr>
        </p:nvSpPr>
        <p:spPr>
          <a:xfrm>
            <a:off x="685648" y="4719897"/>
            <a:ext cx="5079885" cy="16059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4000"/>
              <a:buFont typeface="Open Sans ExtraBold"/>
              <a:buNone/>
            </a:pPr>
            <a:r>
              <a:rPr lang="en-US" sz="4000">
                <a:solidFill>
                  <a:schemeClr val="lt1"/>
                </a:solidFill>
              </a:rPr>
              <a:t>LECTURE 4</a:t>
            </a:r>
            <a:br>
              <a:rPr lang="en-US" sz="4000"/>
            </a:br>
            <a:r>
              <a:rPr lang="en-US" sz="4000"/>
              <a:t>CONCEPTS CLÉS DES SIG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0"/>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Points</a:t>
            </a:r>
            <a:endParaRPr/>
          </a:p>
        </p:txBody>
      </p:sp>
      <p:sp>
        <p:nvSpPr>
          <p:cNvPr id="291" name="Google Shape;291;p10"/>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Données vectorielles </a:t>
            </a:r>
            <a:endParaRPr/>
          </a:p>
        </p:txBody>
      </p:sp>
      <p:pic>
        <p:nvPicPr>
          <p:cNvPr id="292" name="Google Shape;292;p10"/>
          <p:cNvPicPr preferRelativeResize="0"/>
          <p:nvPr/>
        </p:nvPicPr>
        <p:blipFill rotWithShape="1">
          <a:blip r:embed="rId3">
            <a:alphaModFix/>
          </a:blip>
          <a:srcRect/>
          <a:stretch/>
        </p:blipFill>
        <p:spPr>
          <a:xfrm>
            <a:off x="1833701" y="1546516"/>
            <a:ext cx="8635003" cy="4593705"/>
          </a:xfrm>
          <a:prstGeom prst="rect">
            <a:avLst/>
          </a:prstGeom>
          <a:noFill/>
          <a:ln>
            <a:noFill/>
          </a:ln>
        </p:spPr>
      </p:pic>
      <p:sp>
        <p:nvSpPr>
          <p:cNvPr id="293" name="Google Shape;293;p10"/>
          <p:cNvSpPr txBox="1"/>
          <p:nvPr/>
        </p:nvSpPr>
        <p:spPr>
          <a:xfrm>
            <a:off x="3834144" y="6122016"/>
            <a:ext cx="424767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94" name="Google Shape;294;p10"/>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295" name="Google Shape;295;p10"/>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96" name="Google Shape;296;p10"/>
          <p:cNvSpPr/>
          <p:nvPr/>
        </p:nvSpPr>
        <p:spPr>
          <a:xfrm>
            <a:off x="5300175" y="1701575"/>
            <a:ext cx="5457000" cy="4092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97" name="Google Shape;297;p10"/>
          <p:cNvSpPr txBox="1"/>
          <p:nvPr/>
        </p:nvSpPr>
        <p:spPr>
          <a:xfrm>
            <a:off x="6037625" y="1852775"/>
            <a:ext cx="3862200" cy="3678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500" b="1">
                <a:solidFill>
                  <a:schemeClr val="dk1"/>
                </a:solidFill>
                <a:latin typeface="Calibri"/>
                <a:ea typeface="Calibri"/>
                <a:cs typeface="Calibri"/>
                <a:sym typeface="Calibri"/>
              </a:rPr>
              <a:t>Points</a:t>
            </a:r>
            <a:endParaRPr sz="2500" b="1">
              <a:solidFill>
                <a:schemeClr val="dk1"/>
              </a:solidFill>
              <a:latin typeface="Calibri"/>
              <a:ea typeface="Calibri"/>
              <a:cs typeface="Calibri"/>
              <a:sym typeface="Calibri"/>
            </a:endParaRPr>
          </a:p>
          <a:p>
            <a:pPr marL="457200" lvl="0" indent="-330200" algn="l" rtl="0">
              <a:lnSpc>
                <a:spcPct val="150000"/>
              </a:lnSpc>
              <a:spcBef>
                <a:spcPts val="120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Sommet unique</a:t>
            </a:r>
            <a:endParaRPr sz="1600">
              <a:solidFill>
                <a:schemeClr val="dk1"/>
              </a:solidFill>
              <a:latin typeface="Open Sans"/>
              <a:ea typeface="Open Sans"/>
              <a:cs typeface="Open Sans"/>
              <a:sym typeface="Open Sans"/>
            </a:endParaRPr>
          </a:p>
          <a:p>
            <a:pPr marL="457200" lvl="0" indent="-330200" algn="l" rtl="0">
              <a:lnSpc>
                <a:spcPct val="15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Décrit par des coordonnées et des attributs</a:t>
            </a:r>
            <a:endParaRPr sz="1600">
              <a:solidFill>
                <a:schemeClr val="dk1"/>
              </a:solidFill>
              <a:latin typeface="Open Sans"/>
              <a:ea typeface="Open Sans"/>
              <a:cs typeface="Open Sans"/>
              <a:sym typeface="Open Sans"/>
            </a:endParaRPr>
          </a:p>
          <a:p>
            <a:pPr marL="457200" lvl="0" indent="-330200" algn="l" rtl="0">
              <a:lnSpc>
                <a:spcPct val="15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Ce qui est considéré comme un point est subjectif</a:t>
            </a:r>
            <a:endParaRPr sz="1600">
              <a:solidFill>
                <a:schemeClr val="dk1"/>
              </a:solidFill>
              <a:latin typeface="Open Sans"/>
              <a:ea typeface="Open Sans"/>
              <a:cs typeface="Open Sans"/>
              <a:sym typeface="Open Sans"/>
            </a:endParaRPr>
          </a:p>
          <a:p>
            <a:pPr marL="457200" lvl="0" indent="-330200" algn="l" rtl="0">
              <a:lnSpc>
                <a:spcPct val="150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S'applique aux caractéristiques :</a:t>
            </a:r>
            <a:endParaRPr sz="1600">
              <a:solidFill>
                <a:schemeClr val="dk1"/>
              </a:solidFill>
              <a:latin typeface="Open Sans"/>
              <a:ea typeface="Open Sans"/>
              <a:cs typeface="Open Sans"/>
              <a:sym typeface="Open Sans"/>
            </a:endParaRPr>
          </a:p>
          <a:p>
            <a:pPr marL="914400" lvl="0" indent="-330200" algn="l" rtl="0">
              <a:lnSpc>
                <a:spcPct val="115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Sans surface</a:t>
            </a:r>
            <a:endParaRPr sz="1600">
              <a:solidFill>
                <a:schemeClr val="dk1"/>
              </a:solidFill>
              <a:latin typeface="Open Sans"/>
              <a:ea typeface="Open Sans"/>
              <a:cs typeface="Open Sans"/>
              <a:sym typeface="Open Sans"/>
            </a:endParaRPr>
          </a:p>
          <a:p>
            <a:pPr marL="914400" lvl="0" indent="-330200" algn="l" rtl="0">
              <a:lnSpc>
                <a:spcPct val="115000"/>
              </a:lnSpc>
              <a:spcBef>
                <a:spcPts val="0"/>
              </a:spcBef>
              <a:spcAft>
                <a:spcPts val="0"/>
              </a:spcAft>
              <a:buClr>
                <a:schemeClr val="dk1"/>
              </a:buClr>
              <a:buSzPts val="1600"/>
              <a:buFont typeface="Open Sans"/>
              <a:buChar char="-"/>
            </a:pPr>
            <a:r>
              <a:rPr lang="en-US" sz="1600">
                <a:solidFill>
                  <a:schemeClr val="dk1"/>
                </a:solidFill>
                <a:latin typeface="Open Sans"/>
                <a:ea typeface="Open Sans"/>
                <a:cs typeface="Open Sans"/>
                <a:sym typeface="Open Sans"/>
              </a:rPr>
              <a:t>Trop petit pour être affiché à l'échelle actuelle</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1"/>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Lignes </a:t>
            </a:r>
            <a:endParaRPr/>
          </a:p>
        </p:txBody>
      </p:sp>
      <p:sp>
        <p:nvSpPr>
          <p:cNvPr id="304" name="Google Shape;304;p11"/>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Données vectorielles</a:t>
            </a:r>
            <a:endParaRPr sz="4400">
              <a:solidFill>
                <a:schemeClr val="dk1"/>
              </a:solidFill>
              <a:latin typeface="Open Sans"/>
              <a:ea typeface="Open Sans"/>
              <a:cs typeface="Open Sans"/>
              <a:sym typeface="Open Sans"/>
            </a:endParaRPr>
          </a:p>
        </p:txBody>
      </p:sp>
      <p:pic>
        <p:nvPicPr>
          <p:cNvPr id="305" name="Google Shape;305;p11"/>
          <p:cNvPicPr preferRelativeResize="0"/>
          <p:nvPr/>
        </p:nvPicPr>
        <p:blipFill rotWithShape="1">
          <a:blip r:embed="rId3">
            <a:alphaModFix/>
          </a:blip>
          <a:srcRect/>
          <a:stretch/>
        </p:blipFill>
        <p:spPr>
          <a:xfrm>
            <a:off x="1016788" y="1315731"/>
            <a:ext cx="9807705" cy="4890490"/>
          </a:xfrm>
          <a:prstGeom prst="rect">
            <a:avLst/>
          </a:prstGeom>
          <a:noFill/>
          <a:ln>
            <a:noFill/>
          </a:ln>
        </p:spPr>
      </p:pic>
      <p:sp>
        <p:nvSpPr>
          <p:cNvPr id="306" name="Google Shape;306;p11"/>
          <p:cNvSpPr txBox="1"/>
          <p:nvPr/>
        </p:nvSpPr>
        <p:spPr>
          <a:xfrm>
            <a:off x="4044611" y="6114996"/>
            <a:ext cx="4493908"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07" name="Google Shape;307;p11"/>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08" name="Google Shape;308;p11"/>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09" name="Google Shape;309;p11"/>
          <p:cNvSpPr/>
          <p:nvPr/>
        </p:nvSpPr>
        <p:spPr>
          <a:xfrm>
            <a:off x="5263350" y="1613100"/>
            <a:ext cx="4359900" cy="2903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0" name="Google Shape;310;p11"/>
          <p:cNvSpPr txBox="1"/>
          <p:nvPr/>
        </p:nvSpPr>
        <p:spPr>
          <a:xfrm>
            <a:off x="5788750" y="1972600"/>
            <a:ext cx="3899100" cy="2829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2500" b="1">
                <a:solidFill>
                  <a:schemeClr val="dk1"/>
                </a:solidFill>
                <a:latin typeface="Open Sans"/>
                <a:ea typeface="Open Sans"/>
                <a:cs typeface="Open Sans"/>
                <a:sym typeface="Open Sans"/>
              </a:rPr>
              <a:t>Lignes</a:t>
            </a:r>
            <a:endParaRPr sz="2500" b="1">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Les sommets sont connectés</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endParaRPr sz="1900">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Inclut la description des attributs</a:t>
            </a:r>
            <a:endParaRPr sz="19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2"/>
          <p:cNvSpPr/>
          <p:nvPr/>
        </p:nvSpPr>
        <p:spPr>
          <a:xfrm>
            <a:off x="838200" y="1334105"/>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Polygone</a:t>
            </a:r>
            <a:endParaRPr/>
          </a:p>
        </p:txBody>
      </p:sp>
      <p:pic>
        <p:nvPicPr>
          <p:cNvPr id="317" name="Google Shape;317;p12"/>
          <p:cNvPicPr preferRelativeResize="0"/>
          <p:nvPr/>
        </p:nvPicPr>
        <p:blipFill rotWithShape="1">
          <a:blip r:embed="rId3">
            <a:alphaModFix/>
          </a:blip>
          <a:srcRect/>
          <a:stretch/>
        </p:blipFill>
        <p:spPr>
          <a:xfrm>
            <a:off x="1164760" y="1198111"/>
            <a:ext cx="10044744" cy="5182505"/>
          </a:xfrm>
          <a:prstGeom prst="rect">
            <a:avLst/>
          </a:prstGeom>
          <a:noFill/>
          <a:ln>
            <a:noFill/>
          </a:ln>
        </p:spPr>
      </p:pic>
      <p:sp>
        <p:nvSpPr>
          <p:cNvPr id="318" name="Google Shape;318;p12"/>
          <p:cNvSpPr txBox="1"/>
          <p:nvPr/>
        </p:nvSpPr>
        <p:spPr>
          <a:xfrm>
            <a:off x="5089358" y="6034844"/>
            <a:ext cx="36455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Source de l'image :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a:t>
            </a:r>
            <a:r>
              <a:rPr lang="en-US" sz="1000">
                <a:solidFill>
                  <a:schemeClr val="dk1"/>
                </a:solidFill>
                <a:latin typeface="Calibri"/>
                <a:ea typeface="Calibri"/>
                <a:cs typeface="Calibri"/>
                <a:sym typeface="Calibri"/>
              </a:rPr>
              <a:t>, licence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CC-BY 4.0</a:t>
            </a:r>
            <a:endParaRPr sz="1000">
              <a:solidFill>
                <a:schemeClr val="dk1"/>
              </a:solidFill>
              <a:latin typeface="Calibri"/>
              <a:ea typeface="Calibri"/>
              <a:cs typeface="Calibri"/>
              <a:sym typeface="Calibri"/>
            </a:endParaRPr>
          </a:p>
        </p:txBody>
      </p:sp>
      <p:sp>
        <p:nvSpPr>
          <p:cNvPr id="319" name="Google Shape;319;p12"/>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20" name="Google Shape;320;p12"/>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21" name="Google Shape;321;p12"/>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Données vectorielles</a:t>
            </a:r>
            <a:endParaRPr sz="4400">
              <a:solidFill>
                <a:schemeClr val="dk1"/>
              </a:solidFill>
              <a:latin typeface="Open Sans"/>
              <a:ea typeface="Open Sans"/>
              <a:cs typeface="Open Sans"/>
              <a:sym typeface="Open Sans"/>
            </a:endParaRPr>
          </a:p>
        </p:txBody>
      </p:sp>
      <p:sp>
        <p:nvSpPr>
          <p:cNvPr id="322" name="Google Shape;322;p12"/>
          <p:cNvSpPr/>
          <p:nvPr/>
        </p:nvSpPr>
        <p:spPr>
          <a:xfrm>
            <a:off x="5309425" y="1520925"/>
            <a:ext cx="1981800" cy="728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3" name="Google Shape;323;p12"/>
          <p:cNvSpPr/>
          <p:nvPr/>
        </p:nvSpPr>
        <p:spPr>
          <a:xfrm>
            <a:off x="5825625" y="2332100"/>
            <a:ext cx="4886100" cy="311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4" name="Google Shape;324;p12"/>
          <p:cNvSpPr txBox="1"/>
          <p:nvPr/>
        </p:nvSpPr>
        <p:spPr>
          <a:xfrm>
            <a:off x="5917800" y="1880425"/>
            <a:ext cx="5235600" cy="380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500" b="1">
                <a:solidFill>
                  <a:schemeClr val="dk1"/>
                </a:solidFill>
                <a:latin typeface="Open Sans"/>
                <a:ea typeface="Open Sans"/>
                <a:cs typeface="Open Sans"/>
                <a:sym typeface="Open Sans"/>
              </a:rPr>
              <a:t>Polygone</a:t>
            </a:r>
            <a:endParaRPr sz="2500" b="1">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000" b="1">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Zones fermées</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endParaRPr sz="100">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Le premier et le dernier sommet ont les mêmes coordonnées</a:t>
            </a:r>
            <a:endParaRPr sz="190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None/>
            </a:pPr>
            <a:endParaRPr sz="100">
              <a:solidFill>
                <a:schemeClr val="dk1"/>
              </a:solidFill>
              <a:latin typeface="Open Sans"/>
              <a:ea typeface="Open Sans"/>
              <a:cs typeface="Open Sans"/>
              <a:sym typeface="Open Sans"/>
            </a:endParaRPr>
          </a:p>
          <a:p>
            <a:pPr marL="457200" lvl="0" indent="-349250" algn="l" rtl="0">
              <a:lnSpc>
                <a:spcPct val="115000"/>
              </a:lnSpc>
              <a:spcBef>
                <a:spcPts val="1200"/>
              </a:spcBef>
              <a:spcAft>
                <a:spcPts val="0"/>
              </a:spcAft>
              <a:buClr>
                <a:schemeClr val="dk1"/>
              </a:buClr>
              <a:buSzPts val="1900"/>
              <a:buFont typeface="Open Sans"/>
              <a:buChar char="●"/>
            </a:pPr>
            <a:r>
              <a:rPr lang="en-US" sz="1900">
                <a:solidFill>
                  <a:schemeClr val="dk1"/>
                </a:solidFill>
                <a:latin typeface="Open Sans"/>
                <a:ea typeface="Open Sans"/>
                <a:cs typeface="Open Sans"/>
                <a:sym typeface="Open Sans"/>
              </a:rPr>
              <a:t>Inclut la description des attributs</a:t>
            </a:r>
            <a:endParaRPr sz="19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3"/>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330" name="Google Shape;330;p13"/>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conférence Objectif d'apprentissage</a:t>
            </a:r>
            <a:endParaRPr sz="2800" b="1" i="1">
              <a:solidFill>
                <a:schemeClr val="lt1"/>
              </a:solidFill>
              <a:latin typeface="Open Sans"/>
              <a:ea typeface="Open Sans"/>
              <a:cs typeface="Open Sans"/>
              <a:sym typeface="Open Sans"/>
            </a:endParaRPr>
          </a:p>
        </p:txBody>
      </p:sp>
      <p:sp>
        <p:nvSpPr>
          <p:cNvPr id="331" name="Google Shape;331;p13"/>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332" name="Google Shape;332;p13"/>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4.2 Références</a:t>
            </a:r>
            <a:endParaRPr/>
          </a:p>
        </p:txBody>
      </p:sp>
      <p:sp>
        <p:nvSpPr>
          <p:cNvPr id="333" name="Google Shape;333;p13"/>
          <p:cNvSpPr/>
          <p:nvPr/>
        </p:nvSpPr>
        <p:spPr>
          <a:xfrm>
            <a:off x="892136" y="1820940"/>
            <a:ext cx="5046900" cy="3416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3. Vector Data — QGIS Documentation [WWW Document], n.d. URL </a:t>
            </a:r>
            <a:r>
              <a:rPr lang="en-US"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https://docs.qgis.org/3.16/en/docs/gentle_gis_introduction/vector_data.html</a:t>
            </a:r>
            <a:r>
              <a:rPr lang="en-US" sz="1800">
                <a:solidFill>
                  <a:srgbClr val="000000"/>
                </a:solidFill>
                <a:latin typeface="Open Sans"/>
                <a:ea typeface="Open Sans"/>
                <a:cs typeface="Open Sans"/>
                <a:sym typeface="Open Sans"/>
              </a:rPr>
              <a:t> (accessed 2.15.21).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https://onsset.github.io/teaching_kit/courses/module_1/Lecture%202/</a:t>
            </a:r>
            <a:r>
              <a:rPr lang="en-US"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14"/>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Données matricielles</a:t>
            </a:r>
            <a:endParaRPr/>
          </a:p>
        </p:txBody>
      </p:sp>
      <p:sp>
        <p:nvSpPr>
          <p:cNvPr id="340" name="Google Shape;340;p14"/>
          <p:cNvSpPr txBox="1"/>
          <p:nvPr/>
        </p:nvSpPr>
        <p:spPr>
          <a:xfrm>
            <a:off x="887215" y="4640"/>
            <a:ext cx="909899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Données matricielles ou raster </a:t>
            </a:r>
            <a:endParaRPr/>
          </a:p>
        </p:txBody>
      </p:sp>
      <p:pic>
        <p:nvPicPr>
          <p:cNvPr id="341" name="Google Shape;341;p14"/>
          <p:cNvPicPr preferRelativeResize="0"/>
          <p:nvPr/>
        </p:nvPicPr>
        <p:blipFill rotWithShape="1">
          <a:blip r:embed="rId3">
            <a:alphaModFix/>
          </a:blip>
          <a:srcRect/>
          <a:stretch/>
        </p:blipFill>
        <p:spPr>
          <a:xfrm>
            <a:off x="1559628" y="1574285"/>
            <a:ext cx="8708099" cy="4641863"/>
          </a:xfrm>
          <a:prstGeom prst="rect">
            <a:avLst/>
          </a:prstGeom>
          <a:noFill/>
          <a:ln>
            <a:noFill/>
          </a:ln>
        </p:spPr>
      </p:pic>
      <p:sp>
        <p:nvSpPr>
          <p:cNvPr id="342" name="Google Shape;342;p14"/>
          <p:cNvSpPr txBox="1"/>
          <p:nvPr/>
        </p:nvSpPr>
        <p:spPr>
          <a:xfrm>
            <a:off x="4171322" y="6142704"/>
            <a:ext cx="450370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43" name="Google Shape;343;p14"/>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44" name="Google Shape;344;p14"/>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45" name="Google Shape;345;p14"/>
          <p:cNvSpPr/>
          <p:nvPr/>
        </p:nvSpPr>
        <p:spPr>
          <a:xfrm>
            <a:off x="4618100" y="1539375"/>
            <a:ext cx="2737800" cy="783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6" name="Google Shape;346;p14"/>
          <p:cNvSpPr/>
          <p:nvPr/>
        </p:nvSpPr>
        <p:spPr>
          <a:xfrm>
            <a:off x="5899350" y="2894375"/>
            <a:ext cx="4277100" cy="2424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7" name="Google Shape;347;p14"/>
          <p:cNvSpPr txBox="1"/>
          <p:nvPr/>
        </p:nvSpPr>
        <p:spPr>
          <a:xfrm>
            <a:off x="6096000" y="1631550"/>
            <a:ext cx="4974300" cy="4013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2500" b="1">
                <a:solidFill>
                  <a:schemeClr val="dk1"/>
                </a:solidFill>
                <a:latin typeface="Open Sans"/>
                <a:ea typeface="Open Sans"/>
                <a:cs typeface="Open Sans"/>
                <a:sym typeface="Open Sans"/>
              </a:rPr>
              <a:t>Données matricielles</a:t>
            </a:r>
            <a:endParaRPr sz="2500" b="1">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sz="100">
              <a:solidFill>
                <a:schemeClr val="dk1"/>
              </a:solidFill>
              <a:latin typeface="Open Sans"/>
              <a:ea typeface="Open Sans"/>
              <a:cs typeface="Open Sans"/>
              <a:sym typeface="Open Sans"/>
            </a:endParaRPr>
          </a:p>
          <a:p>
            <a:pPr marL="457200" lvl="0" indent="-342900" algn="l" rtl="0">
              <a:lnSpc>
                <a:spcPct val="150000"/>
              </a:lnSpc>
              <a:spcBef>
                <a:spcPts val="120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Matrice de cellules</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Représente des données sur de grandes surfaces</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Thématique, continu et imagerie</a:t>
            </a:r>
            <a:endParaRPr sz="1800">
              <a:solidFill>
                <a:schemeClr val="dk1"/>
              </a:solidFill>
              <a:latin typeface="Open Sans"/>
              <a:ea typeface="Open Sans"/>
              <a:cs typeface="Open Sans"/>
              <a:sym typeface="Open Sans"/>
            </a:endParaRPr>
          </a:p>
          <a:p>
            <a:pPr marL="457200" lvl="0" indent="-342900" algn="l" rtl="0">
              <a:lnSpc>
                <a:spcPct val="150000"/>
              </a:lnSpc>
              <a:spcBef>
                <a:spcPts val="0"/>
              </a:spcBef>
              <a:spcAft>
                <a:spcPts val="0"/>
              </a:spcAft>
              <a:buClr>
                <a:schemeClr val="dk1"/>
              </a:buClr>
              <a:buSzPts val="1800"/>
              <a:buFont typeface="Open Sans"/>
              <a:buChar char="●"/>
            </a:pPr>
            <a:r>
              <a:rPr lang="en-US" sz="1800">
                <a:solidFill>
                  <a:schemeClr val="dk1"/>
                </a:solidFill>
                <a:latin typeface="Open Sans"/>
                <a:ea typeface="Open Sans"/>
                <a:cs typeface="Open Sans"/>
                <a:sym typeface="Open Sans"/>
              </a:rPr>
              <a:t>Large éventail d'utilisations (cartes de base, cartes de surface, cartes thématiques, etc.)</a:t>
            </a:r>
            <a:endParaRPr sz="1800">
              <a:solidFill>
                <a:schemeClr val="dk1"/>
              </a:solidFill>
              <a:latin typeface="Open Sans"/>
              <a:ea typeface="Open Sans"/>
              <a:cs typeface="Open Sans"/>
              <a:sym typeface="Open Sans"/>
            </a:endParaRPr>
          </a:p>
        </p:txBody>
      </p:sp>
      <p:sp>
        <p:nvSpPr>
          <p:cNvPr id="348" name="Google Shape;348;p14"/>
          <p:cNvSpPr/>
          <p:nvPr/>
        </p:nvSpPr>
        <p:spPr>
          <a:xfrm>
            <a:off x="5143500" y="3382900"/>
            <a:ext cx="442500" cy="40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49" name="Google Shape;349;p14"/>
          <p:cNvSpPr/>
          <p:nvPr/>
        </p:nvSpPr>
        <p:spPr>
          <a:xfrm>
            <a:off x="4940700" y="4968375"/>
            <a:ext cx="313500" cy="783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0" name="Google Shape;350;p14"/>
          <p:cNvSpPr txBox="1"/>
          <p:nvPr/>
        </p:nvSpPr>
        <p:spPr>
          <a:xfrm>
            <a:off x="5143500" y="3306700"/>
            <a:ext cx="8664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latin typeface="Open Sans"/>
                <a:ea typeface="Open Sans"/>
                <a:cs typeface="Open Sans"/>
                <a:sym typeface="Open Sans"/>
              </a:rPr>
              <a:t>Cellule</a:t>
            </a:r>
            <a:endParaRPr sz="1500" b="1">
              <a:solidFill>
                <a:schemeClr val="dk1"/>
              </a:solidFill>
              <a:latin typeface="Open Sans"/>
              <a:ea typeface="Open Sans"/>
              <a:cs typeface="Open Sans"/>
              <a:sym typeface="Open Sans"/>
            </a:endParaRPr>
          </a:p>
        </p:txBody>
      </p:sp>
      <p:sp>
        <p:nvSpPr>
          <p:cNvPr id="351" name="Google Shape;351;p14"/>
          <p:cNvSpPr txBox="1"/>
          <p:nvPr/>
        </p:nvSpPr>
        <p:spPr>
          <a:xfrm rot="5400000">
            <a:off x="4611750" y="4965450"/>
            <a:ext cx="971400" cy="38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latin typeface="Open Sans"/>
                <a:ea typeface="Open Sans"/>
                <a:cs typeface="Open Sans"/>
                <a:sym typeface="Open Sans"/>
              </a:rPr>
              <a:t>Matrice</a:t>
            </a:r>
            <a:endParaRPr sz="15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1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Compromis dans la </a:t>
            </a:r>
            <a:r>
              <a:rPr lang="en-US" sz="1800" b="1">
                <a:solidFill>
                  <a:srgbClr val="9CC2E5"/>
                </a:solidFill>
                <a:latin typeface="Open Sans"/>
                <a:ea typeface="Open Sans"/>
                <a:cs typeface="Open Sans"/>
                <a:sym typeface="Open Sans"/>
              </a:rPr>
              <a:t>dimension</a:t>
            </a:r>
            <a:r>
              <a:rPr lang="en-US" sz="2000" b="1">
                <a:solidFill>
                  <a:srgbClr val="9CC2E5"/>
                </a:solidFill>
                <a:latin typeface="Open Sans"/>
                <a:ea typeface="Open Sans"/>
                <a:cs typeface="Open Sans"/>
                <a:sym typeface="Open Sans"/>
              </a:rPr>
              <a:t> spatiale </a:t>
            </a:r>
            <a:endParaRPr/>
          </a:p>
        </p:txBody>
      </p:sp>
      <p:sp>
        <p:nvSpPr>
          <p:cNvPr id="358" name="Google Shape;358;p15"/>
          <p:cNvSpPr txBox="1"/>
          <p:nvPr/>
        </p:nvSpPr>
        <p:spPr>
          <a:xfrm>
            <a:off x="887214" y="4640"/>
            <a:ext cx="9628385"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Données matricielles ou raster </a:t>
            </a:r>
            <a:endParaRPr/>
          </a:p>
        </p:txBody>
      </p:sp>
      <p:pic>
        <p:nvPicPr>
          <p:cNvPr id="359" name="Google Shape;359;p15"/>
          <p:cNvPicPr preferRelativeResize="0"/>
          <p:nvPr/>
        </p:nvPicPr>
        <p:blipFill rotWithShape="1">
          <a:blip r:embed="rId3">
            <a:alphaModFix/>
          </a:blip>
          <a:srcRect/>
          <a:stretch/>
        </p:blipFill>
        <p:spPr>
          <a:xfrm>
            <a:off x="1953271" y="1758951"/>
            <a:ext cx="7496269" cy="4116497"/>
          </a:xfrm>
          <a:prstGeom prst="rect">
            <a:avLst/>
          </a:prstGeom>
          <a:noFill/>
          <a:ln>
            <a:noFill/>
          </a:ln>
        </p:spPr>
      </p:pic>
      <p:sp>
        <p:nvSpPr>
          <p:cNvPr id="360" name="Google Shape;360;p15"/>
          <p:cNvSpPr txBox="1"/>
          <p:nvPr/>
        </p:nvSpPr>
        <p:spPr>
          <a:xfrm>
            <a:off x="4171322" y="6142704"/>
            <a:ext cx="450370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61" name="Google Shape;361;p15"/>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62" name="Google Shape;362;p15"/>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63" name="Google Shape;363;p15"/>
          <p:cNvSpPr/>
          <p:nvPr/>
        </p:nvSpPr>
        <p:spPr>
          <a:xfrm>
            <a:off x="3410575" y="1972600"/>
            <a:ext cx="4258500" cy="460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4" name="Google Shape;364;p15"/>
          <p:cNvSpPr txBox="1"/>
          <p:nvPr/>
        </p:nvSpPr>
        <p:spPr>
          <a:xfrm>
            <a:off x="2931250" y="1861975"/>
            <a:ext cx="5328000" cy="46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100" b="1">
                <a:solidFill>
                  <a:schemeClr val="dk1"/>
                </a:solidFill>
                <a:latin typeface="Open Sans"/>
                <a:ea typeface="Open Sans"/>
                <a:cs typeface="Open Sans"/>
                <a:sym typeface="Open Sans"/>
              </a:rPr>
              <a:t>Taille des cellules - Résolution spatiale </a:t>
            </a:r>
            <a:endParaRPr sz="2100" b="1">
              <a:solidFill>
                <a:schemeClr val="dk1"/>
              </a:solidFill>
              <a:latin typeface="Open Sans"/>
              <a:ea typeface="Open Sans"/>
              <a:cs typeface="Open Sans"/>
              <a:sym typeface="Open Sans"/>
            </a:endParaRPr>
          </a:p>
        </p:txBody>
      </p:sp>
      <p:sp>
        <p:nvSpPr>
          <p:cNvPr id="365" name="Google Shape;365;p15"/>
          <p:cNvSpPr/>
          <p:nvPr/>
        </p:nvSpPr>
        <p:spPr>
          <a:xfrm>
            <a:off x="1871200" y="2682375"/>
            <a:ext cx="2129400" cy="350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6" name="Google Shape;366;p15"/>
          <p:cNvSpPr/>
          <p:nvPr/>
        </p:nvSpPr>
        <p:spPr>
          <a:xfrm>
            <a:off x="5761100" y="2663925"/>
            <a:ext cx="1944900" cy="40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67" name="Google Shape;367;p15"/>
          <p:cNvSpPr txBox="1"/>
          <p:nvPr/>
        </p:nvSpPr>
        <p:spPr>
          <a:xfrm>
            <a:off x="2257450" y="2533325"/>
            <a:ext cx="26187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chemeClr val="dk1"/>
                </a:solidFill>
                <a:latin typeface="Open Sans"/>
                <a:ea typeface="Open Sans"/>
                <a:cs typeface="Open Sans"/>
                <a:sym typeface="Open Sans"/>
              </a:rPr>
              <a:t>Petite taille de cellule</a:t>
            </a:r>
            <a:endParaRPr sz="1700" b="1">
              <a:solidFill>
                <a:schemeClr val="dk1"/>
              </a:solidFill>
              <a:latin typeface="Open Sans"/>
              <a:ea typeface="Open Sans"/>
              <a:cs typeface="Open Sans"/>
              <a:sym typeface="Open Sans"/>
            </a:endParaRPr>
          </a:p>
        </p:txBody>
      </p:sp>
      <p:sp>
        <p:nvSpPr>
          <p:cNvPr id="368" name="Google Shape;368;p15"/>
          <p:cNvSpPr txBox="1"/>
          <p:nvPr/>
        </p:nvSpPr>
        <p:spPr>
          <a:xfrm>
            <a:off x="6139000" y="2533325"/>
            <a:ext cx="31341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b="1">
                <a:solidFill>
                  <a:schemeClr val="dk1"/>
                </a:solidFill>
                <a:latin typeface="Open Sans"/>
                <a:ea typeface="Open Sans"/>
                <a:cs typeface="Open Sans"/>
                <a:sym typeface="Open Sans"/>
              </a:rPr>
              <a:t>Grande taille de cellule</a:t>
            </a:r>
            <a:endParaRPr sz="1700" b="1">
              <a:solidFill>
                <a:schemeClr val="dk1"/>
              </a:solidFill>
              <a:latin typeface="Open Sans"/>
              <a:ea typeface="Open Sans"/>
              <a:cs typeface="Open Sans"/>
              <a:sym typeface="Open Sans"/>
            </a:endParaRPr>
          </a:p>
        </p:txBody>
      </p:sp>
      <p:sp>
        <p:nvSpPr>
          <p:cNvPr id="369" name="Google Shape;369;p15"/>
          <p:cNvSpPr/>
          <p:nvPr/>
        </p:nvSpPr>
        <p:spPr>
          <a:xfrm>
            <a:off x="2599400" y="3041850"/>
            <a:ext cx="2783700" cy="9771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0" name="Google Shape;370;p15"/>
          <p:cNvSpPr txBox="1"/>
          <p:nvPr/>
        </p:nvSpPr>
        <p:spPr>
          <a:xfrm>
            <a:off x="2728450" y="3134025"/>
            <a:ext cx="2783700" cy="8295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Résolution spatiale plus élevée</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Plus de détails et de précision</a:t>
            </a:r>
            <a:endParaRPr sz="1500">
              <a:solidFill>
                <a:schemeClr val="dk1"/>
              </a:solidFill>
              <a:latin typeface="Open Sans"/>
              <a:ea typeface="Open Sans"/>
              <a:cs typeface="Open Sans"/>
              <a:sym typeface="Open Sans"/>
            </a:endParaRPr>
          </a:p>
        </p:txBody>
      </p:sp>
      <p:sp>
        <p:nvSpPr>
          <p:cNvPr id="371" name="Google Shape;371;p15"/>
          <p:cNvSpPr/>
          <p:nvPr/>
        </p:nvSpPr>
        <p:spPr>
          <a:xfrm>
            <a:off x="6526150" y="3198550"/>
            <a:ext cx="2378100" cy="92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2" name="Google Shape;372;p15"/>
          <p:cNvSpPr txBox="1"/>
          <p:nvPr/>
        </p:nvSpPr>
        <p:spPr>
          <a:xfrm>
            <a:off x="6526150" y="3144075"/>
            <a:ext cx="27468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Un traitement plus rapide </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Affichage plus rapide</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Taille de fichier réduite</a:t>
            </a:r>
            <a:endParaRPr sz="1500">
              <a:solidFill>
                <a:schemeClr val="dk1"/>
              </a:solidFill>
              <a:latin typeface="Open Sans"/>
              <a:ea typeface="Open Sans"/>
              <a:cs typeface="Open Sans"/>
              <a:sym typeface="Open Sans"/>
            </a:endParaRPr>
          </a:p>
        </p:txBody>
      </p:sp>
      <p:sp>
        <p:nvSpPr>
          <p:cNvPr id="373" name="Google Shape;373;p15"/>
          <p:cNvSpPr/>
          <p:nvPr/>
        </p:nvSpPr>
        <p:spPr>
          <a:xfrm>
            <a:off x="2608625" y="4618100"/>
            <a:ext cx="2212200" cy="92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4" name="Google Shape;374;p15"/>
          <p:cNvSpPr/>
          <p:nvPr/>
        </p:nvSpPr>
        <p:spPr>
          <a:xfrm>
            <a:off x="6461625" y="4645750"/>
            <a:ext cx="2783700" cy="829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5" name="Google Shape;375;p15"/>
          <p:cNvSpPr txBox="1"/>
          <p:nvPr/>
        </p:nvSpPr>
        <p:spPr>
          <a:xfrm>
            <a:off x="2742350" y="4738025"/>
            <a:ext cx="2497800" cy="10509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Traitement plus lent </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Affichage plus lent</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Taille du fichier plus importante</a:t>
            </a:r>
            <a:endParaRPr sz="1500">
              <a:solidFill>
                <a:schemeClr val="dk1"/>
              </a:solidFill>
              <a:latin typeface="Open Sans"/>
              <a:ea typeface="Open Sans"/>
              <a:cs typeface="Open Sans"/>
              <a:sym typeface="Open Sans"/>
            </a:endParaRPr>
          </a:p>
        </p:txBody>
      </p:sp>
      <p:sp>
        <p:nvSpPr>
          <p:cNvPr id="376" name="Google Shape;376;p15"/>
          <p:cNvSpPr txBox="1"/>
          <p:nvPr/>
        </p:nvSpPr>
        <p:spPr>
          <a:xfrm>
            <a:off x="6591625" y="4618100"/>
            <a:ext cx="2783700" cy="7743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Risque d'oublier des détails</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Moins de précision</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Résolution spatiale plus faible </a:t>
            </a:r>
            <a:endParaRPr sz="15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Types de données matricielles</a:t>
            </a:r>
            <a:endParaRPr sz="2000" b="1">
              <a:solidFill>
                <a:srgbClr val="9CC2E5"/>
              </a:solidFill>
              <a:latin typeface="Open Sans"/>
              <a:ea typeface="Open Sans"/>
              <a:cs typeface="Open Sans"/>
              <a:sym typeface="Open Sans"/>
            </a:endParaRPr>
          </a:p>
        </p:txBody>
      </p:sp>
      <p:sp>
        <p:nvSpPr>
          <p:cNvPr id="383" name="Google Shape;383;p16"/>
          <p:cNvSpPr txBox="1"/>
          <p:nvPr/>
        </p:nvSpPr>
        <p:spPr>
          <a:xfrm>
            <a:off x="887215" y="4640"/>
            <a:ext cx="885836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Données matricielles </a:t>
            </a:r>
            <a:endParaRPr/>
          </a:p>
        </p:txBody>
      </p:sp>
      <p:pic>
        <p:nvPicPr>
          <p:cNvPr id="384" name="Google Shape;384;p16"/>
          <p:cNvPicPr preferRelativeResize="0"/>
          <p:nvPr/>
        </p:nvPicPr>
        <p:blipFill rotWithShape="1">
          <a:blip r:embed="rId3">
            <a:alphaModFix/>
          </a:blip>
          <a:srcRect/>
          <a:stretch/>
        </p:blipFill>
        <p:spPr>
          <a:xfrm>
            <a:off x="1107826" y="1435744"/>
            <a:ext cx="9367752" cy="4724255"/>
          </a:xfrm>
          <a:prstGeom prst="rect">
            <a:avLst/>
          </a:prstGeom>
          <a:noFill/>
          <a:ln>
            <a:noFill/>
          </a:ln>
        </p:spPr>
      </p:pic>
      <p:sp>
        <p:nvSpPr>
          <p:cNvPr id="385" name="Google Shape;385;p16"/>
          <p:cNvSpPr txBox="1"/>
          <p:nvPr/>
        </p:nvSpPr>
        <p:spPr>
          <a:xfrm>
            <a:off x="4171322" y="6142704"/>
            <a:ext cx="450370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86" name="Google Shape;386;p16"/>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87" name="Google Shape;387;p16"/>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17"/>
          <p:cNvSpPr/>
          <p:nvPr/>
        </p:nvSpPr>
        <p:spPr>
          <a:xfrm>
            <a:off x="887215" y="1033482"/>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Types de données matricielles</a:t>
            </a:r>
            <a:endParaRPr sz="2000" b="1">
              <a:solidFill>
                <a:srgbClr val="9CC2E5"/>
              </a:solidFill>
              <a:latin typeface="Open Sans"/>
              <a:ea typeface="Open Sans"/>
              <a:cs typeface="Open Sans"/>
              <a:sym typeface="Open Sans"/>
            </a:endParaRPr>
          </a:p>
        </p:txBody>
      </p:sp>
      <p:pic>
        <p:nvPicPr>
          <p:cNvPr id="394" name="Google Shape;394;p17"/>
          <p:cNvPicPr preferRelativeResize="0"/>
          <p:nvPr/>
        </p:nvPicPr>
        <p:blipFill rotWithShape="1">
          <a:blip r:embed="rId3">
            <a:alphaModFix/>
          </a:blip>
          <a:srcRect/>
          <a:stretch/>
        </p:blipFill>
        <p:spPr>
          <a:xfrm>
            <a:off x="1745023" y="1292439"/>
            <a:ext cx="8701954" cy="4929679"/>
          </a:xfrm>
          <a:prstGeom prst="rect">
            <a:avLst/>
          </a:prstGeom>
          <a:noFill/>
          <a:ln>
            <a:noFill/>
          </a:ln>
        </p:spPr>
      </p:pic>
      <p:sp>
        <p:nvSpPr>
          <p:cNvPr id="395" name="Google Shape;395;p17"/>
          <p:cNvSpPr txBox="1"/>
          <p:nvPr/>
        </p:nvSpPr>
        <p:spPr>
          <a:xfrm>
            <a:off x="4171322" y="6142704"/>
            <a:ext cx="450370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396" name="Google Shape;396;p17"/>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397" name="Google Shape;397;p17"/>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398" name="Google Shape;398;p17"/>
          <p:cNvSpPr txBox="1"/>
          <p:nvPr/>
        </p:nvSpPr>
        <p:spPr>
          <a:xfrm>
            <a:off x="887214" y="-351497"/>
            <a:ext cx="8701953"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Données matricielles  </a:t>
            </a:r>
            <a:endParaRPr/>
          </a:p>
        </p:txBody>
      </p:sp>
    </p:spTree>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pic>
        <p:nvPicPr>
          <p:cNvPr id="404" name="Google Shape;404;p18"/>
          <p:cNvPicPr preferRelativeResize="0"/>
          <p:nvPr/>
        </p:nvPicPr>
        <p:blipFill rotWithShape="1">
          <a:blip r:embed="rId3">
            <a:alphaModFix/>
          </a:blip>
          <a:srcRect/>
          <a:stretch/>
        </p:blipFill>
        <p:spPr>
          <a:xfrm>
            <a:off x="1489495" y="1721056"/>
            <a:ext cx="8494142" cy="4479816"/>
          </a:xfrm>
          <a:prstGeom prst="rect">
            <a:avLst/>
          </a:prstGeom>
          <a:noFill/>
          <a:ln>
            <a:noFill/>
          </a:ln>
        </p:spPr>
      </p:pic>
      <p:sp>
        <p:nvSpPr>
          <p:cNvPr id="405" name="Google Shape;405;p18"/>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Résumé</a:t>
            </a:r>
            <a:endParaRPr/>
          </a:p>
        </p:txBody>
      </p:sp>
      <p:sp>
        <p:nvSpPr>
          <p:cNvPr id="406" name="Google Shape;406;p18"/>
          <p:cNvSpPr txBox="1"/>
          <p:nvPr/>
        </p:nvSpPr>
        <p:spPr>
          <a:xfrm>
            <a:off x="887214" y="4640"/>
            <a:ext cx="8701953"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4.3 Données matricielles  </a:t>
            </a:r>
            <a:endParaRPr/>
          </a:p>
        </p:txBody>
      </p:sp>
      <p:sp>
        <p:nvSpPr>
          <p:cNvPr id="407" name="Google Shape;407;p18"/>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408" name="Google Shape;408;p18"/>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409" name="Google Shape;409;p18"/>
          <p:cNvSpPr/>
          <p:nvPr/>
        </p:nvSpPr>
        <p:spPr>
          <a:xfrm>
            <a:off x="2396625" y="1825125"/>
            <a:ext cx="7770600" cy="2387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0" name="Google Shape;410;p18"/>
          <p:cNvSpPr txBox="1"/>
          <p:nvPr/>
        </p:nvSpPr>
        <p:spPr>
          <a:xfrm>
            <a:off x="1917300" y="1861975"/>
            <a:ext cx="8295900" cy="23412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Une image matricielle est plus rapide à générer </a:t>
            </a:r>
            <a:endParaRPr sz="2300">
              <a:solidFill>
                <a:schemeClr val="dk1"/>
              </a:solidFill>
              <a:latin typeface="Open Sans"/>
              <a:ea typeface="Open Sans"/>
              <a:cs typeface="Open Sans"/>
              <a:sym typeface="Open Sans"/>
            </a:endParaRPr>
          </a:p>
          <a:p>
            <a:pPr marL="457200" lvl="0" indent="-374650" algn="l" rtl="0">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Il est plus facile de créer des superpositions avec des vecteurs </a:t>
            </a:r>
            <a:endParaRPr sz="2300">
              <a:solidFill>
                <a:schemeClr val="dk1"/>
              </a:solidFill>
              <a:latin typeface="Open Sans"/>
              <a:ea typeface="Open Sans"/>
              <a:cs typeface="Open Sans"/>
              <a:sym typeface="Open Sans"/>
            </a:endParaRPr>
          </a:p>
          <a:p>
            <a:pPr marL="457200" lvl="0" indent="-374650" algn="l" rtl="0">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Les données vectorielles peuvent être plus faciles à mettre à jour </a:t>
            </a:r>
            <a:endParaRPr sz="2300">
              <a:solidFill>
                <a:schemeClr val="dk1"/>
              </a:solidFill>
              <a:latin typeface="Open Sans"/>
              <a:ea typeface="Open Sans"/>
              <a:cs typeface="Open Sans"/>
              <a:sym typeface="Open Sans"/>
            </a:endParaRPr>
          </a:p>
          <a:p>
            <a:pPr marL="457200" lvl="0" indent="-374650" algn="l" rtl="0">
              <a:spcBef>
                <a:spcPts val="0"/>
              </a:spcBef>
              <a:spcAft>
                <a:spcPts val="0"/>
              </a:spcAft>
              <a:buClr>
                <a:schemeClr val="dk1"/>
              </a:buClr>
              <a:buSzPts val="2300"/>
              <a:buFont typeface="Open Sans"/>
              <a:buChar char="●"/>
            </a:pPr>
            <a:r>
              <a:rPr lang="en-US" sz="2300">
                <a:solidFill>
                  <a:schemeClr val="dk1"/>
                </a:solidFill>
                <a:latin typeface="Open Sans"/>
                <a:ea typeface="Open Sans"/>
                <a:cs typeface="Open Sans"/>
                <a:sym typeface="Open Sans"/>
              </a:rPr>
              <a:t>La taille des données vectorielles est généralement beaucoup plus petite</a:t>
            </a:r>
            <a:endParaRPr sz="23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19"/>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4.3 Références</a:t>
            </a:r>
            <a:endParaRPr/>
          </a:p>
        </p:txBody>
      </p:sp>
      <p:sp>
        <p:nvSpPr>
          <p:cNvPr id="416" name="Google Shape;416;p19"/>
          <p:cNvSpPr/>
          <p:nvPr/>
        </p:nvSpPr>
        <p:spPr>
          <a:xfrm>
            <a:off x="926676" y="1796754"/>
            <a:ext cx="4975500" cy="3693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6. Raster Data — QGIS Documentation documentation [WWW Document], n.d. URL </a:t>
            </a:r>
            <a:r>
              <a:rPr lang="en-US"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https://docs.qgis.org/3.16/en/docs/gentle_gis_introduction/raster_data.html</a:t>
            </a:r>
            <a:r>
              <a:rPr lang="en-US" sz="1800">
                <a:solidFill>
                  <a:srgbClr val="000000"/>
                </a:solidFill>
                <a:latin typeface="Open Sans"/>
                <a:ea typeface="Open Sans"/>
                <a:cs typeface="Open Sans"/>
                <a:sym typeface="Open Sans"/>
              </a:rPr>
              <a:t> (accessed 2.15.21).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https://onsset.github.io/teaching_kit/courses/module_1/Lecture%202/</a:t>
            </a:r>
            <a:r>
              <a:rPr lang="en-US"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183" name="Google Shape;183;p2"/>
          <p:cNvSpPr/>
          <p:nvPr/>
        </p:nvSpPr>
        <p:spPr>
          <a:xfrm>
            <a:off x="1044005" y="1818917"/>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84" name="Google Shape;184;p2"/>
          <p:cNvSpPr txBox="1"/>
          <p:nvPr/>
        </p:nvSpPr>
        <p:spPr>
          <a:xfrm>
            <a:off x="887215" y="152441"/>
            <a:ext cx="7651304" cy="136907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Objectifs du cours</a:t>
            </a:r>
            <a:endParaRPr sz="4400">
              <a:solidFill>
                <a:schemeClr val="dk1"/>
              </a:solidFill>
              <a:latin typeface="Open Sans"/>
              <a:ea typeface="Open Sans"/>
              <a:cs typeface="Open Sans"/>
              <a:sym typeface="Open Sans"/>
            </a:endParaRPr>
          </a:p>
        </p:txBody>
      </p:sp>
      <p:sp>
        <p:nvSpPr>
          <p:cNvPr id="185" name="Google Shape;185;p2"/>
          <p:cNvSpPr txBox="1"/>
          <p:nvPr/>
        </p:nvSpPr>
        <p:spPr>
          <a:xfrm>
            <a:off x="887215" y="2150297"/>
            <a:ext cx="6531501" cy="3882368"/>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OA1: Expliquer les défis posés par la projection de données.</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OA2: Décrire la différence entre vecteur et raster</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OA3: Énumérer les différents types de données vectorielles</a:t>
            </a:r>
            <a:endParaRPr/>
          </a:p>
          <a:p>
            <a:pPr marL="342900" marR="0" lvl="0" indent="-342900" algn="l" rtl="0">
              <a:lnSpc>
                <a:spcPct val="90000"/>
              </a:lnSpc>
              <a:spcBef>
                <a:spcPts val="1000"/>
              </a:spcBef>
              <a:spcAft>
                <a:spcPts val="0"/>
              </a:spcAft>
              <a:buClr>
                <a:schemeClr val="dk1"/>
              </a:buClr>
              <a:buSzPts val="2000"/>
              <a:buFont typeface="Arial"/>
              <a:buAutoNum type="arabicPeriod"/>
            </a:pPr>
            <a:r>
              <a:rPr lang="en-US" sz="2000">
                <a:solidFill>
                  <a:schemeClr val="dk1"/>
                </a:solidFill>
                <a:latin typeface="Open Sans"/>
                <a:ea typeface="Open Sans"/>
                <a:cs typeface="Open Sans"/>
                <a:sym typeface="Open Sans"/>
              </a:rPr>
              <a:t>OA4: Décrire les compromis lors de la définition de la résolution spatiale (taille des cellules de la grille) et expliquer les avantages spécifiques de l'utilisation de la modélisation géospatiale de l'énergie.</a:t>
            </a:r>
            <a:endParaRPr/>
          </a:p>
        </p:txBody>
      </p:sp>
      <p:sp>
        <p:nvSpPr>
          <p:cNvPr id="186" name="Google Shape;186;p2"/>
          <p:cNvSpPr/>
          <p:nvPr/>
        </p:nvSpPr>
        <p:spPr>
          <a:xfrm>
            <a:off x="887214" y="1516539"/>
            <a:ext cx="7101754" cy="40011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US" sz="2000" b="1">
                <a:solidFill>
                  <a:srgbClr val="9CC2E5"/>
                </a:solidFill>
                <a:latin typeface="Open Sans"/>
                <a:ea typeface="Open Sans"/>
                <a:cs typeface="Open Sans"/>
                <a:sym typeface="Open Sans"/>
              </a:rPr>
              <a:t>À la fin de cette séance, vous serez en mesure de:</a:t>
            </a:r>
            <a:endParaRPr sz="2000" b="1">
              <a:solidFill>
                <a:srgbClr val="9CC2E5"/>
              </a:solidFill>
              <a:latin typeface="Open Sans"/>
              <a:ea typeface="Open Sans"/>
              <a:cs typeface="Open Sans"/>
              <a:sym typeface="Open Sans"/>
            </a:endParaRPr>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20"/>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Géoréférencement </a:t>
            </a:r>
            <a:endParaRPr/>
          </a:p>
        </p:txBody>
      </p:sp>
      <p:sp>
        <p:nvSpPr>
          <p:cNvPr id="423" name="Google Shape;423;p20"/>
          <p:cNvSpPr txBox="1"/>
          <p:nvPr/>
        </p:nvSpPr>
        <p:spPr>
          <a:xfrm>
            <a:off x="887214" y="4640"/>
            <a:ext cx="100374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Le rôle de la modélisation SIG </a:t>
            </a:r>
            <a:endParaRPr/>
          </a:p>
        </p:txBody>
      </p:sp>
      <p:sp>
        <p:nvSpPr>
          <p:cNvPr id="424" name="Google Shape;424;p20"/>
          <p:cNvSpPr/>
          <p:nvPr/>
        </p:nvSpPr>
        <p:spPr>
          <a:xfrm>
            <a:off x="887214" y="2160675"/>
            <a:ext cx="7731270" cy="275774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Déterminer la localisation géographique des données acquises</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Créer un cadre de référence pour faciliter le processus de géoréférencement</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Utiliser la couche matricielle de sortie comme source complémentaire pour combler les lacunes des données. </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Créer des couches vectorielles avec toutes les informations disponibles que vous pouvez obtenir (par exemple, ligne de transmission, plans d'alimentation, sous-stations, routes, etc.)</a:t>
            </a:r>
            <a:endParaRPr/>
          </a:p>
        </p:txBody>
      </p:sp>
      <p:sp>
        <p:nvSpPr>
          <p:cNvPr id="425" name="Google Shape;425;p20"/>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1"/>
          <p:cNvSpPr/>
          <p:nvPr/>
        </p:nvSpPr>
        <p:spPr>
          <a:xfrm>
            <a:off x="887215" y="1389619"/>
            <a:ext cx="621792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Open Sans"/>
                <a:ea typeface="Open Sans"/>
                <a:cs typeface="Open Sans"/>
                <a:sym typeface="Open Sans"/>
              </a:rPr>
              <a:t> </a:t>
            </a:r>
            <a:endParaRPr/>
          </a:p>
        </p:txBody>
      </p:sp>
      <p:sp>
        <p:nvSpPr>
          <p:cNvPr id="432" name="Google Shape;432;p21"/>
          <p:cNvSpPr txBox="1"/>
          <p:nvPr/>
        </p:nvSpPr>
        <p:spPr>
          <a:xfrm>
            <a:off x="887214" y="4640"/>
            <a:ext cx="91230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Le rôle de la modélisation SIG</a:t>
            </a:r>
            <a:endParaRPr sz="4400">
              <a:solidFill>
                <a:schemeClr val="dk1"/>
              </a:solidFill>
              <a:latin typeface="Open Sans"/>
              <a:ea typeface="Open Sans"/>
              <a:cs typeface="Open Sans"/>
              <a:sym typeface="Open Sans"/>
            </a:endParaRPr>
          </a:p>
        </p:txBody>
      </p:sp>
      <p:sp>
        <p:nvSpPr>
          <p:cNvPr id="433" name="Google Shape;433;p21"/>
          <p:cNvSpPr/>
          <p:nvPr/>
        </p:nvSpPr>
        <p:spPr>
          <a:xfrm>
            <a:off x="838200" y="1456293"/>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Le rôle de la modélisation SIG</a:t>
            </a:r>
            <a:endParaRPr/>
          </a:p>
        </p:txBody>
      </p:sp>
      <p:sp>
        <p:nvSpPr>
          <p:cNvPr id="434" name="Google Shape;434;p21"/>
          <p:cNvSpPr/>
          <p:nvPr/>
        </p:nvSpPr>
        <p:spPr>
          <a:xfrm>
            <a:off x="801778" y="6146996"/>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grpSp>
        <p:nvGrpSpPr>
          <p:cNvPr id="435" name="Google Shape;435;p21"/>
          <p:cNvGrpSpPr/>
          <p:nvPr/>
        </p:nvGrpSpPr>
        <p:grpSpPr>
          <a:xfrm>
            <a:off x="826825" y="1825625"/>
            <a:ext cx="9924850" cy="3482941"/>
            <a:chOff x="1376481" y="1378128"/>
            <a:chExt cx="8902688" cy="3223352"/>
          </a:xfrm>
        </p:grpSpPr>
        <p:sp>
          <p:nvSpPr>
            <p:cNvPr id="436" name="Google Shape;436;p21"/>
            <p:cNvSpPr txBox="1"/>
            <p:nvPr/>
          </p:nvSpPr>
          <p:spPr>
            <a:xfrm>
              <a:off x="1376481" y="1378128"/>
              <a:ext cx="1540640" cy="34180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1" i="0" u="none" strike="noStrike" cap="none">
                  <a:solidFill>
                    <a:schemeClr val="dk1"/>
                  </a:solidFill>
                  <a:latin typeface="Calibri"/>
                  <a:ea typeface="Calibri"/>
                  <a:cs typeface="Calibri"/>
                  <a:sym typeface="Calibri"/>
                </a:rPr>
                <a:t>Sur l</a:t>
              </a:r>
              <a:r>
                <a:rPr lang="en-US" sz="1800" b="1">
                  <a:solidFill>
                    <a:schemeClr val="dk1"/>
                  </a:solidFill>
                  <a:latin typeface="Calibri"/>
                  <a:ea typeface="Calibri"/>
                  <a:cs typeface="Calibri"/>
                  <a:sym typeface="Calibri"/>
                </a:rPr>
                <a:t>e réseau</a:t>
              </a:r>
              <a:endParaRPr sz="1800" b="1">
                <a:solidFill>
                  <a:schemeClr val="dk1"/>
                </a:solidFill>
                <a:latin typeface="Calibri"/>
                <a:ea typeface="Calibri"/>
                <a:cs typeface="Calibri"/>
                <a:sym typeface="Calibri"/>
              </a:endParaRPr>
            </a:p>
          </p:txBody>
        </p:sp>
        <p:pic>
          <p:nvPicPr>
            <p:cNvPr id="437" name="Google Shape;437;p21"/>
            <p:cNvPicPr preferRelativeResize="0"/>
            <p:nvPr/>
          </p:nvPicPr>
          <p:blipFill rotWithShape="1">
            <a:blip r:embed="rId3">
              <a:alphaModFix/>
            </a:blip>
            <a:srcRect/>
            <a:stretch/>
          </p:blipFill>
          <p:spPr>
            <a:xfrm>
              <a:off x="1376481" y="1763001"/>
              <a:ext cx="3067387" cy="2838479"/>
            </a:xfrm>
            <a:prstGeom prst="rect">
              <a:avLst/>
            </a:prstGeom>
            <a:noFill/>
            <a:ln>
              <a:noFill/>
            </a:ln>
          </p:spPr>
        </p:pic>
        <p:sp>
          <p:nvSpPr>
            <p:cNvPr id="438" name="Google Shape;438;p21"/>
            <p:cNvSpPr txBox="1"/>
            <p:nvPr/>
          </p:nvSpPr>
          <p:spPr>
            <a:xfrm>
              <a:off x="8738529" y="1421195"/>
              <a:ext cx="1540640" cy="34180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Autonome</a:t>
              </a:r>
              <a:endParaRPr sz="1800" b="1">
                <a:solidFill>
                  <a:schemeClr val="dk1"/>
                </a:solidFill>
                <a:latin typeface="Calibri"/>
                <a:ea typeface="Calibri"/>
                <a:cs typeface="Calibri"/>
                <a:sym typeface="Calibri"/>
              </a:endParaRPr>
            </a:p>
          </p:txBody>
        </p:sp>
        <p:sp>
          <p:nvSpPr>
            <p:cNvPr id="439" name="Google Shape;439;p21"/>
            <p:cNvSpPr txBox="1"/>
            <p:nvPr/>
          </p:nvSpPr>
          <p:spPr>
            <a:xfrm>
              <a:off x="5032290" y="1415538"/>
              <a:ext cx="1645200" cy="342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Calibri"/>
                <a:buNone/>
              </a:pPr>
              <a:r>
                <a:rPr lang="en-US" sz="1800" b="1">
                  <a:solidFill>
                    <a:schemeClr val="dk1"/>
                  </a:solidFill>
                  <a:latin typeface="Calibri"/>
                  <a:ea typeface="Calibri"/>
                  <a:cs typeface="Calibri"/>
                  <a:sym typeface="Calibri"/>
                </a:rPr>
                <a:t>Mini-réseau </a:t>
              </a:r>
              <a:endParaRPr sz="1800" b="1">
                <a:solidFill>
                  <a:schemeClr val="dk1"/>
                </a:solidFill>
                <a:latin typeface="Calibri"/>
                <a:ea typeface="Calibri"/>
                <a:cs typeface="Calibri"/>
                <a:sym typeface="Calibri"/>
              </a:endParaRPr>
            </a:p>
          </p:txBody>
        </p:sp>
      </p:grpSp>
      <p:sp>
        <p:nvSpPr>
          <p:cNvPr id="440" name="Google Shape;440;p21"/>
          <p:cNvSpPr/>
          <p:nvPr/>
        </p:nvSpPr>
        <p:spPr>
          <a:xfrm>
            <a:off x="4171873" y="2235374"/>
            <a:ext cx="7174269" cy="3052909"/>
          </a:xfrm>
          <a:prstGeom prst="rect">
            <a:avLst/>
          </a:prstGeom>
          <a:solidFill>
            <a:srgbClr val="D8D8D8">
              <a:alpha val="8823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1" name="Google Shape;441;p21"/>
          <p:cNvSpPr txBox="1"/>
          <p:nvPr/>
        </p:nvSpPr>
        <p:spPr>
          <a:xfrm>
            <a:off x="5376726" y="3166049"/>
            <a:ext cx="4049879" cy="707846"/>
          </a:xfrm>
          <a:prstGeom prst="rect">
            <a:avLst/>
          </a:prstGeom>
          <a:solidFill>
            <a:schemeClr val="lt1"/>
          </a:solid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Modèles typiques de systèmes énergétiques à moyen et long terme</a:t>
            </a:r>
            <a:endParaRPr sz="2000">
              <a:solidFill>
                <a:schemeClr val="dk1"/>
              </a:solidFill>
              <a:latin typeface="Calibri"/>
              <a:ea typeface="Calibri"/>
              <a:cs typeface="Calibri"/>
              <a:sym typeface="Calibri"/>
            </a:endParaRPr>
          </a:p>
        </p:txBody>
      </p:sp>
      <p:sp>
        <p:nvSpPr>
          <p:cNvPr id="442" name="Google Shape;442;p21"/>
          <p:cNvSpPr/>
          <p:nvPr/>
        </p:nvSpPr>
        <p:spPr>
          <a:xfrm rot="10800000">
            <a:off x="4418086" y="3464671"/>
            <a:ext cx="764944" cy="355265"/>
          </a:xfrm>
          <a:prstGeom prst="rightArrow">
            <a:avLst>
              <a:gd name="adj1" fmla="val 50000"/>
              <a:gd name="adj2" fmla="val 50000"/>
            </a:avLst>
          </a:prstGeom>
          <a:solidFill>
            <a:srgbClr val="2F549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43" name="Google Shape;443;p21"/>
          <p:cNvSpPr/>
          <p:nvPr/>
        </p:nvSpPr>
        <p:spPr>
          <a:xfrm>
            <a:off x="1672090" y="5417947"/>
            <a:ext cx="8847819" cy="55395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500"/>
              <a:buFont typeface="Open Sans"/>
              <a:buNone/>
            </a:pPr>
            <a:r>
              <a:rPr lang="en-US" sz="1500">
                <a:solidFill>
                  <a:schemeClr val="dk1"/>
                </a:solidFill>
                <a:latin typeface="Open Sans"/>
                <a:ea typeface="Open Sans"/>
                <a:cs typeface="Open Sans"/>
                <a:sym typeface="Open Sans"/>
              </a:rPr>
              <a:t>Jusqu'à présent, les modèles nationaux de systèmes énergétiques se sont concentrés sur l'optimisation de l'approvisionnement en électricité produite par le réseau et n'ont pas réussi à modéliser correctement la production hors réseau. </a:t>
            </a:r>
            <a:endParaRPr sz="1500">
              <a:solidFill>
                <a:schemeClr val="dk1"/>
              </a:solidFill>
              <a:latin typeface="Open Sans"/>
              <a:ea typeface="Open Sans"/>
              <a:cs typeface="Open Sans"/>
              <a:sym typeface="Open Sans"/>
            </a:endParaRPr>
          </a:p>
        </p:txBody>
      </p:sp>
      <p:sp>
        <p:nvSpPr>
          <p:cNvPr id="444" name="Google Shape;444;p21"/>
          <p:cNvSpPr/>
          <p:nvPr/>
        </p:nvSpPr>
        <p:spPr>
          <a:xfrm>
            <a:off x="7906451" y="6146607"/>
            <a:ext cx="3836307"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a:t>
            </a:r>
            <a:r>
              <a:rPr lang="en-US" sz="1000">
                <a:solidFill>
                  <a:schemeClr val="dk1"/>
                </a:solidFill>
                <a:latin typeface="Open Sans"/>
                <a:ea typeface="Open Sans"/>
                <a:cs typeface="Open Sans"/>
                <a:sym typeface="Open Sans"/>
              </a:rPr>
              <a:t>: Huang et al. 2020,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 </a:t>
            </a:r>
            <a:r>
              <a:rPr lang="en-US" sz="1000">
                <a:solidFill>
                  <a:schemeClr val="dk1"/>
                </a:solidFill>
                <a:latin typeface="Open Sans"/>
                <a:ea typeface="Open Sans"/>
                <a:cs typeface="Open Sans"/>
                <a:sym typeface="Open Sans"/>
              </a:rPr>
              <a:t>sous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3.0</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2"/>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Le rôle de la modélisation SIG</a:t>
            </a:r>
            <a:endParaRPr sz="2000" b="1">
              <a:solidFill>
                <a:srgbClr val="9CC2E5"/>
              </a:solidFill>
              <a:latin typeface="Open Sans"/>
              <a:ea typeface="Open Sans"/>
              <a:cs typeface="Open Sans"/>
              <a:sym typeface="Open Sans"/>
            </a:endParaRPr>
          </a:p>
        </p:txBody>
      </p:sp>
      <p:sp>
        <p:nvSpPr>
          <p:cNvPr id="451" name="Google Shape;451;p22"/>
          <p:cNvSpPr/>
          <p:nvPr/>
        </p:nvSpPr>
        <p:spPr>
          <a:xfrm>
            <a:off x="887216" y="1879098"/>
            <a:ext cx="6354094" cy="4308872"/>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2000">
                <a:solidFill>
                  <a:srgbClr val="000000"/>
                </a:solidFill>
                <a:latin typeface="Open Sans"/>
                <a:ea typeface="Open Sans"/>
                <a:cs typeface="Open Sans"/>
                <a:sym typeface="Open Sans"/>
              </a:rPr>
              <a:t>L'utilisation des SIG répond à de multiples objectifs: </a:t>
            </a:r>
            <a:endParaRPr sz="2000">
              <a:solidFill>
                <a:srgbClr val="000000"/>
              </a:solidFill>
              <a:latin typeface="Open Sans"/>
              <a:ea typeface="Open Sans"/>
              <a:cs typeface="Open Sans"/>
              <a:sym typeface="Open Sans"/>
            </a:endParaRPr>
          </a:p>
          <a:p>
            <a:pPr marL="0" marR="0" lvl="0" indent="0" algn="l" rtl="0">
              <a:lnSpc>
                <a:spcPct val="90000"/>
              </a:lnSpc>
              <a:spcBef>
                <a:spcPts val="1600"/>
              </a:spcBef>
              <a:spcAft>
                <a:spcPts val="0"/>
              </a:spcAft>
              <a:buNone/>
            </a:pPr>
            <a:r>
              <a:rPr lang="en-US" sz="2000" b="1">
                <a:solidFill>
                  <a:schemeClr val="dk1"/>
                </a:solidFill>
                <a:latin typeface="Open Sans"/>
                <a:ea typeface="Open Sans"/>
                <a:cs typeface="Open Sans"/>
                <a:sym typeface="Open Sans"/>
              </a:rPr>
              <a:t>Évaluations basées sur la localisation:</a:t>
            </a:r>
            <a:r>
              <a:rPr lang="en-US" sz="2000">
                <a:solidFill>
                  <a:schemeClr val="dk1"/>
                </a:solidFill>
                <a:latin typeface="Open Sans"/>
                <a:ea typeface="Open Sans"/>
                <a:cs typeface="Open Sans"/>
                <a:sym typeface="Open Sans"/>
              </a:rPr>
              <a:t> Les outils SIG permettent d'analyser les informations géospatiales liées à l'énergie. </a:t>
            </a:r>
            <a:endParaRPr sz="2000">
              <a:solidFill>
                <a:srgbClr val="000000"/>
              </a:solidFill>
              <a:latin typeface="Open Sans"/>
              <a:ea typeface="Open Sans"/>
              <a:cs typeface="Open Sans"/>
              <a:sym typeface="Open Sans"/>
            </a:endParaRPr>
          </a:p>
          <a:p>
            <a:pPr marL="0" marR="0" lvl="0" indent="0" algn="l" rtl="0">
              <a:lnSpc>
                <a:spcPct val="90000"/>
              </a:lnSpc>
              <a:spcBef>
                <a:spcPts val="1600"/>
              </a:spcBef>
              <a:spcAft>
                <a:spcPts val="0"/>
              </a:spcAft>
              <a:buNone/>
            </a:pPr>
            <a:r>
              <a:rPr lang="en-US" sz="2000" b="1">
                <a:solidFill>
                  <a:schemeClr val="dk1"/>
                </a:solidFill>
                <a:latin typeface="Open Sans"/>
                <a:ea typeface="Open Sans"/>
                <a:cs typeface="Open Sans"/>
                <a:sym typeface="Open Sans"/>
              </a:rPr>
              <a:t>Télédétection:</a:t>
            </a:r>
            <a:r>
              <a:rPr lang="en-US" sz="2000">
                <a:solidFill>
                  <a:schemeClr val="dk1"/>
                </a:solidFill>
                <a:latin typeface="Open Sans"/>
                <a:ea typeface="Open Sans"/>
                <a:cs typeface="Open Sans"/>
                <a:sym typeface="Open Sans"/>
              </a:rPr>
              <a:t> L'utilisation d'outils SIG facilite l'intégration des techniques de télédétection pour déterminer la disponibilité des ressources et les potentiels énergétiques dans les cas où ces données ne sont pas disponibles (publiquement).</a:t>
            </a:r>
            <a:endParaRPr sz="2000">
              <a:solidFill>
                <a:schemeClr val="dk1"/>
              </a:solidFill>
              <a:latin typeface="Open Sans"/>
              <a:ea typeface="Open Sans"/>
              <a:cs typeface="Open Sans"/>
              <a:sym typeface="Open Sans"/>
            </a:endParaRPr>
          </a:p>
          <a:p>
            <a:pPr marL="0" marR="0" lvl="0" indent="0" algn="l" rtl="0">
              <a:lnSpc>
                <a:spcPct val="90000"/>
              </a:lnSpc>
              <a:spcBef>
                <a:spcPts val="1600"/>
              </a:spcBef>
              <a:spcAft>
                <a:spcPts val="0"/>
              </a:spcAft>
              <a:buNone/>
            </a:pPr>
            <a:r>
              <a:rPr lang="en-US" sz="2000" b="1">
                <a:solidFill>
                  <a:schemeClr val="dk1"/>
                </a:solidFill>
                <a:latin typeface="Open Sans"/>
                <a:ea typeface="Open Sans"/>
                <a:cs typeface="Open Sans"/>
                <a:sym typeface="Open Sans"/>
              </a:rPr>
              <a:t>Illustration des résultats:</a:t>
            </a:r>
            <a:r>
              <a:rPr lang="en-US" sz="2000">
                <a:solidFill>
                  <a:schemeClr val="dk1"/>
                </a:solidFill>
                <a:latin typeface="Open Sans"/>
                <a:ea typeface="Open Sans"/>
                <a:cs typeface="Open Sans"/>
                <a:sym typeface="Open Sans"/>
              </a:rPr>
              <a:t> Le SIG est utilisé pour illustrer les résultats sur des cartes interactives, ce qui constitue une interface efficace entre la science et la politique.</a:t>
            </a:r>
            <a:endParaRPr sz="2000">
              <a:solidFill>
                <a:schemeClr val="dk1"/>
              </a:solidFill>
              <a:latin typeface="Open Sans"/>
              <a:ea typeface="Open Sans"/>
              <a:cs typeface="Open Sans"/>
              <a:sym typeface="Open Sans"/>
            </a:endParaRPr>
          </a:p>
        </p:txBody>
      </p:sp>
      <p:sp>
        <p:nvSpPr>
          <p:cNvPr id="452" name="Google Shape;452;p22"/>
          <p:cNvSpPr txBox="1"/>
          <p:nvPr/>
        </p:nvSpPr>
        <p:spPr>
          <a:xfrm>
            <a:off x="887214" y="4640"/>
            <a:ext cx="91230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Le rôle de la modélisation SIG</a:t>
            </a:r>
            <a:endParaRPr sz="4400">
              <a:solidFill>
                <a:schemeClr val="dk1"/>
              </a:solidFill>
              <a:latin typeface="Open Sans"/>
              <a:ea typeface="Open Sans"/>
              <a:cs typeface="Open Sans"/>
              <a:sym typeface="Open Sans"/>
            </a:endParaRPr>
          </a:p>
        </p:txBody>
      </p:sp>
      <p:sp>
        <p:nvSpPr>
          <p:cNvPr id="453" name="Google Shape;453;p22"/>
          <p:cNvSpPr/>
          <p:nvPr/>
        </p:nvSpPr>
        <p:spPr>
          <a:xfrm>
            <a:off x="801778" y="6146996"/>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23"/>
          <p:cNvPicPr preferRelativeResize="0"/>
          <p:nvPr/>
        </p:nvPicPr>
        <p:blipFill rotWithShape="1">
          <a:blip r:embed="rId3">
            <a:alphaModFix/>
          </a:blip>
          <a:srcRect/>
          <a:stretch/>
        </p:blipFill>
        <p:spPr>
          <a:xfrm>
            <a:off x="1006371" y="1782295"/>
            <a:ext cx="9199813" cy="4613651"/>
          </a:xfrm>
          <a:prstGeom prst="rect">
            <a:avLst/>
          </a:prstGeom>
          <a:noFill/>
          <a:ln>
            <a:noFill/>
          </a:ln>
        </p:spPr>
      </p:pic>
      <p:sp>
        <p:nvSpPr>
          <p:cNvPr id="460" name="Google Shape;460;p23"/>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Le rôle de la modélisation SIG</a:t>
            </a:r>
            <a:endParaRPr sz="2000" b="1">
              <a:solidFill>
                <a:srgbClr val="9CC2E5"/>
              </a:solidFill>
              <a:latin typeface="Open Sans"/>
              <a:ea typeface="Open Sans"/>
              <a:cs typeface="Open Sans"/>
              <a:sym typeface="Open Sans"/>
            </a:endParaRPr>
          </a:p>
        </p:txBody>
      </p:sp>
      <p:sp>
        <p:nvSpPr>
          <p:cNvPr id="461" name="Google Shape;461;p23"/>
          <p:cNvSpPr txBox="1"/>
          <p:nvPr/>
        </p:nvSpPr>
        <p:spPr>
          <a:xfrm>
            <a:off x="9502649" y="5983872"/>
            <a:ext cx="2650836" cy="4001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462" name="Google Shape;462;p23"/>
          <p:cNvSpPr txBox="1"/>
          <p:nvPr/>
        </p:nvSpPr>
        <p:spPr>
          <a:xfrm>
            <a:off x="887214" y="4640"/>
            <a:ext cx="91230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Le rôle de la modélisation SIG</a:t>
            </a:r>
            <a:endParaRPr sz="4400">
              <a:solidFill>
                <a:schemeClr val="dk1"/>
              </a:solidFill>
              <a:latin typeface="Open Sans"/>
              <a:ea typeface="Open Sans"/>
              <a:cs typeface="Open Sans"/>
              <a:sym typeface="Open Sans"/>
            </a:endParaRPr>
          </a:p>
        </p:txBody>
      </p:sp>
      <p:sp>
        <p:nvSpPr>
          <p:cNvPr id="463" name="Google Shape;463;p23"/>
          <p:cNvSpPr/>
          <p:nvPr/>
        </p:nvSpPr>
        <p:spPr>
          <a:xfrm>
            <a:off x="801778" y="6146996"/>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
        <p:nvSpPr>
          <p:cNvPr id="464" name="Google Shape;464;p23"/>
          <p:cNvSpPr/>
          <p:nvPr/>
        </p:nvSpPr>
        <p:spPr>
          <a:xfrm>
            <a:off x="1981825" y="1871200"/>
            <a:ext cx="7263600" cy="1502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5" name="Google Shape;465;p23"/>
          <p:cNvSpPr txBox="1"/>
          <p:nvPr/>
        </p:nvSpPr>
        <p:spPr>
          <a:xfrm>
            <a:off x="2004925" y="1782300"/>
            <a:ext cx="7217400" cy="146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Open Sans"/>
                <a:ea typeface="Open Sans"/>
                <a:cs typeface="Open Sans"/>
                <a:sym typeface="Open Sans"/>
              </a:rPr>
              <a:t>Quelle technologie permet de produire de l'électricité au moindre coût?</a:t>
            </a:r>
            <a:endParaRPr sz="20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Raccordement à un réseau centralisé?</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Mini-réseau?</a:t>
            </a:r>
            <a:endParaRPr sz="1500">
              <a:solidFill>
                <a:schemeClr val="dk1"/>
              </a:solidFill>
              <a:latin typeface="Open Sans"/>
              <a:ea typeface="Open Sans"/>
              <a:cs typeface="Open Sans"/>
              <a:sym typeface="Open Sans"/>
            </a:endParaRPr>
          </a:p>
          <a:p>
            <a:pPr marL="457200" lvl="0" indent="-323850" algn="l" rtl="0">
              <a:spcBef>
                <a:spcPts val="0"/>
              </a:spcBef>
              <a:spcAft>
                <a:spcPts val="0"/>
              </a:spcAft>
              <a:buClr>
                <a:schemeClr val="dk1"/>
              </a:buClr>
              <a:buSzPts val="1500"/>
              <a:buFont typeface="Open Sans"/>
              <a:buChar char="●"/>
            </a:pPr>
            <a:r>
              <a:rPr lang="en-US" sz="1500">
                <a:solidFill>
                  <a:schemeClr val="dk1"/>
                </a:solidFill>
                <a:latin typeface="Open Sans"/>
                <a:ea typeface="Open Sans"/>
                <a:cs typeface="Open Sans"/>
                <a:sym typeface="Open Sans"/>
              </a:rPr>
              <a:t>Systèmes solaires autonomes?</a:t>
            </a:r>
            <a:endParaRPr sz="1500">
              <a:solidFill>
                <a:schemeClr val="dk1"/>
              </a:solidFill>
              <a:latin typeface="Open Sans"/>
              <a:ea typeface="Open Sans"/>
              <a:cs typeface="Open Sans"/>
              <a:sym typeface="Open Sans"/>
            </a:endParaRPr>
          </a:p>
          <a:p>
            <a:pPr marL="0" lvl="0" indent="0" algn="l" rtl="0">
              <a:spcBef>
                <a:spcPts val="0"/>
              </a:spcBef>
              <a:spcAft>
                <a:spcPts val="0"/>
              </a:spcAft>
              <a:buNone/>
            </a:pPr>
            <a:r>
              <a:rPr lang="en-US" sz="2000">
                <a:solidFill>
                  <a:schemeClr val="dk1"/>
                </a:solidFill>
                <a:latin typeface="Open Sans"/>
                <a:ea typeface="Open Sans"/>
                <a:cs typeface="Open Sans"/>
                <a:sym typeface="Open Sans"/>
              </a:rPr>
              <a:t>Nous avons besoin d'informations géospatiales!</a:t>
            </a:r>
            <a:endParaRPr sz="2000">
              <a:solidFill>
                <a:schemeClr val="dk1"/>
              </a:solidFill>
              <a:latin typeface="Open Sans"/>
              <a:ea typeface="Open Sans"/>
              <a:cs typeface="Open Sans"/>
              <a:sym typeface="Open Sans"/>
            </a:endParaRPr>
          </a:p>
        </p:txBody>
      </p:sp>
      <p:sp>
        <p:nvSpPr>
          <p:cNvPr id="466" name="Google Shape;466;p23"/>
          <p:cNvSpPr/>
          <p:nvPr/>
        </p:nvSpPr>
        <p:spPr>
          <a:xfrm>
            <a:off x="2258350" y="4175625"/>
            <a:ext cx="2922000" cy="28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7" name="Google Shape;467;p23"/>
          <p:cNvSpPr txBox="1"/>
          <p:nvPr/>
        </p:nvSpPr>
        <p:spPr>
          <a:xfrm>
            <a:off x="2110875" y="4129525"/>
            <a:ext cx="3456900" cy="24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solidFill>
                  <a:schemeClr val="dk1"/>
                </a:solidFill>
                <a:latin typeface="Open Sans"/>
                <a:ea typeface="Open Sans"/>
                <a:cs typeface="Open Sans"/>
                <a:sym typeface="Open Sans"/>
              </a:rPr>
              <a:t>À quelle distance se trouve le réseau existant?</a:t>
            </a:r>
            <a:endParaRPr sz="1100">
              <a:solidFill>
                <a:schemeClr val="dk1"/>
              </a:solidFill>
              <a:latin typeface="Open Sans"/>
              <a:ea typeface="Open Sans"/>
              <a:cs typeface="Open Sans"/>
              <a:sym typeface="Open Sans"/>
            </a:endParaRPr>
          </a:p>
        </p:txBody>
      </p:sp>
      <p:sp>
        <p:nvSpPr>
          <p:cNvPr id="468" name="Google Shape;468;p23"/>
          <p:cNvSpPr/>
          <p:nvPr/>
        </p:nvSpPr>
        <p:spPr>
          <a:xfrm>
            <a:off x="8775300" y="3622575"/>
            <a:ext cx="1235100" cy="6546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9" name="Google Shape;469;p23"/>
          <p:cNvSpPr txBox="1"/>
          <p:nvPr/>
        </p:nvSpPr>
        <p:spPr>
          <a:xfrm>
            <a:off x="8608200" y="3536325"/>
            <a:ext cx="1569300" cy="827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solidFill>
                  <a:schemeClr val="dk1"/>
                </a:solidFill>
                <a:latin typeface="Open Sans"/>
                <a:ea typeface="Open Sans"/>
                <a:cs typeface="Open Sans"/>
                <a:sym typeface="Open Sans"/>
              </a:rPr>
              <a:t>À quelle distance se trouve la source d'eau la plus proche?</a:t>
            </a:r>
            <a:endParaRPr sz="1200">
              <a:solidFill>
                <a:schemeClr val="dk1"/>
              </a:solidFill>
              <a:latin typeface="Open Sans"/>
              <a:ea typeface="Open Sans"/>
              <a:cs typeface="Open Sans"/>
              <a:sym typeface="Open Sans"/>
            </a:endParaRPr>
          </a:p>
        </p:txBody>
      </p:sp>
      <p:sp>
        <p:nvSpPr>
          <p:cNvPr id="470" name="Google Shape;470;p23"/>
          <p:cNvSpPr/>
          <p:nvPr/>
        </p:nvSpPr>
        <p:spPr>
          <a:xfrm>
            <a:off x="6747375" y="5088200"/>
            <a:ext cx="2599500" cy="1058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p:txBody>
      </p:sp>
      <p:sp>
        <p:nvSpPr>
          <p:cNvPr id="471" name="Google Shape;471;p23"/>
          <p:cNvSpPr txBox="1"/>
          <p:nvPr/>
        </p:nvSpPr>
        <p:spPr>
          <a:xfrm>
            <a:off x="6579000" y="4986800"/>
            <a:ext cx="2922000" cy="1369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300">
                <a:solidFill>
                  <a:schemeClr val="dk1"/>
                </a:solidFill>
                <a:latin typeface="Open Sans"/>
                <a:ea typeface="Open Sans"/>
                <a:cs typeface="Open Sans"/>
                <a:sym typeface="Open Sans"/>
              </a:rPr>
              <a:t>Combien de personnes y vivent?</a:t>
            </a:r>
            <a:endParaRPr sz="130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US" sz="1300">
                <a:solidFill>
                  <a:schemeClr val="dk1"/>
                </a:solidFill>
                <a:latin typeface="Open Sans"/>
                <a:ea typeface="Open Sans"/>
                <a:cs typeface="Open Sans"/>
                <a:sym typeface="Open Sans"/>
              </a:rPr>
              <a:t>Quelle est la demande d'électricité? </a:t>
            </a:r>
            <a:endParaRPr sz="1300">
              <a:solidFill>
                <a:schemeClr val="dk1"/>
              </a:solidFill>
              <a:latin typeface="Open Sans"/>
              <a:ea typeface="Open Sans"/>
              <a:cs typeface="Open Sans"/>
              <a:sym typeface="Open Sans"/>
            </a:endParaRPr>
          </a:p>
          <a:p>
            <a:pPr marL="0" lvl="0" indent="0" algn="ctr" rtl="0">
              <a:spcBef>
                <a:spcPts val="0"/>
              </a:spcBef>
              <a:spcAft>
                <a:spcPts val="0"/>
              </a:spcAft>
              <a:buClr>
                <a:schemeClr val="dk1"/>
              </a:buClr>
              <a:buSzPts val="1100"/>
              <a:buFont typeface="Arial"/>
              <a:buNone/>
            </a:pPr>
            <a:r>
              <a:rPr lang="en-US" sz="1300">
                <a:solidFill>
                  <a:schemeClr val="dk1"/>
                </a:solidFill>
                <a:latin typeface="Open Sans"/>
                <a:ea typeface="Open Sans"/>
                <a:cs typeface="Open Sans"/>
                <a:sym typeface="Open Sans"/>
              </a:rPr>
              <a:t>Quelle est l'importance des ressources solaires?</a:t>
            </a:r>
            <a:endParaRPr sz="1300">
              <a:solidFill>
                <a:schemeClr val="dk1"/>
              </a:solidFill>
              <a:latin typeface="Open Sans"/>
              <a:ea typeface="Open Sans"/>
              <a:cs typeface="Open Sans"/>
              <a:sym typeface="Open Sans"/>
            </a:endParaRPr>
          </a:p>
          <a:p>
            <a:pPr marL="0" lvl="0" indent="0" algn="ctr" rtl="0">
              <a:spcBef>
                <a:spcPts val="0"/>
              </a:spcBef>
              <a:spcAft>
                <a:spcPts val="0"/>
              </a:spcAft>
              <a:buNone/>
            </a:pPr>
            <a:r>
              <a:rPr lang="en-US" sz="1300">
                <a:solidFill>
                  <a:schemeClr val="dk1"/>
                </a:solidFill>
                <a:latin typeface="Open Sans"/>
                <a:ea typeface="Open Sans"/>
                <a:cs typeface="Open Sans"/>
                <a:sym typeface="Open Sans"/>
              </a:rPr>
              <a:t>Quelle est l'importance des ressources éoliennes?</a:t>
            </a:r>
            <a:endParaRPr sz="13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4"/>
          <p:cNvSpPr/>
          <p:nvPr/>
        </p:nvSpPr>
        <p:spPr>
          <a:xfrm>
            <a:off x="887214" y="1389619"/>
            <a:ext cx="674561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Principaux messages à retenir du cours 4</a:t>
            </a:r>
            <a:endParaRPr sz="2000" b="1">
              <a:solidFill>
                <a:srgbClr val="9CC2E5"/>
              </a:solidFill>
              <a:latin typeface="Open Sans"/>
              <a:ea typeface="Open Sans"/>
              <a:cs typeface="Open Sans"/>
              <a:sym typeface="Open Sans"/>
            </a:endParaRPr>
          </a:p>
        </p:txBody>
      </p:sp>
      <p:sp>
        <p:nvSpPr>
          <p:cNvPr id="478" name="Google Shape;478;p24"/>
          <p:cNvSpPr/>
          <p:nvPr/>
        </p:nvSpPr>
        <p:spPr>
          <a:xfrm>
            <a:off x="794934" y="1863376"/>
            <a:ext cx="9448192" cy="3226524"/>
          </a:xfrm>
          <a:prstGeom prst="rect">
            <a:avLst/>
          </a:prstGeom>
          <a:noFill/>
          <a:ln>
            <a:noFill/>
          </a:ln>
        </p:spPr>
        <p:txBody>
          <a:bodyPr spcFirstLastPara="1" wrap="square" lIns="91425" tIns="45700" rIns="91425" bIns="45700" anchor="t" anchorCtr="0">
            <a:spAutoFit/>
          </a:bodyPr>
          <a:lstStyle/>
          <a:p>
            <a:pPr marL="565150" marR="0" lvl="0" indent="-514350" algn="l" rtl="0">
              <a:lnSpc>
                <a:spcPct val="90000"/>
              </a:lnSpc>
              <a:spcBef>
                <a:spcPts val="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Les systèmes de coordonnées projetées sont toujours déformés, il faut donc les choisir avec soin</a:t>
            </a:r>
            <a:endParaRPr/>
          </a:p>
          <a:p>
            <a:pPr marL="565150" marR="0" lvl="0" indent="-514350" algn="l" rtl="0">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Les vecteurs représentent des objets aux limites discrètes</a:t>
            </a:r>
            <a:endParaRPr/>
          </a:p>
          <a:p>
            <a:pPr marL="565150" marR="0" lvl="0" indent="-514350" algn="l" rtl="0">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Les rasters représentent généralement des données non homogènes couvrant de vastes zones.</a:t>
            </a:r>
            <a:endParaRPr/>
          </a:p>
          <a:p>
            <a:pPr marL="565150" marR="0" lvl="0" indent="-514350" algn="l" rtl="0">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La résolution spatiale est très importante pour votre analyse et doit être choisie avec soin, en tenant compte des compromis entre la précision et le temps.</a:t>
            </a:r>
            <a:endParaRPr/>
          </a:p>
          <a:p>
            <a:pPr marL="565150" marR="0" lvl="0" indent="-514350" algn="l" rtl="0">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Il existe trois types de données vectorielles : les points, les lignes et les polygones. Elles sont les mieux adaptées à l'identification d'objets de la vie réelle</a:t>
            </a:r>
            <a:endParaRPr/>
          </a:p>
          <a:p>
            <a:pPr marL="565150" marR="0" lvl="0" indent="-514350" algn="l" rtl="0">
              <a:lnSpc>
                <a:spcPct val="90000"/>
              </a:lnSpc>
              <a:spcBef>
                <a:spcPts val="1000"/>
              </a:spcBef>
              <a:spcAft>
                <a:spcPts val="0"/>
              </a:spcAft>
              <a:buClr>
                <a:schemeClr val="dk1"/>
              </a:buClr>
              <a:buSzPts val="2000"/>
              <a:buFont typeface="Calibri"/>
              <a:buAutoNum type="arabicPeriod"/>
            </a:pPr>
            <a:r>
              <a:rPr lang="en-US" sz="2000">
                <a:solidFill>
                  <a:schemeClr val="dk1"/>
                </a:solidFill>
                <a:latin typeface="Open Sans"/>
                <a:ea typeface="Open Sans"/>
                <a:cs typeface="Open Sans"/>
                <a:sym typeface="Open Sans"/>
              </a:rPr>
              <a:t>Dans la modélisation énergétique, la dimension géospatiale est importante pour répondre à des questions clés sur la dimension spatiale.</a:t>
            </a:r>
            <a:endParaRPr/>
          </a:p>
        </p:txBody>
      </p:sp>
      <p:sp>
        <p:nvSpPr>
          <p:cNvPr id="479" name="Google Shape;479;p24"/>
          <p:cNvSpPr txBox="1"/>
          <p:nvPr/>
        </p:nvSpPr>
        <p:spPr>
          <a:xfrm>
            <a:off x="887214" y="4640"/>
            <a:ext cx="9123059"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4.4 Le rôle de la modélisation SIG</a:t>
            </a:r>
            <a:endParaRPr sz="4400">
              <a:solidFill>
                <a:schemeClr val="dk1"/>
              </a:solidFill>
              <a:latin typeface="Open Sans"/>
              <a:ea typeface="Open Sans"/>
              <a:cs typeface="Open Sans"/>
              <a:sym typeface="Open Sans"/>
            </a:endParaRPr>
          </a:p>
        </p:txBody>
      </p:sp>
      <p:sp>
        <p:nvSpPr>
          <p:cNvPr id="480" name="Google Shape;480;p24"/>
          <p:cNvSpPr/>
          <p:nvPr/>
        </p:nvSpPr>
        <p:spPr>
          <a:xfrm>
            <a:off x="801778" y="6146996"/>
            <a:ext cx="183415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Sahlberg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5"/>
          <p:cNvSpPr txBox="1"/>
          <p:nvPr/>
        </p:nvSpPr>
        <p:spPr>
          <a:xfrm>
            <a:off x="735496" y="5628342"/>
            <a:ext cx="8050696" cy="523220"/>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2800" b="1" i="1">
                <a:solidFill>
                  <a:schemeClr val="lt1"/>
                </a:solidFill>
                <a:latin typeface="Open Sans"/>
                <a:ea typeface="Open Sans"/>
                <a:cs typeface="Open Sans"/>
                <a:sym typeface="Open Sans"/>
              </a:rPr>
              <a:t>Mini conférence Objectif d'apprentissage</a:t>
            </a:r>
            <a:endParaRPr sz="2800" b="1" i="1">
              <a:solidFill>
                <a:schemeClr val="lt1"/>
              </a:solidFill>
              <a:latin typeface="Open Sans"/>
              <a:ea typeface="Open Sans"/>
              <a:cs typeface="Open Sans"/>
              <a:sym typeface="Open Sans"/>
            </a:endParaRPr>
          </a:p>
        </p:txBody>
      </p:sp>
      <p:sp>
        <p:nvSpPr>
          <p:cNvPr id="486" name="Google Shape;486;p25"/>
          <p:cNvSpPr/>
          <p:nvPr/>
        </p:nvSpPr>
        <p:spPr>
          <a:xfrm>
            <a:off x="887215" y="1820940"/>
            <a:ext cx="621792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b="1">
              <a:solidFill>
                <a:schemeClr val="dk1"/>
              </a:solidFill>
              <a:latin typeface="Open Sans"/>
              <a:ea typeface="Open Sans"/>
              <a:cs typeface="Open Sans"/>
              <a:sym typeface="Open Sans"/>
            </a:endParaRPr>
          </a:p>
          <a:p>
            <a:pPr marL="0" marR="0" lvl="0" indent="0" algn="l" rtl="0">
              <a:spcBef>
                <a:spcPts val="1200"/>
              </a:spcBef>
              <a:spcAft>
                <a:spcPts val="0"/>
              </a:spcAft>
              <a:buNone/>
            </a:pP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487" name="Google Shape;487;p25"/>
          <p:cNvSpPr txBox="1"/>
          <p:nvPr/>
        </p:nvSpPr>
        <p:spPr>
          <a:xfrm>
            <a:off x="887215" y="335319"/>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4.4 Références</a:t>
            </a:r>
            <a:endParaRPr/>
          </a:p>
        </p:txBody>
      </p:sp>
      <p:sp>
        <p:nvSpPr>
          <p:cNvPr id="488" name="Google Shape;488;p25"/>
          <p:cNvSpPr/>
          <p:nvPr/>
        </p:nvSpPr>
        <p:spPr>
          <a:xfrm>
            <a:off x="887215" y="1704393"/>
            <a:ext cx="7443900" cy="452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14.2. Lesson: Georeferencing a Map — QGIS Documentation documentation [WWW Document], n.d. URL </a:t>
            </a:r>
            <a:r>
              <a:rPr lang="en-US"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https://docs.qgis.org/3.16/en/docs/training_manual/forestry/map_georeferencing.html?highlight=georeferencing</a:t>
            </a:r>
            <a:r>
              <a:rPr lang="en-US" sz="1800">
                <a:solidFill>
                  <a:srgbClr val="000000"/>
                </a:solidFill>
                <a:latin typeface="Open Sans"/>
                <a:ea typeface="Open Sans"/>
                <a:cs typeface="Open Sans"/>
                <a:sym typeface="Open Sans"/>
              </a:rPr>
              <a:t> (accessed 2.15.21).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https://onsset.github.io/teaching_kit/courses/module_1/Lecture%202/</a:t>
            </a:r>
            <a:r>
              <a:rPr lang="en-US"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Sahlberg, A., Khavari, B., Korkovelos, A., Mentis, D., n.d. Lecture 3: Application of GIS in electrification analysis in the OnSSET tool [WWW Document]. OnSSET Teaching Kit. URL </a:t>
            </a:r>
            <a:r>
              <a:rPr lang="en-US" sz="18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https://onsset.github.io/teaching_kit/courses/module_2/Lecture%203/</a:t>
            </a:r>
            <a:r>
              <a:rPr lang="en-US" sz="1800">
                <a:solidFill>
                  <a:srgbClr val="000000"/>
                </a:solidFill>
                <a:latin typeface="Open Sans"/>
                <a:ea typeface="Open Sans"/>
                <a:cs typeface="Open Sans"/>
                <a:sym typeface="Open Sans"/>
              </a:rPr>
              <a:t>  (accessed 2.18.21).</a:t>
            </a:r>
            <a:endParaRPr/>
          </a:p>
        </p:txBody>
      </p:sp>
    </p:spTree>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26" descr="Graphical user interface, sunburst chart&#10;&#10;Description automatically generated"/>
          <p:cNvPicPr preferRelativeResize="0"/>
          <p:nvPr/>
        </p:nvPicPr>
        <p:blipFill rotWithShape="1">
          <a:blip r:embed="rId3">
            <a:alphaModFix/>
          </a:blip>
          <a:srcRect/>
          <a:stretch/>
        </p:blipFill>
        <p:spPr>
          <a:xfrm>
            <a:off x="1373" y="1374"/>
            <a:ext cx="12189254" cy="6855250"/>
          </a:xfrm>
          <a:prstGeom prst="rect">
            <a:avLst/>
          </a:prstGeom>
          <a:noFill/>
          <a:ln>
            <a:noFill/>
          </a:ln>
        </p:spPr>
      </p:pic>
      <p:sp>
        <p:nvSpPr>
          <p:cNvPr id="495" name="Google Shape;495;p26"/>
          <p:cNvSpPr txBox="1"/>
          <p:nvPr/>
        </p:nvSpPr>
        <p:spPr>
          <a:xfrm>
            <a:off x="11775994" y="6455206"/>
            <a:ext cx="393356"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a:solidFill>
                  <a:schemeClr val="lt1"/>
                </a:solidFill>
                <a:latin typeface="Open Sans ExtraBold"/>
                <a:ea typeface="Open Sans ExtraBold"/>
                <a:cs typeface="Open Sans ExtraBold"/>
                <a:sym typeface="Open Sans ExtraBold"/>
              </a:rPr>
              <a:t>22</a:t>
            </a:r>
            <a:endParaRPr sz="1400" b="1">
              <a:solidFill>
                <a:schemeClr val="lt1"/>
              </a:solidFill>
              <a:latin typeface="Open Sans ExtraBold"/>
              <a:ea typeface="Open Sans ExtraBold"/>
              <a:cs typeface="Open Sans ExtraBold"/>
              <a:sym typeface="Open Sans ExtraBold"/>
            </a:endParaRPr>
          </a:p>
        </p:txBody>
      </p:sp>
      <p:sp>
        <p:nvSpPr>
          <p:cNvPr id="496" name="Google Shape;496;p26"/>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2000" b="1">
              <a:solidFill>
                <a:srgbClr val="9CC2E5"/>
              </a:solidFill>
              <a:latin typeface="Open Sans"/>
              <a:ea typeface="Open Sans"/>
              <a:cs typeface="Open Sans"/>
              <a:sym typeface="Open Sans"/>
            </a:endParaRPr>
          </a:p>
        </p:txBody>
      </p:sp>
      <p:sp>
        <p:nvSpPr>
          <p:cNvPr id="497" name="Google Shape;497;p26"/>
          <p:cNvSpPr txBox="1"/>
          <p:nvPr/>
        </p:nvSpPr>
        <p:spPr>
          <a:xfrm>
            <a:off x="718081" y="2211605"/>
            <a:ext cx="5293587" cy="1932738"/>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Open Sans"/>
              <a:buNone/>
            </a:pPr>
            <a:r>
              <a:rPr lang="en-US" sz="4400" b="1">
                <a:solidFill>
                  <a:schemeClr val="dk1"/>
                </a:solidFill>
                <a:latin typeface="Open Sans"/>
                <a:ea typeface="Open Sans"/>
                <a:cs typeface="Open Sans"/>
                <a:sym typeface="Open Sans"/>
              </a:rPr>
              <a:t>Nous vous remercions de l'attention que vous avez portée à ce cours!</a:t>
            </a:r>
            <a:endParaRPr sz="44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27" descr="Graphical user interface, websit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504" name="Google Shape;504;p27"/>
          <p:cNvSpPr txBox="1"/>
          <p:nvPr/>
        </p:nvSpPr>
        <p:spPr>
          <a:xfrm>
            <a:off x="9919335" y="5886097"/>
            <a:ext cx="1866900" cy="584775"/>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800">
                <a:solidFill>
                  <a:schemeClr val="lt1"/>
                </a:solidFill>
                <a:latin typeface="Open Sans"/>
                <a:ea typeface="Open Sans"/>
                <a:cs typeface="Open Sans"/>
                <a:sym typeface="Open Sans"/>
              </a:rPr>
              <a:t>Cours de la GCC (cela vous amènera </a:t>
            </a:r>
            <a:br>
              <a:rPr lang="en-US" sz="800">
                <a:solidFill>
                  <a:schemeClr val="lt1"/>
                </a:solidFill>
                <a:latin typeface="Open Sans"/>
                <a:ea typeface="Open Sans"/>
                <a:cs typeface="Open Sans"/>
                <a:sym typeface="Open Sans"/>
              </a:rPr>
            </a:br>
            <a:r>
              <a:rPr lang="en-US" sz="800">
                <a:solidFill>
                  <a:schemeClr val="lt1"/>
                </a:solidFill>
                <a:latin typeface="Open Sans"/>
                <a:ea typeface="Open Sans"/>
                <a:cs typeface="Open Sans"/>
                <a:sym typeface="Open Sans"/>
              </a:rPr>
              <a:t>au lien du site web http://www.ClimateCompatibleGrowth.com/teachingmaterials)</a:t>
            </a:r>
            <a:endParaRPr sz="800">
              <a:solidFill>
                <a:schemeClr val="lt1"/>
              </a:solidFill>
              <a:latin typeface="Open Sans"/>
              <a:ea typeface="Open Sans"/>
              <a:cs typeface="Open Sans"/>
              <a:sym typeface="Open Sans"/>
            </a:endParaRPr>
          </a:p>
        </p:txBody>
      </p:sp>
      <p:sp>
        <p:nvSpPr>
          <p:cNvPr id="505" name="Google Shape;505;p27"/>
          <p:cNvSpPr txBox="1"/>
          <p:nvPr/>
        </p:nvSpPr>
        <p:spPr>
          <a:xfrm>
            <a:off x="9108490" y="4846074"/>
            <a:ext cx="2372100" cy="831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
                <a:solidFill>
                  <a:srgbClr val="FFFFFF"/>
                </a:solidFill>
                <a:latin typeface="Open Sans"/>
                <a:ea typeface="Open Sans"/>
                <a:cs typeface="Open Sans"/>
                <a:sym typeface="Open Sans"/>
              </a:rPr>
              <a:t>Moksnes N., Sahlberg A., Khavari B. 2021.</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Lecture 4: OnSSET/Global Electrification</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Platform. Release Version 1.0. [online</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presentation]. Climate Compatible Growth</a:t>
            </a:r>
            <a:br>
              <a:rPr lang="en-US" sz="800">
                <a:solidFill>
                  <a:srgbClr val="FFFFFF"/>
                </a:solidFill>
                <a:latin typeface="Open Sans"/>
                <a:ea typeface="Open Sans"/>
                <a:cs typeface="Open Sans"/>
                <a:sym typeface="Open Sans"/>
              </a:rPr>
            </a:br>
            <a:r>
              <a:rPr lang="en-US" sz="800">
                <a:solidFill>
                  <a:srgbClr val="FFFFFF"/>
                </a:solidFill>
                <a:latin typeface="Open Sans"/>
                <a:ea typeface="Open Sans"/>
                <a:cs typeface="Open Sans"/>
                <a:sym typeface="Open Sans"/>
              </a:rPr>
              <a:t>Programme, Energy Sector Management Assistance Program and World Bank Group</a:t>
            </a:r>
            <a:endParaRPr sz="800">
              <a:solidFill>
                <a:srgbClr val="FFFFFF"/>
              </a:solidFill>
              <a:latin typeface="Open Sans"/>
              <a:ea typeface="Open Sans"/>
              <a:cs typeface="Open Sans"/>
              <a:sym typeface="Open Sans"/>
            </a:endParaRPr>
          </a:p>
        </p:txBody>
      </p:sp>
      <p:sp>
        <p:nvSpPr>
          <p:cNvPr id="506" name="Google Shape;506;p27"/>
          <p:cNvSpPr txBox="1"/>
          <p:nvPr/>
        </p:nvSpPr>
        <p:spPr>
          <a:xfrm>
            <a:off x="443400" y="4628475"/>
            <a:ext cx="51927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solidFill>
                  <a:srgbClr val="000000"/>
                </a:solidFill>
                <a:latin typeface="Open Sans"/>
                <a:ea typeface="Open Sans"/>
                <a:cs typeface="Open Sans"/>
                <a:sym typeface="Open Sans"/>
              </a:rPr>
              <a:t>The translation of this material to French was assisted by Ariane Millot.</a:t>
            </a:r>
            <a:endParaRPr sz="1100" b="1">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Outils</a:t>
            </a:r>
            <a:r>
              <a:rPr lang="en-US" sz="2000" b="1">
                <a:solidFill>
                  <a:srgbClr val="9CC2E5"/>
                </a:solidFill>
                <a:latin typeface="Open Sans"/>
                <a:ea typeface="Open Sans"/>
                <a:cs typeface="Open Sans"/>
                <a:sym typeface="Open Sans"/>
              </a:rPr>
              <a:t> SIG </a:t>
            </a:r>
            <a:endParaRPr/>
          </a:p>
        </p:txBody>
      </p:sp>
      <p:sp>
        <p:nvSpPr>
          <p:cNvPr id="193" name="Google Shape;193;p3"/>
          <p:cNvSpPr txBox="1"/>
          <p:nvPr/>
        </p:nvSpPr>
        <p:spPr>
          <a:xfrm>
            <a:off x="887215" y="4640"/>
            <a:ext cx="9621993"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Les systèmes de coordonnées dans les SIG</a:t>
            </a:r>
            <a:endParaRPr sz="4400">
              <a:solidFill>
                <a:schemeClr val="dk1"/>
              </a:solidFill>
              <a:latin typeface="Open Sans"/>
              <a:ea typeface="Open Sans"/>
              <a:cs typeface="Open Sans"/>
              <a:sym typeface="Open Sans"/>
            </a:endParaRPr>
          </a:p>
        </p:txBody>
      </p:sp>
      <p:cxnSp>
        <p:nvCxnSpPr>
          <p:cNvPr id="194" name="Google Shape;194;p3"/>
          <p:cNvCxnSpPr/>
          <p:nvPr/>
        </p:nvCxnSpPr>
        <p:spPr>
          <a:xfrm rot="10800000">
            <a:off x="5427299" y="3870976"/>
            <a:ext cx="494850" cy="0"/>
          </a:xfrm>
          <a:prstGeom prst="straightConnector1">
            <a:avLst/>
          </a:prstGeom>
          <a:noFill/>
          <a:ln w="9525" cap="flat" cmpd="sng">
            <a:solidFill>
              <a:srgbClr val="000000"/>
            </a:solidFill>
            <a:prstDash val="solid"/>
            <a:miter lim="800000"/>
            <a:headEnd type="none" w="sm" len="sm"/>
            <a:tailEnd type="triangle" w="med" len="med"/>
          </a:ln>
        </p:spPr>
      </p:cxnSp>
      <p:sp>
        <p:nvSpPr>
          <p:cNvPr id="195" name="Google Shape;195;p3"/>
          <p:cNvSpPr/>
          <p:nvPr/>
        </p:nvSpPr>
        <p:spPr>
          <a:xfrm rot="10800000">
            <a:off x="5792908" y="2071772"/>
            <a:ext cx="167677" cy="1123720"/>
          </a:xfrm>
          <a:prstGeom prst="rightBrace">
            <a:avLst>
              <a:gd name="adj1" fmla="val 8333"/>
              <a:gd name="adj2" fmla="val 5000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96" name="Google Shape;196;p3"/>
          <p:cNvSpPr/>
          <p:nvPr/>
        </p:nvSpPr>
        <p:spPr>
          <a:xfrm rot="10800000">
            <a:off x="5727991" y="4411694"/>
            <a:ext cx="190530" cy="661013"/>
          </a:xfrm>
          <a:prstGeom prst="rightBrace">
            <a:avLst>
              <a:gd name="adj1" fmla="val 8333"/>
              <a:gd name="adj2" fmla="val 50000"/>
            </a:avLst>
          </a:prstGeom>
          <a:noFill/>
          <a:ln w="9525" cap="flat" cmpd="sng">
            <a:solidFill>
              <a:srgbClr val="0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000000"/>
              </a:solidFill>
              <a:latin typeface="Calibri"/>
              <a:ea typeface="Calibri"/>
              <a:cs typeface="Calibri"/>
              <a:sym typeface="Calibri"/>
            </a:endParaRPr>
          </a:p>
        </p:txBody>
      </p:sp>
      <p:sp>
        <p:nvSpPr>
          <p:cNvPr id="197" name="Google Shape;197;p3"/>
          <p:cNvSpPr txBox="1"/>
          <p:nvPr/>
        </p:nvSpPr>
        <p:spPr>
          <a:xfrm>
            <a:off x="1678372" y="2381895"/>
            <a:ext cx="4077391" cy="62818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Logiciels libres - Outils de bureau </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p:txBody>
      </p:sp>
      <p:sp>
        <p:nvSpPr>
          <p:cNvPr id="198" name="Google Shape;198;p3"/>
          <p:cNvSpPr txBox="1"/>
          <p:nvPr/>
        </p:nvSpPr>
        <p:spPr>
          <a:xfrm>
            <a:off x="1678372" y="3522754"/>
            <a:ext cx="3748927" cy="62818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Logiciels libres - Outils basés sur le web</a:t>
            </a:r>
            <a:endParaRPr/>
          </a:p>
          <a:p>
            <a:pPr marL="0" marR="0" lvl="0" indent="0" algn="ctr"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(OpenStreetMap) </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p:txBody>
      </p:sp>
      <p:sp>
        <p:nvSpPr>
          <p:cNvPr id="199" name="Google Shape;199;p3"/>
          <p:cNvSpPr txBox="1"/>
          <p:nvPr/>
        </p:nvSpPr>
        <p:spPr>
          <a:xfrm>
            <a:off x="1678372" y="4512330"/>
            <a:ext cx="3822666" cy="62818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Logiciels commerciaux - Outils de bureau </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p:txBody>
      </p:sp>
      <p:sp>
        <p:nvSpPr>
          <p:cNvPr id="200" name="Google Shape;200;p3"/>
          <p:cNvSpPr txBox="1"/>
          <p:nvPr/>
        </p:nvSpPr>
        <p:spPr>
          <a:xfrm>
            <a:off x="4262389" y="5435700"/>
            <a:ext cx="3418574" cy="628184"/>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Choisissez en fonction de vos besoins!</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p:txBody>
      </p:sp>
      <p:sp>
        <p:nvSpPr>
          <p:cNvPr id="201" name="Google Shape;201;p3"/>
          <p:cNvSpPr txBox="1"/>
          <p:nvPr/>
        </p:nvSpPr>
        <p:spPr>
          <a:xfrm>
            <a:off x="6097071" y="2026289"/>
            <a:ext cx="4230836" cy="3689373"/>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FF0000"/>
              </a:buClr>
              <a:buSzPts val="1600"/>
              <a:buFont typeface="Arial"/>
              <a:buNone/>
            </a:pPr>
            <a:r>
              <a:rPr lang="en-US" sz="1600" b="1">
                <a:solidFill>
                  <a:srgbClr val="FF0000"/>
                </a:solidFill>
                <a:latin typeface="Calibri"/>
                <a:ea typeface="Calibri"/>
                <a:cs typeface="Calibri"/>
                <a:sym typeface="Calibri"/>
              </a:rPr>
              <a:t>QGIS (Quantum GIS) </a:t>
            </a:r>
            <a:endParaRPr/>
          </a:p>
          <a:p>
            <a:pPr marL="0" marR="0" lvl="0" indent="0" algn="l" rtl="0">
              <a:lnSpc>
                <a:spcPct val="130000"/>
              </a:lnSpc>
              <a:spcBef>
                <a:spcPts val="0"/>
              </a:spcBef>
              <a:spcAft>
                <a:spcPts val="0"/>
              </a:spcAft>
              <a:buClr>
                <a:srgbClr val="FF0000"/>
              </a:buClr>
              <a:buSzPts val="1600"/>
              <a:buFont typeface="Arial"/>
              <a:buNone/>
            </a:pPr>
            <a:r>
              <a:rPr lang="en-US" sz="1600" b="1">
                <a:solidFill>
                  <a:srgbClr val="FF0000"/>
                </a:solidFill>
                <a:latin typeface="Calibri"/>
                <a:ea typeface="Calibri"/>
                <a:cs typeface="Calibri"/>
                <a:sym typeface="Calibri"/>
              </a:rPr>
              <a:t>GRASS GIS                    </a:t>
            </a:r>
            <a:r>
              <a:rPr lang="en-US" sz="1600">
                <a:solidFill>
                  <a:srgbClr val="000000"/>
                </a:solidFill>
                <a:latin typeface="Calibri"/>
                <a:ea typeface="Calibri"/>
                <a:cs typeface="Calibri"/>
                <a:sym typeface="Calibri"/>
              </a:rPr>
              <a:t>...et bien d'autres encore</a:t>
            </a:r>
            <a:endParaRPr/>
          </a:p>
          <a:p>
            <a:pPr marL="0" marR="0" lvl="0" indent="0" algn="l" rtl="0">
              <a:lnSpc>
                <a:spcPct val="130000"/>
              </a:lnSpc>
              <a:spcBef>
                <a:spcPts val="0"/>
              </a:spcBef>
              <a:spcAft>
                <a:spcPts val="0"/>
              </a:spcAft>
              <a:buClr>
                <a:srgbClr val="FF0000"/>
              </a:buClr>
              <a:buSzPts val="1600"/>
              <a:buFont typeface="Arial"/>
              <a:buNone/>
            </a:pPr>
            <a:r>
              <a:rPr lang="en-US" sz="1600" b="1">
                <a:solidFill>
                  <a:srgbClr val="FF0000"/>
                </a:solidFill>
                <a:latin typeface="Calibri"/>
                <a:ea typeface="Calibri"/>
                <a:cs typeface="Calibri"/>
                <a:sym typeface="Calibri"/>
              </a:rPr>
              <a:t>SAGA GIS</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Mapnik                           ...et bien d'autres encore</a:t>
            </a:r>
            <a:endParaRPr/>
          </a:p>
          <a:p>
            <a:pPr marL="0" marR="0" lvl="0" indent="0" algn="l" rtl="0">
              <a:lnSpc>
                <a:spcPct val="130000"/>
              </a:lnSpc>
              <a:spcBef>
                <a:spcPts val="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Autodesk - AutoCAD</a:t>
            </a:r>
            <a:endParaRPr/>
          </a:p>
          <a:p>
            <a:pPr marL="0" marR="0" lvl="0" indent="0" algn="l" rtl="0">
              <a:lnSpc>
                <a:spcPct val="130000"/>
              </a:lnSpc>
              <a:spcBef>
                <a:spcPts val="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ESRI - ArcGIS                   ...et bien d'autres encore</a:t>
            </a:r>
            <a:endParaRPr/>
          </a:p>
          <a:p>
            <a:pPr marL="0" marR="0" lvl="0" indent="0" algn="l" rtl="0">
              <a:lnSpc>
                <a:spcPct val="130000"/>
              </a:lnSpc>
              <a:spcBef>
                <a:spcPts val="100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0" algn="l" rtl="0">
              <a:lnSpc>
                <a:spcPct val="130000"/>
              </a:lnSpc>
              <a:spcBef>
                <a:spcPts val="1600"/>
              </a:spcBef>
              <a:spcAft>
                <a:spcPts val="0"/>
              </a:spcAft>
              <a:buClr>
                <a:schemeClr val="dk1"/>
              </a:buClr>
              <a:buSzPts val="1600"/>
              <a:buFont typeface="Arial"/>
              <a:buNone/>
            </a:pPr>
            <a:endParaRPr sz="1600">
              <a:solidFill>
                <a:srgbClr val="000000"/>
              </a:solidFill>
              <a:latin typeface="Calibri"/>
              <a:ea typeface="Calibri"/>
              <a:cs typeface="Calibri"/>
              <a:sym typeface="Calibri"/>
            </a:endParaRPr>
          </a:p>
          <a:p>
            <a:pPr marL="0" marR="0" lvl="0" indent="0" algn="l" rtl="0">
              <a:lnSpc>
                <a:spcPct val="130000"/>
              </a:lnSpc>
              <a:spcBef>
                <a:spcPts val="1600"/>
              </a:spcBef>
              <a:spcAft>
                <a:spcPts val="0"/>
              </a:spcAft>
              <a:buClr>
                <a:srgbClr val="000000"/>
              </a:buClr>
              <a:buSzPts val="1600"/>
              <a:buFont typeface="Arial"/>
              <a:buNone/>
            </a:pPr>
            <a:r>
              <a:rPr lang="en-US" sz="1600">
                <a:solidFill>
                  <a:srgbClr val="000000"/>
                </a:solidFill>
                <a:latin typeface="Calibri"/>
                <a:ea typeface="Calibri"/>
                <a:cs typeface="Calibri"/>
                <a:sym typeface="Calibri"/>
              </a:rPr>
              <a:t> </a:t>
            </a:r>
            <a:endParaRPr/>
          </a:p>
        </p:txBody>
      </p:sp>
      <p:sp>
        <p:nvSpPr>
          <p:cNvPr id="202" name="Google Shape;202;p3"/>
          <p:cNvSpPr/>
          <p:nvPr/>
        </p:nvSpPr>
        <p:spPr>
          <a:xfrm>
            <a:off x="9224623" y="6084219"/>
            <a:ext cx="2550698"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Mentis et al, 2016 : QGIS 2021</a:t>
            </a:r>
            <a:endParaRPr/>
          </a:p>
        </p:txBody>
      </p:sp>
      <p:sp>
        <p:nvSpPr>
          <p:cNvPr id="203" name="Google Shape;203;p3"/>
          <p:cNvSpPr/>
          <p:nvPr/>
        </p:nvSpPr>
        <p:spPr>
          <a:xfrm>
            <a:off x="778125" y="6141775"/>
            <a:ext cx="21693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4"/>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9CC2E5"/>
                </a:solidFill>
                <a:latin typeface="Open Sans"/>
                <a:ea typeface="Open Sans"/>
                <a:cs typeface="Open Sans"/>
                <a:sym typeface="Open Sans"/>
              </a:rPr>
              <a:t>Concepts de</a:t>
            </a:r>
            <a:r>
              <a:rPr lang="en-US" sz="2000" b="1">
                <a:solidFill>
                  <a:srgbClr val="9CC2E5"/>
                </a:solidFill>
                <a:latin typeface="Open Sans"/>
                <a:ea typeface="Open Sans"/>
                <a:cs typeface="Open Sans"/>
                <a:sym typeface="Open Sans"/>
              </a:rPr>
              <a:t> base des SIG </a:t>
            </a:r>
            <a:endParaRPr sz="1800" b="1">
              <a:solidFill>
                <a:srgbClr val="9CC2E5"/>
              </a:solidFill>
              <a:latin typeface="Open Sans"/>
              <a:ea typeface="Open Sans"/>
              <a:cs typeface="Open Sans"/>
              <a:sym typeface="Open Sans"/>
            </a:endParaRPr>
          </a:p>
        </p:txBody>
      </p:sp>
      <p:sp>
        <p:nvSpPr>
          <p:cNvPr id="210" name="Google Shape;210;p4"/>
          <p:cNvSpPr txBox="1"/>
          <p:nvPr/>
        </p:nvSpPr>
        <p:spPr>
          <a:xfrm>
            <a:off x="887215" y="4640"/>
            <a:ext cx="9135890"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Les systèmes de coordonnées dans les SIG </a:t>
            </a:r>
            <a:endParaRPr/>
          </a:p>
        </p:txBody>
      </p:sp>
      <p:pic>
        <p:nvPicPr>
          <p:cNvPr id="211" name="Google Shape;211;p4"/>
          <p:cNvPicPr preferRelativeResize="0"/>
          <p:nvPr/>
        </p:nvPicPr>
        <p:blipFill rotWithShape="1">
          <a:blip r:embed="rId3">
            <a:alphaModFix/>
          </a:blip>
          <a:srcRect/>
          <a:stretch/>
        </p:blipFill>
        <p:spPr>
          <a:xfrm>
            <a:off x="1320471" y="2021384"/>
            <a:ext cx="7939889" cy="3635130"/>
          </a:xfrm>
          <a:prstGeom prst="rect">
            <a:avLst/>
          </a:prstGeom>
          <a:noFill/>
          <a:ln>
            <a:noFill/>
          </a:ln>
        </p:spPr>
      </p:pic>
      <p:sp>
        <p:nvSpPr>
          <p:cNvPr id="212" name="Google Shape;212;p4"/>
          <p:cNvSpPr txBox="1"/>
          <p:nvPr/>
        </p:nvSpPr>
        <p:spPr>
          <a:xfrm>
            <a:off x="6172200" y="5835850"/>
            <a:ext cx="3645568"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Source de l'image : </a:t>
            </a:r>
            <a:r>
              <a:rPr lang="en-US" sz="1000">
                <a:solidFill>
                  <a:schemeClr val="dk1"/>
                </a:solidFill>
                <a:latin typeface="Calibri"/>
                <a:ea typeface="Calibri"/>
                <a:cs typeface="Calibri"/>
                <a:sym typeface="Calibri"/>
              </a:rPr>
              <a:t>Khavari et al. 2021, </a:t>
            </a: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image</a:t>
            </a:r>
            <a:r>
              <a:rPr lang="en-US" sz="1000">
                <a:solidFill>
                  <a:schemeClr val="dk1"/>
                </a:solidFill>
                <a:latin typeface="Calibri"/>
                <a:ea typeface="Calibri"/>
                <a:cs typeface="Calibri"/>
                <a:sym typeface="Calibri"/>
              </a:rPr>
              <a:t>, licence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CC-BY 4.0</a:t>
            </a:r>
            <a:endParaRPr sz="1000">
              <a:solidFill>
                <a:schemeClr val="dk1"/>
              </a:solidFill>
              <a:latin typeface="Calibri"/>
              <a:ea typeface="Calibri"/>
              <a:cs typeface="Calibri"/>
              <a:sym typeface="Calibri"/>
            </a:endParaRPr>
          </a:p>
        </p:txBody>
      </p:sp>
      <p:sp>
        <p:nvSpPr>
          <p:cNvPr id="213" name="Google Shape;213;p4"/>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214" name="Google Shape;214;p4"/>
          <p:cNvSpPr/>
          <p:nvPr/>
        </p:nvSpPr>
        <p:spPr>
          <a:xfrm>
            <a:off x="778125" y="6141775"/>
            <a:ext cx="22119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15" name="Google Shape;215;p4"/>
          <p:cNvSpPr/>
          <p:nvPr/>
        </p:nvSpPr>
        <p:spPr>
          <a:xfrm>
            <a:off x="877650" y="1857375"/>
            <a:ext cx="8715300" cy="166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16" name="Google Shape;216;p4"/>
          <p:cNvSpPr txBox="1"/>
          <p:nvPr/>
        </p:nvSpPr>
        <p:spPr>
          <a:xfrm>
            <a:off x="2266650" y="1857375"/>
            <a:ext cx="7658700" cy="41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500" b="1">
                <a:solidFill>
                  <a:schemeClr val="dk1"/>
                </a:solidFill>
                <a:latin typeface="Open Sans"/>
                <a:ea typeface="Open Sans"/>
                <a:cs typeface="Open Sans"/>
                <a:sym typeface="Open Sans"/>
              </a:rPr>
              <a:t>Ellipsoïde, système de référence et système de coordonnées géographiques</a:t>
            </a:r>
            <a:endParaRPr sz="1500" b="1">
              <a:solidFill>
                <a:schemeClr val="dk1"/>
              </a:solidFill>
              <a:latin typeface="Open Sans"/>
              <a:ea typeface="Open Sans"/>
              <a:cs typeface="Open Sans"/>
              <a:sym typeface="Open Sans"/>
            </a:endParaRPr>
          </a:p>
          <a:p>
            <a:pPr marL="0" lvl="0" indent="0" algn="l" rtl="0">
              <a:spcBef>
                <a:spcPts val="1200"/>
              </a:spcBef>
              <a:spcAft>
                <a:spcPts val="0"/>
              </a:spcAft>
              <a:buNone/>
            </a:pPr>
            <a:endParaRPr b="1">
              <a:solidFill>
                <a:schemeClr val="dk1"/>
              </a:solidFill>
              <a:latin typeface="Calibri"/>
              <a:ea typeface="Calibri"/>
              <a:cs typeface="Calibri"/>
              <a:sym typeface="Calibri"/>
            </a:endParaRPr>
          </a:p>
        </p:txBody>
      </p:sp>
      <p:sp>
        <p:nvSpPr>
          <p:cNvPr id="217" name="Google Shape;217;p4"/>
          <p:cNvSpPr txBox="1"/>
          <p:nvPr/>
        </p:nvSpPr>
        <p:spPr>
          <a:xfrm>
            <a:off x="1602250" y="2229825"/>
            <a:ext cx="8072400" cy="918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b="1">
                <a:solidFill>
                  <a:schemeClr val="dk1"/>
                </a:solidFill>
                <a:latin typeface="Open Sans"/>
                <a:ea typeface="Open Sans"/>
                <a:cs typeface="Open Sans"/>
                <a:sym typeface="Open Sans"/>
              </a:rPr>
              <a:t>La projection</a:t>
            </a:r>
            <a:r>
              <a:rPr lang="en-US">
                <a:solidFill>
                  <a:schemeClr val="dk1"/>
                </a:solidFill>
                <a:latin typeface="Open Sans"/>
                <a:ea typeface="Open Sans"/>
                <a:cs typeface="Open Sans"/>
                <a:sym typeface="Open Sans"/>
              </a:rPr>
              <a:t> est la transformation systématique de la </a:t>
            </a:r>
            <a:r>
              <a:rPr lang="en-US" b="1">
                <a:solidFill>
                  <a:schemeClr val="dk1"/>
                </a:solidFill>
                <a:latin typeface="Open Sans"/>
                <a:ea typeface="Open Sans"/>
                <a:cs typeface="Open Sans"/>
                <a:sym typeface="Open Sans"/>
              </a:rPr>
              <a:t>latitude </a:t>
            </a:r>
            <a:r>
              <a:rPr lang="en-US">
                <a:solidFill>
                  <a:schemeClr val="dk1"/>
                </a:solidFill>
                <a:latin typeface="Open Sans"/>
                <a:ea typeface="Open Sans"/>
                <a:cs typeface="Open Sans"/>
                <a:sym typeface="Open Sans"/>
              </a:rPr>
              <a:t>et de la </a:t>
            </a:r>
            <a:r>
              <a:rPr lang="en-US" b="1">
                <a:solidFill>
                  <a:schemeClr val="dk1"/>
                </a:solidFill>
                <a:latin typeface="Open Sans"/>
                <a:ea typeface="Open Sans"/>
                <a:cs typeface="Open Sans"/>
                <a:sym typeface="Open Sans"/>
              </a:rPr>
              <a:t>longitude </a:t>
            </a:r>
            <a:r>
              <a:rPr lang="en-US">
                <a:solidFill>
                  <a:schemeClr val="dk1"/>
                </a:solidFill>
                <a:latin typeface="Open Sans"/>
                <a:ea typeface="Open Sans"/>
                <a:cs typeface="Open Sans"/>
                <a:sym typeface="Open Sans"/>
              </a:rPr>
              <a:t>d'un lieu en une paire de coordonnées bidimensionnelles ou en la position de ce lieu sur une surface plane.</a:t>
            </a:r>
            <a:endParaRPr>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r>
              <a:rPr lang="en-US" b="1">
                <a:solidFill>
                  <a:schemeClr val="dk1"/>
                </a:solidFill>
                <a:latin typeface="Open Sans"/>
                <a:ea typeface="Open Sans"/>
                <a:cs typeface="Open Sans"/>
                <a:sym typeface="Open Sans"/>
              </a:rPr>
              <a:t>Le système de référence des coordonnées (CRS)</a:t>
            </a:r>
            <a:r>
              <a:rPr lang="en-US">
                <a:solidFill>
                  <a:schemeClr val="dk1"/>
                </a:solidFill>
                <a:latin typeface="Open Sans"/>
                <a:ea typeface="Open Sans"/>
                <a:cs typeface="Open Sans"/>
                <a:sym typeface="Open Sans"/>
              </a:rPr>
              <a:t> définit la manière dont la carte est reliée aux lieux du monde réel.</a:t>
            </a:r>
            <a:endParaRPr>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5"/>
          <p:cNvSpPr/>
          <p:nvPr/>
        </p:nvSpPr>
        <p:spPr>
          <a:xfrm>
            <a:off x="887215" y="1389619"/>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Comparaison entre différentes projections</a:t>
            </a:r>
            <a:endParaRPr/>
          </a:p>
        </p:txBody>
      </p:sp>
      <p:sp>
        <p:nvSpPr>
          <p:cNvPr id="224" name="Google Shape;224;p5"/>
          <p:cNvSpPr txBox="1"/>
          <p:nvPr/>
        </p:nvSpPr>
        <p:spPr>
          <a:xfrm>
            <a:off x="887215" y="4640"/>
            <a:ext cx="904392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Les systèmes de coordonnées dans les SIG</a:t>
            </a:r>
            <a:endParaRPr sz="4400">
              <a:solidFill>
                <a:schemeClr val="dk1"/>
              </a:solidFill>
              <a:latin typeface="Open Sans"/>
              <a:ea typeface="Open Sans"/>
              <a:cs typeface="Open Sans"/>
              <a:sym typeface="Open Sans"/>
            </a:endParaRPr>
          </a:p>
        </p:txBody>
      </p:sp>
      <p:pic>
        <p:nvPicPr>
          <p:cNvPr id="225" name="Google Shape;225;p5"/>
          <p:cNvPicPr preferRelativeResize="0"/>
          <p:nvPr/>
        </p:nvPicPr>
        <p:blipFill rotWithShape="1">
          <a:blip r:embed="rId3">
            <a:alphaModFix/>
          </a:blip>
          <a:srcRect/>
          <a:stretch/>
        </p:blipFill>
        <p:spPr>
          <a:xfrm>
            <a:off x="1877045" y="1737912"/>
            <a:ext cx="8049008" cy="4435526"/>
          </a:xfrm>
          <a:prstGeom prst="rect">
            <a:avLst/>
          </a:prstGeom>
          <a:noFill/>
          <a:ln>
            <a:noFill/>
          </a:ln>
        </p:spPr>
      </p:pic>
      <p:sp>
        <p:nvSpPr>
          <p:cNvPr id="226" name="Google Shape;226;p5"/>
          <p:cNvSpPr txBox="1"/>
          <p:nvPr/>
        </p:nvSpPr>
        <p:spPr>
          <a:xfrm>
            <a:off x="4396508" y="6166199"/>
            <a:ext cx="4315812"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27" name="Google Shape;227;p5"/>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228" name="Google Shape;228;p5"/>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29" name="Google Shape;229;p5"/>
          <p:cNvSpPr/>
          <p:nvPr/>
        </p:nvSpPr>
        <p:spPr>
          <a:xfrm>
            <a:off x="2112500" y="1785950"/>
            <a:ext cx="7939800" cy="4002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0" name="Google Shape;230;p5"/>
          <p:cNvSpPr txBox="1"/>
          <p:nvPr/>
        </p:nvSpPr>
        <p:spPr>
          <a:xfrm>
            <a:off x="2768263" y="1767300"/>
            <a:ext cx="7572300" cy="438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US" b="1">
                <a:solidFill>
                  <a:schemeClr val="dk1"/>
                </a:solidFill>
                <a:latin typeface="Open Sans"/>
                <a:ea typeface="Open Sans"/>
                <a:cs typeface="Open Sans"/>
                <a:sym typeface="Open Sans"/>
              </a:rPr>
              <a:t>Ellipsoïde, système de référence et système de coordonnées géographiques</a:t>
            </a:r>
            <a:endParaRPr b="1">
              <a:solidFill>
                <a:schemeClr val="dk1"/>
              </a:solidFill>
              <a:latin typeface="Open Sans"/>
              <a:ea typeface="Open Sans"/>
              <a:cs typeface="Open Sans"/>
              <a:sym typeface="Open Sans"/>
            </a:endParaRPr>
          </a:p>
        </p:txBody>
      </p:sp>
      <p:sp>
        <p:nvSpPr>
          <p:cNvPr id="231" name="Google Shape;231;p5"/>
          <p:cNvSpPr/>
          <p:nvPr/>
        </p:nvSpPr>
        <p:spPr>
          <a:xfrm>
            <a:off x="1173625" y="2296200"/>
            <a:ext cx="3602400" cy="37038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32" name="Google Shape;232;p5"/>
          <p:cNvSpPr txBox="1"/>
          <p:nvPr/>
        </p:nvSpPr>
        <p:spPr>
          <a:xfrm>
            <a:off x="1877775" y="2296200"/>
            <a:ext cx="2612700" cy="362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latin typeface="Open Sans"/>
                <a:ea typeface="Open Sans"/>
                <a:cs typeface="Open Sans"/>
                <a:sym typeface="Open Sans"/>
              </a:rPr>
              <a:t>Il y a toujours une distorsion</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Zone</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Échelle</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Direction</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Forme</a:t>
            </a: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US">
                <a:solidFill>
                  <a:schemeClr val="dk1"/>
                </a:solidFill>
                <a:latin typeface="Open Sans"/>
                <a:ea typeface="Open Sans"/>
                <a:cs typeface="Open Sans"/>
                <a:sym typeface="Open Sans"/>
              </a:rPr>
              <a:t>Projections cartographiques</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Projections cylindriques</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Projections coniques</a:t>
            </a:r>
            <a:endParaRPr>
              <a:solidFill>
                <a:schemeClr val="dk1"/>
              </a:solidFill>
              <a:latin typeface="Open Sans"/>
              <a:ea typeface="Open Sans"/>
              <a:cs typeface="Open Sans"/>
              <a:sym typeface="Open Sans"/>
            </a:endParaRPr>
          </a:p>
          <a:p>
            <a:pPr marL="457200" lvl="0" indent="-317500" algn="l" rtl="0">
              <a:spcBef>
                <a:spcPts val="0"/>
              </a:spcBef>
              <a:spcAft>
                <a:spcPts val="0"/>
              </a:spcAft>
              <a:buClr>
                <a:schemeClr val="dk1"/>
              </a:buClr>
              <a:buSzPts val="1400"/>
              <a:buFont typeface="Open Sans"/>
              <a:buChar char="●"/>
            </a:pPr>
            <a:r>
              <a:rPr lang="en-US">
                <a:solidFill>
                  <a:schemeClr val="dk1"/>
                </a:solidFill>
                <a:latin typeface="Open Sans"/>
                <a:ea typeface="Open Sans"/>
                <a:cs typeface="Open Sans"/>
                <a:sym typeface="Open Sans"/>
              </a:rPr>
              <a:t>Projections planaires</a:t>
            </a:r>
            <a:endParaRPr>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p:nvPr/>
        </p:nvSpPr>
        <p:spPr>
          <a:xfrm>
            <a:off x="887215" y="137371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Exemple de l'</a:t>
            </a:r>
            <a:r>
              <a:rPr lang="en-US" sz="1800" b="1">
                <a:solidFill>
                  <a:srgbClr val="9CC2E5"/>
                </a:solidFill>
                <a:latin typeface="Open Sans"/>
                <a:ea typeface="Open Sans"/>
                <a:cs typeface="Open Sans"/>
                <a:sym typeface="Open Sans"/>
              </a:rPr>
              <a:t>Afghanistan </a:t>
            </a:r>
            <a:endParaRPr/>
          </a:p>
        </p:txBody>
      </p:sp>
      <p:sp>
        <p:nvSpPr>
          <p:cNvPr id="239" name="Google Shape;239;p6"/>
          <p:cNvSpPr txBox="1"/>
          <p:nvPr/>
        </p:nvSpPr>
        <p:spPr>
          <a:xfrm>
            <a:off x="887215" y="4640"/>
            <a:ext cx="8346726"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4.1 Les systèmes de coordonnées dans les SIG</a:t>
            </a:r>
            <a:endParaRPr sz="4400">
              <a:solidFill>
                <a:schemeClr val="dk1"/>
              </a:solidFill>
              <a:latin typeface="Open Sans"/>
              <a:ea typeface="Open Sans"/>
              <a:cs typeface="Open Sans"/>
              <a:sym typeface="Open Sans"/>
            </a:endParaRPr>
          </a:p>
        </p:txBody>
      </p:sp>
      <p:pic>
        <p:nvPicPr>
          <p:cNvPr id="240" name="Google Shape;240;p6"/>
          <p:cNvPicPr preferRelativeResize="0"/>
          <p:nvPr/>
        </p:nvPicPr>
        <p:blipFill rotWithShape="1">
          <a:blip r:embed="rId3">
            <a:alphaModFix/>
          </a:blip>
          <a:srcRect/>
          <a:stretch/>
        </p:blipFill>
        <p:spPr>
          <a:xfrm>
            <a:off x="1187186" y="2094172"/>
            <a:ext cx="9384845" cy="3705048"/>
          </a:xfrm>
          <a:prstGeom prst="rect">
            <a:avLst/>
          </a:prstGeom>
          <a:noFill/>
          <a:ln>
            <a:noFill/>
          </a:ln>
        </p:spPr>
      </p:pic>
      <p:sp>
        <p:nvSpPr>
          <p:cNvPr id="241" name="Google Shape;241;p6"/>
          <p:cNvSpPr txBox="1"/>
          <p:nvPr/>
        </p:nvSpPr>
        <p:spPr>
          <a:xfrm>
            <a:off x="7593189" y="6141773"/>
            <a:ext cx="4284774"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Open Sans"/>
                <a:ea typeface="Open Sans"/>
                <a:cs typeface="Open Sans"/>
                <a:sym typeface="Open Sans"/>
              </a:rPr>
              <a:t>Source de l'image : </a:t>
            </a:r>
            <a:r>
              <a:rPr lang="en-US" sz="1000">
                <a:solidFill>
                  <a:schemeClr val="dk1"/>
                </a:solidFill>
                <a:latin typeface="Open Sans"/>
                <a:ea typeface="Open Sans"/>
                <a:cs typeface="Open Sans"/>
                <a:sym typeface="Open Sans"/>
              </a:rPr>
              <a:t>Khavari et al. 2021,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image</a:t>
            </a:r>
            <a:r>
              <a:rPr lang="en-US" sz="1000">
                <a:solidFill>
                  <a:schemeClr val="dk1"/>
                </a:solidFill>
                <a:latin typeface="Open Sans"/>
                <a:ea typeface="Open Sans"/>
                <a:cs typeface="Open Sans"/>
                <a:sym typeface="Open Sans"/>
              </a:rPr>
              <a:t>, licence </a:t>
            </a:r>
            <a:r>
              <a:rPr lang="en-US" sz="1000" u="sng">
                <a:solidFill>
                  <a:schemeClr val="dk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CC-BY 4.0</a:t>
            </a:r>
            <a:endParaRPr sz="1000">
              <a:solidFill>
                <a:schemeClr val="dk1"/>
              </a:solidFill>
              <a:latin typeface="Open Sans"/>
              <a:ea typeface="Open Sans"/>
              <a:cs typeface="Open Sans"/>
              <a:sym typeface="Open Sans"/>
            </a:endParaRPr>
          </a:p>
        </p:txBody>
      </p:sp>
      <p:sp>
        <p:nvSpPr>
          <p:cNvPr id="242" name="Google Shape;242;p6"/>
          <p:cNvSpPr/>
          <p:nvPr/>
        </p:nvSpPr>
        <p:spPr>
          <a:xfrm>
            <a:off x="778125" y="6141775"/>
            <a:ext cx="21000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43" name="Google Shape;243;p6"/>
          <p:cNvSpPr/>
          <p:nvPr/>
        </p:nvSpPr>
        <p:spPr>
          <a:xfrm>
            <a:off x="3500450" y="1979850"/>
            <a:ext cx="5521200" cy="693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4" name="Google Shape;244;p6"/>
          <p:cNvSpPr txBox="1"/>
          <p:nvPr/>
        </p:nvSpPr>
        <p:spPr>
          <a:xfrm>
            <a:off x="3393350" y="2102250"/>
            <a:ext cx="5735400" cy="44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US" sz="1500" b="1">
                <a:solidFill>
                  <a:schemeClr val="dk1"/>
                </a:solidFill>
                <a:latin typeface="Open Sans"/>
                <a:ea typeface="Open Sans"/>
                <a:cs typeface="Open Sans"/>
                <a:sym typeface="Open Sans"/>
              </a:rPr>
              <a:t>Système de coordonnées projetées et référence spatiale</a:t>
            </a:r>
            <a:endParaRPr sz="1500" b="1">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7"/>
          <p:cNvSpPr txBox="1"/>
          <p:nvPr/>
        </p:nvSpPr>
        <p:spPr>
          <a:xfrm>
            <a:off x="747853" y="4067268"/>
            <a:ext cx="8050696" cy="369332"/>
          </a:xfrm>
          <a:prstGeom prst="rect">
            <a:avLst/>
          </a:prstGeom>
          <a:noFill/>
          <a:ln>
            <a:noFill/>
          </a:ln>
        </p:spPr>
        <p:txBody>
          <a:bodyPr spcFirstLastPara="1" wrap="square" lIns="91425" tIns="45700" rIns="91425" bIns="45700" anchor="b" anchorCtr="0">
            <a:spAutoFit/>
          </a:bodyPr>
          <a:lstStyle/>
          <a:p>
            <a:pPr marL="0" marR="0" lvl="0" indent="0" algn="l" rtl="0">
              <a:spcBef>
                <a:spcPts val="0"/>
              </a:spcBef>
              <a:spcAft>
                <a:spcPts val="0"/>
              </a:spcAft>
              <a:buNone/>
            </a:pPr>
            <a:r>
              <a:rPr lang="en-US" sz="1800" b="1">
                <a:solidFill>
                  <a:schemeClr val="lt1"/>
                </a:solidFill>
                <a:latin typeface="Open Sans ExtraBold"/>
                <a:ea typeface="Open Sans ExtraBold"/>
                <a:cs typeface="Open Sans ExtraBold"/>
                <a:sym typeface="Open Sans ExtraBold"/>
              </a:rPr>
              <a:t>Nom du cours</a:t>
            </a:r>
            <a:endParaRPr sz="1800" b="1">
              <a:solidFill>
                <a:schemeClr val="lt1"/>
              </a:solidFill>
              <a:latin typeface="Open Sans ExtraBold"/>
              <a:ea typeface="Open Sans ExtraBold"/>
              <a:cs typeface="Open Sans ExtraBold"/>
              <a:sym typeface="Open Sans ExtraBold"/>
            </a:endParaRPr>
          </a:p>
        </p:txBody>
      </p:sp>
      <p:sp>
        <p:nvSpPr>
          <p:cNvPr id="251" name="Google Shape;251;p7"/>
          <p:cNvSpPr txBox="1"/>
          <p:nvPr/>
        </p:nvSpPr>
        <p:spPr>
          <a:xfrm>
            <a:off x="887215" y="-88192"/>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Lecture 4.1 Références</a:t>
            </a:r>
            <a:endParaRPr/>
          </a:p>
        </p:txBody>
      </p:sp>
      <p:sp>
        <p:nvSpPr>
          <p:cNvPr id="252" name="Google Shape;252;p7"/>
          <p:cNvSpPr/>
          <p:nvPr/>
        </p:nvSpPr>
        <p:spPr>
          <a:xfrm>
            <a:off x="887215" y="1704393"/>
            <a:ext cx="6741900" cy="4524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Khavari, B., Sahlberg, A., Korkovelos, A., Mentis, D., n.d. Lecture 2: Introduction to the Theory and Application of GIS | OnSSET Teaching Kit [WWW Document]. URL </a:t>
            </a:r>
            <a:r>
              <a:rPr lang="en-US" sz="1800" u="sng">
                <a:solidFill>
                  <a:srgbClr val="0000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https://onsset.github.io/teaching_kit/courses/module_1/Lecture%202/</a:t>
            </a:r>
            <a:r>
              <a:rPr lang="en-US" sz="1800">
                <a:solidFill>
                  <a:srgbClr val="000000"/>
                </a:solidFill>
                <a:latin typeface="Open Sans"/>
                <a:ea typeface="Open Sans"/>
                <a:cs typeface="Open Sans"/>
                <a:sym typeface="Open Sans"/>
              </a:rPr>
              <a:t>  (accessed 2.18.21).</a:t>
            </a:r>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Mentis, D., Andersson, M., Howells, M., Rogner, H., Siyal, S., Broad, O., Korkovelos, A., Bazilian, M., 2016. The benefits of geospatial planning in energy access – A case study on Ethiopia. Applied Geography 72, 1–13. </a:t>
            </a:r>
            <a:r>
              <a:rPr lang="en-US" sz="1800" u="sng">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https://doi.org/10.1016/j.apgeog.2016.04.009</a:t>
            </a: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endParaRPr sz="1800">
              <a:solidFill>
                <a:srgbClr val="000000"/>
              </a:solidFill>
              <a:latin typeface="Open Sans"/>
              <a:ea typeface="Open Sans"/>
              <a:cs typeface="Open Sans"/>
              <a:sym typeface="Open Sans"/>
            </a:endParaRPr>
          </a:p>
          <a:p>
            <a:pPr marL="0" marR="0" lvl="0" indent="0" algn="l" rtl="0">
              <a:spcBef>
                <a:spcPts val="0"/>
              </a:spcBef>
              <a:spcAft>
                <a:spcPts val="0"/>
              </a:spcAft>
              <a:buNone/>
            </a:pPr>
            <a:r>
              <a:rPr lang="en-US" sz="1800">
                <a:solidFill>
                  <a:srgbClr val="000000"/>
                </a:solidFill>
                <a:latin typeface="Open Sans"/>
                <a:ea typeface="Open Sans"/>
                <a:cs typeface="Open Sans"/>
                <a:sym typeface="Open Sans"/>
              </a:rPr>
              <a:t>QGIS, 2021. 8. Coordinate Reference Systems — QGIS Documentation documentation [WWW Document]. URL </a:t>
            </a:r>
            <a:r>
              <a:rPr lang="en-US" sz="1800" u="sng">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https://docs.qgis.org/3.16/en/docs/gentle_gis_introduction/coordinate_reference_systems.html</a:t>
            </a:r>
            <a:r>
              <a:rPr lang="en-US" sz="1800">
                <a:solidFill>
                  <a:srgbClr val="000000"/>
                </a:solidFill>
                <a:latin typeface="Open Sans"/>
                <a:ea typeface="Open Sans"/>
                <a:cs typeface="Open Sans"/>
                <a:sym typeface="Open Sans"/>
              </a:rPr>
              <a:t> (accessed 2.15.21).</a:t>
            </a:r>
            <a:endParaRPr sz="1800">
              <a:solidFill>
                <a:srgbClr val="000000"/>
              </a:solidFill>
              <a:latin typeface="Open Sans"/>
              <a:ea typeface="Open Sans"/>
              <a:cs typeface="Open Sans"/>
              <a:sym typeface="Open Sans"/>
            </a:endParaRPr>
          </a:p>
        </p:txBody>
      </p:sp>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p:nvPr/>
        </p:nvSpPr>
        <p:spPr>
          <a:xfrm>
            <a:off x="887215" y="1033484"/>
            <a:ext cx="621792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Types de données SIG de base</a:t>
            </a:r>
            <a:endParaRPr sz="2000" b="1">
              <a:solidFill>
                <a:srgbClr val="9CC2E5"/>
              </a:solidFill>
              <a:latin typeface="Open Sans"/>
              <a:ea typeface="Open Sans"/>
              <a:cs typeface="Open Sans"/>
              <a:sym typeface="Open Sans"/>
            </a:endParaRPr>
          </a:p>
        </p:txBody>
      </p:sp>
      <p:sp>
        <p:nvSpPr>
          <p:cNvPr id="259" name="Google Shape;259;p8"/>
          <p:cNvSpPr txBox="1"/>
          <p:nvPr/>
        </p:nvSpPr>
        <p:spPr>
          <a:xfrm>
            <a:off x="887215" y="-351495"/>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Données vectorielles</a:t>
            </a:r>
            <a:endParaRPr sz="4400">
              <a:solidFill>
                <a:schemeClr val="dk1"/>
              </a:solidFill>
              <a:latin typeface="Open Sans"/>
              <a:ea typeface="Open Sans"/>
              <a:cs typeface="Open Sans"/>
              <a:sym typeface="Open Sans"/>
            </a:endParaRPr>
          </a:p>
        </p:txBody>
      </p:sp>
      <p:pic>
        <p:nvPicPr>
          <p:cNvPr id="260" name="Google Shape;260;p8"/>
          <p:cNvPicPr preferRelativeResize="0"/>
          <p:nvPr/>
        </p:nvPicPr>
        <p:blipFill rotWithShape="1">
          <a:blip r:embed="rId3">
            <a:alphaModFix/>
          </a:blip>
          <a:srcRect/>
          <a:stretch/>
        </p:blipFill>
        <p:spPr>
          <a:xfrm>
            <a:off x="1453106" y="1389619"/>
            <a:ext cx="9220445" cy="4834020"/>
          </a:xfrm>
          <a:prstGeom prst="rect">
            <a:avLst/>
          </a:prstGeom>
          <a:noFill/>
          <a:ln>
            <a:noFill/>
          </a:ln>
        </p:spPr>
      </p:pic>
      <p:sp>
        <p:nvSpPr>
          <p:cNvPr id="261" name="Google Shape;261;p8"/>
          <p:cNvSpPr txBox="1"/>
          <p:nvPr/>
        </p:nvSpPr>
        <p:spPr>
          <a:xfrm>
            <a:off x="3510921" y="6151009"/>
            <a:ext cx="6268453"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Open Sans"/>
                <a:ea typeface="Open Sans"/>
                <a:cs typeface="Open Sans"/>
                <a:sym typeface="Open Sans"/>
              </a:rPr>
              <a:t>Source de l'image </a:t>
            </a:r>
            <a:r>
              <a:rPr lang="en-US" sz="10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 </a:t>
            </a:r>
            <a:r>
              <a:rPr lang="en-US" sz="1000">
                <a:solidFill>
                  <a:schemeClr val="dk1"/>
                </a:solidFill>
                <a:latin typeface="Open Sans"/>
                <a:ea typeface="Open Sans"/>
                <a:cs typeface="Open Sans"/>
                <a:sym typeface="Open Sans"/>
              </a:rPr>
              <a:t>https://onsset.readthedocs.io/en/latest/data_acquisition.html </a:t>
            </a:r>
            <a:endParaRPr/>
          </a:p>
        </p:txBody>
      </p:sp>
      <p:sp>
        <p:nvSpPr>
          <p:cNvPr id="262" name="Google Shape;262;p8"/>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263" name="Google Shape;263;p8"/>
          <p:cNvSpPr/>
          <p:nvPr/>
        </p:nvSpPr>
        <p:spPr>
          <a:xfrm>
            <a:off x="778125" y="6141775"/>
            <a:ext cx="2171100" cy="246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
        <p:nvSpPr>
          <p:cNvPr id="264" name="Google Shape;264;p8"/>
          <p:cNvSpPr/>
          <p:nvPr/>
        </p:nvSpPr>
        <p:spPr>
          <a:xfrm>
            <a:off x="1806350" y="1469575"/>
            <a:ext cx="8041800" cy="20103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5" name="Google Shape;265;p8"/>
          <p:cNvSpPr txBox="1"/>
          <p:nvPr/>
        </p:nvSpPr>
        <p:spPr>
          <a:xfrm>
            <a:off x="3184075" y="1621975"/>
            <a:ext cx="4949700" cy="530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800" b="1">
                <a:solidFill>
                  <a:schemeClr val="dk1"/>
                </a:solidFill>
                <a:latin typeface="Open Sans"/>
                <a:ea typeface="Open Sans"/>
                <a:cs typeface="Open Sans"/>
                <a:sym typeface="Open Sans"/>
              </a:rPr>
              <a:t>Types de données</a:t>
            </a:r>
            <a:r>
              <a:rPr lang="en-US" sz="2200" b="1">
                <a:solidFill>
                  <a:schemeClr val="dk1"/>
                </a:solidFill>
                <a:latin typeface="Open Sans"/>
                <a:ea typeface="Open Sans"/>
                <a:cs typeface="Open Sans"/>
                <a:sym typeface="Open Sans"/>
              </a:rPr>
              <a:t> </a:t>
            </a:r>
            <a:r>
              <a:rPr lang="en-US" sz="2400" b="1">
                <a:solidFill>
                  <a:schemeClr val="dk1"/>
                </a:solidFill>
                <a:latin typeface="Open Sans"/>
                <a:ea typeface="Open Sans"/>
                <a:cs typeface="Open Sans"/>
                <a:sym typeface="Open Sans"/>
              </a:rPr>
              <a:t>SIG</a:t>
            </a:r>
            <a:r>
              <a:rPr lang="en-US" sz="2200" b="1">
                <a:solidFill>
                  <a:schemeClr val="dk1"/>
                </a:solidFill>
                <a:latin typeface="Open Sans"/>
                <a:ea typeface="Open Sans"/>
                <a:cs typeface="Open Sans"/>
                <a:sym typeface="Open Sans"/>
              </a:rPr>
              <a:t> </a:t>
            </a:r>
            <a:r>
              <a:rPr lang="en-US" sz="1800" b="1">
                <a:solidFill>
                  <a:schemeClr val="dk1"/>
                </a:solidFill>
                <a:latin typeface="Open Sans"/>
                <a:ea typeface="Open Sans"/>
                <a:cs typeface="Open Sans"/>
                <a:sym typeface="Open Sans"/>
              </a:rPr>
              <a:t>de base</a:t>
            </a:r>
            <a:endParaRPr sz="1800" b="1">
              <a:solidFill>
                <a:schemeClr val="dk1"/>
              </a:solidFill>
              <a:latin typeface="Open Sans"/>
              <a:ea typeface="Open Sans"/>
              <a:cs typeface="Open Sans"/>
              <a:sym typeface="Open Sans"/>
            </a:endParaRPr>
          </a:p>
        </p:txBody>
      </p:sp>
      <p:sp>
        <p:nvSpPr>
          <p:cNvPr id="266" name="Google Shape;266;p8"/>
          <p:cNvSpPr txBox="1"/>
          <p:nvPr/>
        </p:nvSpPr>
        <p:spPr>
          <a:xfrm>
            <a:off x="2495150" y="2218625"/>
            <a:ext cx="6664200" cy="45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500" b="1">
                <a:solidFill>
                  <a:schemeClr val="dk1"/>
                </a:solidFill>
                <a:latin typeface="Open Sans"/>
                <a:ea typeface="Open Sans"/>
                <a:cs typeface="Open Sans"/>
                <a:sym typeface="Open Sans"/>
              </a:rPr>
              <a:t>Données spatiales:</a:t>
            </a:r>
            <a:r>
              <a:rPr lang="en-US" sz="1500">
                <a:solidFill>
                  <a:schemeClr val="dk1"/>
                </a:solidFill>
                <a:latin typeface="Open Sans"/>
                <a:ea typeface="Open Sans"/>
                <a:cs typeface="Open Sans"/>
                <a:sym typeface="Open Sans"/>
              </a:rPr>
              <a:t> Décrire la localisation absolue et relative des entités géographiques.</a:t>
            </a:r>
            <a:endParaRPr sz="1500">
              <a:solidFill>
                <a:schemeClr val="dk1"/>
              </a:solidFill>
              <a:latin typeface="Open Sans"/>
              <a:ea typeface="Open Sans"/>
              <a:cs typeface="Open Sans"/>
              <a:sym typeface="Open Sans"/>
            </a:endParaRPr>
          </a:p>
        </p:txBody>
      </p:sp>
      <p:sp>
        <p:nvSpPr>
          <p:cNvPr id="267" name="Google Shape;267;p8"/>
          <p:cNvSpPr txBox="1"/>
          <p:nvPr/>
        </p:nvSpPr>
        <p:spPr>
          <a:xfrm>
            <a:off x="3377975" y="3121200"/>
            <a:ext cx="12246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chemeClr val="dk1"/>
                </a:solidFill>
                <a:latin typeface="Open Sans"/>
                <a:ea typeface="Open Sans"/>
                <a:cs typeface="Open Sans"/>
                <a:sym typeface="Open Sans"/>
              </a:rPr>
              <a:t>Vecteurs</a:t>
            </a:r>
            <a:endParaRPr sz="1600" b="1">
              <a:solidFill>
                <a:schemeClr val="dk1"/>
              </a:solidFill>
              <a:latin typeface="Open Sans"/>
              <a:ea typeface="Open Sans"/>
              <a:cs typeface="Open Sans"/>
              <a:sym typeface="Open Sans"/>
            </a:endParaRPr>
          </a:p>
        </p:txBody>
      </p:sp>
      <p:sp>
        <p:nvSpPr>
          <p:cNvPr id="268" name="Google Shape;268;p8"/>
          <p:cNvSpPr txBox="1"/>
          <p:nvPr/>
        </p:nvSpPr>
        <p:spPr>
          <a:xfrm>
            <a:off x="7225425" y="3121200"/>
            <a:ext cx="1092000" cy="30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chemeClr val="dk1"/>
                </a:solidFill>
                <a:latin typeface="Open Sans"/>
                <a:ea typeface="Open Sans"/>
                <a:cs typeface="Open Sans"/>
                <a:sym typeface="Open Sans"/>
              </a:rPr>
              <a:t>Rasters</a:t>
            </a:r>
            <a:endParaRPr sz="1600" b="1">
              <a:solidFill>
                <a:schemeClr val="dk1"/>
              </a:solidFill>
              <a:latin typeface="Open Sans"/>
              <a:ea typeface="Open Sans"/>
              <a:cs typeface="Open Sans"/>
              <a:sym typeface="Open Sans"/>
            </a:endParaRPr>
          </a:p>
        </p:txBody>
      </p:sp>
      <p:sp>
        <p:nvSpPr>
          <p:cNvPr id="269" name="Google Shape;269;p8"/>
          <p:cNvSpPr/>
          <p:nvPr/>
        </p:nvSpPr>
        <p:spPr>
          <a:xfrm>
            <a:off x="3704550" y="3684125"/>
            <a:ext cx="2391600" cy="1316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0" name="Google Shape;270;p8"/>
          <p:cNvSpPr/>
          <p:nvPr/>
        </p:nvSpPr>
        <p:spPr>
          <a:xfrm>
            <a:off x="8337775" y="3786200"/>
            <a:ext cx="2428800" cy="1191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1" name="Google Shape;271;p8"/>
          <p:cNvSpPr txBox="1"/>
          <p:nvPr/>
        </p:nvSpPr>
        <p:spPr>
          <a:xfrm>
            <a:off x="3561675" y="3607925"/>
            <a:ext cx="2653200" cy="144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latin typeface="Open Sans"/>
                <a:ea typeface="Open Sans"/>
                <a:cs typeface="Open Sans"/>
                <a:sym typeface="Open Sans"/>
              </a:rPr>
              <a:t>Polylignes:</a:t>
            </a:r>
            <a:r>
              <a:rPr lang="en-US">
                <a:solidFill>
                  <a:schemeClr val="dk1"/>
                </a:solidFill>
                <a:latin typeface="Open Sans"/>
                <a:ea typeface="Open Sans"/>
                <a:cs typeface="Open Sans"/>
                <a:sym typeface="Open Sans"/>
              </a:rPr>
              <a:t> Segments de ligne formant des entités linéaires individuelles</a:t>
            </a:r>
            <a:endParaRPr>
              <a:solidFill>
                <a:schemeClr val="dk1"/>
              </a:solidFill>
              <a:latin typeface="Open Sans"/>
              <a:ea typeface="Open Sans"/>
              <a:cs typeface="Open Sans"/>
              <a:sym typeface="Open Sans"/>
            </a:endParaRPr>
          </a:p>
          <a:p>
            <a:pPr marL="0" lvl="0" indent="0" algn="l" rtl="0">
              <a:spcBef>
                <a:spcPts val="0"/>
              </a:spcBef>
              <a:spcAft>
                <a:spcPts val="0"/>
              </a:spcAft>
              <a:buClr>
                <a:schemeClr val="dk1"/>
              </a:buClr>
              <a:buSzPts val="1100"/>
              <a:buFont typeface="Arial"/>
              <a:buNone/>
            </a:pPr>
            <a:r>
              <a:rPr lang="en-US" b="1">
                <a:solidFill>
                  <a:schemeClr val="dk1"/>
                </a:solidFill>
                <a:latin typeface="Open Sans"/>
                <a:ea typeface="Open Sans"/>
                <a:cs typeface="Open Sans"/>
                <a:sym typeface="Open Sans"/>
              </a:rPr>
              <a:t>Polygones:</a:t>
            </a:r>
            <a:r>
              <a:rPr lang="en-US">
                <a:solidFill>
                  <a:schemeClr val="dk1"/>
                </a:solidFill>
                <a:latin typeface="Open Sans"/>
                <a:ea typeface="Open Sans"/>
                <a:cs typeface="Open Sans"/>
                <a:sym typeface="Open Sans"/>
              </a:rPr>
              <a:t> Zones délimitées par des arcs de cercle</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US" b="1">
                <a:solidFill>
                  <a:schemeClr val="dk1"/>
                </a:solidFill>
                <a:latin typeface="Open Sans"/>
                <a:ea typeface="Open Sans"/>
                <a:cs typeface="Open Sans"/>
                <a:sym typeface="Open Sans"/>
              </a:rPr>
              <a:t>Points:</a:t>
            </a:r>
            <a:r>
              <a:rPr lang="en-US">
                <a:solidFill>
                  <a:schemeClr val="dk1"/>
                </a:solidFill>
                <a:latin typeface="Open Sans"/>
                <a:ea typeface="Open Sans"/>
                <a:cs typeface="Open Sans"/>
                <a:sym typeface="Open Sans"/>
              </a:rPr>
              <a:t> Paires de coordonnées simples</a:t>
            </a:r>
            <a:endParaRPr>
              <a:solidFill>
                <a:schemeClr val="dk1"/>
              </a:solidFill>
              <a:latin typeface="Open Sans"/>
              <a:ea typeface="Open Sans"/>
              <a:cs typeface="Open Sans"/>
              <a:sym typeface="Open Sans"/>
            </a:endParaRPr>
          </a:p>
        </p:txBody>
      </p:sp>
      <p:sp>
        <p:nvSpPr>
          <p:cNvPr id="272" name="Google Shape;272;p8"/>
          <p:cNvSpPr txBox="1"/>
          <p:nvPr/>
        </p:nvSpPr>
        <p:spPr>
          <a:xfrm>
            <a:off x="8552100" y="3617450"/>
            <a:ext cx="2735100" cy="131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b="1">
                <a:solidFill>
                  <a:schemeClr val="dk1"/>
                </a:solidFill>
                <a:latin typeface="Open Sans"/>
                <a:ea typeface="Open Sans"/>
                <a:cs typeface="Open Sans"/>
                <a:sym typeface="Open Sans"/>
              </a:rPr>
              <a:t>Cellules de la grille:</a:t>
            </a:r>
            <a:r>
              <a:rPr lang="en-US">
                <a:solidFill>
                  <a:schemeClr val="dk1"/>
                </a:solidFill>
                <a:latin typeface="Open Sans"/>
                <a:ea typeface="Open Sans"/>
                <a:cs typeface="Open Sans"/>
                <a:sym typeface="Open Sans"/>
              </a:rPr>
              <a:t> positions d'une seule colonne ou d'une seule rangée</a:t>
            </a:r>
            <a:endParaRPr>
              <a:solidFill>
                <a:schemeClr val="dk1"/>
              </a:solidFill>
              <a:latin typeface="Open Sans"/>
              <a:ea typeface="Open Sans"/>
              <a:cs typeface="Open Sans"/>
              <a:sym typeface="Open Sans"/>
            </a:endParaRPr>
          </a:p>
          <a:p>
            <a:pPr marL="0" lvl="0" indent="0" algn="l" rtl="0">
              <a:spcBef>
                <a:spcPts val="0"/>
              </a:spcBef>
              <a:spcAft>
                <a:spcPts val="0"/>
              </a:spcAft>
              <a:buNone/>
            </a:pPr>
            <a:r>
              <a:rPr lang="en-US" b="1">
                <a:solidFill>
                  <a:schemeClr val="dk1"/>
                </a:solidFill>
                <a:latin typeface="Open Sans"/>
                <a:ea typeface="Open Sans"/>
                <a:cs typeface="Open Sans"/>
                <a:sym typeface="Open Sans"/>
              </a:rPr>
              <a:t>Taille des cellules:</a:t>
            </a:r>
            <a:r>
              <a:rPr lang="en-US">
                <a:solidFill>
                  <a:schemeClr val="dk1"/>
                </a:solidFill>
                <a:latin typeface="Open Sans"/>
                <a:ea typeface="Open Sans"/>
                <a:cs typeface="Open Sans"/>
                <a:sym typeface="Open Sans"/>
              </a:rPr>
              <a:t> Résolution ou précision des données</a:t>
            </a:r>
            <a:endParaRPr>
              <a:solidFill>
                <a:schemeClr val="dk1"/>
              </a:solidFill>
              <a:latin typeface="Open Sans"/>
              <a:ea typeface="Open Sans"/>
              <a:cs typeface="Open Sans"/>
              <a:sym typeface="Open Sans"/>
            </a:endParaRPr>
          </a:p>
        </p:txBody>
      </p:sp>
      <p:sp>
        <p:nvSpPr>
          <p:cNvPr id="273" name="Google Shape;273;p8"/>
          <p:cNvSpPr/>
          <p:nvPr/>
        </p:nvSpPr>
        <p:spPr>
          <a:xfrm>
            <a:off x="1918600" y="5214950"/>
            <a:ext cx="8439900" cy="8694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4" name="Google Shape;274;p8"/>
          <p:cNvSpPr txBox="1"/>
          <p:nvPr/>
        </p:nvSpPr>
        <p:spPr>
          <a:xfrm>
            <a:off x="1918600" y="5271400"/>
            <a:ext cx="9133800" cy="7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solidFill>
                  <a:schemeClr val="dk1"/>
                </a:solidFill>
                <a:latin typeface="Open Sans"/>
                <a:ea typeface="Open Sans"/>
                <a:cs typeface="Open Sans"/>
                <a:sym typeface="Open Sans"/>
              </a:rPr>
              <a:t>Données d'attributs:</a:t>
            </a:r>
            <a:r>
              <a:rPr lang="en-US" sz="1600">
                <a:solidFill>
                  <a:schemeClr val="dk1"/>
                </a:solidFill>
                <a:latin typeface="Open Sans"/>
                <a:ea typeface="Open Sans"/>
                <a:cs typeface="Open Sans"/>
                <a:sym typeface="Open Sans"/>
              </a:rPr>
              <a:t> Décrivent les caractéristiques des entités spatiales. Ces caractéristiques peuvent être de nature quantitative et/ou qualitative. Les données d'attributs sont souvent appelées données tabulaires.</a:t>
            </a:r>
            <a:endParaRPr sz="1600">
              <a:solidFill>
                <a:schemeClr val="dk1"/>
              </a:solidFill>
              <a:latin typeface="Open Sans"/>
              <a:ea typeface="Open Sans"/>
              <a:cs typeface="Open Sans"/>
              <a:sym typeface="Open Sans"/>
            </a:endParaRPr>
          </a:p>
        </p:txBody>
      </p:sp>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9"/>
          <p:cNvSpPr/>
          <p:nvPr/>
        </p:nvSpPr>
        <p:spPr>
          <a:xfrm>
            <a:off x="887215" y="1389619"/>
            <a:ext cx="947197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9CC2E5"/>
                </a:solidFill>
                <a:latin typeface="Open Sans"/>
                <a:ea typeface="Open Sans"/>
                <a:cs typeface="Open Sans"/>
                <a:sym typeface="Open Sans"/>
              </a:rPr>
              <a:t>Que sont les données vectorielles?</a:t>
            </a:r>
            <a:endParaRPr/>
          </a:p>
        </p:txBody>
      </p:sp>
      <p:sp>
        <p:nvSpPr>
          <p:cNvPr id="281" name="Google Shape;281;p9"/>
          <p:cNvSpPr txBox="1"/>
          <p:nvPr/>
        </p:nvSpPr>
        <p:spPr>
          <a:xfrm>
            <a:off x="887215" y="4640"/>
            <a:ext cx="7651304" cy="136907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chemeClr val="dk1"/>
              </a:buClr>
              <a:buSzPts val="4400"/>
              <a:buFont typeface="Open Sans"/>
              <a:buNone/>
            </a:pPr>
            <a:r>
              <a:rPr lang="en-US" sz="4400">
                <a:solidFill>
                  <a:schemeClr val="dk1"/>
                </a:solidFill>
                <a:latin typeface="Open Sans"/>
                <a:ea typeface="Open Sans"/>
                <a:cs typeface="Open Sans"/>
                <a:sym typeface="Open Sans"/>
              </a:rPr>
              <a:t>4.2 Données vectorielles</a:t>
            </a:r>
            <a:endParaRPr sz="4400">
              <a:solidFill>
                <a:schemeClr val="dk1"/>
              </a:solidFill>
              <a:latin typeface="Open Sans"/>
              <a:ea typeface="Open Sans"/>
              <a:cs typeface="Open Sans"/>
              <a:sym typeface="Open Sans"/>
            </a:endParaRPr>
          </a:p>
        </p:txBody>
      </p:sp>
      <p:sp>
        <p:nvSpPr>
          <p:cNvPr id="282" name="Google Shape;282;p9"/>
          <p:cNvSpPr/>
          <p:nvPr/>
        </p:nvSpPr>
        <p:spPr>
          <a:xfrm>
            <a:off x="944048" y="1918520"/>
            <a:ext cx="8470232" cy="205601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14000"/>
              </a:lnSpc>
              <a:spcBef>
                <a:spcPts val="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Représenter des éléments du monde réel (routes, rivières, centrales électriques, lignes de transmission, etc.)</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Données avec des limites discrètes</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Ils sont définis par des coordonnées spécifiques et sont assortis d'attributs.</a:t>
            </a:r>
            <a:endParaRPr/>
          </a:p>
          <a:p>
            <a:pPr marL="285750" marR="0" lvl="0" indent="-285750" algn="l" rtl="0">
              <a:lnSpc>
                <a:spcPct val="114000"/>
              </a:lnSpc>
              <a:spcBef>
                <a:spcPts val="600"/>
              </a:spcBef>
              <a:spcAft>
                <a:spcPts val="0"/>
              </a:spcAft>
              <a:buClr>
                <a:schemeClr val="dk1"/>
              </a:buClr>
              <a:buSzPts val="2000"/>
              <a:buFont typeface="Arial"/>
              <a:buChar char="•"/>
            </a:pPr>
            <a:r>
              <a:rPr lang="en-US" sz="2000">
                <a:solidFill>
                  <a:schemeClr val="dk1"/>
                </a:solidFill>
                <a:latin typeface="Open Sans"/>
                <a:ea typeface="Open Sans"/>
                <a:cs typeface="Open Sans"/>
                <a:sym typeface="Open Sans"/>
              </a:rPr>
              <a:t>Trois types différents : points, lignes et polygones</a:t>
            </a:r>
            <a:endParaRPr/>
          </a:p>
        </p:txBody>
      </p:sp>
      <p:sp>
        <p:nvSpPr>
          <p:cNvPr id="283" name="Google Shape;283;p9"/>
          <p:cNvSpPr/>
          <p:nvPr/>
        </p:nvSpPr>
        <p:spPr>
          <a:xfrm>
            <a:off x="10711678" y="6084219"/>
            <a:ext cx="10198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Open Sans"/>
                <a:ea typeface="Open Sans"/>
                <a:cs typeface="Open Sans"/>
                <a:sym typeface="Open Sans"/>
              </a:rPr>
              <a:t>QGIS 2021</a:t>
            </a:r>
            <a:endParaRPr/>
          </a:p>
        </p:txBody>
      </p:sp>
      <p:sp>
        <p:nvSpPr>
          <p:cNvPr id="284" name="Google Shape;284;p9"/>
          <p:cNvSpPr/>
          <p:nvPr/>
        </p:nvSpPr>
        <p:spPr>
          <a:xfrm>
            <a:off x="778125" y="6141773"/>
            <a:ext cx="180049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rgbClr val="1D1C1D"/>
                </a:solidFill>
                <a:latin typeface="Open Sans"/>
                <a:ea typeface="Open Sans"/>
                <a:cs typeface="Open Sans"/>
                <a:sym typeface="Open Sans"/>
              </a:rPr>
              <a:t>Source :</a:t>
            </a:r>
            <a:r>
              <a:rPr lang="en-US" sz="1000">
                <a:solidFill>
                  <a:srgbClr val="1D1C1D"/>
                </a:solidFill>
                <a:latin typeface="Open Sans"/>
                <a:ea typeface="Open Sans"/>
                <a:cs typeface="Open Sans"/>
                <a:sym typeface="Open Sans"/>
              </a:rPr>
              <a:t> Khavari et al. 2021</a:t>
            </a:r>
            <a:endParaRPr sz="1000">
              <a:solidFill>
                <a:schemeClr val="dk1"/>
              </a:solidFill>
              <a:latin typeface="Open Sans"/>
              <a:ea typeface="Open Sans"/>
              <a:cs typeface="Open Sans"/>
              <a:sym typeface="Open Sans"/>
            </a:endParaRPr>
          </a:p>
        </p:txBody>
      </p:sp>
    </p:spTree>
  </p:cSld>
  <p:clrMapOvr>
    <a:masterClrMapping/>
  </p:clrMapOvr>
  <p:transition spd="slow">
    <p:push/>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6805</Words>
  <Application>Microsoft Macintosh PowerPoint</Application>
  <PresentationFormat>Widescreen</PresentationFormat>
  <Paragraphs>327</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Open Sans ExtraBold</vt:lpstr>
      <vt:lpstr>Calibri</vt:lpstr>
      <vt:lpstr>Open Sans</vt:lpstr>
      <vt:lpstr>Office Theme</vt:lpstr>
      <vt:lpstr>Office Theme</vt:lpstr>
      <vt:lpstr>LECTURE 4 CONCEPTS CLÉS DES SIG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Sarel Greyling</dc:creator>
  <cp:lastModifiedBy>Yeganyan, Rudolf</cp:lastModifiedBy>
  <cp:revision>1</cp:revision>
  <dcterms:created xsi:type="dcterms:W3CDTF">2021-02-10T16:48:02Z</dcterms:created>
  <dcterms:modified xsi:type="dcterms:W3CDTF">2024-06-20T13:32:05Z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