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34"/>
  </p:notesMasterIdLst>
  <p:sldIdLst>
    <p:sldId id="4233" r:id="rId5"/>
    <p:sldId id="4299" r:id="rId6"/>
    <p:sldId id="4277" r:id="rId7"/>
    <p:sldId id="4302" r:id="rId8"/>
    <p:sldId id="4301" r:id="rId9"/>
    <p:sldId id="4239" r:id="rId10"/>
    <p:sldId id="4209" r:id="rId11"/>
    <p:sldId id="4211" r:id="rId12"/>
    <p:sldId id="4210" r:id="rId13"/>
    <p:sldId id="4212" r:id="rId14"/>
    <p:sldId id="4237" r:id="rId15"/>
    <p:sldId id="4238" r:id="rId16"/>
    <p:sldId id="4242" r:id="rId17"/>
    <p:sldId id="619" r:id="rId18"/>
    <p:sldId id="620" r:id="rId19"/>
    <p:sldId id="621" r:id="rId20"/>
    <p:sldId id="622" r:id="rId21"/>
    <p:sldId id="623" r:id="rId22"/>
    <p:sldId id="624" r:id="rId23"/>
    <p:sldId id="4243" r:id="rId24"/>
    <p:sldId id="632" r:id="rId25"/>
    <p:sldId id="4226" r:id="rId26"/>
    <p:sldId id="4230" r:id="rId27"/>
    <p:sldId id="4229" r:id="rId28"/>
    <p:sldId id="4228" r:id="rId29"/>
    <p:sldId id="4257" r:id="rId30"/>
    <p:sldId id="4258" r:id="rId31"/>
    <p:sldId id="4259" r:id="rId32"/>
    <p:sldId id="4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069"/>
    <a:srgbClr val="68C7FD"/>
    <a:srgbClr val="DEE9F5"/>
    <a:srgbClr val="FFFFFF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DAE14F-99C8-0A0C-10FD-5B5B4BBB8BA6}" v="21" dt="2026-01-31T22:23:14.442"/>
    <p1510:client id="{D4BE9948-1D2F-725B-DA7A-2F74009C14C3}" v="27" dt="2026-01-30T18:45:59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0:19:14.55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618 3611 16383 0 0,'0'0'-16383'0'0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7:04:08.94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18755 7722 16383 0 0,'0'0'-16383'0'0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7:04:08.94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16733 12169 16383 0 0,'0'0'-16383'0'0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7:04:08.94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18173 11493 16383 0 0,'0'0'-16383'0'0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7:04:08.94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18173 11493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7:04:08.93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20762 15039 16383 0 0,'0'0'-16383'0'0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7:02:57.93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20395 7314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7:02:57.93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20762 15039 16383 0 0,'0'0'-16383'0'0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7:02:57.93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18755 7722 16383 0 0,'0'0'-16383'0'0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7:02:57.93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16733 12169 16383 0 0,'0'0'-16383'0'0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7:02:57.93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18173 11493 16383 0 0,'0'0'-16383'0'0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7:02:57.93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18173 11493 16383 0 0,'0'0'-16383'0'0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8T17:04:08.93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20395 7314 16383 0 0,'0'0'-16383'0'0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73529-BACD-4D54-ACAF-03C480657CFA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546DD-E4FE-4975-A0AB-47371C3CCD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480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ＭＳ Ｐゴシック"/>
                <a:cs typeface="Calibri"/>
              </a:rPr>
              <a:t>Non linear relationships</a:t>
            </a:r>
          </a:p>
          <a:p>
            <a:r>
              <a:rPr lang="en-US"/>
              <a:t>(Lookup in </a:t>
            </a:r>
            <a:r>
              <a:rPr lang="en-US" err="1"/>
              <a:t>Vensim</a:t>
            </a:r>
            <a:r>
              <a:rPr lang="en-US"/>
              <a:t>) </a:t>
            </a:r>
          </a:p>
          <a:p>
            <a:r>
              <a:rPr lang="en-US"/>
              <a:t>Remember to mention that we will focus on the structure later. </a:t>
            </a:r>
            <a:endParaRPr lang="en-GB"/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F6B2E-1135-F147-B93F-BE8D60A385F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89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Made part 2 in 15 </a:t>
            </a:r>
            <a:r>
              <a:rPr lang="en-GB" err="1"/>
              <a:t>mns</a:t>
            </a:r>
            <a:endParaRPr lang="en-GB"/>
          </a:p>
          <a:p>
            <a:r>
              <a:rPr lang="en-GB"/>
              <a:t>For instance, the results, rather than being a straight line in this case, will be a more S-shaped curved of adoption.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F6B2E-1135-F147-B93F-BE8D60A385F4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25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F92EAAE9-242E-2985-4BA2-E12B9F816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>
            <a:extLst>
              <a:ext uri="{FF2B5EF4-FFF2-40B4-BE49-F238E27FC236}">
                <a16:creationId xmlns:a16="http://schemas.microsoft.com/office/drawing/2014/main" id="{0E3B8B19-D818-0A1F-BD7E-40D62CC152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3:notes">
            <a:extLst>
              <a:ext uri="{FF2B5EF4-FFF2-40B4-BE49-F238E27FC236}">
                <a16:creationId xmlns:a16="http://schemas.microsoft.com/office/drawing/2014/main" id="{4EB383C7-C578-DCBF-FD0A-5F9ADD7C78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415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ea typeface="ＭＳ Ｐゴシック"/>
                <a:cs typeface="Calibri"/>
              </a:rPr>
              <a:t>These categories can be explored further in a real case study and should involve in-depth interviews.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/>
              <a:t>For now, the initial value of trust is set to 5. This value could represent the initial trust in the chemical and process employed, before the operation starts.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F6B2E-1135-F147-B93F-BE8D60A385F4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02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1F97AE62-D2B3-484B-7FAC-D2C21884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>
            <a:extLst>
              <a:ext uri="{FF2B5EF4-FFF2-40B4-BE49-F238E27FC236}">
                <a16:creationId xmlns:a16="http://schemas.microsoft.com/office/drawing/2014/main" id="{D4B1A6B1-2DE8-A3F6-B7D3-C1722C1C79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3:notes">
            <a:extLst>
              <a:ext uri="{FF2B5EF4-FFF2-40B4-BE49-F238E27FC236}">
                <a16:creationId xmlns:a16="http://schemas.microsoft.com/office/drawing/2014/main" id="{0CF731D8-8493-2818-3EA6-7347ACA58A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197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FB264E0F-3D04-91BC-98B6-DDF1D1439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>
            <a:extLst>
              <a:ext uri="{FF2B5EF4-FFF2-40B4-BE49-F238E27FC236}">
                <a16:creationId xmlns:a16="http://schemas.microsoft.com/office/drawing/2014/main" id="{4CA09EC1-86ED-945B-FF89-AEF504528E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3:notes">
            <a:extLst>
              <a:ext uri="{FF2B5EF4-FFF2-40B4-BE49-F238E27FC236}">
                <a16:creationId xmlns:a16="http://schemas.microsoft.com/office/drawing/2014/main" id="{FF6F3C2D-8753-B2C5-1870-65D0BD995B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r>
              <a:rPr lang="en-GB"/>
              <a:t>Does not always fit retroactively with established projects, although possible to cross analyse insights from diverse sources to elicit loops and dynamics</a:t>
            </a:r>
          </a:p>
          <a:p>
            <a:pPr lvl="1"/>
            <a:r>
              <a:rPr lang="en-GB"/>
              <a:t>Comfortable with data scarcity to a certain extent </a:t>
            </a:r>
          </a:p>
          <a:p>
            <a:pPr lvl="1"/>
            <a:r>
              <a:rPr lang="en-GB"/>
              <a:t>Can be impacted by usual issues with multidisciplinary projects</a:t>
            </a: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255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3E4A9C46-3F08-E3A6-0D85-C90C3C99A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>
            <a:extLst>
              <a:ext uri="{FF2B5EF4-FFF2-40B4-BE49-F238E27FC236}">
                <a16:creationId xmlns:a16="http://schemas.microsoft.com/office/drawing/2014/main" id="{ABEB95FB-94C5-AC16-5526-1D8FE0D1AD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3:notes">
            <a:extLst>
              <a:ext uri="{FF2B5EF4-FFF2-40B4-BE49-F238E27FC236}">
                <a16:creationId xmlns:a16="http://schemas.microsoft.com/office/drawing/2014/main" id="{9EDD7795-3AE3-D923-9D61-624C3E48B1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552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2BCA17AF-061E-9732-BC0E-15BEE135F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>
            <a:extLst>
              <a:ext uri="{FF2B5EF4-FFF2-40B4-BE49-F238E27FC236}">
                <a16:creationId xmlns:a16="http://schemas.microsoft.com/office/drawing/2014/main" id="{52DAFE4C-D49A-8345-480A-5B88E7B57A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3:notes">
            <a:extLst>
              <a:ext uri="{FF2B5EF4-FFF2-40B4-BE49-F238E27FC236}">
                <a16:creationId xmlns:a16="http://schemas.microsoft.com/office/drawing/2014/main" id="{2DAC9AFC-3204-AD8E-CDD3-CE1CF84848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703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9F0402BB-515B-DAD3-86E9-26048682A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>
            <a:extLst>
              <a:ext uri="{FF2B5EF4-FFF2-40B4-BE49-F238E27FC236}">
                <a16:creationId xmlns:a16="http://schemas.microsoft.com/office/drawing/2014/main" id="{18B1777C-D524-80E5-7482-C75ACB60BA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3:notes">
            <a:extLst>
              <a:ext uri="{FF2B5EF4-FFF2-40B4-BE49-F238E27FC236}">
                <a16:creationId xmlns:a16="http://schemas.microsoft.com/office/drawing/2014/main" id="{AF242405-A99F-4CC8-E13A-CF5934A204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758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1934FB11-2222-991F-58AC-BDF4ED223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>
            <a:extLst>
              <a:ext uri="{FF2B5EF4-FFF2-40B4-BE49-F238E27FC236}">
                <a16:creationId xmlns:a16="http://schemas.microsoft.com/office/drawing/2014/main" id="{B781A916-B06F-B01C-9DF4-933831241A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3:notes">
            <a:extLst>
              <a:ext uri="{FF2B5EF4-FFF2-40B4-BE49-F238E27FC236}">
                <a16:creationId xmlns:a16="http://schemas.microsoft.com/office/drawing/2014/main" id="{8A23834F-57EB-1B5C-74FB-55F50BE484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GB"/>
              <a:t>- Stocks are the main outputs and are integral equations</a:t>
            </a: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140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9DE8217E-2C39-3B7D-6D51-639513A55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>
            <a:extLst>
              <a:ext uri="{FF2B5EF4-FFF2-40B4-BE49-F238E27FC236}">
                <a16:creationId xmlns:a16="http://schemas.microsoft.com/office/drawing/2014/main" id="{37955DDD-9423-A401-AAB4-52614E091B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3:notes">
            <a:extLst>
              <a:ext uri="{FF2B5EF4-FFF2-40B4-BE49-F238E27FC236}">
                <a16:creationId xmlns:a16="http://schemas.microsoft.com/office/drawing/2014/main" id="{E3777018-CF8B-2C77-F083-AE121A4C2D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493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BV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Trend function</a:t>
            </a:r>
          </a:p>
          <a:p>
            <a:r>
              <a:rPr lang="en-GB"/>
              <a:t>Use of delays and multipliers </a:t>
            </a:r>
          </a:p>
          <a:p>
            <a:r>
              <a:rPr lang="en-GB"/>
              <a:t>We start with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F6B2E-1135-F147-B93F-BE8D60A385F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  does not create forecasts but allow to simulate how agents will form expectations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4FD65-EBC7-A449-8AB2-35ABB792FF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49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ea typeface="ＭＳ Ｐゴシック"/>
                <a:cs typeface="Calibri"/>
              </a:rPr>
              <a:t>While</a:t>
            </a:r>
            <a:r>
              <a:rPr lang="en-US" b="1">
                <a:ea typeface="ＭＳ Ｐゴシック"/>
                <a:cs typeface="Calibri"/>
              </a:rPr>
              <a:t> </a:t>
            </a:r>
            <a:r>
              <a:rPr lang="en-US">
                <a:ea typeface="ＭＳ Ｐゴシック"/>
                <a:cs typeface="Calibri"/>
              </a:rPr>
              <a:t>the difference between the two previous stocks determines an “indicated trend” in the variable growth rate, the </a:t>
            </a:r>
            <a:r>
              <a:rPr lang="en-US" b="1">
                <a:ea typeface="ＭＳ Ｐゴシック"/>
                <a:cs typeface="Calibri"/>
              </a:rPr>
              <a:t>Perceived trend</a:t>
            </a:r>
            <a:r>
              <a:rPr lang="en-US">
                <a:ea typeface="ＭＳ Ｐゴシック"/>
                <a:cs typeface="Calibri"/>
              </a:rPr>
              <a:t> includes the delay required for a change in the indicated trend to be recognized and accepted. </a:t>
            </a:r>
            <a:endParaRPr lang="en-US"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ea typeface="ＭＳ Ｐゴシック"/>
                <a:cs typeface="Calibri"/>
              </a:rPr>
              <a:t>Sterman reminds us that even if most </a:t>
            </a:r>
            <a:r>
              <a:rPr lang="en-US" err="1">
                <a:ea typeface="ＭＳ Ｐゴシック"/>
                <a:cs typeface="Calibri"/>
              </a:rPr>
              <a:t>organisations</a:t>
            </a:r>
            <a:r>
              <a:rPr lang="en-US">
                <a:ea typeface="ＭＳ Ｐゴシック"/>
                <a:cs typeface="Calibri"/>
              </a:rPr>
              <a:t> create complex quantitative forecasting models, practitioners still largely rely on judgmental methods. The Trend function is, therefore, a simplified model using common exponential smoothing to determine growth rates, and delays to represent how people’s mental models and </a:t>
            </a:r>
            <a:r>
              <a:rPr lang="en-US" err="1">
                <a:ea typeface="ＭＳ Ｐゴシック"/>
                <a:cs typeface="Calibri"/>
              </a:rPr>
              <a:t>organisational</a:t>
            </a:r>
            <a:r>
              <a:rPr lang="en-US">
                <a:ea typeface="ＭＳ Ｐゴシック"/>
                <a:cs typeface="Calibri"/>
              </a:rPr>
              <a:t> inertia may affect and delay the acknowledgement of new value measurements in forecasts.   </a:t>
            </a:r>
            <a:endParaRPr lang="en-US">
              <a:cs typeface="Calibri"/>
            </a:endParaRPr>
          </a:p>
          <a:p>
            <a:r>
              <a:rPr lang="en-US">
                <a:ea typeface="ＭＳ Ｐゴシック"/>
                <a:cs typeface="Calibri"/>
              </a:rPr>
              <a:t>It really only makes sense for numbers that are always positive and don’t get very close to zero.</a:t>
            </a:r>
          </a:p>
          <a:p>
            <a:r>
              <a:rPr lang="en-GB">
                <a:ea typeface="ＭＳ Ｐゴシック"/>
                <a:cs typeface="Calibri"/>
              </a:rPr>
              <a:t>We do not go into details because it is mostly used in </a:t>
            </a:r>
            <a:r>
              <a:rPr lang="en-GB" err="1">
                <a:ea typeface="ＭＳ Ｐゴシック"/>
                <a:cs typeface="Calibri"/>
              </a:rPr>
              <a:t>Vensim</a:t>
            </a:r>
            <a:r>
              <a:rPr lang="en-GB">
                <a:ea typeface="ＭＳ Ｐゴシック"/>
                <a:cs typeface="Calibri"/>
              </a:rPr>
              <a:t>, though if you want to play with it a similar function is present in Stella.</a:t>
            </a:r>
            <a:endParaRPr lang="en-US">
              <a:ea typeface="ＭＳ Ｐゴシック"/>
              <a:cs typeface="Calibri"/>
            </a:endParaRPr>
          </a:p>
          <a:p>
            <a:r>
              <a:rPr lang="en-GB">
                <a:ea typeface="ＭＳ Ｐゴシック"/>
                <a:cs typeface="Calibri"/>
              </a:rPr>
              <a:t>But more often with Stella we will play with Delays, Smooths and graphical functions (</a:t>
            </a:r>
            <a:r>
              <a:rPr lang="en-GB" err="1">
                <a:ea typeface="ＭＳ Ｐゴシック"/>
                <a:cs typeface="Calibri"/>
              </a:rPr>
              <a:t>mulitpliers</a:t>
            </a:r>
            <a:r>
              <a:rPr lang="en-GB">
                <a:ea typeface="ＭＳ Ｐゴシック"/>
                <a:cs typeface="Calibri"/>
              </a:rPr>
              <a:t>), which tend to replace entirely the trend function.</a:t>
            </a:r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F6B2E-1135-F147-B93F-BE8D60A385F4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72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Smooth of Input seeks the goal Input.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F6B2E-1135-F147-B93F-BE8D60A385F4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2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85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rgbClr val="0120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23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4_Title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8" name="Google Shape;78;p23"/>
          <p:cNvSpPr txBox="1">
            <a:spLocks noGrp="1"/>
          </p:cNvSpPr>
          <p:nvPr>
            <p:ph type="body" idx="1"/>
          </p:nvPr>
        </p:nvSpPr>
        <p:spPr>
          <a:xfrm>
            <a:off x="605264" y="1648865"/>
            <a:ext cx="5413248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 SemiBold"/>
              <a:buNone/>
              <a:defRPr b="1" i="0">
                <a:solidFill>
                  <a:schemeClr val="accent6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2"/>
          </p:nvPr>
        </p:nvSpPr>
        <p:spPr>
          <a:xfrm>
            <a:off x="605365" y="2218943"/>
            <a:ext cx="5425440" cy="406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body" idx="3"/>
          </p:nvPr>
        </p:nvSpPr>
        <p:spPr>
          <a:xfrm>
            <a:off x="6173491" y="1648866"/>
            <a:ext cx="5425440" cy="463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52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4" name="Google Shape;84;p24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body" idx="1"/>
          </p:nvPr>
        </p:nvSpPr>
        <p:spPr>
          <a:xfrm>
            <a:off x="605364" y="1645919"/>
            <a:ext cx="5425440" cy="4667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2"/>
          </p:nvPr>
        </p:nvSpPr>
        <p:spPr>
          <a:xfrm>
            <a:off x="6161199" y="1645920"/>
            <a:ext cx="5425440" cy="466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306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1_Comparis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5"/>
          <p:cNvSpPr txBox="1">
            <a:spLocks noGrp="1"/>
          </p:cNvSpPr>
          <p:nvPr>
            <p:ph type="body" idx="1"/>
          </p:nvPr>
        </p:nvSpPr>
        <p:spPr>
          <a:xfrm>
            <a:off x="605264" y="2218944"/>
            <a:ext cx="542544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 SemiBold"/>
              <a:buNone/>
              <a:defRPr sz="2000" b="1" i="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body" idx="2"/>
          </p:nvPr>
        </p:nvSpPr>
        <p:spPr>
          <a:xfrm>
            <a:off x="6172200" y="2218944"/>
            <a:ext cx="542544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 SemiBold"/>
              <a:buNone/>
              <a:defRPr sz="20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1" name="Google Shape;91;p25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3"/>
          </p:nvPr>
        </p:nvSpPr>
        <p:spPr>
          <a:xfrm>
            <a:off x="605264" y="1648865"/>
            <a:ext cx="1098584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 SemiBold"/>
              <a:buNone/>
              <a:defRPr b="1" i="0">
                <a:solidFill>
                  <a:schemeClr val="accent6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4"/>
          </p:nvPr>
        </p:nvSpPr>
        <p:spPr>
          <a:xfrm>
            <a:off x="605364" y="2791968"/>
            <a:ext cx="5425440" cy="3479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5"/>
          </p:nvPr>
        </p:nvSpPr>
        <p:spPr>
          <a:xfrm>
            <a:off x="6172200" y="2791968"/>
            <a:ext cx="5425440" cy="3479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204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6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body" idx="1"/>
          </p:nvPr>
        </p:nvSpPr>
        <p:spPr>
          <a:xfrm>
            <a:off x="605264" y="1648866"/>
            <a:ext cx="10985843" cy="456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1"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903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ection Header" userDrawn="1">
  <p:cSld name="2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Google Shape;12;p12">
            <a:extLst>
              <a:ext uri="{FF2B5EF4-FFF2-40B4-BE49-F238E27FC236}">
                <a16:creationId xmlns:a16="http://schemas.microsoft.com/office/drawing/2014/main" id="{D144D60E-856D-FB4E-F3E0-99E7BC53827A}"/>
              </a:ext>
            </a:extLst>
          </p:cNvPr>
          <p:cNvSpPr txBox="1">
            <a:spLocks/>
          </p:cNvSpPr>
          <p:nvPr userDrawn="1"/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kern="1200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kern="1200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kern="1200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kern="1200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kern="1200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kern="1200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kern="1200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kern="1200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kern="1200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oogle Shape;13;p12" descr="A picture containing website&#10;&#10;Description automatically generated">
            <a:extLst>
              <a:ext uri="{FF2B5EF4-FFF2-40B4-BE49-F238E27FC236}">
                <a16:creationId xmlns:a16="http://schemas.microsoft.com/office/drawing/2014/main" id="{763BB163-C912-397F-993C-309C21FC727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;p12">
            <a:extLst>
              <a:ext uri="{FF2B5EF4-FFF2-40B4-BE49-F238E27FC236}">
                <a16:creationId xmlns:a16="http://schemas.microsoft.com/office/drawing/2014/main" id="{35324D56-4C2C-5C67-7379-63487D87F1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856617" y="5991497"/>
            <a:ext cx="2926080" cy="79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18275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 SemiBold"/>
              <a:buNone/>
              <a:defRPr sz="160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3" name="Google Shape;17;p12" descr="A close up of a logo&#10;&#10;Description automatically generated">
            <a:extLst>
              <a:ext uri="{FF2B5EF4-FFF2-40B4-BE49-F238E27FC236}">
                <a16:creationId xmlns:a16="http://schemas.microsoft.com/office/drawing/2014/main" id="{A9189090-9069-3634-6754-83B183EF15D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326693" y="5792283"/>
            <a:ext cx="922936" cy="749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ADB5B6C-9CFB-C938-DF6D-A0F96A0AEF2F}"/>
              </a:ext>
            </a:extLst>
          </p:cNvPr>
          <p:cNvSpPr/>
          <p:nvPr userDrawn="1"/>
        </p:nvSpPr>
        <p:spPr>
          <a:xfrm>
            <a:off x="0" y="0"/>
            <a:ext cx="8463776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2922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8"/>
          <p:cNvSpPr txBox="1">
            <a:spLocks noGrp="1"/>
          </p:cNvSpPr>
          <p:nvPr>
            <p:ph type="body" idx="1"/>
          </p:nvPr>
        </p:nvSpPr>
        <p:spPr>
          <a:xfrm>
            <a:off x="609600" y="2032575"/>
            <a:ext cx="10690000" cy="420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6" name="Google Shape;106;p28"/>
          <p:cNvSpPr txBox="1">
            <a:spLocks noGrp="1"/>
          </p:cNvSpPr>
          <p:nvPr>
            <p:ph type="title"/>
          </p:nvPr>
        </p:nvSpPr>
        <p:spPr>
          <a:xfrm>
            <a:off x="609600" y="518477"/>
            <a:ext cx="10690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dt" idx="10"/>
          </p:nvPr>
        </p:nvSpPr>
        <p:spPr>
          <a:xfrm>
            <a:off x="609600" y="6492771"/>
            <a:ext cx="2763520" cy="29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ftr" idx="11"/>
          </p:nvPr>
        </p:nvSpPr>
        <p:spPr>
          <a:xfrm>
            <a:off x="3805760" y="6492773"/>
            <a:ext cx="4114800" cy="29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2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9"/>
          <p:cNvSpPr txBox="1">
            <a:spLocks noGrp="1"/>
          </p:cNvSpPr>
          <p:nvPr>
            <p:ph type="ctrTitle"/>
          </p:nvPr>
        </p:nvSpPr>
        <p:spPr>
          <a:xfrm>
            <a:off x="609600" y="992767"/>
            <a:ext cx="10692384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subTitle" idx="1"/>
          </p:nvPr>
        </p:nvSpPr>
        <p:spPr>
          <a:xfrm>
            <a:off x="609600" y="3849953"/>
            <a:ext cx="10692384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3" name="Google Shape;113;p29"/>
          <p:cNvSpPr txBox="1">
            <a:spLocks noGrp="1"/>
          </p:cNvSpPr>
          <p:nvPr>
            <p:ph type="dt" idx="10"/>
          </p:nvPr>
        </p:nvSpPr>
        <p:spPr>
          <a:xfrm>
            <a:off x="609600" y="6492771"/>
            <a:ext cx="2763520" cy="29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ftr" idx="11"/>
          </p:nvPr>
        </p:nvSpPr>
        <p:spPr>
          <a:xfrm>
            <a:off x="3805760" y="6492773"/>
            <a:ext cx="4114800" cy="29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0678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Google Shape;14;p12"/>
          <p:cNvSpPr txBox="1">
            <a:spLocks noGrp="1"/>
          </p:cNvSpPr>
          <p:nvPr>
            <p:ph type="body" idx="1"/>
          </p:nvPr>
        </p:nvSpPr>
        <p:spPr>
          <a:xfrm>
            <a:off x="8856617" y="5991497"/>
            <a:ext cx="2926080" cy="79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18275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 SemiBold"/>
              <a:buNone/>
              <a:defRPr sz="160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body" idx="2"/>
          </p:nvPr>
        </p:nvSpPr>
        <p:spPr>
          <a:xfrm>
            <a:off x="447040" y="4627155"/>
            <a:ext cx="7802589" cy="1015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18275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 SemiBold"/>
              <a:buNone/>
              <a:defRPr sz="320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body" idx="3"/>
          </p:nvPr>
        </p:nvSpPr>
        <p:spPr>
          <a:xfrm>
            <a:off x="447041" y="5792283"/>
            <a:ext cx="6580777" cy="79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18275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 SemiBold"/>
              <a:buNone/>
              <a:defRPr sz="1600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11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85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rgbClr val="0120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459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Google Shape;21;p13"/>
          <p:cNvSpPr txBox="1">
            <a:spLocks noGrp="1"/>
          </p:cNvSpPr>
          <p:nvPr>
            <p:ph type="body" idx="1"/>
          </p:nvPr>
        </p:nvSpPr>
        <p:spPr>
          <a:xfrm>
            <a:off x="8061107" y="5735907"/>
            <a:ext cx="3530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ttrocento Sans"/>
              <a:buNone/>
              <a:defRPr sz="1467" b="0" i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body" idx="2"/>
          </p:nvPr>
        </p:nvSpPr>
        <p:spPr>
          <a:xfrm>
            <a:off x="605264" y="5983107"/>
            <a:ext cx="5180800" cy="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Font typeface="Open Sans"/>
              <a:buNone/>
              <a:defRPr sz="1067" b="0" i="0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02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5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5"/>
          <p:cNvSpPr txBox="1">
            <a:spLocks noGrp="1"/>
          </p:cNvSpPr>
          <p:nvPr>
            <p:ph type="title"/>
          </p:nvPr>
        </p:nvSpPr>
        <p:spPr>
          <a:xfrm>
            <a:off x="609600" y="3325091"/>
            <a:ext cx="6270400" cy="2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5867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8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A2E92-910E-2723-1FDF-B85B11C5D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38A6C-1DFC-6B1A-1AB3-4CE46C0FA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16EDD-CAB6-666D-DD1E-26CB0F70C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1BEA-FB4C-43DD-8975-3BD5FF5CD48C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72170-D376-6951-3056-774410FF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1BE0B-128B-439B-E077-C3FB1987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C14AD-7316-44A7-96A3-9154B50FE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23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EF325-0A1F-44B1-434C-CF4A096BC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053" y="819645"/>
            <a:ext cx="11502887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 S up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E3782F-D927-2080-A46B-A699C6B78EA1}"/>
              </a:ext>
            </a:extLst>
          </p:cNvPr>
          <p:cNvGrpSpPr/>
          <p:nvPr userDrawn="1"/>
        </p:nvGrpSpPr>
        <p:grpSpPr>
          <a:xfrm>
            <a:off x="0" y="-2117"/>
            <a:ext cx="12192000" cy="988484"/>
            <a:chOff x="0" y="-1588"/>
            <a:chExt cx="9144000" cy="74136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675B311-8384-7DA4-0592-C757B472E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DBFD52-3C9F-9C15-D1B7-D14EF28B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E66C56-7B52-A0DC-65F5-6E80C245A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3" y="2148090"/>
            <a:ext cx="11524089" cy="41675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FF1A9-DC40-8517-BBF5-BD94612876AA}"/>
              </a:ext>
            </a:extLst>
          </p:cNvPr>
          <p:cNvSpPr/>
          <p:nvPr userDrawn="1"/>
        </p:nvSpPr>
        <p:spPr>
          <a:xfrm>
            <a:off x="239843" y="6315603"/>
            <a:ext cx="1459043" cy="409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620047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9F08A-F93D-E64F-B5FA-93ADCB9BA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6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4799856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1"/>
          </p:nvPr>
        </p:nvSpPr>
        <p:spPr>
          <a:xfrm>
            <a:off x="605264" y="1645920"/>
            <a:ext cx="4799856" cy="407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1"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69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1"/>
          </p:nvPr>
        </p:nvSpPr>
        <p:spPr>
          <a:xfrm>
            <a:off x="8061107" y="5735907"/>
            <a:ext cx="3530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ttrocento Sans"/>
              <a:buNone/>
              <a:defRPr sz="1467" b="0" i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2"/>
          </p:nvPr>
        </p:nvSpPr>
        <p:spPr>
          <a:xfrm>
            <a:off x="605264" y="5983107"/>
            <a:ext cx="5180800" cy="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Font typeface="Open Sans"/>
              <a:buNone/>
              <a:defRPr sz="1067" b="0" i="0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3"/>
          </p:nvPr>
        </p:nvSpPr>
        <p:spPr>
          <a:xfrm>
            <a:off x="605365" y="1645920"/>
            <a:ext cx="10984992" cy="399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47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605264" y="1648865"/>
            <a:ext cx="542544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 SemiBold"/>
              <a:buNone/>
              <a:defRPr b="1" i="0">
                <a:solidFill>
                  <a:schemeClr val="accent6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061107" y="5735907"/>
            <a:ext cx="3530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ttrocento Sans"/>
              <a:buNone/>
              <a:defRPr sz="1467" b="0" i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05264" y="5983107"/>
            <a:ext cx="5180800" cy="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Font typeface="Open Sans"/>
              <a:buNone/>
              <a:defRPr sz="1067" b="0" i="0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05365" y="2218944"/>
            <a:ext cx="5425440" cy="3425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body" idx="5"/>
          </p:nvPr>
        </p:nvSpPr>
        <p:spPr>
          <a:xfrm>
            <a:off x="6161195" y="1645680"/>
            <a:ext cx="5425440" cy="399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65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4" name="Google Shape;54;p19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body" idx="1"/>
          </p:nvPr>
        </p:nvSpPr>
        <p:spPr>
          <a:xfrm>
            <a:off x="8061107" y="5735907"/>
            <a:ext cx="3530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ttrocento Sans"/>
              <a:buNone/>
              <a:defRPr sz="1467" b="0" i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2"/>
          </p:nvPr>
        </p:nvSpPr>
        <p:spPr>
          <a:xfrm>
            <a:off x="605264" y="5983107"/>
            <a:ext cx="5180800" cy="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Font typeface="Open Sans"/>
              <a:buNone/>
              <a:defRPr sz="1067" b="0" i="0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3"/>
          </p:nvPr>
        </p:nvSpPr>
        <p:spPr>
          <a:xfrm>
            <a:off x="605364" y="1645920"/>
            <a:ext cx="5425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body" idx="4"/>
          </p:nvPr>
        </p:nvSpPr>
        <p:spPr>
          <a:xfrm>
            <a:off x="6161199" y="1645920"/>
            <a:ext cx="5425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955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605264" y="2218944"/>
            <a:ext cx="542544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 SemiBold"/>
              <a:buNone/>
              <a:defRPr sz="2000" b="1" i="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6172200" y="2218944"/>
            <a:ext cx="542544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 SemiBold"/>
              <a:buNone/>
              <a:defRPr sz="20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3" name="Google Shape;63;p20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3"/>
          </p:nvPr>
        </p:nvSpPr>
        <p:spPr>
          <a:xfrm>
            <a:off x="605264" y="1648865"/>
            <a:ext cx="1098584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 SemiBold"/>
              <a:buNone/>
              <a:defRPr b="1" i="0">
                <a:solidFill>
                  <a:schemeClr val="accent6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body" idx="4"/>
          </p:nvPr>
        </p:nvSpPr>
        <p:spPr>
          <a:xfrm>
            <a:off x="8061107" y="5735907"/>
            <a:ext cx="3530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ttrocento Sans"/>
              <a:buNone/>
              <a:defRPr sz="1467" b="0" i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body" idx="5"/>
          </p:nvPr>
        </p:nvSpPr>
        <p:spPr>
          <a:xfrm>
            <a:off x="605264" y="5983107"/>
            <a:ext cx="5180800" cy="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Font typeface="Open Sans"/>
              <a:buNone/>
              <a:defRPr sz="1067" b="0" i="0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6"/>
          </p:nvPr>
        </p:nvSpPr>
        <p:spPr>
          <a:xfrm>
            <a:off x="605364" y="2791968"/>
            <a:ext cx="5425440" cy="277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7"/>
          </p:nvPr>
        </p:nvSpPr>
        <p:spPr>
          <a:xfrm>
            <a:off x="6172200" y="2791968"/>
            <a:ext cx="5425440" cy="277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4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3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605265" y="188671"/>
            <a:ext cx="10985841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3300"/>
              <a:buFont typeface="Open Sans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5" name="Google Shape;75;p22"/>
          <p:cNvSpPr txBox="1">
            <a:spLocks noGrp="1"/>
          </p:cNvSpPr>
          <p:nvPr>
            <p:ph type="body" idx="1"/>
          </p:nvPr>
        </p:nvSpPr>
        <p:spPr>
          <a:xfrm>
            <a:off x="605365" y="1645920"/>
            <a:ext cx="10984992" cy="4615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/>
            </a:lvl1pPr>
            <a:lvl2pPr marL="1219170" lvl="1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59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1" descr="Graphical user interface, text&#10;&#10;Description automatically generated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0" y="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1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10690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 sz="3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body" idx="1"/>
          </p:nvPr>
        </p:nvSpPr>
        <p:spPr>
          <a:xfrm>
            <a:off x="663880" y="2558971"/>
            <a:ext cx="10690000" cy="3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 SemiBold"/>
              <a:buNone/>
              <a:defRPr sz="15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Google Shape;10;p11" descr="Graphical user interface, text&#10;&#10;Description automatically generated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0" y="1"/>
            <a:ext cx="12192003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663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4" r:id="rId17"/>
    <p:sldLayoutId id="2147483683" r:id="rId18"/>
    <p:sldLayoutId id="2147483685" r:id="rId19"/>
    <p:sldLayoutId id="2147483686" r:id="rId20"/>
    <p:sldLayoutId id="2147483687" r:id="rId21"/>
    <p:sldLayoutId id="2147483688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customXml" Target="../ink/ink11.xml"/><Relationship Id="rId3" Type="http://schemas.openxmlformats.org/officeDocument/2006/relationships/customXml" Target="../ink/ink2.xml"/><Relationship Id="rId7" Type="http://schemas.openxmlformats.org/officeDocument/2006/relationships/customXml" Target="../ink/ink5.xml"/><Relationship Id="rId12" Type="http://schemas.openxmlformats.org/officeDocument/2006/relationships/customXml" Target="../ink/ink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4.xml"/><Relationship Id="rId11" Type="http://schemas.openxmlformats.org/officeDocument/2006/relationships/customXml" Target="../ink/ink9.xml"/><Relationship Id="rId5" Type="http://schemas.openxmlformats.org/officeDocument/2006/relationships/customXml" Target="../ink/ink3.xml"/><Relationship Id="rId15" Type="http://schemas.openxmlformats.org/officeDocument/2006/relationships/customXml" Target="../ink/ink13.xml"/><Relationship Id="rId10" Type="http://schemas.openxmlformats.org/officeDocument/2006/relationships/customXml" Target="../ink/ink8.xml"/><Relationship Id="rId4" Type="http://schemas.openxmlformats.org/officeDocument/2006/relationships/image" Target="../media/image17.png"/><Relationship Id="rId9" Type="http://schemas.openxmlformats.org/officeDocument/2006/relationships/customXml" Target="../ink/ink7.xml"/><Relationship Id="rId14" Type="http://schemas.openxmlformats.org/officeDocument/2006/relationships/customXml" Target="../ink/ink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en-roads.climateinteractive.org/scenario.html?v=25.1.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1;p1">
            <a:extLst>
              <a:ext uri="{FF2B5EF4-FFF2-40B4-BE49-F238E27FC236}">
                <a16:creationId xmlns:a16="http://schemas.microsoft.com/office/drawing/2014/main" id="{9B214736-42D0-4F53-7F7C-908242A00FFE}"/>
              </a:ext>
            </a:extLst>
          </p:cNvPr>
          <p:cNvSpPr txBox="1">
            <a:spLocks/>
          </p:cNvSpPr>
          <p:nvPr/>
        </p:nvSpPr>
        <p:spPr>
          <a:xfrm>
            <a:off x="246525" y="1263521"/>
            <a:ext cx="7802589" cy="62224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24367" tIns="0" rIns="24367" bIns="0" rtlCol="0" anchor="t" anchorCtr="0">
            <a:normAutofit fontScale="70000" lnSpcReduction="20000"/>
          </a:bodyPr>
          <a:lstStyle>
            <a:lvl1pPr marL="609585" lvl="0" indent="-304792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 SemiBold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65" indent="0" algn="ctr"/>
            <a:r>
              <a:rPr lang="en-US" altLang="zh-CN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System Mapping for Quantitative Modelling</a:t>
            </a:r>
            <a:endParaRPr lang="en-GB" sz="4400" b="1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9" name="Google Shape;119;p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fld id="{00000000-1234-1234-1234-123412341234}" type="slidenum">
              <a:rPr lang="en-GB">
                <a:latin typeface="+mn-lt"/>
                <a:ea typeface="+mn-ea"/>
                <a:cs typeface="+mn-ea"/>
                <a:sym typeface="+mn-lt"/>
              </a:rPr>
              <a:pPr/>
              <a:t>1</a:t>
            </a:fld>
            <a:endParaRPr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58592DF-7B7C-28E7-02FB-303C66433C17}"/>
              </a:ext>
            </a:extLst>
          </p:cNvPr>
          <p:cNvSpPr txBox="1">
            <a:spLocks/>
          </p:cNvSpPr>
          <p:nvPr/>
        </p:nvSpPr>
        <p:spPr>
          <a:xfrm>
            <a:off x="447041" y="4699000"/>
            <a:ext cx="7376159" cy="18857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75" tIns="0" rIns="18275" bIns="0" rtlCol="0" anchor="t" anchorCtr="0">
            <a:normAutofit/>
          </a:bodyPr>
          <a:lstStyle>
            <a:lvl1pPr marL="609585" lvl="0" indent="-304792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 SemiBold"/>
              <a:buNone/>
              <a:defRPr sz="1600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>
                <a:solidFill>
                  <a:schemeClr val="tx1"/>
                </a:solidFill>
              </a:rPr>
              <a:t>Dr Brunilde Verrier</a:t>
            </a:r>
            <a:r>
              <a:rPr lang="en-GB" sz="1800">
                <a:solidFill>
                  <a:schemeClr val="tx1"/>
                </a:solidFill>
              </a:rPr>
              <a:t>, UCL Energy Institute</a:t>
            </a:r>
          </a:p>
          <a:p>
            <a:pPr algn="ctr"/>
            <a:r>
              <a:rPr lang="en-GB" sz="1800" b="1">
                <a:solidFill>
                  <a:schemeClr val="tx1"/>
                </a:solidFill>
              </a:rPr>
              <a:t>Dr Pu Yang</a:t>
            </a:r>
            <a:r>
              <a:rPr lang="en-GB" sz="1800">
                <a:solidFill>
                  <a:schemeClr val="tx1"/>
                </a:solidFill>
              </a:rPr>
              <a:t>, UCL Institute of Sustainable Resources</a:t>
            </a:r>
          </a:p>
          <a:p>
            <a:pPr algn="ctr"/>
            <a:r>
              <a:rPr lang="en-GB" sz="1800" b="1">
                <a:solidFill>
                  <a:schemeClr val="tx1"/>
                </a:solidFill>
              </a:rPr>
              <a:t>Prof Steve Pye</a:t>
            </a:r>
            <a:r>
              <a:rPr lang="en-GB" sz="1800">
                <a:solidFill>
                  <a:schemeClr val="tx1"/>
                </a:solidFill>
              </a:rPr>
              <a:t>, UCL Energy Institute</a:t>
            </a:r>
          </a:p>
        </p:txBody>
      </p:sp>
      <p:sp>
        <p:nvSpPr>
          <p:cNvPr id="9" name="Google Shape;121;p1">
            <a:extLst>
              <a:ext uri="{FF2B5EF4-FFF2-40B4-BE49-F238E27FC236}">
                <a16:creationId xmlns:a16="http://schemas.microsoft.com/office/drawing/2014/main" id="{5CC7B5A4-B710-2AF4-19A5-2D8FF3E6D07B}"/>
              </a:ext>
            </a:extLst>
          </p:cNvPr>
          <p:cNvSpPr txBox="1">
            <a:spLocks/>
          </p:cNvSpPr>
          <p:nvPr/>
        </p:nvSpPr>
        <p:spPr>
          <a:xfrm>
            <a:off x="1" y="2158999"/>
            <a:ext cx="8478078" cy="226676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24367" tIns="0" rIns="24367" bIns="0" rtlCol="0" anchor="t" anchorCtr="0">
            <a:normAutofit/>
          </a:bodyPr>
          <a:lstStyle>
            <a:lvl1pPr marL="609585" lvl="0" indent="-304792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 SemiBold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65" indent="0" algn="ctr"/>
            <a:endParaRPr lang="en-GB" altLang="zh-CN" sz="2800" b="1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71755" indent="0" algn="ctr"/>
            <a:r>
              <a:rPr lang="en-GB" altLang="zh-CN" sz="2800"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Part I: Tool</a:t>
            </a:r>
            <a:endParaRPr lang="en-GB" sz="2800" b="1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71755" indent="0" algn="ctr"/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Part II: Pros and Cons of </a:t>
            </a:r>
            <a:r>
              <a:rPr lang="en-GB" altLang="zh-CN" sz="2800"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Participatory System Mapping</a:t>
            </a:r>
            <a:endParaRPr lang="en-GB" sz="2800" b="1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  <a:p>
            <a:pPr marL="71965" indent="0" algn="ctr"/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Part III: Case study for Kenya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E8D4-15C1-130E-D897-B33E6C213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FD2C-49F5-1EFB-5DE3-112F2C994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Complex systems and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9FD25-D16B-7E0C-4273-FCE8E02CF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SD encourages to make a distinction between the </a:t>
            </a:r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of decision-making and the </a:t>
            </a:r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of decision-making: 1) how and why the decision came about and 2) what is the result and its impact on the rest of the system.</a:t>
            </a:r>
          </a:p>
          <a:p>
            <a:pPr marL="609585" lvl="1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It’s important to unveil the assumptions and perceptions that led to decision-making, because these are often the root causes of problems arising later in the system!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591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E2F61EF8-B644-DC4A-762B-8B03FD837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>
            <a:extLst>
              <a:ext uri="{FF2B5EF4-FFF2-40B4-BE49-F238E27FC236}">
                <a16:creationId xmlns:a16="http://schemas.microsoft.com/office/drawing/2014/main" id="{89D33833-BF49-9BBB-9ADD-B2246D0979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kern="0">
                <a:solidFill>
                  <a:srgbClr val="FFFFFF"/>
                </a:solidFill>
              </a:rPr>
              <a:pPr defTabSz="1219170"/>
              <a:t>11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DB379E-1935-3B01-4F16-18553F754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33211"/>
            <a:ext cx="5629033" cy="24505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1B284A-1E3F-AB6A-7042-D1F6EEAD4E8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Causal Loop Diagrams (CLDs)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FEF2D6-CE6F-B4BB-54CE-5C5D9B14F292}"/>
              </a:ext>
            </a:extLst>
          </p:cNvPr>
          <p:cNvSpPr txBox="1"/>
          <p:nvPr/>
        </p:nvSpPr>
        <p:spPr>
          <a:xfrm>
            <a:off x="172439" y="5930133"/>
            <a:ext cx="8724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prstClr val="black"/>
                </a:solidFill>
                <a:latin typeface="Aptos" panose="02110004020202020204"/>
              </a:rPr>
              <a:t>! Polarities must be thoroughly respected as CLDs can become large diagrams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2DBB48-C133-3607-A98D-12C1E881A05E}"/>
              </a:ext>
            </a:extLst>
          </p:cNvPr>
          <p:cNvGrpSpPr/>
          <p:nvPr/>
        </p:nvGrpSpPr>
        <p:grpSpPr>
          <a:xfrm>
            <a:off x="753371" y="3854366"/>
            <a:ext cx="8977535" cy="1938992"/>
            <a:chOff x="1396497" y="3556462"/>
            <a:chExt cx="8977535" cy="1938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FAB8F8-AE6A-8A15-2864-5350E49AB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455" t="1746" r="72782" b="79812"/>
            <a:stretch/>
          </p:blipFill>
          <p:spPr>
            <a:xfrm>
              <a:off x="1437993" y="3607746"/>
              <a:ext cx="370114" cy="34573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FFD109-789A-5F78-0008-34ACB2A46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606" t="21927" r="83365" b="55427"/>
            <a:stretch/>
          </p:blipFill>
          <p:spPr>
            <a:xfrm>
              <a:off x="1437993" y="3912478"/>
              <a:ext cx="298009" cy="424543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3E15E80-F7E1-411F-723E-DDE9FCBD47B7}"/>
                </a:ext>
              </a:extLst>
            </p:cNvPr>
            <p:cNvGrpSpPr/>
            <p:nvPr/>
          </p:nvGrpSpPr>
          <p:grpSpPr>
            <a:xfrm>
              <a:off x="1396497" y="3556462"/>
              <a:ext cx="8977535" cy="1938992"/>
              <a:chOff x="1396497" y="3556462"/>
              <a:chExt cx="8977535" cy="193899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DBB764-CA05-0AA9-710D-DF22B76BC2EE}"/>
                  </a:ext>
                </a:extLst>
              </p:cNvPr>
              <p:cNvSpPr txBox="1"/>
              <p:nvPr/>
            </p:nvSpPr>
            <p:spPr>
              <a:xfrm>
                <a:off x="1464029" y="3556462"/>
                <a:ext cx="89100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prstClr val="black"/>
                    </a:solidFill>
                    <a:latin typeface="Aptos" panose="02110004020202020204"/>
                  </a:rPr>
                  <a:t>   : a change in A causes a change in B in the same direction</a:t>
                </a:r>
              </a:p>
              <a:p>
                <a:r>
                  <a:rPr lang="en-GB" sz="2400">
                    <a:solidFill>
                      <a:prstClr val="black"/>
                    </a:solidFill>
                    <a:latin typeface="Aptos" panose="02110004020202020204"/>
                  </a:rPr>
                  <a:t>   : a change in A causes a change in B in the opposite direction</a:t>
                </a:r>
              </a:p>
              <a:p>
                <a:r>
                  <a:rPr lang="en-GB" sz="2400">
                    <a:solidFill>
                      <a:prstClr val="black"/>
                    </a:solidFill>
                    <a:latin typeface="Aptos" panose="02110004020202020204"/>
                  </a:rPr>
                  <a:t>||: delay mark</a:t>
                </a:r>
              </a:p>
              <a:p>
                <a:r>
                  <a:rPr lang="en-GB" sz="2400">
                    <a:solidFill>
                      <a:prstClr val="black"/>
                    </a:solidFill>
                    <a:latin typeface="Aptos" panose="02110004020202020204"/>
                  </a:rPr>
                  <a:t>   : a reinforcing feedback loop </a:t>
                </a:r>
              </a:p>
              <a:p>
                <a:r>
                  <a:rPr lang="en-GB" sz="2400">
                    <a:solidFill>
                      <a:prstClr val="black"/>
                    </a:solidFill>
                    <a:latin typeface="Aptos" panose="02110004020202020204"/>
                  </a:rPr>
                  <a:t>   : a balancing feedback loop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207DFC3-E50C-0AA4-D63B-ABE26A9D35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4302" t="45902" r="32314" b="29710"/>
              <a:stretch/>
            </p:blipFill>
            <p:spPr>
              <a:xfrm>
                <a:off x="1437993" y="5050410"/>
                <a:ext cx="309054" cy="42454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8324E0E-BE67-B791-B170-B823822E0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7908" t="20186" r="18219" b="56007"/>
              <a:stretch/>
            </p:blipFill>
            <p:spPr>
              <a:xfrm>
                <a:off x="1396497" y="4693080"/>
                <a:ext cx="381000" cy="4463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68998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9D5365A8-1DA3-6DDB-1765-B9FDFEC66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>
            <a:extLst>
              <a:ext uri="{FF2B5EF4-FFF2-40B4-BE49-F238E27FC236}">
                <a16:creationId xmlns:a16="http://schemas.microsoft.com/office/drawing/2014/main" id="{F9EDD506-196C-A85B-0A6B-8375CB3CB51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kern="0">
                <a:solidFill>
                  <a:srgbClr val="FFFFFF"/>
                </a:solidFill>
              </a:rPr>
              <a:pPr defTabSz="1219170"/>
              <a:t>12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7" name="Picture 6" descr="A diagram of a diagram of a population&#10;&#10;Description automatically generated">
            <a:extLst>
              <a:ext uri="{FF2B5EF4-FFF2-40B4-BE49-F238E27FC236}">
                <a16:creationId xmlns:a16="http://schemas.microsoft.com/office/drawing/2014/main" id="{6CAA5431-BF33-16BB-04C0-BEFA4F87E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79" y="3454575"/>
            <a:ext cx="7491314" cy="28970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B38C23C-425D-C01F-3D32-6AD3453F88BF}"/>
              </a:ext>
            </a:extLst>
          </p:cNvPr>
          <p:cNvSpPr txBox="1">
            <a:spLocks/>
          </p:cNvSpPr>
          <p:nvPr/>
        </p:nvSpPr>
        <p:spPr>
          <a:xfrm>
            <a:off x="393031" y="2976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Stock and flow models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2715C5-21CF-3DB8-F2FC-C4ECFC2BB8DD}"/>
              </a:ext>
            </a:extLst>
          </p:cNvPr>
          <p:cNvSpPr txBox="1">
            <a:spLocks/>
          </p:cNvSpPr>
          <p:nvPr/>
        </p:nvSpPr>
        <p:spPr>
          <a:xfrm>
            <a:off x="393031" y="16232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can be: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Stocks accumulating over time (amount)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Flows (rate of change = amount/time)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Converters and external inputs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4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70F9A9AA-9B82-027B-6EE3-784175364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>
            <a:extLst>
              <a:ext uri="{FF2B5EF4-FFF2-40B4-BE49-F238E27FC236}">
                <a16:creationId xmlns:a16="http://schemas.microsoft.com/office/drawing/2014/main" id="{BC488040-A487-D8A7-7973-198AA4086F2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kern="0">
                <a:solidFill>
                  <a:srgbClr val="FFFFFF"/>
                </a:solidFill>
              </a:rPr>
              <a:pPr defTabSz="1219170"/>
              <a:t>13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70AE2B-26E0-068D-E4B6-F2C5502DD4C1}"/>
              </a:ext>
            </a:extLst>
          </p:cNvPr>
          <p:cNvSpPr txBox="1">
            <a:spLocks/>
          </p:cNvSpPr>
          <p:nvPr/>
        </p:nvSpPr>
        <p:spPr>
          <a:xfrm>
            <a:off x="520566" y="13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SD tools to quantify intangibles</a:t>
            </a:r>
          </a:p>
        </p:txBody>
      </p:sp>
      <p:pic>
        <p:nvPicPr>
          <p:cNvPr id="19" name="Picture 51" descr="Diagram&#10;&#10;Description automatically generated">
            <a:extLst>
              <a:ext uri="{FF2B5EF4-FFF2-40B4-BE49-F238E27FC236}">
                <a16:creationId xmlns:a16="http://schemas.microsoft.com/office/drawing/2014/main" id="{95D6EA4B-7275-4F8E-BFBE-A2C19BB6F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" r="-278" b="-337"/>
          <a:stretch/>
        </p:blipFill>
        <p:spPr>
          <a:xfrm>
            <a:off x="6607633" y="1636444"/>
            <a:ext cx="4646278" cy="3882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778BF1-00C0-C002-0294-5C4A867969FA}"/>
              </a:ext>
            </a:extLst>
          </p:cNvPr>
          <p:cNvSpPr txBox="1"/>
          <p:nvPr/>
        </p:nvSpPr>
        <p:spPr>
          <a:xfrm>
            <a:off x="0" y="6492875"/>
            <a:ext cx="3970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>
                <a:solidFill>
                  <a:prstClr val="black"/>
                </a:solidFill>
                <a:latin typeface="Aptos" panose="02110004020202020204"/>
              </a:rPr>
              <a:t>Source: Schoenberg et al 2020, System Dynamics Review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E137A22-D9EE-9736-923D-DF14F757A1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2" t="-187" r="33739" b="30435"/>
          <a:stretch/>
        </p:blipFill>
        <p:spPr>
          <a:xfrm>
            <a:off x="790597" y="2125223"/>
            <a:ext cx="3893453" cy="2905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215BA9-7399-F72E-DCA0-4665319A73AB}"/>
              </a:ext>
            </a:extLst>
          </p:cNvPr>
          <p:cNvSpPr txBox="1"/>
          <p:nvPr/>
        </p:nvSpPr>
        <p:spPr>
          <a:xfrm>
            <a:off x="388643" y="1317807"/>
            <a:ext cx="6097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ptos" panose="02110004020202020204"/>
                <a:ea typeface="ＭＳ Ｐゴシック"/>
              </a:rPr>
              <a:t>Information delays (representing difference between actual and perceived value)</a:t>
            </a:r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4EB68-3E04-A9AE-5CBA-26499BDA5EB8}"/>
              </a:ext>
            </a:extLst>
          </p:cNvPr>
          <p:cNvSpPr txBox="1"/>
          <p:nvPr/>
        </p:nvSpPr>
        <p:spPr>
          <a:xfrm>
            <a:off x="3015631" y="5346168"/>
            <a:ext cx="45671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ptos" panose="02110004020202020204"/>
                <a:ea typeface="ＭＳ Ｐゴシック"/>
              </a:rPr>
              <a:t>Graphical functions (estimated non-linear relationship)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6DD93-B537-EC3A-3809-B05E582572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640"/>
          <a:stretch/>
        </p:blipFill>
        <p:spPr>
          <a:xfrm>
            <a:off x="7169369" y="1903378"/>
            <a:ext cx="5088586" cy="361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4C749-1F8A-415D-AE42-ADA64E07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152" y="4473553"/>
            <a:ext cx="9017696" cy="118784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zh-CN" sz="4000" b="1">
                <a:solidFill>
                  <a:srgbClr val="CC9900"/>
                </a:solidFill>
                <a:latin typeface="Museo Sans 100"/>
                <a:ea typeface="ＭＳ Ｐゴシック" charset="0"/>
                <a:cs typeface="Museo Sans 100"/>
              </a:rPr>
              <a:t>2.</a:t>
            </a:r>
            <a:r>
              <a:rPr lang="de-DE" sz="4000" b="1">
                <a:solidFill>
                  <a:srgbClr val="CC9900"/>
                </a:solidFill>
                <a:latin typeface="Museo Sans 100"/>
                <a:ea typeface="ＭＳ Ｐゴシック" charset="0"/>
                <a:cs typeface="Museo Sans 100"/>
              </a:rPr>
              <a:t>Three helpful functions to model behaviours</a:t>
            </a:r>
            <a:r>
              <a:rPr lang="en-US" sz="4000" b="1">
                <a:solidFill>
                  <a:srgbClr val="CC9900"/>
                </a:solidFill>
                <a:latin typeface="Museo Sans 100"/>
                <a:ea typeface="ＭＳ Ｐゴシック" charset="0"/>
                <a:cs typeface="Museo Sans 100"/>
              </a:rPr>
              <a:t> </a:t>
            </a:r>
            <a:endParaRPr lang="en-GB" altLang="zh-CN" sz="4000" b="1">
              <a:solidFill>
                <a:srgbClr val="CC9900"/>
              </a:solidFill>
              <a:latin typeface="Museo Sans 100"/>
              <a:ea typeface="ＭＳ Ｐゴシック" charset="0"/>
              <a:cs typeface="Museo Sans 10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AFC2E9-1163-48AD-A38D-4074408AA74E}"/>
              </a:ext>
            </a:extLst>
          </p:cNvPr>
          <p:cNvSpPr/>
          <p:nvPr/>
        </p:nvSpPr>
        <p:spPr>
          <a:xfrm>
            <a:off x="1522022" y="6098967"/>
            <a:ext cx="3049979" cy="27175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>
                <a:cs typeface="Arial"/>
              </a:rPr>
              <a:t>TREND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73AC11-839F-4A45-8830-AC06B3994982}"/>
              </a:ext>
            </a:extLst>
          </p:cNvPr>
          <p:cNvSpPr/>
          <p:nvPr/>
        </p:nvSpPr>
        <p:spPr>
          <a:xfrm>
            <a:off x="4572001" y="6098967"/>
            <a:ext cx="3048002" cy="27175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  <a:cs typeface="Arial"/>
              </a:rPr>
              <a:t>DELAY/SMOOTH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EB8FD1-2909-47C6-985A-1A60354F6FAA}"/>
              </a:ext>
            </a:extLst>
          </p:cNvPr>
          <p:cNvSpPr/>
          <p:nvPr/>
        </p:nvSpPr>
        <p:spPr>
          <a:xfrm>
            <a:off x="7619999" y="6098967"/>
            <a:ext cx="3048001" cy="27175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  <a:cs typeface="Arial"/>
              </a:rPr>
              <a:t>MULTIPLIER</a:t>
            </a:r>
          </a:p>
        </p:txBody>
      </p:sp>
    </p:spTree>
    <p:extLst>
      <p:ext uri="{BB962C8B-B14F-4D97-AF65-F5344CB8AC3E}">
        <p14:creationId xmlns:p14="http://schemas.microsoft.com/office/powerpoint/2010/main" val="1292040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900001"/>
            <a:ext cx="8964488" cy="10080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de-DE" sz="3000" b="1">
                <a:solidFill>
                  <a:srgbClr val="CC9900"/>
                </a:solidFill>
                <a:latin typeface="Museo Sans 100"/>
                <a:ea typeface="ＭＳ Ｐゴシック" charset="0"/>
              </a:rPr>
              <a:t>a) Representing the formation of expectations: TREND</a:t>
            </a:r>
            <a:endParaRPr lang="en-GB" sz="3000" b="1">
              <a:solidFill>
                <a:srgbClr val="CC9900"/>
              </a:solidFill>
              <a:latin typeface="Museo Sans 100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960742"/>
            <a:ext cx="8868876" cy="4176712"/>
          </a:xfrm>
        </p:spPr>
        <p:txBody>
          <a:bodyPr/>
          <a:lstStyle/>
          <a:p>
            <a:r>
              <a:rPr lang="de-DE" sz="2000">
                <a:latin typeface="Museo Sans 100" panose="02000000000000000000"/>
              </a:rPr>
              <a:t>Our </a:t>
            </a:r>
            <a:r>
              <a:rPr lang="de-DE" sz="2000">
                <a:latin typeface="Museo Sans 100" panose="02000000000000000000"/>
                <a:cs typeface="Arial"/>
              </a:rPr>
              <a:t>expectations and beliefs are usually extrapolated from past information</a:t>
            </a:r>
          </a:p>
          <a:p>
            <a:endParaRPr lang="de-DE" sz="2000">
              <a:latin typeface="Museo Sans 100" panose="02000000000000000000"/>
              <a:cs typeface="Arial"/>
            </a:endParaRPr>
          </a:p>
          <a:p>
            <a:r>
              <a:rPr lang="de-DE" sz="2000">
                <a:latin typeface="Museo Sans 100" panose="02000000000000000000"/>
                <a:cs typeface="Arial"/>
              </a:rPr>
              <a:t>The function "Trend" </a:t>
            </a:r>
            <a:r>
              <a:rPr lang="en-US" sz="2000">
                <a:latin typeface="Museo Sans 100" panose="02000000000000000000"/>
                <a:ea typeface="+mn-lt"/>
                <a:cs typeface="+mn-lt"/>
              </a:rPr>
              <a:t>produces as output a judgment of the current trend in the input variable (agents forming expectations)</a:t>
            </a:r>
          </a:p>
          <a:p>
            <a:endParaRPr lang="en-US" sz="2000">
              <a:latin typeface="Museo Sans 100" panose="02000000000000000000"/>
              <a:cs typeface="Arial"/>
            </a:endParaRPr>
          </a:p>
          <a:p>
            <a:r>
              <a:rPr lang="en-US" sz="2000">
                <a:latin typeface="Museo Sans 100" panose="02000000000000000000"/>
                <a:cs typeface="Arial"/>
              </a:rPr>
              <a:t>Input: </a:t>
            </a:r>
            <a:r>
              <a:rPr lang="en-US" sz="2000" b="1">
                <a:latin typeface="Museo Sans 100" panose="02000000000000000000"/>
                <a:cs typeface="Arial"/>
              </a:rPr>
              <a:t>the current value of</a:t>
            </a:r>
            <a:r>
              <a:rPr lang="en-US" sz="2000">
                <a:latin typeface="Museo Sans 100" panose="02000000000000000000"/>
                <a:cs typeface="Arial"/>
              </a:rPr>
              <a:t> </a:t>
            </a:r>
            <a:r>
              <a:rPr lang="en-US" sz="2000" b="1">
                <a:latin typeface="Museo Sans 100" panose="02000000000000000000"/>
                <a:cs typeface="Arial"/>
              </a:rPr>
              <a:t>any variable </a:t>
            </a:r>
            <a:r>
              <a:rPr lang="en-US" sz="2000">
                <a:latin typeface="Museo Sans 100" panose="02000000000000000000"/>
                <a:cs typeface="Arial"/>
              </a:rPr>
              <a:t>(% Covid cases, global CO2 emissions)</a:t>
            </a:r>
            <a:endParaRPr lang="en-US" sz="2000">
              <a:latin typeface="Museo Sans 100" panose="02000000000000000000"/>
              <a:ea typeface="ＭＳ Ｐゴシック"/>
              <a:cs typeface="+mn-lt"/>
            </a:endParaRPr>
          </a:p>
          <a:p>
            <a:r>
              <a:rPr lang="en-US" sz="2000">
                <a:latin typeface="Museo Sans 100" panose="02000000000000000000"/>
                <a:cs typeface="Arial"/>
              </a:rPr>
              <a:t>Output: </a:t>
            </a:r>
            <a:r>
              <a:rPr lang="en-US" sz="2000" b="1">
                <a:latin typeface="Museo Sans 100" panose="02000000000000000000"/>
                <a:cs typeface="Arial"/>
              </a:rPr>
              <a:t>the expected fractional growth rate in the input variable </a:t>
            </a:r>
            <a:r>
              <a:rPr lang="en-US" sz="2000">
                <a:latin typeface="Museo Sans 100" panose="02000000000000000000"/>
                <a:cs typeface="Arial"/>
              </a:rPr>
              <a:t>(expected rate of change expressed as a fraction of the input/time unit)</a:t>
            </a:r>
            <a:endParaRPr lang="de-DE" sz="2000" b="1">
              <a:latin typeface="Museo Sans 100" panose="02000000000000000000"/>
            </a:endParaRPr>
          </a:p>
          <a:p>
            <a:endParaRPr lang="de-DE" sz="2000">
              <a:latin typeface="Museo Sans 100" panose="02000000000000000000"/>
              <a:cs typeface="Arial"/>
            </a:endParaRPr>
          </a:p>
          <a:p>
            <a:endParaRPr lang="de-DE" sz="2000">
              <a:latin typeface="Museo Sans 100" panose="0200000000000000000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429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9414FB-CA3F-438A-B7FF-A4F0BD29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900001"/>
            <a:ext cx="8784976" cy="10080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de-DE" sz="3000" b="1">
                <a:solidFill>
                  <a:srgbClr val="CC9900"/>
                </a:solidFill>
                <a:latin typeface="Museo Sans 100"/>
                <a:ea typeface="ＭＳ Ｐゴシック" charset="0"/>
              </a:rPr>
              <a:t>a) Representing the formation of expectations: TREND</a:t>
            </a:r>
            <a:endParaRPr lang="en-GB" sz="3000" b="1">
              <a:solidFill>
                <a:srgbClr val="CC9900"/>
              </a:solidFill>
              <a:latin typeface="Museo Sans 100"/>
              <a:ea typeface="ＭＳ Ｐゴシック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BB9B1-9A69-4A95-A786-585E3D98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1727201"/>
            <a:ext cx="8489950" cy="4176712"/>
          </a:xfrm>
        </p:spPr>
        <p:txBody>
          <a:bodyPr/>
          <a:lstStyle/>
          <a:p>
            <a:r>
              <a:rPr lang="en-US" sz="2000" b="1">
                <a:latin typeface="Museo Sans 100" panose="02000000000000000000"/>
                <a:ea typeface="+mn-lt"/>
                <a:cs typeface="+mn-lt"/>
              </a:rPr>
              <a:t>Perceived present condition: </a:t>
            </a:r>
            <a:r>
              <a:rPr lang="en-US" sz="2000">
                <a:latin typeface="Museo Sans 100" panose="02000000000000000000"/>
                <a:ea typeface="+mn-lt"/>
                <a:cs typeface="+mn-lt"/>
              </a:rPr>
              <a:t>input delayed by time to perceive  information (e.g. lag between measurement and reporting) </a:t>
            </a:r>
          </a:p>
          <a:p>
            <a:r>
              <a:rPr lang="en-US" sz="2000" b="1">
                <a:latin typeface="Museo Sans 100" panose="02000000000000000000"/>
                <a:ea typeface="+mn-lt"/>
                <a:cs typeface="+mn-lt"/>
              </a:rPr>
              <a:t>Reference condition:</a:t>
            </a:r>
            <a:r>
              <a:rPr lang="en-US" sz="2000">
                <a:latin typeface="Museo Sans 100" panose="02000000000000000000"/>
                <a:ea typeface="+mn-lt"/>
                <a:cs typeface="+mn-lt"/>
              </a:rPr>
              <a:t> weighted average of past values over chosen time horizon</a:t>
            </a:r>
            <a:endParaRPr lang="en-US" sz="2000">
              <a:latin typeface="Museo Sans 100" panose="02000000000000000000"/>
              <a:cs typeface="Arial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35274C8-AB98-4C07-ACD6-37ABBE93E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151" y="3133726"/>
            <a:ext cx="8366657" cy="355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48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B4C8AA-D2E4-4049-9476-1981AB8120D8}"/>
              </a:ext>
            </a:extLst>
          </p:cNvPr>
          <p:cNvSpPr>
            <a:spLocks noGrp="1"/>
          </p:cNvSpPr>
          <p:nvPr/>
        </p:nvSpPr>
        <p:spPr bwMode="auto">
          <a:xfrm>
            <a:off x="1724484" y="900001"/>
            <a:ext cx="9056638" cy="53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lc="http://schemas.openxmlformats.org/drawingml/2006/lockedCanvas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GB" sz="3000" b="1">
                <a:solidFill>
                  <a:srgbClr val="CC9900"/>
                </a:solidFill>
                <a:latin typeface="Museo Sans 100"/>
              </a:rPr>
              <a:t>b) Delays and smooths 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1222CCB-A41F-4D5D-B720-0B07F25F4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6" r="3754" b="-6044"/>
          <a:stretch/>
        </p:blipFill>
        <p:spPr>
          <a:xfrm>
            <a:off x="6820804" y="1431815"/>
            <a:ext cx="3628354" cy="206700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9E8196B-FA80-41AF-9AD8-92C3A4A6F9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2" t="-187" r="33739" b="30435"/>
          <a:stretch/>
        </p:blipFill>
        <p:spPr>
          <a:xfrm>
            <a:off x="6818605" y="3749184"/>
            <a:ext cx="3447236" cy="25722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E023F-CFAE-4B53-B0D2-6792F1392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485" y="2147780"/>
            <a:ext cx="5536168" cy="417671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sz="2000">
                <a:latin typeface="Museo Sans 100" panose="02000000000000000000"/>
                <a:cs typeface="Arial"/>
              </a:rPr>
              <a:t>Delay: Material delay </a:t>
            </a:r>
            <a:endParaRPr lang="en-US" sz="2000">
              <a:latin typeface="Museo Sans 100" panose="02000000000000000000"/>
              <a:cs typeface="Arial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b="1">
                <a:latin typeface="Museo Sans 100" panose="02000000000000000000"/>
                <a:cs typeface="Arial"/>
              </a:rPr>
              <a:t>DELAY1(&lt;input&gt;, &lt;delay duration&gt;, [&lt;initial&gt;])</a:t>
            </a:r>
            <a:endParaRPr lang="en-US" sz="1800">
              <a:latin typeface="Museo Sans 100" panose="02000000000000000000"/>
              <a:ea typeface="+mn-lt"/>
              <a:cs typeface="+mn-lt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000">
                <a:latin typeface="Museo Sans 100" panose="02000000000000000000"/>
                <a:ea typeface="+mn-lt"/>
                <a:cs typeface="+mn-lt"/>
              </a:rPr>
              <a:t>This structure is a draining process.</a:t>
            </a:r>
            <a:endParaRPr lang="en-US" sz="2000">
              <a:latin typeface="Museo Sans 100" panose="0200000000000000000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2000">
              <a:latin typeface="Museo Sans 100" panose="02000000000000000000"/>
              <a:cs typeface="Arial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2000" b="1">
              <a:latin typeface="Museo Sans 100" panose="02000000000000000000"/>
              <a:cs typeface="Arial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2000" b="1">
              <a:latin typeface="Museo Sans 100" panose="02000000000000000000"/>
              <a:cs typeface="Arial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2000" b="1">
              <a:latin typeface="Museo Sans 100" panose="02000000000000000000"/>
              <a:cs typeface="Arial"/>
            </a:endParaRPr>
          </a:p>
          <a:p>
            <a:pPr>
              <a:spcBef>
                <a:spcPct val="0"/>
              </a:spcBef>
            </a:pPr>
            <a:r>
              <a:rPr lang="en-GB" sz="2000">
                <a:latin typeface="Museo Sans 100" panose="02000000000000000000"/>
                <a:cs typeface="Arial"/>
              </a:rPr>
              <a:t>Smooth: information delay  </a:t>
            </a:r>
            <a:endParaRPr lang="en-US" sz="2000">
              <a:latin typeface="Museo Sans 100" panose="02000000000000000000"/>
              <a:cs typeface="Arial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sz="2000">
                <a:latin typeface="Museo Sans 100" panose="02000000000000000000"/>
                <a:cs typeface="Arial"/>
              </a:rPr>
              <a:t>(creating difference between actual and perceived condition) </a:t>
            </a:r>
            <a:endParaRPr lang="en-US" sz="2000">
              <a:latin typeface="Museo Sans 100" panose="02000000000000000000"/>
              <a:cs typeface="Arial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b="1">
                <a:latin typeface="Museo Sans 100" panose="02000000000000000000"/>
                <a:cs typeface="Arial"/>
              </a:rPr>
              <a:t>SMTH1(&lt;input&gt;&lt;averaging time&gt;, [&lt;initial&gt;])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>
                <a:latin typeface="Museo Sans 100" panose="02000000000000000000"/>
                <a:ea typeface="+mn-lt"/>
                <a:cs typeface="+mn-lt"/>
              </a:rPr>
              <a:t>This structure is a stock-adjustment process. </a:t>
            </a:r>
            <a:endParaRPr lang="en-US" sz="1800">
              <a:latin typeface="Museo Sans 100" panose="02000000000000000000"/>
              <a:cs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99ED01F-9119-4B0D-97E1-89F7301D7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061" y="5190638"/>
            <a:ext cx="1266131" cy="515863"/>
          </a:xfrm>
          <a:prstGeom prst="rect">
            <a:avLst/>
          </a:prstGeom>
        </p:spPr>
      </p:pic>
      <p:pic>
        <p:nvPicPr>
          <p:cNvPr id="7" name="Picture 6" descr="Text, chat or text message&#10;&#10;Description automatically generated">
            <a:extLst>
              <a:ext uri="{FF2B5EF4-FFF2-40B4-BE49-F238E27FC236}">
                <a16:creationId xmlns:a16="http://schemas.microsoft.com/office/drawing/2014/main" id="{96565291-1C61-42E6-8E39-688B86B34B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7"/>
          <a:stretch/>
        </p:blipFill>
        <p:spPr>
          <a:xfrm>
            <a:off x="7870387" y="2571606"/>
            <a:ext cx="1543848" cy="92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76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D36B1B6-F6AD-472C-A1B6-F6A2D31D8AD2}"/>
                  </a:ext>
                </a:extLst>
              </p14:cNvPr>
              <p14:cNvContentPartPr/>
              <p14:nvPr/>
            </p14:nvContentPartPr>
            <p14:xfrm>
              <a:off x="-1115124" y="1250019"/>
              <a:ext cx="9525" cy="952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D36B1B6-F6AD-472C-A1B6-F6A2D31D8A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353249" y="1011894"/>
                <a:ext cx="476250" cy="47625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84FAB6FC-F1AD-F446-A0DB-31DF1FD8C05E}"/>
              </a:ext>
            </a:extLst>
          </p:cNvPr>
          <p:cNvSpPr/>
          <p:nvPr/>
        </p:nvSpPr>
        <p:spPr>
          <a:xfrm>
            <a:off x="2439927" y="5622922"/>
            <a:ext cx="1915945" cy="807107"/>
          </a:xfrm>
          <a:prstGeom prst="ellipse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A7F3EA-F213-4419-B107-8071AB2EC7A4}"/>
              </a:ext>
            </a:extLst>
          </p:cNvPr>
          <p:cNvSpPr txBox="1"/>
          <p:nvPr/>
        </p:nvSpPr>
        <p:spPr>
          <a:xfrm>
            <a:off x="1641741" y="1506440"/>
            <a:ext cx="845700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useo Sans 100" panose="02000000000000000000"/>
                <a:ea typeface="ＭＳ Ｐゴシック"/>
              </a:rPr>
              <a:t>Behaviors and perceptions often results from nonlinear relationships</a:t>
            </a:r>
            <a:endParaRPr lang="en-US" sz="2000">
              <a:latin typeface="Museo Sans 100" panose="02000000000000000000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useo Sans 100" panose="02000000000000000000"/>
                <a:ea typeface="ＭＳ Ｐゴシック"/>
              </a:rPr>
              <a:t>Graphical functions help represent estimated probabilities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A5F145-5036-420F-97FC-DCAB169D3A52}"/>
              </a:ext>
            </a:extLst>
          </p:cNvPr>
          <p:cNvSpPr>
            <a:spLocks noGrp="1"/>
          </p:cNvSpPr>
          <p:nvPr/>
        </p:nvSpPr>
        <p:spPr bwMode="auto">
          <a:xfrm>
            <a:off x="1724484" y="900000"/>
            <a:ext cx="10655588" cy="49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lc="http://schemas.openxmlformats.org/drawingml/2006/lockedCanvas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GB" sz="3000" b="1">
                <a:solidFill>
                  <a:srgbClr val="CC9900"/>
                </a:solidFill>
                <a:latin typeface="Museo Sans 100"/>
              </a:rPr>
              <a:t>c) Multipliers (and graphical functions) </a:t>
            </a:r>
          </a:p>
        </p:txBody>
      </p:sp>
      <p:pic>
        <p:nvPicPr>
          <p:cNvPr id="19" name="Picture 51" descr="Diagram&#10;&#10;Description automatically generated">
            <a:extLst>
              <a:ext uri="{FF2B5EF4-FFF2-40B4-BE49-F238E27FC236}">
                <a16:creationId xmlns:a16="http://schemas.microsoft.com/office/drawing/2014/main" id="{95D6EA4B-7275-4F8E-BFBE-A2C19BB6F1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9" r="-278" b="-337"/>
          <a:stretch/>
        </p:blipFill>
        <p:spPr>
          <a:xfrm>
            <a:off x="6473254" y="2739163"/>
            <a:ext cx="4192169" cy="3503303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340A1FC-4756-44EB-9B59-B022A8899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6947" y="2270019"/>
            <a:ext cx="4642780" cy="460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3249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CCB7ED4-163E-4330-A47A-BA0AF686E041}"/>
                  </a:ext>
                </a:extLst>
              </p14:cNvPr>
              <p14:cNvContentPartPr/>
              <p14:nvPr/>
            </p14:nvContentPartPr>
            <p14:xfrm>
              <a:off x="7418534" y="5328552"/>
              <a:ext cx="9525" cy="9525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CCB7ED4-163E-4330-A47A-BA0AF686E0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0409" y="5090427"/>
                <a:ext cx="476250" cy="47625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DD7C7F93-25B9-4247-9D36-28536354FB0D}"/>
              </a:ext>
            </a:extLst>
          </p:cNvPr>
          <p:cNvSpPr txBox="1"/>
          <p:nvPr/>
        </p:nvSpPr>
        <p:spPr>
          <a:xfrm>
            <a:off x="9451248" y="2935131"/>
            <a:ext cx="24240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ea typeface="ＭＳ Ｐゴシック"/>
              </a:rPr>
              <a:t>S-shape 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D72CC7-7C91-A744-A644-42E91A4C0988}"/>
              </a:ext>
            </a:extLst>
          </p:cNvPr>
          <p:cNvGrpSpPr/>
          <p:nvPr/>
        </p:nvGrpSpPr>
        <p:grpSpPr>
          <a:xfrm>
            <a:off x="1770577" y="2234081"/>
            <a:ext cx="8830217" cy="3852443"/>
            <a:chOff x="246576" y="1497063"/>
            <a:chExt cx="8830217" cy="385244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5D6CC5-1674-4815-8EF4-FA2CF198BCDA}"/>
                </a:ext>
              </a:extLst>
            </p:cNvPr>
            <p:cNvSpPr txBox="1"/>
            <p:nvPr/>
          </p:nvSpPr>
          <p:spPr>
            <a:xfrm>
              <a:off x="7738452" y="4466063"/>
              <a:ext cx="89494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>
                  <a:latin typeface="Arial"/>
                  <a:ea typeface="ＭＳ Ｐゴシック"/>
                </a:rPr>
                <a:t>1</a:t>
              </a:r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9BDD8CE-0DFD-44A3-8438-744DAA34CA27}"/>
                </a:ext>
              </a:extLst>
            </p:cNvPr>
            <p:cNvSpPr txBox="1"/>
            <p:nvPr/>
          </p:nvSpPr>
          <p:spPr>
            <a:xfrm>
              <a:off x="4566264" y="4168884"/>
              <a:ext cx="89494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>
                  <a:latin typeface="Arial"/>
                  <a:ea typeface="ＭＳ Ｐゴシック"/>
                </a:rPr>
                <a:t>0</a:t>
              </a:r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329D1F8-C575-4E24-8FFE-B05127BEBEEE}"/>
                </a:ext>
              </a:extLst>
            </p:cNvPr>
            <p:cNvGrpSpPr/>
            <p:nvPr/>
          </p:nvGrpSpPr>
          <p:grpSpPr>
            <a:xfrm>
              <a:off x="246576" y="1508493"/>
              <a:ext cx="4374892" cy="3841013"/>
              <a:chOff x="4655171" y="1619899"/>
              <a:chExt cx="4374892" cy="384101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423AA3-2800-4F5F-BC22-30291646FF01}"/>
                  </a:ext>
                </a:extLst>
              </p:cNvPr>
              <p:cNvSpPr txBox="1"/>
              <p:nvPr/>
            </p:nvSpPr>
            <p:spPr>
              <a:xfrm>
                <a:off x="5137082" y="5047659"/>
                <a:ext cx="3837777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latin typeface="Arial"/>
                    <a:ea typeface="ＭＳ Ｐゴシック"/>
                  </a:rPr>
                  <a:t>Potential adopters/total population </a:t>
                </a:r>
                <a:endParaRPr lang="en-US"/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41E4014D-558F-4706-885D-2D3B6293E0EC}"/>
                  </a:ext>
                </a:extLst>
              </p:cNvPr>
              <p:cNvCxnSpPr/>
              <p:nvPr/>
            </p:nvCxnSpPr>
            <p:spPr>
              <a:xfrm>
                <a:off x="5484454" y="4474237"/>
                <a:ext cx="2866741" cy="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DD8AFDFE-2E67-4196-AC9D-53DF9FE637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21176" y="2461098"/>
                <a:ext cx="9727" cy="20160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3D3847-9D41-4AED-8749-BB67E4BB6842}"/>
                  </a:ext>
                </a:extLst>
              </p:cNvPr>
              <p:cNvSpPr txBox="1"/>
              <p:nvPr/>
            </p:nvSpPr>
            <p:spPr>
              <a:xfrm>
                <a:off x="7623446" y="4036371"/>
                <a:ext cx="894945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41688C-A9F9-4462-91DF-60402BA713A5}"/>
                  </a:ext>
                </a:extLst>
              </p:cNvPr>
              <p:cNvSpPr txBox="1"/>
              <p:nvPr/>
            </p:nvSpPr>
            <p:spPr>
              <a:xfrm>
                <a:off x="4655171" y="1619899"/>
                <a:ext cx="2097527" cy="92333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latin typeface="Arial"/>
                    <a:ea typeface="ＭＳ Ｐゴシック"/>
                  </a:rPr>
                  <a:t>Probability of contact with potential adopters</a:t>
                </a:r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4E99FE-F870-4C2B-811A-5761A7F7D73B}"/>
                  </a:ext>
                </a:extLst>
              </p:cNvPr>
              <p:cNvSpPr txBox="1"/>
              <p:nvPr/>
            </p:nvSpPr>
            <p:spPr>
              <a:xfrm>
                <a:off x="5397270" y="4588901"/>
                <a:ext cx="894945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>
                    <a:latin typeface="Arial"/>
                    <a:ea typeface="ＭＳ Ｐゴシック"/>
                  </a:rPr>
                  <a:t>0</a:t>
                </a:r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7AD071-6C9D-4E81-8406-5A2B1C90D107}"/>
                  </a:ext>
                </a:extLst>
              </p:cNvPr>
              <p:cNvSpPr txBox="1"/>
              <p:nvPr/>
            </p:nvSpPr>
            <p:spPr>
              <a:xfrm>
                <a:off x="8135118" y="4588899"/>
                <a:ext cx="894945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>
                    <a:latin typeface="Arial"/>
                    <a:ea typeface="ＭＳ Ｐゴシック"/>
                  </a:rPr>
                  <a:t>1</a:t>
                </a:r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96687E1D-02E5-427D-88C1-48FE4AD1A8BF}"/>
                      </a:ext>
                    </a:extLst>
                  </p14:cNvPr>
                  <p14:cNvContentPartPr/>
                  <p14:nvPr/>
                </p14:nvContentPartPr>
                <p14:xfrm>
                  <a:off x="6156252" y="2611517"/>
                  <a:ext cx="9525" cy="9525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96687E1D-02E5-427D-88C1-48FE4AD1A8BF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918127" y="2373392"/>
                    <a:ext cx="476250" cy="476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840458FA-4D4F-4237-BED7-F2D471E05BA0}"/>
                      </a:ext>
                    </a:extLst>
                  </p14:cNvPr>
                  <p14:cNvContentPartPr/>
                  <p14:nvPr/>
                </p14:nvContentPartPr>
                <p14:xfrm>
                  <a:off x="6291199" y="5451387"/>
                  <a:ext cx="9525" cy="9525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840458FA-4D4F-4237-BED7-F2D471E05BA0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053074" y="5213262"/>
                    <a:ext cx="476250" cy="476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14107D0-81E4-4DA9-86D1-D85503264368}"/>
                      </a:ext>
                    </a:extLst>
                  </p14:cNvPr>
                  <p14:cNvContentPartPr/>
                  <p14:nvPr/>
                </p14:nvContentPartPr>
                <p14:xfrm>
                  <a:off x="5553104" y="2761380"/>
                  <a:ext cx="9525" cy="9525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14107D0-81E4-4DA9-86D1-D85503264368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314979" y="2523255"/>
                    <a:ext cx="476250" cy="476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BBA72B9D-2D89-4126-999B-C3680BCE9D0E}"/>
                      </a:ext>
                    </a:extLst>
                  </p14:cNvPr>
                  <p14:cNvContentPartPr/>
                  <p14:nvPr/>
                </p14:nvContentPartPr>
                <p14:xfrm>
                  <a:off x="4809667" y="4396336"/>
                  <a:ext cx="9525" cy="9525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BBA72B9D-2D89-4126-999B-C3680BCE9D0E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571542" y="4158211"/>
                    <a:ext cx="476250" cy="476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71D9DD2B-4C1B-45F3-8F08-C078B37DBC54}"/>
                      </a:ext>
                    </a:extLst>
                  </p14:cNvPr>
                  <p14:cNvContentPartPr/>
                  <p14:nvPr/>
                </p14:nvContentPartPr>
                <p14:xfrm>
                  <a:off x="5339263" y="4147812"/>
                  <a:ext cx="9525" cy="9525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71D9DD2B-4C1B-45F3-8F08-C078B37DBC54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101138" y="3909687"/>
                    <a:ext cx="476250" cy="476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D521AE3D-A59F-420F-827C-E5A25329DD14}"/>
                      </a:ext>
                    </a:extLst>
                  </p14:cNvPr>
                  <p14:cNvContentPartPr/>
                  <p14:nvPr/>
                </p14:nvContentPartPr>
                <p14:xfrm>
                  <a:off x="5339263" y="4147812"/>
                  <a:ext cx="9525" cy="9525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D521AE3D-A59F-420F-827C-E5A25329DD14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101138" y="3909687"/>
                    <a:ext cx="476250" cy="47625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420D54-8551-461E-96E4-724A2AE221BC}"/>
                  </a:ext>
                </a:extLst>
              </p:cNvPr>
              <p:cNvSpPr txBox="1"/>
              <p:nvPr/>
            </p:nvSpPr>
            <p:spPr>
              <a:xfrm>
                <a:off x="4962930" y="4291720"/>
                <a:ext cx="894945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>
                    <a:latin typeface="Arial"/>
                    <a:ea typeface="ＭＳ Ｐゴシック"/>
                  </a:rPr>
                  <a:t>0</a:t>
                </a:r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D78129-6DBC-478C-B3AB-134D31A6FE1D}"/>
                  </a:ext>
                </a:extLst>
              </p:cNvPr>
              <p:cNvSpPr txBox="1"/>
              <p:nvPr/>
            </p:nvSpPr>
            <p:spPr>
              <a:xfrm>
                <a:off x="4882920" y="2462920"/>
                <a:ext cx="894945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>
                    <a:latin typeface="Arial"/>
                    <a:ea typeface="ＭＳ Ｐゴシック"/>
                  </a:rPr>
                  <a:t>1</a:t>
                </a:r>
                <a:endParaRPr lang="en-US"/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A0B5033-0DC2-4BE9-A83C-1BB0E8E8C515}"/>
                </a:ext>
              </a:extLst>
            </p:cNvPr>
            <p:cNvCxnSpPr/>
            <p:nvPr/>
          </p:nvCxnSpPr>
          <p:spPr>
            <a:xfrm flipV="1">
              <a:off x="1112095" y="2471774"/>
              <a:ext cx="2480310" cy="1885950"/>
            </a:xfrm>
            <a:prstGeom prst="straightConnector1">
              <a:avLst/>
            </a:prstGeom>
            <a:ln>
              <a:solidFill>
                <a:srgbClr val="1316E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536DCF8-5D3A-46E3-9F79-8C00DF184487}"/>
                </a:ext>
              </a:extLst>
            </p:cNvPr>
            <p:cNvSpPr txBox="1"/>
            <p:nvPr/>
          </p:nvSpPr>
          <p:spPr>
            <a:xfrm>
              <a:off x="5018295" y="4955385"/>
              <a:ext cx="405849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/>
                  <a:ea typeface="ＭＳ Ｐゴシック"/>
                </a:rPr>
                <a:t>Potential adopters/total population </a:t>
              </a:r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CA016F0-3CA4-4408-B6F4-14F6BBE58296}"/>
                </a:ext>
              </a:extLst>
            </p:cNvPr>
            <p:cNvCxnSpPr>
              <a:cxnSpLocks/>
            </p:cNvCxnSpPr>
            <p:nvPr/>
          </p:nvCxnSpPr>
          <p:spPr>
            <a:xfrm>
              <a:off x="5087788" y="4351401"/>
              <a:ext cx="2866741" cy="124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2C9EE38-2F3B-4A24-84F4-96E256B6EB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24510" y="2338262"/>
              <a:ext cx="9727" cy="20160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B8F3FF-1F28-4153-BCCC-FB69650C2D83}"/>
                </a:ext>
              </a:extLst>
            </p:cNvPr>
            <p:cNvSpPr txBox="1"/>
            <p:nvPr/>
          </p:nvSpPr>
          <p:spPr>
            <a:xfrm>
              <a:off x="4258505" y="1497063"/>
              <a:ext cx="2097527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/>
                  <a:ea typeface="ＭＳ Ｐゴシック"/>
                </a:rPr>
                <a:t>Probability of contact with potential adopters</a:t>
              </a:r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26E464-5100-4FA7-BABD-C97CA842B0C7}"/>
                </a:ext>
              </a:extLst>
            </p:cNvPr>
            <p:cNvSpPr txBox="1"/>
            <p:nvPr/>
          </p:nvSpPr>
          <p:spPr>
            <a:xfrm>
              <a:off x="5000604" y="4466065"/>
              <a:ext cx="89494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>
                  <a:latin typeface="Arial"/>
                  <a:ea typeface="ＭＳ Ｐゴシック"/>
                </a:rPr>
                <a:t>0</a:t>
              </a:r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D4D1CF8-176F-4937-B752-162AA1AB6471}"/>
                    </a:ext>
                  </a:extLst>
                </p14:cNvPr>
                <p14:cNvContentPartPr/>
                <p14:nvPr/>
              </p14:nvContentPartPr>
              <p14:xfrm>
                <a:off x="5759586" y="2488681"/>
                <a:ext cx="9525" cy="9525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D4D1CF8-176F-4937-B752-162AA1AB647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21461" y="2250556"/>
                  <a:ext cx="476250" cy="4762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DF135C1-55C4-40DD-BB83-691F8E2C6F2B}"/>
                    </a:ext>
                  </a:extLst>
                </p14:cNvPr>
                <p14:cNvContentPartPr/>
                <p14:nvPr/>
              </p14:nvContentPartPr>
              <p14:xfrm>
                <a:off x="5156438" y="2638544"/>
                <a:ext cx="9525" cy="9525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DF135C1-55C4-40DD-BB83-691F8E2C6F2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18313" y="2400419"/>
                  <a:ext cx="476250" cy="4762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CD79FB1-F52C-4BB3-9C32-D47A745E86BC}"/>
                    </a:ext>
                  </a:extLst>
                </p14:cNvPr>
                <p14:cNvContentPartPr/>
                <p14:nvPr/>
              </p14:nvContentPartPr>
              <p14:xfrm>
                <a:off x="4413001" y="4273500"/>
                <a:ext cx="9525" cy="9525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CD79FB1-F52C-4BB3-9C32-D47A745E86B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74876" y="4035375"/>
                  <a:ext cx="476250" cy="4762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EF8E1D6-C60F-45DF-AB00-E7CEC3FD594B}"/>
                    </a:ext>
                  </a:extLst>
                </p14:cNvPr>
                <p14:cNvContentPartPr/>
                <p14:nvPr/>
              </p14:nvContentPartPr>
              <p14:xfrm>
                <a:off x="4942597" y="4024976"/>
                <a:ext cx="9525" cy="9525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EF8E1D6-C60F-45DF-AB00-E7CEC3FD594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04472" y="3786851"/>
                  <a:ext cx="476250" cy="4762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14E8154-3652-4992-95E8-16F8C00A7936}"/>
                    </a:ext>
                  </a:extLst>
                </p14:cNvPr>
                <p14:cNvContentPartPr/>
                <p14:nvPr/>
              </p14:nvContentPartPr>
              <p14:xfrm>
                <a:off x="4942597" y="4024976"/>
                <a:ext cx="9525" cy="9525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14E8154-3652-4992-95E8-16F8C00A793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04472" y="3786851"/>
                  <a:ext cx="476250" cy="47625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AA6B5E4-5508-4CB0-94BE-51C190EC0B29}"/>
                </a:ext>
              </a:extLst>
            </p:cNvPr>
            <p:cNvSpPr txBox="1"/>
            <p:nvPr/>
          </p:nvSpPr>
          <p:spPr>
            <a:xfrm>
              <a:off x="4486254" y="2340084"/>
              <a:ext cx="89494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>
                  <a:latin typeface="Arial"/>
                  <a:ea typeface="ＭＳ Ｐゴシック"/>
                </a:rPr>
                <a:t>1</a:t>
              </a:r>
              <a:endParaRPr lang="en-US"/>
            </a:p>
          </p:txBody>
        </p:sp>
        <p:cxnSp>
          <p:nvCxnSpPr>
            <p:cNvPr id="42" name="Connector: Curved 41">
              <a:extLst>
                <a:ext uri="{FF2B5EF4-FFF2-40B4-BE49-F238E27FC236}">
                  <a16:creationId xmlns:a16="http://schemas.microsoft.com/office/drawing/2014/main" id="{82257D37-65D5-457B-8D60-8031394863E1}"/>
                </a:ext>
              </a:extLst>
            </p:cNvPr>
            <p:cNvCxnSpPr/>
            <p:nvPr/>
          </p:nvCxnSpPr>
          <p:spPr>
            <a:xfrm flipH="1">
              <a:off x="5158315" y="2380334"/>
              <a:ext cx="2720340" cy="1931670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or: Curved 42">
              <a:extLst>
                <a:ext uri="{FF2B5EF4-FFF2-40B4-BE49-F238E27FC236}">
                  <a16:creationId xmlns:a16="http://schemas.microsoft.com/office/drawing/2014/main" id="{0ACD7475-DE66-43BA-A2EE-308CC58FD5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2655" y="2083154"/>
              <a:ext cx="1851660" cy="2263140"/>
            </a:xfrm>
            <a:prstGeom prst="curvedConnector3">
              <a:avLst/>
            </a:prstGeom>
            <a:ln>
              <a:solidFill>
                <a:srgbClr val="F205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EBC8285-3230-4D30-AF78-5CF664F746A3}"/>
                </a:ext>
              </a:extLst>
            </p:cNvPr>
            <p:cNvSpPr txBox="1"/>
            <p:nvPr/>
          </p:nvSpPr>
          <p:spPr>
            <a:xfrm>
              <a:off x="7399544" y="1827374"/>
              <a:ext cx="157818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/>
                  <a:ea typeface="ＭＳ Ｐゴシック"/>
                </a:rPr>
                <a:t>More curved </a:t>
              </a:r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1EA1661-01AA-4EF1-9357-1FE44CA419D9}"/>
              </a:ext>
            </a:extLst>
          </p:cNvPr>
          <p:cNvSpPr>
            <a:spLocks noGrp="1"/>
          </p:cNvSpPr>
          <p:nvPr/>
        </p:nvSpPr>
        <p:spPr bwMode="auto">
          <a:xfrm>
            <a:off x="1724484" y="900000"/>
            <a:ext cx="10655588" cy="49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lc="http://schemas.openxmlformats.org/drawingml/2006/lockedCanvas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GB" sz="3000" b="1">
                <a:solidFill>
                  <a:srgbClr val="CC9900"/>
                </a:solidFill>
                <a:latin typeface="Museo Sans 100"/>
              </a:rPr>
              <a:t>c) Multipliers (and graphical functions) </a:t>
            </a:r>
          </a:p>
        </p:txBody>
      </p:sp>
    </p:spTree>
    <p:extLst>
      <p:ext uri="{BB962C8B-B14F-4D97-AF65-F5344CB8AC3E}">
        <p14:creationId xmlns:p14="http://schemas.microsoft.com/office/powerpoint/2010/main" val="109339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81EFEF-DFFD-8835-7DE7-D19B2A85680A}"/>
              </a:ext>
            </a:extLst>
          </p:cNvPr>
          <p:cNvSpPr/>
          <p:nvPr/>
        </p:nvSpPr>
        <p:spPr>
          <a:xfrm>
            <a:off x="543688" y="482553"/>
            <a:ext cx="15630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9A1BCA-99CD-E63A-02ED-887DE0B31291}"/>
              </a:ext>
            </a:extLst>
          </p:cNvPr>
          <p:cNvSpPr/>
          <p:nvPr/>
        </p:nvSpPr>
        <p:spPr>
          <a:xfrm>
            <a:off x="543688" y="2103492"/>
            <a:ext cx="10508625" cy="95410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28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System thinking could be used to support </a:t>
            </a:r>
            <a:r>
              <a:rPr lang="en-GB" sz="28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lt"/>
              </a:rPr>
              <a:t>general exploration and consultation with stakeholders</a:t>
            </a:r>
          </a:p>
        </p:txBody>
      </p:sp>
    </p:spTree>
    <p:extLst>
      <p:ext uri="{BB962C8B-B14F-4D97-AF65-F5344CB8AC3E}">
        <p14:creationId xmlns:p14="http://schemas.microsoft.com/office/powerpoint/2010/main" val="1260324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D0E29B63-66DC-D622-4A62-71DC59F0A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>
            <a:extLst>
              <a:ext uri="{FF2B5EF4-FFF2-40B4-BE49-F238E27FC236}">
                <a16:creationId xmlns:a16="http://schemas.microsoft.com/office/drawing/2014/main" id="{0905C6CE-06E6-76FE-6069-B85064D00B6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kern="0">
                <a:solidFill>
                  <a:srgbClr val="FFFFFF"/>
                </a:solidFill>
              </a:rPr>
              <a:pPr defTabSz="1219170"/>
              <a:t>20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22F048-707D-D9D3-0F79-3A5E53A2EC96}"/>
              </a:ext>
            </a:extLst>
          </p:cNvPr>
          <p:cNvSpPr txBox="1">
            <a:spLocks/>
          </p:cNvSpPr>
          <p:nvPr/>
        </p:nvSpPr>
        <p:spPr>
          <a:xfrm>
            <a:off x="634133" y="385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Example: mining and trust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F27199-11EA-360C-D801-5E13EDD37DF0}"/>
              </a:ext>
            </a:extLst>
          </p:cNvPr>
          <p:cNvSpPr txBox="1">
            <a:spLocks/>
          </p:cNvSpPr>
          <p:nvPr/>
        </p:nvSpPr>
        <p:spPr>
          <a:xfrm>
            <a:off x="559500" y="1181481"/>
            <a:ext cx="111099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995" marR="0" lvl="0" indent="-21399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T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he mining industry must sustain its supply while facing strong ESG risks, particularly land use and environmental H&amp;S </a:t>
            </a:r>
            <a:r>
              <a:rPr kumimoji="0" lang="en-AU" sz="24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(Mancini and Sala, 2018)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A problem: 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90% of gold produced worldwide undergo cyanide leaching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lt"/>
              <a:cs typeface="+mn-lt"/>
            </a:endParaRPr>
          </a:p>
          <a:p>
            <a:pPr marL="213995" marR="0" lvl="0" indent="-21399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 Community and public trust can quickly decrease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lt"/>
              <a:cs typeface="+mn-lt"/>
            </a:endParaRPr>
          </a:p>
          <a:p>
            <a:pPr marL="213995" marR="0" lvl="0" indent="-21399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Can we represent trust, a “driver of collaboration and conflict resolution” </a:t>
            </a: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(Fulmer and Gelfand,2012)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in modelling? 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78B2E-1BF8-0F70-1C32-332E4AABA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485" y="3692293"/>
            <a:ext cx="2756819" cy="1841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C22BB-3447-0F42-6E1E-5371F389C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879" y="4176667"/>
            <a:ext cx="5151226" cy="1795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005F4-F0D4-0314-529C-1EB695006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0" y="4891969"/>
            <a:ext cx="4221892" cy="165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25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EBD9CF-1E2D-0E6B-99BA-F02561350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143" y="283430"/>
            <a:ext cx="10669139" cy="64990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3E31-5957-4075-B3E3-B278FF154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9264" y="253368"/>
            <a:ext cx="3639246" cy="1000548"/>
          </a:xfrm>
        </p:spPr>
        <p:txBody>
          <a:bodyPr>
            <a:noAutofit/>
          </a:bodyPr>
          <a:lstStyle/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Use of information delays and graphical functions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81607D-5C6F-421D-8A7B-7CF8FB9FC17F}"/>
              </a:ext>
            </a:extLst>
          </p:cNvPr>
          <p:cNvSpPr/>
          <p:nvPr/>
        </p:nvSpPr>
        <p:spPr>
          <a:xfrm>
            <a:off x="764397" y="2267062"/>
            <a:ext cx="2575083" cy="1017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latin typeface="Museo Sans 100"/>
                <a:cs typeface="Arial"/>
              </a:rPr>
              <a:t>Gap between calculated and perceived trust</a:t>
            </a:r>
            <a:endParaRPr lang="en-US">
              <a:latin typeface="Museo Sans 10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98E5D7E-832A-40EB-AEFD-DD8CF4F80BD3}"/>
              </a:ext>
            </a:extLst>
          </p:cNvPr>
          <p:cNvSpPr/>
          <p:nvPr/>
        </p:nvSpPr>
        <p:spPr>
          <a:xfrm>
            <a:off x="764397" y="3532954"/>
            <a:ext cx="3121803" cy="12557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13995" indent="-213995">
              <a:buFont typeface="Arial,Sans-Serif"/>
              <a:buChar char="•"/>
            </a:pPr>
            <a:r>
              <a:rPr lang="en-AU">
                <a:latin typeface="Museo Sans 100"/>
                <a:cs typeface="Arial"/>
              </a:rPr>
              <a:t>Community &amp; Public trust: goal seeking stocks </a:t>
            </a:r>
            <a:endParaRPr lang="en-US">
              <a:latin typeface="Museo Sans 100"/>
              <a:cs typeface="Arial"/>
            </a:endParaRPr>
          </a:p>
          <a:p>
            <a:pPr marL="213995" indent="-213995">
              <a:buFont typeface="Arial,Sans-Serif"/>
              <a:buChar char="•"/>
            </a:pPr>
            <a:r>
              <a:rPr lang="en-AU" b="1">
                <a:latin typeface="Museo Sans 100"/>
                <a:cs typeface="Arial"/>
              </a:rPr>
              <a:t>“Trust is hard to gain but it is easily lost”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C5BC3CE-03A4-49F0-BE42-D5D00B8EFC05}"/>
              </a:ext>
            </a:extLst>
          </p:cNvPr>
          <p:cNvSpPr/>
          <p:nvPr/>
        </p:nvSpPr>
        <p:spPr>
          <a:xfrm>
            <a:off x="9360302" y="1880918"/>
            <a:ext cx="2145323" cy="15480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Museo Sans 100"/>
                <a:cs typeface="Arial"/>
              </a:rPr>
              <a:t>Trust feeds back to  company's production levels (graphical function &amp; multiplier effect)</a:t>
            </a:r>
          </a:p>
        </p:txBody>
      </p:sp>
    </p:spTree>
    <p:extLst>
      <p:ext uri="{BB962C8B-B14F-4D97-AF65-F5344CB8AC3E}">
        <p14:creationId xmlns:p14="http://schemas.microsoft.com/office/powerpoint/2010/main" val="3427806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C709-182F-6D38-A726-7C3CC9DF9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211"/>
            <a:ext cx="10515600" cy="1325563"/>
          </a:xfrm>
        </p:spPr>
        <p:txBody>
          <a:bodyPr/>
          <a:lstStyle/>
          <a:p>
            <a:r>
              <a:rPr lang="en-GB"/>
              <a:t>Interfaces and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9E9D5-D9C7-F335-CC19-DA84C0FFD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1066"/>
            <a:ext cx="10515600" cy="4351338"/>
          </a:xfrm>
        </p:spPr>
        <p:txBody>
          <a:bodyPr/>
          <a:lstStyle/>
          <a:p>
            <a:r>
              <a:rPr lang="en-GB" sz="2600"/>
              <a:t>Easy to create “dashboard” like interfaces with in-built software features (e.g. Stella Architect), and publish on a free platform</a:t>
            </a:r>
          </a:p>
          <a:p>
            <a:r>
              <a:rPr lang="en-GB" sz="2600"/>
              <a:t> Increasingly popular to create game-like interfaces 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82B9A-4999-2ADA-836F-3697411C8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54" y="2598001"/>
            <a:ext cx="4800809" cy="2888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14B42-8350-2B0C-12B6-7127A80E8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685" y="2508788"/>
            <a:ext cx="4594461" cy="2762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BA485-BB94-C3CA-BAFD-154553BC3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916" y="3871104"/>
            <a:ext cx="4961999" cy="295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83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FE838-0C75-9820-8001-278109B19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D132DA-8BB6-1F4A-AFBE-D894EF09D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6" y="76178"/>
            <a:ext cx="4845547" cy="3498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B4864C-449A-55B2-C605-8935A1EEA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549" y="76178"/>
            <a:ext cx="5273561" cy="3663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7E632A-4BE1-F5C1-3300-D62B37C14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514" y="3429000"/>
            <a:ext cx="4669475" cy="3247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43451A-0695-F07C-95FB-6D07326653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627"/>
          <a:stretch/>
        </p:blipFill>
        <p:spPr>
          <a:xfrm>
            <a:off x="4823634" y="310450"/>
            <a:ext cx="3610540" cy="2551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047805-FB1D-3697-9609-80FB01B585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89" t="746"/>
          <a:stretch/>
        </p:blipFill>
        <p:spPr>
          <a:xfrm>
            <a:off x="6613639" y="3038777"/>
            <a:ext cx="5395211" cy="37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48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E81E04-EB1A-F8D6-7F0E-71F59A7E9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94" y="272731"/>
            <a:ext cx="10140407" cy="5381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A20AF2-583D-A3D8-AA52-83DB0AB56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43" y="5821660"/>
            <a:ext cx="1796143" cy="902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DA6B2B-3869-A22B-749D-F70B742FBC58}"/>
              </a:ext>
            </a:extLst>
          </p:cNvPr>
          <p:cNvSpPr txBox="1"/>
          <p:nvPr/>
        </p:nvSpPr>
        <p:spPr>
          <a:xfrm>
            <a:off x="2315876" y="5903690"/>
            <a:ext cx="8270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4"/>
              </a:rPr>
              <a:t>https://en-roads.climateinteractive.org/scenario.html?v=25.1.0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498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27B539-D6CC-F24C-FB10-AF9CD728EA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1" r="5248" b="4381"/>
          <a:stretch/>
        </p:blipFill>
        <p:spPr>
          <a:xfrm>
            <a:off x="59560" y="307521"/>
            <a:ext cx="5171336" cy="6278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F5080-2119-7D7D-CF65-C596879A52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04" t="3600" r="6739"/>
          <a:stretch/>
        </p:blipFill>
        <p:spPr>
          <a:xfrm>
            <a:off x="5002875" y="2569640"/>
            <a:ext cx="4354286" cy="3917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D48C23-B62B-262B-51AF-F45EA956B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03" r="9526"/>
          <a:stretch/>
        </p:blipFill>
        <p:spPr>
          <a:xfrm>
            <a:off x="8401993" y="307521"/>
            <a:ext cx="3312815" cy="3892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963F5-2C02-993E-DAD7-A9B07AD7D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0098"/>
            <a:ext cx="1792587" cy="15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73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FB1B3FA0-699A-87BC-B76A-769439D0C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>
            <a:extLst>
              <a:ext uri="{FF2B5EF4-FFF2-40B4-BE49-F238E27FC236}">
                <a16:creationId xmlns:a16="http://schemas.microsoft.com/office/drawing/2014/main" id="{F7DD87FE-D712-B3F6-2A4D-3B7BDB81C4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kern="0">
                <a:solidFill>
                  <a:srgbClr val="FFFFFF"/>
                </a:solidFill>
              </a:rPr>
              <a:pPr defTabSz="1219170"/>
              <a:t>26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037C7-4A6D-2F63-1C46-002E87071C23}"/>
              </a:ext>
            </a:extLst>
          </p:cNvPr>
          <p:cNvSpPr txBox="1">
            <a:spLocks/>
          </p:cNvSpPr>
          <p:nvPr/>
        </p:nvSpPr>
        <p:spPr>
          <a:xfrm>
            <a:off x="435244" y="3806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 few take aways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A65B1-4594-C229-4C45-82280E141F3E}"/>
              </a:ext>
            </a:extLst>
          </p:cNvPr>
          <p:cNvSpPr txBox="1">
            <a:spLocks/>
          </p:cNvSpPr>
          <p:nvPr/>
        </p:nvSpPr>
        <p:spPr>
          <a:xfrm>
            <a:off x="435244" y="1841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Unveil assumptions and mental models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Always keep high standards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Preserve capacity to adapt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Monitor with fresh perspectives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 not  base strategic decisions (only) on past patterns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Consider delays in the system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Imperfect estimations more useful than ignoring human factors</a:t>
            </a:r>
          </a:p>
        </p:txBody>
      </p:sp>
    </p:spTree>
    <p:extLst>
      <p:ext uri="{BB962C8B-B14F-4D97-AF65-F5344CB8AC3E}">
        <p14:creationId xmlns:p14="http://schemas.microsoft.com/office/powerpoint/2010/main" val="696751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F52BC9E6-1382-26B6-8C77-D620530CC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>
            <a:extLst>
              <a:ext uri="{FF2B5EF4-FFF2-40B4-BE49-F238E27FC236}">
                <a16:creationId xmlns:a16="http://schemas.microsoft.com/office/drawing/2014/main" id="{0700CD63-FBCA-9693-E26C-8A7E1C0C827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kern="0">
                <a:solidFill>
                  <a:srgbClr val="FFFFFF"/>
                </a:solidFill>
              </a:rPr>
              <a:pPr defTabSz="1219170"/>
              <a:t>27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D86A6-DD79-FE68-96DC-42D44F83B160}"/>
              </a:ext>
            </a:extLst>
          </p:cNvPr>
          <p:cNvSpPr txBox="1">
            <a:spLocks/>
          </p:cNvSpPr>
          <p:nvPr/>
        </p:nvSpPr>
        <p:spPr>
          <a:xfrm>
            <a:off x="64754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How can SD add value in LMICs contexts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DFA793-D1D2-FF78-AE83-39481EFD7D58}"/>
              </a:ext>
            </a:extLst>
          </p:cNvPr>
          <p:cNvSpPr txBox="1">
            <a:spLocks/>
          </p:cNvSpPr>
          <p:nvPr/>
        </p:nvSpPr>
        <p:spPr>
          <a:xfrm>
            <a:off x="647540" y="1949611"/>
            <a:ext cx="76582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Integrates technical, economic, ecological, social and political disciplines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Engage stakeholders in inclusive value sharing</a:t>
            </a: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Can provides rapid insights with low-entry costs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​ even in the case of data scarcity</a:t>
            </a: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Better consideration of regionally diverse contexts, human behaviours and power relations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​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Develops systems awareness</a:t>
            </a: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longer-term </a:t>
            </a: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resilience mechanisms</a:t>
            </a: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person holding a plant&#10;&#10;Description automatically generated">
            <a:extLst>
              <a:ext uri="{FF2B5EF4-FFF2-40B4-BE49-F238E27FC236}">
                <a16:creationId xmlns:a16="http://schemas.microsoft.com/office/drawing/2014/main" id="{E62FE885-6090-03C2-236E-2B6EDCA76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042" y="3994926"/>
            <a:ext cx="3030380" cy="2024294"/>
          </a:xfrm>
          <a:prstGeom prst="rect">
            <a:avLst/>
          </a:prstGeom>
        </p:spPr>
      </p:pic>
      <p:pic>
        <p:nvPicPr>
          <p:cNvPr id="8" name="Picture 7" descr="A group of hands on a tree branch&#10;&#10;Description automatically generated">
            <a:extLst>
              <a:ext uri="{FF2B5EF4-FFF2-40B4-BE49-F238E27FC236}">
                <a16:creationId xmlns:a16="http://schemas.microsoft.com/office/drawing/2014/main" id="{850772AE-C0EA-374B-6AE3-931E83A3B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4" y="1690687"/>
            <a:ext cx="2283038" cy="215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86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00F7E320-66B0-930E-82AA-8EFDD600D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>
            <a:extLst>
              <a:ext uri="{FF2B5EF4-FFF2-40B4-BE49-F238E27FC236}">
                <a16:creationId xmlns:a16="http://schemas.microsoft.com/office/drawing/2014/main" id="{F98549CD-975D-3B75-7F25-8FE9F84FCB6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kern="0">
                <a:solidFill>
                  <a:srgbClr val="FFFFFF"/>
                </a:solidFill>
              </a:rPr>
              <a:pPr defTabSz="1219170"/>
              <a:t>28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8103E-51C9-70F1-AE8A-D259E77DDBB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SD and CCG</a:t>
            </a:r>
            <a:b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D5139-A83F-815D-7DD1-C675E5D7097C}"/>
              </a:ext>
            </a:extLst>
          </p:cNvPr>
          <p:cNvSpPr txBox="1">
            <a:spLocks/>
          </p:cNvSpPr>
          <p:nvPr/>
        </p:nvSpPr>
        <p:spPr>
          <a:xfrm>
            <a:off x="4642764" y="609481"/>
            <a:ext cx="6915293" cy="6492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Potential benefits for different stakeholders and audiences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400" b="0" i="0" u="sng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Communities</a:t>
            </a:r>
            <a:r>
              <a:rPr kumimoji="0" lang="en-GB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 capacity building, collaboration, systems awareness, inclusion, human stories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400" b="0" i="0" u="sng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Policy</a:t>
            </a:r>
            <a:r>
              <a:rPr kumimoji="0" lang="en-GB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 Higher leverage, longer term effectiveness, public mandate</a:t>
            </a:r>
          </a:p>
          <a:p>
            <a:pPr marL="2286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400" b="0" i="0" u="sng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Industry</a:t>
            </a:r>
            <a:r>
              <a:rPr kumimoji="0" lang="en-GB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 strategic, nuanced, long term decision making to protect assets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400" b="0" i="0" u="sng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Research</a:t>
            </a:r>
            <a:r>
              <a:rPr kumimoji="0" lang="en-GB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 interdisciplinary boundaries, nuanced representation of human factors, stakeholder engagement and impact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DF1723-C31B-5350-A44B-2BE037C6C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5550"/>
            <a:ext cx="3253391" cy="251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31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9929E-9D0F-5003-5343-BD6D90A3F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DBED1-D5F1-3F54-E536-40381832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265" y="188671"/>
            <a:ext cx="10985841" cy="859544"/>
          </a:xfrm>
        </p:spPr>
        <p:txBody>
          <a:bodyPr/>
          <a:lstStyle/>
          <a:p>
            <a:r>
              <a:rPr lang="en-GB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Key Takeaways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3B9522-EB91-B5DA-6D3A-6465016023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>
                <a:latin typeface="+mn-lt"/>
                <a:ea typeface="+mn-ea"/>
                <a:cs typeface="+mn-ea"/>
                <a:sym typeface="+mn-lt"/>
              </a:rPr>
              <a:pPr/>
              <a:t>29</a:t>
            </a:fld>
            <a:endParaRPr lang="en-GB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" name="íš1iḓê">
            <a:extLst>
              <a:ext uri="{FF2B5EF4-FFF2-40B4-BE49-F238E27FC236}">
                <a16:creationId xmlns:a16="http://schemas.microsoft.com/office/drawing/2014/main" id="{2EA3358A-E385-8F54-306F-9CEF05D104A2}"/>
              </a:ext>
            </a:extLst>
          </p:cNvPr>
          <p:cNvGrpSpPr/>
          <p:nvPr/>
        </p:nvGrpSpPr>
        <p:grpSpPr>
          <a:xfrm>
            <a:off x="1199617" y="1264011"/>
            <a:ext cx="10261697" cy="1367823"/>
            <a:chOff x="1254754" y="1572675"/>
            <a:chExt cx="4740472" cy="1367823"/>
          </a:xfrm>
        </p:grpSpPr>
        <p:sp>
          <p:nvSpPr>
            <p:cNvPr id="7" name="Text1">
              <a:extLst>
                <a:ext uri="{FF2B5EF4-FFF2-40B4-BE49-F238E27FC236}">
                  <a16:creationId xmlns:a16="http://schemas.microsoft.com/office/drawing/2014/main" id="{5636D800-642A-9F80-6344-A0622C9043D0}"/>
                </a:ext>
              </a:extLst>
            </p:cNvPr>
            <p:cNvSpPr/>
            <p:nvPr/>
          </p:nvSpPr>
          <p:spPr bwMode="auto">
            <a:xfrm>
              <a:off x="1254754" y="1934616"/>
              <a:ext cx="4740472" cy="100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GB" sz="2000">
                  <a:cs typeface="+mn-ea"/>
                  <a:sym typeface="+mn-lt"/>
                </a:rPr>
                <a:t>Systems thinking helps us understand how different moving parts of the energy system work together toward common objectives</a:t>
              </a:r>
              <a:endParaRPr lang="en-US" altLang="zh-CN" sz="2000">
                <a:cs typeface="+mn-ea"/>
                <a:sym typeface="+mn-lt"/>
              </a:endParaRPr>
            </a:p>
          </p:txBody>
        </p:sp>
        <p:sp>
          <p:nvSpPr>
            <p:cNvPr id="8" name="Bullet1">
              <a:extLst>
                <a:ext uri="{FF2B5EF4-FFF2-40B4-BE49-F238E27FC236}">
                  <a16:creationId xmlns:a16="http://schemas.microsoft.com/office/drawing/2014/main" id="{920BACCD-BEFC-0170-8DF4-13FB2F6863E5}"/>
                </a:ext>
              </a:extLst>
            </p:cNvPr>
            <p:cNvSpPr txBox="1"/>
            <p:nvPr/>
          </p:nvSpPr>
          <p:spPr bwMode="auto">
            <a:xfrm>
              <a:off x="1254754" y="1572675"/>
              <a:ext cx="4740472" cy="36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  <a:spcBef>
                  <a:spcPct val="0"/>
                </a:spcBef>
              </a:pPr>
              <a:r>
                <a:rPr lang="en-GB" sz="2000" b="1">
                  <a:cs typeface="+mn-ea"/>
                  <a:sym typeface="+mn-lt"/>
                </a:rPr>
                <a:t>Energy systems are socio-technical and non-linear</a:t>
              </a:r>
              <a:endParaRPr lang="en-US" altLang="zh-CN" sz="2000" b="1">
                <a:cs typeface="+mn-ea"/>
                <a:sym typeface="+mn-lt"/>
              </a:endParaRPr>
            </a:p>
          </p:txBody>
        </p:sp>
      </p:grpSp>
      <p:sp>
        <p:nvSpPr>
          <p:cNvPr id="6" name="Number1">
            <a:extLst>
              <a:ext uri="{FF2B5EF4-FFF2-40B4-BE49-F238E27FC236}">
                <a16:creationId xmlns:a16="http://schemas.microsoft.com/office/drawing/2014/main" id="{B84EC1EE-07A4-BD01-C929-CC33E6B0BF69}"/>
              </a:ext>
            </a:extLst>
          </p:cNvPr>
          <p:cNvSpPr/>
          <p:nvPr/>
        </p:nvSpPr>
        <p:spPr>
          <a:xfrm>
            <a:off x="605265" y="1264011"/>
            <a:ext cx="463550" cy="4635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anchor="ctr"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600" b="1">
                <a:cs typeface="+mn-ea"/>
                <a:sym typeface="+mn-lt"/>
              </a:rPr>
              <a:t>1</a:t>
            </a:r>
            <a:endParaRPr sz="1600" b="1">
              <a:cs typeface="+mn-ea"/>
              <a:sym typeface="+mn-lt"/>
            </a:endParaRPr>
          </a:p>
        </p:txBody>
      </p:sp>
      <p:grpSp>
        <p:nvGrpSpPr>
          <p:cNvPr id="10" name="išlidè">
            <a:extLst>
              <a:ext uri="{FF2B5EF4-FFF2-40B4-BE49-F238E27FC236}">
                <a16:creationId xmlns:a16="http://schemas.microsoft.com/office/drawing/2014/main" id="{762536DA-E9C9-2501-3784-C63ABFF2B038}"/>
              </a:ext>
            </a:extLst>
          </p:cNvPr>
          <p:cNvGrpSpPr/>
          <p:nvPr/>
        </p:nvGrpSpPr>
        <p:grpSpPr>
          <a:xfrm>
            <a:off x="1199617" y="3060989"/>
            <a:ext cx="10261697" cy="1232799"/>
            <a:chOff x="1254754" y="2647798"/>
            <a:chExt cx="4740472" cy="1232799"/>
          </a:xfrm>
        </p:grpSpPr>
        <p:sp>
          <p:nvSpPr>
            <p:cNvPr id="12" name="Text2">
              <a:extLst>
                <a:ext uri="{FF2B5EF4-FFF2-40B4-BE49-F238E27FC236}">
                  <a16:creationId xmlns:a16="http://schemas.microsoft.com/office/drawing/2014/main" id="{C39A4955-316E-2286-B472-4B12B6E3DD2E}"/>
                </a:ext>
              </a:extLst>
            </p:cNvPr>
            <p:cNvSpPr/>
            <p:nvPr/>
          </p:nvSpPr>
          <p:spPr bwMode="auto">
            <a:xfrm>
              <a:off x="1254754" y="3174506"/>
              <a:ext cx="4740472" cy="706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GB" sz="2000">
                  <a:cs typeface="+mn-ea"/>
                  <a:sym typeface="+mn-lt"/>
                </a:rPr>
                <a:t>In LMICs, where external uncertainties play a more significant role, system mapping helps reveal interactions and dynamics that are not immediately obvious</a:t>
              </a:r>
              <a:endParaRPr lang="en-US" altLang="zh-CN" sz="2000">
                <a:cs typeface="+mn-ea"/>
                <a:sym typeface="+mn-lt"/>
              </a:endParaRPr>
            </a:p>
          </p:txBody>
        </p:sp>
        <p:sp>
          <p:nvSpPr>
            <p:cNvPr id="13" name="Bullet2">
              <a:extLst>
                <a:ext uri="{FF2B5EF4-FFF2-40B4-BE49-F238E27FC236}">
                  <a16:creationId xmlns:a16="http://schemas.microsoft.com/office/drawing/2014/main" id="{820DD29A-EFF1-8D31-3854-106BDA8B7C4B}"/>
                </a:ext>
              </a:extLst>
            </p:cNvPr>
            <p:cNvSpPr txBox="1"/>
            <p:nvPr/>
          </p:nvSpPr>
          <p:spPr bwMode="auto">
            <a:xfrm>
              <a:off x="1254754" y="2647798"/>
              <a:ext cx="4740472" cy="36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000" b="1">
                  <a:cs typeface="+mn-ea"/>
                  <a:sym typeface="+mn-lt"/>
                </a:rPr>
                <a:t>Understanding elements, connections, and behaviours is more important than individual interventions</a:t>
              </a:r>
              <a:endParaRPr lang="en-US" altLang="zh-CN" sz="2000" b="1">
                <a:cs typeface="+mn-ea"/>
                <a:sym typeface="+mn-lt"/>
              </a:endParaRPr>
            </a:p>
          </p:txBody>
        </p:sp>
      </p:grpSp>
      <p:sp>
        <p:nvSpPr>
          <p:cNvPr id="11" name="Number2">
            <a:extLst>
              <a:ext uri="{FF2B5EF4-FFF2-40B4-BE49-F238E27FC236}">
                <a16:creationId xmlns:a16="http://schemas.microsoft.com/office/drawing/2014/main" id="{E27DBFF6-0736-83E8-5DFA-A0A786A0C798}"/>
              </a:ext>
            </a:extLst>
          </p:cNvPr>
          <p:cNvSpPr/>
          <p:nvPr/>
        </p:nvSpPr>
        <p:spPr>
          <a:xfrm>
            <a:off x="605265" y="3060989"/>
            <a:ext cx="463550" cy="4635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anchor="ctr"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600" b="1">
                <a:cs typeface="+mn-ea"/>
                <a:sym typeface="+mn-lt"/>
              </a:rPr>
              <a:t>2</a:t>
            </a:r>
            <a:endParaRPr sz="1600" b="1">
              <a:cs typeface="+mn-ea"/>
              <a:sym typeface="+mn-lt"/>
            </a:endParaRPr>
          </a:p>
        </p:txBody>
      </p:sp>
      <p:grpSp>
        <p:nvGrpSpPr>
          <p:cNvPr id="15" name="ïṣļîḋé">
            <a:extLst>
              <a:ext uri="{FF2B5EF4-FFF2-40B4-BE49-F238E27FC236}">
                <a16:creationId xmlns:a16="http://schemas.microsoft.com/office/drawing/2014/main" id="{225537A5-72E3-7157-C793-DA4FEA1184F3}"/>
              </a:ext>
            </a:extLst>
          </p:cNvPr>
          <p:cNvGrpSpPr/>
          <p:nvPr/>
        </p:nvGrpSpPr>
        <p:grpSpPr>
          <a:xfrm>
            <a:off x="1199617" y="4837692"/>
            <a:ext cx="10261697" cy="1532590"/>
            <a:chOff x="1254754" y="3722921"/>
            <a:chExt cx="4740472" cy="1532590"/>
          </a:xfrm>
        </p:grpSpPr>
        <p:sp>
          <p:nvSpPr>
            <p:cNvPr id="17" name="Text3">
              <a:extLst>
                <a:ext uri="{FF2B5EF4-FFF2-40B4-BE49-F238E27FC236}">
                  <a16:creationId xmlns:a16="http://schemas.microsoft.com/office/drawing/2014/main" id="{6E69186C-6EB9-8386-17C8-0E5853DBD767}"/>
                </a:ext>
              </a:extLst>
            </p:cNvPr>
            <p:cNvSpPr/>
            <p:nvPr/>
          </p:nvSpPr>
          <p:spPr bwMode="auto">
            <a:xfrm>
              <a:off x="1254754" y="4249629"/>
              <a:ext cx="4740472" cy="100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GB" sz="2000">
                  <a:cs typeface="+mn-ea"/>
                  <a:sym typeface="+mn-lt"/>
                </a:rPr>
                <a:t>Graphical systems-thinking tools can support clearer communication of policy interventions and their potential effects</a:t>
              </a:r>
              <a:endParaRPr lang="en-US" altLang="zh-CN" sz="2000">
                <a:cs typeface="+mn-ea"/>
                <a:sym typeface="+mn-lt"/>
              </a:endParaRPr>
            </a:p>
          </p:txBody>
        </p:sp>
        <p:sp>
          <p:nvSpPr>
            <p:cNvPr id="18" name="Bullet3">
              <a:extLst>
                <a:ext uri="{FF2B5EF4-FFF2-40B4-BE49-F238E27FC236}">
                  <a16:creationId xmlns:a16="http://schemas.microsoft.com/office/drawing/2014/main" id="{804B7ECA-7CED-2EF9-0680-5F264B6C2349}"/>
                </a:ext>
              </a:extLst>
            </p:cNvPr>
            <p:cNvSpPr txBox="1"/>
            <p:nvPr/>
          </p:nvSpPr>
          <p:spPr bwMode="auto">
            <a:xfrm>
              <a:off x="1254754" y="3722921"/>
              <a:ext cx="4740472" cy="36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000" b="1">
                  <a:cs typeface="+mn-ea"/>
                  <a:sym typeface="+mn-lt"/>
                </a:rPr>
                <a:t>Policy and investment decisions must consider feedbacks, delays, and unintended consequences</a:t>
              </a:r>
              <a:endParaRPr lang="en-US" altLang="zh-CN" sz="2000" b="1">
                <a:cs typeface="+mn-ea"/>
                <a:sym typeface="+mn-lt"/>
              </a:endParaRPr>
            </a:p>
          </p:txBody>
        </p:sp>
      </p:grpSp>
      <p:sp>
        <p:nvSpPr>
          <p:cNvPr id="16" name="Number3">
            <a:extLst>
              <a:ext uri="{FF2B5EF4-FFF2-40B4-BE49-F238E27FC236}">
                <a16:creationId xmlns:a16="http://schemas.microsoft.com/office/drawing/2014/main" id="{930562A5-AB35-A28C-BF75-DFADDA899566}"/>
              </a:ext>
            </a:extLst>
          </p:cNvPr>
          <p:cNvSpPr/>
          <p:nvPr/>
        </p:nvSpPr>
        <p:spPr>
          <a:xfrm>
            <a:off x="605265" y="4837692"/>
            <a:ext cx="463550" cy="4635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anchor="ctr"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600" b="1">
                <a:cs typeface="+mn-ea"/>
                <a:sym typeface="+mn-lt"/>
              </a:rPr>
              <a:t>3</a:t>
            </a:r>
            <a:endParaRPr sz="1600" b="1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8455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6AF18-9E1E-00D2-501D-0DE273286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BDADE33-4971-415C-B074-702D178E7A11}"/>
              </a:ext>
            </a:extLst>
          </p:cNvPr>
          <p:cNvSpPr/>
          <p:nvPr/>
        </p:nvSpPr>
        <p:spPr>
          <a:xfrm>
            <a:off x="508491" y="3429000"/>
            <a:ext cx="10176074" cy="25245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27000" dir="42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AFD166-0027-E36F-7637-FE118D3B39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>
                <a:latin typeface="+mn-lt"/>
                <a:ea typeface="+mn-ea"/>
                <a:cs typeface="+mn-ea"/>
                <a:sym typeface="+mn-lt"/>
              </a:rPr>
              <a:pPr/>
              <a:t>3</a:t>
            </a:fld>
            <a:endParaRPr lang="en-GB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F22F59-B893-494D-746A-786A001D5EDA}"/>
              </a:ext>
            </a:extLst>
          </p:cNvPr>
          <p:cNvSpPr txBox="1"/>
          <p:nvPr/>
        </p:nvSpPr>
        <p:spPr>
          <a:xfrm>
            <a:off x="862622" y="3656807"/>
            <a:ext cx="103586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>
              <a:buAutoNum type="romanUcPeriod"/>
            </a:pPr>
            <a:r>
              <a:rPr lang="en-GB" sz="4000" b="1">
                <a:solidFill>
                  <a:srgbClr val="012069"/>
                </a:solidFill>
                <a:latin typeface="+mn-lt"/>
                <a:ea typeface="+mn-ea"/>
                <a:cs typeface="+mn-ea"/>
                <a:sym typeface="+mn-lt"/>
              </a:rPr>
              <a:t>What is Participatory System Mapping? </a:t>
            </a:r>
            <a:r>
              <a:rPr lang="en-GB" sz="4000" b="1">
                <a:solidFill>
                  <a:srgbClr val="012069"/>
                </a:solidFill>
                <a:cs typeface="+mn-ea"/>
                <a:sym typeface="+mn-lt"/>
              </a:rPr>
              <a:t>	</a:t>
            </a:r>
          </a:p>
          <a:p>
            <a:r>
              <a:rPr lang="en-GB" sz="4000" b="1">
                <a:solidFill>
                  <a:srgbClr val="012069"/>
                </a:solidFill>
                <a:latin typeface="+mn-lt"/>
                <a:ea typeface="+mn-ea"/>
                <a:cs typeface="+mn-ea"/>
                <a:sym typeface="+mn-lt"/>
              </a:rPr>
              <a:t>	</a:t>
            </a:r>
            <a:r>
              <a:rPr lang="en-GB" sz="4000">
                <a:solidFill>
                  <a:srgbClr val="012069"/>
                </a:solidFill>
                <a:cs typeface="+mn-ea"/>
                <a:sym typeface="+mn-lt"/>
              </a:rPr>
              <a:t>xx</a:t>
            </a:r>
          </a:p>
          <a:p>
            <a:r>
              <a:rPr lang="en-GB" sz="4000">
                <a:solidFill>
                  <a:srgbClr val="012069"/>
                </a:solidFill>
                <a:latin typeface="+mn-lt"/>
                <a:ea typeface="+mn-ea"/>
                <a:cs typeface="+mn-ea"/>
                <a:sym typeface="+mn-lt"/>
              </a:rPr>
              <a:t>	xx</a:t>
            </a:r>
          </a:p>
        </p:txBody>
      </p:sp>
    </p:spTree>
    <p:extLst>
      <p:ext uri="{BB962C8B-B14F-4D97-AF65-F5344CB8AC3E}">
        <p14:creationId xmlns:p14="http://schemas.microsoft.com/office/powerpoint/2010/main" val="82046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9A869-4430-6B80-0D37-57033E774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2630BBA-8D7D-50CE-EADD-56A9EA11129E}"/>
              </a:ext>
            </a:extLst>
          </p:cNvPr>
          <p:cNvSpPr/>
          <p:nvPr/>
        </p:nvSpPr>
        <p:spPr>
          <a:xfrm>
            <a:off x="508491" y="3429000"/>
            <a:ext cx="10176074" cy="25245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27000" dir="42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52F672-495E-5504-4DF3-03D7C40D0B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>
                <a:latin typeface="+mn-lt"/>
                <a:ea typeface="+mn-ea"/>
                <a:cs typeface="+mn-ea"/>
                <a:sym typeface="+mn-lt"/>
              </a:rPr>
              <a:pPr/>
              <a:t>4</a:t>
            </a:fld>
            <a:endParaRPr lang="en-GB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FF66F7-A9CB-FDDA-F4C1-F14550C9E66E}"/>
              </a:ext>
            </a:extLst>
          </p:cNvPr>
          <p:cNvSpPr txBox="1"/>
          <p:nvPr/>
        </p:nvSpPr>
        <p:spPr>
          <a:xfrm>
            <a:off x="862622" y="3656807"/>
            <a:ext cx="954364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>
                <a:solidFill>
                  <a:srgbClr val="012069"/>
                </a:solidFill>
                <a:latin typeface="+mn-lt"/>
                <a:ea typeface="+mn-ea"/>
                <a:cs typeface="+mn-ea"/>
                <a:sym typeface="+mn-lt"/>
              </a:rPr>
              <a:t>II</a:t>
            </a:r>
            <a:r>
              <a:rPr lang="en-GB" altLang="zh-CN" sz="4000" b="1">
                <a:solidFill>
                  <a:srgbClr val="012069"/>
                </a:solidFill>
                <a:cs typeface="+mn-ea"/>
                <a:sym typeface="+mn-lt"/>
              </a:rPr>
              <a:t>.	Pros and Cons of PSM</a:t>
            </a:r>
            <a:endParaRPr lang="en-GB" sz="4000" b="1">
              <a:solidFill>
                <a:srgbClr val="012069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GB" sz="3200">
                <a:solidFill>
                  <a:srgbClr val="012069"/>
                </a:solidFill>
                <a:cs typeface="+mn-ea"/>
                <a:sym typeface="+mn-lt"/>
              </a:rPr>
              <a:t>	xx</a:t>
            </a:r>
          </a:p>
          <a:p>
            <a:r>
              <a:rPr lang="en-GB" sz="3200" b="1">
                <a:solidFill>
                  <a:srgbClr val="012069"/>
                </a:solidFill>
                <a:cs typeface="+mn-ea"/>
                <a:sym typeface="+mn-lt"/>
              </a:rPr>
              <a:t>	</a:t>
            </a:r>
            <a:r>
              <a:rPr lang="en-GB" sz="3200">
                <a:solidFill>
                  <a:srgbClr val="012069"/>
                </a:solidFill>
                <a:cs typeface="+mn-ea"/>
                <a:sym typeface="+mn-lt"/>
              </a:rPr>
              <a:t>xx</a:t>
            </a:r>
            <a:r>
              <a:rPr lang="en-GB" sz="3200" b="1">
                <a:solidFill>
                  <a:srgbClr val="012069"/>
                </a:solidFill>
                <a:cs typeface="+mn-ea"/>
                <a:sym typeface="+mn-lt"/>
              </a:rPr>
              <a:t>	</a:t>
            </a:r>
            <a:endParaRPr lang="en-GB" sz="3200" b="1">
              <a:solidFill>
                <a:srgbClr val="0120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99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5495C-157F-FA5D-7149-C7427060B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3666808-890F-035F-4846-1156F222B986}"/>
              </a:ext>
            </a:extLst>
          </p:cNvPr>
          <p:cNvSpPr/>
          <p:nvPr/>
        </p:nvSpPr>
        <p:spPr>
          <a:xfrm>
            <a:off x="508491" y="3429000"/>
            <a:ext cx="10176074" cy="25245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27000" dir="42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55CFC0-1B8A-15E8-742D-53ED98CD23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>
                <a:latin typeface="+mn-lt"/>
                <a:ea typeface="+mn-ea"/>
                <a:cs typeface="+mn-ea"/>
                <a:sym typeface="+mn-lt"/>
              </a:rPr>
              <a:pPr/>
              <a:t>5</a:t>
            </a:fld>
            <a:endParaRPr lang="en-GB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E1F724-4383-9F7D-978C-2A7470C9F43C}"/>
              </a:ext>
            </a:extLst>
          </p:cNvPr>
          <p:cNvSpPr txBox="1"/>
          <p:nvPr/>
        </p:nvSpPr>
        <p:spPr>
          <a:xfrm>
            <a:off x="862622" y="3656807"/>
            <a:ext cx="65946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III.	Case study for Kenya</a:t>
            </a:r>
          </a:p>
          <a:p>
            <a:r>
              <a:rPr lang="en-GB" sz="4000" b="1">
                <a:solidFill>
                  <a:schemeClr val="accent1"/>
                </a:solidFill>
                <a:cs typeface="+mn-ea"/>
                <a:sym typeface="+mn-lt"/>
              </a:rPr>
              <a:t>	</a:t>
            </a:r>
            <a:r>
              <a:rPr lang="en-GB" sz="4000">
                <a:solidFill>
                  <a:schemeClr val="accent1"/>
                </a:solidFill>
                <a:cs typeface="+mn-ea"/>
                <a:sym typeface="+mn-lt"/>
              </a:rPr>
              <a:t>xx</a:t>
            </a:r>
          </a:p>
          <a:p>
            <a:r>
              <a:rPr lang="en-GB" sz="4000">
                <a:solidFill>
                  <a:schemeClr val="accent1"/>
                </a:solidFill>
                <a:cs typeface="+mn-ea"/>
                <a:sym typeface="+mn-lt"/>
              </a:rPr>
              <a:t>	xx</a:t>
            </a:r>
            <a:endParaRPr lang="en-GB" sz="40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7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B79079BC-263D-BA29-DF6B-4F4E35C54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>
            <a:extLst>
              <a:ext uri="{FF2B5EF4-FFF2-40B4-BE49-F238E27FC236}">
                <a16:creationId xmlns:a16="http://schemas.microsoft.com/office/drawing/2014/main" id="{208C1A72-2CC9-C35C-6348-F93D041482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kern="0">
                <a:solidFill>
                  <a:srgbClr val="FFFFFF"/>
                </a:solidFill>
              </a:rPr>
              <a:pPr defTabSz="1219170"/>
              <a:t>6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B0E8CE-5757-C50B-D67A-A0F7D27BEDA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Is it possible to model human behaviour?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B93C30-9AE8-1273-D440-80FFBCE816E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cs typeface="Arial" panose="020B0604020202020204" pitchFamily="34" charset="0"/>
              </a:rPr>
              <a:t>We all make decisions based on our perceptions and accumulated personal experiences (mental models). Our perceptions influence our analysis of the present and our predictions for the future</a:t>
            </a:r>
          </a:p>
          <a:p>
            <a:r>
              <a:rPr lang="en-GB" altLang="en-US" sz="2400">
                <a:cs typeface="Arial" panose="020B0604020202020204" pitchFamily="34" charset="0"/>
              </a:rPr>
              <a:t>Perceptions often differ from actual conditions due to measurements, reporting delays, and beliefs. </a:t>
            </a:r>
            <a:endParaRPr lang="en-GB" sz="2400">
              <a:cs typeface="Arial" panose="020B0604020202020204" pitchFamily="34" charset="0"/>
            </a:endParaRPr>
          </a:p>
          <a:p>
            <a:r>
              <a:rPr lang="en-GB" sz="2400">
                <a:cs typeface="Arial" panose="020B0604020202020204" pitchFamily="34" charset="0"/>
                <a:sym typeface="Wingdings" panose="05000000000000000000" pitchFamily="2" charset="2"/>
              </a:rPr>
              <a:t>It’s important to unveil the assumptions and perceptions that led to decision-making, because these are often the root causes of problems arising later in the system!</a:t>
            </a:r>
          </a:p>
          <a:p>
            <a:endParaRPr lang="en-GB" sz="2400">
              <a:latin typeface="Museo Sans 100" panose="02000000000000000000"/>
            </a:endParaRPr>
          </a:p>
          <a:p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9C14E-B862-957C-1FB7-7405AA99F531}"/>
              </a:ext>
            </a:extLst>
          </p:cNvPr>
          <p:cNvSpPr txBox="1"/>
          <p:nvPr/>
        </p:nvSpPr>
        <p:spPr>
          <a:xfrm>
            <a:off x="6617786" y="4853524"/>
            <a:ext cx="42314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>
                <a:solidFill>
                  <a:prstClr val="black"/>
                </a:solidFill>
                <a:latin typeface="TimesNewRomanPS-BoldItalicMT"/>
              </a:rPr>
              <a:t>“To omit such variables is equivalent to saying they have zero effect, probably the only value that is known to be wrong!” </a:t>
            </a:r>
            <a:r>
              <a:rPr lang="en-GB" i="1">
                <a:solidFill>
                  <a:prstClr val="black"/>
                </a:solidFill>
                <a:latin typeface="TimesNewRomanPS-BoldMT"/>
              </a:rPr>
              <a:t>(Forrester)</a:t>
            </a:r>
            <a:endParaRPr lang="en-GB" sz="2000" i="1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391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319C2-216D-131C-DFD2-ED9EEFE29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BBCB-0413-E548-90BB-A81DDB39C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/>
              <a:t>Energy modelling and human behaviours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194FB-4D73-5088-0566-5FD385AEF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Traditional e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nergy models comprise technological change, energy supply-demand balance, consumption and emissions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They are often techno-economic in nature and do not consider the non-linear nature of human behaviours 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To answer climate challenges, understanding how people make decisions is essential.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Sterman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(2008) argued that human cognitive biases are a cause of confusion and controversy around climate policy issues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091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36CDC-A3FD-6379-EBD0-CEC0F4340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5CC83-4266-CFA4-E2CD-5F88F1979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Complex systems and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633D7-2144-0EF8-C8DC-021BF5D9F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3" y="1870842"/>
            <a:ext cx="12453068" cy="4167513"/>
          </a:xfrm>
        </p:spPr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We all make decisions, from simple to very complex ones</a:t>
            </a:r>
          </a:p>
          <a:p>
            <a:endParaRPr lang="en-GB"/>
          </a:p>
        </p:txBody>
      </p:sp>
      <p:pic>
        <p:nvPicPr>
          <p:cNvPr id="5" name="Picture 4" descr="A person standing in a maze with arrows and question marks&#10;&#10;Description automatically generated">
            <a:extLst>
              <a:ext uri="{FF2B5EF4-FFF2-40B4-BE49-F238E27FC236}">
                <a16:creationId xmlns:a16="http://schemas.microsoft.com/office/drawing/2014/main" id="{563670CC-B8C5-1ADA-E001-F2C21CA00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63" y="3013841"/>
            <a:ext cx="4132036" cy="2754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A44A9-29EB-87E8-174E-8D9BF615662E}"/>
              </a:ext>
            </a:extLst>
          </p:cNvPr>
          <p:cNvSpPr txBox="1"/>
          <p:nvPr/>
        </p:nvSpPr>
        <p:spPr>
          <a:xfrm>
            <a:off x="318052" y="2648546"/>
            <a:ext cx="686561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rom “should I take a walk”? to “should  I get that tattoo”? up to “how do we ensure energy security and energy justice while applying carbon emission reduction strategies”?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Decisions can happen at the individual, organisational or inter-organisational levels, affecting different localities and stakeholders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2614947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BBA01-A9C8-4699-6D88-FA60479D2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A6874-6731-3A81-04AD-82F7F4B9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3" y="1022095"/>
            <a:ext cx="11502887" cy="1143000"/>
          </a:xfrm>
        </p:spPr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Complex systems and decision making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6D531-A1FB-D896-A2B3-8443BA146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We all make decisions based on our perceptions and accumulated personal experiences (mental models). Our perceptions influence our analysis of the present and our predictions for the future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This is why SD differentiates actual values and perceived values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Perceptions often differ from actual conditions due to measurements, reporting delays, and beliefs. 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A6CC62-4873-63E7-6B7F-24E070375BFC}"/>
              </a:ext>
            </a:extLst>
          </p:cNvPr>
          <p:cNvSpPr txBox="1"/>
          <p:nvPr/>
        </p:nvSpPr>
        <p:spPr>
          <a:xfrm>
            <a:off x="5212080" y="4837728"/>
            <a:ext cx="615950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i="1" u="none" strike="noStrike" baseline="0">
                <a:latin typeface="TimesNewRomanPS-BoldItalicMT"/>
              </a:rPr>
              <a:t>“To omit such variables is equivalent to saying they have zero effect, probably the only value that is known to be wrong!” </a:t>
            </a:r>
            <a:r>
              <a:rPr lang="en-GB" sz="3200" i="1">
                <a:latin typeface="TimesNewRomanPS-BoldMT"/>
              </a:rPr>
              <a:t>(</a:t>
            </a:r>
            <a:r>
              <a:rPr lang="en-GB" sz="3200" i="1" u="none" strike="noStrike" baseline="0">
                <a:latin typeface="TimesNewRomanPS-BoldMT"/>
              </a:rPr>
              <a:t>Forrester)</a:t>
            </a:r>
            <a:endParaRPr lang="en-GB" sz="3200" i="1"/>
          </a:p>
        </p:txBody>
      </p:sp>
    </p:spTree>
    <p:extLst>
      <p:ext uri="{BB962C8B-B14F-4D97-AF65-F5344CB8AC3E}">
        <p14:creationId xmlns:p14="http://schemas.microsoft.com/office/powerpoint/2010/main" val="996236464"/>
      </p:ext>
    </p:extLst>
  </p:cSld>
  <p:clrMapOvr>
    <a:masterClrMapping/>
  </p:clrMapOvr>
</p:sld>
</file>

<file path=ppt/theme/theme1.xml><?xml version="1.0" encoding="utf-8"?>
<a:theme xmlns:a="http://schemas.openxmlformats.org/drawingml/2006/main" name="CCG_ppt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2069"/>
      </a:accent1>
      <a:accent2>
        <a:srgbClr val="C8102E"/>
      </a:accent2>
      <a:accent3>
        <a:srgbClr val="CBD3EA"/>
      </a:accent3>
      <a:accent4>
        <a:srgbClr val="5B9BD5"/>
      </a:accent4>
      <a:accent5>
        <a:srgbClr val="4471C3"/>
      </a:accent5>
      <a:accent6>
        <a:srgbClr val="910C22"/>
      </a:accent6>
      <a:hlink>
        <a:srgbClr val="4151C3"/>
      </a:hlink>
      <a:folHlink>
        <a:srgbClr val="954F72"/>
      </a:folHlink>
    </a:clrScheme>
    <a:fontScheme name="962d7a70-0c02-480d-9484-5d4efe01fa06">
      <a:majorFont>
        <a:latin typeface="Calibri" panose="02110004020202020204"/>
        <a:ea typeface="Arial"/>
        <a:cs typeface=""/>
      </a:majorFont>
      <a:minorFont>
        <a:latin typeface="Calibri" panose="02110004020202020204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72E6BEBDA3C42A396F615BA0912BE" ma:contentTypeVersion="17" ma:contentTypeDescription="Create a new document." ma:contentTypeScope="" ma:versionID="2fb8c7e537a2b0d0ee593744a8d59853">
  <xsd:schema xmlns:xsd="http://www.w3.org/2001/XMLSchema" xmlns:xs="http://www.w3.org/2001/XMLSchema" xmlns:p="http://schemas.microsoft.com/office/2006/metadata/properties" xmlns:ns2="b2327551-5aba-4f5a-9ca0-70e5ae868b77" xmlns:ns3="fbebe68c-b940-4723-97fc-516ab94278af" targetNamespace="http://schemas.microsoft.com/office/2006/metadata/properties" ma:root="true" ma:fieldsID="d7dfa6a1e1973a12f01f0cc3f5538539" ns2:_="" ns3:_="">
    <xsd:import namespace="b2327551-5aba-4f5a-9ca0-70e5ae868b77"/>
    <xsd:import namespace="fbebe68c-b940-4723-97fc-516ab94278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27551-5aba-4f5a-9ca0-70e5ae868b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be68c-b940-4723-97fc-516ab94278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47004ff-0ade-4f9c-917b-24abbc9ccb0b}" ma:internalName="TaxCatchAll" ma:showField="CatchAllData" ma:web="fbebe68c-b940-4723-97fc-516ab94278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ebe68c-b940-4723-97fc-516ab94278af" xsi:nil="true"/>
    <lcf76f155ced4ddcb4097134ff3c332f xmlns="b2327551-5aba-4f5a-9ca0-70e5ae868b7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7ED0F-ECCC-4AAE-9164-A28A8167311D}">
  <ds:schemaRefs>
    <ds:schemaRef ds:uri="b2327551-5aba-4f5a-9ca0-70e5ae868b77"/>
    <ds:schemaRef ds:uri="fbebe68c-b940-4723-97fc-516ab94278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DEFC5A2-A9CD-4467-8F15-AB34C5A16B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D5F627-2326-40B9-9C3F-F81958C15AAF}">
  <ds:schemaRefs>
    <ds:schemaRef ds:uri="b2327551-5aba-4f5a-9ca0-70e5ae868b77"/>
    <ds:schemaRef ds:uri="fbebe68c-b940-4723-97fc-516ab94278af"/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29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CCG_ppt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modelling and human behaviours</vt:lpstr>
      <vt:lpstr>Complex systems and decision making</vt:lpstr>
      <vt:lpstr>Complex systems and decision making </vt:lpstr>
      <vt:lpstr>Complex systems and decision making</vt:lpstr>
      <vt:lpstr>PowerPoint Presentation</vt:lpstr>
      <vt:lpstr>PowerPoint Presentation</vt:lpstr>
      <vt:lpstr>PowerPoint Presentation</vt:lpstr>
      <vt:lpstr>2.Three helpful functions to model behaviours </vt:lpstr>
      <vt:lpstr>a) Representing the formation of expectations: TREND</vt:lpstr>
      <vt:lpstr>a) Representing the formation of expectations: TREND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Interfaces and 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Verrier, Brunilde</dc:creator>
  <cp:revision>2</cp:revision>
  <dcterms:created xsi:type="dcterms:W3CDTF">2024-11-28T17:10:21Z</dcterms:created>
  <dcterms:modified xsi:type="dcterms:W3CDTF">2026-02-22T18:13:25Z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0x01010002072E6BEBDA3C42A396F615BA0912BE</vt:lpwstr>
  </property>
  <property fmtid="{D5CDD505-2E9C-101B-9397-08002B2CF9AE}" pid="3" name="MediaServiceImageTags">
    <vt:lpwstr/>
  </property>
</Properties>
</file>