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Open Sans ExtraBold" panose="020B0906030804020204" pitchFamily="34" charset="0"/>
      <p:bold r:id="rId30"/>
      <p:boldItalic r:id="rId31"/>
    </p:embeddedFont>
    <p:embeddedFont>
      <p:font typeface="Open Sans Light" panose="020B03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gC4yDhPmSU0MtZri2nvhYA==" hashData="3yJA7IS5ZJT/3MZZ4OURiJbQdd5MAR8MNyIN3+LCja7sPXy/MFcFY+BPhc4vaBf+gQytiWG2pJq2dANXBI/QW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DJfGGfMcfrJMqy0MO0pRjdQDJ/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CHAD" initials="HACHAD" lastIdx="28" clrIdx="0">
    <p:extLst>
      <p:ext uri="{19B8F6BF-5375-455C-9EA6-DF929625EA0E}">
        <p15:presenceInfo xmlns:p15="http://schemas.microsoft.com/office/powerpoint/2012/main" userId="HAC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60833-2AA2-47A8-B4E3-24BC9D0FCBA7}">
  <a:tblStyle styleId="{D9B60833-2AA2-47A8-B4E3-24BC9D0FCBA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30" autoAdjust="0"/>
  </p:normalViewPr>
  <p:slideViewPr>
    <p:cSldViewPr snapToGrid="0">
      <p:cViewPr varScale="1">
        <p:scale>
          <a:sx n="88" d="100"/>
          <a:sy n="88" d="100"/>
        </p:scale>
        <p:origin x="14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8087317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1</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95124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L'approche descendante est basée sur des relations historiques globales entre les consommations d'énergie et quelques paramètres ou indicateurs bien connus, tels que la population, et certains facteurs économiques, tels que l'élasticité de la demande par rapport au prix et au revenu. En général, les relations sont identifiées par une analyse statistique.À partir de là, la demande future peut être estimée en extrapolant les modèles de croissance de ces paramètres. Des paramètres de croissance différents se traduiront par une demande prédite différente, comme le montre le graphique ci-contre. Enfin, un modèle économétrique est utilisé pour intégrer des facteurs tels que les élasticités aux prix de l'énergie ou aux niveaux de revenus.</a:t>
            </a:r>
            <a:endParaRPr/>
          </a:p>
        </p:txBody>
      </p:sp>
      <p:sp>
        <p:nvSpPr>
          <p:cNvPr id="260" name="Google Shape;2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34795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Les projections ascendantes de la demande d'énergie peuvent être appliquées à des secteurs individuels. Par exemple, la consommation d'électricité des ménages urbains est projetée en estimant le nombre de ménages urbains prévus à l'avenir, en estimant l'intensité énergétique sous la forme de la consommation d'électricité pour les appareils, l'éclairage et le chauffage de l'eau par ménage. Chaque consommation est ensuite multipliée par le nombre de ménages et les résultats sont additionnés pour obtenir la consommation d'électricité des ménages urbains. Le processus est similaire pour les autres secteurs, tels que les ménages ruraux, l'industrie et les transports.  Les détails des schémas de consommation d'énergie sont estimés, puis additionnés.</a:t>
            </a:r>
            <a:endParaRPr/>
          </a:p>
        </p:txBody>
      </p:sp>
      <p:sp>
        <p:nvSpPr>
          <p:cNvPr id="290" name="Google Shape;2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30795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Voici quelques considérations importantes à prendre en compte lors de la réalisation d'une analyse de la demande d'énergie.</a:t>
            </a:r>
            <a:endParaRPr>
              <a:latin typeface="Open Sans"/>
              <a:ea typeface="Open Sans"/>
              <a:cs typeface="Open Sans"/>
              <a:sym typeface="Open Sans"/>
            </a:endParaRPr>
          </a:p>
          <a:p>
            <a:pPr marL="0" lvl="0" indent="0" algn="l" rtl="0">
              <a:spcBef>
                <a:spcPts val="360"/>
              </a:spcBef>
              <a:spcAft>
                <a:spcPts val="0"/>
              </a:spcAft>
              <a:buNone/>
            </a:pPr>
            <a:r>
              <a:rPr lang="en-GB"/>
              <a:t>La disponibilité et la qualité des données peuvent constituer une contrainte considérable pour l'analyse. Il convient d'en tenir compte lors de la sélection d'un modèle nécessitant de nombreuses données d'entrée. Cela vaut-il la peine d'investir du temps et de l'argent pour obtenir ces données ou vaut-il mieux choisir un modèle moins précis qui nécessite moins de données ? Cela vaut-il la peine d'utiliser un modèle plus précis même si nous n'avons aucune garantie sur la qualité des données d'entrée ?</a:t>
            </a:r>
            <a:endParaRPr/>
          </a:p>
          <a:p>
            <a:pPr marL="0" lvl="0" indent="0" algn="l" rtl="0">
              <a:spcBef>
                <a:spcPts val="360"/>
              </a:spcBef>
              <a:spcAft>
                <a:spcPts val="0"/>
              </a:spcAft>
              <a:buNone/>
            </a:pPr>
            <a:r>
              <a:rPr lang="en-GB">
                <a:latin typeface="Open Sans"/>
                <a:ea typeface="Open Sans"/>
                <a:cs typeface="Open Sans"/>
                <a:sym typeface="Open Sans"/>
              </a:rPr>
              <a:t>Des changements rapides et importants dans la structure et la croissance de l'économie peuvent avoir une incidence considérable sur la demande d'énergie. Les hypothèses utilisées aujourd'hui seront-elles encore valables demain ? Peut-on concevoir un système énergétique pour demain en utilisant un modèle basé sur l'état actuel de l'économie ?</a:t>
            </a:r>
            <a:endParaRPr/>
          </a:p>
          <a:p>
            <a:pPr marL="0" lvl="0" indent="0" algn="l" rtl="0">
              <a:spcBef>
                <a:spcPts val="360"/>
              </a:spcBef>
              <a:spcAft>
                <a:spcPts val="0"/>
              </a:spcAft>
              <a:buNone/>
            </a:pPr>
            <a:r>
              <a:rPr lang="en-GB"/>
              <a:t>Les progrès réalisés en matière de technologie d'utilisation de l'énergie, de disponibilité, de performance et de coût peuvent avoir une incidence considérable sur la demande d'énergie. Les futurs bâtiments pourraient être plus efficaces et nécessiter moins de chauffage et de climatisation. L'utilisation de véhicules électriques réduira la demande de pétrole et augmentera la demande d'électricité. </a:t>
            </a:r>
            <a:endParaRPr/>
          </a:p>
          <a:p>
            <a:pPr marL="0" lvl="0" indent="0" algn="l" rtl="0">
              <a:spcBef>
                <a:spcPts val="360"/>
              </a:spcBef>
              <a:spcAft>
                <a:spcPts val="0"/>
              </a:spcAft>
              <a:buNone/>
            </a:pPr>
            <a:r>
              <a:rPr lang="en-GB">
                <a:latin typeface="Open Sans"/>
                <a:ea typeface="Open Sans"/>
                <a:cs typeface="Open Sans"/>
                <a:sym typeface="Open Sans"/>
              </a:rPr>
              <a:t>Les calculs de la demande énergétique future comportent toujours un degré d'incertitude. Nous ne pouvons que formuler des hypothèses sur l'avenir. </a:t>
            </a: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79101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Dans la </a:t>
            </a:r>
            <a:r>
              <a:rPr lang="en-GB" dirty="0" err="1">
                <a:latin typeface="Open Sans"/>
                <a:ea typeface="Open Sans"/>
                <a:cs typeface="Open Sans"/>
                <a:sym typeface="Open Sans"/>
              </a:rPr>
              <a:t>deuxième</a:t>
            </a:r>
            <a:r>
              <a:rPr lang="en-GB" dirty="0">
                <a:latin typeface="Open Sans"/>
                <a:ea typeface="Open Sans"/>
                <a:cs typeface="Open Sans"/>
                <a:sym typeface="Open Sans"/>
              </a:rPr>
              <a:t> mini-Session, nous </a:t>
            </a:r>
            <a:r>
              <a:rPr lang="en-GB" dirty="0" err="1">
                <a:latin typeface="Open Sans"/>
                <a:ea typeface="Open Sans"/>
                <a:cs typeface="Open Sans"/>
                <a:sym typeface="Open Sans"/>
              </a:rPr>
              <a:t>examinons</a:t>
            </a:r>
            <a:r>
              <a:rPr lang="en-GB" dirty="0">
                <a:latin typeface="Open Sans"/>
                <a:ea typeface="Open Sans"/>
                <a:cs typeface="Open Sans"/>
                <a:sym typeface="Open Sans"/>
              </a:rPr>
              <a:t> </a:t>
            </a:r>
            <a:r>
              <a:rPr lang="en-GB" dirty="0" err="1">
                <a:latin typeface="Open Sans"/>
                <a:ea typeface="Open Sans"/>
                <a:cs typeface="Open Sans"/>
                <a:sym typeface="Open Sans"/>
              </a:rPr>
              <a:t>maintenant</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par </a:t>
            </a:r>
            <a:r>
              <a:rPr lang="en-GB" dirty="0" err="1">
                <a:latin typeface="Open Sans"/>
                <a:ea typeface="Open Sans"/>
                <a:cs typeface="Open Sans"/>
                <a:sym typeface="Open Sans"/>
              </a:rPr>
              <a:t>scénarios</a:t>
            </a:r>
            <a:r>
              <a:rPr lang="en-GB" dirty="0">
                <a:latin typeface="Open Sans"/>
                <a:ea typeface="Open Sans"/>
                <a:cs typeface="Open Sans"/>
                <a:sym typeface="Open Sans"/>
              </a:rPr>
              <a:t>.</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a:latin typeface="Open Sans"/>
                <a:ea typeface="Open Sans"/>
                <a:cs typeface="Open Sans"/>
                <a:sym typeface="Open Sans"/>
              </a:rPr>
              <a:t>Le MAED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basé</a:t>
            </a:r>
            <a:r>
              <a:rPr lang="en-GB" dirty="0">
                <a:latin typeface="Open Sans"/>
                <a:ea typeface="Open Sans"/>
                <a:cs typeface="Open Sans"/>
                <a:sym typeface="Open Sans"/>
              </a:rPr>
              <a:t> sur la technique de simulation de </a:t>
            </a:r>
            <a:r>
              <a:rPr lang="en-GB" dirty="0" err="1">
                <a:latin typeface="Open Sans"/>
                <a:ea typeface="Open Sans"/>
                <a:cs typeface="Open Sans"/>
                <a:sym typeface="Open Sans"/>
              </a:rPr>
              <a:t>scénarios</a:t>
            </a:r>
            <a:r>
              <a:rPr lang="en-GB" dirty="0">
                <a:latin typeface="Open Sans"/>
                <a:ea typeface="Open Sans"/>
                <a:cs typeface="Open Sans"/>
                <a:sym typeface="Open Sans"/>
              </a:rPr>
              <a:t>, </a:t>
            </a:r>
            <a:r>
              <a:rPr lang="en-GB" dirty="0" err="1">
                <a:latin typeface="Open Sans"/>
                <a:ea typeface="Open Sans"/>
                <a:cs typeface="Open Sans"/>
                <a:sym typeface="Open Sans"/>
              </a:rPr>
              <a:t>selon</a:t>
            </a:r>
            <a:r>
              <a:rPr lang="en-GB" dirty="0">
                <a:latin typeface="Open Sans"/>
                <a:ea typeface="Open Sans"/>
                <a:cs typeface="Open Sans"/>
                <a:sym typeface="Open Sans"/>
              </a:rPr>
              <a:t> </a:t>
            </a:r>
            <a:r>
              <a:rPr lang="en-GB" dirty="0" err="1">
                <a:latin typeface="Open Sans"/>
                <a:ea typeface="Open Sans"/>
                <a:cs typeface="Open Sans"/>
                <a:sym typeface="Open Sans"/>
              </a:rPr>
              <a:t>laquelle</a:t>
            </a:r>
            <a:r>
              <a:rPr lang="en-GB" dirty="0">
                <a:latin typeface="Open Sans"/>
                <a:ea typeface="Open Sans"/>
                <a:cs typeface="Open Sans"/>
                <a:sym typeface="Open Sans"/>
              </a:rPr>
              <a:t> très peu </a:t>
            </a:r>
            <a:r>
              <a:rPr lang="en-GB" dirty="0" err="1">
                <a:latin typeface="Open Sans"/>
                <a:ea typeface="Open Sans"/>
                <a:cs typeface="Open Sans"/>
                <a:sym typeface="Open Sans"/>
              </a:rPr>
              <a:t>d'hypothèses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intégrées</a:t>
            </a:r>
            <a:r>
              <a:rPr lang="en-GB" dirty="0">
                <a:latin typeface="Open Sans"/>
                <a:ea typeface="Open Sans"/>
                <a:cs typeface="Open Sans"/>
                <a:sym typeface="Open Sans"/>
              </a:rPr>
              <a:t> dans le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L'évolution</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doit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analysée</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élaborant</a:t>
            </a:r>
            <a:r>
              <a:rPr lang="en-GB" dirty="0">
                <a:latin typeface="Open Sans"/>
                <a:ea typeface="Open Sans"/>
                <a:cs typeface="Open Sans"/>
                <a:sym typeface="Open Sans"/>
              </a:rPr>
              <a:t> des </a:t>
            </a:r>
            <a:r>
              <a:rPr lang="en-GB" dirty="0" err="1">
                <a:latin typeface="Open Sans"/>
                <a:ea typeface="Open Sans"/>
                <a:cs typeface="Open Sans"/>
                <a:sym typeface="Open Sans"/>
              </a:rPr>
              <a:t>scénarios</a:t>
            </a:r>
            <a:r>
              <a:rPr lang="en-GB" dirty="0">
                <a:latin typeface="Open Sans"/>
                <a:ea typeface="Open Sans"/>
                <a:cs typeface="Open Sans"/>
                <a:sym typeface="Open Sans"/>
              </a:rPr>
              <a:t> de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futur</a:t>
            </a:r>
            <a:r>
              <a:rPr lang="en-GB" dirty="0">
                <a:latin typeface="Open Sans"/>
                <a:ea typeface="Open Sans"/>
                <a:cs typeface="Open Sans"/>
                <a:sym typeface="Open Sans"/>
              </a:rPr>
              <a:t>. </a:t>
            </a: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scénario</a:t>
            </a:r>
            <a:r>
              <a:rPr lang="en-GB" dirty="0">
                <a:latin typeface="Open Sans"/>
                <a:ea typeface="Open Sans"/>
                <a:cs typeface="Open Sans"/>
                <a:sym typeface="Open Sans"/>
              </a:rPr>
              <a:t>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considéré</a:t>
            </a:r>
            <a:r>
              <a:rPr lang="en-GB" dirty="0">
                <a:latin typeface="Open Sans"/>
                <a:ea typeface="Open Sans"/>
                <a:cs typeface="Open Sans"/>
                <a:sym typeface="Open Sans"/>
              </a:rPr>
              <a:t> </a:t>
            </a:r>
            <a:r>
              <a:rPr lang="en-GB" dirty="0" err="1">
                <a:latin typeface="Open Sans"/>
                <a:ea typeface="Open Sans"/>
                <a:cs typeface="Open Sans"/>
                <a:sym typeface="Open Sans"/>
              </a:rPr>
              <a:t>comme</a:t>
            </a:r>
            <a:r>
              <a:rPr lang="en-GB" dirty="0">
                <a:latin typeface="Open Sans"/>
                <a:ea typeface="Open Sans"/>
                <a:cs typeface="Open Sans"/>
                <a:sym typeface="Open Sans"/>
              </a:rPr>
              <a:t> un ensemble </a:t>
            </a:r>
            <a:r>
              <a:rPr lang="en-GB" dirty="0" err="1">
                <a:latin typeface="Open Sans"/>
                <a:ea typeface="Open Sans"/>
                <a:cs typeface="Open Sans"/>
                <a:sym typeface="Open Sans"/>
              </a:rPr>
              <a:t>potentiel</a:t>
            </a:r>
            <a:r>
              <a:rPr lang="en-GB" dirty="0">
                <a:latin typeface="Open Sans"/>
                <a:ea typeface="Open Sans"/>
                <a:cs typeface="Open Sans"/>
                <a:sym typeface="Open Sans"/>
              </a:rPr>
              <a:t> de </a:t>
            </a:r>
            <a:r>
              <a:rPr lang="en-GB" dirty="0" err="1">
                <a:latin typeface="Open Sans"/>
                <a:ea typeface="Open Sans"/>
                <a:cs typeface="Open Sans"/>
                <a:sym typeface="Open Sans"/>
              </a:rPr>
              <a:t>facteurs</a:t>
            </a:r>
            <a:r>
              <a:rPr lang="en-GB" dirty="0">
                <a:latin typeface="Open Sans"/>
                <a:ea typeface="Open Sans"/>
                <a:cs typeface="Open Sans"/>
                <a:sym typeface="Open Sans"/>
              </a:rPr>
              <a:t> </a:t>
            </a:r>
            <a:r>
              <a:rPr lang="en-GB" dirty="0" err="1">
                <a:latin typeface="Open Sans"/>
                <a:ea typeface="Open Sans"/>
                <a:cs typeface="Open Sans"/>
                <a:sym typeface="Open Sans"/>
              </a:rPr>
              <a:t>économiques</a:t>
            </a:r>
            <a:r>
              <a:rPr lang="en-GB" dirty="0">
                <a:latin typeface="Open Sans"/>
                <a:ea typeface="Open Sans"/>
                <a:cs typeface="Open Sans"/>
                <a:sym typeface="Open Sans"/>
              </a:rPr>
              <a:t>, techniques et </a:t>
            </a:r>
            <a:r>
              <a:rPr lang="en-GB" dirty="0" err="1">
                <a:latin typeface="Open Sans"/>
                <a:ea typeface="Open Sans"/>
                <a:cs typeface="Open Sans"/>
                <a:sym typeface="Open Sans"/>
              </a:rPr>
              <a:t>sociaux</a:t>
            </a:r>
            <a:r>
              <a:rPr lang="en-GB" dirty="0">
                <a:latin typeface="Open Sans"/>
                <a:ea typeface="Open Sans"/>
                <a:cs typeface="Open Sans"/>
                <a:sym typeface="Open Sans"/>
              </a:rPr>
              <a:t> qui </a:t>
            </a:r>
            <a:r>
              <a:rPr lang="en-GB" dirty="0" err="1">
                <a:latin typeface="Open Sans"/>
                <a:ea typeface="Open Sans"/>
                <a:cs typeface="Open Sans"/>
                <a:sym typeface="Open Sans"/>
              </a:rPr>
              <a:t>affectent</a:t>
            </a:r>
            <a:r>
              <a:rPr lang="en-GB" dirty="0">
                <a:latin typeface="Open Sans"/>
                <a:ea typeface="Open Sans"/>
                <a:cs typeface="Open Sans"/>
                <a:sym typeface="Open Sans"/>
              </a:rPr>
              <a:t> </a:t>
            </a:r>
            <a:r>
              <a:rPr lang="en-GB" dirty="0" err="1">
                <a:latin typeface="Open Sans"/>
                <a:ea typeface="Open Sans"/>
                <a:cs typeface="Open Sans"/>
                <a:sym typeface="Open Sans"/>
              </a:rPr>
              <a:t>directement</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En </a:t>
            </a:r>
            <a:r>
              <a:rPr lang="en-GB" dirty="0" err="1">
                <a:latin typeface="Open Sans"/>
                <a:ea typeface="Open Sans"/>
                <a:cs typeface="Open Sans"/>
                <a:sym typeface="Open Sans"/>
              </a:rPr>
              <a:t>d'autres</a:t>
            </a:r>
            <a:r>
              <a:rPr lang="en-GB" dirty="0">
                <a:latin typeface="Open Sans"/>
                <a:ea typeface="Open Sans"/>
                <a:cs typeface="Open Sans"/>
                <a:sym typeface="Open Sans"/>
              </a:rPr>
              <a:t> </a:t>
            </a:r>
            <a:r>
              <a:rPr lang="en-GB" dirty="0" err="1">
                <a:latin typeface="Open Sans"/>
                <a:ea typeface="Open Sans"/>
                <a:cs typeface="Open Sans"/>
                <a:sym typeface="Open Sans"/>
              </a:rPr>
              <a:t>termes</a:t>
            </a:r>
            <a:r>
              <a:rPr lang="en-GB" dirty="0">
                <a:latin typeface="Open Sans"/>
                <a:ea typeface="Open Sans"/>
                <a:cs typeface="Open Sans"/>
                <a:sym typeface="Open Sans"/>
              </a:rPr>
              <a:t>, un </a:t>
            </a:r>
            <a:r>
              <a:rPr lang="en-GB" dirty="0" err="1">
                <a:latin typeface="Open Sans"/>
                <a:ea typeface="Open Sans"/>
                <a:cs typeface="Open Sans"/>
                <a:sym typeface="Open Sans"/>
              </a:rPr>
              <a:t>scénario</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description de </a:t>
            </a:r>
            <a:r>
              <a:rPr lang="en-GB" dirty="0" err="1">
                <a:latin typeface="Open Sans"/>
                <a:ea typeface="Open Sans"/>
                <a:cs typeface="Open Sans"/>
                <a:sym typeface="Open Sans"/>
              </a:rPr>
              <a:t>l'évolution</a:t>
            </a:r>
            <a:r>
              <a:rPr lang="en-GB" dirty="0">
                <a:latin typeface="Open Sans"/>
                <a:ea typeface="Open Sans"/>
                <a:cs typeface="Open Sans"/>
                <a:sym typeface="Open Sans"/>
              </a:rPr>
              <a:t> possible d'un pays et de </a:t>
            </a:r>
            <a:r>
              <a:rPr lang="en-GB" dirty="0" err="1">
                <a:latin typeface="Open Sans"/>
                <a:ea typeface="Open Sans"/>
                <a:cs typeface="Open Sans"/>
                <a:sym typeface="Open Sans"/>
              </a:rPr>
              <a:t>sa</a:t>
            </a:r>
            <a:r>
              <a:rPr lang="en-GB" dirty="0">
                <a:latin typeface="Open Sans"/>
                <a:ea typeface="Open Sans"/>
                <a:cs typeface="Open Sans"/>
                <a:sym typeface="Open Sans"/>
              </a:rPr>
              <a:t> société. </a:t>
            </a:r>
            <a:r>
              <a:rPr lang="en-GB" dirty="0" err="1">
                <a:latin typeface="Open Sans"/>
                <a:ea typeface="Open Sans"/>
                <a:cs typeface="Open Sans"/>
                <a:sym typeface="Open Sans"/>
              </a:rPr>
              <a:t>L'élaboration</a:t>
            </a:r>
            <a:r>
              <a:rPr lang="en-GB" dirty="0">
                <a:latin typeface="Open Sans"/>
                <a:ea typeface="Open Sans"/>
                <a:cs typeface="Open Sans"/>
                <a:sym typeface="Open Sans"/>
              </a:rPr>
              <a:t> de </a:t>
            </a:r>
            <a:r>
              <a:rPr lang="en-GB" dirty="0" err="1">
                <a:latin typeface="Open Sans"/>
                <a:ea typeface="Open Sans"/>
                <a:cs typeface="Open Sans"/>
                <a:sym typeface="Open Sans"/>
              </a:rPr>
              <a:t>scénarios</a:t>
            </a:r>
            <a:r>
              <a:rPr lang="en-GB" dirty="0">
                <a:latin typeface="Open Sans"/>
                <a:ea typeface="Open Sans"/>
                <a:cs typeface="Open Sans"/>
                <a:sym typeface="Open Sans"/>
              </a:rPr>
              <a:t> </a:t>
            </a:r>
            <a:r>
              <a:rPr lang="en-GB" dirty="0" err="1">
                <a:latin typeface="Open Sans"/>
                <a:ea typeface="Open Sans"/>
                <a:cs typeface="Open Sans"/>
                <a:sym typeface="Open Sans"/>
              </a:rPr>
              <a:t>contrastés</a:t>
            </a:r>
            <a:r>
              <a:rPr lang="en-GB" dirty="0">
                <a:latin typeface="Open Sans"/>
                <a:ea typeface="Open Sans"/>
                <a:cs typeface="Open Sans"/>
                <a:sym typeface="Open Sans"/>
              </a:rPr>
              <a:t> </a:t>
            </a:r>
            <a:r>
              <a:rPr lang="en-GB" dirty="0" err="1">
                <a:latin typeface="Open Sans"/>
                <a:ea typeface="Open Sans"/>
                <a:cs typeface="Open Sans"/>
                <a:sym typeface="Open Sans"/>
              </a:rPr>
              <a:t>permet</a:t>
            </a:r>
            <a:r>
              <a:rPr lang="en-GB" dirty="0">
                <a:latin typeface="Open Sans"/>
                <a:ea typeface="Open Sans"/>
                <a:cs typeface="Open Sans"/>
                <a:sym typeface="Open Sans"/>
              </a:rPr>
              <a:t> de </a:t>
            </a:r>
            <a:r>
              <a:rPr lang="en-GB" dirty="0" err="1">
                <a:latin typeface="Open Sans"/>
                <a:ea typeface="Open Sans"/>
                <a:cs typeface="Open Sans"/>
                <a:sym typeface="Open Sans"/>
              </a:rPr>
              <a:t>saisir</a:t>
            </a:r>
            <a:r>
              <a:rPr lang="en-GB" dirty="0">
                <a:latin typeface="Open Sans"/>
                <a:ea typeface="Open Sans"/>
                <a:cs typeface="Open Sans"/>
                <a:sym typeface="Open Sans"/>
              </a:rPr>
              <a:t> les </a:t>
            </a:r>
            <a:r>
              <a:rPr lang="en-GB" dirty="0" err="1">
                <a:latin typeface="Open Sans"/>
                <a:ea typeface="Open Sans"/>
                <a:cs typeface="Open Sans"/>
                <a:sym typeface="Open Sans"/>
              </a:rPr>
              <a:t>évolutions</a:t>
            </a:r>
            <a:r>
              <a:rPr lang="en-GB" dirty="0">
                <a:latin typeface="Open Sans"/>
                <a:ea typeface="Open Sans"/>
                <a:cs typeface="Open Sans"/>
                <a:sym typeface="Open Sans"/>
              </a:rPr>
              <a:t> possibles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dans le pays.</a:t>
            </a:r>
            <a:endParaRPr dirty="0"/>
          </a:p>
        </p:txBody>
      </p:sp>
      <p:sp>
        <p:nvSpPr>
          <p:cNvPr id="323" name="Google Shape;3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9709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Un scénario énergétique est un ensemble de paramètres cohérents décrivant les modèles possibles à long terme du développement économique, démographique, social et technique d'un pays.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Dans un modèle de simulation, nous cherchons à évaluer la réponse du système aux changements de ses éléments. </a:t>
            </a:r>
            <a:endParaRPr/>
          </a:p>
          <a:p>
            <a:pPr marL="171450" lvl="0" indent="-171450" algn="l" rtl="0">
              <a:spcBef>
                <a:spcPts val="360"/>
              </a:spcBef>
              <a:spcAft>
                <a:spcPts val="0"/>
              </a:spcAft>
              <a:buClr>
                <a:schemeClr val="dk1"/>
              </a:buClr>
              <a:buSzPts val="1200"/>
              <a:buFont typeface="Arial"/>
              <a:buChar char="•"/>
            </a:pPr>
            <a:r>
              <a:rPr lang="en-GB"/>
              <a:t>Le MAED évalue la réponse du système énergétique à des scénarios d'évolution de la société et de l'économie.</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En d'autres termes, le modélisateur peut élaborer un scénario de développement possible et voir ce qu'il advient de la demande d'énergie.</a:t>
            </a:r>
            <a:endParaRPr/>
          </a:p>
          <a:p>
            <a:pPr marL="171450" lvl="0" indent="-95250" algn="l" rtl="0">
              <a:spcBef>
                <a:spcPts val="1000"/>
              </a:spcBef>
              <a:spcAft>
                <a:spcPts val="0"/>
              </a:spcAft>
              <a:buClr>
                <a:schemeClr val="dk1"/>
              </a:buClr>
              <a:buSzPts val="1200"/>
              <a:buFont typeface="Arial"/>
              <a:buNone/>
            </a:pPr>
            <a:endParaRPr>
              <a:latin typeface="Open Sans"/>
              <a:ea typeface="Open Sans"/>
              <a:cs typeface="Open Sans"/>
              <a:sym typeface="Open Sans"/>
            </a:endParaRPr>
          </a:p>
          <a:p>
            <a:pPr marL="0" lvl="0" indent="0" algn="l" rtl="0">
              <a:spcBef>
                <a:spcPts val="1000"/>
              </a:spcBef>
              <a:spcAft>
                <a:spcPts val="0"/>
              </a:spcAft>
              <a:buNone/>
            </a:pPr>
            <a:r>
              <a:rPr lang="en-GB">
                <a:latin typeface="Open Sans"/>
                <a:ea typeface="Open Sans"/>
                <a:cs typeface="Open Sans"/>
                <a:sym typeface="Open Sans"/>
              </a:rPr>
              <a:t>Ces scénarios sont utilisés pour déterminer la quantité et la structure de la demande d'énergie à l'avenir dans certaines conditions</a:t>
            </a:r>
            <a:endParaRPr>
              <a:latin typeface="Open Sans"/>
              <a:ea typeface="Open Sans"/>
              <a:cs typeface="Open Sans"/>
              <a:sym typeface="Open Sans"/>
            </a:endParaRPr>
          </a:p>
          <a:p>
            <a:pPr marL="0" lvl="0" indent="0" algn="l" rtl="0">
              <a:spcBef>
                <a:spcPts val="1000"/>
              </a:spcBef>
              <a:spcAft>
                <a:spcPts val="0"/>
              </a:spcAft>
              <a:buNone/>
            </a:pPr>
            <a:br>
              <a:rPr lang="en-GB"/>
            </a:br>
            <a:r>
              <a:rPr lang="en-GB">
                <a:latin typeface="Open Sans"/>
                <a:ea typeface="Open Sans"/>
                <a:cs typeface="Open Sans"/>
                <a:sym typeface="Open Sans"/>
              </a:rPr>
              <a:t>Certaines organisations produisent des ensembles de scénarios standard, tels que les scénarios de concentration représentatifs (R.C.P.) de l'I.P.C.C. et les perspectives énergétiques de l'I.E.A. L'utilisation de ces scénarios standard permet de comparer plus facilement les différents ensembles de modélisation en utilisant les mêmes hypothèses. L'utilisation de ces scénarios standard permet de comparer plus facilement différents ensembles de modélisation utilisant les mêmes hypothèses.</a:t>
            </a:r>
            <a:endParaRPr/>
          </a:p>
        </p:txBody>
      </p:sp>
      <p:sp>
        <p:nvSpPr>
          <p:cNvPr id="332" name="Google Shape;3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96396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Lors de l'utilisation de scénarios, il convient de garder à l'esprit les limitations suivantes.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171450" lvl="0" indent="-171450" algn="l" rtl="0">
              <a:spcBef>
                <a:spcPts val="360"/>
              </a:spcBef>
              <a:spcAft>
                <a:spcPts val="0"/>
              </a:spcAft>
              <a:buClr>
                <a:schemeClr val="dk1"/>
              </a:buClr>
              <a:buSzPts val="1200"/>
              <a:buFont typeface="Arial"/>
              <a:buChar char="•"/>
            </a:pPr>
            <a:r>
              <a:rPr lang="en-GB"/>
              <a:t>Les scénarios ne sont pas des prédictions ou des prévisions. Ce sont des instantanés d'un état possible. </a:t>
            </a:r>
            <a:endParaRPr/>
          </a:p>
          <a:p>
            <a:pPr marL="171450" lvl="0" indent="-171450" algn="l" rtl="0">
              <a:spcBef>
                <a:spcPts val="360"/>
              </a:spcBef>
              <a:spcAft>
                <a:spcPts val="0"/>
              </a:spcAft>
              <a:buClr>
                <a:schemeClr val="dk1"/>
              </a:buClr>
              <a:buSzPts val="1200"/>
              <a:buFont typeface="Arial"/>
              <a:buChar char="•"/>
            </a:pPr>
            <a:r>
              <a:rPr lang="en-GB"/>
              <a:t>Les scénarios sont des descriptions de l'avenir créées à partir de cartes mentales.</a:t>
            </a:r>
            <a:endParaRPr>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ou des modèles qui reflètent différentes perspectives sur le passé, le présent et l'avenir.</a:t>
            </a:r>
            <a:br>
              <a:rPr lang="en-GB"/>
            </a:br>
            <a:br>
              <a:rPr lang="en-GB"/>
            </a:br>
            <a:r>
              <a:rPr lang="en-GB">
                <a:latin typeface="Open Sans"/>
                <a:ea typeface="Open Sans"/>
                <a:cs typeface="Open Sans"/>
                <a:sym typeface="Open Sans"/>
              </a:rPr>
              <a:t>Les scénarios sont souvent utilisés dans des situations où il est difficile de définir la probabilité de différents événements futurs. Par essence, ils permettent également d'effectuer des exercices de simulation et d'examiner la sensibilité des résultats à différentes hypothèses. </a:t>
            </a:r>
            <a:br>
              <a:rPr lang="en-GB"/>
            </a:br>
            <a:br>
              <a:rPr lang="en-GB"/>
            </a:br>
            <a:r>
              <a:rPr lang="en-GB">
                <a:latin typeface="Open Sans"/>
                <a:ea typeface="Open Sans"/>
                <a:cs typeface="Open Sans"/>
                <a:sym typeface="Open Sans"/>
              </a:rPr>
              <a:t>Les scénarios ne décrivent pas tous les futurs possibles. Ce n'est pas parce qu'un modèle de système énergétique a été testé par rapport à une série de scénarios possibles que le système énergétique est résistant à tous les changements futurs possibles. </a:t>
            </a:r>
            <a:endParaRPr>
              <a:latin typeface="Open Sans"/>
              <a:ea typeface="Open Sans"/>
              <a:cs typeface="Open Sans"/>
              <a:sym typeface="Open Sans"/>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60681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Les scénarios qualitatifs sont basés sur des récits, comme des histoires, qui décrivent qualitativement l'avenir, généralement sur la base du jugement d'experts. Les récits sont des vignettes décrivant des choses qui ne peuvent pas toujours être exprimées en chiffres, comme les conditions sociétales ou les changements de comportement. La détermination des récits peut également aider à définir la base de la détermination des données quantitatives.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Les scénarios quantitatifs peuvent être obtenus à partir d'autres modèles ou de données d'experts. Un scénario peut, par exemple, considérer un ensemble de données socio-économiques et techniques futures, à partir desquelles on peut examiner la demande d'énergie. Par exemple : Taux de croissance de la population, taux de croissance du PIB, changements structurels dans l'économie, amélioration de la taille des ménages, amélioration de l'efficacité.</a:t>
            </a:r>
            <a:endParaRPr>
              <a:latin typeface="Open Sans"/>
              <a:ea typeface="Open Sans"/>
              <a:cs typeface="Open Sans"/>
              <a:sym typeface="Open Sans"/>
            </a:endParaRPr>
          </a:p>
        </p:txBody>
      </p:sp>
      <p:sp>
        <p:nvSpPr>
          <p:cNvPr id="350" name="Google Shape;3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47600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Des scénarios sont élaborés pour un certain nombre d'avenirs et de cas possibles.</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Le planificateur énergétique examinera une série de scénarios de croissance économique plausibles, en tenant compte non seulement de la croissance du PIB, mais aussi des changements dans la structure de l'économie.</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Le planificateur imaginera également un ensemble de scénarios de configuration du système énergétique, puis imaginera des cas tels que :</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Croissance élevée, sans changements techniques,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L'industrialisation, en mettant l'accent sur les ressources nationales,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Développement de l'agriculture à grande échelle, en mettant l'accent sur les ressources renouvelables,</a:t>
            </a:r>
            <a:endParaRPr/>
          </a:p>
          <a:p>
            <a:pPr marL="171450" lvl="0" indent="-1714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Croissance modérée, avec déréglementation.</a:t>
            </a:r>
            <a:br>
              <a:rPr lang="en-GB"/>
            </a:br>
            <a:br>
              <a:rPr lang="en-GB"/>
            </a:br>
            <a:r>
              <a:rPr lang="en-GB">
                <a:latin typeface="Open Sans"/>
                <a:ea typeface="Open Sans"/>
                <a:cs typeface="Open Sans"/>
                <a:sym typeface="Open Sans"/>
              </a:rPr>
              <a:t>Il s'agit bien entendu de descriptions simplifiées de scénarios.</a:t>
            </a:r>
            <a:endParaRPr>
              <a:latin typeface="Open Sans"/>
              <a:ea typeface="Open Sans"/>
              <a:cs typeface="Open Sans"/>
              <a:sym typeface="Open Sans"/>
            </a:endParaRPr>
          </a:p>
        </p:txBody>
      </p:sp>
      <p:sp>
        <p:nvSpPr>
          <p:cNvPr id="359" name="Google Shape;3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387747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Dans la </a:t>
            </a:r>
            <a:r>
              <a:rPr lang="en-GB" dirty="0" err="1">
                <a:latin typeface="Open Sans"/>
                <a:ea typeface="Open Sans"/>
                <a:cs typeface="Open Sans"/>
                <a:sym typeface="Open Sans"/>
              </a:rPr>
              <a:t>quatrième</a:t>
            </a:r>
            <a:r>
              <a:rPr lang="en-GB" dirty="0">
                <a:latin typeface="Open Sans"/>
                <a:ea typeface="Open Sans"/>
                <a:cs typeface="Open Sans"/>
                <a:sym typeface="Open Sans"/>
              </a:rPr>
              <a:t> mini-Session, nous </a:t>
            </a:r>
            <a:r>
              <a:rPr lang="en-GB" dirty="0" err="1">
                <a:latin typeface="Open Sans"/>
                <a:ea typeface="Open Sans"/>
                <a:cs typeface="Open Sans"/>
                <a:sym typeface="Open Sans"/>
              </a:rPr>
              <a:t>présentons</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fondamentale</a:t>
            </a:r>
            <a:r>
              <a:rPr lang="en-GB" dirty="0">
                <a:latin typeface="Open Sans"/>
                <a:ea typeface="Open Sans"/>
                <a:cs typeface="Open Sans"/>
                <a:sym typeface="Open Sans"/>
              </a:rPr>
              <a:t> </a:t>
            </a:r>
            <a:r>
              <a:rPr lang="en-GB" dirty="0" err="1">
                <a:latin typeface="Open Sans"/>
                <a:ea typeface="Open Sans"/>
                <a:cs typeface="Open Sans"/>
                <a:sym typeface="Open Sans"/>
              </a:rPr>
              <a:t>adoptée</a:t>
            </a:r>
            <a:r>
              <a:rPr lang="en-GB" dirty="0">
                <a:latin typeface="Open Sans"/>
                <a:ea typeface="Open Sans"/>
                <a:cs typeface="Open Sans"/>
                <a:sym typeface="Open Sans"/>
              </a:rPr>
              <a:t> dans la </a:t>
            </a:r>
            <a:r>
              <a:rPr lang="en-GB" dirty="0" err="1">
                <a:latin typeface="Open Sans"/>
                <a:ea typeface="Open Sans"/>
                <a:cs typeface="Open Sans"/>
                <a:sym typeface="Open Sans"/>
              </a:rPr>
              <a:t>modélisation</a:t>
            </a:r>
            <a:r>
              <a:rPr lang="en-GB" dirty="0">
                <a:latin typeface="Open Sans"/>
                <a:ea typeface="Open Sans"/>
                <a:cs typeface="Open Sans"/>
                <a:sym typeface="Open Sans"/>
              </a:rPr>
              <a:t> du MAED.</a:t>
            </a:r>
            <a:endParaRPr dirty="0"/>
          </a:p>
          <a:p>
            <a:pPr marL="0" lvl="0" indent="0" algn="l" rtl="0">
              <a:spcBef>
                <a:spcPts val="360"/>
              </a:spcBef>
              <a:spcAft>
                <a:spcPts val="0"/>
              </a:spcAft>
              <a:buNone/>
            </a:pPr>
            <a:r>
              <a:rPr lang="en-GB" dirty="0">
                <a:latin typeface="Open Sans"/>
                <a:ea typeface="Open Sans"/>
                <a:cs typeface="Open Sans"/>
                <a:sym typeface="Open Sans"/>
              </a:rPr>
              <a:t>Le </a:t>
            </a:r>
            <a:r>
              <a:rPr lang="en-GB" dirty="0" err="1">
                <a:latin typeface="Open Sans"/>
                <a:ea typeface="Open Sans"/>
                <a:cs typeface="Open Sans"/>
                <a:sym typeface="Open Sans"/>
              </a:rPr>
              <a:t>modèle</a:t>
            </a:r>
            <a:r>
              <a:rPr lang="en-GB" dirty="0">
                <a:latin typeface="Open Sans"/>
                <a:ea typeface="Open Sans"/>
                <a:cs typeface="Open Sans"/>
                <a:sym typeface="Open Sans"/>
              </a:rPr>
              <a:t> MAED </a:t>
            </a:r>
            <a:r>
              <a:rPr lang="en-GB" dirty="0" err="1">
                <a:latin typeface="Open Sans"/>
                <a:ea typeface="Open Sans"/>
                <a:cs typeface="Open Sans"/>
                <a:sym typeface="Open Sans"/>
              </a:rPr>
              <a:t>permet</a:t>
            </a:r>
            <a:r>
              <a:rPr lang="en-GB" dirty="0">
                <a:latin typeface="Open Sans"/>
                <a:ea typeface="Open Sans"/>
                <a:cs typeface="Open Sans"/>
                <a:sym typeface="Open Sans"/>
              </a:rPr>
              <a:t> de prendre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compte</a:t>
            </a:r>
            <a:r>
              <a:rPr lang="en-GB" dirty="0">
                <a:latin typeface="Open Sans"/>
                <a:ea typeface="Open Sans"/>
                <a:cs typeface="Open Sans"/>
                <a:sym typeface="Open Sans"/>
              </a:rPr>
              <a:t> et de </a:t>
            </a:r>
            <a:r>
              <a:rPr lang="en-GB" dirty="0" err="1">
                <a:latin typeface="Open Sans"/>
                <a:ea typeface="Open Sans"/>
                <a:cs typeface="Open Sans"/>
                <a:sym typeface="Open Sans"/>
              </a:rPr>
              <a:t>saisir</a:t>
            </a:r>
            <a:r>
              <a:rPr lang="en-GB" dirty="0">
                <a:latin typeface="Open Sans"/>
                <a:ea typeface="Open Sans"/>
                <a:cs typeface="Open Sans"/>
                <a:sym typeface="Open Sans"/>
              </a:rPr>
              <a:t> les </a:t>
            </a:r>
            <a:r>
              <a:rPr lang="en-GB" dirty="0" err="1">
                <a:latin typeface="Open Sans"/>
                <a:ea typeface="Open Sans"/>
                <a:cs typeface="Open Sans"/>
                <a:sym typeface="Open Sans"/>
              </a:rPr>
              <a:t>spécificités</a:t>
            </a:r>
            <a:r>
              <a:rPr lang="en-GB" dirty="0">
                <a:latin typeface="Open Sans"/>
                <a:ea typeface="Open Sans"/>
                <a:cs typeface="Open Sans"/>
                <a:sym typeface="Open Sans"/>
              </a:rPr>
              <a:t> de la planification </a:t>
            </a:r>
            <a:r>
              <a:rPr lang="en-GB" dirty="0" err="1">
                <a:latin typeface="Open Sans"/>
                <a:ea typeface="Open Sans"/>
                <a:cs typeface="Open Sans"/>
                <a:sym typeface="Open Sans"/>
              </a:rPr>
              <a:t>énergétique</a:t>
            </a:r>
            <a:r>
              <a:rPr lang="en-GB" dirty="0">
                <a:latin typeface="Open Sans"/>
                <a:ea typeface="Open Sans"/>
                <a:cs typeface="Open Sans"/>
                <a:sym typeface="Open Sans"/>
              </a:rPr>
              <a:t> dans les pays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développement</a:t>
            </a:r>
            <a:r>
              <a:rPr lang="en-GB" dirty="0">
                <a:latin typeface="Open Sans"/>
                <a:ea typeface="Open Sans"/>
                <a:cs typeface="Open Sans"/>
                <a:sym typeface="Open Sans"/>
              </a:rPr>
              <a:t> grâce aux </a:t>
            </a:r>
            <a:r>
              <a:rPr lang="en-GB" dirty="0" err="1">
                <a:latin typeface="Open Sans"/>
                <a:ea typeface="Open Sans"/>
                <a:cs typeface="Open Sans"/>
                <a:sym typeface="Open Sans"/>
              </a:rPr>
              <a:t>caractéristiques</a:t>
            </a:r>
            <a:r>
              <a:rPr lang="en-GB" dirty="0">
                <a:latin typeface="Open Sans"/>
                <a:ea typeface="Open Sans"/>
                <a:cs typeface="Open Sans"/>
                <a:sym typeface="Open Sans"/>
              </a:rPr>
              <a:t> </a:t>
            </a:r>
            <a:r>
              <a:rPr lang="en-GB" dirty="0" err="1">
                <a:latin typeface="Open Sans"/>
                <a:ea typeface="Open Sans"/>
                <a:cs typeface="Open Sans"/>
                <a:sym typeface="Open Sans"/>
              </a:rPr>
              <a:t>suivantes</a:t>
            </a:r>
            <a:r>
              <a:rPr lang="en-GB" dirty="0">
                <a:latin typeface="Open Sans"/>
                <a:ea typeface="Open Sans"/>
                <a:cs typeface="Open Sans"/>
                <a:sym typeface="Open Sans"/>
              </a:rPr>
              <a:t>.</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Il utilise </a:t>
            </a:r>
            <a:r>
              <a:rPr lang="en-GB" dirty="0" err="1">
                <a:latin typeface="Open Sans"/>
                <a:ea typeface="Open Sans"/>
                <a:cs typeface="Open Sans"/>
                <a:sym typeface="Open Sans"/>
              </a:rPr>
              <a:t>l'approche</a:t>
            </a:r>
            <a:r>
              <a:rPr lang="en-GB" dirty="0">
                <a:latin typeface="Open Sans"/>
                <a:ea typeface="Open Sans"/>
                <a:cs typeface="Open Sans"/>
                <a:sym typeface="Open Sans"/>
              </a:rPr>
              <a:t> de la simulation. Il ne </a:t>
            </a:r>
            <a:r>
              <a:rPr lang="en-GB" dirty="0" err="1">
                <a:latin typeface="Open Sans"/>
                <a:ea typeface="Open Sans"/>
                <a:cs typeface="Open Sans"/>
                <a:sym typeface="Open Sans"/>
              </a:rPr>
              <a:t>s'agit</a:t>
            </a:r>
            <a:r>
              <a:rPr lang="en-GB" dirty="0">
                <a:latin typeface="Open Sans"/>
                <a:ea typeface="Open Sans"/>
                <a:cs typeface="Open Sans"/>
                <a:sym typeface="Open Sans"/>
              </a:rPr>
              <a:t> pas d'un </a:t>
            </a:r>
            <a:r>
              <a:rPr lang="en-GB" dirty="0" err="1">
                <a:latin typeface="Open Sans"/>
                <a:ea typeface="Open Sans"/>
                <a:cs typeface="Open Sans"/>
                <a:sym typeface="Open Sans"/>
              </a:rPr>
              <a:t>outil</a:t>
            </a:r>
            <a:r>
              <a:rPr lang="en-GB" dirty="0">
                <a:latin typeface="Open Sans"/>
                <a:ea typeface="Open Sans"/>
                <a:cs typeface="Open Sans"/>
                <a:sym typeface="Open Sans"/>
              </a:rPr>
              <a:t> </a:t>
            </a:r>
            <a:r>
              <a:rPr lang="en-GB" dirty="0" err="1">
                <a:latin typeface="Open Sans"/>
                <a:ea typeface="Open Sans"/>
                <a:cs typeface="Open Sans"/>
                <a:sym typeface="Open Sans"/>
              </a:rPr>
              <a:t>d'optimisation</a:t>
            </a:r>
            <a:r>
              <a:rPr lang="en-GB" dirty="0">
                <a:latin typeface="Open Sans"/>
                <a:ea typeface="Open Sans"/>
                <a:cs typeface="Open Sans"/>
                <a:sym typeface="Open Sans"/>
              </a:rPr>
              <a:t>.</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Il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basé</a:t>
            </a:r>
            <a:r>
              <a:rPr lang="en-GB" dirty="0">
                <a:latin typeface="Open Sans"/>
                <a:ea typeface="Open Sans"/>
                <a:cs typeface="Open Sans"/>
                <a:sym typeface="Open Sans"/>
              </a:rPr>
              <a:t> sur la </a:t>
            </a:r>
            <a:r>
              <a:rPr lang="en-GB" dirty="0" err="1">
                <a:latin typeface="Open Sans"/>
                <a:ea typeface="Open Sans"/>
                <a:cs typeface="Open Sans"/>
                <a:sym typeface="Open Sans"/>
              </a:rPr>
              <a:t>méthodologie</a:t>
            </a:r>
            <a:r>
              <a:rPr lang="en-GB" dirty="0">
                <a:latin typeface="Open Sans"/>
                <a:ea typeface="Open Sans"/>
                <a:cs typeface="Open Sans"/>
                <a:sym typeface="Open Sans"/>
              </a:rPr>
              <a:t> </a:t>
            </a:r>
            <a:r>
              <a:rPr lang="en-GB" dirty="0" err="1">
                <a:latin typeface="Open Sans"/>
                <a:ea typeface="Open Sans"/>
                <a:cs typeface="Open Sans"/>
                <a:sym typeface="Open Sans"/>
              </a:rPr>
              <a:t>ascendante</a:t>
            </a:r>
            <a:r>
              <a:rPr lang="en-GB" dirty="0">
                <a:latin typeface="Open Sans"/>
                <a:ea typeface="Open Sans"/>
                <a:cs typeface="Open Sans"/>
                <a:sym typeface="Open Sans"/>
              </a:rPr>
              <a:t>, </a:t>
            </a:r>
            <a:r>
              <a:rPr lang="en-GB" dirty="0" err="1">
                <a:latin typeface="Open Sans"/>
                <a:ea typeface="Open Sans"/>
                <a:cs typeface="Open Sans"/>
                <a:sym typeface="Open Sans"/>
              </a:rPr>
              <a:t>désagrégée</a:t>
            </a:r>
            <a:r>
              <a:rPr lang="en-GB" dirty="0">
                <a:latin typeface="Open Sans"/>
                <a:ea typeface="Open Sans"/>
                <a:cs typeface="Open Sans"/>
                <a:sym typeface="Open Sans"/>
              </a:rPr>
              <a:t>, des </a:t>
            </a:r>
            <a:r>
              <a:rPr lang="en-GB" dirty="0" err="1">
                <a:latin typeface="Open Sans"/>
                <a:ea typeface="Open Sans"/>
                <a:cs typeface="Open Sans"/>
                <a:sym typeface="Open Sans"/>
              </a:rPr>
              <a:t>scénarios</a:t>
            </a:r>
            <a:r>
              <a:rPr lang="en-GB" dirty="0">
                <a:latin typeface="Open Sans"/>
                <a:ea typeface="Open Sans"/>
                <a:cs typeface="Open Sans"/>
                <a:sym typeface="Open Sans"/>
              </a:rPr>
              <a:t> </a:t>
            </a:r>
            <a:r>
              <a:rPr lang="en-GB" dirty="0" err="1">
                <a:latin typeface="Open Sans"/>
                <a:ea typeface="Open Sans"/>
                <a:cs typeface="Open Sans"/>
                <a:sym typeface="Open Sans"/>
              </a:rPr>
              <a:t>d'utilisation</a:t>
            </a:r>
            <a:r>
              <a:rPr lang="en-GB" dirty="0">
                <a:latin typeface="Open Sans"/>
                <a:ea typeface="Open Sans"/>
                <a:cs typeface="Open Sans"/>
                <a:sym typeface="Open Sans"/>
              </a:rPr>
              <a:t> finale. Il </a:t>
            </a:r>
            <a:r>
              <a:rPr lang="en-GB" dirty="0" err="1">
                <a:latin typeface="Open Sans"/>
                <a:ea typeface="Open Sans"/>
                <a:cs typeface="Open Sans"/>
                <a:sym typeface="Open Sans"/>
              </a:rPr>
              <a:t>n'utilise</a:t>
            </a:r>
            <a:r>
              <a:rPr lang="en-GB" dirty="0">
                <a:latin typeface="Open Sans"/>
                <a:ea typeface="Open Sans"/>
                <a:cs typeface="Open Sans"/>
                <a:sym typeface="Open Sans"/>
              </a:rPr>
              <a:t> pas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économétrique</a:t>
            </a:r>
            <a:r>
              <a:rPr lang="en-GB" dirty="0">
                <a:latin typeface="Open Sans"/>
                <a:ea typeface="Open Sans"/>
                <a:cs typeface="Open Sans"/>
                <a:sym typeface="Open Sans"/>
              </a:rPr>
              <a:t>.</a:t>
            </a:r>
            <a:br>
              <a:rPr lang="en-GB" dirty="0"/>
            </a:br>
            <a:br>
              <a:rPr lang="en-GB" dirty="0"/>
            </a:br>
            <a:r>
              <a:rPr lang="en-GB" dirty="0">
                <a:latin typeface="Open Sans"/>
                <a:ea typeface="Open Sans"/>
                <a:cs typeface="Open Sans"/>
                <a:sym typeface="Open Sans"/>
              </a:rPr>
              <a:t>Le </a:t>
            </a:r>
            <a:r>
              <a:rPr lang="en-GB" dirty="0" err="1">
                <a:latin typeface="Open Sans"/>
                <a:ea typeface="Open Sans"/>
                <a:cs typeface="Open Sans"/>
                <a:sym typeface="Open Sans"/>
              </a:rPr>
              <a:t>modèle</a:t>
            </a:r>
            <a:r>
              <a:rPr lang="en-GB" dirty="0">
                <a:latin typeface="Open Sans"/>
                <a:ea typeface="Open Sans"/>
                <a:cs typeface="Open Sans"/>
                <a:sym typeface="Open Sans"/>
              </a:rPr>
              <a:t> MAED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basé</a:t>
            </a:r>
            <a:r>
              <a:rPr lang="en-GB" dirty="0">
                <a:latin typeface="Open Sans"/>
                <a:ea typeface="Open Sans"/>
                <a:cs typeface="Open Sans"/>
                <a:sym typeface="Open Sans"/>
              </a:rPr>
              <a:t> sur </a:t>
            </a:r>
            <a:r>
              <a:rPr lang="en-GB" dirty="0" err="1">
                <a:latin typeface="Open Sans"/>
                <a:ea typeface="Open Sans"/>
                <a:cs typeface="Open Sans"/>
                <a:sym typeface="Open Sans"/>
              </a:rPr>
              <a:t>l'approche</a:t>
            </a:r>
            <a:r>
              <a:rPr lang="en-GB" dirty="0">
                <a:latin typeface="Open Sans"/>
                <a:ea typeface="Open Sans"/>
                <a:cs typeface="Open Sans"/>
                <a:sym typeface="Open Sans"/>
              </a:rPr>
              <a:t> des </a:t>
            </a:r>
            <a:r>
              <a:rPr lang="en-GB" dirty="0" err="1">
                <a:latin typeface="Open Sans"/>
                <a:ea typeface="Open Sans"/>
                <a:cs typeface="Open Sans"/>
                <a:sym typeface="Open Sans"/>
              </a:rPr>
              <a:t>scénarios</a:t>
            </a:r>
            <a:r>
              <a:rPr lang="en-GB" dirty="0">
                <a:latin typeface="Open Sans"/>
                <a:ea typeface="Open Sans"/>
                <a:cs typeface="Open Sans"/>
                <a:sym typeface="Open Sans"/>
              </a:rPr>
              <a:t>, qui aide </a:t>
            </a:r>
            <a:r>
              <a:rPr lang="en-GB" dirty="0" err="1">
                <a:latin typeface="Open Sans"/>
                <a:ea typeface="Open Sans"/>
                <a:cs typeface="Open Sans"/>
                <a:sym typeface="Open Sans"/>
              </a:rPr>
              <a:t>l'utilisateur</a:t>
            </a:r>
            <a:r>
              <a:rPr lang="en-GB" dirty="0">
                <a:latin typeface="Open Sans"/>
                <a:ea typeface="Open Sans"/>
                <a:cs typeface="Open Sans"/>
                <a:sym typeface="Open Sans"/>
              </a:rPr>
              <a:t> à faire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a:t>
            </a:r>
            <a:r>
              <a:rPr lang="en-GB" dirty="0" err="1">
                <a:latin typeface="Open Sans"/>
                <a:ea typeface="Open Sans"/>
                <a:cs typeface="Open Sans"/>
                <a:sym typeface="Open Sans"/>
              </a:rPr>
              <a:t>conditionnelles</a:t>
            </a:r>
            <a:r>
              <a:rPr lang="en-GB" dirty="0">
                <a:latin typeface="Open Sans"/>
                <a:ea typeface="Open Sans"/>
                <a:cs typeface="Open Sans"/>
                <a:sym typeface="Open Sans"/>
              </a:rPr>
              <a:t> sur </a:t>
            </a:r>
            <a:r>
              <a:rPr lang="en-GB" dirty="0" err="1">
                <a:latin typeface="Open Sans"/>
                <a:ea typeface="Open Sans"/>
                <a:cs typeface="Open Sans"/>
                <a:sym typeface="Open Sans"/>
              </a:rPr>
              <a:t>l'état</a:t>
            </a:r>
            <a:r>
              <a:rPr lang="en-GB" dirty="0">
                <a:latin typeface="Open Sans"/>
                <a:ea typeface="Open Sans"/>
                <a:cs typeface="Open Sans"/>
                <a:sym typeface="Open Sans"/>
              </a:rPr>
              <a:t> </a:t>
            </a:r>
            <a:r>
              <a:rPr lang="en-GB" dirty="0" err="1">
                <a:latin typeface="Open Sans"/>
                <a:ea typeface="Open Sans"/>
                <a:cs typeface="Open Sans"/>
                <a:sym typeface="Open Sans"/>
              </a:rPr>
              <a:t>futur</a:t>
            </a:r>
            <a:r>
              <a:rPr lang="en-GB" dirty="0">
                <a:latin typeface="Open Sans"/>
                <a:ea typeface="Open Sans"/>
                <a:cs typeface="Open Sans"/>
                <a:sym typeface="Open Sans"/>
              </a:rPr>
              <a:t> de son pays. Les </a:t>
            </a:r>
            <a:r>
              <a:rPr lang="en-GB" dirty="0" err="1">
                <a:latin typeface="Open Sans"/>
                <a:ea typeface="Open Sans"/>
                <a:cs typeface="Open Sans"/>
                <a:sym typeface="Open Sans"/>
              </a:rPr>
              <a:t>résultats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donc</a:t>
            </a:r>
            <a:r>
              <a:rPr lang="en-GB" dirty="0">
                <a:latin typeface="Open Sans"/>
                <a:ea typeface="Open Sans"/>
                <a:cs typeface="Open Sans"/>
                <a:sym typeface="Open Sans"/>
              </a:rPr>
              <a:t> </a:t>
            </a:r>
            <a:r>
              <a:rPr lang="en-GB" dirty="0" err="1">
                <a:latin typeface="Open Sans"/>
                <a:ea typeface="Open Sans"/>
                <a:cs typeface="Open Sans"/>
                <a:sym typeface="Open Sans"/>
              </a:rPr>
              <a:t>toujours</a:t>
            </a:r>
            <a:r>
              <a:rPr lang="en-GB" dirty="0">
                <a:latin typeface="Open Sans"/>
                <a:ea typeface="Open Sans"/>
                <a:cs typeface="Open Sans"/>
                <a:sym typeface="Open Sans"/>
              </a:rPr>
              <a:t> de type </a:t>
            </a:r>
            <a:r>
              <a:rPr lang="en-GB" dirty="0" err="1">
                <a:latin typeface="Open Sans"/>
                <a:ea typeface="Open Sans"/>
                <a:cs typeface="Open Sans"/>
                <a:sym typeface="Open Sans"/>
              </a:rPr>
              <a:t>conditionnel</a:t>
            </a:r>
            <a:r>
              <a:rPr lang="en-GB" dirty="0">
                <a:latin typeface="Open Sans"/>
                <a:ea typeface="Open Sans"/>
                <a:cs typeface="Open Sans"/>
                <a:sym typeface="Open Sans"/>
              </a:rPr>
              <a:t> et </a:t>
            </a:r>
            <a:r>
              <a:rPr lang="en-GB" dirty="0" err="1">
                <a:latin typeface="Open Sans"/>
                <a:ea typeface="Open Sans"/>
                <a:cs typeface="Open Sans"/>
                <a:sym typeface="Open Sans"/>
              </a:rPr>
              <a:t>dépendent</a:t>
            </a:r>
            <a:r>
              <a:rPr lang="en-GB" dirty="0">
                <a:latin typeface="Open Sans"/>
                <a:ea typeface="Open Sans"/>
                <a:cs typeface="Open Sans"/>
                <a:sym typeface="Open Sans"/>
              </a:rPr>
              <a:t>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a:t>
            </a:r>
            <a:r>
              <a:rPr lang="en-GB" dirty="0" err="1">
                <a:latin typeface="Open Sans"/>
                <a:ea typeface="Open Sans"/>
                <a:cs typeface="Open Sans"/>
                <a:sym typeface="Open Sans"/>
              </a:rPr>
              <a:t>formulées</a:t>
            </a:r>
            <a:r>
              <a:rPr lang="en-GB" dirty="0">
                <a:latin typeface="Open Sans"/>
                <a:ea typeface="Open Sans"/>
                <a:cs typeface="Open Sans"/>
                <a:sym typeface="Open Sans"/>
              </a:rPr>
              <a:t> par le </a:t>
            </a:r>
            <a:r>
              <a:rPr lang="en-GB" dirty="0" err="1">
                <a:latin typeface="Open Sans"/>
                <a:ea typeface="Open Sans"/>
                <a:cs typeface="Open Sans"/>
                <a:sym typeface="Open Sans"/>
              </a:rPr>
              <a:t>modélisateur</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par </a:t>
            </a:r>
            <a:r>
              <a:rPr lang="en-GB" dirty="0" err="1">
                <a:latin typeface="Open Sans"/>
                <a:ea typeface="Open Sans"/>
                <a:cs typeface="Open Sans"/>
                <a:sym typeface="Open Sans"/>
              </a:rPr>
              <a:t>scénario</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l'un</a:t>
            </a:r>
            <a:r>
              <a:rPr lang="en-GB" dirty="0">
                <a:latin typeface="Open Sans"/>
                <a:ea typeface="Open Sans"/>
                <a:cs typeface="Open Sans"/>
                <a:sym typeface="Open Sans"/>
              </a:rPr>
              <a:t> des </a:t>
            </a:r>
            <a:r>
              <a:rPr lang="en-GB" dirty="0" err="1">
                <a:latin typeface="Open Sans"/>
                <a:ea typeface="Open Sans"/>
                <a:cs typeface="Open Sans"/>
                <a:sym typeface="Open Sans"/>
              </a:rPr>
              <a:t>principaux</a:t>
            </a:r>
            <a:r>
              <a:rPr lang="en-GB" dirty="0">
                <a:latin typeface="Open Sans"/>
                <a:ea typeface="Open Sans"/>
                <a:cs typeface="Open Sans"/>
                <a:sym typeface="Open Sans"/>
              </a:rPr>
              <a:t> </a:t>
            </a:r>
            <a:r>
              <a:rPr lang="en-GB" dirty="0" err="1">
                <a:latin typeface="Open Sans"/>
                <a:ea typeface="Open Sans"/>
                <a:cs typeface="Open Sans"/>
                <a:sym typeface="Open Sans"/>
              </a:rPr>
              <a:t>avantages</a:t>
            </a:r>
            <a:r>
              <a:rPr lang="en-GB" dirty="0">
                <a:latin typeface="Open Sans"/>
                <a:ea typeface="Open Sans"/>
                <a:cs typeface="Open Sans"/>
                <a:sym typeface="Open Sans"/>
              </a:rPr>
              <a:t> du </a:t>
            </a:r>
            <a:r>
              <a:rPr lang="en-GB" dirty="0" err="1">
                <a:latin typeface="Open Sans"/>
                <a:ea typeface="Open Sans"/>
                <a:cs typeface="Open Sans"/>
                <a:sym typeface="Open Sans"/>
              </a:rPr>
              <a:t>modèle</a:t>
            </a:r>
            <a:r>
              <a:rPr lang="en-GB" dirty="0">
                <a:latin typeface="Open Sans"/>
                <a:ea typeface="Open Sans"/>
                <a:cs typeface="Open Sans"/>
                <a:sym typeface="Open Sans"/>
              </a:rPr>
              <a:t>, car </a:t>
            </a:r>
            <a:r>
              <a:rPr lang="en-GB" dirty="0" err="1">
                <a:latin typeface="Open Sans"/>
                <a:ea typeface="Open Sans"/>
                <a:cs typeface="Open Sans"/>
                <a:sym typeface="Open Sans"/>
              </a:rPr>
              <a:t>elle</a:t>
            </a:r>
            <a:r>
              <a:rPr lang="en-GB" dirty="0">
                <a:latin typeface="Open Sans"/>
                <a:ea typeface="Open Sans"/>
                <a:cs typeface="Open Sans"/>
                <a:sym typeface="Open Sans"/>
              </a:rPr>
              <a:t> </a:t>
            </a:r>
            <a:r>
              <a:rPr lang="en-GB" dirty="0" err="1">
                <a:latin typeface="Open Sans"/>
                <a:ea typeface="Open Sans"/>
                <a:cs typeface="Open Sans"/>
                <a:sym typeface="Open Sans"/>
              </a:rPr>
              <a:t>permet</a:t>
            </a:r>
            <a:r>
              <a:rPr lang="en-GB" dirty="0">
                <a:latin typeface="Open Sans"/>
                <a:ea typeface="Open Sans"/>
                <a:cs typeface="Open Sans"/>
                <a:sym typeface="Open Sans"/>
              </a:rPr>
              <a:t> </a:t>
            </a:r>
            <a:r>
              <a:rPr lang="en-GB" dirty="0" err="1">
                <a:latin typeface="Open Sans"/>
                <a:ea typeface="Open Sans"/>
                <a:cs typeface="Open Sans"/>
                <a:sym typeface="Open Sans"/>
              </a:rPr>
              <a:t>d'analyser</a:t>
            </a:r>
            <a:r>
              <a:rPr lang="en-GB" dirty="0">
                <a:latin typeface="Open Sans"/>
                <a:ea typeface="Open Sans"/>
                <a:cs typeface="Open Sans"/>
                <a:sym typeface="Open Sans"/>
              </a:rPr>
              <a:t> :</a:t>
            </a:r>
            <a:endParaRPr dirty="0"/>
          </a:p>
          <a:p>
            <a:pPr marL="171450" lvl="0" indent="-171450" algn="l" rtl="0">
              <a:spcBef>
                <a:spcPts val="360"/>
              </a:spcBef>
              <a:spcAft>
                <a:spcPts val="0"/>
              </a:spcAft>
              <a:buClr>
                <a:schemeClr val="dk1"/>
              </a:buClr>
              <a:buSzPts val="1200"/>
              <a:buFont typeface="Arial"/>
              <a:buChar char="•"/>
            </a:pPr>
            <a:r>
              <a:rPr lang="en-GB" dirty="0" err="1">
                <a:latin typeface="Open Sans"/>
                <a:ea typeface="Open Sans"/>
                <a:cs typeface="Open Sans"/>
                <a:sym typeface="Open Sans"/>
              </a:rPr>
              <a:t>Différentes</a:t>
            </a:r>
            <a:r>
              <a:rPr lang="en-GB" dirty="0">
                <a:latin typeface="Open Sans"/>
                <a:ea typeface="Open Sans"/>
                <a:cs typeface="Open Sans"/>
                <a:sym typeface="Open Sans"/>
              </a:rPr>
              <a:t> politiques de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socio-</a:t>
            </a:r>
            <a:r>
              <a:rPr lang="en-GB" dirty="0" err="1">
                <a:latin typeface="Open Sans"/>
                <a:ea typeface="Open Sans"/>
                <a:cs typeface="Open Sans"/>
                <a:sym typeface="Open Sans"/>
              </a:rPr>
              <a:t>économique</a:t>
            </a:r>
            <a:r>
              <a:rPr lang="en-GB" dirty="0">
                <a:latin typeface="Open Sans"/>
                <a:ea typeface="Open Sans"/>
                <a:cs typeface="Open Sans"/>
                <a:sym typeface="Open Sans"/>
              </a:rPr>
              <a:t> pour le pays.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a:t>
            </a:r>
            <a:r>
              <a:rPr lang="en-GB" dirty="0" err="1">
                <a:latin typeface="Open Sans"/>
                <a:ea typeface="Open Sans"/>
                <a:cs typeface="Open Sans"/>
                <a:sym typeface="Open Sans"/>
              </a:rPr>
              <a:t>croissance</a:t>
            </a:r>
            <a:r>
              <a:rPr lang="en-GB" dirty="0">
                <a:latin typeface="Open Sans"/>
                <a:ea typeface="Open Sans"/>
                <a:cs typeface="Open Sans"/>
                <a:sym typeface="Open Sans"/>
              </a:rPr>
              <a:t> </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différente</a:t>
            </a:r>
            <a:r>
              <a:rPr lang="en-GB" dirty="0">
                <a:latin typeface="Open Sans"/>
                <a:ea typeface="Open Sans"/>
                <a:cs typeface="Open Sans"/>
                <a:sym typeface="Open Sans"/>
              </a:rPr>
              <a:t>, </a:t>
            </a:r>
            <a:r>
              <a:rPr lang="en-GB" dirty="0" err="1">
                <a:latin typeface="Open Sans"/>
                <a:ea typeface="Open Sans"/>
                <a:cs typeface="Open Sans"/>
                <a:sym typeface="Open Sans"/>
              </a:rPr>
              <a:t>l'accent</a:t>
            </a:r>
            <a:r>
              <a:rPr lang="en-GB" dirty="0">
                <a:latin typeface="Open Sans"/>
                <a:ea typeface="Open Sans"/>
                <a:cs typeface="Open Sans"/>
                <a:sym typeface="Open Sans"/>
              </a:rPr>
              <a:t> mis sur </a:t>
            </a:r>
            <a:r>
              <a:rPr lang="en-GB" dirty="0" err="1">
                <a:latin typeface="Open Sans"/>
                <a:ea typeface="Open Sans"/>
                <a:cs typeface="Open Sans"/>
                <a:sym typeface="Open Sans"/>
              </a:rPr>
              <a:t>l'industrie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l'agriculture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encore le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rural.</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Le MAED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également</a:t>
            </a:r>
            <a:r>
              <a:rPr lang="en-GB" dirty="0">
                <a:latin typeface="Open Sans"/>
                <a:ea typeface="Open Sans"/>
                <a:cs typeface="Open Sans"/>
                <a:sym typeface="Open Sans"/>
              </a:rPr>
              <a:t> </a:t>
            </a:r>
            <a:r>
              <a:rPr lang="en-GB" dirty="0" err="1">
                <a:latin typeface="Open Sans"/>
                <a:ea typeface="Open Sans"/>
                <a:cs typeface="Open Sans"/>
                <a:sym typeface="Open Sans"/>
              </a:rPr>
              <a:t>adapté</a:t>
            </a:r>
            <a:r>
              <a:rPr lang="en-GB" dirty="0">
                <a:latin typeface="Open Sans"/>
                <a:ea typeface="Open Sans"/>
                <a:cs typeface="Open Sans"/>
                <a:sym typeface="Open Sans"/>
              </a:rPr>
              <a:t> à la </a:t>
            </a:r>
            <a:r>
              <a:rPr lang="en-GB" dirty="0" err="1">
                <a:latin typeface="Open Sans"/>
                <a:ea typeface="Open Sans"/>
                <a:cs typeface="Open Sans"/>
                <a:sym typeface="Open Sans"/>
              </a:rPr>
              <a:t>modélisation</a:t>
            </a:r>
            <a:r>
              <a:rPr lang="en-GB" dirty="0">
                <a:latin typeface="Open Sans"/>
                <a:ea typeface="Open Sans"/>
                <a:cs typeface="Open Sans"/>
                <a:sym typeface="Open Sans"/>
              </a:rPr>
              <a:t> de </a:t>
            </a:r>
            <a:r>
              <a:rPr lang="en-GB" dirty="0" err="1">
                <a:latin typeface="Open Sans"/>
                <a:ea typeface="Open Sans"/>
                <a:cs typeface="Open Sans"/>
                <a:sym typeface="Open Sans"/>
              </a:rPr>
              <a:t>l'impact</a:t>
            </a:r>
            <a:r>
              <a:rPr lang="en-GB" dirty="0">
                <a:latin typeface="Open Sans"/>
                <a:ea typeface="Open Sans"/>
                <a:cs typeface="Open Sans"/>
                <a:sym typeface="Open Sans"/>
              </a:rPr>
              <a:t> des politiques alternatives </a:t>
            </a:r>
            <a:r>
              <a:rPr lang="en-GB" dirty="0" err="1">
                <a:latin typeface="Open Sans"/>
                <a:ea typeface="Open Sans"/>
                <a:cs typeface="Open Sans"/>
                <a:sym typeface="Open Sans"/>
              </a:rPr>
              <a:t>en</a:t>
            </a:r>
            <a:r>
              <a:rPr lang="en-GB" dirty="0">
                <a:latin typeface="Open Sans"/>
                <a:ea typeface="Open Sans"/>
                <a:cs typeface="Open Sans"/>
                <a:sym typeface="Open Sans"/>
              </a:rPr>
              <a:t> matière </a:t>
            </a:r>
            <a:r>
              <a:rPr lang="en-GB" dirty="0" err="1">
                <a:latin typeface="Open Sans"/>
                <a:ea typeface="Open Sans"/>
                <a:cs typeface="Open Sans"/>
                <a:sym typeface="Open Sans"/>
              </a:rPr>
              <a:t>d'utilisation</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l'impact</a:t>
            </a:r>
            <a:r>
              <a:rPr lang="en-GB" dirty="0">
                <a:latin typeface="Open Sans"/>
                <a:ea typeface="Open Sans"/>
                <a:cs typeface="Open Sans"/>
                <a:sym typeface="Open Sans"/>
              </a:rPr>
              <a:t> de </a:t>
            </a:r>
            <a:r>
              <a:rPr lang="en-GB" dirty="0" err="1">
                <a:latin typeface="Open Sans"/>
                <a:ea typeface="Open Sans"/>
                <a:cs typeface="Open Sans"/>
                <a:sym typeface="Open Sans"/>
              </a:rPr>
              <a:t>l'investissement</a:t>
            </a:r>
            <a:r>
              <a:rPr lang="en-GB" dirty="0">
                <a:latin typeface="Open Sans"/>
                <a:ea typeface="Open Sans"/>
                <a:cs typeface="Open Sans"/>
                <a:sym typeface="Open Sans"/>
              </a:rPr>
              <a:t> dans le transport </a:t>
            </a:r>
            <a:r>
              <a:rPr lang="en-GB" dirty="0" err="1">
                <a:latin typeface="Open Sans"/>
                <a:ea typeface="Open Sans"/>
                <a:cs typeface="Open Sans"/>
                <a:sym typeface="Open Sans"/>
              </a:rPr>
              <a:t>individuel</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voiture </a:t>
            </a:r>
            <a:r>
              <a:rPr lang="en-GB" dirty="0" err="1">
                <a:latin typeface="Open Sans"/>
                <a:ea typeface="Open Sans"/>
                <a:cs typeface="Open Sans"/>
                <a:sym typeface="Open Sans"/>
              </a:rPr>
              <a:t>ou</a:t>
            </a:r>
            <a:r>
              <a:rPr lang="en-GB" dirty="0">
                <a:latin typeface="Open Sans"/>
                <a:ea typeface="Open Sans"/>
                <a:cs typeface="Open Sans"/>
                <a:sym typeface="Open Sans"/>
              </a:rPr>
              <a:t> dans les transports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commun</a:t>
            </a:r>
            <a:r>
              <a:rPr lang="en-GB" dirty="0">
                <a:latin typeface="Open Sans"/>
                <a:ea typeface="Open Sans"/>
                <a:cs typeface="Open Sans"/>
                <a:sym typeface="Open Sans"/>
              </a:rPr>
              <a:t>, dans </a:t>
            </a:r>
            <a:r>
              <a:rPr lang="en-GB" dirty="0" err="1">
                <a:latin typeface="Open Sans"/>
                <a:ea typeface="Open Sans"/>
                <a:cs typeface="Open Sans"/>
                <a:sym typeface="Open Sans"/>
              </a:rPr>
              <a:t>l'électricité</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dans </a:t>
            </a:r>
            <a:r>
              <a:rPr lang="en-GB" dirty="0" err="1">
                <a:latin typeface="Open Sans"/>
                <a:ea typeface="Open Sans"/>
                <a:cs typeface="Open Sans"/>
                <a:sym typeface="Open Sans"/>
              </a:rPr>
              <a:t>l'utilisation</a:t>
            </a:r>
            <a:r>
              <a:rPr lang="en-GB" dirty="0">
                <a:latin typeface="Open Sans"/>
                <a:ea typeface="Open Sans"/>
                <a:cs typeface="Open Sans"/>
                <a:sym typeface="Open Sans"/>
              </a:rPr>
              <a:t> </a:t>
            </a:r>
            <a:r>
              <a:rPr lang="en-GB" dirty="0" err="1">
                <a:latin typeface="Open Sans"/>
                <a:ea typeface="Open Sans"/>
                <a:cs typeface="Open Sans"/>
                <a:sym typeface="Open Sans"/>
              </a:rPr>
              <a:t>directe</a:t>
            </a:r>
            <a:r>
              <a:rPr lang="en-GB" dirty="0">
                <a:latin typeface="Open Sans"/>
                <a:ea typeface="Open Sans"/>
                <a:cs typeface="Open Sans"/>
                <a:sym typeface="Open Sans"/>
              </a:rPr>
              <a:t> de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Le MAED </a:t>
            </a:r>
            <a:r>
              <a:rPr lang="en-GB" dirty="0" err="1">
                <a:latin typeface="Open Sans"/>
                <a:ea typeface="Open Sans"/>
                <a:cs typeface="Open Sans"/>
                <a:sym typeface="Open Sans"/>
              </a:rPr>
              <a:t>permet</a:t>
            </a:r>
            <a:r>
              <a:rPr lang="en-GB" dirty="0">
                <a:latin typeface="Open Sans"/>
                <a:ea typeface="Open Sans"/>
                <a:cs typeface="Open Sans"/>
                <a:sym typeface="Open Sans"/>
              </a:rPr>
              <a:t> </a:t>
            </a:r>
            <a:r>
              <a:rPr lang="en-GB" dirty="0" err="1">
                <a:latin typeface="Open Sans"/>
                <a:ea typeface="Open Sans"/>
                <a:cs typeface="Open Sans"/>
                <a:sym typeface="Open Sans"/>
              </a:rPr>
              <a:t>également</a:t>
            </a:r>
            <a:r>
              <a:rPr lang="en-GB" dirty="0">
                <a:latin typeface="Open Sans"/>
                <a:ea typeface="Open Sans"/>
                <a:cs typeface="Open Sans"/>
                <a:sym typeface="Open Sans"/>
              </a:rPr>
              <a:t> </a:t>
            </a:r>
            <a:r>
              <a:rPr lang="en-GB" dirty="0" err="1">
                <a:latin typeface="Open Sans"/>
                <a:ea typeface="Open Sans"/>
                <a:cs typeface="Open Sans"/>
                <a:sym typeface="Open Sans"/>
              </a:rPr>
              <a:t>d'évaluer</a:t>
            </a:r>
            <a:r>
              <a:rPr lang="en-GB" dirty="0">
                <a:latin typeface="Open Sans"/>
                <a:ea typeface="Open Sans"/>
                <a:cs typeface="Open Sans"/>
                <a:sym typeface="Open Sans"/>
              </a:rPr>
              <a:t> </a:t>
            </a:r>
            <a:r>
              <a:rPr lang="en-GB" dirty="0" err="1">
                <a:latin typeface="Open Sans"/>
                <a:ea typeface="Open Sans"/>
                <a:cs typeface="Open Sans"/>
                <a:sym typeface="Open Sans"/>
              </a:rPr>
              <a:t>l'impact</a:t>
            </a:r>
            <a:r>
              <a:rPr lang="en-GB" dirty="0">
                <a:latin typeface="Open Sans"/>
                <a:ea typeface="Open Sans"/>
                <a:cs typeface="Open Sans"/>
                <a:sym typeface="Open Sans"/>
              </a:rPr>
              <a:t> du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technologique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il </a:t>
            </a:r>
            <a:r>
              <a:rPr lang="en-GB" dirty="0" err="1">
                <a:latin typeface="Open Sans"/>
                <a:ea typeface="Open Sans"/>
                <a:cs typeface="Open Sans"/>
                <a:sym typeface="Open Sans"/>
              </a:rPr>
              <a:t>est</a:t>
            </a:r>
            <a:r>
              <a:rPr lang="en-GB" dirty="0">
                <a:latin typeface="Open Sans"/>
                <a:ea typeface="Open Sans"/>
                <a:cs typeface="Open Sans"/>
                <a:sym typeface="Open Sans"/>
              </a:rPr>
              <a:t> possible de </a:t>
            </a:r>
            <a:r>
              <a:rPr lang="en-GB" dirty="0" err="1">
                <a:latin typeface="Open Sans"/>
                <a:ea typeface="Open Sans"/>
                <a:cs typeface="Open Sans"/>
                <a:sym typeface="Open Sans"/>
              </a:rPr>
              <a:t>modéliser</a:t>
            </a:r>
            <a:r>
              <a:rPr lang="en-GB" dirty="0">
                <a:latin typeface="Open Sans"/>
                <a:ea typeface="Open Sans"/>
                <a:cs typeface="Open Sans"/>
                <a:sym typeface="Open Sans"/>
              </a:rPr>
              <a:t> la manière </a:t>
            </a:r>
            <a:r>
              <a:rPr lang="en-GB" dirty="0" err="1">
                <a:latin typeface="Open Sans"/>
                <a:ea typeface="Open Sans"/>
                <a:cs typeface="Open Sans"/>
                <a:sym typeface="Open Sans"/>
              </a:rPr>
              <a:t>dont</a:t>
            </a:r>
            <a:r>
              <a:rPr lang="en-GB" dirty="0">
                <a:latin typeface="Open Sans"/>
                <a:ea typeface="Open Sans"/>
                <a:cs typeface="Open Sans"/>
                <a:sym typeface="Open Sans"/>
              </a:rPr>
              <a:t> les </a:t>
            </a:r>
            <a:r>
              <a:rPr lang="en-GB" dirty="0" err="1">
                <a:latin typeface="Open Sans"/>
                <a:ea typeface="Open Sans"/>
                <a:cs typeface="Open Sans"/>
                <a:sym typeface="Open Sans"/>
              </a:rPr>
              <a:t>améliorations</a:t>
            </a:r>
            <a:r>
              <a:rPr lang="en-GB" dirty="0">
                <a:latin typeface="Open Sans"/>
                <a:ea typeface="Open Sans"/>
                <a:cs typeface="Open Sans"/>
                <a:sym typeface="Open Sans"/>
              </a:rPr>
              <a:t> de </a:t>
            </a:r>
            <a:r>
              <a:rPr lang="en-GB" dirty="0" err="1">
                <a:latin typeface="Open Sans"/>
                <a:ea typeface="Open Sans"/>
                <a:cs typeface="Open Sans"/>
                <a:sym typeface="Open Sans"/>
              </a:rPr>
              <a:t>l'efficacité</a:t>
            </a:r>
            <a:r>
              <a:rPr lang="en-GB" dirty="0">
                <a:latin typeface="Open Sans"/>
                <a:ea typeface="Open Sans"/>
                <a:cs typeface="Open Sans"/>
                <a:sym typeface="Open Sans"/>
              </a:rPr>
              <a:t> des </a:t>
            </a:r>
            <a:r>
              <a:rPr lang="en-GB" dirty="0" err="1">
                <a:latin typeface="Open Sans"/>
                <a:ea typeface="Open Sans"/>
                <a:cs typeface="Open Sans"/>
                <a:sym typeface="Open Sans"/>
              </a:rPr>
              <a:t>équipements</a:t>
            </a:r>
            <a:r>
              <a:rPr lang="en-GB" dirty="0">
                <a:latin typeface="Open Sans"/>
                <a:ea typeface="Open Sans"/>
                <a:cs typeface="Open Sans"/>
                <a:sym typeface="Open Sans"/>
              </a:rPr>
              <a:t> </a:t>
            </a:r>
            <a:r>
              <a:rPr lang="en-GB" dirty="0" err="1">
                <a:latin typeface="Open Sans"/>
                <a:ea typeface="Open Sans"/>
                <a:cs typeface="Open Sans"/>
                <a:sym typeface="Open Sans"/>
              </a:rPr>
              <a:t>d'utilisation</a:t>
            </a:r>
            <a:r>
              <a:rPr lang="en-GB" dirty="0">
                <a:latin typeface="Open Sans"/>
                <a:ea typeface="Open Sans"/>
                <a:cs typeface="Open Sans"/>
                <a:sym typeface="Open Sans"/>
              </a:rPr>
              <a:t> finale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avoir</a:t>
            </a:r>
            <a:r>
              <a:rPr lang="en-GB" dirty="0">
                <a:latin typeface="Open Sans"/>
                <a:ea typeface="Open Sans"/>
                <a:cs typeface="Open Sans"/>
                <a:sym typeface="Open Sans"/>
              </a:rPr>
              <a:t> un impact sur la </a:t>
            </a:r>
            <a:r>
              <a:rPr lang="en-GB" dirty="0" err="1">
                <a:latin typeface="Open Sans"/>
                <a:ea typeface="Open Sans"/>
                <a:cs typeface="Open Sans"/>
                <a:sym typeface="Open Sans"/>
              </a:rPr>
              <a:t>demande</a:t>
            </a:r>
            <a:r>
              <a:rPr lang="en-GB" dirty="0">
                <a:latin typeface="Open Sans"/>
                <a:ea typeface="Open Sans"/>
                <a:cs typeface="Open Sans"/>
                <a:sym typeface="Open Sans"/>
              </a:rPr>
              <a:t> future.</a:t>
            </a:r>
            <a:endParaRPr dirty="0"/>
          </a:p>
          <a:p>
            <a:pPr marL="0" lvl="0" indent="-76200" algn="l" rtl="0">
              <a:spcBef>
                <a:spcPts val="360"/>
              </a:spcBef>
              <a:spcAft>
                <a:spcPts val="0"/>
              </a:spcAft>
              <a:buClr>
                <a:schemeClr val="dk1"/>
              </a:buClr>
              <a:buSzPts val="1200"/>
              <a:buFont typeface="Arial"/>
              <a:buChar char="•"/>
            </a:pPr>
            <a:r>
              <a:rPr lang="en-GB" dirty="0" err="1">
                <a:latin typeface="Open Sans"/>
                <a:ea typeface="Open Sans"/>
                <a:cs typeface="Open Sans"/>
                <a:sym typeface="Open Sans"/>
              </a:rPr>
              <a:t>Enfin</a:t>
            </a:r>
            <a:r>
              <a:rPr lang="en-GB" dirty="0">
                <a:latin typeface="Open Sans"/>
                <a:ea typeface="Open Sans"/>
                <a:cs typeface="Open Sans"/>
                <a:sym typeface="Open Sans"/>
              </a:rPr>
              <a:t>, le MAED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utilisé</a:t>
            </a:r>
            <a:r>
              <a:rPr lang="en-GB" dirty="0">
                <a:latin typeface="Open Sans"/>
                <a:ea typeface="Open Sans"/>
                <a:cs typeface="Open Sans"/>
                <a:sym typeface="Open Sans"/>
              </a:rPr>
              <a:t> pour </a:t>
            </a:r>
            <a:r>
              <a:rPr lang="en-GB" dirty="0" err="1">
                <a:latin typeface="Open Sans"/>
                <a:ea typeface="Open Sans"/>
                <a:cs typeface="Open Sans"/>
                <a:sym typeface="Open Sans"/>
              </a:rPr>
              <a:t>modéliser</a:t>
            </a:r>
            <a:r>
              <a:rPr lang="en-GB" dirty="0">
                <a:latin typeface="Open Sans"/>
                <a:ea typeface="Open Sans"/>
                <a:cs typeface="Open Sans"/>
                <a:sym typeface="Open Sans"/>
              </a:rPr>
              <a:t> </a:t>
            </a:r>
            <a:r>
              <a:rPr lang="en-GB" dirty="0" err="1">
                <a:latin typeface="Open Sans"/>
                <a:ea typeface="Open Sans"/>
                <a:cs typeface="Open Sans"/>
                <a:sym typeface="Open Sans"/>
              </a:rPr>
              <a:t>l'effet</a:t>
            </a:r>
            <a:r>
              <a:rPr lang="en-GB" dirty="0">
                <a:latin typeface="Open Sans"/>
                <a:ea typeface="Open Sans"/>
                <a:cs typeface="Open Sans"/>
                <a:sym typeface="Open Sans"/>
              </a:rPr>
              <a:t> des </a:t>
            </a:r>
            <a:r>
              <a:rPr lang="en-GB" dirty="0" err="1">
                <a:latin typeface="Open Sans"/>
                <a:ea typeface="Open Sans"/>
                <a:cs typeface="Open Sans"/>
                <a:sym typeface="Open Sans"/>
              </a:rPr>
              <a:t>changements</a:t>
            </a:r>
            <a:r>
              <a:rPr lang="en-GB" dirty="0">
                <a:latin typeface="Open Sans"/>
                <a:ea typeface="Open Sans"/>
                <a:cs typeface="Open Sans"/>
                <a:sym typeface="Open Sans"/>
              </a:rPr>
              <a:t> dans le mode de vie de la société. Par </a:t>
            </a:r>
            <a:r>
              <a:rPr lang="en-GB" dirty="0" err="1">
                <a:latin typeface="Open Sans"/>
                <a:ea typeface="Open Sans"/>
                <a:cs typeface="Open Sans"/>
                <a:sym typeface="Open Sans"/>
              </a:rPr>
              <a:t>exemple</a:t>
            </a:r>
            <a:r>
              <a:rPr lang="en-GB" dirty="0">
                <a:latin typeface="Open Sans"/>
                <a:ea typeface="Open Sans"/>
                <a:cs typeface="Open Sans"/>
                <a:sym typeface="Open Sans"/>
              </a:rPr>
              <a:t>, comment </a:t>
            </a:r>
            <a:r>
              <a:rPr lang="en-GB" dirty="0" err="1">
                <a:latin typeface="Open Sans"/>
                <a:ea typeface="Open Sans"/>
                <a:cs typeface="Open Sans"/>
                <a:sym typeface="Open Sans"/>
              </a:rPr>
              <a:t>l'augmentation</a:t>
            </a:r>
            <a:r>
              <a:rPr lang="en-GB" dirty="0">
                <a:latin typeface="Open Sans"/>
                <a:ea typeface="Open Sans"/>
                <a:cs typeface="Open Sans"/>
                <a:sym typeface="Open Sans"/>
              </a:rPr>
              <a:t> du </a:t>
            </a:r>
            <a:r>
              <a:rPr lang="en-GB" dirty="0" err="1">
                <a:latin typeface="Open Sans"/>
                <a:ea typeface="Open Sans"/>
                <a:cs typeface="Open Sans"/>
                <a:sym typeface="Open Sans"/>
              </a:rPr>
              <a:t>revenu</a:t>
            </a:r>
            <a:r>
              <a:rPr lang="en-GB" dirty="0">
                <a:latin typeface="Open Sans"/>
                <a:ea typeface="Open Sans"/>
                <a:cs typeface="Open Sans"/>
                <a:sym typeface="Open Sans"/>
              </a:rPr>
              <a:t> des ménages </a:t>
            </a:r>
            <a:r>
              <a:rPr lang="en-GB" dirty="0" err="1">
                <a:latin typeface="Open Sans"/>
                <a:ea typeface="Open Sans"/>
                <a:cs typeface="Open Sans"/>
                <a:sym typeface="Open Sans"/>
              </a:rPr>
              <a:t>influencera</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a:t>
            </a:r>
            <a:br>
              <a:rPr lang="en-GB" dirty="0"/>
            </a:br>
            <a:br>
              <a:rPr lang="en-GB" dirty="0"/>
            </a:br>
            <a:r>
              <a:rPr lang="en-GB" dirty="0">
                <a:latin typeface="Open Sans"/>
                <a:ea typeface="Open Sans"/>
                <a:cs typeface="Open Sans"/>
                <a:sym typeface="Open Sans"/>
              </a:rPr>
              <a:t>En formulant </a:t>
            </a:r>
            <a:r>
              <a:rPr lang="en-GB" dirty="0" err="1">
                <a:latin typeface="Open Sans"/>
                <a:ea typeface="Open Sans"/>
                <a:cs typeface="Open Sans"/>
                <a:sym typeface="Open Sans"/>
              </a:rPr>
              <a:t>différents</a:t>
            </a:r>
            <a:r>
              <a:rPr lang="en-GB" dirty="0">
                <a:latin typeface="Open Sans"/>
                <a:ea typeface="Open Sans"/>
                <a:cs typeface="Open Sans"/>
                <a:sym typeface="Open Sans"/>
              </a:rPr>
              <a:t> </a:t>
            </a:r>
            <a:r>
              <a:rPr lang="en-GB" dirty="0" err="1">
                <a:latin typeface="Open Sans"/>
                <a:ea typeface="Open Sans"/>
                <a:cs typeface="Open Sans"/>
                <a:sym typeface="Open Sans"/>
              </a:rPr>
              <a:t>scénarios</a:t>
            </a:r>
            <a:r>
              <a:rPr lang="en-GB" dirty="0">
                <a:latin typeface="Open Sans"/>
                <a:ea typeface="Open Sans"/>
                <a:cs typeface="Open Sans"/>
                <a:sym typeface="Open Sans"/>
              </a:rPr>
              <a:t>, </a:t>
            </a:r>
            <a:r>
              <a:rPr lang="en-GB" dirty="0" err="1">
                <a:latin typeface="Open Sans"/>
                <a:ea typeface="Open Sans"/>
                <a:cs typeface="Open Sans"/>
                <a:sym typeface="Open Sans"/>
              </a:rPr>
              <a:t>ces</a:t>
            </a:r>
            <a:r>
              <a:rPr lang="en-GB" dirty="0">
                <a:latin typeface="Open Sans"/>
                <a:ea typeface="Open Sans"/>
                <a:cs typeface="Open Sans"/>
                <a:sym typeface="Open Sans"/>
              </a:rPr>
              <a:t> </a:t>
            </a:r>
            <a:r>
              <a:rPr lang="en-GB" dirty="0" err="1">
                <a:latin typeface="Open Sans"/>
                <a:ea typeface="Open Sans"/>
                <a:cs typeface="Open Sans"/>
                <a:sym typeface="Open Sans"/>
              </a:rPr>
              <a:t>modèles</a:t>
            </a:r>
            <a:r>
              <a:rPr lang="en-GB" dirty="0">
                <a:latin typeface="Open Sans"/>
                <a:ea typeface="Open Sans"/>
                <a:cs typeface="Open Sans"/>
                <a:sym typeface="Open Sans"/>
              </a:rPr>
              <a:t> </a:t>
            </a:r>
            <a:r>
              <a:rPr lang="en-GB" dirty="0" err="1">
                <a:latin typeface="Open Sans"/>
                <a:ea typeface="Open Sans"/>
                <a:cs typeface="Open Sans"/>
                <a:sym typeface="Open Sans"/>
              </a:rPr>
              <a:t>tentent</a:t>
            </a:r>
            <a:r>
              <a:rPr lang="en-GB" dirty="0">
                <a:latin typeface="Open Sans"/>
                <a:ea typeface="Open Sans"/>
                <a:cs typeface="Open Sans"/>
                <a:sym typeface="Open Sans"/>
              </a:rPr>
              <a:t> de </a:t>
            </a:r>
            <a:r>
              <a:rPr lang="en-GB" dirty="0" err="1">
                <a:latin typeface="Open Sans"/>
                <a:ea typeface="Open Sans"/>
                <a:cs typeface="Open Sans"/>
                <a:sym typeface="Open Sans"/>
              </a:rPr>
              <a:t>saisir</a:t>
            </a:r>
            <a:r>
              <a:rPr lang="en-GB" dirty="0">
                <a:latin typeface="Open Sans"/>
                <a:ea typeface="Open Sans"/>
                <a:cs typeface="Open Sans"/>
                <a:sym typeface="Open Sans"/>
              </a:rPr>
              <a:t> </a:t>
            </a:r>
            <a:r>
              <a:rPr lang="en-GB" dirty="0" err="1">
                <a:latin typeface="Open Sans"/>
                <a:ea typeface="Open Sans"/>
                <a:cs typeface="Open Sans"/>
                <a:sym typeface="Open Sans"/>
              </a:rPr>
              <a:t>différentes</a:t>
            </a:r>
            <a:r>
              <a:rPr lang="en-GB" dirty="0">
                <a:latin typeface="Open Sans"/>
                <a:ea typeface="Open Sans"/>
                <a:cs typeface="Open Sans"/>
                <a:sym typeface="Open Sans"/>
              </a:rPr>
              <a:t> </a:t>
            </a:r>
            <a:r>
              <a:rPr lang="en-GB" dirty="0" err="1">
                <a:latin typeface="Open Sans"/>
                <a:ea typeface="Open Sans"/>
                <a:cs typeface="Open Sans"/>
                <a:sym typeface="Open Sans"/>
              </a:rPr>
              <a:t>trajectoires</a:t>
            </a:r>
            <a:r>
              <a:rPr lang="en-GB" dirty="0">
                <a:latin typeface="Open Sans"/>
                <a:ea typeface="Open Sans"/>
                <a:cs typeface="Open Sans"/>
                <a:sym typeface="Open Sans"/>
              </a:rPr>
              <a:t> de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et les influences des politiques sur le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Ils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donc</a:t>
            </a:r>
            <a:r>
              <a:rPr lang="en-GB" dirty="0">
                <a:latin typeface="Open Sans"/>
                <a:ea typeface="Open Sans"/>
                <a:cs typeface="Open Sans"/>
                <a:sym typeface="Open Sans"/>
              </a:rPr>
              <a:t> </a:t>
            </a:r>
            <a:r>
              <a:rPr lang="en-GB" dirty="0" err="1">
                <a:latin typeface="Open Sans"/>
                <a:ea typeface="Open Sans"/>
                <a:cs typeface="Open Sans"/>
                <a:sym typeface="Open Sans"/>
              </a:rPr>
              <a:t>particulièrement</a:t>
            </a:r>
            <a:r>
              <a:rPr lang="en-GB" dirty="0">
                <a:latin typeface="Open Sans"/>
                <a:ea typeface="Open Sans"/>
                <a:cs typeface="Open Sans"/>
                <a:sym typeface="Open Sans"/>
              </a:rPr>
              <a:t> </a:t>
            </a:r>
            <a:r>
              <a:rPr lang="en-GB" dirty="0" err="1">
                <a:latin typeface="Open Sans"/>
                <a:ea typeface="Open Sans"/>
                <a:cs typeface="Open Sans"/>
                <a:sym typeface="Open Sans"/>
              </a:rPr>
              <a:t>adaptés</a:t>
            </a:r>
            <a:r>
              <a:rPr lang="en-GB" dirty="0">
                <a:latin typeface="Open Sans"/>
                <a:ea typeface="Open Sans"/>
                <a:cs typeface="Open Sans"/>
                <a:sym typeface="Open Sans"/>
              </a:rPr>
              <a:t> à </a:t>
            </a:r>
            <a:r>
              <a:rPr lang="en-GB" dirty="0" err="1">
                <a:latin typeface="Open Sans"/>
                <a:ea typeface="Open Sans"/>
                <a:cs typeface="Open Sans"/>
                <a:sym typeface="Open Sans"/>
              </a:rPr>
              <a:t>l'analyse</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dans les pays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où</a:t>
            </a:r>
            <a:r>
              <a:rPr lang="en-GB" dirty="0">
                <a:latin typeface="Open Sans"/>
                <a:ea typeface="Open Sans"/>
                <a:cs typeface="Open Sans"/>
                <a:sym typeface="Open Sans"/>
              </a:rPr>
              <a:t> des </a:t>
            </a:r>
            <a:r>
              <a:rPr lang="en-GB" dirty="0" err="1">
                <a:latin typeface="Open Sans"/>
                <a:ea typeface="Open Sans"/>
                <a:cs typeface="Open Sans"/>
                <a:sym typeface="Open Sans"/>
              </a:rPr>
              <a:t>changements</a:t>
            </a:r>
            <a:r>
              <a:rPr lang="en-GB" dirty="0">
                <a:latin typeface="Open Sans"/>
                <a:ea typeface="Open Sans"/>
                <a:cs typeface="Open Sans"/>
                <a:sym typeface="Open Sans"/>
              </a:rPr>
              <a:t> </a:t>
            </a:r>
            <a:r>
              <a:rPr lang="en-GB" dirty="0" err="1">
                <a:latin typeface="Open Sans"/>
                <a:ea typeface="Open Sans"/>
                <a:cs typeface="Open Sans"/>
                <a:sym typeface="Open Sans"/>
              </a:rPr>
              <a:t>importants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cours</a:t>
            </a:r>
            <a:r>
              <a:rPr lang="en-GB" dirty="0">
                <a:latin typeface="Open Sans"/>
                <a:ea typeface="Open Sans"/>
                <a:cs typeface="Open Sans"/>
                <a:sym typeface="Open Sans"/>
              </a:rPr>
              <a:t>.</a:t>
            </a:r>
            <a:endParaRPr dirty="0"/>
          </a:p>
        </p:txBody>
      </p:sp>
      <p:sp>
        <p:nvSpPr>
          <p:cNvPr id="375" name="Google Shape;3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417805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Le modèle MAED utilise une approche ascendante. Il part de l'évolution de la demande d'énergie utile de chaque sous-secteur pour construire l'évolution de la demande d'énergie finale totale.</a:t>
            </a:r>
            <a:endParaRPr/>
          </a:p>
          <a:p>
            <a:pPr marL="0" lvl="0" indent="0" algn="l" rtl="0">
              <a:spcBef>
                <a:spcPts val="360"/>
              </a:spcBef>
              <a:spcAft>
                <a:spcPts val="0"/>
              </a:spcAft>
              <a:buNone/>
            </a:pPr>
            <a:r>
              <a:rPr lang="en-GB">
                <a:latin typeface="Open Sans"/>
                <a:ea typeface="Open Sans"/>
                <a:cs typeface="Open Sans"/>
                <a:sym typeface="Open Sans"/>
              </a:rPr>
              <a:t>Les modèles ascendants de scénario et d'utilisation finale sont les plus appropriés pour l'analyse à moyen et long terme et les projections de la demande d'énergie. Ces modèles peuvent prendre en compte la diversité des processus et des technologies de conversion et d'utilisation de l'énergie. Ils peuvent inclure les différences rurales et urbaines et les activités informelles. Comme ces modèles ne s'appuient pas uniquement sur l'histoire ou l'évolution passée, ils peuvent saisir les changements structurels et les nouveaux développements technologiques. C'est d'ailleurs l'un des principaux atouts de cette catégorie de modèles. Toutefois, les modèles d'utilisation finale souffrent de leur incapacité à saisir les effets induits par les prix, parallèlement aux politiques non tarifaires. </a:t>
            </a:r>
            <a:endParaRPr>
              <a:latin typeface="Open Sans"/>
              <a:ea typeface="Open Sans"/>
              <a:cs typeface="Open Sans"/>
              <a:sym typeface="Open Sans"/>
            </a:endParaRPr>
          </a:p>
        </p:txBody>
      </p:sp>
      <p:sp>
        <p:nvSpPr>
          <p:cNvPr id="384" name="Google Shape;3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54453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a:latin typeface="Open Sans"/>
                <a:ea typeface="Open Sans"/>
                <a:cs typeface="Open Sans"/>
                <a:sym typeface="Open Sans"/>
              </a:rPr>
              <a:t>Ce cours comporte quatre objectifs pédagogiques : </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connaître les types de modèles de systèmes énergétiques</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comprendre les approches descendantes et ascendantes</a:t>
            </a:r>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être conscient de l'utilisation de scénarios</a:t>
            </a:r>
            <a:endParaRPr>
              <a:latin typeface="Open Sans"/>
              <a:ea typeface="Open Sans"/>
              <a:cs typeface="Open Sans"/>
              <a:sym typeface="Open Sans"/>
            </a:endParaRPr>
          </a:p>
          <a:p>
            <a:pPr marL="285750" lvl="0" indent="-285750" algn="l" rtl="0">
              <a:spcBef>
                <a:spcPts val="360"/>
              </a:spcBef>
              <a:spcAft>
                <a:spcPts val="0"/>
              </a:spcAft>
              <a:buClr>
                <a:schemeClr val="dk1"/>
              </a:buClr>
              <a:buSzPts val="1200"/>
              <a:buFont typeface="Arial"/>
              <a:buChar char="•"/>
            </a:pPr>
            <a:r>
              <a:rPr lang="en-GB">
                <a:latin typeface="Open Sans"/>
                <a:ea typeface="Open Sans"/>
                <a:cs typeface="Open Sans"/>
                <a:sym typeface="Open Sans"/>
              </a:rPr>
              <a:t>En savoir plus sur les caractéristiques du modèle MAED</a:t>
            </a:r>
            <a:endParaRPr/>
          </a:p>
          <a:p>
            <a:pPr marL="0" lvl="0" indent="0" algn="l" rtl="0">
              <a:spcBef>
                <a:spcPts val="360"/>
              </a:spcBef>
              <a:spcAft>
                <a:spcPts val="0"/>
              </a:spcAft>
              <a:buNone/>
            </a:pPr>
            <a:r>
              <a:rPr lang="en-GB">
                <a:latin typeface="Open Sans"/>
                <a:ea typeface="Open Sans"/>
                <a:cs typeface="Open Sans"/>
                <a:sym typeface="Open Sans"/>
              </a:rPr>
              <a:t> </a:t>
            </a:r>
            <a:endParaRPr/>
          </a:p>
        </p:txBody>
      </p:sp>
    </p:spTree>
    <p:extLst>
      <p:ext uri="{BB962C8B-B14F-4D97-AF65-F5344CB8AC3E}">
        <p14:creationId xmlns:p14="http://schemas.microsoft.com/office/powerpoint/2010/main" val="892894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Le processus de planification énergétique s'inscrit dans des cadres temporels différents. Lorsque le système énergétique est analysé pour une période de quelques semaines ou de quelques mois, il s'agit d'une planification à court terme. La planification sur plusieurs années est généralement appelée à moyen terme. La planification à long terme est envisagée dans les cas où l'horizon temporel de l'analyse se situe entre 15 et 30 ans, voire plus. </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Quelle approche, et quelle méthode, est la meilleure pour l'analyse de la demande d'énergie ? Cela dépend de l'objectif de planification.</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L'évolution à court terme d'un système énergétique national est largement déterminée par la situation actuelle : par conséquent, l'approche descendante peut être mieux adaptée aux projections à court terme, car de nombreuses relations ne changent pas rapidement. Par exemple, la structure socio-économique d'un pays et les habitudes de consommation d'énergie de la population ne changent généralement pas en l'espace de quelques mois. La plupart des équipements de consommation d'énergie ont une durée de vie technique relativement longue, de 10 à 15 ans. Les installations d'approvisionnement en énergie ont des délais de mise en œuvre longs, de 5 à 10 ans, et des durées de vie technique également longues, de 15 à 30 ans.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L'évolution à long terme d'un système énergétique national est soumise à de nombreuses incertitudes ; par conséquent, une approche ascendante est plus adaptée à l'analyse à long terme, car l'évolution des relations pertinentes peut être mieux prévue individuellement. Par exemple, la croissance de la population et de l'économie, le développement technologique conduisant à une utilisation plus efficace de l'énergie, la disponibilité et les prix de l'énergie sur le marché international, et la disponibilité ou les perspectives de nouvelles technologies énergétiques, comme l'énergie solaire, peuvent suivre des tendances différentes.</a:t>
            </a:r>
            <a:endParaRPr/>
          </a:p>
          <a:p>
            <a:pPr marL="0" lvl="0" indent="0" algn="l" rtl="0">
              <a:spcBef>
                <a:spcPts val="360"/>
              </a:spcBef>
              <a:spcAft>
                <a:spcPts val="0"/>
              </a:spcAft>
              <a:buNone/>
            </a:pPr>
            <a:r>
              <a:rPr lang="en-GB">
                <a:latin typeface="Open Sans"/>
                <a:ea typeface="Open Sans"/>
                <a:cs typeface="Open Sans"/>
                <a:sym typeface="Open Sans"/>
              </a:rPr>
              <a:t> </a:t>
            </a:r>
            <a:endParaRPr/>
          </a:p>
          <a:p>
            <a:pPr marL="0" lvl="0" indent="0" algn="l" rtl="0">
              <a:spcBef>
                <a:spcPts val="360"/>
              </a:spcBef>
              <a:spcAft>
                <a:spcPts val="0"/>
              </a:spcAft>
              <a:buNone/>
            </a:pPr>
            <a:r>
              <a:rPr lang="en-GB">
                <a:latin typeface="Open Sans"/>
                <a:ea typeface="Open Sans"/>
                <a:cs typeface="Open Sans"/>
                <a:sym typeface="Open Sans"/>
              </a:rPr>
              <a:t>Le modèle MAED est donc applicable pour une analyse à long terme et en partie à moyen terme plutôt qu'à court terme.</a:t>
            </a:r>
            <a:endParaRPr/>
          </a:p>
        </p:txBody>
      </p:sp>
      <p:sp>
        <p:nvSpPr>
          <p:cNvPr id="394" name="Google Shape;3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55679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L'analyse de la demande d'énergie a pour but de déterminer la demande future d'énergie. Il est important de garder plusieurs éléments à l'esprit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Tout d'abord, l'avenir est incertain. Il n'est pas possible de prédire l'avenir avec une précision totale. Les changements dans la technologie énergétique, les changements dans les prix de l'énergie, les changements dans la population, les changements dans la croissance économique, les changements dans les préférences des consommateurs, etc.</a:t>
            </a:r>
            <a:endParaRPr/>
          </a:p>
          <a:p>
            <a:pPr marL="0" lvl="0" indent="0" algn="l" rtl="0">
              <a:spcBef>
                <a:spcPts val="360"/>
              </a:spcBef>
              <a:spcAft>
                <a:spcPts val="0"/>
              </a:spcAft>
              <a:buNone/>
            </a:pPr>
            <a:r>
              <a:rPr lang="en-GB">
                <a:latin typeface="Open Sans"/>
                <a:ea typeface="Open Sans"/>
                <a:cs typeface="Open Sans"/>
                <a:sym typeface="Open Sans"/>
              </a:rPr>
              <a:t>Deuxièmement, l'avenir peut ou non ressembler au passé. La façon dont l'énergie sera utilisée à l'avenir ne sera pas forcément la même que celle dont elle a été utilisée dans le passé. </a:t>
            </a:r>
            <a:endParaRPr/>
          </a:p>
          <a:p>
            <a:pPr marL="0" lvl="0" indent="0" algn="l" rtl="0">
              <a:spcBef>
                <a:spcPts val="360"/>
              </a:spcBef>
              <a:spcAft>
                <a:spcPts val="0"/>
              </a:spcAft>
              <a:buNone/>
            </a:pPr>
            <a:r>
              <a:rPr lang="en-GB">
                <a:latin typeface="Open Sans"/>
                <a:ea typeface="Open Sans"/>
                <a:cs typeface="Open Sans"/>
                <a:sym typeface="Open Sans"/>
              </a:rPr>
              <a:t>Les projections à long terme sont beaucoup plus incertaines que les projections à court terme. Les changements dans les facteurs qui affectent la demande d'énergie peuvent être beaucoup plus spectaculaires et inattendus à long terme qu'à court terme. Par conséquent, plus l'horizon temporel de la projection de la demande est long, plus l'incertitude est grande.</a:t>
            </a:r>
            <a:endParaRPr/>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371079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Open Sans"/>
                <a:ea typeface="Open Sans"/>
                <a:cs typeface="Open Sans"/>
                <a:sym typeface="Open Sans"/>
              </a:rPr>
              <a:t>Les </a:t>
            </a:r>
            <a:r>
              <a:rPr lang="en-GB" sz="1200" dirty="0" err="1">
                <a:solidFill>
                  <a:schemeClr val="dk1"/>
                </a:solidFill>
                <a:latin typeface="Open Sans"/>
                <a:ea typeface="Open Sans"/>
                <a:cs typeface="Open Sans"/>
                <a:sym typeface="Open Sans"/>
              </a:rPr>
              <a:t>spécificités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suivantes</a:t>
            </a:r>
            <a:r>
              <a:rPr lang="en-GB" sz="1200" dirty="0">
                <a:solidFill>
                  <a:schemeClr val="dk1"/>
                </a:solidFill>
                <a:latin typeface="Open Sans"/>
                <a:ea typeface="Open Sans"/>
                <a:cs typeface="Open Sans"/>
                <a:sym typeface="Open Sans"/>
              </a:rPr>
              <a:t> des pays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développement</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doivent</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être</a:t>
            </a:r>
            <a:r>
              <a:rPr lang="en-GB" sz="1200" dirty="0">
                <a:solidFill>
                  <a:schemeClr val="dk1"/>
                </a:solidFill>
                <a:latin typeface="Open Sans"/>
                <a:ea typeface="Open Sans"/>
                <a:cs typeface="Open Sans"/>
                <a:sym typeface="Open Sans"/>
              </a:rPr>
              <a:t> prises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compte</a:t>
            </a:r>
            <a:r>
              <a:rPr lang="en-GB" sz="1200" dirty="0">
                <a:solidFill>
                  <a:schemeClr val="dk1"/>
                </a:solidFill>
                <a:latin typeface="Open Sans"/>
                <a:ea typeface="Open Sans"/>
                <a:cs typeface="Open Sans"/>
                <a:sym typeface="Open Sans"/>
              </a:rPr>
              <a:t>, les </a:t>
            </a:r>
            <a:r>
              <a:rPr lang="en-GB" dirty="0" err="1">
                <a:latin typeface="Open Sans"/>
                <a:ea typeface="Open Sans"/>
                <a:cs typeface="Open Sans"/>
                <a:sym typeface="Open Sans"/>
              </a:rPr>
              <a:t>changements</a:t>
            </a:r>
            <a:r>
              <a:rPr lang="en-GB" dirty="0">
                <a:latin typeface="Open Sans"/>
                <a:ea typeface="Open Sans"/>
                <a:cs typeface="Open Sans"/>
                <a:sym typeface="Open Sans"/>
              </a:rPr>
              <a:t> </a:t>
            </a:r>
            <a:r>
              <a:rPr lang="en-GB" dirty="0" err="1">
                <a:latin typeface="Open Sans"/>
                <a:ea typeface="Open Sans"/>
                <a:cs typeface="Open Sans"/>
                <a:sym typeface="Open Sans"/>
              </a:rPr>
              <a:t>pouvant</a:t>
            </a:r>
            <a:r>
              <a:rPr lang="en-GB" dirty="0">
                <a:latin typeface="Open Sans"/>
                <a:ea typeface="Open Sans"/>
                <a:cs typeface="Open Sans"/>
                <a:sym typeface="Open Sans"/>
              </a:rPr>
              <a:t> </a:t>
            </a:r>
            <a:r>
              <a:rPr lang="en-GB" dirty="0" err="1">
                <a:latin typeface="Open Sans"/>
                <a:ea typeface="Open Sans"/>
                <a:cs typeface="Open Sans"/>
                <a:sym typeface="Open Sans"/>
              </a:rPr>
              <a:t>survenir</a:t>
            </a:r>
            <a:r>
              <a:rPr lang="en-GB" dirty="0">
                <a:latin typeface="Open Sans"/>
                <a:ea typeface="Open Sans"/>
                <a:cs typeface="Open Sans"/>
                <a:sym typeface="Open Sans"/>
              </a:rPr>
              <a:t> très </a:t>
            </a:r>
            <a:r>
              <a:rPr lang="en-GB" dirty="0" err="1">
                <a:latin typeface="Open Sans"/>
                <a:ea typeface="Open Sans"/>
                <a:cs typeface="Open Sans"/>
                <a:sym typeface="Open Sans"/>
              </a:rPr>
              <a:t>rapidement</a:t>
            </a: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a:latin typeface="Open Sans"/>
                <a:ea typeface="Open Sans"/>
                <a:cs typeface="Open Sans"/>
                <a:sym typeface="Open Sans"/>
              </a:rPr>
              <a:t>Tout </a:t>
            </a:r>
            <a:r>
              <a:rPr lang="en-GB" dirty="0" err="1">
                <a:latin typeface="Open Sans"/>
                <a:ea typeface="Open Sans"/>
                <a:cs typeface="Open Sans"/>
                <a:sym typeface="Open Sans"/>
              </a:rPr>
              <a:t>d'abord</a:t>
            </a:r>
            <a:r>
              <a:rPr lang="en-GB" dirty="0">
                <a:latin typeface="Open Sans"/>
                <a:ea typeface="Open Sans"/>
                <a:cs typeface="Open Sans"/>
                <a:sym typeface="Open Sans"/>
              </a:rPr>
              <a:t>, le manque de données </a:t>
            </a:r>
            <a:r>
              <a:rPr lang="en-GB" dirty="0" err="1">
                <a:latin typeface="Open Sans"/>
                <a:ea typeface="Open Sans"/>
                <a:cs typeface="Open Sans"/>
                <a:sym typeface="Open Sans"/>
              </a:rPr>
              <a:t>chronologiques</a:t>
            </a:r>
            <a:r>
              <a:rPr lang="en-GB" dirty="0">
                <a:latin typeface="Open Sans"/>
                <a:ea typeface="Open Sans"/>
                <a:cs typeface="Open Sans"/>
                <a:sym typeface="Open Sans"/>
              </a:rPr>
              <a:t> </a:t>
            </a:r>
            <a:r>
              <a:rPr lang="en-GB" dirty="0" err="1">
                <a:latin typeface="Open Sans"/>
                <a:ea typeface="Open Sans"/>
                <a:cs typeface="Open Sans"/>
                <a:sym typeface="Open Sans"/>
              </a:rPr>
              <a:t>cohérentes</a:t>
            </a:r>
            <a:r>
              <a:rPr lang="en-GB" dirty="0">
                <a:latin typeface="Open Sans"/>
                <a:ea typeface="Open Sans"/>
                <a:cs typeface="Open Sans"/>
                <a:sym typeface="Open Sans"/>
              </a:rPr>
              <a:t> à long </a:t>
            </a:r>
            <a:r>
              <a:rPr lang="en-GB" dirty="0" err="1">
                <a:latin typeface="Open Sans"/>
                <a:ea typeface="Open Sans"/>
                <a:cs typeface="Open Sans"/>
                <a:sym typeface="Open Sans"/>
              </a:rPr>
              <a:t>terme</a:t>
            </a:r>
            <a:r>
              <a:rPr lang="en-GB" dirty="0">
                <a:latin typeface="Open Sans"/>
                <a:ea typeface="Open Sans"/>
                <a:cs typeface="Open Sans"/>
                <a:sym typeface="Open Sans"/>
              </a:rPr>
              <a:t> pour divers </a:t>
            </a:r>
            <a:r>
              <a:rPr lang="en-GB" dirty="0" err="1">
                <a:latin typeface="Open Sans"/>
                <a:ea typeface="Open Sans"/>
                <a:cs typeface="Open Sans"/>
                <a:sym typeface="Open Sans"/>
              </a:rPr>
              <a:t>secteurs</a:t>
            </a:r>
            <a:r>
              <a:rPr lang="en-GB" dirty="0">
                <a:latin typeface="Open Sans"/>
                <a:ea typeface="Open Sans"/>
                <a:cs typeface="Open Sans"/>
                <a:sym typeface="Open Sans"/>
              </a:rPr>
              <a:t> </a:t>
            </a:r>
            <a:r>
              <a:rPr lang="en-GB" dirty="0" err="1">
                <a:latin typeface="Open Sans"/>
                <a:ea typeface="Open Sans"/>
                <a:cs typeface="Open Sans"/>
                <a:sym typeface="Open Sans"/>
              </a:rPr>
              <a:t>d'activité</a:t>
            </a:r>
            <a:r>
              <a:rPr lang="en-GB" dirty="0">
                <a:latin typeface="Open Sans"/>
                <a:ea typeface="Open Sans"/>
                <a:cs typeface="Open Sans"/>
                <a:sym typeface="Open Sans"/>
              </a:rPr>
              <a:t> rend la </a:t>
            </a:r>
            <a:r>
              <a:rPr lang="en-GB" dirty="0" err="1">
                <a:latin typeface="Open Sans"/>
                <a:ea typeface="Open Sans"/>
                <a:cs typeface="Open Sans"/>
                <a:sym typeface="Open Sans"/>
              </a:rPr>
              <a:t>tâche</a:t>
            </a:r>
            <a:r>
              <a:rPr lang="en-GB" dirty="0">
                <a:latin typeface="Open Sans"/>
                <a:ea typeface="Open Sans"/>
                <a:cs typeface="Open Sans"/>
                <a:sym typeface="Open Sans"/>
              </a:rPr>
              <a:t> de planification plus difficile. Comment le </a:t>
            </a:r>
            <a:r>
              <a:rPr lang="en-GB" dirty="0" err="1">
                <a:latin typeface="Open Sans"/>
                <a:ea typeface="Open Sans"/>
                <a:cs typeface="Open Sans"/>
                <a:sym typeface="Open Sans"/>
              </a:rPr>
              <a:t>planificateur</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r>
              <a:rPr lang="en-GB" dirty="0" err="1">
                <a:latin typeface="Open Sans"/>
                <a:ea typeface="Open Sans"/>
                <a:cs typeface="Open Sans"/>
                <a:sym typeface="Open Sans"/>
              </a:rPr>
              <a:t>peut</a:t>
            </a:r>
            <a:r>
              <a:rPr lang="en-GB" dirty="0">
                <a:latin typeface="Open Sans"/>
                <a:ea typeface="Open Sans"/>
                <a:cs typeface="Open Sans"/>
                <a:sym typeface="Open Sans"/>
              </a:rPr>
              <a:t>-il </a:t>
            </a:r>
            <a:r>
              <a:rPr lang="en-GB" dirty="0" err="1">
                <a:latin typeface="Open Sans"/>
                <a:ea typeface="Open Sans"/>
                <a:cs typeface="Open Sans"/>
                <a:sym typeface="Open Sans"/>
              </a:rPr>
              <a:t>prévoir</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pour les transports </a:t>
            </a:r>
            <a:r>
              <a:rPr lang="en-GB" dirty="0" err="1">
                <a:latin typeface="Open Sans"/>
                <a:ea typeface="Open Sans"/>
                <a:cs typeface="Open Sans"/>
                <a:sym typeface="Open Sans"/>
              </a:rPr>
              <a:t>si</a:t>
            </a:r>
            <a:r>
              <a:rPr lang="en-GB" dirty="0">
                <a:latin typeface="Open Sans"/>
                <a:ea typeface="Open Sans"/>
                <a:cs typeface="Open Sans"/>
                <a:sym typeface="Open Sans"/>
              </a:rPr>
              <a:t> la </a:t>
            </a:r>
            <a:r>
              <a:rPr lang="en-GB" dirty="0" err="1">
                <a:latin typeface="Open Sans"/>
                <a:ea typeface="Open Sans"/>
                <a:cs typeface="Open Sans"/>
                <a:sym typeface="Open Sans"/>
              </a:rPr>
              <a:t>plupart</a:t>
            </a:r>
            <a:r>
              <a:rPr lang="en-GB" dirty="0">
                <a:latin typeface="Open Sans"/>
                <a:ea typeface="Open Sans"/>
                <a:cs typeface="Open Sans"/>
                <a:sym typeface="Open Sans"/>
              </a:rPr>
              <a:t> des données relatives à </a:t>
            </a:r>
            <a:r>
              <a:rPr lang="en-GB" dirty="0" err="1">
                <a:latin typeface="Open Sans"/>
                <a:ea typeface="Open Sans"/>
                <a:cs typeface="Open Sans"/>
                <a:sym typeface="Open Sans"/>
              </a:rPr>
              <a:t>l'utilisation</a:t>
            </a:r>
            <a:r>
              <a:rPr lang="en-GB" dirty="0">
                <a:latin typeface="Open Sans"/>
                <a:ea typeface="Open Sans"/>
                <a:cs typeface="Open Sans"/>
                <a:sym typeface="Open Sans"/>
              </a:rPr>
              <a:t> </a:t>
            </a:r>
            <a:r>
              <a:rPr lang="en-GB" dirty="0" err="1">
                <a:latin typeface="Open Sans"/>
                <a:ea typeface="Open Sans"/>
                <a:cs typeface="Open Sans"/>
                <a:sym typeface="Open Sans"/>
              </a:rPr>
              <a:t>actuelle</a:t>
            </a:r>
            <a:r>
              <a:rPr lang="en-GB" dirty="0">
                <a:latin typeface="Open Sans"/>
                <a:ea typeface="Open Sans"/>
                <a:cs typeface="Open Sans"/>
                <a:sym typeface="Open Sans"/>
              </a:rPr>
              <a:t> </a:t>
            </a:r>
            <a:r>
              <a:rPr lang="en-GB">
                <a:latin typeface="Open Sans"/>
                <a:ea typeface="Open Sans"/>
                <a:cs typeface="Open Sans"/>
                <a:sym typeface="Open Sans"/>
              </a:rPr>
              <a:t>des voitures</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ne </a:t>
            </a:r>
            <a:r>
              <a:rPr lang="en-GB" dirty="0" err="1">
                <a:latin typeface="Open Sans"/>
                <a:ea typeface="Open Sans"/>
                <a:cs typeface="Open Sans"/>
                <a:sym typeface="Open Sans"/>
              </a:rPr>
              <a:t>sont</a:t>
            </a:r>
            <a:r>
              <a:rPr lang="en-GB" dirty="0">
                <a:latin typeface="Open Sans"/>
                <a:ea typeface="Open Sans"/>
                <a:cs typeface="Open Sans"/>
                <a:sym typeface="Open Sans"/>
              </a:rPr>
              <a:t> pas </a:t>
            </a:r>
            <a:r>
              <a:rPr lang="en-GB" dirty="0" err="1">
                <a:latin typeface="Open Sans"/>
                <a:ea typeface="Open Sans"/>
                <a:cs typeface="Open Sans"/>
                <a:sym typeface="Open Sans"/>
              </a:rPr>
              <a:t>collectées</a:t>
            </a: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err="1">
                <a:latin typeface="Open Sans"/>
                <a:ea typeface="Open Sans"/>
                <a:cs typeface="Open Sans"/>
                <a:sym typeface="Open Sans"/>
              </a:rPr>
              <a:t>Deuxièmement</a:t>
            </a:r>
            <a:r>
              <a:rPr lang="en-GB" dirty="0">
                <a:latin typeface="Open Sans"/>
                <a:ea typeface="Open Sans"/>
                <a:cs typeface="Open Sans"/>
                <a:sym typeface="Open Sans"/>
              </a:rPr>
              <a:t>, il </a:t>
            </a:r>
            <a:r>
              <a:rPr lang="en-GB" dirty="0" err="1">
                <a:latin typeface="Open Sans"/>
                <a:ea typeface="Open Sans"/>
                <a:cs typeface="Open Sans"/>
                <a:sym typeface="Open Sans"/>
              </a:rPr>
              <a:t>existe</a:t>
            </a:r>
            <a:r>
              <a:rPr lang="en-GB" dirty="0">
                <a:latin typeface="Open Sans"/>
                <a:ea typeface="Open Sans"/>
                <a:cs typeface="Open Sans"/>
                <a:sym typeface="Open Sans"/>
              </a:rPr>
              <a:t> de </a:t>
            </a:r>
            <a:r>
              <a:rPr lang="en-GB" dirty="0" err="1">
                <a:latin typeface="Open Sans"/>
                <a:ea typeface="Open Sans"/>
                <a:cs typeface="Open Sans"/>
                <a:sym typeface="Open Sans"/>
              </a:rPr>
              <a:t>grandes</a:t>
            </a:r>
            <a:r>
              <a:rPr lang="en-GB" dirty="0">
                <a:latin typeface="Open Sans"/>
                <a:ea typeface="Open Sans"/>
                <a:cs typeface="Open Sans"/>
                <a:sym typeface="Open Sans"/>
              </a:rPr>
              <a:t> </a:t>
            </a:r>
            <a:r>
              <a:rPr lang="en-GB" dirty="0" err="1">
                <a:latin typeface="Open Sans"/>
                <a:ea typeface="Open Sans"/>
                <a:cs typeface="Open Sans"/>
                <a:sym typeface="Open Sans"/>
              </a:rPr>
              <a:t>différences</a:t>
            </a:r>
            <a:r>
              <a:rPr lang="en-GB" dirty="0">
                <a:latin typeface="Open Sans"/>
                <a:ea typeface="Open Sans"/>
                <a:cs typeface="Open Sans"/>
                <a:sym typeface="Open Sans"/>
              </a:rPr>
              <a:t> entre les modes de </a:t>
            </a:r>
            <a:r>
              <a:rPr lang="en-GB" dirty="0" err="1">
                <a:latin typeface="Open Sans"/>
                <a:ea typeface="Open Sans"/>
                <a:cs typeface="Open Sans"/>
                <a:sym typeface="Open Sans"/>
              </a:rPr>
              <a:t>consommation</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des </a:t>
            </a:r>
            <a:r>
              <a:rPr lang="en-GB" dirty="0" err="1">
                <a:latin typeface="Open Sans"/>
                <a:ea typeface="Open Sans"/>
                <a:cs typeface="Open Sans"/>
                <a:sym typeface="Open Sans"/>
              </a:rPr>
              <a:t>villes</a:t>
            </a:r>
            <a:r>
              <a:rPr lang="en-GB" dirty="0">
                <a:latin typeface="Open Sans"/>
                <a:ea typeface="Open Sans"/>
                <a:cs typeface="Open Sans"/>
                <a:sym typeface="Open Sans"/>
              </a:rPr>
              <a:t> et des </a:t>
            </a:r>
            <a:r>
              <a:rPr lang="en-GB" dirty="0" err="1">
                <a:latin typeface="Open Sans"/>
                <a:ea typeface="Open Sans"/>
                <a:cs typeface="Open Sans"/>
                <a:sym typeface="Open Sans"/>
              </a:rPr>
              <a:t>campagnes</a:t>
            </a:r>
            <a:r>
              <a:rPr lang="en-GB" dirty="0">
                <a:latin typeface="Open Sans"/>
                <a:ea typeface="Open Sans"/>
                <a:cs typeface="Open Sans"/>
                <a:sym typeface="Open Sans"/>
              </a:rPr>
              <a:t>, surtout </a:t>
            </a:r>
            <a:r>
              <a:rPr lang="en-GB" dirty="0" err="1">
                <a:latin typeface="Open Sans"/>
                <a:ea typeface="Open Sans"/>
                <a:cs typeface="Open Sans"/>
                <a:sym typeface="Open Sans"/>
              </a:rPr>
              <a:t>si</a:t>
            </a:r>
            <a:r>
              <a:rPr lang="en-GB" dirty="0">
                <a:latin typeface="Open Sans"/>
                <a:ea typeface="Open Sans"/>
                <a:cs typeface="Open Sans"/>
                <a:sym typeface="Open Sans"/>
              </a:rPr>
              <a:t> </a:t>
            </a:r>
            <a:r>
              <a:rPr lang="en-GB" dirty="0" err="1">
                <a:latin typeface="Open Sans"/>
                <a:ea typeface="Open Sans"/>
                <a:cs typeface="Open Sans"/>
                <a:sym typeface="Open Sans"/>
              </a:rPr>
              <a:t>ces</a:t>
            </a:r>
            <a:r>
              <a:rPr lang="en-GB" dirty="0">
                <a:latin typeface="Open Sans"/>
                <a:ea typeface="Open Sans"/>
                <a:cs typeface="Open Sans"/>
                <a:sym typeface="Open Sans"/>
              </a:rPr>
              <a:t> </a:t>
            </a:r>
            <a:r>
              <a:rPr lang="en-GB" dirty="0" err="1">
                <a:latin typeface="Open Sans"/>
                <a:ea typeface="Open Sans"/>
                <a:cs typeface="Open Sans"/>
                <a:sym typeface="Open Sans"/>
              </a:rPr>
              <a:t>dernières</a:t>
            </a:r>
            <a:r>
              <a:rPr lang="en-GB" dirty="0">
                <a:latin typeface="Open Sans"/>
                <a:ea typeface="Open Sans"/>
                <a:cs typeface="Open Sans"/>
                <a:sym typeface="Open Sans"/>
              </a:rPr>
              <a:t> </a:t>
            </a:r>
            <a:r>
              <a:rPr lang="en-GB" dirty="0" err="1">
                <a:latin typeface="Open Sans"/>
                <a:ea typeface="Open Sans"/>
                <a:cs typeface="Open Sans"/>
                <a:sym typeface="Open Sans"/>
              </a:rPr>
              <a:t>n'ont</a:t>
            </a:r>
            <a:r>
              <a:rPr lang="en-GB" dirty="0">
                <a:latin typeface="Open Sans"/>
                <a:ea typeface="Open Sans"/>
                <a:cs typeface="Open Sans"/>
                <a:sym typeface="Open Sans"/>
              </a:rPr>
              <a:t> pas encore </a:t>
            </a:r>
            <a:r>
              <a:rPr lang="en-GB" dirty="0" err="1">
                <a:latin typeface="Open Sans"/>
                <a:ea typeface="Open Sans"/>
                <a:cs typeface="Open Sans"/>
                <a:sym typeface="Open Sans"/>
              </a:rPr>
              <a:t>accès</a:t>
            </a:r>
            <a:r>
              <a:rPr lang="en-GB" dirty="0">
                <a:latin typeface="Open Sans"/>
                <a:ea typeface="Open Sans"/>
                <a:cs typeface="Open Sans"/>
                <a:sym typeface="Open Sans"/>
              </a:rPr>
              <a:t> au </a:t>
            </a:r>
            <a:r>
              <a:rPr lang="en-GB" dirty="0" err="1">
                <a:latin typeface="Open Sans"/>
                <a:ea typeface="Open Sans"/>
                <a:cs typeface="Open Sans"/>
                <a:sym typeface="Open Sans"/>
              </a:rPr>
              <a:t>réseau</a:t>
            </a:r>
            <a:r>
              <a:rPr lang="en-GB" dirty="0">
                <a:latin typeface="Open Sans"/>
                <a:ea typeface="Open Sans"/>
                <a:cs typeface="Open Sans"/>
                <a:sym typeface="Open Sans"/>
              </a:rPr>
              <a:t> </a:t>
            </a:r>
            <a:r>
              <a:rPr lang="en-GB" dirty="0" err="1">
                <a:latin typeface="Open Sans"/>
                <a:ea typeface="Open Sans"/>
                <a:cs typeface="Open Sans"/>
                <a:sym typeface="Open Sans"/>
              </a:rPr>
              <a:t>électrique</a:t>
            </a:r>
            <a:r>
              <a:rPr lang="en-GB" dirty="0">
                <a:latin typeface="Open Sans"/>
                <a:ea typeface="Open Sans"/>
                <a:cs typeface="Open Sans"/>
                <a:sym typeface="Open Sans"/>
              </a:rPr>
              <a:t> et </a:t>
            </a:r>
            <a:r>
              <a:rPr lang="en-GB" dirty="0" err="1">
                <a:latin typeface="Open Sans"/>
                <a:ea typeface="Open Sans"/>
                <a:cs typeface="Open Sans"/>
                <a:sym typeface="Open Sans"/>
              </a:rPr>
              <a:t>si</a:t>
            </a:r>
            <a:r>
              <a:rPr lang="en-GB" dirty="0">
                <a:latin typeface="Open Sans"/>
                <a:ea typeface="Open Sans"/>
                <a:cs typeface="Open Sans"/>
                <a:sym typeface="Open Sans"/>
              </a:rPr>
              <a:t> les professions et les modes de vie </a:t>
            </a:r>
            <a:r>
              <a:rPr lang="en-GB" dirty="0" err="1">
                <a:latin typeface="Open Sans"/>
                <a:ea typeface="Open Sans"/>
                <a:cs typeface="Open Sans"/>
                <a:sym typeface="Open Sans"/>
              </a:rPr>
              <a:t>sont</a:t>
            </a:r>
            <a:r>
              <a:rPr lang="en-GB" dirty="0">
                <a:latin typeface="Open Sans"/>
                <a:ea typeface="Open Sans"/>
                <a:cs typeface="Open Sans"/>
                <a:sym typeface="Open Sans"/>
              </a:rPr>
              <a:t> très </a:t>
            </a:r>
            <a:r>
              <a:rPr lang="en-GB" dirty="0" err="1">
                <a:latin typeface="Open Sans"/>
                <a:ea typeface="Open Sans"/>
                <a:cs typeface="Open Sans"/>
                <a:sym typeface="Open Sans"/>
              </a:rPr>
              <a:t>différents</a:t>
            </a:r>
            <a:r>
              <a:rPr lang="en-GB" dirty="0">
                <a:latin typeface="Open Sans"/>
                <a:ea typeface="Open Sans"/>
                <a:cs typeface="Open Sans"/>
                <a:sym typeface="Open Sans"/>
              </a:rPr>
              <a:t>.</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err="1">
                <a:latin typeface="Open Sans"/>
                <a:ea typeface="Open Sans"/>
                <a:cs typeface="Open Sans"/>
                <a:sym typeface="Open Sans"/>
              </a:rPr>
              <a:t>Troisièmement</a:t>
            </a:r>
            <a:r>
              <a:rPr lang="en-GB" dirty="0">
                <a:latin typeface="Open Sans"/>
                <a:ea typeface="Open Sans"/>
                <a:cs typeface="Open Sans"/>
                <a:sym typeface="Open Sans"/>
              </a:rPr>
              <a:t>, les pays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connaissent</a:t>
            </a:r>
            <a:r>
              <a:rPr lang="en-GB" dirty="0">
                <a:latin typeface="Open Sans"/>
                <a:ea typeface="Open Sans"/>
                <a:cs typeface="Open Sans"/>
                <a:sym typeface="Open Sans"/>
              </a:rPr>
              <a:t> des </a:t>
            </a:r>
            <a:r>
              <a:rPr lang="en-GB" dirty="0" err="1">
                <a:latin typeface="Open Sans"/>
                <a:ea typeface="Open Sans"/>
                <a:cs typeface="Open Sans"/>
                <a:sym typeface="Open Sans"/>
              </a:rPr>
              <a:t>changements</a:t>
            </a:r>
            <a:r>
              <a:rPr lang="en-GB" dirty="0">
                <a:latin typeface="Open Sans"/>
                <a:ea typeface="Open Sans"/>
                <a:cs typeface="Open Sans"/>
                <a:sym typeface="Open Sans"/>
              </a:rPr>
              <a:t> </a:t>
            </a:r>
            <a:r>
              <a:rPr lang="en-GB" dirty="0" err="1">
                <a:latin typeface="Open Sans"/>
                <a:ea typeface="Open Sans"/>
                <a:cs typeface="Open Sans"/>
                <a:sym typeface="Open Sans"/>
              </a:rPr>
              <a:t>considérables</a:t>
            </a:r>
            <a:r>
              <a:rPr lang="en-GB" dirty="0">
                <a:latin typeface="Open Sans"/>
                <a:ea typeface="Open Sans"/>
                <a:cs typeface="Open Sans"/>
                <a:sym typeface="Open Sans"/>
              </a:rPr>
              <a:t> dans la structure de </a:t>
            </a:r>
            <a:r>
              <a:rPr lang="en-GB" dirty="0" err="1">
                <a:latin typeface="Open Sans"/>
                <a:ea typeface="Open Sans"/>
                <a:cs typeface="Open Sans"/>
                <a:sym typeface="Open Sans"/>
              </a:rPr>
              <a:t>leur</a:t>
            </a:r>
            <a:r>
              <a:rPr lang="en-GB" dirty="0">
                <a:latin typeface="Open Sans"/>
                <a:ea typeface="Open Sans"/>
                <a:cs typeface="Open Sans"/>
                <a:sym typeface="Open Sans"/>
              </a:rPr>
              <a:t> </a:t>
            </a:r>
            <a:r>
              <a:rPr lang="en-GB" dirty="0" err="1">
                <a:latin typeface="Open Sans"/>
                <a:ea typeface="Open Sans"/>
                <a:cs typeface="Open Sans"/>
                <a:sym typeface="Open Sans"/>
              </a:rPr>
              <a:t>économie</a:t>
            </a:r>
            <a:r>
              <a:rPr lang="en-GB" dirty="0">
                <a:latin typeface="Open Sans"/>
                <a:ea typeface="Open Sans"/>
                <a:cs typeface="Open Sans"/>
                <a:sym typeface="Open Sans"/>
              </a:rPr>
              <a:t>. La </a:t>
            </a:r>
            <a:r>
              <a:rPr lang="en-GB" dirty="0" err="1">
                <a:latin typeface="Open Sans"/>
                <a:ea typeface="Open Sans"/>
                <a:cs typeface="Open Sans"/>
                <a:sym typeface="Open Sans"/>
              </a:rPr>
              <a:t>croissance</a:t>
            </a:r>
            <a:r>
              <a:rPr lang="en-GB" dirty="0">
                <a:latin typeface="Open Sans"/>
                <a:ea typeface="Open Sans"/>
                <a:cs typeface="Open Sans"/>
                <a:sym typeface="Open Sans"/>
              </a:rPr>
              <a:t> </a:t>
            </a:r>
            <a:r>
              <a:rPr lang="en-GB" dirty="0" err="1">
                <a:latin typeface="Open Sans"/>
                <a:ea typeface="Open Sans"/>
                <a:cs typeface="Open Sans"/>
                <a:sym typeface="Open Sans"/>
              </a:rPr>
              <a:t>démographique</a:t>
            </a:r>
            <a:r>
              <a:rPr lang="en-GB" dirty="0">
                <a:latin typeface="Open Sans"/>
                <a:ea typeface="Open Sans"/>
                <a:cs typeface="Open Sans"/>
                <a:sym typeface="Open Sans"/>
              </a:rPr>
              <a:t>, </a:t>
            </a:r>
            <a:r>
              <a:rPr lang="en-GB" dirty="0" err="1">
                <a:latin typeface="Open Sans"/>
                <a:ea typeface="Open Sans"/>
                <a:cs typeface="Open Sans"/>
                <a:sym typeface="Open Sans"/>
              </a:rPr>
              <a:t>l'amélioration</a:t>
            </a:r>
            <a:r>
              <a:rPr lang="en-GB" dirty="0">
                <a:latin typeface="Open Sans"/>
                <a:ea typeface="Open Sans"/>
                <a:cs typeface="Open Sans"/>
                <a:sym typeface="Open Sans"/>
              </a:rPr>
              <a:t> de </a:t>
            </a:r>
            <a:r>
              <a:rPr lang="en-GB" dirty="0" err="1">
                <a:latin typeface="Open Sans"/>
                <a:ea typeface="Open Sans"/>
                <a:cs typeface="Open Sans"/>
                <a:sym typeface="Open Sans"/>
              </a:rPr>
              <a:t>l'accès</a:t>
            </a:r>
            <a:r>
              <a:rPr lang="en-GB" dirty="0">
                <a:latin typeface="Open Sans"/>
                <a:ea typeface="Open Sans"/>
                <a:cs typeface="Open Sans"/>
                <a:sym typeface="Open Sans"/>
              </a:rPr>
              <a:t> aux services de </a:t>
            </a:r>
            <a:r>
              <a:rPr lang="en-GB" dirty="0" err="1">
                <a:latin typeface="Open Sans"/>
                <a:ea typeface="Open Sans"/>
                <a:cs typeface="Open Sans"/>
                <a:sym typeface="Open Sans"/>
              </a:rPr>
              <a:t>santé</a:t>
            </a:r>
            <a:r>
              <a:rPr lang="en-GB" dirty="0">
                <a:latin typeface="Open Sans"/>
                <a:ea typeface="Open Sans"/>
                <a:cs typeface="Open Sans"/>
                <a:sym typeface="Open Sans"/>
              </a:rPr>
              <a:t>, </a:t>
            </a:r>
            <a:r>
              <a:rPr lang="en-GB" dirty="0" err="1">
                <a:latin typeface="Open Sans"/>
                <a:ea typeface="Open Sans"/>
                <a:cs typeface="Open Sans"/>
                <a:sym typeface="Open Sans"/>
              </a:rPr>
              <a:t>d'éducation</a:t>
            </a:r>
            <a:r>
              <a:rPr lang="en-GB" dirty="0">
                <a:latin typeface="Open Sans"/>
                <a:ea typeface="Open Sans"/>
                <a:cs typeface="Open Sans"/>
                <a:sym typeface="Open Sans"/>
              </a:rPr>
              <a:t> et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l'augmentation</a:t>
            </a:r>
            <a:r>
              <a:rPr lang="en-GB" dirty="0">
                <a:latin typeface="Open Sans"/>
                <a:ea typeface="Open Sans"/>
                <a:cs typeface="Open Sans"/>
                <a:sym typeface="Open Sans"/>
              </a:rPr>
              <a:t> de la part de la population dans les </a:t>
            </a:r>
            <a:r>
              <a:rPr lang="en-GB" dirty="0" err="1">
                <a:latin typeface="Open Sans"/>
                <a:ea typeface="Open Sans"/>
                <a:cs typeface="Open Sans"/>
                <a:sym typeface="Open Sans"/>
              </a:rPr>
              <a:t>villes</a:t>
            </a:r>
            <a:r>
              <a:rPr lang="en-GB" dirty="0">
                <a:latin typeface="Open Sans"/>
                <a:ea typeface="Open Sans"/>
                <a:cs typeface="Open Sans"/>
                <a:sym typeface="Open Sans"/>
              </a:rPr>
              <a:t>, </a:t>
            </a:r>
            <a:r>
              <a:rPr lang="en-GB" dirty="0" err="1">
                <a:latin typeface="Open Sans"/>
                <a:ea typeface="Open Sans"/>
                <a:cs typeface="Open Sans"/>
                <a:sym typeface="Open Sans"/>
              </a:rPr>
              <a:t>l'accroissement</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de </a:t>
            </a:r>
            <a:r>
              <a:rPr lang="en-GB" dirty="0" err="1">
                <a:latin typeface="Open Sans"/>
                <a:ea typeface="Open Sans"/>
                <a:cs typeface="Open Sans"/>
                <a:sym typeface="Open Sans"/>
              </a:rPr>
              <a:t>biens</a:t>
            </a:r>
            <a:r>
              <a:rPr lang="en-GB" dirty="0">
                <a:latin typeface="Open Sans"/>
                <a:ea typeface="Open Sans"/>
                <a:cs typeface="Open Sans"/>
                <a:sym typeface="Open Sans"/>
              </a:rPr>
              <a:t> de </a:t>
            </a:r>
            <a:r>
              <a:rPr lang="en-GB" dirty="0" err="1">
                <a:latin typeface="Open Sans"/>
                <a:ea typeface="Open Sans"/>
                <a:cs typeface="Open Sans"/>
                <a:sym typeface="Open Sans"/>
              </a:rPr>
              <a:t>consommation</a:t>
            </a:r>
            <a:r>
              <a:rPr lang="en-GB" dirty="0">
                <a:latin typeface="Open Sans"/>
                <a:ea typeface="Open Sans"/>
                <a:cs typeface="Open Sans"/>
                <a:sym typeface="Open Sans"/>
              </a:rPr>
              <a:t> et </a:t>
            </a:r>
            <a:r>
              <a:rPr lang="en-GB" dirty="0" err="1">
                <a:latin typeface="Open Sans"/>
                <a:ea typeface="Open Sans"/>
                <a:cs typeface="Open Sans"/>
                <a:sym typeface="Open Sans"/>
              </a:rPr>
              <a:t>l'essor</a:t>
            </a:r>
            <a:r>
              <a:rPr lang="en-GB" dirty="0">
                <a:latin typeface="Open Sans"/>
                <a:ea typeface="Open Sans"/>
                <a:cs typeface="Open Sans"/>
                <a:sym typeface="Open Sans"/>
              </a:rPr>
              <a:t> des classes </a:t>
            </a:r>
            <a:r>
              <a:rPr lang="en-GB" dirty="0" err="1">
                <a:latin typeface="Open Sans"/>
                <a:ea typeface="Open Sans"/>
                <a:cs typeface="Open Sans"/>
                <a:sym typeface="Open Sans"/>
              </a:rPr>
              <a:t>moyennes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autant</a:t>
            </a:r>
            <a:r>
              <a:rPr lang="en-GB" dirty="0">
                <a:latin typeface="Open Sans"/>
                <a:ea typeface="Open Sans"/>
                <a:cs typeface="Open Sans"/>
                <a:sym typeface="Open Sans"/>
              </a:rPr>
              <a:t> de </a:t>
            </a:r>
            <a:r>
              <a:rPr lang="en-GB" dirty="0" err="1">
                <a:latin typeface="Open Sans"/>
                <a:ea typeface="Open Sans"/>
                <a:cs typeface="Open Sans"/>
                <a:sym typeface="Open Sans"/>
              </a:rPr>
              <a:t>phénomènes</a:t>
            </a:r>
            <a:r>
              <a:rPr lang="en-GB" dirty="0">
                <a:latin typeface="Open Sans"/>
                <a:ea typeface="Open Sans"/>
                <a:cs typeface="Open Sans"/>
                <a:sym typeface="Open Sans"/>
              </a:rPr>
              <a:t> qui se </a:t>
            </a:r>
            <a:r>
              <a:rPr lang="en-GB" dirty="0" err="1">
                <a:latin typeface="Open Sans"/>
                <a:ea typeface="Open Sans"/>
                <a:cs typeface="Open Sans"/>
                <a:sym typeface="Open Sans"/>
              </a:rPr>
              <a:t>produisent</a:t>
            </a:r>
            <a:r>
              <a:rPr lang="en-GB" dirty="0">
                <a:latin typeface="Open Sans"/>
                <a:ea typeface="Open Sans"/>
                <a:cs typeface="Open Sans"/>
                <a:sym typeface="Open Sans"/>
              </a:rPr>
              <a:t> très </a:t>
            </a:r>
            <a:r>
              <a:rPr lang="en-GB" dirty="0" err="1">
                <a:latin typeface="Open Sans"/>
                <a:ea typeface="Open Sans"/>
                <a:cs typeface="Open Sans"/>
                <a:sym typeface="Open Sans"/>
              </a:rPr>
              <a:t>rapidement</a:t>
            </a:r>
            <a:r>
              <a:rPr lang="en-GB" dirty="0">
                <a:latin typeface="Open Sans"/>
                <a:ea typeface="Open Sans"/>
                <a:cs typeface="Open Sans"/>
                <a:sym typeface="Open Sans"/>
              </a:rPr>
              <a:t>. </a:t>
            </a:r>
            <a:r>
              <a:rPr lang="en-GB" dirty="0" err="1">
                <a:latin typeface="Open Sans"/>
                <a:ea typeface="Open Sans"/>
                <a:cs typeface="Open Sans"/>
                <a:sym typeface="Open Sans"/>
              </a:rPr>
              <a:t>Cela</a:t>
            </a:r>
            <a:r>
              <a:rPr lang="en-GB" dirty="0">
                <a:latin typeface="Open Sans"/>
                <a:ea typeface="Open Sans"/>
                <a:cs typeface="Open Sans"/>
                <a:sym typeface="Open Sans"/>
              </a:rPr>
              <a:t> rend la </a:t>
            </a:r>
            <a:r>
              <a:rPr lang="en-GB" dirty="0" err="1">
                <a:latin typeface="Open Sans"/>
                <a:ea typeface="Open Sans"/>
                <a:cs typeface="Open Sans"/>
                <a:sym typeface="Open Sans"/>
              </a:rPr>
              <a:t>tâche</a:t>
            </a:r>
            <a:r>
              <a:rPr lang="en-GB" dirty="0">
                <a:latin typeface="Open Sans"/>
                <a:ea typeface="Open Sans"/>
                <a:cs typeface="Open Sans"/>
                <a:sym typeface="Open Sans"/>
              </a:rPr>
              <a:t> de planification plus difficile et plus </a:t>
            </a:r>
            <a:r>
              <a:rPr lang="en-GB" dirty="0" err="1">
                <a:latin typeface="Open Sans"/>
                <a:ea typeface="Open Sans"/>
                <a:cs typeface="Open Sans"/>
                <a:sym typeface="Open Sans"/>
              </a:rPr>
              <a:t>incertaine</a:t>
            </a:r>
            <a:r>
              <a:rPr lang="en-GB" dirty="0">
                <a:latin typeface="Open Sans"/>
                <a:ea typeface="Open Sans"/>
                <a:cs typeface="Open Sans"/>
                <a:sym typeface="Open Sans"/>
              </a:rPr>
              <a:t>. </a:t>
            </a:r>
            <a:r>
              <a:rPr lang="en-GB" dirty="0" err="1">
                <a:latin typeface="Open Sans"/>
                <a:ea typeface="Open Sans"/>
                <a:cs typeface="Open Sans"/>
                <a:sym typeface="Open Sans"/>
              </a:rPr>
              <a:t>Cette</a:t>
            </a:r>
            <a:r>
              <a:rPr lang="en-GB" dirty="0">
                <a:latin typeface="Open Sans"/>
                <a:ea typeface="Open Sans"/>
                <a:cs typeface="Open Sans"/>
                <a:sym typeface="Open Sans"/>
              </a:rPr>
              <a:t> </a:t>
            </a:r>
            <a:r>
              <a:rPr lang="en-GB">
                <a:latin typeface="Open Sans"/>
                <a:ea typeface="Open Sans"/>
                <a:cs typeface="Open Sans"/>
                <a:sym typeface="Open Sans"/>
              </a:rPr>
              <a:t>incertitude doit </a:t>
            </a:r>
            <a:r>
              <a:rPr lang="en-GB" dirty="0" err="1">
                <a:latin typeface="Open Sans"/>
                <a:ea typeface="Open Sans"/>
                <a:cs typeface="Open Sans"/>
                <a:sym typeface="Open Sans"/>
              </a:rPr>
              <a:t>être</a:t>
            </a:r>
            <a:r>
              <a:rPr lang="en-GB" dirty="0">
                <a:latin typeface="Open Sans"/>
                <a:ea typeface="Open Sans"/>
                <a:cs typeface="Open Sans"/>
                <a:sym typeface="Open Sans"/>
              </a:rPr>
              <a:t> prise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compte</a:t>
            </a:r>
            <a:r>
              <a:rPr lang="en-GB" dirty="0">
                <a:latin typeface="Open Sans"/>
                <a:ea typeface="Open Sans"/>
                <a:cs typeface="Open Sans"/>
                <a:sym typeface="Open Sans"/>
              </a:rPr>
              <a:t> dans la </a:t>
            </a:r>
            <a:r>
              <a:rPr lang="en-GB" dirty="0" err="1">
                <a:latin typeface="Open Sans"/>
                <a:ea typeface="Open Sans"/>
                <a:cs typeface="Open Sans"/>
                <a:sym typeface="Open Sans"/>
              </a:rPr>
              <a:t>tâche</a:t>
            </a:r>
            <a:r>
              <a:rPr lang="en-GB" dirty="0">
                <a:latin typeface="Open Sans"/>
                <a:ea typeface="Open Sans"/>
                <a:cs typeface="Open Sans"/>
                <a:sym typeface="Open Sans"/>
              </a:rPr>
              <a:t> de </a:t>
            </a:r>
            <a:r>
              <a:rPr lang="en-GB" dirty="0" err="1">
                <a:latin typeface="Open Sans"/>
                <a:ea typeface="Open Sans"/>
                <a:cs typeface="Open Sans"/>
                <a:sym typeface="Open Sans"/>
              </a:rPr>
              <a:t>modélisation</a:t>
            </a:r>
            <a:r>
              <a:rPr lang="en-GB" dirty="0">
                <a:latin typeface="Open Sans"/>
                <a:ea typeface="Open Sans"/>
                <a:cs typeface="Open Sans"/>
                <a:sym typeface="Open Sans"/>
              </a:rPr>
              <a:t>.</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err="1">
                <a:latin typeface="Open Sans"/>
                <a:ea typeface="Open Sans"/>
                <a:cs typeface="Open Sans"/>
                <a:sym typeface="Open Sans"/>
              </a:rPr>
              <a:t>Quatrièmement</a:t>
            </a:r>
            <a:r>
              <a:rPr lang="en-GB" dirty="0">
                <a:latin typeface="Open Sans"/>
                <a:ea typeface="Open Sans"/>
                <a:cs typeface="Open Sans"/>
                <a:sym typeface="Open Sans"/>
              </a:rPr>
              <a:t> et </a:t>
            </a:r>
            <a:r>
              <a:rPr lang="en-GB" dirty="0" err="1">
                <a:latin typeface="Open Sans"/>
                <a:ea typeface="Open Sans"/>
                <a:cs typeface="Open Sans"/>
                <a:sym typeface="Open Sans"/>
              </a:rPr>
              <a:t>cinquièmement</a:t>
            </a:r>
            <a:r>
              <a:rPr lang="en-GB" dirty="0">
                <a:latin typeface="Open Sans"/>
                <a:ea typeface="Open Sans"/>
                <a:cs typeface="Open Sans"/>
                <a:sym typeface="Open Sans"/>
              </a:rPr>
              <a:t>, les sociétés </a:t>
            </a:r>
            <a:r>
              <a:rPr lang="en-GB" dirty="0" err="1">
                <a:latin typeface="Open Sans"/>
                <a:ea typeface="Open Sans"/>
                <a:cs typeface="Open Sans"/>
                <a:sym typeface="Open Sans"/>
              </a:rPr>
              <a:t>connaissent</a:t>
            </a:r>
            <a:r>
              <a:rPr lang="en-GB" dirty="0">
                <a:latin typeface="Open Sans"/>
                <a:ea typeface="Open Sans"/>
                <a:cs typeface="Open Sans"/>
                <a:sym typeface="Open Sans"/>
              </a:rPr>
              <a:t> des </a:t>
            </a:r>
            <a:r>
              <a:rPr lang="en-GB" dirty="0" err="1">
                <a:latin typeface="Open Sans"/>
                <a:ea typeface="Open Sans"/>
                <a:cs typeface="Open Sans"/>
                <a:sym typeface="Open Sans"/>
              </a:rPr>
              <a:t>améliorations</a:t>
            </a:r>
            <a:r>
              <a:rPr lang="en-GB" dirty="0">
                <a:latin typeface="Open Sans"/>
                <a:ea typeface="Open Sans"/>
                <a:cs typeface="Open Sans"/>
                <a:sym typeface="Open Sans"/>
              </a:rPr>
              <a:t> </a:t>
            </a:r>
            <a:r>
              <a:rPr lang="en-GB" dirty="0" err="1">
                <a:latin typeface="Open Sans"/>
                <a:ea typeface="Open Sans"/>
                <a:cs typeface="Open Sans"/>
                <a:sym typeface="Open Sans"/>
              </a:rPr>
              <a:t>rapides</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matière de </a:t>
            </a:r>
            <a:r>
              <a:rPr lang="en-GB" dirty="0" err="1">
                <a:latin typeface="Open Sans"/>
                <a:ea typeface="Open Sans"/>
                <a:cs typeface="Open Sans"/>
                <a:sym typeface="Open Sans"/>
              </a:rPr>
              <a:t>technologie</a:t>
            </a:r>
            <a:r>
              <a:rPr lang="en-GB" dirty="0">
                <a:latin typeface="Open Sans"/>
                <a:ea typeface="Open Sans"/>
                <a:cs typeface="Open Sans"/>
                <a:sym typeface="Open Sans"/>
              </a:rPr>
              <a:t>, avec </a:t>
            </a:r>
            <a:r>
              <a:rPr lang="en-GB" dirty="0" err="1">
                <a:latin typeface="Open Sans"/>
                <a:ea typeface="Open Sans"/>
                <a:cs typeface="Open Sans"/>
                <a:sym typeface="Open Sans"/>
              </a:rPr>
              <a:t>l'apparition</a:t>
            </a:r>
            <a:r>
              <a:rPr lang="en-GB" dirty="0">
                <a:latin typeface="Open Sans"/>
                <a:ea typeface="Open Sans"/>
                <a:cs typeface="Open Sans"/>
                <a:sym typeface="Open Sans"/>
              </a:rPr>
              <a:t> de nouveaux </a:t>
            </a:r>
            <a:r>
              <a:rPr lang="en-GB" dirty="0" err="1">
                <a:latin typeface="Open Sans"/>
                <a:ea typeface="Open Sans"/>
                <a:cs typeface="Open Sans"/>
                <a:sym typeface="Open Sans"/>
              </a:rPr>
              <a:t>procédés</a:t>
            </a:r>
            <a:r>
              <a:rPr lang="en-GB" dirty="0">
                <a:latin typeface="Open Sans"/>
                <a:ea typeface="Open Sans"/>
                <a:cs typeface="Open Sans"/>
                <a:sym typeface="Open Sans"/>
              </a:rPr>
              <a:t>. Les </a:t>
            </a:r>
            <a:r>
              <a:rPr lang="en-GB" dirty="0" err="1">
                <a:latin typeface="Open Sans"/>
                <a:ea typeface="Open Sans"/>
                <a:cs typeface="Open Sans"/>
                <a:sym typeface="Open Sans"/>
              </a:rPr>
              <a:t>améliorations</a:t>
            </a:r>
            <a:r>
              <a:rPr lang="en-GB" dirty="0">
                <a:latin typeface="Open Sans"/>
                <a:ea typeface="Open Sans"/>
                <a:cs typeface="Open Sans"/>
                <a:sym typeface="Open Sans"/>
              </a:rPr>
              <a:t> des technologies des batteries </a:t>
            </a:r>
            <a:r>
              <a:rPr lang="en-GB" dirty="0" err="1">
                <a:latin typeface="Open Sans"/>
                <a:ea typeface="Open Sans"/>
                <a:cs typeface="Open Sans"/>
                <a:sym typeface="Open Sans"/>
              </a:rPr>
              <a:t>devraient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prises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compte</a:t>
            </a:r>
            <a:r>
              <a:rPr lang="en-GB" dirty="0">
                <a:latin typeface="Open Sans"/>
                <a:ea typeface="Open Sans"/>
                <a:cs typeface="Open Sans"/>
                <a:sym typeface="Open Sans"/>
              </a:rPr>
              <a:t> </a:t>
            </a:r>
            <a:r>
              <a:rPr lang="en-GB" dirty="0" err="1">
                <a:latin typeface="Open Sans"/>
                <a:ea typeface="Open Sans"/>
                <a:cs typeface="Open Sans"/>
                <a:sym typeface="Open Sans"/>
              </a:rPr>
              <a:t>lors</a:t>
            </a:r>
            <a:r>
              <a:rPr lang="en-GB" dirty="0">
                <a:latin typeface="Open Sans"/>
                <a:ea typeface="Open Sans"/>
                <a:cs typeface="Open Sans"/>
                <a:sym typeface="Open Sans"/>
              </a:rPr>
              <a:t> de la planification du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de </a:t>
            </a:r>
            <a:r>
              <a:rPr lang="en-GB" dirty="0" err="1">
                <a:latin typeface="Open Sans"/>
                <a:ea typeface="Open Sans"/>
                <a:cs typeface="Open Sans"/>
                <a:sym typeface="Open Sans"/>
              </a:rPr>
              <a:t>demain</a:t>
            </a:r>
            <a:r>
              <a:rPr lang="en-GB" dirty="0">
                <a:latin typeface="Open Sans"/>
                <a:ea typeface="Open Sans"/>
                <a:cs typeface="Open Sans"/>
                <a:sym typeface="Open Sans"/>
              </a:rPr>
              <a:t>, car </a:t>
            </a:r>
            <a:r>
              <a:rPr lang="en-GB" dirty="0" err="1">
                <a:latin typeface="Open Sans"/>
                <a:ea typeface="Open Sans"/>
                <a:cs typeface="Open Sans"/>
                <a:sym typeface="Open Sans"/>
              </a:rPr>
              <a:t>elles</a:t>
            </a:r>
            <a:r>
              <a:rPr lang="en-GB" dirty="0">
                <a:latin typeface="Open Sans"/>
                <a:ea typeface="Open Sans"/>
                <a:cs typeface="Open Sans"/>
                <a:sym typeface="Open Sans"/>
              </a:rPr>
              <a:t> </a:t>
            </a:r>
            <a:r>
              <a:rPr lang="en-GB" dirty="0" err="1">
                <a:latin typeface="Open Sans"/>
                <a:ea typeface="Open Sans"/>
                <a:cs typeface="Open Sans"/>
                <a:sym typeface="Open Sans"/>
              </a:rPr>
              <a:t>deviennent</a:t>
            </a:r>
            <a:r>
              <a:rPr lang="en-GB" dirty="0">
                <a:latin typeface="Open Sans"/>
                <a:ea typeface="Open Sans"/>
                <a:cs typeface="Open Sans"/>
                <a:sym typeface="Open Sans"/>
              </a:rPr>
              <a:t> </a:t>
            </a:r>
            <a:r>
              <a:rPr lang="en-GB" dirty="0" err="1">
                <a:latin typeface="Open Sans"/>
                <a:ea typeface="Open Sans"/>
                <a:cs typeface="Open Sans"/>
                <a:sym typeface="Open Sans"/>
              </a:rPr>
              <a:t>rapidement</a:t>
            </a:r>
            <a:r>
              <a:rPr lang="en-GB" dirty="0">
                <a:latin typeface="Open Sans"/>
                <a:ea typeface="Open Sans"/>
                <a:cs typeface="Open Sans"/>
                <a:sym typeface="Open Sans"/>
              </a:rPr>
              <a:t> </a:t>
            </a:r>
            <a:r>
              <a:rPr lang="en-GB" dirty="0" err="1">
                <a:latin typeface="Open Sans"/>
                <a:ea typeface="Open Sans"/>
                <a:cs typeface="Open Sans"/>
                <a:sym typeface="Open Sans"/>
              </a:rPr>
              <a:t>moins</a:t>
            </a:r>
            <a:r>
              <a:rPr lang="en-GB" dirty="0">
                <a:latin typeface="Open Sans"/>
                <a:ea typeface="Open Sans"/>
                <a:cs typeface="Open Sans"/>
                <a:sym typeface="Open Sans"/>
              </a:rPr>
              <a:t> </a:t>
            </a:r>
            <a:r>
              <a:rPr lang="en-GB" dirty="0" err="1">
                <a:latin typeface="Open Sans"/>
                <a:ea typeface="Open Sans"/>
                <a:cs typeface="Open Sans"/>
                <a:sym typeface="Open Sans"/>
              </a:rPr>
              <a:t>chères</a:t>
            </a:r>
            <a:r>
              <a:rPr lang="en-GB" dirty="0">
                <a:latin typeface="Open Sans"/>
                <a:ea typeface="Open Sans"/>
                <a:cs typeface="Open Sans"/>
                <a:sym typeface="Open Sans"/>
              </a:rPr>
              <a:t> et plus </a:t>
            </a:r>
            <a:r>
              <a:rPr lang="en-GB" dirty="0" err="1">
                <a:latin typeface="Open Sans"/>
                <a:ea typeface="Open Sans"/>
                <a:cs typeface="Open Sans"/>
                <a:sym typeface="Open Sans"/>
              </a:rPr>
              <a:t>efficaces</a:t>
            </a:r>
            <a:r>
              <a:rPr lang="en-GB" dirty="0">
                <a:latin typeface="Open Sans"/>
                <a:ea typeface="Open Sans"/>
                <a:cs typeface="Open Sans"/>
                <a:sym typeface="Open Sans"/>
              </a:rPr>
              <a:t>.</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err="1">
                <a:latin typeface="Open Sans"/>
                <a:ea typeface="Open Sans"/>
                <a:cs typeface="Open Sans"/>
                <a:sym typeface="Open Sans"/>
              </a:rPr>
              <a:t>Enfin</a:t>
            </a:r>
            <a:r>
              <a:rPr lang="en-GB" dirty="0">
                <a:latin typeface="Open Sans"/>
                <a:ea typeface="Open Sans"/>
                <a:cs typeface="Open Sans"/>
                <a:sym typeface="Open Sans"/>
              </a:rPr>
              <a:t>, des </a:t>
            </a:r>
            <a:r>
              <a:rPr lang="en-GB" dirty="0" err="1">
                <a:latin typeface="Open Sans"/>
                <a:ea typeface="Open Sans"/>
                <a:cs typeface="Open Sans"/>
                <a:sym typeface="Open Sans"/>
              </a:rPr>
              <a:t>changements</a:t>
            </a:r>
            <a:r>
              <a:rPr lang="en-GB" dirty="0">
                <a:latin typeface="Open Sans"/>
                <a:ea typeface="Open Sans"/>
                <a:cs typeface="Open Sans"/>
                <a:sym typeface="Open Sans"/>
              </a:rPr>
              <a:t> </a:t>
            </a:r>
            <a:r>
              <a:rPr lang="en-GB" dirty="0" err="1">
                <a:latin typeface="Open Sans"/>
                <a:ea typeface="Open Sans"/>
                <a:cs typeface="Open Sans"/>
                <a:sym typeface="Open Sans"/>
              </a:rPr>
              <a:t>considérables</a:t>
            </a:r>
            <a:r>
              <a:rPr lang="en-GB" dirty="0">
                <a:latin typeface="Open Sans"/>
                <a:ea typeface="Open Sans"/>
                <a:cs typeface="Open Sans"/>
                <a:sym typeface="Open Sans"/>
              </a:rPr>
              <a:t> dans les </a:t>
            </a:r>
            <a:r>
              <a:rPr lang="en-GB" dirty="0" err="1">
                <a:latin typeface="Open Sans"/>
                <a:ea typeface="Open Sans"/>
                <a:cs typeface="Open Sans"/>
                <a:sym typeface="Open Sans"/>
              </a:rPr>
              <a:t>comportements</a:t>
            </a:r>
            <a:r>
              <a:rPr lang="en-GB" dirty="0">
                <a:latin typeface="Open Sans"/>
                <a:ea typeface="Open Sans"/>
                <a:cs typeface="Open Sans"/>
                <a:sym typeface="Open Sans"/>
              </a:rPr>
              <a:t> </a:t>
            </a:r>
            <a:r>
              <a:rPr lang="en-GB" dirty="0" err="1">
                <a:latin typeface="Open Sans"/>
                <a:ea typeface="Open Sans"/>
                <a:cs typeface="Open Sans"/>
                <a:sym typeface="Open Sans"/>
              </a:rPr>
              <a:t>sociaux</a:t>
            </a:r>
            <a:r>
              <a:rPr lang="en-GB" dirty="0">
                <a:latin typeface="Open Sans"/>
                <a:ea typeface="Open Sans"/>
                <a:cs typeface="Open Sans"/>
                <a:sym typeface="Open Sans"/>
              </a:rPr>
              <a:t> et les modes de vie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essentiels</a:t>
            </a:r>
            <a:r>
              <a:rPr lang="en-GB" dirty="0">
                <a:latin typeface="Open Sans"/>
                <a:ea typeface="Open Sans"/>
                <a:cs typeface="Open Sans"/>
                <a:sym typeface="Open Sans"/>
              </a:rPr>
              <a:t> pour </a:t>
            </a:r>
            <a:r>
              <a:rPr lang="en-GB" dirty="0" err="1">
                <a:latin typeface="Open Sans"/>
                <a:ea typeface="Open Sans"/>
                <a:cs typeface="Open Sans"/>
                <a:sym typeface="Open Sans"/>
              </a:rPr>
              <a:t>comprendre</a:t>
            </a:r>
            <a:r>
              <a:rPr lang="en-GB" dirty="0">
                <a:latin typeface="Open Sans"/>
                <a:ea typeface="Open Sans"/>
                <a:cs typeface="Open Sans"/>
                <a:sym typeface="Open Sans"/>
              </a:rPr>
              <a:t> comment la population </a:t>
            </a:r>
            <a:r>
              <a:rPr lang="en-GB" dirty="0" err="1">
                <a:latin typeface="Open Sans"/>
                <a:ea typeface="Open Sans"/>
                <a:cs typeface="Open Sans"/>
                <a:sym typeface="Open Sans"/>
              </a:rPr>
              <a:t>s'engagera</a:t>
            </a:r>
            <a:r>
              <a:rPr lang="en-GB" dirty="0">
                <a:latin typeface="Open Sans"/>
                <a:ea typeface="Open Sans"/>
                <a:cs typeface="Open Sans"/>
                <a:sym typeface="Open Sans"/>
              </a:rPr>
              <a:t> dans le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p>
          <a:p>
            <a:pPr marL="0" lvl="0" indent="0" algn="l" rtl="0">
              <a:spcBef>
                <a:spcPts val="360"/>
              </a:spcBef>
              <a:spcAft>
                <a:spcPts val="0"/>
              </a:spcAft>
              <a:buNone/>
            </a:pPr>
            <a:r>
              <a:rPr lang="en-GB" dirty="0" err="1">
                <a:latin typeface="Open Sans"/>
                <a:ea typeface="Open Sans"/>
                <a:cs typeface="Open Sans"/>
                <a:sym typeface="Open Sans"/>
              </a:rPr>
              <a:t>Ces</a:t>
            </a:r>
            <a:r>
              <a:rPr lang="en-GB" dirty="0">
                <a:latin typeface="Open Sans"/>
                <a:ea typeface="Open Sans"/>
                <a:cs typeface="Open Sans"/>
                <a:sym typeface="Open Sans"/>
              </a:rPr>
              <a:t> </a:t>
            </a:r>
            <a:r>
              <a:rPr lang="en-GB" dirty="0" err="1">
                <a:latin typeface="Open Sans"/>
                <a:ea typeface="Open Sans"/>
                <a:cs typeface="Open Sans"/>
                <a:sym typeface="Open Sans"/>
              </a:rPr>
              <a:t>spécificités</a:t>
            </a:r>
            <a:r>
              <a:rPr lang="en-GB" dirty="0">
                <a:latin typeface="Open Sans"/>
                <a:ea typeface="Open Sans"/>
                <a:cs typeface="Open Sans"/>
                <a:sym typeface="Open Sans"/>
              </a:rPr>
              <a:t>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rendre</a:t>
            </a:r>
            <a:r>
              <a:rPr lang="en-GB" dirty="0">
                <a:latin typeface="Open Sans"/>
                <a:ea typeface="Open Sans"/>
                <a:cs typeface="Open Sans"/>
                <a:sym typeface="Open Sans"/>
              </a:rPr>
              <a:t> </a:t>
            </a:r>
            <a:r>
              <a:rPr lang="en-GB" dirty="0" err="1">
                <a:latin typeface="Open Sans"/>
                <a:ea typeface="Open Sans"/>
                <a:cs typeface="Open Sans"/>
                <a:sym typeface="Open Sans"/>
              </a:rPr>
              <a:t>l'augmentation</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plus </a:t>
            </a:r>
            <a:r>
              <a:rPr lang="en-GB" dirty="0" err="1">
                <a:latin typeface="Open Sans"/>
                <a:ea typeface="Open Sans"/>
                <a:cs typeface="Open Sans"/>
                <a:sym typeface="Open Sans"/>
              </a:rPr>
              <a:t>rapide</a:t>
            </a:r>
            <a:r>
              <a:rPr lang="en-GB" dirty="0">
                <a:latin typeface="Open Sans"/>
                <a:ea typeface="Open Sans"/>
                <a:cs typeface="Open Sans"/>
                <a:sym typeface="Open Sans"/>
              </a:rPr>
              <a:t> que </a:t>
            </a:r>
            <a:r>
              <a:rPr lang="en-GB" dirty="0" err="1">
                <a:latin typeface="Open Sans"/>
                <a:ea typeface="Open Sans"/>
                <a:cs typeface="Open Sans"/>
                <a:sym typeface="Open Sans"/>
              </a:rPr>
              <a:t>sa</a:t>
            </a:r>
            <a:r>
              <a:rPr lang="en-GB" dirty="0">
                <a:latin typeface="Open Sans"/>
                <a:ea typeface="Open Sans"/>
                <a:cs typeface="Open Sans"/>
                <a:sym typeface="Open Sans"/>
              </a:rPr>
              <a:t> tendance </a:t>
            </a:r>
            <a:r>
              <a:rPr lang="en-GB" dirty="0" err="1">
                <a:latin typeface="Open Sans"/>
                <a:ea typeface="Open Sans"/>
                <a:cs typeface="Open Sans"/>
                <a:sym typeface="Open Sans"/>
              </a:rPr>
              <a:t>historique</a:t>
            </a:r>
            <a:r>
              <a:rPr lang="en-GB" dirty="0">
                <a:latin typeface="Open Sans"/>
                <a:ea typeface="Open Sans"/>
                <a:cs typeface="Open Sans"/>
                <a:sym typeface="Open Sans"/>
              </a:rPr>
              <a:t>, </a:t>
            </a:r>
            <a:r>
              <a:rPr lang="en-GB" dirty="0" err="1">
                <a:latin typeface="Open Sans"/>
                <a:ea typeface="Open Sans"/>
                <a:cs typeface="Open Sans"/>
                <a:sym typeface="Open Sans"/>
              </a:rPr>
              <a:t>ainsi</a:t>
            </a:r>
            <a:r>
              <a:rPr lang="en-GB" dirty="0">
                <a:latin typeface="Open Sans"/>
                <a:ea typeface="Open Sans"/>
                <a:cs typeface="Open Sans"/>
                <a:sym typeface="Open Sans"/>
              </a:rPr>
              <a:t> que le </a:t>
            </a:r>
            <a:r>
              <a:rPr lang="en-GB" dirty="0" err="1">
                <a:latin typeface="Open Sans"/>
                <a:ea typeface="Open Sans"/>
                <a:cs typeface="Open Sans"/>
                <a:sym typeface="Open Sans"/>
              </a:rPr>
              <a:t>taux</a:t>
            </a:r>
            <a:r>
              <a:rPr lang="en-GB" dirty="0">
                <a:latin typeface="Open Sans"/>
                <a:ea typeface="Open Sans"/>
                <a:cs typeface="Open Sans"/>
                <a:sym typeface="Open Sans"/>
              </a:rPr>
              <a:t> de </a:t>
            </a:r>
            <a:r>
              <a:rPr lang="en-GB" dirty="0" err="1">
                <a:latin typeface="Open Sans"/>
                <a:ea typeface="Open Sans"/>
                <a:cs typeface="Open Sans"/>
                <a:sym typeface="Open Sans"/>
              </a:rPr>
              <a:t>croissance</a:t>
            </a:r>
            <a:r>
              <a:rPr lang="en-GB" dirty="0">
                <a:latin typeface="Open Sans"/>
                <a:ea typeface="Open Sans"/>
                <a:cs typeface="Open Sans"/>
                <a:sym typeface="Open Sans"/>
              </a:rPr>
              <a:t> </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lui-même</a:t>
            </a:r>
            <a:r>
              <a:rPr lang="en-GB" dirty="0">
                <a:latin typeface="Open Sans"/>
                <a:ea typeface="Open Sans"/>
                <a:cs typeface="Open Sans"/>
                <a:sym typeface="Open Sans"/>
              </a:rPr>
              <a:t>. </a:t>
            </a:r>
            <a:r>
              <a:rPr lang="en-GB" err="1">
                <a:latin typeface="Open Sans"/>
                <a:ea typeface="Open Sans"/>
                <a:cs typeface="Open Sans"/>
                <a:sym typeface="Open Sans"/>
              </a:rPr>
              <a:t>L'utilisateur</a:t>
            </a:r>
            <a:r>
              <a:rPr lang="en-GB">
                <a:latin typeface="Open Sans"/>
                <a:ea typeface="Open Sans"/>
                <a:cs typeface="Open Sans"/>
                <a:sym typeface="Open Sans"/>
              </a:rPr>
              <a:t> doit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conscient. </a:t>
            </a:r>
            <a:endParaRPr dirty="0"/>
          </a:p>
          <a:p>
            <a:pPr marL="0" lvl="0" indent="0" algn="l" rtl="0">
              <a:spcBef>
                <a:spcPts val="360"/>
              </a:spcBef>
              <a:spcAft>
                <a:spcPts val="0"/>
              </a:spcAft>
              <a:buNone/>
            </a:pPr>
            <a:endParaRPr dirty="0">
              <a:latin typeface="Open Sans"/>
              <a:ea typeface="Open Sans"/>
              <a:cs typeface="Open Sans"/>
              <a:sym typeface="Open Sans"/>
            </a:endParaRPr>
          </a:p>
          <a:p>
            <a:pPr marL="0" lvl="0" indent="0" algn="l" rtl="0">
              <a:spcBef>
                <a:spcPts val="360"/>
              </a:spcBef>
              <a:spcAft>
                <a:spcPts val="0"/>
              </a:spcAft>
              <a:buNone/>
            </a:pPr>
            <a:r>
              <a:rPr lang="en-GB" sz="1200" dirty="0">
                <a:solidFill>
                  <a:schemeClr val="dk1"/>
                </a:solidFill>
                <a:latin typeface="Open Sans"/>
                <a:ea typeface="Open Sans"/>
                <a:cs typeface="Open Sans"/>
                <a:sym typeface="Open Sans"/>
              </a:rPr>
              <a:t>Ceci </a:t>
            </a:r>
            <a:r>
              <a:rPr lang="en-GB" sz="1200" dirty="0" err="1">
                <a:solidFill>
                  <a:schemeClr val="dk1"/>
                </a:solidFill>
                <a:latin typeface="Open Sans"/>
                <a:ea typeface="Open Sans"/>
                <a:cs typeface="Open Sans"/>
                <a:sym typeface="Open Sans"/>
              </a:rPr>
              <a:t>conclut</a:t>
            </a:r>
            <a:r>
              <a:rPr lang="en-GB" sz="1200" dirty="0">
                <a:solidFill>
                  <a:schemeClr val="dk1"/>
                </a:solidFill>
                <a:latin typeface="Open Sans"/>
                <a:ea typeface="Open Sans"/>
                <a:cs typeface="Open Sans"/>
                <a:sym typeface="Open Sans"/>
              </a:rPr>
              <a:t> le </a:t>
            </a:r>
            <a:r>
              <a:rPr lang="en-GB" sz="1200" dirty="0" err="1">
                <a:solidFill>
                  <a:schemeClr val="dk1"/>
                </a:solidFill>
                <a:latin typeface="Open Sans"/>
                <a:ea typeface="Open Sans"/>
                <a:cs typeface="Open Sans"/>
                <a:sym typeface="Open Sans"/>
              </a:rPr>
              <a:t>cours</a:t>
            </a:r>
            <a:r>
              <a:rPr lang="en-GB" sz="1200" dirty="0">
                <a:solidFill>
                  <a:schemeClr val="dk1"/>
                </a:solidFill>
                <a:latin typeface="Open Sans"/>
                <a:ea typeface="Open Sans"/>
                <a:cs typeface="Open Sans"/>
                <a:sym typeface="Open Sans"/>
              </a:rPr>
              <a:t> </a:t>
            </a:r>
            <a:r>
              <a:rPr lang="en-GB" dirty="0">
                <a:latin typeface="Open Sans"/>
                <a:ea typeface="Open Sans"/>
                <a:cs typeface="Open Sans"/>
                <a:sym typeface="Open Sans"/>
              </a:rPr>
              <a:t>2 </a:t>
            </a:r>
            <a:r>
              <a:rPr lang="en-GB" sz="1200" dirty="0">
                <a:solidFill>
                  <a:schemeClr val="dk1"/>
                </a:solidFill>
                <a:latin typeface="Open Sans"/>
                <a:ea typeface="Open Sans"/>
                <a:cs typeface="Open Sans"/>
                <a:sym typeface="Open Sans"/>
              </a:rPr>
              <a:t>sur les </a:t>
            </a:r>
            <a:r>
              <a:rPr lang="en-GB" dirty="0" err="1">
                <a:latin typeface="Open Sans"/>
                <a:ea typeface="Open Sans"/>
                <a:cs typeface="Open Sans"/>
                <a:sym typeface="Open Sans"/>
              </a:rPr>
              <a:t>modèles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 et </a:t>
            </a:r>
            <a:r>
              <a:rPr lang="en-GB" dirty="0" err="1">
                <a:latin typeface="Open Sans"/>
                <a:ea typeface="Open Sans"/>
                <a:cs typeface="Open Sans"/>
                <a:sym typeface="Open Sans"/>
              </a:rPr>
              <a:t>l'analyse</a:t>
            </a:r>
            <a:r>
              <a:rPr lang="en-GB" dirty="0">
                <a:latin typeface="Open Sans"/>
                <a:ea typeface="Open Sans"/>
                <a:cs typeface="Open Sans"/>
                <a:sym typeface="Open Sans"/>
              </a:rPr>
              <a:t> des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sz="1200" dirty="0">
                <a:solidFill>
                  <a:schemeClr val="dk1"/>
                </a:solidFill>
                <a:latin typeface="Open Sans"/>
                <a:ea typeface="Open Sans"/>
                <a:cs typeface="Open Sans"/>
                <a:sym typeface="Open Sans"/>
              </a:rPr>
              <a:t>.</a:t>
            </a:r>
            <a:endParaRPr dirty="0">
              <a:latin typeface="Open Sans"/>
              <a:ea typeface="Open Sans"/>
              <a:cs typeface="Open Sans"/>
              <a:sym typeface="Open Sans"/>
            </a:endParaRPr>
          </a:p>
        </p:txBody>
      </p:sp>
      <p:sp>
        <p:nvSpPr>
          <p:cNvPr id="423" name="Google Shape;4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79172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35561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dirty="0">
                <a:latin typeface="Open Sans"/>
                <a:ea typeface="Open Sans"/>
                <a:cs typeface="Open Sans"/>
                <a:sym typeface="Open Sans"/>
              </a:rPr>
              <a:t>La première mini-Session </a:t>
            </a:r>
            <a:r>
              <a:rPr lang="en-GB" dirty="0" err="1">
                <a:latin typeface="Open Sans"/>
                <a:ea typeface="Open Sans"/>
                <a:cs typeface="Open Sans"/>
                <a:sym typeface="Open Sans"/>
              </a:rPr>
              <a:t>présentera</a:t>
            </a:r>
            <a:r>
              <a:rPr lang="en-GB" dirty="0">
                <a:latin typeface="Open Sans"/>
                <a:ea typeface="Open Sans"/>
                <a:cs typeface="Open Sans"/>
                <a:sym typeface="Open Sans"/>
              </a:rPr>
              <a:t> les </a:t>
            </a:r>
            <a:r>
              <a:rPr lang="en-GB" dirty="0" err="1">
                <a:latin typeface="Open Sans"/>
                <a:ea typeface="Open Sans"/>
                <a:cs typeface="Open Sans"/>
                <a:sym typeface="Open Sans"/>
              </a:rPr>
              <a:t>modèles</a:t>
            </a:r>
            <a:r>
              <a:rPr lang="en-GB" dirty="0">
                <a:latin typeface="Open Sans"/>
                <a:ea typeface="Open Sans"/>
                <a:cs typeface="Open Sans"/>
                <a:sym typeface="Open Sans"/>
              </a:rPr>
              <a:t> de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a:t>
            </a:r>
            <a:endParaRPr dirty="0">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dirty="0" err="1">
                <a:latin typeface="Open Sans"/>
                <a:ea typeface="Open Sans"/>
                <a:cs typeface="Open Sans"/>
                <a:sym typeface="Open Sans"/>
              </a:rPr>
              <a:t>L'analyse</a:t>
            </a:r>
            <a:r>
              <a:rPr lang="en-GB" dirty="0">
                <a:latin typeface="Open Sans"/>
                <a:ea typeface="Open Sans"/>
                <a:cs typeface="Open Sans"/>
                <a:sym typeface="Open Sans"/>
              </a:rPr>
              <a:t> des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toute</a:t>
            </a:r>
            <a:r>
              <a:rPr lang="en-GB" dirty="0">
                <a:latin typeface="Open Sans"/>
                <a:ea typeface="Open Sans"/>
                <a:cs typeface="Open Sans"/>
                <a:sym typeface="Open Sans"/>
              </a:rPr>
              <a:t> </a:t>
            </a:r>
            <a:r>
              <a:rPr lang="en-GB" dirty="0" err="1">
                <a:latin typeface="Open Sans"/>
                <a:ea typeface="Open Sans"/>
                <a:cs typeface="Open Sans"/>
                <a:sym typeface="Open Sans"/>
              </a:rPr>
              <a:t>autre</a:t>
            </a:r>
            <a:r>
              <a:rPr lang="en-GB" dirty="0">
                <a:latin typeface="Open Sans"/>
                <a:ea typeface="Open Sans"/>
                <a:cs typeface="Open Sans"/>
                <a:sym typeface="Open Sans"/>
              </a:rPr>
              <a:t> </a:t>
            </a:r>
            <a:r>
              <a:rPr lang="en-GB" dirty="0" err="1">
                <a:latin typeface="Open Sans"/>
                <a:ea typeface="Open Sans"/>
                <a:cs typeface="Open Sans"/>
                <a:sym typeface="Open Sans"/>
              </a:rPr>
              <a:t>tâche</a:t>
            </a:r>
            <a:r>
              <a:rPr lang="en-GB" dirty="0">
                <a:latin typeface="Open Sans"/>
                <a:ea typeface="Open Sans"/>
                <a:cs typeface="Open Sans"/>
                <a:sym typeface="Open Sans"/>
              </a:rPr>
              <a:t> de planification </a:t>
            </a:r>
            <a:r>
              <a:rPr lang="en-GB" dirty="0" err="1">
                <a:latin typeface="Open Sans"/>
                <a:ea typeface="Open Sans"/>
                <a:cs typeface="Open Sans"/>
                <a:sym typeface="Open Sans"/>
              </a:rPr>
              <a:t>énergétique</a:t>
            </a:r>
            <a:r>
              <a:rPr lang="en-GB" dirty="0">
                <a:latin typeface="Open Sans"/>
                <a:ea typeface="Open Sans"/>
                <a:cs typeface="Open Sans"/>
                <a:sym typeface="Open Sans"/>
              </a:rPr>
              <a:t>, fait </a:t>
            </a:r>
            <a:r>
              <a:rPr lang="en-GB" dirty="0" err="1">
                <a:latin typeface="Open Sans"/>
                <a:ea typeface="Open Sans"/>
                <a:cs typeface="Open Sans"/>
                <a:sym typeface="Open Sans"/>
              </a:rPr>
              <a:t>intervenir</a:t>
            </a:r>
            <a:r>
              <a:rPr lang="en-GB" dirty="0">
                <a:latin typeface="Open Sans"/>
                <a:ea typeface="Open Sans"/>
                <a:cs typeface="Open Sans"/>
                <a:sym typeface="Open Sans"/>
              </a:rPr>
              <a:t> de </a:t>
            </a:r>
            <a:r>
              <a:rPr lang="en-GB" dirty="0" err="1">
                <a:latin typeface="Open Sans"/>
                <a:ea typeface="Open Sans"/>
                <a:cs typeface="Open Sans"/>
                <a:sym typeface="Open Sans"/>
              </a:rPr>
              <a:t>nombreuses</a:t>
            </a:r>
            <a:r>
              <a:rPr lang="en-GB" dirty="0">
                <a:latin typeface="Open Sans"/>
                <a:ea typeface="Open Sans"/>
                <a:cs typeface="Open Sans"/>
                <a:sym typeface="Open Sans"/>
              </a:rPr>
              <a:t> variables et </a:t>
            </a:r>
            <a:r>
              <a:rPr lang="en-GB" dirty="0" err="1">
                <a:latin typeface="Open Sans"/>
                <a:ea typeface="Open Sans"/>
                <a:cs typeface="Open Sans"/>
                <a:sym typeface="Open Sans"/>
              </a:rPr>
              <a:t>facteurs</a:t>
            </a:r>
            <a:r>
              <a:rPr lang="en-GB" dirty="0">
                <a:latin typeface="Open Sans"/>
                <a:ea typeface="Open Sans"/>
                <a:cs typeface="Open Sans"/>
                <a:sym typeface="Open Sans"/>
              </a:rPr>
              <a:t> </a:t>
            </a:r>
            <a:r>
              <a:rPr lang="en-GB" dirty="0" err="1">
                <a:latin typeface="Open Sans"/>
                <a:ea typeface="Open Sans"/>
                <a:cs typeface="Open Sans"/>
                <a:sym typeface="Open Sans"/>
              </a:rPr>
              <a:t>incertains</a:t>
            </a:r>
            <a:r>
              <a:rPr lang="en-GB" dirty="0">
                <a:latin typeface="Open Sans"/>
                <a:ea typeface="Open Sans"/>
                <a:cs typeface="Open Sans"/>
                <a:sym typeface="Open Sans"/>
              </a:rPr>
              <a:t>. Les </a:t>
            </a:r>
            <a:r>
              <a:rPr lang="en-GB" dirty="0" err="1">
                <a:latin typeface="Open Sans"/>
                <a:ea typeface="Open Sans"/>
                <a:cs typeface="Open Sans"/>
                <a:sym typeface="Open Sans"/>
              </a:rPr>
              <a:t>modèles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conçus</a:t>
            </a:r>
            <a:r>
              <a:rPr lang="en-GB" dirty="0">
                <a:latin typeface="Open Sans"/>
                <a:ea typeface="Open Sans"/>
                <a:cs typeface="Open Sans"/>
                <a:sym typeface="Open Sans"/>
              </a:rPr>
              <a:t> pour </a:t>
            </a:r>
            <a:r>
              <a:rPr lang="en-GB" dirty="0" err="1">
                <a:latin typeface="Open Sans"/>
                <a:ea typeface="Open Sans"/>
                <a:cs typeface="Open Sans"/>
                <a:sym typeface="Open Sans"/>
              </a:rPr>
              <a:t>gérer</a:t>
            </a:r>
            <a:r>
              <a:rPr lang="en-GB" dirty="0">
                <a:latin typeface="Open Sans"/>
                <a:ea typeface="Open Sans"/>
                <a:cs typeface="Open Sans"/>
                <a:sym typeface="Open Sans"/>
              </a:rPr>
              <a:t> </a:t>
            </a:r>
            <a:r>
              <a:rPr lang="en-GB" dirty="0" err="1">
                <a:latin typeface="Open Sans"/>
                <a:ea typeface="Open Sans"/>
                <a:cs typeface="Open Sans"/>
                <a:sym typeface="Open Sans"/>
              </a:rPr>
              <a:t>ces</a:t>
            </a:r>
            <a:r>
              <a:rPr lang="en-GB" dirty="0">
                <a:latin typeface="Open Sans"/>
                <a:ea typeface="Open Sans"/>
                <a:cs typeface="Open Sans"/>
                <a:sym typeface="Open Sans"/>
              </a:rPr>
              <a:t> grands </a:t>
            </a:r>
            <a:r>
              <a:rPr lang="en-GB" dirty="0" err="1">
                <a:latin typeface="Open Sans"/>
                <a:ea typeface="Open Sans"/>
                <a:cs typeface="Open Sans"/>
                <a:sym typeface="Open Sans"/>
              </a:rPr>
              <a:t>systèmes</a:t>
            </a:r>
            <a:r>
              <a:rPr lang="en-GB" dirty="0">
                <a:latin typeface="Open Sans"/>
                <a:ea typeface="Open Sans"/>
                <a:cs typeface="Open Sans"/>
                <a:sym typeface="Open Sans"/>
              </a:rPr>
              <a:t>.</a:t>
            </a:r>
            <a:endParaRPr dirty="0"/>
          </a:p>
          <a:p>
            <a:pPr marL="171450" lvl="0" indent="-171450" algn="l" rtl="0">
              <a:spcBef>
                <a:spcPts val="360"/>
              </a:spcBef>
              <a:spcAft>
                <a:spcPts val="0"/>
              </a:spcAft>
              <a:buClr>
                <a:schemeClr val="dk1"/>
              </a:buClr>
              <a:buSzPts val="1200"/>
              <a:buFont typeface="Arial"/>
              <a:buChar char="•"/>
            </a:pPr>
            <a:r>
              <a:rPr lang="en-GB" dirty="0" err="1">
                <a:latin typeface="Open Sans"/>
                <a:ea typeface="Open Sans"/>
                <a:cs typeface="Open Sans"/>
                <a:sym typeface="Open Sans"/>
              </a:rPr>
              <a:t>L'esprit</a:t>
            </a:r>
            <a:r>
              <a:rPr lang="en-GB" dirty="0">
                <a:latin typeface="Open Sans"/>
                <a:ea typeface="Open Sans"/>
                <a:cs typeface="Open Sans"/>
                <a:sym typeface="Open Sans"/>
              </a:rPr>
              <a:t> </a:t>
            </a:r>
            <a:r>
              <a:rPr lang="en-GB" dirty="0" err="1">
                <a:latin typeface="Open Sans"/>
                <a:ea typeface="Open Sans"/>
                <a:cs typeface="Open Sans"/>
                <a:sym typeface="Open Sans"/>
              </a:rPr>
              <a:t>humain</a:t>
            </a:r>
            <a:r>
              <a:rPr lang="en-GB" dirty="0">
                <a:latin typeface="Open Sans"/>
                <a:ea typeface="Open Sans"/>
                <a:cs typeface="Open Sans"/>
                <a:sym typeface="Open Sans"/>
              </a:rPr>
              <a:t> ne </a:t>
            </a:r>
            <a:r>
              <a:rPr lang="en-GB" dirty="0" err="1">
                <a:latin typeface="Open Sans"/>
                <a:ea typeface="Open Sans"/>
                <a:cs typeface="Open Sans"/>
                <a:sym typeface="Open Sans"/>
              </a:rPr>
              <a:t>peut</a:t>
            </a:r>
            <a:r>
              <a:rPr lang="en-GB" dirty="0">
                <a:latin typeface="Open Sans"/>
                <a:ea typeface="Open Sans"/>
                <a:cs typeface="Open Sans"/>
                <a:sym typeface="Open Sans"/>
              </a:rPr>
              <a:t> pas </a:t>
            </a:r>
            <a:r>
              <a:rPr lang="en-GB" dirty="0" err="1">
                <a:latin typeface="Open Sans"/>
                <a:ea typeface="Open Sans"/>
                <a:cs typeface="Open Sans"/>
                <a:sym typeface="Open Sans"/>
              </a:rPr>
              <a:t>gérer</a:t>
            </a:r>
            <a:r>
              <a:rPr lang="en-GB" dirty="0">
                <a:latin typeface="Open Sans"/>
                <a:ea typeface="Open Sans"/>
                <a:cs typeface="Open Sans"/>
                <a:sym typeface="Open Sans"/>
              </a:rPr>
              <a:t> </a:t>
            </a:r>
            <a:r>
              <a:rPr lang="en-GB" dirty="0" err="1">
                <a:latin typeface="Open Sans"/>
                <a:ea typeface="Open Sans"/>
                <a:cs typeface="Open Sans"/>
                <a:sym typeface="Open Sans"/>
              </a:rPr>
              <a:t>l'intégration</a:t>
            </a:r>
            <a:r>
              <a:rPr lang="en-GB" dirty="0">
                <a:latin typeface="Open Sans"/>
                <a:ea typeface="Open Sans"/>
                <a:cs typeface="Open Sans"/>
                <a:sym typeface="Open Sans"/>
              </a:rPr>
              <a:t> d'un </a:t>
            </a:r>
            <a:r>
              <a:rPr lang="en-GB" dirty="0" err="1">
                <a:latin typeface="Open Sans"/>
                <a:ea typeface="Open Sans"/>
                <a:cs typeface="Open Sans"/>
                <a:sym typeface="Open Sans"/>
              </a:rPr>
              <a:t>si</a:t>
            </a:r>
            <a:r>
              <a:rPr lang="en-GB" dirty="0">
                <a:latin typeface="Open Sans"/>
                <a:ea typeface="Open Sans"/>
                <a:cs typeface="Open Sans"/>
                <a:sym typeface="Open Sans"/>
              </a:rPr>
              <a:t> grand </a:t>
            </a:r>
            <a:r>
              <a:rPr lang="en-GB" dirty="0" err="1">
                <a:latin typeface="Open Sans"/>
                <a:ea typeface="Open Sans"/>
                <a:cs typeface="Open Sans"/>
                <a:sym typeface="Open Sans"/>
              </a:rPr>
              <a:t>nombre</a:t>
            </a:r>
            <a:r>
              <a:rPr lang="en-GB" dirty="0">
                <a:latin typeface="Open Sans"/>
                <a:ea typeface="Open Sans"/>
                <a:cs typeface="Open Sans"/>
                <a:sym typeface="Open Sans"/>
              </a:rPr>
              <a:t> de variables. </a:t>
            </a:r>
            <a:r>
              <a:rPr lang="en-GB" dirty="0" err="1">
                <a:latin typeface="Open Sans"/>
                <a:ea typeface="Open Sans"/>
                <a:cs typeface="Open Sans"/>
                <a:sym typeface="Open Sans"/>
              </a:rPr>
              <a:t>C'est</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que fait un </a:t>
            </a:r>
            <a:r>
              <a:rPr lang="en-GB" dirty="0" err="1">
                <a:latin typeface="Open Sans"/>
                <a:ea typeface="Open Sans"/>
                <a:cs typeface="Open Sans"/>
                <a:sym typeface="Open Sans"/>
              </a:rPr>
              <a:t>modèle</a:t>
            </a:r>
            <a:r>
              <a:rPr lang="en-GB" dirty="0">
                <a:latin typeface="Open Sans"/>
                <a:ea typeface="Open Sans"/>
                <a:cs typeface="Open Sans"/>
                <a:sym typeface="Open Sans"/>
              </a:rPr>
              <a:t>.</a:t>
            </a:r>
            <a:endParaRPr dirty="0">
              <a:latin typeface="Open Sans"/>
              <a:ea typeface="Open Sans"/>
              <a:cs typeface="Open Sans"/>
              <a:sym typeface="Open Sans"/>
            </a:endParaRPr>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Un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a:t>
            </a:r>
            <a:r>
              <a:rPr lang="en-GB" dirty="0" err="1">
                <a:latin typeface="Open Sans"/>
                <a:ea typeface="Open Sans"/>
                <a:cs typeface="Open Sans"/>
                <a:sym typeface="Open Sans"/>
              </a:rPr>
              <a:t>représentation</a:t>
            </a:r>
            <a:r>
              <a:rPr lang="en-GB" dirty="0">
                <a:latin typeface="Open Sans"/>
                <a:ea typeface="Open Sans"/>
                <a:cs typeface="Open Sans"/>
                <a:sym typeface="Open Sans"/>
              </a:rPr>
              <a:t> </a:t>
            </a:r>
            <a:r>
              <a:rPr lang="en-GB" dirty="0" err="1">
                <a:latin typeface="Open Sans"/>
                <a:ea typeface="Open Sans"/>
                <a:cs typeface="Open Sans"/>
                <a:sym typeface="Open Sans"/>
              </a:rPr>
              <a:t>conceptuelle</a:t>
            </a:r>
            <a:r>
              <a:rPr lang="en-GB" dirty="0">
                <a:latin typeface="Open Sans"/>
                <a:ea typeface="Open Sans"/>
                <a:cs typeface="Open Sans"/>
                <a:sym typeface="Open Sans"/>
              </a:rPr>
              <a:t> de faits </a:t>
            </a:r>
            <a:r>
              <a:rPr lang="en-GB" dirty="0" err="1">
                <a:latin typeface="Open Sans"/>
                <a:ea typeface="Open Sans"/>
                <a:cs typeface="Open Sans"/>
                <a:sym typeface="Open Sans"/>
              </a:rPr>
              <a:t>d'interface</a:t>
            </a:r>
            <a:r>
              <a:rPr lang="en-GB" dirty="0">
                <a:latin typeface="Open Sans"/>
                <a:ea typeface="Open Sans"/>
                <a:cs typeface="Open Sans"/>
                <a:sym typeface="Open Sans"/>
              </a:rPr>
              <a:t> du monde </a:t>
            </a:r>
            <a:r>
              <a:rPr lang="en-GB" dirty="0" err="1">
                <a:latin typeface="Open Sans"/>
                <a:ea typeface="Open Sans"/>
                <a:cs typeface="Open Sans"/>
                <a:sym typeface="Open Sans"/>
              </a:rPr>
              <a:t>réel</a:t>
            </a:r>
            <a:r>
              <a:rPr lang="en-GB" dirty="0">
                <a:latin typeface="Open Sans"/>
                <a:ea typeface="Open Sans"/>
                <a:cs typeface="Open Sans"/>
                <a:sym typeface="Open Sans"/>
              </a:rPr>
              <a:t>, </a:t>
            </a:r>
            <a:r>
              <a:rPr lang="en-GB" dirty="0" err="1">
                <a:latin typeface="Open Sans"/>
                <a:ea typeface="Open Sans"/>
                <a:cs typeface="Open Sans"/>
                <a:sym typeface="Open Sans"/>
              </a:rPr>
              <a:t>provenant</a:t>
            </a:r>
            <a:r>
              <a:rPr lang="en-GB" dirty="0">
                <a:latin typeface="Open Sans"/>
                <a:ea typeface="Open Sans"/>
                <a:cs typeface="Open Sans"/>
                <a:sym typeface="Open Sans"/>
              </a:rPr>
              <a:t> </a:t>
            </a:r>
            <a:r>
              <a:rPr lang="en-GB" dirty="0" err="1">
                <a:latin typeface="Open Sans"/>
                <a:ea typeface="Open Sans"/>
                <a:cs typeface="Open Sans"/>
                <a:sym typeface="Open Sans"/>
              </a:rPr>
              <a:t>d'actions</a:t>
            </a:r>
            <a:r>
              <a:rPr lang="en-GB" dirty="0">
                <a:latin typeface="Open Sans"/>
                <a:ea typeface="Open Sans"/>
                <a:cs typeface="Open Sans"/>
                <a:sym typeface="Open Sans"/>
              </a:rPr>
              <a:t> physiques et </a:t>
            </a:r>
            <a:r>
              <a:rPr lang="en-GB" dirty="0" err="1">
                <a:latin typeface="Open Sans"/>
                <a:ea typeface="Open Sans"/>
                <a:cs typeface="Open Sans"/>
                <a:sym typeface="Open Sans"/>
              </a:rPr>
              <a:t>humaines</a:t>
            </a:r>
            <a:r>
              <a:rPr lang="en-GB" dirty="0">
                <a:latin typeface="Open Sans"/>
                <a:ea typeface="Open Sans"/>
                <a:cs typeface="Open Sans"/>
                <a:sym typeface="Open Sans"/>
              </a:rPr>
              <a:t>. Un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un </a:t>
            </a:r>
            <a:r>
              <a:rPr lang="en-GB" dirty="0" err="1">
                <a:latin typeface="Open Sans"/>
                <a:ea typeface="Open Sans"/>
                <a:cs typeface="Open Sans"/>
                <a:sym typeface="Open Sans"/>
              </a:rPr>
              <a:t>groupe</a:t>
            </a:r>
            <a:r>
              <a:rPr lang="en-GB" dirty="0">
                <a:latin typeface="Open Sans"/>
                <a:ea typeface="Open Sans"/>
                <a:cs typeface="Open Sans"/>
                <a:sym typeface="Open Sans"/>
              </a:rPr>
              <a:t> de relations </a:t>
            </a:r>
            <a:r>
              <a:rPr lang="en-GB" dirty="0" err="1">
                <a:latin typeface="Open Sans"/>
                <a:ea typeface="Open Sans"/>
                <a:cs typeface="Open Sans"/>
                <a:sym typeface="Open Sans"/>
              </a:rPr>
              <a:t>mathématiques</a:t>
            </a:r>
            <a:r>
              <a:rPr lang="en-GB" dirty="0">
                <a:latin typeface="Open Sans"/>
                <a:ea typeface="Open Sans"/>
                <a:cs typeface="Open Sans"/>
                <a:sym typeface="Open Sans"/>
              </a:rPr>
              <a:t> reliant des variables et </a:t>
            </a:r>
            <a:r>
              <a:rPr lang="en-GB" dirty="0" err="1">
                <a:latin typeface="Open Sans"/>
                <a:ea typeface="Open Sans"/>
                <a:cs typeface="Open Sans"/>
                <a:sym typeface="Open Sans"/>
              </a:rPr>
              <a:t>calculant</a:t>
            </a:r>
            <a:r>
              <a:rPr lang="en-GB" dirty="0">
                <a:latin typeface="Open Sans"/>
                <a:ea typeface="Open Sans"/>
                <a:cs typeface="Open Sans"/>
                <a:sym typeface="Open Sans"/>
              </a:rPr>
              <a:t> des </a:t>
            </a:r>
            <a:r>
              <a:rPr lang="en-GB" dirty="0" err="1">
                <a:latin typeface="Open Sans"/>
                <a:ea typeface="Open Sans"/>
                <a:cs typeface="Open Sans"/>
                <a:sym typeface="Open Sans"/>
              </a:rPr>
              <a:t>valeurs</a:t>
            </a:r>
            <a:r>
              <a:rPr lang="en-GB" dirty="0">
                <a:latin typeface="Open Sans"/>
                <a:ea typeface="Open Sans"/>
                <a:cs typeface="Open Sans"/>
                <a:sym typeface="Open Sans"/>
              </a:rPr>
              <a:t>. Tout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consiste</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un ensemble de relations </a:t>
            </a:r>
            <a:r>
              <a:rPr lang="en-GB" dirty="0" err="1">
                <a:latin typeface="Open Sans"/>
                <a:ea typeface="Open Sans"/>
                <a:cs typeface="Open Sans"/>
                <a:sym typeface="Open Sans"/>
              </a:rPr>
              <a:t>mathématiques</a:t>
            </a:r>
            <a:r>
              <a:rPr lang="en-GB" dirty="0">
                <a:latin typeface="Open Sans"/>
                <a:ea typeface="Open Sans"/>
                <a:cs typeface="Open Sans"/>
                <a:sym typeface="Open Sans"/>
              </a:rPr>
              <a:t> reliant entre </a:t>
            </a:r>
            <a:r>
              <a:rPr lang="en-GB" dirty="0" err="1">
                <a:latin typeface="Open Sans"/>
                <a:ea typeface="Open Sans"/>
                <a:cs typeface="Open Sans"/>
                <a:sym typeface="Open Sans"/>
              </a:rPr>
              <a:t>elles</a:t>
            </a:r>
            <a:r>
              <a:rPr lang="en-GB" dirty="0">
                <a:latin typeface="Open Sans"/>
                <a:ea typeface="Open Sans"/>
                <a:cs typeface="Open Sans"/>
                <a:sym typeface="Open Sans"/>
              </a:rPr>
              <a:t> un ensemble </a:t>
            </a:r>
            <a:r>
              <a:rPr lang="en-GB" dirty="0" err="1">
                <a:latin typeface="Open Sans"/>
                <a:ea typeface="Open Sans"/>
                <a:cs typeface="Open Sans"/>
                <a:sym typeface="Open Sans"/>
              </a:rPr>
              <a:t>donné</a:t>
            </a:r>
            <a:r>
              <a:rPr lang="en-GB" dirty="0">
                <a:latin typeface="Open Sans"/>
                <a:ea typeface="Open Sans"/>
                <a:cs typeface="Open Sans"/>
                <a:sym typeface="Open Sans"/>
              </a:rPr>
              <a:t> de variables et </a:t>
            </a:r>
            <a:r>
              <a:rPr lang="en-GB" dirty="0" err="1">
                <a:latin typeface="Open Sans"/>
                <a:ea typeface="Open Sans"/>
                <a:cs typeface="Open Sans"/>
                <a:sym typeface="Open Sans"/>
              </a:rPr>
              <a:t>permettant</a:t>
            </a:r>
            <a:r>
              <a:rPr lang="en-GB" dirty="0">
                <a:latin typeface="Open Sans"/>
                <a:ea typeface="Open Sans"/>
                <a:cs typeface="Open Sans"/>
                <a:sym typeface="Open Sans"/>
              </a:rPr>
              <a:t> de </a:t>
            </a:r>
            <a:r>
              <a:rPr lang="en-GB" dirty="0" err="1">
                <a:latin typeface="Open Sans"/>
                <a:ea typeface="Open Sans"/>
                <a:cs typeface="Open Sans"/>
                <a:sym typeface="Open Sans"/>
              </a:rPr>
              <a:t>calculer</a:t>
            </a:r>
            <a:r>
              <a:rPr lang="en-GB" dirty="0">
                <a:latin typeface="Open Sans"/>
                <a:ea typeface="Open Sans"/>
                <a:cs typeface="Open Sans"/>
                <a:sym typeface="Open Sans"/>
              </a:rPr>
              <a:t> la </a:t>
            </a:r>
            <a:r>
              <a:rPr lang="en-GB" dirty="0" err="1">
                <a:latin typeface="Open Sans"/>
                <a:ea typeface="Open Sans"/>
                <a:cs typeface="Open Sans"/>
                <a:sym typeface="Open Sans"/>
              </a:rPr>
              <a:t>valeur</a:t>
            </a:r>
            <a:r>
              <a:rPr lang="en-GB" dirty="0">
                <a:latin typeface="Open Sans"/>
                <a:ea typeface="Open Sans"/>
                <a:cs typeface="Open Sans"/>
                <a:sym typeface="Open Sans"/>
              </a:rPr>
              <a:t> </a:t>
            </a:r>
            <a:r>
              <a:rPr lang="en-GB" dirty="0" err="1">
                <a:latin typeface="Open Sans"/>
                <a:ea typeface="Open Sans"/>
                <a:cs typeface="Open Sans"/>
                <a:sym typeface="Open Sans"/>
              </a:rPr>
              <a:t>d'une</a:t>
            </a:r>
            <a:r>
              <a:rPr lang="en-GB" dirty="0">
                <a:latin typeface="Open Sans"/>
                <a:ea typeface="Open Sans"/>
                <a:cs typeface="Open Sans"/>
                <a:sym typeface="Open Sans"/>
              </a:rPr>
              <a:t> variable à </a:t>
            </a:r>
            <a:r>
              <a:rPr lang="en-GB" dirty="0" err="1">
                <a:latin typeface="Open Sans"/>
                <a:ea typeface="Open Sans"/>
                <a:cs typeface="Open Sans"/>
                <a:sym typeface="Open Sans"/>
              </a:rPr>
              <a:t>partir</a:t>
            </a:r>
            <a:r>
              <a:rPr lang="en-GB" dirty="0">
                <a:latin typeface="Open Sans"/>
                <a:ea typeface="Open Sans"/>
                <a:cs typeface="Open Sans"/>
                <a:sym typeface="Open Sans"/>
              </a:rPr>
              <a:t> </a:t>
            </a:r>
            <a:r>
              <a:rPr lang="en-GB" dirty="0" err="1">
                <a:latin typeface="Open Sans"/>
                <a:ea typeface="Open Sans"/>
                <a:cs typeface="Open Sans"/>
                <a:sym typeface="Open Sans"/>
              </a:rPr>
              <a:t>d'une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plusieurs</a:t>
            </a:r>
            <a:r>
              <a:rPr lang="en-GB" dirty="0">
                <a:latin typeface="Open Sans"/>
                <a:ea typeface="Open Sans"/>
                <a:cs typeface="Open Sans"/>
                <a:sym typeface="Open Sans"/>
              </a:rPr>
              <a:t> </a:t>
            </a:r>
            <a:r>
              <a:rPr lang="en-GB" dirty="0" err="1">
                <a:latin typeface="Open Sans"/>
                <a:ea typeface="Open Sans"/>
                <a:cs typeface="Open Sans"/>
                <a:sym typeface="Open Sans"/>
              </a:rPr>
              <a:t>autres</a:t>
            </a:r>
            <a:r>
              <a:rPr lang="en-GB" dirty="0">
                <a:latin typeface="Open Sans"/>
                <a:ea typeface="Open Sans"/>
                <a:cs typeface="Open Sans"/>
                <a:sym typeface="Open Sans"/>
              </a:rPr>
              <a:t>. </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Les </a:t>
            </a:r>
            <a:r>
              <a:rPr lang="en-GB" dirty="0" err="1">
                <a:latin typeface="Open Sans"/>
                <a:ea typeface="Open Sans"/>
                <a:cs typeface="Open Sans"/>
                <a:sym typeface="Open Sans"/>
              </a:rPr>
              <a:t>modèles</a:t>
            </a:r>
            <a:r>
              <a:rPr lang="en-GB" dirty="0">
                <a:latin typeface="Open Sans"/>
                <a:ea typeface="Open Sans"/>
                <a:cs typeface="Open Sans"/>
                <a:sym typeface="Open Sans"/>
              </a:rPr>
              <a:t> ne </a:t>
            </a:r>
            <a:r>
              <a:rPr lang="en-GB" dirty="0" err="1">
                <a:latin typeface="Open Sans"/>
                <a:ea typeface="Open Sans"/>
                <a:cs typeface="Open Sans"/>
                <a:sym typeface="Open Sans"/>
              </a:rPr>
              <a:t>prennent</a:t>
            </a:r>
            <a:r>
              <a:rPr lang="en-GB" dirty="0">
                <a:latin typeface="Open Sans"/>
                <a:ea typeface="Open Sans"/>
                <a:cs typeface="Open Sans"/>
                <a:sym typeface="Open Sans"/>
              </a:rPr>
              <a:t> pas de </a:t>
            </a:r>
            <a:r>
              <a:rPr lang="en-GB" dirty="0" err="1">
                <a:latin typeface="Open Sans"/>
                <a:ea typeface="Open Sans"/>
                <a:cs typeface="Open Sans"/>
                <a:sym typeface="Open Sans"/>
              </a:rPr>
              <a:t>décisions</a:t>
            </a:r>
            <a:r>
              <a:rPr lang="en-GB" dirty="0">
                <a:latin typeface="Open Sans"/>
                <a:ea typeface="Open Sans"/>
                <a:cs typeface="Open Sans"/>
                <a:sym typeface="Open Sans"/>
              </a:rPr>
              <a:t> ; </a:t>
            </a:r>
            <a:r>
              <a:rPr lang="en-GB" dirty="0" err="1">
                <a:latin typeface="Open Sans"/>
                <a:ea typeface="Open Sans"/>
                <a:cs typeface="Open Sans"/>
                <a:sym typeface="Open Sans"/>
              </a:rPr>
              <a:t>ils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un </a:t>
            </a:r>
            <a:r>
              <a:rPr lang="en-GB" dirty="0" err="1">
                <a:latin typeface="Open Sans"/>
                <a:ea typeface="Open Sans"/>
                <a:cs typeface="Open Sans"/>
                <a:sym typeface="Open Sans"/>
              </a:rPr>
              <a:t>outil</a:t>
            </a:r>
            <a:r>
              <a:rPr lang="en-GB" dirty="0">
                <a:latin typeface="Open Sans"/>
                <a:ea typeface="Open Sans"/>
                <a:cs typeface="Open Sans"/>
                <a:sym typeface="Open Sans"/>
              </a:rPr>
              <a:t> qui montre les </a:t>
            </a:r>
            <a:r>
              <a:rPr lang="en-GB" dirty="0" err="1">
                <a:latin typeface="Open Sans"/>
                <a:ea typeface="Open Sans"/>
                <a:cs typeface="Open Sans"/>
                <a:sym typeface="Open Sans"/>
              </a:rPr>
              <a:t>voies</a:t>
            </a:r>
            <a:r>
              <a:rPr lang="en-GB" dirty="0">
                <a:latin typeface="Open Sans"/>
                <a:ea typeface="Open Sans"/>
                <a:cs typeface="Open Sans"/>
                <a:sym typeface="Open Sans"/>
              </a:rPr>
              <a:t> et les </a:t>
            </a:r>
            <a:r>
              <a:rPr lang="en-GB" dirty="0" err="1">
                <a:latin typeface="Open Sans"/>
                <a:ea typeface="Open Sans"/>
                <a:cs typeface="Open Sans"/>
                <a:sym typeface="Open Sans"/>
              </a:rPr>
              <a:t>conséquences</a:t>
            </a:r>
            <a:r>
              <a:rPr lang="en-GB" dirty="0">
                <a:latin typeface="Open Sans"/>
                <a:ea typeface="Open Sans"/>
                <a:cs typeface="Open Sans"/>
                <a:sym typeface="Open Sans"/>
              </a:rPr>
              <a:t> de la prise de </a:t>
            </a:r>
            <a:r>
              <a:rPr lang="en-GB" dirty="0" err="1">
                <a:latin typeface="Open Sans"/>
                <a:ea typeface="Open Sans"/>
                <a:cs typeface="Open Sans"/>
                <a:sym typeface="Open Sans"/>
              </a:rPr>
              <a:t>décision</a:t>
            </a:r>
            <a:r>
              <a:rPr lang="en-GB" dirty="0">
                <a:latin typeface="Open Sans"/>
                <a:ea typeface="Open Sans"/>
                <a:cs typeface="Open Sans"/>
                <a:sym typeface="Open Sans"/>
              </a:rPr>
              <a:t>. </a:t>
            </a:r>
            <a:r>
              <a:rPr lang="en-GB" dirty="0" err="1">
                <a:latin typeface="Open Sans"/>
                <a:ea typeface="Open Sans"/>
                <a:cs typeface="Open Sans"/>
                <a:sym typeface="Open Sans"/>
              </a:rPr>
              <a:t>L'interprète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le </a:t>
            </a:r>
            <a:r>
              <a:rPr lang="en-GB" dirty="0" err="1">
                <a:latin typeface="Open Sans"/>
                <a:ea typeface="Open Sans"/>
                <a:cs typeface="Open Sans"/>
                <a:sym typeface="Open Sans"/>
              </a:rPr>
              <a:t>modélisateur</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plus important que le </a:t>
            </a:r>
            <a:r>
              <a:rPr lang="en-GB" dirty="0" err="1">
                <a:latin typeface="Open Sans"/>
                <a:ea typeface="Open Sans"/>
                <a:cs typeface="Open Sans"/>
                <a:sym typeface="Open Sans"/>
              </a:rPr>
              <a:t>modèle</a:t>
            </a:r>
            <a:r>
              <a:rPr lang="en-GB" dirty="0">
                <a:latin typeface="Open Sans"/>
                <a:ea typeface="Open Sans"/>
                <a:cs typeface="Open Sans"/>
                <a:sym typeface="Open Sans"/>
              </a:rPr>
              <a:t>.</a:t>
            </a:r>
            <a:endParaRPr dirty="0"/>
          </a:p>
          <a:p>
            <a:pPr marL="171450" lvl="0" indent="-171450" algn="l" rtl="0">
              <a:spcBef>
                <a:spcPts val="360"/>
              </a:spcBef>
              <a:spcAft>
                <a:spcPts val="0"/>
              </a:spcAft>
              <a:buClr>
                <a:schemeClr val="dk1"/>
              </a:buClr>
              <a:buSzPts val="1200"/>
              <a:buFont typeface="Arial"/>
              <a:buChar char="•"/>
            </a:pPr>
            <a:r>
              <a:rPr lang="en-GB" dirty="0">
                <a:latin typeface="Open Sans"/>
                <a:ea typeface="Open Sans"/>
                <a:cs typeface="Open Sans"/>
                <a:sym typeface="Open Sans"/>
              </a:rPr>
              <a:t>Un </a:t>
            </a:r>
            <a:r>
              <a:rPr lang="en-GB" dirty="0" err="1">
                <a:latin typeface="Open Sans"/>
                <a:ea typeface="Open Sans"/>
                <a:cs typeface="Open Sans"/>
                <a:sym typeface="Open Sans"/>
              </a:rPr>
              <a:t>modèle</a:t>
            </a:r>
            <a:r>
              <a:rPr lang="en-GB" dirty="0">
                <a:latin typeface="Open Sans"/>
                <a:ea typeface="Open Sans"/>
                <a:cs typeface="Open Sans"/>
                <a:sym typeface="Open Sans"/>
              </a:rPr>
              <a:t> ne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répondre</a:t>
            </a:r>
            <a:r>
              <a:rPr lang="en-GB" dirty="0">
                <a:latin typeface="Open Sans"/>
                <a:ea typeface="Open Sans"/>
                <a:cs typeface="Open Sans"/>
                <a:sym typeface="Open Sans"/>
              </a:rPr>
              <a:t> </a:t>
            </a:r>
            <a:r>
              <a:rPr lang="en-GB" dirty="0" err="1">
                <a:latin typeface="Open Sans"/>
                <a:ea typeface="Open Sans"/>
                <a:cs typeface="Open Sans"/>
                <a:sym typeface="Open Sans"/>
              </a:rPr>
              <a:t>qu'à</a:t>
            </a:r>
            <a:r>
              <a:rPr lang="en-GB" dirty="0">
                <a:latin typeface="Open Sans"/>
                <a:ea typeface="Open Sans"/>
                <a:cs typeface="Open Sans"/>
                <a:sym typeface="Open Sans"/>
              </a:rPr>
              <a:t> la question pour </a:t>
            </a:r>
            <a:r>
              <a:rPr lang="en-GB" dirty="0" err="1">
                <a:latin typeface="Open Sans"/>
                <a:ea typeface="Open Sans"/>
                <a:cs typeface="Open Sans"/>
                <a:sym typeface="Open Sans"/>
              </a:rPr>
              <a:t>laquelle</a:t>
            </a:r>
            <a:r>
              <a:rPr lang="en-GB" dirty="0">
                <a:latin typeface="Open Sans"/>
                <a:ea typeface="Open Sans"/>
                <a:cs typeface="Open Sans"/>
                <a:sym typeface="Open Sans"/>
              </a:rPr>
              <a:t> il a </a:t>
            </a:r>
            <a:r>
              <a:rPr lang="en-GB" dirty="0" err="1">
                <a:latin typeface="Open Sans"/>
                <a:ea typeface="Open Sans"/>
                <a:cs typeface="Open Sans"/>
                <a:sym typeface="Open Sans"/>
              </a:rPr>
              <a:t>été</a:t>
            </a:r>
            <a:r>
              <a:rPr lang="en-GB" dirty="0">
                <a:latin typeface="Open Sans"/>
                <a:ea typeface="Open Sans"/>
                <a:cs typeface="Open Sans"/>
                <a:sym typeface="Open Sans"/>
              </a:rPr>
              <a:t> </a:t>
            </a:r>
            <a:r>
              <a:rPr lang="en-GB" dirty="0" err="1">
                <a:latin typeface="Open Sans"/>
                <a:ea typeface="Open Sans"/>
                <a:cs typeface="Open Sans"/>
                <a:sym typeface="Open Sans"/>
              </a:rPr>
              <a:t>conçu</a:t>
            </a:r>
            <a:r>
              <a:rPr lang="en-GB" dirty="0">
                <a:latin typeface="Open Sans"/>
                <a:ea typeface="Open Sans"/>
                <a:cs typeface="Open Sans"/>
                <a:sym typeface="Open Sans"/>
              </a:rPr>
              <a:t> à </a:t>
            </a:r>
            <a:r>
              <a:rPr lang="en-GB" dirty="0" err="1">
                <a:latin typeface="Open Sans"/>
                <a:ea typeface="Open Sans"/>
                <a:cs typeface="Open Sans"/>
                <a:sym typeface="Open Sans"/>
              </a:rPr>
              <a:t>l'origine</a:t>
            </a:r>
            <a:r>
              <a:rPr lang="en-GB" dirty="0">
                <a:latin typeface="Open Sans"/>
                <a:ea typeface="Open Sans"/>
                <a:cs typeface="Open Sans"/>
                <a:sym typeface="Open Sans"/>
              </a:rPr>
              <a:t>.</a:t>
            </a:r>
            <a:endParaRPr dirty="0"/>
          </a:p>
          <a:p>
            <a:pPr marL="0" lvl="0" indent="0" algn="l" rtl="0">
              <a:spcBef>
                <a:spcPts val="360"/>
              </a:spcBef>
              <a:spcAft>
                <a:spcPts val="0"/>
              </a:spcAft>
              <a:buNone/>
            </a:pPr>
            <a:endParaRPr dirty="0"/>
          </a:p>
        </p:txBody>
      </p:sp>
    </p:spTree>
    <p:extLst>
      <p:ext uri="{BB962C8B-B14F-4D97-AF65-F5344CB8AC3E}">
        <p14:creationId xmlns:p14="http://schemas.microsoft.com/office/powerpoint/2010/main" val="389214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Il existe de nombreuses techniques mathématiques appliquées aux outils d'analyse de l'énergie, ainsi que de nombreuses approches différentes pour la modélisation des systèmes énergétiques. Il est donc difficile d'établir une classification unique.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Les modèles de systèmes énergétiques peuvent être différenciés en termes de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Leur objectif : par exemple</a:t>
            </a:r>
            <a:r>
              <a:rPr lang="en-GB">
                <a:latin typeface="Open Sans"/>
                <a:ea typeface="Open Sans"/>
                <a:cs typeface="Open Sans"/>
                <a:sym typeface="Open Sans"/>
              </a:rPr>
              <a:t>, la </a:t>
            </a:r>
            <a:r>
              <a:rPr lang="en-GB" sz="1200">
                <a:solidFill>
                  <a:schemeClr val="dk1"/>
                </a:solidFill>
                <a:latin typeface="Open Sans"/>
                <a:ea typeface="Open Sans"/>
                <a:cs typeface="Open Sans"/>
                <a:sym typeface="Open Sans"/>
              </a:rPr>
              <a:t>prévision, la planification, l'évaluation environnementale, l'</a:t>
            </a:r>
            <a:r>
              <a:rPr lang="en-GB">
                <a:latin typeface="Open Sans"/>
                <a:ea typeface="Open Sans"/>
                <a:cs typeface="Open Sans"/>
                <a:sym typeface="Open Sans"/>
              </a:rPr>
              <a:t>optimisation des </a:t>
            </a:r>
            <a:r>
              <a:rPr lang="en-GB" sz="1200">
                <a:solidFill>
                  <a:schemeClr val="dk1"/>
                </a:solidFill>
                <a:latin typeface="Open Sans"/>
                <a:ea typeface="Open Sans"/>
                <a:cs typeface="Open Sans"/>
                <a:sym typeface="Open Sans"/>
              </a:rPr>
              <a:t>opérations.</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Structure et portée du modèle : par exemple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description des secteurs non énergétiques, accent mis sur l'offre ou la demande.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Couverture géographique : d'</a:t>
            </a:r>
            <a:r>
              <a:rPr lang="en-GB">
                <a:latin typeface="Open Sans"/>
                <a:ea typeface="Open Sans"/>
                <a:cs typeface="Open Sans"/>
                <a:sym typeface="Open Sans"/>
              </a:rPr>
              <a:t>un seul projet </a:t>
            </a:r>
            <a:r>
              <a:rPr lang="en-GB" sz="1200">
                <a:solidFill>
                  <a:schemeClr val="dk1"/>
                </a:solidFill>
                <a:latin typeface="Open Sans"/>
                <a:ea typeface="Open Sans"/>
                <a:cs typeface="Open Sans"/>
                <a:sym typeface="Open Sans"/>
              </a:rPr>
              <a:t>à l'échelle mondiale.</a:t>
            </a:r>
            <a:endParaRPr sz="1200">
              <a:solidFill>
                <a:schemeClr val="dk1"/>
              </a:solidFill>
              <a:latin typeface="Open Sans"/>
              <a:ea typeface="Open Sans"/>
              <a:cs typeface="Open Sans"/>
              <a:sym typeface="Open Sans"/>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Horizon temporel : court, moyen ou long terme.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Le pas de temps : </a:t>
            </a:r>
            <a:r>
              <a:rPr lang="en-GB">
                <a:latin typeface="Open Sans"/>
                <a:ea typeface="Open Sans"/>
                <a:cs typeface="Open Sans"/>
                <a:sym typeface="Open Sans"/>
              </a:rPr>
              <a:t>peut varier d'une minute à l'autre à </a:t>
            </a:r>
            <a:r>
              <a:rPr lang="en-GB" sz="1200">
                <a:solidFill>
                  <a:schemeClr val="dk1"/>
                </a:solidFill>
                <a:latin typeface="Open Sans"/>
                <a:ea typeface="Open Sans"/>
                <a:cs typeface="Open Sans"/>
                <a:sym typeface="Open Sans"/>
              </a:rPr>
              <a:t>plusieurs </a:t>
            </a:r>
            <a:r>
              <a:rPr lang="en-GB">
                <a:latin typeface="Open Sans"/>
                <a:ea typeface="Open Sans"/>
                <a:cs typeface="Open Sans"/>
                <a:sym typeface="Open Sans"/>
              </a:rPr>
              <a:t>années.</a:t>
            </a:r>
            <a:endParaRPr/>
          </a:p>
          <a:p>
            <a:pPr marL="0" lvl="0" indent="0" algn="l" rtl="0">
              <a:spcBef>
                <a:spcPts val="360"/>
              </a:spcBef>
              <a:spcAft>
                <a:spcPts val="0"/>
              </a:spcAft>
              <a:buNone/>
            </a:pPr>
            <a:r>
              <a:rPr lang="en-GB">
                <a:latin typeface="Open Sans"/>
                <a:ea typeface="Open Sans"/>
                <a:cs typeface="Open Sans"/>
                <a:sym typeface="Open Sans"/>
              </a:rPr>
              <a:t>Le </a:t>
            </a:r>
            <a:r>
              <a:rPr lang="en-GB" sz="1200">
                <a:solidFill>
                  <a:schemeClr val="dk1"/>
                </a:solidFill>
                <a:latin typeface="Open Sans"/>
                <a:ea typeface="Open Sans"/>
                <a:cs typeface="Open Sans"/>
                <a:sym typeface="Open Sans"/>
              </a:rPr>
              <a:t>type de technologie incluse : par exemple</a:t>
            </a:r>
            <a:r>
              <a:rPr lang="en-GB">
                <a:latin typeface="Open Sans"/>
                <a:ea typeface="Open Sans"/>
                <a:cs typeface="Open Sans"/>
                <a:sym typeface="Open Sans"/>
              </a:rPr>
              <a:t>, les </a:t>
            </a:r>
            <a:r>
              <a:rPr lang="en-GB" sz="1200">
                <a:solidFill>
                  <a:schemeClr val="dk1"/>
                </a:solidFill>
                <a:latin typeface="Open Sans"/>
                <a:ea typeface="Open Sans"/>
                <a:cs typeface="Open Sans"/>
                <a:sym typeface="Open Sans"/>
              </a:rPr>
              <a:t>technologies renouvelables, les technologies de stockage.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L'approche analytique : par exemple</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descendante et ascendante.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La méthodologie sous-jacente : par exemple</a:t>
            </a:r>
            <a:r>
              <a:rPr lang="en-GB">
                <a:latin typeface="Open Sans"/>
                <a:ea typeface="Open Sans"/>
                <a:cs typeface="Open Sans"/>
                <a:sym typeface="Open Sans"/>
              </a:rPr>
              <a:t>, l'</a:t>
            </a:r>
            <a:r>
              <a:rPr lang="en-GB" sz="1200">
                <a:solidFill>
                  <a:schemeClr val="dk1"/>
                </a:solidFill>
                <a:latin typeface="Open Sans"/>
                <a:ea typeface="Open Sans"/>
                <a:cs typeface="Open Sans"/>
                <a:sym typeface="Open Sans"/>
              </a:rPr>
              <a:t>équilibre économique, la simulation, l'</a:t>
            </a:r>
            <a:r>
              <a:rPr lang="en-GB">
                <a:latin typeface="Open Sans"/>
                <a:ea typeface="Open Sans"/>
                <a:cs typeface="Open Sans"/>
                <a:sym typeface="Open Sans"/>
              </a:rPr>
              <a:t>optimisation</a:t>
            </a:r>
            <a:r>
              <a:rPr lang="en-GB" sz="1200">
                <a:solidFill>
                  <a:schemeClr val="dk1"/>
                </a:solidFill>
                <a:latin typeface="Open Sans"/>
                <a:ea typeface="Open Sans"/>
                <a:cs typeface="Open Sans"/>
                <a:sym typeface="Open Sans"/>
              </a:rPr>
              <a:t>, la stochastique.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L'approche mathématique : par exemple, la programmation linéaire, la programmation linéaire mixte, la programmation dynamique, la logique floue, la programmation basée sur les agents.</a:t>
            </a:r>
            <a:endParaRPr/>
          </a:p>
          <a:p>
            <a:pPr marL="0" lvl="0" indent="0" algn="l" rtl="0">
              <a:spcBef>
                <a:spcPts val="360"/>
              </a:spcBef>
              <a:spcAft>
                <a:spcPts val="0"/>
              </a:spcAft>
              <a:buNone/>
            </a:pPr>
            <a:endParaRPr sz="12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51060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Les modèles de systèmes énergétiques sont une représentation mathématique de divers problèmes possibles liés à l'énergie. Le niveau de détail de la représentation mathématique dépend du problème en question.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La taille et la complexité du modèle dépendent du niveau de détail de l'analyse requise, de la disponibilité des données </a:t>
            </a:r>
            <a:r>
              <a:rPr lang="en-GB">
                <a:latin typeface="Open Sans"/>
                <a:ea typeface="Open Sans"/>
                <a:cs typeface="Open Sans"/>
                <a:sym typeface="Open Sans"/>
              </a:rPr>
              <a:t>et </a:t>
            </a:r>
            <a:r>
              <a:rPr lang="en-GB" sz="1200">
                <a:solidFill>
                  <a:schemeClr val="dk1"/>
                </a:solidFill>
                <a:latin typeface="Open Sans"/>
                <a:ea typeface="Open Sans"/>
                <a:cs typeface="Open Sans"/>
                <a:sym typeface="Open Sans"/>
              </a:rPr>
              <a:t>de l'ampleur du problème.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L'échelle peut</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par exemple</a:t>
            </a:r>
            <a:r>
              <a:rPr lang="en-GB">
                <a:latin typeface="Open Sans"/>
                <a:ea typeface="Open Sans"/>
                <a:cs typeface="Open Sans"/>
                <a:sym typeface="Open Sans"/>
              </a:rPr>
              <a:t>, varier d'une </a:t>
            </a:r>
            <a:r>
              <a:rPr lang="en-GB" sz="1200">
                <a:solidFill>
                  <a:schemeClr val="dk1"/>
                </a:solidFill>
                <a:latin typeface="Open Sans"/>
                <a:ea typeface="Open Sans"/>
                <a:cs typeface="Open Sans"/>
                <a:sym typeface="Open Sans"/>
              </a:rPr>
              <a:t>unité spécifique dans une usine à la planification de l'approvisionnement en énergie d'un pays entier.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La disponibilité des données relatives à la technologie, à l'efficacité, à l'offre, à la demande, à l'emploi et à la disponibilité des ressources constitue une contrainte pour le développement et l'utilisation du modèle.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En général, les modèles de systèmes énergétiques à long terme ne tentent pas de modéliser toutes les heures d'une année, mais plutôt d'explorer quelques tranches temporelles indépendantes. Pour les horizons à long terme, une résolution temporelle grossière est appliquée </a:t>
            </a:r>
            <a:r>
              <a:rPr lang="en-GB">
                <a:latin typeface="Open Sans"/>
                <a:ea typeface="Open Sans"/>
                <a:cs typeface="Open Sans"/>
                <a:sym typeface="Open Sans"/>
              </a:rPr>
              <a:t>car une </a:t>
            </a:r>
            <a:r>
              <a:rPr lang="en-GB" sz="1200">
                <a:solidFill>
                  <a:schemeClr val="dk1"/>
                </a:solidFill>
                <a:latin typeface="Open Sans"/>
                <a:ea typeface="Open Sans"/>
                <a:cs typeface="Open Sans"/>
                <a:sym typeface="Open Sans"/>
              </a:rPr>
              <a:t>résolution fine sur de longues périodes serait trop coûteuse en termes de calcul. En outre, l'évaluation détaillée de la répartition quotidienne pourrait créer une fausse précision par rapport aux très grandes incertitudes des projections à long terme.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Un modèle très simple sera erroné. Un modèle trop compliqué sera inutile.</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408499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a:latin typeface="Open Sans"/>
                <a:ea typeface="Open Sans"/>
                <a:cs typeface="Open Sans"/>
                <a:sym typeface="Open Sans"/>
              </a:rPr>
              <a:t>Parmi tous les outils d'analyse énergétique, il existe deux approches possibles pour estimer la demande et l'offre futures d'énergie. En général, une simulation est utilisée pour l'analyse de la demande d'énergie, et l'optimisation pour la conception de la chaîne d'approvisionnement. </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La méthode utilisée dépend des besoins spécifiques du modélisateur.</a:t>
            </a:r>
            <a:endParaRPr/>
          </a:p>
          <a:p>
            <a:pPr marL="0" lvl="0" indent="0" algn="l" rtl="0">
              <a:spcBef>
                <a:spcPts val="360"/>
              </a:spcBef>
              <a:spcAft>
                <a:spcPts val="0"/>
              </a:spcAft>
              <a:buNone/>
            </a:pPr>
            <a:r>
              <a:rPr lang="en-GB">
                <a:latin typeface="Open Sans"/>
                <a:ea typeface="Open Sans"/>
                <a:cs typeface="Open Sans"/>
                <a:sym typeface="Open Sans"/>
              </a:rPr>
              <a:t>L'approche de la simulation est basée sur l'imitation du système réel afin d'observer les flux d'énergie en fonction des différentes valeurs des paramètres des éléments du modèle. On l'utilise pour évaluer la réponse du système à certains paramètres de pilotage. Par exemple, dans l'analyse de la demande d'énergie, il faut savoir comment la demande d'électricité augmente dans l'industrie si le PIB industriel double. Les modèles de simulation fournissent des informations sur la réponse du système aux changements de ses éléments.</a:t>
            </a: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D'autre part, l'optimisation est plus adaptée à la sélection de la meilleure combinaison de paramètres sur lesquels le décideur politique a un contrôle, compte tenu d'un ensemble de contraintes et d'une fonction objective.</a:t>
            </a:r>
            <a:endParaRPr/>
          </a:p>
          <a:p>
            <a:pPr marL="0" lvl="0" indent="0" algn="l" rtl="0">
              <a:spcBef>
                <a:spcPts val="360"/>
              </a:spcBef>
              <a:spcAft>
                <a:spcPts val="0"/>
              </a:spcAft>
              <a:buNone/>
            </a:pPr>
            <a:r>
              <a:rPr lang="en-GB">
                <a:latin typeface="Open Sans"/>
                <a:ea typeface="Open Sans"/>
                <a:cs typeface="Open Sans"/>
                <a:sym typeface="Open Sans"/>
              </a:rPr>
              <a:t>L'optimisation peut fournir des recommandations aux analystes de systèmes énergétiques sur la manière dont un système devrait être construit pour être "optimal". Elle est généralement utilisée pour l'analyse de l'approvisionnement en énergie, c'est-à-dire la partie du système énergétique qui peut être conçue par les planificateurs de l'énergie.</a:t>
            </a: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137965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1200">
                <a:solidFill>
                  <a:schemeClr val="dk1"/>
                </a:solidFill>
                <a:latin typeface="Open Sans"/>
                <a:ea typeface="Open Sans"/>
                <a:cs typeface="Open Sans"/>
                <a:sym typeface="Open Sans"/>
              </a:rPr>
              <a:t>L'utilité du modèle dépend de la qualité et de la disponibilité des données d'entrée, de la solidité théorique du modèle et des compétences de l'interprète.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Premièrement, les résultats de tout effort de modélisation dépendent des données d'entrée. Des données d'entrée inexactes produiront des résultats inexacts. Certaines données d'entrée sont directement disponibles, comme la population totale d'un pays, tandis que d'autres </a:t>
            </a:r>
            <a:r>
              <a:rPr lang="en-GB">
                <a:latin typeface="Open Sans"/>
                <a:ea typeface="Open Sans"/>
                <a:cs typeface="Open Sans"/>
                <a:sym typeface="Open Sans"/>
              </a:rPr>
              <a:t>sont basées </a:t>
            </a:r>
            <a:r>
              <a:rPr lang="en-GB" sz="1200">
                <a:solidFill>
                  <a:schemeClr val="dk1"/>
                </a:solidFill>
                <a:latin typeface="Open Sans"/>
                <a:ea typeface="Open Sans"/>
                <a:cs typeface="Open Sans"/>
                <a:sym typeface="Open Sans"/>
              </a:rPr>
              <a:t>sur des hypothèses ou même des jugements éthiques, comme le prix du carbone dans une </a:t>
            </a:r>
            <a:r>
              <a:rPr lang="en-GB">
                <a:latin typeface="Open Sans"/>
                <a:ea typeface="Open Sans"/>
                <a:cs typeface="Open Sans"/>
                <a:sym typeface="Open Sans"/>
              </a:rPr>
              <a:t>optimisation</a:t>
            </a:r>
            <a:r>
              <a:rPr lang="en-GB" sz="1200">
                <a:solidFill>
                  <a:schemeClr val="dk1"/>
                </a:solidFill>
                <a:latin typeface="Open Sans"/>
                <a:ea typeface="Open Sans"/>
                <a:cs typeface="Open Sans"/>
                <a:sym typeface="Open Sans"/>
              </a:rPr>
              <a:t>, qui a de vastes implications en termes de responsabilité intergénérationnelle. Les sources de données d'entrée et les hypothèses doivent être clairement indiquées et justifiées afin que les résultats du modèle puissent être compris en conséquence.</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Deuxièmement, l'utilité d'un modèle dépend de la solidité théorique de sa structure. Un modèle est une série de relations mathématiques entre des variables, qui sont nécessairement des simplifications du monde réel. Ces simplifications peuvent avoir un impact significatif sur les résultats. Un modèle ne peut répondre qu'à la question pour laquelle il a été conçu à l'origine. Par exemple, un modèle qui ne représente pas les développements technologiques </a:t>
            </a:r>
            <a:r>
              <a:rPr lang="en-GB">
                <a:latin typeface="Open Sans"/>
                <a:ea typeface="Open Sans"/>
                <a:cs typeface="Open Sans"/>
                <a:sym typeface="Open Sans"/>
              </a:rPr>
              <a:t>sera </a:t>
            </a:r>
            <a:r>
              <a:rPr lang="en-GB" sz="1200">
                <a:solidFill>
                  <a:schemeClr val="dk1"/>
                </a:solidFill>
                <a:latin typeface="Open Sans"/>
                <a:ea typeface="Open Sans"/>
                <a:cs typeface="Open Sans"/>
                <a:sym typeface="Open Sans"/>
              </a:rPr>
              <a:t>valable pour les opérations quotidiennes, mais pas pour la planification à long terme, pour laquelle les améliorations de l'efficacité et les réductions de </a:t>
            </a:r>
            <a:r>
              <a:rPr lang="en-GB">
                <a:latin typeface="Open Sans"/>
                <a:ea typeface="Open Sans"/>
                <a:cs typeface="Open Sans"/>
                <a:sym typeface="Open Sans"/>
              </a:rPr>
              <a:t>coûts </a:t>
            </a:r>
            <a:r>
              <a:rPr lang="en-GB" sz="1200">
                <a:solidFill>
                  <a:schemeClr val="dk1"/>
                </a:solidFill>
                <a:latin typeface="Open Sans"/>
                <a:ea typeface="Open Sans"/>
                <a:cs typeface="Open Sans"/>
                <a:sym typeface="Open Sans"/>
              </a:rPr>
              <a:t>sont essentielles. Un modèle de planification nationale qui n'inclut pas les coûts des externalités, tels que l'impact sur le climat et l'environnement, peut conduire à des investissements dans des technologies émettrices de carbone qui entraînent des coûts plus élevés à long terme. Il est tout aussi important de savoir clairement ce qui n'est pas inclus dans le modèle que de comprendre ce qu'il contient.</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 </a:t>
            </a:r>
            <a:endParaRPr/>
          </a:p>
          <a:p>
            <a:pPr marL="0" lvl="0" indent="0" algn="l" rtl="0">
              <a:spcBef>
                <a:spcPts val="360"/>
              </a:spcBef>
              <a:spcAft>
                <a:spcPts val="0"/>
              </a:spcAft>
              <a:buNone/>
            </a:pPr>
            <a:r>
              <a:rPr lang="en-GB" sz="1200">
                <a:solidFill>
                  <a:schemeClr val="dk1"/>
                </a:solidFill>
                <a:latin typeface="Open Sans"/>
                <a:ea typeface="Open Sans"/>
                <a:cs typeface="Open Sans"/>
                <a:sym typeface="Open Sans"/>
              </a:rPr>
              <a:t>Enfin, les résultats d'un modèle doivent être interprétés. Les modèles ne doivent pas être utilisés comme des boîtes noires, mais plutôt sur la base d'une compréhension des hypothèses des données d'entrée et du modèle. Les résultats doivent être vérifiés par rapport à l'expérience acquise sur le terrain. Les impacts potentiels sur l'économie, l'environnement et le développement social qui n'ont pas été pris en compte dans le modèle doivent être évalués pour prendre des décisions.</a:t>
            </a: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391049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Dans la </a:t>
            </a:r>
            <a:r>
              <a:rPr lang="en-GB" dirty="0" err="1">
                <a:latin typeface="Open Sans"/>
                <a:ea typeface="Open Sans"/>
                <a:cs typeface="Open Sans"/>
                <a:sym typeface="Open Sans"/>
              </a:rPr>
              <a:t>troisième</a:t>
            </a:r>
            <a:r>
              <a:rPr lang="en-GB" dirty="0">
                <a:latin typeface="Open Sans"/>
                <a:ea typeface="Open Sans"/>
                <a:cs typeface="Open Sans"/>
                <a:sym typeface="Open Sans"/>
              </a:rPr>
              <a:t> mini-Session, nous </a:t>
            </a:r>
            <a:r>
              <a:rPr lang="en-GB" dirty="0" err="1">
                <a:latin typeface="Open Sans"/>
                <a:ea typeface="Open Sans"/>
                <a:cs typeface="Open Sans"/>
                <a:sym typeface="Open Sans"/>
              </a:rPr>
              <a:t>examinons</a:t>
            </a:r>
            <a:r>
              <a:rPr lang="en-GB" dirty="0">
                <a:latin typeface="Open Sans"/>
                <a:ea typeface="Open Sans"/>
                <a:cs typeface="Open Sans"/>
                <a:sym typeface="Open Sans"/>
              </a:rPr>
              <a:t> </a:t>
            </a:r>
            <a:r>
              <a:rPr lang="en-GB" dirty="0" err="1">
                <a:latin typeface="Open Sans"/>
                <a:ea typeface="Open Sans"/>
                <a:cs typeface="Open Sans"/>
                <a:sym typeface="Open Sans"/>
              </a:rPr>
              <a:t>maintenant</a:t>
            </a:r>
            <a:r>
              <a:rPr lang="en-GB" dirty="0">
                <a:latin typeface="Open Sans"/>
                <a:ea typeface="Open Sans"/>
                <a:cs typeface="Open Sans"/>
                <a:sym typeface="Open Sans"/>
              </a:rPr>
              <a:t> la </a:t>
            </a:r>
            <a:r>
              <a:rPr lang="en-GB" dirty="0" err="1">
                <a:latin typeface="Open Sans"/>
                <a:ea typeface="Open Sans"/>
                <a:cs typeface="Open Sans"/>
                <a:sym typeface="Open Sans"/>
              </a:rPr>
              <a:t>différence</a:t>
            </a:r>
            <a:r>
              <a:rPr lang="en-GB" dirty="0">
                <a:latin typeface="Open Sans"/>
                <a:ea typeface="Open Sans"/>
                <a:cs typeface="Open Sans"/>
                <a:sym typeface="Open Sans"/>
              </a:rPr>
              <a:t> entre les </a:t>
            </a:r>
            <a:r>
              <a:rPr lang="en-GB" dirty="0" err="1">
                <a:latin typeface="Open Sans"/>
                <a:ea typeface="Open Sans"/>
                <a:cs typeface="Open Sans"/>
                <a:sym typeface="Open Sans"/>
              </a:rPr>
              <a:t>approches</a:t>
            </a:r>
            <a:r>
              <a:rPr lang="en-GB" dirty="0">
                <a:latin typeface="Open Sans"/>
                <a:ea typeface="Open Sans"/>
                <a:cs typeface="Open Sans"/>
                <a:sym typeface="Open Sans"/>
              </a:rPr>
              <a:t> </a:t>
            </a:r>
            <a:r>
              <a:rPr lang="en-GB" dirty="0" err="1">
                <a:latin typeface="Open Sans"/>
                <a:ea typeface="Open Sans"/>
                <a:cs typeface="Open Sans"/>
                <a:sym typeface="Open Sans"/>
              </a:rPr>
              <a:t>descendantes</a:t>
            </a:r>
            <a:r>
              <a:rPr lang="en-GB" dirty="0">
                <a:latin typeface="Open Sans"/>
                <a:ea typeface="Open Sans"/>
                <a:cs typeface="Open Sans"/>
                <a:sym typeface="Open Sans"/>
              </a:rPr>
              <a:t> et </a:t>
            </a:r>
            <a:r>
              <a:rPr lang="en-GB" dirty="0" err="1">
                <a:latin typeface="Open Sans"/>
                <a:ea typeface="Open Sans"/>
                <a:cs typeface="Open Sans"/>
                <a:sym typeface="Open Sans"/>
              </a:rPr>
              <a:t>ascendantes</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360"/>
              </a:spcBef>
              <a:spcAft>
                <a:spcPts val="0"/>
              </a:spcAft>
              <a:buNone/>
            </a:pPr>
            <a:r>
              <a:rPr lang="en-GB" dirty="0"/>
              <a:t>La première étape de </a:t>
            </a:r>
            <a:r>
              <a:rPr lang="en-GB" dirty="0" err="1"/>
              <a:t>l'analyse</a:t>
            </a:r>
            <a:r>
              <a:rPr lang="en-GB" dirty="0"/>
              <a:t> d'un </a:t>
            </a:r>
            <a:r>
              <a:rPr lang="en-GB" dirty="0" err="1"/>
              <a:t>système</a:t>
            </a:r>
            <a:r>
              <a:rPr lang="en-GB" dirty="0"/>
              <a:t> </a:t>
            </a:r>
            <a:r>
              <a:rPr lang="en-GB" dirty="0" err="1"/>
              <a:t>énergétique</a:t>
            </a:r>
            <a:r>
              <a:rPr lang="en-GB" dirty="0"/>
              <a:t> </a:t>
            </a:r>
            <a:r>
              <a:rPr lang="en-GB" dirty="0" err="1"/>
              <a:t>est</a:t>
            </a:r>
            <a:r>
              <a:rPr lang="en-GB" dirty="0"/>
              <a:t> le </a:t>
            </a:r>
            <a:r>
              <a:rPr lang="en-GB" dirty="0" err="1"/>
              <a:t>calcul</a:t>
            </a:r>
            <a:r>
              <a:rPr lang="en-GB" dirty="0"/>
              <a:t> de la </a:t>
            </a:r>
            <a:r>
              <a:rPr lang="en-GB" dirty="0" err="1"/>
              <a:t>consommation</a:t>
            </a:r>
            <a:r>
              <a:rPr lang="en-GB" dirty="0"/>
              <a:t> future </a:t>
            </a:r>
            <a:r>
              <a:rPr lang="en-GB" dirty="0" err="1"/>
              <a:t>d'énergie</a:t>
            </a:r>
            <a:r>
              <a:rPr lang="en-GB" dirty="0"/>
              <a:t>. Pour </a:t>
            </a:r>
            <a:r>
              <a:rPr lang="en-GB" dirty="0" err="1"/>
              <a:t>réaliser</a:t>
            </a:r>
            <a:r>
              <a:rPr lang="en-GB" dirty="0"/>
              <a:t> des projections de la </a:t>
            </a:r>
            <a:r>
              <a:rPr lang="en-GB" dirty="0" err="1"/>
              <a:t>demande</a:t>
            </a:r>
            <a:r>
              <a:rPr lang="en-GB" dirty="0"/>
              <a:t> </a:t>
            </a:r>
            <a:r>
              <a:rPr lang="en-GB" dirty="0" err="1"/>
              <a:t>d'énergie</a:t>
            </a:r>
            <a:r>
              <a:rPr lang="en-GB" dirty="0"/>
              <a:t>, le </a:t>
            </a:r>
            <a:r>
              <a:rPr lang="en-GB" dirty="0" err="1"/>
              <a:t>planificateur</a:t>
            </a:r>
            <a:r>
              <a:rPr lang="en-GB" dirty="0"/>
              <a:t> </a:t>
            </a:r>
            <a:r>
              <a:rPr lang="en-GB" dirty="0" err="1"/>
              <a:t>énergétique</a:t>
            </a:r>
            <a:r>
              <a:rPr lang="en-GB" dirty="0"/>
              <a:t> </a:t>
            </a:r>
            <a:r>
              <a:rPr lang="en-GB" dirty="0" err="1"/>
              <a:t>peut</a:t>
            </a:r>
            <a:r>
              <a:rPr lang="en-GB" dirty="0"/>
              <a:t> utiliser </a:t>
            </a:r>
            <a:r>
              <a:rPr lang="en-GB" dirty="0" err="1"/>
              <a:t>une</a:t>
            </a:r>
            <a:r>
              <a:rPr lang="en-GB" dirty="0"/>
              <a:t> </a:t>
            </a:r>
            <a:r>
              <a:rPr lang="en-GB" dirty="0" err="1"/>
              <a:t>approche</a:t>
            </a:r>
            <a:r>
              <a:rPr lang="en-GB" dirty="0"/>
              <a:t> </a:t>
            </a:r>
            <a:r>
              <a:rPr lang="en-GB" dirty="0" err="1"/>
              <a:t>descendante</a:t>
            </a:r>
            <a:r>
              <a:rPr lang="en-GB" dirty="0"/>
              <a:t> </a:t>
            </a:r>
            <a:r>
              <a:rPr lang="en-GB" dirty="0" err="1"/>
              <a:t>ou</a:t>
            </a:r>
            <a:r>
              <a:rPr lang="en-GB" dirty="0"/>
              <a:t> </a:t>
            </a:r>
            <a:r>
              <a:rPr lang="en-GB" dirty="0" err="1"/>
              <a:t>ascendante</a:t>
            </a:r>
            <a:r>
              <a:rPr lang="en-GB" dirty="0"/>
              <a:t>.</a:t>
            </a:r>
            <a:endParaRPr dirty="0"/>
          </a:p>
          <a:p>
            <a:pPr marL="0" lvl="0" indent="0" algn="l" rtl="0">
              <a:spcBef>
                <a:spcPts val="360"/>
              </a:spcBef>
              <a:spcAft>
                <a:spcPts val="0"/>
              </a:spcAft>
              <a:buNone/>
            </a:pPr>
            <a:endParaRPr dirty="0">
              <a:latin typeface="Open Sans"/>
              <a:ea typeface="Open Sans"/>
              <a:cs typeface="Open Sans"/>
              <a:sym typeface="Open Sans"/>
            </a:endParaRPr>
          </a:p>
          <a:p>
            <a:pPr marL="0" lvl="0" indent="0" algn="l" rtl="0">
              <a:spcBef>
                <a:spcPts val="360"/>
              </a:spcBef>
              <a:spcAft>
                <a:spcPts val="0"/>
              </a:spcAft>
              <a:buNone/>
            </a:pPr>
            <a:r>
              <a:rPr lang="en-GB" dirty="0">
                <a:latin typeface="Open Sans"/>
                <a:ea typeface="Open Sans"/>
                <a:cs typeface="Open Sans"/>
                <a:sym typeface="Open Sans"/>
              </a:rPr>
              <a:t>Dans le </a:t>
            </a:r>
            <a:r>
              <a:rPr lang="en-GB" dirty="0" err="1">
                <a:latin typeface="Open Sans"/>
                <a:ea typeface="Open Sans"/>
                <a:cs typeface="Open Sans"/>
                <a:sym typeface="Open Sans"/>
              </a:rPr>
              <a:t>cas</a:t>
            </a:r>
            <a:r>
              <a:rPr lang="en-GB" dirty="0">
                <a:latin typeface="Open Sans"/>
                <a:ea typeface="Open Sans"/>
                <a:cs typeface="Open Sans"/>
                <a:sym typeface="Open Sans"/>
              </a:rPr>
              <a:t> de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descendante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agrégée</a:t>
            </a:r>
            <a:r>
              <a:rPr lang="en-GB" dirty="0">
                <a:latin typeface="Open Sans"/>
                <a:ea typeface="Open Sans"/>
                <a:cs typeface="Open Sans"/>
                <a:sym typeface="Open Sans"/>
              </a:rPr>
              <a:t>, nous </a:t>
            </a:r>
            <a:r>
              <a:rPr lang="en-GB" dirty="0" err="1">
                <a:latin typeface="Open Sans"/>
                <a:ea typeface="Open Sans"/>
                <a:cs typeface="Open Sans"/>
                <a:sym typeface="Open Sans"/>
              </a:rPr>
              <a:t>projetons</a:t>
            </a:r>
            <a:r>
              <a:rPr lang="en-GB" dirty="0">
                <a:latin typeface="Open Sans"/>
                <a:ea typeface="Open Sans"/>
                <a:cs typeface="Open Sans"/>
                <a:sym typeface="Open Sans"/>
              </a:rPr>
              <a:t> </a:t>
            </a:r>
            <a:r>
              <a:rPr lang="en-GB" dirty="0" err="1">
                <a:latin typeface="Open Sans"/>
                <a:ea typeface="Open Sans"/>
                <a:cs typeface="Open Sans"/>
                <a:sym typeface="Open Sans"/>
              </a:rPr>
              <a:t>l'évolution</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totale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descendante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basée</a:t>
            </a:r>
            <a:r>
              <a:rPr lang="en-GB" dirty="0">
                <a:latin typeface="Open Sans"/>
                <a:ea typeface="Open Sans"/>
                <a:cs typeface="Open Sans"/>
                <a:sym typeface="Open Sans"/>
              </a:rPr>
              <a:t> sur des relations </a:t>
            </a:r>
            <a:r>
              <a:rPr lang="en-GB" dirty="0" err="1">
                <a:latin typeface="Open Sans"/>
                <a:ea typeface="Open Sans"/>
                <a:cs typeface="Open Sans"/>
                <a:sym typeface="Open Sans"/>
              </a:rPr>
              <a:t>historiques</a:t>
            </a:r>
            <a:r>
              <a:rPr lang="en-GB" dirty="0">
                <a:latin typeface="Open Sans"/>
                <a:ea typeface="Open Sans"/>
                <a:cs typeface="Open Sans"/>
                <a:sym typeface="Open Sans"/>
              </a:rPr>
              <a:t> </a:t>
            </a:r>
            <a:r>
              <a:rPr lang="en-GB" dirty="0" err="1">
                <a:latin typeface="Open Sans"/>
                <a:ea typeface="Open Sans"/>
                <a:cs typeface="Open Sans"/>
                <a:sym typeface="Open Sans"/>
              </a:rPr>
              <a:t>globales</a:t>
            </a:r>
            <a:r>
              <a:rPr lang="en-GB" dirty="0">
                <a:latin typeface="Open Sans"/>
                <a:ea typeface="Open Sans"/>
                <a:cs typeface="Open Sans"/>
                <a:sym typeface="Open Sans"/>
              </a:rPr>
              <a:t> entre les </a:t>
            </a:r>
            <a:r>
              <a:rPr lang="en-GB" dirty="0" err="1">
                <a:latin typeface="Open Sans"/>
                <a:ea typeface="Open Sans"/>
                <a:cs typeface="Open Sans"/>
                <a:sym typeface="Open Sans"/>
              </a:rPr>
              <a:t>consommations</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et </a:t>
            </a:r>
            <a:r>
              <a:rPr lang="en-GB" dirty="0" err="1">
                <a:latin typeface="Open Sans"/>
                <a:ea typeface="Open Sans"/>
                <a:cs typeface="Open Sans"/>
                <a:sym typeface="Open Sans"/>
              </a:rPr>
              <a:t>quelques</a:t>
            </a:r>
            <a:r>
              <a:rPr lang="en-GB" dirty="0">
                <a:latin typeface="Open Sans"/>
                <a:ea typeface="Open Sans"/>
                <a:cs typeface="Open Sans"/>
                <a:sym typeface="Open Sans"/>
              </a:rPr>
              <a:t> </a:t>
            </a:r>
            <a:r>
              <a:rPr lang="en-GB" dirty="0" err="1">
                <a:latin typeface="Open Sans"/>
                <a:ea typeface="Open Sans"/>
                <a:cs typeface="Open Sans"/>
                <a:sym typeface="Open Sans"/>
              </a:rPr>
              <a:t>paramètres</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indicateurs</a:t>
            </a:r>
            <a:r>
              <a:rPr lang="en-GB" dirty="0">
                <a:latin typeface="Open Sans"/>
                <a:ea typeface="Open Sans"/>
                <a:cs typeface="Open Sans"/>
                <a:sym typeface="Open Sans"/>
              </a:rPr>
              <a:t> bien </a:t>
            </a:r>
            <a:r>
              <a:rPr lang="en-GB" dirty="0" err="1">
                <a:latin typeface="Open Sans"/>
                <a:ea typeface="Open Sans"/>
                <a:cs typeface="Open Sans"/>
                <a:sym typeface="Open Sans"/>
              </a:rPr>
              <a:t>connus</a:t>
            </a:r>
            <a:r>
              <a:rPr lang="en-GB" dirty="0">
                <a:latin typeface="Open Sans"/>
                <a:ea typeface="Open Sans"/>
                <a:cs typeface="Open Sans"/>
                <a:sym typeface="Open Sans"/>
              </a:rPr>
              <a:t>, </a:t>
            </a:r>
            <a:r>
              <a:rPr lang="en-GB" dirty="0" err="1">
                <a:latin typeface="Open Sans"/>
                <a:ea typeface="Open Sans"/>
                <a:cs typeface="Open Sans"/>
                <a:sym typeface="Open Sans"/>
              </a:rPr>
              <a:t>tels</a:t>
            </a:r>
            <a:r>
              <a:rPr lang="en-GB" dirty="0">
                <a:latin typeface="Open Sans"/>
                <a:ea typeface="Open Sans"/>
                <a:cs typeface="Open Sans"/>
                <a:sym typeface="Open Sans"/>
              </a:rPr>
              <a:t> que la population et </a:t>
            </a:r>
            <a:r>
              <a:rPr lang="en-GB" dirty="0" err="1">
                <a:latin typeface="Open Sans"/>
                <a:ea typeface="Open Sans"/>
                <a:cs typeface="Open Sans"/>
                <a:sym typeface="Open Sans"/>
              </a:rPr>
              <a:t>certains</a:t>
            </a:r>
            <a:r>
              <a:rPr lang="en-GB" dirty="0">
                <a:latin typeface="Open Sans"/>
                <a:ea typeface="Open Sans"/>
                <a:cs typeface="Open Sans"/>
                <a:sym typeface="Open Sans"/>
              </a:rPr>
              <a:t> </a:t>
            </a:r>
            <a:r>
              <a:rPr lang="en-GB" dirty="0" err="1">
                <a:latin typeface="Open Sans"/>
                <a:ea typeface="Open Sans"/>
                <a:cs typeface="Open Sans"/>
                <a:sym typeface="Open Sans"/>
              </a:rPr>
              <a:t>facteurs</a:t>
            </a:r>
            <a:r>
              <a:rPr lang="en-GB" dirty="0">
                <a:latin typeface="Open Sans"/>
                <a:ea typeface="Open Sans"/>
                <a:cs typeface="Open Sans"/>
                <a:sym typeface="Open Sans"/>
              </a:rPr>
              <a:t> </a:t>
            </a:r>
            <a:r>
              <a:rPr lang="en-GB" dirty="0" err="1">
                <a:latin typeface="Open Sans"/>
                <a:ea typeface="Open Sans"/>
                <a:cs typeface="Open Sans"/>
                <a:sym typeface="Open Sans"/>
              </a:rPr>
              <a:t>économiques</a:t>
            </a:r>
            <a:r>
              <a:rPr lang="en-GB" dirty="0">
                <a:latin typeface="Open Sans"/>
                <a:ea typeface="Open Sans"/>
                <a:cs typeface="Open Sans"/>
                <a:sym typeface="Open Sans"/>
              </a:rPr>
              <a:t>, </a:t>
            </a:r>
            <a:r>
              <a:rPr lang="en-GB" dirty="0" err="1">
                <a:latin typeface="Open Sans"/>
                <a:ea typeface="Open Sans"/>
                <a:cs typeface="Open Sans"/>
                <a:sym typeface="Open Sans"/>
              </a:rPr>
              <a:t>comme</a:t>
            </a:r>
            <a:r>
              <a:rPr lang="en-GB" dirty="0">
                <a:latin typeface="Open Sans"/>
                <a:ea typeface="Open Sans"/>
                <a:cs typeface="Open Sans"/>
                <a:sym typeface="Open Sans"/>
              </a:rPr>
              <a:t> </a:t>
            </a:r>
            <a:r>
              <a:rPr lang="en-GB" dirty="0" err="1">
                <a:latin typeface="Open Sans"/>
                <a:ea typeface="Open Sans"/>
                <a:cs typeface="Open Sans"/>
                <a:sym typeface="Open Sans"/>
              </a:rPr>
              <a:t>l'élasticité</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par rapport au prix et au </a:t>
            </a:r>
            <a:r>
              <a:rPr lang="en-GB" dirty="0" err="1">
                <a:latin typeface="Open Sans"/>
                <a:ea typeface="Open Sans"/>
                <a:cs typeface="Open Sans"/>
                <a:sym typeface="Open Sans"/>
              </a:rPr>
              <a:t>revenu</a:t>
            </a:r>
            <a:r>
              <a:rPr lang="en-GB" dirty="0">
                <a:latin typeface="Open Sans"/>
                <a:ea typeface="Open Sans"/>
                <a:cs typeface="Open Sans"/>
                <a:sym typeface="Open Sans"/>
              </a:rPr>
              <a:t>. En </a:t>
            </a:r>
            <a:r>
              <a:rPr lang="en-GB" dirty="0" err="1">
                <a:latin typeface="Open Sans"/>
                <a:ea typeface="Open Sans"/>
                <a:cs typeface="Open Sans"/>
                <a:sym typeface="Open Sans"/>
              </a:rPr>
              <a:t>général</a:t>
            </a:r>
            <a:r>
              <a:rPr lang="en-GB" dirty="0">
                <a:latin typeface="Open Sans"/>
                <a:ea typeface="Open Sans"/>
                <a:cs typeface="Open Sans"/>
                <a:sym typeface="Open Sans"/>
              </a:rPr>
              <a:t>, les relations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identifiées</a:t>
            </a:r>
            <a:r>
              <a:rPr lang="en-GB" dirty="0">
                <a:latin typeface="Open Sans"/>
                <a:ea typeface="Open Sans"/>
                <a:cs typeface="Open Sans"/>
                <a:sym typeface="Open Sans"/>
              </a:rPr>
              <a:t> par </a:t>
            </a:r>
            <a:r>
              <a:rPr lang="en-GB" dirty="0" err="1">
                <a:latin typeface="Open Sans"/>
                <a:ea typeface="Open Sans"/>
                <a:cs typeface="Open Sans"/>
                <a:sym typeface="Open Sans"/>
              </a:rPr>
              <a:t>une</a:t>
            </a:r>
            <a:r>
              <a:rPr lang="en-GB" dirty="0">
                <a:latin typeface="Open Sans"/>
                <a:ea typeface="Open Sans"/>
                <a:cs typeface="Open Sans"/>
                <a:sym typeface="Open Sans"/>
              </a:rPr>
              <a:t> analyse </a:t>
            </a:r>
            <a:r>
              <a:rPr lang="en-GB" dirty="0" err="1">
                <a:latin typeface="Open Sans"/>
                <a:ea typeface="Open Sans"/>
                <a:cs typeface="Open Sans"/>
                <a:sym typeface="Open Sans"/>
              </a:rPr>
              <a:t>statistique</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calculée</a:t>
            </a:r>
            <a:r>
              <a:rPr lang="en-GB" dirty="0">
                <a:latin typeface="Open Sans"/>
                <a:ea typeface="Open Sans"/>
                <a:cs typeface="Open Sans"/>
                <a:sym typeface="Open Sans"/>
              </a:rPr>
              <a:t> sur la base des tendances </a:t>
            </a:r>
            <a:r>
              <a:rPr lang="en-GB" dirty="0" err="1">
                <a:latin typeface="Open Sans"/>
                <a:ea typeface="Open Sans"/>
                <a:cs typeface="Open Sans"/>
                <a:sym typeface="Open Sans"/>
              </a:rPr>
              <a:t>historiques</a:t>
            </a:r>
            <a:r>
              <a:rPr lang="en-GB" dirty="0">
                <a:latin typeface="Open Sans"/>
                <a:ea typeface="Open Sans"/>
                <a:cs typeface="Open Sans"/>
                <a:sym typeface="Open Sans"/>
              </a:rPr>
              <a:t> et des relations entre </a:t>
            </a:r>
            <a:r>
              <a:rPr lang="en-GB" dirty="0" err="1">
                <a:latin typeface="Open Sans"/>
                <a:ea typeface="Open Sans"/>
                <a:cs typeface="Open Sans"/>
                <a:sym typeface="Open Sans"/>
              </a:rPr>
              <a:t>ces</a:t>
            </a:r>
            <a:r>
              <a:rPr lang="en-GB" dirty="0">
                <a:latin typeface="Open Sans"/>
                <a:ea typeface="Open Sans"/>
                <a:cs typeface="Open Sans"/>
                <a:sym typeface="Open Sans"/>
              </a:rPr>
              <a:t> variables. Les </a:t>
            </a:r>
            <a:r>
              <a:rPr lang="en-GB" dirty="0" err="1">
                <a:latin typeface="Open Sans"/>
                <a:ea typeface="Open Sans"/>
                <a:cs typeface="Open Sans"/>
                <a:sym typeface="Open Sans"/>
              </a:rPr>
              <a:t>séries</a:t>
            </a:r>
            <a:r>
              <a:rPr lang="en-GB" dirty="0">
                <a:latin typeface="Open Sans"/>
                <a:ea typeface="Open Sans"/>
                <a:cs typeface="Open Sans"/>
                <a:sym typeface="Open Sans"/>
              </a:rPr>
              <a:t> </a:t>
            </a:r>
            <a:r>
              <a:rPr lang="en-GB" dirty="0" err="1">
                <a:latin typeface="Open Sans"/>
                <a:ea typeface="Open Sans"/>
                <a:cs typeface="Open Sans"/>
                <a:sym typeface="Open Sans"/>
              </a:rPr>
              <a:t>chronologiques</a:t>
            </a:r>
            <a:r>
              <a:rPr lang="en-GB" dirty="0">
                <a:latin typeface="Open Sans"/>
                <a:ea typeface="Open Sans"/>
                <a:cs typeface="Open Sans"/>
                <a:sym typeface="Open Sans"/>
              </a:rPr>
              <a:t>, les </a:t>
            </a:r>
            <a:r>
              <a:rPr lang="en-GB" sz="1200" b="0" i="0" dirty="0" err="1">
                <a:solidFill>
                  <a:schemeClr val="dk1"/>
                </a:solidFill>
                <a:latin typeface="Open Sans"/>
                <a:ea typeface="Open Sans"/>
                <a:cs typeface="Open Sans"/>
                <a:sym typeface="Open Sans"/>
              </a:rPr>
              <a:t>valeurs</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d'une</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quantité</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obtenues</a:t>
            </a:r>
            <a:r>
              <a:rPr lang="en-GB" sz="1200" b="0" i="0" dirty="0">
                <a:solidFill>
                  <a:schemeClr val="dk1"/>
                </a:solidFill>
                <a:latin typeface="Open Sans"/>
                <a:ea typeface="Open Sans"/>
                <a:cs typeface="Open Sans"/>
                <a:sym typeface="Open Sans"/>
              </a:rPr>
              <a:t> à des moments </a:t>
            </a:r>
            <a:r>
              <a:rPr lang="en-GB" sz="1200" b="0" i="0" dirty="0" err="1">
                <a:solidFill>
                  <a:schemeClr val="dk1"/>
                </a:solidFill>
                <a:latin typeface="Open Sans"/>
                <a:ea typeface="Open Sans"/>
                <a:cs typeface="Open Sans"/>
                <a:sym typeface="Open Sans"/>
              </a:rPr>
              <a:t>successifs</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ou</a:t>
            </a:r>
            <a:r>
              <a:rPr lang="en-GB" sz="1200" b="0" i="0" dirty="0">
                <a:solidFill>
                  <a:schemeClr val="dk1"/>
                </a:solidFill>
                <a:latin typeface="Open Sans"/>
                <a:ea typeface="Open Sans"/>
                <a:cs typeface="Open Sans"/>
                <a:sym typeface="Open Sans"/>
              </a:rPr>
              <a:t> à </a:t>
            </a:r>
            <a:r>
              <a:rPr lang="en-GB" sz="1200" b="0" i="0" dirty="0" err="1">
                <a:solidFill>
                  <a:schemeClr val="dk1"/>
                </a:solidFill>
                <a:latin typeface="Open Sans"/>
                <a:ea typeface="Open Sans"/>
                <a:cs typeface="Open Sans"/>
                <a:sym typeface="Open Sans"/>
              </a:rPr>
              <a:t>intervalles</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égaux</a:t>
            </a:r>
            <a:r>
              <a:rPr lang="en-GB" sz="1200" b="0" i="0" dirty="0">
                <a:solidFill>
                  <a:schemeClr val="dk1"/>
                </a:solidFill>
                <a:latin typeface="Open Sans"/>
                <a:ea typeface="Open Sans"/>
                <a:cs typeface="Open Sans"/>
                <a:sym typeface="Open Sans"/>
              </a:rPr>
              <a:t>, </a:t>
            </a:r>
            <a:r>
              <a:rPr lang="en-GB" dirty="0">
                <a:latin typeface="Open Sans"/>
                <a:ea typeface="Open Sans"/>
                <a:cs typeface="Open Sans"/>
                <a:sym typeface="Open Sans"/>
              </a:rPr>
              <a:t>et les </a:t>
            </a:r>
            <a:r>
              <a:rPr lang="en-GB" dirty="0" err="1">
                <a:latin typeface="Open Sans"/>
                <a:ea typeface="Open Sans"/>
                <a:cs typeface="Open Sans"/>
                <a:sym typeface="Open Sans"/>
              </a:rPr>
              <a:t>méthodes</a:t>
            </a:r>
            <a:r>
              <a:rPr lang="en-GB" dirty="0">
                <a:latin typeface="Open Sans"/>
                <a:ea typeface="Open Sans"/>
                <a:cs typeface="Open Sans"/>
                <a:sym typeface="Open Sans"/>
              </a:rPr>
              <a:t> </a:t>
            </a:r>
            <a:r>
              <a:rPr lang="en-GB" dirty="0" err="1">
                <a:latin typeface="Open Sans"/>
                <a:ea typeface="Open Sans"/>
                <a:cs typeface="Open Sans"/>
                <a:sym typeface="Open Sans"/>
              </a:rPr>
              <a:t>économétriques</a:t>
            </a:r>
            <a:r>
              <a:rPr lang="en-GB" dirty="0">
                <a:latin typeface="Open Sans"/>
                <a:ea typeface="Open Sans"/>
                <a:cs typeface="Open Sans"/>
                <a:sym typeface="Open Sans"/>
              </a:rPr>
              <a:t>, qui </a:t>
            </a:r>
            <a:r>
              <a:rPr lang="en-GB" dirty="0" err="1">
                <a:latin typeface="Open Sans"/>
                <a:ea typeface="Open Sans"/>
                <a:cs typeface="Open Sans"/>
                <a:sym typeface="Open Sans"/>
              </a:rPr>
              <a:t>utilisent</a:t>
            </a:r>
            <a:r>
              <a:rPr lang="en-GB" dirty="0">
                <a:latin typeface="Open Sans"/>
                <a:ea typeface="Open Sans"/>
                <a:cs typeface="Open Sans"/>
                <a:sym typeface="Open Sans"/>
              </a:rPr>
              <a:t> des </a:t>
            </a:r>
            <a:r>
              <a:rPr lang="en-GB" sz="1200" b="0" i="0" dirty="0">
                <a:solidFill>
                  <a:schemeClr val="dk1"/>
                </a:solidFill>
                <a:latin typeface="Open Sans"/>
                <a:ea typeface="Open Sans"/>
                <a:cs typeface="Open Sans"/>
                <a:sym typeface="Open Sans"/>
              </a:rPr>
              <a:t>données </a:t>
            </a:r>
            <a:r>
              <a:rPr lang="en-GB" sz="1200" b="0" i="0" dirty="0" err="1">
                <a:solidFill>
                  <a:schemeClr val="dk1"/>
                </a:solidFill>
                <a:latin typeface="Open Sans"/>
                <a:ea typeface="Open Sans"/>
                <a:cs typeface="Open Sans"/>
                <a:sym typeface="Open Sans"/>
              </a:rPr>
              <a:t>quantitatives</a:t>
            </a:r>
            <a:r>
              <a:rPr lang="en-GB" sz="1200" b="0" i="0" dirty="0">
                <a:solidFill>
                  <a:schemeClr val="dk1"/>
                </a:solidFill>
                <a:latin typeface="Open Sans"/>
                <a:ea typeface="Open Sans"/>
                <a:cs typeface="Open Sans"/>
                <a:sym typeface="Open Sans"/>
              </a:rPr>
              <a:t> pour </a:t>
            </a:r>
            <a:r>
              <a:rPr lang="en-GB" sz="1200" b="0" i="0" dirty="0" err="1">
                <a:solidFill>
                  <a:schemeClr val="dk1"/>
                </a:solidFill>
                <a:latin typeface="Open Sans"/>
                <a:ea typeface="Open Sans"/>
                <a:cs typeface="Open Sans"/>
                <a:sym typeface="Open Sans"/>
              </a:rPr>
              <a:t>développer</a:t>
            </a:r>
            <a:r>
              <a:rPr lang="en-GB" sz="1200" b="0" i="0" dirty="0">
                <a:solidFill>
                  <a:schemeClr val="dk1"/>
                </a:solidFill>
                <a:latin typeface="Open Sans"/>
                <a:ea typeface="Open Sans"/>
                <a:cs typeface="Open Sans"/>
                <a:sym typeface="Open Sans"/>
              </a:rPr>
              <a:t> des </a:t>
            </a:r>
            <a:r>
              <a:rPr lang="en-GB" sz="1200" b="0" i="0" dirty="0" err="1">
                <a:solidFill>
                  <a:schemeClr val="dk1"/>
                </a:solidFill>
                <a:latin typeface="Open Sans"/>
                <a:ea typeface="Open Sans"/>
                <a:cs typeface="Open Sans"/>
                <a:sym typeface="Open Sans"/>
              </a:rPr>
              <a:t>théories</a:t>
            </a:r>
            <a:r>
              <a:rPr lang="en-GB" sz="1200" b="0" i="0" dirty="0">
                <a:solidFill>
                  <a:schemeClr val="dk1"/>
                </a:solidFill>
                <a:latin typeface="Open Sans"/>
                <a:ea typeface="Open Sans"/>
                <a:cs typeface="Open Sans"/>
                <a:sym typeface="Open Sans"/>
              </a:rPr>
              <a:t> </a:t>
            </a:r>
            <a:r>
              <a:rPr lang="en-GB" sz="1200" b="0" i="0" dirty="0" err="1">
                <a:solidFill>
                  <a:schemeClr val="dk1"/>
                </a:solidFill>
                <a:latin typeface="Open Sans"/>
                <a:ea typeface="Open Sans"/>
                <a:cs typeface="Open Sans"/>
                <a:sym typeface="Open Sans"/>
              </a:rPr>
              <a:t>ou</a:t>
            </a:r>
            <a:r>
              <a:rPr lang="en-GB" sz="1200" b="0" i="0" dirty="0">
                <a:solidFill>
                  <a:schemeClr val="dk1"/>
                </a:solidFill>
                <a:latin typeface="Open Sans"/>
                <a:ea typeface="Open Sans"/>
                <a:cs typeface="Open Sans"/>
                <a:sym typeface="Open Sans"/>
              </a:rPr>
              <a:t> tester des </a:t>
            </a:r>
            <a:r>
              <a:rPr lang="en-GB" sz="1200" b="0" i="0" dirty="0" err="1">
                <a:solidFill>
                  <a:schemeClr val="dk1"/>
                </a:solidFill>
                <a:latin typeface="Open Sans"/>
                <a:ea typeface="Open Sans"/>
                <a:cs typeface="Open Sans"/>
                <a:sym typeface="Open Sans"/>
              </a:rPr>
              <a:t>hypothèses</a:t>
            </a:r>
            <a:r>
              <a:rPr lang="en-GB" sz="1200" b="0" i="0" dirty="0">
                <a:solidFill>
                  <a:schemeClr val="dk1"/>
                </a:solidFill>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généralement</a:t>
            </a:r>
            <a:r>
              <a:rPr lang="en-GB" dirty="0">
                <a:latin typeface="Open Sans"/>
                <a:ea typeface="Open Sans"/>
                <a:cs typeface="Open Sans"/>
                <a:sym typeface="Open Sans"/>
              </a:rPr>
              <a:t> </a:t>
            </a:r>
            <a:r>
              <a:rPr lang="en-GB" dirty="0" err="1">
                <a:latin typeface="Open Sans"/>
                <a:ea typeface="Open Sans"/>
                <a:cs typeface="Open Sans"/>
                <a:sym typeface="Open Sans"/>
              </a:rPr>
              <a:t>utilisées</a:t>
            </a:r>
            <a:r>
              <a:rPr lang="en-GB" dirty="0">
                <a:latin typeface="Open Sans"/>
                <a:ea typeface="Open Sans"/>
                <a:cs typeface="Open Sans"/>
                <a:sym typeface="Open Sans"/>
              </a:rPr>
              <a:t>.</a:t>
            </a:r>
            <a:endParaRPr dirty="0"/>
          </a:p>
          <a:p>
            <a:pPr marL="0" lvl="0" indent="0" algn="l" rtl="0">
              <a:spcBef>
                <a:spcPts val="360"/>
              </a:spcBef>
              <a:spcAft>
                <a:spcPts val="0"/>
              </a:spcAft>
              <a:buNone/>
            </a:pPr>
            <a:r>
              <a:rPr lang="en-GB" dirty="0">
                <a:latin typeface="Open Sans"/>
                <a:ea typeface="Open Sans"/>
                <a:cs typeface="Open Sans"/>
                <a:sym typeface="Open Sans"/>
              </a:rPr>
              <a:t> </a:t>
            </a:r>
            <a:endParaRPr dirty="0">
              <a:latin typeface="Open Sans"/>
              <a:ea typeface="Open Sans"/>
              <a:cs typeface="Open Sans"/>
              <a:sym typeface="Open Sans"/>
            </a:endParaRPr>
          </a:p>
          <a:p>
            <a:pPr marL="0" lvl="0" indent="0" algn="l" rtl="0">
              <a:spcBef>
                <a:spcPts val="360"/>
              </a:spcBef>
              <a:spcAft>
                <a:spcPts val="0"/>
              </a:spcAft>
              <a:buNone/>
            </a:pPr>
            <a:r>
              <a:rPr lang="en-GB" dirty="0">
                <a:latin typeface="Open Sans"/>
                <a:ea typeface="Open Sans"/>
                <a:cs typeface="Open Sans"/>
                <a:sym typeface="Open Sans"/>
              </a:rPr>
              <a:t>Dans le </a:t>
            </a:r>
            <a:r>
              <a:rPr lang="en-GB" dirty="0" err="1">
                <a:latin typeface="Open Sans"/>
                <a:ea typeface="Open Sans"/>
                <a:cs typeface="Open Sans"/>
                <a:sym typeface="Open Sans"/>
              </a:rPr>
              <a:t>cas</a:t>
            </a:r>
            <a:r>
              <a:rPr lang="en-GB" dirty="0">
                <a:latin typeface="Open Sans"/>
                <a:ea typeface="Open Sans"/>
                <a:cs typeface="Open Sans"/>
                <a:sym typeface="Open Sans"/>
              </a:rPr>
              <a:t> de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ascendante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désagrégée</a:t>
            </a:r>
            <a:r>
              <a:rPr lang="en-GB" dirty="0">
                <a:latin typeface="Open Sans"/>
                <a:ea typeface="Open Sans"/>
                <a:cs typeface="Open Sans"/>
                <a:sym typeface="Open Sans"/>
              </a:rPr>
              <a:t>, nous </a:t>
            </a:r>
            <a:r>
              <a:rPr lang="en-GB" dirty="0" err="1">
                <a:latin typeface="Open Sans"/>
                <a:ea typeface="Open Sans"/>
                <a:cs typeface="Open Sans"/>
                <a:sym typeface="Open Sans"/>
              </a:rPr>
              <a:t>projetons</a:t>
            </a:r>
            <a:r>
              <a:rPr lang="en-GB" dirty="0">
                <a:latin typeface="Open Sans"/>
                <a:ea typeface="Open Sans"/>
                <a:cs typeface="Open Sans"/>
                <a:sym typeface="Open Sans"/>
              </a:rPr>
              <a:t> </a:t>
            </a:r>
            <a:r>
              <a:rPr lang="en-GB" dirty="0" err="1">
                <a:latin typeface="Open Sans"/>
                <a:ea typeface="Open Sans"/>
                <a:cs typeface="Open Sans"/>
                <a:sym typeface="Open Sans"/>
              </a:rPr>
              <a:t>l'évolution</a:t>
            </a:r>
            <a:r>
              <a:rPr lang="en-GB" dirty="0">
                <a:latin typeface="Open Sans"/>
                <a:ea typeface="Open Sans"/>
                <a:cs typeface="Open Sans"/>
                <a:sym typeface="Open Sans"/>
              </a:rPr>
              <a:t> des </a:t>
            </a:r>
            <a:r>
              <a:rPr lang="en-GB" dirty="0" err="1">
                <a:latin typeface="Open Sans"/>
                <a:ea typeface="Open Sans"/>
                <a:cs typeface="Open Sans"/>
                <a:sym typeface="Open Sans"/>
              </a:rPr>
              <a:t>schémas</a:t>
            </a:r>
            <a:r>
              <a:rPr lang="en-GB" dirty="0">
                <a:latin typeface="Open Sans"/>
                <a:ea typeface="Open Sans"/>
                <a:cs typeface="Open Sans"/>
                <a:sym typeface="Open Sans"/>
              </a:rPr>
              <a:t> </a:t>
            </a:r>
            <a:r>
              <a:rPr lang="en-GB" dirty="0" err="1">
                <a:latin typeface="Open Sans"/>
                <a:ea typeface="Open Sans"/>
                <a:cs typeface="Open Sans"/>
                <a:sym typeface="Open Sans"/>
              </a:rPr>
              <a:t>d'utilisation</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d'une</a:t>
            </a:r>
            <a:r>
              <a:rPr lang="en-GB" dirty="0">
                <a:latin typeface="Open Sans"/>
                <a:ea typeface="Open Sans"/>
                <a:cs typeface="Open Sans"/>
                <a:sym typeface="Open Sans"/>
              </a:rPr>
              <a:t> société et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déduisons</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ascendante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généralement</a:t>
            </a:r>
            <a:r>
              <a:rPr lang="en-GB" dirty="0">
                <a:latin typeface="Open Sans"/>
                <a:ea typeface="Open Sans"/>
                <a:cs typeface="Open Sans"/>
                <a:sym typeface="Open Sans"/>
              </a:rPr>
              <a:t> </a:t>
            </a:r>
            <a:r>
              <a:rPr lang="en-GB" dirty="0" err="1">
                <a:latin typeface="Open Sans"/>
                <a:ea typeface="Open Sans"/>
                <a:cs typeface="Open Sans"/>
                <a:sym typeface="Open Sans"/>
              </a:rPr>
              <a:t>réalisée</a:t>
            </a:r>
            <a:r>
              <a:rPr lang="en-GB" dirty="0">
                <a:latin typeface="Open Sans"/>
                <a:ea typeface="Open Sans"/>
                <a:cs typeface="Open Sans"/>
                <a:sym typeface="Open Sans"/>
              </a:rPr>
              <a:t> par la </a:t>
            </a:r>
            <a:r>
              <a:rPr lang="en-GB" dirty="0" err="1">
                <a:latin typeface="Open Sans"/>
                <a:ea typeface="Open Sans"/>
                <a:cs typeface="Open Sans"/>
                <a:sym typeface="Open Sans"/>
              </a:rPr>
              <a:t>méthode</a:t>
            </a:r>
            <a:r>
              <a:rPr lang="en-GB" dirty="0">
                <a:latin typeface="Open Sans"/>
                <a:ea typeface="Open Sans"/>
                <a:cs typeface="Open Sans"/>
                <a:sym typeface="Open Sans"/>
              </a:rPr>
              <a:t> de </a:t>
            </a:r>
            <a:r>
              <a:rPr lang="en-GB" dirty="0" err="1">
                <a:latin typeface="Open Sans"/>
                <a:ea typeface="Open Sans"/>
                <a:cs typeface="Open Sans"/>
                <a:sym typeface="Open Sans"/>
              </a:rPr>
              <a:t>l'utilisation</a:t>
            </a:r>
            <a:r>
              <a:rPr lang="en-GB" dirty="0">
                <a:latin typeface="Open Sans"/>
                <a:ea typeface="Open Sans"/>
                <a:cs typeface="Open Sans"/>
                <a:sym typeface="Open Sans"/>
              </a:rPr>
              <a:t> finale, qui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utilisée</a:t>
            </a:r>
            <a:r>
              <a:rPr lang="en-GB" dirty="0">
                <a:latin typeface="Open Sans"/>
                <a:ea typeface="Open Sans"/>
                <a:cs typeface="Open Sans"/>
                <a:sym typeface="Open Sans"/>
              </a:rPr>
              <a:t> dans le </a:t>
            </a:r>
            <a:r>
              <a:rPr lang="en-GB" dirty="0" err="1">
                <a:latin typeface="Open Sans"/>
                <a:ea typeface="Open Sans"/>
                <a:cs typeface="Open Sans"/>
                <a:sym typeface="Open Sans"/>
              </a:rPr>
              <a:t>modèle</a:t>
            </a:r>
            <a:r>
              <a:rPr lang="en-GB" dirty="0">
                <a:latin typeface="Open Sans"/>
                <a:ea typeface="Open Sans"/>
                <a:cs typeface="Open Sans"/>
                <a:sym typeface="Open Sans"/>
              </a:rPr>
              <a:t> MAED. On part de </a:t>
            </a:r>
            <a:r>
              <a:rPr lang="en-GB" dirty="0" err="1">
                <a:latin typeface="Open Sans"/>
                <a:ea typeface="Open Sans"/>
                <a:cs typeface="Open Sans"/>
                <a:sym typeface="Open Sans"/>
              </a:rPr>
              <a:t>l'évolution</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utile de </a:t>
            </a:r>
            <a:r>
              <a:rPr lang="en-GB" dirty="0" err="1">
                <a:latin typeface="Open Sans"/>
                <a:ea typeface="Open Sans"/>
                <a:cs typeface="Open Sans"/>
                <a:sym typeface="Open Sans"/>
              </a:rPr>
              <a:t>chaque</a:t>
            </a:r>
            <a:r>
              <a:rPr lang="en-GB" dirty="0">
                <a:latin typeface="Open Sans"/>
                <a:ea typeface="Open Sans"/>
                <a:cs typeface="Open Sans"/>
                <a:sym typeface="Open Sans"/>
              </a:rPr>
              <a:t> sous-</a:t>
            </a:r>
            <a:r>
              <a:rPr lang="en-GB" dirty="0" err="1">
                <a:latin typeface="Open Sans"/>
                <a:ea typeface="Open Sans"/>
                <a:cs typeface="Open Sans"/>
                <a:sym typeface="Open Sans"/>
              </a:rPr>
              <a:t>secteur</a:t>
            </a:r>
            <a:r>
              <a:rPr lang="en-GB" dirty="0">
                <a:latin typeface="Open Sans"/>
                <a:ea typeface="Open Sans"/>
                <a:cs typeface="Open Sans"/>
                <a:sym typeface="Open Sans"/>
              </a:rPr>
              <a:t> pour </a:t>
            </a:r>
            <a:r>
              <a:rPr lang="en-GB" dirty="0" err="1">
                <a:latin typeface="Open Sans"/>
                <a:ea typeface="Open Sans"/>
                <a:cs typeface="Open Sans"/>
                <a:sym typeface="Open Sans"/>
              </a:rPr>
              <a:t>construire</a:t>
            </a:r>
            <a:r>
              <a:rPr lang="en-GB" dirty="0">
                <a:latin typeface="Open Sans"/>
                <a:ea typeface="Open Sans"/>
                <a:cs typeface="Open Sans"/>
                <a:sym typeface="Open Sans"/>
              </a:rPr>
              <a:t> </a:t>
            </a:r>
            <a:r>
              <a:rPr lang="en-GB" dirty="0" err="1">
                <a:latin typeface="Open Sans"/>
                <a:ea typeface="Open Sans"/>
                <a:cs typeface="Open Sans"/>
                <a:sym typeface="Open Sans"/>
              </a:rPr>
              <a:t>l'évolution</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finale </a:t>
            </a:r>
            <a:r>
              <a:rPr lang="en-GB" dirty="0" err="1">
                <a:latin typeface="Open Sans"/>
                <a:ea typeface="Open Sans"/>
                <a:cs typeface="Open Sans"/>
                <a:sym typeface="Open Sans"/>
              </a:rPr>
              <a:t>totale</a:t>
            </a:r>
            <a:r>
              <a:rPr lang="en-GB" dirty="0">
                <a:latin typeface="Open Sans"/>
                <a:ea typeface="Open Sans"/>
                <a:cs typeface="Open Sans"/>
                <a:sym typeface="Open Sans"/>
              </a:rPr>
              <a:t>. </a:t>
            </a:r>
            <a:r>
              <a:rPr lang="en-GB" dirty="0" err="1">
                <a:latin typeface="Open Sans"/>
                <a:ea typeface="Open Sans"/>
                <a:cs typeface="Open Sans"/>
                <a:sym typeface="Open Sans"/>
              </a:rPr>
              <a:t>L'approche</a:t>
            </a:r>
            <a:r>
              <a:rPr lang="en-GB" dirty="0">
                <a:latin typeface="Open Sans"/>
                <a:ea typeface="Open Sans"/>
                <a:cs typeface="Open Sans"/>
                <a:sym typeface="Open Sans"/>
              </a:rPr>
              <a:t> </a:t>
            </a:r>
            <a:r>
              <a:rPr lang="en-GB" dirty="0" err="1">
                <a:latin typeface="Open Sans"/>
                <a:ea typeface="Open Sans"/>
                <a:cs typeface="Open Sans"/>
                <a:sym typeface="Open Sans"/>
              </a:rPr>
              <a:t>ascendante</a:t>
            </a:r>
            <a:r>
              <a:rPr lang="en-GB" dirty="0">
                <a:latin typeface="Open Sans"/>
                <a:ea typeface="Open Sans"/>
                <a:cs typeface="Open Sans"/>
                <a:sym typeface="Open Sans"/>
              </a:rPr>
              <a:t> examine la structure fine de la </a:t>
            </a:r>
            <a:r>
              <a:rPr lang="en-GB" dirty="0" err="1">
                <a:latin typeface="Open Sans"/>
                <a:ea typeface="Open Sans"/>
                <a:cs typeface="Open Sans"/>
                <a:sym typeface="Open Sans"/>
              </a:rPr>
              <a:t>consommation</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identifiant</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par </a:t>
            </a:r>
            <a:r>
              <a:rPr lang="en-GB" dirty="0" err="1">
                <a:latin typeface="Open Sans"/>
                <a:ea typeface="Open Sans"/>
                <a:cs typeface="Open Sans"/>
                <a:sym typeface="Open Sans"/>
              </a:rPr>
              <a:t>secteur</a:t>
            </a:r>
            <a:r>
              <a:rPr lang="en-GB" dirty="0">
                <a:latin typeface="Open Sans"/>
                <a:ea typeface="Open Sans"/>
                <a:cs typeface="Open Sans"/>
                <a:sym typeface="Open Sans"/>
              </a:rPr>
              <a:t> </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même</a:t>
            </a:r>
            <a:r>
              <a:rPr lang="en-GB" dirty="0">
                <a:latin typeface="Open Sans"/>
                <a:ea typeface="Open Sans"/>
                <a:cs typeface="Open Sans"/>
                <a:sym typeface="Open Sans"/>
              </a:rPr>
              <a:t> par processus, </a:t>
            </a:r>
            <a:r>
              <a:rPr lang="en-GB" dirty="0" err="1">
                <a:latin typeface="Open Sans"/>
                <a:ea typeface="Open Sans"/>
                <a:cs typeface="Open Sans"/>
                <a:sym typeface="Open Sans"/>
              </a:rPr>
              <a:t>tels</a:t>
            </a:r>
            <a:r>
              <a:rPr lang="en-GB" dirty="0">
                <a:latin typeface="Open Sans"/>
                <a:ea typeface="Open Sans"/>
                <a:cs typeface="Open Sans"/>
                <a:sym typeface="Open Sans"/>
              </a:rPr>
              <a:t> que le </a:t>
            </a:r>
            <a:r>
              <a:rPr lang="en-GB" dirty="0" err="1">
                <a:latin typeface="Open Sans"/>
                <a:ea typeface="Open Sans"/>
                <a:cs typeface="Open Sans"/>
                <a:sym typeface="Open Sans"/>
              </a:rPr>
              <a:t>chauffage</a:t>
            </a:r>
            <a:r>
              <a:rPr lang="en-GB" dirty="0">
                <a:latin typeface="Open Sans"/>
                <a:ea typeface="Open Sans"/>
                <a:cs typeface="Open Sans"/>
                <a:sym typeface="Open Sans"/>
              </a:rPr>
              <a:t>, </a:t>
            </a:r>
            <a:r>
              <a:rPr lang="en-GB" dirty="0" err="1">
                <a:latin typeface="Open Sans"/>
                <a:ea typeface="Open Sans"/>
                <a:cs typeface="Open Sans"/>
                <a:sym typeface="Open Sans"/>
              </a:rPr>
              <a:t>l'éclairage</a:t>
            </a:r>
            <a:r>
              <a:rPr lang="en-GB" dirty="0">
                <a:latin typeface="Open Sans"/>
                <a:ea typeface="Open Sans"/>
                <a:cs typeface="Open Sans"/>
                <a:sym typeface="Open Sans"/>
              </a:rPr>
              <a:t>, etc. </a:t>
            </a:r>
            <a:r>
              <a:rPr lang="en-GB" dirty="0" err="1">
                <a:latin typeface="Open Sans"/>
                <a:ea typeface="Open Sans"/>
                <a:cs typeface="Open Sans"/>
                <a:sym typeface="Open Sans"/>
              </a:rPr>
              <a:t>Cette</a:t>
            </a:r>
            <a:r>
              <a:rPr lang="en-GB" dirty="0">
                <a:latin typeface="Open Sans"/>
                <a:ea typeface="Open Sans"/>
                <a:cs typeface="Open Sans"/>
                <a:sym typeface="Open Sans"/>
              </a:rPr>
              <a:t> </a:t>
            </a:r>
            <a:r>
              <a:rPr lang="en-GB" dirty="0" err="1">
                <a:latin typeface="Open Sans"/>
                <a:ea typeface="Open Sans"/>
                <a:cs typeface="Open Sans"/>
                <a:sym typeface="Open Sans"/>
              </a:rPr>
              <a:t>approche</a:t>
            </a:r>
            <a:r>
              <a:rPr lang="en-GB" dirty="0">
                <a:latin typeface="Open Sans"/>
                <a:ea typeface="Open Sans"/>
                <a:cs typeface="Open Sans"/>
                <a:sym typeface="Open Sans"/>
              </a:rPr>
              <a:t>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également</a:t>
            </a:r>
            <a:r>
              <a:rPr lang="en-GB" dirty="0">
                <a:latin typeface="Open Sans"/>
                <a:ea typeface="Open Sans"/>
                <a:cs typeface="Open Sans"/>
                <a:sym typeface="Open Sans"/>
              </a:rPr>
              <a:t> utiliser </a:t>
            </a:r>
            <a:r>
              <a:rPr lang="en-GB" dirty="0" err="1">
                <a:latin typeface="Open Sans"/>
                <a:ea typeface="Open Sans"/>
                <a:cs typeface="Open Sans"/>
                <a:sym typeface="Open Sans"/>
              </a:rPr>
              <a:t>l'analyse</a:t>
            </a:r>
            <a:r>
              <a:rPr lang="en-GB" dirty="0">
                <a:latin typeface="Open Sans"/>
                <a:ea typeface="Open Sans"/>
                <a:cs typeface="Open Sans"/>
                <a:sym typeface="Open Sans"/>
              </a:rPr>
              <a:t> </a:t>
            </a:r>
            <a:r>
              <a:rPr lang="en-GB" dirty="0" err="1">
                <a:latin typeface="Open Sans"/>
                <a:ea typeface="Open Sans"/>
                <a:cs typeface="Open Sans"/>
                <a:sym typeface="Open Sans"/>
              </a:rPr>
              <a:t>statistique</a:t>
            </a:r>
            <a:r>
              <a:rPr lang="en-GB" dirty="0">
                <a:latin typeface="Open Sans"/>
                <a:ea typeface="Open Sans"/>
                <a:cs typeface="Open Sans"/>
                <a:sym typeface="Open Sans"/>
              </a:rPr>
              <a:t> de données </a:t>
            </a:r>
            <a:r>
              <a:rPr lang="en-GB" dirty="0" err="1">
                <a:latin typeface="Open Sans"/>
                <a:ea typeface="Open Sans"/>
                <a:cs typeface="Open Sans"/>
                <a:sym typeface="Open Sans"/>
              </a:rPr>
              <a:t>historiques</a:t>
            </a:r>
            <a:r>
              <a:rPr lang="en-GB" dirty="0">
                <a:latin typeface="Open Sans"/>
                <a:ea typeface="Open Sans"/>
                <a:cs typeface="Open Sans"/>
                <a:sym typeface="Open Sans"/>
              </a:rPr>
              <a:t>, </a:t>
            </a:r>
            <a:r>
              <a:rPr lang="en-GB" dirty="0" err="1">
                <a:latin typeface="Open Sans"/>
                <a:ea typeface="Open Sans"/>
                <a:cs typeface="Open Sans"/>
                <a:sym typeface="Open Sans"/>
              </a:rPr>
              <a:t>mais</a:t>
            </a:r>
            <a:r>
              <a:rPr lang="en-GB" dirty="0">
                <a:latin typeface="Open Sans"/>
                <a:ea typeface="Open Sans"/>
                <a:cs typeface="Open Sans"/>
                <a:sym typeface="Open Sans"/>
              </a:rPr>
              <a:t> au </a:t>
            </a:r>
            <a:r>
              <a:rPr lang="en-GB" dirty="0" err="1">
                <a:latin typeface="Open Sans"/>
                <a:ea typeface="Open Sans"/>
                <a:cs typeface="Open Sans"/>
                <a:sym typeface="Open Sans"/>
              </a:rPr>
              <a:t>niveau</a:t>
            </a:r>
            <a:r>
              <a:rPr lang="en-GB" dirty="0">
                <a:latin typeface="Open Sans"/>
                <a:ea typeface="Open Sans"/>
                <a:cs typeface="Open Sans"/>
                <a:sym typeface="Open Sans"/>
              </a:rPr>
              <a:t> des </a:t>
            </a:r>
            <a:r>
              <a:rPr lang="en-GB" dirty="0" err="1">
                <a:latin typeface="Open Sans"/>
                <a:ea typeface="Open Sans"/>
                <a:cs typeface="Open Sans"/>
                <a:sym typeface="Open Sans"/>
              </a:rPr>
              <a:t>utilisateurs</a:t>
            </a:r>
            <a:r>
              <a:rPr lang="en-GB" dirty="0">
                <a:latin typeface="Open Sans"/>
                <a:ea typeface="Open Sans"/>
                <a:cs typeface="Open Sans"/>
                <a:sym typeface="Open Sans"/>
              </a:rPr>
              <a:t> </a:t>
            </a:r>
            <a:r>
              <a:rPr lang="en-GB" dirty="0" err="1">
                <a:latin typeface="Open Sans"/>
                <a:ea typeface="Open Sans"/>
                <a:cs typeface="Open Sans"/>
                <a:sym typeface="Open Sans"/>
              </a:rPr>
              <a:t>finaux</a:t>
            </a:r>
            <a:r>
              <a:rPr lang="en-GB" dirty="0">
                <a:latin typeface="Open Sans"/>
                <a:ea typeface="Open Sans"/>
                <a:cs typeface="Open Sans"/>
                <a:sym typeface="Open Sans"/>
              </a:rPr>
              <a:t> et non au </a:t>
            </a:r>
            <a:r>
              <a:rPr lang="en-GB" dirty="0" err="1">
                <a:latin typeface="Open Sans"/>
                <a:ea typeface="Open Sans"/>
                <a:cs typeface="Open Sans"/>
                <a:sym typeface="Open Sans"/>
              </a:rPr>
              <a:t>niveau</a:t>
            </a:r>
            <a:r>
              <a:rPr lang="en-GB" dirty="0">
                <a:latin typeface="Open Sans"/>
                <a:ea typeface="Open Sans"/>
                <a:cs typeface="Open Sans"/>
                <a:sym typeface="Open Sans"/>
              </a:rPr>
              <a:t> national. </a:t>
            </a:r>
            <a:endParaRPr dirty="0"/>
          </a:p>
        </p:txBody>
      </p:sp>
      <p:sp>
        <p:nvSpPr>
          <p:cNvPr id="169" name="Google Shape;1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419778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Une fois que nous connaissons la consommation totale d'énergie, à partir de la méthode agrégée (ou méthode descendante), nous devons ensuite désagréger la demande d'énergie par distribution afin d'analyser la consommation de chaque secteur. </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Au contraire, l'approche ascendante examine la structure fine de la consommation d'énergie, en identifiant et en projetant la future demande d'énergie par secteur économique, par sous-secteur et même par processus, comme le chauffage de l'eau, l'éclairage, et la demande d'énergie est trouvée pour chaque processus, chaque sous-secteur et chaque secteur. Il s'agit d'une approche dissociée, comme </a:t>
            </a:r>
            <a:r>
              <a:rPr lang="en-GB" sz="1200">
                <a:solidFill>
                  <a:schemeClr val="dk1"/>
                </a:solidFill>
                <a:latin typeface="Open Sans"/>
                <a:ea typeface="Open Sans"/>
                <a:cs typeface="Open Sans"/>
                <a:sym typeface="Open Sans"/>
              </a:rPr>
              <a:t>indiqué dans la diapositive précédente</a:t>
            </a:r>
            <a:r>
              <a:rPr lang="en-GB">
                <a:latin typeface="Open Sans"/>
                <a:ea typeface="Open Sans"/>
                <a:cs typeface="Open Sans"/>
                <a:sym typeface="Open Sans"/>
              </a:rPr>
              <a:t>. La demande est ensuite agrégée dans des secteurs plus vastes. Au bout de la chaîne, la consommation de chaque secteur est additionnée et la demande énergétique totale est estimée. </a:t>
            </a:r>
            <a:endParaRPr/>
          </a:p>
          <a:p>
            <a:pPr marL="0" lvl="0" indent="0" algn="l" rtl="0">
              <a:spcBef>
                <a:spcPts val="360"/>
              </a:spcBef>
              <a:spcAft>
                <a:spcPts val="0"/>
              </a:spcAft>
              <a:buNone/>
            </a:pPr>
            <a:endParaRPr>
              <a:latin typeface="Open Sans"/>
              <a:ea typeface="Open Sans"/>
              <a:cs typeface="Open Sans"/>
              <a:sym typeface="Open Sans"/>
            </a:endParaRPr>
          </a:p>
          <a:p>
            <a:pPr marL="0" lvl="0" indent="0" algn="l" rtl="0">
              <a:spcBef>
                <a:spcPts val="360"/>
              </a:spcBef>
              <a:spcAft>
                <a:spcPts val="0"/>
              </a:spcAft>
              <a:buNone/>
            </a:pPr>
            <a:r>
              <a:rPr lang="en-GB">
                <a:latin typeface="Open Sans"/>
                <a:ea typeface="Open Sans"/>
                <a:cs typeface="Open Sans"/>
                <a:sym typeface="Open Sans"/>
              </a:rPr>
              <a:t>Ce schéma permet de visualiser les différences entre les deux approches. Il montre où l'énergie est utilisée et comment chaque sous-secteur contribue à la demande d'énergie du secteur, puis à la demande d'énergie totale.</a:t>
            </a:r>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66047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p:nvPr/>
        </p:nvSpPr>
        <p:spPr>
          <a:xfrm>
            <a:off x="11701463" y="6456363"/>
            <a:ext cx="4540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7" name="Google Shape;17;p25"/>
          <p:cNvSpPr txBox="1"/>
          <p:nvPr/>
        </p:nvSpPr>
        <p:spPr>
          <a:xfrm>
            <a:off x="11798300" y="6492875"/>
            <a:ext cx="393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Open Sans"/>
                <a:ea typeface="Open Sans"/>
                <a:cs typeface="Open Sans"/>
                <a:sym typeface="Open Sans"/>
              </a:rPr>
              <a:t>‹#›</a:t>
            </a:fld>
            <a:endParaRPr sz="1200" b="0" i="0" u="none" strike="noStrike" cap="none">
              <a:solidFill>
                <a:srgbClr val="888888"/>
              </a:solidFill>
              <a:latin typeface="Open Sans"/>
              <a:ea typeface="Open Sans"/>
              <a:cs typeface="Open Sans"/>
              <a:sym typeface="Open Sans"/>
            </a:endParaRPr>
          </a:p>
        </p:txBody>
      </p:sp>
      <p:pic>
        <p:nvPicPr>
          <p:cNvPr id="18" name="Google Shape;18;p25"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35"/>
          <p:cNvSpPr>
            <a:spLocks noGrp="1"/>
          </p:cNvSpPr>
          <p:nvPr>
            <p:ph type="pic" idx="2"/>
          </p:nvPr>
        </p:nvSpPr>
        <p:spPr>
          <a:xfrm>
            <a:off x="5183188" y="987425"/>
            <a:ext cx="6172200" cy="4873625"/>
          </a:xfrm>
          <a:prstGeom prst="rect">
            <a:avLst/>
          </a:prstGeom>
          <a:noFill/>
          <a:ln>
            <a:noFill/>
          </a:ln>
        </p:spPr>
      </p:sp>
      <p:sp>
        <p:nvSpPr>
          <p:cNvPr id="90" name="Google Shape;90;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
        <p:cNvGrpSpPr/>
        <p:nvPr/>
      </p:nvGrpSpPr>
      <p:grpSpPr>
        <a:xfrm>
          <a:off x="0" y="0"/>
          <a:ext cx="0" cy="0"/>
          <a:chOff x="0" y="0"/>
          <a:chExt cx="0" cy="0"/>
        </a:xfrm>
      </p:grpSpPr>
      <p:pic>
        <p:nvPicPr>
          <p:cNvPr id="24" name="Google Shape;24;p2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26"/>
          <p:cNvSpPr txBox="1">
            <a:spLocks noGrp="1"/>
          </p:cNvSpPr>
          <p:nvPr>
            <p:ph type="title"/>
          </p:nvPr>
        </p:nvSpPr>
        <p:spPr>
          <a:xfrm>
            <a:off x="838200" y="207808"/>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None/>
              <a:defRPr sz="12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None/>
              <a:defRPr sz="12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None/>
              <a:defRPr sz="12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None/>
              <a:defRPr sz="12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None/>
              <a:defRPr sz="12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None/>
              <a:defRPr sz="12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None/>
              <a:defRPr sz="12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pic>
        <p:nvPicPr>
          <p:cNvPr id="41" name="Google Shape;41;p29" descr="Graphical user interface, text&#10;&#10;Description automatically generated"/>
          <p:cNvPicPr preferRelativeResize="0"/>
          <p:nvPr/>
        </p:nvPicPr>
        <p:blipFill rotWithShape="1">
          <a:blip r:embed="rId2">
            <a:alphaModFix/>
          </a:blip>
          <a:srcRect/>
          <a:stretch/>
        </p:blipFill>
        <p:spPr>
          <a:xfrm>
            <a:off x="0" y="277813"/>
            <a:ext cx="12192000" cy="6858000"/>
          </a:xfrm>
          <a:prstGeom prst="rect">
            <a:avLst/>
          </a:prstGeom>
          <a:noFill/>
          <a:ln>
            <a:noFill/>
          </a:ln>
        </p:spPr>
      </p:pic>
      <p:sp>
        <p:nvSpPr>
          <p:cNvPr id="42" name="Google Shape;42;p29"/>
          <p:cNvSpPr txBox="1"/>
          <p:nvPr/>
        </p:nvSpPr>
        <p:spPr>
          <a:xfrm>
            <a:off x="887413" y="11113"/>
            <a:ext cx="7651750" cy="13700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a:solidFill>
                <a:schemeClr val="dk1"/>
              </a:solidFill>
              <a:latin typeface="Open Sans"/>
              <a:ea typeface="Open Sans"/>
              <a:cs typeface="Open Sans"/>
              <a:sym typeface="Open Sans"/>
            </a:endParaRPr>
          </a:p>
        </p:txBody>
      </p:sp>
      <p:sp>
        <p:nvSpPr>
          <p:cNvPr id="43" name="Google Shape;43;p29"/>
          <p:cNvSpPr txBox="1"/>
          <p:nvPr/>
        </p:nvSpPr>
        <p:spPr>
          <a:xfrm>
            <a:off x="835025" y="46038"/>
            <a:ext cx="7651750" cy="1362075"/>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4400">
              <a:solidFill>
                <a:schemeClr val="dk1"/>
              </a:solidFill>
              <a:latin typeface="Open Sans"/>
              <a:ea typeface="Open Sans"/>
              <a:cs typeface="Open Sans"/>
              <a:sym typeface="Open Sans"/>
            </a:endParaRPr>
          </a:p>
        </p:txBody>
      </p:sp>
      <p:sp>
        <p:nvSpPr>
          <p:cNvPr id="44" name="Google Shape;4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11785600" y="6497638"/>
            <a:ext cx="406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9"/>
        <p:cNvGrpSpPr/>
        <p:nvPr/>
      </p:nvGrpSpPr>
      <p:grpSpPr>
        <a:xfrm>
          <a:off x="0" y="0"/>
          <a:ext cx="0" cy="0"/>
          <a:chOff x="0" y="0"/>
          <a:chExt cx="0" cy="0"/>
        </a:xfrm>
      </p:grpSpPr>
      <p:pic>
        <p:nvPicPr>
          <p:cNvPr id="50" name="Google Shape;50;p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0"/>
          <p:cNvSpPr txBox="1"/>
          <p:nvPr/>
        </p:nvSpPr>
        <p:spPr>
          <a:xfrm>
            <a:off x="865188" y="1425575"/>
            <a:ext cx="5992812" cy="34893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2000" b="0" i="0">
              <a:solidFill>
                <a:srgbClr val="9CC2E5"/>
              </a:solidFill>
              <a:latin typeface="Open Sans"/>
              <a:ea typeface="Open Sans"/>
              <a:cs typeface="Open Sans"/>
              <a:sym typeface="Open Sans"/>
            </a:endParaRPr>
          </a:p>
        </p:txBody>
      </p:sp>
      <p:sp>
        <p:nvSpPr>
          <p:cNvPr id="52" name="Google Shape;52;p30"/>
          <p:cNvSpPr txBox="1"/>
          <p:nvPr/>
        </p:nvSpPr>
        <p:spPr>
          <a:xfrm>
            <a:off x="987425" y="198438"/>
            <a:ext cx="10515600" cy="13255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GB" sz="4400" b="0" i="0">
                <a:solidFill>
                  <a:schemeClr val="dk1"/>
                </a:solidFill>
                <a:latin typeface="Open Sans"/>
                <a:ea typeface="Open Sans"/>
                <a:cs typeface="Open Sans"/>
                <a:sym typeface="Open Sans"/>
              </a:rPr>
              <a:t>Click to edit Master title style</a:t>
            </a:r>
            <a:endParaRPr sz="4400" b="0" i="0">
              <a:solidFill>
                <a:schemeClr val="dk1"/>
              </a:solidFill>
              <a:latin typeface="Open Sans"/>
              <a:ea typeface="Open Sans"/>
              <a:cs typeface="Open Sans"/>
              <a:sym typeface="Open Sans"/>
            </a:endParaRPr>
          </a:p>
        </p:txBody>
      </p:sp>
      <p:sp>
        <p:nvSpPr>
          <p:cNvPr id="53" name="Google Shape;5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0"/>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descr="A picture containing background pattern&#10;&#10;Description automatically generated"/>
          <p:cNvPicPr preferRelativeResize="0"/>
          <p:nvPr/>
        </p:nvPicPr>
        <p:blipFill rotWithShape="1">
          <a:blip r:embed="rId3">
            <a:alphaModFix/>
          </a:blip>
          <a:srcRect/>
          <a:stretch/>
        </p:blipFill>
        <p:spPr>
          <a:xfrm>
            <a:off x="0" y="-54"/>
            <a:ext cx="12192000" cy="6858108"/>
          </a:xfrm>
          <a:prstGeom prst="rect">
            <a:avLst/>
          </a:prstGeom>
          <a:noFill/>
          <a:ln>
            <a:noFill/>
          </a:ln>
        </p:spPr>
      </p:pic>
      <p:sp>
        <p:nvSpPr>
          <p:cNvPr id="112" name="Google Shape;112;p1"/>
          <p:cNvSpPr txBox="1"/>
          <p:nvPr/>
        </p:nvSpPr>
        <p:spPr>
          <a:xfrm>
            <a:off x="8975475" y="630025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Version 2.0</a:t>
            </a:r>
            <a:endParaRPr sz="1050" b="0" i="0" u="none" strike="noStrike" cap="none">
              <a:solidFill>
                <a:schemeClr val="lt1"/>
              </a:solidFill>
              <a:latin typeface="Open Sans"/>
              <a:ea typeface="Open Sans"/>
              <a:cs typeface="Open Sans"/>
              <a:sym typeface="Open Sans"/>
            </a:endParaRPr>
          </a:p>
        </p:txBody>
      </p:sp>
      <p:sp>
        <p:nvSpPr>
          <p:cNvPr id="113" name="Google Shape;113;p1"/>
          <p:cNvSpPr txBox="1"/>
          <p:nvPr/>
        </p:nvSpPr>
        <p:spPr>
          <a:xfrm>
            <a:off x="610325" y="3590632"/>
            <a:ext cx="7659300" cy="28014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dirty="0">
                <a:solidFill>
                  <a:schemeClr val="lt1"/>
                </a:solidFill>
                <a:latin typeface="Open Sans ExtraBold"/>
                <a:ea typeface="Open Sans ExtraBold"/>
                <a:cs typeface="Open Sans ExtraBold"/>
                <a:sym typeface="Open Sans ExtraBold"/>
              </a:rPr>
              <a:t>SESSION</a:t>
            </a:r>
            <a:r>
              <a:rPr lang="en-GB" sz="4400" b="1" i="0" u="none" strike="noStrike" cap="none" dirty="0">
                <a:solidFill>
                  <a:schemeClr val="lt1"/>
                </a:solidFill>
                <a:latin typeface="Open Sans ExtraBold"/>
                <a:ea typeface="Open Sans ExtraBold"/>
                <a:cs typeface="Open Sans ExtraBold"/>
                <a:sym typeface="Open Sans ExtraBold"/>
              </a:rPr>
              <a:t> 2 </a:t>
            </a:r>
            <a:br>
              <a:rPr lang="en-GB" sz="4400" b="1" i="0" u="none" strike="noStrike" cap="none" dirty="0">
                <a:solidFill>
                  <a:schemeClr val="dk1"/>
                </a:solidFill>
                <a:latin typeface="Open Sans ExtraBold"/>
                <a:ea typeface="Open Sans ExtraBold"/>
                <a:cs typeface="Open Sans ExtraBold"/>
                <a:sym typeface="Open Sans ExtraBold"/>
              </a:rPr>
            </a:br>
            <a:r>
              <a:rPr lang="en-GB" sz="4400" b="1" i="0" u="none" strike="noStrike" cap="none" dirty="0">
                <a:solidFill>
                  <a:schemeClr val="dk1"/>
                </a:solidFill>
                <a:latin typeface="Open Sans ExtraBold"/>
                <a:ea typeface="Open Sans ExtraBold"/>
                <a:cs typeface="Open Sans ExtraBold"/>
                <a:sym typeface="Open Sans ExtraBold"/>
              </a:rPr>
              <a:t>OUTILS DE MODÉLISATION ET ANALYSE DES SYSTÈMES ÉNERGÉTIQUES </a:t>
            </a:r>
            <a:endParaRPr sz="4400" b="1" i="0" u="none" strike="noStrike" cap="none" dirty="0">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610325" y="2985192"/>
            <a:ext cx="3473160" cy="677068"/>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900" b="1" i="0" u="none" strike="noStrike" cap="none" dirty="0" err="1">
                <a:solidFill>
                  <a:schemeClr val="dk1"/>
                </a:solidFill>
                <a:latin typeface="Open Sans ExtraBold"/>
                <a:ea typeface="Open Sans ExtraBold"/>
                <a:cs typeface="Open Sans ExtraBold"/>
                <a:sym typeface="Open Sans ExtraBold"/>
              </a:rPr>
              <a:t>Modèle</a:t>
            </a:r>
            <a:r>
              <a:rPr lang="en-GB" sz="1900" b="1" i="0" u="none" strike="noStrike" cap="none" dirty="0">
                <a:solidFill>
                  <a:schemeClr val="dk1"/>
                </a:solidFill>
                <a:latin typeface="Open Sans ExtraBold"/>
                <a:ea typeface="Open Sans ExtraBold"/>
                <a:cs typeface="Open Sans ExtraBold"/>
                <a:sym typeface="Open Sans ExtraBold"/>
              </a:rPr>
              <a:t> pour </a:t>
            </a:r>
            <a:r>
              <a:rPr lang="en-GB" sz="1900" b="1" i="0" u="none" strike="noStrike" cap="none" dirty="0" err="1">
                <a:solidFill>
                  <a:schemeClr val="dk1"/>
                </a:solidFill>
                <a:latin typeface="Open Sans ExtraBold"/>
                <a:ea typeface="Open Sans ExtraBold"/>
                <a:cs typeface="Open Sans ExtraBold"/>
                <a:sym typeface="Open Sans ExtraBold"/>
              </a:rPr>
              <a:t>l’Analyse</a:t>
            </a:r>
            <a:r>
              <a:rPr lang="en-GB" sz="1900" b="1" i="0" u="none" strike="noStrike" cap="none" dirty="0">
                <a:solidFill>
                  <a:schemeClr val="dk1"/>
                </a:solidFill>
                <a:latin typeface="Open Sans ExtraBold"/>
                <a:ea typeface="Open Sans ExtraBold"/>
                <a:cs typeface="Open Sans ExtraBold"/>
                <a:sym typeface="Open Sans ExtraBold"/>
              </a:rPr>
              <a:t> de la </a:t>
            </a:r>
            <a:r>
              <a:rPr lang="en-GB" sz="1900" b="1" i="0" u="none" strike="noStrike" cap="none" dirty="0" err="1">
                <a:solidFill>
                  <a:schemeClr val="dk1"/>
                </a:solidFill>
                <a:latin typeface="Open Sans ExtraBold"/>
                <a:ea typeface="Open Sans ExtraBold"/>
                <a:cs typeface="Open Sans ExtraBold"/>
                <a:sym typeface="Open Sans ExtraBold"/>
              </a:rPr>
              <a:t>Demande</a:t>
            </a:r>
            <a:r>
              <a:rPr lang="en-GB" sz="1900" b="1" i="0" u="none" strike="noStrike" cap="none" dirty="0">
                <a:solidFill>
                  <a:schemeClr val="dk1"/>
                </a:solidFill>
                <a:latin typeface="Open Sans ExtraBold"/>
                <a:ea typeface="Open Sans ExtraBold"/>
                <a:cs typeface="Open Sans ExtraBold"/>
                <a:sym typeface="Open Sans ExtraBold"/>
              </a:rPr>
              <a:t> </a:t>
            </a:r>
            <a:r>
              <a:rPr lang="en-GB" sz="1900" b="1" i="0" u="none" strike="noStrike" cap="none" dirty="0" err="1">
                <a:solidFill>
                  <a:schemeClr val="dk1"/>
                </a:solidFill>
                <a:latin typeface="Open Sans ExtraBold"/>
                <a:ea typeface="Open Sans ExtraBold"/>
                <a:cs typeface="Open Sans ExtraBold"/>
                <a:sym typeface="Open Sans ExtraBold"/>
              </a:rPr>
              <a:t>d’Energie</a:t>
            </a:r>
            <a:endParaRPr sz="1900" b="1" i="0" u="none" strike="noStrike" cap="none" dirty="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0" descr="Graphical user interface, text&#10;&#10;Description automatically generated"/>
          <p:cNvPicPr preferRelativeResize="0"/>
          <p:nvPr/>
        </p:nvPicPr>
        <p:blipFill rotWithShape="1">
          <a:blip r:embed="rId3">
            <a:alphaModFix/>
          </a:blip>
          <a:srcRect/>
          <a:stretch/>
        </p:blipFill>
        <p:spPr>
          <a:xfrm>
            <a:off x="0" y="2422"/>
            <a:ext cx="12192000" cy="6858000"/>
          </a:xfrm>
          <a:prstGeom prst="rect">
            <a:avLst/>
          </a:prstGeom>
          <a:noFill/>
          <a:ln>
            <a:noFill/>
          </a:ln>
        </p:spPr>
      </p:pic>
      <p:pic>
        <p:nvPicPr>
          <p:cNvPr id="263" name="Google Shape;263;p10"/>
          <p:cNvPicPr preferRelativeResize="0"/>
          <p:nvPr/>
        </p:nvPicPr>
        <p:blipFill rotWithShape="1">
          <a:blip r:embed="rId4">
            <a:alphaModFix/>
          </a:blip>
          <a:srcRect t="18764" r="22856"/>
          <a:stretch/>
        </p:blipFill>
        <p:spPr>
          <a:xfrm>
            <a:off x="7995945" y="2864881"/>
            <a:ext cx="2516514" cy="1759359"/>
          </a:xfrm>
          <a:prstGeom prst="rect">
            <a:avLst/>
          </a:prstGeom>
          <a:noFill/>
          <a:ln>
            <a:noFill/>
          </a:ln>
        </p:spPr>
      </p:pic>
      <p:sp>
        <p:nvSpPr>
          <p:cNvPr id="264" name="Google Shape;264;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65" name="Google Shape;265;p10"/>
          <p:cNvSpPr txBox="1"/>
          <p:nvPr/>
        </p:nvSpPr>
        <p:spPr>
          <a:xfrm>
            <a:off x="887215" y="2150297"/>
            <a:ext cx="7027071" cy="38823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grpSp>
        <p:nvGrpSpPr>
          <p:cNvPr id="266" name="Google Shape;266;p10"/>
          <p:cNvGrpSpPr/>
          <p:nvPr/>
        </p:nvGrpSpPr>
        <p:grpSpPr>
          <a:xfrm>
            <a:off x="7803124" y="2136992"/>
            <a:ext cx="3753171" cy="2388879"/>
            <a:chOff x="5293037" y="1569377"/>
            <a:chExt cx="4033169" cy="2388879"/>
          </a:xfrm>
        </p:grpSpPr>
        <p:grpSp>
          <p:nvGrpSpPr>
            <p:cNvPr id="267" name="Google Shape;267;p10"/>
            <p:cNvGrpSpPr/>
            <p:nvPr/>
          </p:nvGrpSpPr>
          <p:grpSpPr>
            <a:xfrm>
              <a:off x="5527623" y="2314822"/>
              <a:ext cx="1709081" cy="1643434"/>
              <a:chOff x="3957638" y="1870075"/>
              <a:chExt cx="2460840" cy="2058988"/>
            </a:xfrm>
          </p:grpSpPr>
          <p:cxnSp>
            <p:nvCxnSpPr>
              <p:cNvPr id="268" name="Google Shape;268;p10"/>
              <p:cNvCxnSpPr/>
              <p:nvPr/>
            </p:nvCxnSpPr>
            <p:spPr>
              <a:xfrm rot="5400000">
                <a:off x="5219700" y="2898775"/>
                <a:ext cx="2058988" cy="1588"/>
              </a:xfrm>
              <a:prstGeom prst="straightConnector1">
                <a:avLst/>
              </a:prstGeom>
              <a:noFill/>
              <a:ln w="25400" cap="flat" cmpd="sng">
                <a:solidFill>
                  <a:srgbClr val="B02634"/>
                </a:solidFill>
                <a:prstDash val="solid"/>
                <a:miter lim="800000"/>
                <a:headEnd type="none" w="sm" len="sm"/>
                <a:tailEnd type="none" w="sm" len="sm"/>
              </a:ln>
            </p:spPr>
          </p:cxnSp>
          <p:grpSp>
            <p:nvGrpSpPr>
              <p:cNvPr id="269" name="Google Shape;269;p10"/>
              <p:cNvGrpSpPr/>
              <p:nvPr/>
            </p:nvGrpSpPr>
            <p:grpSpPr>
              <a:xfrm>
                <a:off x="3957638" y="2401341"/>
                <a:ext cx="2460840" cy="997497"/>
                <a:chOff x="3957638" y="2401341"/>
                <a:chExt cx="2460840" cy="997497"/>
              </a:xfrm>
            </p:grpSpPr>
            <p:sp>
              <p:nvSpPr>
                <p:cNvPr id="270" name="Google Shape;270;p10"/>
                <p:cNvSpPr/>
                <p:nvPr/>
              </p:nvSpPr>
              <p:spPr>
                <a:xfrm>
                  <a:off x="3957638" y="2840038"/>
                  <a:ext cx="2325687" cy="558800"/>
                </a:xfrm>
                <a:custGeom>
                  <a:avLst/>
                  <a:gdLst/>
                  <a:ahLst/>
                  <a:cxnLst/>
                  <a:rect l="l" t="t" r="r" b="b"/>
                  <a:pathLst>
                    <a:path w="2326640" h="558800" extrusionOk="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71" name="Google Shape;271;p10"/>
                <p:cNvSpPr txBox="1"/>
                <p:nvPr/>
              </p:nvSpPr>
              <p:spPr>
                <a:xfrm>
                  <a:off x="4097554" y="2401341"/>
                  <a:ext cx="2320924" cy="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Historique</a:t>
                  </a:r>
                  <a:endParaRPr/>
                </a:p>
              </p:txBody>
            </p:sp>
          </p:grpSp>
        </p:grpSp>
        <p:grpSp>
          <p:nvGrpSpPr>
            <p:cNvPr id="272" name="Google Shape;272;p10"/>
            <p:cNvGrpSpPr/>
            <p:nvPr/>
          </p:nvGrpSpPr>
          <p:grpSpPr>
            <a:xfrm>
              <a:off x="7162652" y="2183677"/>
              <a:ext cx="1719661" cy="1740340"/>
              <a:chOff x="6324600" y="1676400"/>
              <a:chExt cx="2476073" cy="2180397"/>
            </a:xfrm>
          </p:grpSpPr>
          <p:sp>
            <p:nvSpPr>
              <p:cNvPr id="273" name="Google Shape;273;p10"/>
              <p:cNvSpPr/>
              <p:nvPr/>
            </p:nvSpPr>
            <p:spPr>
              <a:xfrm>
                <a:off x="6324600" y="1676400"/>
                <a:ext cx="1173163" cy="1193800"/>
              </a:xfrm>
              <a:custGeom>
                <a:avLst/>
                <a:gdLst/>
                <a:ahLst/>
                <a:cxnLst/>
                <a:rect l="l" t="t" r="r" b="b"/>
                <a:pathLst>
                  <a:path w="1173480" h="1194388" extrusionOk="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74" name="Google Shape;274;p10"/>
              <p:cNvSpPr txBox="1"/>
              <p:nvPr/>
            </p:nvSpPr>
            <p:spPr>
              <a:xfrm>
                <a:off x="6553200" y="3394077"/>
                <a:ext cx="2247473" cy="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Projeté</a:t>
                </a:r>
                <a:endParaRPr dirty="0"/>
              </a:p>
            </p:txBody>
          </p:sp>
        </p:grpSp>
        <p:grpSp>
          <p:nvGrpSpPr>
            <p:cNvPr id="275" name="Google Shape;275;p10"/>
            <p:cNvGrpSpPr/>
            <p:nvPr/>
          </p:nvGrpSpPr>
          <p:grpSpPr>
            <a:xfrm>
              <a:off x="7118582" y="1920314"/>
              <a:ext cx="2207624" cy="1629801"/>
              <a:chOff x="4764183" y="1544587"/>
              <a:chExt cx="4994635" cy="2798813"/>
            </a:xfrm>
          </p:grpSpPr>
          <p:pic>
            <p:nvPicPr>
              <p:cNvPr id="276" name="Google Shape;276;p10"/>
              <p:cNvPicPr preferRelativeResize="0"/>
              <p:nvPr/>
            </p:nvPicPr>
            <p:blipFill rotWithShape="1">
              <a:blip r:embed="rId5">
                <a:alphaModFix/>
              </a:blip>
              <a:srcRect r="2179"/>
              <a:stretch/>
            </p:blipFill>
            <p:spPr>
              <a:xfrm>
                <a:off x="4764183" y="3543300"/>
                <a:ext cx="2474816" cy="800100"/>
              </a:xfrm>
              <a:prstGeom prst="rect">
                <a:avLst/>
              </a:prstGeom>
              <a:noFill/>
              <a:ln>
                <a:noFill/>
              </a:ln>
            </p:spPr>
          </p:pic>
          <p:pic>
            <p:nvPicPr>
              <p:cNvPr id="277" name="Google Shape;277;p10"/>
              <p:cNvPicPr preferRelativeResize="0"/>
              <p:nvPr/>
            </p:nvPicPr>
            <p:blipFill rotWithShape="1">
              <a:blip r:embed="rId6">
                <a:alphaModFix/>
              </a:blip>
              <a:srcRect r="4300"/>
              <a:stretch/>
            </p:blipFill>
            <p:spPr>
              <a:xfrm>
                <a:off x="4819061" y="2667000"/>
                <a:ext cx="2419938" cy="1476376"/>
              </a:xfrm>
              <a:prstGeom prst="rect">
                <a:avLst/>
              </a:prstGeom>
              <a:noFill/>
              <a:ln>
                <a:noFill/>
              </a:ln>
            </p:spPr>
          </p:pic>
          <p:pic>
            <p:nvPicPr>
              <p:cNvPr id="278" name="Google Shape;278;p10"/>
              <p:cNvPicPr preferRelativeResize="0"/>
              <p:nvPr/>
            </p:nvPicPr>
            <p:blipFill rotWithShape="1">
              <a:blip r:embed="rId7">
                <a:alphaModFix/>
              </a:blip>
              <a:srcRect r="4371"/>
              <a:stretch/>
            </p:blipFill>
            <p:spPr>
              <a:xfrm>
                <a:off x="4764183" y="2038349"/>
                <a:ext cx="2474816" cy="2076451"/>
              </a:xfrm>
              <a:prstGeom prst="rect">
                <a:avLst/>
              </a:prstGeom>
              <a:noFill/>
              <a:ln>
                <a:noFill/>
              </a:ln>
            </p:spPr>
          </p:pic>
          <p:sp>
            <p:nvSpPr>
              <p:cNvPr id="279" name="Google Shape;279;p10"/>
              <p:cNvSpPr txBox="1"/>
              <p:nvPr/>
            </p:nvSpPr>
            <p:spPr>
              <a:xfrm>
                <a:off x="7451725" y="1628775"/>
                <a:ext cx="720727" cy="634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0" name="Google Shape;280;p10"/>
              <p:cNvSpPr txBox="1"/>
              <p:nvPr/>
            </p:nvSpPr>
            <p:spPr>
              <a:xfrm>
                <a:off x="6871854" y="1544587"/>
                <a:ext cx="2886964" cy="898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Open Sans"/>
                    <a:ea typeface="Open Sans"/>
                    <a:cs typeface="Open Sans"/>
                    <a:sym typeface="Open Sans"/>
                  </a:rPr>
                  <a:t>5% de croissance</a:t>
                </a:r>
                <a:endParaRPr sz="1400">
                  <a:solidFill>
                    <a:schemeClr val="dk1"/>
                  </a:solidFill>
                  <a:latin typeface="Open Sans"/>
                  <a:ea typeface="Open Sans"/>
                  <a:cs typeface="Open Sans"/>
                  <a:sym typeface="Open Sans"/>
                </a:endParaRPr>
              </a:p>
            </p:txBody>
          </p:sp>
          <p:sp>
            <p:nvSpPr>
              <p:cNvPr id="281" name="Google Shape;281;p10"/>
              <p:cNvSpPr txBox="1"/>
              <p:nvPr/>
            </p:nvSpPr>
            <p:spPr>
              <a:xfrm>
                <a:off x="6864653" y="2408430"/>
                <a:ext cx="2886962" cy="898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B02634"/>
                    </a:solidFill>
                    <a:latin typeface="Open Sans"/>
                    <a:ea typeface="Open Sans"/>
                    <a:cs typeface="Open Sans"/>
                    <a:sym typeface="Open Sans"/>
                  </a:rPr>
                  <a:t>2,8 % de croissance</a:t>
                </a:r>
                <a:endParaRPr sz="1400">
                  <a:solidFill>
                    <a:srgbClr val="B02634"/>
                  </a:solidFill>
                  <a:latin typeface="Open Sans"/>
                  <a:ea typeface="Open Sans"/>
                  <a:cs typeface="Open Sans"/>
                  <a:sym typeface="Open Sans"/>
                </a:endParaRPr>
              </a:p>
            </p:txBody>
          </p:sp>
        </p:grpSp>
        <p:sp>
          <p:nvSpPr>
            <p:cNvPr id="282" name="Google Shape;282;p10"/>
            <p:cNvSpPr txBox="1"/>
            <p:nvPr/>
          </p:nvSpPr>
          <p:spPr>
            <a:xfrm>
              <a:off x="5293037" y="1569377"/>
              <a:ext cx="245505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Open Sans"/>
                  <a:ea typeface="Open Sans"/>
                  <a:cs typeface="Open Sans"/>
                  <a:sym typeface="Open Sans"/>
                </a:rPr>
                <a:t>Consommation</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totale</a:t>
              </a:r>
              <a:endParaRPr lang="en-GB" sz="16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600" dirty="0" err="1">
                  <a:solidFill>
                    <a:schemeClr val="dk1"/>
                  </a:solidFill>
                  <a:latin typeface="Open Sans"/>
                  <a:ea typeface="Open Sans"/>
                  <a:cs typeface="Open Sans"/>
                  <a:sym typeface="Open Sans"/>
                </a:rPr>
                <a:t>d'électricité</a:t>
              </a:r>
              <a:r>
                <a:rPr lang="en-GB" sz="1600" dirty="0">
                  <a:solidFill>
                    <a:schemeClr val="dk1"/>
                  </a:solidFill>
                  <a:latin typeface="Open Sans"/>
                  <a:ea typeface="Open Sans"/>
                  <a:cs typeface="Open Sans"/>
                  <a:sym typeface="Open Sans"/>
                </a:rPr>
                <a:t> [kWh]</a:t>
              </a:r>
              <a:endParaRPr dirty="0"/>
            </a:p>
          </p:txBody>
        </p:sp>
      </p:grpSp>
      <p:cxnSp>
        <p:nvCxnSpPr>
          <p:cNvPr id="283" name="Google Shape;283;p10"/>
          <p:cNvCxnSpPr/>
          <p:nvPr/>
        </p:nvCxnSpPr>
        <p:spPr>
          <a:xfrm rot="10800000">
            <a:off x="8023169" y="2797012"/>
            <a:ext cx="0" cy="388073"/>
          </a:xfrm>
          <a:prstGeom prst="straightConnector1">
            <a:avLst/>
          </a:prstGeom>
          <a:noFill/>
          <a:ln w="9525" cap="flat" cmpd="sng">
            <a:solidFill>
              <a:srgbClr val="298EFF"/>
            </a:solidFill>
            <a:prstDash val="solid"/>
            <a:miter lim="800000"/>
            <a:headEnd type="none" w="sm" len="sm"/>
            <a:tailEnd type="triangle" w="med" len="med"/>
          </a:ln>
        </p:spPr>
      </p:cxnSp>
      <p:cxnSp>
        <p:nvCxnSpPr>
          <p:cNvPr id="284" name="Google Shape;284;p10"/>
          <p:cNvCxnSpPr/>
          <p:nvPr/>
        </p:nvCxnSpPr>
        <p:spPr>
          <a:xfrm rot="10800000" flipH="1">
            <a:off x="10026943" y="4518473"/>
            <a:ext cx="551736" cy="1"/>
          </a:xfrm>
          <a:prstGeom prst="straightConnector1">
            <a:avLst/>
          </a:prstGeom>
          <a:noFill/>
          <a:ln w="9525" cap="flat" cmpd="sng">
            <a:solidFill>
              <a:srgbClr val="298EFF"/>
            </a:solidFill>
            <a:prstDash val="solid"/>
            <a:miter lim="800000"/>
            <a:headEnd type="none" w="sm" len="sm"/>
            <a:tailEnd type="triangle" w="med" len="med"/>
          </a:ln>
        </p:spPr>
      </p:cxnSp>
      <p:sp>
        <p:nvSpPr>
          <p:cNvPr id="285" name="Google Shape;285;p10"/>
          <p:cNvSpPr txBox="1">
            <a:spLocks noGrp="1"/>
          </p:cNvSpPr>
          <p:nvPr>
            <p:ph type="body" idx="1"/>
          </p:nvPr>
        </p:nvSpPr>
        <p:spPr>
          <a:xfrm>
            <a:off x="482885" y="1507672"/>
            <a:ext cx="7591026" cy="49475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dirty="0">
                <a:solidFill>
                  <a:srgbClr val="9CC2E5"/>
                </a:solidFill>
                <a:latin typeface="Open Sans"/>
                <a:ea typeface="Open Sans"/>
                <a:cs typeface="Open Sans"/>
                <a:sym typeface="Open Sans"/>
              </a:rPr>
              <a:t>2.2.3. Les projections </a:t>
            </a:r>
            <a:r>
              <a:rPr lang="en-GB" sz="2000" b="1" dirty="0" err="1">
                <a:solidFill>
                  <a:srgbClr val="9CC2E5"/>
                </a:solidFill>
                <a:latin typeface="Open Sans"/>
                <a:ea typeface="Open Sans"/>
                <a:cs typeface="Open Sans"/>
                <a:sym typeface="Open Sans"/>
              </a:rPr>
              <a:t>descendantes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partent</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l'analyse</a:t>
            </a:r>
            <a:r>
              <a:rPr lang="en-GB" sz="2000" b="1" dirty="0">
                <a:solidFill>
                  <a:srgbClr val="9CC2E5"/>
                </a:solidFill>
                <a:latin typeface="Open Sans"/>
                <a:ea typeface="Open Sans"/>
                <a:cs typeface="Open Sans"/>
                <a:sym typeface="Open Sans"/>
              </a:rPr>
              <a:t> </a:t>
            </a:r>
            <a:br>
              <a:rPr lang="en-GB" sz="2000" b="1" dirty="0">
                <a:latin typeface="Open Sans"/>
                <a:ea typeface="Open Sans"/>
                <a:cs typeface="Open Sans"/>
                <a:sym typeface="Open Sans"/>
              </a:rPr>
            </a:br>
            <a:r>
              <a:rPr lang="en-GB" sz="2000" b="1" dirty="0" err="1">
                <a:solidFill>
                  <a:srgbClr val="9CC2E5"/>
                </a:solidFill>
                <a:latin typeface="Open Sans"/>
                <a:ea typeface="Open Sans"/>
                <a:cs typeface="Open Sans"/>
                <a:sym typeface="Open Sans"/>
              </a:rPr>
              <a:t>historique</a:t>
            </a:r>
            <a:r>
              <a:rPr lang="en-GB" sz="2000" b="1" dirty="0">
                <a:solidFill>
                  <a:srgbClr val="9CC2E5"/>
                </a:solidFill>
                <a:latin typeface="Open Sans"/>
                <a:ea typeface="Open Sans"/>
                <a:cs typeface="Open Sans"/>
                <a:sym typeface="Open Sans"/>
              </a:rPr>
              <a:t> de la </a:t>
            </a:r>
            <a:r>
              <a:rPr lang="en-GB" sz="2000" b="1" dirty="0" err="1">
                <a:solidFill>
                  <a:srgbClr val="9CC2E5"/>
                </a:solidFill>
                <a:latin typeface="Open Sans"/>
                <a:ea typeface="Open Sans"/>
                <a:cs typeface="Open Sans"/>
                <a:sym typeface="Open Sans"/>
              </a:rPr>
              <a:t>consommation</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totale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d'énergie</a:t>
            </a:r>
            <a:endParaRPr sz="2000" dirty="0">
              <a:solidFill>
                <a:srgbClr val="9CC2E5"/>
              </a:solidFill>
            </a:endParaRPr>
          </a:p>
          <a:p>
            <a:pPr marL="0" lvl="0" indent="0" algn="l" rtl="0">
              <a:lnSpc>
                <a:spcPct val="100000"/>
              </a:lnSpc>
              <a:spcBef>
                <a:spcPts val="1000"/>
              </a:spcBef>
              <a:spcAft>
                <a:spcPts val="0"/>
              </a:spcAft>
              <a:buClr>
                <a:srgbClr val="333333"/>
              </a:buClr>
              <a:buSzPts val="1800"/>
              <a:buNone/>
            </a:pPr>
            <a:r>
              <a:rPr lang="en-GB" sz="1800" b="1" dirty="0" err="1">
                <a:latin typeface="Open Sans"/>
                <a:ea typeface="Open Sans"/>
                <a:cs typeface="Open Sans"/>
                <a:sym typeface="Open Sans"/>
              </a:rPr>
              <a:t>L'approche</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descendante</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est</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basée</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sur</a:t>
            </a:r>
            <a:r>
              <a:rPr lang="en-GB" sz="1800" b="1" dirty="0">
                <a:latin typeface="Open Sans"/>
                <a:ea typeface="Open Sans"/>
                <a:cs typeface="Open Sans"/>
                <a:sym typeface="Open Sans"/>
              </a:rPr>
              <a:t> </a:t>
            </a:r>
            <a:endParaRPr sz="1800" b="1" dirty="0"/>
          </a:p>
          <a:p>
            <a:pPr marL="342900" lvl="0" indent="-342900" algn="l" rtl="0">
              <a:lnSpc>
                <a:spcPct val="100000"/>
              </a:lnSpc>
              <a:spcBef>
                <a:spcPts val="1000"/>
              </a:spcBef>
              <a:spcAft>
                <a:spcPts val="0"/>
              </a:spcAft>
              <a:buClr>
                <a:srgbClr val="333333"/>
              </a:buClr>
              <a:buSzPts val="1800"/>
              <a:buChar char="•"/>
            </a:pPr>
            <a:r>
              <a:rPr lang="en-GB" sz="1800" dirty="0"/>
              <a:t>Les r</a:t>
            </a:r>
            <a:r>
              <a:rPr lang="en-GB" sz="1800" dirty="0">
                <a:latin typeface="Open Sans"/>
                <a:ea typeface="Open Sans"/>
                <a:cs typeface="Open Sans"/>
                <a:sym typeface="Open Sans"/>
              </a:rPr>
              <a:t>elations </a:t>
            </a:r>
            <a:r>
              <a:rPr lang="en-GB" sz="1800" dirty="0" err="1">
                <a:latin typeface="Open Sans"/>
                <a:ea typeface="Open Sans"/>
                <a:cs typeface="Open Sans"/>
                <a:sym typeface="Open Sans"/>
              </a:rPr>
              <a:t>historiques</a:t>
            </a:r>
            <a:r>
              <a:rPr lang="en-GB" sz="1800" dirty="0">
                <a:latin typeface="Open Sans"/>
                <a:ea typeface="Open Sans"/>
                <a:cs typeface="Open Sans"/>
                <a:sym typeface="Open Sans"/>
              </a:rPr>
              <a:t> entre les </a:t>
            </a:r>
            <a:r>
              <a:rPr lang="en-GB" sz="1800" dirty="0" err="1">
                <a:latin typeface="Open Sans"/>
                <a:ea typeface="Open Sans"/>
                <a:cs typeface="Open Sans"/>
                <a:sym typeface="Open Sans"/>
              </a:rPr>
              <a:t>consommations</a:t>
            </a:r>
            <a:r>
              <a:rPr lang="en-GB" sz="1800" dirty="0">
                <a:latin typeface="Open Sans"/>
                <a:ea typeface="Open Sans"/>
                <a:cs typeface="Open Sans"/>
                <a:sym typeface="Open Sans"/>
              </a:rPr>
              <a:t> </a:t>
            </a:r>
            <a:r>
              <a:rPr lang="en-GB" sz="1800" dirty="0" err="1">
                <a:latin typeface="Open Sans"/>
                <a:ea typeface="Open Sans"/>
                <a:cs typeface="Open Sans"/>
                <a:sym typeface="Open Sans"/>
              </a:rPr>
              <a:t>d'énergie</a:t>
            </a:r>
            <a:r>
              <a:rPr lang="en-GB" sz="1800" dirty="0">
                <a:latin typeface="Open Sans"/>
                <a:ea typeface="Open Sans"/>
                <a:cs typeface="Open Sans"/>
                <a:sym typeface="Open Sans"/>
              </a:rPr>
              <a:t>,</a:t>
            </a:r>
            <a:endParaRPr sz="1800" dirty="0"/>
          </a:p>
          <a:p>
            <a:pPr marL="342900" lvl="0" indent="-342900" algn="l" rtl="0">
              <a:lnSpc>
                <a:spcPct val="100000"/>
              </a:lnSpc>
              <a:spcBef>
                <a:spcPts val="1000"/>
              </a:spcBef>
              <a:spcAft>
                <a:spcPts val="0"/>
              </a:spcAft>
              <a:buClr>
                <a:srgbClr val="333333"/>
              </a:buClr>
              <a:buSzPts val="1800"/>
              <a:buChar char="•"/>
            </a:pPr>
            <a:r>
              <a:rPr lang="en-GB" sz="1800" dirty="0">
                <a:latin typeface="Open Sans"/>
                <a:ea typeface="Open Sans"/>
                <a:cs typeface="Open Sans"/>
                <a:sym typeface="Open Sans"/>
              </a:rPr>
              <a:t>Des </a:t>
            </a:r>
            <a:r>
              <a:rPr lang="en-GB" sz="1800" dirty="0" err="1">
                <a:latin typeface="Open Sans"/>
                <a:ea typeface="Open Sans"/>
                <a:cs typeface="Open Sans"/>
                <a:sym typeface="Open Sans"/>
              </a:rPr>
              <a:t>paramètres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ou</a:t>
            </a:r>
            <a:r>
              <a:rPr lang="en-GB" sz="1800" dirty="0">
                <a:latin typeface="Open Sans"/>
                <a:ea typeface="Open Sans"/>
                <a:cs typeface="Open Sans"/>
                <a:sym typeface="Open Sans"/>
              </a:rPr>
              <a:t> </a:t>
            </a:r>
            <a:r>
              <a:rPr lang="en-GB" sz="1800" dirty="0" err="1">
                <a:latin typeface="Open Sans"/>
                <a:ea typeface="Open Sans"/>
                <a:cs typeface="Open Sans"/>
                <a:sym typeface="Open Sans"/>
              </a:rPr>
              <a:t>indicateurs</a:t>
            </a:r>
            <a:r>
              <a:rPr lang="en-GB" sz="1800" dirty="0">
                <a:latin typeface="Open Sans"/>
                <a:ea typeface="Open Sans"/>
                <a:cs typeface="Open Sans"/>
                <a:sym typeface="Open Sans"/>
              </a:rPr>
              <a:t> </a:t>
            </a:r>
            <a:r>
              <a:rPr lang="en-GB" sz="1800" dirty="0" err="1">
                <a:latin typeface="Open Sans"/>
                <a:ea typeface="Open Sans"/>
                <a:cs typeface="Open Sans"/>
                <a:sym typeface="Open Sans"/>
              </a:rPr>
              <a:t>bien</a:t>
            </a:r>
            <a:r>
              <a:rPr lang="en-GB" sz="1800" dirty="0">
                <a:latin typeface="Open Sans"/>
                <a:ea typeface="Open Sans"/>
                <a:cs typeface="Open Sans"/>
                <a:sym typeface="Open Sans"/>
              </a:rPr>
              <a:t> </a:t>
            </a:r>
            <a:r>
              <a:rPr lang="en-GB" sz="1800" dirty="0" err="1">
                <a:latin typeface="Open Sans"/>
                <a:ea typeface="Open Sans"/>
                <a:cs typeface="Open Sans"/>
                <a:sym typeface="Open Sans"/>
              </a:rPr>
              <a:t>connus</a:t>
            </a:r>
            <a:r>
              <a:rPr lang="en-GB" sz="1800" dirty="0">
                <a:latin typeface="Open Sans"/>
                <a:ea typeface="Open Sans"/>
                <a:cs typeface="Open Sans"/>
                <a:sym typeface="Open Sans"/>
              </a:rPr>
              <a:t>, </a:t>
            </a:r>
            <a:r>
              <a:rPr lang="en-GB" sz="1800" dirty="0" err="1">
                <a:latin typeface="Open Sans"/>
                <a:ea typeface="Open Sans"/>
                <a:cs typeface="Open Sans"/>
                <a:sym typeface="Open Sans"/>
              </a:rPr>
              <a:t>tels</a:t>
            </a:r>
            <a:r>
              <a:rPr lang="en-GB" sz="1800" dirty="0">
                <a:latin typeface="Open Sans"/>
                <a:ea typeface="Open Sans"/>
                <a:cs typeface="Open Sans"/>
                <a:sym typeface="Open Sans"/>
              </a:rPr>
              <a:t> </a:t>
            </a:r>
            <a:r>
              <a:rPr lang="en-GB" sz="1800" dirty="0" err="1">
                <a:latin typeface="Open Sans"/>
                <a:ea typeface="Open Sans"/>
                <a:cs typeface="Open Sans"/>
                <a:sym typeface="Open Sans"/>
              </a:rPr>
              <a:t>que</a:t>
            </a:r>
            <a:r>
              <a:rPr lang="en-GB" sz="1800" dirty="0">
                <a:latin typeface="Open Sans"/>
                <a:ea typeface="Open Sans"/>
                <a:cs typeface="Open Sans"/>
                <a:sym typeface="Open Sans"/>
              </a:rPr>
              <a:t> </a:t>
            </a:r>
            <a:br>
              <a:rPr lang="en-GB" sz="1800" dirty="0">
                <a:latin typeface="Open Sans"/>
                <a:ea typeface="Open Sans"/>
                <a:cs typeface="Open Sans"/>
                <a:sym typeface="Open Sans"/>
              </a:rPr>
            </a:br>
            <a:r>
              <a:rPr lang="en-GB" sz="1800" dirty="0">
                <a:latin typeface="Open Sans"/>
                <a:ea typeface="Open Sans"/>
                <a:cs typeface="Open Sans"/>
                <a:sym typeface="Open Sans"/>
              </a:rPr>
              <a:t>la population,</a:t>
            </a:r>
            <a:endParaRPr sz="1800" dirty="0"/>
          </a:p>
          <a:p>
            <a:pPr marL="342900" lvl="0" indent="-342900" algn="l" rtl="0">
              <a:lnSpc>
                <a:spcPct val="100000"/>
              </a:lnSpc>
              <a:spcBef>
                <a:spcPts val="1000"/>
              </a:spcBef>
              <a:spcAft>
                <a:spcPts val="0"/>
              </a:spcAft>
              <a:buClr>
                <a:srgbClr val="333333"/>
              </a:buClr>
              <a:buSzPts val="1800"/>
              <a:buChar char="•"/>
            </a:pPr>
            <a:r>
              <a:rPr lang="en-GB" sz="1800" dirty="0" err="1">
                <a:latin typeface="Open Sans"/>
                <a:ea typeface="Open Sans"/>
                <a:cs typeface="Open Sans"/>
                <a:sym typeface="Open Sans"/>
              </a:rPr>
              <a:t>Certains</a:t>
            </a:r>
            <a:r>
              <a:rPr lang="en-GB" sz="1800" dirty="0">
                <a:latin typeface="Open Sans"/>
                <a:ea typeface="Open Sans"/>
                <a:cs typeface="Open Sans"/>
                <a:sym typeface="Open Sans"/>
              </a:rPr>
              <a:t> </a:t>
            </a:r>
            <a:r>
              <a:rPr lang="en-GB" sz="1800" dirty="0" err="1">
                <a:latin typeface="Open Sans"/>
                <a:ea typeface="Open Sans"/>
                <a:cs typeface="Open Sans"/>
                <a:sym typeface="Open Sans"/>
              </a:rPr>
              <a:t>facteurs</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économiques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tels</a:t>
            </a:r>
            <a:r>
              <a:rPr lang="en-GB" sz="1800" dirty="0">
                <a:latin typeface="Open Sans"/>
                <a:ea typeface="Open Sans"/>
                <a:cs typeface="Open Sans"/>
                <a:sym typeface="Open Sans"/>
              </a:rPr>
              <a:t> </a:t>
            </a:r>
            <a:r>
              <a:rPr lang="en-GB" sz="1800" dirty="0" err="1">
                <a:latin typeface="Open Sans"/>
                <a:ea typeface="Open Sans"/>
                <a:cs typeface="Open Sans"/>
                <a:sym typeface="Open Sans"/>
              </a:rPr>
              <a:t>que</a:t>
            </a:r>
            <a:r>
              <a:rPr lang="en-GB" sz="1800" dirty="0">
                <a:latin typeface="Open Sans"/>
                <a:ea typeface="Open Sans"/>
                <a:cs typeface="Open Sans"/>
                <a:sym typeface="Open Sans"/>
              </a:rPr>
              <a:t> le prix et le </a:t>
            </a:r>
            <a:r>
              <a:rPr lang="en-GB" sz="1800" dirty="0" err="1">
                <a:latin typeface="Open Sans"/>
                <a:ea typeface="Open Sans"/>
                <a:cs typeface="Open Sans"/>
                <a:sym typeface="Open Sans"/>
              </a:rPr>
              <a:t>revenu</a:t>
            </a:r>
            <a:r>
              <a:rPr lang="en-GB" sz="1800" dirty="0">
                <a:latin typeface="Open Sans"/>
                <a:ea typeface="Open Sans"/>
                <a:cs typeface="Open Sans"/>
                <a:sym typeface="Open Sans"/>
              </a:rPr>
              <a:t> </a:t>
            </a:r>
            <a:br>
              <a:rPr lang="en-GB" sz="1800" dirty="0">
                <a:latin typeface="Open Sans"/>
                <a:ea typeface="Open Sans"/>
                <a:cs typeface="Open Sans"/>
                <a:sym typeface="Open Sans"/>
              </a:rPr>
            </a:br>
            <a:r>
              <a:rPr lang="en-GB" sz="1800" dirty="0" err="1">
                <a:latin typeface="Open Sans"/>
                <a:ea typeface="Open Sans"/>
                <a:cs typeface="Open Sans"/>
                <a:sym typeface="Open Sans"/>
              </a:rPr>
              <a:t>l'élasticité</a:t>
            </a:r>
            <a:r>
              <a:rPr lang="en-GB" sz="1800" dirty="0">
                <a:latin typeface="Open Sans"/>
                <a:ea typeface="Open Sans"/>
                <a:cs typeface="Open Sans"/>
                <a:sym typeface="Open Sans"/>
              </a:rPr>
              <a:t> de la </a:t>
            </a:r>
            <a:r>
              <a:rPr lang="en-GB" sz="1800" dirty="0" err="1">
                <a:latin typeface="Open Sans"/>
                <a:ea typeface="Open Sans"/>
                <a:cs typeface="Open Sans"/>
                <a:sym typeface="Open Sans"/>
              </a:rPr>
              <a:t>demande</a:t>
            </a:r>
            <a:r>
              <a:rPr lang="en-GB" sz="1800" dirty="0">
                <a:latin typeface="Open Sans"/>
                <a:ea typeface="Open Sans"/>
                <a:cs typeface="Open Sans"/>
                <a:sym typeface="Open Sans"/>
              </a:rPr>
              <a:t>. </a:t>
            </a:r>
            <a:endParaRPr sz="1800" dirty="0"/>
          </a:p>
          <a:p>
            <a:pPr marL="0" lvl="0" indent="0" algn="l" rtl="0">
              <a:lnSpc>
                <a:spcPct val="100000"/>
              </a:lnSpc>
              <a:spcBef>
                <a:spcPts val="1000"/>
              </a:spcBef>
              <a:spcAft>
                <a:spcPts val="0"/>
              </a:spcAft>
              <a:buClr>
                <a:srgbClr val="333333"/>
              </a:buClr>
              <a:buSzPts val="1800"/>
              <a:buNone/>
            </a:pPr>
            <a:r>
              <a:rPr lang="en-GB" sz="1800" b="1" dirty="0">
                <a:latin typeface="Open Sans"/>
                <a:ea typeface="Open Sans"/>
                <a:cs typeface="Open Sans"/>
                <a:sym typeface="Open Sans"/>
              </a:rPr>
              <a:t>Les relations </a:t>
            </a:r>
            <a:r>
              <a:rPr lang="en-GB" sz="1800" b="1" dirty="0" err="1">
                <a:latin typeface="Open Sans"/>
                <a:ea typeface="Open Sans"/>
                <a:cs typeface="Open Sans"/>
                <a:sym typeface="Open Sans"/>
              </a:rPr>
              <a:t>sont</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généralement</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identifiées</a:t>
            </a:r>
            <a:r>
              <a:rPr lang="en-GB" sz="1800" b="1" dirty="0">
                <a:latin typeface="Open Sans"/>
                <a:ea typeface="Open Sans"/>
                <a:cs typeface="Open Sans"/>
                <a:sym typeface="Open Sans"/>
              </a:rPr>
              <a:t> par </a:t>
            </a:r>
            <a:r>
              <a:rPr lang="en-GB" sz="1800" b="1" dirty="0" err="1">
                <a:latin typeface="Open Sans"/>
                <a:ea typeface="Open Sans"/>
                <a:cs typeface="Open Sans"/>
                <a:sym typeface="Open Sans"/>
              </a:rPr>
              <a:t>une</a:t>
            </a:r>
            <a:r>
              <a:rPr lang="en-GB" sz="1800" b="1" dirty="0">
                <a:latin typeface="Open Sans"/>
                <a:ea typeface="Open Sans"/>
                <a:cs typeface="Open Sans"/>
                <a:sym typeface="Open Sans"/>
              </a:rPr>
              <a:t> analyse </a:t>
            </a:r>
            <a:r>
              <a:rPr lang="en-GB" sz="1800" b="1" dirty="0" err="1">
                <a:latin typeface="Open Sans"/>
                <a:ea typeface="Open Sans"/>
                <a:cs typeface="Open Sans"/>
                <a:sym typeface="Open Sans"/>
              </a:rPr>
              <a:t>statistique</a:t>
            </a:r>
            <a:endParaRPr sz="1800" b="1" dirty="0"/>
          </a:p>
          <a:p>
            <a:pPr marL="342900" lvl="0" indent="-342900" algn="l" rtl="0">
              <a:lnSpc>
                <a:spcPct val="100000"/>
              </a:lnSpc>
              <a:spcBef>
                <a:spcPts val="1000"/>
              </a:spcBef>
              <a:spcAft>
                <a:spcPts val="0"/>
              </a:spcAft>
              <a:buClr>
                <a:srgbClr val="333333"/>
              </a:buClr>
              <a:buSzPts val="1800"/>
              <a:buChar char="•"/>
            </a:pPr>
            <a:r>
              <a:rPr lang="en-GB" sz="1800" dirty="0" err="1">
                <a:latin typeface="Open Sans"/>
                <a:ea typeface="Open Sans"/>
                <a:cs typeface="Open Sans"/>
                <a:sym typeface="Open Sans"/>
              </a:rPr>
              <a:t>Appliquer</a:t>
            </a:r>
            <a:r>
              <a:rPr lang="en-GB" sz="1800" dirty="0">
                <a:latin typeface="Open Sans"/>
                <a:ea typeface="Open Sans"/>
                <a:cs typeface="Open Sans"/>
                <a:sym typeface="Open Sans"/>
              </a:rPr>
              <a:t> les </a:t>
            </a:r>
            <a:r>
              <a:rPr lang="en-GB" sz="1800" dirty="0" err="1">
                <a:latin typeface="Open Sans"/>
                <a:ea typeface="Open Sans"/>
                <a:cs typeface="Open Sans"/>
                <a:sym typeface="Open Sans"/>
              </a:rPr>
              <a:t>taux</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croissance</a:t>
            </a:r>
            <a:endParaRPr sz="1800" dirty="0"/>
          </a:p>
          <a:p>
            <a:pPr marL="342900" lvl="0" indent="-342900" algn="l" rtl="0">
              <a:lnSpc>
                <a:spcPct val="100000"/>
              </a:lnSpc>
              <a:spcBef>
                <a:spcPts val="1000"/>
              </a:spcBef>
              <a:spcAft>
                <a:spcPts val="0"/>
              </a:spcAft>
              <a:buClr>
                <a:srgbClr val="333333"/>
              </a:buClr>
              <a:buSzPts val="1800"/>
              <a:buChar char="•"/>
            </a:pPr>
            <a:r>
              <a:rPr lang="en-GB" sz="1800" dirty="0" err="1">
                <a:latin typeface="Open Sans"/>
                <a:ea typeface="Open Sans"/>
                <a:cs typeface="Open Sans"/>
                <a:sym typeface="Open Sans"/>
              </a:rPr>
              <a:t>Corrélation</a:t>
            </a:r>
            <a:r>
              <a:rPr lang="en-GB" sz="1800" dirty="0">
                <a:latin typeface="Open Sans"/>
                <a:ea typeface="Open Sans"/>
                <a:cs typeface="Open Sans"/>
                <a:sym typeface="Open Sans"/>
              </a:rPr>
              <a:t> avec </a:t>
            </a:r>
            <a:r>
              <a:rPr lang="en-GB" sz="1800" dirty="0" err="1">
                <a:latin typeface="Open Sans"/>
                <a:ea typeface="Open Sans"/>
                <a:cs typeface="Open Sans"/>
                <a:sym typeface="Open Sans"/>
              </a:rPr>
              <a:t>une</a:t>
            </a:r>
            <a:r>
              <a:rPr lang="en-GB" sz="1800" dirty="0">
                <a:latin typeface="Open Sans"/>
                <a:ea typeface="Open Sans"/>
                <a:cs typeface="Open Sans"/>
                <a:sym typeface="Open Sans"/>
              </a:rPr>
              <a:t> variable </a:t>
            </a:r>
            <a:r>
              <a:rPr lang="en-GB" sz="1800" dirty="0" err="1">
                <a:latin typeface="Open Sans"/>
                <a:ea typeface="Open Sans"/>
                <a:cs typeface="Open Sans"/>
                <a:sym typeface="Open Sans"/>
              </a:rPr>
              <a:t>macroéconomique</a:t>
            </a:r>
            <a:endParaRPr sz="1800" dirty="0"/>
          </a:p>
          <a:p>
            <a:pPr marL="342900" lvl="0" indent="-342900" algn="l" rtl="0">
              <a:lnSpc>
                <a:spcPct val="100000"/>
              </a:lnSpc>
              <a:spcBef>
                <a:spcPts val="1000"/>
              </a:spcBef>
              <a:spcAft>
                <a:spcPts val="0"/>
              </a:spcAft>
              <a:buClr>
                <a:srgbClr val="333333"/>
              </a:buClr>
              <a:buSzPts val="1800"/>
              <a:buChar char="•"/>
            </a:pPr>
            <a:r>
              <a:rPr lang="en-GB" sz="1800" dirty="0" err="1">
                <a:latin typeface="Open Sans"/>
                <a:ea typeface="Open Sans"/>
                <a:cs typeface="Open Sans"/>
                <a:sym typeface="Open Sans"/>
              </a:rPr>
              <a:t>Appliquer</a:t>
            </a:r>
            <a:r>
              <a:rPr lang="en-GB" sz="1800" dirty="0">
                <a:latin typeface="Open Sans"/>
                <a:ea typeface="Open Sans"/>
                <a:cs typeface="Open Sans"/>
                <a:sym typeface="Open Sans"/>
              </a:rPr>
              <a:t> un </a:t>
            </a:r>
            <a:r>
              <a:rPr lang="en-GB" sz="1800" dirty="0" err="1">
                <a:latin typeface="Open Sans"/>
                <a:ea typeface="Open Sans"/>
                <a:cs typeface="Open Sans"/>
                <a:sym typeface="Open Sans"/>
              </a:rPr>
              <a:t>modèle</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économétrique</a:t>
            </a:r>
            <a:endParaRPr sz="1800" dirty="0"/>
          </a:p>
          <a:p>
            <a:pPr marL="228600" lvl="0" indent="-101600" algn="l" rtl="0">
              <a:lnSpc>
                <a:spcPct val="100000"/>
              </a:lnSpc>
              <a:spcBef>
                <a:spcPts val="1000"/>
              </a:spcBef>
              <a:spcAft>
                <a:spcPts val="0"/>
              </a:spcAft>
              <a:buClr>
                <a:schemeClr val="dk1"/>
              </a:buClr>
              <a:buSzPts val="2000"/>
              <a:buNone/>
            </a:pPr>
            <a:endParaRPr sz="2000" dirty="0"/>
          </a:p>
        </p:txBody>
      </p:sp>
      <p:sp>
        <p:nvSpPr>
          <p:cNvPr id="286" name="Google Shape;286;p10"/>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2.2 </a:t>
            </a:r>
            <a:r>
              <a:rPr lang="en-GB" sz="4400" dirty="0" err="1">
                <a:solidFill>
                  <a:schemeClr val="dk1"/>
                </a:solidFill>
                <a:latin typeface="Open Sans"/>
                <a:ea typeface="Open Sans"/>
                <a:cs typeface="Open Sans"/>
                <a:sym typeface="Open Sans"/>
              </a:rPr>
              <a:t>Approches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descendante</a:t>
            </a:r>
            <a:r>
              <a:rPr lang="en-GB" sz="4400" dirty="0">
                <a:solidFill>
                  <a:schemeClr val="dk1"/>
                </a:solidFill>
                <a:latin typeface="Open Sans"/>
                <a:ea typeface="Open Sans"/>
                <a:cs typeface="Open Sans"/>
                <a:sym typeface="Open Sans"/>
              </a:rPr>
              <a:t> et </a:t>
            </a:r>
            <a:r>
              <a:rPr lang="en-GB" sz="4400" dirty="0" err="1">
                <a:solidFill>
                  <a:schemeClr val="dk1"/>
                </a:solidFill>
                <a:latin typeface="Open Sans"/>
                <a:ea typeface="Open Sans"/>
                <a:cs typeface="Open Sans"/>
                <a:sym typeface="Open Sans"/>
              </a:rPr>
              <a:t>ascendante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1" descr="Graphical user interface, text&#10;&#10;Description automatically generated"/>
          <p:cNvPicPr preferRelativeResize="0"/>
          <p:nvPr/>
        </p:nvPicPr>
        <p:blipFill rotWithShape="1">
          <a:blip r:embed="rId3">
            <a:alphaModFix/>
          </a:blip>
          <a:srcRect/>
          <a:stretch/>
        </p:blipFill>
        <p:spPr>
          <a:xfrm>
            <a:off x="456" y="679"/>
            <a:ext cx="12192000" cy="6858000"/>
          </a:xfrm>
          <a:prstGeom prst="rect">
            <a:avLst/>
          </a:prstGeom>
          <a:noFill/>
          <a:ln>
            <a:noFill/>
          </a:ln>
        </p:spPr>
      </p:pic>
      <p:sp>
        <p:nvSpPr>
          <p:cNvPr id="293" name="Google Shape;293;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94" name="Google Shape;294;p11"/>
          <p:cNvSpPr/>
          <p:nvPr/>
        </p:nvSpPr>
        <p:spPr>
          <a:xfrm>
            <a:off x="887214" y="1491219"/>
            <a:ext cx="99617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9CC2E5"/>
                </a:solidFill>
                <a:latin typeface="Open Sans"/>
                <a:ea typeface="Open Sans"/>
                <a:cs typeface="Open Sans"/>
                <a:sym typeface="Open Sans"/>
              </a:rPr>
              <a:t>2.2.4 Les projections ascendantes partent des détails de la consommation d'énergie</a:t>
            </a:r>
            <a:endParaRPr/>
          </a:p>
        </p:txBody>
      </p:sp>
      <p:grpSp>
        <p:nvGrpSpPr>
          <p:cNvPr id="295" name="Google Shape;295;p11"/>
          <p:cNvGrpSpPr/>
          <p:nvPr/>
        </p:nvGrpSpPr>
        <p:grpSpPr>
          <a:xfrm>
            <a:off x="887214" y="2096519"/>
            <a:ext cx="3989584" cy="3960381"/>
            <a:chOff x="925380" y="2096520"/>
            <a:chExt cx="2281110" cy="2264413"/>
          </a:xfrm>
        </p:grpSpPr>
        <p:sp>
          <p:nvSpPr>
            <p:cNvPr id="296" name="Google Shape;296;p11"/>
            <p:cNvSpPr/>
            <p:nvPr/>
          </p:nvSpPr>
          <p:spPr>
            <a:xfrm>
              <a:off x="976338" y="2096520"/>
              <a:ext cx="571500" cy="273844"/>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7" name="Google Shape;297;p11"/>
            <p:cNvSpPr/>
            <p:nvPr/>
          </p:nvSpPr>
          <p:spPr>
            <a:xfrm>
              <a:off x="2320742" y="2844457"/>
              <a:ext cx="571500" cy="548878"/>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8" name="Google Shape;298;p11"/>
            <p:cNvSpPr/>
            <p:nvPr/>
          </p:nvSpPr>
          <p:spPr>
            <a:xfrm>
              <a:off x="976338" y="3000543"/>
              <a:ext cx="571500" cy="205978"/>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99" name="Google Shape;299;p11"/>
            <p:cNvSpPr/>
            <p:nvPr/>
          </p:nvSpPr>
          <p:spPr>
            <a:xfrm>
              <a:off x="976338" y="3756777"/>
              <a:ext cx="571500" cy="187482"/>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0" name="Google Shape;300;p11"/>
            <p:cNvSpPr txBox="1"/>
            <p:nvPr/>
          </p:nvSpPr>
          <p:spPr>
            <a:xfrm>
              <a:off x="2092141" y="3374639"/>
              <a:ext cx="1114349" cy="5279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Consommation des ménages urbains, GWh,</a:t>
              </a:r>
              <a:endParaRPr/>
            </a:p>
          </p:txBody>
        </p:sp>
        <p:sp>
          <p:nvSpPr>
            <p:cNvPr id="301" name="Google Shape;301;p11"/>
            <p:cNvSpPr txBox="1"/>
            <p:nvPr/>
          </p:nvSpPr>
          <p:spPr>
            <a:xfrm>
              <a:off x="925380" y="2376657"/>
              <a:ext cx="1079658" cy="492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Appareils électroménagers, </a:t>
              </a:r>
              <a:endParaRPr/>
            </a:p>
            <a:p>
              <a:pPr marL="0" marR="0" lvl="0" indent="0" algn="l" rtl="0">
                <a:spcBef>
                  <a:spcPts val="0"/>
                </a:spcBef>
                <a:spcAft>
                  <a:spcPts val="0"/>
                </a:spcAft>
                <a:buNone/>
              </a:pPr>
              <a:r>
                <a:rPr lang="en-GB" sz="1600">
                  <a:solidFill>
                    <a:schemeClr val="dk1"/>
                  </a:solidFill>
                  <a:latin typeface="Open Sans"/>
                  <a:ea typeface="Open Sans"/>
                  <a:cs typeface="Open Sans"/>
                  <a:sym typeface="Open Sans"/>
                </a:rPr>
                <a:t>kWh,</a:t>
              </a:r>
              <a:endParaRPr/>
            </a:p>
          </p:txBody>
        </p:sp>
        <p:sp>
          <p:nvSpPr>
            <p:cNvPr id="302" name="Google Shape;302;p11"/>
            <p:cNvSpPr txBox="1"/>
            <p:nvPr/>
          </p:nvSpPr>
          <p:spPr>
            <a:xfrm>
              <a:off x="976338" y="3211419"/>
              <a:ext cx="1028700" cy="369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L'éclairage, </a:t>
              </a:r>
              <a:endParaRPr/>
            </a:p>
            <a:p>
              <a:pPr marL="0" marR="0" lvl="0" indent="0" algn="l" rtl="0">
                <a:spcBef>
                  <a:spcPts val="0"/>
                </a:spcBef>
                <a:spcAft>
                  <a:spcPts val="0"/>
                </a:spcAft>
                <a:buNone/>
              </a:pPr>
              <a:r>
                <a:rPr lang="en-GB" sz="1800">
                  <a:solidFill>
                    <a:schemeClr val="dk1"/>
                  </a:solidFill>
                  <a:latin typeface="Open Sans"/>
                  <a:ea typeface="Open Sans"/>
                  <a:cs typeface="Open Sans"/>
                  <a:sym typeface="Open Sans"/>
                </a:rPr>
                <a:t>kWh,</a:t>
              </a:r>
              <a:endParaRPr/>
            </a:p>
          </p:txBody>
        </p:sp>
        <p:sp>
          <p:nvSpPr>
            <p:cNvPr id="303" name="Google Shape;303;p11"/>
            <p:cNvSpPr txBox="1"/>
            <p:nvPr/>
          </p:nvSpPr>
          <p:spPr>
            <a:xfrm>
              <a:off x="976338" y="3991383"/>
              <a:ext cx="1028700" cy="369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Chauffage de l'eau, kWh,</a:t>
              </a:r>
              <a:endParaRPr/>
            </a:p>
          </p:txBody>
        </p:sp>
        <p:cxnSp>
          <p:nvCxnSpPr>
            <p:cNvPr id="304" name="Google Shape;304;p11"/>
            <p:cNvCxnSpPr>
              <a:stCxn id="296" idx="3"/>
            </p:cNvCxnSpPr>
            <p:nvPr/>
          </p:nvCxnSpPr>
          <p:spPr>
            <a:xfrm>
              <a:off x="1547838" y="2233442"/>
              <a:ext cx="684600" cy="767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11"/>
            <p:cNvCxnSpPr/>
            <p:nvPr/>
          </p:nvCxnSpPr>
          <p:spPr>
            <a:xfrm>
              <a:off x="1558775" y="3102044"/>
              <a:ext cx="684684" cy="7682"/>
            </a:xfrm>
            <a:prstGeom prst="straightConnector1">
              <a:avLst/>
            </a:prstGeom>
            <a:noFill/>
            <a:ln w="9525" cap="flat" cmpd="sng">
              <a:solidFill>
                <a:schemeClr val="accent1"/>
              </a:solidFill>
              <a:prstDash val="solid"/>
              <a:miter lim="800000"/>
              <a:headEnd type="none" w="sm" len="sm"/>
              <a:tailEnd type="triangle" w="med" len="med"/>
            </a:ln>
          </p:spPr>
        </p:cxnSp>
        <p:cxnSp>
          <p:nvCxnSpPr>
            <p:cNvPr id="306" name="Google Shape;306;p11"/>
            <p:cNvCxnSpPr>
              <a:stCxn id="299" idx="3"/>
            </p:cNvCxnSpPr>
            <p:nvPr/>
          </p:nvCxnSpPr>
          <p:spPr>
            <a:xfrm rot="10800000" flipH="1">
              <a:off x="1547838" y="3211518"/>
              <a:ext cx="684600" cy="639000"/>
            </a:xfrm>
            <a:prstGeom prst="straightConnector1">
              <a:avLst/>
            </a:prstGeom>
            <a:noFill/>
            <a:ln w="9525" cap="flat" cmpd="sng">
              <a:solidFill>
                <a:schemeClr val="accent1"/>
              </a:solidFill>
              <a:prstDash val="solid"/>
              <a:miter lim="800000"/>
              <a:headEnd type="none" w="sm" len="sm"/>
              <a:tailEnd type="triangle" w="med" len="med"/>
            </a:ln>
          </p:spPr>
        </p:cxnSp>
      </p:grpSp>
      <p:graphicFrame>
        <p:nvGraphicFramePr>
          <p:cNvPr id="307" name="Google Shape;307;p11"/>
          <p:cNvGraphicFramePr/>
          <p:nvPr>
            <p:extLst>
              <p:ext uri="{D42A27DB-BD31-4B8C-83A1-F6EECF244321}">
                <p14:modId xmlns:p14="http://schemas.microsoft.com/office/powerpoint/2010/main" val="3922349282"/>
              </p:ext>
            </p:extLst>
          </p:nvPr>
        </p:nvGraphicFramePr>
        <p:xfrm>
          <a:off x="5389048" y="5197623"/>
          <a:ext cx="5585975" cy="617240"/>
        </p:xfrm>
        <a:graphic>
          <a:graphicData uri="http://schemas.openxmlformats.org/drawingml/2006/table">
            <a:tbl>
              <a:tblPr>
                <a:noFill/>
                <a:tableStyleId>{D9B60833-2AA2-47A8-B4E3-24BC9D0FCBA7}</a:tableStyleId>
              </a:tblPr>
              <a:tblGrid>
                <a:gridCol w="2250225">
                  <a:extLst>
                    <a:ext uri="{9D8B030D-6E8A-4147-A177-3AD203B41FA5}">
                      <a16:colId xmlns:a16="http://schemas.microsoft.com/office/drawing/2014/main" val="20000"/>
                    </a:ext>
                  </a:extLst>
                </a:gridCol>
                <a:gridCol w="667150">
                  <a:extLst>
                    <a:ext uri="{9D8B030D-6E8A-4147-A177-3AD203B41FA5}">
                      <a16:colId xmlns:a16="http://schemas.microsoft.com/office/drawing/2014/main" val="20001"/>
                    </a:ext>
                  </a:extLst>
                </a:gridCol>
                <a:gridCol w="667150">
                  <a:extLst>
                    <a:ext uri="{9D8B030D-6E8A-4147-A177-3AD203B41FA5}">
                      <a16:colId xmlns:a16="http://schemas.microsoft.com/office/drawing/2014/main" val="20002"/>
                    </a:ext>
                  </a:extLst>
                </a:gridCol>
                <a:gridCol w="667150">
                  <a:extLst>
                    <a:ext uri="{9D8B030D-6E8A-4147-A177-3AD203B41FA5}">
                      <a16:colId xmlns:a16="http://schemas.microsoft.com/office/drawing/2014/main" val="20003"/>
                    </a:ext>
                  </a:extLst>
                </a:gridCol>
                <a:gridCol w="667150">
                  <a:extLst>
                    <a:ext uri="{9D8B030D-6E8A-4147-A177-3AD203B41FA5}">
                      <a16:colId xmlns:a16="http://schemas.microsoft.com/office/drawing/2014/main" val="20004"/>
                    </a:ext>
                  </a:extLst>
                </a:gridCol>
                <a:gridCol w="667150">
                  <a:extLst>
                    <a:ext uri="{9D8B030D-6E8A-4147-A177-3AD203B41FA5}">
                      <a16:colId xmlns:a16="http://schemas.microsoft.com/office/drawing/2014/main" val="20005"/>
                    </a:ext>
                  </a:extLst>
                </a:gridCol>
              </a:tblGrid>
              <a:tr h="345150">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Consommation</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totale</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d'électricité</a:t>
                      </a:r>
                      <a:r>
                        <a:rPr lang="en-GB" sz="1200" b="1" i="0" u="none" strike="noStrike" cap="none" dirty="0">
                          <a:solidFill>
                            <a:srgbClr val="000000"/>
                          </a:solidFill>
                          <a:latin typeface="Open Sans Light"/>
                          <a:ea typeface="Open Sans Light"/>
                          <a:cs typeface="Open Sans Light"/>
                          <a:sym typeface="Open Sans Light"/>
                        </a:rPr>
                        <a:t> des ménages </a:t>
                      </a:r>
                      <a:r>
                        <a:rPr lang="en-GB" sz="1200" b="1" i="0" u="none" strike="noStrike" cap="none" dirty="0" err="1">
                          <a:solidFill>
                            <a:srgbClr val="000000"/>
                          </a:solidFill>
                          <a:latin typeface="Open Sans Light"/>
                          <a:ea typeface="Open Sans Light"/>
                          <a:cs typeface="Open Sans Light"/>
                          <a:sym typeface="Open Sans Light"/>
                        </a:rPr>
                        <a:t>urbains</a:t>
                      </a:r>
                      <a:r>
                        <a:rPr lang="en-GB" sz="1200" b="1" i="0" u="none" strike="noStrike" cap="none" dirty="0">
                          <a:solidFill>
                            <a:srgbClr val="000000"/>
                          </a:solidFill>
                          <a:latin typeface="Open Sans Light"/>
                          <a:ea typeface="Open Sans Light"/>
                          <a:cs typeface="Open Sans Light"/>
                          <a:sym typeface="Open Sans Light"/>
                        </a:rPr>
                        <a:t> GWh</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39759</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41541</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44348</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47435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dirty="0">
                          <a:solidFill>
                            <a:srgbClr val="000000"/>
                          </a:solidFill>
                          <a:latin typeface="Open Sans Light"/>
                          <a:ea typeface="Open Sans Light"/>
                          <a:cs typeface="Open Sans Light"/>
                          <a:sym typeface="Open Sans Light"/>
                        </a:rPr>
                        <a:t>50340</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411"/>
                      </a:srgbClr>
                    </a:solidFill>
                  </a:tcPr>
                </a:tc>
                <a:extLst>
                  <a:ext uri="{0D108BD9-81ED-4DB2-BD59-A6C34878D82A}">
                    <a16:rowId xmlns:a16="http://schemas.microsoft.com/office/drawing/2014/main" val="10000"/>
                  </a:ext>
                </a:extLst>
              </a:tr>
            </a:tbl>
          </a:graphicData>
        </a:graphic>
      </p:graphicFrame>
      <p:graphicFrame>
        <p:nvGraphicFramePr>
          <p:cNvPr id="308" name="Google Shape;308;p11"/>
          <p:cNvGraphicFramePr/>
          <p:nvPr>
            <p:extLst>
              <p:ext uri="{D42A27DB-BD31-4B8C-83A1-F6EECF244321}">
                <p14:modId xmlns:p14="http://schemas.microsoft.com/office/powerpoint/2010/main" val="2541155515"/>
              </p:ext>
            </p:extLst>
          </p:nvPr>
        </p:nvGraphicFramePr>
        <p:xfrm>
          <a:off x="5378388" y="3060318"/>
          <a:ext cx="5585975" cy="2127945"/>
        </p:xfrm>
        <a:graphic>
          <a:graphicData uri="http://schemas.openxmlformats.org/drawingml/2006/table">
            <a:tbl>
              <a:tblPr>
                <a:noFill/>
                <a:tableStyleId>{D9B60833-2AA2-47A8-B4E3-24BC9D0FCBA7}</a:tableStyleId>
              </a:tblPr>
              <a:tblGrid>
                <a:gridCol w="2250225">
                  <a:extLst>
                    <a:ext uri="{9D8B030D-6E8A-4147-A177-3AD203B41FA5}">
                      <a16:colId xmlns:a16="http://schemas.microsoft.com/office/drawing/2014/main" val="20000"/>
                    </a:ext>
                  </a:extLst>
                </a:gridCol>
                <a:gridCol w="667150">
                  <a:extLst>
                    <a:ext uri="{9D8B030D-6E8A-4147-A177-3AD203B41FA5}">
                      <a16:colId xmlns:a16="http://schemas.microsoft.com/office/drawing/2014/main" val="20001"/>
                    </a:ext>
                  </a:extLst>
                </a:gridCol>
                <a:gridCol w="667150">
                  <a:extLst>
                    <a:ext uri="{9D8B030D-6E8A-4147-A177-3AD203B41FA5}">
                      <a16:colId xmlns:a16="http://schemas.microsoft.com/office/drawing/2014/main" val="20002"/>
                    </a:ext>
                  </a:extLst>
                </a:gridCol>
                <a:gridCol w="667150">
                  <a:extLst>
                    <a:ext uri="{9D8B030D-6E8A-4147-A177-3AD203B41FA5}">
                      <a16:colId xmlns:a16="http://schemas.microsoft.com/office/drawing/2014/main" val="20003"/>
                    </a:ext>
                  </a:extLst>
                </a:gridCol>
                <a:gridCol w="667150">
                  <a:extLst>
                    <a:ext uri="{9D8B030D-6E8A-4147-A177-3AD203B41FA5}">
                      <a16:colId xmlns:a16="http://schemas.microsoft.com/office/drawing/2014/main" val="20004"/>
                    </a:ext>
                  </a:extLst>
                </a:gridCol>
                <a:gridCol w="667150">
                  <a:extLst>
                    <a:ext uri="{9D8B030D-6E8A-4147-A177-3AD203B41FA5}">
                      <a16:colId xmlns:a16="http://schemas.microsoft.com/office/drawing/2014/main" val="20005"/>
                    </a:ext>
                  </a:extLst>
                </a:gridCol>
              </a:tblGrid>
              <a:tr h="276225">
                <a:tc gridSpan="6">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Intensité</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énergétique</a:t>
                      </a:r>
                      <a:endParaRPr sz="1200" b="1" i="0" u="none" strike="noStrike" cap="none" dirty="0">
                        <a:solidFill>
                          <a:srgbClr val="000000"/>
                        </a:solidFill>
                        <a:latin typeface="Open Sans Light"/>
                        <a:ea typeface="Open Sans Light"/>
                        <a:cs typeface="Open Sans Light"/>
                        <a:sym typeface="Open Sans Light"/>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65100">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Consommation</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d'électricité</a:t>
                      </a:r>
                      <a:r>
                        <a:rPr lang="en-GB" sz="1200" b="1" i="0" u="none" strike="noStrike" cap="none" dirty="0">
                          <a:solidFill>
                            <a:srgbClr val="000000"/>
                          </a:solidFill>
                          <a:latin typeface="Open Sans Light"/>
                          <a:ea typeface="Open Sans Light"/>
                          <a:cs typeface="Open Sans Light"/>
                          <a:sym typeface="Open Sans Light"/>
                        </a:rPr>
                        <a:t> des </a:t>
                      </a:r>
                      <a:r>
                        <a:rPr lang="en-GB" sz="1200" b="1" i="0" u="none" strike="noStrike" cap="none" dirty="0" err="1">
                          <a:solidFill>
                            <a:srgbClr val="000000"/>
                          </a:solidFill>
                          <a:latin typeface="Open Sans Light"/>
                          <a:ea typeface="Open Sans Light"/>
                          <a:cs typeface="Open Sans Light"/>
                          <a:sym typeface="Open Sans Light"/>
                        </a:rPr>
                        <a:t>appareils</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en</a:t>
                      </a:r>
                      <a:r>
                        <a:rPr lang="en-GB" sz="1200" b="1" i="0" u="none" strike="noStrike" cap="none" dirty="0">
                          <a:solidFill>
                            <a:srgbClr val="000000"/>
                          </a:solidFill>
                          <a:latin typeface="Open Sans Light"/>
                          <a:ea typeface="Open Sans Light"/>
                          <a:cs typeface="Open Sans Light"/>
                          <a:sym typeface="Open Sans Light"/>
                        </a:rPr>
                        <a:t> kWh par ménage</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2818</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2819</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2822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2824</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2826</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365100">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Consommation</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d'électricité</a:t>
                      </a:r>
                      <a:r>
                        <a:rPr lang="en-GB" sz="1200" b="1" i="0" u="none" strike="noStrike" cap="none" dirty="0">
                          <a:solidFill>
                            <a:srgbClr val="000000"/>
                          </a:solidFill>
                          <a:latin typeface="Open Sans Light"/>
                          <a:ea typeface="Open Sans Light"/>
                          <a:cs typeface="Open Sans Light"/>
                          <a:sym typeface="Open Sans Light"/>
                        </a:rPr>
                        <a:t> pour </a:t>
                      </a:r>
                      <a:r>
                        <a:rPr lang="en-GB" sz="1200" b="1" i="0" u="none" strike="noStrike" cap="none" dirty="0" err="1">
                          <a:solidFill>
                            <a:srgbClr val="000000"/>
                          </a:solidFill>
                          <a:latin typeface="Open Sans Light"/>
                          <a:ea typeface="Open Sans Light"/>
                          <a:cs typeface="Open Sans Light"/>
                          <a:sym typeface="Open Sans Light"/>
                        </a:rPr>
                        <a:t>l'éclairage</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en</a:t>
                      </a:r>
                      <a:r>
                        <a:rPr lang="en-GB" sz="1200" b="1" i="0" u="none" strike="noStrike" cap="none" dirty="0">
                          <a:solidFill>
                            <a:srgbClr val="000000"/>
                          </a:solidFill>
                          <a:latin typeface="Open Sans Light"/>
                          <a:ea typeface="Open Sans Light"/>
                          <a:cs typeface="Open Sans Light"/>
                          <a:sym typeface="Open Sans Light"/>
                        </a:rPr>
                        <a:t> kWh par ménage</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1201</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1200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1180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1160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1140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49803"/>
                      </a:srgbClr>
                    </a:solidFill>
                  </a:tcPr>
                </a:tc>
                <a:extLst>
                  <a:ext uri="{0D108BD9-81ED-4DB2-BD59-A6C34878D82A}">
                    <a16:rowId xmlns:a16="http://schemas.microsoft.com/office/drawing/2014/main" val="10002"/>
                  </a:ext>
                </a:extLst>
              </a:tr>
              <a:tr h="293875">
                <a:tc>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Consommation</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d'électricité</a:t>
                      </a:r>
                      <a:r>
                        <a:rPr lang="en-GB" sz="1200" b="1" i="0" u="none" strike="noStrike" cap="none" dirty="0">
                          <a:solidFill>
                            <a:srgbClr val="000000"/>
                          </a:solidFill>
                          <a:latin typeface="Open Sans Light"/>
                          <a:ea typeface="Open Sans Light"/>
                          <a:cs typeface="Open Sans Light"/>
                          <a:sym typeface="Open Sans Light"/>
                        </a:rPr>
                        <a:t> pour le </a:t>
                      </a:r>
                      <a:r>
                        <a:rPr lang="en-GB" sz="1200" b="1" i="0" u="none" strike="noStrike" cap="none" dirty="0" err="1">
                          <a:solidFill>
                            <a:srgbClr val="000000"/>
                          </a:solidFill>
                          <a:latin typeface="Open Sans Light"/>
                          <a:ea typeface="Open Sans Light"/>
                          <a:cs typeface="Open Sans Light"/>
                          <a:sym typeface="Open Sans Light"/>
                        </a:rPr>
                        <a:t>chauffage</a:t>
                      </a:r>
                      <a:r>
                        <a:rPr lang="en-GB" sz="1200" b="1" i="0" u="none" strike="noStrike" cap="none" dirty="0">
                          <a:solidFill>
                            <a:srgbClr val="000000"/>
                          </a:solidFill>
                          <a:latin typeface="Open Sans Light"/>
                          <a:ea typeface="Open Sans Light"/>
                          <a:cs typeface="Open Sans Light"/>
                          <a:sym typeface="Open Sans Light"/>
                        </a:rPr>
                        <a:t> de </a:t>
                      </a:r>
                      <a:r>
                        <a:rPr lang="en-GB" sz="1200" b="1" i="0" u="none" strike="noStrike" cap="none" dirty="0" err="1">
                          <a:solidFill>
                            <a:srgbClr val="000000"/>
                          </a:solidFill>
                          <a:latin typeface="Open Sans Light"/>
                          <a:ea typeface="Open Sans Light"/>
                          <a:cs typeface="Open Sans Light"/>
                          <a:sym typeface="Open Sans Light"/>
                        </a:rPr>
                        <a:t>l'eau</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en</a:t>
                      </a:r>
                      <a:r>
                        <a:rPr lang="en-GB" sz="1200" b="1" i="0" u="none" strike="noStrike" cap="none" dirty="0">
                          <a:solidFill>
                            <a:srgbClr val="000000"/>
                          </a:solidFill>
                          <a:latin typeface="Open Sans Light"/>
                          <a:ea typeface="Open Sans Light"/>
                          <a:cs typeface="Open Sans Light"/>
                          <a:sym typeface="Open Sans Light"/>
                        </a:rPr>
                        <a:t> kWh par ménage</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408.5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405</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402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400</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dirty="0">
                          <a:solidFill>
                            <a:srgbClr val="000000"/>
                          </a:solidFill>
                          <a:latin typeface="Open Sans Light"/>
                          <a:ea typeface="Open Sans Light"/>
                          <a:cs typeface="Open Sans Light"/>
                          <a:sym typeface="Open Sans Light"/>
                        </a:rPr>
                        <a:t>400</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bl>
          </a:graphicData>
        </a:graphic>
      </p:graphicFrame>
      <p:graphicFrame>
        <p:nvGraphicFramePr>
          <p:cNvPr id="309" name="Google Shape;309;p11"/>
          <p:cNvGraphicFramePr/>
          <p:nvPr>
            <p:extLst>
              <p:ext uri="{D42A27DB-BD31-4B8C-83A1-F6EECF244321}">
                <p14:modId xmlns:p14="http://schemas.microsoft.com/office/powerpoint/2010/main" val="2707165790"/>
              </p:ext>
            </p:extLst>
          </p:nvPr>
        </p:nvGraphicFramePr>
        <p:xfrm>
          <a:off x="5378388" y="2145714"/>
          <a:ext cx="5607175" cy="937320"/>
        </p:xfrm>
        <a:graphic>
          <a:graphicData uri="http://schemas.openxmlformats.org/drawingml/2006/table">
            <a:tbl>
              <a:tblPr>
                <a:noFill/>
                <a:tableStyleId>{D9B60833-2AA2-47A8-B4E3-24BC9D0FCBA7}</a:tableStyleId>
              </a:tblPr>
              <a:tblGrid>
                <a:gridCol w="2099500">
                  <a:extLst>
                    <a:ext uri="{9D8B030D-6E8A-4147-A177-3AD203B41FA5}">
                      <a16:colId xmlns:a16="http://schemas.microsoft.com/office/drawing/2014/main" val="20000"/>
                    </a:ext>
                  </a:extLst>
                </a:gridCol>
                <a:gridCol w="229675">
                  <a:extLst>
                    <a:ext uri="{9D8B030D-6E8A-4147-A177-3AD203B41FA5}">
                      <a16:colId xmlns:a16="http://schemas.microsoft.com/office/drawing/2014/main" val="20001"/>
                    </a:ext>
                  </a:extLst>
                </a:gridCol>
                <a:gridCol w="655600">
                  <a:extLst>
                    <a:ext uri="{9D8B030D-6E8A-4147-A177-3AD203B41FA5}">
                      <a16:colId xmlns:a16="http://schemas.microsoft.com/office/drawing/2014/main" val="20002"/>
                    </a:ext>
                  </a:extLst>
                </a:gridCol>
                <a:gridCol w="655600">
                  <a:extLst>
                    <a:ext uri="{9D8B030D-6E8A-4147-A177-3AD203B41FA5}">
                      <a16:colId xmlns:a16="http://schemas.microsoft.com/office/drawing/2014/main" val="20003"/>
                    </a:ext>
                  </a:extLst>
                </a:gridCol>
                <a:gridCol w="655600">
                  <a:extLst>
                    <a:ext uri="{9D8B030D-6E8A-4147-A177-3AD203B41FA5}">
                      <a16:colId xmlns:a16="http://schemas.microsoft.com/office/drawing/2014/main" val="20004"/>
                    </a:ext>
                  </a:extLst>
                </a:gridCol>
                <a:gridCol w="655600">
                  <a:extLst>
                    <a:ext uri="{9D8B030D-6E8A-4147-A177-3AD203B41FA5}">
                      <a16:colId xmlns:a16="http://schemas.microsoft.com/office/drawing/2014/main" val="20005"/>
                    </a:ext>
                  </a:extLst>
                </a:gridCol>
                <a:gridCol w="655600">
                  <a:extLst>
                    <a:ext uri="{9D8B030D-6E8A-4147-A177-3AD203B41FA5}">
                      <a16:colId xmlns:a16="http://schemas.microsoft.com/office/drawing/2014/main" val="20006"/>
                    </a:ext>
                  </a:extLst>
                </a:gridCol>
              </a:tblGrid>
              <a:tr h="224450">
                <a:tc>
                  <a:txBody>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Open Sans Light"/>
                        <a:ea typeface="Open Sans Light"/>
                        <a:cs typeface="Open Sans Light"/>
                        <a:sym typeface="Open Sans Light"/>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gridSpan="2">
                  <a:txBody>
                    <a:bodyPr/>
                    <a:lstStyle/>
                    <a:p>
                      <a:pPr marL="0" marR="0" lvl="0" indent="0" algn="l" rtl="0">
                        <a:lnSpc>
                          <a:spcPct val="100000"/>
                        </a:lnSpc>
                        <a:spcBef>
                          <a:spcPts val="0"/>
                        </a:spcBef>
                        <a:spcAft>
                          <a:spcPts val="0"/>
                        </a:spcAft>
                        <a:buClr>
                          <a:srgbClr val="FFFFFF"/>
                        </a:buClr>
                        <a:buSzPts val="1200"/>
                        <a:buFont typeface="Open Sans Light"/>
                        <a:buNone/>
                      </a:pPr>
                      <a:r>
                        <a:rPr lang="en-GB" sz="1200" b="1" i="0" u="none" strike="noStrike" cap="none" dirty="0" err="1">
                          <a:solidFill>
                            <a:srgbClr val="FFFFFF"/>
                          </a:solidFill>
                          <a:latin typeface="Open Sans Light"/>
                          <a:ea typeface="Open Sans Light"/>
                          <a:cs typeface="Open Sans Light"/>
                          <a:sym typeface="Open Sans Light"/>
                        </a:rPr>
                        <a:t>Actuel</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hMerge="1">
                  <a:txBody>
                    <a:bodyPr/>
                    <a:lstStyle/>
                    <a:p>
                      <a:endParaRPr lang="fr-FR"/>
                    </a:p>
                  </a:txBody>
                  <a:tcPr/>
                </a:tc>
                <a:tc>
                  <a:txBody>
                    <a:bodyPr/>
                    <a:lstStyle/>
                    <a:p>
                      <a:pPr marL="0" marR="0" lvl="0" indent="0" algn="l" rtl="0">
                        <a:lnSpc>
                          <a:spcPct val="100000"/>
                        </a:lnSpc>
                        <a:spcBef>
                          <a:spcPts val="0"/>
                        </a:spcBef>
                        <a:spcAft>
                          <a:spcPts val="0"/>
                        </a:spcAft>
                        <a:buClr>
                          <a:srgbClr val="FFFFFF"/>
                        </a:buClr>
                        <a:buSzPts val="1200"/>
                        <a:buFont typeface="Open Sans Light"/>
                        <a:buNone/>
                      </a:pPr>
                      <a:r>
                        <a:rPr lang="en-GB" sz="1200" b="1" i="0" u="none" strike="noStrike" cap="none">
                          <a:solidFill>
                            <a:srgbClr val="FFFFFF"/>
                          </a:solidFill>
                          <a:latin typeface="Open Sans Light"/>
                          <a:ea typeface="Open Sans Light"/>
                          <a:cs typeface="Open Sans Light"/>
                          <a:sym typeface="Open Sans Light"/>
                        </a:rPr>
                        <a:t>2010</a:t>
                      </a:r>
                      <a:endParaRPr b="1"/>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200"/>
                        <a:buFont typeface="Open Sans Light"/>
                        <a:buNone/>
                      </a:pPr>
                      <a:r>
                        <a:rPr lang="en-GB" sz="1200" b="1" i="0" u="none" strike="noStrike" cap="none" dirty="0">
                          <a:solidFill>
                            <a:srgbClr val="FFFFFF"/>
                          </a:solidFill>
                          <a:latin typeface="Open Sans Light"/>
                          <a:ea typeface="Open Sans Light"/>
                          <a:cs typeface="Open Sans Light"/>
                          <a:sym typeface="Open Sans Light"/>
                        </a:rPr>
                        <a:t>2015</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200"/>
                        <a:buFont typeface="Open Sans Light"/>
                        <a:buNone/>
                      </a:pPr>
                      <a:r>
                        <a:rPr lang="en-GB" sz="1200" b="1" i="0" u="none" strike="noStrike" cap="none" dirty="0">
                          <a:solidFill>
                            <a:srgbClr val="FFFFFF"/>
                          </a:solidFill>
                          <a:latin typeface="Open Sans Light"/>
                          <a:ea typeface="Open Sans Light"/>
                          <a:cs typeface="Open Sans Light"/>
                          <a:sym typeface="Open Sans Light"/>
                        </a:rPr>
                        <a:t>2020</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tc>
                  <a:txBody>
                    <a:bodyPr/>
                    <a:lstStyle/>
                    <a:p>
                      <a:pPr marL="0" marR="0" lvl="0" indent="0" algn="l" rtl="0">
                        <a:lnSpc>
                          <a:spcPct val="100000"/>
                        </a:lnSpc>
                        <a:spcBef>
                          <a:spcPts val="0"/>
                        </a:spcBef>
                        <a:spcAft>
                          <a:spcPts val="0"/>
                        </a:spcAft>
                        <a:buClr>
                          <a:srgbClr val="FFFFFF"/>
                        </a:buClr>
                        <a:buSzPts val="1200"/>
                        <a:buFont typeface="Open Sans Light"/>
                        <a:buNone/>
                      </a:pPr>
                      <a:r>
                        <a:rPr lang="en-GB" sz="1200" b="1" i="0" u="none" strike="noStrike" cap="none" dirty="0">
                          <a:solidFill>
                            <a:srgbClr val="FFFFFF"/>
                          </a:solidFill>
                          <a:latin typeface="Open Sans Light"/>
                          <a:ea typeface="Open Sans Light"/>
                          <a:cs typeface="Open Sans Light"/>
                          <a:sym typeface="Open Sans Light"/>
                        </a:rPr>
                        <a:t>2025</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CCCFF"/>
                    </a:solidFill>
                  </a:tcPr>
                </a:tc>
                <a:extLst>
                  <a:ext uri="{0D108BD9-81ED-4DB2-BD59-A6C34878D82A}">
                    <a16:rowId xmlns:a16="http://schemas.microsoft.com/office/drawing/2014/main" val="10000"/>
                  </a:ext>
                </a:extLst>
              </a:tr>
              <a:tr h="187725">
                <a:tc gridSpan="7">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a:solidFill>
                            <a:srgbClr val="000000"/>
                          </a:solidFill>
                          <a:latin typeface="Open Sans Light"/>
                          <a:ea typeface="Open Sans Light"/>
                          <a:cs typeface="Open Sans Light"/>
                          <a:sym typeface="Open Sans Light"/>
                        </a:rPr>
                        <a:t>Service </a:t>
                      </a:r>
                      <a:r>
                        <a:rPr lang="en-GB" sz="1200" b="1" i="0" u="none" strike="noStrike" cap="none" dirty="0" err="1">
                          <a:solidFill>
                            <a:srgbClr val="000000"/>
                          </a:solidFill>
                          <a:latin typeface="Open Sans Light"/>
                          <a:ea typeface="Open Sans Light"/>
                          <a:cs typeface="Open Sans Light"/>
                          <a:sym typeface="Open Sans Light"/>
                        </a:rPr>
                        <a:t>fourni</a:t>
                      </a:r>
                      <a:endParaRPr sz="1200" b="1" i="0" u="none" strike="noStrike" cap="none" dirty="0">
                        <a:solidFill>
                          <a:srgbClr val="000000"/>
                        </a:solidFill>
                        <a:latin typeface="Open Sans Light"/>
                        <a:ea typeface="Open Sans Light"/>
                        <a:cs typeface="Open Sans Light"/>
                        <a:sym typeface="Open Sans Light"/>
                      </a:endParaRPr>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DBD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405225">
                <a:tc gridSpan="2">
                  <a:txBody>
                    <a:bodyPr/>
                    <a:lstStyle/>
                    <a:p>
                      <a:pPr marL="0" marR="0" lvl="0" indent="0" algn="l" rtl="0">
                        <a:lnSpc>
                          <a:spcPct val="100000"/>
                        </a:lnSpc>
                        <a:spcBef>
                          <a:spcPts val="0"/>
                        </a:spcBef>
                        <a:spcAft>
                          <a:spcPts val="0"/>
                        </a:spcAft>
                        <a:buClr>
                          <a:srgbClr val="000000"/>
                        </a:buClr>
                        <a:buSzPts val="1200"/>
                        <a:buFont typeface="Open Sans Light"/>
                        <a:buNone/>
                      </a:pPr>
                      <a:r>
                        <a:rPr lang="en-GB" sz="1200" b="1" i="0" u="none" strike="noStrike" cap="none" dirty="0" err="1">
                          <a:solidFill>
                            <a:srgbClr val="000000"/>
                          </a:solidFill>
                          <a:latin typeface="Open Sans Light"/>
                          <a:ea typeface="Open Sans Light"/>
                          <a:cs typeface="Open Sans Light"/>
                          <a:sym typeface="Open Sans Light"/>
                        </a:rPr>
                        <a:t>Nombre</a:t>
                      </a:r>
                      <a:r>
                        <a:rPr lang="en-GB" sz="1200" b="1" i="0" u="none" strike="noStrike" cap="none" dirty="0">
                          <a:solidFill>
                            <a:srgbClr val="000000"/>
                          </a:solidFill>
                          <a:latin typeface="Open Sans Light"/>
                          <a:ea typeface="Open Sans Light"/>
                          <a:cs typeface="Open Sans Light"/>
                          <a:sym typeface="Open Sans Light"/>
                        </a:rPr>
                        <a:t> de ménages </a:t>
                      </a:r>
                      <a:r>
                        <a:rPr lang="en-GB" sz="1200" b="1" i="0" u="none" strike="noStrike" cap="none" dirty="0" err="1">
                          <a:solidFill>
                            <a:srgbClr val="000000"/>
                          </a:solidFill>
                          <a:latin typeface="Open Sans Light"/>
                          <a:ea typeface="Open Sans Light"/>
                          <a:cs typeface="Open Sans Light"/>
                          <a:sym typeface="Open Sans Light"/>
                        </a:rPr>
                        <a:t>urbains</a:t>
                      </a:r>
                      <a:r>
                        <a:rPr lang="en-GB" sz="1200" b="1" i="0" u="none" strike="noStrike" cap="none" dirty="0">
                          <a:solidFill>
                            <a:srgbClr val="000000"/>
                          </a:solidFill>
                          <a:latin typeface="Open Sans Light"/>
                          <a:ea typeface="Open Sans Light"/>
                          <a:cs typeface="Open Sans Light"/>
                          <a:sym typeface="Open Sans Light"/>
                        </a:rPr>
                        <a:t>, </a:t>
                      </a:r>
                      <a:r>
                        <a:rPr lang="en-GB" sz="1200" b="1" i="0" u="none" strike="noStrike" cap="none" dirty="0" err="1">
                          <a:solidFill>
                            <a:srgbClr val="000000"/>
                          </a:solidFill>
                          <a:latin typeface="Open Sans Light"/>
                          <a:ea typeface="Open Sans Light"/>
                          <a:cs typeface="Open Sans Light"/>
                          <a:sym typeface="Open Sans Light"/>
                        </a:rPr>
                        <a:t>en</a:t>
                      </a:r>
                      <a:r>
                        <a:rPr lang="en-GB" sz="1200" b="1" i="0" u="none" strike="noStrike" cap="none" dirty="0">
                          <a:solidFill>
                            <a:srgbClr val="000000"/>
                          </a:solidFill>
                          <a:latin typeface="Open Sans Light"/>
                          <a:ea typeface="Open Sans Light"/>
                          <a:cs typeface="Open Sans Light"/>
                          <a:sym typeface="Open Sans Light"/>
                        </a:rPr>
                        <a:t> millions</a:t>
                      </a:r>
                      <a:endParaRPr b="1" dirty="0"/>
                    </a:p>
                  </a:txBody>
                  <a:tcPr marL="68575" marR="68575"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8.98</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9.39</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10.07</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a:solidFill>
                            <a:srgbClr val="000000"/>
                          </a:solidFill>
                          <a:latin typeface="Open Sans Light"/>
                          <a:ea typeface="Open Sans Light"/>
                          <a:cs typeface="Open Sans Light"/>
                          <a:sym typeface="Open Sans Light"/>
                        </a:rPr>
                        <a:t>10.82</a:t>
                      </a:r>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tc>
                  <a:txBody>
                    <a:bodyPr/>
                    <a:lstStyle/>
                    <a:p>
                      <a:pPr marL="0" marR="0" lvl="0" indent="0" algn="ctr" rtl="0">
                        <a:lnSpc>
                          <a:spcPct val="100000"/>
                        </a:lnSpc>
                        <a:spcBef>
                          <a:spcPts val="0"/>
                        </a:spcBef>
                        <a:spcAft>
                          <a:spcPts val="0"/>
                        </a:spcAft>
                        <a:buClr>
                          <a:srgbClr val="000000"/>
                        </a:buClr>
                        <a:buSzPts val="1200"/>
                        <a:buFont typeface="Open Sans Light"/>
                        <a:buNone/>
                      </a:pPr>
                      <a:r>
                        <a:rPr lang="en-GB" sz="1200" b="0" i="0" u="none" strike="noStrike" cap="none" dirty="0">
                          <a:solidFill>
                            <a:srgbClr val="000000"/>
                          </a:solidFill>
                          <a:latin typeface="Open Sans Light"/>
                          <a:ea typeface="Open Sans Light"/>
                          <a:cs typeface="Open Sans Light"/>
                          <a:sym typeface="Open Sans Light"/>
                        </a:rPr>
                        <a:t>11.53</a:t>
                      </a:r>
                      <a:endParaRPr dirty="0"/>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CCCFF">
                        <a:alpha val="50588"/>
                      </a:srgbClr>
                    </a:solidFill>
                  </a:tcPr>
                </a:tc>
                <a:extLst>
                  <a:ext uri="{0D108BD9-81ED-4DB2-BD59-A6C34878D82A}">
                    <a16:rowId xmlns:a16="http://schemas.microsoft.com/office/drawing/2014/main" val="10002"/>
                  </a:ext>
                </a:extLst>
              </a:tr>
            </a:tbl>
          </a:graphicData>
        </a:graphic>
      </p:graphicFrame>
      <p:sp>
        <p:nvSpPr>
          <p:cNvPr id="310" name="Google Shape;310;p11"/>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2.2 </a:t>
            </a:r>
            <a:r>
              <a:rPr lang="en-GB" sz="4400" dirty="0" err="1">
                <a:solidFill>
                  <a:schemeClr val="dk1"/>
                </a:solidFill>
                <a:latin typeface="Open Sans"/>
                <a:ea typeface="Open Sans"/>
                <a:cs typeface="Open Sans"/>
                <a:sym typeface="Open Sans"/>
              </a:rPr>
              <a:t>Approches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descendante</a:t>
            </a:r>
            <a:r>
              <a:rPr lang="en-GB" sz="4400" dirty="0">
                <a:solidFill>
                  <a:schemeClr val="dk1"/>
                </a:solidFill>
                <a:latin typeface="Open Sans"/>
                <a:ea typeface="Open Sans"/>
                <a:cs typeface="Open Sans"/>
                <a:sym typeface="Open Sans"/>
              </a:rPr>
              <a:t> et </a:t>
            </a:r>
            <a:r>
              <a:rPr lang="en-GB" sz="4400" dirty="0" err="1">
                <a:solidFill>
                  <a:schemeClr val="dk1"/>
                </a:solidFill>
                <a:latin typeface="Open Sans"/>
                <a:ea typeface="Open Sans"/>
                <a:cs typeface="Open Sans"/>
                <a:sym typeface="Open Sans"/>
              </a:rPr>
              <a:t>ascendante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7" name="Google Shape;317;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318" name="Google Shape;318;p12"/>
          <p:cNvSpPr txBox="1">
            <a:spLocks noGrp="1"/>
          </p:cNvSpPr>
          <p:nvPr>
            <p:ph type="body" idx="1"/>
          </p:nvPr>
        </p:nvSpPr>
        <p:spPr>
          <a:xfrm>
            <a:off x="889000" y="156436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a:solidFill>
                  <a:srgbClr val="9CC2E5"/>
                </a:solidFill>
                <a:latin typeface="Open Sans"/>
                <a:ea typeface="Open Sans"/>
                <a:cs typeface="Open Sans"/>
                <a:sym typeface="Open Sans"/>
              </a:rPr>
              <a:t>2.2.5. Considérations importantes pour la réalisation d'une analyse de la demande d'énergie</a:t>
            </a: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La disponibilité des données peut constituer une contrainte considérable pour l'analyse</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Des changements rapides et importants dans la structure et la croissance de l'économie peuvent avoir une incidence considérable sur la demande d'énergie</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Les progrès en matière de disponibilité, de performance et de coût des technologies d'utilisation de l'énergie peuvent avoir une incidence considérable sur la demande d'énergie.</a:t>
            </a:r>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Les calculs de la demande future d'énergie comportent toujours un degré d'incertitude</a:t>
            </a:r>
            <a:endParaRPr/>
          </a:p>
          <a:p>
            <a:pPr marL="228600" lvl="0" indent="-101600" algn="l" rtl="0">
              <a:lnSpc>
                <a:spcPct val="90000"/>
              </a:lnSpc>
              <a:spcBef>
                <a:spcPts val="1000"/>
              </a:spcBef>
              <a:spcAft>
                <a:spcPts val="0"/>
              </a:spcAft>
              <a:buClr>
                <a:schemeClr val="dk1"/>
              </a:buClr>
              <a:buSzPts val="2000"/>
              <a:buNone/>
            </a:pPr>
            <a:endParaRPr sz="2000"/>
          </a:p>
        </p:txBody>
      </p:sp>
      <p:sp>
        <p:nvSpPr>
          <p:cNvPr id="319" name="Google Shape;319;p12"/>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2.2 </a:t>
            </a:r>
            <a:r>
              <a:rPr lang="en-GB" sz="4400" dirty="0" err="1">
                <a:solidFill>
                  <a:schemeClr val="dk1"/>
                </a:solidFill>
                <a:latin typeface="Open Sans"/>
                <a:ea typeface="Open Sans"/>
                <a:cs typeface="Open Sans"/>
                <a:sym typeface="Open Sans"/>
              </a:rPr>
              <a:t>Approches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descendante</a:t>
            </a:r>
            <a:r>
              <a:rPr lang="en-GB" sz="4400" dirty="0">
                <a:solidFill>
                  <a:schemeClr val="dk1"/>
                </a:solidFill>
                <a:latin typeface="Open Sans"/>
                <a:ea typeface="Open Sans"/>
                <a:cs typeface="Open Sans"/>
                <a:sym typeface="Open Sans"/>
              </a:rPr>
              <a:t> et </a:t>
            </a:r>
            <a:r>
              <a:rPr lang="en-GB" sz="4400" dirty="0" err="1">
                <a:solidFill>
                  <a:schemeClr val="dk1"/>
                </a:solidFill>
                <a:latin typeface="Open Sans"/>
                <a:ea typeface="Open Sans"/>
                <a:cs typeface="Open Sans"/>
                <a:sym typeface="Open Sans"/>
              </a:rPr>
              <a:t>ascendante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6" name="Google Shape;326;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327" name="Google Shape;327;p13"/>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2.3 </a:t>
            </a:r>
            <a:r>
              <a:rPr lang="en-GB" sz="4400" dirty="0" err="1">
                <a:solidFill>
                  <a:schemeClr val="dk1"/>
                </a:solidFill>
                <a:latin typeface="Open Sans"/>
                <a:ea typeface="Open Sans"/>
                <a:cs typeface="Open Sans"/>
                <a:sym typeface="Open Sans"/>
              </a:rPr>
              <a:t>Scénarios</a:t>
            </a:r>
            <a:endParaRPr dirty="0"/>
          </a:p>
        </p:txBody>
      </p:sp>
      <p:sp>
        <p:nvSpPr>
          <p:cNvPr id="328" name="Google Shape;328;p13"/>
          <p:cNvSpPr txBox="1">
            <a:spLocks noGrp="1"/>
          </p:cNvSpPr>
          <p:nvPr>
            <p:ph type="body" idx="1"/>
          </p:nvPr>
        </p:nvSpPr>
        <p:spPr>
          <a:xfrm>
            <a:off x="938684" y="1426587"/>
            <a:ext cx="9535886" cy="4373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dirty="0">
                <a:solidFill>
                  <a:srgbClr val="9CC2E5"/>
                </a:solidFill>
                <a:latin typeface="Open Sans"/>
                <a:ea typeface="Open Sans"/>
                <a:cs typeface="Open Sans"/>
                <a:sym typeface="Open Sans"/>
              </a:rPr>
              <a:t>2.3.1. Technique de simulation de </a:t>
            </a:r>
            <a:r>
              <a:rPr lang="en-GB" sz="2000" b="1" dirty="0" err="1">
                <a:solidFill>
                  <a:srgbClr val="9CC2E5"/>
                </a:solidFill>
                <a:latin typeface="Open Sans"/>
                <a:ea typeface="Open Sans"/>
                <a:cs typeface="Open Sans"/>
                <a:sym typeface="Open Sans"/>
              </a:rPr>
              <a:t>scénarios</a:t>
            </a:r>
            <a:endParaRPr sz="2000" b="1" dirty="0">
              <a:solidFill>
                <a:srgbClr val="9CC2E5"/>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2000"/>
              <a:buNone/>
            </a:pPr>
            <a:r>
              <a:rPr lang="en-GB" sz="2000" dirty="0">
                <a:latin typeface="Open Sans"/>
                <a:ea typeface="Open Sans"/>
                <a:cs typeface="Open Sans"/>
                <a:sym typeface="Open Sans"/>
              </a:rPr>
              <a:t>MAED </a:t>
            </a:r>
            <a:r>
              <a:rPr lang="en-GB" sz="2000" dirty="0" err="1">
                <a:latin typeface="Open Sans"/>
                <a:ea typeface="Open Sans"/>
                <a:cs typeface="Open Sans"/>
                <a:sym typeface="Open Sans"/>
              </a:rPr>
              <a:t>est</a:t>
            </a:r>
            <a:r>
              <a:rPr lang="en-GB" sz="2000" dirty="0">
                <a:latin typeface="Open Sans"/>
                <a:ea typeface="Open Sans"/>
                <a:cs typeface="Open Sans"/>
                <a:sym typeface="Open Sans"/>
              </a:rPr>
              <a:t> </a:t>
            </a:r>
            <a:r>
              <a:rPr lang="en-GB" sz="2000" dirty="0" err="1">
                <a:latin typeface="Open Sans"/>
                <a:ea typeface="Open Sans"/>
                <a:cs typeface="Open Sans"/>
                <a:sym typeface="Open Sans"/>
              </a:rPr>
              <a:t>basé</a:t>
            </a:r>
            <a:r>
              <a:rPr lang="en-GB" sz="2000" dirty="0">
                <a:latin typeface="Open Sans"/>
                <a:ea typeface="Open Sans"/>
                <a:cs typeface="Open Sans"/>
                <a:sym typeface="Open Sans"/>
              </a:rPr>
              <a:t> sur la technique de </a:t>
            </a:r>
            <a:r>
              <a:rPr lang="en-GB" sz="2000" b="1" dirty="0">
                <a:latin typeface="Open Sans"/>
                <a:ea typeface="Open Sans"/>
                <a:cs typeface="Open Sans"/>
                <a:sym typeface="Open Sans"/>
              </a:rPr>
              <a:t>simulation de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selon</a:t>
            </a:r>
            <a:r>
              <a:rPr lang="en-GB" sz="2000" dirty="0">
                <a:latin typeface="Open Sans"/>
                <a:ea typeface="Open Sans"/>
                <a:cs typeface="Open Sans"/>
                <a:sym typeface="Open Sans"/>
              </a:rPr>
              <a:t> </a:t>
            </a:r>
            <a:r>
              <a:rPr lang="en-GB" sz="2000" dirty="0" err="1">
                <a:latin typeface="Open Sans"/>
                <a:ea typeface="Open Sans"/>
                <a:cs typeface="Open Sans"/>
                <a:sym typeface="Open Sans"/>
              </a:rPr>
              <a:t>laquelle</a:t>
            </a:r>
            <a:r>
              <a:rPr lang="en-GB" sz="2000" dirty="0">
                <a:latin typeface="Open Sans"/>
                <a:ea typeface="Open Sans"/>
                <a:cs typeface="Open Sans"/>
                <a:sym typeface="Open Sans"/>
              </a:rPr>
              <a:t> :</a:t>
            </a:r>
            <a:endParaRPr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Très</a:t>
            </a:r>
            <a:r>
              <a:rPr lang="en-GB" sz="2000" dirty="0">
                <a:latin typeface="Open Sans"/>
                <a:ea typeface="Open Sans"/>
                <a:cs typeface="Open Sans"/>
                <a:sym typeface="Open Sans"/>
              </a:rPr>
              <a:t> </a:t>
            </a:r>
            <a:r>
              <a:rPr lang="en-GB" sz="2000" b="1" dirty="0" err="1">
                <a:latin typeface="Open Sans"/>
                <a:ea typeface="Open Sans"/>
                <a:cs typeface="Open Sans"/>
                <a:sym typeface="Open Sans"/>
              </a:rPr>
              <a:t>peu</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d'hypothèses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sont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intégrées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dans</a:t>
            </a:r>
            <a:r>
              <a:rPr lang="en-GB" sz="2000" dirty="0">
                <a:latin typeface="Open Sans"/>
                <a:ea typeface="Open Sans"/>
                <a:cs typeface="Open Sans"/>
                <a:sym typeface="Open Sans"/>
              </a:rPr>
              <a:t> le </a:t>
            </a:r>
            <a:r>
              <a:rPr lang="en-GB" sz="2000" dirty="0" err="1">
                <a:latin typeface="Open Sans"/>
                <a:ea typeface="Open Sans"/>
                <a:cs typeface="Open Sans"/>
                <a:sym typeface="Open Sans"/>
              </a:rPr>
              <a:t>modèle</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L'évolution</a:t>
            </a:r>
            <a:r>
              <a:rPr lang="en-GB" sz="2000" dirty="0">
                <a:latin typeface="Open Sans"/>
                <a:ea typeface="Open Sans"/>
                <a:cs typeface="Open Sans"/>
                <a:sym typeface="Open Sans"/>
              </a:rPr>
              <a:t> de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doit </a:t>
            </a:r>
            <a:r>
              <a:rPr lang="en-GB" sz="2000" dirty="0" err="1">
                <a:latin typeface="Open Sans"/>
                <a:ea typeface="Open Sans"/>
                <a:cs typeface="Open Sans"/>
                <a:sym typeface="Open Sans"/>
              </a:rPr>
              <a:t>être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analysée</a:t>
            </a:r>
            <a:r>
              <a:rPr lang="en-GB" sz="2000" dirty="0">
                <a:latin typeface="Open Sans"/>
                <a:ea typeface="Open Sans"/>
                <a:cs typeface="Open Sans"/>
                <a:sym typeface="Open Sans"/>
              </a:rPr>
              <a:t> en </a:t>
            </a:r>
            <a:r>
              <a:rPr lang="en-GB" sz="2000" dirty="0" err="1">
                <a:latin typeface="Open Sans"/>
                <a:ea typeface="Open Sans"/>
                <a:cs typeface="Open Sans"/>
                <a:sym typeface="Open Sans"/>
              </a:rPr>
              <a:t>élaborant</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développement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futur</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Chaque</a:t>
            </a:r>
            <a:r>
              <a:rPr lang="en-GB" sz="2000" dirty="0">
                <a:latin typeface="Open Sans"/>
                <a:ea typeface="Open Sans"/>
                <a:cs typeface="Open Sans"/>
                <a:sym typeface="Open Sans"/>
              </a:rPr>
              <a:t> </a:t>
            </a:r>
            <a:r>
              <a:rPr lang="en-GB" sz="2000" dirty="0" err="1">
                <a:latin typeface="Open Sans"/>
                <a:ea typeface="Open Sans"/>
                <a:cs typeface="Open Sans"/>
                <a:sym typeface="Open Sans"/>
              </a:rPr>
              <a:t>scénario</a:t>
            </a:r>
            <a:r>
              <a:rPr lang="en-GB" sz="2000" dirty="0">
                <a:latin typeface="Open Sans"/>
                <a:ea typeface="Open Sans"/>
                <a:cs typeface="Open Sans"/>
                <a:sym typeface="Open Sans"/>
              </a:rPr>
              <a:t> </a:t>
            </a:r>
            <a:r>
              <a:rPr lang="en-GB" sz="2000" dirty="0" err="1">
                <a:latin typeface="Open Sans"/>
                <a:ea typeface="Open Sans"/>
                <a:cs typeface="Open Sans"/>
                <a:sym typeface="Open Sans"/>
              </a:rPr>
              <a:t>peut</a:t>
            </a:r>
            <a:r>
              <a:rPr lang="en-GB" sz="2000" dirty="0">
                <a:latin typeface="Open Sans"/>
                <a:ea typeface="Open Sans"/>
                <a:cs typeface="Open Sans"/>
                <a:sym typeface="Open Sans"/>
              </a:rPr>
              <a:t> </a:t>
            </a:r>
            <a:r>
              <a:rPr lang="en-GB" sz="2000" dirty="0" err="1">
                <a:latin typeface="Open Sans"/>
                <a:ea typeface="Open Sans"/>
                <a:cs typeface="Open Sans"/>
                <a:sym typeface="Open Sans"/>
              </a:rPr>
              <a:t>être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considéré</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comme</a:t>
            </a:r>
            <a:r>
              <a:rPr lang="en-GB" sz="2000" dirty="0">
                <a:latin typeface="Open Sans"/>
                <a:ea typeface="Open Sans"/>
                <a:cs typeface="Open Sans"/>
                <a:sym typeface="Open Sans"/>
              </a:rPr>
              <a:t> les </a:t>
            </a:r>
            <a:r>
              <a:rPr lang="en-GB" sz="2000" dirty="0" err="1">
                <a:latin typeface="Open Sans"/>
                <a:ea typeface="Open Sans"/>
                <a:cs typeface="Open Sans"/>
                <a:sym typeface="Open Sans"/>
              </a:rPr>
              <a:t>valeurs</a:t>
            </a:r>
            <a:r>
              <a:rPr lang="en-GB" sz="2000" dirty="0">
                <a:latin typeface="Open Sans"/>
                <a:ea typeface="Open Sans"/>
                <a:cs typeface="Open Sans"/>
                <a:sym typeface="Open Sans"/>
              </a:rPr>
              <a:t> futures d'un ensemble de </a:t>
            </a:r>
            <a:r>
              <a:rPr lang="en-GB" sz="2000" dirty="0" err="1">
                <a:latin typeface="Open Sans"/>
                <a:ea typeface="Open Sans"/>
                <a:cs typeface="Open Sans"/>
                <a:sym typeface="Open Sans"/>
              </a:rPr>
              <a:t>facteurs</a:t>
            </a:r>
            <a:r>
              <a:rPr lang="en-GB" sz="2000" dirty="0">
                <a:latin typeface="Open Sans"/>
                <a:ea typeface="Open Sans"/>
                <a:cs typeface="Open Sans"/>
                <a:sym typeface="Open Sans"/>
              </a:rPr>
              <a:t> </a:t>
            </a:r>
            <a:r>
              <a:rPr lang="en-GB" sz="2000" dirty="0" err="1">
                <a:latin typeface="Open Sans"/>
                <a:ea typeface="Open Sans"/>
                <a:cs typeface="Open Sans"/>
                <a:sym typeface="Open Sans"/>
              </a:rPr>
              <a:t>économiques</a:t>
            </a:r>
            <a:r>
              <a:rPr lang="en-GB" sz="2000" dirty="0">
                <a:latin typeface="Open Sans"/>
                <a:ea typeface="Open Sans"/>
                <a:cs typeface="Open Sans"/>
                <a:sym typeface="Open Sans"/>
              </a:rPr>
              <a:t>, techniques et </a:t>
            </a:r>
            <a:r>
              <a:rPr lang="en-GB" sz="2000" dirty="0" err="1">
                <a:latin typeface="Open Sans"/>
                <a:ea typeface="Open Sans"/>
                <a:cs typeface="Open Sans"/>
                <a:sym typeface="Open Sans"/>
              </a:rPr>
              <a:t>sociaux</a:t>
            </a:r>
            <a:r>
              <a:rPr lang="en-GB" sz="2000" dirty="0">
                <a:latin typeface="Open Sans"/>
                <a:ea typeface="Open Sans"/>
                <a:cs typeface="Open Sans"/>
                <a:sym typeface="Open Sans"/>
              </a:rPr>
              <a:t> qui </a:t>
            </a:r>
            <a:r>
              <a:rPr lang="en-GB" sz="2000" dirty="0" err="1">
                <a:latin typeface="Open Sans"/>
                <a:ea typeface="Open Sans"/>
                <a:cs typeface="Open Sans"/>
                <a:sym typeface="Open Sans"/>
              </a:rPr>
              <a:t>influencent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directement</a:t>
            </a:r>
            <a:r>
              <a:rPr lang="en-GB" sz="2000" dirty="0">
                <a:latin typeface="Open Sans"/>
                <a:ea typeface="Open Sans"/>
                <a:cs typeface="Open Sans"/>
                <a:sym typeface="Open Sans"/>
              </a:rPr>
              <a:t>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en </a:t>
            </a:r>
            <a:r>
              <a:rPr lang="en-GB" sz="2000" dirty="0" err="1">
                <a:latin typeface="Open Sans"/>
                <a:ea typeface="Open Sans"/>
                <a:cs typeface="Open Sans"/>
                <a:sym typeface="Open Sans"/>
              </a:rPr>
              <a:t>d'autres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termes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il</a:t>
            </a:r>
            <a:r>
              <a:rPr lang="en-GB" sz="2000" dirty="0">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s'agit</a:t>
            </a:r>
            <a:r>
              <a:rPr lang="en-GB" sz="2000" dirty="0">
                <a:solidFill>
                  <a:srgbClr val="000000"/>
                </a:solidFill>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d'une</a:t>
            </a:r>
            <a:r>
              <a:rPr lang="en-GB" sz="2000" dirty="0">
                <a:solidFill>
                  <a:srgbClr val="000000"/>
                </a:solidFill>
                <a:latin typeface="Open Sans"/>
                <a:ea typeface="Open Sans"/>
                <a:cs typeface="Open Sans"/>
                <a:sym typeface="Open Sans"/>
              </a:rPr>
              <a:t> description de </a:t>
            </a:r>
            <a:r>
              <a:rPr lang="en-GB" sz="2000" dirty="0" err="1">
                <a:solidFill>
                  <a:srgbClr val="000000"/>
                </a:solidFill>
                <a:latin typeface="Open Sans"/>
                <a:ea typeface="Open Sans"/>
                <a:cs typeface="Open Sans"/>
                <a:sym typeface="Open Sans"/>
              </a:rPr>
              <a:t>l'</a:t>
            </a:r>
            <a:r>
              <a:rPr lang="en-GB" sz="2000" b="1" dirty="0" err="1">
                <a:solidFill>
                  <a:srgbClr val="000000"/>
                </a:solidFill>
                <a:latin typeface="Open Sans"/>
                <a:ea typeface="Open Sans"/>
                <a:cs typeface="Open Sans"/>
                <a:sym typeface="Open Sans"/>
              </a:rPr>
              <a:t>évolution</a:t>
            </a:r>
            <a:r>
              <a:rPr lang="en-GB" sz="2000" b="1" dirty="0">
                <a:solidFill>
                  <a:srgbClr val="000000"/>
                </a:solidFill>
                <a:latin typeface="Open Sans"/>
                <a:ea typeface="Open Sans"/>
                <a:cs typeface="Open Sans"/>
                <a:sym typeface="Open Sans"/>
              </a:rPr>
              <a:t> possible d'un pays </a:t>
            </a:r>
            <a:r>
              <a:rPr lang="en-GB" sz="2000" dirty="0">
                <a:solidFill>
                  <a:srgbClr val="000000"/>
                </a:solidFill>
                <a:latin typeface="Open Sans"/>
                <a:ea typeface="Open Sans"/>
                <a:cs typeface="Open Sans"/>
                <a:sym typeface="Open Sans"/>
              </a:rPr>
              <a:t>et de </a:t>
            </a:r>
            <a:r>
              <a:rPr lang="en-GB" sz="2000" dirty="0" err="1">
                <a:solidFill>
                  <a:srgbClr val="000000"/>
                </a:solidFill>
                <a:latin typeface="Open Sans"/>
                <a:ea typeface="Open Sans"/>
                <a:cs typeface="Open Sans"/>
                <a:sym typeface="Open Sans"/>
              </a:rPr>
              <a:t>sa</a:t>
            </a:r>
            <a:r>
              <a:rPr lang="en-GB" sz="2000" dirty="0">
                <a:solidFill>
                  <a:srgbClr val="000000"/>
                </a:solidFill>
                <a:latin typeface="Open Sans"/>
                <a:ea typeface="Open Sans"/>
                <a:cs typeface="Open Sans"/>
                <a:sym typeface="Open Sans"/>
              </a:rPr>
              <a:t> </a:t>
            </a:r>
            <a:r>
              <a:rPr lang="en-GB" sz="2000" dirty="0" err="1">
                <a:solidFill>
                  <a:srgbClr val="000000"/>
                </a:solidFill>
                <a:latin typeface="Open Sans"/>
                <a:ea typeface="Open Sans"/>
                <a:cs typeface="Open Sans"/>
                <a:sym typeface="Open Sans"/>
              </a:rPr>
              <a:t>société</a:t>
            </a:r>
            <a:r>
              <a:rPr lang="en-GB" sz="2000" dirty="0">
                <a:solidFill>
                  <a:srgbClr val="000000"/>
                </a:solidFill>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2000"/>
              <a:buChar char="•"/>
            </a:pPr>
            <a:r>
              <a:rPr lang="en-GB" sz="2000" dirty="0" err="1">
                <a:latin typeface="Open Sans"/>
                <a:ea typeface="Open Sans"/>
                <a:cs typeface="Open Sans"/>
                <a:sym typeface="Open Sans"/>
              </a:rPr>
              <a:t>L'élaboration</a:t>
            </a:r>
            <a:r>
              <a:rPr lang="en-GB" sz="2000" dirty="0">
                <a:latin typeface="Open Sans"/>
                <a:ea typeface="Open Sans"/>
                <a:cs typeface="Open Sans"/>
                <a:sym typeface="Open Sans"/>
              </a:rPr>
              <a:t> de </a:t>
            </a:r>
            <a:r>
              <a:rPr lang="en-GB" sz="2000" b="1" dirty="0" err="1">
                <a:latin typeface="Open Sans"/>
                <a:ea typeface="Open Sans"/>
                <a:cs typeface="Open Sans"/>
                <a:sym typeface="Open Sans"/>
              </a:rPr>
              <a:t>scénarios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contrastés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permettrait</a:t>
            </a:r>
            <a:r>
              <a:rPr lang="en-GB" sz="2000" dirty="0">
                <a:latin typeface="Open Sans"/>
                <a:ea typeface="Open Sans"/>
                <a:cs typeface="Open Sans"/>
                <a:sym typeface="Open Sans"/>
              </a:rPr>
              <a:t> de </a:t>
            </a:r>
            <a:r>
              <a:rPr lang="en-GB" sz="2000" dirty="0"/>
              <a:t>capturer</a:t>
            </a:r>
            <a:r>
              <a:rPr lang="en-GB" sz="2000" dirty="0">
                <a:latin typeface="Open Sans"/>
                <a:ea typeface="Open Sans"/>
                <a:cs typeface="Open Sans"/>
                <a:sym typeface="Open Sans"/>
              </a:rPr>
              <a:t> les </a:t>
            </a:r>
            <a:r>
              <a:rPr lang="en-GB" sz="2000" dirty="0" err="1">
                <a:latin typeface="Open Sans"/>
                <a:ea typeface="Open Sans"/>
                <a:cs typeface="Open Sans"/>
                <a:sym typeface="Open Sans"/>
              </a:rPr>
              <a:t>évolutions</a:t>
            </a:r>
            <a:r>
              <a:rPr lang="en-GB" sz="2000" dirty="0">
                <a:latin typeface="Open Sans"/>
                <a:ea typeface="Open Sans"/>
                <a:cs typeface="Open Sans"/>
                <a:sym typeface="Open Sans"/>
              </a:rPr>
              <a:t> possibles de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dans le pays.</a:t>
            </a: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p:txBody>
      </p:sp>
      <p:sp>
        <p:nvSpPr>
          <p:cNvPr id="2" name="Rectangle 1">
            <a:extLst>
              <a:ext uri="{FF2B5EF4-FFF2-40B4-BE49-F238E27FC236}">
                <a16:creationId xmlns:a16="http://schemas.microsoft.com/office/drawing/2014/main" id="{CCA73033-D87B-32AA-6114-D7CCDF512C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L'évolution de la demande énergétique doit être analysée en construisant des scénarios futurs de développement.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5" name="Google Shape;335;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336" name="Google Shape;336;p14"/>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2.3 </a:t>
            </a:r>
            <a:r>
              <a:rPr lang="en-GB" sz="4400" dirty="0" err="1">
                <a:solidFill>
                  <a:schemeClr val="dk1"/>
                </a:solidFill>
                <a:latin typeface="Open Sans"/>
                <a:ea typeface="Open Sans"/>
                <a:cs typeface="Open Sans"/>
                <a:sym typeface="Open Sans"/>
              </a:rPr>
              <a:t>Scénarios</a:t>
            </a:r>
            <a:endParaRPr dirty="0"/>
          </a:p>
        </p:txBody>
      </p:sp>
      <p:sp>
        <p:nvSpPr>
          <p:cNvPr id="337" name="Google Shape;337;p14"/>
          <p:cNvSpPr txBox="1">
            <a:spLocks noGrp="1"/>
          </p:cNvSpPr>
          <p:nvPr>
            <p:ph type="body" idx="1"/>
          </p:nvPr>
        </p:nvSpPr>
        <p:spPr>
          <a:xfrm>
            <a:off x="930310" y="1403280"/>
            <a:ext cx="9226062" cy="45894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GB" sz="2000" b="1">
                <a:solidFill>
                  <a:srgbClr val="9CC2E5"/>
                </a:solidFill>
                <a:latin typeface="Open Sans"/>
                <a:ea typeface="Open Sans"/>
                <a:cs typeface="Open Sans"/>
                <a:sym typeface="Open Sans"/>
              </a:rPr>
              <a:t>2.3.2. Approche par scénario</a:t>
            </a:r>
            <a:endParaRPr sz="2000" b="1">
              <a:solidFill>
                <a:srgbClr val="9CC2E5"/>
              </a:solidFill>
            </a:endParaRPr>
          </a:p>
          <a:p>
            <a:pPr marL="0" lvl="0" indent="0" algn="l" rtl="0">
              <a:lnSpc>
                <a:spcPct val="100000"/>
              </a:lnSpc>
              <a:spcBef>
                <a:spcPts val="1000"/>
              </a:spcBef>
              <a:spcAft>
                <a:spcPts val="0"/>
              </a:spcAft>
              <a:buClr>
                <a:schemeClr val="dk1"/>
              </a:buClr>
              <a:buSzPts val="2000"/>
              <a:buNone/>
            </a:pPr>
            <a:r>
              <a:rPr lang="en-GB" sz="2000" b="1">
                <a:latin typeface="Open Sans"/>
                <a:ea typeface="Open Sans"/>
                <a:cs typeface="Open Sans"/>
                <a:sym typeface="Open Sans"/>
              </a:rPr>
              <a:t>Chaque scénario intègre un ensemble de paramètres cohérents qui décrivent les tendances possibles à long terme du développement économique, démographique, social et technologique d'un pays</a:t>
            </a:r>
            <a:endParaRPr/>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Dans un modèle de simulation, nous cherchons à évaluer la réponse du système aux changements de ses éléments. </a:t>
            </a:r>
            <a:endParaRPr sz="2000"/>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Le MAED évalue la réponse du système énergétique à des scénarios d'évolution de la société et de l'économie.</a:t>
            </a:r>
            <a:endParaRPr sz="2000"/>
          </a:p>
          <a:p>
            <a:pPr marL="342900" lvl="0" indent="-342900" algn="l" rtl="0">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En d'autres termes, le modélisateur peut élaborer un scénario de développement possible et voir ce qu'il advient de la demande d'énergie.</a:t>
            </a:r>
            <a:endParaRPr/>
          </a:p>
          <a:p>
            <a:pPr marL="0" lvl="0" indent="0" algn="l" rtl="0">
              <a:lnSpc>
                <a:spcPct val="100000"/>
              </a:lnSpc>
              <a:spcBef>
                <a:spcPts val="1000"/>
              </a:spcBef>
              <a:spcAft>
                <a:spcPts val="0"/>
              </a:spcAft>
              <a:buClr>
                <a:schemeClr val="dk1"/>
              </a:buClr>
              <a:buSzPts val="2000"/>
              <a:buNone/>
            </a:pPr>
            <a:r>
              <a:rPr lang="en-GB" sz="2000" b="1">
                <a:latin typeface="Open Sans"/>
                <a:ea typeface="Open Sans"/>
                <a:cs typeface="Open Sans"/>
                <a:sym typeface="Open Sans"/>
              </a:rPr>
              <a:t>Ces scénarios sont utilisés pour déterminer la quantité et la structure de la demande d'énergie à l'avenir... </a:t>
            </a:r>
            <a:endParaRPr/>
          </a:p>
          <a:p>
            <a:pPr marL="228600" lvl="0" indent="-101600" algn="l" rtl="0">
              <a:lnSpc>
                <a:spcPct val="10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5" descr="Graphical user interface, sunburst chart&#10;&#10;Description automatically generated"/>
          <p:cNvPicPr preferRelativeResize="0"/>
          <p:nvPr/>
        </p:nvPicPr>
        <p:blipFill rotWithShape="1">
          <a:blip r:embed="rId3">
            <a:alphaModFix/>
          </a:blip>
          <a:srcRect/>
          <a:stretch/>
        </p:blipFill>
        <p:spPr>
          <a:xfrm>
            <a:off x="0" y="1361"/>
            <a:ext cx="12191999" cy="6869792"/>
          </a:xfrm>
          <a:prstGeom prst="rect">
            <a:avLst/>
          </a:prstGeom>
          <a:noFill/>
          <a:ln>
            <a:noFill/>
          </a:ln>
        </p:spPr>
      </p:pic>
      <p:sp>
        <p:nvSpPr>
          <p:cNvPr id="344" name="Google Shape;344;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45" name="Google Shape;345;p15"/>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2.3 </a:t>
            </a:r>
            <a:r>
              <a:rPr lang="en-GB" sz="4400" dirty="0" err="1">
                <a:solidFill>
                  <a:schemeClr val="dk1"/>
                </a:solidFill>
                <a:latin typeface="Open Sans"/>
                <a:ea typeface="Open Sans"/>
                <a:cs typeface="Open Sans"/>
                <a:sym typeface="Open Sans"/>
              </a:rPr>
              <a:t>Scénarios</a:t>
            </a:r>
            <a:endParaRPr dirty="0"/>
          </a:p>
        </p:txBody>
      </p:sp>
      <p:sp>
        <p:nvSpPr>
          <p:cNvPr id="346" name="Google Shape;346;p15"/>
          <p:cNvSpPr txBox="1">
            <a:spLocks noGrp="1"/>
          </p:cNvSpPr>
          <p:nvPr>
            <p:ph type="body" idx="1"/>
          </p:nvPr>
        </p:nvSpPr>
        <p:spPr>
          <a:xfrm>
            <a:off x="939800" y="1448254"/>
            <a:ext cx="10079892" cy="28200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CC2E5"/>
              </a:buClr>
              <a:buSzPts val="2000"/>
              <a:buNone/>
            </a:pPr>
            <a:r>
              <a:rPr lang="en-GB" sz="2000" b="1">
                <a:solidFill>
                  <a:srgbClr val="9CC2E5"/>
                </a:solidFill>
                <a:latin typeface="Open Sans"/>
                <a:ea typeface="Open Sans"/>
                <a:cs typeface="Open Sans"/>
                <a:sym typeface="Open Sans"/>
              </a:rPr>
              <a:t>2.3.3. Limites de l'utilisation des scénarios</a:t>
            </a:r>
            <a:endParaRPr/>
          </a:p>
          <a:p>
            <a:pPr marL="0" lvl="0" indent="0" algn="l" rtl="0">
              <a:lnSpc>
                <a:spcPct val="90000"/>
              </a:lnSpc>
              <a:spcBef>
                <a:spcPts val="1000"/>
              </a:spcBef>
              <a:spcAft>
                <a:spcPts val="0"/>
              </a:spcAft>
              <a:buClr>
                <a:schemeClr val="dk1"/>
              </a:buClr>
              <a:buSzPts val="2000"/>
              <a:buNone/>
            </a:pP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Les scénarios ne sont pas des prédictions ou des prévisions.</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Les scénarios sont des descriptions d'images du futur créées à partir de cartes mentales,</a:t>
            </a:r>
            <a:endParaRPr/>
          </a:p>
          <a:p>
            <a:pPr marL="342900" lvl="0" indent="-215900" algn="l" rtl="0">
              <a:lnSpc>
                <a:spcPct val="90000"/>
              </a:lnSpc>
              <a:spcBef>
                <a:spcPts val="1000"/>
              </a:spcBef>
              <a:spcAft>
                <a:spcPts val="0"/>
              </a:spcAft>
              <a:buClr>
                <a:srgbClr val="333333"/>
              </a:buClr>
              <a:buSzPts val="2000"/>
              <a:buNone/>
            </a:pPr>
            <a:endParaRPr sz="200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...ou des modèles qui reflètent différentes perspectives sur le passé, le présent et l'avenir.</a:t>
            </a:r>
            <a:endParaRPr/>
          </a:p>
          <a:p>
            <a:pPr marL="285750" lvl="0" indent="-158750" algn="l" rtl="0">
              <a:lnSpc>
                <a:spcPct val="10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6" descr="Graphical user interface, text&#10;&#10;Description automatically generated"/>
          <p:cNvPicPr preferRelativeResize="0"/>
          <p:nvPr/>
        </p:nvPicPr>
        <p:blipFill rotWithShape="1">
          <a:blip r:embed="rId3">
            <a:alphaModFix/>
          </a:blip>
          <a:srcRect/>
          <a:stretch/>
        </p:blipFill>
        <p:spPr>
          <a:xfrm>
            <a:off x="456" y="4676"/>
            <a:ext cx="12192000" cy="6858000"/>
          </a:xfrm>
          <a:prstGeom prst="rect">
            <a:avLst/>
          </a:prstGeom>
          <a:noFill/>
          <a:ln>
            <a:noFill/>
          </a:ln>
        </p:spPr>
      </p:pic>
      <p:sp>
        <p:nvSpPr>
          <p:cNvPr id="353" name="Google Shape;353;p16"/>
          <p:cNvSpPr txBox="1"/>
          <p:nvPr/>
        </p:nvSpPr>
        <p:spPr>
          <a:xfrm>
            <a:off x="11775994" y="647425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54" name="Google Shape;354;p16"/>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2.3 </a:t>
            </a:r>
            <a:r>
              <a:rPr lang="en-GB" sz="4400" dirty="0" err="1">
                <a:solidFill>
                  <a:schemeClr val="dk1"/>
                </a:solidFill>
                <a:latin typeface="Open Sans"/>
                <a:ea typeface="Open Sans"/>
                <a:cs typeface="Open Sans"/>
                <a:sym typeface="Open Sans"/>
              </a:rPr>
              <a:t>Scénarios</a:t>
            </a:r>
            <a:endParaRPr dirty="0"/>
          </a:p>
        </p:txBody>
      </p:sp>
      <p:sp>
        <p:nvSpPr>
          <p:cNvPr id="355" name="Google Shape;355;p16"/>
          <p:cNvSpPr txBox="1">
            <a:spLocks noGrp="1"/>
          </p:cNvSpPr>
          <p:nvPr>
            <p:ph type="body" idx="1"/>
          </p:nvPr>
        </p:nvSpPr>
        <p:spPr>
          <a:xfrm>
            <a:off x="918029" y="1426482"/>
            <a:ext cx="10301351"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600"/>
              <a:buNone/>
            </a:pPr>
            <a:r>
              <a:rPr lang="en-GB" sz="2000" b="1" dirty="0">
                <a:solidFill>
                  <a:srgbClr val="9CC2E5"/>
                </a:solidFill>
                <a:latin typeface="Open Sans"/>
                <a:ea typeface="Open Sans"/>
                <a:cs typeface="Open Sans"/>
                <a:sym typeface="Open Sans"/>
              </a:rPr>
              <a:t>2.3.4. </a:t>
            </a:r>
            <a:r>
              <a:rPr lang="en-GB" sz="2000" b="1" dirty="0" err="1">
                <a:solidFill>
                  <a:srgbClr val="9CC2E5"/>
                </a:solidFill>
                <a:latin typeface="Open Sans"/>
                <a:ea typeface="Open Sans"/>
                <a:cs typeface="Open Sans"/>
                <a:sym typeface="Open Sans"/>
              </a:rPr>
              <a:t>Scénarios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qualitatifs</a:t>
            </a:r>
            <a:r>
              <a:rPr lang="en-GB" sz="2000" b="1" dirty="0">
                <a:solidFill>
                  <a:srgbClr val="9CC2E5"/>
                </a:solidFill>
                <a:latin typeface="Open Sans"/>
                <a:ea typeface="Open Sans"/>
                <a:cs typeface="Open Sans"/>
                <a:sym typeface="Open Sans"/>
              </a:rPr>
              <a:t> et </a:t>
            </a:r>
            <a:r>
              <a:rPr lang="en-GB" sz="2000" b="1" dirty="0" err="1">
                <a:solidFill>
                  <a:srgbClr val="9CC2E5"/>
                </a:solidFill>
                <a:latin typeface="Open Sans"/>
                <a:ea typeface="Open Sans"/>
                <a:cs typeface="Open Sans"/>
                <a:sym typeface="Open Sans"/>
              </a:rPr>
              <a:t>quantitatifs</a:t>
            </a:r>
            <a:endParaRPr sz="2000" b="1" dirty="0">
              <a:solidFill>
                <a:srgbClr val="9CC2E5"/>
              </a:solidFill>
            </a:endParaRPr>
          </a:p>
          <a:p>
            <a:pPr marL="342900" lvl="0" indent="-342900" algn="l" rtl="0">
              <a:lnSpc>
                <a:spcPct val="100000"/>
              </a:lnSpc>
              <a:spcBef>
                <a:spcPts val="1000"/>
              </a:spcBef>
              <a:spcAft>
                <a:spcPts val="0"/>
              </a:spcAft>
              <a:buClr>
                <a:srgbClr val="333333"/>
              </a:buClr>
              <a:buSzPts val="1600"/>
              <a:buChar char="•"/>
            </a:pPr>
            <a:r>
              <a:rPr lang="en-GB" sz="2000" dirty="0">
                <a:latin typeface="Open Sans"/>
                <a:ea typeface="Open Sans"/>
                <a:cs typeface="Open Sans"/>
                <a:sym typeface="Open Sans"/>
              </a:rPr>
              <a:t>Les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a:t>
            </a:r>
            <a:r>
              <a:rPr lang="en-GB" sz="2000" b="1" dirty="0" err="1">
                <a:latin typeface="Open Sans"/>
                <a:ea typeface="Open Sans"/>
                <a:cs typeface="Open Sans"/>
                <a:sym typeface="Open Sans"/>
              </a:rPr>
              <a:t>qualitatifs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sont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basés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sur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récits</a:t>
            </a:r>
            <a:r>
              <a:rPr lang="en-GB" sz="2000" dirty="0">
                <a:latin typeface="Open Sans"/>
                <a:ea typeface="Open Sans"/>
                <a:cs typeface="Open Sans"/>
                <a:sym typeface="Open Sans"/>
              </a:rPr>
              <a:t> - </a:t>
            </a:r>
            <a:r>
              <a:rPr lang="en-GB" sz="2000" dirty="0" err="1">
                <a:latin typeface="Open Sans"/>
                <a:ea typeface="Open Sans"/>
                <a:cs typeface="Open Sans"/>
                <a:sym typeface="Open Sans"/>
              </a:rPr>
              <a:t>comme</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histoires</a:t>
            </a:r>
            <a:r>
              <a:rPr lang="en-GB" sz="2000" dirty="0">
                <a:latin typeface="Open Sans"/>
                <a:ea typeface="Open Sans"/>
                <a:cs typeface="Open Sans"/>
                <a:sym typeface="Open Sans"/>
              </a:rPr>
              <a:t> - </a:t>
            </a:r>
            <a:r>
              <a:rPr lang="en-GB" sz="2000" dirty="0" err="1">
                <a:latin typeface="Open Sans"/>
                <a:ea typeface="Open Sans"/>
                <a:cs typeface="Open Sans"/>
                <a:sym typeface="Open Sans"/>
              </a:rPr>
              <a:t>décrivant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qualitativement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l'avenir</a:t>
            </a:r>
            <a:r>
              <a:rPr lang="en-GB" sz="2000" dirty="0">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1600"/>
              <a:buChar char="•"/>
            </a:pPr>
            <a:r>
              <a:rPr lang="en-GB" sz="2000" dirty="0">
                <a:latin typeface="Open Sans"/>
                <a:ea typeface="Open Sans"/>
                <a:cs typeface="Open Sans"/>
                <a:sym typeface="Open Sans"/>
              </a:rPr>
              <a:t>Les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a:t>
            </a:r>
            <a:r>
              <a:rPr lang="en-GB" sz="2000" b="1" dirty="0" err="1">
                <a:latin typeface="Open Sans"/>
                <a:ea typeface="Open Sans"/>
                <a:cs typeface="Open Sans"/>
                <a:sym typeface="Open Sans"/>
              </a:rPr>
              <a:t>quantitatifs</a:t>
            </a:r>
            <a:r>
              <a:rPr lang="en-GB" sz="2000" b="1" dirty="0">
                <a:latin typeface="Open Sans"/>
                <a:ea typeface="Open Sans"/>
                <a:cs typeface="Open Sans"/>
                <a:sym typeface="Open Sans"/>
              </a:rPr>
              <a:t> </a:t>
            </a:r>
            <a:r>
              <a:rPr lang="en-GB" sz="2000" dirty="0" err="1">
                <a:latin typeface="Open Sans"/>
                <a:ea typeface="Open Sans"/>
                <a:cs typeface="Open Sans"/>
                <a:sym typeface="Open Sans"/>
              </a:rPr>
              <a:t>sont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basés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sur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modèles</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contiennent</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informations</a:t>
            </a:r>
            <a:r>
              <a:rPr lang="en-GB" sz="2000" dirty="0">
                <a:latin typeface="Open Sans"/>
                <a:ea typeface="Open Sans"/>
                <a:cs typeface="Open Sans"/>
                <a:sym typeface="Open Sans"/>
              </a:rPr>
              <a:t> </a:t>
            </a:r>
            <a:r>
              <a:rPr lang="en-GB" sz="2000" dirty="0" err="1">
                <a:latin typeface="Open Sans"/>
                <a:ea typeface="Open Sans"/>
                <a:cs typeface="Open Sans"/>
                <a:sym typeface="Open Sans"/>
              </a:rPr>
              <a:t>quantifiées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sur</a:t>
            </a:r>
            <a:r>
              <a:rPr lang="en-GB" sz="2000" dirty="0">
                <a:latin typeface="Open Sans"/>
                <a:ea typeface="Open Sans"/>
                <a:cs typeface="Open Sans"/>
                <a:sym typeface="Open Sans"/>
              </a:rPr>
              <a:t> les </a:t>
            </a:r>
            <a:r>
              <a:rPr lang="en-GB" sz="2000" dirty="0" err="1">
                <a:latin typeface="Open Sans"/>
                <a:ea typeface="Open Sans"/>
                <a:cs typeface="Open Sans"/>
                <a:sym typeface="Open Sans"/>
              </a:rPr>
              <a:t>états</a:t>
            </a:r>
            <a:r>
              <a:rPr lang="en-GB" sz="2000" dirty="0">
                <a:latin typeface="Open Sans"/>
                <a:ea typeface="Open Sans"/>
                <a:cs typeface="Open Sans"/>
                <a:sym typeface="Open Sans"/>
              </a:rPr>
              <a:t> et les </a:t>
            </a:r>
            <a:r>
              <a:rPr lang="en-GB" sz="2000" dirty="0" err="1">
                <a:latin typeface="Open Sans"/>
                <a:ea typeface="Open Sans"/>
                <a:cs typeface="Open Sans"/>
                <a:sym typeface="Open Sans"/>
              </a:rPr>
              <a:t>conséquences</a:t>
            </a:r>
            <a:r>
              <a:rPr lang="en-GB" sz="2000" dirty="0">
                <a:latin typeface="Open Sans"/>
                <a:ea typeface="Open Sans"/>
                <a:cs typeface="Open Sans"/>
                <a:sym typeface="Open Sans"/>
              </a:rPr>
              <a:t>.</a:t>
            </a:r>
            <a:endParaRPr dirty="0"/>
          </a:p>
          <a:p>
            <a:pPr marL="0" lvl="0" indent="0" algn="l" rtl="0">
              <a:lnSpc>
                <a:spcPct val="100000"/>
              </a:lnSpc>
              <a:spcBef>
                <a:spcPts val="1000"/>
              </a:spcBef>
              <a:spcAft>
                <a:spcPts val="0"/>
              </a:spcAft>
              <a:buClr>
                <a:srgbClr val="333333"/>
              </a:buClr>
              <a:buSzPts val="1600"/>
              <a:buNone/>
            </a:pPr>
            <a:endParaRPr sz="1000" dirty="0"/>
          </a:p>
          <a:p>
            <a:pPr marL="0" lvl="0" indent="0" algn="l" rtl="0">
              <a:lnSpc>
                <a:spcPct val="100000"/>
              </a:lnSpc>
              <a:spcBef>
                <a:spcPts val="1000"/>
              </a:spcBef>
              <a:spcAft>
                <a:spcPts val="0"/>
              </a:spcAft>
              <a:buClr>
                <a:srgbClr val="333333"/>
              </a:buClr>
              <a:buSzPts val="1600"/>
              <a:buNone/>
            </a:pPr>
            <a:r>
              <a:rPr lang="en-GB" sz="2000" b="1" dirty="0" err="1">
                <a:latin typeface="Open Sans"/>
                <a:ea typeface="Open Sans"/>
                <a:cs typeface="Open Sans"/>
                <a:sym typeface="Open Sans"/>
              </a:rPr>
              <a:t>Exemples</a:t>
            </a:r>
            <a:r>
              <a:rPr lang="en-GB" sz="2000" b="1" dirty="0">
                <a:latin typeface="Open Sans"/>
                <a:ea typeface="Open Sans"/>
                <a:cs typeface="Open Sans"/>
                <a:sym typeface="Open Sans"/>
              </a:rPr>
              <a:t> de </a:t>
            </a:r>
            <a:r>
              <a:rPr lang="en-GB" sz="2000" b="1" dirty="0" err="1">
                <a:latin typeface="Open Sans"/>
                <a:ea typeface="Open Sans"/>
                <a:cs typeface="Open Sans"/>
                <a:sym typeface="Open Sans"/>
              </a:rPr>
              <a:t>données</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d'entrée</a:t>
            </a:r>
            <a:r>
              <a:rPr lang="en-GB" sz="2000" b="1" dirty="0">
                <a:latin typeface="Open Sans"/>
                <a:ea typeface="Open Sans"/>
                <a:cs typeface="Open Sans"/>
                <a:sym typeface="Open Sans"/>
              </a:rPr>
              <a:t> pour un </a:t>
            </a:r>
            <a:r>
              <a:rPr lang="en-GB" sz="2000" b="1" dirty="0" err="1">
                <a:latin typeface="Open Sans"/>
                <a:ea typeface="Open Sans"/>
                <a:cs typeface="Open Sans"/>
                <a:sym typeface="Open Sans"/>
              </a:rPr>
              <a:t>scénario</a:t>
            </a:r>
            <a:r>
              <a:rPr lang="en-GB" sz="2000" b="1" dirty="0">
                <a:latin typeface="Open Sans"/>
                <a:ea typeface="Open Sans"/>
                <a:cs typeface="Open Sans"/>
                <a:sym typeface="Open Sans"/>
              </a:rPr>
              <a:t> :</a:t>
            </a:r>
            <a:endParaRPr dirty="0"/>
          </a:p>
          <a:p>
            <a:pPr marL="342900" lvl="0" indent="-342900" algn="just" rtl="0">
              <a:lnSpc>
                <a:spcPct val="100000"/>
              </a:lnSpc>
              <a:spcBef>
                <a:spcPts val="1000"/>
              </a:spcBef>
              <a:spcAft>
                <a:spcPts val="0"/>
              </a:spcAft>
              <a:buClr>
                <a:srgbClr val="333333"/>
              </a:buClr>
              <a:buSzPts val="1600"/>
              <a:buChar char="•"/>
            </a:pPr>
            <a:r>
              <a:rPr lang="en-GB" sz="2000" dirty="0">
                <a:latin typeface="Open Sans"/>
                <a:ea typeface="Open Sans"/>
                <a:cs typeface="Open Sans"/>
                <a:sym typeface="Open Sans"/>
              </a:rPr>
              <a:t>Un ensemble de données socio-</a:t>
            </a:r>
            <a:r>
              <a:rPr lang="en-GB" sz="2000" dirty="0" err="1">
                <a:latin typeface="Open Sans"/>
                <a:ea typeface="Open Sans"/>
                <a:cs typeface="Open Sans"/>
                <a:sym typeface="Open Sans"/>
              </a:rPr>
              <a:t>économiques</a:t>
            </a:r>
            <a:r>
              <a:rPr lang="en-GB" sz="2000" dirty="0">
                <a:latin typeface="Open Sans"/>
                <a:ea typeface="Open Sans"/>
                <a:cs typeface="Open Sans"/>
                <a:sym typeface="Open Sans"/>
              </a:rPr>
              <a:t> et techniques futures, à </a:t>
            </a:r>
            <a:r>
              <a:rPr lang="en-GB" sz="2000" dirty="0" err="1">
                <a:latin typeface="Open Sans"/>
                <a:ea typeface="Open Sans"/>
                <a:cs typeface="Open Sans"/>
                <a:sym typeface="Open Sans"/>
              </a:rPr>
              <a:t>partir</a:t>
            </a:r>
            <a:r>
              <a:rPr lang="en-GB" sz="2000" dirty="0">
                <a:latin typeface="Open Sans"/>
                <a:ea typeface="Open Sans"/>
                <a:cs typeface="Open Sans"/>
                <a:sym typeface="Open Sans"/>
              </a:rPr>
              <a:t> </a:t>
            </a:r>
            <a:r>
              <a:rPr lang="en-GB" sz="2000" dirty="0" err="1">
                <a:latin typeface="Open Sans"/>
                <a:ea typeface="Open Sans"/>
                <a:cs typeface="Open Sans"/>
                <a:sym typeface="Open Sans"/>
              </a:rPr>
              <a:t>desquelles</a:t>
            </a:r>
            <a:r>
              <a:rPr lang="en-GB" sz="2000" dirty="0">
                <a:latin typeface="Open Sans"/>
                <a:ea typeface="Open Sans"/>
                <a:cs typeface="Open Sans"/>
                <a:sym typeface="Open Sans"/>
              </a:rPr>
              <a:t>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a:t>
            </a:r>
            <a:r>
              <a:rPr lang="en-GB" sz="2000" dirty="0" err="1">
                <a:latin typeface="Open Sans"/>
                <a:ea typeface="Open Sans"/>
                <a:cs typeface="Open Sans"/>
                <a:sym typeface="Open Sans"/>
              </a:rPr>
              <a:t>peut</a:t>
            </a:r>
            <a:r>
              <a:rPr lang="en-GB" sz="2000" dirty="0">
                <a:latin typeface="Open Sans"/>
                <a:ea typeface="Open Sans"/>
                <a:cs typeface="Open Sans"/>
                <a:sym typeface="Open Sans"/>
              </a:rPr>
              <a:t> </a:t>
            </a:r>
            <a:r>
              <a:rPr lang="en-GB" sz="2000" dirty="0" err="1">
                <a:latin typeface="Open Sans"/>
                <a:ea typeface="Open Sans"/>
                <a:cs typeface="Open Sans"/>
                <a:sym typeface="Open Sans"/>
              </a:rPr>
              <a:t>être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examinée</a:t>
            </a:r>
            <a:r>
              <a:rPr lang="en-GB" sz="2000" dirty="0">
                <a:latin typeface="Open Sans"/>
                <a:ea typeface="Open Sans"/>
                <a:cs typeface="Open Sans"/>
                <a:sym typeface="Open Sans"/>
              </a:rPr>
              <a:t> : </a:t>
            </a:r>
            <a:r>
              <a:rPr lang="en-GB" sz="2000" dirty="0" err="1">
                <a:latin typeface="Open Sans"/>
                <a:ea typeface="Open Sans"/>
                <a:cs typeface="Open Sans"/>
                <a:sym typeface="Open Sans"/>
              </a:rPr>
              <a:t>Taux</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croissance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démographique</a:t>
            </a:r>
            <a:r>
              <a:rPr lang="en-GB" sz="2000" dirty="0">
                <a:latin typeface="Open Sans"/>
                <a:ea typeface="Open Sans"/>
                <a:cs typeface="Open Sans"/>
                <a:sym typeface="Open Sans"/>
              </a:rPr>
              <a:t>, </a:t>
            </a:r>
            <a:r>
              <a:rPr lang="en-GB" sz="2000" dirty="0" err="1">
                <a:latin typeface="Open Sans"/>
                <a:ea typeface="Open Sans"/>
                <a:cs typeface="Open Sans"/>
                <a:sym typeface="Open Sans"/>
              </a:rPr>
              <a:t>taux</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croissance</a:t>
            </a:r>
            <a:r>
              <a:rPr lang="en-GB" sz="2000" dirty="0">
                <a:latin typeface="Open Sans"/>
                <a:ea typeface="Open Sans"/>
                <a:cs typeface="Open Sans"/>
                <a:sym typeface="Open Sans"/>
              </a:rPr>
              <a:t> du PIB, </a:t>
            </a:r>
            <a:r>
              <a:rPr lang="en-GB" sz="2000" dirty="0" err="1">
                <a:latin typeface="Open Sans"/>
                <a:ea typeface="Open Sans"/>
                <a:cs typeface="Open Sans"/>
                <a:sym typeface="Open Sans"/>
              </a:rPr>
              <a:t>changements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structurels</a:t>
            </a:r>
            <a:r>
              <a:rPr lang="en-GB" sz="2000" dirty="0">
                <a:latin typeface="Open Sans"/>
                <a:ea typeface="Open Sans"/>
                <a:cs typeface="Open Sans"/>
                <a:sym typeface="Open Sans"/>
              </a:rPr>
              <a:t> dans </a:t>
            </a:r>
            <a:r>
              <a:rPr lang="en-GB" sz="2000" dirty="0" err="1">
                <a:latin typeface="Open Sans"/>
                <a:ea typeface="Open Sans"/>
                <a:cs typeface="Open Sans"/>
                <a:sym typeface="Open Sans"/>
              </a:rPr>
              <a:t>l'économie</a:t>
            </a:r>
            <a:r>
              <a:rPr lang="en-GB" sz="2000" dirty="0">
                <a:latin typeface="Open Sans"/>
                <a:ea typeface="Open Sans"/>
                <a:cs typeface="Open Sans"/>
                <a:sym typeface="Open Sans"/>
              </a:rPr>
              <a:t>, </a:t>
            </a:r>
            <a:r>
              <a:rPr lang="en-GB" sz="2000" dirty="0" err="1">
                <a:latin typeface="Open Sans"/>
                <a:ea typeface="Open Sans"/>
                <a:cs typeface="Open Sans"/>
                <a:sym typeface="Open Sans"/>
              </a:rPr>
              <a:t>amélioration</a:t>
            </a:r>
            <a:r>
              <a:rPr lang="en-GB" sz="2000" dirty="0">
                <a:latin typeface="Open Sans"/>
                <a:ea typeface="Open Sans"/>
                <a:cs typeface="Open Sans"/>
                <a:sym typeface="Open Sans"/>
              </a:rPr>
              <a:t> de la taille des ménages, </a:t>
            </a:r>
            <a:r>
              <a:rPr lang="en-GB" sz="2000" dirty="0" err="1">
                <a:latin typeface="Open Sans"/>
                <a:ea typeface="Open Sans"/>
                <a:cs typeface="Open Sans"/>
                <a:sym typeface="Open Sans"/>
              </a:rPr>
              <a:t>amélioration</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l'efficacité</a:t>
            </a:r>
            <a:r>
              <a:rPr lang="en-GB" sz="2000" dirty="0">
                <a:latin typeface="Open Sans"/>
                <a:ea typeface="Open Sans"/>
                <a:cs typeface="Open Sans"/>
                <a:sym typeface="Open Sans"/>
              </a:rPr>
              <a:t>, etc.</a:t>
            </a:r>
            <a:endParaRPr sz="2000" dirty="0"/>
          </a:p>
          <a:p>
            <a:pPr marL="285750" lvl="0" indent="-15875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2" name="Google Shape;362;p17"/>
          <p:cNvSpPr txBox="1"/>
          <p:nvPr/>
        </p:nvSpPr>
        <p:spPr>
          <a:xfrm>
            <a:off x="887215" y="2150297"/>
            <a:ext cx="10466585" cy="38823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sp>
        <p:nvSpPr>
          <p:cNvPr id="363" name="Google Shape;363;p17"/>
          <p:cNvSpPr txBox="1"/>
          <p:nvPr/>
        </p:nvSpPr>
        <p:spPr>
          <a:xfrm>
            <a:off x="1036950" y="2890970"/>
            <a:ext cx="3323751" cy="25750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dirty="0" err="1">
                <a:solidFill>
                  <a:schemeClr val="dk1"/>
                </a:solidFill>
                <a:latin typeface="Open Sans"/>
                <a:ea typeface="Open Sans"/>
                <a:cs typeface="Open Sans"/>
                <a:sym typeface="Open Sans"/>
              </a:rPr>
              <a:t>Scénarios</a:t>
            </a:r>
            <a:r>
              <a:rPr lang="en-GB" sz="1600" b="1" u="sng" dirty="0">
                <a:solidFill>
                  <a:schemeClr val="dk1"/>
                </a:solidFill>
                <a:latin typeface="Open Sans"/>
                <a:ea typeface="Open Sans"/>
                <a:cs typeface="Open Sans"/>
                <a:sym typeface="Open Sans"/>
              </a:rPr>
              <a:t> de </a:t>
            </a:r>
            <a:r>
              <a:rPr lang="en-GB" sz="1600" b="1" dirty="0" err="1">
                <a:solidFill>
                  <a:schemeClr val="dk1"/>
                </a:solidFill>
                <a:latin typeface="Open Sans"/>
                <a:ea typeface="Open Sans"/>
                <a:cs typeface="Open Sans"/>
                <a:sym typeface="Open Sans"/>
              </a:rPr>
              <a:t>croissance</a:t>
            </a:r>
            <a:r>
              <a:rPr lang="en-GB" sz="1600" b="1" dirty="0">
                <a:solidFill>
                  <a:schemeClr val="dk1"/>
                </a:solidFill>
                <a:latin typeface="Open Sans"/>
                <a:ea typeface="Open Sans"/>
                <a:cs typeface="Open Sans"/>
                <a:sym typeface="Open Sans"/>
              </a:rPr>
              <a:t> </a:t>
            </a:r>
            <a:r>
              <a:rPr lang="en-GB" sz="1600" b="1" dirty="0" err="1">
                <a:solidFill>
                  <a:schemeClr val="dk1"/>
                </a:solidFill>
                <a:latin typeface="Open Sans"/>
                <a:ea typeface="Open Sans"/>
                <a:cs typeface="Open Sans"/>
                <a:sym typeface="Open Sans"/>
              </a:rPr>
              <a:t>économique</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Forte </a:t>
            </a:r>
            <a:r>
              <a:rPr lang="en-GB" sz="1600" dirty="0" err="1">
                <a:solidFill>
                  <a:schemeClr val="dk1"/>
                </a:solidFill>
                <a:latin typeface="Open Sans"/>
                <a:ea typeface="Open Sans"/>
                <a:cs typeface="Open Sans"/>
                <a:sym typeface="Open Sans"/>
              </a:rPr>
              <a:t>croissance</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Croissance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modérée</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Faible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croissance</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L'industrialisation</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Développement</a:t>
            </a:r>
            <a:r>
              <a:rPr lang="en-GB" sz="1600" dirty="0">
                <a:solidFill>
                  <a:schemeClr val="dk1"/>
                </a:solidFill>
                <a:latin typeface="Open Sans"/>
                <a:ea typeface="Open Sans"/>
                <a:cs typeface="Open Sans"/>
                <a:sym typeface="Open Sans"/>
              </a:rPr>
              <a:t> de </a:t>
            </a:r>
            <a:r>
              <a:rPr lang="en-GB" sz="1600" dirty="0" err="1">
                <a:solidFill>
                  <a:schemeClr val="dk1"/>
                </a:solidFill>
                <a:latin typeface="Open Sans"/>
                <a:ea typeface="Open Sans"/>
                <a:cs typeface="Open Sans"/>
                <a:sym typeface="Open Sans"/>
              </a:rPr>
              <a:t>l'agriculture</a:t>
            </a:r>
            <a:r>
              <a:rPr lang="en-GB" sz="1600" dirty="0">
                <a:solidFill>
                  <a:schemeClr val="dk1"/>
                </a:solidFill>
                <a:latin typeface="Open Sans"/>
                <a:ea typeface="Open Sans"/>
                <a:cs typeface="Open Sans"/>
                <a:sym typeface="Open Sans"/>
              </a:rPr>
              <a:t>...etc.</a:t>
            </a:r>
            <a:endParaRPr sz="1600" dirty="0">
              <a:solidFill>
                <a:schemeClr val="dk1"/>
              </a:solidFill>
              <a:latin typeface="Open Sans"/>
              <a:ea typeface="Open Sans"/>
              <a:cs typeface="Open Sans"/>
              <a:sym typeface="Open Sans"/>
            </a:endParaRPr>
          </a:p>
        </p:txBody>
      </p:sp>
      <p:sp>
        <p:nvSpPr>
          <p:cNvPr id="364" name="Google Shape;364;p17"/>
          <p:cNvSpPr txBox="1"/>
          <p:nvPr/>
        </p:nvSpPr>
        <p:spPr>
          <a:xfrm>
            <a:off x="5602671" y="2890970"/>
            <a:ext cx="379088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dirty="0">
                <a:solidFill>
                  <a:schemeClr val="dk1"/>
                </a:solidFill>
                <a:latin typeface="Open Sans"/>
                <a:ea typeface="Open Sans"/>
                <a:cs typeface="Open Sans"/>
                <a:sym typeface="Open Sans"/>
              </a:rPr>
              <a:t>Configurations des </a:t>
            </a:r>
            <a:r>
              <a:rPr lang="en-GB" sz="1600" b="1" dirty="0" err="1">
                <a:solidFill>
                  <a:schemeClr val="dk1"/>
                </a:solidFill>
                <a:latin typeface="Open Sans"/>
                <a:ea typeface="Open Sans"/>
                <a:cs typeface="Open Sans"/>
                <a:sym typeface="Open Sans"/>
              </a:rPr>
              <a:t>systèmes</a:t>
            </a:r>
            <a:r>
              <a:rPr lang="en-GB" sz="1600" b="1" dirty="0">
                <a:solidFill>
                  <a:schemeClr val="dk1"/>
                </a:solidFill>
                <a:latin typeface="Open Sans"/>
                <a:ea typeface="Open Sans"/>
                <a:cs typeface="Open Sans"/>
                <a:sym typeface="Open Sans"/>
              </a:rPr>
              <a:t> </a:t>
            </a:r>
            <a:r>
              <a:rPr lang="en-GB" sz="1600" b="1" dirty="0" err="1">
                <a:solidFill>
                  <a:schemeClr val="dk1"/>
                </a:solidFill>
                <a:latin typeface="Open Sans"/>
                <a:ea typeface="Open Sans"/>
                <a:cs typeface="Open Sans"/>
                <a:sym typeface="Open Sans"/>
              </a:rPr>
              <a:t>énergétiques</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Pas de </a:t>
            </a:r>
            <a:r>
              <a:rPr lang="en-GB" sz="1600" dirty="0" err="1">
                <a:solidFill>
                  <a:schemeClr val="dk1"/>
                </a:solidFill>
                <a:latin typeface="Open Sans"/>
                <a:ea typeface="Open Sans"/>
                <a:cs typeface="Open Sans"/>
                <a:sym typeface="Open Sans"/>
              </a:rPr>
              <a:t>changement</a:t>
            </a:r>
            <a:r>
              <a:rPr lang="en-GB" sz="1600" dirty="0">
                <a:solidFill>
                  <a:schemeClr val="dk1"/>
                </a:solidFill>
                <a:latin typeface="Open Sans"/>
                <a:ea typeface="Open Sans"/>
                <a:cs typeface="Open Sans"/>
                <a:sym typeface="Open Sans"/>
              </a:rPr>
              <a:t> technique</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L'accent</a:t>
            </a:r>
            <a:r>
              <a:rPr lang="en-GB" sz="1600" dirty="0">
                <a:solidFill>
                  <a:schemeClr val="dk1"/>
                </a:solidFill>
                <a:latin typeface="Open Sans"/>
                <a:ea typeface="Open Sans"/>
                <a:cs typeface="Open Sans"/>
                <a:sym typeface="Open Sans"/>
              </a:rPr>
              <a:t> mis sur les </a:t>
            </a:r>
            <a:r>
              <a:rPr lang="en-GB" sz="1600" dirty="0" err="1">
                <a:solidFill>
                  <a:schemeClr val="dk1"/>
                </a:solidFill>
                <a:latin typeface="Open Sans"/>
                <a:ea typeface="Open Sans"/>
                <a:cs typeface="Open Sans"/>
                <a:sym typeface="Open Sans"/>
              </a:rPr>
              <a:t>ressources</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nationales</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Accent mis sur les </a:t>
            </a:r>
            <a:r>
              <a:rPr lang="en-GB" sz="1600" dirty="0" err="1">
                <a:solidFill>
                  <a:schemeClr val="dk1"/>
                </a:solidFill>
                <a:latin typeface="Open Sans"/>
                <a:ea typeface="Open Sans"/>
                <a:cs typeface="Open Sans"/>
                <a:sym typeface="Open Sans"/>
              </a:rPr>
              <a:t>ressources</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renouvelables</a:t>
            </a:r>
            <a:endParaRPr dirty="0"/>
          </a:p>
          <a:p>
            <a:pPr marL="0" marR="0" lvl="0" indent="-101600" algn="l" rtl="0">
              <a:spcBef>
                <a:spcPts val="800"/>
              </a:spcBef>
              <a:spcAft>
                <a:spcPts val="0"/>
              </a:spcAft>
              <a:buClr>
                <a:schemeClr val="dk1"/>
              </a:buClr>
              <a:buSzPts val="1600"/>
              <a:buFont typeface="Open Sans"/>
              <a:buChar char="•"/>
            </a:pPr>
            <a:r>
              <a:rPr lang="en-GB" sz="1600" dirty="0" err="1">
                <a:solidFill>
                  <a:schemeClr val="dk1"/>
                </a:solidFill>
                <a:latin typeface="Open Sans"/>
                <a:ea typeface="Open Sans"/>
                <a:cs typeface="Open Sans"/>
                <a:sym typeface="Open Sans"/>
              </a:rPr>
              <a:t>Déréglementation</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Système </a:t>
            </a:r>
            <a:r>
              <a:rPr lang="en-GB" sz="1600" dirty="0" err="1">
                <a:solidFill>
                  <a:schemeClr val="dk1"/>
                </a:solidFill>
                <a:latin typeface="Open Sans"/>
                <a:ea typeface="Open Sans"/>
                <a:cs typeface="Open Sans"/>
                <a:sym typeface="Open Sans"/>
              </a:rPr>
              <a:t>diversifié</a:t>
            </a:r>
            <a:endParaRPr dirty="0"/>
          </a:p>
          <a:p>
            <a:pPr marL="0" marR="0" lvl="0" indent="-101600" algn="l" rtl="0">
              <a:spcBef>
                <a:spcPts val="800"/>
              </a:spcBef>
              <a:spcAft>
                <a:spcPts val="0"/>
              </a:spcAft>
              <a:buClr>
                <a:schemeClr val="dk1"/>
              </a:buClr>
              <a:buSzPts val="1600"/>
              <a:buFont typeface="Open Sans"/>
              <a:buChar char="•"/>
            </a:pPr>
            <a:r>
              <a:rPr lang="en-GB" sz="1600" dirty="0">
                <a:solidFill>
                  <a:schemeClr val="dk1"/>
                </a:solidFill>
                <a:latin typeface="Open Sans"/>
                <a:ea typeface="Open Sans"/>
                <a:cs typeface="Open Sans"/>
                <a:sym typeface="Open Sans"/>
              </a:rPr>
              <a:t> ...etc.</a:t>
            </a:r>
            <a:endParaRPr dirty="0"/>
          </a:p>
        </p:txBody>
      </p:sp>
      <p:cxnSp>
        <p:nvCxnSpPr>
          <p:cNvPr id="365" name="Google Shape;365;p17"/>
          <p:cNvCxnSpPr/>
          <p:nvPr/>
        </p:nvCxnSpPr>
        <p:spPr>
          <a:xfrm>
            <a:off x="3760179" y="3418125"/>
            <a:ext cx="1674000" cy="0"/>
          </a:xfrm>
          <a:prstGeom prst="straightConnector1">
            <a:avLst/>
          </a:prstGeom>
          <a:noFill/>
          <a:ln w="44450" cap="flat" cmpd="sng">
            <a:solidFill>
              <a:srgbClr val="C00000"/>
            </a:solidFill>
            <a:prstDash val="solid"/>
            <a:miter lim="800000"/>
            <a:headEnd type="oval" w="med" len="med"/>
            <a:tailEnd type="stealth" w="med" len="med"/>
          </a:ln>
        </p:spPr>
      </p:cxnSp>
      <p:cxnSp>
        <p:nvCxnSpPr>
          <p:cNvPr id="366" name="Google Shape;366;p17"/>
          <p:cNvCxnSpPr/>
          <p:nvPr/>
        </p:nvCxnSpPr>
        <p:spPr>
          <a:xfrm rot="10800000" flipH="1">
            <a:off x="3591687" y="3807925"/>
            <a:ext cx="1846838" cy="698342"/>
          </a:xfrm>
          <a:prstGeom prst="straightConnector1">
            <a:avLst/>
          </a:prstGeom>
          <a:noFill/>
          <a:ln w="44450" cap="flat" cmpd="sng">
            <a:solidFill>
              <a:srgbClr val="C00000"/>
            </a:solidFill>
            <a:prstDash val="solid"/>
            <a:miter lim="800000"/>
            <a:headEnd type="oval" w="med" len="med"/>
            <a:tailEnd type="stealth" w="med" len="med"/>
          </a:ln>
        </p:spPr>
      </p:cxnSp>
      <p:cxnSp>
        <p:nvCxnSpPr>
          <p:cNvPr id="367" name="Google Shape;367;p17"/>
          <p:cNvCxnSpPr/>
          <p:nvPr/>
        </p:nvCxnSpPr>
        <p:spPr>
          <a:xfrm rot="10800000" flipH="1">
            <a:off x="3760179" y="4183456"/>
            <a:ext cx="1674000" cy="833077"/>
          </a:xfrm>
          <a:prstGeom prst="straightConnector1">
            <a:avLst/>
          </a:prstGeom>
          <a:noFill/>
          <a:ln w="44450" cap="flat" cmpd="sng">
            <a:solidFill>
              <a:srgbClr val="C00000"/>
            </a:solidFill>
            <a:prstDash val="solid"/>
            <a:miter lim="800000"/>
            <a:headEnd type="oval" w="med" len="med"/>
            <a:tailEnd type="stealth" w="med" len="med"/>
          </a:ln>
        </p:spPr>
      </p:cxnSp>
      <p:cxnSp>
        <p:nvCxnSpPr>
          <p:cNvPr id="368" name="Google Shape;368;p17"/>
          <p:cNvCxnSpPr/>
          <p:nvPr/>
        </p:nvCxnSpPr>
        <p:spPr>
          <a:xfrm>
            <a:off x="3766467" y="3810861"/>
            <a:ext cx="1674000" cy="972000"/>
          </a:xfrm>
          <a:prstGeom prst="straightConnector1">
            <a:avLst/>
          </a:prstGeom>
          <a:noFill/>
          <a:ln w="44450" cap="flat" cmpd="sng">
            <a:solidFill>
              <a:srgbClr val="C00000"/>
            </a:solidFill>
            <a:prstDash val="solid"/>
            <a:miter lim="800000"/>
            <a:headEnd type="oval" w="med" len="med"/>
            <a:tailEnd type="stealth" w="med" len="med"/>
          </a:ln>
        </p:spPr>
      </p:cxnSp>
      <p:sp>
        <p:nvSpPr>
          <p:cNvPr id="369" name="Google Shape;369;p17"/>
          <p:cNvSpPr txBox="1">
            <a:spLocks noGrp="1"/>
          </p:cNvSpPr>
          <p:nvPr>
            <p:ph type="body" idx="1"/>
          </p:nvPr>
        </p:nvSpPr>
        <p:spPr>
          <a:xfrm>
            <a:off x="930310" y="1415317"/>
            <a:ext cx="7995139" cy="12827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600"/>
              <a:buNone/>
            </a:pPr>
            <a:r>
              <a:rPr lang="en-GB" sz="2000" b="1">
                <a:solidFill>
                  <a:srgbClr val="9CC2E5"/>
                </a:solidFill>
                <a:latin typeface="Open Sans"/>
                <a:ea typeface="Open Sans"/>
                <a:cs typeface="Open Sans"/>
                <a:sym typeface="Open Sans"/>
              </a:rPr>
              <a:t>2.3.5. Élaboration de différents scénarios</a:t>
            </a:r>
            <a:endParaRPr>
              <a:solidFill>
                <a:srgbClr val="9CC2E5"/>
              </a:solidFill>
            </a:endParaRPr>
          </a:p>
          <a:p>
            <a:pPr marL="228600" lvl="0" indent="-228600" algn="l" rtl="0">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Les scénarios sont créés pour un certain nombre d'avenirs et de cas différents → il est préférable d'envisager de nombreux cas.</a:t>
            </a:r>
            <a:endParaRPr sz="2000"/>
          </a:p>
          <a:p>
            <a:pPr marL="228600" lvl="0" indent="-101600" algn="l" rtl="0">
              <a:lnSpc>
                <a:spcPct val="100000"/>
              </a:lnSpc>
              <a:spcBef>
                <a:spcPts val="1000"/>
              </a:spcBef>
              <a:spcAft>
                <a:spcPts val="0"/>
              </a:spcAft>
              <a:buClr>
                <a:schemeClr val="dk1"/>
              </a:buClr>
              <a:buSzPts val="2000"/>
              <a:buNone/>
            </a:pPr>
            <a:endParaRPr sz="2000" b="1"/>
          </a:p>
        </p:txBody>
      </p:sp>
      <p:sp>
        <p:nvSpPr>
          <p:cNvPr id="370" name="Google Shape;370;p17"/>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2.3 </a:t>
            </a:r>
            <a:r>
              <a:rPr lang="en-GB" sz="4400" dirty="0" err="1">
                <a:solidFill>
                  <a:schemeClr val="dk1"/>
                </a:solidFill>
                <a:latin typeface="Open Sans"/>
                <a:ea typeface="Open Sans"/>
                <a:cs typeface="Open Sans"/>
                <a:sym typeface="Open Sans"/>
              </a:rPr>
              <a:t>Scénarios</a:t>
            </a:r>
            <a:endParaRPr dirty="0"/>
          </a:p>
        </p:txBody>
      </p:sp>
      <p:sp>
        <p:nvSpPr>
          <p:cNvPr id="371" name="Google Shape;371;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8" name="Google Shape;378;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79" name="Google Shape;379;p18"/>
          <p:cNvSpPr txBox="1"/>
          <p:nvPr/>
        </p:nvSpPr>
        <p:spPr>
          <a:xfrm>
            <a:off x="859252" y="172420"/>
            <a:ext cx="9817800" cy="102818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2.4 Introduction au MAED</a:t>
            </a:r>
            <a:endParaRPr dirty="0"/>
          </a:p>
        </p:txBody>
      </p:sp>
      <p:sp>
        <p:nvSpPr>
          <p:cNvPr id="380" name="Google Shape;380;p18"/>
          <p:cNvSpPr txBox="1">
            <a:spLocks noGrp="1"/>
          </p:cNvSpPr>
          <p:nvPr>
            <p:ph type="body" idx="1"/>
          </p:nvPr>
        </p:nvSpPr>
        <p:spPr>
          <a:xfrm>
            <a:off x="911571" y="1231404"/>
            <a:ext cx="10071503" cy="4902267"/>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2.4.1. </a:t>
            </a:r>
            <a:r>
              <a:rPr lang="en-GB" sz="2000" b="1" dirty="0" err="1">
                <a:solidFill>
                  <a:srgbClr val="9CC2E5"/>
                </a:solidFill>
                <a:latin typeface="Open Sans"/>
                <a:ea typeface="Open Sans"/>
                <a:cs typeface="Open Sans"/>
                <a:sym typeface="Open Sans"/>
              </a:rPr>
              <a:t>MAED</a:t>
            </a:r>
            <a:r>
              <a:rPr lang="en-GB" sz="2000" b="1" dirty="0">
                <a:solidFill>
                  <a:srgbClr val="9CC2E5"/>
                </a:solidFill>
                <a:latin typeface="Open Sans"/>
                <a:ea typeface="Open Sans"/>
                <a:cs typeface="Open Sans"/>
                <a:sym typeface="Open Sans"/>
              </a:rPr>
              <a:t> : </a:t>
            </a:r>
            <a:r>
              <a:rPr lang="en-GB" sz="2000" b="1" dirty="0" err="1">
                <a:solidFill>
                  <a:srgbClr val="9CC2E5"/>
                </a:solidFill>
                <a:latin typeface="Open Sans"/>
                <a:ea typeface="Open Sans"/>
                <a:cs typeface="Open Sans"/>
                <a:sym typeface="Open Sans"/>
              </a:rPr>
              <a:t>Modèle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d'Analyse</a:t>
            </a:r>
            <a:r>
              <a:rPr lang="en-GB" sz="2000" b="1" dirty="0">
                <a:solidFill>
                  <a:srgbClr val="9CC2E5"/>
                </a:solidFill>
                <a:latin typeface="Open Sans"/>
                <a:ea typeface="Open Sans"/>
                <a:cs typeface="Open Sans"/>
                <a:sym typeface="Open Sans"/>
              </a:rPr>
              <a:t> de la </a:t>
            </a:r>
            <a:r>
              <a:rPr lang="en-GB" sz="2000" b="1" dirty="0" err="1">
                <a:solidFill>
                  <a:srgbClr val="9CC2E5"/>
                </a:solidFill>
                <a:latin typeface="Open Sans"/>
                <a:ea typeface="Open Sans"/>
                <a:cs typeface="Open Sans"/>
                <a:sym typeface="Open Sans"/>
              </a:rPr>
              <a:t>Demande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Energétique</a:t>
            </a:r>
            <a:endParaRPr dirty="0">
              <a:solidFill>
                <a:srgbClr val="9CC2E5"/>
              </a:solidFill>
            </a:endParaRPr>
          </a:p>
          <a:p>
            <a:pPr marL="0" lvl="0" indent="0" algn="l" rtl="0">
              <a:lnSpc>
                <a:spcPct val="100000"/>
              </a:lnSpc>
              <a:spcBef>
                <a:spcPts val="700"/>
              </a:spcBef>
              <a:spcAft>
                <a:spcPts val="0"/>
              </a:spcAft>
              <a:buClr>
                <a:srgbClr val="333333"/>
              </a:buClr>
              <a:buSzPts val="2000"/>
              <a:buNone/>
            </a:pPr>
            <a:r>
              <a:rPr lang="en-GB" sz="2000" b="1" dirty="0" err="1">
                <a:latin typeface="Open Sans"/>
                <a:ea typeface="Open Sans"/>
                <a:cs typeface="Open Sans"/>
                <a:sym typeface="Open Sans"/>
              </a:rPr>
              <a:t>L'approche</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utilisée</a:t>
            </a:r>
            <a:r>
              <a:rPr lang="en-GB" sz="2000" b="1" dirty="0">
                <a:latin typeface="Open Sans"/>
                <a:ea typeface="Open Sans"/>
                <a:cs typeface="Open Sans"/>
                <a:sym typeface="Open Sans"/>
              </a:rPr>
              <a:t> par le </a:t>
            </a:r>
            <a:r>
              <a:rPr lang="en-GB" sz="2000" b="1" dirty="0" err="1">
                <a:latin typeface="Open Sans"/>
                <a:ea typeface="Open Sans"/>
                <a:cs typeface="Open Sans"/>
                <a:sym typeface="Open Sans"/>
              </a:rPr>
              <a:t>MAED</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est</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basée</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sur</a:t>
            </a:r>
            <a:r>
              <a:rPr lang="en-GB" sz="2000" b="1" dirty="0">
                <a:latin typeface="Open Sans"/>
                <a:ea typeface="Open Sans"/>
                <a:cs typeface="Open Sans"/>
                <a:sym typeface="Open Sans"/>
              </a:rPr>
              <a:t>:</a:t>
            </a:r>
            <a:endParaRPr sz="2000" b="1"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Modèle</a:t>
            </a:r>
            <a:r>
              <a:rPr lang="en-GB" sz="2000" dirty="0">
                <a:latin typeface="Open Sans"/>
                <a:ea typeface="Open Sans"/>
                <a:cs typeface="Open Sans"/>
                <a:sym typeface="Open Sans"/>
              </a:rPr>
              <a:t> de simulation (pas </a:t>
            </a:r>
            <a:r>
              <a:rPr lang="en-GB" sz="2000" dirty="0" err="1">
                <a:latin typeface="Open Sans"/>
                <a:ea typeface="Open Sans"/>
                <a:cs typeface="Open Sans"/>
                <a:sym typeface="Open Sans"/>
              </a:rPr>
              <a:t>d'optimisation</a:t>
            </a:r>
            <a:r>
              <a:rPr lang="en-GB" sz="2000" dirty="0">
                <a:latin typeface="Open Sans"/>
                <a:ea typeface="Open Sans"/>
                <a:cs typeface="Open Sans"/>
                <a:sym typeface="Open Sans"/>
              </a:rPr>
              <a:t>)</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Approche</a:t>
            </a:r>
            <a:r>
              <a:rPr lang="en-GB" sz="2000" dirty="0">
                <a:latin typeface="Open Sans"/>
                <a:ea typeface="Open Sans"/>
                <a:cs typeface="Open Sans"/>
                <a:sym typeface="Open Sans"/>
              </a:rPr>
              <a:t> </a:t>
            </a:r>
            <a:r>
              <a:rPr lang="en-GB" sz="2000" dirty="0" err="1">
                <a:latin typeface="Open Sans"/>
                <a:ea typeface="Open Sans"/>
                <a:cs typeface="Open Sans"/>
                <a:sym typeface="Open Sans"/>
              </a:rPr>
              <a:t>ascendante</a:t>
            </a:r>
            <a:r>
              <a:rPr lang="en-GB" sz="2000" dirty="0">
                <a:latin typeface="Open Sans"/>
                <a:ea typeface="Open Sans"/>
                <a:cs typeface="Open Sans"/>
                <a:sym typeface="Open Sans"/>
              </a:rPr>
              <a:t>, par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(non </a:t>
            </a:r>
            <a:r>
              <a:rPr lang="en-GB" sz="2000" dirty="0" err="1">
                <a:latin typeface="Open Sans"/>
                <a:ea typeface="Open Sans"/>
                <a:cs typeface="Open Sans"/>
                <a:sym typeface="Open Sans"/>
              </a:rPr>
              <a:t>économétrique</a:t>
            </a:r>
            <a:r>
              <a:rPr lang="en-GB" sz="2000" dirty="0">
                <a:latin typeface="Open Sans"/>
                <a:ea typeface="Open Sans"/>
                <a:cs typeface="Open Sans"/>
                <a:sym typeface="Open Sans"/>
              </a:rPr>
              <a:t>)</a:t>
            </a:r>
            <a:endParaRPr sz="2000" dirty="0"/>
          </a:p>
          <a:p>
            <a:pPr marL="0" lvl="0" indent="0" algn="l" rtl="0">
              <a:lnSpc>
                <a:spcPct val="100000"/>
              </a:lnSpc>
              <a:spcBef>
                <a:spcPts val="700"/>
              </a:spcBef>
              <a:spcAft>
                <a:spcPts val="0"/>
              </a:spcAft>
              <a:buClr>
                <a:srgbClr val="333333"/>
              </a:buClr>
              <a:buSzPts val="2000"/>
              <a:buNone/>
            </a:pPr>
            <a:r>
              <a:rPr lang="en-GB" sz="2000" i="1" dirty="0">
                <a:latin typeface="Open Sans"/>
                <a:ea typeface="Open Sans"/>
                <a:cs typeface="Open Sans"/>
                <a:sym typeface="Open Sans"/>
              </a:rPr>
              <a:t>Le </a:t>
            </a:r>
            <a:r>
              <a:rPr lang="en-GB" sz="2000" i="1" dirty="0" err="1">
                <a:latin typeface="Open Sans"/>
                <a:ea typeface="Open Sans"/>
                <a:cs typeface="Open Sans"/>
                <a:sym typeface="Open Sans"/>
              </a:rPr>
              <a:t>MAED</a:t>
            </a:r>
            <a:r>
              <a:rPr lang="en-GB" sz="2000" i="1" dirty="0">
                <a:latin typeface="Open Sans"/>
                <a:ea typeface="Open Sans"/>
                <a:cs typeface="Open Sans"/>
                <a:sym typeface="Open Sans"/>
              </a:rPr>
              <a:t> utilise </a:t>
            </a:r>
            <a:r>
              <a:rPr lang="en-GB" sz="2000" i="1" dirty="0" err="1">
                <a:latin typeface="Open Sans"/>
                <a:ea typeface="Open Sans"/>
                <a:cs typeface="Open Sans"/>
                <a:sym typeface="Open Sans"/>
              </a:rPr>
              <a:t>une</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approche</a:t>
            </a:r>
            <a:r>
              <a:rPr lang="en-GB" sz="2000" i="1" dirty="0">
                <a:latin typeface="Open Sans"/>
                <a:ea typeface="Open Sans"/>
                <a:cs typeface="Open Sans"/>
                <a:sym typeface="Open Sans"/>
              </a:rPr>
              <a:t> par </a:t>
            </a:r>
            <a:r>
              <a:rPr lang="en-GB" sz="2000" i="1" dirty="0" err="1">
                <a:latin typeface="Open Sans"/>
                <a:ea typeface="Open Sans"/>
                <a:cs typeface="Open Sans"/>
                <a:sym typeface="Open Sans"/>
              </a:rPr>
              <a:t>scénario</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c'est</a:t>
            </a:r>
            <a:r>
              <a:rPr lang="en-GB" sz="2000" i="1" dirty="0">
                <a:latin typeface="Open Sans"/>
                <a:ea typeface="Open Sans"/>
                <a:cs typeface="Open Sans"/>
                <a:sym typeface="Open Sans"/>
              </a:rPr>
              <a:t>-à-dire </a:t>
            </a:r>
            <a:r>
              <a:rPr lang="en-GB" sz="2000" i="1" dirty="0" err="1">
                <a:latin typeface="Open Sans"/>
                <a:ea typeface="Open Sans"/>
                <a:cs typeface="Open Sans"/>
                <a:sym typeface="Open Sans"/>
              </a:rPr>
              <a:t>ce</a:t>
            </a:r>
            <a:r>
              <a:rPr lang="en-GB" sz="2000" i="1" dirty="0">
                <a:latin typeface="Open Sans"/>
                <a:ea typeface="Open Sans"/>
                <a:cs typeface="Open Sans"/>
                <a:sym typeface="Open Sans"/>
              </a:rPr>
              <a:t> qui [se </a:t>
            </a:r>
            <a:r>
              <a:rPr lang="en-GB" sz="2000" i="1" dirty="0" err="1">
                <a:latin typeface="Open Sans"/>
                <a:ea typeface="Open Sans"/>
                <a:cs typeface="Open Sans"/>
                <a:sym typeface="Open Sans"/>
              </a:rPr>
              <a:t>passerait</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si</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C'est</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l'un</a:t>
            </a:r>
            <a:r>
              <a:rPr lang="en-GB" sz="2000" i="1" dirty="0">
                <a:latin typeface="Open Sans"/>
                <a:ea typeface="Open Sans"/>
                <a:cs typeface="Open Sans"/>
                <a:sym typeface="Open Sans"/>
              </a:rPr>
              <a:t> des </a:t>
            </a:r>
            <a:r>
              <a:rPr lang="en-GB" sz="2000" i="1" dirty="0" err="1">
                <a:latin typeface="Open Sans"/>
                <a:ea typeface="Open Sans"/>
                <a:cs typeface="Open Sans"/>
                <a:sym typeface="Open Sans"/>
              </a:rPr>
              <a:t>principaux</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avantages</a:t>
            </a:r>
            <a:r>
              <a:rPr lang="en-GB" sz="2000" i="1" dirty="0">
                <a:latin typeface="Open Sans"/>
                <a:ea typeface="Open Sans"/>
                <a:cs typeface="Open Sans"/>
                <a:sym typeface="Open Sans"/>
              </a:rPr>
              <a:t> du </a:t>
            </a:r>
            <a:r>
              <a:rPr lang="en-GB" sz="2000" i="1" dirty="0" err="1">
                <a:latin typeface="Open Sans"/>
                <a:ea typeface="Open Sans"/>
                <a:cs typeface="Open Sans"/>
                <a:sym typeface="Open Sans"/>
              </a:rPr>
              <a:t>modèle</a:t>
            </a:r>
            <a:r>
              <a:rPr lang="en-GB" sz="2000" i="1" dirty="0">
                <a:latin typeface="Open Sans"/>
                <a:ea typeface="Open Sans"/>
                <a:cs typeface="Open Sans"/>
                <a:sym typeface="Open Sans"/>
              </a:rPr>
              <a:t>, car </a:t>
            </a:r>
            <a:r>
              <a:rPr lang="en-GB" sz="2000" i="1" dirty="0" err="1">
                <a:latin typeface="Open Sans"/>
                <a:ea typeface="Open Sans"/>
                <a:cs typeface="Open Sans"/>
                <a:sym typeface="Open Sans"/>
              </a:rPr>
              <a:t>il</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permet</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d'analyser</a:t>
            </a:r>
            <a:r>
              <a:rPr lang="en-GB" sz="2000" i="1" dirty="0">
                <a:latin typeface="Open Sans"/>
                <a:ea typeface="Open Sans"/>
                <a:cs typeface="Open Sans"/>
                <a:sym typeface="Open Sans"/>
              </a:rPr>
              <a:t> :</a:t>
            </a:r>
            <a:endParaRPr sz="2000" i="1"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Différentes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politiques</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développement</a:t>
            </a:r>
            <a:r>
              <a:rPr lang="en-GB" sz="2000" dirty="0">
                <a:latin typeface="Open Sans"/>
                <a:ea typeface="Open Sans"/>
                <a:cs typeface="Open Sans"/>
                <a:sym typeface="Open Sans"/>
              </a:rPr>
              <a:t> socio-</a:t>
            </a:r>
            <a:r>
              <a:rPr lang="en-GB" sz="2000" dirty="0" err="1">
                <a:latin typeface="Open Sans"/>
                <a:ea typeface="Open Sans"/>
                <a:cs typeface="Open Sans"/>
                <a:sym typeface="Open Sans"/>
              </a:rPr>
              <a:t>économique</a:t>
            </a:r>
            <a:r>
              <a:rPr lang="en-GB" sz="2000" dirty="0">
                <a:latin typeface="Open Sans"/>
                <a:ea typeface="Open Sans"/>
                <a:cs typeface="Open Sans"/>
                <a:sym typeface="Open Sans"/>
              </a:rPr>
              <a:t> pour le pays ;</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Politiques</a:t>
            </a:r>
            <a:r>
              <a:rPr lang="en-GB" sz="2000" dirty="0">
                <a:latin typeface="Open Sans"/>
                <a:ea typeface="Open Sans"/>
                <a:cs typeface="Open Sans"/>
                <a:sym typeface="Open Sans"/>
              </a:rPr>
              <a:t> alternatives en </a:t>
            </a:r>
            <a:r>
              <a:rPr lang="en-GB" sz="2000" dirty="0" err="1">
                <a:latin typeface="Open Sans"/>
                <a:ea typeface="Open Sans"/>
                <a:cs typeface="Open Sans"/>
                <a:sym typeface="Open Sans"/>
              </a:rPr>
              <a:t>matière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d'utilisation</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l'énergie</a:t>
            </a:r>
            <a:r>
              <a:rPr lang="en-GB" sz="2000" dirty="0">
                <a:latin typeface="Open Sans"/>
                <a:ea typeface="Open Sans"/>
                <a:cs typeface="Open Sans"/>
                <a:sym typeface="Open Sans"/>
              </a:rPr>
              <a:t> ;</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t>L</a:t>
            </a:r>
            <a:r>
              <a:rPr lang="en-GB" sz="2000" dirty="0" err="1">
                <a:latin typeface="Open Sans"/>
                <a:ea typeface="Open Sans"/>
                <a:cs typeface="Open Sans"/>
                <a:sym typeface="Open Sans"/>
              </a:rPr>
              <a:t>'impact</a:t>
            </a:r>
            <a:r>
              <a:rPr lang="en-GB" sz="2000" dirty="0">
                <a:latin typeface="Open Sans"/>
                <a:ea typeface="Open Sans"/>
                <a:cs typeface="Open Sans"/>
                <a:sym typeface="Open Sans"/>
              </a:rPr>
              <a:t> du </a:t>
            </a:r>
            <a:r>
              <a:rPr lang="en-GB" sz="2000" dirty="0" err="1">
                <a:latin typeface="Open Sans"/>
                <a:ea typeface="Open Sans"/>
                <a:cs typeface="Open Sans"/>
                <a:sym typeface="Open Sans"/>
              </a:rPr>
              <a:t>progès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technologique</a:t>
            </a:r>
            <a:r>
              <a:rPr lang="en-GB" sz="2000" dirty="0">
                <a:latin typeface="Open Sans"/>
                <a:ea typeface="Open Sans"/>
                <a:cs typeface="Open Sans"/>
                <a:sym typeface="Open Sans"/>
              </a:rPr>
              <a:t> ; et</a:t>
            </a:r>
            <a:endParaRPr sz="2000" dirty="0"/>
          </a:p>
          <a:p>
            <a:pPr marL="342900" lvl="0" indent="-342900" algn="l" rtl="0">
              <a:lnSpc>
                <a:spcPct val="100000"/>
              </a:lnSpc>
              <a:spcBef>
                <a:spcPts val="700"/>
              </a:spcBef>
              <a:spcAft>
                <a:spcPts val="0"/>
              </a:spcAft>
              <a:buClr>
                <a:srgbClr val="333333"/>
              </a:buClr>
              <a:buSzPts val="2000"/>
              <a:buChar char="•"/>
            </a:pPr>
            <a:r>
              <a:rPr lang="en-GB" sz="2000" dirty="0" err="1">
                <a:latin typeface="Open Sans"/>
                <a:ea typeface="Open Sans"/>
                <a:cs typeface="Open Sans"/>
                <a:sym typeface="Open Sans"/>
              </a:rPr>
              <a:t>Effet</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changements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dans</a:t>
            </a:r>
            <a:r>
              <a:rPr lang="en-GB" sz="2000" dirty="0">
                <a:latin typeface="Open Sans"/>
                <a:ea typeface="Open Sans"/>
                <a:cs typeface="Open Sans"/>
                <a:sym typeface="Open Sans"/>
              </a:rPr>
              <a:t> le mode de vie de la </a:t>
            </a:r>
            <a:r>
              <a:rPr lang="en-GB" sz="2000" dirty="0" err="1">
                <a:latin typeface="Open Sans"/>
                <a:ea typeface="Open Sans"/>
                <a:cs typeface="Open Sans"/>
                <a:sym typeface="Open Sans"/>
              </a:rPr>
              <a:t>société</a:t>
            </a:r>
            <a:r>
              <a:rPr lang="en-GB" sz="2000" dirty="0">
                <a:latin typeface="Open Sans"/>
                <a:ea typeface="Open Sans"/>
                <a:cs typeface="Open Sans"/>
                <a:sym typeface="Open Sans"/>
              </a:rPr>
              <a:t>.</a:t>
            </a:r>
            <a:endParaRPr sz="2000" dirty="0"/>
          </a:p>
          <a:p>
            <a:pPr marL="0" lvl="0" indent="0" algn="l" rtl="0">
              <a:lnSpc>
                <a:spcPct val="100000"/>
              </a:lnSpc>
              <a:spcBef>
                <a:spcPts val="700"/>
              </a:spcBef>
              <a:spcAft>
                <a:spcPts val="0"/>
              </a:spcAft>
              <a:buClr>
                <a:srgbClr val="333333"/>
              </a:buClr>
              <a:buSzPts val="2000"/>
              <a:buNone/>
            </a:pPr>
            <a:r>
              <a:rPr lang="en-GB" sz="2000" i="1" dirty="0">
                <a:latin typeface="Open Sans"/>
                <a:ea typeface="Open Sans"/>
                <a:cs typeface="Open Sans"/>
                <a:sym typeface="Open Sans"/>
              </a:rPr>
              <a:t>Grâce aux </a:t>
            </a:r>
            <a:r>
              <a:rPr lang="en-GB" sz="2000" i="1" dirty="0" err="1">
                <a:latin typeface="Open Sans"/>
                <a:ea typeface="Open Sans"/>
                <a:cs typeface="Open Sans"/>
                <a:sym typeface="Open Sans"/>
              </a:rPr>
              <a:t>différents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scénarios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ces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modèles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tentent</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couvrir</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différentes</a:t>
            </a:r>
            <a:r>
              <a:rPr lang="en-GB" sz="2000" i="1" dirty="0">
                <a:latin typeface="Open Sans"/>
                <a:ea typeface="Open Sans"/>
                <a:cs typeface="Open Sans"/>
                <a:sym typeface="Open Sans"/>
              </a:rPr>
              <a:t> </a:t>
            </a:r>
            <a:r>
              <a:rPr lang="en-GB" sz="2000" i="1" dirty="0" err="1">
                <a:latin typeface="Open Sans"/>
                <a:ea typeface="Open Sans"/>
                <a:cs typeface="Open Sans"/>
                <a:sym typeface="Open Sans"/>
              </a:rPr>
              <a:t>trajectoires</a:t>
            </a:r>
            <a:r>
              <a:rPr lang="en-GB" sz="2000" i="1" dirty="0">
                <a:latin typeface="Open Sans"/>
                <a:ea typeface="Open Sans"/>
                <a:cs typeface="Open Sans"/>
                <a:sym typeface="Open Sans"/>
              </a:rPr>
              <a:t> possibles de </a:t>
            </a:r>
            <a:r>
              <a:rPr lang="en-GB" sz="2000" i="1" dirty="0" err="1">
                <a:latin typeface="Open Sans"/>
                <a:ea typeface="Open Sans"/>
                <a:cs typeface="Open Sans"/>
                <a:sym typeface="Open Sans"/>
              </a:rPr>
              <a:t>développement</a:t>
            </a:r>
            <a:r>
              <a:rPr lang="en-GB" sz="2000" i="1" dirty="0">
                <a:latin typeface="Open Sans"/>
                <a:ea typeface="Open Sans"/>
                <a:cs typeface="Open Sans"/>
                <a:sym typeface="Open Sans"/>
              </a:rPr>
              <a:t> et les influences de la mise en </a:t>
            </a:r>
            <a:r>
              <a:rPr lang="en-GB" sz="2000" i="1" dirty="0" err="1">
                <a:latin typeface="Open Sans"/>
                <a:ea typeface="Open Sans"/>
                <a:cs typeface="Open Sans"/>
                <a:sym typeface="Open Sans"/>
              </a:rPr>
              <a:t>œuvre</a:t>
            </a:r>
            <a:r>
              <a:rPr lang="en-GB" sz="2000" i="1" dirty="0">
                <a:latin typeface="Open Sans"/>
                <a:ea typeface="Open Sans"/>
                <a:cs typeface="Open Sans"/>
                <a:sym typeface="Open Sans"/>
              </a:rPr>
              <a:t> de </a:t>
            </a:r>
            <a:r>
              <a:rPr lang="en-GB" sz="2000" i="1" dirty="0" err="1">
                <a:latin typeface="Open Sans"/>
                <a:ea typeface="Open Sans"/>
                <a:cs typeface="Open Sans"/>
                <a:sym typeface="Open Sans"/>
              </a:rPr>
              <a:t>diverses</a:t>
            </a:r>
            <a:r>
              <a:rPr lang="en-GB" sz="2000" i="1" dirty="0">
                <a:latin typeface="Open Sans"/>
                <a:ea typeface="Open Sans"/>
                <a:cs typeface="Open Sans"/>
                <a:sym typeface="Open Sans"/>
              </a:rPr>
              <a:t> politiques.</a:t>
            </a:r>
            <a:endParaRPr sz="2000" i="1" dirty="0"/>
          </a:p>
          <a:p>
            <a:pPr marL="0" lvl="0" indent="0" algn="l" rtl="0">
              <a:lnSpc>
                <a:spcPct val="100000"/>
              </a:lnSpc>
              <a:spcBef>
                <a:spcPts val="700"/>
              </a:spcBef>
              <a:spcAft>
                <a:spcPts val="0"/>
              </a:spcAft>
              <a:buClr>
                <a:srgbClr val="333333"/>
              </a:buClr>
              <a:buSzPts val="2000"/>
              <a:buNone/>
            </a:pPr>
            <a:endParaRPr sz="2000" i="1" dirty="0"/>
          </a:p>
          <a:p>
            <a:pPr marL="228600" lvl="0" indent="-50800" algn="l" rtl="0">
              <a:lnSpc>
                <a:spcPct val="100000"/>
              </a:lnSpc>
              <a:spcBef>
                <a:spcPts val="700"/>
              </a:spcBef>
              <a:spcAft>
                <a:spcPts val="0"/>
              </a:spcAft>
              <a:buClr>
                <a:schemeClr val="dk1"/>
              </a:buClr>
              <a:buSzPts val="2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7" name="Google Shape;387;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88" name="Google Shape;388;p19"/>
          <p:cNvSpPr txBox="1"/>
          <p:nvPr/>
        </p:nvSpPr>
        <p:spPr>
          <a:xfrm>
            <a:off x="887215" y="2150297"/>
            <a:ext cx="10626498" cy="3882368"/>
          </a:xfrm>
          <a:prstGeom prst="rect">
            <a:avLst/>
          </a:prstGeom>
          <a:noFill/>
          <a:ln>
            <a:noFill/>
          </a:ln>
        </p:spPr>
        <p:txBody>
          <a:bodyPr spcFirstLastPara="1" wrap="square" lIns="91425" tIns="45700" rIns="91425" bIns="45700" anchor="t" anchorCtr="0">
            <a:noAutofit/>
          </a:bodyPr>
          <a:lstStyle/>
          <a:p>
            <a:pPr marL="285750" marR="0" lvl="0" indent="-171450" algn="l" rtl="0">
              <a:lnSpc>
                <a:spcPct val="90000"/>
              </a:lnSpc>
              <a:spcBef>
                <a:spcPts val="0"/>
              </a:spcBef>
              <a:spcAft>
                <a:spcPts val="0"/>
              </a:spcAft>
              <a:buClr>
                <a:schemeClr val="dk1"/>
              </a:buClr>
              <a:buSzPts val="1800"/>
              <a:buFont typeface="Arial"/>
              <a:buNone/>
            </a:pPr>
            <a:endParaRPr sz="1800">
              <a:solidFill>
                <a:srgbClr val="000000"/>
              </a:solidFill>
              <a:latin typeface="Open Sans"/>
              <a:ea typeface="Open Sans"/>
              <a:cs typeface="Open Sans"/>
              <a:sym typeface="Open Sans"/>
            </a:endParaRPr>
          </a:p>
        </p:txBody>
      </p:sp>
      <p:sp>
        <p:nvSpPr>
          <p:cNvPr id="389" name="Google Shape;389;p19"/>
          <p:cNvSpPr txBox="1">
            <a:spLocks noGrp="1"/>
          </p:cNvSpPr>
          <p:nvPr>
            <p:ph type="body" idx="1"/>
          </p:nvPr>
        </p:nvSpPr>
        <p:spPr>
          <a:xfrm>
            <a:off x="926617" y="142950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2.4.2. Le </a:t>
            </a:r>
            <a:r>
              <a:rPr lang="en-GB" sz="2000" b="1" dirty="0" err="1">
                <a:solidFill>
                  <a:srgbClr val="9CC2E5"/>
                </a:solidFill>
                <a:latin typeface="Open Sans"/>
                <a:ea typeface="Open Sans"/>
                <a:cs typeface="Open Sans"/>
                <a:sym typeface="Open Sans"/>
              </a:rPr>
              <a:t>modèle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MAED</a:t>
            </a:r>
            <a:r>
              <a:rPr lang="en-GB" sz="2000" b="1" dirty="0">
                <a:solidFill>
                  <a:srgbClr val="9CC2E5"/>
                </a:solidFill>
                <a:latin typeface="Open Sans"/>
                <a:ea typeface="Open Sans"/>
                <a:cs typeface="Open Sans"/>
                <a:sym typeface="Open Sans"/>
              </a:rPr>
              <a:t> utilise </a:t>
            </a:r>
            <a:r>
              <a:rPr lang="en-GB" sz="2000" b="1" dirty="0" err="1">
                <a:solidFill>
                  <a:srgbClr val="9CC2E5"/>
                </a:solidFill>
                <a:latin typeface="Open Sans"/>
                <a:ea typeface="Open Sans"/>
                <a:cs typeface="Open Sans"/>
                <a:sym typeface="Open Sans"/>
              </a:rPr>
              <a:t>l'approche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ascendante</a:t>
            </a:r>
            <a:r>
              <a:rPr lang="en-GB" sz="2000" b="1" dirty="0">
                <a:solidFill>
                  <a:srgbClr val="9CC2E5"/>
                </a:solidFill>
                <a:latin typeface="Open Sans"/>
                <a:ea typeface="Open Sans"/>
                <a:cs typeface="Open Sans"/>
                <a:sym typeface="Open Sans"/>
              </a:rPr>
              <a:t> </a:t>
            </a:r>
            <a:endParaRPr dirty="0">
              <a:solidFill>
                <a:srgbClr val="9CC2E5"/>
              </a:solidFill>
            </a:endParaRPr>
          </a:p>
          <a:p>
            <a:pPr marL="482600" lvl="0" indent="-482600" algn="l" rtl="0">
              <a:lnSpc>
                <a:spcPct val="100000"/>
              </a:lnSpc>
              <a:spcBef>
                <a:spcPts val="1000"/>
              </a:spcBef>
              <a:spcAft>
                <a:spcPts val="0"/>
              </a:spcAft>
              <a:buClr>
                <a:srgbClr val="333333"/>
              </a:buClr>
              <a:buSzPts val="2000"/>
              <a:buNone/>
            </a:pPr>
            <a:r>
              <a:rPr lang="en-GB" sz="2000" dirty="0">
                <a:latin typeface="Open Sans"/>
                <a:ea typeface="Open Sans"/>
                <a:cs typeface="Open Sans"/>
                <a:sym typeface="Open Sans"/>
              </a:rPr>
              <a:t>→ A </a:t>
            </a:r>
            <a:r>
              <a:rPr lang="en-GB" sz="2000" dirty="0" err="1">
                <a:latin typeface="Open Sans"/>
                <a:ea typeface="Open Sans"/>
                <a:cs typeface="Open Sans"/>
                <a:sym typeface="Open Sans"/>
              </a:rPr>
              <a:t>partir</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l'évolution</a:t>
            </a:r>
            <a:r>
              <a:rPr lang="en-GB" sz="2000" dirty="0">
                <a:latin typeface="Open Sans"/>
                <a:ea typeface="Open Sans"/>
                <a:cs typeface="Open Sans"/>
                <a:sym typeface="Open Sans"/>
              </a:rPr>
              <a:t> de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utile de </a:t>
            </a:r>
            <a:r>
              <a:rPr lang="en-GB" sz="2000" dirty="0" err="1">
                <a:latin typeface="Open Sans"/>
                <a:ea typeface="Open Sans"/>
                <a:cs typeface="Open Sans"/>
                <a:sym typeface="Open Sans"/>
              </a:rPr>
              <a:t>chaque</a:t>
            </a:r>
            <a:r>
              <a:rPr lang="en-GB" sz="2000" dirty="0">
                <a:latin typeface="Open Sans"/>
                <a:ea typeface="Open Sans"/>
                <a:cs typeface="Open Sans"/>
                <a:sym typeface="Open Sans"/>
              </a:rPr>
              <a:t> sous-</a:t>
            </a:r>
            <a:r>
              <a:rPr lang="en-GB" sz="2000" dirty="0" err="1">
                <a:latin typeface="Open Sans"/>
                <a:ea typeface="Open Sans"/>
                <a:cs typeface="Open Sans"/>
                <a:sym typeface="Open Sans"/>
              </a:rPr>
              <a:t>secteur</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construire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l'évolution</a:t>
            </a:r>
            <a:r>
              <a:rPr lang="en-GB" sz="2000" dirty="0">
                <a:latin typeface="Open Sans"/>
                <a:ea typeface="Open Sans"/>
                <a:cs typeface="Open Sans"/>
                <a:sym typeface="Open Sans"/>
              </a:rPr>
              <a:t> de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finale </a:t>
            </a:r>
            <a:r>
              <a:rPr lang="en-GB" sz="2000" dirty="0" err="1">
                <a:latin typeface="Open Sans"/>
                <a:ea typeface="Open Sans"/>
                <a:cs typeface="Open Sans"/>
                <a:sym typeface="Open Sans"/>
              </a:rPr>
              <a:t>totale</a:t>
            </a:r>
            <a:r>
              <a:rPr lang="en-GB" sz="2000" dirty="0">
                <a:latin typeface="Open Sans"/>
                <a:ea typeface="Open Sans"/>
                <a:cs typeface="Open Sans"/>
                <a:sym typeface="Open Sans"/>
              </a:rPr>
              <a:t>.</a:t>
            </a:r>
            <a:endParaRPr sz="2000" dirty="0"/>
          </a:p>
          <a:p>
            <a:pPr marL="0" lvl="0" indent="0" algn="l" rtl="0">
              <a:lnSpc>
                <a:spcPct val="100000"/>
              </a:lnSpc>
              <a:spcBef>
                <a:spcPts val="1000"/>
              </a:spcBef>
              <a:spcAft>
                <a:spcPts val="0"/>
              </a:spcAft>
              <a:buClr>
                <a:srgbClr val="333333"/>
              </a:buClr>
              <a:buSzPts val="2000"/>
              <a:buNone/>
            </a:pPr>
            <a:r>
              <a:rPr lang="en-GB" sz="2000" dirty="0">
                <a:latin typeface="Open Sans"/>
                <a:ea typeface="Open Sans"/>
                <a:cs typeface="Open Sans"/>
                <a:sym typeface="Open Sans"/>
              </a:rPr>
              <a:t>Les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ascendants et les </a:t>
            </a:r>
            <a:r>
              <a:rPr lang="en-GB" sz="2000" dirty="0" err="1">
                <a:latin typeface="Open Sans"/>
                <a:ea typeface="Open Sans"/>
                <a:cs typeface="Open Sans"/>
                <a:sym typeface="Open Sans"/>
              </a:rPr>
              <a:t>modèles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d'utilisation</a:t>
            </a:r>
            <a:r>
              <a:rPr lang="en-GB" sz="2000" dirty="0">
                <a:latin typeface="Open Sans"/>
                <a:ea typeface="Open Sans"/>
                <a:cs typeface="Open Sans"/>
                <a:sym typeface="Open Sans"/>
              </a:rPr>
              <a:t> finale </a:t>
            </a:r>
            <a:r>
              <a:rPr lang="en-GB" sz="2000" dirty="0" err="1">
                <a:latin typeface="Open Sans"/>
                <a:ea typeface="Open Sans"/>
                <a:cs typeface="Open Sans"/>
                <a:sym typeface="Open Sans"/>
              </a:rPr>
              <a:t>sont</a:t>
            </a:r>
            <a:r>
              <a:rPr lang="en-GB" sz="2000" dirty="0">
                <a:latin typeface="Open Sans"/>
                <a:ea typeface="Open Sans"/>
                <a:cs typeface="Open Sans"/>
                <a:sym typeface="Open Sans"/>
              </a:rPr>
              <a:t> les plus </a:t>
            </a:r>
            <a:r>
              <a:rPr lang="en-GB" sz="2000" dirty="0" err="1">
                <a:latin typeface="Open Sans"/>
                <a:ea typeface="Open Sans"/>
                <a:cs typeface="Open Sans"/>
                <a:sym typeface="Open Sans"/>
              </a:rPr>
              <a:t>appropriés</a:t>
            </a:r>
            <a:r>
              <a:rPr lang="en-GB" sz="2000" dirty="0">
                <a:latin typeface="Open Sans"/>
                <a:ea typeface="Open Sans"/>
                <a:cs typeface="Open Sans"/>
                <a:sym typeface="Open Sans"/>
              </a:rPr>
              <a:t> pour </a:t>
            </a:r>
            <a:r>
              <a:rPr lang="en-GB" sz="2000" dirty="0" err="1">
                <a:latin typeface="Open Sans"/>
                <a:ea typeface="Open Sans"/>
                <a:cs typeface="Open Sans"/>
                <a:sym typeface="Open Sans"/>
              </a:rPr>
              <a:t>l'analyse</a:t>
            </a:r>
            <a:r>
              <a:rPr lang="en-GB" sz="2000" dirty="0">
                <a:latin typeface="Open Sans"/>
                <a:ea typeface="Open Sans"/>
                <a:cs typeface="Open Sans"/>
                <a:sym typeface="Open Sans"/>
              </a:rPr>
              <a:t> à </a:t>
            </a:r>
            <a:r>
              <a:rPr lang="en-GB" sz="2000" dirty="0" err="1">
                <a:latin typeface="Open Sans"/>
                <a:ea typeface="Open Sans"/>
                <a:cs typeface="Open Sans"/>
                <a:sym typeface="Open Sans"/>
              </a:rPr>
              <a:t>moyen</a:t>
            </a:r>
            <a:r>
              <a:rPr lang="en-GB" sz="2000" dirty="0">
                <a:latin typeface="Open Sans"/>
                <a:ea typeface="Open Sans"/>
                <a:cs typeface="Open Sans"/>
                <a:sym typeface="Open Sans"/>
              </a:rPr>
              <a:t> et long </a:t>
            </a:r>
            <a:r>
              <a:rPr lang="en-GB" sz="2000" dirty="0" err="1">
                <a:latin typeface="Open Sans"/>
                <a:ea typeface="Open Sans"/>
                <a:cs typeface="Open Sans"/>
                <a:sym typeface="Open Sans"/>
              </a:rPr>
              <a:t>terme</a:t>
            </a:r>
            <a:r>
              <a:rPr lang="en-GB" sz="2000" dirty="0">
                <a:latin typeface="Open Sans"/>
                <a:ea typeface="Open Sans"/>
                <a:cs typeface="Open Sans"/>
                <a:sym typeface="Open Sans"/>
              </a:rPr>
              <a:t> et les projections de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d'énergie</a:t>
            </a:r>
            <a:r>
              <a:rPr lang="en-GB" sz="2000" dirty="0">
                <a:latin typeface="Open Sans"/>
                <a:ea typeface="Open Sans"/>
                <a:cs typeface="Open Sans"/>
                <a:sym typeface="Open Sans"/>
              </a:rPr>
              <a:t>. </a:t>
            </a:r>
            <a:r>
              <a:rPr lang="en-GB" sz="2000" dirty="0" err="1">
                <a:latin typeface="Open Sans"/>
                <a:ea typeface="Open Sans"/>
                <a:cs typeface="Open Sans"/>
                <a:sym typeface="Open Sans"/>
              </a:rPr>
              <a:t>Ils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sont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capables</a:t>
            </a:r>
            <a:r>
              <a:rPr lang="en-GB" sz="2000" dirty="0">
                <a:latin typeface="Open Sans"/>
                <a:ea typeface="Open Sans"/>
                <a:cs typeface="Open Sans"/>
                <a:sym typeface="Open Sans"/>
              </a:rPr>
              <a:t> de :</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Tenir</a:t>
            </a:r>
            <a:r>
              <a:rPr lang="en-GB" sz="2000" b="1" dirty="0">
                <a:latin typeface="Open Sans"/>
                <a:ea typeface="Open Sans"/>
                <a:cs typeface="Open Sans"/>
                <a:sym typeface="Open Sans"/>
              </a:rPr>
              <a:t> </a:t>
            </a:r>
            <a:r>
              <a:rPr lang="en-GB" sz="2000" b="1" dirty="0" err="1">
                <a:latin typeface="Open Sans"/>
                <a:ea typeface="Open Sans"/>
                <a:cs typeface="Open Sans"/>
                <a:sym typeface="Open Sans"/>
              </a:rPr>
              <a:t>compte</a:t>
            </a:r>
            <a:r>
              <a:rPr lang="en-GB" sz="2000" b="1" dirty="0">
                <a:latin typeface="Open Sans"/>
                <a:ea typeface="Open Sans"/>
                <a:cs typeface="Open Sans"/>
                <a:sym typeface="Open Sans"/>
              </a:rPr>
              <a:t> de </a:t>
            </a:r>
            <a:r>
              <a:rPr lang="en-GB" sz="2000" dirty="0">
                <a:latin typeface="Open Sans"/>
                <a:ea typeface="Open Sans"/>
                <a:cs typeface="Open Sans"/>
                <a:sym typeface="Open Sans"/>
              </a:rPr>
              <a:t>la </a:t>
            </a:r>
            <a:r>
              <a:rPr lang="en-GB" sz="2000" dirty="0" err="1">
                <a:latin typeface="Open Sans"/>
                <a:ea typeface="Open Sans"/>
                <a:cs typeface="Open Sans"/>
                <a:sym typeface="Open Sans"/>
              </a:rPr>
              <a:t>diversité</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processus</a:t>
            </a:r>
            <a:r>
              <a:rPr lang="en-GB" sz="2000" dirty="0">
                <a:latin typeface="Open Sans"/>
                <a:ea typeface="Open Sans"/>
                <a:cs typeface="Open Sans"/>
                <a:sym typeface="Open Sans"/>
              </a:rPr>
              <a:t> et des technologies </a:t>
            </a:r>
            <a:r>
              <a:rPr lang="en-GB" sz="2000" dirty="0" err="1">
                <a:latin typeface="Open Sans"/>
                <a:ea typeface="Open Sans"/>
                <a:cs typeface="Open Sans"/>
                <a:sym typeface="Open Sans"/>
              </a:rPr>
              <a:t>d'utilisation</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l'énergie</a:t>
            </a:r>
            <a:r>
              <a:rPr lang="en-GB" sz="2000" dirty="0">
                <a:latin typeface="Open Sans"/>
                <a:ea typeface="Open Sans"/>
                <a:cs typeface="Open Sans"/>
                <a:sym typeface="Open Sans"/>
              </a:rPr>
              <a:t>;</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Inclure</a:t>
            </a:r>
            <a:r>
              <a:rPr lang="en-GB" sz="2000" b="1" dirty="0">
                <a:latin typeface="Open Sans"/>
                <a:ea typeface="Open Sans"/>
                <a:cs typeface="Open Sans"/>
                <a:sym typeface="Open Sans"/>
              </a:rPr>
              <a:t> la </a:t>
            </a:r>
            <a:r>
              <a:rPr lang="en-GB" sz="2000" dirty="0">
                <a:latin typeface="Open Sans"/>
                <a:ea typeface="Open Sans"/>
                <a:cs typeface="Open Sans"/>
                <a:sym typeface="Open Sans"/>
              </a:rPr>
              <a:t>fracture </a:t>
            </a:r>
            <a:r>
              <a:rPr lang="en-GB" sz="2000" dirty="0" err="1">
                <a:latin typeface="Open Sans"/>
                <a:ea typeface="Open Sans"/>
                <a:cs typeface="Open Sans"/>
                <a:sym typeface="Open Sans"/>
              </a:rPr>
              <a:t>rurale-urbaine</a:t>
            </a:r>
            <a:r>
              <a:rPr lang="en-GB" sz="2000" dirty="0">
                <a:latin typeface="Open Sans"/>
                <a:ea typeface="Open Sans"/>
                <a:cs typeface="Open Sans"/>
                <a:sym typeface="Open Sans"/>
              </a:rPr>
              <a:t> et les </a:t>
            </a:r>
            <a:r>
              <a:rPr lang="en-GB" sz="2000" dirty="0" err="1">
                <a:latin typeface="Open Sans"/>
                <a:ea typeface="Open Sans"/>
                <a:cs typeface="Open Sans"/>
                <a:sym typeface="Open Sans"/>
              </a:rPr>
              <a:t>activités</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informelles</a:t>
            </a:r>
            <a:r>
              <a:rPr lang="en-GB" sz="2000" dirty="0">
                <a:latin typeface="Open Sans"/>
                <a:ea typeface="Open Sans"/>
                <a:cs typeface="Open Sans"/>
                <a:sym typeface="Open Sans"/>
              </a:rPr>
              <a:t>; et</a:t>
            </a:r>
            <a:endParaRPr sz="2000" dirty="0"/>
          </a:p>
          <a:p>
            <a:pPr marL="342900" lvl="0" indent="-342900" algn="l" rtl="0">
              <a:lnSpc>
                <a:spcPct val="100000"/>
              </a:lnSpc>
              <a:spcBef>
                <a:spcPts val="1000"/>
              </a:spcBef>
              <a:spcAft>
                <a:spcPts val="0"/>
              </a:spcAft>
              <a:buClr>
                <a:srgbClr val="333333"/>
              </a:buClr>
              <a:buSzPts val="2000"/>
              <a:buChar char="•"/>
            </a:pPr>
            <a:r>
              <a:rPr lang="en-GB" sz="2000" b="1" dirty="0" err="1">
                <a:latin typeface="Open Sans"/>
                <a:ea typeface="Open Sans"/>
                <a:cs typeface="Open Sans"/>
                <a:sym typeface="Open Sans"/>
              </a:rPr>
              <a:t>Saisir</a:t>
            </a:r>
            <a:r>
              <a:rPr lang="en-GB" sz="2000" b="1" dirty="0">
                <a:latin typeface="Open Sans"/>
                <a:ea typeface="Open Sans"/>
                <a:cs typeface="Open Sans"/>
                <a:sym typeface="Open Sans"/>
              </a:rPr>
              <a:t> les </a:t>
            </a:r>
            <a:r>
              <a:rPr lang="en-GB" sz="2000" dirty="0" err="1">
                <a:latin typeface="Open Sans"/>
                <a:ea typeface="Open Sans"/>
                <a:cs typeface="Open Sans"/>
                <a:sym typeface="Open Sans"/>
              </a:rPr>
              <a:t>changements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structurels</a:t>
            </a:r>
            <a:r>
              <a:rPr lang="en-GB" sz="2000" dirty="0">
                <a:latin typeface="Open Sans"/>
                <a:ea typeface="Open Sans"/>
                <a:cs typeface="Open Sans"/>
                <a:sym typeface="Open Sans"/>
              </a:rPr>
              <a:t> et les nouveaux </a:t>
            </a:r>
            <a:r>
              <a:rPr lang="en-GB" sz="2000" dirty="0" err="1">
                <a:latin typeface="Open Sans"/>
                <a:ea typeface="Open Sans"/>
                <a:cs typeface="Open Sans"/>
                <a:sym typeface="Open Sans"/>
              </a:rPr>
              <a:t>développements</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technologiques</a:t>
            </a:r>
            <a:r>
              <a:rPr lang="en-GB" sz="2000" dirty="0">
                <a:latin typeface="Open Sans"/>
                <a:ea typeface="Open Sans"/>
                <a:cs typeface="Open Sans"/>
                <a:sym typeface="Open Sans"/>
              </a:rPr>
              <a:t>.</a:t>
            </a: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a:p>
            <a:pPr marL="285750" lvl="0" indent="-158750" algn="l" rtl="0">
              <a:lnSpc>
                <a:spcPct val="100000"/>
              </a:lnSpc>
              <a:spcBef>
                <a:spcPts val="1000"/>
              </a:spcBef>
              <a:spcAft>
                <a:spcPts val="0"/>
              </a:spcAft>
              <a:buClr>
                <a:schemeClr val="dk1"/>
              </a:buClr>
              <a:buSzPts val="2000"/>
              <a:buNone/>
            </a:pPr>
            <a:endParaRPr sz="2000" dirty="0"/>
          </a:p>
          <a:p>
            <a:pPr marL="228600" lvl="0" indent="-101600" algn="l" rtl="0">
              <a:lnSpc>
                <a:spcPct val="100000"/>
              </a:lnSpc>
              <a:spcBef>
                <a:spcPts val="1000"/>
              </a:spcBef>
              <a:spcAft>
                <a:spcPts val="0"/>
              </a:spcAft>
              <a:buClr>
                <a:schemeClr val="dk1"/>
              </a:buClr>
              <a:buSzPts val="2000"/>
              <a:buNone/>
            </a:pPr>
            <a:endParaRPr sz="2000" dirty="0"/>
          </a:p>
        </p:txBody>
      </p:sp>
      <p:sp>
        <p:nvSpPr>
          <p:cNvPr id="390" name="Google Shape;390;p19"/>
          <p:cNvSpPr txBox="1"/>
          <p:nvPr/>
        </p:nvSpPr>
        <p:spPr>
          <a:xfrm>
            <a:off x="879304" y="172420"/>
            <a:ext cx="9797748" cy="102818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2.4 Introduction au MAED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853141" y="276132"/>
            <a:ext cx="10515600" cy="866656"/>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err="1"/>
              <a:t>Résultats</a:t>
            </a:r>
            <a:r>
              <a:rPr lang="en-GB" dirty="0"/>
              <a:t> </a:t>
            </a:r>
            <a:r>
              <a:rPr lang="en-GB" dirty="0" err="1"/>
              <a:t>d'apprentissage</a:t>
            </a:r>
            <a:r>
              <a:rPr lang="en-GB" dirty="0"/>
              <a:t> </a:t>
            </a:r>
            <a:r>
              <a:rPr lang="en-GB" dirty="0" err="1"/>
              <a:t>visés</a:t>
            </a:r>
            <a:r>
              <a:rPr lang="en-GB" dirty="0"/>
              <a:t> (RAV)</a:t>
            </a:r>
            <a:endParaRPr dirty="0"/>
          </a:p>
        </p:txBody>
      </p:sp>
      <p:sp>
        <p:nvSpPr>
          <p:cNvPr id="120" name="Google Shape;120;p2"/>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2</a:t>
            </a:fld>
            <a:endParaRPr sz="1400" b="1" i="0" u="none" strike="noStrike" cap="none">
              <a:solidFill>
                <a:schemeClr val="lt1"/>
              </a:solidFill>
              <a:latin typeface="Open Sans ExtraBold"/>
              <a:ea typeface="Open Sans ExtraBold"/>
              <a:cs typeface="Open Sans ExtraBold"/>
              <a:sym typeface="Open Sans ExtraBold"/>
            </a:endParaRPr>
          </a:p>
        </p:txBody>
      </p:sp>
      <p:grpSp>
        <p:nvGrpSpPr>
          <p:cNvPr id="121" name="Google Shape;121;p2"/>
          <p:cNvGrpSpPr/>
          <p:nvPr/>
        </p:nvGrpSpPr>
        <p:grpSpPr>
          <a:xfrm>
            <a:off x="6948865" y="1578528"/>
            <a:ext cx="4196748" cy="3538984"/>
            <a:chOff x="5517950" y="1528650"/>
            <a:chExt cx="2898300" cy="2447800"/>
          </a:xfrm>
        </p:grpSpPr>
        <p:sp>
          <p:nvSpPr>
            <p:cNvPr id="122" name="Google Shape;122;p2"/>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Open Sans"/>
                  <a:ea typeface="Open Sans"/>
                  <a:cs typeface="Open Sans"/>
                  <a:sym typeface="Open Sans"/>
                </a:rPr>
                <a:t>5.1. Modèles de systèmes énergétiques</a:t>
              </a:r>
              <a:endParaRPr sz="1600">
                <a:solidFill>
                  <a:schemeClr val="dk1"/>
                </a:solidFill>
                <a:latin typeface="Open Sans"/>
                <a:ea typeface="Open Sans"/>
                <a:cs typeface="Open Sans"/>
                <a:sym typeface="Open Sans"/>
              </a:endParaRPr>
            </a:p>
          </p:txBody>
        </p:sp>
        <p:sp>
          <p:nvSpPr>
            <p:cNvPr id="123" name="Google Shape;123;p2"/>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5.2. Approches descendante et ascendante</a:t>
              </a:r>
              <a:endParaRPr sz="1800">
                <a:solidFill>
                  <a:schemeClr val="dk1"/>
                </a:solidFill>
                <a:latin typeface="Open Sans"/>
                <a:ea typeface="Open Sans"/>
                <a:cs typeface="Open Sans"/>
                <a:sym typeface="Open Sans"/>
              </a:endParaRPr>
            </a:p>
          </p:txBody>
        </p:sp>
        <p:sp>
          <p:nvSpPr>
            <p:cNvPr id="124" name="Google Shape;124;p2"/>
            <p:cNvSpPr/>
            <p:nvPr/>
          </p:nvSpPr>
          <p:spPr>
            <a:xfrm>
              <a:off x="5517950"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5.3. Scénarios</a:t>
              </a:r>
              <a:endParaRPr sz="1800">
                <a:solidFill>
                  <a:schemeClr val="dk1"/>
                </a:solidFill>
                <a:latin typeface="Open Sans"/>
                <a:ea typeface="Open Sans"/>
                <a:cs typeface="Open Sans"/>
                <a:sym typeface="Open Sans"/>
              </a:endParaRPr>
            </a:p>
          </p:txBody>
        </p:sp>
        <p:sp>
          <p:nvSpPr>
            <p:cNvPr id="125" name="Google Shape;125;p2"/>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5.4. Caractéristiques du modèle MAED</a:t>
              </a:r>
              <a:endParaRPr sz="1600">
                <a:solidFill>
                  <a:schemeClr val="dk1"/>
                </a:solidFill>
                <a:latin typeface="Open Sans"/>
                <a:ea typeface="Open Sans"/>
                <a:cs typeface="Open Sans"/>
                <a:sym typeface="Open Sans"/>
              </a:endParaRPr>
            </a:p>
          </p:txBody>
        </p:sp>
        <p:cxnSp>
          <p:nvCxnSpPr>
            <p:cNvPr id="126" name="Google Shape;126;p2"/>
            <p:cNvCxnSpPr/>
            <p:nvPr/>
          </p:nvCxnSpPr>
          <p:spPr>
            <a:xfrm>
              <a:off x="6967100" y="1995150"/>
              <a:ext cx="0" cy="217200"/>
            </a:xfrm>
            <a:prstGeom prst="straightConnector1">
              <a:avLst/>
            </a:prstGeom>
            <a:noFill/>
            <a:ln w="9525" cap="flat" cmpd="sng">
              <a:solidFill>
                <a:schemeClr val="dk2"/>
              </a:solidFill>
              <a:prstDash val="solid"/>
              <a:round/>
              <a:headEnd type="none" w="sm" len="sm"/>
              <a:tailEnd type="triangle" w="med" len="med"/>
            </a:ln>
          </p:spPr>
        </p:cxnSp>
        <p:cxnSp>
          <p:nvCxnSpPr>
            <p:cNvPr id="127" name="Google Shape;127;p2"/>
            <p:cNvCxnSpPr/>
            <p:nvPr/>
          </p:nvCxnSpPr>
          <p:spPr>
            <a:xfrm>
              <a:off x="6967100" y="2678850"/>
              <a:ext cx="0" cy="182400"/>
            </a:xfrm>
            <a:prstGeom prst="straightConnector1">
              <a:avLst/>
            </a:prstGeom>
            <a:noFill/>
            <a:ln w="9525" cap="flat" cmpd="sng">
              <a:solidFill>
                <a:schemeClr val="dk2"/>
              </a:solidFill>
              <a:prstDash val="solid"/>
              <a:round/>
              <a:headEnd type="none" w="sm" len="sm"/>
              <a:tailEnd type="triangle" w="med" len="med"/>
            </a:ln>
          </p:spPr>
        </p:cxnSp>
        <p:cxnSp>
          <p:nvCxnSpPr>
            <p:cNvPr id="128" name="Google Shape;128;p2"/>
            <p:cNvCxnSpPr/>
            <p:nvPr/>
          </p:nvCxnSpPr>
          <p:spPr>
            <a:xfrm>
              <a:off x="6967100" y="3327638"/>
              <a:ext cx="0" cy="182400"/>
            </a:xfrm>
            <a:prstGeom prst="straightConnector1">
              <a:avLst/>
            </a:prstGeom>
            <a:noFill/>
            <a:ln w="9525" cap="flat" cmpd="sng">
              <a:solidFill>
                <a:schemeClr val="dk2"/>
              </a:solidFill>
              <a:prstDash val="solid"/>
              <a:round/>
              <a:headEnd type="none" w="sm" len="sm"/>
              <a:tailEnd type="triangle" w="med" len="med"/>
            </a:ln>
          </p:spPr>
        </p:cxnSp>
      </p:grpSp>
      <p:sp>
        <p:nvSpPr>
          <p:cNvPr id="129" name="Google Shape;129;p2"/>
          <p:cNvSpPr txBox="1">
            <a:spLocks noGrp="1"/>
          </p:cNvSpPr>
          <p:nvPr>
            <p:ph type="body" idx="1"/>
          </p:nvPr>
        </p:nvSpPr>
        <p:spPr>
          <a:xfrm>
            <a:off x="909627" y="1406371"/>
            <a:ext cx="5853121" cy="4262298"/>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rgbClr val="9CC2E5"/>
              </a:buClr>
              <a:buSzPts val="1300"/>
              <a:buNone/>
            </a:pPr>
            <a:r>
              <a:rPr lang="en-GB" b="1" dirty="0">
                <a:solidFill>
                  <a:srgbClr val="9CC2E5"/>
                </a:solidFill>
                <a:latin typeface="Open Sans"/>
                <a:ea typeface="Open Sans"/>
                <a:cs typeface="Open Sans"/>
                <a:sym typeface="Open Sans"/>
              </a:rPr>
              <a:t>À la fin de la Session, </a:t>
            </a:r>
            <a:r>
              <a:rPr lang="en-GB" b="1" dirty="0" err="1">
                <a:solidFill>
                  <a:srgbClr val="9CC2E5"/>
                </a:solidFill>
                <a:latin typeface="Open Sans"/>
                <a:ea typeface="Open Sans"/>
                <a:cs typeface="Open Sans"/>
                <a:sym typeface="Open Sans"/>
              </a:rPr>
              <a:t>vous</a:t>
            </a:r>
            <a:r>
              <a:rPr lang="en-GB" b="1" dirty="0">
                <a:solidFill>
                  <a:srgbClr val="9CC2E5"/>
                </a:solidFill>
                <a:latin typeface="Open Sans"/>
                <a:ea typeface="Open Sans"/>
                <a:cs typeface="Open Sans"/>
                <a:sym typeface="Open Sans"/>
              </a:rPr>
              <a:t> </a:t>
            </a:r>
            <a:r>
              <a:rPr lang="en-GB" b="1" dirty="0" err="1">
                <a:solidFill>
                  <a:srgbClr val="9CC2E5"/>
                </a:solidFill>
              </a:rPr>
              <a:t>allez</a:t>
            </a:r>
            <a:r>
              <a:rPr lang="en-GB" b="1" dirty="0">
                <a:solidFill>
                  <a:srgbClr val="9CC2E5"/>
                </a:solidFill>
                <a:latin typeface="Open Sans"/>
                <a:ea typeface="Open Sans"/>
                <a:cs typeface="Open Sans"/>
                <a:sym typeface="Open Sans"/>
              </a:rPr>
              <a:t>:</a:t>
            </a:r>
            <a:endParaRPr b="1" dirty="0">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RAV1: </a:t>
            </a:r>
            <a:r>
              <a:rPr lang="en-GB" dirty="0" err="1">
                <a:latin typeface="Open Sans"/>
                <a:ea typeface="Open Sans"/>
                <a:cs typeface="Open Sans"/>
                <a:sym typeface="Open Sans"/>
              </a:rPr>
              <a:t>connaître</a:t>
            </a:r>
            <a:r>
              <a:rPr lang="en-GB" dirty="0">
                <a:latin typeface="Open Sans"/>
                <a:ea typeface="Open Sans"/>
                <a:cs typeface="Open Sans"/>
                <a:sym typeface="Open Sans"/>
              </a:rPr>
              <a:t> les types de </a:t>
            </a:r>
            <a:r>
              <a:rPr lang="en-GB" dirty="0" err="1">
                <a:latin typeface="Open Sans"/>
                <a:ea typeface="Open Sans"/>
                <a:cs typeface="Open Sans"/>
                <a:sym typeface="Open Sans"/>
              </a:rPr>
              <a:t>modèles</a:t>
            </a:r>
            <a:r>
              <a:rPr lang="en-GB" dirty="0">
                <a:latin typeface="Open Sans"/>
                <a:ea typeface="Open Sans"/>
                <a:cs typeface="Open Sans"/>
                <a:sym typeface="Open Sans"/>
              </a:rPr>
              <a:t> des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 </a:t>
            </a:r>
            <a:endParaRPr dirty="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RAV2: </a:t>
            </a:r>
            <a:r>
              <a:rPr lang="en-GB" dirty="0" err="1">
                <a:latin typeface="Open Sans"/>
                <a:ea typeface="Open Sans"/>
                <a:cs typeface="Open Sans"/>
                <a:sym typeface="Open Sans"/>
              </a:rPr>
              <a:t>comprendre</a:t>
            </a:r>
            <a:r>
              <a:rPr lang="en-GB" dirty="0">
                <a:latin typeface="Open Sans"/>
                <a:ea typeface="Open Sans"/>
                <a:cs typeface="Open Sans"/>
                <a:sym typeface="Open Sans"/>
              </a:rPr>
              <a:t> les </a:t>
            </a:r>
            <a:r>
              <a:rPr lang="en-GB" dirty="0" err="1">
                <a:latin typeface="Open Sans"/>
                <a:ea typeface="Open Sans"/>
                <a:cs typeface="Open Sans"/>
                <a:sym typeface="Open Sans"/>
              </a:rPr>
              <a:t>approches</a:t>
            </a:r>
            <a:r>
              <a:rPr lang="en-GB" dirty="0">
                <a:latin typeface="Open Sans"/>
                <a:ea typeface="Open Sans"/>
                <a:cs typeface="Open Sans"/>
                <a:sym typeface="Open Sans"/>
              </a:rPr>
              <a:t> </a:t>
            </a:r>
            <a:r>
              <a:rPr lang="en-GB" dirty="0" err="1">
                <a:latin typeface="Open Sans"/>
                <a:ea typeface="Open Sans"/>
                <a:cs typeface="Open Sans"/>
                <a:sym typeface="Open Sans"/>
              </a:rPr>
              <a:t>descendantes</a:t>
            </a:r>
            <a:r>
              <a:rPr lang="en-GB" dirty="0">
                <a:latin typeface="Open Sans"/>
                <a:ea typeface="Open Sans"/>
                <a:cs typeface="Open Sans"/>
                <a:sym typeface="Open Sans"/>
              </a:rPr>
              <a:t> et </a:t>
            </a:r>
            <a:r>
              <a:rPr lang="en-GB" dirty="0" err="1">
                <a:latin typeface="Open Sans"/>
                <a:ea typeface="Open Sans"/>
                <a:cs typeface="Open Sans"/>
                <a:sym typeface="Open Sans"/>
              </a:rPr>
              <a:t>ascendantes</a:t>
            </a:r>
            <a:endParaRPr dirty="0"/>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RAV3: </a:t>
            </a:r>
            <a:r>
              <a:rPr lang="en-GB" dirty="0" err="1">
                <a:latin typeface="Open Sans"/>
                <a:ea typeface="Open Sans"/>
                <a:cs typeface="Open Sans"/>
                <a:sym typeface="Open Sans"/>
              </a:rPr>
              <a:t>être</a:t>
            </a:r>
            <a:r>
              <a:rPr lang="en-GB" dirty="0">
                <a:latin typeface="Open Sans"/>
                <a:ea typeface="Open Sans"/>
                <a:cs typeface="Open Sans"/>
                <a:sym typeface="Open Sans"/>
              </a:rPr>
              <a:t> conscient de </a:t>
            </a:r>
            <a:r>
              <a:rPr lang="en-GB" dirty="0" err="1">
                <a:latin typeface="Open Sans"/>
                <a:ea typeface="Open Sans"/>
                <a:cs typeface="Open Sans"/>
                <a:sym typeface="Open Sans"/>
              </a:rPr>
              <a:t>l'utilisation</a:t>
            </a:r>
            <a:r>
              <a:rPr lang="en-GB" dirty="0">
                <a:latin typeface="Open Sans"/>
                <a:ea typeface="Open Sans"/>
                <a:cs typeface="Open Sans"/>
                <a:sym typeface="Open Sans"/>
              </a:rPr>
              <a:t> des </a:t>
            </a:r>
            <a:r>
              <a:rPr lang="en-GB" dirty="0" err="1">
                <a:latin typeface="Open Sans"/>
                <a:ea typeface="Open Sans"/>
                <a:cs typeface="Open Sans"/>
                <a:sym typeface="Open Sans"/>
              </a:rPr>
              <a:t>scénarios</a:t>
            </a:r>
            <a:endParaRPr dirty="0">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1300"/>
              <a:buFont typeface="Arial"/>
              <a:buChar char="•"/>
            </a:pPr>
            <a:r>
              <a:rPr lang="en-GB" dirty="0">
                <a:latin typeface="Open Sans"/>
                <a:ea typeface="Open Sans"/>
                <a:cs typeface="Open Sans"/>
                <a:sym typeface="Open Sans"/>
              </a:rPr>
              <a:t> RAV4: </a:t>
            </a:r>
            <a:r>
              <a:rPr lang="en-GB" dirty="0" err="1">
                <a:latin typeface="Open Sans"/>
                <a:ea typeface="Open Sans"/>
                <a:cs typeface="Open Sans"/>
                <a:sym typeface="Open Sans"/>
              </a:rPr>
              <a:t>avoir</a:t>
            </a:r>
            <a:r>
              <a:rPr lang="en-GB" dirty="0">
                <a:latin typeface="Open Sans"/>
                <a:ea typeface="Open Sans"/>
                <a:cs typeface="Open Sans"/>
                <a:sym typeface="Open Sans"/>
              </a:rPr>
              <a:t> </a:t>
            </a:r>
            <a:r>
              <a:rPr lang="en-GB" dirty="0" err="1">
                <a:latin typeface="Open Sans"/>
                <a:ea typeface="Open Sans"/>
                <a:cs typeface="Open Sans"/>
                <a:sym typeface="Open Sans"/>
              </a:rPr>
              <a:t>eu</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introduction au </a:t>
            </a:r>
            <a:r>
              <a:rPr lang="en-GB" dirty="0" err="1">
                <a:latin typeface="Open Sans"/>
                <a:ea typeface="Open Sans"/>
                <a:cs typeface="Open Sans"/>
                <a:sym typeface="Open Sans"/>
              </a:rPr>
              <a:t>modèle</a:t>
            </a:r>
            <a:r>
              <a:rPr lang="en-GB" dirty="0">
                <a:latin typeface="Open Sans"/>
                <a:ea typeface="Open Sans"/>
                <a:cs typeface="Open Sans"/>
                <a:sym typeface="Open Sans"/>
              </a:rPr>
              <a:t> MAED</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0" descr="Graphical user interface, text&#10;&#10;Description automatically generated"/>
          <p:cNvPicPr preferRelativeResize="0"/>
          <p:nvPr/>
        </p:nvPicPr>
        <p:blipFill rotWithShape="1">
          <a:blip r:embed="rId3">
            <a:alphaModFix/>
          </a:blip>
          <a:srcRect/>
          <a:stretch/>
        </p:blipFill>
        <p:spPr>
          <a:xfrm>
            <a:off x="-2750" y="-13759"/>
            <a:ext cx="12192000" cy="6858000"/>
          </a:xfrm>
          <a:prstGeom prst="rect">
            <a:avLst/>
          </a:prstGeom>
          <a:noFill/>
          <a:ln>
            <a:noFill/>
          </a:ln>
        </p:spPr>
      </p:pic>
      <p:sp>
        <p:nvSpPr>
          <p:cNvPr id="397" name="Google Shape;397;p20"/>
          <p:cNvSpPr/>
          <p:nvPr/>
        </p:nvSpPr>
        <p:spPr>
          <a:xfrm>
            <a:off x="393700" y="3103979"/>
            <a:ext cx="4571999" cy="3030121"/>
          </a:xfrm>
          <a:prstGeom prst="trapezoid">
            <a:avLst>
              <a:gd name="adj" fmla="val 27515"/>
            </a:avLst>
          </a:prstGeom>
          <a:solidFill>
            <a:srgbClr val="D9D9D9">
              <a:alpha val="3725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99" name="Google Shape;399;p20"/>
          <p:cNvSpPr txBox="1"/>
          <p:nvPr/>
        </p:nvSpPr>
        <p:spPr>
          <a:xfrm>
            <a:off x="907267" y="4640"/>
            <a:ext cx="10374626" cy="107831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2.4 Introduction au MAED</a:t>
            </a:r>
            <a:endParaRPr dirty="0"/>
          </a:p>
        </p:txBody>
      </p:sp>
      <p:grpSp>
        <p:nvGrpSpPr>
          <p:cNvPr id="400" name="Google Shape;400;p20"/>
          <p:cNvGrpSpPr/>
          <p:nvPr/>
        </p:nvGrpSpPr>
        <p:grpSpPr>
          <a:xfrm>
            <a:off x="1207494" y="2117490"/>
            <a:ext cx="9437724" cy="986489"/>
            <a:chOff x="4149" y="0"/>
            <a:chExt cx="9437724" cy="986489"/>
          </a:xfrm>
        </p:grpSpPr>
        <p:sp>
          <p:nvSpPr>
            <p:cNvPr id="401" name="Google Shape;401;p20"/>
            <p:cNvSpPr/>
            <p:nvPr/>
          </p:nvSpPr>
          <p:spPr>
            <a:xfrm>
              <a:off x="4149" y="0"/>
              <a:ext cx="3628298" cy="986489"/>
            </a:xfrm>
            <a:prstGeom prst="homePlate">
              <a:avLst>
                <a:gd name="adj" fmla="val 50000"/>
              </a:avLst>
            </a:prstGeom>
            <a:solidFill>
              <a:srgbClr val="D8D8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txBox="1"/>
            <p:nvPr/>
          </p:nvSpPr>
          <p:spPr>
            <a:xfrm>
              <a:off x="4149" y="0"/>
              <a:ext cx="3381676" cy="986489"/>
            </a:xfrm>
            <a:prstGeom prst="rect">
              <a:avLst/>
            </a:prstGeom>
            <a:noFill/>
            <a:ln>
              <a:noFill/>
            </a:ln>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Court terme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(semaines et mois)</a:t>
              </a:r>
              <a:endParaRPr/>
            </a:p>
          </p:txBody>
        </p:sp>
        <p:sp>
          <p:nvSpPr>
            <p:cNvPr id="403" name="Google Shape;403;p20"/>
            <p:cNvSpPr/>
            <p:nvPr/>
          </p:nvSpPr>
          <p:spPr>
            <a:xfrm>
              <a:off x="2906787" y="0"/>
              <a:ext cx="3628298" cy="986489"/>
            </a:xfrm>
            <a:prstGeom prst="chevron">
              <a:avLst>
                <a:gd name="adj" fmla="val 50000"/>
              </a:avLst>
            </a:prstGeom>
            <a:solidFill>
              <a:srgbClr val="B0263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p:nvPr/>
          </p:nvSpPr>
          <p:spPr>
            <a:xfrm>
              <a:off x="3400032" y="0"/>
              <a:ext cx="2641809" cy="986489"/>
            </a:xfrm>
            <a:prstGeom prst="rect">
              <a:avLst/>
            </a:prstGeom>
            <a:noFill/>
            <a:ln>
              <a:noFill/>
            </a:ln>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Moyen terme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(plusieurs années)</a:t>
              </a:r>
              <a:endParaRPr/>
            </a:p>
          </p:txBody>
        </p:sp>
        <p:sp>
          <p:nvSpPr>
            <p:cNvPr id="405" name="Google Shape;405;p20"/>
            <p:cNvSpPr/>
            <p:nvPr/>
          </p:nvSpPr>
          <p:spPr>
            <a:xfrm>
              <a:off x="5813575" y="0"/>
              <a:ext cx="3628298" cy="986489"/>
            </a:xfrm>
            <a:prstGeom prst="chevron">
              <a:avLst>
                <a:gd name="adj" fmla="val 50000"/>
              </a:avLst>
            </a:prstGeom>
            <a:solidFill>
              <a:srgbClr val="B0263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txBox="1"/>
            <p:nvPr/>
          </p:nvSpPr>
          <p:spPr>
            <a:xfrm>
              <a:off x="6306820" y="0"/>
              <a:ext cx="2641809" cy="986489"/>
            </a:xfrm>
            <a:prstGeom prst="rect">
              <a:avLst/>
            </a:prstGeom>
            <a:noFill/>
            <a:ln>
              <a:noFill/>
            </a:ln>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GB" sz="1600" b="1" i="0">
                  <a:solidFill>
                    <a:schemeClr val="lt1"/>
                  </a:solidFill>
                  <a:latin typeface="Open Sans"/>
                  <a:ea typeface="Open Sans"/>
                  <a:cs typeface="Open Sans"/>
                  <a:sym typeface="Open Sans"/>
                </a:rPr>
                <a:t>Long terme </a:t>
              </a:r>
              <a:endParaRPr/>
            </a:p>
            <a:p>
              <a:pPr marL="0" marR="0" lvl="0" indent="0" algn="ctr" rtl="0">
                <a:lnSpc>
                  <a:spcPct val="90000"/>
                </a:lnSpc>
                <a:spcBef>
                  <a:spcPts val="560"/>
                </a:spcBef>
                <a:spcAft>
                  <a:spcPts val="0"/>
                </a:spcAft>
                <a:buClr>
                  <a:schemeClr val="lt1"/>
                </a:buClr>
                <a:buSzPts val="1600"/>
                <a:buFont typeface="Open Sans"/>
                <a:buNone/>
              </a:pPr>
              <a:r>
                <a:rPr lang="en-GB" sz="1600" b="0" i="0">
                  <a:solidFill>
                    <a:schemeClr val="lt1"/>
                  </a:solidFill>
                  <a:latin typeface="Open Sans"/>
                  <a:ea typeface="Open Sans"/>
                  <a:cs typeface="Open Sans"/>
                  <a:sym typeface="Open Sans"/>
                </a:rPr>
                <a:t>(15-30+ ans)</a:t>
              </a:r>
              <a:endParaRPr/>
            </a:p>
          </p:txBody>
        </p:sp>
      </p:grpSp>
      <p:sp>
        <p:nvSpPr>
          <p:cNvPr id="407" name="Google Shape;407;p20"/>
          <p:cNvSpPr txBox="1"/>
          <p:nvPr/>
        </p:nvSpPr>
        <p:spPr>
          <a:xfrm>
            <a:off x="1203345" y="3766722"/>
            <a:ext cx="3392685" cy="21903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Open Sans"/>
                <a:ea typeface="Open Sans"/>
                <a:cs typeface="Open Sans"/>
                <a:sym typeface="Open Sans"/>
              </a:rPr>
              <a:t>Mieux</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adapté</a:t>
            </a:r>
            <a:r>
              <a:rPr lang="en-GB" sz="1600" dirty="0">
                <a:solidFill>
                  <a:schemeClr val="dk1"/>
                </a:solidFill>
                <a:latin typeface="Open Sans"/>
                <a:ea typeface="Open Sans"/>
                <a:cs typeface="Open Sans"/>
                <a:sym typeface="Open Sans"/>
              </a:rPr>
              <a:t> au </a:t>
            </a:r>
            <a:r>
              <a:rPr lang="en-GB" sz="1600" b="1" dirty="0">
                <a:solidFill>
                  <a:schemeClr val="dk1"/>
                </a:solidFill>
                <a:latin typeface="Open Sans"/>
                <a:ea typeface="Open Sans"/>
                <a:cs typeface="Open Sans"/>
                <a:sym typeface="Open Sans"/>
              </a:rPr>
              <a:t>court </a:t>
            </a:r>
            <a:r>
              <a:rPr lang="en-GB" sz="1600" b="1" dirty="0" err="1">
                <a:solidFill>
                  <a:schemeClr val="dk1"/>
                </a:solidFill>
                <a:latin typeface="Open Sans"/>
                <a:ea typeface="Open Sans"/>
                <a:cs typeface="Open Sans"/>
                <a:sym typeface="Open Sans"/>
              </a:rPr>
              <a:t>terme</a:t>
            </a:r>
            <a:r>
              <a:rPr lang="en-GB" sz="1600" b="1" dirty="0">
                <a:solidFill>
                  <a:schemeClr val="dk1"/>
                </a:solidFill>
                <a:latin typeface="Open Sans"/>
                <a:ea typeface="Open Sans"/>
                <a:cs typeface="Open Sans"/>
                <a:sym typeface="Open Sans"/>
              </a:rPr>
              <a:t> </a:t>
            </a:r>
            <a:r>
              <a:rPr lang="en-GB" sz="1600" dirty="0">
                <a:solidFill>
                  <a:schemeClr val="dk1"/>
                </a:solidFill>
                <a:latin typeface="Open Sans"/>
                <a:ea typeface="Open Sans"/>
                <a:cs typeface="Open Sans"/>
                <a:sym typeface="Open Sans"/>
              </a:rPr>
              <a:t>: agrégé </a:t>
            </a:r>
            <a:r>
              <a:rPr lang="en-GB" sz="1600" dirty="0" err="1">
                <a:solidFill>
                  <a:schemeClr val="dk1"/>
                </a:solidFill>
                <a:latin typeface="Open Sans"/>
                <a:ea typeface="Open Sans"/>
                <a:cs typeface="Open Sans"/>
                <a:sym typeface="Open Sans"/>
              </a:rPr>
              <a:t>descendante</a:t>
            </a:r>
            <a:r>
              <a:rPr lang="en-GB" sz="1600" dirty="0">
                <a:solidFill>
                  <a:schemeClr val="dk1"/>
                </a:solidFill>
                <a:latin typeface="Open Sans"/>
                <a:ea typeface="Open Sans"/>
                <a:cs typeface="Open Sans"/>
                <a:sym typeface="Open Sans"/>
              </a:rPr>
              <a:t> (top down). </a:t>
            </a:r>
            <a:endParaRPr sz="1600" dirty="0">
              <a:solidFill>
                <a:schemeClr val="dk1"/>
              </a:solidFill>
              <a:latin typeface="Open Sans"/>
              <a:ea typeface="Open Sans"/>
              <a:cs typeface="Open Sans"/>
              <a:sym typeface="Open Sans"/>
            </a:endParaRPr>
          </a:p>
          <a:p>
            <a:pPr marL="342900" marR="0" lvl="0" indent="-342900" algn="l" rtl="0">
              <a:spcBef>
                <a:spcPts val="1000"/>
              </a:spcBef>
              <a:spcAft>
                <a:spcPts val="0"/>
              </a:spcAft>
              <a:buClr>
                <a:srgbClr val="333333"/>
              </a:buClr>
              <a:buSzPts val="1600"/>
              <a:buFont typeface="Arial"/>
              <a:buChar char="•"/>
            </a:pPr>
            <a:r>
              <a:rPr lang="en-GB" sz="1600" dirty="0">
                <a:solidFill>
                  <a:schemeClr val="dk1"/>
                </a:solidFill>
                <a:latin typeface="Open Sans"/>
                <a:ea typeface="Open Sans"/>
                <a:cs typeface="Open Sans"/>
                <a:sym typeface="Open Sans"/>
              </a:rPr>
              <a:t>La structure socio-</a:t>
            </a:r>
            <a:r>
              <a:rPr lang="en-GB" sz="1600" dirty="0" err="1">
                <a:solidFill>
                  <a:schemeClr val="dk1"/>
                </a:solidFill>
                <a:latin typeface="Open Sans"/>
                <a:ea typeface="Open Sans"/>
                <a:cs typeface="Open Sans"/>
                <a:sym typeface="Open Sans"/>
              </a:rPr>
              <a:t>économique</a:t>
            </a:r>
            <a:r>
              <a:rPr lang="en-GB" sz="1600" dirty="0">
                <a:solidFill>
                  <a:schemeClr val="dk1"/>
                </a:solidFill>
                <a:latin typeface="Open Sans"/>
                <a:ea typeface="Open Sans"/>
                <a:cs typeface="Open Sans"/>
                <a:sym typeface="Open Sans"/>
              </a:rPr>
              <a:t> d'un pays </a:t>
            </a:r>
            <a:br>
              <a:rPr lang="en-GB" sz="1600" dirty="0">
                <a:solidFill>
                  <a:schemeClr val="dk1"/>
                </a:solidFill>
                <a:latin typeface="Open Sans"/>
                <a:ea typeface="Open Sans"/>
                <a:cs typeface="Open Sans"/>
                <a:sym typeface="Open Sans"/>
              </a:rPr>
            </a:br>
            <a:r>
              <a:rPr lang="en-GB" sz="1600" dirty="0" err="1">
                <a:solidFill>
                  <a:schemeClr val="dk1"/>
                </a:solidFill>
                <a:latin typeface="Open Sans"/>
                <a:ea typeface="Open Sans"/>
                <a:cs typeface="Open Sans"/>
                <a:sym typeface="Open Sans"/>
              </a:rPr>
              <a:t>ou</a:t>
            </a:r>
            <a:r>
              <a:rPr lang="en-GB" sz="1600" dirty="0">
                <a:solidFill>
                  <a:schemeClr val="dk1"/>
                </a:solidFill>
                <a:latin typeface="Open Sans"/>
                <a:ea typeface="Open Sans"/>
                <a:cs typeface="Open Sans"/>
                <a:sym typeface="Open Sans"/>
              </a:rPr>
              <a:t> les habitudes de </a:t>
            </a:r>
            <a:r>
              <a:rPr lang="en-GB" sz="1600" dirty="0" err="1">
                <a:solidFill>
                  <a:schemeClr val="dk1"/>
                </a:solidFill>
                <a:latin typeface="Open Sans"/>
                <a:ea typeface="Open Sans"/>
                <a:cs typeface="Open Sans"/>
                <a:sym typeface="Open Sans"/>
              </a:rPr>
              <a:t>consommation</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d'énergie</a:t>
            </a:r>
            <a:r>
              <a:rPr lang="en-GB" sz="1600" dirty="0">
                <a:solidFill>
                  <a:schemeClr val="dk1"/>
                </a:solidFill>
                <a:latin typeface="Open Sans"/>
                <a:ea typeface="Open Sans"/>
                <a:cs typeface="Open Sans"/>
                <a:sym typeface="Open Sans"/>
              </a:rPr>
              <a:t> des </a:t>
            </a:r>
            <a:r>
              <a:rPr lang="en-GB" sz="1600" dirty="0" err="1">
                <a:solidFill>
                  <a:schemeClr val="dk1"/>
                </a:solidFill>
                <a:latin typeface="Open Sans"/>
                <a:ea typeface="Open Sans"/>
                <a:cs typeface="Open Sans"/>
                <a:sym typeface="Open Sans"/>
              </a:rPr>
              <a:t>individus</a:t>
            </a:r>
            <a:r>
              <a:rPr lang="en-GB" sz="1600" dirty="0">
                <a:solidFill>
                  <a:schemeClr val="dk1"/>
                </a:solidFill>
                <a:latin typeface="Open Sans"/>
                <a:ea typeface="Open Sans"/>
                <a:cs typeface="Open Sans"/>
                <a:sym typeface="Open Sans"/>
              </a:rPr>
              <a:t> ne </a:t>
            </a:r>
            <a:r>
              <a:rPr lang="en-GB" sz="1600" dirty="0" err="1">
                <a:solidFill>
                  <a:schemeClr val="dk1"/>
                </a:solidFill>
                <a:latin typeface="Open Sans"/>
                <a:ea typeface="Open Sans"/>
                <a:cs typeface="Open Sans"/>
                <a:sym typeface="Open Sans"/>
              </a:rPr>
              <a:t>peuvent</a:t>
            </a:r>
            <a:r>
              <a:rPr lang="en-GB" sz="1600" dirty="0">
                <a:solidFill>
                  <a:schemeClr val="dk1"/>
                </a:solidFill>
                <a:latin typeface="Open Sans"/>
                <a:ea typeface="Open Sans"/>
                <a:cs typeface="Open Sans"/>
                <a:sym typeface="Open Sans"/>
              </a:rPr>
              <a:t> pas changer en </a:t>
            </a:r>
            <a:r>
              <a:rPr lang="en-GB" sz="1600" dirty="0" err="1">
                <a:solidFill>
                  <a:schemeClr val="dk1"/>
                </a:solidFill>
                <a:latin typeface="Open Sans"/>
                <a:ea typeface="Open Sans"/>
                <a:cs typeface="Open Sans"/>
                <a:sym typeface="Open Sans"/>
              </a:rPr>
              <a:t>quelques</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mois</a:t>
            </a:r>
            <a:r>
              <a:rPr lang="en-GB" sz="1600" dirty="0">
                <a:solidFill>
                  <a:schemeClr val="dk1"/>
                </a:solidFill>
                <a:latin typeface="Open Sans"/>
                <a:ea typeface="Open Sans"/>
                <a:cs typeface="Open Sans"/>
                <a:sym typeface="Open Sans"/>
              </a:rPr>
              <a:t>.</a:t>
            </a:r>
            <a:endParaRPr sz="1600" dirty="0">
              <a:solidFill>
                <a:schemeClr val="dk1"/>
              </a:solidFill>
              <a:latin typeface="Open Sans"/>
              <a:ea typeface="Open Sans"/>
              <a:cs typeface="Open Sans"/>
              <a:sym typeface="Open Sans"/>
            </a:endParaRPr>
          </a:p>
        </p:txBody>
      </p:sp>
      <p:sp>
        <p:nvSpPr>
          <p:cNvPr id="408" name="Google Shape;408;p20"/>
          <p:cNvSpPr txBox="1">
            <a:spLocks noGrp="1"/>
          </p:cNvSpPr>
          <p:nvPr>
            <p:ph type="body" idx="1"/>
          </p:nvPr>
        </p:nvSpPr>
        <p:spPr>
          <a:xfrm>
            <a:off x="905189" y="1366594"/>
            <a:ext cx="10515600"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2.4.3. Le </a:t>
            </a:r>
            <a:r>
              <a:rPr lang="en-GB" sz="2000" b="1" dirty="0" err="1">
                <a:solidFill>
                  <a:srgbClr val="9CC2E5"/>
                </a:solidFill>
                <a:latin typeface="Open Sans"/>
                <a:ea typeface="Open Sans"/>
                <a:cs typeface="Open Sans"/>
                <a:sym typeface="Open Sans"/>
              </a:rPr>
              <a:t>MAED</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est</a:t>
            </a:r>
            <a:r>
              <a:rPr lang="en-GB" sz="2000" b="1" dirty="0">
                <a:solidFill>
                  <a:srgbClr val="9CC2E5"/>
                </a:solidFill>
                <a:latin typeface="Open Sans"/>
                <a:ea typeface="Open Sans"/>
                <a:cs typeface="Open Sans"/>
                <a:sym typeface="Open Sans"/>
              </a:rPr>
              <a:t> applicable à </a:t>
            </a:r>
            <a:r>
              <a:rPr lang="en-GB" sz="2000" b="1" dirty="0" err="1">
                <a:solidFill>
                  <a:srgbClr val="9CC2E5"/>
                </a:solidFill>
                <a:latin typeface="Open Sans"/>
                <a:ea typeface="Open Sans"/>
                <a:cs typeface="Open Sans"/>
                <a:sym typeface="Open Sans"/>
              </a:rPr>
              <a:t>l'horizon</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temporel</a:t>
            </a:r>
            <a:r>
              <a:rPr lang="en-GB" sz="2000" b="1" dirty="0">
                <a:solidFill>
                  <a:srgbClr val="9CC2E5"/>
                </a:solidFill>
                <a:latin typeface="Open Sans"/>
                <a:ea typeface="Open Sans"/>
                <a:cs typeface="Open Sans"/>
                <a:sym typeface="Open Sans"/>
              </a:rPr>
              <a:t> à </a:t>
            </a:r>
            <a:r>
              <a:rPr lang="en-GB" sz="2000" b="1" dirty="0" err="1">
                <a:solidFill>
                  <a:srgbClr val="9CC2E5"/>
                </a:solidFill>
                <a:latin typeface="Open Sans"/>
                <a:ea typeface="Open Sans"/>
                <a:cs typeface="Open Sans"/>
                <a:sym typeface="Open Sans"/>
              </a:rPr>
              <a:t>moyen</a:t>
            </a:r>
            <a:r>
              <a:rPr lang="en-GB" sz="2000" b="1" dirty="0">
                <a:solidFill>
                  <a:srgbClr val="9CC2E5"/>
                </a:solidFill>
                <a:latin typeface="Open Sans"/>
                <a:ea typeface="Open Sans"/>
                <a:cs typeface="Open Sans"/>
                <a:sym typeface="Open Sans"/>
              </a:rPr>
              <a:t> et long </a:t>
            </a:r>
            <a:r>
              <a:rPr lang="en-GB" sz="2000" b="1" dirty="0" err="1">
                <a:solidFill>
                  <a:srgbClr val="9CC2E5"/>
                </a:solidFill>
                <a:latin typeface="Open Sans"/>
                <a:ea typeface="Open Sans"/>
                <a:cs typeface="Open Sans"/>
                <a:sym typeface="Open Sans"/>
              </a:rPr>
              <a:t>terme</a:t>
            </a:r>
            <a:r>
              <a:rPr lang="en-GB" sz="2000" b="1" dirty="0">
                <a:solidFill>
                  <a:srgbClr val="9CC2E5"/>
                </a:solidFill>
                <a:latin typeface="Open Sans"/>
                <a:ea typeface="Open Sans"/>
                <a:cs typeface="Open Sans"/>
                <a:sym typeface="Open Sans"/>
              </a:rPr>
              <a:t> de la </a:t>
            </a:r>
            <a:r>
              <a:rPr lang="en-GB" sz="2000" b="1" dirty="0" err="1">
                <a:solidFill>
                  <a:srgbClr val="9CC2E5"/>
                </a:solidFill>
                <a:latin typeface="Open Sans"/>
                <a:ea typeface="Open Sans"/>
                <a:cs typeface="Open Sans"/>
                <a:sym typeface="Open Sans"/>
              </a:rPr>
              <a:t>planification</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énergétique</a:t>
            </a:r>
            <a:r>
              <a:rPr lang="en-GB" sz="2000" b="1" dirty="0">
                <a:solidFill>
                  <a:srgbClr val="9CC2E5"/>
                </a:solidFill>
                <a:latin typeface="Open Sans"/>
                <a:ea typeface="Open Sans"/>
                <a:cs typeface="Open Sans"/>
                <a:sym typeface="Open Sans"/>
              </a:rPr>
              <a:t>.</a:t>
            </a:r>
            <a:endParaRPr dirty="0"/>
          </a:p>
          <a:p>
            <a:pPr marL="1600200" lvl="3" indent="-114300" algn="l" rtl="0">
              <a:lnSpc>
                <a:spcPct val="90000"/>
              </a:lnSpc>
              <a:spcBef>
                <a:spcPts val="500"/>
              </a:spcBef>
              <a:spcAft>
                <a:spcPts val="0"/>
              </a:spcAft>
              <a:buClr>
                <a:schemeClr val="dk1"/>
              </a:buClr>
              <a:buSzPts val="1800"/>
              <a:buNone/>
            </a:pPr>
            <a:endParaRPr dirty="0"/>
          </a:p>
        </p:txBody>
      </p:sp>
      <p:sp>
        <p:nvSpPr>
          <p:cNvPr id="409" name="Google Shape;409;p20"/>
          <p:cNvSpPr/>
          <p:nvPr/>
        </p:nvSpPr>
        <p:spPr>
          <a:xfrm>
            <a:off x="6304175" y="3103979"/>
            <a:ext cx="4571999" cy="3030121"/>
          </a:xfrm>
          <a:prstGeom prst="trapezoid">
            <a:avLst>
              <a:gd name="adj" fmla="val 24581"/>
            </a:avLst>
          </a:prstGeom>
          <a:solidFill>
            <a:srgbClr val="C00000">
              <a:alpha val="3725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20"/>
          <p:cNvSpPr txBox="1"/>
          <p:nvPr/>
        </p:nvSpPr>
        <p:spPr>
          <a:xfrm>
            <a:off x="6926069" y="3793546"/>
            <a:ext cx="3810000" cy="16978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Open Sans"/>
                <a:ea typeface="Open Sans"/>
                <a:cs typeface="Open Sans"/>
                <a:sym typeface="Open Sans"/>
              </a:rPr>
              <a:t>Mieux</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adapté</a:t>
            </a:r>
            <a:r>
              <a:rPr lang="en-GB" sz="1600" dirty="0">
                <a:solidFill>
                  <a:schemeClr val="dk1"/>
                </a:solidFill>
                <a:latin typeface="Open Sans"/>
                <a:ea typeface="Open Sans"/>
                <a:cs typeface="Open Sans"/>
                <a:sym typeface="Open Sans"/>
              </a:rPr>
              <a:t> au </a:t>
            </a:r>
            <a:r>
              <a:rPr lang="en-GB" sz="1600" b="1" dirty="0">
                <a:solidFill>
                  <a:schemeClr val="dk1"/>
                </a:solidFill>
                <a:latin typeface="Open Sans"/>
                <a:ea typeface="Open Sans"/>
                <a:cs typeface="Open Sans"/>
                <a:sym typeface="Open Sans"/>
              </a:rPr>
              <a:t>long </a:t>
            </a:r>
            <a:r>
              <a:rPr lang="en-GB" sz="1600" b="1" dirty="0" err="1">
                <a:solidFill>
                  <a:schemeClr val="dk1"/>
                </a:solidFill>
                <a:latin typeface="Open Sans"/>
                <a:ea typeface="Open Sans"/>
                <a:cs typeface="Open Sans"/>
                <a:sym typeface="Open Sans"/>
              </a:rPr>
              <a:t>terme</a:t>
            </a:r>
            <a:r>
              <a:rPr lang="en-GB" sz="1600" b="1" dirty="0">
                <a:solidFill>
                  <a:schemeClr val="dk1"/>
                </a:solidFill>
                <a:latin typeface="Open Sans"/>
                <a:ea typeface="Open Sans"/>
                <a:cs typeface="Open Sans"/>
                <a:sym typeface="Open Sans"/>
              </a:rPr>
              <a:t> </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désagrégé</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ascendante</a:t>
            </a:r>
            <a:r>
              <a:rPr lang="en-GB" sz="1600" dirty="0">
                <a:solidFill>
                  <a:schemeClr val="dk1"/>
                </a:solidFill>
                <a:latin typeface="Open Sans"/>
                <a:ea typeface="Open Sans"/>
                <a:cs typeface="Open Sans"/>
                <a:sym typeface="Open Sans"/>
              </a:rPr>
              <a:t> (bottom up). </a:t>
            </a:r>
            <a:endParaRPr dirty="0"/>
          </a:p>
          <a:p>
            <a:pPr marL="342900" marR="0" lvl="0" indent="-342900" algn="l" rtl="0">
              <a:spcBef>
                <a:spcPts val="1000"/>
              </a:spcBef>
              <a:spcAft>
                <a:spcPts val="0"/>
              </a:spcAft>
              <a:buClr>
                <a:srgbClr val="333333"/>
              </a:buClr>
              <a:buSzPts val="1600"/>
              <a:buFont typeface="Arial"/>
              <a:buChar char="•"/>
            </a:pPr>
            <a:r>
              <a:rPr lang="en-GB" sz="1600" dirty="0">
                <a:solidFill>
                  <a:schemeClr val="dk1"/>
                </a:solidFill>
                <a:latin typeface="Open Sans"/>
                <a:ea typeface="Open Sans"/>
                <a:cs typeface="Open Sans"/>
                <a:sym typeface="Open Sans"/>
              </a:rPr>
              <a:t>Le </a:t>
            </a:r>
            <a:r>
              <a:rPr lang="en-GB" sz="1600" dirty="0" err="1">
                <a:solidFill>
                  <a:schemeClr val="dk1"/>
                </a:solidFill>
                <a:latin typeface="Open Sans"/>
                <a:ea typeface="Open Sans"/>
                <a:cs typeface="Open Sans"/>
                <a:sym typeface="Open Sans"/>
              </a:rPr>
              <a:t>développement</a:t>
            </a:r>
            <a:r>
              <a:rPr lang="en-GB" sz="1600" dirty="0">
                <a:solidFill>
                  <a:schemeClr val="dk1"/>
                </a:solidFill>
                <a:latin typeface="Open Sans"/>
                <a:ea typeface="Open Sans"/>
                <a:cs typeface="Open Sans"/>
                <a:sym typeface="Open Sans"/>
              </a:rPr>
              <a:t> des </a:t>
            </a:r>
            <a:br>
              <a:rPr lang="en-GB" sz="1600" dirty="0">
                <a:solidFill>
                  <a:schemeClr val="lt2"/>
                </a:solidFill>
                <a:latin typeface="Open Sans"/>
                <a:ea typeface="Open Sans"/>
                <a:cs typeface="Open Sans"/>
                <a:sym typeface="Open Sans"/>
              </a:rPr>
            </a:br>
            <a:r>
              <a:rPr lang="en-GB" sz="1600" dirty="0">
                <a:solidFill>
                  <a:schemeClr val="dk1"/>
                </a:solidFill>
                <a:latin typeface="Open Sans"/>
                <a:ea typeface="Open Sans"/>
                <a:cs typeface="Open Sans"/>
                <a:sym typeface="Open Sans"/>
              </a:rPr>
              <a:t>relations </a:t>
            </a:r>
            <a:r>
              <a:rPr lang="en-GB" sz="1600" dirty="0" err="1">
                <a:solidFill>
                  <a:schemeClr val="dk1"/>
                </a:solidFill>
                <a:latin typeface="Open Sans"/>
                <a:ea typeface="Open Sans"/>
                <a:cs typeface="Open Sans"/>
                <a:sym typeface="Open Sans"/>
              </a:rPr>
              <a:t>pertinentes</a:t>
            </a:r>
            <a:br>
              <a:rPr lang="en-GB" sz="1600" dirty="0">
                <a:solidFill>
                  <a:schemeClr val="lt2"/>
                </a:solidFill>
                <a:latin typeface="Open Sans"/>
                <a:ea typeface="Open Sans"/>
                <a:cs typeface="Open Sans"/>
                <a:sym typeface="Open Sans"/>
              </a:rPr>
            </a:br>
            <a:r>
              <a:rPr lang="en-GB" sz="1600" dirty="0" err="1">
                <a:solidFill>
                  <a:schemeClr val="dk1"/>
                </a:solidFill>
                <a:latin typeface="Open Sans"/>
                <a:ea typeface="Open Sans"/>
                <a:cs typeface="Open Sans"/>
                <a:sym typeface="Open Sans"/>
              </a:rPr>
              <a:t>peut</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être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mieux</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projeté</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individuellement</a:t>
            </a:r>
            <a:r>
              <a:rPr lang="en-GB" sz="1600" dirty="0">
                <a:solidFill>
                  <a:schemeClr val="dk1"/>
                </a:solidFill>
                <a:latin typeface="Open Sans"/>
                <a:ea typeface="Open Sans"/>
                <a:cs typeface="Open Sans"/>
                <a:sym typeface="Open Sans"/>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1" descr="Graphical user interface, sunburst chart&#10;&#10;Description automatically generated"/>
          <p:cNvPicPr preferRelativeResize="0"/>
          <p:nvPr/>
        </p:nvPicPr>
        <p:blipFill rotWithShape="1">
          <a:blip r:embed="rId3">
            <a:alphaModFix/>
          </a:blip>
          <a:srcRect/>
          <a:stretch/>
        </p:blipFill>
        <p:spPr>
          <a:xfrm>
            <a:off x="0" y="1361"/>
            <a:ext cx="12191999" cy="6869792"/>
          </a:xfrm>
          <a:prstGeom prst="rect">
            <a:avLst/>
          </a:prstGeom>
          <a:noFill/>
          <a:ln>
            <a:noFill/>
          </a:ln>
        </p:spPr>
      </p:pic>
      <p:sp>
        <p:nvSpPr>
          <p:cNvPr id="417" name="Google Shape;417;p21"/>
          <p:cNvSpPr txBox="1"/>
          <p:nvPr/>
        </p:nvSpPr>
        <p:spPr>
          <a:xfrm>
            <a:off x="887215" y="4640"/>
            <a:ext cx="10626498" cy="103820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2.4 Introduction au MAED</a:t>
            </a:r>
            <a:endParaRPr dirty="0"/>
          </a:p>
        </p:txBody>
      </p:sp>
      <p:sp>
        <p:nvSpPr>
          <p:cNvPr id="418" name="Google Shape;418;p21"/>
          <p:cNvSpPr txBox="1">
            <a:spLocks noGrp="1"/>
          </p:cNvSpPr>
          <p:nvPr>
            <p:ph type="body" idx="1"/>
          </p:nvPr>
        </p:nvSpPr>
        <p:spPr>
          <a:xfrm>
            <a:off x="947057" y="1375823"/>
            <a:ext cx="9885066" cy="43439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a:solidFill>
                  <a:srgbClr val="9CC2E5"/>
                </a:solidFill>
                <a:latin typeface="Open Sans"/>
                <a:ea typeface="Open Sans"/>
                <a:cs typeface="Open Sans"/>
                <a:sym typeface="Open Sans"/>
              </a:rPr>
              <a:t>2.4.4. Considérations importantes lors de l'utilisation du MAED</a:t>
            </a:r>
            <a:endParaRPr/>
          </a:p>
          <a:p>
            <a:pPr marL="0" lvl="0" indent="0" algn="l" rtl="0">
              <a:lnSpc>
                <a:spcPct val="90000"/>
              </a:lnSpc>
              <a:spcBef>
                <a:spcPts val="1000"/>
              </a:spcBef>
              <a:spcAft>
                <a:spcPts val="0"/>
              </a:spcAft>
              <a:buClr>
                <a:srgbClr val="333333"/>
              </a:buClr>
              <a:buSzPts val="2000"/>
              <a:buNone/>
            </a:pPr>
            <a:endParaRPr sz="2000" b="1">
              <a:solidFill>
                <a:srgbClr val="9CC2E5"/>
              </a:solidFill>
              <a:latin typeface="Open Sans"/>
              <a:ea typeface="Open Sans"/>
              <a:cs typeface="Open Sans"/>
              <a:sym typeface="Open Sans"/>
            </a:endParaRPr>
          </a:p>
          <a:p>
            <a:pPr marL="342900" lvl="0" indent="-342900" algn="l" rtl="0">
              <a:lnSpc>
                <a:spcPct val="90000"/>
              </a:lnSpc>
              <a:spcBef>
                <a:spcPts val="1000"/>
              </a:spcBef>
              <a:spcAft>
                <a:spcPts val="0"/>
              </a:spcAft>
              <a:buClr>
                <a:srgbClr val="333333"/>
              </a:buClr>
              <a:buSzPts val="2000"/>
              <a:buChar char="•"/>
            </a:pPr>
            <a:r>
              <a:rPr lang="en-GB" sz="2000"/>
              <a:t>L'avenir est incertain.</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t>L'avenir peut ou non ressembler au passé.</a:t>
            </a:r>
            <a:endParaRPr/>
          </a:p>
          <a:p>
            <a:pPr marL="342900" lvl="0" indent="-215900" algn="l" rtl="0">
              <a:lnSpc>
                <a:spcPct val="90000"/>
              </a:lnSpc>
              <a:spcBef>
                <a:spcPts val="1000"/>
              </a:spcBef>
              <a:spcAft>
                <a:spcPts val="0"/>
              </a:spcAft>
              <a:buClr>
                <a:srgbClr val="333333"/>
              </a:buClr>
              <a:buSzPts val="2000"/>
              <a:buNone/>
            </a:pPr>
            <a:endParaRPr sz="2000"/>
          </a:p>
          <a:p>
            <a:pPr marL="342900" lvl="0" indent="-342900" algn="l" rtl="0">
              <a:lnSpc>
                <a:spcPct val="90000"/>
              </a:lnSpc>
              <a:spcBef>
                <a:spcPts val="1000"/>
              </a:spcBef>
              <a:spcAft>
                <a:spcPts val="0"/>
              </a:spcAft>
              <a:buClr>
                <a:srgbClr val="333333"/>
              </a:buClr>
              <a:buSzPts val="2000"/>
              <a:buChar char="•"/>
            </a:pPr>
            <a:r>
              <a:rPr lang="en-GB" sz="2000"/>
              <a:t>Les projections à long terme sont beaucoup plus incertaines que les projections à court terme.</a:t>
            </a:r>
            <a:endParaRPr/>
          </a:p>
          <a:p>
            <a:pPr marL="342900" lvl="0" indent="-215900" algn="l" rtl="0">
              <a:lnSpc>
                <a:spcPct val="90000"/>
              </a:lnSpc>
              <a:spcBef>
                <a:spcPts val="1000"/>
              </a:spcBef>
              <a:spcAft>
                <a:spcPts val="0"/>
              </a:spcAft>
              <a:buClr>
                <a:srgbClr val="333333"/>
              </a:buClr>
              <a:buSzPts val="2000"/>
              <a:buNone/>
            </a:pPr>
            <a:endParaRPr sz="2000"/>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85750" lvl="0" indent="-10795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sp>
        <p:nvSpPr>
          <p:cNvPr id="419" name="Google Shape;419;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22" descr="Graphical user interface, text&#10;&#10;Description automatically generated"/>
          <p:cNvPicPr preferRelativeResize="0"/>
          <p:nvPr/>
        </p:nvPicPr>
        <p:blipFill rotWithShape="1">
          <a:blip r:embed="rId3">
            <a:alphaModFix/>
          </a:blip>
          <a:srcRect/>
          <a:stretch/>
        </p:blipFill>
        <p:spPr>
          <a:xfrm>
            <a:off x="0" y="25121"/>
            <a:ext cx="12192000" cy="6858000"/>
          </a:xfrm>
          <a:prstGeom prst="rect">
            <a:avLst/>
          </a:prstGeom>
          <a:noFill/>
          <a:ln>
            <a:noFill/>
          </a:ln>
        </p:spPr>
      </p:pic>
      <p:sp>
        <p:nvSpPr>
          <p:cNvPr id="426" name="Google Shape;426;p22"/>
          <p:cNvSpPr txBox="1"/>
          <p:nvPr/>
        </p:nvSpPr>
        <p:spPr>
          <a:xfrm>
            <a:off x="887215" y="4640"/>
            <a:ext cx="10626498" cy="114849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2.4 Introduction au MAED</a:t>
            </a:r>
            <a:endParaRPr dirty="0"/>
          </a:p>
        </p:txBody>
      </p:sp>
      <p:sp>
        <p:nvSpPr>
          <p:cNvPr id="427" name="Google Shape;427;p22"/>
          <p:cNvSpPr txBox="1">
            <a:spLocks noGrp="1"/>
          </p:cNvSpPr>
          <p:nvPr>
            <p:ph type="body" idx="1"/>
          </p:nvPr>
        </p:nvSpPr>
        <p:spPr>
          <a:xfrm>
            <a:off x="947057" y="1368425"/>
            <a:ext cx="1030219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000"/>
              <a:buNone/>
            </a:pPr>
            <a:r>
              <a:rPr lang="en-GB" sz="2000" b="1" dirty="0">
                <a:solidFill>
                  <a:srgbClr val="9CC2E5"/>
                </a:solidFill>
                <a:latin typeface="Open Sans"/>
                <a:ea typeface="Open Sans"/>
                <a:cs typeface="Open Sans"/>
                <a:sym typeface="Open Sans"/>
              </a:rPr>
              <a:t>2.4.5. </a:t>
            </a:r>
            <a:r>
              <a:rPr lang="en-GB" sz="2000" b="1" dirty="0" err="1">
                <a:solidFill>
                  <a:srgbClr val="9CC2E5"/>
                </a:solidFill>
                <a:latin typeface="Open Sans"/>
                <a:ea typeface="Open Sans"/>
                <a:cs typeface="Open Sans"/>
                <a:sym typeface="Open Sans"/>
              </a:rPr>
              <a:t>Considérations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importantes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lors</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l'utilisation</a:t>
            </a:r>
            <a:r>
              <a:rPr lang="en-GB" sz="2000" b="1" dirty="0">
                <a:solidFill>
                  <a:srgbClr val="9CC2E5"/>
                </a:solidFill>
                <a:latin typeface="Open Sans"/>
                <a:ea typeface="Open Sans"/>
                <a:cs typeface="Open Sans"/>
                <a:sym typeface="Open Sans"/>
              </a:rPr>
              <a:t> du </a:t>
            </a:r>
            <a:r>
              <a:rPr lang="en-GB" sz="2000" b="1" dirty="0" err="1">
                <a:solidFill>
                  <a:srgbClr val="9CC2E5"/>
                </a:solidFill>
                <a:latin typeface="Open Sans"/>
                <a:ea typeface="Open Sans"/>
                <a:cs typeface="Open Sans"/>
                <a:sym typeface="Open Sans"/>
              </a:rPr>
              <a:t>MAED</a:t>
            </a:r>
            <a:endParaRPr sz="2000" b="1" dirty="0">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rgbClr val="333333"/>
              </a:buClr>
              <a:buSzPts val="1800"/>
              <a:buNone/>
            </a:pPr>
            <a:r>
              <a:rPr lang="en-GB" sz="1800" dirty="0" err="1">
                <a:latin typeface="Open Sans"/>
                <a:ea typeface="Open Sans"/>
                <a:cs typeface="Open Sans"/>
                <a:sym typeface="Open Sans"/>
              </a:rPr>
              <a:t>Spécificités</a:t>
            </a:r>
            <a:r>
              <a:rPr lang="en-GB" sz="1800" dirty="0">
                <a:latin typeface="Open Sans"/>
                <a:ea typeface="Open Sans"/>
                <a:cs typeface="Open Sans"/>
                <a:sym typeface="Open Sans"/>
              </a:rPr>
              <a:t> des pays du </a:t>
            </a:r>
            <a:r>
              <a:rPr lang="en-GB" sz="1800" dirty="0" err="1">
                <a:latin typeface="Open Sans"/>
                <a:ea typeface="Open Sans"/>
                <a:cs typeface="Open Sans"/>
                <a:sym typeface="Open Sans"/>
              </a:rPr>
              <a:t>Sud</a:t>
            </a:r>
            <a:r>
              <a:rPr lang="en-GB" sz="1800" dirty="0">
                <a:latin typeface="Open Sans"/>
                <a:ea typeface="Open Sans"/>
                <a:cs typeface="Open Sans"/>
                <a:sym typeface="Open Sans"/>
              </a:rPr>
              <a:t> à </a:t>
            </a:r>
            <a:r>
              <a:rPr lang="en-GB" sz="1800" dirty="0" err="1">
                <a:latin typeface="Open Sans"/>
                <a:ea typeface="Open Sans"/>
                <a:cs typeface="Open Sans"/>
                <a:sym typeface="Open Sans"/>
              </a:rPr>
              <a:t>prendre</a:t>
            </a:r>
            <a:r>
              <a:rPr lang="en-GB" sz="1800" dirty="0">
                <a:latin typeface="Open Sans"/>
                <a:ea typeface="Open Sans"/>
                <a:cs typeface="Open Sans"/>
                <a:sym typeface="Open Sans"/>
              </a:rPr>
              <a:t> en </a:t>
            </a:r>
            <a:r>
              <a:rPr lang="en-GB" sz="1800" dirty="0" err="1">
                <a:latin typeface="Open Sans"/>
                <a:ea typeface="Open Sans"/>
                <a:cs typeface="Open Sans"/>
                <a:sym typeface="Open Sans"/>
              </a:rPr>
              <a:t>compte</a:t>
            </a:r>
            <a:r>
              <a:rPr lang="en-GB" sz="1800" dirty="0">
                <a:latin typeface="Open Sans"/>
                <a:ea typeface="Open Sans"/>
                <a:cs typeface="Open Sans"/>
                <a:sym typeface="Open Sans"/>
              </a:rPr>
              <a:t> </a:t>
            </a:r>
            <a:r>
              <a:rPr lang="en-GB" sz="1800" dirty="0" err="1">
                <a:latin typeface="Open Sans"/>
                <a:ea typeface="Open Sans"/>
                <a:cs typeface="Open Sans"/>
                <a:sym typeface="Open Sans"/>
              </a:rPr>
              <a:t>dans</a:t>
            </a:r>
            <a:r>
              <a:rPr lang="en-GB" sz="1800" dirty="0">
                <a:latin typeface="Open Sans"/>
                <a:ea typeface="Open Sans"/>
                <a:cs typeface="Open Sans"/>
                <a:sym typeface="Open Sans"/>
              </a:rPr>
              <a:t> la </a:t>
            </a:r>
            <a:r>
              <a:rPr lang="en-GB" sz="1800" dirty="0" err="1">
                <a:latin typeface="Open Sans"/>
                <a:ea typeface="Open Sans"/>
                <a:cs typeface="Open Sans"/>
                <a:sym typeface="Open Sans"/>
              </a:rPr>
              <a:t>planification</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énergétique</a:t>
            </a:r>
            <a:endParaRPr dirty="0"/>
          </a:p>
          <a:p>
            <a:pPr marL="342900" lvl="0" indent="-342900" algn="l" rtl="0">
              <a:lnSpc>
                <a:spcPct val="90000"/>
              </a:lnSpc>
              <a:spcBef>
                <a:spcPts val="1000"/>
              </a:spcBef>
              <a:spcAft>
                <a:spcPts val="0"/>
              </a:spcAft>
              <a:buClr>
                <a:srgbClr val="333333"/>
              </a:buClr>
              <a:buSzPts val="1800"/>
              <a:buChar char="•"/>
            </a:pPr>
            <a:r>
              <a:rPr lang="en-GB" sz="1800" dirty="0" err="1">
                <a:latin typeface="Open Sans"/>
                <a:ea typeface="Open Sans"/>
                <a:cs typeface="Open Sans"/>
                <a:sym typeface="Open Sans"/>
              </a:rPr>
              <a:t>Manque</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données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chronologiques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cohérentes</a:t>
            </a:r>
            <a:r>
              <a:rPr lang="en-GB" sz="1800" dirty="0">
                <a:latin typeface="Open Sans"/>
                <a:ea typeface="Open Sans"/>
                <a:cs typeface="Open Sans"/>
                <a:sym typeface="Open Sans"/>
              </a:rPr>
              <a:t> à long </a:t>
            </a:r>
            <a:r>
              <a:rPr lang="en-GB" sz="1800" dirty="0" err="1">
                <a:latin typeface="Open Sans"/>
                <a:ea typeface="Open Sans"/>
                <a:cs typeface="Open Sans"/>
                <a:sym typeface="Open Sans"/>
              </a:rPr>
              <a:t>terme</a:t>
            </a:r>
            <a:r>
              <a:rPr lang="en-GB" sz="1800" dirty="0">
                <a:latin typeface="Open Sans"/>
                <a:ea typeface="Open Sans"/>
                <a:cs typeface="Open Sans"/>
                <a:sym typeface="Open Sans"/>
              </a:rPr>
              <a:t> pour les </a:t>
            </a:r>
            <a:r>
              <a:rPr lang="en-GB" sz="1800" dirty="0" err="1">
                <a:latin typeface="Open Sans"/>
                <a:ea typeface="Open Sans"/>
                <a:cs typeface="Open Sans"/>
                <a:sym typeface="Open Sans"/>
              </a:rPr>
              <a:t>différents</a:t>
            </a:r>
            <a:r>
              <a:rPr lang="en-GB" sz="1800" dirty="0">
                <a:latin typeface="Open Sans"/>
                <a:ea typeface="Open Sans"/>
                <a:cs typeface="Open Sans"/>
                <a:sym typeface="Open Sans"/>
              </a:rPr>
              <a:t> </a:t>
            </a:r>
            <a:r>
              <a:rPr lang="en-GB" sz="1800" dirty="0" err="1">
                <a:latin typeface="Open Sans"/>
                <a:ea typeface="Open Sans"/>
                <a:cs typeface="Open Sans"/>
                <a:sym typeface="Open Sans"/>
              </a:rPr>
              <a:t>secteurs</a:t>
            </a:r>
            <a:r>
              <a:rPr lang="en-GB" sz="1800" dirty="0">
                <a:latin typeface="Open Sans"/>
                <a:ea typeface="Open Sans"/>
                <a:cs typeface="Open Sans"/>
                <a:sym typeface="Open Sans"/>
              </a:rPr>
              <a:t> </a:t>
            </a:r>
            <a:r>
              <a:rPr lang="en-GB" sz="1800" dirty="0" err="1">
                <a:latin typeface="Open Sans"/>
                <a:ea typeface="Open Sans"/>
                <a:cs typeface="Open Sans"/>
                <a:sym typeface="Open Sans"/>
              </a:rPr>
              <a:t>d'activité</a:t>
            </a:r>
            <a:r>
              <a:rPr lang="en-GB" sz="18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1800"/>
              <a:buChar char="•"/>
            </a:pPr>
            <a:r>
              <a:rPr lang="en-GB" sz="1800" dirty="0">
                <a:latin typeface="Open Sans"/>
                <a:ea typeface="Open Sans"/>
                <a:cs typeface="Open Sans"/>
                <a:sym typeface="Open Sans"/>
              </a:rPr>
              <a:t>Il </a:t>
            </a:r>
            <a:r>
              <a:rPr lang="en-GB" sz="1800" dirty="0" err="1">
                <a:latin typeface="Open Sans"/>
                <a:ea typeface="Open Sans"/>
                <a:cs typeface="Open Sans"/>
                <a:sym typeface="Open Sans"/>
              </a:rPr>
              <a:t>existe</a:t>
            </a:r>
            <a:r>
              <a:rPr lang="en-GB" sz="1800" dirty="0">
                <a:latin typeface="Open Sans"/>
                <a:ea typeface="Open Sans"/>
                <a:cs typeface="Open Sans"/>
                <a:sym typeface="Open Sans"/>
              </a:rPr>
              <a:t> </a:t>
            </a:r>
            <a:r>
              <a:rPr lang="en-GB" sz="1800" dirty="0" err="1">
                <a:latin typeface="Open Sans"/>
                <a:ea typeface="Open Sans"/>
                <a:cs typeface="Open Sans"/>
                <a:sym typeface="Open Sans"/>
              </a:rPr>
              <a:t>une</a:t>
            </a:r>
            <a:r>
              <a:rPr lang="en-GB" sz="1800" dirty="0">
                <a:latin typeface="Open Sans"/>
                <a:ea typeface="Open Sans"/>
                <a:cs typeface="Open Sans"/>
                <a:sym typeface="Open Sans"/>
              </a:rPr>
              <a:t> </a:t>
            </a:r>
            <a:r>
              <a:rPr lang="en-GB" sz="1800" dirty="0" err="1">
                <a:latin typeface="Open Sans"/>
                <a:ea typeface="Open Sans"/>
                <a:cs typeface="Open Sans"/>
                <a:sym typeface="Open Sans"/>
              </a:rPr>
              <a:t>grande</a:t>
            </a:r>
            <a:r>
              <a:rPr lang="en-GB" sz="1800" dirty="0">
                <a:latin typeface="Open Sans"/>
                <a:ea typeface="Open Sans"/>
                <a:cs typeface="Open Sans"/>
                <a:sym typeface="Open Sans"/>
              </a:rPr>
              <a:t> </a:t>
            </a:r>
            <a:r>
              <a:rPr lang="en-GB" sz="1800" dirty="0" err="1">
                <a:latin typeface="Open Sans"/>
                <a:ea typeface="Open Sans"/>
                <a:cs typeface="Open Sans"/>
                <a:sym typeface="Open Sans"/>
              </a:rPr>
              <a:t>différence</a:t>
            </a:r>
            <a:r>
              <a:rPr lang="en-GB" sz="1800" dirty="0">
                <a:latin typeface="Open Sans"/>
                <a:ea typeface="Open Sans"/>
                <a:cs typeface="Open Sans"/>
                <a:sym typeface="Open Sans"/>
              </a:rPr>
              <a:t> entre les habitudes de </a:t>
            </a:r>
            <a:r>
              <a:rPr lang="en-GB" sz="1800" dirty="0" err="1">
                <a:latin typeface="Open Sans"/>
                <a:ea typeface="Open Sans"/>
                <a:cs typeface="Open Sans"/>
                <a:sym typeface="Open Sans"/>
              </a:rPr>
              <a:t>consommation</a:t>
            </a:r>
            <a:r>
              <a:rPr lang="en-GB" sz="1800" dirty="0">
                <a:latin typeface="Open Sans"/>
                <a:ea typeface="Open Sans"/>
                <a:cs typeface="Open Sans"/>
                <a:sym typeface="Open Sans"/>
              </a:rPr>
              <a:t> </a:t>
            </a:r>
            <a:r>
              <a:rPr lang="en-GB" sz="1800" dirty="0" err="1">
                <a:latin typeface="Open Sans"/>
                <a:ea typeface="Open Sans"/>
                <a:cs typeface="Open Sans"/>
                <a:sym typeface="Open Sans"/>
              </a:rPr>
              <a:t>d'énergie</a:t>
            </a:r>
            <a:r>
              <a:rPr lang="en-GB" sz="1800" dirty="0">
                <a:latin typeface="Open Sans"/>
                <a:ea typeface="Open Sans"/>
                <a:cs typeface="Open Sans"/>
                <a:sym typeface="Open Sans"/>
              </a:rPr>
              <a:t> des zones </a:t>
            </a:r>
            <a:r>
              <a:rPr lang="en-GB" sz="1800" dirty="0" err="1">
                <a:latin typeface="Open Sans"/>
                <a:ea typeface="Open Sans"/>
                <a:cs typeface="Open Sans"/>
                <a:sym typeface="Open Sans"/>
              </a:rPr>
              <a:t>urbaines</a:t>
            </a:r>
            <a:r>
              <a:rPr lang="en-GB" sz="1800" dirty="0">
                <a:latin typeface="Open Sans"/>
                <a:ea typeface="Open Sans"/>
                <a:cs typeface="Open Sans"/>
                <a:sym typeface="Open Sans"/>
              </a:rPr>
              <a:t> et </a:t>
            </a:r>
            <a:r>
              <a:rPr lang="en-GB" sz="1800" dirty="0" err="1">
                <a:latin typeface="Open Sans"/>
                <a:ea typeface="Open Sans"/>
                <a:cs typeface="Open Sans"/>
                <a:sym typeface="Open Sans"/>
              </a:rPr>
              <a:t>rurales</a:t>
            </a:r>
            <a:r>
              <a:rPr lang="en-GB" sz="18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1800"/>
              <a:buChar char="•"/>
            </a:pPr>
            <a:r>
              <a:rPr lang="en-GB" sz="1800" dirty="0" err="1">
                <a:latin typeface="Open Sans"/>
                <a:ea typeface="Open Sans"/>
                <a:cs typeface="Open Sans"/>
                <a:sym typeface="Open Sans"/>
              </a:rPr>
              <a:t>Changements</a:t>
            </a:r>
            <a:r>
              <a:rPr lang="en-GB" sz="1800" dirty="0">
                <a:latin typeface="Open Sans"/>
                <a:ea typeface="Open Sans"/>
                <a:cs typeface="Open Sans"/>
                <a:sym typeface="Open Sans"/>
              </a:rPr>
              <a:t> </a:t>
            </a:r>
            <a:r>
              <a:rPr lang="en-GB" sz="1800" dirty="0" err="1">
                <a:latin typeface="Open Sans"/>
                <a:ea typeface="Open Sans"/>
                <a:cs typeface="Open Sans"/>
                <a:sym typeface="Open Sans"/>
              </a:rPr>
              <a:t>considérables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dans</a:t>
            </a:r>
            <a:r>
              <a:rPr lang="en-GB" sz="1800" dirty="0">
                <a:latin typeface="Open Sans"/>
                <a:ea typeface="Open Sans"/>
                <a:cs typeface="Open Sans"/>
                <a:sym typeface="Open Sans"/>
              </a:rPr>
              <a:t> la structure de </a:t>
            </a:r>
            <a:r>
              <a:rPr lang="en-GB" sz="1800" dirty="0" err="1">
                <a:latin typeface="Open Sans"/>
                <a:ea typeface="Open Sans"/>
                <a:cs typeface="Open Sans"/>
                <a:sym typeface="Open Sans"/>
              </a:rPr>
              <a:t>l'économie</a:t>
            </a:r>
            <a:r>
              <a:rPr lang="en-GB" sz="18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1800"/>
              <a:buChar char="•"/>
            </a:pPr>
            <a:r>
              <a:rPr lang="en-GB" sz="1800" dirty="0" err="1">
                <a:latin typeface="Open Sans"/>
                <a:ea typeface="Open Sans"/>
                <a:cs typeface="Open Sans"/>
                <a:sym typeface="Open Sans"/>
              </a:rPr>
              <a:t>Progrès</a:t>
            </a:r>
            <a:r>
              <a:rPr lang="en-GB" sz="1800" dirty="0">
                <a:latin typeface="Open Sans"/>
                <a:ea typeface="Open Sans"/>
                <a:cs typeface="Open Sans"/>
                <a:sym typeface="Open Sans"/>
              </a:rPr>
              <a:t> </a:t>
            </a:r>
            <a:r>
              <a:rPr lang="en-GB" sz="1800" dirty="0" err="1">
                <a:latin typeface="Open Sans"/>
                <a:ea typeface="Open Sans"/>
                <a:cs typeface="Open Sans"/>
                <a:sym typeface="Open Sans"/>
              </a:rPr>
              <a:t>technologique</a:t>
            </a:r>
            <a:r>
              <a:rPr lang="en-GB" sz="1800" dirty="0">
                <a:latin typeface="Open Sans"/>
                <a:ea typeface="Open Sans"/>
                <a:cs typeface="Open Sans"/>
                <a:sym typeface="Open Sans"/>
              </a:rPr>
              <a:t> </a:t>
            </a:r>
            <a:r>
              <a:rPr lang="en-GB" sz="1800" dirty="0" err="1">
                <a:latin typeface="Open Sans"/>
                <a:ea typeface="Open Sans"/>
                <a:cs typeface="Open Sans"/>
                <a:sym typeface="Open Sans"/>
              </a:rPr>
              <a:t>rapide</a:t>
            </a:r>
            <a:r>
              <a:rPr lang="en-GB" sz="1800" dirty="0">
                <a:latin typeface="Open Sans"/>
                <a:ea typeface="Open Sans"/>
                <a:cs typeface="Open Sans"/>
                <a:sym typeface="Open Sans"/>
              </a:rPr>
              <a:t> (</a:t>
            </a:r>
            <a:r>
              <a:rPr lang="en-GB" sz="1800" dirty="0" err="1">
                <a:latin typeface="Open Sans"/>
                <a:ea typeface="Open Sans"/>
                <a:cs typeface="Open Sans"/>
                <a:sym typeface="Open Sans"/>
              </a:rPr>
              <a:t>transferts</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technologie</a:t>
            </a:r>
            <a:r>
              <a:rPr lang="en-GB" sz="18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1800"/>
              <a:buChar char="•"/>
            </a:pPr>
            <a:r>
              <a:rPr lang="en-GB" sz="1800" dirty="0">
                <a:latin typeface="Open Sans"/>
                <a:ea typeface="Open Sans"/>
                <a:cs typeface="Open Sans"/>
                <a:sym typeface="Open Sans"/>
              </a:rPr>
              <a:t>Apparition de nouveaux </a:t>
            </a:r>
            <a:r>
              <a:rPr lang="en-GB" sz="1800" dirty="0" err="1">
                <a:latin typeface="Open Sans"/>
                <a:ea typeface="Open Sans"/>
                <a:cs typeface="Open Sans"/>
                <a:sym typeface="Open Sans"/>
              </a:rPr>
              <a:t>processus</a:t>
            </a:r>
            <a:r>
              <a:rPr lang="en-GB" sz="1800" dirty="0">
                <a:latin typeface="Open Sans"/>
                <a:ea typeface="Open Sans"/>
                <a:cs typeface="Open Sans"/>
                <a:sym typeface="Open Sans"/>
              </a:rPr>
              <a:t>.</a:t>
            </a:r>
            <a:endParaRPr dirty="0"/>
          </a:p>
          <a:p>
            <a:pPr marL="342900" lvl="0" indent="-342900" algn="l" rtl="0">
              <a:lnSpc>
                <a:spcPct val="90000"/>
              </a:lnSpc>
              <a:spcBef>
                <a:spcPts val="1000"/>
              </a:spcBef>
              <a:spcAft>
                <a:spcPts val="0"/>
              </a:spcAft>
              <a:buClr>
                <a:srgbClr val="333333"/>
              </a:buClr>
              <a:buSzPts val="1800"/>
              <a:buChar char="•"/>
            </a:pPr>
            <a:r>
              <a:rPr lang="en-GB" sz="1800" dirty="0">
                <a:latin typeface="Open Sans"/>
                <a:ea typeface="Open Sans"/>
                <a:cs typeface="Open Sans"/>
                <a:sym typeface="Open Sans"/>
              </a:rPr>
              <a:t>Des </a:t>
            </a:r>
            <a:r>
              <a:rPr lang="en-GB" sz="1800" dirty="0" err="1">
                <a:latin typeface="Open Sans"/>
                <a:ea typeface="Open Sans"/>
                <a:cs typeface="Open Sans"/>
                <a:sym typeface="Open Sans"/>
              </a:rPr>
              <a:t>changements</a:t>
            </a:r>
            <a:r>
              <a:rPr lang="en-GB" sz="1800" dirty="0">
                <a:latin typeface="Open Sans"/>
                <a:ea typeface="Open Sans"/>
                <a:cs typeface="Open Sans"/>
                <a:sym typeface="Open Sans"/>
              </a:rPr>
              <a:t> </a:t>
            </a:r>
            <a:r>
              <a:rPr lang="en-GB" sz="1800" dirty="0" err="1">
                <a:latin typeface="Open Sans"/>
                <a:ea typeface="Open Sans"/>
                <a:cs typeface="Open Sans"/>
                <a:sym typeface="Open Sans"/>
              </a:rPr>
              <a:t>considérables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dans</a:t>
            </a:r>
            <a:r>
              <a:rPr lang="en-GB" sz="1800" dirty="0">
                <a:latin typeface="Open Sans"/>
                <a:ea typeface="Open Sans"/>
                <a:cs typeface="Open Sans"/>
                <a:sym typeface="Open Sans"/>
              </a:rPr>
              <a:t> le </a:t>
            </a:r>
            <a:r>
              <a:rPr lang="en-GB" sz="1800" dirty="0" err="1">
                <a:latin typeface="Open Sans"/>
                <a:ea typeface="Open Sans"/>
                <a:cs typeface="Open Sans"/>
                <a:sym typeface="Open Sans"/>
              </a:rPr>
              <a:t>comportement</a:t>
            </a:r>
            <a:r>
              <a:rPr lang="en-GB" sz="1800" dirty="0">
                <a:latin typeface="Open Sans"/>
                <a:ea typeface="Open Sans"/>
                <a:cs typeface="Open Sans"/>
                <a:sym typeface="Open Sans"/>
              </a:rPr>
              <a:t> social et le mode de vie.</a:t>
            </a:r>
            <a:endParaRPr dirty="0"/>
          </a:p>
          <a:p>
            <a:pPr marL="342900" lvl="0" indent="-228600" algn="l" rtl="0">
              <a:lnSpc>
                <a:spcPct val="90000"/>
              </a:lnSpc>
              <a:spcBef>
                <a:spcPts val="1000"/>
              </a:spcBef>
              <a:spcAft>
                <a:spcPts val="0"/>
              </a:spcAft>
              <a:buClr>
                <a:srgbClr val="333333"/>
              </a:buClr>
              <a:buSzPts val="1800"/>
              <a:buNone/>
            </a:pPr>
            <a:endParaRPr sz="1800" dirty="0">
              <a:latin typeface="Open Sans"/>
              <a:ea typeface="Open Sans"/>
              <a:cs typeface="Open Sans"/>
              <a:sym typeface="Open Sans"/>
            </a:endParaRPr>
          </a:p>
          <a:p>
            <a:pPr marL="0" lvl="0" indent="0" algn="l" rtl="0">
              <a:lnSpc>
                <a:spcPct val="100000"/>
              </a:lnSpc>
              <a:spcBef>
                <a:spcPts val="1000"/>
              </a:spcBef>
              <a:spcAft>
                <a:spcPts val="0"/>
              </a:spcAft>
              <a:buClr>
                <a:srgbClr val="333333"/>
              </a:buClr>
              <a:buSzPts val="1800"/>
              <a:buNone/>
            </a:pPr>
            <a:r>
              <a:rPr lang="en-GB" sz="1800" dirty="0" err="1">
                <a:solidFill>
                  <a:srgbClr val="AF2533"/>
                </a:solidFill>
                <a:latin typeface="Open Sans"/>
                <a:ea typeface="Open Sans"/>
                <a:cs typeface="Open Sans"/>
                <a:sym typeface="Open Sans"/>
              </a:rPr>
              <a:t>Ces</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spécificités</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peuvent</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rendre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l'augmentation</a:t>
            </a:r>
            <a:r>
              <a:rPr lang="en-GB" sz="1800" dirty="0">
                <a:solidFill>
                  <a:srgbClr val="AF2533"/>
                </a:solidFill>
                <a:latin typeface="Open Sans"/>
                <a:ea typeface="Open Sans"/>
                <a:cs typeface="Open Sans"/>
                <a:sym typeface="Open Sans"/>
              </a:rPr>
              <a:t> de la </a:t>
            </a:r>
            <a:r>
              <a:rPr lang="en-GB" sz="1800" dirty="0" err="1">
                <a:solidFill>
                  <a:srgbClr val="AF2533"/>
                </a:solidFill>
                <a:latin typeface="Open Sans"/>
                <a:ea typeface="Open Sans"/>
                <a:cs typeface="Open Sans"/>
                <a:sym typeface="Open Sans"/>
              </a:rPr>
              <a:t>demande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d'énergie</a:t>
            </a:r>
            <a:r>
              <a:rPr lang="en-GB" sz="1800" dirty="0">
                <a:solidFill>
                  <a:srgbClr val="AF2533"/>
                </a:solidFill>
                <a:latin typeface="Open Sans"/>
                <a:ea typeface="Open Sans"/>
                <a:cs typeface="Open Sans"/>
                <a:sym typeface="Open Sans"/>
              </a:rPr>
              <a:t> plus </a:t>
            </a:r>
            <a:r>
              <a:rPr lang="en-GB" sz="1800" dirty="0" err="1">
                <a:solidFill>
                  <a:srgbClr val="AF2533"/>
                </a:solidFill>
                <a:latin typeface="Open Sans"/>
                <a:ea typeface="Open Sans"/>
                <a:cs typeface="Open Sans"/>
                <a:sym typeface="Open Sans"/>
              </a:rPr>
              <a:t>rapide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que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sa</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tendance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historique</a:t>
            </a:r>
            <a:r>
              <a:rPr lang="en-GB" sz="1800" dirty="0">
                <a:solidFill>
                  <a:srgbClr val="AF2533"/>
                </a:solidFill>
                <a:latin typeface="Open Sans"/>
                <a:ea typeface="Open Sans"/>
                <a:cs typeface="Open Sans"/>
                <a:sym typeface="Open Sans"/>
              </a:rPr>
              <a:t> et </a:t>
            </a:r>
            <a:r>
              <a:rPr lang="en-GB" sz="1800" dirty="0" err="1">
                <a:solidFill>
                  <a:srgbClr val="AF2533"/>
                </a:solidFill>
                <a:latin typeface="Open Sans"/>
                <a:ea typeface="Open Sans"/>
                <a:cs typeface="Open Sans"/>
                <a:sym typeface="Open Sans"/>
              </a:rPr>
              <a:t>que</a:t>
            </a:r>
            <a:r>
              <a:rPr lang="en-GB" sz="1800" dirty="0">
                <a:solidFill>
                  <a:srgbClr val="AF2533"/>
                </a:solidFill>
                <a:latin typeface="Open Sans"/>
                <a:ea typeface="Open Sans"/>
                <a:cs typeface="Open Sans"/>
                <a:sym typeface="Open Sans"/>
              </a:rPr>
              <a:t> le </a:t>
            </a:r>
            <a:r>
              <a:rPr lang="en-GB" sz="1800" dirty="0" err="1">
                <a:solidFill>
                  <a:srgbClr val="AF2533"/>
                </a:solidFill>
                <a:latin typeface="Open Sans"/>
                <a:ea typeface="Open Sans"/>
                <a:cs typeface="Open Sans"/>
                <a:sym typeface="Open Sans"/>
              </a:rPr>
              <a:t>taux</a:t>
            </a:r>
            <a:r>
              <a:rPr lang="en-GB" sz="1800" dirty="0">
                <a:solidFill>
                  <a:srgbClr val="AF2533"/>
                </a:solidFill>
                <a:latin typeface="Open Sans"/>
                <a:ea typeface="Open Sans"/>
                <a:cs typeface="Open Sans"/>
                <a:sym typeface="Open Sans"/>
              </a:rPr>
              <a:t> de </a:t>
            </a:r>
            <a:r>
              <a:rPr lang="en-GB" sz="1800" dirty="0" err="1">
                <a:solidFill>
                  <a:srgbClr val="AF2533"/>
                </a:solidFill>
                <a:latin typeface="Open Sans"/>
                <a:ea typeface="Open Sans"/>
                <a:cs typeface="Open Sans"/>
                <a:sym typeface="Open Sans"/>
              </a:rPr>
              <a:t>croissance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économique</a:t>
            </a:r>
            <a:r>
              <a:rPr lang="en-GB" sz="1800" dirty="0">
                <a:solidFill>
                  <a:srgbClr val="AF2533"/>
                </a:solidFill>
                <a:latin typeface="Open Sans"/>
                <a:ea typeface="Open Sans"/>
                <a:cs typeface="Open Sans"/>
                <a:sym typeface="Open Sans"/>
              </a:rPr>
              <a:t> </a:t>
            </a:r>
            <a:r>
              <a:rPr lang="en-GB" sz="1800" dirty="0" err="1">
                <a:solidFill>
                  <a:srgbClr val="AF2533"/>
                </a:solidFill>
                <a:latin typeface="Open Sans"/>
                <a:ea typeface="Open Sans"/>
                <a:cs typeface="Open Sans"/>
                <a:sym typeface="Open Sans"/>
              </a:rPr>
              <a:t>lui-même</a:t>
            </a:r>
            <a:r>
              <a:rPr lang="en-GB" sz="1800" dirty="0">
                <a:solidFill>
                  <a:srgbClr val="AF2533"/>
                </a:solidFill>
                <a:latin typeface="Open Sans"/>
                <a:ea typeface="Open Sans"/>
                <a:cs typeface="Open Sans"/>
                <a:sym typeface="Open Sans"/>
              </a:rPr>
              <a:t>. </a:t>
            </a:r>
            <a:br>
              <a:rPr lang="en-GB" sz="1800" dirty="0">
                <a:latin typeface="Open Sans"/>
                <a:ea typeface="Open Sans"/>
                <a:cs typeface="Open Sans"/>
                <a:sym typeface="Open Sans"/>
              </a:rPr>
            </a:br>
            <a:r>
              <a:rPr lang="en-GB" sz="1800" dirty="0">
                <a:solidFill>
                  <a:srgbClr val="AF2533"/>
                </a:solidFill>
                <a:latin typeface="Open Sans"/>
                <a:ea typeface="Open Sans"/>
                <a:cs typeface="Open Sans"/>
                <a:sym typeface="Open Sans"/>
              </a:rPr>
              <a:t>plus </a:t>
            </a:r>
            <a:r>
              <a:rPr lang="en-GB" sz="1800" dirty="0" err="1">
                <a:solidFill>
                  <a:srgbClr val="AF2533"/>
                </a:solidFill>
                <a:latin typeface="Open Sans"/>
                <a:ea typeface="Open Sans"/>
                <a:cs typeface="Open Sans"/>
                <a:sym typeface="Open Sans"/>
              </a:rPr>
              <a:t>rapide</a:t>
            </a:r>
            <a:r>
              <a:rPr lang="en-GB" sz="1800" dirty="0">
                <a:solidFill>
                  <a:srgbClr val="AF2533"/>
                </a:solidFill>
                <a:latin typeface="Open Sans"/>
                <a:ea typeface="Open Sans"/>
                <a:cs typeface="Open Sans"/>
                <a:sym typeface="Open Sans"/>
              </a:rPr>
              <a:t> que </a:t>
            </a:r>
            <a:r>
              <a:rPr lang="en-GB" sz="1800" dirty="0" err="1">
                <a:solidFill>
                  <a:srgbClr val="AF2533"/>
                </a:solidFill>
                <a:latin typeface="Open Sans"/>
                <a:ea typeface="Open Sans"/>
                <a:cs typeface="Open Sans"/>
                <a:sym typeface="Open Sans"/>
              </a:rPr>
              <a:t>sa</a:t>
            </a:r>
            <a:r>
              <a:rPr lang="en-GB" sz="1800" dirty="0">
                <a:solidFill>
                  <a:srgbClr val="AF2533"/>
                </a:solidFill>
                <a:latin typeface="Open Sans"/>
                <a:ea typeface="Open Sans"/>
                <a:cs typeface="Open Sans"/>
                <a:sym typeface="Open Sans"/>
              </a:rPr>
              <a:t> tendance </a:t>
            </a:r>
            <a:r>
              <a:rPr lang="en-GB" sz="1800" dirty="0" err="1">
                <a:solidFill>
                  <a:srgbClr val="AF2533"/>
                </a:solidFill>
                <a:latin typeface="Open Sans"/>
                <a:ea typeface="Open Sans"/>
                <a:cs typeface="Open Sans"/>
                <a:sym typeface="Open Sans"/>
              </a:rPr>
              <a:t>historique</a:t>
            </a:r>
            <a:r>
              <a:rPr lang="en-GB" sz="1800" dirty="0">
                <a:solidFill>
                  <a:srgbClr val="AF2533"/>
                </a:solidFill>
                <a:latin typeface="Open Sans"/>
                <a:ea typeface="Open Sans"/>
                <a:cs typeface="Open Sans"/>
                <a:sym typeface="Open Sans"/>
              </a:rPr>
              <a:t>.</a:t>
            </a:r>
            <a:endParaRPr dirty="0"/>
          </a:p>
          <a:p>
            <a:pPr marL="342900" lvl="0" indent="-228600" algn="l" rtl="0">
              <a:lnSpc>
                <a:spcPct val="90000"/>
              </a:lnSpc>
              <a:spcBef>
                <a:spcPts val="1000"/>
              </a:spcBef>
              <a:spcAft>
                <a:spcPts val="0"/>
              </a:spcAft>
              <a:buClr>
                <a:srgbClr val="333333"/>
              </a:buClr>
              <a:buSzPts val="1800"/>
              <a:buNone/>
            </a:pPr>
            <a:endParaRPr sz="1800" dirty="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dirty="0">
              <a:solidFill>
                <a:srgbClr val="000000"/>
              </a:solidFill>
            </a:endParaRPr>
          </a:p>
          <a:p>
            <a:pPr marL="285750" lvl="0" indent="-107950" algn="l" rtl="0">
              <a:lnSpc>
                <a:spcPct val="90000"/>
              </a:lnSpc>
              <a:spcBef>
                <a:spcPts val="1000"/>
              </a:spcBef>
              <a:spcAft>
                <a:spcPts val="0"/>
              </a:spcAft>
              <a:buClr>
                <a:schemeClr val="dk1"/>
              </a:buClr>
              <a:buSzPts val="2800"/>
              <a:buNone/>
            </a:pPr>
            <a:endParaRPr dirty="0">
              <a:solidFill>
                <a:srgbClr val="000000"/>
              </a:solidFill>
            </a:endParaRPr>
          </a:p>
          <a:p>
            <a:pPr marL="228600" lvl="0" indent="-50800" algn="l" rtl="0">
              <a:lnSpc>
                <a:spcPct val="90000"/>
              </a:lnSpc>
              <a:spcBef>
                <a:spcPts val="1000"/>
              </a:spcBef>
              <a:spcAft>
                <a:spcPts val="0"/>
              </a:spcAft>
              <a:buClr>
                <a:schemeClr val="dk1"/>
              </a:buClr>
              <a:buSzPts val="2800"/>
              <a:buNone/>
            </a:pPr>
            <a:endParaRPr dirty="0"/>
          </a:p>
        </p:txBody>
      </p:sp>
      <p:sp>
        <p:nvSpPr>
          <p:cNvPr id="428" name="Google Shape;428;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23" descr="Graphical user interface, website&#10;&#10;Description automatically generated"/>
          <p:cNvPicPr preferRelativeResize="0"/>
          <p:nvPr/>
        </p:nvPicPr>
        <p:blipFill rotWithShape="1">
          <a:blip r:embed="rId3">
            <a:alphaModFix/>
          </a:blip>
          <a:srcRect/>
          <a:stretch/>
        </p:blipFill>
        <p:spPr>
          <a:xfrm>
            <a:off x="708" y="-19299"/>
            <a:ext cx="12190521" cy="6892739"/>
          </a:xfrm>
          <a:prstGeom prst="rect">
            <a:avLst/>
          </a:prstGeom>
          <a:noFill/>
          <a:ln>
            <a:noFill/>
          </a:ln>
        </p:spPr>
      </p:pic>
      <p:sp>
        <p:nvSpPr>
          <p:cNvPr id="435" name="Google Shape;435;p23"/>
          <p:cNvSpPr txBox="1"/>
          <p:nvPr/>
        </p:nvSpPr>
        <p:spPr>
          <a:xfrm>
            <a:off x="9899301" y="5905083"/>
            <a:ext cx="19309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a:p>
        </p:txBody>
      </p:sp>
      <p:sp>
        <p:nvSpPr>
          <p:cNvPr id="436" name="Google Shape;436;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437" name="Google Shape;437;p23"/>
          <p:cNvSpPr txBox="1"/>
          <p:nvPr/>
        </p:nvSpPr>
        <p:spPr>
          <a:xfrm>
            <a:off x="8686800" y="4675914"/>
            <a:ext cx="335589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 Welsch M., Hirmer S., 2023. Cours 2 : "MODELLING TOOLS AND ENERGY SYSTEM ANALYSIS" , Energy Demands Projections with MAED (Model for Analysis of Energy Demand). Version 2.0.  [présentation en ligne]. Programme de croissance compatible avec le climat et Agence internationale de l'énergie atomique.</a:t>
            </a:r>
            <a:endParaRPr sz="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857306" y="439437"/>
            <a:ext cx="10515600" cy="132556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a:latin typeface="Open Sans"/>
                <a:ea typeface="Open Sans"/>
                <a:cs typeface="Open Sans"/>
                <a:sym typeface="Open Sans"/>
              </a:rPr>
              <a:t>Session 2.1 </a:t>
            </a:r>
            <a:r>
              <a:rPr lang="en-GB" dirty="0" err="1">
                <a:latin typeface="Open Sans"/>
                <a:ea typeface="Open Sans"/>
                <a:cs typeface="Open Sans"/>
                <a:sym typeface="Open Sans"/>
              </a:rPr>
              <a:t>Modèles</a:t>
            </a:r>
            <a:r>
              <a:rPr lang="en-GB" dirty="0">
                <a:latin typeface="Open Sans"/>
                <a:ea typeface="Open Sans"/>
                <a:cs typeface="Open Sans"/>
                <a:sym typeface="Open Sans"/>
              </a:rPr>
              <a:t> de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endParaRPr dirty="0"/>
          </a:p>
        </p:txBody>
      </p:sp>
      <p:sp>
        <p:nvSpPr>
          <p:cNvPr id="135" name="Google Shape;135;p3"/>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36" name="Google Shape;136;p3"/>
          <p:cNvSpPr txBox="1">
            <a:spLocks noGrp="1"/>
          </p:cNvSpPr>
          <p:nvPr>
            <p:ph type="body" idx="1"/>
          </p:nvPr>
        </p:nvSpPr>
        <p:spPr>
          <a:xfrm>
            <a:off x="887215" y="1637406"/>
            <a:ext cx="9837751" cy="4262298"/>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90000"/>
              </a:lnSpc>
              <a:spcBef>
                <a:spcPts val="1000"/>
              </a:spcBef>
              <a:spcAft>
                <a:spcPts val="0"/>
              </a:spcAft>
              <a:buClr>
                <a:srgbClr val="333333"/>
              </a:buClr>
              <a:buSzPct val="76470"/>
              <a:buNone/>
            </a:pPr>
            <a:r>
              <a:rPr lang="en-GB" b="1" dirty="0">
                <a:solidFill>
                  <a:srgbClr val="9CC2E5"/>
                </a:solidFill>
                <a:latin typeface="Open Sans"/>
                <a:ea typeface="Open Sans"/>
                <a:cs typeface="Open Sans"/>
                <a:sym typeface="Open Sans"/>
              </a:rPr>
              <a:t>2.1.1. Les </a:t>
            </a:r>
            <a:r>
              <a:rPr lang="en-GB" b="1" dirty="0" err="1">
                <a:solidFill>
                  <a:srgbClr val="9CC2E5"/>
                </a:solidFill>
                <a:latin typeface="Open Sans"/>
                <a:ea typeface="Open Sans"/>
                <a:cs typeface="Open Sans"/>
                <a:sym typeface="Open Sans"/>
              </a:rPr>
              <a:t>modèles</a:t>
            </a:r>
            <a:r>
              <a:rPr lang="en-GB" b="1" dirty="0">
                <a:solidFill>
                  <a:srgbClr val="9CC2E5"/>
                </a:solidFill>
                <a:latin typeface="Open Sans"/>
                <a:ea typeface="Open Sans"/>
                <a:cs typeface="Open Sans"/>
                <a:sym typeface="Open Sans"/>
              </a:rPr>
              <a:t> de </a:t>
            </a:r>
            <a:r>
              <a:rPr lang="en-GB" b="1" dirty="0" err="1">
                <a:solidFill>
                  <a:srgbClr val="9CC2E5"/>
                </a:solidFill>
                <a:latin typeface="Open Sans"/>
                <a:ea typeface="Open Sans"/>
                <a:cs typeface="Open Sans"/>
                <a:sym typeface="Open Sans"/>
              </a:rPr>
              <a:t>systèmes</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énergétiques</a:t>
            </a:r>
            <a:r>
              <a:rPr lang="en-GB" b="1" dirty="0">
                <a:solidFill>
                  <a:srgbClr val="9CC2E5"/>
                </a:solidFill>
                <a:latin typeface="Open Sans"/>
                <a:ea typeface="Open Sans"/>
                <a:cs typeface="Open Sans"/>
                <a:sym typeface="Open Sans"/>
              </a:rPr>
              <a:t> en tant que </a:t>
            </a:r>
            <a:r>
              <a:rPr lang="en-GB" b="1" dirty="0" err="1">
                <a:solidFill>
                  <a:srgbClr val="9CC2E5"/>
                </a:solidFill>
                <a:latin typeface="Open Sans"/>
                <a:ea typeface="Open Sans"/>
                <a:cs typeface="Open Sans"/>
                <a:sym typeface="Open Sans"/>
              </a:rPr>
              <a:t>représentations</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conceptuelles</a:t>
            </a:r>
            <a:r>
              <a:rPr lang="en-GB" b="1" dirty="0">
                <a:solidFill>
                  <a:srgbClr val="9CC2E5"/>
                </a:solidFill>
                <a:latin typeface="Open Sans"/>
                <a:ea typeface="Open Sans"/>
                <a:cs typeface="Open Sans"/>
                <a:sym typeface="Open Sans"/>
              </a:rPr>
              <a:t> du monde </a:t>
            </a:r>
            <a:r>
              <a:rPr lang="en-GB" b="1" dirty="0" err="1">
                <a:solidFill>
                  <a:srgbClr val="9CC2E5"/>
                </a:solidFill>
                <a:latin typeface="Open Sans"/>
                <a:ea typeface="Open Sans"/>
                <a:cs typeface="Open Sans"/>
                <a:sym typeface="Open Sans"/>
              </a:rPr>
              <a:t>réel</a:t>
            </a:r>
            <a:endParaRPr dirty="0"/>
          </a:p>
          <a:p>
            <a:pPr marL="0" lvl="0" indent="0" algn="l" rtl="0">
              <a:lnSpc>
                <a:spcPct val="90000"/>
              </a:lnSpc>
              <a:spcBef>
                <a:spcPts val="1000"/>
              </a:spcBef>
              <a:spcAft>
                <a:spcPts val="0"/>
              </a:spcAft>
              <a:buClr>
                <a:srgbClr val="333333"/>
              </a:buClr>
              <a:buSzPct val="76470"/>
              <a:buNone/>
            </a:pPr>
            <a:endParaRPr b="1" dirty="0">
              <a:solidFill>
                <a:srgbClr val="9CC2E5"/>
              </a:solidFill>
              <a:latin typeface="Open Sans"/>
              <a:ea typeface="Open Sans"/>
              <a:cs typeface="Open Sans"/>
              <a:sym typeface="Open Sans"/>
            </a:endParaRPr>
          </a:p>
          <a:p>
            <a:pPr marL="0" lvl="0" indent="0" algn="l" rtl="0">
              <a:lnSpc>
                <a:spcPct val="120000"/>
              </a:lnSpc>
              <a:spcBef>
                <a:spcPts val="600"/>
              </a:spcBef>
              <a:spcAft>
                <a:spcPts val="0"/>
              </a:spcAft>
              <a:buClr>
                <a:srgbClr val="333333"/>
              </a:buClr>
              <a:buSzPct val="76470"/>
              <a:buNone/>
            </a:pPr>
            <a:r>
              <a:rPr lang="en-GB" i="1" dirty="0" err="1">
                <a:latin typeface="Open Sans"/>
                <a:ea typeface="Open Sans"/>
                <a:cs typeface="Open Sans"/>
                <a:sym typeface="Open Sans"/>
              </a:rPr>
              <a:t>L'</a:t>
            </a:r>
            <a:r>
              <a:rPr lang="en-GB" dirty="0" err="1">
                <a:latin typeface="Open Sans"/>
                <a:ea typeface="Open Sans"/>
                <a:cs typeface="Open Sans"/>
                <a:sym typeface="Open Sans"/>
              </a:rPr>
              <a:t>analyse</a:t>
            </a:r>
            <a:r>
              <a:rPr lang="en-GB" dirty="0">
                <a:latin typeface="Open Sans"/>
                <a:ea typeface="Open Sans"/>
                <a:cs typeface="Open Sans"/>
                <a:sym typeface="Open Sans"/>
              </a:rPr>
              <a:t> des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toute</a:t>
            </a:r>
            <a:r>
              <a:rPr lang="en-GB" dirty="0">
                <a:latin typeface="Open Sans"/>
                <a:ea typeface="Open Sans"/>
                <a:cs typeface="Open Sans"/>
                <a:sym typeface="Open Sans"/>
              </a:rPr>
              <a:t> </a:t>
            </a:r>
            <a:r>
              <a:rPr lang="en-GB" dirty="0" err="1">
                <a:latin typeface="Open Sans"/>
                <a:ea typeface="Open Sans"/>
                <a:cs typeface="Open Sans"/>
                <a:sym typeface="Open Sans"/>
              </a:rPr>
              <a:t>autre</a:t>
            </a:r>
            <a:r>
              <a:rPr lang="en-GB" dirty="0">
                <a:latin typeface="Open Sans"/>
                <a:ea typeface="Open Sans"/>
                <a:cs typeface="Open Sans"/>
                <a:sym typeface="Open Sans"/>
              </a:rPr>
              <a:t> </a:t>
            </a:r>
            <a:r>
              <a:rPr lang="en-GB" dirty="0" err="1">
                <a:latin typeface="Open Sans"/>
                <a:ea typeface="Open Sans"/>
                <a:cs typeface="Open Sans"/>
                <a:sym typeface="Open Sans"/>
              </a:rPr>
              <a:t>tâche</a:t>
            </a:r>
            <a:r>
              <a:rPr lang="en-GB" dirty="0">
                <a:latin typeface="Open Sans"/>
                <a:ea typeface="Open Sans"/>
                <a:cs typeface="Open Sans"/>
                <a:sym typeface="Open Sans"/>
              </a:rPr>
              <a:t> de planification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r>
              <a:rPr lang="en-GB" dirty="0" err="1"/>
              <a:t>comprend</a:t>
            </a:r>
            <a:r>
              <a:rPr lang="en-GB" dirty="0">
                <a:latin typeface="Open Sans"/>
                <a:ea typeface="Open Sans"/>
                <a:cs typeface="Open Sans"/>
                <a:sym typeface="Open Sans"/>
              </a:rPr>
              <a:t> </a:t>
            </a:r>
            <a:r>
              <a:rPr lang="en-GB" dirty="0" err="1">
                <a:latin typeface="Open Sans"/>
                <a:ea typeface="Open Sans"/>
                <a:cs typeface="Open Sans"/>
                <a:sym typeface="Open Sans"/>
              </a:rPr>
              <a:t>nombreuses</a:t>
            </a:r>
            <a:r>
              <a:rPr lang="en-GB" dirty="0">
                <a:latin typeface="Open Sans"/>
                <a:ea typeface="Open Sans"/>
                <a:cs typeface="Open Sans"/>
                <a:sym typeface="Open Sans"/>
              </a:rPr>
              <a:t> variables et </a:t>
            </a:r>
            <a:r>
              <a:rPr lang="en-GB" dirty="0" err="1">
                <a:latin typeface="Open Sans"/>
                <a:ea typeface="Open Sans"/>
                <a:cs typeface="Open Sans"/>
                <a:sym typeface="Open Sans"/>
              </a:rPr>
              <a:t>facteurs</a:t>
            </a:r>
            <a:r>
              <a:rPr lang="en-GB" dirty="0">
                <a:latin typeface="Open Sans"/>
                <a:ea typeface="Open Sans"/>
                <a:cs typeface="Open Sans"/>
                <a:sym typeface="Open Sans"/>
              </a:rPr>
              <a:t> </a:t>
            </a:r>
            <a:r>
              <a:rPr lang="en-GB" dirty="0" err="1">
                <a:latin typeface="Open Sans"/>
                <a:ea typeface="Open Sans"/>
                <a:cs typeface="Open Sans"/>
                <a:sym typeface="Open Sans"/>
              </a:rPr>
              <a:t>incertains</a:t>
            </a:r>
            <a:r>
              <a:rPr lang="en-GB" dirty="0">
                <a:latin typeface="Open Sans"/>
                <a:ea typeface="Open Sans"/>
                <a:cs typeface="Open Sans"/>
                <a:sym typeface="Open Sans"/>
              </a:rPr>
              <a:t> → </a:t>
            </a:r>
            <a:r>
              <a:rPr lang="en-GB" b="1" i="1" dirty="0">
                <a:latin typeface="Open Sans"/>
                <a:ea typeface="Open Sans"/>
                <a:cs typeface="Open Sans"/>
                <a:sym typeface="Open Sans"/>
              </a:rPr>
              <a:t>les </a:t>
            </a:r>
            <a:r>
              <a:rPr lang="en-GB" b="1" i="1" dirty="0" err="1">
                <a:latin typeface="Open Sans"/>
                <a:ea typeface="Open Sans"/>
                <a:cs typeface="Open Sans"/>
                <a:sym typeface="Open Sans"/>
              </a:rPr>
              <a:t>modèles</a:t>
            </a:r>
            <a:r>
              <a:rPr lang="en-GB" b="1" i="1" dirty="0">
                <a:latin typeface="Open Sans"/>
                <a:ea typeface="Open Sans"/>
                <a:cs typeface="Open Sans"/>
                <a:sym typeface="Open Sans"/>
              </a:rPr>
              <a:t> </a:t>
            </a:r>
            <a:r>
              <a:rPr lang="en-GB" b="1" i="1" dirty="0" err="1">
                <a:latin typeface="Open Sans"/>
                <a:ea typeface="Open Sans"/>
                <a:cs typeface="Open Sans"/>
                <a:sym typeface="Open Sans"/>
              </a:rPr>
              <a:t>énergétiques</a:t>
            </a:r>
            <a:r>
              <a:rPr lang="en-GB" b="1" i="1" dirty="0">
                <a:latin typeface="Open Sans"/>
                <a:ea typeface="Open Sans"/>
                <a:cs typeface="Open Sans"/>
                <a:sym typeface="Open Sans"/>
              </a:rPr>
              <a:t> </a:t>
            </a:r>
            <a:r>
              <a:rPr lang="en-GB" b="1" i="1" dirty="0" err="1">
                <a:latin typeface="Open Sans"/>
                <a:ea typeface="Open Sans"/>
                <a:cs typeface="Open Sans"/>
                <a:sym typeface="Open Sans"/>
              </a:rPr>
              <a:t>sont</a:t>
            </a:r>
            <a:r>
              <a:rPr lang="en-GB" b="1" i="1" dirty="0">
                <a:latin typeface="Open Sans"/>
                <a:ea typeface="Open Sans"/>
                <a:cs typeface="Open Sans"/>
                <a:sym typeface="Open Sans"/>
              </a:rPr>
              <a:t> </a:t>
            </a:r>
            <a:r>
              <a:rPr lang="en-GB" b="1" i="1" dirty="0" err="1">
                <a:latin typeface="Open Sans"/>
                <a:ea typeface="Open Sans"/>
                <a:cs typeface="Open Sans"/>
                <a:sym typeface="Open Sans"/>
              </a:rPr>
              <a:t>élaborés</a:t>
            </a:r>
            <a:r>
              <a:rPr lang="en-GB" b="1" i="1" dirty="0">
                <a:latin typeface="Open Sans"/>
                <a:ea typeface="Open Sans"/>
                <a:cs typeface="Open Sans"/>
                <a:sym typeface="Open Sans"/>
              </a:rPr>
              <a:t> pour </a:t>
            </a:r>
            <a:r>
              <a:rPr lang="en-GB" b="1" i="1" dirty="0" err="1">
                <a:latin typeface="Open Sans"/>
                <a:ea typeface="Open Sans"/>
                <a:cs typeface="Open Sans"/>
                <a:sym typeface="Open Sans"/>
              </a:rPr>
              <a:t>gérer</a:t>
            </a:r>
            <a:r>
              <a:rPr lang="en-GB" b="1" i="1" dirty="0">
                <a:latin typeface="Open Sans"/>
                <a:ea typeface="Open Sans"/>
                <a:cs typeface="Open Sans"/>
                <a:sym typeface="Open Sans"/>
              </a:rPr>
              <a:t> </a:t>
            </a:r>
            <a:r>
              <a:rPr lang="en-GB" b="1" i="1" dirty="0"/>
              <a:t>d</a:t>
            </a:r>
            <a:r>
              <a:rPr lang="en-GB" b="1" i="1" dirty="0">
                <a:latin typeface="Open Sans"/>
                <a:ea typeface="Open Sans"/>
                <a:cs typeface="Open Sans"/>
                <a:sym typeface="Open Sans"/>
              </a:rPr>
              <a:t>e grands </a:t>
            </a:r>
            <a:r>
              <a:rPr lang="en-GB" b="1" i="1" dirty="0" err="1">
                <a:latin typeface="Open Sans"/>
                <a:ea typeface="Open Sans"/>
                <a:cs typeface="Open Sans"/>
                <a:sym typeface="Open Sans"/>
              </a:rPr>
              <a:t>systèmes</a:t>
            </a:r>
            <a:r>
              <a:rPr lang="en-GB" b="1" i="1" dirty="0">
                <a:latin typeface="Open Sans"/>
                <a:ea typeface="Open Sans"/>
                <a:cs typeface="Open Sans"/>
                <a:sym typeface="Open Sans"/>
              </a:rPr>
              <a:t>.</a:t>
            </a:r>
            <a:endParaRPr dirty="0"/>
          </a:p>
          <a:p>
            <a:pPr marL="0" lvl="0" indent="0" algn="l" rtl="0">
              <a:lnSpc>
                <a:spcPct val="90000"/>
              </a:lnSpc>
              <a:spcBef>
                <a:spcPts val="600"/>
              </a:spcBef>
              <a:spcAft>
                <a:spcPts val="0"/>
              </a:spcAft>
              <a:buClr>
                <a:srgbClr val="333333"/>
              </a:buClr>
              <a:buSzPct val="76470"/>
              <a:buNone/>
            </a:pPr>
            <a:endParaRPr i="1" dirty="0">
              <a:latin typeface="Open Sans"/>
              <a:ea typeface="Open Sans"/>
              <a:cs typeface="Open Sans"/>
              <a:sym typeface="Open Sans"/>
            </a:endParaRPr>
          </a:p>
          <a:p>
            <a:pPr marL="342900" indent="-342900">
              <a:spcBef>
                <a:spcPts val="600"/>
              </a:spcBef>
              <a:buClr>
                <a:srgbClr val="333333"/>
              </a:buClr>
              <a:buSzPct val="76470"/>
              <a:buFont typeface="Arial"/>
              <a:buChar char="•"/>
            </a:pPr>
            <a:r>
              <a:rPr lang="fr-FR" dirty="0"/>
              <a:t>Un modèle est une représentation conceptuelle des faits qui interfèrent dans le monde réel, issus d'actions physiques et humaines.</a:t>
            </a:r>
          </a:p>
          <a:p>
            <a:pPr marL="342900" lvl="0" indent="-260350" algn="l" rtl="0">
              <a:lnSpc>
                <a:spcPct val="90000"/>
              </a:lnSpc>
              <a:spcBef>
                <a:spcPts val="600"/>
              </a:spcBef>
              <a:spcAft>
                <a:spcPts val="0"/>
              </a:spcAft>
              <a:buClr>
                <a:srgbClr val="333333"/>
              </a:buClr>
              <a:buSzPct val="76470"/>
              <a:buFont typeface="Arial"/>
              <a:buNone/>
            </a:pPr>
            <a:endParaRPr dirty="0"/>
          </a:p>
          <a:p>
            <a:pPr marL="342900" lvl="0" indent="-342900" algn="l" rtl="0">
              <a:lnSpc>
                <a:spcPct val="90000"/>
              </a:lnSpc>
              <a:spcBef>
                <a:spcPts val="600"/>
              </a:spcBef>
              <a:spcAft>
                <a:spcPts val="0"/>
              </a:spcAft>
              <a:buClr>
                <a:srgbClr val="333333"/>
              </a:buClr>
              <a:buSzPct val="76470"/>
              <a:buFont typeface="Arial"/>
              <a:buChar char="•"/>
            </a:pPr>
            <a:r>
              <a:rPr lang="en-GB" dirty="0">
                <a:latin typeface="Open Sans"/>
                <a:ea typeface="Open Sans"/>
                <a:cs typeface="Open Sans"/>
                <a:sym typeface="Open Sans"/>
              </a:rPr>
              <a:t>Les </a:t>
            </a:r>
            <a:r>
              <a:rPr lang="en-GB" dirty="0" err="1">
                <a:latin typeface="Open Sans"/>
                <a:ea typeface="Open Sans"/>
                <a:cs typeface="Open Sans"/>
                <a:sym typeface="Open Sans"/>
              </a:rPr>
              <a:t>modèles</a:t>
            </a:r>
            <a:r>
              <a:rPr lang="en-GB" dirty="0">
                <a:latin typeface="Open Sans"/>
                <a:ea typeface="Open Sans"/>
                <a:cs typeface="Open Sans"/>
                <a:sym typeface="Open Sans"/>
              </a:rPr>
              <a:t> ne </a:t>
            </a:r>
            <a:r>
              <a:rPr lang="en-GB" dirty="0" err="1">
                <a:latin typeface="Open Sans"/>
                <a:ea typeface="Open Sans"/>
                <a:cs typeface="Open Sans"/>
                <a:sym typeface="Open Sans"/>
              </a:rPr>
              <a:t>prennent</a:t>
            </a:r>
            <a:r>
              <a:rPr lang="en-GB" dirty="0">
                <a:latin typeface="Open Sans"/>
                <a:ea typeface="Open Sans"/>
                <a:cs typeface="Open Sans"/>
                <a:sym typeface="Open Sans"/>
              </a:rPr>
              <a:t> pas de </a:t>
            </a:r>
            <a:r>
              <a:rPr lang="en-GB" dirty="0" err="1">
                <a:latin typeface="Open Sans"/>
                <a:ea typeface="Open Sans"/>
                <a:cs typeface="Open Sans"/>
                <a:sym typeface="Open Sans"/>
              </a:rPr>
              <a:t>décisions</a:t>
            </a:r>
            <a:r>
              <a:rPr lang="en-GB" dirty="0">
                <a:latin typeface="Open Sans"/>
                <a:ea typeface="Open Sans"/>
                <a:cs typeface="Open Sans"/>
                <a:sym typeface="Open Sans"/>
              </a:rPr>
              <a:t> ; </a:t>
            </a:r>
            <a:r>
              <a:rPr lang="en-GB" dirty="0" err="1">
                <a:latin typeface="Open Sans"/>
                <a:ea typeface="Open Sans"/>
                <a:cs typeface="Open Sans"/>
                <a:sym typeface="Open Sans"/>
              </a:rPr>
              <a:t>ce</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des </a:t>
            </a:r>
            <a:r>
              <a:rPr lang="en-GB" dirty="0" err="1">
                <a:latin typeface="Open Sans"/>
                <a:ea typeface="Open Sans"/>
                <a:cs typeface="Open Sans"/>
                <a:sym typeface="Open Sans"/>
              </a:rPr>
              <a:t>outils</a:t>
            </a:r>
            <a:r>
              <a:rPr lang="en-GB" dirty="0">
                <a:latin typeface="Open Sans"/>
                <a:ea typeface="Open Sans"/>
                <a:cs typeface="Open Sans"/>
                <a:sym typeface="Open Sans"/>
              </a:rPr>
              <a:t> qui </a:t>
            </a:r>
            <a:r>
              <a:rPr lang="en-GB" b="1" i="1" dirty="0" err="1">
                <a:latin typeface="Open Sans"/>
                <a:ea typeface="Open Sans"/>
                <a:cs typeface="Open Sans"/>
                <a:sym typeface="Open Sans"/>
              </a:rPr>
              <a:t>montrent</a:t>
            </a:r>
            <a:r>
              <a:rPr lang="en-GB" b="1" i="1" dirty="0">
                <a:latin typeface="Open Sans"/>
                <a:ea typeface="Open Sans"/>
                <a:cs typeface="Open Sans"/>
                <a:sym typeface="Open Sans"/>
              </a:rPr>
              <a:t> les </a:t>
            </a:r>
            <a:r>
              <a:rPr lang="en-GB" b="1" i="1" dirty="0" err="1">
                <a:latin typeface="Open Sans"/>
                <a:ea typeface="Open Sans"/>
                <a:cs typeface="Open Sans"/>
                <a:sym typeface="Open Sans"/>
              </a:rPr>
              <a:t>voies</a:t>
            </a:r>
            <a:r>
              <a:rPr lang="en-GB" b="1" i="1" dirty="0">
                <a:latin typeface="Open Sans"/>
                <a:ea typeface="Open Sans"/>
                <a:cs typeface="Open Sans"/>
                <a:sym typeface="Open Sans"/>
              </a:rPr>
              <a:t> et les </a:t>
            </a:r>
            <a:r>
              <a:rPr lang="en-GB" b="1" i="1" dirty="0" err="1">
                <a:latin typeface="Open Sans"/>
                <a:ea typeface="Open Sans"/>
                <a:cs typeface="Open Sans"/>
                <a:sym typeface="Open Sans"/>
              </a:rPr>
              <a:t>conséquences</a:t>
            </a:r>
            <a:r>
              <a:rPr lang="en-GB" b="1" i="1" dirty="0">
                <a:latin typeface="Open Sans"/>
                <a:ea typeface="Open Sans"/>
                <a:cs typeface="Open Sans"/>
                <a:sym typeface="Open Sans"/>
              </a:rPr>
              <a:t> de la prise de </a:t>
            </a:r>
            <a:r>
              <a:rPr lang="en-GB" b="1" i="1" dirty="0" err="1">
                <a:latin typeface="Open Sans"/>
                <a:ea typeface="Open Sans"/>
                <a:cs typeface="Open Sans"/>
                <a:sym typeface="Open Sans"/>
              </a:rPr>
              <a:t>décision</a:t>
            </a:r>
            <a:r>
              <a:rPr lang="en-GB" dirty="0">
                <a:latin typeface="Open Sans"/>
                <a:ea typeface="Open Sans"/>
                <a:cs typeface="Open Sans"/>
                <a:sym typeface="Open Sans"/>
              </a:rPr>
              <a:t>. </a:t>
            </a:r>
            <a:endParaRPr dirty="0"/>
          </a:p>
          <a:p>
            <a:pPr marL="342900" lvl="0" indent="-260350" algn="l" rtl="0">
              <a:lnSpc>
                <a:spcPct val="90000"/>
              </a:lnSpc>
              <a:spcBef>
                <a:spcPts val="600"/>
              </a:spcBef>
              <a:spcAft>
                <a:spcPts val="0"/>
              </a:spcAft>
              <a:buClr>
                <a:srgbClr val="333333"/>
              </a:buClr>
              <a:buSzPct val="76470"/>
              <a:buFont typeface="Arial"/>
              <a:buNone/>
            </a:pPr>
            <a:endParaRPr dirty="0">
              <a:latin typeface="Open Sans"/>
              <a:ea typeface="Open Sans"/>
              <a:cs typeface="Open Sans"/>
              <a:sym typeface="Open Sans"/>
            </a:endParaRPr>
          </a:p>
          <a:p>
            <a:pPr marL="342900" lvl="0" indent="-342900" algn="l" rtl="0">
              <a:lnSpc>
                <a:spcPct val="90000"/>
              </a:lnSpc>
              <a:spcBef>
                <a:spcPts val="600"/>
              </a:spcBef>
              <a:spcAft>
                <a:spcPts val="0"/>
              </a:spcAft>
              <a:buClr>
                <a:srgbClr val="333333"/>
              </a:buClr>
              <a:buSzPct val="76470"/>
              <a:buFont typeface="Arial"/>
              <a:buChar char="•"/>
            </a:pPr>
            <a:r>
              <a:rPr lang="en-GB" dirty="0"/>
              <a:t>Un </a:t>
            </a:r>
            <a:r>
              <a:rPr lang="en-GB" dirty="0" err="1"/>
              <a:t>modèle</a:t>
            </a:r>
            <a:r>
              <a:rPr lang="en-GB" dirty="0"/>
              <a:t> ne </a:t>
            </a:r>
            <a:r>
              <a:rPr lang="en-GB" dirty="0" err="1"/>
              <a:t>peut</a:t>
            </a:r>
            <a:r>
              <a:rPr lang="en-GB" dirty="0"/>
              <a:t> </a:t>
            </a:r>
            <a:r>
              <a:rPr lang="en-GB" dirty="0" err="1"/>
              <a:t>répondre</a:t>
            </a:r>
            <a:r>
              <a:rPr lang="en-GB" dirty="0"/>
              <a:t> </a:t>
            </a:r>
            <a:r>
              <a:rPr lang="en-GB" dirty="0" err="1"/>
              <a:t>qu'à</a:t>
            </a:r>
            <a:r>
              <a:rPr lang="en-GB" dirty="0"/>
              <a:t> la question pour </a:t>
            </a:r>
            <a:r>
              <a:rPr lang="en-GB" dirty="0" err="1"/>
              <a:t>laquelle</a:t>
            </a:r>
            <a:r>
              <a:rPr lang="en-GB" dirty="0"/>
              <a:t> </a:t>
            </a:r>
            <a:r>
              <a:rPr lang="en-GB" dirty="0" err="1"/>
              <a:t>il</a:t>
            </a:r>
            <a:r>
              <a:rPr lang="en-GB" dirty="0"/>
              <a:t> a </a:t>
            </a:r>
            <a:r>
              <a:rPr lang="en-GB" dirty="0" err="1"/>
              <a:t>été</a:t>
            </a:r>
            <a:r>
              <a:rPr lang="en-GB" dirty="0"/>
              <a:t> </a:t>
            </a:r>
            <a:r>
              <a:rPr lang="en-GB" dirty="0" err="1"/>
              <a:t>conçu</a:t>
            </a:r>
            <a:r>
              <a:rPr lang="en-GB" dirty="0"/>
              <a:t> à </a:t>
            </a:r>
            <a:r>
              <a:rPr lang="en-GB" dirty="0" err="1"/>
              <a:t>l'origine</a:t>
            </a:r>
            <a:r>
              <a:rPr lang="en-GB" dirty="0"/>
              <a:t>.</a:t>
            </a:r>
            <a:endParaRPr dirty="0"/>
          </a:p>
          <a:p>
            <a:pPr marL="537210" lvl="0" indent="-260350" algn="l" rtl="0">
              <a:lnSpc>
                <a:spcPct val="90000"/>
              </a:lnSpc>
              <a:spcBef>
                <a:spcPts val="0"/>
              </a:spcBef>
              <a:spcAft>
                <a:spcPts val="0"/>
              </a:spcAft>
              <a:buClr>
                <a:srgbClr val="333333"/>
              </a:buClr>
              <a:buSzPct val="76470"/>
              <a:buFont typeface="Arial"/>
              <a:buNone/>
            </a:pPr>
            <a:endParaRPr dirty="0">
              <a:solidFill>
                <a:srgbClr val="C00000"/>
              </a:solidFill>
            </a:endParaRPr>
          </a:p>
          <a:p>
            <a:pPr marL="0" lvl="0" indent="0" algn="l" rtl="0">
              <a:lnSpc>
                <a:spcPct val="90000"/>
              </a:lnSpc>
              <a:spcBef>
                <a:spcPts val="1000"/>
              </a:spcBef>
              <a:spcAft>
                <a:spcPts val="0"/>
              </a:spcAft>
              <a:buClr>
                <a:srgbClr val="333333"/>
              </a:buClr>
              <a:buSzPct val="7647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858078" y="555619"/>
            <a:ext cx="10515600" cy="1044826"/>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None/>
            </a:pPr>
            <a:r>
              <a:rPr lang="en-GB" dirty="0">
                <a:latin typeface="Open Sans"/>
                <a:ea typeface="Open Sans"/>
                <a:cs typeface="Open Sans"/>
                <a:sym typeface="Open Sans"/>
              </a:rPr>
              <a:t>Session 2.1 </a:t>
            </a:r>
            <a:r>
              <a:rPr lang="en-GB" dirty="0" err="1">
                <a:latin typeface="Open Sans"/>
                <a:ea typeface="Open Sans"/>
                <a:cs typeface="Open Sans"/>
                <a:sym typeface="Open Sans"/>
              </a:rPr>
              <a:t>Modèles</a:t>
            </a:r>
            <a:r>
              <a:rPr lang="en-GB" dirty="0">
                <a:latin typeface="Open Sans"/>
                <a:ea typeface="Open Sans"/>
                <a:cs typeface="Open Sans"/>
                <a:sym typeface="Open Sans"/>
              </a:rPr>
              <a:t> de </a:t>
            </a:r>
            <a:r>
              <a:rPr lang="en-GB" dirty="0" err="1">
                <a:latin typeface="Open Sans"/>
                <a:ea typeface="Open Sans"/>
                <a:cs typeface="Open Sans"/>
                <a:sym typeface="Open Sans"/>
              </a:rPr>
              <a:t>systèmes</a:t>
            </a:r>
            <a:r>
              <a:rPr lang="en-GB" dirty="0">
                <a:latin typeface="Open Sans"/>
                <a:ea typeface="Open Sans"/>
                <a:cs typeface="Open Sans"/>
                <a:sym typeface="Open Sans"/>
              </a:rPr>
              <a:t> </a:t>
            </a:r>
            <a:r>
              <a:rPr lang="en-GB" dirty="0" err="1">
                <a:latin typeface="Open Sans"/>
                <a:ea typeface="Open Sans"/>
                <a:cs typeface="Open Sans"/>
                <a:sym typeface="Open Sans"/>
              </a:rPr>
              <a:t>énergétiques</a:t>
            </a:r>
            <a:endParaRPr dirty="0"/>
          </a:p>
        </p:txBody>
      </p:sp>
      <p:sp>
        <p:nvSpPr>
          <p:cNvPr id="142" name="Google Shape;142;p4"/>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43" name="Google Shape;143;p4"/>
          <p:cNvSpPr txBox="1">
            <a:spLocks noGrp="1"/>
          </p:cNvSpPr>
          <p:nvPr>
            <p:ph type="body" idx="1"/>
          </p:nvPr>
        </p:nvSpPr>
        <p:spPr>
          <a:xfrm>
            <a:off x="922064" y="1494622"/>
            <a:ext cx="10351481" cy="5484741"/>
          </a:xfrm>
          <a:prstGeom prst="rect">
            <a:avLst/>
          </a:prstGeom>
          <a:noFill/>
          <a:ln>
            <a:noFill/>
          </a:ln>
        </p:spPr>
        <p:txBody>
          <a:bodyPr spcFirstLastPara="1" wrap="square" lIns="91425" tIns="91425" rIns="91425" bIns="91425" anchor="t" anchorCtr="0">
            <a:normAutofit/>
          </a:bodyPr>
          <a:lstStyle/>
          <a:p>
            <a:pPr marL="0" lvl="0" indent="0" algn="l" rtl="0">
              <a:lnSpc>
                <a:spcPct val="110000"/>
              </a:lnSpc>
              <a:spcBef>
                <a:spcPts val="0"/>
              </a:spcBef>
              <a:spcAft>
                <a:spcPts val="0"/>
              </a:spcAft>
              <a:buClr>
                <a:srgbClr val="333333"/>
              </a:buClr>
              <a:buSzPts val="1300"/>
              <a:buNone/>
            </a:pPr>
            <a:r>
              <a:rPr lang="en-GB" sz="1800" b="1" dirty="0">
                <a:solidFill>
                  <a:srgbClr val="9CC2E5"/>
                </a:solidFill>
                <a:latin typeface="Open Sans"/>
                <a:ea typeface="Open Sans"/>
                <a:cs typeface="Open Sans"/>
                <a:sym typeface="Open Sans"/>
              </a:rPr>
              <a:t>2.1.2. Classification des </a:t>
            </a:r>
            <a:r>
              <a:rPr lang="en-GB" sz="1800" b="1" dirty="0" err="1">
                <a:solidFill>
                  <a:srgbClr val="9CC2E5"/>
                </a:solidFill>
                <a:latin typeface="Open Sans"/>
                <a:ea typeface="Open Sans"/>
                <a:cs typeface="Open Sans"/>
                <a:sym typeface="Open Sans"/>
              </a:rPr>
              <a:t>modèles</a:t>
            </a:r>
            <a:r>
              <a:rPr lang="en-GB" sz="1800" b="1" dirty="0">
                <a:solidFill>
                  <a:srgbClr val="9CC2E5"/>
                </a:solidFill>
                <a:latin typeface="Open Sans"/>
                <a:ea typeface="Open Sans"/>
                <a:cs typeface="Open Sans"/>
                <a:sym typeface="Open Sans"/>
              </a:rPr>
              <a:t> de </a:t>
            </a:r>
            <a:r>
              <a:rPr lang="en-GB" sz="1800" b="1" dirty="0" err="1">
                <a:solidFill>
                  <a:srgbClr val="9CC2E5"/>
                </a:solidFill>
                <a:latin typeface="Open Sans"/>
                <a:ea typeface="Open Sans"/>
                <a:cs typeface="Open Sans"/>
                <a:sym typeface="Open Sans"/>
              </a:rPr>
              <a:t>systèmes</a:t>
            </a:r>
            <a:r>
              <a:rPr lang="en-GB" sz="1800" b="1" dirty="0">
                <a:solidFill>
                  <a:srgbClr val="9CC2E5"/>
                </a:solidFill>
                <a:latin typeface="Open Sans"/>
                <a:ea typeface="Open Sans"/>
                <a:cs typeface="Open Sans"/>
                <a:sym typeface="Open Sans"/>
              </a:rPr>
              <a:t> </a:t>
            </a:r>
            <a:r>
              <a:rPr lang="en-GB" sz="1800" b="1" dirty="0" err="1">
                <a:solidFill>
                  <a:srgbClr val="9CC2E5"/>
                </a:solidFill>
                <a:latin typeface="Open Sans"/>
                <a:ea typeface="Open Sans"/>
                <a:cs typeface="Open Sans"/>
                <a:sym typeface="Open Sans"/>
              </a:rPr>
              <a:t>énergétiques</a:t>
            </a:r>
            <a:endParaRPr sz="1800" b="1" dirty="0">
              <a:solidFill>
                <a:srgbClr val="9CC2E5"/>
              </a:solidFill>
              <a:latin typeface="Open Sans"/>
              <a:ea typeface="Open Sans"/>
              <a:cs typeface="Open Sans"/>
              <a:sym typeface="Open Sans"/>
            </a:endParaRPr>
          </a:p>
          <a:p>
            <a:pPr marL="0" lvl="0" indent="0" algn="l" rtl="0">
              <a:lnSpc>
                <a:spcPct val="110000"/>
              </a:lnSpc>
              <a:spcBef>
                <a:spcPts val="0"/>
              </a:spcBef>
              <a:spcAft>
                <a:spcPts val="0"/>
              </a:spcAft>
              <a:buClr>
                <a:srgbClr val="333333"/>
              </a:buClr>
              <a:buSzPts val="1300"/>
              <a:buNone/>
            </a:pPr>
            <a:endParaRPr sz="900" dirty="0">
              <a:solidFill>
                <a:srgbClr val="9CC2E5"/>
              </a:solidFill>
            </a:endParaRPr>
          </a:p>
          <a:p>
            <a:pPr marL="0" lvl="0" indent="0" algn="l" rtl="0">
              <a:lnSpc>
                <a:spcPct val="110000"/>
              </a:lnSpc>
              <a:spcBef>
                <a:spcPts val="600"/>
              </a:spcBef>
              <a:spcAft>
                <a:spcPts val="0"/>
              </a:spcAft>
              <a:buClr>
                <a:srgbClr val="333333"/>
              </a:buClr>
              <a:buSzPts val="1300"/>
              <a:buNone/>
            </a:pPr>
            <a:r>
              <a:rPr lang="en-GB" sz="1700" dirty="0">
                <a:latin typeface="Open Sans"/>
                <a:ea typeface="Open Sans"/>
                <a:cs typeface="Open Sans"/>
                <a:sym typeface="Open Sans"/>
              </a:rPr>
              <a:t>Il </a:t>
            </a:r>
            <a:r>
              <a:rPr lang="en-GB" sz="1700" dirty="0" err="1">
                <a:latin typeface="Open Sans"/>
                <a:ea typeface="Open Sans"/>
                <a:cs typeface="Open Sans"/>
                <a:sym typeface="Open Sans"/>
              </a:rPr>
              <a:t>n'existe</a:t>
            </a:r>
            <a:r>
              <a:rPr lang="en-GB" sz="1700" dirty="0">
                <a:latin typeface="Open Sans"/>
                <a:ea typeface="Open Sans"/>
                <a:cs typeface="Open Sans"/>
                <a:sym typeface="Open Sans"/>
              </a:rPr>
              <a:t> pas de classification unique. Les </a:t>
            </a:r>
            <a:r>
              <a:rPr lang="en-GB" sz="1700" dirty="0" err="1">
                <a:latin typeface="Open Sans"/>
                <a:ea typeface="Open Sans"/>
                <a:cs typeface="Open Sans"/>
                <a:sym typeface="Open Sans"/>
              </a:rPr>
              <a:t>modèles</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systèmes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énergétiques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peuvent</a:t>
            </a:r>
            <a:r>
              <a:rPr lang="en-GB" sz="1700" dirty="0">
                <a:latin typeface="Open Sans"/>
                <a:ea typeface="Open Sans"/>
                <a:cs typeface="Open Sans"/>
                <a:sym typeface="Open Sans"/>
              </a:rPr>
              <a:t> </a:t>
            </a:r>
            <a:r>
              <a:rPr lang="en-GB" sz="1700" dirty="0" err="1">
                <a:latin typeface="Open Sans"/>
                <a:ea typeface="Open Sans"/>
                <a:cs typeface="Open Sans"/>
                <a:sym typeface="Open Sans"/>
              </a:rPr>
              <a:t>être</a:t>
            </a:r>
            <a:r>
              <a:rPr lang="en-GB" sz="1700" dirty="0">
                <a:latin typeface="Open Sans"/>
                <a:ea typeface="Open Sans"/>
                <a:cs typeface="Open Sans"/>
                <a:sym typeface="Open Sans"/>
              </a:rPr>
              <a:t> </a:t>
            </a:r>
            <a:r>
              <a:rPr lang="en-GB" sz="1700" dirty="0" err="1">
                <a:latin typeface="Open Sans"/>
                <a:ea typeface="Open Sans"/>
                <a:cs typeface="Open Sans"/>
                <a:sym typeface="Open Sans"/>
              </a:rPr>
              <a:t>classés</a:t>
            </a:r>
            <a:r>
              <a:rPr lang="en-GB" sz="1700" dirty="0">
                <a:latin typeface="Open Sans"/>
                <a:ea typeface="Open Sans"/>
                <a:cs typeface="Open Sans"/>
                <a:sym typeface="Open Sans"/>
              </a:rPr>
              <a:t> </a:t>
            </a:r>
            <a:r>
              <a:rPr lang="en-GB" sz="1700" dirty="0" err="1">
                <a:latin typeface="Open Sans"/>
                <a:ea typeface="Open Sans"/>
                <a:cs typeface="Open Sans"/>
                <a:sym typeface="Open Sans"/>
              </a:rPr>
              <a:t>selon</a:t>
            </a:r>
            <a:r>
              <a:rPr lang="en-GB" sz="1700" dirty="0">
                <a:latin typeface="Open Sans"/>
                <a:ea typeface="Open Sans"/>
                <a:cs typeface="Open Sans"/>
                <a:sym typeface="Open Sans"/>
              </a:rPr>
              <a:t> [1] :</a:t>
            </a:r>
            <a:endParaRPr sz="1700" dirty="0"/>
          </a:p>
          <a:p>
            <a:pPr marL="537210" lvl="0" indent="-342900" algn="l" rtl="0">
              <a:lnSpc>
                <a:spcPct val="110000"/>
              </a:lnSpc>
              <a:spcBef>
                <a:spcPts val="600"/>
              </a:spcBef>
              <a:spcAft>
                <a:spcPts val="0"/>
              </a:spcAft>
              <a:buClr>
                <a:schemeClr val="dk1"/>
              </a:buClr>
              <a:buSzPts val="1300"/>
              <a:buFont typeface="Arial"/>
              <a:buChar char="•"/>
            </a:pPr>
            <a:r>
              <a:rPr lang="en-GB" sz="1700" b="1" dirty="0" err="1">
                <a:latin typeface="Open Sans"/>
                <a:ea typeface="Open Sans"/>
                <a:cs typeface="Open Sans"/>
                <a:sym typeface="Open Sans"/>
              </a:rPr>
              <a:t>Objectif</a:t>
            </a:r>
            <a:r>
              <a:rPr lang="en-GB" sz="1700" b="1" dirty="0">
                <a:latin typeface="Open Sans"/>
                <a:ea typeface="Open Sans"/>
                <a:cs typeface="Open Sans"/>
                <a:sym typeface="Open Sans"/>
              </a:rPr>
              <a:t> </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prévision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planification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évaluation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environnementale</a:t>
            </a:r>
            <a:r>
              <a:rPr lang="en-GB" sz="1700" dirty="0">
                <a:latin typeface="Open Sans"/>
                <a:ea typeface="Open Sans"/>
                <a:cs typeface="Open Sans"/>
                <a:sym typeface="Open Sans"/>
              </a:rPr>
              <a:t>, ...</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b="1" dirty="0"/>
              <a:t>Structure et champ </a:t>
            </a:r>
            <a:r>
              <a:rPr lang="en-GB" sz="1700" b="1" dirty="0" err="1"/>
              <a:t>d'application</a:t>
            </a:r>
            <a:r>
              <a:rPr lang="en-GB" sz="1700" b="1" dirty="0"/>
              <a:t> </a:t>
            </a:r>
            <a:r>
              <a:rPr lang="en-GB" sz="1700" dirty="0"/>
              <a:t>: description des </a:t>
            </a:r>
            <a:r>
              <a:rPr lang="en-GB" sz="1700" dirty="0" err="1"/>
              <a:t>secteurs</a:t>
            </a:r>
            <a:r>
              <a:rPr lang="en-GB" sz="1700" dirty="0"/>
              <a:t> non </a:t>
            </a:r>
            <a:r>
              <a:rPr lang="en-GB" sz="1700" dirty="0" err="1"/>
              <a:t>énergétiques</a:t>
            </a:r>
            <a:r>
              <a:rPr lang="en-GB" sz="1700" dirty="0"/>
              <a:t>, </a:t>
            </a:r>
            <a:r>
              <a:rPr lang="en-GB" sz="1700" dirty="0" err="1"/>
              <a:t>offre</a:t>
            </a:r>
            <a:r>
              <a:rPr lang="en-GB" sz="1700" dirty="0"/>
              <a:t>/</a:t>
            </a:r>
            <a:r>
              <a:rPr lang="en-GB" sz="1700" dirty="0" err="1"/>
              <a:t>demande</a:t>
            </a:r>
            <a:r>
              <a:rPr lang="en-GB" sz="1700" dirty="0"/>
              <a:t>, ...</a:t>
            </a:r>
            <a:endParaRPr dirty="0"/>
          </a:p>
          <a:p>
            <a:pPr marL="537210" lvl="0" indent="-342900" algn="l" rtl="0">
              <a:lnSpc>
                <a:spcPct val="110000"/>
              </a:lnSpc>
              <a:spcBef>
                <a:spcPts val="0"/>
              </a:spcBef>
              <a:spcAft>
                <a:spcPts val="0"/>
              </a:spcAft>
              <a:buClr>
                <a:schemeClr val="dk1"/>
              </a:buClr>
              <a:buSzPts val="1300"/>
              <a:buFont typeface="Arial"/>
              <a:buChar char="•"/>
            </a:pPr>
            <a:r>
              <a:rPr lang="en-GB" sz="1700" b="1" dirty="0" err="1">
                <a:latin typeface="Open Sans"/>
                <a:ea typeface="Open Sans"/>
                <a:cs typeface="Open Sans"/>
                <a:sym typeface="Open Sans"/>
              </a:rPr>
              <a:t>Couverture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géographique</a:t>
            </a:r>
            <a:r>
              <a:rPr lang="en-GB" sz="1700" b="1" dirty="0">
                <a:latin typeface="Open Sans"/>
                <a:ea typeface="Open Sans"/>
                <a:cs typeface="Open Sans"/>
                <a:sym typeface="Open Sans"/>
              </a:rPr>
              <a:t> </a:t>
            </a:r>
            <a:r>
              <a:rPr lang="en-GB" sz="1700" dirty="0">
                <a:latin typeface="Open Sans"/>
                <a:ea typeface="Open Sans"/>
                <a:cs typeface="Open Sans"/>
                <a:sym typeface="Open Sans"/>
              </a:rPr>
              <a:t>: d'un </a:t>
            </a:r>
            <a:r>
              <a:rPr lang="en-GB" sz="1700" dirty="0" err="1">
                <a:latin typeface="Open Sans"/>
                <a:ea typeface="Open Sans"/>
                <a:cs typeface="Open Sans"/>
                <a:sym typeface="Open Sans"/>
              </a:rPr>
              <a:t>projet</a:t>
            </a:r>
            <a:r>
              <a:rPr lang="en-GB" sz="1700" dirty="0">
                <a:latin typeface="Open Sans"/>
                <a:ea typeface="Open Sans"/>
                <a:cs typeface="Open Sans"/>
                <a:sym typeface="Open Sans"/>
              </a:rPr>
              <a:t> unique à un </a:t>
            </a:r>
            <a:r>
              <a:rPr lang="en-GB" sz="1700" dirty="0" err="1">
                <a:latin typeface="Open Sans"/>
                <a:ea typeface="Open Sans"/>
                <a:cs typeface="Open Sans"/>
                <a:sym typeface="Open Sans"/>
              </a:rPr>
              <a:t>projet</a:t>
            </a:r>
            <a:r>
              <a:rPr lang="en-GB" sz="1700" dirty="0">
                <a:latin typeface="Open Sans"/>
                <a:ea typeface="Open Sans"/>
                <a:cs typeface="Open Sans"/>
                <a:sym typeface="Open Sans"/>
              </a:rPr>
              <a:t> global </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b="1" dirty="0">
                <a:latin typeface="Open Sans"/>
                <a:ea typeface="Open Sans"/>
                <a:cs typeface="Open Sans"/>
                <a:sym typeface="Open Sans"/>
              </a:rPr>
              <a:t>Horizon </a:t>
            </a:r>
            <a:r>
              <a:rPr lang="en-GB" sz="1700" b="1" dirty="0" err="1">
                <a:latin typeface="Open Sans"/>
                <a:ea typeface="Open Sans"/>
                <a:cs typeface="Open Sans"/>
                <a:sym typeface="Open Sans"/>
              </a:rPr>
              <a:t>temporel</a:t>
            </a:r>
            <a:r>
              <a:rPr lang="en-GB" sz="1700" b="1" dirty="0">
                <a:latin typeface="Open Sans"/>
                <a:ea typeface="Open Sans"/>
                <a:cs typeface="Open Sans"/>
                <a:sym typeface="Open Sans"/>
              </a:rPr>
              <a:t> </a:t>
            </a:r>
            <a:r>
              <a:rPr lang="en-GB" sz="1700" dirty="0">
                <a:latin typeface="Open Sans"/>
                <a:ea typeface="Open Sans"/>
                <a:cs typeface="Open Sans"/>
                <a:sym typeface="Open Sans"/>
              </a:rPr>
              <a:t>: court, </a:t>
            </a:r>
            <a:r>
              <a:rPr lang="en-GB" sz="1700" dirty="0" err="1">
                <a:latin typeface="Open Sans"/>
                <a:ea typeface="Open Sans"/>
                <a:cs typeface="Open Sans"/>
                <a:sym typeface="Open Sans"/>
              </a:rPr>
              <a:t>moyen</a:t>
            </a:r>
            <a:r>
              <a:rPr lang="en-GB" sz="1700" dirty="0">
                <a:latin typeface="Open Sans"/>
                <a:ea typeface="Open Sans"/>
                <a:cs typeface="Open Sans"/>
                <a:sym typeface="Open Sans"/>
              </a:rPr>
              <a:t> </a:t>
            </a:r>
            <a:r>
              <a:rPr lang="en-GB" sz="1700" dirty="0" err="1">
                <a:latin typeface="Open Sans"/>
                <a:ea typeface="Open Sans"/>
                <a:cs typeface="Open Sans"/>
                <a:sym typeface="Open Sans"/>
              </a:rPr>
              <a:t>ou</a:t>
            </a:r>
            <a:r>
              <a:rPr lang="en-GB" sz="1700" dirty="0">
                <a:latin typeface="Open Sans"/>
                <a:ea typeface="Open Sans"/>
                <a:cs typeface="Open Sans"/>
                <a:sym typeface="Open Sans"/>
              </a:rPr>
              <a:t> long </a:t>
            </a:r>
            <a:r>
              <a:rPr lang="en-GB" sz="1700" dirty="0" err="1">
                <a:latin typeface="Open Sans"/>
                <a:ea typeface="Open Sans"/>
                <a:cs typeface="Open Sans"/>
                <a:sym typeface="Open Sans"/>
              </a:rPr>
              <a:t>terme</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b="1" dirty="0">
                <a:latin typeface="Open Sans"/>
                <a:ea typeface="Open Sans"/>
                <a:cs typeface="Open Sans"/>
                <a:sym typeface="Open Sans"/>
              </a:rPr>
              <a:t>Pas de temps </a:t>
            </a:r>
            <a:r>
              <a:rPr lang="en-GB" sz="1700" dirty="0">
                <a:latin typeface="Open Sans"/>
                <a:ea typeface="Open Sans"/>
                <a:cs typeface="Open Sans"/>
                <a:sym typeface="Open Sans"/>
              </a:rPr>
              <a:t>: </a:t>
            </a:r>
            <a:r>
              <a:rPr lang="en-GB" sz="1700" dirty="0" err="1">
                <a:latin typeface="Open Sans"/>
                <a:ea typeface="Open Sans"/>
                <a:cs typeface="Open Sans"/>
                <a:sym typeface="Open Sans"/>
              </a:rPr>
              <a:t>peut</a:t>
            </a:r>
            <a:r>
              <a:rPr lang="en-GB" sz="1700" dirty="0">
                <a:latin typeface="Open Sans"/>
                <a:ea typeface="Open Sans"/>
                <a:cs typeface="Open Sans"/>
                <a:sym typeface="Open Sans"/>
              </a:rPr>
              <a:t> </a:t>
            </a:r>
            <a:r>
              <a:rPr lang="en-GB" sz="1700" dirty="0" err="1">
                <a:latin typeface="Open Sans"/>
                <a:ea typeface="Open Sans"/>
                <a:cs typeface="Open Sans"/>
                <a:sym typeface="Open Sans"/>
              </a:rPr>
              <a:t>varier</a:t>
            </a:r>
            <a:r>
              <a:rPr lang="en-GB" sz="1700" dirty="0">
                <a:latin typeface="Open Sans"/>
                <a:ea typeface="Open Sans"/>
                <a:cs typeface="Open Sans"/>
                <a:sym typeface="Open Sans"/>
              </a:rPr>
              <a:t> </a:t>
            </a:r>
            <a:r>
              <a:rPr lang="en-GB" sz="1700" dirty="0" err="1">
                <a:latin typeface="Open Sans"/>
                <a:ea typeface="Open Sans"/>
                <a:cs typeface="Open Sans"/>
                <a:sym typeface="Open Sans"/>
              </a:rPr>
              <a:t>d'une</a:t>
            </a:r>
            <a:r>
              <a:rPr lang="en-GB" sz="1700" dirty="0">
                <a:latin typeface="Open Sans"/>
                <a:ea typeface="Open Sans"/>
                <a:cs typeface="Open Sans"/>
                <a:sym typeface="Open Sans"/>
              </a:rPr>
              <a:t> minute à </a:t>
            </a:r>
            <a:r>
              <a:rPr lang="en-GB" sz="1700" dirty="0" err="1">
                <a:latin typeface="Open Sans"/>
                <a:ea typeface="Open Sans"/>
                <a:cs typeface="Open Sans"/>
                <a:sym typeface="Open Sans"/>
              </a:rPr>
              <a:t>l'autre</a:t>
            </a:r>
            <a:r>
              <a:rPr lang="en-GB" sz="1700" dirty="0">
                <a:latin typeface="Open Sans"/>
                <a:ea typeface="Open Sans"/>
                <a:cs typeface="Open Sans"/>
                <a:sym typeface="Open Sans"/>
              </a:rPr>
              <a:t>, à </a:t>
            </a:r>
            <a:r>
              <a:rPr lang="en-GB" sz="1700" dirty="0" err="1">
                <a:latin typeface="Open Sans"/>
                <a:ea typeface="Open Sans"/>
                <a:cs typeface="Open Sans"/>
                <a:sym typeface="Open Sans"/>
              </a:rPr>
              <a:t>plusieurs</a:t>
            </a:r>
            <a:r>
              <a:rPr lang="en-GB" sz="1700" dirty="0">
                <a:latin typeface="Open Sans"/>
                <a:ea typeface="Open Sans"/>
                <a:cs typeface="Open Sans"/>
                <a:sym typeface="Open Sans"/>
              </a:rPr>
              <a:t> </a:t>
            </a:r>
            <a:r>
              <a:rPr lang="en-GB" sz="1700" dirty="0" err="1">
                <a:latin typeface="Open Sans"/>
                <a:ea typeface="Open Sans"/>
                <a:cs typeface="Open Sans"/>
                <a:sym typeface="Open Sans"/>
              </a:rPr>
              <a:t>années</a:t>
            </a:r>
            <a:r>
              <a:rPr lang="en-GB" sz="1700" dirty="0">
                <a:latin typeface="Open Sans"/>
                <a:ea typeface="Open Sans"/>
                <a:cs typeface="Open Sans"/>
                <a:sym typeface="Open Sans"/>
              </a:rPr>
              <a:t> </a:t>
            </a:r>
            <a:endParaRPr sz="1700" dirty="0">
              <a:latin typeface="Open Sans"/>
              <a:ea typeface="Open Sans"/>
              <a:cs typeface="Open Sans"/>
              <a:sym typeface="Open Sans"/>
            </a:endParaRPr>
          </a:p>
          <a:p>
            <a:pPr marL="537210" lvl="0" indent="-342900" algn="l" rtl="0">
              <a:lnSpc>
                <a:spcPct val="110000"/>
              </a:lnSpc>
              <a:spcBef>
                <a:spcPts val="0"/>
              </a:spcBef>
              <a:spcAft>
                <a:spcPts val="0"/>
              </a:spcAft>
              <a:buClr>
                <a:schemeClr val="dk1"/>
              </a:buClr>
              <a:buSzPts val="1300"/>
              <a:buFont typeface="Arial"/>
              <a:buChar char="•"/>
            </a:pPr>
            <a:r>
              <a:rPr lang="en-GB" sz="1700" b="1" dirty="0">
                <a:latin typeface="Open Sans"/>
                <a:ea typeface="Open Sans"/>
                <a:cs typeface="Open Sans"/>
                <a:sym typeface="Open Sans"/>
              </a:rPr>
              <a:t>Type de </a:t>
            </a:r>
            <a:r>
              <a:rPr lang="en-GB" sz="1700" b="1" dirty="0" err="1">
                <a:latin typeface="Open Sans"/>
                <a:ea typeface="Open Sans"/>
                <a:cs typeface="Open Sans"/>
                <a:sym typeface="Open Sans"/>
              </a:rPr>
              <a:t>technologie</a:t>
            </a:r>
            <a:r>
              <a:rPr lang="en-GB" sz="1700" b="1" dirty="0">
                <a:latin typeface="Open Sans"/>
                <a:ea typeface="Open Sans"/>
                <a:cs typeface="Open Sans"/>
                <a:sym typeface="Open Sans"/>
              </a:rPr>
              <a:t> </a:t>
            </a:r>
            <a:r>
              <a:rPr lang="en-GB" sz="1700" dirty="0">
                <a:latin typeface="Open Sans"/>
                <a:ea typeface="Open Sans"/>
                <a:cs typeface="Open Sans"/>
                <a:sym typeface="Open Sans"/>
              </a:rPr>
              <a:t>: technologies </a:t>
            </a:r>
            <a:r>
              <a:rPr lang="en-GB" sz="1700" dirty="0" err="1">
                <a:latin typeface="Open Sans"/>
                <a:ea typeface="Open Sans"/>
                <a:cs typeface="Open Sans"/>
                <a:sym typeface="Open Sans"/>
              </a:rPr>
              <a:t>renouvelables</a:t>
            </a:r>
            <a:r>
              <a:rPr lang="en-GB" sz="1700" dirty="0">
                <a:latin typeface="Open Sans"/>
                <a:ea typeface="Open Sans"/>
                <a:cs typeface="Open Sans"/>
                <a:sym typeface="Open Sans"/>
              </a:rPr>
              <a:t>, technologies de </a:t>
            </a:r>
            <a:r>
              <a:rPr lang="en-GB" sz="1700" dirty="0" err="1">
                <a:latin typeface="Open Sans"/>
                <a:ea typeface="Open Sans"/>
                <a:cs typeface="Open Sans"/>
                <a:sym typeface="Open Sans"/>
              </a:rPr>
              <a:t>stockage</a:t>
            </a:r>
            <a:r>
              <a:rPr lang="en-GB" sz="1700" dirty="0">
                <a:latin typeface="Open Sans"/>
                <a:ea typeface="Open Sans"/>
                <a:cs typeface="Open Sans"/>
                <a:sym typeface="Open Sans"/>
              </a:rPr>
              <a:t>, ...</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b="1" dirty="0" err="1"/>
              <a:t>Approche</a:t>
            </a:r>
            <a:r>
              <a:rPr lang="en-GB" sz="1700" b="1" dirty="0"/>
              <a:t> </a:t>
            </a:r>
            <a:r>
              <a:rPr lang="en-GB" sz="1700" b="1" dirty="0" err="1"/>
              <a:t>analytique</a:t>
            </a:r>
            <a:r>
              <a:rPr lang="en-GB" sz="1700" b="1" dirty="0"/>
              <a:t> </a:t>
            </a:r>
            <a:r>
              <a:rPr lang="en-GB" sz="1700" dirty="0"/>
              <a:t>: </a:t>
            </a:r>
            <a:r>
              <a:rPr lang="en-GB" sz="1700" dirty="0" err="1"/>
              <a:t>descendante</a:t>
            </a:r>
            <a:r>
              <a:rPr lang="en-GB" sz="1700" dirty="0"/>
              <a:t>, </a:t>
            </a:r>
            <a:r>
              <a:rPr lang="en-GB" sz="1700" dirty="0" err="1"/>
              <a:t>ascendante</a:t>
            </a:r>
            <a:r>
              <a:rPr lang="en-GB" sz="1700" dirty="0"/>
              <a:t>, ...</a:t>
            </a:r>
            <a:endParaRPr dirty="0"/>
          </a:p>
          <a:p>
            <a:pPr marL="537210" lvl="0" indent="-342900" algn="l" rtl="0">
              <a:lnSpc>
                <a:spcPct val="110000"/>
              </a:lnSpc>
              <a:spcBef>
                <a:spcPts val="0"/>
              </a:spcBef>
              <a:spcAft>
                <a:spcPts val="0"/>
              </a:spcAft>
              <a:buClr>
                <a:schemeClr val="dk1"/>
              </a:buClr>
              <a:buSzPts val="1300"/>
              <a:buFont typeface="Arial"/>
              <a:buChar char="•"/>
            </a:pPr>
            <a:r>
              <a:rPr lang="en-GB" sz="1700" b="1" dirty="0" err="1">
                <a:latin typeface="Open Sans"/>
                <a:ea typeface="Open Sans"/>
                <a:cs typeface="Open Sans"/>
                <a:sym typeface="Open Sans"/>
              </a:rPr>
              <a:t>Méthodologie</a:t>
            </a:r>
            <a:r>
              <a:rPr lang="en-GB" sz="1700" b="1" dirty="0">
                <a:latin typeface="Open Sans"/>
                <a:ea typeface="Open Sans"/>
                <a:cs typeface="Open Sans"/>
                <a:sym typeface="Open Sans"/>
              </a:rPr>
              <a:t> sous-</a:t>
            </a:r>
            <a:r>
              <a:rPr lang="en-GB" sz="1700" b="1" dirty="0" err="1">
                <a:latin typeface="Open Sans"/>
                <a:ea typeface="Open Sans"/>
                <a:cs typeface="Open Sans"/>
                <a:sym typeface="Open Sans"/>
              </a:rPr>
              <a:t>jacente</a:t>
            </a:r>
            <a:r>
              <a:rPr lang="en-GB" sz="1700" b="1" dirty="0">
                <a:latin typeface="Open Sans"/>
                <a:ea typeface="Open Sans"/>
                <a:cs typeface="Open Sans"/>
                <a:sym typeface="Open Sans"/>
              </a:rPr>
              <a:t> </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équilibre</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économique</a:t>
            </a:r>
            <a:r>
              <a:rPr lang="en-GB" sz="1700" dirty="0">
                <a:latin typeface="Open Sans"/>
                <a:ea typeface="Open Sans"/>
                <a:cs typeface="Open Sans"/>
                <a:sym typeface="Open Sans"/>
              </a:rPr>
              <a:t>, simulation, optimisation, </a:t>
            </a:r>
            <a:r>
              <a:rPr lang="en-GB" sz="1700" dirty="0" err="1">
                <a:latin typeface="Open Sans"/>
                <a:ea typeface="Open Sans"/>
                <a:cs typeface="Open Sans"/>
                <a:sym typeface="Open Sans"/>
              </a:rPr>
              <a:t>stochastique</a:t>
            </a:r>
            <a:r>
              <a:rPr lang="en-GB" sz="1700" dirty="0">
                <a:latin typeface="Open Sans"/>
                <a:ea typeface="Open Sans"/>
                <a:cs typeface="Open Sans"/>
                <a:sym typeface="Open Sans"/>
              </a:rPr>
              <a:t>, ...</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b="1" dirty="0" err="1">
                <a:latin typeface="Open Sans"/>
                <a:ea typeface="Open Sans"/>
                <a:cs typeface="Open Sans"/>
                <a:sym typeface="Open Sans"/>
              </a:rPr>
              <a:t>Approche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mathématique</a:t>
            </a:r>
            <a:r>
              <a:rPr lang="en-GB" sz="1700" b="1" dirty="0">
                <a:latin typeface="Open Sans"/>
                <a:ea typeface="Open Sans"/>
                <a:cs typeface="Open Sans"/>
                <a:sym typeface="Open Sans"/>
              </a:rPr>
              <a:t> </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programmation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linéaire</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programmation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linéaire</a:t>
            </a:r>
            <a:r>
              <a:rPr lang="en-GB" sz="1700" dirty="0">
                <a:latin typeface="Open Sans"/>
                <a:ea typeface="Open Sans"/>
                <a:cs typeface="Open Sans"/>
                <a:sym typeface="Open Sans"/>
              </a:rPr>
              <a:t> </a:t>
            </a:r>
            <a:r>
              <a:rPr lang="en-GB" sz="1700" dirty="0" err="1">
                <a:latin typeface="Open Sans"/>
                <a:ea typeface="Open Sans"/>
                <a:cs typeface="Open Sans"/>
                <a:sym typeface="Open Sans"/>
              </a:rPr>
              <a:t>mixte</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programmation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dynamique</a:t>
            </a:r>
            <a:r>
              <a:rPr lang="en-GB" sz="1700" dirty="0">
                <a:latin typeface="Open Sans"/>
                <a:ea typeface="Open Sans"/>
                <a:cs typeface="Open Sans"/>
                <a:sym typeface="Open Sans"/>
              </a:rPr>
              <a:t>, </a:t>
            </a:r>
            <a:r>
              <a:rPr lang="en-GB" sz="1700" dirty="0" err="1">
                <a:latin typeface="Open Sans"/>
                <a:ea typeface="Open Sans"/>
                <a:cs typeface="Open Sans"/>
                <a:sym typeface="Open Sans"/>
              </a:rPr>
              <a:t>logique</a:t>
            </a:r>
            <a:r>
              <a:rPr lang="en-GB" sz="1700" dirty="0">
                <a:latin typeface="Open Sans"/>
                <a:ea typeface="Open Sans"/>
                <a:cs typeface="Open Sans"/>
                <a:sym typeface="Open Sans"/>
              </a:rPr>
              <a:t> </a:t>
            </a:r>
            <a:r>
              <a:rPr lang="en-GB" sz="1700" dirty="0" err="1">
                <a:latin typeface="Open Sans"/>
                <a:ea typeface="Open Sans"/>
                <a:cs typeface="Open Sans"/>
                <a:sym typeface="Open Sans"/>
              </a:rPr>
              <a:t>floue</a:t>
            </a:r>
            <a:r>
              <a:rPr lang="en-GB" sz="1700" dirty="0">
                <a:latin typeface="Open Sans"/>
                <a:ea typeface="Open Sans"/>
                <a:cs typeface="Open Sans"/>
                <a:sym typeface="Open Sans"/>
              </a:rPr>
              <a:t>, </a:t>
            </a:r>
            <a:r>
              <a:rPr lang="en-GB" sz="1700" dirty="0" err="1">
                <a:latin typeface="Open Sans"/>
                <a:ea typeface="Open Sans"/>
                <a:cs typeface="Open Sans"/>
                <a:sym typeface="Open Sans"/>
              </a:rPr>
              <a:t>programmation</a:t>
            </a:r>
            <a:r>
              <a:rPr lang="en-GB" sz="1700" dirty="0">
                <a:latin typeface="Open Sans"/>
                <a:ea typeface="Open Sans"/>
                <a:cs typeface="Open Sans"/>
                <a:sym typeface="Open Sans"/>
              </a:rPr>
              <a:t> </a:t>
            </a:r>
            <a:r>
              <a:rPr lang="en-GB" sz="1700" dirty="0" err="1">
                <a:latin typeface="Open Sans"/>
                <a:ea typeface="Open Sans"/>
                <a:cs typeface="Open Sans"/>
                <a:sym typeface="Open Sans"/>
              </a:rPr>
              <a:t>basée</a:t>
            </a:r>
            <a:r>
              <a:rPr lang="en-GB" sz="1700" dirty="0">
                <a:latin typeface="Open Sans"/>
                <a:ea typeface="Open Sans"/>
                <a:cs typeface="Open Sans"/>
                <a:sym typeface="Open Sans"/>
              </a:rPr>
              <a:t> </a:t>
            </a:r>
            <a:r>
              <a:rPr lang="en-GB" sz="1700" dirty="0" err="1">
                <a:latin typeface="Open Sans"/>
                <a:ea typeface="Open Sans"/>
                <a:cs typeface="Open Sans"/>
                <a:sym typeface="Open Sans"/>
              </a:rPr>
              <a:t>sur</a:t>
            </a:r>
            <a:r>
              <a:rPr lang="en-GB" sz="1700" dirty="0">
                <a:latin typeface="Open Sans"/>
                <a:ea typeface="Open Sans"/>
                <a:cs typeface="Open Sans"/>
                <a:sym typeface="Open Sans"/>
              </a:rPr>
              <a:t> les agents, ...</a:t>
            </a:r>
            <a:endParaRPr sz="1700" dirty="0"/>
          </a:p>
          <a:p>
            <a:pPr marL="537210" lvl="0" indent="-342900" algn="l" rtl="0">
              <a:lnSpc>
                <a:spcPct val="110000"/>
              </a:lnSpc>
              <a:spcBef>
                <a:spcPts val="0"/>
              </a:spcBef>
              <a:spcAft>
                <a:spcPts val="0"/>
              </a:spcAft>
              <a:buClr>
                <a:schemeClr val="dk1"/>
              </a:buClr>
              <a:buSzPts val="1300"/>
              <a:buFont typeface="Arial"/>
              <a:buChar char="•"/>
            </a:pPr>
            <a:r>
              <a:rPr lang="en-GB" sz="1700" dirty="0"/>
              <a:t>Etc.</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GB" sz="1400" b="1">
                <a:solidFill>
                  <a:schemeClr val="lt1"/>
                </a:solidFill>
                <a:latin typeface="Open Sans ExtraBold"/>
                <a:ea typeface="Open Sans ExtraBold"/>
                <a:cs typeface="Open Sans ExtraBold"/>
                <a:sym typeface="Open Sans ExtraBold"/>
              </a:rPr>
              <a:t>2</a:t>
            </a:r>
            <a:endParaRPr/>
          </a:p>
        </p:txBody>
      </p:sp>
      <p:sp>
        <p:nvSpPr>
          <p:cNvPr id="149" name="Google Shape;149;p5"/>
          <p:cNvSpPr txBox="1">
            <a:spLocks noGrp="1"/>
          </p:cNvSpPr>
          <p:nvPr>
            <p:ph type="body" idx="1"/>
          </p:nvPr>
        </p:nvSpPr>
        <p:spPr>
          <a:xfrm>
            <a:off x="887215" y="1669124"/>
            <a:ext cx="8543090" cy="3420684"/>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Clr>
                <a:srgbClr val="333333"/>
              </a:buClr>
              <a:buSzPct val="70270"/>
              <a:buNone/>
            </a:pPr>
            <a:r>
              <a:rPr lang="en-GB" b="1">
                <a:solidFill>
                  <a:srgbClr val="9CC2E5"/>
                </a:solidFill>
                <a:latin typeface="Open Sans"/>
                <a:ea typeface="Open Sans"/>
                <a:cs typeface="Open Sans"/>
                <a:sym typeface="Open Sans"/>
              </a:rPr>
              <a:t>2.1.3. Niveau de détail</a:t>
            </a:r>
            <a:endParaRPr b="1">
              <a:solidFill>
                <a:srgbClr val="9CC2E5"/>
              </a:solidFill>
            </a:endParaRPr>
          </a:p>
          <a:p>
            <a:pPr marL="0" lvl="0" indent="0" algn="l" rtl="0">
              <a:lnSpc>
                <a:spcPct val="100000"/>
              </a:lnSpc>
              <a:spcBef>
                <a:spcPts val="1000"/>
              </a:spcBef>
              <a:spcAft>
                <a:spcPts val="0"/>
              </a:spcAft>
              <a:buClr>
                <a:schemeClr val="dk1"/>
              </a:buClr>
              <a:buSzPct val="100000"/>
              <a:buNone/>
            </a:pPr>
            <a:r>
              <a:rPr lang="en-GB">
                <a:latin typeface="Open Sans"/>
                <a:ea typeface="Open Sans"/>
                <a:cs typeface="Open Sans"/>
                <a:sym typeface="Open Sans"/>
              </a:rPr>
              <a:t>Le niveau de détail de la représentation mathématique dépend du problème posé. Il dépend de</a:t>
            </a:r>
            <a:endParaRPr/>
          </a:p>
          <a:p>
            <a:pPr marL="228600" lvl="0" indent="-228600" algn="l" rtl="0">
              <a:lnSpc>
                <a:spcPct val="100000"/>
              </a:lnSpc>
              <a:spcBef>
                <a:spcPts val="1000"/>
              </a:spcBef>
              <a:spcAft>
                <a:spcPts val="0"/>
              </a:spcAft>
              <a:buClr>
                <a:schemeClr val="dk1"/>
              </a:buClr>
              <a:buSzPct val="100000"/>
              <a:buFont typeface="Arial"/>
              <a:buChar char="•"/>
            </a:pPr>
            <a:r>
              <a:rPr lang="en-GB" b="1">
                <a:latin typeface="Open Sans"/>
                <a:ea typeface="Open Sans"/>
                <a:cs typeface="Open Sans"/>
                <a:sym typeface="Open Sans"/>
              </a:rPr>
              <a:t>L'échelle du problème</a:t>
            </a:r>
            <a:r>
              <a:rPr lang="en-GB">
                <a:latin typeface="Open Sans"/>
                <a:ea typeface="Open Sans"/>
                <a:cs typeface="Open Sans"/>
                <a:sym typeface="Open Sans"/>
              </a:rPr>
              <a:t>: d'une unité d'une usine à un pays entier</a:t>
            </a:r>
            <a:endParaRPr/>
          </a:p>
          <a:p>
            <a:pPr marL="228600" lvl="0" indent="-228600" algn="l" rtl="0">
              <a:lnSpc>
                <a:spcPct val="100000"/>
              </a:lnSpc>
              <a:spcBef>
                <a:spcPts val="2000"/>
              </a:spcBef>
              <a:spcAft>
                <a:spcPts val="0"/>
              </a:spcAft>
              <a:buClr>
                <a:schemeClr val="dk1"/>
              </a:buClr>
              <a:buSzPct val="100000"/>
              <a:buFont typeface="Arial"/>
              <a:buChar char="•"/>
            </a:pPr>
            <a:r>
              <a:rPr lang="en-GB" b="1">
                <a:latin typeface="Open Sans"/>
                <a:ea typeface="Open Sans"/>
                <a:cs typeface="Open Sans"/>
                <a:sym typeface="Open Sans"/>
              </a:rPr>
              <a:t>la disponibilité des données</a:t>
            </a:r>
            <a:r>
              <a:rPr lang="en-GB">
                <a:latin typeface="Open Sans"/>
                <a:ea typeface="Open Sans"/>
                <a:cs typeface="Open Sans"/>
                <a:sym typeface="Open Sans"/>
              </a:rPr>
              <a:t>: par exemple, les paramètres techniques spécifiques nécessaires à la modélisation détaillée</a:t>
            </a:r>
            <a:endParaRPr/>
          </a:p>
          <a:p>
            <a:pPr marL="228600" lvl="0" indent="-228600" algn="l" rtl="0">
              <a:lnSpc>
                <a:spcPct val="100000"/>
              </a:lnSpc>
              <a:spcBef>
                <a:spcPts val="2000"/>
              </a:spcBef>
              <a:spcAft>
                <a:spcPts val="0"/>
              </a:spcAft>
              <a:buClr>
                <a:schemeClr val="dk1"/>
              </a:buClr>
              <a:buSzPct val="100000"/>
              <a:buFont typeface="Arial"/>
              <a:buChar char="•"/>
            </a:pPr>
            <a:r>
              <a:rPr lang="en-GB" b="1">
                <a:latin typeface="Open Sans"/>
                <a:ea typeface="Open Sans"/>
                <a:cs typeface="Open Sans"/>
                <a:sym typeface="Open Sans"/>
              </a:rPr>
              <a:t>Le niveau de détail de l'analyse requise</a:t>
            </a:r>
            <a:r>
              <a:rPr lang="en-GB">
                <a:latin typeface="Open Sans"/>
                <a:ea typeface="Open Sans"/>
                <a:cs typeface="Open Sans"/>
                <a:sym typeface="Open Sans"/>
              </a:rPr>
              <a:t>: par exemple, ne pas modéliser toutes les heures de l'année pour la planification à long terme.</a:t>
            </a:r>
            <a:endParaRPr/>
          </a:p>
          <a:p>
            <a:pPr marL="228600" lvl="0" indent="-111125" algn="l" rtl="0">
              <a:lnSpc>
                <a:spcPct val="100000"/>
              </a:lnSpc>
              <a:spcBef>
                <a:spcPts val="2000"/>
              </a:spcBef>
              <a:spcAft>
                <a:spcPts val="0"/>
              </a:spcAft>
              <a:buClr>
                <a:schemeClr val="dk1"/>
              </a:buClr>
              <a:buSzPct val="100000"/>
              <a:buFont typeface="Arial"/>
              <a:buNone/>
            </a:pPr>
            <a:endParaRPr>
              <a:solidFill>
                <a:srgbClr val="000000"/>
              </a:solidFill>
            </a:endParaRPr>
          </a:p>
          <a:p>
            <a:pPr marL="228600" lvl="0" indent="-111125" algn="l" rtl="0">
              <a:lnSpc>
                <a:spcPct val="100000"/>
              </a:lnSpc>
              <a:spcBef>
                <a:spcPts val="2000"/>
              </a:spcBef>
              <a:spcAft>
                <a:spcPts val="0"/>
              </a:spcAft>
              <a:buClr>
                <a:schemeClr val="dk1"/>
              </a:buClr>
              <a:buSzPct val="100000"/>
              <a:buFont typeface="Arial"/>
              <a:buNone/>
            </a:pPr>
            <a:endParaRPr>
              <a:solidFill>
                <a:srgbClr val="000000"/>
              </a:solidFill>
            </a:endParaRPr>
          </a:p>
          <a:p>
            <a:pPr marL="0" lvl="0" indent="0" algn="l" rtl="0">
              <a:lnSpc>
                <a:spcPct val="100000"/>
              </a:lnSpc>
              <a:spcBef>
                <a:spcPts val="2000"/>
              </a:spcBef>
              <a:spcAft>
                <a:spcPts val="0"/>
              </a:spcAft>
              <a:buClr>
                <a:srgbClr val="333333"/>
              </a:buClr>
              <a:buSzPct val="70270"/>
              <a:buNone/>
            </a:pPr>
            <a:endParaRPr b="1">
              <a:solidFill>
                <a:srgbClr val="9CC2E5"/>
              </a:solidFill>
            </a:endParaRPr>
          </a:p>
        </p:txBody>
      </p:sp>
      <p:sp>
        <p:nvSpPr>
          <p:cNvPr id="150" name="Google Shape;150;p5"/>
          <p:cNvSpPr txBox="1"/>
          <p:nvPr/>
        </p:nvSpPr>
        <p:spPr>
          <a:xfrm>
            <a:off x="858078" y="450844"/>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Session 2.1 </a:t>
            </a:r>
            <a:r>
              <a:rPr lang="en-GB" sz="4400" dirty="0" err="1">
                <a:solidFill>
                  <a:schemeClr val="dk1"/>
                </a:solidFill>
                <a:latin typeface="Open Sans"/>
                <a:ea typeface="Open Sans"/>
                <a:cs typeface="Open Sans"/>
                <a:sym typeface="Open Sans"/>
              </a:rPr>
              <a:t>Modèles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56" name="Google Shape;156;p6"/>
          <p:cNvSpPr txBox="1">
            <a:spLocks noGrp="1"/>
          </p:cNvSpPr>
          <p:nvPr>
            <p:ph type="body" idx="1"/>
          </p:nvPr>
        </p:nvSpPr>
        <p:spPr>
          <a:xfrm>
            <a:off x="946850" y="1472493"/>
            <a:ext cx="10466585" cy="4633965"/>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9CC2E5"/>
              </a:buClr>
              <a:buSzPts val="1300"/>
              <a:buNone/>
            </a:pPr>
            <a:r>
              <a:rPr lang="en-GB" b="1">
                <a:solidFill>
                  <a:srgbClr val="9CC2E5"/>
                </a:solidFill>
                <a:latin typeface="Open Sans"/>
                <a:ea typeface="Open Sans"/>
                <a:cs typeface="Open Sans"/>
                <a:sym typeface="Open Sans"/>
              </a:rPr>
              <a:t>2.1.4. Simulation et optimisation</a:t>
            </a:r>
            <a:endParaRPr/>
          </a:p>
          <a:p>
            <a:pPr marL="0" lvl="0" indent="0" algn="l" rtl="0">
              <a:lnSpc>
                <a:spcPct val="90000"/>
              </a:lnSpc>
              <a:spcBef>
                <a:spcPts val="1000"/>
              </a:spcBef>
              <a:spcAft>
                <a:spcPts val="0"/>
              </a:spcAft>
              <a:buClr>
                <a:srgbClr val="333333"/>
              </a:buClr>
              <a:buSzPts val="1300"/>
              <a:buNone/>
            </a:pPr>
            <a:r>
              <a:rPr lang="en-GB">
                <a:latin typeface="Open Sans"/>
                <a:ea typeface="Open Sans"/>
                <a:cs typeface="Open Sans"/>
                <a:sym typeface="Open Sans"/>
              </a:rPr>
              <a:t>La méthode utilisée dépend de vos besoins spécifiques.</a:t>
            </a:r>
            <a:endParaRPr/>
          </a:p>
          <a:p>
            <a:pPr marL="0" lvl="0" indent="0" algn="l" rtl="0">
              <a:lnSpc>
                <a:spcPct val="90000"/>
              </a:lnSpc>
              <a:spcBef>
                <a:spcPts val="1000"/>
              </a:spcBef>
              <a:spcAft>
                <a:spcPts val="0"/>
              </a:spcAft>
              <a:buClr>
                <a:srgbClr val="333333"/>
              </a:buClr>
              <a:buSzPts val="1300"/>
              <a:buNone/>
            </a:pPr>
            <a:endParaRPr b="1">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000"/>
              <a:buNone/>
            </a:pPr>
            <a:endParaRPr>
              <a:solidFill>
                <a:srgbClr val="000000"/>
              </a:solidFill>
            </a:endParaRPr>
          </a:p>
          <a:p>
            <a:pPr marL="228600" lvl="0" indent="-101600" algn="l" rtl="0">
              <a:lnSpc>
                <a:spcPct val="90000"/>
              </a:lnSpc>
              <a:spcBef>
                <a:spcPts val="2000"/>
              </a:spcBef>
              <a:spcAft>
                <a:spcPts val="0"/>
              </a:spcAft>
              <a:buClr>
                <a:schemeClr val="dk1"/>
              </a:buClr>
              <a:buSzPts val="2000"/>
              <a:buFont typeface="Arial"/>
              <a:buNone/>
            </a:pPr>
            <a:endParaRPr>
              <a:solidFill>
                <a:srgbClr val="000000"/>
              </a:solidFill>
            </a:endParaRPr>
          </a:p>
          <a:p>
            <a:pPr marL="0" lvl="0" indent="0" algn="l" rtl="0">
              <a:lnSpc>
                <a:spcPct val="90000"/>
              </a:lnSpc>
              <a:spcBef>
                <a:spcPts val="2000"/>
              </a:spcBef>
              <a:spcAft>
                <a:spcPts val="0"/>
              </a:spcAft>
              <a:buClr>
                <a:srgbClr val="333333"/>
              </a:buClr>
              <a:buSzPts val="1300"/>
              <a:buNone/>
            </a:pPr>
            <a:endParaRPr b="1">
              <a:solidFill>
                <a:srgbClr val="9CC2E5"/>
              </a:solidFill>
              <a:latin typeface="Open Sans"/>
              <a:ea typeface="Open Sans"/>
              <a:cs typeface="Open Sans"/>
              <a:sym typeface="Open Sans"/>
            </a:endParaRPr>
          </a:p>
        </p:txBody>
      </p:sp>
      <p:graphicFrame>
        <p:nvGraphicFramePr>
          <p:cNvPr id="157" name="Google Shape;157;p6"/>
          <p:cNvGraphicFramePr/>
          <p:nvPr>
            <p:extLst>
              <p:ext uri="{D42A27DB-BD31-4B8C-83A1-F6EECF244321}">
                <p14:modId xmlns:p14="http://schemas.microsoft.com/office/powerpoint/2010/main" val="551012231"/>
              </p:ext>
            </p:extLst>
          </p:nvPr>
        </p:nvGraphicFramePr>
        <p:xfrm>
          <a:off x="1049851" y="2439151"/>
          <a:ext cx="9132500" cy="3535600"/>
        </p:xfrm>
        <a:graphic>
          <a:graphicData uri="http://schemas.openxmlformats.org/drawingml/2006/table">
            <a:tbl>
              <a:tblPr>
                <a:noFill/>
                <a:tableStyleId>{D9B60833-2AA2-47A8-B4E3-24BC9D0FCBA7}</a:tableStyleId>
              </a:tblPr>
              <a:tblGrid>
                <a:gridCol w="2465250">
                  <a:extLst>
                    <a:ext uri="{9D8B030D-6E8A-4147-A177-3AD203B41FA5}">
                      <a16:colId xmlns:a16="http://schemas.microsoft.com/office/drawing/2014/main" val="20000"/>
                    </a:ext>
                  </a:extLst>
                </a:gridCol>
                <a:gridCol w="3053600">
                  <a:extLst>
                    <a:ext uri="{9D8B030D-6E8A-4147-A177-3AD203B41FA5}">
                      <a16:colId xmlns:a16="http://schemas.microsoft.com/office/drawing/2014/main" val="20001"/>
                    </a:ext>
                  </a:extLst>
                </a:gridCol>
                <a:gridCol w="3613650">
                  <a:extLst>
                    <a:ext uri="{9D8B030D-6E8A-4147-A177-3AD203B41FA5}">
                      <a16:colId xmlns:a16="http://schemas.microsoft.com/office/drawing/2014/main" val="20002"/>
                    </a:ext>
                  </a:extLst>
                </a:gridCol>
              </a:tblGrid>
              <a:tr h="433650">
                <a:tc>
                  <a:txBody>
                    <a:bodyPr/>
                    <a:lstStyle/>
                    <a:p>
                      <a:pPr marL="0" marR="0" lvl="0" indent="0" algn="l" rtl="0">
                        <a:spcBef>
                          <a:spcPts val="0"/>
                        </a:spcBef>
                        <a:spcAft>
                          <a:spcPts val="0"/>
                        </a:spcAft>
                        <a:buNone/>
                      </a:pPr>
                      <a:endParaRPr sz="1600" b="0" i="0" u="none" strike="noStrike" cap="none" dirty="0">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r>
                        <a:rPr lang="en-GB" sz="1600" b="1" i="0" u="none" strike="noStrike" cap="none">
                          <a:solidFill>
                            <a:schemeClr val="dk1"/>
                          </a:solidFill>
                          <a:latin typeface="Open Sans"/>
                          <a:ea typeface="Open Sans"/>
                          <a:cs typeface="Open Sans"/>
                          <a:sym typeface="Open Sans"/>
                        </a:rPr>
                        <a:t>Modèles de simulation (i.e. MAED)</a:t>
                      </a:r>
                      <a:endParaRPr sz="1600" b="1" i="0" u="none" strike="noStrike" cap="none">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Open Sans"/>
                          <a:ea typeface="Open Sans"/>
                          <a:cs typeface="Open Sans"/>
                          <a:sym typeface="Open Sans"/>
                        </a:rPr>
                        <a:t>Modèles d'optimisation (par exemple OSeMOSYS)</a:t>
                      </a:r>
                      <a:endParaRPr sz="1600" b="1" i="0" u="none" strike="noStrike" cap="none">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962375">
                <a:tc>
                  <a:txBody>
                    <a:bodyPr/>
                    <a:lstStyle/>
                    <a:p>
                      <a:pPr marL="0" marR="0" lvl="0" indent="0" algn="l" rtl="0">
                        <a:spcBef>
                          <a:spcPts val="0"/>
                        </a:spcBef>
                        <a:spcAft>
                          <a:spcPts val="0"/>
                        </a:spcAft>
                        <a:buNone/>
                      </a:pPr>
                      <a:r>
                        <a:rPr lang="en-GB" sz="1600" b="1" i="0" u="none" strike="noStrike" cap="none" dirty="0" err="1">
                          <a:solidFill>
                            <a:schemeClr val="dk1"/>
                          </a:solidFill>
                          <a:latin typeface="Open Sans"/>
                          <a:ea typeface="Open Sans"/>
                          <a:cs typeface="Open Sans"/>
                          <a:sym typeface="Open Sans"/>
                        </a:rPr>
                        <a:t>Fournit</a:t>
                      </a:r>
                      <a:r>
                        <a:rPr lang="en-GB" sz="1600" b="1" i="0" u="none" strike="noStrike" cap="none" dirty="0">
                          <a:solidFill>
                            <a:schemeClr val="dk1"/>
                          </a:solidFill>
                          <a:latin typeface="Open Sans"/>
                          <a:ea typeface="Open Sans"/>
                          <a:cs typeface="Open Sans"/>
                          <a:sym typeface="Open Sans"/>
                        </a:rPr>
                        <a:t> </a:t>
                      </a:r>
                      <a:br>
                        <a:rPr lang="en-GB" sz="1600" b="1" i="0" u="none" strike="noStrike" cap="none" dirty="0">
                          <a:solidFill>
                            <a:srgbClr val="000000"/>
                          </a:solidFill>
                          <a:latin typeface="Open Sans"/>
                          <a:ea typeface="Open Sans"/>
                          <a:cs typeface="Open Sans"/>
                          <a:sym typeface="Open Sans"/>
                        </a:rPr>
                      </a:br>
                      <a:r>
                        <a:rPr lang="en-GB" sz="1600" b="1" i="0" u="none" strike="noStrike" cap="none" dirty="0">
                          <a:solidFill>
                            <a:schemeClr val="dk1"/>
                          </a:solidFill>
                          <a:latin typeface="Open Sans"/>
                          <a:ea typeface="Open Sans"/>
                          <a:cs typeface="Open Sans"/>
                          <a:sym typeface="Open Sans"/>
                        </a:rPr>
                        <a:t>des </a:t>
                      </a:r>
                      <a:r>
                        <a:rPr lang="en-GB" sz="1600" b="1" i="0" u="none" strike="noStrike" cap="none" dirty="0" err="1">
                          <a:solidFill>
                            <a:schemeClr val="dk1"/>
                          </a:solidFill>
                          <a:latin typeface="Open Sans"/>
                          <a:ea typeface="Open Sans"/>
                          <a:cs typeface="Open Sans"/>
                          <a:sym typeface="Open Sans"/>
                        </a:rPr>
                        <a:t>informations</a:t>
                      </a:r>
                      <a:r>
                        <a:rPr lang="en-GB" sz="1600" b="1" i="0" u="none" strike="noStrike" cap="none" dirty="0">
                          <a:solidFill>
                            <a:schemeClr val="dk1"/>
                          </a:solidFill>
                          <a:latin typeface="Open Sans"/>
                          <a:ea typeface="Open Sans"/>
                          <a:cs typeface="Open Sans"/>
                          <a:sym typeface="Open Sans"/>
                        </a:rPr>
                        <a:t> sur</a:t>
                      </a:r>
                      <a:endParaRPr dirty="0"/>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600" b="0" i="0" u="none" strike="noStrike" cap="none">
                          <a:solidFill>
                            <a:schemeClr val="dk1"/>
                          </a:solidFill>
                          <a:latin typeface="Open Sans Light"/>
                          <a:ea typeface="Open Sans Light"/>
                          <a:cs typeface="Open Sans Light"/>
                          <a:sym typeface="Open Sans Light"/>
                        </a:rPr>
                        <a:t>Quelle est la réponse du système aux changements de ses éléments ?</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Open Sans Light"/>
                          <a:ea typeface="Open Sans Light"/>
                          <a:cs typeface="Open Sans Light"/>
                          <a:sym typeface="Open Sans Light"/>
                        </a:rPr>
                        <a:t>Quelle est la "meilleure valeur" d'un paramètre objectif du système sous un ensemble de contraintes ?</a:t>
                      </a:r>
                      <a:endParaRPr sz="1600" b="0" i="0" u="none" strike="noStrike" cap="none">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677225">
                <a:tc>
                  <a:txBody>
                    <a:bodyPr/>
                    <a:lstStyle/>
                    <a:p>
                      <a:pPr marL="0" marR="0" lvl="0" indent="0" algn="l" rtl="0">
                        <a:lnSpc>
                          <a:spcPct val="100000"/>
                        </a:lnSpc>
                        <a:spcBef>
                          <a:spcPts val="0"/>
                        </a:spcBef>
                        <a:spcAft>
                          <a:spcPts val="0"/>
                        </a:spcAft>
                        <a:buNone/>
                      </a:pPr>
                      <a:r>
                        <a:rPr lang="en-GB" sz="1600" b="1" i="0" u="none" strike="noStrike" cap="none" dirty="0" err="1">
                          <a:solidFill>
                            <a:schemeClr val="dk1"/>
                          </a:solidFill>
                          <a:latin typeface="Open Sans"/>
                          <a:ea typeface="Open Sans"/>
                          <a:cs typeface="Open Sans"/>
                          <a:sym typeface="Open Sans"/>
                        </a:rPr>
                        <a:t>Fournit</a:t>
                      </a:r>
                      <a:r>
                        <a:rPr lang="en-GB" sz="1600" b="1" i="0" u="none" strike="noStrike" cap="none" dirty="0">
                          <a:solidFill>
                            <a:schemeClr val="dk1"/>
                          </a:solidFill>
                          <a:latin typeface="Open Sans"/>
                          <a:ea typeface="Open Sans"/>
                          <a:cs typeface="Open Sans"/>
                          <a:sym typeface="Open Sans"/>
                        </a:rPr>
                        <a:t> des </a:t>
                      </a:r>
                      <a:r>
                        <a:rPr lang="en-GB" sz="1600" b="1" i="0" u="none" strike="noStrike" cap="none" dirty="0" err="1">
                          <a:solidFill>
                            <a:schemeClr val="dk1"/>
                          </a:solidFill>
                          <a:latin typeface="Open Sans"/>
                          <a:ea typeface="Open Sans"/>
                          <a:cs typeface="Open Sans"/>
                          <a:sym typeface="Open Sans"/>
                        </a:rPr>
                        <a:t>recommandations</a:t>
                      </a:r>
                      <a:r>
                        <a:rPr lang="en-GB" sz="1600" b="1" i="0" u="none" strike="noStrike" cap="none" dirty="0">
                          <a:solidFill>
                            <a:schemeClr val="dk1"/>
                          </a:solidFill>
                          <a:latin typeface="Open Sans"/>
                          <a:ea typeface="Open Sans"/>
                          <a:cs typeface="Open Sans"/>
                          <a:sym typeface="Open Sans"/>
                        </a:rPr>
                        <a:t> sur</a:t>
                      </a:r>
                      <a:endParaRPr dirty="0"/>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600" b="0" i="0" u="none" strike="noStrike" cap="none">
                          <a:solidFill>
                            <a:schemeClr val="dk1"/>
                          </a:solidFill>
                          <a:latin typeface="Open Sans Light"/>
                          <a:ea typeface="Open Sans Light"/>
                          <a:cs typeface="Open Sans Light"/>
                          <a:sym typeface="Open Sans Light"/>
                        </a:rPr>
                        <a:t>Comment faire en sorte que le système fournisse une certaine réponse</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Open Sans Light"/>
                          <a:ea typeface="Open Sans Light"/>
                          <a:cs typeface="Open Sans Light"/>
                          <a:sym typeface="Open Sans Light"/>
                        </a:rPr>
                        <a:t>Comment </a:t>
                      </a:r>
                      <a:r>
                        <a:rPr lang="en-GB" sz="1600" b="0" i="0" u="none" strike="noStrike" cap="none" dirty="0" err="1">
                          <a:solidFill>
                            <a:schemeClr val="dk1"/>
                          </a:solidFill>
                          <a:latin typeface="Open Sans Light"/>
                          <a:ea typeface="Open Sans Light"/>
                          <a:cs typeface="Open Sans Light"/>
                          <a:sym typeface="Open Sans Light"/>
                        </a:rPr>
                        <a:t>construire</a:t>
                      </a:r>
                      <a:r>
                        <a:rPr lang="en-GB" sz="1600" b="0" i="0" u="none" strike="noStrike" cap="none" dirty="0">
                          <a:solidFill>
                            <a:schemeClr val="dk1"/>
                          </a:solidFill>
                          <a:latin typeface="Open Sans Light"/>
                          <a:ea typeface="Open Sans Light"/>
                          <a:cs typeface="Open Sans Light"/>
                          <a:sym typeface="Open Sans Light"/>
                        </a:rPr>
                        <a:t> un </a:t>
                      </a:r>
                      <a:r>
                        <a:rPr lang="en-GB" sz="1600" b="0" i="0" u="none" strike="noStrike" cap="none" dirty="0" err="1">
                          <a:solidFill>
                            <a:schemeClr val="dk1"/>
                          </a:solidFill>
                          <a:latin typeface="Open Sans Light"/>
                          <a:ea typeface="Open Sans Light"/>
                          <a:cs typeface="Open Sans Light"/>
                          <a:sym typeface="Open Sans Light"/>
                        </a:rPr>
                        <a:t>système</a:t>
                      </a:r>
                      <a:r>
                        <a:rPr lang="en-GB" sz="1600" b="0" i="0" u="none" strike="noStrike" cap="none" dirty="0">
                          <a:solidFill>
                            <a:schemeClr val="dk1"/>
                          </a:solidFill>
                          <a:latin typeface="Open Sans Light"/>
                          <a:ea typeface="Open Sans Light"/>
                          <a:cs typeface="Open Sans Light"/>
                          <a:sym typeface="Open Sans Light"/>
                        </a:rPr>
                        <a:t> pour </a:t>
                      </a:r>
                      <a:r>
                        <a:rPr lang="en-GB" sz="1600" b="0" i="0" u="none" strike="noStrike" cap="none" dirty="0" err="1">
                          <a:solidFill>
                            <a:schemeClr val="dk1"/>
                          </a:solidFill>
                          <a:latin typeface="Open Sans Light"/>
                          <a:ea typeface="Open Sans Light"/>
                          <a:cs typeface="Open Sans Light"/>
                          <a:sym typeface="Open Sans Light"/>
                        </a:rPr>
                        <a:t>qu'il</a:t>
                      </a:r>
                      <a:r>
                        <a:rPr lang="en-GB" sz="1600" b="0" i="0" u="none" strike="noStrike" cap="none" dirty="0">
                          <a:solidFill>
                            <a:schemeClr val="dk1"/>
                          </a:solidFill>
                          <a:latin typeface="Open Sans Light"/>
                          <a:ea typeface="Open Sans Light"/>
                          <a:cs typeface="Open Sans Light"/>
                          <a:sym typeface="Open Sans Light"/>
                        </a:rPr>
                        <a:t> </a:t>
                      </a:r>
                      <a:r>
                        <a:rPr lang="en-GB" sz="1600" b="0" i="0" u="none" strike="noStrike" cap="none" dirty="0" err="1">
                          <a:solidFill>
                            <a:schemeClr val="dk1"/>
                          </a:solidFill>
                          <a:latin typeface="Open Sans Light"/>
                          <a:ea typeface="Open Sans Light"/>
                          <a:cs typeface="Open Sans Light"/>
                          <a:sym typeface="Open Sans Light"/>
                        </a:rPr>
                        <a:t>soit</a:t>
                      </a:r>
                      <a:r>
                        <a:rPr lang="en-GB" sz="1600" b="0" i="0" u="none" strike="noStrike" cap="none" dirty="0">
                          <a:solidFill>
                            <a:schemeClr val="dk1"/>
                          </a:solidFill>
                          <a:latin typeface="Open Sans Light"/>
                          <a:ea typeface="Open Sans Light"/>
                          <a:cs typeface="Open Sans Light"/>
                          <a:sym typeface="Open Sans Light"/>
                        </a:rPr>
                        <a:t> "optimal" ?</a:t>
                      </a:r>
                      <a:endParaRPr sz="1600" b="0" i="0" u="none" strike="noStrike" cap="none" dirty="0">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433650">
                <a:tc>
                  <a:txBody>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dirty="0" err="1">
                          <a:solidFill>
                            <a:schemeClr val="dk1"/>
                          </a:solidFill>
                          <a:latin typeface="Open Sans"/>
                          <a:ea typeface="Open Sans"/>
                          <a:cs typeface="Open Sans"/>
                          <a:sym typeface="Open Sans"/>
                        </a:rPr>
                        <a:t>Généralement</a:t>
                      </a:r>
                      <a:r>
                        <a:rPr lang="en-GB" sz="1600" b="1" i="0" u="none" strike="noStrike" cap="none" dirty="0">
                          <a:solidFill>
                            <a:schemeClr val="dk1"/>
                          </a:solidFill>
                          <a:latin typeface="Open Sans"/>
                          <a:ea typeface="Open Sans"/>
                          <a:cs typeface="Open Sans"/>
                          <a:sym typeface="Open Sans"/>
                        </a:rPr>
                        <a:t> </a:t>
                      </a:r>
                      <a:r>
                        <a:rPr lang="en-GB" sz="1600" b="1" i="0" u="none" strike="noStrike" cap="none" dirty="0" err="1">
                          <a:solidFill>
                            <a:schemeClr val="dk1"/>
                          </a:solidFill>
                          <a:latin typeface="Open Sans"/>
                          <a:ea typeface="Open Sans"/>
                          <a:cs typeface="Open Sans"/>
                          <a:sym typeface="Open Sans"/>
                        </a:rPr>
                        <a:t>utilisée</a:t>
                      </a:r>
                      <a:r>
                        <a:rPr lang="en-GB" sz="1600" b="1" i="0" u="none" strike="noStrike" cap="none" dirty="0">
                          <a:solidFill>
                            <a:schemeClr val="dk1"/>
                          </a:solidFill>
                          <a:latin typeface="Open Sans"/>
                          <a:ea typeface="Open Sans"/>
                          <a:cs typeface="Open Sans"/>
                          <a:sym typeface="Open Sans"/>
                        </a:rPr>
                        <a:t> pour</a:t>
                      </a:r>
                      <a:endParaRPr sz="1600" b="1" i="0" u="none" strike="noStrike" cap="none" dirty="0">
                        <a:solidFill>
                          <a:schemeClr val="dk1"/>
                        </a:solidFill>
                        <a:latin typeface="Open Sans"/>
                        <a:ea typeface="Open Sans"/>
                        <a:cs typeface="Open Sans"/>
                        <a:sym typeface="Open Sans"/>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900"/>
                        <a:buFont typeface="Arial"/>
                        <a:buNone/>
                      </a:pPr>
                      <a:r>
                        <a:rPr lang="en-GB" sz="1600" b="0" i="0" u="none" strike="noStrike" cap="none">
                          <a:solidFill>
                            <a:schemeClr val="dk1"/>
                          </a:solidFill>
                          <a:latin typeface="Open Sans Light"/>
                          <a:ea typeface="Open Sans Light"/>
                          <a:cs typeface="Open Sans Light"/>
                          <a:sym typeface="Open Sans Light"/>
                        </a:rPr>
                        <a:t>Analyse de la demande d'énergie</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Open Sans Light"/>
                          <a:ea typeface="Open Sans Light"/>
                          <a:cs typeface="Open Sans Light"/>
                          <a:sym typeface="Open Sans Light"/>
                        </a:rPr>
                        <a:t>Analyse de </a:t>
                      </a:r>
                      <a:r>
                        <a:rPr lang="en-GB" sz="1600" b="0" i="0" u="none" strike="noStrike" cap="none" dirty="0" err="1">
                          <a:solidFill>
                            <a:schemeClr val="dk1"/>
                          </a:solidFill>
                          <a:latin typeface="Open Sans Light"/>
                          <a:ea typeface="Open Sans Light"/>
                          <a:cs typeface="Open Sans Light"/>
                          <a:sym typeface="Open Sans Light"/>
                        </a:rPr>
                        <a:t>l'approvisionnement</a:t>
                      </a:r>
                      <a:r>
                        <a:rPr lang="en-GB" sz="1600" b="0" i="0" u="none" strike="noStrike" cap="none" dirty="0">
                          <a:solidFill>
                            <a:schemeClr val="dk1"/>
                          </a:solidFill>
                          <a:latin typeface="Open Sans Light"/>
                          <a:ea typeface="Open Sans Light"/>
                          <a:cs typeface="Open Sans Light"/>
                          <a:sym typeface="Open Sans Light"/>
                        </a:rPr>
                        <a:t> </a:t>
                      </a:r>
                      <a:r>
                        <a:rPr lang="en-GB" sz="1600" b="0" i="0" u="none" strike="noStrike" cap="none" dirty="0" err="1">
                          <a:solidFill>
                            <a:schemeClr val="dk1"/>
                          </a:solidFill>
                          <a:latin typeface="Open Sans Light"/>
                          <a:ea typeface="Open Sans Light"/>
                          <a:cs typeface="Open Sans Light"/>
                          <a:sym typeface="Open Sans Light"/>
                        </a:rPr>
                        <a:t>en</a:t>
                      </a:r>
                      <a:r>
                        <a:rPr lang="en-GB" sz="1600" b="0" i="0" u="none" strike="noStrike" cap="none" dirty="0">
                          <a:solidFill>
                            <a:schemeClr val="dk1"/>
                          </a:solidFill>
                          <a:latin typeface="Open Sans Light"/>
                          <a:ea typeface="Open Sans Light"/>
                          <a:cs typeface="Open Sans Light"/>
                          <a:sym typeface="Open Sans Light"/>
                        </a:rPr>
                        <a:t> </a:t>
                      </a:r>
                      <a:r>
                        <a:rPr lang="en-GB" sz="1600" b="0" i="0" u="none" strike="noStrike" cap="none" dirty="0" err="1">
                          <a:solidFill>
                            <a:schemeClr val="dk1"/>
                          </a:solidFill>
                          <a:latin typeface="Open Sans Light"/>
                          <a:ea typeface="Open Sans Light"/>
                          <a:cs typeface="Open Sans Light"/>
                          <a:sym typeface="Open Sans Light"/>
                        </a:rPr>
                        <a:t>énergie</a:t>
                      </a:r>
                      <a:endParaRPr sz="1600" b="0" i="0" u="none" strike="noStrike" cap="none" dirty="0">
                        <a:solidFill>
                          <a:schemeClr val="dk1"/>
                        </a:solidFill>
                        <a:latin typeface="Open Sans Light"/>
                        <a:ea typeface="Open Sans Light"/>
                        <a:cs typeface="Open Sans Light"/>
                        <a:sym typeface="Open Sans Light"/>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8" name="Google Shape;158;p6"/>
          <p:cNvSpPr txBox="1"/>
          <p:nvPr/>
        </p:nvSpPr>
        <p:spPr>
          <a:xfrm>
            <a:off x="858078" y="212719"/>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Session 2.1 </a:t>
            </a:r>
            <a:r>
              <a:rPr lang="en-GB" sz="4400" dirty="0" err="1">
                <a:solidFill>
                  <a:schemeClr val="dk1"/>
                </a:solidFill>
                <a:latin typeface="Open Sans"/>
                <a:ea typeface="Open Sans"/>
                <a:cs typeface="Open Sans"/>
                <a:sym typeface="Open Sans"/>
              </a:rPr>
              <a:t>Modèles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p:nvPr/>
        </p:nvSpPr>
        <p:spPr>
          <a:xfrm>
            <a:off x="11776075" y="6454775"/>
            <a:ext cx="3937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fld id="{00000000-1234-1234-1234-123412341234}" type="slidenum">
              <a:rPr lang="en-GB"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64" name="Google Shape;164;p7"/>
          <p:cNvSpPr txBox="1">
            <a:spLocks noGrp="1"/>
          </p:cNvSpPr>
          <p:nvPr>
            <p:ph type="body" idx="1"/>
          </p:nvPr>
        </p:nvSpPr>
        <p:spPr>
          <a:xfrm>
            <a:off x="940223" y="1514320"/>
            <a:ext cx="10094221" cy="4633965"/>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9CC2E5"/>
              </a:buClr>
              <a:buSzPct val="64999"/>
              <a:buNone/>
            </a:pPr>
            <a:r>
              <a:rPr lang="en-GB" b="1" dirty="0">
                <a:solidFill>
                  <a:srgbClr val="9CC2E5"/>
                </a:solidFill>
                <a:latin typeface="Open Sans"/>
                <a:ea typeface="Open Sans"/>
                <a:cs typeface="Open Sans"/>
                <a:sym typeface="Open Sans"/>
              </a:rPr>
              <a:t>2.1.5. </a:t>
            </a:r>
            <a:r>
              <a:rPr lang="en-GB" b="1" dirty="0" err="1">
                <a:solidFill>
                  <a:srgbClr val="9CC2E5"/>
                </a:solidFill>
                <a:latin typeface="Open Sans"/>
                <a:ea typeface="Open Sans"/>
                <a:cs typeface="Open Sans"/>
                <a:sym typeface="Open Sans"/>
              </a:rPr>
              <a:t>Limites</a:t>
            </a:r>
            <a:r>
              <a:rPr lang="en-GB" b="1" dirty="0">
                <a:solidFill>
                  <a:srgbClr val="9CC2E5"/>
                </a:solidFill>
                <a:latin typeface="Open Sans"/>
                <a:ea typeface="Open Sans"/>
                <a:cs typeface="Open Sans"/>
                <a:sym typeface="Open Sans"/>
              </a:rPr>
              <a:t> des </a:t>
            </a:r>
            <a:r>
              <a:rPr lang="en-GB" b="1" dirty="0" err="1">
                <a:solidFill>
                  <a:srgbClr val="9CC2E5"/>
                </a:solidFill>
                <a:latin typeface="Open Sans"/>
                <a:ea typeface="Open Sans"/>
                <a:cs typeface="Open Sans"/>
                <a:sym typeface="Open Sans"/>
              </a:rPr>
              <a:t>modèles</a:t>
            </a:r>
            <a:r>
              <a:rPr lang="en-GB" b="1" dirty="0">
                <a:solidFill>
                  <a:srgbClr val="9CC2E5"/>
                </a:solidFill>
                <a:latin typeface="Open Sans"/>
                <a:ea typeface="Open Sans"/>
                <a:cs typeface="Open Sans"/>
                <a:sym typeface="Open Sans"/>
              </a:rPr>
              <a:t> de </a:t>
            </a:r>
            <a:r>
              <a:rPr lang="en-GB" b="1" dirty="0" err="1">
                <a:solidFill>
                  <a:srgbClr val="9CC2E5"/>
                </a:solidFill>
                <a:latin typeface="Open Sans"/>
                <a:ea typeface="Open Sans"/>
                <a:cs typeface="Open Sans"/>
                <a:sym typeface="Open Sans"/>
              </a:rPr>
              <a:t>systèmes</a:t>
            </a:r>
            <a:r>
              <a:rPr lang="en-GB" b="1" dirty="0">
                <a:solidFill>
                  <a:srgbClr val="9CC2E5"/>
                </a:solidFill>
                <a:latin typeface="Open Sans"/>
                <a:ea typeface="Open Sans"/>
                <a:cs typeface="Open Sans"/>
                <a:sym typeface="Open Sans"/>
              </a:rPr>
              <a:t> </a:t>
            </a:r>
            <a:r>
              <a:rPr lang="en-GB" b="1" dirty="0" err="1">
                <a:solidFill>
                  <a:srgbClr val="9CC2E5"/>
                </a:solidFill>
                <a:latin typeface="Open Sans"/>
                <a:ea typeface="Open Sans"/>
                <a:cs typeface="Open Sans"/>
                <a:sym typeface="Open Sans"/>
              </a:rPr>
              <a:t>énergétiques</a:t>
            </a:r>
            <a:endParaRPr dirty="0"/>
          </a:p>
          <a:p>
            <a:pPr marL="0" lvl="0" indent="0" algn="l" rtl="0">
              <a:lnSpc>
                <a:spcPct val="90000"/>
              </a:lnSpc>
              <a:spcBef>
                <a:spcPts val="0"/>
              </a:spcBef>
              <a:spcAft>
                <a:spcPts val="0"/>
              </a:spcAft>
              <a:buClr>
                <a:schemeClr val="dk1"/>
              </a:buClr>
              <a:buSzPct val="64999"/>
              <a:buNone/>
            </a:pPr>
            <a:endParaRPr b="1" dirty="0">
              <a:solidFill>
                <a:srgbClr val="9CC2E5"/>
              </a:solidFill>
            </a:endParaRPr>
          </a:p>
          <a:p>
            <a:pPr marL="0" lvl="0" indent="0" algn="l" rtl="0">
              <a:lnSpc>
                <a:spcPct val="90000"/>
              </a:lnSpc>
              <a:spcBef>
                <a:spcPts val="0"/>
              </a:spcBef>
              <a:spcAft>
                <a:spcPts val="0"/>
              </a:spcAft>
              <a:buClr>
                <a:srgbClr val="333333"/>
              </a:buClr>
              <a:buSzPct val="64999"/>
              <a:buNone/>
            </a:pPr>
            <a:r>
              <a:rPr lang="en-GB" dirty="0" err="1">
                <a:latin typeface="Open Sans"/>
                <a:ea typeface="Open Sans"/>
                <a:cs typeface="Open Sans"/>
                <a:sym typeface="Open Sans"/>
              </a:rPr>
              <a:t>L'utilité</a:t>
            </a:r>
            <a:r>
              <a:rPr lang="en-GB" dirty="0">
                <a:latin typeface="Open Sans"/>
                <a:ea typeface="Open Sans"/>
                <a:cs typeface="Open Sans"/>
                <a:sym typeface="Open Sans"/>
              </a:rPr>
              <a:t> d'un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dépend</a:t>
            </a:r>
            <a:endParaRPr dirty="0"/>
          </a:p>
          <a:p>
            <a:pPr marL="0" lvl="0" indent="0" algn="l" rtl="0">
              <a:lnSpc>
                <a:spcPct val="90000"/>
              </a:lnSpc>
              <a:spcBef>
                <a:spcPts val="0"/>
              </a:spcBef>
              <a:spcAft>
                <a:spcPts val="0"/>
              </a:spcAft>
              <a:buClr>
                <a:srgbClr val="333333"/>
              </a:buClr>
              <a:buSzPct val="64999"/>
              <a:buNone/>
            </a:pPr>
            <a:endParaRPr dirty="0"/>
          </a:p>
          <a:p>
            <a:pPr marL="342900" lvl="0" indent="-330517" algn="l" rtl="0">
              <a:lnSpc>
                <a:spcPct val="90000"/>
              </a:lnSpc>
              <a:spcBef>
                <a:spcPts val="0"/>
              </a:spcBef>
              <a:spcAft>
                <a:spcPts val="0"/>
              </a:spcAft>
              <a:buClr>
                <a:srgbClr val="333333"/>
              </a:buClr>
              <a:buSzPct val="64999"/>
              <a:buFont typeface="Arial"/>
              <a:buChar char="•"/>
            </a:pPr>
            <a:r>
              <a:rPr lang="en-GB" b="1" dirty="0">
                <a:latin typeface="Open Sans"/>
                <a:ea typeface="Open Sans"/>
                <a:cs typeface="Open Sans"/>
                <a:sym typeface="Open Sans"/>
              </a:rPr>
              <a:t>Les données </a:t>
            </a:r>
            <a:r>
              <a:rPr lang="en-GB" b="1" dirty="0" err="1">
                <a:latin typeface="Open Sans"/>
                <a:ea typeface="Open Sans"/>
                <a:cs typeface="Open Sans"/>
                <a:sym typeface="Open Sans"/>
              </a:rPr>
              <a:t>d'entrée</a:t>
            </a:r>
            <a:r>
              <a:rPr lang="en-GB" b="1" dirty="0">
                <a:latin typeface="Open Sans"/>
                <a:ea typeface="Open Sans"/>
                <a:cs typeface="Open Sans"/>
                <a:sym typeface="Open Sans"/>
              </a:rPr>
              <a:t>: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inexactes</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fondées</a:t>
            </a:r>
            <a:r>
              <a:rPr lang="en-GB" dirty="0">
                <a:latin typeface="Open Sans"/>
                <a:ea typeface="Open Sans"/>
                <a:cs typeface="Open Sans"/>
                <a:sym typeface="Open Sans"/>
              </a:rPr>
              <a:t> sur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qui </a:t>
            </a:r>
            <a:r>
              <a:rPr lang="en-GB" dirty="0" err="1">
                <a:latin typeface="Open Sans"/>
                <a:ea typeface="Open Sans"/>
                <a:cs typeface="Open Sans"/>
                <a:sym typeface="Open Sans"/>
              </a:rPr>
              <a:t>doivent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clairement</a:t>
            </a:r>
            <a:r>
              <a:rPr lang="en-GB" dirty="0">
                <a:latin typeface="Open Sans"/>
                <a:ea typeface="Open Sans"/>
                <a:cs typeface="Open Sans"/>
                <a:sym typeface="Open Sans"/>
              </a:rPr>
              <a:t> </a:t>
            </a:r>
            <a:r>
              <a:rPr lang="en-GB" dirty="0" err="1">
                <a:latin typeface="Open Sans"/>
                <a:ea typeface="Open Sans"/>
                <a:cs typeface="Open Sans"/>
                <a:sym typeface="Open Sans"/>
              </a:rPr>
              <a:t>indiquées</a:t>
            </a:r>
            <a:r>
              <a:rPr lang="en-GB" dirty="0">
                <a:latin typeface="Open Sans"/>
                <a:ea typeface="Open Sans"/>
                <a:cs typeface="Open Sans"/>
                <a:sym typeface="Open Sans"/>
              </a:rPr>
              <a:t>.</a:t>
            </a:r>
            <a:endParaRPr dirty="0"/>
          </a:p>
          <a:p>
            <a:pPr marL="342900" lvl="0" indent="-260350" algn="l" rtl="0">
              <a:lnSpc>
                <a:spcPct val="90000"/>
              </a:lnSpc>
              <a:spcBef>
                <a:spcPts val="0"/>
              </a:spcBef>
              <a:spcAft>
                <a:spcPts val="0"/>
              </a:spcAft>
              <a:buClr>
                <a:srgbClr val="333333"/>
              </a:buClr>
              <a:buSzPct val="64999"/>
              <a:buFont typeface="Arial"/>
              <a:buNone/>
            </a:pPr>
            <a:endParaRPr b="1" dirty="0">
              <a:latin typeface="Open Sans"/>
              <a:ea typeface="Open Sans"/>
              <a:cs typeface="Open Sans"/>
              <a:sym typeface="Open Sans"/>
            </a:endParaRPr>
          </a:p>
          <a:p>
            <a:pPr marL="342900" lvl="0" indent="-330517" algn="l" rtl="0">
              <a:lnSpc>
                <a:spcPct val="90000"/>
              </a:lnSpc>
              <a:spcBef>
                <a:spcPts val="0"/>
              </a:spcBef>
              <a:spcAft>
                <a:spcPts val="0"/>
              </a:spcAft>
              <a:buClr>
                <a:srgbClr val="333333"/>
              </a:buClr>
              <a:buSzPct val="64999"/>
              <a:buFont typeface="Arial"/>
              <a:buChar char="•"/>
            </a:pPr>
            <a:r>
              <a:rPr lang="en-GB" b="1" dirty="0">
                <a:latin typeface="Open Sans"/>
                <a:ea typeface="Open Sans"/>
                <a:cs typeface="Open Sans"/>
                <a:sym typeface="Open Sans"/>
              </a:rPr>
              <a:t>La structure du </a:t>
            </a:r>
            <a:r>
              <a:rPr lang="en-GB" b="1" dirty="0" err="1">
                <a:latin typeface="Open Sans"/>
                <a:ea typeface="Open Sans"/>
                <a:cs typeface="Open Sans"/>
                <a:sym typeface="Open Sans"/>
              </a:rPr>
              <a:t>modèle</a:t>
            </a:r>
            <a:r>
              <a:rPr lang="en-GB" b="1" dirty="0">
                <a:latin typeface="Open Sans"/>
                <a:ea typeface="Open Sans"/>
                <a:cs typeface="Open Sans"/>
                <a:sym typeface="Open Sans"/>
              </a:rPr>
              <a:t>: </a:t>
            </a:r>
            <a:r>
              <a:rPr lang="en-GB" dirty="0">
                <a:latin typeface="Open Sans"/>
                <a:ea typeface="Open Sans"/>
                <a:cs typeface="Open Sans"/>
                <a:sym typeface="Open Sans"/>
              </a:rPr>
              <a:t>il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aussi</a:t>
            </a:r>
            <a:r>
              <a:rPr lang="en-GB" dirty="0">
                <a:latin typeface="Open Sans"/>
                <a:ea typeface="Open Sans"/>
                <a:cs typeface="Open Sans"/>
                <a:sym typeface="Open Sans"/>
              </a:rPr>
              <a:t> important de savoir </a:t>
            </a:r>
            <a:r>
              <a:rPr lang="en-GB" dirty="0" err="1">
                <a:latin typeface="Open Sans"/>
                <a:ea typeface="Open Sans"/>
                <a:cs typeface="Open Sans"/>
                <a:sym typeface="Open Sans"/>
              </a:rPr>
              <a:t>clairement</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qui </a:t>
            </a:r>
            <a:r>
              <a:rPr lang="en-GB" dirty="0" err="1">
                <a:latin typeface="Open Sans"/>
                <a:ea typeface="Open Sans"/>
                <a:cs typeface="Open Sans"/>
                <a:sym typeface="Open Sans"/>
              </a:rPr>
              <a:t>n'est</a:t>
            </a:r>
            <a:r>
              <a:rPr lang="en-GB" dirty="0">
                <a:latin typeface="Open Sans"/>
                <a:ea typeface="Open Sans"/>
                <a:cs typeface="Open Sans"/>
                <a:sym typeface="Open Sans"/>
              </a:rPr>
              <a:t> pas </a:t>
            </a:r>
            <a:r>
              <a:rPr lang="en-GB" dirty="0" err="1">
                <a:latin typeface="Open Sans"/>
                <a:ea typeface="Open Sans"/>
                <a:cs typeface="Open Sans"/>
                <a:sym typeface="Open Sans"/>
              </a:rPr>
              <a:t>inclus</a:t>
            </a:r>
            <a:r>
              <a:rPr lang="en-GB" dirty="0">
                <a:latin typeface="Open Sans"/>
                <a:ea typeface="Open Sans"/>
                <a:cs typeface="Open Sans"/>
                <a:sym typeface="Open Sans"/>
              </a:rPr>
              <a:t> dans le </a:t>
            </a:r>
            <a:r>
              <a:rPr lang="en-GB" dirty="0" err="1">
                <a:latin typeface="Open Sans"/>
                <a:ea typeface="Open Sans"/>
                <a:cs typeface="Open Sans"/>
                <a:sym typeface="Open Sans"/>
              </a:rPr>
              <a:t>modèle</a:t>
            </a:r>
            <a:r>
              <a:rPr lang="en-GB" dirty="0">
                <a:latin typeface="Open Sans"/>
                <a:ea typeface="Open Sans"/>
                <a:cs typeface="Open Sans"/>
                <a:sym typeface="Open Sans"/>
              </a:rPr>
              <a:t> que de </a:t>
            </a:r>
            <a:r>
              <a:rPr lang="en-GB" dirty="0" err="1">
                <a:latin typeface="Open Sans"/>
                <a:ea typeface="Open Sans"/>
                <a:cs typeface="Open Sans"/>
                <a:sym typeface="Open Sans"/>
              </a:rPr>
              <a:t>comprendre</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a:t>
            </a:r>
            <a:r>
              <a:rPr lang="en-GB" dirty="0" err="1">
                <a:latin typeface="Open Sans"/>
                <a:ea typeface="Open Sans"/>
                <a:cs typeface="Open Sans"/>
                <a:sym typeface="Open Sans"/>
              </a:rPr>
              <a:t>qu'il</a:t>
            </a:r>
            <a:r>
              <a:rPr lang="en-GB" dirty="0">
                <a:latin typeface="Open Sans"/>
                <a:ea typeface="Open Sans"/>
                <a:cs typeface="Open Sans"/>
                <a:sym typeface="Open Sans"/>
              </a:rPr>
              <a:t> </a:t>
            </a:r>
            <a:r>
              <a:rPr lang="en-GB" dirty="0" err="1">
                <a:latin typeface="Open Sans"/>
                <a:ea typeface="Open Sans"/>
                <a:cs typeface="Open Sans"/>
                <a:sym typeface="Open Sans"/>
              </a:rPr>
              <a:t>contient</a:t>
            </a:r>
            <a:r>
              <a:rPr lang="en-GB" dirty="0">
                <a:latin typeface="Open Sans"/>
                <a:ea typeface="Open Sans"/>
                <a:cs typeface="Open Sans"/>
                <a:sym typeface="Open Sans"/>
              </a:rPr>
              <a:t>.</a:t>
            </a:r>
            <a:endParaRPr dirty="0"/>
          </a:p>
          <a:p>
            <a:pPr marL="342900" lvl="0" indent="-260350" algn="l" rtl="0">
              <a:lnSpc>
                <a:spcPct val="90000"/>
              </a:lnSpc>
              <a:spcBef>
                <a:spcPts val="0"/>
              </a:spcBef>
              <a:spcAft>
                <a:spcPts val="0"/>
              </a:spcAft>
              <a:buClr>
                <a:srgbClr val="333333"/>
              </a:buClr>
              <a:buSzPct val="64999"/>
              <a:buFont typeface="Arial"/>
              <a:buNone/>
            </a:pPr>
            <a:endParaRPr b="1" dirty="0">
              <a:latin typeface="Open Sans"/>
              <a:ea typeface="Open Sans"/>
              <a:cs typeface="Open Sans"/>
              <a:sym typeface="Open Sans"/>
            </a:endParaRPr>
          </a:p>
          <a:p>
            <a:pPr marL="342900" lvl="0" indent="-330517" algn="l" rtl="0">
              <a:lnSpc>
                <a:spcPct val="90000"/>
              </a:lnSpc>
              <a:spcBef>
                <a:spcPts val="0"/>
              </a:spcBef>
              <a:spcAft>
                <a:spcPts val="0"/>
              </a:spcAft>
              <a:buClr>
                <a:srgbClr val="333333"/>
              </a:buClr>
              <a:buSzPct val="64999"/>
              <a:buFont typeface="Arial"/>
              <a:buChar char="•"/>
            </a:pPr>
            <a:r>
              <a:rPr lang="en-GB" b="1" dirty="0" err="1">
                <a:latin typeface="Open Sans"/>
                <a:ea typeface="Open Sans"/>
                <a:cs typeface="Open Sans"/>
                <a:sym typeface="Open Sans"/>
              </a:rPr>
              <a:t>L'interprétation</a:t>
            </a:r>
            <a:r>
              <a:rPr lang="en-GB" b="1" dirty="0">
                <a:latin typeface="Open Sans"/>
                <a:ea typeface="Open Sans"/>
                <a:cs typeface="Open Sans"/>
                <a:sym typeface="Open Sans"/>
              </a:rPr>
              <a:t> du </a:t>
            </a:r>
            <a:r>
              <a:rPr lang="en-GB" b="1" dirty="0" err="1">
                <a:latin typeface="Open Sans"/>
                <a:ea typeface="Open Sans"/>
                <a:cs typeface="Open Sans"/>
                <a:sym typeface="Open Sans"/>
              </a:rPr>
              <a:t>modèle</a:t>
            </a:r>
            <a:r>
              <a:rPr lang="en-GB" b="1" dirty="0">
                <a:latin typeface="Open Sans"/>
                <a:ea typeface="Open Sans"/>
                <a:cs typeface="Open Sans"/>
                <a:sym typeface="Open Sans"/>
              </a:rPr>
              <a:t>: </a:t>
            </a:r>
            <a:r>
              <a:rPr lang="en-GB" dirty="0">
                <a:latin typeface="Open Sans"/>
                <a:ea typeface="Open Sans"/>
                <a:cs typeface="Open Sans"/>
                <a:sym typeface="Open Sans"/>
              </a:rPr>
              <a:t>sur la base </a:t>
            </a:r>
            <a:r>
              <a:rPr lang="en-GB" dirty="0" err="1">
                <a:latin typeface="Open Sans"/>
                <a:ea typeface="Open Sans"/>
                <a:cs typeface="Open Sans"/>
                <a:sym typeface="Open Sans"/>
              </a:rPr>
              <a:t>d'une</a:t>
            </a:r>
            <a:r>
              <a:rPr lang="en-GB" dirty="0">
                <a:latin typeface="Open Sans"/>
                <a:ea typeface="Open Sans"/>
                <a:cs typeface="Open Sans"/>
                <a:sym typeface="Open Sans"/>
              </a:rPr>
              <a:t> </a:t>
            </a:r>
            <a:r>
              <a:rPr lang="en-GB" dirty="0" err="1">
                <a:latin typeface="Open Sans"/>
                <a:ea typeface="Open Sans"/>
                <a:cs typeface="Open Sans"/>
                <a:sym typeface="Open Sans"/>
              </a:rPr>
              <a:t>compréhension</a:t>
            </a:r>
            <a:r>
              <a:rPr lang="en-GB" dirty="0">
                <a:latin typeface="Open Sans"/>
                <a:ea typeface="Open Sans"/>
                <a:cs typeface="Open Sans"/>
                <a:sym typeface="Open Sans"/>
              </a:rPr>
              <a:t>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des données </a:t>
            </a:r>
            <a:r>
              <a:rPr lang="en-GB" dirty="0" err="1">
                <a:latin typeface="Open Sans"/>
                <a:ea typeface="Open Sans"/>
                <a:cs typeface="Open Sans"/>
                <a:sym typeface="Open Sans"/>
              </a:rPr>
              <a:t>d'entrée</a:t>
            </a:r>
            <a:r>
              <a:rPr lang="en-GB" dirty="0">
                <a:latin typeface="Open Sans"/>
                <a:ea typeface="Open Sans"/>
                <a:cs typeface="Open Sans"/>
                <a:sym typeface="Open Sans"/>
              </a:rPr>
              <a:t> et du </a:t>
            </a:r>
            <a:r>
              <a:rPr lang="en-GB" dirty="0" err="1">
                <a:latin typeface="Open Sans"/>
                <a:ea typeface="Open Sans"/>
                <a:cs typeface="Open Sans"/>
                <a:sym typeface="Open Sans"/>
              </a:rPr>
              <a:t>modèle</a:t>
            </a:r>
            <a:r>
              <a:rPr lang="en-GB" dirty="0">
                <a:latin typeface="Open Sans"/>
                <a:ea typeface="Open Sans"/>
                <a:cs typeface="Open Sans"/>
                <a:sym typeface="Open Sans"/>
              </a:rPr>
              <a:t>, les impacts </a:t>
            </a:r>
            <a:r>
              <a:rPr lang="en-GB" dirty="0" err="1">
                <a:latin typeface="Open Sans"/>
                <a:ea typeface="Open Sans"/>
                <a:cs typeface="Open Sans"/>
                <a:sym typeface="Open Sans"/>
              </a:rPr>
              <a:t>potentiels</a:t>
            </a:r>
            <a:r>
              <a:rPr lang="en-GB" dirty="0">
                <a:latin typeface="Open Sans"/>
                <a:ea typeface="Open Sans"/>
                <a:cs typeface="Open Sans"/>
                <a:sym typeface="Open Sans"/>
              </a:rPr>
              <a:t> sur </a:t>
            </a:r>
            <a:r>
              <a:rPr lang="en-GB" dirty="0" err="1">
                <a:latin typeface="Open Sans"/>
                <a:ea typeface="Open Sans"/>
                <a:cs typeface="Open Sans"/>
                <a:sym typeface="Open Sans"/>
              </a:rPr>
              <a:t>l'économie</a:t>
            </a:r>
            <a:r>
              <a:rPr lang="en-GB" dirty="0">
                <a:latin typeface="Open Sans"/>
                <a:ea typeface="Open Sans"/>
                <a:cs typeface="Open Sans"/>
                <a:sym typeface="Open Sans"/>
              </a:rPr>
              <a:t>, </a:t>
            </a:r>
            <a:r>
              <a:rPr lang="en-GB" dirty="0" err="1">
                <a:latin typeface="Open Sans"/>
                <a:ea typeface="Open Sans"/>
                <a:cs typeface="Open Sans"/>
                <a:sym typeface="Open Sans"/>
              </a:rPr>
              <a:t>l'environnement</a:t>
            </a:r>
            <a:r>
              <a:rPr lang="en-GB" dirty="0">
                <a:latin typeface="Open Sans"/>
                <a:ea typeface="Open Sans"/>
                <a:cs typeface="Open Sans"/>
                <a:sym typeface="Open Sans"/>
              </a:rPr>
              <a:t> et le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social qui </a:t>
            </a:r>
            <a:r>
              <a:rPr lang="en-GB" dirty="0" err="1">
                <a:latin typeface="Open Sans"/>
                <a:ea typeface="Open Sans"/>
                <a:cs typeface="Open Sans"/>
                <a:sym typeface="Open Sans"/>
              </a:rPr>
              <a:t>n'ont</a:t>
            </a:r>
            <a:r>
              <a:rPr lang="en-GB" dirty="0">
                <a:latin typeface="Open Sans"/>
                <a:ea typeface="Open Sans"/>
                <a:cs typeface="Open Sans"/>
                <a:sym typeface="Open Sans"/>
              </a:rPr>
              <a:t> pas </a:t>
            </a:r>
            <a:r>
              <a:rPr lang="en-GB" dirty="0" err="1">
                <a:latin typeface="Open Sans"/>
                <a:ea typeface="Open Sans"/>
                <a:cs typeface="Open Sans"/>
                <a:sym typeface="Open Sans"/>
              </a:rPr>
              <a:t>été</a:t>
            </a:r>
            <a:r>
              <a:rPr lang="en-GB" dirty="0">
                <a:latin typeface="Open Sans"/>
                <a:ea typeface="Open Sans"/>
                <a:cs typeface="Open Sans"/>
                <a:sym typeface="Open Sans"/>
              </a:rPr>
              <a:t> </a:t>
            </a:r>
            <a:r>
              <a:rPr lang="en-GB" dirty="0" err="1">
                <a:latin typeface="Open Sans"/>
                <a:ea typeface="Open Sans"/>
                <a:cs typeface="Open Sans"/>
                <a:sym typeface="Open Sans"/>
              </a:rPr>
              <a:t>inclus</a:t>
            </a:r>
            <a:r>
              <a:rPr lang="en-GB" dirty="0">
                <a:latin typeface="Open Sans"/>
                <a:ea typeface="Open Sans"/>
                <a:cs typeface="Open Sans"/>
                <a:sym typeface="Open Sans"/>
              </a:rPr>
              <a:t> dans le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évalués</a:t>
            </a:r>
            <a:r>
              <a:rPr lang="en-GB" dirty="0">
                <a:latin typeface="Open Sans"/>
                <a:ea typeface="Open Sans"/>
                <a:cs typeface="Open Sans"/>
                <a:sym typeface="Open Sans"/>
              </a:rPr>
              <a:t>.</a:t>
            </a:r>
            <a:endParaRPr dirty="0"/>
          </a:p>
          <a:p>
            <a:pPr marL="0" lvl="0" indent="0" algn="l" rtl="0">
              <a:lnSpc>
                <a:spcPct val="90000"/>
              </a:lnSpc>
              <a:spcBef>
                <a:spcPts val="0"/>
              </a:spcBef>
              <a:spcAft>
                <a:spcPts val="0"/>
              </a:spcAft>
              <a:buClr>
                <a:srgbClr val="333333"/>
              </a:buClr>
              <a:buSzPct val="64999"/>
              <a:buNone/>
            </a:pPr>
            <a:endParaRPr dirty="0">
              <a:latin typeface="Open Sans"/>
              <a:ea typeface="Open Sans"/>
              <a:cs typeface="Open Sans"/>
              <a:sym typeface="Open Sans"/>
            </a:endParaRPr>
          </a:p>
          <a:p>
            <a:pPr marL="342900" lvl="0" indent="-342900" algn="l" rtl="0">
              <a:lnSpc>
                <a:spcPct val="90000"/>
              </a:lnSpc>
              <a:spcBef>
                <a:spcPts val="0"/>
              </a:spcBef>
              <a:spcAft>
                <a:spcPts val="0"/>
              </a:spcAft>
              <a:buClr>
                <a:srgbClr val="333333"/>
              </a:buClr>
              <a:buSzPct val="64999"/>
              <a:buNone/>
            </a:pPr>
            <a:r>
              <a:rPr lang="en-GB" dirty="0">
                <a:latin typeface="Open Sans"/>
                <a:ea typeface="Open Sans"/>
                <a:cs typeface="Open Sans"/>
                <a:sym typeface="Open Sans"/>
              </a:rPr>
              <a:t>Les </a:t>
            </a:r>
            <a:r>
              <a:rPr lang="en-GB" dirty="0" err="1">
                <a:latin typeface="Open Sans"/>
                <a:ea typeface="Open Sans"/>
                <a:cs typeface="Open Sans"/>
                <a:sym typeface="Open Sans"/>
              </a:rPr>
              <a:t>modèles</a:t>
            </a:r>
            <a:r>
              <a:rPr lang="en-GB" dirty="0">
                <a:latin typeface="Open Sans"/>
                <a:ea typeface="Open Sans"/>
                <a:cs typeface="Open Sans"/>
                <a:sym typeface="Open Sans"/>
              </a:rPr>
              <a:t> ne </a:t>
            </a:r>
            <a:r>
              <a:rPr lang="en-GB" dirty="0" err="1">
                <a:latin typeface="Open Sans"/>
                <a:ea typeface="Open Sans"/>
                <a:cs typeface="Open Sans"/>
                <a:sym typeface="Open Sans"/>
              </a:rPr>
              <a:t>doivent</a:t>
            </a:r>
            <a:r>
              <a:rPr lang="en-GB" dirty="0">
                <a:latin typeface="Open Sans"/>
                <a:ea typeface="Open Sans"/>
                <a:cs typeface="Open Sans"/>
                <a:sym typeface="Open Sans"/>
              </a:rPr>
              <a:t> pas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utilisés</a:t>
            </a:r>
            <a:r>
              <a:rPr lang="en-GB" dirty="0">
                <a:latin typeface="Open Sans"/>
                <a:ea typeface="Open Sans"/>
                <a:cs typeface="Open Sans"/>
                <a:sym typeface="Open Sans"/>
              </a:rPr>
              <a:t> </a:t>
            </a:r>
            <a:r>
              <a:rPr lang="en-GB" dirty="0" err="1">
                <a:latin typeface="Open Sans"/>
                <a:ea typeface="Open Sans"/>
                <a:cs typeface="Open Sans"/>
                <a:sym typeface="Open Sans"/>
              </a:rPr>
              <a:t>comme</a:t>
            </a:r>
            <a:r>
              <a:rPr lang="en-GB" dirty="0">
                <a:latin typeface="Open Sans"/>
                <a:ea typeface="Open Sans"/>
                <a:cs typeface="Open Sans"/>
                <a:sym typeface="Open Sans"/>
              </a:rPr>
              <a:t> des "</a:t>
            </a:r>
            <a:r>
              <a:rPr lang="en-GB" dirty="0" err="1">
                <a:latin typeface="Open Sans"/>
                <a:ea typeface="Open Sans"/>
                <a:cs typeface="Open Sans"/>
                <a:sym typeface="Open Sans"/>
              </a:rPr>
              <a:t>boîtes</a:t>
            </a:r>
            <a:r>
              <a:rPr lang="en-GB" dirty="0">
                <a:latin typeface="Open Sans"/>
                <a:ea typeface="Open Sans"/>
                <a:cs typeface="Open Sans"/>
                <a:sym typeface="Open Sans"/>
              </a:rPr>
              <a:t> noires". </a:t>
            </a:r>
            <a:endParaRPr dirty="0"/>
          </a:p>
          <a:p>
            <a:pPr marL="0" lvl="0" indent="0" algn="l" rtl="0">
              <a:lnSpc>
                <a:spcPct val="90000"/>
              </a:lnSpc>
              <a:spcBef>
                <a:spcPts val="0"/>
              </a:spcBef>
              <a:spcAft>
                <a:spcPts val="0"/>
              </a:spcAft>
              <a:buClr>
                <a:schemeClr val="dk1"/>
              </a:buClr>
              <a:buSzPct val="64999"/>
              <a:buNone/>
            </a:pPr>
            <a:endParaRPr b="1" dirty="0">
              <a:solidFill>
                <a:srgbClr val="9CC2E5"/>
              </a:solidFill>
            </a:endParaRPr>
          </a:p>
          <a:p>
            <a:pPr marL="0" lvl="0" indent="0" algn="l" rtl="0">
              <a:lnSpc>
                <a:spcPct val="90000"/>
              </a:lnSpc>
              <a:spcBef>
                <a:spcPts val="1000"/>
              </a:spcBef>
              <a:spcAft>
                <a:spcPts val="0"/>
              </a:spcAft>
              <a:buClr>
                <a:srgbClr val="333333"/>
              </a:buClr>
              <a:buSzPct val="64999"/>
              <a:buNone/>
            </a:pPr>
            <a:endParaRPr b="1" dirty="0">
              <a:solidFill>
                <a:srgbClr val="9CC2E5"/>
              </a:solidFill>
              <a:latin typeface="Open Sans"/>
              <a:ea typeface="Open Sans"/>
              <a:cs typeface="Open Sans"/>
              <a:sym typeface="Open Sans"/>
            </a:endParaRPr>
          </a:p>
          <a:p>
            <a:pPr marL="0" lvl="0" indent="0" algn="l" rtl="0">
              <a:lnSpc>
                <a:spcPct val="90000"/>
              </a:lnSpc>
              <a:spcBef>
                <a:spcPts val="1000"/>
              </a:spcBef>
              <a:spcAft>
                <a:spcPts val="0"/>
              </a:spcAft>
              <a:buClr>
                <a:schemeClr val="dk1"/>
              </a:buClr>
              <a:buSzPct val="100000"/>
              <a:buNone/>
            </a:pPr>
            <a:endParaRPr dirty="0">
              <a:solidFill>
                <a:srgbClr val="000000"/>
              </a:solidFill>
            </a:endParaRPr>
          </a:p>
          <a:p>
            <a:pPr marL="228600" lvl="0" indent="-101600" algn="l" rtl="0">
              <a:lnSpc>
                <a:spcPct val="90000"/>
              </a:lnSpc>
              <a:spcBef>
                <a:spcPts val="2000"/>
              </a:spcBef>
              <a:spcAft>
                <a:spcPts val="0"/>
              </a:spcAft>
              <a:buClr>
                <a:schemeClr val="dk1"/>
              </a:buClr>
              <a:buSzPct val="100000"/>
              <a:buFont typeface="Arial"/>
              <a:buNone/>
            </a:pPr>
            <a:endParaRPr dirty="0">
              <a:solidFill>
                <a:srgbClr val="000000"/>
              </a:solidFill>
            </a:endParaRPr>
          </a:p>
          <a:p>
            <a:pPr marL="0" lvl="0" indent="0" algn="l" rtl="0">
              <a:lnSpc>
                <a:spcPct val="90000"/>
              </a:lnSpc>
              <a:spcBef>
                <a:spcPts val="2000"/>
              </a:spcBef>
              <a:spcAft>
                <a:spcPts val="0"/>
              </a:spcAft>
              <a:buClr>
                <a:srgbClr val="333333"/>
              </a:buClr>
              <a:buSzPct val="64999"/>
              <a:buNone/>
            </a:pPr>
            <a:endParaRPr b="1" dirty="0">
              <a:solidFill>
                <a:srgbClr val="9CC2E5"/>
              </a:solidFill>
              <a:latin typeface="Open Sans"/>
              <a:ea typeface="Open Sans"/>
              <a:cs typeface="Open Sans"/>
              <a:sym typeface="Open Sans"/>
            </a:endParaRPr>
          </a:p>
        </p:txBody>
      </p:sp>
      <p:sp>
        <p:nvSpPr>
          <p:cNvPr id="165" name="Google Shape;165;p7"/>
          <p:cNvSpPr txBox="1"/>
          <p:nvPr/>
        </p:nvSpPr>
        <p:spPr>
          <a:xfrm>
            <a:off x="858078" y="241294"/>
            <a:ext cx="10515600" cy="1325562"/>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None/>
            </a:pPr>
            <a:r>
              <a:rPr lang="en-GB" sz="4400" dirty="0">
                <a:solidFill>
                  <a:schemeClr val="dk1"/>
                </a:solidFill>
                <a:latin typeface="Open Sans"/>
                <a:ea typeface="Open Sans"/>
                <a:cs typeface="Open Sans"/>
                <a:sym typeface="Open Sans"/>
              </a:rPr>
              <a:t>Session 2.1 </a:t>
            </a:r>
            <a:r>
              <a:rPr lang="en-GB" sz="4400" dirty="0" err="1">
                <a:solidFill>
                  <a:schemeClr val="dk1"/>
                </a:solidFill>
                <a:latin typeface="Open Sans"/>
                <a:ea typeface="Open Sans"/>
                <a:cs typeface="Open Sans"/>
                <a:sym typeface="Open Sans"/>
              </a:rPr>
              <a:t>Modèles</a:t>
            </a:r>
            <a:r>
              <a:rPr lang="en-GB" sz="4400" dirty="0">
                <a:solidFill>
                  <a:schemeClr val="dk1"/>
                </a:solidFill>
                <a:latin typeface="Open Sans"/>
                <a:ea typeface="Open Sans"/>
                <a:cs typeface="Open Sans"/>
                <a:sym typeface="Open Sans"/>
              </a:rPr>
              <a:t> de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endParaRPr sz="4400"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p8"/>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2.2 </a:t>
            </a:r>
            <a:r>
              <a:rPr lang="en-GB" sz="4400" dirty="0" err="1">
                <a:solidFill>
                  <a:schemeClr val="dk1"/>
                </a:solidFill>
                <a:latin typeface="Open Sans"/>
                <a:ea typeface="Open Sans"/>
                <a:cs typeface="Open Sans"/>
                <a:sym typeface="Open Sans"/>
              </a:rPr>
              <a:t>Approches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descendante</a:t>
            </a:r>
            <a:r>
              <a:rPr lang="en-GB" sz="4400" dirty="0">
                <a:solidFill>
                  <a:schemeClr val="dk1"/>
                </a:solidFill>
                <a:latin typeface="Open Sans"/>
                <a:ea typeface="Open Sans"/>
                <a:cs typeface="Open Sans"/>
                <a:sym typeface="Open Sans"/>
              </a:rPr>
              <a:t> et </a:t>
            </a:r>
            <a:r>
              <a:rPr lang="en-GB" sz="4400" dirty="0" err="1">
                <a:solidFill>
                  <a:schemeClr val="dk1"/>
                </a:solidFill>
                <a:latin typeface="Open Sans"/>
                <a:ea typeface="Open Sans"/>
                <a:cs typeface="Open Sans"/>
                <a:sym typeface="Open Sans"/>
              </a:rPr>
              <a:t>ascendante</a:t>
            </a:r>
            <a:endParaRPr dirty="0"/>
          </a:p>
        </p:txBody>
      </p:sp>
      <p:sp>
        <p:nvSpPr>
          <p:cNvPr id="173" name="Google Shape;173;p8"/>
          <p:cNvSpPr txBox="1">
            <a:spLocks noGrp="1"/>
          </p:cNvSpPr>
          <p:nvPr>
            <p:ph type="body" idx="1"/>
          </p:nvPr>
        </p:nvSpPr>
        <p:spPr>
          <a:xfrm>
            <a:off x="838200" y="1543671"/>
            <a:ext cx="10498915" cy="46332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33"/>
              </a:buClr>
              <a:buSzPts val="1700"/>
              <a:buNone/>
            </a:pPr>
            <a:r>
              <a:rPr lang="en-GB" sz="1700" b="1" dirty="0">
                <a:solidFill>
                  <a:srgbClr val="9CC2E5"/>
                </a:solidFill>
                <a:latin typeface="Open Sans"/>
                <a:ea typeface="Open Sans"/>
                <a:cs typeface="Open Sans"/>
                <a:sym typeface="Open Sans"/>
              </a:rPr>
              <a:t>2.2.1. </a:t>
            </a:r>
            <a:r>
              <a:rPr lang="en-GB" sz="1700" b="1" dirty="0" err="1">
                <a:solidFill>
                  <a:srgbClr val="9CC2E5"/>
                </a:solidFill>
                <a:latin typeface="Open Sans"/>
                <a:ea typeface="Open Sans"/>
                <a:cs typeface="Open Sans"/>
                <a:sym typeface="Open Sans"/>
              </a:rPr>
              <a:t>Définitions</a:t>
            </a:r>
            <a:endParaRPr sz="1700" dirty="0">
              <a:solidFill>
                <a:srgbClr val="9CC2E5"/>
              </a:solidFill>
            </a:endParaRPr>
          </a:p>
          <a:p>
            <a:pPr marL="0" lvl="0" indent="0" algn="l" rtl="0">
              <a:lnSpc>
                <a:spcPct val="100000"/>
              </a:lnSpc>
              <a:spcBef>
                <a:spcPts val="1000"/>
              </a:spcBef>
              <a:spcAft>
                <a:spcPts val="0"/>
              </a:spcAft>
              <a:buClr>
                <a:srgbClr val="333333"/>
              </a:buClr>
              <a:buSzPts val="1700"/>
              <a:buNone/>
            </a:pPr>
            <a:r>
              <a:rPr lang="en-GB" sz="1700" dirty="0">
                <a:latin typeface="Open Sans"/>
                <a:ea typeface="Open Sans"/>
                <a:cs typeface="Open Sans"/>
                <a:sym typeface="Open Sans"/>
              </a:rPr>
              <a:t>Pour </a:t>
            </a:r>
            <a:r>
              <a:rPr lang="en-GB" sz="1700" dirty="0" err="1">
                <a:latin typeface="Open Sans"/>
                <a:ea typeface="Open Sans"/>
                <a:cs typeface="Open Sans"/>
                <a:sym typeface="Open Sans"/>
              </a:rPr>
              <a:t>réaliser</a:t>
            </a:r>
            <a:r>
              <a:rPr lang="en-GB" sz="1700" dirty="0">
                <a:latin typeface="Open Sans"/>
                <a:ea typeface="Open Sans"/>
                <a:cs typeface="Open Sans"/>
                <a:sym typeface="Open Sans"/>
              </a:rPr>
              <a:t> des projections de la </a:t>
            </a:r>
            <a:r>
              <a:rPr lang="en-GB" sz="1700" dirty="0" err="1">
                <a:latin typeface="Open Sans"/>
                <a:ea typeface="Open Sans"/>
                <a:cs typeface="Open Sans"/>
                <a:sym typeface="Open Sans"/>
              </a:rPr>
              <a:t>demande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d'énergie</a:t>
            </a:r>
            <a:r>
              <a:rPr lang="en-GB" sz="1700" dirty="0">
                <a:latin typeface="Open Sans"/>
                <a:ea typeface="Open Sans"/>
                <a:cs typeface="Open Sans"/>
                <a:sym typeface="Open Sans"/>
              </a:rPr>
              <a:t>, le </a:t>
            </a:r>
            <a:r>
              <a:rPr lang="en-GB" sz="1700" dirty="0" err="1">
                <a:latin typeface="Open Sans"/>
                <a:ea typeface="Open Sans"/>
                <a:cs typeface="Open Sans"/>
                <a:sym typeface="Open Sans"/>
              </a:rPr>
              <a:t>planificateur</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énergétique</a:t>
            </a:r>
            <a:r>
              <a:rPr lang="en-GB" sz="1700" dirty="0">
                <a:latin typeface="Open Sans"/>
                <a:ea typeface="Open Sans"/>
                <a:cs typeface="Open Sans"/>
                <a:sym typeface="Open Sans"/>
              </a:rPr>
              <a:t> </a:t>
            </a:r>
            <a:r>
              <a:rPr lang="en-GB" sz="1700" dirty="0" err="1">
                <a:latin typeface="Open Sans"/>
                <a:ea typeface="Open Sans"/>
                <a:cs typeface="Open Sans"/>
                <a:sym typeface="Open Sans"/>
              </a:rPr>
              <a:t>peut</a:t>
            </a:r>
            <a:r>
              <a:rPr lang="en-GB" sz="1700" dirty="0">
                <a:latin typeface="Open Sans"/>
                <a:ea typeface="Open Sans"/>
                <a:cs typeface="Open Sans"/>
                <a:sym typeface="Open Sans"/>
              </a:rPr>
              <a:t> </a:t>
            </a:r>
            <a:r>
              <a:rPr lang="en-GB" sz="1700" dirty="0" err="1">
                <a:latin typeface="Open Sans"/>
                <a:ea typeface="Open Sans"/>
                <a:cs typeface="Open Sans"/>
                <a:sym typeface="Open Sans"/>
              </a:rPr>
              <a:t>utiliser</a:t>
            </a:r>
            <a:r>
              <a:rPr lang="en-GB" sz="1700" dirty="0">
                <a:latin typeface="Open Sans"/>
                <a:ea typeface="Open Sans"/>
                <a:cs typeface="Open Sans"/>
                <a:sym typeface="Open Sans"/>
              </a:rPr>
              <a:t> </a:t>
            </a:r>
            <a:r>
              <a:rPr lang="en-GB" sz="1700" dirty="0" err="1">
                <a:latin typeface="Open Sans"/>
                <a:ea typeface="Open Sans"/>
                <a:cs typeface="Open Sans"/>
                <a:sym typeface="Open Sans"/>
              </a:rPr>
              <a:t>l'une</a:t>
            </a:r>
            <a:r>
              <a:rPr lang="en-GB" sz="1700" dirty="0">
                <a:latin typeface="Open Sans"/>
                <a:ea typeface="Open Sans"/>
                <a:cs typeface="Open Sans"/>
                <a:sym typeface="Open Sans"/>
              </a:rPr>
              <a:t> des </a:t>
            </a:r>
            <a:r>
              <a:rPr lang="en-GB" sz="1700" dirty="0" err="1">
                <a:latin typeface="Open Sans"/>
                <a:ea typeface="Open Sans"/>
                <a:cs typeface="Open Sans"/>
                <a:sym typeface="Open Sans"/>
              </a:rPr>
              <a:t>deux</a:t>
            </a:r>
            <a:r>
              <a:rPr lang="en-GB" sz="1700" dirty="0">
                <a:latin typeface="Open Sans"/>
                <a:ea typeface="Open Sans"/>
                <a:cs typeface="Open Sans"/>
                <a:sym typeface="Open Sans"/>
              </a:rPr>
              <a:t> </a:t>
            </a:r>
            <a:r>
              <a:rPr lang="en-GB" sz="1700" dirty="0" err="1">
                <a:latin typeface="Open Sans"/>
                <a:ea typeface="Open Sans"/>
                <a:cs typeface="Open Sans"/>
                <a:sym typeface="Open Sans"/>
              </a:rPr>
              <a:t>approches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suivantes</a:t>
            </a:r>
            <a:r>
              <a:rPr lang="en-GB" sz="1700" dirty="0">
                <a:latin typeface="Open Sans"/>
                <a:ea typeface="Open Sans"/>
                <a:cs typeface="Open Sans"/>
                <a:sym typeface="Open Sans"/>
              </a:rPr>
              <a:t> :</a:t>
            </a:r>
            <a:endParaRPr sz="1700" dirty="0"/>
          </a:p>
          <a:p>
            <a:pPr marL="0" lvl="0" indent="0" algn="l" rtl="0">
              <a:lnSpc>
                <a:spcPct val="100000"/>
              </a:lnSpc>
              <a:spcBef>
                <a:spcPts val="1000"/>
              </a:spcBef>
              <a:spcAft>
                <a:spcPts val="0"/>
              </a:spcAft>
              <a:buClr>
                <a:srgbClr val="333333"/>
              </a:buClr>
              <a:buSzPts val="1700"/>
              <a:buNone/>
            </a:pPr>
            <a:r>
              <a:rPr lang="en-GB" sz="1700" b="1" dirty="0" err="1">
                <a:latin typeface="Open Sans"/>
                <a:ea typeface="Open Sans"/>
                <a:cs typeface="Open Sans"/>
                <a:sym typeface="Open Sans"/>
              </a:rPr>
              <a:t>Approche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descendante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ou</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agrégée</a:t>
            </a:r>
            <a:r>
              <a:rPr lang="en-GB" sz="1700" b="1" dirty="0">
                <a:latin typeface="Open Sans"/>
                <a:ea typeface="Open Sans"/>
                <a:cs typeface="Open Sans"/>
                <a:sym typeface="Open Sans"/>
              </a:rPr>
              <a:t> </a:t>
            </a:r>
            <a:endParaRPr sz="1700" b="1" dirty="0"/>
          </a:p>
          <a:p>
            <a:pPr marL="285750" indent="-285750">
              <a:lnSpc>
                <a:spcPct val="100000"/>
              </a:lnSpc>
              <a:buClr>
                <a:srgbClr val="333333"/>
              </a:buClr>
              <a:buSzPts val="1700"/>
            </a:pPr>
            <a:r>
              <a:rPr lang="en-GB" sz="1700" dirty="0" err="1">
                <a:latin typeface="Open Sans"/>
                <a:ea typeface="Open Sans"/>
                <a:cs typeface="Open Sans"/>
                <a:sym typeface="Open Sans"/>
              </a:rPr>
              <a:t>Projeter</a:t>
            </a:r>
            <a:r>
              <a:rPr lang="en-GB" sz="1700" dirty="0">
                <a:latin typeface="Open Sans"/>
                <a:ea typeface="Open Sans"/>
                <a:cs typeface="Open Sans"/>
                <a:sym typeface="Open Sans"/>
              </a:rPr>
              <a:t> </a:t>
            </a:r>
            <a:r>
              <a:rPr lang="en-GB" sz="1700" dirty="0" err="1">
                <a:latin typeface="Open Sans"/>
                <a:ea typeface="Open Sans"/>
                <a:cs typeface="Open Sans"/>
                <a:sym typeface="Open Sans"/>
              </a:rPr>
              <a:t>l'évolution</a:t>
            </a:r>
            <a:r>
              <a:rPr lang="en-GB" sz="1700" dirty="0">
                <a:latin typeface="Open Sans"/>
                <a:ea typeface="Open Sans"/>
                <a:cs typeface="Open Sans"/>
                <a:sym typeface="Open Sans"/>
              </a:rPr>
              <a:t> de la </a:t>
            </a:r>
            <a:r>
              <a:rPr lang="en-GB" sz="1700" dirty="0" err="1">
                <a:latin typeface="Open Sans"/>
                <a:ea typeface="Open Sans"/>
                <a:cs typeface="Open Sans"/>
                <a:sym typeface="Open Sans"/>
              </a:rPr>
              <a:t>demande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totale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d'énergie</a:t>
            </a:r>
            <a:r>
              <a:rPr lang="en-GB" sz="1700" dirty="0">
                <a:latin typeface="Open Sans"/>
                <a:ea typeface="Open Sans"/>
                <a:cs typeface="Open Sans"/>
                <a:sym typeface="Open Sans"/>
              </a:rPr>
              <a:t> </a:t>
            </a:r>
            <a:endParaRPr sz="1700" dirty="0"/>
          </a:p>
          <a:p>
            <a:pPr marL="342900" lvl="0" indent="-342900" algn="l" rtl="0">
              <a:lnSpc>
                <a:spcPct val="100000"/>
              </a:lnSpc>
              <a:spcBef>
                <a:spcPts val="1000"/>
              </a:spcBef>
              <a:spcAft>
                <a:spcPts val="0"/>
              </a:spcAft>
              <a:buClr>
                <a:srgbClr val="333333"/>
              </a:buClr>
              <a:buSzPts val="1700"/>
              <a:buChar char="•"/>
            </a:pPr>
            <a:r>
              <a:rPr lang="en-GB" sz="1700" dirty="0">
                <a:latin typeface="Open Sans"/>
                <a:ea typeface="Open Sans"/>
                <a:cs typeface="Open Sans"/>
                <a:sym typeface="Open Sans"/>
              </a:rPr>
              <a:t>Relations </a:t>
            </a:r>
            <a:r>
              <a:rPr lang="en-GB" sz="1700" dirty="0" err="1">
                <a:latin typeface="Open Sans"/>
                <a:ea typeface="Open Sans"/>
                <a:cs typeface="Open Sans"/>
                <a:sym typeface="Open Sans"/>
              </a:rPr>
              <a:t>historiques</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Méthode</a:t>
            </a:r>
            <a:r>
              <a:rPr lang="en-GB" sz="1700" dirty="0">
                <a:latin typeface="Open Sans"/>
                <a:ea typeface="Open Sans"/>
                <a:cs typeface="Open Sans"/>
                <a:sym typeface="Open Sans"/>
              </a:rPr>
              <a:t> des </a:t>
            </a:r>
            <a:r>
              <a:rPr lang="en-GB" sz="1700" dirty="0" err="1">
                <a:latin typeface="Open Sans"/>
                <a:ea typeface="Open Sans"/>
                <a:cs typeface="Open Sans"/>
                <a:sym typeface="Open Sans"/>
              </a:rPr>
              <a:t>séries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chronologiques</a:t>
            </a:r>
            <a:r>
              <a:rPr lang="en-GB" sz="1700" dirty="0">
                <a:latin typeface="Open Sans"/>
                <a:ea typeface="Open Sans"/>
                <a:cs typeface="Open Sans"/>
                <a:sym typeface="Open Sans"/>
              </a:rPr>
              <a:t>, </a:t>
            </a:r>
            <a:r>
              <a:rPr lang="en-GB" sz="1700" dirty="0" err="1">
                <a:latin typeface="Open Sans"/>
                <a:ea typeface="Open Sans"/>
                <a:cs typeface="Open Sans"/>
                <a:sym typeface="Open Sans"/>
              </a:rPr>
              <a:t>méthode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économétrique</a:t>
            </a:r>
            <a:endParaRPr sz="1700" dirty="0"/>
          </a:p>
          <a:p>
            <a:pPr marL="0" lvl="0" indent="0" algn="l" rtl="0">
              <a:lnSpc>
                <a:spcPct val="100000"/>
              </a:lnSpc>
              <a:spcBef>
                <a:spcPts val="1000"/>
              </a:spcBef>
              <a:spcAft>
                <a:spcPts val="0"/>
              </a:spcAft>
              <a:buClr>
                <a:srgbClr val="333333"/>
              </a:buClr>
              <a:buSzPts val="1700"/>
              <a:buNone/>
            </a:pPr>
            <a:r>
              <a:rPr lang="en-GB" sz="1700" b="1" dirty="0" err="1">
                <a:latin typeface="Open Sans"/>
                <a:ea typeface="Open Sans"/>
                <a:cs typeface="Open Sans"/>
                <a:sym typeface="Open Sans"/>
              </a:rPr>
              <a:t>Approche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ascendante</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ou</a:t>
            </a:r>
            <a:r>
              <a:rPr lang="en-GB" sz="1700" b="1" dirty="0">
                <a:latin typeface="Open Sans"/>
                <a:ea typeface="Open Sans"/>
                <a:cs typeface="Open Sans"/>
                <a:sym typeface="Open Sans"/>
              </a:rPr>
              <a:t> </a:t>
            </a:r>
            <a:r>
              <a:rPr lang="en-GB" sz="1700" b="1" dirty="0" err="1">
                <a:latin typeface="Open Sans"/>
                <a:ea typeface="Open Sans"/>
                <a:cs typeface="Open Sans"/>
                <a:sym typeface="Open Sans"/>
              </a:rPr>
              <a:t>désagrégée</a:t>
            </a:r>
            <a:r>
              <a:rPr lang="en-GB" sz="1700" b="1" dirty="0">
                <a:latin typeface="Open Sans"/>
                <a:ea typeface="Open Sans"/>
                <a:cs typeface="Open Sans"/>
                <a:sym typeface="Open Sans"/>
              </a:rPr>
              <a:t> (par </a:t>
            </a:r>
            <a:r>
              <a:rPr lang="en-GB" sz="1700" b="1" dirty="0" err="1">
                <a:latin typeface="Open Sans"/>
                <a:ea typeface="Open Sans"/>
                <a:cs typeface="Open Sans"/>
                <a:sym typeface="Open Sans"/>
              </a:rPr>
              <a:t>exemple</a:t>
            </a:r>
            <a:r>
              <a:rPr lang="en-GB" sz="1700" b="1" dirty="0">
                <a:latin typeface="Open Sans"/>
                <a:ea typeface="Open Sans"/>
                <a:cs typeface="Open Sans"/>
                <a:sym typeface="Open Sans"/>
              </a:rPr>
              <a:t>, le </a:t>
            </a:r>
            <a:r>
              <a:rPr lang="en-GB" sz="1700" b="1" dirty="0" err="1">
                <a:latin typeface="Open Sans"/>
                <a:ea typeface="Open Sans"/>
                <a:cs typeface="Open Sans"/>
                <a:sym typeface="Open Sans"/>
              </a:rPr>
              <a:t>MAED</a:t>
            </a:r>
            <a:r>
              <a:rPr lang="en-GB" sz="1700" b="1" dirty="0">
                <a:latin typeface="Open Sans"/>
                <a:ea typeface="Open Sans"/>
                <a:cs typeface="Open Sans"/>
                <a:sym typeface="Open Sans"/>
              </a:rPr>
              <a:t>)</a:t>
            </a:r>
            <a:endParaRPr sz="1700" b="1"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Projeter</a:t>
            </a:r>
            <a:r>
              <a:rPr lang="en-GB" sz="1700" dirty="0">
                <a:latin typeface="Open Sans"/>
                <a:ea typeface="Open Sans"/>
                <a:cs typeface="Open Sans"/>
                <a:sym typeface="Open Sans"/>
              </a:rPr>
              <a:t> </a:t>
            </a:r>
            <a:r>
              <a:rPr lang="en-GB" sz="1700" dirty="0" err="1">
                <a:latin typeface="Open Sans"/>
                <a:ea typeface="Open Sans"/>
                <a:cs typeface="Open Sans"/>
                <a:sym typeface="Open Sans"/>
              </a:rPr>
              <a:t>l'évolution</a:t>
            </a:r>
            <a:r>
              <a:rPr lang="en-GB" sz="1700" dirty="0">
                <a:latin typeface="Open Sans"/>
                <a:ea typeface="Open Sans"/>
                <a:cs typeface="Open Sans"/>
                <a:sym typeface="Open Sans"/>
              </a:rPr>
              <a:t> des </a:t>
            </a:r>
            <a:r>
              <a:rPr lang="en-GB" sz="1700" dirty="0" err="1">
                <a:latin typeface="Open Sans"/>
                <a:ea typeface="Open Sans"/>
                <a:cs typeface="Open Sans"/>
                <a:sym typeface="Open Sans"/>
              </a:rPr>
              <a:t>schémas</a:t>
            </a:r>
            <a:r>
              <a:rPr lang="en-GB" sz="1700" dirty="0">
                <a:latin typeface="Open Sans"/>
                <a:ea typeface="Open Sans"/>
                <a:cs typeface="Open Sans"/>
                <a:sym typeface="Open Sans"/>
              </a:rPr>
              <a:t> </a:t>
            </a:r>
            <a:r>
              <a:rPr lang="en-GB" sz="1700" dirty="0" err="1">
                <a:latin typeface="Open Sans"/>
                <a:ea typeface="Open Sans"/>
                <a:cs typeface="Open Sans"/>
                <a:sym typeface="Open Sans"/>
              </a:rPr>
              <a:t>d'utilisation</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l'énergie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d'une</a:t>
            </a:r>
            <a:r>
              <a:rPr lang="en-GB" sz="1700" dirty="0">
                <a:latin typeface="Open Sans"/>
                <a:ea typeface="Open Sans"/>
                <a:cs typeface="Open Sans"/>
                <a:sym typeface="Open Sans"/>
              </a:rPr>
              <a:t> société et en </a:t>
            </a:r>
            <a:r>
              <a:rPr lang="en-GB" sz="1700" dirty="0" err="1">
                <a:latin typeface="Open Sans"/>
                <a:ea typeface="Open Sans"/>
                <a:cs typeface="Open Sans"/>
                <a:sym typeface="Open Sans"/>
              </a:rPr>
              <a:t>déduire</a:t>
            </a:r>
            <a:r>
              <a:rPr lang="en-GB" sz="1700" dirty="0">
                <a:latin typeface="Open Sans"/>
                <a:ea typeface="Open Sans"/>
                <a:cs typeface="Open Sans"/>
                <a:sym typeface="Open Sans"/>
              </a:rPr>
              <a:t> la </a:t>
            </a:r>
            <a:r>
              <a:rPr lang="en-GB" sz="1700" dirty="0" err="1">
                <a:latin typeface="Open Sans"/>
                <a:ea typeface="Open Sans"/>
                <a:cs typeface="Open Sans"/>
                <a:sym typeface="Open Sans"/>
              </a:rPr>
              <a:t>demande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énergétique</a:t>
            </a:r>
            <a:r>
              <a:rPr lang="en-GB" sz="1700" dirty="0">
                <a:latin typeface="Open Sans"/>
                <a:ea typeface="Open Sans"/>
                <a:cs typeface="Open Sans"/>
                <a:sym typeface="Open Sans"/>
              </a:rPr>
              <a:t>. </a:t>
            </a:r>
            <a:endParaRPr sz="1700" dirty="0"/>
          </a:p>
          <a:p>
            <a:pPr marL="342900" lvl="0" indent="-342900" algn="l" rtl="0">
              <a:lnSpc>
                <a:spcPct val="100000"/>
              </a:lnSpc>
              <a:spcBef>
                <a:spcPts val="1000"/>
              </a:spcBef>
              <a:spcAft>
                <a:spcPts val="0"/>
              </a:spcAft>
              <a:buClr>
                <a:srgbClr val="333333"/>
              </a:buClr>
              <a:buSzPts val="1700"/>
              <a:buChar char="•"/>
            </a:pPr>
            <a:r>
              <a:rPr lang="en-GB" sz="1700" dirty="0" err="1">
                <a:latin typeface="Open Sans"/>
                <a:ea typeface="Open Sans"/>
                <a:cs typeface="Open Sans"/>
                <a:sym typeface="Open Sans"/>
              </a:rPr>
              <a:t>Méthode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d'utilisation</a:t>
            </a:r>
            <a:r>
              <a:rPr lang="en-GB" sz="1700" dirty="0">
                <a:latin typeface="Open Sans"/>
                <a:ea typeface="Open Sans"/>
                <a:cs typeface="Open Sans"/>
                <a:sym typeface="Open Sans"/>
              </a:rPr>
              <a:t> finale.</a:t>
            </a:r>
            <a:endParaRPr sz="1700" dirty="0"/>
          </a:p>
          <a:p>
            <a:pPr marL="342900" lvl="0" indent="-342900" algn="l" rtl="0">
              <a:lnSpc>
                <a:spcPct val="100000"/>
              </a:lnSpc>
              <a:spcBef>
                <a:spcPts val="1000"/>
              </a:spcBef>
              <a:spcAft>
                <a:spcPts val="0"/>
              </a:spcAft>
              <a:buClr>
                <a:srgbClr val="333333"/>
              </a:buClr>
              <a:buSzPts val="1700"/>
              <a:buChar char="•"/>
            </a:pPr>
            <a:r>
              <a:rPr lang="en-GB" sz="1700" dirty="0">
                <a:latin typeface="Open Sans"/>
                <a:ea typeface="Open Sans"/>
                <a:cs typeface="Open Sans"/>
                <a:sym typeface="Open Sans"/>
              </a:rPr>
              <a:t>Commence par </a:t>
            </a:r>
            <a:r>
              <a:rPr lang="en-GB" sz="1700" dirty="0" err="1">
                <a:latin typeface="Open Sans"/>
                <a:ea typeface="Open Sans"/>
                <a:cs typeface="Open Sans"/>
                <a:sym typeface="Open Sans"/>
              </a:rPr>
              <a:t>l'évolution</a:t>
            </a:r>
            <a:r>
              <a:rPr lang="en-GB" sz="1700" dirty="0">
                <a:latin typeface="Open Sans"/>
                <a:ea typeface="Open Sans"/>
                <a:cs typeface="Open Sans"/>
                <a:sym typeface="Open Sans"/>
              </a:rPr>
              <a:t> de la </a:t>
            </a:r>
            <a:r>
              <a:rPr lang="en-GB" sz="1700" dirty="0" err="1">
                <a:latin typeface="Open Sans"/>
                <a:ea typeface="Open Sans"/>
                <a:cs typeface="Open Sans"/>
                <a:sym typeface="Open Sans"/>
              </a:rPr>
              <a:t>demande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d'énergie</a:t>
            </a:r>
            <a:r>
              <a:rPr lang="en-GB" sz="1700" dirty="0">
                <a:latin typeface="Open Sans"/>
                <a:ea typeface="Open Sans"/>
                <a:cs typeface="Open Sans"/>
                <a:sym typeface="Open Sans"/>
              </a:rPr>
              <a:t> utile de </a:t>
            </a:r>
            <a:r>
              <a:rPr lang="en-GB" sz="1700" dirty="0" err="1">
                <a:latin typeface="Open Sans"/>
                <a:ea typeface="Open Sans"/>
                <a:cs typeface="Open Sans"/>
                <a:sym typeface="Open Sans"/>
              </a:rPr>
              <a:t>chaque</a:t>
            </a:r>
            <a:r>
              <a:rPr lang="en-GB" sz="1700" dirty="0">
                <a:latin typeface="Open Sans"/>
                <a:ea typeface="Open Sans"/>
                <a:cs typeface="Open Sans"/>
                <a:sym typeface="Open Sans"/>
              </a:rPr>
              <a:t> sous-</a:t>
            </a:r>
            <a:r>
              <a:rPr lang="en-GB" sz="1700" dirty="0" err="1">
                <a:latin typeface="Open Sans"/>
                <a:ea typeface="Open Sans"/>
                <a:cs typeface="Open Sans"/>
                <a:sym typeface="Open Sans"/>
              </a:rPr>
              <a:t>secteur</a:t>
            </a:r>
            <a:r>
              <a:rPr lang="en-GB" sz="1700" dirty="0">
                <a:latin typeface="Open Sans"/>
                <a:ea typeface="Open Sans"/>
                <a:cs typeface="Open Sans"/>
                <a:sym typeface="Open Sans"/>
              </a:rPr>
              <a:t> </a:t>
            </a:r>
            <a:r>
              <a:rPr lang="en-GB" sz="1700" dirty="0" err="1">
                <a:latin typeface="Open Sans"/>
                <a:ea typeface="Open Sans"/>
                <a:cs typeface="Open Sans"/>
                <a:sym typeface="Open Sans"/>
              </a:rPr>
              <a:t>afin</a:t>
            </a:r>
            <a:r>
              <a:rPr lang="en-GB" sz="1700" dirty="0">
                <a:latin typeface="Open Sans"/>
                <a:ea typeface="Open Sans"/>
                <a:cs typeface="Open Sans"/>
                <a:sym typeface="Open Sans"/>
              </a:rPr>
              <a:t> de </a:t>
            </a:r>
            <a:r>
              <a:rPr lang="en-GB" sz="1700" dirty="0" err="1">
                <a:latin typeface="Open Sans"/>
                <a:ea typeface="Open Sans"/>
                <a:cs typeface="Open Sans"/>
                <a:sym typeface="Open Sans"/>
              </a:rPr>
              <a:t>construire</a:t>
            </a:r>
            <a:r>
              <a:rPr lang="en-GB" sz="1700" dirty="0">
                <a:latin typeface="Open Sans"/>
                <a:ea typeface="Open Sans"/>
                <a:cs typeface="Open Sans"/>
                <a:sym typeface="Open Sans"/>
              </a:rPr>
              <a:t> </a:t>
            </a:r>
            <a:r>
              <a:rPr lang="en-GB" sz="1700" dirty="0" err="1">
                <a:latin typeface="Open Sans"/>
                <a:ea typeface="Open Sans"/>
                <a:cs typeface="Open Sans"/>
                <a:sym typeface="Open Sans"/>
              </a:rPr>
              <a:t>l'évolution</a:t>
            </a:r>
            <a:r>
              <a:rPr lang="en-GB" sz="1700" dirty="0">
                <a:latin typeface="Open Sans"/>
                <a:ea typeface="Open Sans"/>
                <a:cs typeface="Open Sans"/>
                <a:sym typeface="Open Sans"/>
              </a:rPr>
              <a:t> de la </a:t>
            </a:r>
            <a:r>
              <a:rPr lang="en-GB" sz="1700" dirty="0" err="1">
                <a:latin typeface="Open Sans"/>
                <a:ea typeface="Open Sans"/>
                <a:cs typeface="Open Sans"/>
                <a:sym typeface="Open Sans"/>
              </a:rPr>
              <a:t>demande</a:t>
            </a:r>
            <a:r>
              <a:rPr lang="en-GB" sz="1700" dirty="0">
                <a:latin typeface="Open Sans"/>
                <a:ea typeface="Open Sans"/>
                <a:cs typeface="Open Sans"/>
                <a:sym typeface="Open Sans"/>
              </a:rPr>
              <a:t> </a:t>
            </a:r>
            <a:r>
              <a:rPr lang="en-GB" sz="1700" dirty="0" err="1">
                <a:latin typeface="Open Sans"/>
                <a:ea typeface="Open Sans"/>
                <a:cs typeface="Open Sans"/>
                <a:sym typeface="Open Sans"/>
              </a:rPr>
              <a:t>totale</a:t>
            </a:r>
            <a:r>
              <a:rPr lang="en-GB" sz="1700" dirty="0">
                <a:latin typeface="Open Sans"/>
                <a:ea typeface="Open Sans"/>
                <a:cs typeface="Open Sans"/>
                <a:sym typeface="Open Sans"/>
              </a:rPr>
              <a:t> </a:t>
            </a:r>
            <a:r>
              <a:rPr lang="en-GB" sz="1700" dirty="0" err="1">
                <a:latin typeface="Open Sans"/>
                <a:ea typeface="Open Sans"/>
                <a:cs typeface="Open Sans"/>
                <a:sym typeface="Open Sans"/>
              </a:rPr>
              <a:t>d'énergie</a:t>
            </a:r>
            <a:r>
              <a:rPr lang="en-GB" sz="1700" dirty="0">
                <a:latin typeface="Open Sans"/>
                <a:ea typeface="Open Sans"/>
                <a:cs typeface="Open Sans"/>
                <a:sym typeface="Open Sans"/>
              </a:rPr>
              <a:t> finale. </a:t>
            </a:r>
            <a:endParaRPr sz="1700" dirty="0">
              <a:latin typeface="Open Sans"/>
              <a:ea typeface="Open Sans"/>
              <a:cs typeface="Open Sans"/>
              <a:sym typeface="Open Sans"/>
            </a:endParaRPr>
          </a:p>
        </p:txBody>
      </p:sp>
      <p:sp>
        <p:nvSpPr>
          <p:cNvPr id="174" name="Google Shape;174;p8"/>
          <p:cNvSpPr txBox="1"/>
          <p:nvPr/>
        </p:nvSpPr>
        <p:spPr>
          <a:xfrm>
            <a:off x="11775994" y="647425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2" name="Rectangle 1">
            <a:extLst>
              <a:ext uri="{FF2B5EF4-FFF2-40B4-BE49-F238E27FC236}">
                <a16:creationId xmlns:a16="http://schemas.microsoft.com/office/drawing/2014/main" id="{A6DF2AE4-6957-D46A-A28A-7CE110FAA19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a:ln>
                  <a:noFill/>
                </a:ln>
                <a:solidFill>
                  <a:schemeClr val="tx1"/>
                </a:solidFill>
                <a:effectLst/>
                <a:latin typeface="Arial" panose="020B0604020202020204" pitchFamily="34" charset="0"/>
              </a:rPr>
              <a:t>demande énergétique totale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descr="Graphical user interface, text&#10;&#10;Description automatically generated"/>
          <p:cNvPicPr preferRelativeResize="0"/>
          <p:nvPr/>
        </p:nvPicPr>
        <p:blipFill rotWithShape="1">
          <a:blip r:embed="rId3">
            <a:alphaModFix/>
          </a:blip>
          <a:srcRect/>
          <a:stretch/>
        </p:blipFill>
        <p:spPr>
          <a:xfrm>
            <a:off x="0" y="2992"/>
            <a:ext cx="12192000" cy="6858000"/>
          </a:xfrm>
          <a:prstGeom prst="rect">
            <a:avLst/>
          </a:prstGeom>
          <a:noFill/>
          <a:ln>
            <a:noFill/>
          </a:ln>
        </p:spPr>
      </p:pic>
      <p:sp>
        <p:nvSpPr>
          <p:cNvPr id="181" name="Google Shape;181;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82" name="Google Shape;182;p9"/>
          <p:cNvSpPr/>
          <p:nvPr/>
        </p:nvSpPr>
        <p:spPr>
          <a:xfrm>
            <a:off x="887214" y="1512990"/>
            <a:ext cx="79611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2.2.2. Désagrégation et agrégation de la demande d'énergie</a:t>
            </a:r>
            <a:endParaRPr/>
          </a:p>
        </p:txBody>
      </p:sp>
      <p:sp>
        <p:nvSpPr>
          <p:cNvPr id="183" name="Google Shape;183;p9"/>
          <p:cNvSpPr txBox="1"/>
          <p:nvPr/>
        </p:nvSpPr>
        <p:spPr>
          <a:xfrm>
            <a:off x="865322" y="2075910"/>
            <a:ext cx="4920103" cy="496052"/>
          </a:xfrm>
          <a:prstGeom prst="rect">
            <a:avLst/>
          </a:prstGeom>
          <a:noFill/>
          <a:ln>
            <a:noFill/>
          </a:ln>
        </p:spPr>
        <p:txBody>
          <a:bodyPr spcFirstLastPara="1" wrap="square" lIns="91425" tIns="45700" rIns="91425" bIns="45700" anchor="t" anchorCtr="0">
            <a:noAutofit/>
          </a:bodyPr>
          <a:lstStyle/>
          <a:p>
            <a:pPr marL="76200" marR="0" lvl="0" indent="0" algn="l" rtl="0">
              <a:spcBef>
                <a:spcPts val="0"/>
              </a:spcBef>
              <a:spcAft>
                <a:spcPts val="0"/>
              </a:spcAft>
              <a:buNone/>
            </a:pPr>
            <a:r>
              <a:rPr lang="en-GB" sz="1400" b="1">
                <a:solidFill>
                  <a:schemeClr val="dk1"/>
                </a:solidFill>
                <a:latin typeface="Open Sans"/>
                <a:ea typeface="Open Sans"/>
                <a:cs typeface="Open Sans"/>
                <a:sym typeface="Open Sans"/>
              </a:rPr>
              <a:t>Les projections descendantes sont réalisées de manière globale et doivent ensuite être désagrégées par distribution.</a:t>
            </a:r>
            <a:endParaRPr sz="1800">
              <a:solidFill>
                <a:schemeClr val="dk1"/>
              </a:solidFill>
              <a:latin typeface="Calibri"/>
              <a:ea typeface="Calibri"/>
              <a:cs typeface="Calibri"/>
              <a:sym typeface="Calibri"/>
            </a:endParaRPr>
          </a:p>
          <a:p>
            <a:pPr marL="7620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nvGrpSpPr>
          <p:cNvPr id="184" name="Google Shape;184;p9"/>
          <p:cNvGrpSpPr/>
          <p:nvPr/>
        </p:nvGrpSpPr>
        <p:grpSpPr>
          <a:xfrm>
            <a:off x="1045181" y="2617430"/>
            <a:ext cx="4842597" cy="3600000"/>
            <a:chOff x="1486323" y="1801367"/>
            <a:chExt cx="7310424" cy="3045012"/>
          </a:xfrm>
        </p:grpSpPr>
        <p:grpSp>
          <p:nvGrpSpPr>
            <p:cNvPr id="185" name="Google Shape;185;p9"/>
            <p:cNvGrpSpPr/>
            <p:nvPr/>
          </p:nvGrpSpPr>
          <p:grpSpPr>
            <a:xfrm>
              <a:off x="1486323" y="2406190"/>
              <a:ext cx="1993339" cy="2191648"/>
              <a:chOff x="458956" y="2102915"/>
              <a:chExt cx="2357862" cy="3806261"/>
            </a:xfrm>
          </p:grpSpPr>
          <p:sp>
            <p:nvSpPr>
              <p:cNvPr id="186" name="Google Shape;186;p9"/>
              <p:cNvSpPr/>
              <p:nvPr/>
            </p:nvSpPr>
            <p:spPr>
              <a:xfrm>
                <a:off x="468313" y="2102915"/>
                <a:ext cx="2348505" cy="3806261"/>
              </a:xfrm>
              <a:prstGeom prst="rightArrow">
                <a:avLst>
                  <a:gd name="adj1" fmla="val 50000"/>
                  <a:gd name="adj2" fmla="val 50000"/>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87" name="Google Shape;187;p9"/>
              <p:cNvSpPr txBox="1"/>
              <p:nvPr/>
            </p:nvSpPr>
            <p:spPr>
              <a:xfrm>
                <a:off x="458956" y="3663796"/>
                <a:ext cx="2038636" cy="8138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Consommation totale d'électricité </a:t>
                </a:r>
                <a:r>
                  <a:rPr lang="en-GB" sz="1000">
                    <a:solidFill>
                      <a:srgbClr val="FF0066"/>
                    </a:solidFill>
                    <a:latin typeface="Open Sans"/>
                    <a:ea typeface="Open Sans"/>
                    <a:cs typeface="Open Sans"/>
                    <a:sym typeface="Open Sans"/>
                  </a:rPr>
                  <a:t>100</a:t>
                </a:r>
                <a:endParaRPr sz="1800">
                  <a:solidFill>
                    <a:schemeClr val="dk1"/>
                  </a:solidFill>
                  <a:latin typeface="Arial"/>
                  <a:ea typeface="Arial"/>
                  <a:cs typeface="Arial"/>
                  <a:sym typeface="Arial"/>
                </a:endParaRPr>
              </a:p>
            </p:txBody>
          </p:sp>
        </p:grpSp>
        <p:sp>
          <p:nvSpPr>
            <p:cNvPr id="188" name="Google Shape;188;p9"/>
            <p:cNvSpPr/>
            <p:nvPr/>
          </p:nvSpPr>
          <p:spPr>
            <a:xfrm>
              <a:off x="5847008" y="2164260"/>
              <a:ext cx="661809" cy="439092"/>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89" name="Google Shape;189;p9"/>
            <p:cNvSpPr/>
            <p:nvPr/>
          </p:nvSpPr>
          <p:spPr>
            <a:xfrm>
              <a:off x="5847008" y="3312947"/>
              <a:ext cx="661809" cy="106677"/>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0" name="Google Shape;190;p9"/>
            <p:cNvSpPr txBox="1"/>
            <p:nvPr/>
          </p:nvSpPr>
          <p:spPr>
            <a:xfrm>
              <a:off x="5396138" y="2563226"/>
              <a:ext cx="1479421"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Ménages urbains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90%</a:t>
              </a:r>
              <a:endParaRPr/>
            </a:p>
          </p:txBody>
        </p:sp>
        <p:sp>
          <p:nvSpPr>
            <p:cNvPr id="191" name="Google Shape;191;p9"/>
            <p:cNvSpPr txBox="1"/>
            <p:nvPr/>
          </p:nvSpPr>
          <p:spPr>
            <a:xfrm>
              <a:off x="5338067" y="3427329"/>
              <a:ext cx="1596616"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Ménage rural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10 %</a:t>
              </a:r>
              <a:endParaRPr/>
            </a:p>
          </p:txBody>
        </p:sp>
        <p:cxnSp>
          <p:nvCxnSpPr>
            <p:cNvPr id="192" name="Google Shape;192;p9"/>
            <p:cNvCxnSpPr>
              <a:stCxn id="193" idx="3"/>
              <a:endCxn id="189" idx="1"/>
            </p:cNvCxnSpPr>
            <p:nvPr/>
          </p:nvCxnSpPr>
          <p:spPr>
            <a:xfrm>
              <a:off x="5081798" y="2385236"/>
              <a:ext cx="765300" cy="981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194" name="Google Shape;194;p9"/>
            <p:cNvSpPr/>
            <p:nvPr/>
          </p:nvSpPr>
          <p:spPr>
            <a:xfrm>
              <a:off x="7160977" y="1801367"/>
              <a:ext cx="661810" cy="219070"/>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5" name="Google Shape;195;p9"/>
            <p:cNvSpPr/>
            <p:nvPr/>
          </p:nvSpPr>
          <p:spPr>
            <a:xfrm>
              <a:off x="7160977" y="2301417"/>
              <a:ext cx="661810" cy="164779"/>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6" name="Google Shape;196;p9"/>
            <p:cNvSpPr/>
            <p:nvPr/>
          </p:nvSpPr>
          <p:spPr>
            <a:xfrm>
              <a:off x="7160977" y="2967198"/>
              <a:ext cx="529448" cy="57149"/>
            </a:xfrm>
            <a:prstGeom prst="right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197" name="Google Shape;197;p9"/>
            <p:cNvSpPr txBox="1"/>
            <p:nvPr/>
          </p:nvSpPr>
          <p:spPr>
            <a:xfrm>
              <a:off x="6887757" y="1909311"/>
              <a:ext cx="1908990"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Appareils électroménagers</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 60%</a:t>
              </a:r>
              <a:endParaRPr/>
            </a:p>
          </p:txBody>
        </p:sp>
        <p:sp>
          <p:nvSpPr>
            <p:cNvPr id="198" name="Google Shape;198;p9"/>
            <p:cNvSpPr txBox="1"/>
            <p:nvPr/>
          </p:nvSpPr>
          <p:spPr>
            <a:xfrm>
              <a:off x="6918247" y="2441613"/>
              <a:ext cx="1191256"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Eclairage</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30%</a:t>
              </a:r>
              <a:endParaRPr/>
            </a:p>
          </p:txBody>
        </p:sp>
        <p:sp>
          <p:nvSpPr>
            <p:cNvPr id="199" name="Google Shape;199;p9"/>
            <p:cNvSpPr txBox="1"/>
            <p:nvPr/>
          </p:nvSpPr>
          <p:spPr>
            <a:xfrm>
              <a:off x="6683213" y="3021197"/>
              <a:ext cx="1479421" cy="4685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Chauffage de l'eau</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00" name="Google Shape;200;p9"/>
            <p:cNvCxnSpPr>
              <a:stCxn id="188" idx="3"/>
              <a:endCxn id="194" idx="1"/>
            </p:cNvCxnSpPr>
            <p:nvPr/>
          </p:nvCxnSpPr>
          <p:spPr>
            <a:xfrm rot="10800000" flipH="1">
              <a:off x="6508817" y="1911006"/>
              <a:ext cx="652200" cy="4728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1" name="Google Shape;201;p9"/>
            <p:cNvCxnSpPr>
              <a:stCxn id="188" idx="3"/>
              <a:endCxn id="195" idx="1"/>
            </p:cNvCxnSpPr>
            <p:nvPr/>
          </p:nvCxnSpPr>
          <p:spPr>
            <a:xfrm>
              <a:off x="6508817" y="2383806"/>
              <a:ext cx="652200" cy="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2" name="Google Shape;202;p9"/>
            <p:cNvCxnSpPr>
              <a:stCxn id="188" idx="3"/>
              <a:endCxn id="196" idx="1"/>
            </p:cNvCxnSpPr>
            <p:nvPr/>
          </p:nvCxnSpPr>
          <p:spPr>
            <a:xfrm>
              <a:off x="6508817" y="2383806"/>
              <a:ext cx="652200" cy="612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193" name="Google Shape;193;p9"/>
            <p:cNvSpPr/>
            <p:nvPr/>
          </p:nvSpPr>
          <p:spPr>
            <a:xfrm>
              <a:off x="3864343" y="2016627"/>
              <a:ext cx="1217455" cy="737217"/>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3" name="Google Shape;203;p9"/>
            <p:cNvSpPr/>
            <p:nvPr/>
          </p:nvSpPr>
          <p:spPr>
            <a:xfrm>
              <a:off x="3846419" y="2942434"/>
              <a:ext cx="1596616" cy="1137257"/>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4" name="Google Shape;204;p9"/>
            <p:cNvSpPr/>
            <p:nvPr/>
          </p:nvSpPr>
          <p:spPr>
            <a:xfrm>
              <a:off x="3846419" y="4306379"/>
              <a:ext cx="727991" cy="540000"/>
            </a:xfrm>
            <a:prstGeom prst="rightArrow">
              <a:avLst>
                <a:gd name="adj1" fmla="val 50000"/>
                <a:gd name="adj2" fmla="val 50000"/>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05" name="Google Shape;205;p9"/>
            <p:cNvSpPr txBox="1"/>
            <p:nvPr/>
          </p:nvSpPr>
          <p:spPr>
            <a:xfrm>
              <a:off x="3708543" y="2251745"/>
              <a:ext cx="1444943"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Ménage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40%</a:t>
              </a:r>
              <a:endParaRPr/>
            </a:p>
          </p:txBody>
        </p:sp>
        <p:sp>
          <p:nvSpPr>
            <p:cNvPr id="206" name="Google Shape;206;p9"/>
            <p:cNvSpPr txBox="1"/>
            <p:nvPr/>
          </p:nvSpPr>
          <p:spPr>
            <a:xfrm>
              <a:off x="3908462" y="3312948"/>
              <a:ext cx="1349810"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Industriel </a:t>
              </a:r>
              <a:endParaRPr sz="10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50%</a:t>
              </a:r>
              <a:endParaRPr/>
            </a:p>
          </p:txBody>
        </p:sp>
        <p:cxnSp>
          <p:nvCxnSpPr>
            <p:cNvPr id="207" name="Google Shape;207;p9"/>
            <p:cNvCxnSpPr>
              <a:stCxn id="186" idx="3"/>
              <a:endCxn id="193" idx="1"/>
            </p:cNvCxnSpPr>
            <p:nvPr/>
          </p:nvCxnSpPr>
          <p:spPr>
            <a:xfrm rot="10800000" flipH="1">
              <a:off x="3479662" y="2385114"/>
              <a:ext cx="384600" cy="11169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8" name="Google Shape;208;p9"/>
            <p:cNvCxnSpPr>
              <a:stCxn id="186" idx="3"/>
              <a:endCxn id="203" idx="1"/>
            </p:cNvCxnSpPr>
            <p:nvPr/>
          </p:nvCxnSpPr>
          <p:spPr>
            <a:xfrm>
              <a:off x="3479662" y="3502014"/>
              <a:ext cx="366900" cy="90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cxnSp>
          <p:nvCxnSpPr>
            <p:cNvPr id="209" name="Google Shape;209;p9"/>
            <p:cNvCxnSpPr>
              <a:stCxn id="186" idx="3"/>
              <a:endCxn id="204" idx="1"/>
            </p:cNvCxnSpPr>
            <p:nvPr/>
          </p:nvCxnSpPr>
          <p:spPr>
            <a:xfrm>
              <a:off x="3479662" y="3502014"/>
              <a:ext cx="366900" cy="107430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sp>
          <p:nvSpPr>
            <p:cNvPr id="210" name="Google Shape;210;p9"/>
            <p:cNvSpPr txBox="1"/>
            <p:nvPr/>
          </p:nvSpPr>
          <p:spPr>
            <a:xfrm>
              <a:off x="4289489" y="4368217"/>
              <a:ext cx="1191258" cy="338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Autres</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11" name="Google Shape;211;p9"/>
            <p:cNvCxnSpPr/>
            <p:nvPr/>
          </p:nvCxnSpPr>
          <p:spPr>
            <a:xfrm>
              <a:off x="5082481" y="2382377"/>
              <a:ext cx="743156" cy="0"/>
            </a:xfrm>
            <a:prstGeom prst="straightConnector1">
              <a:avLst/>
            </a:prstGeom>
            <a:solidFill>
              <a:srgbClr val="9CC2E5"/>
            </a:solidFill>
            <a:ln w="9525" cap="flat" cmpd="sng">
              <a:solidFill>
                <a:schemeClr val="accent1"/>
              </a:solidFill>
              <a:prstDash val="solid"/>
              <a:miter lim="800000"/>
              <a:headEnd type="none" w="sm" len="sm"/>
              <a:tailEnd type="triangle" w="med" len="med"/>
            </a:ln>
          </p:spPr>
        </p:cxnSp>
      </p:grpSp>
      <p:sp>
        <p:nvSpPr>
          <p:cNvPr id="212" name="Google Shape;212;p9"/>
          <p:cNvSpPr/>
          <p:nvPr/>
        </p:nvSpPr>
        <p:spPr>
          <a:xfrm>
            <a:off x="6179731" y="3381055"/>
            <a:ext cx="1063499" cy="23142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Open Sans"/>
              <a:ea typeface="Open Sans"/>
              <a:cs typeface="Open Sans"/>
              <a:sym typeface="Open Sans"/>
            </a:endParaRPr>
          </a:p>
        </p:txBody>
      </p:sp>
      <p:sp>
        <p:nvSpPr>
          <p:cNvPr id="213" name="Google Shape;213;p9"/>
          <p:cNvSpPr/>
          <p:nvPr/>
        </p:nvSpPr>
        <p:spPr>
          <a:xfrm rot="10800000">
            <a:off x="7535770" y="2866283"/>
            <a:ext cx="1070775" cy="874205"/>
          </a:xfrm>
          <a:prstGeom prst="rightArrow">
            <a:avLst>
              <a:gd name="adj1" fmla="val 50000"/>
              <a:gd name="adj2" fmla="val 57263"/>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7786048" y="3084826"/>
            <a:ext cx="820477" cy="4371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5" name="Google Shape;215;p9"/>
          <p:cNvSpPr/>
          <p:nvPr/>
        </p:nvSpPr>
        <p:spPr>
          <a:xfrm rot="10800000">
            <a:off x="7464224" y="3740488"/>
            <a:ext cx="1407892" cy="1353826"/>
          </a:xfrm>
          <a:prstGeom prst="rightArrow">
            <a:avLst>
              <a:gd name="adj1" fmla="val 50000"/>
              <a:gd name="adj2" fmla="val 5000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p:nvPr/>
        </p:nvSpPr>
        <p:spPr>
          <a:xfrm>
            <a:off x="7802657" y="4078932"/>
            <a:ext cx="1069435" cy="6769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7" name="Google Shape;217;p9"/>
          <p:cNvSpPr/>
          <p:nvPr/>
        </p:nvSpPr>
        <p:spPr>
          <a:xfrm rot="10800000">
            <a:off x="7794066" y="5078441"/>
            <a:ext cx="640282" cy="522709"/>
          </a:xfrm>
          <a:prstGeom prst="rightArrow">
            <a:avLst>
              <a:gd name="adj1" fmla="val 50000"/>
              <a:gd name="adj2" fmla="val 4295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txBox="1"/>
          <p:nvPr/>
        </p:nvSpPr>
        <p:spPr>
          <a:xfrm>
            <a:off x="7906302" y="5209102"/>
            <a:ext cx="528030"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19" name="Google Shape;219;p9"/>
          <p:cNvSpPr/>
          <p:nvPr/>
        </p:nvSpPr>
        <p:spPr>
          <a:xfrm rot="10800000">
            <a:off x="10435230" y="2610031"/>
            <a:ext cx="582075" cy="260788"/>
          </a:xfrm>
          <a:prstGeom prst="rightArrow">
            <a:avLst>
              <a:gd name="adj1" fmla="val 50000"/>
              <a:gd name="adj2" fmla="val 50000"/>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txBox="1"/>
          <p:nvPr/>
        </p:nvSpPr>
        <p:spPr>
          <a:xfrm>
            <a:off x="10500422" y="2675222"/>
            <a:ext cx="516878" cy="130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1" name="Google Shape;221;p9"/>
          <p:cNvSpPr/>
          <p:nvPr/>
        </p:nvSpPr>
        <p:spPr>
          <a:xfrm rot="10800000">
            <a:off x="9279569" y="3042031"/>
            <a:ext cx="582075" cy="522709"/>
          </a:xfrm>
          <a:prstGeom prst="rightArrow">
            <a:avLst>
              <a:gd name="adj1" fmla="val 50000"/>
              <a:gd name="adj2" fmla="val 50002"/>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p:nvPr/>
        </p:nvSpPr>
        <p:spPr>
          <a:xfrm>
            <a:off x="9410232" y="3172702"/>
            <a:ext cx="451393"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3" name="Google Shape;223;p9"/>
          <p:cNvSpPr/>
          <p:nvPr/>
        </p:nvSpPr>
        <p:spPr>
          <a:xfrm rot="10800000">
            <a:off x="9335351" y="4101055"/>
            <a:ext cx="582075" cy="233575"/>
          </a:xfrm>
          <a:prstGeom prst="rightArrow">
            <a:avLst>
              <a:gd name="adj1" fmla="val 50000"/>
              <a:gd name="adj2" fmla="val 27918"/>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txBox="1"/>
          <p:nvPr/>
        </p:nvSpPr>
        <p:spPr>
          <a:xfrm>
            <a:off x="9367955" y="4159444"/>
            <a:ext cx="549470" cy="1167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25" name="Google Shape;225;p9"/>
          <p:cNvSpPr txBox="1"/>
          <p:nvPr/>
        </p:nvSpPr>
        <p:spPr>
          <a:xfrm>
            <a:off x="6139200" y="4069138"/>
            <a:ext cx="11150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err="1">
                <a:solidFill>
                  <a:schemeClr val="dk1"/>
                </a:solidFill>
                <a:latin typeface="Open Sans"/>
                <a:ea typeface="Open Sans"/>
                <a:cs typeface="Open Sans"/>
                <a:sym typeface="Open Sans"/>
              </a:rPr>
              <a:t>Consommation</a:t>
            </a:r>
            <a:r>
              <a:rPr lang="en-GB" sz="1000" dirty="0">
                <a:solidFill>
                  <a:schemeClr val="dk1"/>
                </a:solidFill>
                <a:latin typeface="Open Sans"/>
                <a:ea typeface="Open Sans"/>
                <a:cs typeface="Open Sans"/>
                <a:sym typeface="Open Sans"/>
              </a:rPr>
              <a:t> </a:t>
            </a:r>
            <a:r>
              <a:rPr lang="en-GB" sz="1000" dirty="0" err="1">
                <a:solidFill>
                  <a:schemeClr val="dk1"/>
                </a:solidFill>
                <a:latin typeface="Open Sans"/>
                <a:ea typeface="Open Sans"/>
                <a:cs typeface="Open Sans"/>
                <a:sym typeface="Open Sans"/>
              </a:rPr>
              <a:t>totale</a:t>
            </a:r>
            <a:endParaRPr lang="en-GB" sz="1000"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dirty="0" err="1">
                <a:solidFill>
                  <a:schemeClr val="dk1"/>
                </a:solidFill>
                <a:latin typeface="Open Sans"/>
                <a:ea typeface="Open Sans"/>
                <a:cs typeface="Open Sans"/>
                <a:sym typeface="Open Sans"/>
              </a:rPr>
              <a:t>d'électricité</a:t>
            </a:r>
            <a:endParaRPr lang="en-GB" sz="1000"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000" dirty="0">
                <a:solidFill>
                  <a:schemeClr val="dk1"/>
                </a:solidFill>
                <a:latin typeface="Open Sans"/>
                <a:ea typeface="Open Sans"/>
                <a:cs typeface="Open Sans"/>
                <a:sym typeface="Open Sans"/>
              </a:rPr>
              <a:t>kWh</a:t>
            </a:r>
            <a:endParaRPr dirty="0"/>
          </a:p>
        </p:txBody>
      </p:sp>
      <p:sp>
        <p:nvSpPr>
          <p:cNvPr id="226" name="Google Shape;226;p9"/>
          <p:cNvSpPr txBox="1"/>
          <p:nvPr/>
        </p:nvSpPr>
        <p:spPr>
          <a:xfrm>
            <a:off x="7555213" y="3034251"/>
            <a:ext cx="11768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Consommation des ménages kWh</a:t>
            </a:r>
            <a:endParaRPr sz="1800">
              <a:solidFill>
                <a:schemeClr val="dk1"/>
              </a:solidFill>
              <a:latin typeface="Arial"/>
              <a:ea typeface="Arial"/>
              <a:cs typeface="Arial"/>
              <a:sym typeface="Arial"/>
            </a:endParaRPr>
          </a:p>
        </p:txBody>
      </p:sp>
      <p:sp>
        <p:nvSpPr>
          <p:cNvPr id="227" name="Google Shape;227;p9"/>
          <p:cNvSpPr txBox="1"/>
          <p:nvPr/>
        </p:nvSpPr>
        <p:spPr>
          <a:xfrm>
            <a:off x="7793872" y="4152078"/>
            <a:ext cx="102454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Consommation industrielle, kWh</a:t>
            </a:r>
            <a:endParaRPr sz="1800">
              <a:solidFill>
                <a:schemeClr val="dk1"/>
              </a:solidFill>
              <a:latin typeface="Arial"/>
              <a:ea typeface="Arial"/>
              <a:cs typeface="Arial"/>
              <a:sym typeface="Arial"/>
            </a:endParaRPr>
          </a:p>
        </p:txBody>
      </p:sp>
      <p:sp>
        <p:nvSpPr>
          <p:cNvPr id="228" name="Google Shape;228;p9"/>
          <p:cNvSpPr txBox="1"/>
          <p:nvPr/>
        </p:nvSpPr>
        <p:spPr>
          <a:xfrm>
            <a:off x="8452538" y="5392520"/>
            <a:ext cx="119931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Secteur Consommation, kWh</a:t>
            </a:r>
            <a:endParaRPr/>
          </a:p>
        </p:txBody>
      </p:sp>
      <p:sp>
        <p:nvSpPr>
          <p:cNvPr id="229" name="Google Shape;229;p9"/>
          <p:cNvSpPr/>
          <p:nvPr/>
        </p:nvSpPr>
        <p:spPr>
          <a:xfrm rot="10800000">
            <a:off x="10435230" y="3205306"/>
            <a:ext cx="582075" cy="196158"/>
          </a:xfrm>
          <a:prstGeom prst="rightArrow">
            <a:avLst>
              <a:gd name="adj1" fmla="val 50000"/>
              <a:gd name="adj2" fmla="val 50006"/>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txBox="1"/>
          <p:nvPr/>
        </p:nvSpPr>
        <p:spPr>
          <a:xfrm>
            <a:off x="10484270" y="3254340"/>
            <a:ext cx="533030" cy="980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31" name="Google Shape;231;p9"/>
          <p:cNvSpPr/>
          <p:nvPr/>
        </p:nvSpPr>
        <p:spPr>
          <a:xfrm rot="10800000">
            <a:off x="10435230" y="3997874"/>
            <a:ext cx="465660" cy="65763"/>
          </a:xfrm>
          <a:prstGeom prst="rightArrow">
            <a:avLst>
              <a:gd name="adj1" fmla="val 50000"/>
              <a:gd name="adj2" fmla="val 49992"/>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txBox="1"/>
          <p:nvPr/>
        </p:nvSpPr>
        <p:spPr>
          <a:xfrm>
            <a:off x="10451663" y="4014291"/>
            <a:ext cx="449222" cy="328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33" name="Google Shape;233;p9"/>
          <p:cNvSpPr txBox="1"/>
          <p:nvPr/>
        </p:nvSpPr>
        <p:spPr>
          <a:xfrm>
            <a:off x="8848374" y="2577965"/>
            <a:ext cx="146700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Consommation des ménages urbains, </a:t>
            </a:r>
            <a:br>
              <a:rPr lang="en-GB" sz="1000">
                <a:solidFill>
                  <a:schemeClr val="dk1"/>
                </a:solidFill>
                <a:latin typeface="Open Sans"/>
                <a:ea typeface="Open Sans"/>
                <a:cs typeface="Open Sans"/>
                <a:sym typeface="Open Sans"/>
              </a:rPr>
            </a:br>
            <a:r>
              <a:rPr lang="en-GB" sz="1000">
                <a:solidFill>
                  <a:schemeClr val="dk1"/>
                </a:solidFill>
                <a:latin typeface="Open Sans"/>
                <a:ea typeface="Open Sans"/>
                <a:cs typeface="Open Sans"/>
                <a:sym typeface="Open Sans"/>
              </a:rPr>
              <a:t>kWh,</a:t>
            </a:r>
            <a:endParaRPr sz="1000">
              <a:solidFill>
                <a:schemeClr val="dk1"/>
              </a:solidFill>
              <a:latin typeface="Open Sans"/>
              <a:ea typeface="Open Sans"/>
              <a:cs typeface="Open Sans"/>
              <a:sym typeface="Open Sans"/>
            </a:endParaRPr>
          </a:p>
        </p:txBody>
      </p:sp>
      <p:sp>
        <p:nvSpPr>
          <p:cNvPr id="234" name="Google Shape;234;p9"/>
          <p:cNvSpPr txBox="1"/>
          <p:nvPr/>
        </p:nvSpPr>
        <p:spPr>
          <a:xfrm>
            <a:off x="9046154" y="4297132"/>
            <a:ext cx="127769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Open Sans"/>
                <a:ea typeface="Open Sans"/>
                <a:cs typeface="Open Sans"/>
                <a:sym typeface="Open Sans"/>
              </a:rPr>
              <a:t>Consommation des ménages ruraux, en kWh</a:t>
            </a:r>
            <a:endParaRPr/>
          </a:p>
        </p:txBody>
      </p:sp>
      <p:sp>
        <p:nvSpPr>
          <p:cNvPr id="235" name="Google Shape;235;p9"/>
          <p:cNvSpPr txBox="1"/>
          <p:nvPr/>
        </p:nvSpPr>
        <p:spPr>
          <a:xfrm>
            <a:off x="10425528" y="2825720"/>
            <a:ext cx="124396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Appareils ménagers, kWh</a:t>
            </a:r>
            <a:endParaRPr/>
          </a:p>
        </p:txBody>
      </p:sp>
      <p:sp>
        <p:nvSpPr>
          <p:cNvPr id="236" name="Google Shape;236;p9"/>
          <p:cNvSpPr txBox="1"/>
          <p:nvPr/>
        </p:nvSpPr>
        <p:spPr>
          <a:xfrm>
            <a:off x="10425527" y="3383306"/>
            <a:ext cx="10477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a:solidFill>
                  <a:schemeClr val="dk1"/>
                </a:solidFill>
                <a:latin typeface="Open Sans"/>
                <a:ea typeface="Open Sans"/>
                <a:cs typeface="Open Sans"/>
                <a:sym typeface="Open Sans"/>
              </a:rPr>
              <a:t>L'éclairage, </a:t>
            </a:r>
            <a:endParaRPr sz="1000" b="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000" b="0">
                <a:solidFill>
                  <a:schemeClr val="dk1"/>
                </a:solidFill>
                <a:latin typeface="Open Sans"/>
                <a:ea typeface="Open Sans"/>
                <a:cs typeface="Open Sans"/>
                <a:sym typeface="Open Sans"/>
              </a:rPr>
              <a:t>kWh</a:t>
            </a:r>
            <a:endParaRPr/>
          </a:p>
        </p:txBody>
      </p:sp>
      <p:sp>
        <p:nvSpPr>
          <p:cNvPr id="237" name="Google Shape;237;p9"/>
          <p:cNvSpPr txBox="1"/>
          <p:nvPr/>
        </p:nvSpPr>
        <p:spPr>
          <a:xfrm>
            <a:off x="10420079" y="4065443"/>
            <a:ext cx="11820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Chauffage de l'eau, kWh</a:t>
            </a:r>
            <a:endParaRPr/>
          </a:p>
        </p:txBody>
      </p:sp>
      <p:cxnSp>
        <p:nvCxnSpPr>
          <p:cNvPr id="238" name="Google Shape;238;p9"/>
          <p:cNvCxnSpPr>
            <a:stCxn id="223" idx="3"/>
            <a:endCxn id="213" idx="1"/>
          </p:cNvCxnSpPr>
          <p:nvPr/>
        </p:nvCxnSpPr>
        <p:spPr>
          <a:xfrm rot="10800000">
            <a:off x="8606651" y="3303443"/>
            <a:ext cx="728700" cy="914400"/>
          </a:xfrm>
          <a:prstGeom prst="straightConnector1">
            <a:avLst/>
          </a:prstGeom>
          <a:noFill/>
          <a:ln w="9525" cap="flat" cmpd="sng">
            <a:solidFill>
              <a:srgbClr val="575757"/>
            </a:solidFill>
            <a:prstDash val="solid"/>
            <a:round/>
            <a:headEnd type="none" w="med" len="med"/>
            <a:tailEnd type="triangle" w="med" len="med"/>
          </a:ln>
        </p:spPr>
      </p:cxnSp>
      <p:cxnSp>
        <p:nvCxnSpPr>
          <p:cNvPr id="239" name="Google Shape;239;p9"/>
          <p:cNvCxnSpPr>
            <a:stCxn id="215" idx="3"/>
          </p:cNvCxnSpPr>
          <p:nvPr/>
        </p:nvCxnSpPr>
        <p:spPr>
          <a:xfrm rot="10800000">
            <a:off x="7244624" y="4413501"/>
            <a:ext cx="219600" cy="3900"/>
          </a:xfrm>
          <a:prstGeom prst="straightConnector1">
            <a:avLst/>
          </a:prstGeom>
          <a:noFill/>
          <a:ln w="9525" cap="flat" cmpd="sng">
            <a:solidFill>
              <a:srgbClr val="575757"/>
            </a:solidFill>
            <a:prstDash val="solid"/>
            <a:round/>
            <a:headEnd type="none" w="med" len="med"/>
            <a:tailEnd type="triangle" w="med" len="med"/>
          </a:ln>
        </p:spPr>
      </p:cxnSp>
      <p:cxnSp>
        <p:nvCxnSpPr>
          <p:cNvPr id="240" name="Google Shape;240;p9"/>
          <p:cNvCxnSpPr>
            <a:stCxn id="217" idx="3"/>
          </p:cNvCxnSpPr>
          <p:nvPr/>
        </p:nvCxnSpPr>
        <p:spPr>
          <a:xfrm rot="10800000">
            <a:off x="7253166" y="4820496"/>
            <a:ext cx="540900" cy="519300"/>
          </a:xfrm>
          <a:prstGeom prst="straightConnector1">
            <a:avLst/>
          </a:prstGeom>
          <a:noFill/>
          <a:ln w="9525" cap="flat" cmpd="sng">
            <a:solidFill>
              <a:srgbClr val="575757"/>
            </a:solidFill>
            <a:prstDash val="solid"/>
            <a:round/>
            <a:headEnd type="none" w="med" len="med"/>
            <a:tailEnd type="triangle" w="med" len="med"/>
          </a:ln>
        </p:spPr>
      </p:cxnSp>
      <p:cxnSp>
        <p:nvCxnSpPr>
          <p:cNvPr id="241" name="Google Shape;241;p9"/>
          <p:cNvCxnSpPr>
            <a:stCxn id="221" idx="3"/>
          </p:cNvCxnSpPr>
          <p:nvPr/>
        </p:nvCxnSpPr>
        <p:spPr>
          <a:xfrm rot="10800000">
            <a:off x="8629469" y="3277286"/>
            <a:ext cx="650100" cy="26100"/>
          </a:xfrm>
          <a:prstGeom prst="straightConnector1">
            <a:avLst/>
          </a:prstGeom>
          <a:noFill/>
          <a:ln w="9525" cap="flat" cmpd="sng">
            <a:solidFill>
              <a:srgbClr val="575757"/>
            </a:solidFill>
            <a:prstDash val="solid"/>
            <a:round/>
            <a:headEnd type="none" w="med" len="med"/>
            <a:tailEnd type="triangle" w="med" len="med"/>
          </a:ln>
        </p:spPr>
      </p:cxnSp>
      <p:cxnSp>
        <p:nvCxnSpPr>
          <p:cNvPr id="242" name="Google Shape;242;p9"/>
          <p:cNvCxnSpPr>
            <a:stCxn id="213" idx="3"/>
          </p:cNvCxnSpPr>
          <p:nvPr/>
        </p:nvCxnSpPr>
        <p:spPr>
          <a:xfrm flipH="1">
            <a:off x="7253170" y="3303386"/>
            <a:ext cx="282600" cy="231300"/>
          </a:xfrm>
          <a:prstGeom prst="straightConnector1">
            <a:avLst/>
          </a:prstGeom>
          <a:solidFill>
            <a:srgbClr val="9CC2E5"/>
          </a:solidFill>
          <a:ln w="9525" cap="flat" cmpd="sng">
            <a:solidFill>
              <a:srgbClr val="575757"/>
            </a:solidFill>
            <a:prstDash val="solid"/>
            <a:miter lim="800000"/>
            <a:headEnd type="none" w="sm" len="sm"/>
            <a:tailEnd type="triangle" w="med" len="med"/>
          </a:ln>
        </p:spPr>
      </p:cxnSp>
      <p:cxnSp>
        <p:nvCxnSpPr>
          <p:cNvPr id="243" name="Google Shape;243;p9"/>
          <p:cNvCxnSpPr>
            <a:stCxn id="229" idx="3"/>
          </p:cNvCxnSpPr>
          <p:nvPr/>
        </p:nvCxnSpPr>
        <p:spPr>
          <a:xfrm flipH="1">
            <a:off x="9939330" y="3303385"/>
            <a:ext cx="495900" cy="600"/>
          </a:xfrm>
          <a:prstGeom prst="straightConnector1">
            <a:avLst/>
          </a:prstGeom>
          <a:noFill/>
          <a:ln w="9525" cap="flat" cmpd="sng">
            <a:solidFill>
              <a:srgbClr val="575757"/>
            </a:solidFill>
            <a:prstDash val="solid"/>
            <a:round/>
            <a:headEnd type="none" w="med" len="med"/>
            <a:tailEnd type="triangle" w="med" len="med"/>
          </a:ln>
        </p:spPr>
      </p:cxnSp>
      <p:cxnSp>
        <p:nvCxnSpPr>
          <p:cNvPr id="244" name="Google Shape;244;p9"/>
          <p:cNvCxnSpPr>
            <a:stCxn id="231" idx="3"/>
          </p:cNvCxnSpPr>
          <p:nvPr/>
        </p:nvCxnSpPr>
        <p:spPr>
          <a:xfrm rot="10800000">
            <a:off x="9948930" y="3329956"/>
            <a:ext cx="486300" cy="700800"/>
          </a:xfrm>
          <a:prstGeom prst="straightConnector1">
            <a:avLst/>
          </a:prstGeom>
          <a:noFill/>
          <a:ln w="9525" cap="flat" cmpd="sng">
            <a:solidFill>
              <a:srgbClr val="575757"/>
            </a:solidFill>
            <a:prstDash val="solid"/>
            <a:round/>
            <a:headEnd type="none" w="med" len="med"/>
            <a:tailEnd type="triangle" w="med" len="med"/>
          </a:ln>
        </p:spPr>
      </p:cxnSp>
      <p:sp>
        <p:nvSpPr>
          <p:cNvPr id="245" name="Google Shape;245;p9"/>
          <p:cNvSpPr txBox="1"/>
          <p:nvPr/>
        </p:nvSpPr>
        <p:spPr>
          <a:xfrm>
            <a:off x="7863832" y="5217030"/>
            <a:ext cx="10477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Autres</a:t>
            </a:r>
            <a:endParaRPr/>
          </a:p>
        </p:txBody>
      </p:sp>
      <p:sp>
        <p:nvSpPr>
          <p:cNvPr id="246" name="Google Shape;246;p9"/>
          <p:cNvSpPr/>
          <p:nvPr/>
        </p:nvSpPr>
        <p:spPr>
          <a:xfrm rot="10800000">
            <a:off x="10458270" y="4563669"/>
            <a:ext cx="582075" cy="196158"/>
          </a:xfrm>
          <a:prstGeom prst="rightArrow">
            <a:avLst>
              <a:gd name="adj1" fmla="val 50000"/>
              <a:gd name="adj2" fmla="val 50006"/>
            </a:avLst>
          </a:prstGeom>
          <a:solidFill>
            <a:srgbClr val="9CC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txBox="1"/>
          <p:nvPr/>
        </p:nvSpPr>
        <p:spPr>
          <a:xfrm>
            <a:off x="10507295" y="4612689"/>
            <a:ext cx="533030" cy="980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sp>
        <p:nvSpPr>
          <p:cNvPr id="248" name="Google Shape;248;p9"/>
          <p:cNvSpPr txBox="1"/>
          <p:nvPr/>
        </p:nvSpPr>
        <p:spPr>
          <a:xfrm>
            <a:off x="10421419" y="4728775"/>
            <a:ext cx="11820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Open Sans"/>
                <a:ea typeface="Open Sans"/>
                <a:cs typeface="Open Sans"/>
                <a:sym typeface="Open Sans"/>
              </a:rPr>
              <a:t>La </a:t>
            </a:r>
            <a:r>
              <a:rPr lang="en-GB" sz="1000" dirty="0" err="1">
                <a:solidFill>
                  <a:schemeClr val="dk1"/>
                </a:solidFill>
                <a:latin typeface="Open Sans"/>
                <a:ea typeface="Open Sans"/>
                <a:cs typeface="Open Sans"/>
                <a:sym typeface="Open Sans"/>
              </a:rPr>
              <a:t>cuisson</a:t>
            </a:r>
            <a:r>
              <a:rPr lang="en-GB" sz="1000" dirty="0">
                <a:solidFill>
                  <a:schemeClr val="dk1"/>
                </a:solidFill>
                <a:latin typeface="Open Sans"/>
                <a:ea typeface="Open Sans"/>
                <a:cs typeface="Open Sans"/>
                <a:sym typeface="Open Sans"/>
              </a:rPr>
              <a:t>, </a:t>
            </a:r>
            <a:endParaRPr sz="10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000" dirty="0">
                <a:solidFill>
                  <a:schemeClr val="dk1"/>
                </a:solidFill>
                <a:latin typeface="Open Sans"/>
                <a:ea typeface="Open Sans"/>
                <a:cs typeface="Open Sans"/>
                <a:sym typeface="Open Sans"/>
              </a:rPr>
              <a:t>kWh</a:t>
            </a:r>
            <a:endParaRPr dirty="0"/>
          </a:p>
        </p:txBody>
      </p:sp>
      <p:cxnSp>
        <p:nvCxnSpPr>
          <p:cNvPr id="249" name="Google Shape;249;p9"/>
          <p:cNvCxnSpPr/>
          <p:nvPr/>
        </p:nvCxnSpPr>
        <p:spPr>
          <a:xfrm rot="10800000">
            <a:off x="9917426" y="3453622"/>
            <a:ext cx="531143" cy="1208693"/>
          </a:xfrm>
          <a:prstGeom prst="straightConnector1">
            <a:avLst/>
          </a:prstGeom>
          <a:noFill/>
          <a:ln w="9525" cap="flat" cmpd="sng">
            <a:solidFill>
              <a:srgbClr val="575757"/>
            </a:solidFill>
            <a:prstDash val="solid"/>
            <a:round/>
            <a:headEnd type="none" w="med" len="med"/>
            <a:tailEnd type="triangle" w="med" len="med"/>
          </a:ln>
        </p:spPr>
      </p:cxnSp>
      <p:sp>
        <p:nvSpPr>
          <p:cNvPr id="250" name="Google Shape;250;p9"/>
          <p:cNvSpPr/>
          <p:nvPr/>
        </p:nvSpPr>
        <p:spPr>
          <a:xfrm rot="10800000">
            <a:off x="7794066" y="5687323"/>
            <a:ext cx="640282" cy="522708"/>
          </a:xfrm>
          <a:prstGeom prst="rightArrow">
            <a:avLst>
              <a:gd name="adj1" fmla="val 50000"/>
              <a:gd name="adj2" fmla="val 42950"/>
            </a:avLst>
          </a:prstGeom>
          <a:solidFill>
            <a:srgbClr val="BBD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txBox="1"/>
          <p:nvPr/>
        </p:nvSpPr>
        <p:spPr>
          <a:xfrm>
            <a:off x="7906302" y="5817977"/>
            <a:ext cx="528030" cy="2613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a:ea typeface="Open Sans"/>
              <a:cs typeface="Open Sans"/>
              <a:sym typeface="Open Sans"/>
            </a:endParaRPr>
          </a:p>
        </p:txBody>
      </p:sp>
      <p:cxnSp>
        <p:nvCxnSpPr>
          <p:cNvPr id="252" name="Google Shape;252;p9"/>
          <p:cNvCxnSpPr/>
          <p:nvPr/>
        </p:nvCxnSpPr>
        <p:spPr>
          <a:xfrm rot="10800000">
            <a:off x="7244732" y="5386850"/>
            <a:ext cx="540845" cy="519307"/>
          </a:xfrm>
          <a:prstGeom prst="straightConnector1">
            <a:avLst/>
          </a:prstGeom>
          <a:noFill/>
          <a:ln w="9525" cap="flat" cmpd="sng">
            <a:solidFill>
              <a:srgbClr val="575757"/>
            </a:solidFill>
            <a:prstDash val="solid"/>
            <a:round/>
            <a:headEnd type="none" w="med" len="med"/>
            <a:tailEnd type="triangle" w="med" len="med"/>
          </a:ln>
        </p:spPr>
      </p:cxnSp>
      <p:sp>
        <p:nvSpPr>
          <p:cNvPr id="253" name="Google Shape;253;p9"/>
          <p:cNvSpPr txBox="1"/>
          <p:nvPr/>
        </p:nvSpPr>
        <p:spPr>
          <a:xfrm>
            <a:off x="7876653" y="5818586"/>
            <a:ext cx="10477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Open Sans"/>
                <a:ea typeface="Open Sans"/>
                <a:cs typeface="Open Sans"/>
                <a:sym typeface="Open Sans"/>
              </a:rPr>
              <a:t>Autres</a:t>
            </a:r>
            <a:endParaRPr/>
          </a:p>
        </p:txBody>
      </p:sp>
      <p:cxnSp>
        <p:nvCxnSpPr>
          <p:cNvPr id="254" name="Google Shape;254;p9"/>
          <p:cNvCxnSpPr>
            <a:stCxn id="219" idx="3"/>
          </p:cNvCxnSpPr>
          <p:nvPr/>
        </p:nvCxnSpPr>
        <p:spPr>
          <a:xfrm flipH="1">
            <a:off x="9939330" y="2740425"/>
            <a:ext cx="495900" cy="425100"/>
          </a:xfrm>
          <a:prstGeom prst="straightConnector1">
            <a:avLst/>
          </a:prstGeom>
          <a:noFill/>
          <a:ln w="9525" cap="flat" cmpd="sng">
            <a:solidFill>
              <a:srgbClr val="575757"/>
            </a:solidFill>
            <a:prstDash val="solid"/>
            <a:round/>
            <a:headEnd type="none" w="med" len="med"/>
            <a:tailEnd type="triangle" w="med" len="med"/>
          </a:ln>
        </p:spPr>
      </p:cxnSp>
      <p:sp>
        <p:nvSpPr>
          <p:cNvPr id="255" name="Google Shape;255;p9"/>
          <p:cNvSpPr/>
          <p:nvPr/>
        </p:nvSpPr>
        <p:spPr>
          <a:xfrm>
            <a:off x="6191857" y="2075931"/>
            <a:ext cx="5061268" cy="477658"/>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0"/>
              </a:spcBef>
              <a:spcAft>
                <a:spcPts val="0"/>
              </a:spcAft>
              <a:buNone/>
            </a:pPr>
            <a:r>
              <a:rPr lang="en-GB" sz="1400" b="1">
                <a:solidFill>
                  <a:schemeClr val="dk1"/>
                </a:solidFill>
                <a:latin typeface="Open Sans"/>
                <a:ea typeface="Open Sans"/>
                <a:cs typeface="Open Sans"/>
                <a:sym typeface="Open Sans"/>
              </a:rPr>
              <a:t>Les projections ascendantes partent des détails de l'utilisation de l'énergie et doivent ensuite être agrégées.</a:t>
            </a:r>
            <a:endParaRPr sz="1400" b="1">
              <a:solidFill>
                <a:schemeClr val="dk1"/>
              </a:solidFill>
              <a:latin typeface="Open Sans"/>
              <a:ea typeface="Open Sans"/>
              <a:cs typeface="Open Sans"/>
              <a:sym typeface="Open Sans"/>
            </a:endParaRPr>
          </a:p>
        </p:txBody>
      </p:sp>
      <p:sp>
        <p:nvSpPr>
          <p:cNvPr id="256" name="Google Shape;256;p9"/>
          <p:cNvSpPr txBox="1"/>
          <p:nvPr/>
        </p:nvSpPr>
        <p:spPr>
          <a:xfrm>
            <a:off x="836415" y="178811"/>
            <a:ext cx="1021621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2.2 </a:t>
            </a:r>
            <a:r>
              <a:rPr lang="en-GB" sz="4400" dirty="0" err="1">
                <a:solidFill>
                  <a:schemeClr val="dk1"/>
                </a:solidFill>
                <a:latin typeface="Open Sans"/>
                <a:ea typeface="Open Sans"/>
                <a:cs typeface="Open Sans"/>
                <a:sym typeface="Open Sans"/>
              </a:rPr>
              <a:t>Approches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descendante</a:t>
            </a:r>
            <a:r>
              <a:rPr lang="en-GB" sz="4400" dirty="0">
                <a:solidFill>
                  <a:schemeClr val="dk1"/>
                </a:solidFill>
                <a:latin typeface="Open Sans"/>
                <a:ea typeface="Open Sans"/>
                <a:cs typeface="Open Sans"/>
                <a:sym typeface="Open Sans"/>
              </a:rPr>
              <a:t> et </a:t>
            </a:r>
            <a:r>
              <a:rPr lang="en-GB" sz="4400" dirty="0" err="1">
                <a:solidFill>
                  <a:schemeClr val="dk1"/>
                </a:solidFill>
                <a:latin typeface="Open Sans"/>
                <a:ea typeface="Open Sans"/>
                <a:cs typeface="Open Sans"/>
                <a:sym typeface="Open Sans"/>
              </a:rPr>
              <a:t>ascendante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6646</Words>
  <Application>Microsoft Office PowerPoint</Application>
  <PresentationFormat>Widescreen</PresentationFormat>
  <Paragraphs>460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Open Sans ExtraBold</vt:lpstr>
      <vt:lpstr>Open Sans Light</vt:lpstr>
      <vt:lpstr>Open Sans</vt:lpstr>
      <vt:lpstr>Arial</vt:lpstr>
      <vt:lpstr>Calibri</vt:lpstr>
      <vt:lpstr>Office Theme</vt:lpstr>
      <vt:lpstr>PowerPoint Presentation</vt:lpstr>
      <vt:lpstr>Résultats d'apprentissage visés (RAV)</vt:lpstr>
      <vt:lpstr>Session 2.1 Modèles de systèmes énergétiques</vt:lpstr>
      <vt:lpstr>Session 2.1 Modèles de systèmes énergétiques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HACHAD</dc:creator>
  <cp:lastModifiedBy>Ashutosh.Bhagurkar</cp:lastModifiedBy>
  <cp:revision>22</cp:revision>
  <dcterms:created xsi:type="dcterms:W3CDTF">2021-02-10T16:48:02Z</dcterms:created>
  <dcterms:modified xsi:type="dcterms:W3CDTF">2025-03-19T17:25:01Z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