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88" r:id="rId8"/>
    <p:sldId id="289"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303" r:id="rId23"/>
    <p:sldId id="304" r:id="rId24"/>
    <p:sldId id="305" r:id="rId25"/>
    <p:sldId id="306"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vfKzkJpcedPKY9Tzi/v5WA==" hashData="TAbag1xJMc4PHk3awFq3MsVnIDv321Mm/EBg6HYMS//Xu4vnNYUSBDu08evHKr9cio4bJ5RVpMXjRTO+N31v5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91"/>
    <p:restoredTop sz="63288"/>
  </p:normalViewPr>
  <p:slideViewPr>
    <p:cSldViewPr snapToGrid="0">
      <p:cViewPr varScale="1">
        <p:scale>
          <a:sx n="120" d="100"/>
          <a:sy n="120" d="100"/>
        </p:scale>
        <p:origin x="316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3/12/21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One of the most common forms of debt financing is the syndicated loan. </a:t>
            </a:r>
            <a:endParaRPr lang="en-US" dirty="0"/>
          </a:p>
          <a:p>
            <a:pPr>
              <a:lnSpc>
                <a:spcPct val="114999"/>
              </a:lnSpc>
              <a:spcBef>
                <a:spcPts val="1000"/>
              </a:spcBef>
            </a:pPr>
            <a:r>
              <a:rPr lang="en-GB" dirty="0"/>
              <a:t>For this process, a number of large commercial banks join together, and each shares a certain portion of an agreed loan amount. This way each bank reduces the risk of failure in loan repayment. </a:t>
            </a:r>
            <a:endParaRPr lang="en-US" dirty="0"/>
          </a:p>
          <a:p>
            <a:pPr>
              <a:lnSpc>
                <a:spcPct val="114999"/>
              </a:lnSpc>
              <a:spcBef>
                <a:spcPts val="1000"/>
              </a:spcBef>
            </a:pPr>
            <a:r>
              <a:rPr lang="en-GB" dirty="0"/>
              <a:t>One of these banks takes the lead and is called the lead manager. It is responsible for all documentation and administrative work and deals directly with the borrower. The lead manager also shares the major portion of the loan amount. </a:t>
            </a:r>
            <a:endParaRPr lang="en-US" dirty="0"/>
          </a:p>
          <a:p>
            <a:pPr>
              <a:lnSpc>
                <a:spcPct val="114999"/>
              </a:lnSpc>
              <a:spcBef>
                <a:spcPts val="1000"/>
              </a:spcBef>
              <a:spcAft>
                <a:spcPts val="1000"/>
              </a:spcAft>
            </a:pPr>
            <a:r>
              <a:rPr lang="en-GB" dirty="0"/>
              <a:t>International project syndicates often include multilateral banks (M.L.Bs) and export credit agencies (E.C.As). Their involvement means private banks can enjoy privileged creditor status. This has considerable advantages from the standpoint of credit risk.</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1209676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small wind power project in Brazil. It is a 49 Mega Watt project, with a cost of 92.6 million US dollars. </a:t>
            </a:r>
            <a:endParaRPr lang="en-US" dirty="0"/>
          </a:p>
          <a:p>
            <a:pPr>
              <a:lnSpc>
                <a:spcPct val="114999"/>
              </a:lnSpc>
              <a:spcBef>
                <a:spcPts val="1000"/>
              </a:spcBef>
            </a:pPr>
            <a:r>
              <a:rPr lang="en-GB" dirty="0" err="1"/>
              <a:t>Ibernova</a:t>
            </a:r>
            <a:r>
              <a:rPr lang="en-GB" dirty="0"/>
              <a:t> of Spain is the sponsor of the project, which floated a special purpose vehicle (S.P.V) </a:t>
            </a:r>
            <a:r>
              <a:rPr lang="en-GB" dirty="0" err="1"/>
              <a:t>EnerBrasil</a:t>
            </a:r>
            <a:r>
              <a:rPr lang="en-GB" dirty="0"/>
              <a:t>, a Brazilian wholly owned subsidiary. Even the financing of this small project was not easy. The project has debt–equity ratio of 70–30% </a:t>
            </a:r>
            <a:endParaRPr lang="en-US" dirty="0"/>
          </a:p>
          <a:p>
            <a:pPr>
              <a:lnSpc>
                <a:spcPct val="114999"/>
              </a:lnSpc>
              <a:spcBef>
                <a:spcPts val="1000"/>
              </a:spcBef>
            </a:pPr>
            <a:r>
              <a:rPr lang="en-GB" dirty="0"/>
              <a:t>The total equity capital requirement was 27.78 million dollars. </a:t>
            </a:r>
            <a:r>
              <a:rPr lang="en-GB" dirty="0" err="1"/>
              <a:t>Ibernova</a:t>
            </a:r>
            <a:r>
              <a:rPr lang="en-GB" dirty="0"/>
              <a:t>, the sponsor, provided the equity capital of 22.3 million dollars, whereas IFC, the private sector financing wing of the World Bank Group, provided the remaining equity capital of 5.5 million dollars.</a:t>
            </a:r>
            <a:endParaRPr lang="en-US" dirty="0"/>
          </a:p>
          <a:p>
            <a:pPr>
              <a:lnSpc>
                <a:spcPct val="114999"/>
              </a:lnSpc>
              <a:spcBef>
                <a:spcPts val="1000"/>
              </a:spcBef>
              <a:spcAft>
                <a:spcPts val="1000"/>
              </a:spcAft>
            </a:pPr>
            <a:r>
              <a:rPr lang="en-GB" dirty="0"/>
              <a:t>The government of Brazil provided concessional loans of 64.8 million dollars, through the Brazilian National Social and Economic Development Bank (or B.N.D.E.S). In addition, Electrobras also offered a 20-year power purchase contract.</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22208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financing of a relatively large power project, Phu My 3 in Vietnam. The Vietnamese government provided a Build-Operate-Transfer or B.O.T contract to British Petroleum or B.P for a 715 Megawatt combined cycle gas power project. Electricity of Vietnam (E.V.N), Vietnam's state-owned utility provided a 20-year power purchase agreement. </a:t>
            </a:r>
            <a:endParaRPr lang="en-US" dirty="0"/>
          </a:p>
          <a:p>
            <a:pPr>
              <a:lnSpc>
                <a:spcPct val="114999"/>
              </a:lnSpc>
              <a:spcBef>
                <a:spcPts val="1000"/>
              </a:spcBef>
            </a:pPr>
            <a:r>
              <a:rPr lang="en-GB" dirty="0"/>
              <a:t>The total cost of the project was 412 million US dollars, consisting of a 309 million dollar syndicated loan, and a 103 million dollars of equity, with a debt–equity ratio of 75% and 25%. </a:t>
            </a:r>
            <a:endParaRPr lang="en-US" dirty="0"/>
          </a:p>
          <a:p>
            <a:pPr>
              <a:lnSpc>
                <a:spcPct val="114999"/>
              </a:lnSpc>
              <a:spcBef>
                <a:spcPts val="1000"/>
              </a:spcBef>
            </a:pPr>
            <a:r>
              <a:rPr lang="en-GB" dirty="0"/>
              <a:t>BP and others provided the required equity. The debt was arranged from three sources: multilateral, bilateral, and commercial. Among the multilateral, both the A.D.B and M.I.G.A supported (discussed in lecture 4). The A.D.B provided a loan of 40 million dollars and a guarantee of 35 million dollars. M.I.G.A provided a guarantee of 40 million dollars. </a:t>
            </a:r>
            <a:endParaRPr lang="en-US" dirty="0"/>
          </a:p>
          <a:p>
            <a:pPr>
              <a:lnSpc>
                <a:spcPct val="114999"/>
              </a:lnSpc>
              <a:spcBef>
                <a:spcPts val="1000"/>
              </a:spcBef>
            </a:pPr>
            <a:r>
              <a:rPr lang="en-GB" dirty="0"/>
              <a:t>Among the bilateral, J.B.I.C provides a loan of 99 million dollars, while N.E.X.I, Nippon Export and Investment Insurance, provides a guarantee of 95 million dollars. </a:t>
            </a:r>
            <a:endParaRPr lang="en-US" dirty="0"/>
          </a:p>
          <a:p>
            <a:pPr>
              <a:lnSpc>
                <a:spcPct val="114999"/>
              </a:lnSpc>
              <a:spcBef>
                <a:spcPts val="1000"/>
              </a:spcBef>
            </a:pPr>
            <a:r>
              <a:rPr lang="en-GB" dirty="0"/>
              <a:t>The commercial tranche of 170 million dollar was covered by guarantees, from the A.D.B, M.I.G.A, and N.E.X.I. Commercial lenders were the Bank of Tokyo-Mitsubishi, Credit Agricole Indosuez, Fortis Bank, and Mizuho.</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101786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b="1" dirty="0"/>
              <a:t>Financial modelling</a:t>
            </a:r>
            <a:r>
              <a:rPr lang="en-GB" dirty="0"/>
              <a:t> is the task of building an </a:t>
            </a:r>
            <a:r>
              <a:rPr lang="en-GB" u="sng" dirty="0"/>
              <a:t>abstract representation of a real world, financial situation</a:t>
            </a:r>
            <a:r>
              <a:rPr lang="en-GB" dirty="0"/>
              <a:t>. This is a mathematical model designed to represent the performance of a financial asset, or portfolio of a business, project, or any other investment. Applications include cash flow analysis, cost of capital calculation, scenario planning, investment decision making, risk analysis, etc. FINPLAN is one such financial model, and in this module we will describe the model.</a:t>
            </a:r>
            <a:endParaRPr lang="en-US" dirty="0"/>
          </a:p>
          <a:p>
            <a:pPr>
              <a:lnSpc>
                <a:spcPct val="114999"/>
              </a:lnSpc>
              <a:spcBef>
                <a:spcPts val="1000"/>
              </a:spcBef>
            </a:pPr>
            <a:r>
              <a:rPr lang="en-GB" dirty="0"/>
              <a:t>FINPLAN is an analytical tool for facilitating the financial analysis of power projects. It can be used to design a financing package of a power project, to evaluate alternative financing options, or to analyse various financial uncertainties associated with a project.</a:t>
            </a:r>
            <a:endParaRPr lang="en-US" dirty="0"/>
          </a:p>
          <a:p>
            <a:pPr>
              <a:lnSpc>
                <a:spcPct val="114999"/>
              </a:lnSpc>
              <a:spcBef>
                <a:spcPts val="1000"/>
              </a:spcBef>
            </a:pPr>
            <a:r>
              <a:rPr lang="en-GB" dirty="0"/>
              <a:t>It has other uses too. FINPLAN also can be used to analyse the impacts on projects of various fiscal incentives, or disincentives, adopted by the governments from time to time, such as tax holidays, carbon benefits, or penalties.</a:t>
            </a:r>
            <a:endParaRPr lang="en-US" dirty="0"/>
          </a:p>
          <a:p>
            <a:pPr>
              <a:lnSpc>
                <a:spcPct val="114999"/>
              </a:lnSpc>
              <a:spcBef>
                <a:spcPts val="1000"/>
              </a:spcBef>
            </a:pPr>
            <a:r>
              <a:rPr lang="en-GB" dirty="0"/>
              <a:t>FINPLAN is an accounting model that follows standard business accounting principles for recognizing, recording, measuring, and reporting an entity's financial transactions. </a:t>
            </a:r>
            <a:endParaRPr lang="en-US" dirty="0"/>
          </a:p>
          <a:p>
            <a:pPr>
              <a:lnSpc>
                <a:spcPct val="114999"/>
              </a:lnSpc>
              <a:spcBef>
                <a:spcPts val="1000"/>
              </a:spcBef>
              <a:spcAft>
                <a:spcPts val="1000"/>
              </a:spcAft>
            </a:pPr>
            <a:r>
              <a:rPr lang="en-GB" dirty="0"/>
              <a:t>The user manually optimizes the different sources of financing, capital structure, etc, in order to create the best financing plan out of given options.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31401846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Being an accounting model, FINPLAN computes pro-forma financial statements, balance sheets, cash flows, and an income statement, which is also known as a profit and loss statement. They are computed annually and encompass the project life, starting from the time of initiation to the time of disposal of the project.</a:t>
            </a:r>
            <a:endParaRPr lang="en-US" dirty="0"/>
          </a:p>
          <a:p>
            <a:pPr>
              <a:lnSpc>
                <a:spcPct val="114999"/>
              </a:lnSpc>
              <a:spcBef>
                <a:spcPts val="1000"/>
              </a:spcBef>
            </a:pPr>
            <a:r>
              <a:rPr lang="en-GB" dirty="0"/>
              <a:t>A set of indicators, or financial ratios, are derived from these statements. FINPLAN also computes N.P.V and return on shareholders' equity.</a:t>
            </a:r>
            <a:endParaRPr lang="en-US" dirty="0"/>
          </a:p>
          <a:p>
            <a:pPr>
              <a:lnSpc>
                <a:spcPct val="114999"/>
              </a:lnSpc>
              <a:spcBef>
                <a:spcPts val="1000"/>
              </a:spcBef>
            </a:pPr>
            <a:r>
              <a:rPr lang="en-GB" dirty="0"/>
              <a:t>All computations are done and results are presented at current prices, and in </a:t>
            </a:r>
            <a:r>
              <a:rPr lang="en-GB" b="1" dirty="0"/>
              <a:t>local currencies.</a:t>
            </a:r>
            <a:endParaRPr lang="en-US" dirty="0"/>
          </a:p>
          <a:p>
            <a:pPr>
              <a:lnSpc>
                <a:spcPct val="114999"/>
              </a:lnSpc>
              <a:spcBef>
                <a:spcPts val="1000"/>
              </a:spcBef>
              <a:spcAft>
                <a:spcPts val="1000"/>
              </a:spcAft>
            </a:pPr>
            <a:r>
              <a:rPr lang="en-GB" dirty="0"/>
              <a:t>Uncertainties are addressed by performing sensitivity and scenario analyses on appropriately selected parameters.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150483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presents the operational scheme of FINPLAN.</a:t>
            </a:r>
            <a:endParaRPr lang="en-US" dirty="0"/>
          </a:p>
          <a:p>
            <a:pPr>
              <a:lnSpc>
                <a:spcPct val="114999"/>
              </a:lnSpc>
              <a:spcBef>
                <a:spcPts val="1000"/>
              </a:spcBef>
            </a:pPr>
            <a:r>
              <a:rPr lang="en-GB" dirty="0"/>
              <a:t>FINPLAN inputs are divided into four sections: </a:t>
            </a:r>
            <a:br>
              <a:rPr lang="en-GB" dirty="0">
                <a:cs typeface="+mn-lt"/>
              </a:rPr>
            </a:br>
            <a:r>
              <a:rPr lang="en-GB" dirty="0"/>
              <a:t>Technical data, such as plant life, construction time and output. </a:t>
            </a:r>
            <a:br>
              <a:rPr lang="en-GB" dirty="0">
                <a:cs typeface="+mn-lt"/>
              </a:rPr>
            </a:br>
            <a:r>
              <a:rPr lang="en-GB" dirty="0"/>
              <a:t>Cost-related data that includes investment and operating expenses.</a:t>
            </a:r>
            <a:br>
              <a:rPr lang="en-GB" dirty="0">
                <a:cs typeface="+mn-lt"/>
              </a:rPr>
            </a:br>
            <a:r>
              <a:rPr lang="en-GB" dirty="0"/>
              <a:t>Economic and fiscal , such as inflation, exchange rates, and taxes</a:t>
            </a:r>
            <a:endParaRPr lang="en-US" dirty="0"/>
          </a:p>
          <a:p>
            <a:pPr>
              <a:lnSpc>
                <a:spcPct val="114999"/>
              </a:lnSpc>
              <a:spcBef>
                <a:spcPts val="1000"/>
              </a:spcBef>
            </a:pPr>
            <a:r>
              <a:rPr lang="en-GB" dirty="0"/>
              <a:t>And, finally, financial data, such as various financing sources, loans, bonds, and equity.</a:t>
            </a:r>
            <a:endParaRPr lang="en-US" dirty="0"/>
          </a:p>
          <a:p>
            <a:pPr>
              <a:lnSpc>
                <a:spcPct val="114999"/>
              </a:lnSpc>
              <a:spcBef>
                <a:spcPts val="1000"/>
              </a:spcBef>
            </a:pPr>
            <a:r>
              <a:rPr lang="en-GB" dirty="0"/>
              <a:t>As outputs, FINPLAN provides the cash flows, computes net present values, and I.R.R. It also computes financial statements, such as the balance sheet and various financial ratios.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2897560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can handle both types of financing, namely, corporate or balance sheet financing and project financing. These two types of financing are discussed in Lecture 2 – Basics of Finance , from slides 19 to 22. While doing balance sheet or corporate financing, FINPLAN models new projects as investment on new assets of the existing company. For project financing, a new project is modelled as a new company. All independent power projects (I.P.P) come under this type of financing mechanism. In developing countries, a large part of the power plant's components is imported from one or more foreign countries, which need to be paid in foreign currency. Therefore, considering foreign currency is important in financial analysis. In addition, foreign loans or financial assistance can support the power plant project. Foreign loans need to be repaid over a long period of time, upon which the exchange rate may go through significant changes. This has strong implications for a project's financial viability. For example, if domestic currency depreciates over time, then more domestic currency is needed to repay the same amount of foreign loan.</a:t>
            </a:r>
            <a:endParaRPr lang="en-US" dirty="0">
              <a:cs typeface="Calibri"/>
            </a:endParaRPr>
          </a:p>
          <a:p>
            <a:pPr>
              <a:lnSpc>
                <a:spcPct val="114999"/>
              </a:lnSpc>
              <a:spcBef>
                <a:spcPts val="1000"/>
              </a:spcBef>
            </a:pPr>
            <a:r>
              <a:rPr lang="en-GB" dirty="0"/>
              <a:t>Therefore, FINPLAN allows options for considering one or multiple foreign currencies in the financial analysis. Data on current and future exchange rates are necessary. </a:t>
            </a:r>
            <a:endParaRPr lang="en-US" dirty="0"/>
          </a:p>
          <a:p>
            <a:pPr>
              <a:lnSpc>
                <a:spcPct val="114999"/>
              </a:lnSpc>
              <a:spcBef>
                <a:spcPts val="1000"/>
              </a:spcBef>
            </a:pPr>
            <a:r>
              <a:rPr lang="en-GB" dirty="0"/>
              <a:t>All computations are done at current prices and local currency. Therefore, for both balance sheet and project financing, data on current and future developments, of inflation rates for local currencies and foreign currencies, are required.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504043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plant earns revenue by selling its electricity output. An I.P.P, or a utility, may sell its output to one customer or a number of consumer groups at differentiated prices. This can be modelled in FINPLAN. Therefore, data on customer groups, volume of future electricity sales to different consumer groups, and corresponding prices are needed as input. There may be several other costs and income. Data on any other expenses of the power plant can be taken as general expenses. In some cases, royalties are involved, and data are needed. In the case of nuclear plants, the decommissioning cost is substantial, and costs data are needed. Utilities may have some income from trading, which can be included. Any other income, which has not been categorized anywhere, can be taken care of in the from of miscellaneous income.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696519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look at what are the aspects included in FINPLAN beginning with depreciation calculation methods. </a:t>
            </a:r>
            <a:endParaRPr lang="en-US" dirty="0"/>
          </a:p>
          <a:p>
            <a:pPr>
              <a:lnSpc>
                <a:spcPct val="114999"/>
              </a:lnSpc>
            </a:pPr>
            <a:r>
              <a:rPr lang="en-GB" dirty="0"/>
              <a:t>Depreciation needs to be estimated to calculate tax benefits, as well as net asset value. The calculation method of depreciation is different in different countries. </a:t>
            </a:r>
            <a:endParaRPr lang="en-US" dirty="0">
              <a:cs typeface="Calibri"/>
            </a:endParaRPr>
          </a:p>
          <a:p>
            <a:pPr>
              <a:lnSpc>
                <a:spcPct val="114999"/>
              </a:lnSpc>
              <a:spcBef>
                <a:spcPts val="1000"/>
              </a:spcBef>
            </a:pPr>
            <a:r>
              <a:rPr lang="en-GB" dirty="0"/>
              <a:t>Four standard depreciation calculation methods are included in FINPLAN. Users need to select the one appropriate to their own country. All these methods are described and compared in a separate lecture. Here we only discuss the data requirement. For linear or straight line depreciation, the data requirement is the depreciation period. For the Declining balance method, data on the percentage of assets value, assumed to be depreciated, should be given.</a:t>
            </a:r>
            <a:endParaRPr lang="en-US" dirty="0"/>
          </a:p>
          <a:p>
            <a:pPr>
              <a:lnSpc>
                <a:spcPct val="114999"/>
              </a:lnSpc>
              <a:spcBef>
                <a:spcPts val="1000"/>
              </a:spcBef>
            </a:pPr>
            <a:r>
              <a:rPr lang="en-GB" dirty="0"/>
              <a:t>For the sum-of-the year-digits method, data on the depreciation period are required. For declining balance,  switching to linear methods, both depreciation rate and depreciation period are needed. Further discussion on this will be carried out in the next lecture.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388320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options available in FINPLAN are as follows.  The supply chain of the electricity industry in every country is subject to various taxes and duties, and sometimes subsidies also. Taxes include import duties, corporate taxes, and value added tax, etc. FINPLAN considers them in the financial analyses. However, data should be given to the model. Also, FINPLAN provides the option to select the possibility of tax losses to be carried forward for tax calculation in future years. </a:t>
            </a:r>
            <a:endParaRPr lang="en-US" dirty="0"/>
          </a:p>
          <a:p>
            <a:pPr>
              <a:lnSpc>
                <a:spcPct val="114999"/>
              </a:lnSpc>
              <a:spcBef>
                <a:spcPts val="1000"/>
              </a:spcBef>
            </a:pPr>
            <a:r>
              <a:rPr lang="en-GB" dirty="0"/>
              <a:t>There are various sources of financing from which the capital required for constructing the power project can be obtained. These include, export credit, commercial loans, bonds, equity, etc. Each has its own advantages and limits, as discussed earlier in Lecture 4. FINPLAN has choices for various options of financing sources and allows users to develop an optimal financing strategy, based on the data provided, for each of these options. </a:t>
            </a:r>
            <a:endParaRPr lang="en-US" dirty="0"/>
          </a:p>
          <a:p>
            <a:pPr>
              <a:lnSpc>
                <a:spcPct val="114999"/>
              </a:lnSpc>
              <a:spcBef>
                <a:spcPts val="1000"/>
              </a:spcBef>
            </a:pPr>
            <a:r>
              <a:rPr lang="en-GB" dirty="0"/>
              <a:t>As pointed out in the earlier, FINPLAN allows corporate or balance sheet financing. However, additional data are required on existing companies. This includes, existing balance sheet information, such as assets, existing loans, bonds etc., and existing tax losses of the company, depreciation for the existing assets and a few others data points.</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5239350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lecture will continue from the previous lecture to explain:</a:t>
            </a:r>
            <a:endParaRPr lang="en-US" dirty="0"/>
          </a:p>
          <a:p>
            <a:pPr marL="457200" indent="-318770">
              <a:lnSpc>
                <a:spcPct val="114999"/>
              </a:lnSpc>
              <a:buFont typeface="Lato,Sans-Serif"/>
              <a:buChar char="●"/>
            </a:pPr>
            <a:r>
              <a:rPr lang="en-GB" dirty="0"/>
              <a:t>export credit options</a:t>
            </a:r>
            <a:endParaRPr lang="en-US" dirty="0"/>
          </a:p>
          <a:p>
            <a:pPr marL="457200" indent="-318770">
              <a:lnSpc>
                <a:spcPct val="114999"/>
              </a:lnSpc>
              <a:buFont typeface="Lato,Sans-Serif"/>
              <a:buChar char="●"/>
            </a:pPr>
            <a:r>
              <a:rPr lang="en-GB" dirty="0"/>
              <a:t>export credit guidelines</a:t>
            </a:r>
            <a:endParaRPr lang="en-US" dirty="0"/>
          </a:p>
          <a:p>
            <a:pPr marL="457200" indent="-318770">
              <a:lnSpc>
                <a:spcPct val="114999"/>
              </a:lnSpc>
              <a:buFont typeface="Lato,Sans-Serif"/>
              <a:buChar char="●"/>
            </a:pPr>
            <a:r>
              <a:rPr lang="en-GB" dirty="0"/>
              <a:t>the FINPLAN approach</a:t>
            </a:r>
            <a:endParaRPr lang="en-US" dirty="0"/>
          </a:p>
          <a:p>
            <a:pPr marL="457200" indent="-318770">
              <a:lnSpc>
                <a:spcPct val="114999"/>
              </a:lnSpc>
              <a:buFont typeface="Lato,Sans-Serif"/>
              <a:buChar char="●"/>
            </a:pPr>
            <a:r>
              <a:rPr lang="en-GB" dirty="0"/>
              <a:t>Aspects included in FINPLAN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4044192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A power project has multiple stakeholders, like sponsors, investors, lenders, and government and regulator. Each have different interests which can sometimes be conflicting. Therefore an acceptable financial plan should comply with multiple goals. It should maximize shareholder N.P.V and I.R.R and comply with minimum requirements of certain ratios at an electricity price acceptable by the government, or regulator or buyer.</a:t>
            </a:r>
            <a:endParaRPr lang="en-US" dirty="0"/>
          </a:p>
          <a:p>
            <a:pPr>
              <a:lnSpc>
                <a:spcPct val="114999"/>
              </a:lnSpc>
              <a:spcBef>
                <a:spcPts val="1000"/>
              </a:spcBef>
            </a:pPr>
            <a:r>
              <a:rPr lang="en-GB" dirty="0"/>
              <a:t>FINPLAN does not optimize the plan its own, and the modeller has to do it manually, with several iterations. Sometimes, one action improves one indicator but deteriorates another indicator. For example, with higher equity, the debt–equity ratio improves, but shareholders' N.P.V and I.R.R decline. Development of a financial plan acceptable to all stakeholders needs several iterations, with the appropriate choice of debt–equity injection profiles, selections of debt type, and so on.</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20135042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FINPLAN outcomes includes projected financial statements, such as a profit and loss account, and a set of indicators, like N.P.V, I.R.R, and debt–equity ratio.</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19260753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FINPLAN may help to design a financial package. For example, it can help ascertain how much equity has to be injected and when in order to arrive at an appropriate leverage. It may answer how much return shareholders may expect. It will quantify the price of power needed to generate a minimum return to shareholders. It may help to answer, how sensitive the project is to exchange rate changes.</a:t>
            </a:r>
            <a:endParaRPr lang="en-US" dirty="0"/>
          </a:p>
          <a:p>
            <a:pPr>
              <a:lnSpc>
                <a:spcPct val="114999"/>
              </a:lnSpc>
              <a:spcBef>
                <a:spcPts val="1000"/>
              </a:spcBef>
              <a:spcAft>
                <a:spcPts val="1000"/>
              </a:spcAft>
            </a:pPr>
            <a:r>
              <a:rPr lang="en-GB" dirty="0"/>
              <a:t>FINPLAN as long-term tool and cannot take into account seasonal or monthly factors. Therefore, it cannot be used for day to day operation planning of the company. It cannot change a poor economic project into a successful one. It does not predict price of power or rates of interest; they are input to the model.</a:t>
            </a:r>
            <a:endParaRPr lang="en-US" dirty="0">
              <a:cs typeface="Calibri" panose="020F0502020204030204"/>
            </a:endParaRPr>
          </a:p>
          <a:p>
            <a:pPr>
              <a:lnSpc>
                <a:spcPct val="114999"/>
              </a:lnSpc>
              <a:spcBef>
                <a:spcPts val="1000"/>
              </a:spcBef>
              <a:spcAft>
                <a:spcPts val="1000"/>
              </a:spcAft>
            </a:pPr>
            <a:r>
              <a:rPr lang="en-GB" dirty="0">
                <a:cs typeface="Calibri"/>
              </a:rPr>
              <a:t>Further exploration of the FINPLAN model and its use are detailed in the Handouts.</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537666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Project companies often need to import plant or equipment necessary from other countries to construct and operate a project. To promote the business of their own companies, all industrialized countries and some emerging economies like China and Russia, who are the major exporters of plants and equipment, provide concessional financing facilities to the exporting companies through organizations called export credit agencies or E.C.A for short. </a:t>
            </a:r>
            <a:endParaRPr lang="en-US" dirty="0"/>
          </a:p>
          <a:p>
            <a:pPr>
              <a:lnSpc>
                <a:spcPct val="114999"/>
              </a:lnSpc>
              <a:spcBef>
                <a:spcPts val="1000"/>
              </a:spcBef>
            </a:pPr>
            <a:r>
              <a:rPr lang="en-GB" dirty="0"/>
              <a:t>Through export credit agencies, or E.C.As, all O.E.C.D countries, and some emerging economies, provide concessional financing to promote the export of goods and services by their own companies. </a:t>
            </a:r>
            <a:endParaRPr lang="en-US" dirty="0"/>
          </a:p>
          <a:p>
            <a:pPr>
              <a:lnSpc>
                <a:spcPct val="114999"/>
              </a:lnSpc>
              <a:spcBef>
                <a:spcPts val="1000"/>
              </a:spcBef>
            </a:pPr>
            <a:r>
              <a:rPr lang="en-GB" dirty="0"/>
              <a:t>The financing can take the form of credits, such as loans, credit insurance, and guarantees. </a:t>
            </a:r>
            <a:endParaRPr lang="en-US" dirty="0"/>
          </a:p>
          <a:p>
            <a:pPr>
              <a:lnSpc>
                <a:spcPct val="114999"/>
              </a:lnSpc>
              <a:spcBef>
                <a:spcPts val="1000"/>
              </a:spcBef>
              <a:spcAft>
                <a:spcPts val="1000"/>
              </a:spcAft>
            </a:pPr>
            <a:r>
              <a:rPr lang="en-GB" dirty="0"/>
              <a:t>The risk on these credits, as well as insurance and guarantees, is borne by the sponsoring government. E.C.As limit this risk by being "closed" to risky countries. This means that they do not accept any risk from these countries.</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E.C.As use three methods to provide funds to the importing or exporting entity.</a:t>
            </a:r>
            <a:endParaRPr lang="en-US" dirty="0"/>
          </a:p>
          <a:p>
            <a:pPr>
              <a:lnSpc>
                <a:spcPct val="114999"/>
              </a:lnSpc>
              <a:spcBef>
                <a:spcPts val="1000"/>
              </a:spcBef>
            </a:pPr>
            <a:r>
              <a:rPr lang="en-GB" dirty="0"/>
              <a:t>Direct Lending: the E.C.A in this case is a bank, very often called an EXIM bank. Similar to a bank loan, the loan is provided upon the purchase of goods or services from businesses in the organizing country. </a:t>
            </a:r>
            <a:endParaRPr lang="en-US" dirty="0"/>
          </a:p>
          <a:p>
            <a:pPr>
              <a:lnSpc>
                <a:spcPct val="114999"/>
              </a:lnSpc>
              <a:spcBef>
                <a:spcPts val="1000"/>
              </a:spcBef>
            </a:pPr>
            <a:r>
              <a:rPr lang="en-GB" dirty="0"/>
              <a:t>Financial Intermediary Loans: the E.C.A, in this case, lends funds to a financial intermediary, such as a commercial bank, that in turn loans the funds to the importing entity. </a:t>
            </a:r>
            <a:endParaRPr lang="en-US" dirty="0"/>
          </a:p>
          <a:p>
            <a:pPr>
              <a:lnSpc>
                <a:spcPct val="114999"/>
              </a:lnSpc>
              <a:spcBef>
                <a:spcPts val="1000"/>
              </a:spcBef>
              <a:spcAft>
                <a:spcPts val="1000"/>
              </a:spcAft>
            </a:pPr>
            <a:r>
              <a:rPr lang="en-GB" dirty="0"/>
              <a:t>Interest Rate Equalization: Under an interest rate equalization, a commercial lender provides a loan to the importing entity at below market interest rates and in turn receives compensation from the E.C.A, for the difference between the below market rate and the prevailing market rate.</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257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 shows the Suppliers' Credit Scheme. The exporting company sells equipment and services to the importing company through a deferred payment scheme. The importing company makes the payment to the exporter, and the exporter, in turn pays back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82817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This slides shows the buyers' credit scheme. In this scheme, an E.C.A provides the loan directly to the buyer, or the importer, of the equipment and makes the payment to the exporter, for its supply. </a:t>
            </a:r>
            <a:endParaRPr lang="en-US" dirty="0"/>
          </a:p>
          <a:p>
            <a:pPr>
              <a:lnSpc>
                <a:spcPct val="114999"/>
              </a:lnSpc>
              <a:spcBef>
                <a:spcPts val="1000"/>
              </a:spcBef>
            </a:pPr>
            <a:r>
              <a:rPr lang="en-GB" dirty="0"/>
              <a:t>The importer repays the loan to the E.C.A.</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011942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t>Here are some examples of export agencies across the world. These include:</a:t>
            </a:r>
            <a:endParaRPr lang="en-US" dirty="0"/>
          </a:p>
          <a:p>
            <a:pPr marL="342900" indent="-342900">
              <a:spcAft>
                <a:spcPts val="1200"/>
              </a:spcAft>
              <a:buFont typeface="Arial"/>
              <a:buChar char="•"/>
            </a:pPr>
            <a:r>
              <a:rPr lang="en-ZA" dirty="0"/>
              <a:t>The Export–Import Bank of the United States;</a:t>
            </a:r>
            <a:endParaRPr lang="en-ZA" dirty="0">
              <a:cs typeface="Calibri"/>
            </a:endParaRPr>
          </a:p>
          <a:p>
            <a:pPr marL="342900" indent="-342900">
              <a:spcAft>
                <a:spcPts val="1200"/>
              </a:spcAft>
              <a:buFont typeface="Arial,Sans-Serif"/>
              <a:buChar char="•"/>
            </a:pPr>
            <a:r>
              <a:rPr lang="en-ZA" dirty="0"/>
              <a:t>Compagnie Française d'Assurance pour le Commerce </a:t>
            </a:r>
            <a:r>
              <a:rPr lang="en-ZA" dirty="0" err="1"/>
              <a:t>Extérieur</a:t>
            </a:r>
            <a:r>
              <a:rPr lang="en-ZA" dirty="0"/>
              <a:t> (C.O.F.A.C.E);</a:t>
            </a:r>
            <a:endParaRPr lang="en-US" dirty="0"/>
          </a:p>
          <a:p>
            <a:pPr marL="342900" indent="-342900">
              <a:spcAft>
                <a:spcPts val="1200"/>
              </a:spcAft>
              <a:buFont typeface="Arial,Sans-Serif"/>
              <a:buChar char="•"/>
            </a:pPr>
            <a:r>
              <a:rPr lang="en-ZA" dirty="0"/>
              <a:t>Japan Bank for International Cooperation (J.B.I.C);</a:t>
            </a:r>
            <a:endParaRPr lang="en-US" dirty="0"/>
          </a:p>
          <a:p>
            <a:pPr marL="342900" indent="-342900">
              <a:spcAft>
                <a:spcPts val="1200"/>
              </a:spcAft>
              <a:buFont typeface="Arial,Sans-Serif"/>
              <a:buChar char="•"/>
            </a:pPr>
            <a:r>
              <a:rPr lang="en-ZA" dirty="0"/>
              <a:t>Korea EXIM Bank;</a:t>
            </a:r>
            <a:endParaRPr lang="en-US" dirty="0"/>
          </a:p>
          <a:p>
            <a:pPr marL="342900" indent="-342900">
              <a:spcAft>
                <a:spcPts val="1200"/>
              </a:spcAft>
              <a:buFont typeface="Arial,Sans-Serif"/>
              <a:buChar char="•"/>
            </a:pPr>
            <a:r>
              <a:rPr lang="en-ZA" dirty="0"/>
              <a:t>E.X.I.A.R: Russian Agency for Export Credit and Investment Insurance;</a:t>
            </a:r>
            <a:endParaRPr lang="en-US" dirty="0"/>
          </a:p>
          <a:p>
            <a:pPr marL="342900" indent="-342900">
              <a:spcAft>
                <a:spcPts val="1200"/>
              </a:spcAft>
              <a:buFont typeface="Arial,Sans-Serif"/>
              <a:buChar char="•"/>
            </a:pPr>
            <a:r>
              <a:rPr lang="en-ZA" dirty="0"/>
              <a:t>China Export &amp; Credit Insurance Corporation.</a:t>
            </a:r>
            <a:endParaRPr lang="en-US" dirty="0"/>
          </a:p>
          <a:p>
            <a:pPr>
              <a:spcBef>
                <a:spcPts val="1000"/>
              </a:spcBef>
            </a:pP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752467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We will now explore export credit guidelines required for financial decision making. The entire financing activity of E.C.As in O.E.C.D countries is guided by a document signed by O.E.C.D members. This is known as O.E.C.D consensus. The O.E.C.D is the Organisation for Economic Co-operation and Development and has 37 member countries.</a:t>
            </a:r>
            <a:endParaRPr lang="en-US" dirty="0"/>
          </a:p>
          <a:p>
            <a:pPr>
              <a:lnSpc>
                <a:spcPct val="114999"/>
              </a:lnSpc>
              <a:spcBef>
                <a:spcPts val="1000"/>
              </a:spcBef>
            </a:pPr>
            <a:r>
              <a:rPr lang="en-GB" dirty="0"/>
              <a:t>The aim of this O.E.C.D Consensus document is to ensure an orderly export–credit market by avoiding competitive battles between various countries seeking to offer the most favourable financial conditions for exports. </a:t>
            </a:r>
            <a:endParaRPr lang="en-US" dirty="0"/>
          </a:p>
          <a:p>
            <a:pPr>
              <a:lnSpc>
                <a:spcPct val="114999"/>
              </a:lnSpc>
              <a:spcBef>
                <a:spcPts val="1000"/>
              </a:spcBef>
              <a:spcAft>
                <a:spcPts val="1000"/>
              </a:spcAft>
            </a:pPr>
            <a:r>
              <a:rPr lang="en-GB" dirty="0"/>
              <a:t>One can read more detail from the website given in the slide. The main guidelines are given in the next slide. </a:t>
            </a:r>
            <a:endParaRPr lang="en-US" dirty="0"/>
          </a:p>
          <a:p>
            <a:pPr>
              <a:lnSpc>
                <a:spcPct val="114999"/>
              </a:lnSpc>
            </a:pP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11067418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999"/>
              </a:lnSpc>
            </a:pPr>
            <a:r>
              <a:rPr lang="en-GB" dirty="0"/>
              <a:t>The main guidelines in the O.E.C.D consensus are:</a:t>
            </a:r>
            <a:endParaRPr lang="en-US" dirty="0"/>
          </a:p>
          <a:p>
            <a:pPr>
              <a:lnSpc>
                <a:spcPct val="114999"/>
              </a:lnSpc>
              <a:spcBef>
                <a:spcPts val="1000"/>
              </a:spcBef>
            </a:pPr>
            <a:r>
              <a:rPr lang="en-GB" dirty="0"/>
              <a:t>Export credit granted is limited to 85% of the contract value, and therefore a cash down payment is required for the remaining 15%.</a:t>
            </a:r>
            <a:endParaRPr lang="en-US" dirty="0"/>
          </a:p>
          <a:p>
            <a:pPr>
              <a:lnSpc>
                <a:spcPct val="114999"/>
              </a:lnSpc>
              <a:spcBef>
                <a:spcPts val="1000"/>
              </a:spcBef>
            </a:pPr>
            <a:r>
              <a:rPr lang="en-GB" dirty="0"/>
              <a:t>The maximum loan repayment period for non-nuclear power projects is 12 years, and this is extended to 18 years for nuclear power projects.</a:t>
            </a:r>
            <a:endParaRPr lang="en-US" dirty="0"/>
          </a:p>
          <a:p>
            <a:pPr>
              <a:lnSpc>
                <a:spcPct val="114999"/>
              </a:lnSpc>
              <a:spcBef>
                <a:spcPts val="1000"/>
              </a:spcBef>
            </a:pPr>
            <a:r>
              <a:rPr lang="en-GB" dirty="0"/>
              <a:t>Repayment must be by constant instalments, at least every six months. These must begin no later than the sixth month after the performance test of the plant.</a:t>
            </a:r>
            <a:endParaRPr lang="en-US" dirty="0"/>
          </a:p>
          <a:p>
            <a:pPr>
              <a:lnSpc>
                <a:spcPct val="114999"/>
              </a:lnSpc>
              <a:spcBef>
                <a:spcPts val="1000"/>
              </a:spcBef>
            </a:pPr>
            <a:r>
              <a:rPr lang="en-GB" dirty="0"/>
              <a:t>The interest rate applied cannot be lower than that calculated every month by the O.E.C.D. This rate is known as the C.I.R.R, or commercial interest reference rate, and it is equal to a 1% spread on the return of long-term government bonds in the same currency. It is revised on a monthly basis and can be obtained from the O.E.C.D website.</a:t>
            </a:r>
            <a:endParaRPr lang="en-US" dirty="0"/>
          </a:p>
          <a:p>
            <a:pPr>
              <a:lnSpc>
                <a:spcPct val="114999"/>
              </a:lnSpc>
              <a:spcBef>
                <a:spcPts val="1000"/>
              </a:spcBef>
            </a:pPr>
            <a:endParaRPr lang="en-GB" dirty="0"/>
          </a:p>
          <a:p>
            <a:pPr>
              <a:lnSpc>
                <a:spcPct val="114999"/>
              </a:lnSpc>
              <a:spcBef>
                <a:spcPts val="1000"/>
              </a:spcBef>
            </a:pPr>
            <a:r>
              <a:rPr lang="en-GB" dirty="0"/>
              <a:t>Some additional information: Given the complicated mechanisms with which one must contend to obtain support from an E.C.A. I.e. compliance with the Consensus limits; greater complexity when there is an additional player in the project finance structure; high initial premiums to be paid to the E.C.A. It is worth resorting to these agencies only if there is no other way to attract commercial banks to finance the project.</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283570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3/12/21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3/12/21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7.jpe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0.jpe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2.jpe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531"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jpe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hyperlink" Target="https://www.oecd.org/trade/topics/export-credits/" TargetMode="External"/><Relationship Id="rId5" Type="http://schemas.openxmlformats.org/officeDocument/2006/relationships/image" Target="../media/image4.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background pattern&#10;&#10;Description automatically generated">
            <a:extLst>
              <a:ext uri="{FF2B5EF4-FFF2-40B4-BE49-F238E27FC236}">
                <a16:creationId xmlns:a16="http://schemas.microsoft.com/office/drawing/2014/main" id="{8A721693-1250-4E01-B332-9B1011D87946}"/>
              </a:ext>
            </a:extLst>
          </p:cNvPr>
          <p:cNvPicPr>
            <a:picLocks noChangeAspect="1"/>
          </p:cNvPicPr>
          <p:nvPr/>
        </p:nvPicPr>
        <p:blipFill>
          <a:blip r:embed="rId5"/>
          <a:stretch>
            <a:fillRect/>
          </a:stretch>
        </p:blipFill>
        <p:spPr>
          <a:xfrm>
            <a:off x="1675" y="-22085"/>
            <a:ext cx="12188650" cy="687705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91396" y="3972727"/>
            <a:ext cx="8050696" cy="369332"/>
          </a:xfrm>
          <a:prstGeom prst="rect">
            <a:avLst/>
          </a:prstGeom>
          <a:noFill/>
        </p:spPr>
        <p:txBody>
          <a:bodyPr wrap="square" lIns="91440" tIns="45720" rIns="91440" bIns="45720" rtlCol="0" anchor="b">
            <a:spAutoFit/>
          </a:bodyPr>
          <a:lstStyle/>
          <a:p>
            <a:r>
              <a:rPr lang="en-ZA" b="1" dirty="0">
                <a:latin typeface="Open Sans ExtraBold"/>
              </a:rPr>
              <a:t>FINPLAN</a:t>
            </a:r>
            <a:endParaRPr lang="en-US" dirty="0" err="1"/>
          </a:p>
        </p:txBody>
      </p:sp>
      <p:sp>
        <p:nvSpPr>
          <p:cNvPr id="6" name="TextBox 5">
            <a:extLst>
              <a:ext uri="{FF2B5EF4-FFF2-40B4-BE49-F238E27FC236}">
                <a16:creationId xmlns:a16="http://schemas.microsoft.com/office/drawing/2014/main" id="{99DEA05E-3DE2-714D-9D7C-D14D82DB9D79}"/>
              </a:ext>
            </a:extLst>
          </p:cNvPr>
          <p:cNvSpPr txBox="1"/>
          <p:nvPr/>
        </p:nvSpPr>
        <p:spPr>
          <a:xfrm>
            <a:off x="750292" y="4311756"/>
            <a:ext cx="74147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5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CREDIT OPTIONS &amp; FINPLAN METHODOLOGY</a:t>
            </a:r>
          </a:p>
        </p:txBody>
      </p:sp>
      <p:sp>
        <p:nvSpPr>
          <p:cNvPr id="3" name="TextBox 2">
            <a:extLst>
              <a:ext uri="{FF2B5EF4-FFF2-40B4-BE49-F238E27FC236}">
                <a16:creationId xmlns:a16="http://schemas.microsoft.com/office/drawing/2014/main" id="{72A4BC03-4AEC-4292-A338-B9F26FCEF7A6}"/>
              </a:ext>
            </a:extLst>
          </p:cNvPr>
          <p:cNvSpPr txBox="1"/>
          <p:nvPr/>
        </p:nvSpPr>
        <p:spPr>
          <a:xfrm>
            <a:off x="8969829" y="6080927"/>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dirty="0">
                <a:solidFill>
                  <a:schemeClr val="bg1"/>
                </a:solidFill>
                <a:latin typeface="Open Sans "/>
              </a:rPr>
              <a:t>Version 1.0</a:t>
            </a:r>
            <a:endParaRPr lang="en-US" sz="1400" b="1">
              <a:solidFill>
                <a:schemeClr val="bg1"/>
              </a:solidFill>
              <a:latin typeface="Open Sans "/>
            </a:endParaRPr>
          </a:p>
        </p:txBody>
      </p:sp>
      <p:sp>
        <p:nvSpPr>
          <p:cNvPr id="7" name="Oval 6">
            <a:extLst>
              <a:ext uri="{FF2B5EF4-FFF2-40B4-BE49-F238E27FC236}">
                <a16:creationId xmlns:a16="http://schemas.microsoft.com/office/drawing/2014/main" id="{56434113-B689-BF42-8D9C-B592F1992DE4}"/>
              </a:ext>
            </a:extLst>
          </p:cNvPr>
          <p:cNvSpPr/>
          <p:nvPr/>
        </p:nvSpPr>
        <p:spPr>
          <a:xfrm>
            <a:off x="6613819" y="444428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mp3" descr="Track5_Lecture5_Slide1.mp3">
            <a:hlinkClick r:id="" action="ppaction://media"/>
            <a:extLst>
              <a:ext uri="{FF2B5EF4-FFF2-40B4-BE49-F238E27FC236}">
                <a16:creationId xmlns:a16="http://schemas.microsoft.com/office/drawing/2014/main" id="{7ED73539-F928-1B43-97DE-271BABC6E8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85184" y="4515653"/>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5.2.3 Syndicated Loans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178510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Large commercial banks join together, sharing an agreed loan amount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Reduces default risk </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Bank taking lead is the lead manager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Often includes multilateral banks and export credit agencies </a:t>
            </a:r>
          </a:p>
        </p:txBody>
      </p:sp>
      <p:sp>
        <p:nvSpPr>
          <p:cNvPr id="7" name="Oval 6">
            <a:extLst>
              <a:ext uri="{FF2B5EF4-FFF2-40B4-BE49-F238E27FC236}">
                <a16:creationId xmlns:a16="http://schemas.microsoft.com/office/drawing/2014/main" id="{B7C82553-8198-0C4E-BF36-22E67641E97B}"/>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0.mp3" descr="Track5_Lecture5_Slide10.mp3">
            <a:hlinkClick r:id="" action="ppaction://media"/>
            <a:extLst>
              <a:ext uri="{FF2B5EF4-FFF2-40B4-BE49-F238E27FC236}">
                <a16:creationId xmlns:a16="http://schemas.microsoft.com/office/drawing/2014/main" id="{34E373FA-1154-3541-80FA-7D6147E62B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5420"/>
            <a:ext cx="812800" cy="812800"/>
          </a:xfrm>
          <a:prstGeom prst="rect">
            <a:avLst/>
          </a:prstGeom>
        </p:spPr>
      </p:pic>
    </p:spTree>
    <p:extLst>
      <p:ext uri="{BB962C8B-B14F-4D97-AF65-F5344CB8AC3E}">
        <p14:creationId xmlns:p14="http://schemas.microsoft.com/office/powerpoint/2010/main" val="5023014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7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397013"/>
            <a:ext cx="698315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5.2.4 Financing structure of the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EnerBrasil</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wind power project (Brazil)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2" descr="Diagram&#10;&#10;Description automatically generated">
            <a:extLst>
              <a:ext uri="{FF2B5EF4-FFF2-40B4-BE49-F238E27FC236}">
                <a16:creationId xmlns:a16="http://schemas.microsoft.com/office/drawing/2014/main" id="{C8F1E9FF-17EA-469A-97D1-3762D6E87B61}"/>
              </a:ext>
            </a:extLst>
          </p:cNvPr>
          <p:cNvPicPr>
            <a:picLocks noChangeAspect="1"/>
          </p:cNvPicPr>
          <p:nvPr/>
        </p:nvPicPr>
        <p:blipFill>
          <a:blip r:embed="rId6"/>
          <a:stretch>
            <a:fillRect/>
          </a:stretch>
        </p:blipFill>
        <p:spPr>
          <a:xfrm>
            <a:off x="1805796" y="2123272"/>
            <a:ext cx="8594783" cy="3833532"/>
          </a:xfrm>
          <a:prstGeom prst="rect">
            <a:avLst/>
          </a:prstGeom>
        </p:spPr>
      </p:pic>
      <p:sp>
        <p:nvSpPr>
          <p:cNvPr id="7" name="Oval 6">
            <a:extLst>
              <a:ext uri="{FF2B5EF4-FFF2-40B4-BE49-F238E27FC236}">
                <a16:creationId xmlns:a16="http://schemas.microsoft.com/office/drawing/2014/main" id="{31422918-FD6D-1945-8A7F-F3FB48B070BE}"/>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1.mp3" descr="Track5_Lecture5_Slide11.mp3">
            <a:hlinkClick r:id="" action="ppaction://media"/>
            <a:extLst>
              <a:ext uri="{FF2B5EF4-FFF2-40B4-BE49-F238E27FC236}">
                <a16:creationId xmlns:a16="http://schemas.microsoft.com/office/drawing/2014/main" id="{DAEB8240-702A-F44A-AEE2-3759066FDCA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38519" y="742275"/>
            <a:ext cx="812800" cy="812800"/>
          </a:xfrm>
          <a:prstGeom prst="rect">
            <a:avLst/>
          </a:prstGeom>
        </p:spPr>
      </p:pic>
    </p:spTree>
    <p:extLst>
      <p:ext uri="{BB962C8B-B14F-4D97-AF65-F5344CB8AC3E}">
        <p14:creationId xmlns:p14="http://schemas.microsoft.com/office/powerpoint/2010/main" val="414168537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1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6" y="1175765"/>
            <a:ext cx="5415613"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5.2.5 Financing structure of the Phy My 3 Power Project (Vietnam)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209351"/>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pic>
        <p:nvPicPr>
          <p:cNvPr id="2" name="Picture 3" descr="Diagram&#10;&#10;Description automatically generated">
            <a:extLst>
              <a:ext uri="{FF2B5EF4-FFF2-40B4-BE49-F238E27FC236}">
                <a16:creationId xmlns:a16="http://schemas.microsoft.com/office/drawing/2014/main" id="{FC581107-D155-49D8-9E51-D3FF5A02A8BB}"/>
              </a:ext>
            </a:extLst>
          </p:cNvPr>
          <p:cNvPicPr>
            <a:picLocks noChangeAspect="1"/>
          </p:cNvPicPr>
          <p:nvPr/>
        </p:nvPicPr>
        <p:blipFill>
          <a:blip r:embed="rId6"/>
          <a:stretch>
            <a:fillRect/>
          </a:stretch>
        </p:blipFill>
        <p:spPr>
          <a:xfrm>
            <a:off x="1844300" y="1883651"/>
            <a:ext cx="7754318" cy="4485545"/>
          </a:xfrm>
          <a:prstGeom prst="rect">
            <a:avLst/>
          </a:prstGeom>
        </p:spPr>
      </p:pic>
      <p:sp>
        <p:nvSpPr>
          <p:cNvPr id="7" name="Oval 6">
            <a:extLst>
              <a:ext uri="{FF2B5EF4-FFF2-40B4-BE49-F238E27FC236}">
                <a16:creationId xmlns:a16="http://schemas.microsoft.com/office/drawing/2014/main" id="{FCA6A505-74C6-C847-8615-731A73665860}"/>
              </a:ext>
            </a:extLst>
          </p:cNvPr>
          <p:cNvSpPr/>
          <p:nvPr/>
        </p:nvSpPr>
        <p:spPr>
          <a:xfrm>
            <a:off x="8452328" y="57293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2.mp3" descr="Track5_Lecture5_Slide12.mp3">
            <a:hlinkClick r:id="" action="ppaction://media"/>
            <a:extLst>
              <a:ext uri="{FF2B5EF4-FFF2-40B4-BE49-F238E27FC236}">
                <a16:creationId xmlns:a16="http://schemas.microsoft.com/office/drawing/2014/main" id="{12677ED1-A0D1-794E-A8A8-D9B3A20645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644301"/>
            <a:ext cx="812800" cy="812800"/>
          </a:xfrm>
          <a:prstGeom prst="rect">
            <a:avLst/>
          </a:prstGeom>
        </p:spPr>
      </p:pic>
    </p:spTree>
    <p:extLst>
      <p:ext uri="{BB962C8B-B14F-4D97-AF65-F5344CB8AC3E}">
        <p14:creationId xmlns:p14="http://schemas.microsoft.com/office/powerpoint/2010/main" val="3454968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7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5.3.1 FINPLAN</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743466" cy="2554545"/>
          </a:xfrm>
          <a:prstGeom prst="rect">
            <a:avLst/>
          </a:prstGeom>
        </p:spPr>
        <p:txBody>
          <a:bodyPr wrap="square" lIns="91440" tIns="45720" rIns="91440" bIns="45720" anchor="t">
            <a:spAutoFit/>
          </a:bodyPr>
          <a:lstStyle/>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An analytical and accounting tool to facilitate financial analysis of power projects.</a:t>
            </a:r>
          </a:p>
          <a:p>
            <a:pPr>
              <a:spcAft>
                <a:spcPts val="1200"/>
              </a:spcAft>
            </a:pPr>
            <a:r>
              <a:rPr lang="en-ZA" sz="2000" dirty="0">
                <a:solidFill>
                  <a:srgbClr val="000000"/>
                </a:solidFill>
                <a:latin typeface="Open Sans"/>
                <a:ea typeface="Open Sans" panose="020B0606030504020204" pitchFamily="34" charset="0"/>
                <a:cs typeface="Open Sans" panose="020B0606030504020204" pitchFamily="34" charset="0"/>
              </a:rPr>
              <a:t>FINPLAN can:</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Design a financing package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Evaluate alternative financing options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Analyse uncertainties </a:t>
            </a:r>
          </a:p>
        </p:txBody>
      </p:sp>
      <p:pic>
        <p:nvPicPr>
          <p:cNvPr id="7" name="Picture 9" descr="A picture containing text&#10;&#10;Description automatically generated">
            <a:extLst>
              <a:ext uri="{FF2B5EF4-FFF2-40B4-BE49-F238E27FC236}">
                <a16:creationId xmlns:a16="http://schemas.microsoft.com/office/drawing/2014/main" id="{CFB031C1-CD0C-48E8-A6B0-44DBC5FDEB29}"/>
              </a:ext>
            </a:extLst>
          </p:cNvPr>
          <p:cNvPicPr>
            <a:picLocks noChangeAspect="1"/>
          </p:cNvPicPr>
          <p:nvPr/>
        </p:nvPicPr>
        <p:blipFill>
          <a:blip r:embed="rId6"/>
          <a:stretch>
            <a:fillRect/>
          </a:stretch>
        </p:blipFill>
        <p:spPr>
          <a:xfrm>
            <a:off x="6097773" y="2029855"/>
            <a:ext cx="4612756" cy="3152708"/>
          </a:xfrm>
          <a:prstGeom prst="rect">
            <a:avLst/>
          </a:prstGeom>
        </p:spPr>
      </p:pic>
      <p:sp>
        <p:nvSpPr>
          <p:cNvPr id="11" name="Oval 10">
            <a:extLst>
              <a:ext uri="{FF2B5EF4-FFF2-40B4-BE49-F238E27FC236}">
                <a16:creationId xmlns:a16="http://schemas.microsoft.com/office/drawing/2014/main" id="{3D1D8BF1-AAE9-EA4D-8DF6-9F272285D87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3.mp3" descr="Track5_Lecture5_Slide13.mp3">
            <a:hlinkClick r:id="" action="ppaction://media"/>
            <a:extLst>
              <a:ext uri="{FF2B5EF4-FFF2-40B4-BE49-F238E27FC236}">
                <a16:creationId xmlns:a16="http://schemas.microsoft.com/office/drawing/2014/main" id="{A219FDAE-5EF0-BB4A-8BEF-70DCE9E7F0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04538828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51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5.3.2 FINPLAN Methodology</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2" name="Rectangle 1">
            <a:extLst>
              <a:ext uri="{FF2B5EF4-FFF2-40B4-BE49-F238E27FC236}">
                <a16:creationId xmlns:a16="http://schemas.microsoft.com/office/drawing/2014/main" id="{76B7A0CA-0E2D-4222-BCD8-916A55E3E6CF}"/>
              </a:ext>
            </a:extLst>
          </p:cNvPr>
          <p:cNvSpPr/>
          <p:nvPr/>
        </p:nvSpPr>
        <p:spPr>
          <a:xfrm>
            <a:off x="973478" y="1986484"/>
            <a:ext cx="5235467" cy="3939540"/>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accounting statements on:</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Assets and liabilities (Balance sheet)</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Cash flow</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Income and expenditure </a:t>
            </a:r>
            <a:br>
              <a:rPr lang="en-ZA" sz="2000" dirty="0">
                <a:solidFill>
                  <a:srgbClr val="000000"/>
                </a:solidFill>
                <a:latin typeface="Open Sans"/>
                <a:ea typeface="Open Sans" panose="020B0606030504020204" pitchFamily="34" charset="0"/>
                <a:cs typeface="Open Sans" panose="020B0606030504020204" pitchFamily="34" charset="0"/>
              </a:rPr>
            </a:br>
            <a:r>
              <a:rPr lang="en-ZA" sz="2000" dirty="0">
                <a:solidFill>
                  <a:srgbClr val="000000"/>
                </a:solidFill>
                <a:latin typeface="Open Sans"/>
                <a:ea typeface="Open Sans" panose="020B0606030504020204" pitchFamily="34" charset="0"/>
                <a:cs typeface="Open Sans" panose="020B0606030504020204" pitchFamily="34" charset="0"/>
              </a:rPr>
              <a:t>(profit &amp; loss statement)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A set of indicators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NPV and equity IRR</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Sensitivity analysis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Scenario analysis </a:t>
            </a:r>
          </a:p>
        </p:txBody>
      </p:sp>
      <p:pic>
        <p:nvPicPr>
          <p:cNvPr id="3" name="Picture 3">
            <a:extLst>
              <a:ext uri="{FF2B5EF4-FFF2-40B4-BE49-F238E27FC236}">
                <a16:creationId xmlns:a16="http://schemas.microsoft.com/office/drawing/2014/main" id="{4C6A43A2-8A27-47D7-8173-ED1C5FBA0992}"/>
              </a:ext>
            </a:extLst>
          </p:cNvPr>
          <p:cNvPicPr>
            <a:picLocks noChangeAspect="1"/>
          </p:cNvPicPr>
          <p:nvPr/>
        </p:nvPicPr>
        <p:blipFill>
          <a:blip r:embed="rId6"/>
          <a:stretch>
            <a:fillRect/>
          </a:stretch>
        </p:blipFill>
        <p:spPr>
          <a:xfrm>
            <a:off x="6467960" y="1983610"/>
            <a:ext cx="4460928" cy="3471967"/>
          </a:xfrm>
          <a:prstGeom prst="rect">
            <a:avLst/>
          </a:prstGeom>
        </p:spPr>
      </p:pic>
      <p:sp>
        <p:nvSpPr>
          <p:cNvPr id="10" name="Oval 9">
            <a:extLst>
              <a:ext uri="{FF2B5EF4-FFF2-40B4-BE49-F238E27FC236}">
                <a16:creationId xmlns:a16="http://schemas.microsoft.com/office/drawing/2014/main" id="{B52304A1-9EDC-F548-ADA8-38E405EA475C}"/>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14.mp3" descr="Track5_Lecture5_Slide14.mp3">
            <a:hlinkClick r:id="" action="ppaction://media"/>
            <a:extLst>
              <a:ext uri="{FF2B5EF4-FFF2-40B4-BE49-F238E27FC236}">
                <a16:creationId xmlns:a16="http://schemas.microsoft.com/office/drawing/2014/main" id="{A107B9F8-A666-5D41-9D9C-A218A3461B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5479266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5.3.3 FINPLAN Approach</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pic>
        <p:nvPicPr>
          <p:cNvPr id="2" name="Picture 2" descr="A picture containing diagram&#10;&#10;Description automatically generated">
            <a:extLst>
              <a:ext uri="{FF2B5EF4-FFF2-40B4-BE49-F238E27FC236}">
                <a16:creationId xmlns:a16="http://schemas.microsoft.com/office/drawing/2014/main" id="{E97483CA-D120-4679-BA7A-2530BABB7471}"/>
              </a:ext>
            </a:extLst>
          </p:cNvPr>
          <p:cNvPicPr>
            <a:picLocks noChangeAspect="1"/>
          </p:cNvPicPr>
          <p:nvPr/>
        </p:nvPicPr>
        <p:blipFill rotWithShape="1">
          <a:blip r:embed="rId6"/>
          <a:srcRect l="311" t="8611" r="4199" b="10000"/>
          <a:stretch/>
        </p:blipFill>
        <p:spPr>
          <a:xfrm>
            <a:off x="1302590" y="1799489"/>
            <a:ext cx="9589842" cy="4591496"/>
          </a:xfrm>
          <a:prstGeom prst="rect">
            <a:avLst/>
          </a:prstGeom>
        </p:spPr>
      </p:pic>
      <p:sp>
        <p:nvSpPr>
          <p:cNvPr id="7" name="Oval 6">
            <a:extLst>
              <a:ext uri="{FF2B5EF4-FFF2-40B4-BE49-F238E27FC236}">
                <a16:creationId xmlns:a16="http://schemas.microsoft.com/office/drawing/2014/main" id="{8147CC59-3341-FE48-B69E-959580671551}"/>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15.mp3" descr="Track5_Lecture5_Slide15.mp3">
            <a:hlinkClick r:id="" action="ppaction://media"/>
            <a:extLst>
              <a:ext uri="{FF2B5EF4-FFF2-40B4-BE49-F238E27FC236}">
                <a16:creationId xmlns:a16="http://schemas.microsoft.com/office/drawing/2014/main" id="{14EBD8B0-6A93-8840-89A2-4C48CB62E47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42275"/>
            <a:ext cx="812800" cy="812800"/>
          </a:xfrm>
          <a:prstGeom prst="rect">
            <a:avLst/>
          </a:prstGeom>
        </p:spPr>
      </p:pic>
    </p:spTree>
    <p:extLst>
      <p:ext uri="{BB962C8B-B14F-4D97-AF65-F5344CB8AC3E}">
        <p14:creationId xmlns:p14="http://schemas.microsoft.com/office/powerpoint/2010/main" val="41926762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1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5.3.4 Economic parameters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743466" cy="2554545"/>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solidFill>
                  <a:srgbClr val="000000"/>
                </a:solidFill>
                <a:latin typeface="Open Sans"/>
              </a:rPr>
              <a:t>Includes both Corporate Finance </a:t>
            </a:r>
            <a:br>
              <a:rPr lang="en-ZA" sz="2000" dirty="0">
                <a:solidFill>
                  <a:srgbClr val="000000"/>
                </a:solidFill>
                <a:latin typeface="Open Sans"/>
              </a:rPr>
            </a:br>
            <a:r>
              <a:rPr lang="en-ZA" sz="2000" dirty="0">
                <a:solidFill>
                  <a:srgbClr val="000000"/>
                </a:solidFill>
                <a:latin typeface="Open Sans"/>
              </a:rPr>
              <a:t>and Project Finance</a:t>
            </a:r>
          </a:p>
          <a:p>
            <a:pPr marL="342900" indent="-342900">
              <a:spcAft>
                <a:spcPts val="1200"/>
              </a:spcAft>
              <a:buFont typeface="Arial"/>
              <a:buChar char="•"/>
            </a:pPr>
            <a:r>
              <a:rPr lang="en-ZA" sz="2000" dirty="0">
                <a:latin typeface="Open Sans"/>
              </a:rPr>
              <a:t>Foreign currency and exchange rates</a:t>
            </a:r>
          </a:p>
          <a:p>
            <a:pPr marL="342900" indent="-342900">
              <a:spcAft>
                <a:spcPts val="1200"/>
              </a:spcAft>
              <a:buFont typeface="Arial"/>
              <a:buChar char="•"/>
            </a:pPr>
            <a:r>
              <a:rPr lang="en-ZA" sz="2000" dirty="0">
                <a:latin typeface="Open Sans"/>
              </a:rPr>
              <a:t>Inflation rates</a:t>
            </a:r>
          </a:p>
          <a:p>
            <a:pPr marL="800100" lvl="1" indent="-342900">
              <a:spcAft>
                <a:spcPts val="1200"/>
              </a:spcAft>
              <a:buFont typeface="Arial"/>
              <a:buChar char="•"/>
            </a:pPr>
            <a:r>
              <a:rPr lang="en-ZA" sz="2000" dirty="0">
                <a:latin typeface="Open Sans"/>
              </a:rPr>
              <a:t>Local currency</a:t>
            </a:r>
          </a:p>
          <a:p>
            <a:pPr marL="800100" lvl="1" indent="-342900">
              <a:spcAft>
                <a:spcPts val="1200"/>
              </a:spcAft>
              <a:buFont typeface="Arial"/>
              <a:buChar char="•"/>
            </a:pPr>
            <a:r>
              <a:rPr lang="en-ZA" sz="2000" dirty="0">
                <a:latin typeface="Open Sans"/>
              </a:rPr>
              <a:t>Foreign currencies </a:t>
            </a:r>
          </a:p>
        </p:txBody>
      </p:sp>
      <p:pic>
        <p:nvPicPr>
          <p:cNvPr id="4" name="Picture 9" descr="Text, letter&#10;&#10;Description automatically generated">
            <a:extLst>
              <a:ext uri="{FF2B5EF4-FFF2-40B4-BE49-F238E27FC236}">
                <a16:creationId xmlns:a16="http://schemas.microsoft.com/office/drawing/2014/main" id="{4EF4449F-3439-487F-98D1-27CB320AA000}"/>
              </a:ext>
            </a:extLst>
          </p:cNvPr>
          <p:cNvPicPr>
            <a:picLocks noChangeAspect="1"/>
          </p:cNvPicPr>
          <p:nvPr/>
        </p:nvPicPr>
        <p:blipFill>
          <a:blip r:embed="rId6"/>
          <a:stretch>
            <a:fillRect/>
          </a:stretch>
        </p:blipFill>
        <p:spPr>
          <a:xfrm>
            <a:off x="6018029" y="1956391"/>
            <a:ext cx="4710221" cy="3131288"/>
          </a:xfrm>
          <a:prstGeom prst="rect">
            <a:avLst/>
          </a:prstGeom>
        </p:spPr>
      </p:pic>
      <p:sp>
        <p:nvSpPr>
          <p:cNvPr id="10" name="Oval 9">
            <a:extLst>
              <a:ext uri="{FF2B5EF4-FFF2-40B4-BE49-F238E27FC236}">
                <a16:creationId xmlns:a16="http://schemas.microsoft.com/office/drawing/2014/main" id="{A56E0902-7535-DF4E-818B-9DE6A1C16530}"/>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6.mp3" descr="Track5_Lecture5_Slide16.mp3">
            <a:hlinkClick r:id="" action="ppaction://media"/>
            <a:extLst>
              <a:ext uri="{FF2B5EF4-FFF2-40B4-BE49-F238E27FC236}">
                <a16:creationId xmlns:a16="http://schemas.microsoft.com/office/drawing/2014/main" id="{27892862-2BFD-024D-BC1B-B0981964FA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64364" y="736224"/>
            <a:ext cx="812800" cy="812800"/>
          </a:xfrm>
          <a:prstGeom prst="rect">
            <a:avLst/>
          </a:prstGeom>
        </p:spPr>
      </p:pic>
    </p:spTree>
    <p:extLst>
      <p:ext uri="{BB962C8B-B14F-4D97-AF65-F5344CB8AC3E}">
        <p14:creationId xmlns:p14="http://schemas.microsoft.com/office/powerpoint/2010/main" val="350329833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5.3.5 Income &amp; Expenditure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5.3 FINPLAN Approach</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5010221" cy="2708434"/>
          </a:xfrm>
          <a:prstGeom prst="rect">
            <a:avLst/>
          </a:prstGeom>
        </p:spPr>
        <p:txBody>
          <a:bodyPr wrap="square" lIns="91440" tIns="45720" rIns="91440" bIns="45720" anchor="t">
            <a:spAutoFit/>
          </a:bodyPr>
          <a:lstStyle/>
          <a:p>
            <a:pPr>
              <a:spcAft>
                <a:spcPts val="1200"/>
              </a:spcAft>
            </a:pPr>
            <a:r>
              <a:rPr lang="en-ZA" sz="2000" b="1" dirty="0">
                <a:latin typeface="Open Sans"/>
              </a:rPr>
              <a:t>Electricity sales and prices</a:t>
            </a:r>
          </a:p>
          <a:p>
            <a:pPr marL="342900" indent="-342900">
              <a:spcAft>
                <a:spcPts val="1200"/>
              </a:spcAft>
              <a:buFont typeface="Arial"/>
              <a:buChar char="•"/>
            </a:pPr>
            <a:r>
              <a:rPr lang="en-ZA" sz="2000" u="sng" dirty="0">
                <a:latin typeface="Open Sans"/>
              </a:rPr>
              <a:t>Clients</a:t>
            </a:r>
            <a:r>
              <a:rPr lang="en-ZA" sz="2000" dirty="0">
                <a:latin typeface="Open Sans"/>
              </a:rPr>
              <a:t>: Customer group differentiated by prices</a:t>
            </a:r>
          </a:p>
          <a:p>
            <a:pPr marL="342900" indent="-342900">
              <a:spcAft>
                <a:spcPts val="1200"/>
              </a:spcAft>
              <a:buFont typeface="Arial"/>
              <a:buChar char="•"/>
            </a:pPr>
            <a:r>
              <a:rPr lang="en-ZA" sz="2000" u="sng" dirty="0">
                <a:latin typeface="Open Sans"/>
              </a:rPr>
              <a:t>Sales</a:t>
            </a:r>
            <a:r>
              <a:rPr lang="en-ZA" sz="2000" dirty="0">
                <a:latin typeface="Open Sans"/>
              </a:rPr>
              <a:t>: Future electricity sales to different clients; </a:t>
            </a:r>
          </a:p>
          <a:p>
            <a:pPr marL="342900" indent="-342900">
              <a:spcAft>
                <a:spcPts val="1200"/>
              </a:spcAft>
              <a:buFont typeface="Arial"/>
              <a:buChar char="•"/>
            </a:pPr>
            <a:r>
              <a:rPr lang="en-ZA" sz="2000" u="sng" dirty="0">
                <a:latin typeface="Open Sans"/>
              </a:rPr>
              <a:t>Prices:</a:t>
            </a:r>
            <a:r>
              <a:rPr lang="en-ZA" sz="2000" dirty="0">
                <a:latin typeface="Open Sans"/>
              </a:rPr>
              <a:t> Price of electricity by clients and change in future </a:t>
            </a:r>
          </a:p>
        </p:txBody>
      </p:sp>
      <p:sp>
        <p:nvSpPr>
          <p:cNvPr id="10" name="Rectangle 9">
            <a:extLst>
              <a:ext uri="{FF2B5EF4-FFF2-40B4-BE49-F238E27FC236}">
                <a16:creationId xmlns:a16="http://schemas.microsoft.com/office/drawing/2014/main" id="{0160843A-262C-423E-A9A6-006ADC888ED4}"/>
              </a:ext>
            </a:extLst>
          </p:cNvPr>
          <p:cNvSpPr/>
          <p:nvPr/>
        </p:nvSpPr>
        <p:spPr>
          <a:xfrm>
            <a:off x="6422496" y="1986483"/>
            <a:ext cx="5743466" cy="2708434"/>
          </a:xfrm>
          <a:prstGeom prst="rect">
            <a:avLst/>
          </a:prstGeom>
        </p:spPr>
        <p:txBody>
          <a:bodyPr wrap="square" lIns="91440" tIns="45720" rIns="91440" bIns="45720" anchor="t">
            <a:spAutoFit/>
          </a:bodyPr>
          <a:lstStyle/>
          <a:p>
            <a:pPr>
              <a:spcAft>
                <a:spcPts val="1200"/>
              </a:spcAft>
            </a:pPr>
            <a:r>
              <a:rPr lang="en-ZA" sz="2000" b="1" dirty="0">
                <a:latin typeface="Open Sans"/>
              </a:rPr>
              <a:t>Other expenditure and income</a:t>
            </a:r>
          </a:p>
          <a:p>
            <a:pPr marL="342900" indent="-342900">
              <a:spcAft>
                <a:spcPts val="1200"/>
              </a:spcAft>
              <a:buFont typeface="Arial"/>
              <a:buChar char="•"/>
            </a:pPr>
            <a:r>
              <a:rPr lang="en-ZA" sz="2000" dirty="0">
                <a:latin typeface="Open Sans"/>
              </a:rPr>
              <a:t>General expenses</a:t>
            </a:r>
            <a:endParaRPr lang="en-ZA" sz="2000" b="1" dirty="0">
              <a:latin typeface="Open Sans"/>
            </a:endParaRPr>
          </a:p>
          <a:p>
            <a:pPr marL="342900" indent="-342900">
              <a:spcAft>
                <a:spcPts val="1200"/>
              </a:spcAft>
              <a:buFont typeface="Arial"/>
              <a:buChar char="•"/>
            </a:pPr>
            <a:r>
              <a:rPr lang="en-ZA" sz="2000" dirty="0">
                <a:latin typeface="Open Sans"/>
              </a:rPr>
              <a:t>Royalties</a:t>
            </a:r>
          </a:p>
          <a:p>
            <a:pPr marL="342900" indent="-342900">
              <a:spcAft>
                <a:spcPts val="1200"/>
              </a:spcAft>
              <a:buFont typeface="Arial"/>
              <a:buChar char="•"/>
            </a:pPr>
            <a:r>
              <a:rPr lang="en-ZA" sz="2000" dirty="0">
                <a:latin typeface="Open Sans"/>
              </a:rPr>
              <a:t>Decommissioning costs</a:t>
            </a:r>
          </a:p>
          <a:p>
            <a:pPr marL="342900" indent="-342900">
              <a:spcAft>
                <a:spcPts val="1200"/>
              </a:spcAft>
              <a:buFont typeface="Arial"/>
              <a:buChar char="•"/>
            </a:pPr>
            <a:r>
              <a:rPr lang="en-ZA" sz="2000" dirty="0">
                <a:latin typeface="Open Sans"/>
              </a:rPr>
              <a:t>Trading income</a:t>
            </a:r>
          </a:p>
          <a:p>
            <a:pPr marL="342900" indent="-342900">
              <a:spcAft>
                <a:spcPts val="1200"/>
              </a:spcAft>
              <a:buFont typeface="Arial"/>
              <a:buChar char="•"/>
            </a:pPr>
            <a:r>
              <a:rPr lang="en-ZA" sz="2000" dirty="0">
                <a:latin typeface="Open Sans"/>
              </a:rPr>
              <a:t>Miscellaneous incomes</a:t>
            </a:r>
          </a:p>
        </p:txBody>
      </p:sp>
      <p:sp>
        <p:nvSpPr>
          <p:cNvPr id="11" name="Oval 10">
            <a:extLst>
              <a:ext uri="{FF2B5EF4-FFF2-40B4-BE49-F238E27FC236}">
                <a16:creationId xmlns:a16="http://schemas.microsoft.com/office/drawing/2014/main" id="{BB5A97DC-6D8E-0441-8D5E-96EEAD41567D}"/>
              </a:ext>
            </a:extLst>
          </p:cNvPr>
          <p:cNvSpPr/>
          <p:nvPr/>
        </p:nvSpPr>
        <p:spPr>
          <a:xfrm>
            <a:off x="7292999"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7.mp3" descr="Track5_Lecture5_Slide17.mp3">
            <a:hlinkClick r:id="" action="ppaction://media"/>
            <a:extLst>
              <a:ext uri="{FF2B5EF4-FFF2-40B4-BE49-F238E27FC236}">
                <a16:creationId xmlns:a16="http://schemas.microsoft.com/office/drawing/2014/main" id="{461733D6-A514-3445-B596-10AD46315A7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64364" y="742275"/>
            <a:ext cx="812800" cy="812800"/>
          </a:xfrm>
          <a:prstGeom prst="rect">
            <a:avLst/>
          </a:prstGeom>
        </p:spPr>
      </p:pic>
    </p:spTree>
    <p:extLst>
      <p:ext uri="{BB962C8B-B14F-4D97-AF65-F5344CB8AC3E}">
        <p14:creationId xmlns:p14="http://schemas.microsoft.com/office/powerpoint/2010/main" val="214433426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5.4.1 Selection of Depreciation Calculation Method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4" y="11897"/>
            <a:ext cx="5687327"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73478" y="1986484"/>
            <a:ext cx="7856937"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rPr>
              <a:t>Linear/Straight line</a:t>
            </a:r>
            <a:endParaRPr lang="en-ZA" sz="2000" b="1" dirty="0">
              <a:latin typeface="Open Sans"/>
            </a:endParaRP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balance</a:t>
            </a:r>
          </a:p>
          <a:p>
            <a:pPr marL="800100" lvl="1" indent="-342900">
              <a:spcAft>
                <a:spcPts val="1200"/>
              </a:spcAft>
              <a:buFont typeface="Arial"/>
              <a:buChar char="•"/>
            </a:pPr>
            <a:r>
              <a:rPr lang="en-ZA" sz="2000" dirty="0">
                <a:latin typeface="Open Sans"/>
              </a:rPr>
              <a:t>Percentage of asset value</a:t>
            </a:r>
          </a:p>
          <a:p>
            <a:pPr marL="342900" indent="-342900">
              <a:spcAft>
                <a:spcPts val="1200"/>
              </a:spcAft>
              <a:buFont typeface="Arial"/>
              <a:buChar char="•"/>
            </a:pPr>
            <a:r>
              <a:rPr lang="en-ZA" sz="2000" dirty="0">
                <a:latin typeface="Open Sans"/>
              </a:rPr>
              <a:t>Sum-of-the-year-digits</a:t>
            </a:r>
          </a:p>
          <a:p>
            <a:pPr marL="800100" lvl="1" indent="-342900">
              <a:spcAft>
                <a:spcPts val="1200"/>
              </a:spcAft>
              <a:buFont typeface="Arial"/>
              <a:buChar char="•"/>
            </a:pPr>
            <a:r>
              <a:rPr lang="en-ZA" sz="2000" dirty="0">
                <a:latin typeface="Open Sans"/>
              </a:rPr>
              <a:t>Depreciation period</a:t>
            </a:r>
          </a:p>
          <a:p>
            <a:pPr marL="342900" indent="-342900">
              <a:spcAft>
                <a:spcPts val="1200"/>
              </a:spcAft>
              <a:buFont typeface="Arial"/>
              <a:buChar char="•"/>
            </a:pPr>
            <a:r>
              <a:rPr lang="en-ZA" sz="2000" dirty="0">
                <a:latin typeface="Open Sans"/>
              </a:rPr>
              <a:t>Declining switching to linear</a:t>
            </a:r>
          </a:p>
          <a:p>
            <a:pPr marL="800100" lvl="1" indent="-342900">
              <a:spcAft>
                <a:spcPts val="1200"/>
              </a:spcAft>
              <a:buFont typeface="Arial"/>
              <a:buChar char="•"/>
            </a:pPr>
            <a:r>
              <a:rPr lang="en-ZA" sz="2000" dirty="0">
                <a:latin typeface="Open Sans"/>
              </a:rPr>
              <a:t>Depreciation period and depreciation rate</a:t>
            </a:r>
          </a:p>
        </p:txBody>
      </p:sp>
      <p:sp>
        <p:nvSpPr>
          <p:cNvPr id="7" name="Oval 6">
            <a:extLst>
              <a:ext uri="{FF2B5EF4-FFF2-40B4-BE49-F238E27FC236}">
                <a16:creationId xmlns:a16="http://schemas.microsoft.com/office/drawing/2014/main" id="{EA935456-8294-224D-810D-A0B41841B369}"/>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8.mp3" descr="Track5_Lecture5_Slide18.mp3">
            <a:hlinkClick r:id="" action="ppaction://media"/>
            <a:extLst>
              <a:ext uri="{FF2B5EF4-FFF2-40B4-BE49-F238E27FC236}">
                <a16:creationId xmlns:a16="http://schemas.microsoft.com/office/drawing/2014/main" id="{CF8B6DBF-9644-4449-A5F9-872BF2A294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55727699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81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5.4.2 FINPLAN options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59217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887214" y="1799578"/>
            <a:ext cx="3083654" cy="2862322"/>
          </a:xfrm>
          <a:prstGeom prst="rect">
            <a:avLst/>
          </a:prstGeom>
        </p:spPr>
        <p:txBody>
          <a:bodyPr wrap="square" lIns="91440" tIns="45720" rIns="91440" bIns="45720" anchor="t">
            <a:spAutoFit/>
          </a:bodyPr>
          <a:lstStyle/>
          <a:p>
            <a:pPr>
              <a:spcAft>
                <a:spcPts val="1200"/>
              </a:spcAft>
            </a:pPr>
            <a:r>
              <a:rPr lang="en-ZA" sz="2000" b="1" dirty="0">
                <a:latin typeface="Open Sans"/>
              </a:rPr>
              <a:t>Incorporation of fiscal policy:</a:t>
            </a:r>
            <a:r>
              <a:rPr lang="en-ZA" sz="2000" dirty="0">
                <a:latin typeface="Open Sans"/>
              </a:rPr>
              <a:t> Taxes &amp; subsidies:</a:t>
            </a:r>
          </a:p>
          <a:p>
            <a:pPr marL="342900" indent="-342900">
              <a:spcAft>
                <a:spcPts val="1200"/>
              </a:spcAft>
              <a:buFont typeface="Arial"/>
              <a:buChar char="•"/>
            </a:pPr>
            <a:r>
              <a:rPr lang="en-ZA" sz="2000" dirty="0">
                <a:latin typeface="Open Sans"/>
              </a:rPr>
              <a:t>Import duties</a:t>
            </a:r>
          </a:p>
          <a:p>
            <a:pPr marL="342900" indent="-342900">
              <a:spcAft>
                <a:spcPts val="1200"/>
              </a:spcAft>
              <a:buFont typeface="Arial"/>
              <a:buChar char="•"/>
            </a:pPr>
            <a:r>
              <a:rPr lang="en-ZA" sz="2000" dirty="0">
                <a:latin typeface="Open Sans"/>
              </a:rPr>
              <a:t>Corporate Tax</a:t>
            </a:r>
          </a:p>
          <a:p>
            <a:pPr marL="342900" indent="-342900">
              <a:spcAft>
                <a:spcPts val="1200"/>
              </a:spcAft>
              <a:buFont typeface="Arial"/>
              <a:buChar char="•"/>
            </a:pPr>
            <a:r>
              <a:rPr lang="en-ZA" sz="2000" dirty="0">
                <a:latin typeface="Open Sans"/>
              </a:rPr>
              <a:t>Value Added Tax</a:t>
            </a:r>
          </a:p>
          <a:p>
            <a:pPr marL="342900" indent="-342900">
              <a:spcAft>
                <a:spcPts val="1200"/>
              </a:spcAft>
              <a:buFont typeface="Arial"/>
              <a:buChar char="•"/>
            </a:pPr>
            <a:r>
              <a:rPr lang="en-ZA" sz="2000" dirty="0">
                <a:latin typeface="Open Sans"/>
              </a:rPr>
              <a:t>Policy for tax-loss coverage </a:t>
            </a:r>
          </a:p>
        </p:txBody>
      </p:sp>
      <p:sp>
        <p:nvSpPr>
          <p:cNvPr id="7" name="Rectangle 6">
            <a:extLst>
              <a:ext uri="{FF2B5EF4-FFF2-40B4-BE49-F238E27FC236}">
                <a16:creationId xmlns:a16="http://schemas.microsoft.com/office/drawing/2014/main" id="{5E5A50EC-9655-44F8-97E7-3697EB2AC902}"/>
              </a:ext>
            </a:extLst>
          </p:cNvPr>
          <p:cNvSpPr/>
          <p:nvPr/>
        </p:nvSpPr>
        <p:spPr>
          <a:xfrm>
            <a:off x="4323402" y="1770823"/>
            <a:ext cx="3284937" cy="4862870"/>
          </a:xfrm>
          <a:prstGeom prst="rect">
            <a:avLst/>
          </a:prstGeom>
        </p:spPr>
        <p:txBody>
          <a:bodyPr wrap="square" lIns="91440" tIns="45720" rIns="91440" bIns="45720" anchor="t">
            <a:spAutoFit/>
          </a:bodyPr>
          <a:lstStyle/>
          <a:p>
            <a:pPr>
              <a:spcAft>
                <a:spcPts val="1200"/>
              </a:spcAft>
            </a:pPr>
            <a:r>
              <a:rPr lang="en-ZA" sz="2000" b="1" dirty="0">
                <a:latin typeface="Open Sans"/>
              </a:rPr>
              <a:t>Sources of financing:</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Export Credits</a:t>
            </a:r>
          </a:p>
          <a:p>
            <a:pPr marL="342900" indent="-342900">
              <a:spcAft>
                <a:spcPts val="1200"/>
              </a:spcAft>
              <a:buFont typeface="Arial"/>
              <a:buChar char="•"/>
            </a:pPr>
            <a:r>
              <a:rPr lang="en-ZA" sz="2000" dirty="0">
                <a:latin typeface="Open Sans"/>
              </a:rPr>
              <a:t>Commercial Loans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Bonds</a:t>
            </a:r>
          </a:p>
          <a:p>
            <a:pPr marL="800100" lvl="1" indent="-342900">
              <a:spcAft>
                <a:spcPts val="1200"/>
              </a:spcAft>
              <a:buFont typeface="Arial"/>
              <a:buChar char="•"/>
            </a:pPr>
            <a:r>
              <a:rPr lang="en-ZA" sz="2000" dirty="0">
                <a:latin typeface="Open Sans"/>
              </a:rPr>
              <a:t>Foreign &amp; Local</a:t>
            </a:r>
          </a:p>
          <a:p>
            <a:pPr marL="342900" indent="-342900">
              <a:spcAft>
                <a:spcPts val="1200"/>
              </a:spcAft>
              <a:buFont typeface="Arial"/>
              <a:buChar char="•"/>
            </a:pPr>
            <a:r>
              <a:rPr lang="en-ZA" sz="2000" dirty="0">
                <a:latin typeface="Open Sans"/>
              </a:rPr>
              <a:t>Stand-by Loans</a:t>
            </a:r>
          </a:p>
          <a:p>
            <a:pPr marL="342900" indent="-342900">
              <a:spcAft>
                <a:spcPts val="1200"/>
              </a:spcAft>
              <a:buFont typeface="Arial"/>
              <a:buChar char="•"/>
            </a:pPr>
            <a:r>
              <a:rPr lang="en-ZA" sz="2000" dirty="0">
                <a:latin typeface="Open Sans"/>
              </a:rPr>
              <a:t>Equity</a:t>
            </a:r>
          </a:p>
          <a:p>
            <a:pPr marL="342900" indent="-342900">
              <a:spcAft>
                <a:spcPts val="1200"/>
              </a:spcAft>
              <a:buFont typeface="Arial"/>
              <a:buChar char="•"/>
            </a:pPr>
            <a:r>
              <a:rPr lang="en-ZA" sz="2000" dirty="0">
                <a:latin typeface="Open Sans"/>
              </a:rPr>
              <a:t>Other (consumers' Contribution/Deposits)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F85057E9-EE7E-4A41-80C2-82A10320002A}"/>
              </a:ext>
            </a:extLst>
          </p:cNvPr>
          <p:cNvSpPr/>
          <p:nvPr/>
        </p:nvSpPr>
        <p:spPr>
          <a:xfrm>
            <a:off x="7917742" y="1770823"/>
            <a:ext cx="3601238" cy="4401205"/>
          </a:xfrm>
          <a:prstGeom prst="rect">
            <a:avLst/>
          </a:prstGeom>
        </p:spPr>
        <p:txBody>
          <a:bodyPr wrap="square" lIns="91440" tIns="45720" rIns="91440" bIns="45720" anchor="t">
            <a:spAutoFit/>
          </a:bodyPr>
          <a:lstStyle/>
          <a:p>
            <a:pPr>
              <a:spcAft>
                <a:spcPts val="1200"/>
              </a:spcAft>
            </a:pPr>
            <a:r>
              <a:rPr lang="en-ZA" sz="2000" b="1" dirty="0">
                <a:latin typeface="Open Sans"/>
              </a:rPr>
              <a:t>Needed for existing companies </a:t>
            </a:r>
            <a:endParaRPr lang="en-ZA" sz="2000" dirty="0">
              <a:latin typeface="Open Sans"/>
            </a:endParaRPr>
          </a:p>
          <a:p>
            <a:pPr marL="342900" indent="-342900">
              <a:spcAft>
                <a:spcPts val="1200"/>
              </a:spcAft>
              <a:buFont typeface="Arial"/>
              <a:buChar char="•"/>
            </a:pPr>
            <a:r>
              <a:rPr lang="en-ZA" sz="2000" dirty="0">
                <a:latin typeface="Open Sans"/>
              </a:rPr>
              <a:t>Balance sheet</a:t>
            </a:r>
          </a:p>
          <a:p>
            <a:pPr marL="342900" indent="-342900">
              <a:spcAft>
                <a:spcPts val="1200"/>
              </a:spcAft>
              <a:buFont typeface="Arial"/>
              <a:buChar char="•"/>
            </a:pPr>
            <a:r>
              <a:rPr lang="en-ZA" sz="2000" dirty="0">
                <a:latin typeface="Open Sans"/>
              </a:rPr>
              <a:t>Existing Loans/bonds and outstanding amounts</a:t>
            </a:r>
          </a:p>
          <a:p>
            <a:pPr marL="342900" indent="-342900">
              <a:spcAft>
                <a:spcPts val="1200"/>
              </a:spcAft>
              <a:buFont typeface="Arial"/>
              <a:buChar char="•"/>
            </a:pPr>
            <a:r>
              <a:rPr lang="en-ZA" sz="2000" dirty="0">
                <a:latin typeface="Open Sans"/>
              </a:rPr>
              <a:t>Equity, dividend and re-payment</a:t>
            </a:r>
          </a:p>
          <a:p>
            <a:pPr marL="342900" indent="-342900">
              <a:spcAft>
                <a:spcPts val="1200"/>
              </a:spcAft>
              <a:buFont typeface="Arial"/>
              <a:buChar char="•"/>
            </a:pPr>
            <a:r>
              <a:rPr lang="en-ZA" sz="2000" dirty="0">
                <a:latin typeface="Open Sans"/>
              </a:rPr>
              <a:t>Existing Tax Losses</a:t>
            </a:r>
          </a:p>
          <a:p>
            <a:pPr marL="342900" indent="-342900">
              <a:spcAft>
                <a:spcPts val="1200"/>
              </a:spcAft>
              <a:buFont typeface="Arial"/>
              <a:buChar char="•"/>
            </a:pPr>
            <a:r>
              <a:rPr lang="en-ZA" sz="2000" dirty="0">
                <a:latin typeface="Open Sans"/>
              </a:rPr>
              <a:t>Depreciation for the existing assets</a:t>
            </a:r>
          </a:p>
          <a:p>
            <a:pPr marL="342900" indent="-342900">
              <a:spcAft>
                <a:spcPts val="1200"/>
              </a:spcAft>
              <a:buFont typeface="Arial"/>
              <a:buChar char="•"/>
            </a:pPr>
            <a:r>
              <a:rPr lang="en-ZA" sz="2000" dirty="0">
                <a:latin typeface="Open Sans"/>
              </a:rPr>
              <a:t>Others </a:t>
            </a:r>
          </a:p>
        </p:txBody>
      </p:sp>
      <p:cxnSp>
        <p:nvCxnSpPr>
          <p:cNvPr id="12" name="Google Shape;263;p35">
            <a:extLst>
              <a:ext uri="{FF2B5EF4-FFF2-40B4-BE49-F238E27FC236}">
                <a16:creationId xmlns:a16="http://schemas.microsoft.com/office/drawing/2014/main" id="{AE0D0AFD-DFA5-40EA-ADF5-F0B5F94D1591}"/>
              </a:ext>
            </a:extLst>
          </p:cNvPr>
          <p:cNvCxnSpPr>
            <a:cxnSpLocks/>
          </p:cNvCxnSpPr>
          <p:nvPr/>
        </p:nvCxnSpPr>
        <p:spPr>
          <a:xfrm>
            <a:off x="4292304" y="1880100"/>
            <a:ext cx="21577" cy="4145437"/>
          </a:xfrm>
          <a:prstGeom prst="straightConnector1">
            <a:avLst/>
          </a:prstGeom>
          <a:noFill/>
          <a:ln w="9525" cap="flat" cmpd="sng">
            <a:solidFill>
              <a:schemeClr val="dk2"/>
            </a:solidFill>
            <a:prstDash val="solid"/>
            <a:round/>
            <a:headEnd type="none" w="med" len="med"/>
            <a:tailEnd type="none" w="med" len="med"/>
          </a:ln>
        </p:spPr>
      </p:cxnSp>
      <p:cxnSp>
        <p:nvCxnSpPr>
          <p:cNvPr id="13" name="Google Shape;263;p35">
            <a:extLst>
              <a:ext uri="{FF2B5EF4-FFF2-40B4-BE49-F238E27FC236}">
                <a16:creationId xmlns:a16="http://schemas.microsoft.com/office/drawing/2014/main" id="{44C59FD9-D5A0-4E93-BD29-38136B05DC3B}"/>
              </a:ext>
            </a:extLst>
          </p:cNvPr>
          <p:cNvCxnSpPr>
            <a:cxnSpLocks/>
          </p:cNvCxnSpPr>
          <p:nvPr/>
        </p:nvCxnSpPr>
        <p:spPr>
          <a:xfrm>
            <a:off x="7899103" y="1880099"/>
            <a:ext cx="21577" cy="4145437"/>
          </a:xfrm>
          <a:prstGeom prst="straightConnector1">
            <a:avLst/>
          </a:prstGeom>
          <a:noFill/>
          <a:ln w="9525" cap="flat" cmpd="sng">
            <a:solidFill>
              <a:schemeClr val="dk2"/>
            </a:solidFill>
            <a:prstDash val="solid"/>
            <a:round/>
            <a:headEnd type="none" w="med" len="med"/>
            <a:tailEnd type="none" w="med" len="med"/>
          </a:ln>
        </p:spPr>
      </p:cxnSp>
      <p:sp>
        <p:nvSpPr>
          <p:cNvPr id="11" name="Oval 10">
            <a:extLst>
              <a:ext uri="{FF2B5EF4-FFF2-40B4-BE49-F238E27FC236}">
                <a16:creationId xmlns:a16="http://schemas.microsoft.com/office/drawing/2014/main" id="{645756C1-A00D-C344-AD3D-35E2A046D431}"/>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19.mp3" descr="Track5_Lecture5_Slide19.mp3">
            <a:hlinkClick r:id="" action="ppaction://media"/>
            <a:extLst>
              <a:ext uri="{FF2B5EF4-FFF2-40B4-BE49-F238E27FC236}">
                <a16:creationId xmlns:a16="http://schemas.microsoft.com/office/drawing/2014/main" id="{1CB4D776-1000-0544-99FE-D3A88650D7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299" y="418168"/>
            <a:ext cx="812800" cy="812800"/>
          </a:xfrm>
          <a:prstGeom prst="rect">
            <a:avLst/>
          </a:prstGeom>
        </p:spPr>
      </p:pic>
    </p:spTree>
    <p:extLst>
      <p:ext uri="{BB962C8B-B14F-4D97-AF65-F5344CB8AC3E}">
        <p14:creationId xmlns:p14="http://schemas.microsoft.com/office/powerpoint/2010/main" val="34550801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marL="342900" indent="-342900">
              <a:spcBef>
                <a:spcPts val="1000"/>
              </a:spcBef>
              <a:buAutoNum type="arabicPeriod"/>
            </a:pPr>
            <a:r>
              <a:rPr lang="en-GB" sz="2000" dirty="0">
                <a:latin typeface="Open Sans"/>
                <a:ea typeface="+mn-lt"/>
                <a:cs typeface="+mn-lt"/>
              </a:rPr>
              <a:t>ILO1: Explore </a:t>
            </a:r>
            <a:r>
              <a:rPr lang="en-GB" sz="2000" b="1" dirty="0">
                <a:latin typeface="Open Sans"/>
                <a:ea typeface="+mn-lt"/>
                <a:cs typeface="+mn-lt"/>
              </a:rPr>
              <a:t>export credit options</a:t>
            </a:r>
          </a:p>
          <a:p>
            <a:pPr marL="342900" indent="-342900">
              <a:spcBef>
                <a:spcPts val="1000"/>
              </a:spcBef>
              <a:buAutoNum type="arabicPeriod"/>
            </a:pPr>
            <a:r>
              <a:rPr lang="en-US" sz="2000" dirty="0">
                <a:latin typeface="Open Sans"/>
                <a:ea typeface="+mn-lt"/>
                <a:cs typeface="+mn-lt"/>
              </a:rPr>
              <a:t>ILO2: Understand </a:t>
            </a:r>
            <a:r>
              <a:rPr lang="en-US" sz="2000" b="1" dirty="0">
                <a:latin typeface="Open Sans"/>
                <a:ea typeface="+mn-lt"/>
                <a:cs typeface="+mn-lt"/>
              </a:rPr>
              <a:t>export credit guidelines</a:t>
            </a:r>
            <a:endParaRPr lang="en-US" b="1" dirty="0">
              <a:cs typeface="Calibri"/>
            </a:endParaRPr>
          </a:p>
          <a:p>
            <a:pPr marL="342900" indent="-342900">
              <a:spcBef>
                <a:spcPts val="1000"/>
              </a:spcBef>
              <a:buAutoNum type="arabicPeriod"/>
            </a:pPr>
            <a:r>
              <a:rPr lang="en-US" sz="2000" dirty="0">
                <a:latin typeface="Open Sans"/>
                <a:ea typeface="+mn-lt"/>
                <a:cs typeface="+mn-lt"/>
              </a:rPr>
              <a:t>ILO3: Grasp the </a:t>
            </a:r>
            <a:r>
              <a:rPr lang="en-US" sz="2000" b="1" dirty="0">
                <a:latin typeface="Open Sans"/>
                <a:ea typeface="+mn-lt"/>
                <a:cs typeface="+mn-lt"/>
              </a:rPr>
              <a:t>FINPLAN approach</a:t>
            </a:r>
          </a:p>
          <a:p>
            <a:pPr marL="342900" indent="-342900">
              <a:spcBef>
                <a:spcPts val="1000"/>
              </a:spcBef>
              <a:buAutoNum type="arabicPeriod"/>
            </a:pPr>
            <a:r>
              <a:rPr lang="en-US" sz="2000" dirty="0">
                <a:latin typeface="Open Sans"/>
                <a:ea typeface="+mn-lt"/>
                <a:cs typeface="+mn-lt"/>
              </a:rPr>
              <a:t>ILO4: Learn the aspects included in </a:t>
            </a:r>
            <a:r>
              <a:rPr lang="en-US" sz="2000" b="1" dirty="0">
                <a:latin typeface="Open Sans"/>
                <a:ea typeface="+mn-lt"/>
                <a:cs typeface="+mn-lt"/>
              </a:rPr>
              <a:t>FINPLAN</a:t>
            </a:r>
            <a:endParaRPr lang="en-US" sz="2000" b="1" dirty="0">
              <a:latin typeface="Open Sans"/>
              <a:cs typeface="Calibri"/>
            </a:endParaRPr>
          </a:p>
        </p:txBody>
      </p:sp>
      <p:sp>
        <p:nvSpPr>
          <p:cNvPr id="11" name="Oval 10">
            <a:extLst>
              <a:ext uri="{FF2B5EF4-FFF2-40B4-BE49-F238E27FC236}">
                <a16:creationId xmlns:a16="http://schemas.microsoft.com/office/drawing/2014/main" id="{96BB86D4-5362-0847-A368-213EAA53FE82}"/>
              </a:ext>
            </a:extLst>
          </p:cNvPr>
          <p:cNvSpPr/>
          <p:nvPr/>
        </p:nvSpPr>
        <p:spPr>
          <a:xfrm>
            <a:off x="6873021"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mp3" descr="Track5_Lecture5_Slide2.mp3">
            <a:hlinkClick r:id="" action="ppaction://media"/>
            <a:extLst>
              <a:ext uri="{FF2B5EF4-FFF2-40B4-BE49-F238E27FC236}">
                <a16:creationId xmlns:a16="http://schemas.microsoft.com/office/drawing/2014/main" id="{18211322-AA70-FA40-9FE5-4CD99AB87C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8442" y="869304"/>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5.4.3 Optimization Decisions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68756"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3" name="Rectangle 2">
            <a:extLst>
              <a:ext uri="{FF2B5EF4-FFF2-40B4-BE49-F238E27FC236}">
                <a16:creationId xmlns:a16="http://schemas.microsoft.com/office/drawing/2014/main" id="{48850B88-3365-4697-AD93-CBF127731823}"/>
              </a:ext>
            </a:extLst>
          </p:cNvPr>
          <p:cNvSpPr/>
          <p:nvPr/>
        </p:nvSpPr>
        <p:spPr>
          <a:xfrm>
            <a:off x="959101" y="1876805"/>
            <a:ext cx="4849604" cy="1638473"/>
          </a:xfrm>
          <a:prstGeom prst="rect">
            <a:avLst/>
          </a:prstGeom>
        </p:spPr>
        <p:txBody>
          <a:bodyPr wrap="square" lIns="91440" tIns="45720" rIns="91440" bIns="45720" anchor="t">
            <a:spAutoFit/>
          </a:bodyPr>
          <a:lstStyle/>
          <a:p>
            <a:pPr>
              <a:spcAft>
                <a:spcPts val="1200"/>
              </a:spcAft>
            </a:pPr>
            <a:r>
              <a:rPr lang="en-ZA" sz="2000" b="1" dirty="0">
                <a:latin typeface="Open Sans"/>
              </a:rPr>
              <a:t>Multiple stakeholders:</a:t>
            </a:r>
            <a:r>
              <a:rPr lang="en-ZA" sz="2000" dirty="0">
                <a:latin typeface="Open Sans"/>
              </a:rPr>
              <a:t> </a:t>
            </a:r>
            <a:endParaRPr lang="en-ZA" sz="2000">
              <a:latin typeface="Open Sans"/>
            </a:endParaRPr>
          </a:p>
          <a:p>
            <a:pPr marL="342900" indent="-342900">
              <a:spcAft>
                <a:spcPts val="1200"/>
              </a:spcAft>
              <a:buFont typeface="Arial"/>
              <a:buChar char="•"/>
            </a:pPr>
            <a:r>
              <a:rPr lang="en-ZA" sz="2000" dirty="0">
                <a:latin typeface="Open Sans"/>
              </a:rPr>
              <a:t>Maximize shareholders NPV and IRR</a:t>
            </a:r>
          </a:p>
          <a:p>
            <a:pPr marL="342900" indent="-342900">
              <a:spcAft>
                <a:spcPts val="1200"/>
              </a:spcAft>
              <a:buFont typeface="Arial"/>
              <a:buChar char="•"/>
            </a:pPr>
            <a:r>
              <a:rPr lang="en-ZA" sz="2000" dirty="0">
                <a:latin typeface="Open Sans"/>
              </a:rPr>
              <a:t>Compliance of minimum </a:t>
            </a:r>
            <a:br>
              <a:rPr lang="en-ZA" sz="2000" dirty="0">
                <a:latin typeface="Open Sans"/>
              </a:rPr>
            </a:br>
            <a:r>
              <a:rPr lang="en-ZA" sz="2000" dirty="0">
                <a:latin typeface="Open Sans"/>
              </a:rPr>
              <a:t>requirement of:</a:t>
            </a:r>
            <a:endParaRPr lang="en-ZA" sz="2000" dirty="0">
              <a:latin typeface="Open Sans"/>
              <a:cs typeface="Calibri" panose="020F0502020204030204"/>
            </a:endParaRPr>
          </a:p>
        </p:txBody>
      </p:sp>
      <p:sp>
        <p:nvSpPr>
          <p:cNvPr id="7" name="Rectangle 6">
            <a:extLst>
              <a:ext uri="{FF2B5EF4-FFF2-40B4-BE49-F238E27FC236}">
                <a16:creationId xmlns:a16="http://schemas.microsoft.com/office/drawing/2014/main" id="{5E5A50EC-9655-44F8-97E7-3697EB2AC902}"/>
              </a:ext>
            </a:extLst>
          </p:cNvPr>
          <p:cNvSpPr/>
          <p:nvPr/>
        </p:nvSpPr>
        <p:spPr>
          <a:xfrm>
            <a:off x="6364987" y="1869547"/>
            <a:ext cx="5326521" cy="3939540"/>
          </a:xfrm>
          <a:prstGeom prst="rect">
            <a:avLst/>
          </a:prstGeom>
        </p:spPr>
        <p:txBody>
          <a:bodyPr wrap="square" lIns="91440" tIns="45720" rIns="91440" bIns="45720" anchor="t">
            <a:spAutoFit/>
          </a:bodyPr>
          <a:lstStyle/>
          <a:p>
            <a:pPr>
              <a:spcAft>
                <a:spcPts val="1200"/>
              </a:spcAft>
            </a:pPr>
            <a:r>
              <a:rPr lang="en-ZA" sz="2000" b="1" dirty="0">
                <a:latin typeface="Open Sans"/>
              </a:rPr>
              <a:t>Other choices include</a:t>
            </a:r>
          </a:p>
          <a:p>
            <a:pPr marL="342900" indent="-342900">
              <a:spcAft>
                <a:spcPts val="1200"/>
              </a:spcAft>
              <a:buFont typeface="Arial"/>
              <a:buChar char="•"/>
            </a:pPr>
            <a:r>
              <a:rPr lang="en-ZA" sz="2000" dirty="0">
                <a:latin typeface="Open Sans"/>
              </a:rPr>
              <a:t>Debt–equity injection profiles</a:t>
            </a:r>
          </a:p>
          <a:p>
            <a:pPr marL="342900" indent="-342900">
              <a:spcAft>
                <a:spcPts val="1200"/>
              </a:spcAft>
              <a:buFont typeface="Arial"/>
              <a:buChar char="•"/>
            </a:pPr>
            <a:r>
              <a:rPr lang="en-ZA" sz="2000" dirty="0">
                <a:latin typeface="Open Sans"/>
              </a:rPr>
              <a:t>Selection of debt type</a:t>
            </a:r>
          </a:p>
          <a:p>
            <a:pPr marL="342900" indent="-342900">
              <a:spcAft>
                <a:spcPts val="1200"/>
              </a:spcAft>
              <a:buFont typeface="Arial"/>
              <a:buChar char="•"/>
            </a:pPr>
            <a:r>
              <a:rPr lang="en-ZA" sz="2000" dirty="0">
                <a:latin typeface="Open Sans"/>
              </a:rPr>
              <a:t>Debt repayment period within the specified limit</a:t>
            </a:r>
          </a:p>
          <a:p>
            <a:pPr marL="342900" indent="-342900">
              <a:spcAft>
                <a:spcPts val="1200"/>
              </a:spcAft>
              <a:buFont typeface="Arial"/>
              <a:buChar char="•"/>
            </a:pPr>
            <a:r>
              <a:rPr lang="en-ZA" sz="2000" dirty="0">
                <a:latin typeface="Open Sans"/>
              </a:rPr>
              <a:t>Dividend pay-out ratio</a:t>
            </a:r>
          </a:p>
          <a:p>
            <a:pPr marL="342900" indent="-342900">
              <a:spcAft>
                <a:spcPts val="1200"/>
              </a:spcAft>
              <a:buFont typeface="Arial"/>
              <a:buChar char="•"/>
            </a:pPr>
            <a:r>
              <a:rPr lang="en-ZA" sz="2000" dirty="0">
                <a:latin typeface="Open Sans"/>
              </a:rPr>
              <a:t>Choice of electricity price and growth </a:t>
            </a:r>
          </a:p>
          <a:p>
            <a:pPr marL="342900" indent="-342900">
              <a:spcAft>
                <a:spcPts val="1200"/>
              </a:spcAft>
              <a:buFont typeface="Arial"/>
              <a:buChar char="•"/>
            </a:pPr>
            <a:r>
              <a:rPr lang="en-ZA" sz="2000" dirty="0">
                <a:latin typeface="Open Sans"/>
              </a:rPr>
              <a:t>Equity return profile</a:t>
            </a:r>
          </a:p>
          <a:p>
            <a:pPr marL="800100" lvl="1" indent="-342900">
              <a:spcAft>
                <a:spcPts val="1200"/>
              </a:spcAft>
              <a:buFont typeface="Arial"/>
              <a:buChar char="•"/>
            </a:pPr>
            <a:endParaRPr lang="en-ZA" sz="2000" dirty="0">
              <a:latin typeface="Open Sans"/>
            </a:endParaRPr>
          </a:p>
        </p:txBody>
      </p:sp>
      <p:sp>
        <p:nvSpPr>
          <p:cNvPr id="13" name="Rectangle 12">
            <a:extLst>
              <a:ext uri="{FF2B5EF4-FFF2-40B4-BE49-F238E27FC236}">
                <a16:creationId xmlns:a16="http://schemas.microsoft.com/office/drawing/2014/main" id="{A646197D-893C-4CAE-8ED3-EEE6D1B5DCF9}"/>
              </a:ext>
            </a:extLst>
          </p:cNvPr>
          <p:cNvSpPr/>
          <p:nvPr/>
        </p:nvSpPr>
        <p:spPr>
          <a:xfrm>
            <a:off x="959099" y="3571004"/>
            <a:ext cx="4032559" cy="2862322"/>
          </a:xfrm>
          <a:prstGeom prst="rect">
            <a:avLst/>
          </a:prstGeom>
        </p:spPr>
        <p:txBody>
          <a:bodyPr wrap="square" lIns="91440" tIns="45720" rIns="91440" bIns="45720" anchor="t">
            <a:spAutoFit/>
          </a:bodyPr>
          <a:lstStyle/>
          <a:p>
            <a:pPr marL="800100" lvl="1" indent="-342900">
              <a:spcAft>
                <a:spcPts val="1200"/>
              </a:spcAft>
              <a:buFont typeface="Arial"/>
              <a:buChar char="•"/>
            </a:pPr>
            <a:r>
              <a:rPr lang="en-ZA" sz="2000" dirty="0">
                <a:latin typeface="Open Sans"/>
              </a:rPr>
              <a:t>Debt–equity ratio</a:t>
            </a:r>
            <a:endParaRPr lang="en-US" dirty="0"/>
          </a:p>
          <a:p>
            <a:pPr marL="800100" lvl="1" indent="-342900">
              <a:spcAft>
                <a:spcPts val="1200"/>
              </a:spcAft>
              <a:buFont typeface="Arial"/>
              <a:buChar char="•"/>
            </a:pPr>
            <a:r>
              <a:rPr lang="en-ZA" sz="2000" dirty="0">
                <a:latin typeface="Open Sans"/>
              </a:rPr>
              <a:t>Foreign exchange risk cover</a:t>
            </a:r>
          </a:p>
          <a:p>
            <a:pPr marL="800100" lvl="1" indent="-342900">
              <a:spcAft>
                <a:spcPts val="1200"/>
              </a:spcAft>
              <a:buFont typeface="Arial"/>
              <a:buChar char="•"/>
            </a:pPr>
            <a:r>
              <a:rPr lang="en-ZA" sz="2000" dirty="0">
                <a:latin typeface="Open Sans"/>
              </a:rPr>
              <a:t>Debt Service Coverage Ratio (DSCR)</a:t>
            </a:r>
          </a:p>
          <a:p>
            <a:pPr marL="342900" indent="-342900">
              <a:spcAft>
                <a:spcPts val="1200"/>
              </a:spcAft>
              <a:buFont typeface="Arial"/>
              <a:buChar char="•"/>
            </a:pPr>
            <a:r>
              <a:rPr lang="en-ZA" sz="2000" dirty="0">
                <a:latin typeface="Open Sans"/>
              </a:rPr>
              <a:t>Acceptable Electricity Price</a:t>
            </a:r>
          </a:p>
          <a:p>
            <a:pPr marL="800100" lvl="1" indent="-342900">
              <a:spcAft>
                <a:spcPts val="1200"/>
              </a:spcAft>
              <a:buFont typeface="Arial"/>
              <a:buChar char="•"/>
            </a:pPr>
            <a:endParaRPr lang="en-ZA" sz="2000" dirty="0">
              <a:latin typeface="Open Sans"/>
            </a:endParaRPr>
          </a:p>
        </p:txBody>
      </p:sp>
      <p:cxnSp>
        <p:nvCxnSpPr>
          <p:cNvPr id="2" name="Google Shape;263;p35">
            <a:extLst>
              <a:ext uri="{FF2B5EF4-FFF2-40B4-BE49-F238E27FC236}">
                <a16:creationId xmlns:a16="http://schemas.microsoft.com/office/drawing/2014/main" id="{237E488A-026A-48C7-8509-00B91C6676F9}"/>
              </a:ext>
            </a:extLst>
          </p:cNvPr>
          <p:cNvCxnSpPr>
            <a:cxnSpLocks/>
          </p:cNvCxnSpPr>
          <p:nvPr/>
        </p:nvCxnSpPr>
        <p:spPr>
          <a:xfrm>
            <a:off x="6317047" y="1880100"/>
            <a:ext cx="21577" cy="4145437"/>
          </a:xfrm>
          <a:prstGeom prst="straightConnector1">
            <a:avLst/>
          </a:prstGeom>
          <a:noFill/>
          <a:ln w="9525" cap="flat" cmpd="sng">
            <a:solidFill>
              <a:schemeClr val="dk2"/>
            </a:solidFill>
            <a:prstDash val="solid"/>
            <a:round/>
            <a:headEnd type="none" w="med" len="med"/>
            <a:tailEnd type="none" w="med" len="med"/>
          </a:ln>
        </p:spPr>
      </p:cxnSp>
      <p:sp>
        <p:nvSpPr>
          <p:cNvPr id="10" name="Oval 9">
            <a:extLst>
              <a:ext uri="{FF2B5EF4-FFF2-40B4-BE49-F238E27FC236}">
                <a16:creationId xmlns:a16="http://schemas.microsoft.com/office/drawing/2014/main" id="{F329A455-9D14-3643-87B0-C1F003A73BAA}"/>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5_Lecture5_Slide20.mp3" descr="Track5_Lecture5_Slide20.mp3">
            <a:hlinkClick r:id="" action="ppaction://media"/>
            <a:extLst>
              <a:ext uri="{FF2B5EF4-FFF2-40B4-BE49-F238E27FC236}">
                <a16:creationId xmlns:a16="http://schemas.microsoft.com/office/drawing/2014/main" id="{EF1016D4-3C0F-EF46-8C42-667823F0B6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5839"/>
            <a:ext cx="812800" cy="812800"/>
          </a:xfrm>
          <a:prstGeom prst="rect">
            <a:avLst/>
          </a:prstGeom>
        </p:spPr>
      </p:pic>
    </p:spTree>
    <p:extLst>
      <p:ext uri="{BB962C8B-B14F-4D97-AF65-F5344CB8AC3E}">
        <p14:creationId xmlns:p14="http://schemas.microsoft.com/office/powerpoint/2010/main" val="27088556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7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5.4.4 Set of outputs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03442"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1687941"/>
            <a:ext cx="8360143" cy="3631763"/>
          </a:xfrm>
          <a:prstGeom prst="rect">
            <a:avLst/>
          </a:prstGeom>
        </p:spPr>
        <p:txBody>
          <a:bodyPr wrap="square" lIns="91440" tIns="45720" rIns="91440" bIns="45720" anchor="t">
            <a:spAutoFit/>
          </a:bodyPr>
          <a:lstStyle/>
          <a:p>
            <a:pPr>
              <a:spcAft>
                <a:spcPts val="1200"/>
              </a:spcAft>
            </a:pPr>
            <a:endParaRPr lang="en-ZA" sz="2000" b="1" dirty="0">
              <a:latin typeface="Open Sans"/>
            </a:endParaRPr>
          </a:p>
          <a:p>
            <a:pPr marL="342900" indent="-342900">
              <a:spcAft>
                <a:spcPts val="1200"/>
              </a:spcAft>
              <a:buFont typeface="Arial"/>
              <a:buChar char="•"/>
            </a:pPr>
            <a:r>
              <a:rPr lang="en-ZA" sz="2000" dirty="0">
                <a:latin typeface="Open Sans"/>
              </a:rPr>
              <a:t>Profit &amp; Loss Statement (Operating Account / Income Statement)</a:t>
            </a:r>
          </a:p>
          <a:p>
            <a:pPr marL="342900" indent="-342900">
              <a:spcAft>
                <a:spcPts val="1200"/>
              </a:spcAft>
              <a:buFont typeface="Arial"/>
              <a:buChar char="•"/>
            </a:pPr>
            <a:r>
              <a:rPr lang="en-ZA" sz="2000" dirty="0">
                <a:latin typeface="Open Sans"/>
              </a:rPr>
              <a:t>Cash Inflows and Outflows</a:t>
            </a:r>
          </a:p>
          <a:p>
            <a:pPr marL="342900" indent="-342900">
              <a:spcAft>
                <a:spcPts val="1200"/>
              </a:spcAft>
              <a:buFont typeface="Arial"/>
              <a:buChar char="•"/>
            </a:pPr>
            <a:r>
              <a:rPr lang="en-ZA" sz="2000" dirty="0">
                <a:latin typeface="Open Sans"/>
              </a:rPr>
              <a:t>Balance Sheet (assets &amp; liabilities at a given point in time)</a:t>
            </a:r>
          </a:p>
          <a:p>
            <a:pPr marL="342900" indent="-342900">
              <a:spcAft>
                <a:spcPts val="1200"/>
              </a:spcAft>
              <a:buFont typeface="Arial"/>
              <a:buChar char="•"/>
            </a:pPr>
            <a:r>
              <a:rPr lang="en-ZA" sz="2000" dirty="0">
                <a:latin typeface="Open Sans"/>
              </a:rPr>
              <a:t>Financial Ratios (e.g., IRR, break-even point, debt–equity ratio)</a:t>
            </a:r>
          </a:p>
          <a:p>
            <a:pPr marL="342900" indent="-342900">
              <a:spcAft>
                <a:spcPts val="1200"/>
              </a:spcAft>
              <a:buFont typeface="Arial"/>
              <a:buChar char="•"/>
            </a:pPr>
            <a:r>
              <a:rPr lang="en-ZA" sz="2000" dirty="0">
                <a:latin typeface="Open Sans"/>
              </a:rPr>
              <a:t>Shareholders' Return (Net Present Value of the return on equity)</a:t>
            </a:r>
          </a:p>
          <a:p>
            <a:pPr marL="342900" indent="-342900">
              <a:spcAft>
                <a:spcPts val="1200"/>
              </a:spcAft>
              <a:buFont typeface="Arial"/>
              <a:buChar char="•"/>
            </a:pPr>
            <a:r>
              <a:rPr lang="en-ZA" sz="2000" dirty="0">
                <a:latin typeface="Open Sans"/>
              </a:rPr>
              <a:t>Project Finance Analysis (comparison of cash with debt) </a:t>
            </a:r>
          </a:p>
          <a:p>
            <a:pPr marL="800100" lvl="1" indent="-342900">
              <a:spcAft>
                <a:spcPts val="1200"/>
              </a:spcAft>
              <a:buFont typeface="Arial"/>
              <a:buChar char="•"/>
            </a:pPr>
            <a:endParaRPr lang="en-ZA" sz="2000" dirty="0">
              <a:latin typeface="Open Sans"/>
            </a:endParaRPr>
          </a:p>
        </p:txBody>
      </p:sp>
      <p:sp>
        <p:nvSpPr>
          <p:cNvPr id="10" name="Oval 9">
            <a:extLst>
              <a:ext uri="{FF2B5EF4-FFF2-40B4-BE49-F238E27FC236}">
                <a16:creationId xmlns:a16="http://schemas.microsoft.com/office/drawing/2014/main" id="{D9DC76A5-1C41-2A49-99F3-504F42408BF0}"/>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1.mp3" descr="Track5_Lecture5_Slide21.mp3">
            <a:hlinkClick r:id="" action="ppaction://media"/>
            <a:extLst>
              <a:ext uri="{FF2B5EF4-FFF2-40B4-BE49-F238E27FC236}">
                <a16:creationId xmlns:a16="http://schemas.microsoft.com/office/drawing/2014/main" id="{2EE714AF-5B5A-EC42-BC2C-559C862C565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7401" y="418168"/>
            <a:ext cx="812800" cy="812800"/>
          </a:xfrm>
          <a:prstGeom prst="rect">
            <a:avLst/>
          </a:prstGeom>
        </p:spPr>
      </p:pic>
    </p:spTree>
    <p:extLst>
      <p:ext uri="{BB962C8B-B14F-4D97-AF65-F5344CB8AC3E}">
        <p14:creationId xmlns:p14="http://schemas.microsoft.com/office/powerpoint/2010/main" val="40750213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397013"/>
            <a:ext cx="900712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5.4.5 FINPLAN can and cannot do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6036099" cy="13834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5.4 Aspects included in FINPLAN</a:t>
            </a:r>
          </a:p>
        </p:txBody>
      </p:sp>
      <p:sp>
        <p:nvSpPr>
          <p:cNvPr id="7" name="Rectangle 6">
            <a:extLst>
              <a:ext uri="{FF2B5EF4-FFF2-40B4-BE49-F238E27FC236}">
                <a16:creationId xmlns:a16="http://schemas.microsoft.com/office/drawing/2014/main" id="{5E5A50EC-9655-44F8-97E7-3697EB2AC902}"/>
              </a:ext>
            </a:extLst>
          </p:cNvPr>
          <p:cNvSpPr/>
          <p:nvPr/>
        </p:nvSpPr>
        <p:spPr>
          <a:xfrm>
            <a:off x="887213" y="2087124"/>
            <a:ext cx="4693917" cy="3631763"/>
          </a:xfrm>
          <a:prstGeom prst="rect">
            <a:avLst/>
          </a:prstGeom>
        </p:spPr>
        <p:txBody>
          <a:bodyPr wrap="square" lIns="91440" tIns="45720" rIns="91440" bIns="45720" anchor="t">
            <a:spAutoFit/>
          </a:bodyPr>
          <a:lstStyle/>
          <a:p>
            <a:pPr>
              <a:spcAft>
                <a:spcPts val="1200"/>
              </a:spcAft>
            </a:pPr>
            <a:r>
              <a:rPr lang="en-ZA" sz="2000" b="1" dirty="0">
                <a:latin typeface="Open Sans"/>
              </a:rPr>
              <a:t>FINPLAN may help answer</a:t>
            </a:r>
          </a:p>
          <a:p>
            <a:pPr marL="342900" indent="-342900">
              <a:spcAft>
                <a:spcPts val="1200"/>
              </a:spcAft>
              <a:buFont typeface="Arial"/>
              <a:buChar char="•"/>
            </a:pPr>
            <a:r>
              <a:rPr lang="en-ZA" sz="2000" dirty="0">
                <a:latin typeface="Open Sans"/>
              </a:rPr>
              <a:t>Equity needed to have </a:t>
            </a:r>
            <a:br>
              <a:rPr lang="en-US" dirty="0"/>
            </a:br>
            <a:r>
              <a:rPr lang="en-ZA" sz="2000" dirty="0">
                <a:latin typeface="Open Sans"/>
              </a:rPr>
              <a:t>an appropriate leverage</a:t>
            </a:r>
            <a:endParaRPr lang="en-ZA" sz="2000" b="1" dirty="0">
              <a:latin typeface="Open Sans"/>
            </a:endParaRPr>
          </a:p>
          <a:p>
            <a:pPr marL="342900" indent="-342900">
              <a:spcAft>
                <a:spcPts val="1200"/>
              </a:spcAft>
              <a:buFont typeface="Arial"/>
              <a:buChar char="•"/>
            </a:pPr>
            <a:r>
              <a:rPr lang="en-ZA" sz="2000" dirty="0">
                <a:latin typeface="Open Sans"/>
              </a:rPr>
              <a:t>Return shareholders may expect</a:t>
            </a:r>
          </a:p>
          <a:p>
            <a:pPr marL="342900" indent="-342900">
              <a:spcAft>
                <a:spcPts val="1200"/>
              </a:spcAft>
              <a:buFont typeface="Arial"/>
              <a:buChar char="•"/>
            </a:pPr>
            <a:r>
              <a:rPr lang="en-ZA" sz="2000" dirty="0">
                <a:latin typeface="Open Sans"/>
              </a:rPr>
              <a:t>Price of power to provide a minimum return to shareholders</a:t>
            </a:r>
          </a:p>
          <a:p>
            <a:pPr marL="342900" indent="-342900">
              <a:spcAft>
                <a:spcPts val="1200"/>
              </a:spcAft>
              <a:buFont typeface="Arial"/>
              <a:buChar char="•"/>
            </a:pPr>
            <a:r>
              <a:rPr lang="en-ZA" sz="2000" dirty="0">
                <a:latin typeface="Open Sans"/>
              </a:rPr>
              <a:t>Sensitivity of the project to </a:t>
            </a:r>
            <a:br>
              <a:rPr lang="en-ZA" sz="2000" dirty="0">
                <a:latin typeface="Open Sans"/>
              </a:rPr>
            </a:br>
            <a:r>
              <a:rPr lang="en-ZA" sz="2000" dirty="0">
                <a:latin typeface="Open Sans"/>
              </a:rPr>
              <a:t>exchange rate changes...</a:t>
            </a:r>
          </a:p>
          <a:p>
            <a:pPr marL="800100" lvl="1" indent="-342900">
              <a:spcAft>
                <a:spcPts val="1200"/>
              </a:spcAft>
              <a:buFont typeface="Arial"/>
              <a:buChar char="•"/>
            </a:pPr>
            <a:endParaRPr lang="en-ZA" sz="2000" dirty="0">
              <a:latin typeface="Open Sans"/>
            </a:endParaRPr>
          </a:p>
        </p:txBody>
      </p:sp>
      <p:sp>
        <p:nvSpPr>
          <p:cNvPr id="10" name="Rectangle 9">
            <a:extLst>
              <a:ext uri="{FF2B5EF4-FFF2-40B4-BE49-F238E27FC236}">
                <a16:creationId xmlns:a16="http://schemas.microsoft.com/office/drawing/2014/main" id="{8F67DF43-EF1C-44C3-9F78-E9EB1AAE1746}"/>
              </a:ext>
            </a:extLst>
          </p:cNvPr>
          <p:cNvSpPr/>
          <p:nvPr/>
        </p:nvSpPr>
        <p:spPr>
          <a:xfrm>
            <a:off x="6019929" y="2087124"/>
            <a:ext cx="4693917" cy="2862322"/>
          </a:xfrm>
          <a:prstGeom prst="rect">
            <a:avLst/>
          </a:prstGeom>
        </p:spPr>
        <p:txBody>
          <a:bodyPr wrap="square" lIns="91440" tIns="45720" rIns="91440" bIns="45720" anchor="t">
            <a:spAutoFit/>
          </a:bodyPr>
          <a:lstStyle/>
          <a:p>
            <a:pPr>
              <a:spcAft>
                <a:spcPts val="1200"/>
              </a:spcAft>
            </a:pPr>
            <a:r>
              <a:rPr lang="en-ZA" sz="2000" b="1" dirty="0">
                <a:latin typeface="Open Sans"/>
              </a:rPr>
              <a:t>FINPLAN cannot </a:t>
            </a:r>
          </a:p>
          <a:p>
            <a:pPr marL="342900" indent="-342900">
              <a:spcAft>
                <a:spcPts val="1200"/>
              </a:spcAft>
              <a:buFont typeface="Arial"/>
              <a:buChar char="•"/>
            </a:pPr>
            <a:r>
              <a:rPr lang="en-ZA" sz="2000" dirty="0">
                <a:latin typeface="Open Sans"/>
              </a:rPr>
              <a:t>Take into account seasonal factors</a:t>
            </a:r>
            <a:endParaRPr lang="en-ZA" sz="2000" b="1" dirty="0">
              <a:latin typeface="Open Sans"/>
            </a:endParaRPr>
          </a:p>
          <a:p>
            <a:pPr marL="342900" indent="-342900">
              <a:spcAft>
                <a:spcPts val="1200"/>
              </a:spcAft>
              <a:buFont typeface="Arial"/>
              <a:buChar char="•"/>
            </a:pPr>
            <a:r>
              <a:rPr lang="en-ZA" sz="2000" dirty="0">
                <a:latin typeface="Open Sans"/>
              </a:rPr>
              <a:t>Change a poor economic project into a successful company</a:t>
            </a:r>
          </a:p>
          <a:p>
            <a:pPr marL="342900" indent="-342900">
              <a:spcAft>
                <a:spcPts val="1200"/>
              </a:spcAft>
              <a:buFont typeface="Arial"/>
              <a:buChar char="•"/>
            </a:pPr>
            <a:r>
              <a:rPr lang="en-ZA" sz="2000" dirty="0">
                <a:latin typeface="Open Sans"/>
              </a:rPr>
              <a:t>Predict price of power or rate of interest </a:t>
            </a:r>
          </a:p>
          <a:p>
            <a:pPr marL="800100" lvl="1" indent="-342900">
              <a:spcAft>
                <a:spcPts val="1200"/>
              </a:spcAft>
              <a:buFont typeface="Arial"/>
              <a:buChar char="•"/>
            </a:pPr>
            <a:endParaRPr lang="en-ZA" sz="2000" dirty="0">
              <a:latin typeface="Open Sans"/>
            </a:endParaRPr>
          </a:p>
        </p:txBody>
      </p:sp>
      <p:sp>
        <p:nvSpPr>
          <p:cNvPr id="11" name="Oval 10">
            <a:extLst>
              <a:ext uri="{FF2B5EF4-FFF2-40B4-BE49-F238E27FC236}">
                <a16:creationId xmlns:a16="http://schemas.microsoft.com/office/drawing/2014/main" id="{AE9C81A4-595E-3A40-88D3-5E555017B64B}"/>
              </a:ext>
            </a:extLst>
          </p:cNvPr>
          <p:cNvSpPr/>
          <p:nvPr/>
        </p:nvSpPr>
        <p:spPr>
          <a:xfrm>
            <a:off x="6574542" y="34680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22.mp3" descr="Track5_Lecture5_Slide22.mp3">
            <a:hlinkClick r:id="" action="ppaction://media"/>
            <a:extLst>
              <a:ext uri="{FF2B5EF4-FFF2-40B4-BE49-F238E27FC236}">
                <a16:creationId xmlns:a16="http://schemas.microsoft.com/office/drawing/2014/main" id="{3850E310-12D8-A04F-B1AE-E21398C7E1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5907" y="418168"/>
            <a:ext cx="812800" cy="812800"/>
          </a:xfrm>
          <a:prstGeom prst="rect">
            <a:avLst/>
          </a:prstGeom>
        </p:spPr>
      </p:pic>
    </p:spTree>
    <p:extLst>
      <p:ext uri="{BB962C8B-B14F-4D97-AF65-F5344CB8AC3E}">
        <p14:creationId xmlns:p14="http://schemas.microsoft.com/office/powerpoint/2010/main" val="41891545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website&#10;&#10;Description automatically generated">
            <a:extLst>
              <a:ext uri="{FF2B5EF4-FFF2-40B4-BE49-F238E27FC236}">
                <a16:creationId xmlns:a16="http://schemas.microsoft.com/office/drawing/2014/main" id="{2D3FBE9F-79B8-C746-B3F0-7CBF61D5405E}"/>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E8527E23-AB33-467B-A798-4EFBB116C815}"/>
              </a:ext>
            </a:extLst>
          </p:cNvPr>
          <p:cNvSpPr txBox="1"/>
          <p:nvPr/>
        </p:nvSpPr>
        <p:spPr>
          <a:xfrm>
            <a:off x="9907675" y="5896707"/>
            <a:ext cx="206605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
              </a:rPr>
              <a:t>CCG courses (this will take you to the website link </a:t>
            </a:r>
            <a:br>
              <a:rPr lang="en-US" sz="800" dirty="0">
                <a:solidFill>
                  <a:schemeClr val="bg1"/>
                </a:solidFill>
                <a:latin typeface="Open Sans "/>
              </a:rPr>
            </a:br>
            <a:r>
              <a:rPr lang="en-US" sz="800" dirty="0">
                <a:solidFill>
                  <a:schemeClr val="bg1"/>
                </a:solidFill>
                <a:latin typeface="Open Sans "/>
              </a:rPr>
              <a:t>http://www.ClimateCompatibleGrowth.com/teachingmaterials)</a:t>
            </a:r>
            <a:endParaRPr lang="en-GB" sz="800" dirty="0">
              <a:solidFill>
                <a:schemeClr val="bg1"/>
              </a:solidFill>
              <a:latin typeface="Open Sans "/>
              <a:ea typeface="+mn-lt"/>
              <a:cs typeface="+mn-lt"/>
            </a:endParaRPr>
          </a:p>
          <a:p>
            <a:endParaRPr lang="en-GB" sz="800" dirty="0">
              <a:latin typeface="Open Sans "/>
              <a:ea typeface="+mn-lt"/>
              <a:cs typeface="+mn-lt"/>
            </a:endParaRPr>
          </a:p>
          <a:p>
            <a:pPr algn="l"/>
            <a:endParaRPr lang="en-GB" sz="800" dirty="0">
              <a:latin typeface="Open Sans "/>
              <a:cs typeface="Calibri"/>
            </a:endParaRPr>
          </a:p>
        </p:txBody>
      </p:sp>
      <p:sp>
        <p:nvSpPr>
          <p:cNvPr id="4" name="TextBox 3">
            <a:extLst>
              <a:ext uri="{FF2B5EF4-FFF2-40B4-BE49-F238E27FC236}">
                <a16:creationId xmlns:a16="http://schemas.microsoft.com/office/drawing/2014/main" id="{0665CEB9-D3A4-4350-8BB2-9EA9960925BF}"/>
              </a:ext>
            </a:extLst>
          </p:cNvPr>
          <p:cNvSpPr txBox="1"/>
          <p:nvPr/>
        </p:nvSpPr>
        <p:spPr>
          <a:xfrm>
            <a:off x="9003323" y="4631317"/>
            <a:ext cx="268458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rgbClr val="FFFFFF"/>
                </a:solidFill>
                <a:latin typeface="Open Sans"/>
              </a:rPr>
              <a:t>Money A., </a:t>
            </a:r>
            <a:r>
              <a:rPr lang="en-US" sz="800" dirty="0" err="1">
                <a:solidFill>
                  <a:srgbClr val="FFFFFF"/>
                </a:solidFill>
                <a:latin typeface="Open Sans"/>
              </a:rPr>
              <a:t>Fanaian</a:t>
            </a:r>
            <a:r>
              <a:rPr lang="en-US" sz="800" dirty="0">
                <a:solidFill>
                  <a:srgbClr val="FFFFFF"/>
                </a:solidFill>
                <a:latin typeface="Open Sans"/>
              </a:rPr>
              <a:t> S. Pop M., </a:t>
            </a:r>
            <a:r>
              <a:rPr lang="en-US" sz="800" dirty="0" err="1">
                <a:solidFill>
                  <a:srgbClr val="FFFFFF"/>
                </a:solidFill>
                <a:latin typeface="Open Sans"/>
              </a:rPr>
              <a:t>Berdellans</a:t>
            </a:r>
            <a:r>
              <a:rPr lang="en-US" sz="800" dirty="0">
                <a:solidFill>
                  <a:srgbClr val="FFFFFF"/>
                </a:solidFill>
                <a:latin typeface="Open Sans"/>
              </a:rPr>
              <a:t> I., </a:t>
            </a:r>
            <a:br>
              <a:rPr lang="en-US" sz="800" dirty="0">
                <a:solidFill>
                  <a:srgbClr val="FFFFFF"/>
                </a:solidFill>
                <a:latin typeface="Open Sans"/>
              </a:rPr>
            </a:br>
            <a:r>
              <a:rPr lang="en-US" sz="800" dirty="0">
                <a:solidFill>
                  <a:srgbClr val="FFFFFF"/>
                </a:solidFill>
                <a:latin typeface="Open Sans"/>
              </a:rPr>
              <a:t>Hasanovic S., </a:t>
            </a:r>
            <a:r>
              <a:rPr lang="en-US" sz="800" dirty="0" err="1">
                <a:solidFill>
                  <a:srgbClr val="FFFFFF"/>
                </a:solidFill>
                <a:latin typeface="Open Sans"/>
              </a:rPr>
              <a:t>Gritsevskyi</a:t>
            </a:r>
            <a:r>
              <a:rPr lang="en-US" sz="800" dirty="0">
                <a:solidFill>
                  <a:srgbClr val="FFFFFF"/>
                </a:solidFill>
                <a:latin typeface="Open Sans"/>
              </a:rPr>
              <a:t> A, </a:t>
            </a:r>
            <a:r>
              <a:rPr lang="en-US" sz="800" dirty="0" err="1">
                <a:solidFill>
                  <a:srgbClr val="FFFFFF"/>
                </a:solidFill>
                <a:latin typeface="Open Sans"/>
              </a:rPr>
              <a:t>Stankeviciute</a:t>
            </a:r>
            <a:r>
              <a:rPr lang="en-US" sz="800" dirty="0">
                <a:solidFill>
                  <a:srgbClr val="FFFFFF"/>
                </a:solidFill>
                <a:latin typeface="Open Sans"/>
              </a:rPr>
              <a:t> L.,</a:t>
            </a:r>
            <a:r>
              <a:rPr lang="en-GB" sz="800" dirty="0">
                <a:latin typeface="Open Sans"/>
              </a:rPr>
              <a:t>​</a:t>
            </a:r>
            <a:br>
              <a:rPr lang="en-GB" sz="800" dirty="0">
                <a:latin typeface="Open Sans"/>
              </a:rPr>
            </a:br>
            <a:r>
              <a:rPr lang="en-US" sz="800" dirty="0">
                <a:solidFill>
                  <a:srgbClr val="FFFFFF"/>
                </a:solidFill>
                <a:latin typeface="Open Sans"/>
              </a:rPr>
              <a:t>Tot M.; Welsch M., 2021. Lecture 5: Credit </a:t>
            </a:r>
            <a:br>
              <a:rPr lang="en-US" sz="800" dirty="0">
                <a:solidFill>
                  <a:srgbClr val="FFFFFF"/>
                </a:solidFill>
                <a:latin typeface="Open Sans"/>
              </a:rPr>
            </a:br>
            <a:r>
              <a:rPr lang="en-US" sz="800" dirty="0">
                <a:solidFill>
                  <a:srgbClr val="FFFFFF"/>
                </a:solidFill>
                <a:latin typeface="Open Sans"/>
              </a:rPr>
              <a:t>Options &amp; </a:t>
            </a:r>
            <a:r>
              <a:rPr lang="en-US" sz="800" dirty="0" err="1">
                <a:solidFill>
                  <a:srgbClr val="FFFFFF"/>
                </a:solidFill>
                <a:latin typeface="Open Sans"/>
              </a:rPr>
              <a:t>Finplan</a:t>
            </a:r>
            <a:r>
              <a:rPr lang="en-US" sz="800" dirty="0">
                <a:solidFill>
                  <a:srgbClr val="FFFFFF"/>
                </a:solidFill>
                <a:latin typeface="Open Sans"/>
              </a:rPr>
              <a:t> Methodology, </a:t>
            </a:r>
            <a:r>
              <a:rPr lang="en-US" sz="800" i="1" dirty="0" err="1">
                <a:solidFill>
                  <a:srgbClr val="FFFFFF"/>
                </a:solidFill>
                <a:latin typeface="Open Sans"/>
              </a:rPr>
              <a:t>FinPlan</a:t>
            </a:r>
            <a:r>
              <a:rPr lang="en-US" sz="800" i="1" dirty="0">
                <a:solidFill>
                  <a:srgbClr val="FFFFFF"/>
                </a:solidFill>
                <a:latin typeface="Open Sans"/>
              </a:rPr>
              <a:t>.</a:t>
            </a:r>
            <a:r>
              <a:rPr lang="en-US" sz="800" dirty="0">
                <a:solidFill>
                  <a:srgbClr val="FFFFFF"/>
                </a:solidFill>
                <a:latin typeface="Open Sans"/>
              </a:rPr>
              <a:t> Release Version 1.0.  </a:t>
            </a:r>
            <a:r>
              <a:rPr lang="en-GB" sz="800" dirty="0">
                <a:latin typeface="Open Sans"/>
              </a:rPr>
              <a:t>​</a:t>
            </a:r>
            <a:r>
              <a:rPr lang="en-US" sz="800" dirty="0">
                <a:solidFill>
                  <a:srgbClr val="FFFFFF"/>
                </a:solidFill>
                <a:latin typeface="Open Sans"/>
              </a:rPr>
              <a:t>[online presentation]. Climate Compatible Growth </a:t>
            </a:r>
            <a:r>
              <a:rPr lang="en-US" sz="800" dirty="0" err="1">
                <a:solidFill>
                  <a:srgbClr val="FFFFFF"/>
                </a:solidFill>
                <a:latin typeface="Open Sans"/>
              </a:rPr>
              <a:t>Programme</a:t>
            </a:r>
            <a:r>
              <a:rPr lang="en-US" sz="800" dirty="0">
                <a:solidFill>
                  <a:srgbClr val="FFFFFF"/>
                </a:solidFill>
                <a:latin typeface="Open Sans"/>
              </a:rPr>
              <a:t> and International </a:t>
            </a:r>
            <a:r>
              <a:rPr lang="en-GB" sz="800" dirty="0">
                <a:latin typeface="Open Sans"/>
              </a:rPr>
              <a:t>​</a:t>
            </a:r>
            <a:br>
              <a:rPr lang="en-GB" sz="800" dirty="0">
                <a:latin typeface="Open Sans"/>
              </a:rPr>
            </a:br>
            <a:r>
              <a:rPr lang="en-US" sz="800" dirty="0">
                <a:solidFill>
                  <a:srgbClr val="FFFFFF"/>
                </a:solidFill>
                <a:latin typeface="Open Sans"/>
              </a:rPr>
              <a:t>Atomic Energy Agency.</a:t>
            </a:r>
            <a:endParaRPr lang="en-GB" sz="800">
              <a:latin typeface="Open Sans"/>
            </a:endParaRPr>
          </a:p>
        </p:txBody>
      </p:sp>
      <p:grpSp>
        <p:nvGrpSpPr>
          <p:cNvPr id="6" name="Group 5">
            <a:extLst>
              <a:ext uri="{FF2B5EF4-FFF2-40B4-BE49-F238E27FC236}">
                <a16:creationId xmlns:a16="http://schemas.microsoft.com/office/drawing/2014/main" id="{7F25666E-3D78-DE4B-BD1E-7E74FFC1B866}"/>
              </a:ext>
            </a:extLst>
          </p:cNvPr>
          <p:cNvGrpSpPr/>
          <p:nvPr/>
        </p:nvGrpSpPr>
        <p:grpSpPr>
          <a:xfrm>
            <a:off x="3339465" y="4105009"/>
            <a:ext cx="1877504" cy="558800"/>
            <a:chOff x="929196" y="5461000"/>
            <a:chExt cx="1877504" cy="558800"/>
          </a:xfrm>
        </p:grpSpPr>
        <p:sp>
          <p:nvSpPr>
            <p:cNvPr id="7" name="Rounded Rectangle 6">
              <a:hlinkClick r:id="rId4"/>
              <a:extLst>
                <a:ext uri="{FF2B5EF4-FFF2-40B4-BE49-F238E27FC236}">
                  <a16:creationId xmlns:a16="http://schemas.microsoft.com/office/drawing/2014/main" id="{3361E27C-7E1E-684B-B183-14CC6640D8B8}"/>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8579404-387D-424F-A804-15F720D468B2}"/>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49899379-A4F0-5142-AB3A-537BED8D013D}"/>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Export Credit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1938992"/>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Agency (ECA)</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800100" lvl="1" indent="-342900">
              <a:spcAft>
                <a:spcPts val="1200"/>
              </a:spcAft>
              <a:buFont typeface="Arial"/>
              <a:buChar char="•"/>
            </a:pPr>
            <a:r>
              <a:rPr lang="en-ZA" sz="2000" u="sng" dirty="0">
                <a:solidFill>
                  <a:srgbClr val="000000"/>
                </a:solidFill>
                <a:latin typeface="Open Sans"/>
                <a:ea typeface="Open Sans" panose="020B0606030504020204" pitchFamily="34" charset="0"/>
                <a:cs typeface="Open Sans" panose="020B0606030504020204" pitchFamily="34" charset="0"/>
              </a:rPr>
              <a:t>Concessional</a:t>
            </a:r>
            <a:r>
              <a:rPr lang="en-ZA" sz="2000" dirty="0">
                <a:solidFill>
                  <a:srgbClr val="000000"/>
                </a:solidFill>
                <a:latin typeface="Open Sans"/>
                <a:ea typeface="Open Sans" panose="020B0606030504020204" pitchFamily="34" charset="0"/>
                <a:cs typeface="Open Sans" panose="020B0606030504020204" pitchFamily="34" charset="0"/>
              </a:rPr>
              <a:t> financing to promote export of goods and service by their own companies</a:t>
            </a:r>
          </a:p>
          <a:p>
            <a:pPr marL="800100" lvl="1"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financing can take the form of credits (e.g., loan), credit insurance, and guarantees</a:t>
            </a:r>
          </a:p>
        </p:txBody>
      </p:sp>
      <p:sp>
        <p:nvSpPr>
          <p:cNvPr id="7" name="Oval 6">
            <a:extLst>
              <a:ext uri="{FF2B5EF4-FFF2-40B4-BE49-F238E27FC236}">
                <a16:creationId xmlns:a16="http://schemas.microsoft.com/office/drawing/2014/main" id="{743B39FB-4C88-9849-8326-CFDC1703A1C8}"/>
              </a:ext>
            </a:extLst>
          </p:cNvPr>
          <p:cNvSpPr/>
          <p:nvPr/>
        </p:nvSpPr>
        <p:spPr>
          <a:xfrm>
            <a:off x="7852735"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3.mp3" descr="Track5_Lecture5_Slide3.mp3">
            <a:hlinkClick r:id="" action="ppaction://media"/>
            <a:extLst>
              <a:ext uri="{FF2B5EF4-FFF2-40B4-BE49-F238E27FC236}">
                <a16:creationId xmlns:a16="http://schemas.microsoft.com/office/drawing/2014/main" id="{B857367A-D458-1949-8864-792AEA28AE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100" y="869304"/>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2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5.1.1 ECAs use three methods: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8504468"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Direct Lending: similar to a bank loan, whereby the loan is provided upon the purchase of goods or services from businesses in the organizing country.</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Financial Intermediary Loans: the ECA lends funds to a financial intermediary, such as a commercial bank, that in turn loans the funds to the importing entity.</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Interest Rate Equalization: a commercial lender provides a loan to the importing entity at below market interest rates and in turn receives compensation from the ECA for the interest differentials </a:t>
            </a:r>
          </a:p>
        </p:txBody>
      </p:sp>
      <p:sp>
        <p:nvSpPr>
          <p:cNvPr id="7" name="Oval 6">
            <a:extLst>
              <a:ext uri="{FF2B5EF4-FFF2-40B4-BE49-F238E27FC236}">
                <a16:creationId xmlns:a16="http://schemas.microsoft.com/office/drawing/2014/main" id="{EABBE07A-5174-DB43-9A2B-A5799162A384}"/>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4.mp3" descr="Track5_Lecture5_Slide4.mp3">
            <a:hlinkClick r:id="" action="ppaction://media"/>
            <a:extLst>
              <a:ext uri="{FF2B5EF4-FFF2-40B4-BE49-F238E27FC236}">
                <a16:creationId xmlns:a16="http://schemas.microsoft.com/office/drawing/2014/main" id="{59B2EE5B-22EB-D142-A08F-906F9A8199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139620579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8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5.1.3 Suppliers'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2" name="Picture 2" descr="Diagram&#10;&#10;Description automatically generated">
            <a:extLst>
              <a:ext uri="{FF2B5EF4-FFF2-40B4-BE49-F238E27FC236}">
                <a16:creationId xmlns:a16="http://schemas.microsoft.com/office/drawing/2014/main" id="{5E52068E-56EA-4EAF-A549-2640AD21F57D}"/>
              </a:ext>
            </a:extLst>
          </p:cNvPr>
          <p:cNvPicPr>
            <a:picLocks noChangeAspect="1"/>
          </p:cNvPicPr>
          <p:nvPr/>
        </p:nvPicPr>
        <p:blipFill>
          <a:blip r:embed="rId6"/>
          <a:stretch>
            <a:fillRect/>
          </a:stretch>
        </p:blipFill>
        <p:spPr>
          <a:xfrm>
            <a:off x="2251495" y="2414663"/>
            <a:ext cx="7689010" cy="3049466"/>
          </a:xfrm>
          <a:prstGeom prst="rect">
            <a:avLst/>
          </a:prstGeom>
        </p:spPr>
      </p:pic>
      <p:sp>
        <p:nvSpPr>
          <p:cNvPr id="10" name="Oval 9">
            <a:extLst>
              <a:ext uri="{FF2B5EF4-FFF2-40B4-BE49-F238E27FC236}">
                <a16:creationId xmlns:a16="http://schemas.microsoft.com/office/drawing/2014/main" id="{E2B6E406-65ED-6A45-9D28-C668AFAA4958}"/>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5_Lecture5_Slide5.mp3" descr="Track5_Lecture5_Slide5.mp3">
            <a:hlinkClick r:id="" action="ppaction://media"/>
            <a:extLst>
              <a:ext uri="{FF2B5EF4-FFF2-40B4-BE49-F238E27FC236}">
                <a16:creationId xmlns:a16="http://schemas.microsoft.com/office/drawing/2014/main" id="{7381E52E-4661-5F45-AC23-1FE834ED21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928" y="767799"/>
            <a:ext cx="812800" cy="812800"/>
          </a:xfrm>
          <a:prstGeom prst="rect">
            <a:avLst/>
          </a:prstGeom>
        </p:spPr>
      </p:pic>
    </p:spTree>
    <p:extLst>
      <p:ext uri="{BB962C8B-B14F-4D97-AF65-F5344CB8AC3E}">
        <p14:creationId xmlns:p14="http://schemas.microsoft.com/office/powerpoint/2010/main" val="48425882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3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5.1.4 Buyers' Credit Scheme</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pic>
        <p:nvPicPr>
          <p:cNvPr id="3" name="Picture 3" descr="Diagram&#10;&#10;Description automatically generated">
            <a:extLst>
              <a:ext uri="{FF2B5EF4-FFF2-40B4-BE49-F238E27FC236}">
                <a16:creationId xmlns:a16="http://schemas.microsoft.com/office/drawing/2014/main" id="{0AE73D06-1212-419F-8A13-19512344C41A}"/>
              </a:ext>
            </a:extLst>
          </p:cNvPr>
          <p:cNvPicPr>
            <a:picLocks noChangeAspect="1"/>
          </p:cNvPicPr>
          <p:nvPr/>
        </p:nvPicPr>
        <p:blipFill>
          <a:blip r:embed="rId6"/>
          <a:stretch>
            <a:fillRect/>
          </a:stretch>
        </p:blipFill>
        <p:spPr>
          <a:xfrm>
            <a:off x="2840966" y="2231340"/>
            <a:ext cx="6524444" cy="3257961"/>
          </a:xfrm>
          <a:prstGeom prst="rect">
            <a:avLst/>
          </a:prstGeom>
        </p:spPr>
      </p:pic>
      <p:sp>
        <p:nvSpPr>
          <p:cNvPr id="10" name="Oval 9">
            <a:extLst>
              <a:ext uri="{FF2B5EF4-FFF2-40B4-BE49-F238E27FC236}">
                <a16:creationId xmlns:a16="http://schemas.microsoft.com/office/drawing/2014/main" id="{1141BE15-71B1-7C45-8C32-A185FFA9FDB3}"/>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6.mp3" descr="Track5_Lecture5_Slide6.mp3">
            <a:hlinkClick r:id="" action="ppaction://media"/>
            <a:extLst>
              <a:ext uri="{FF2B5EF4-FFF2-40B4-BE49-F238E27FC236}">
                <a16:creationId xmlns:a16="http://schemas.microsoft.com/office/drawing/2014/main" id="{4DD5E81E-79AF-D840-B944-11A2381839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45928" y="767799"/>
            <a:ext cx="812800" cy="812800"/>
          </a:xfrm>
          <a:prstGeom prst="rect">
            <a:avLst/>
          </a:prstGeom>
        </p:spPr>
      </p:pic>
    </p:spTree>
    <p:extLst>
      <p:ext uri="{BB962C8B-B14F-4D97-AF65-F5344CB8AC3E}">
        <p14:creationId xmlns:p14="http://schemas.microsoft.com/office/powerpoint/2010/main" val="200976903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7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5.1.5 Export Credit Agencies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5.1 Export Credit Options </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9208410" cy="2708434"/>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Export–Import Bank of the United States</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Compagnie Française d'Assurance pour le Commerce </a:t>
            </a:r>
            <a:r>
              <a:rPr lang="en-ZA" sz="2000" dirty="0" err="1">
                <a:solidFill>
                  <a:srgbClr val="000000"/>
                </a:solidFill>
                <a:latin typeface="Open Sans"/>
                <a:ea typeface="Open Sans" panose="020B0606030504020204" pitchFamily="34" charset="0"/>
                <a:cs typeface="Open Sans" panose="020B0606030504020204" pitchFamily="34" charset="0"/>
              </a:rPr>
              <a:t>Extérieur</a:t>
            </a:r>
            <a:r>
              <a:rPr lang="en-ZA" sz="2000" dirty="0">
                <a:solidFill>
                  <a:srgbClr val="000000"/>
                </a:solidFill>
                <a:latin typeface="Open Sans"/>
                <a:ea typeface="Open Sans" panose="020B0606030504020204" pitchFamily="34" charset="0"/>
                <a:cs typeface="Open Sans" panose="020B0606030504020204" pitchFamily="34" charset="0"/>
              </a:rPr>
              <a:t> (COFACE)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Japan Bank for International Cooperation (JBIC)</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Korea EXIM Bank</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EXIAR: Russian Agency for Export Credit and Investment Insurance</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China Export &amp; Credit Insurance Corporation </a:t>
            </a:r>
          </a:p>
        </p:txBody>
      </p:sp>
      <p:sp>
        <p:nvSpPr>
          <p:cNvPr id="11" name="Oval 10">
            <a:extLst>
              <a:ext uri="{FF2B5EF4-FFF2-40B4-BE49-F238E27FC236}">
                <a16:creationId xmlns:a16="http://schemas.microsoft.com/office/drawing/2014/main" id="{BBFF5D94-88BB-5C45-B914-851C572EACF1}"/>
              </a:ext>
            </a:extLst>
          </p:cNvPr>
          <p:cNvSpPr/>
          <p:nvPr/>
        </p:nvSpPr>
        <p:spPr>
          <a:xfrm>
            <a:off x="7974563" y="696434"/>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7.mp3" descr="Track5_Lecture5_Slide7.mp3">
            <a:hlinkClick r:id="" action="ppaction://media"/>
            <a:extLst>
              <a:ext uri="{FF2B5EF4-FFF2-40B4-BE49-F238E27FC236}">
                <a16:creationId xmlns:a16="http://schemas.microsoft.com/office/drawing/2014/main" id="{B643BDD4-87D4-7143-88A1-859CBDACCBE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5928" y="764186"/>
            <a:ext cx="812800" cy="812800"/>
          </a:xfrm>
          <a:prstGeom prst="rect">
            <a:avLst/>
          </a:prstGeom>
        </p:spPr>
      </p:pic>
    </p:spTree>
    <p:extLst>
      <p:ext uri="{BB962C8B-B14F-4D97-AF65-F5344CB8AC3E}">
        <p14:creationId xmlns:p14="http://schemas.microsoft.com/office/powerpoint/2010/main" val="46243724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5.2.1. OECD Consensus</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0" name="Rectangle 9">
            <a:extLst>
              <a:ext uri="{FF2B5EF4-FFF2-40B4-BE49-F238E27FC236}">
                <a16:creationId xmlns:a16="http://schemas.microsoft.com/office/drawing/2014/main" id="{7B70A241-8C2B-48CC-85FA-DE024DC332AD}"/>
              </a:ext>
            </a:extLst>
          </p:cNvPr>
          <p:cNvSpPr/>
          <p:nvPr/>
        </p:nvSpPr>
        <p:spPr>
          <a:xfrm>
            <a:off x="973478" y="2043993"/>
            <a:ext cx="10110638" cy="2092881"/>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The OECD website provides the document known as the OECD consensus at   </a:t>
            </a:r>
            <a:r>
              <a:rPr lang="en-GB" sz="2000" dirty="0">
                <a:latin typeface="Open Sans"/>
                <a:ea typeface="+mn-lt"/>
                <a:cs typeface="+mn-lt"/>
                <a:hlinkClick r:id="rId6"/>
              </a:rPr>
              <a:t>https://www.oecd.org/trade/topics/export-credits/</a:t>
            </a:r>
            <a:endParaRPr lang="en-ZA" sz="2000" dirty="0">
              <a:latin typeface="Open Sans"/>
              <a:ea typeface="+mn-lt"/>
              <a:cs typeface="+mn-lt"/>
            </a:endParaRPr>
          </a:p>
          <a:p>
            <a:pPr marL="342900"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Under quick links on this website you can find important information within: </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"Country Risk Classification"</a:t>
            </a:r>
          </a:p>
          <a:p>
            <a:pPr marL="800100" lvl="1" indent="-342900">
              <a:spcAft>
                <a:spcPts val="1200"/>
              </a:spcAft>
              <a:buFont typeface="Arial"/>
              <a:buChar char="•"/>
            </a:pPr>
            <a:r>
              <a:rPr lang="en-GB" sz="2000" dirty="0">
                <a:solidFill>
                  <a:srgbClr val="000000"/>
                </a:solidFill>
                <a:latin typeface="Open Sans"/>
                <a:ea typeface="Open Sans" panose="020B0606030504020204" pitchFamily="34" charset="0"/>
                <a:cs typeface="Calibri"/>
              </a:rPr>
              <a:t>"MPR rates"</a:t>
            </a:r>
          </a:p>
        </p:txBody>
      </p:sp>
      <p:sp>
        <p:nvSpPr>
          <p:cNvPr id="7" name="Oval 6">
            <a:extLst>
              <a:ext uri="{FF2B5EF4-FFF2-40B4-BE49-F238E27FC236}">
                <a16:creationId xmlns:a16="http://schemas.microsoft.com/office/drawing/2014/main" id="{05E78B23-AD96-164C-A7C9-1BBA226B8AE7}"/>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8.mp3" descr="Track5_Lecture5_Slide8.mp3">
            <a:hlinkClick r:id="" action="ppaction://media"/>
            <a:extLst>
              <a:ext uri="{FF2B5EF4-FFF2-40B4-BE49-F238E27FC236}">
                <a16:creationId xmlns:a16="http://schemas.microsoft.com/office/drawing/2014/main" id="{EAFD292D-5E59-4947-B4CA-BD6B0777E0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3693" y="742275"/>
            <a:ext cx="812800" cy="812800"/>
          </a:xfrm>
          <a:prstGeom prst="rect">
            <a:avLst/>
          </a:prstGeom>
        </p:spPr>
      </p:pic>
    </p:spTree>
    <p:extLst>
      <p:ext uri="{BB962C8B-B14F-4D97-AF65-F5344CB8AC3E}">
        <p14:creationId xmlns:p14="http://schemas.microsoft.com/office/powerpoint/2010/main" val="6661115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23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5.2.2 Main guidelines for the OECD consensus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5.2 Export credit guidelines</a:t>
            </a:r>
          </a:p>
        </p:txBody>
      </p:sp>
      <p:sp>
        <p:nvSpPr>
          <p:cNvPr id="14" name="Rectangle 13">
            <a:extLst>
              <a:ext uri="{FF2B5EF4-FFF2-40B4-BE49-F238E27FC236}">
                <a16:creationId xmlns:a16="http://schemas.microsoft.com/office/drawing/2014/main" id="{B9CCDA65-EB88-4AF4-B415-27B7D1E7B3C6}"/>
              </a:ext>
            </a:extLst>
          </p:cNvPr>
          <p:cNvSpPr/>
          <p:nvPr/>
        </p:nvSpPr>
        <p:spPr>
          <a:xfrm>
            <a:off x="973478" y="1986484"/>
            <a:ext cx="9884145" cy="3631763"/>
          </a:xfrm>
          <a:prstGeom prst="rect">
            <a:avLst/>
          </a:prstGeom>
        </p:spPr>
        <p:txBody>
          <a:bodyPr wrap="square" lIns="91440" tIns="45720" rIns="91440" bIns="45720" anchor="t">
            <a:spAutoFit/>
          </a:bodyPr>
          <a:lstStyle/>
          <a:p>
            <a:pPr marL="342900" indent="-342900">
              <a:spcAft>
                <a:spcPts val="1200"/>
              </a:spcAft>
              <a:buFont typeface="Arial"/>
              <a:buChar char="•"/>
            </a:pPr>
            <a:r>
              <a:rPr lang="en-ZA" sz="2000" dirty="0">
                <a:latin typeface="Open Sans"/>
                <a:ea typeface="Open Sans" panose="020B0606030504020204" pitchFamily="34" charset="0"/>
                <a:cs typeface="Open Sans" panose="020B0606030504020204" pitchFamily="34" charset="0"/>
              </a:rPr>
              <a:t>Export credit amount is limited to 85% of the contract value, and cash down payment is required for the remaining 15%; </a:t>
            </a:r>
            <a:endParaRPr lang="en-ZA" sz="2000" b="1" dirty="0">
              <a:solidFill>
                <a:srgbClr val="9DC3E6"/>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loan repayment period for non-nuclear power projects is 12 years, and is extended to 18 years for nuclear power projects</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Repayment must be by constant, at least six monthly, instalments that must begin no later than six months after performance tests of the plant;</a:t>
            </a:r>
          </a:p>
          <a:p>
            <a:pPr marL="342900" indent="-342900">
              <a:spcAft>
                <a:spcPts val="1200"/>
              </a:spcAft>
              <a:buFont typeface="Arial"/>
              <a:buChar char="•"/>
            </a:pPr>
            <a:r>
              <a:rPr lang="en-ZA" sz="2000" dirty="0">
                <a:solidFill>
                  <a:srgbClr val="000000"/>
                </a:solidFill>
                <a:latin typeface="Open Sans"/>
                <a:ea typeface="Open Sans" panose="020B0606030504020204" pitchFamily="34" charset="0"/>
                <a:cs typeface="Open Sans" panose="020B0606030504020204" pitchFamily="34" charset="0"/>
              </a:rPr>
              <a:t>The interest rate applied cannot be lower than that calculated every month by the OECD. This rate is known as the CIRR (Commercial Interest Reference Rate) and is equal to a 1% spread on the return of the long-term government bonds in the same currency.</a:t>
            </a:r>
          </a:p>
        </p:txBody>
      </p:sp>
      <p:sp>
        <p:nvSpPr>
          <p:cNvPr id="7" name="Oval 6">
            <a:extLst>
              <a:ext uri="{FF2B5EF4-FFF2-40B4-BE49-F238E27FC236}">
                <a16:creationId xmlns:a16="http://schemas.microsoft.com/office/drawing/2014/main" id="{AD102615-F9F2-4C48-A7CA-D6D7FA780BE1}"/>
              </a:ext>
            </a:extLst>
          </p:cNvPr>
          <p:cNvSpPr/>
          <p:nvPr/>
        </p:nvSpPr>
        <p:spPr>
          <a:xfrm>
            <a:off x="8452328" y="67091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5_Lecture5_Slide9.mp3" descr="Track5_Lecture5_Slide9.mp3">
            <a:hlinkClick r:id="" action="ppaction://media"/>
            <a:extLst>
              <a:ext uri="{FF2B5EF4-FFF2-40B4-BE49-F238E27FC236}">
                <a16:creationId xmlns:a16="http://schemas.microsoft.com/office/drawing/2014/main" id="{A1D76EA7-C7FB-C54D-8FE0-4C1636CF19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3693" y="748336"/>
            <a:ext cx="812800" cy="812800"/>
          </a:xfrm>
          <a:prstGeom prst="rect">
            <a:avLst/>
          </a:prstGeom>
        </p:spPr>
      </p:pic>
    </p:spTree>
    <p:extLst>
      <p:ext uri="{BB962C8B-B14F-4D97-AF65-F5344CB8AC3E}">
        <p14:creationId xmlns:p14="http://schemas.microsoft.com/office/powerpoint/2010/main" val="6309889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29B9395-97C2-4150-B149-A018FBA03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181</TotalTime>
  <Words>4420</Words>
  <Application>Microsoft Macintosh PowerPoint</Application>
  <PresentationFormat>Widescreen</PresentationFormat>
  <Paragraphs>288</Paragraphs>
  <Slides>23</Slides>
  <Notes>23</Notes>
  <HiddenSlides>0</HiddenSlides>
  <MMClips>22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Calibri Light</vt:lpstr>
      <vt:lpstr>Lato,Sans-Serif</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Sarel Greyling</cp:lastModifiedBy>
  <cp:revision>1068</cp:revision>
  <dcterms:created xsi:type="dcterms:W3CDTF">2021-02-10T16:48:02Z</dcterms:created>
  <dcterms:modified xsi:type="dcterms:W3CDTF">2021-03-12T12:14:33Z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