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339" r:id="rId7"/>
    <p:sldId id="340" r:id="rId8"/>
    <p:sldId id="341" r:id="rId9"/>
    <p:sldId id="342" r:id="rId10"/>
    <p:sldId id="297" r:id="rId11"/>
    <p:sldId id="298" r:id="rId12"/>
    <p:sldId id="264" r:id="rId13"/>
    <p:sldId id="343" r:id="rId14"/>
    <p:sldId id="344" r:id="rId15"/>
    <p:sldId id="345" r:id="rId16"/>
    <p:sldId id="288" r:id="rId17"/>
    <p:sldId id="305" r:id="rId18"/>
    <p:sldId id="346" r:id="rId19"/>
    <p:sldId id="303" r:id="rId20"/>
    <p:sldId id="347" r:id="rId21"/>
    <p:sldId id="292" r:id="rId22"/>
    <p:sldId id="348" r:id="rId23"/>
    <p:sldId id="349" r:id="rId24"/>
    <p:sldId id="308" r:id="rId25"/>
    <p:sldId id="368" r:id="rId26"/>
    <p:sldId id="369"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MmrCSH6bfRSgbDKpeTP4uw==" hashData="2zid7g2/XVulDWQWg3pm8caG0yr6voLy5h+hcEX2mZEx43lMkr2HlQeN0d5LssPU7pLfU5eEmZZZFolg4sULH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4" clrIdx="0"/>
  <p:cmAuthor id="2" name="Flora Charbonnier" initials="FC" lastIdx="2" clrIdx="1"/>
  <p:cmAuthor id="3" name=" " initials="" lastIdx="2"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0"/>
    <p:restoredTop sz="76529"/>
  </p:normalViewPr>
  <p:slideViewPr>
    <p:cSldViewPr snapToGrid="0">
      <p:cViewPr varScale="1">
        <p:scale>
          <a:sx n="71" d="100"/>
          <a:sy n="71" d="100"/>
        </p:scale>
        <p:origin x="1664"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4/19/22</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To work from the service required to the amount of energy that needs to be provided, we introduce the concept of energy intensity. Energy intensity denotes the amount of energy needed to produce a certain service. This is different to the useful energy. Here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lang="en-US" dirty="0">
              <a:latin typeface="Open Sans"/>
            </a:endParaRPr>
          </a:p>
          <a:p>
            <a:r>
              <a:rPr lang="en-GB" u="none" strike="noStrike" cap="none" dirty="0">
                <a:effectLst/>
                <a:latin typeface="Open Sans"/>
                <a:sym typeface="Arial"/>
              </a:rPr>
              <a:t>In the transport sector, energy intensity is calculated with respect to the service provided. In the case of passengers, energy consumed per 100 kilometres travelled. In the case of freight, energy consumed per ton kilometre.</a:t>
            </a:r>
            <a:endParaRPr lang="en-GB" dirty="0">
              <a:latin typeface="Open Sans"/>
            </a:endParaRPr>
          </a:p>
          <a:p>
            <a:endParaRPr lang="en-GB" u="none" strike="noStrike" cap="none" dirty="0">
              <a:effectLst/>
            </a:endParaRPr>
          </a:p>
        </p:txBody>
      </p:sp>
    </p:spTree>
    <p:extLst>
      <p:ext uri="{BB962C8B-B14F-4D97-AF65-F5344CB8AC3E}">
        <p14:creationId xmlns:p14="http://schemas.microsoft.com/office/powerpoint/2010/main" val="308396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Energy demand analysis is the first step needed to quantify the objective that the energy chain must work towards. Energy demand analysis focuses on the last three items: What products or services are needed? How much useful energy is needed to perform them? How much final energy is required to produce that useful energy?</a:t>
            </a:r>
            <a:endParaRPr lang="en-US" dirty="0">
              <a:latin typeface="Open Sans"/>
            </a:endParaRPr>
          </a:p>
          <a:p>
            <a:r>
              <a:rPr lang="en-US" u="none" strike="noStrike" cap="none" dirty="0">
                <a:effectLst/>
                <a:latin typeface="Open Sans"/>
                <a:sym typeface="Arial"/>
              </a:rPr>
              <a:t>This has consequences on the rest of the chain</a:t>
            </a:r>
            <a:r>
              <a:rPr lang="en-US" dirty="0">
                <a:latin typeface="Open Sans"/>
                <a:sym typeface="Arial"/>
              </a:rPr>
              <a:t>: how</a:t>
            </a:r>
            <a:r>
              <a:rPr lang="en-US" u="none" strike="noStrike" cap="none" dirty="0">
                <a:effectLst/>
                <a:latin typeface="Open Sans"/>
                <a:sym typeface="Arial"/>
              </a:rPr>
              <a:t> much secondary and primary energy is required to provide final or useful energy? How is the demand on resources affected?</a:t>
            </a:r>
            <a:endParaRPr lang="en-GB" dirty="0"/>
          </a:p>
          <a:p>
            <a:pPr>
              <a:buFontTx/>
              <a:buNone/>
            </a:pPr>
            <a:endParaRPr lang="en-GB" dirty="0"/>
          </a:p>
        </p:txBody>
      </p:sp>
    </p:spTree>
    <p:extLst>
      <p:ext uri="{BB962C8B-B14F-4D97-AF65-F5344CB8AC3E}">
        <p14:creationId xmlns:p14="http://schemas.microsoft.com/office/powerpoint/2010/main" val="184993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An Energy Balance can be constructed to represent each step between energy flows in the energy chain. At each step of the energy chain, there are flows of energy coming in and flows of energy going out in different forms. </a:t>
            </a:r>
            <a:endParaRPr lang="en-US" dirty="0">
              <a:latin typeface="Open Sans"/>
            </a:endParaRPr>
          </a:p>
          <a:p>
            <a:r>
              <a:rPr lang="en-GB" dirty="0">
                <a:latin typeface="Open Sans"/>
              </a:rPr>
              <a:t> </a:t>
            </a:r>
          </a:p>
          <a:p>
            <a:r>
              <a:rPr lang="en-GB" dirty="0">
                <a:latin typeface="Open Sans"/>
              </a:rPr>
              <a:t>According to the law of conservation of energy, energy can neither be created nor destroyed; rather, it can only be transformed or transferred from one form to another. Therefore, the flow of energy in and out must be equal.</a:t>
            </a:r>
          </a:p>
          <a:p>
            <a:r>
              <a:rPr lang="en-GB" dirty="0">
                <a:latin typeface="Open Sans"/>
              </a:rPr>
              <a:t> </a:t>
            </a:r>
          </a:p>
          <a:p>
            <a:r>
              <a:rPr lang="en-GB" dirty="0">
                <a:latin typeface="Open Sans"/>
              </a:rPr>
              <a:t>However, there are losses in practical terms as not all of the energy in a process can be recovered in a usable form at the end of the process. For example, energy is lost in the form of heat when using gas to power a turbine to form electricity and when transmitting electricity in the grid, and again when transforming that electricity into light in a light bulb.</a:t>
            </a:r>
          </a:p>
          <a:p>
            <a:r>
              <a:rPr lang="en-GB" dirty="0">
                <a:latin typeface="Open Sans"/>
              </a:rPr>
              <a:t> </a:t>
            </a:r>
          </a:p>
          <a:p>
            <a:r>
              <a:rPr lang="en-GB" dirty="0">
                <a:latin typeface="Open Sans"/>
              </a:rPr>
              <a:t>Energy balances can quantify the flows of different forms of energy in and out of those processes in the energy chain.</a:t>
            </a:r>
          </a:p>
          <a:p>
            <a:r>
              <a:rPr lang="en-GB" dirty="0">
                <a:latin typeface="Open Sans"/>
              </a:rPr>
              <a:t> </a:t>
            </a:r>
          </a:p>
          <a:p>
            <a:r>
              <a:rPr lang="en-GB" dirty="0"/>
              <a:t>Energy balance may be represented in the form of flow diagrams or in matrix form. There will be more on this in lecture 3.4.</a:t>
            </a:r>
          </a:p>
        </p:txBody>
      </p:sp>
    </p:spTree>
    <p:extLst>
      <p:ext uri="{BB962C8B-B14F-4D97-AF65-F5344CB8AC3E}">
        <p14:creationId xmlns:p14="http://schemas.microsoft.com/office/powerpoint/2010/main" val="425180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third mini-lecture we will now look at the concept of energy intensity.</a:t>
            </a:r>
          </a:p>
          <a:p>
            <a:r>
              <a:rPr lang="en-US" dirty="0">
                <a:latin typeface="Open Sans"/>
              </a:rPr>
              <a:t> </a:t>
            </a:r>
          </a:p>
          <a:p>
            <a:r>
              <a:rPr lang="en-US" dirty="0">
                <a:latin typeface="Open Sans"/>
              </a:rPr>
              <a:t>Energy data can be represented in several forms:</a:t>
            </a:r>
          </a:p>
          <a:p>
            <a:r>
              <a:rPr lang="en-US" dirty="0">
                <a:latin typeface="Open Sans"/>
              </a:rPr>
              <a:t>Physical Units represent the physical quantity of the energy type. For example, barrels for liquid petroleum products, cubic </a:t>
            </a:r>
            <a:r>
              <a:rPr lang="en-US" dirty="0" err="1">
                <a:latin typeface="Open Sans"/>
              </a:rPr>
              <a:t>metres</a:t>
            </a:r>
            <a:r>
              <a:rPr lang="en-US" dirty="0">
                <a:latin typeface="Open Sans"/>
              </a:rPr>
              <a:t> for natural gas, tons for coal, kilowatt hours for electricity.</a:t>
            </a:r>
          </a:p>
          <a:p>
            <a:r>
              <a:rPr lang="en-US" dirty="0">
                <a:latin typeface="Open Sans"/>
              </a:rPr>
              <a:t>Energy Units represent a conversion of the physical units to a common energy unit. For example, Gigajoules, ton of oil equivalent, Tera calories, and others. </a:t>
            </a:r>
            <a:endParaRPr lang="en-GB" dirty="0">
              <a:latin typeface="Open Sans"/>
            </a:endParaRPr>
          </a:p>
          <a:p>
            <a:r>
              <a:rPr lang="en-US" dirty="0">
                <a:latin typeface="Open Sans"/>
              </a:rPr>
              <a:t>Reporting energy data in these units requires converting the physical quantities into energy quantities based on the energy content of the fuel.</a:t>
            </a:r>
          </a:p>
          <a:p>
            <a:r>
              <a:rPr lang="en-US" dirty="0">
                <a:latin typeface="Open Sans"/>
              </a:rPr>
              <a:t>For example, let’s assume that a given kind of coal contains 25 gigajoules per ton. So 100 tons of coal represents 2500 giga joules of energy. This calculates the energy content (or E.C.) as shown on the slide.</a:t>
            </a:r>
          </a:p>
          <a:p>
            <a:r>
              <a:rPr lang="en-US" dirty="0">
                <a:latin typeface="Open Sans"/>
              </a:rPr>
              <a:t>The advantage of using such energy units is that it allows different types of energy forms to be compared on a common basis.</a:t>
            </a:r>
          </a:p>
          <a:p>
            <a:r>
              <a:rPr lang="en-US" dirty="0">
                <a:latin typeface="Open Sans"/>
              </a:rPr>
              <a:t>The energy content is a physical characteristic of the energy material and is directly related to the quality of the fuel. As already shown, it is used to translate the physical units into energy units.</a:t>
            </a:r>
          </a:p>
          <a:p>
            <a:endParaRPr lang="en-GB" dirty="0"/>
          </a:p>
          <a:p>
            <a:endParaRPr lang="en-US" dirty="0"/>
          </a:p>
        </p:txBody>
      </p:sp>
    </p:spTree>
    <p:extLst>
      <p:ext uri="{BB962C8B-B14F-4D97-AF65-F5344CB8AC3E}">
        <p14:creationId xmlns:p14="http://schemas.microsoft.com/office/powerpoint/2010/main" val="2585566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Energy data can be represented in several forms. There are several energy units, and they can be converted from one to another. </a:t>
            </a:r>
          </a:p>
          <a:p>
            <a:r>
              <a:rPr lang="en-US" dirty="0">
                <a:latin typeface="Open Sans"/>
              </a:rPr>
              <a:t>This is a conversion units table. As an example, it is shown how to use it to convert from Mega Joules to kilo watts hours.</a:t>
            </a:r>
          </a:p>
          <a:p>
            <a:r>
              <a:rPr lang="en-US" dirty="0">
                <a:latin typeface="Open Sans"/>
              </a:rPr>
              <a:t>The joule is a derived unit of energy in the International System of Units. It is equal to the energy transferred to an object when a force of one newton acts on that object in the direction of the force's motion through a distance of one </a:t>
            </a:r>
            <a:r>
              <a:rPr lang="en-US" dirty="0" err="1">
                <a:latin typeface="Open Sans"/>
              </a:rPr>
              <a:t>metre</a:t>
            </a:r>
            <a:r>
              <a:rPr lang="en-US" dirty="0">
                <a:latin typeface="Open Sans"/>
              </a:rPr>
              <a:t>.</a:t>
            </a:r>
          </a:p>
          <a:p>
            <a:r>
              <a:rPr lang="en-US" dirty="0">
                <a:latin typeface="Open Sans"/>
              </a:rPr>
              <a:t>A mega Joule is one million Joules or 10 to the power of 6 Joules. A tera Joule is 10 to the power of 12 Joules.</a:t>
            </a:r>
          </a:p>
          <a:p>
            <a:r>
              <a:rPr lang="en-US" dirty="0">
                <a:latin typeface="Open Sans"/>
              </a:rPr>
              <a:t>The watt is a unit of power, meaning the rate of use of energy. A watt equals to one joule per second.</a:t>
            </a:r>
          </a:p>
          <a:p>
            <a:r>
              <a:rPr lang="en-US" dirty="0">
                <a:latin typeface="Open Sans"/>
              </a:rPr>
              <a:t>The kilo-Watt-hour is equal to a power of 1000 Watt being maintained for one hour. In other words, one kilo-Watt-hour is the energy which equals to 1000 Joules per second for an hour.</a:t>
            </a:r>
          </a:p>
        </p:txBody>
      </p:sp>
    </p:spTree>
    <p:extLst>
      <p:ext uri="{BB962C8B-B14F-4D97-AF65-F5344CB8AC3E}">
        <p14:creationId xmlns:p14="http://schemas.microsoft.com/office/powerpoint/2010/main" val="139465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Energy intensity is a powerful indicator. It allows us, for example, to compare efficiencies of industries in different countries.</a:t>
            </a:r>
            <a:endParaRPr lang="en-US" dirty="0">
              <a:latin typeface="Open Sans"/>
            </a:endParaRPr>
          </a:p>
          <a:p>
            <a:r>
              <a:rPr lang="en-GB" dirty="0">
                <a:latin typeface="Open Sans"/>
              </a:rPr>
              <a:t>Let’s assume in country A, the steel industry is using 4 tons of coal to produce 1 ton of steel. But in country B, they are using only 3.8 tons of coal to produce the same ton of steel. </a:t>
            </a:r>
          </a:p>
          <a:p>
            <a:r>
              <a:rPr lang="en-GB" dirty="0">
                <a:latin typeface="Open Sans"/>
              </a:rPr>
              <a:t>We can say that the steel industry of country B is 5 percent more efficient than in country A.</a:t>
            </a:r>
          </a:p>
          <a:p>
            <a:r>
              <a:rPr lang="en-GB" dirty="0">
                <a:latin typeface="Open Sans"/>
              </a:rPr>
              <a:t>But it depends on the quality of the coal that they are using. Specially the physical characteristic of the energy content.</a:t>
            </a:r>
          </a:p>
          <a:p>
            <a:r>
              <a:rPr lang="en-GB" dirty="0">
                <a:latin typeface="Open Sans"/>
              </a:rPr>
              <a:t>If the energy content of coal in country A, is 25 Gigajoules per ton of coal, while in country B it is of 30 Gigajoules per ton, then the energy intensity in country A is lower than in country B. Therefore the steel industry in country A is around 12 per cent more efficient than the industry in country B. </a:t>
            </a:r>
          </a:p>
          <a:p>
            <a:r>
              <a:rPr lang="en-GB" dirty="0">
                <a:latin typeface="Open Sans"/>
              </a:rPr>
              <a:t>This example shows the importance of using common physical units to make comparisons in the right way. </a:t>
            </a:r>
          </a:p>
        </p:txBody>
      </p:sp>
    </p:spTree>
    <p:extLst>
      <p:ext uri="{BB962C8B-B14F-4D97-AF65-F5344CB8AC3E}">
        <p14:creationId xmlns:p14="http://schemas.microsoft.com/office/powerpoint/2010/main" val="172077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By using the energy intensity per unit of product produced, it is possible to compare different kinds of industries. This is effective when you compare two heavy industries, like the steel and glass industries, which both produce tons of a product. However, it may be less useful when comparing heavy industries with light industries like electronics. Should the production of the electronic industry be measured in tons? Is it not better to consider, for instance, thousands of chips produced? The same question can be asked for the textile industry, where it is probably better to measure the production in metres of textile.</a:t>
            </a:r>
            <a:endParaRPr lang="en-US" dirty="0">
              <a:latin typeface="Open Sans"/>
            </a:endParaRPr>
          </a:p>
          <a:p>
            <a:r>
              <a:rPr lang="en-GB" dirty="0">
                <a:latin typeface="Open Sans"/>
              </a:rPr>
              <a:t>The question can be extended to making comparisons among different productive sectors. You can talk about tons of rice, but it is very unusual to speak of tons of cheeseburgers.</a:t>
            </a:r>
          </a:p>
          <a:p>
            <a:r>
              <a:rPr lang="en-GB" dirty="0">
                <a:latin typeface="Open Sans"/>
              </a:rPr>
              <a:t>The problem is easily solved by changing the unit of the service provided by the energy into a common unit. </a:t>
            </a:r>
          </a:p>
          <a:p>
            <a:r>
              <a:rPr lang="en-GB" dirty="0">
                <a:latin typeface="Open Sans"/>
              </a:rPr>
              <a:t>The number of monetary units produced, or amount of value added, are the most natural units to make these kinds of comparisons. Therefore, we generally discuss energy intensity of G.D.P..</a:t>
            </a:r>
          </a:p>
        </p:txBody>
      </p:sp>
    </p:spTree>
    <p:extLst>
      <p:ext uri="{BB962C8B-B14F-4D97-AF65-F5344CB8AC3E}">
        <p14:creationId xmlns:p14="http://schemas.microsoft.com/office/powerpoint/2010/main" val="29649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ratio of energy use to Gross Domestic Product, or G.D.P., is also called aggregate energy intensity, or economy-wide energy intensity. The ratio of energy use to G.D.P. indicates the total energy being used to support economic and social activity. It represents an aggregate of energy use, resulting from a wide range of production and consumption activities. Energy intensity, when calculated as units of energy per unit of G.D.P., is widely being used as a measure of the energy efficiency of a nation's economy. But this is not an ideal indicator of energy efficiency, sustainability of energy use, or technological development. </a:t>
            </a:r>
            <a:endParaRPr lang="en-US" dirty="0">
              <a:latin typeface="Open Sans"/>
            </a:endParaRPr>
          </a:p>
          <a:p>
            <a:r>
              <a:rPr lang="en-GB" dirty="0">
                <a:latin typeface="Open Sans"/>
              </a:rPr>
              <a:t>This indicator depends on the energy intensities of sectors or activities, but also on factors such as climate, geography and the structure of the economy. Consequently, changes in the ratio over time are influenced by factors that are not related to changes in energy efficiency (such as changes in economic structure). It is thus important to supplement the energy use per G.D.P. indicator, with energy intensities disaggregated by sector, since these disaggregated indicators are a better representation of energy efficiency developments.</a:t>
            </a:r>
          </a:p>
        </p:txBody>
      </p:sp>
    </p:spTree>
    <p:extLst>
      <p:ext uri="{BB962C8B-B14F-4D97-AF65-F5344CB8AC3E}">
        <p14:creationId xmlns:p14="http://schemas.microsoft.com/office/powerpoint/2010/main" val="216793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fourth mini-lecture, we now look at the concept of energy balance. There will be more on this topic in lecture 4.</a:t>
            </a:r>
          </a:p>
          <a:p>
            <a:r>
              <a:rPr lang="en-US" dirty="0">
                <a:latin typeface="Open Sans"/>
              </a:rPr>
              <a:t>Energy balance is a representation that establishes the balance of the energy system. </a:t>
            </a:r>
          </a:p>
          <a:p>
            <a:r>
              <a:rPr lang="en-US" dirty="0">
                <a:latin typeface="Open Sans"/>
              </a:rPr>
              <a:t>The balance is established between energy inflows by type of energy carrier or fuel, and the outflows by sector of consumption.</a:t>
            </a:r>
          </a:p>
          <a:p>
            <a:r>
              <a:rPr lang="en-US" dirty="0">
                <a:latin typeface="Open Sans"/>
              </a:rPr>
              <a:t>Energy balance could reflect the energy flows of a specific energy carrier, or the total energy mix. The stocks of each energy carrier flow to where they are consumed. In this example, fossil fuels are the energy carriers and the consumers are electric power plants, industry, and households.</a:t>
            </a:r>
          </a:p>
          <a:p>
            <a:r>
              <a:rPr lang="en-US" dirty="0">
                <a:latin typeface="Open Sans"/>
              </a:rPr>
              <a:t>In the energy system, as energy is produced, losses occur. </a:t>
            </a:r>
          </a:p>
          <a:p>
            <a:r>
              <a:rPr lang="en-US" dirty="0">
                <a:latin typeface="Open Sans"/>
              </a:rPr>
              <a:t>The energy balance helps you keep track of these changes and losses. </a:t>
            </a:r>
          </a:p>
          <a:p>
            <a:r>
              <a:rPr lang="en-US" dirty="0">
                <a:latin typeface="Open Sans"/>
              </a:rPr>
              <a:t>Original energy data shall be converted into a common energy unit.</a:t>
            </a:r>
          </a:p>
        </p:txBody>
      </p:sp>
    </p:spTree>
    <p:extLst>
      <p:ext uri="{BB962C8B-B14F-4D97-AF65-F5344CB8AC3E}">
        <p14:creationId xmlns:p14="http://schemas.microsoft.com/office/powerpoint/2010/main" val="337747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This diagram shows an example of energy balance as a flow diagram. This form is more applicable when a qualitative presentation is required.</a:t>
            </a:r>
            <a:endParaRPr lang="en-US" dirty="0">
              <a:latin typeface="Open Sans"/>
            </a:endParaRPr>
          </a:p>
          <a:p>
            <a:r>
              <a:rPr lang="en-GB" dirty="0">
                <a:latin typeface="Open Sans"/>
              </a:rPr>
              <a:t>To each primary source imports have been added, and losses and exports have been subtracted. In this case they are going to electric power plants, which produce final electricity.</a:t>
            </a:r>
          </a:p>
          <a:p>
            <a:r>
              <a:rPr lang="en-GB" dirty="0">
                <a:latin typeface="Open Sans"/>
              </a:rPr>
              <a:t>The energy balance also has to take into account the imports of electricity from foreign grids, and the electricity not from fossil fuel, and of course, the transmission losses. </a:t>
            </a:r>
          </a:p>
        </p:txBody>
      </p:sp>
    </p:spTree>
    <p:extLst>
      <p:ext uri="{BB962C8B-B14F-4D97-AF65-F5344CB8AC3E}">
        <p14:creationId xmlns:p14="http://schemas.microsoft.com/office/powerpoint/2010/main" val="278805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The Intended Learning Outcomes of this lecture are to </a:t>
            </a:r>
          </a:p>
          <a:p>
            <a:pPr>
              <a:spcBef>
                <a:spcPts val="0"/>
              </a:spcBef>
              <a:spcAft>
                <a:spcPts val="0"/>
              </a:spcAft>
            </a:pPr>
            <a:r>
              <a:rPr lang="en-GB" dirty="0">
                <a:latin typeface="Open Sans"/>
              </a:rPr>
              <a:t>be familiar with basic energy terminology, </a:t>
            </a:r>
          </a:p>
          <a:p>
            <a:pPr>
              <a:spcBef>
                <a:spcPts val="0"/>
              </a:spcBef>
              <a:spcAft>
                <a:spcPts val="0"/>
              </a:spcAft>
            </a:pPr>
            <a:r>
              <a:rPr lang="en-GB" dirty="0">
                <a:latin typeface="Open Sans"/>
              </a:rPr>
              <a:t>learn about the concept of the energy chain, </a:t>
            </a:r>
          </a:p>
          <a:p>
            <a:pPr>
              <a:spcBef>
                <a:spcPts val="0"/>
              </a:spcBef>
              <a:spcAft>
                <a:spcPts val="0"/>
              </a:spcAft>
            </a:pPr>
            <a:r>
              <a:rPr lang="en-GB" dirty="0">
                <a:latin typeface="Open Sans"/>
              </a:rPr>
              <a:t>be able to compare energy intensities and </a:t>
            </a:r>
          </a:p>
          <a:p>
            <a:pPr>
              <a:spcBef>
                <a:spcPts val="0"/>
              </a:spcBef>
              <a:spcAft>
                <a:spcPts val="0"/>
              </a:spcAft>
            </a:pPr>
            <a:r>
              <a:rPr lang="en-GB" dirty="0">
                <a:latin typeface="Open Sans"/>
              </a:rPr>
              <a:t>understand energy balances. </a:t>
            </a:r>
            <a:endParaRPr lang="en-US" dirty="0">
              <a:latin typeface="Open Sans"/>
            </a:endParaRPr>
          </a:p>
        </p:txBody>
      </p:sp>
    </p:spTree>
    <p:extLst>
      <p:ext uri="{BB962C8B-B14F-4D97-AF65-F5344CB8AC3E}">
        <p14:creationId xmlns:p14="http://schemas.microsoft.com/office/powerpoint/2010/main" val="53753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For the detailed quantitative presentation of energy balances, the tabular format is more suitable. </a:t>
            </a:r>
            <a:endParaRPr lang="en-US" dirty="0">
              <a:latin typeface="Open Sans"/>
            </a:endParaRPr>
          </a:p>
          <a:p>
            <a:r>
              <a:rPr lang="en-GB" dirty="0">
                <a:latin typeface="Open Sans"/>
              </a:rPr>
              <a:t>Energy Balance is a matrix which includes in the columns the energy forms, and in the Rows the energy transactions: Primary, Transformations, and consumption by sector. If information is available, the energy balance can also show consumption by uses. </a:t>
            </a:r>
          </a:p>
          <a:p>
            <a:r>
              <a:rPr lang="en-US" dirty="0"/>
              <a:t>The Energy balance table has three main components: The supply section, the conversion section, and the consumptions and uses section.</a:t>
            </a:r>
            <a:endParaRPr lang="en-GB" dirty="0"/>
          </a:p>
        </p:txBody>
      </p:sp>
    </p:spTree>
    <p:extLst>
      <p:ext uri="{BB962C8B-B14F-4D97-AF65-F5344CB8AC3E}">
        <p14:creationId xmlns:p14="http://schemas.microsoft.com/office/powerpoint/2010/main" val="615409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supply section includes domestic production, the imports and exports balance, and the stocks.</a:t>
            </a:r>
            <a:endParaRPr lang="en-US" dirty="0">
              <a:latin typeface="Open Sans"/>
            </a:endParaRPr>
          </a:p>
          <a:p>
            <a:r>
              <a:rPr lang="en-GB" dirty="0">
                <a:latin typeface="Open Sans"/>
              </a:rPr>
              <a:t>The conversion section includes the primary energy transformation plants, such as refineries, electric power plants, coal plants, and other big transformation centres. This section must show the losses which have occurred in the process of conversion, transportation, and distribution.</a:t>
            </a:r>
          </a:p>
          <a:p>
            <a:r>
              <a:rPr lang="en-US" dirty="0">
                <a:latin typeface="Open Sans"/>
              </a:rPr>
              <a:t>The uses and consumption section shows the consumption by sector and sub-sectors of the economy. If information is available, consumption by uses can be shown.</a:t>
            </a:r>
            <a:endParaRPr lang="en-GB" dirty="0"/>
          </a:p>
        </p:txBody>
      </p:sp>
    </p:spTree>
    <p:extLst>
      <p:ext uri="{BB962C8B-B14F-4D97-AF65-F5344CB8AC3E}">
        <p14:creationId xmlns:p14="http://schemas.microsoft.com/office/powerpoint/2010/main" val="988859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There could be partial energy balance tables. For example, for a specific energy form, by sector, by consumer, and even by end-use. </a:t>
            </a:r>
            <a:endParaRPr lang="en-US" dirty="0">
              <a:latin typeface="Open Sans"/>
            </a:endParaRPr>
          </a:p>
          <a:p>
            <a:r>
              <a:rPr lang="en-GB" dirty="0">
                <a:latin typeface="Open Sans"/>
              </a:rPr>
              <a:t>This slide gives an example of one energy balance, built for the total final energy consumption by fuels and by end-uses in household sectors. It shows the amount of each fuel in energy units consumed in each end-use categories.</a:t>
            </a:r>
          </a:p>
          <a:p>
            <a:r>
              <a:rPr lang="en-GB" dirty="0">
                <a:latin typeface="Open Sans"/>
              </a:rPr>
              <a:t>This type of analysis is useful to define adequate policy targets, for example to prioritize investments in energy efficiency for the specific end-use.</a:t>
            </a:r>
          </a:p>
          <a:p>
            <a:endParaRPr lang="en-GB" dirty="0">
              <a:latin typeface="Open Sans"/>
            </a:endParaRPr>
          </a:p>
          <a:p>
            <a:r>
              <a:rPr lang="en-GB" dirty="0">
                <a:latin typeface="Open Sans"/>
              </a:rPr>
              <a:t>This concludes lecture 3 on the energy chain.</a:t>
            </a:r>
          </a:p>
        </p:txBody>
      </p:sp>
    </p:spTree>
    <p:extLst>
      <p:ext uri="{BB962C8B-B14F-4D97-AF65-F5344CB8AC3E}">
        <p14:creationId xmlns:p14="http://schemas.microsoft.com/office/powerpoint/2010/main" val="20206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We will start by defining some key terms of the energy terminology. </a:t>
            </a:r>
            <a:endParaRPr lang="en-US" dirty="0">
              <a:latin typeface="Open Sans"/>
            </a:endParaRPr>
          </a:p>
          <a:p>
            <a:r>
              <a:rPr lang="en-GB" dirty="0">
                <a:latin typeface="Open Sans"/>
              </a:rPr>
              <a:t>Energy reserves and resources are the first step of the energy chain. They can be split between depletable and renewable energy resources.</a:t>
            </a:r>
          </a:p>
          <a:p>
            <a:r>
              <a:rPr lang="en-GB" dirty="0">
                <a:latin typeface="Open Sans"/>
              </a:rPr>
              <a:t>Depletable resources are resources whereby the whole stock decreases whenever the resource is being used and does not increase over the timescale relevant for economic decision-making. Examples include deposits of coal, oil, or minerals. For example, oil takes around 50 million years to form. The replenishment is not relevant for the human economy timescale. Therefore, practically speaking, oil is said to be depletable. Other examples include coal and minerals. We speak of reserves or resources to refer to material which has not yet been extracted. Resources usually refer to the entire quantity of energy material and reserves refer to the part of the resource which is technically and economically recoverable. Note that this share of recoverable material depends on technological progresses and on market dynamics. If prices for oil decrease, the share of the economically recoverable portion decreases.</a:t>
            </a:r>
          </a:p>
          <a:p>
            <a:r>
              <a:rPr lang="en-GB" dirty="0">
                <a:latin typeface="Open Sans"/>
              </a:rPr>
              <a:t> </a:t>
            </a:r>
          </a:p>
          <a:p>
            <a:r>
              <a:rPr lang="en-GB" dirty="0">
                <a:latin typeface="Open Sans"/>
              </a:rPr>
              <a:t>Renewable energy resources on the other hand replenish in the same time scale as they are used. Examples include hydro, solar and wind power, and biomass use. Note however that renewable energy resources may stop being renewable if the environment is degraded. For example, hydro power is renewable so long as the infrastructure does not cause excess sedimentation which constrains the water flow. Biomass resources such as trees are renewable so long as we cut trees at a lower rate than the rate of growth so that the total stock does not decrease over the years. </a:t>
            </a:r>
          </a:p>
          <a:p>
            <a:endParaRPr lang="en-GB" sz="1100" dirty="0"/>
          </a:p>
        </p:txBody>
      </p:sp>
    </p:spTree>
    <p:extLst>
      <p:ext uri="{BB962C8B-B14F-4D97-AF65-F5344CB8AC3E}">
        <p14:creationId xmlns:p14="http://schemas.microsoft.com/office/powerpoint/2010/main" val="170119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Primary Energy Production refers to </a:t>
            </a:r>
            <a:r>
              <a:rPr lang="en-US" sz="1200" b="0" i="0" kern="1200" dirty="0">
                <a:solidFill>
                  <a:schemeClr val="tx1"/>
                </a:solidFill>
                <a:effectLst/>
                <a:latin typeface="Open Sans" panose="020B0606030504020204" pitchFamily="34" charset="0"/>
                <a:ea typeface="+mn-ea"/>
                <a:cs typeface="+mn-cs"/>
              </a:rPr>
              <a:t>the capture or extraction of fuels or energy from natural energy flows, the biosphere and natural reserves of fossil fuels within the national territory in a form suitable for use</a:t>
            </a:r>
            <a:r>
              <a:rPr lang="en-US" dirty="0">
                <a:latin typeface="Open Sans"/>
              </a:rPr>
              <a:t>. Examples include crude oil production (can be measured in barrels, also known as </a:t>
            </a:r>
            <a:r>
              <a:rPr lang="en-US" dirty="0" err="1">
                <a:latin typeface="Open Sans"/>
              </a:rPr>
              <a:t>b.b.l</a:t>
            </a:r>
            <a:r>
              <a:rPr lang="en-US" dirty="0">
                <a:latin typeface="Open Sans"/>
              </a:rPr>
              <a:t>., per day), natural gas production (can be measured in cubic meters per day), coal production (can be measured in tons per year).</a:t>
            </a:r>
          </a:p>
          <a:p>
            <a:r>
              <a:rPr lang="en-US" dirty="0">
                <a:latin typeface="Open Sans"/>
              </a:rPr>
              <a:t> </a:t>
            </a:r>
          </a:p>
          <a:p>
            <a:pPr>
              <a:spcBef>
                <a:spcPct val="0"/>
              </a:spcBef>
            </a:pPr>
            <a:r>
              <a:rPr lang="en-US" dirty="0">
                <a:latin typeface="Open Sans"/>
              </a:rPr>
              <a:t>Secondary Energy Production is the quantity of energy that is converted from one form to another and that is suitable for delivery to end users. Examples include petroleum products (gasoline, diesel, fuel oil) that are processed from crude oil, electricity that can be generated from coal, and ethanol that can be converted from corn.  Secondary energy production is measured at the gate of the energy supplier (for example, at the refinery gate, at the electric power plant gate).</a:t>
            </a:r>
          </a:p>
        </p:txBody>
      </p:sp>
    </p:spTree>
    <p:extLst>
      <p:ext uri="{BB962C8B-B14F-4D97-AF65-F5344CB8AC3E}">
        <p14:creationId xmlns:p14="http://schemas.microsoft.com/office/powerpoint/2010/main" val="146830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0" i="0" kern="1200" dirty="0">
                <a:solidFill>
                  <a:schemeClr val="tx1"/>
                </a:solidFill>
                <a:effectLst/>
                <a:latin typeface="Open Sans" panose="020B0606030504020204" pitchFamily="34" charset="0"/>
                <a:ea typeface="+mn-ea"/>
                <a:cs typeface="+mn-cs"/>
              </a:rPr>
              <a:t>Final energy consumption refers to all fuel and energy delivered to users for their energy use</a:t>
            </a:r>
            <a:r>
              <a:rPr lang="en-US" u="none" strike="noStrike" cap="none" dirty="0">
                <a:effectLst/>
                <a:latin typeface="Open Sans"/>
                <a:sym typeface="Arial"/>
              </a:rPr>
              <a:t>.</a:t>
            </a:r>
            <a:r>
              <a:rPr lang="en-US" dirty="0">
                <a:latin typeface="Open Sans"/>
                <a:sym typeface="Arial"/>
              </a:rPr>
              <a:t> </a:t>
            </a:r>
            <a:r>
              <a:rPr lang="en-US" u="none" strike="noStrike" cap="none" dirty="0">
                <a:effectLst/>
                <a:latin typeface="Open Sans"/>
                <a:sym typeface="Arial"/>
              </a:rPr>
              <a:t>It is the energy which reaches the final consumer's door and excludes that which is used by the energy sector itself.</a:t>
            </a:r>
            <a:r>
              <a:rPr lang="en-US" dirty="0">
                <a:latin typeface="Open Sans"/>
                <a:sym typeface="Arial"/>
              </a:rPr>
              <a:t> </a:t>
            </a:r>
            <a:r>
              <a:rPr lang="en-US" u="none" strike="noStrike" cap="none" dirty="0">
                <a:effectLst/>
                <a:latin typeface="Open Sans"/>
                <a:sym typeface="Arial"/>
              </a:rPr>
              <a:t>It differs from secondary energy production </a:t>
            </a:r>
            <a:r>
              <a:rPr lang="en-US" dirty="0">
                <a:latin typeface="Open Sans"/>
                <a:sym typeface="Arial"/>
              </a:rPr>
              <a:t>as it excludes</a:t>
            </a:r>
            <a:r>
              <a:rPr lang="en-US" u="none" strike="noStrike" cap="none" dirty="0">
                <a:effectLst/>
                <a:latin typeface="Open Sans"/>
                <a:sym typeface="Arial"/>
              </a:rPr>
              <a:t> the losses in transporting energy from the supplier to the end user and non-energy use.</a:t>
            </a:r>
            <a:r>
              <a:rPr lang="en-US" dirty="0">
                <a:latin typeface="Open Sans"/>
                <a:sym typeface="Arial"/>
              </a:rPr>
              <a:t> </a:t>
            </a:r>
            <a:r>
              <a:rPr lang="en-US" u="none" strike="noStrike" cap="none" dirty="0">
                <a:effectLst/>
                <a:latin typeface="Open Sans"/>
                <a:sym typeface="Arial"/>
              </a:rPr>
              <a:t>For example, electricity transmission and distribution </a:t>
            </a:r>
            <a:r>
              <a:rPr lang="en-US" dirty="0">
                <a:latin typeface="Open Sans"/>
                <a:sym typeface="Arial"/>
              </a:rPr>
              <a:t>losses</a:t>
            </a:r>
            <a:r>
              <a:rPr lang="en-US" u="none" strike="noStrike" cap="none" dirty="0">
                <a:effectLst/>
                <a:latin typeface="Open Sans"/>
                <a:sym typeface="Arial"/>
              </a:rPr>
              <a:t> reduce the amount of energy that is available for purchase by consumers</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excludes energy used by the energy sector, including for deliveries, and transformation. It also excludes fuel transformed in the electrical power stations of industrial auto-producers and coke transformed into blast-furnace gas where this is not part of overall industrial consumption but of the transformation sector</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covers quantities consumed by private households, commerce, public administration, services, industry, agriculture, road transport, air transport</a:t>
            </a:r>
            <a:r>
              <a:rPr lang="en-US" dirty="0">
                <a:latin typeface="Open Sans"/>
                <a:sym typeface="Arial"/>
              </a:rPr>
              <a:t>,</a:t>
            </a:r>
            <a:r>
              <a:rPr lang="en-US" u="none" strike="noStrike" cap="none" dirty="0">
                <a:effectLst/>
                <a:latin typeface="Open Sans"/>
                <a:sym typeface="Arial"/>
              </a:rPr>
              <a:t> and fisheries. </a:t>
            </a:r>
            <a:endParaRPr lang="en-US" dirty="0">
              <a:latin typeface="Open Sans"/>
            </a:endParaRPr>
          </a:p>
          <a:p>
            <a:br>
              <a:rPr lang="en-US" dirty="0"/>
            </a:br>
            <a:endParaRPr lang="en-US" dirty="0">
              <a:latin typeface="Open Sans"/>
            </a:endParaRPr>
          </a:p>
          <a:p>
            <a:endParaRPr lang="en-US" sz="1100" u="none" strike="noStrike" cap="none" dirty="0">
              <a:solidFill>
                <a:srgbClr val="00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907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sym typeface="Arial"/>
              </a:rPr>
              <a:t>Useful Energy Demand is the form of energy that is being used after final conversion to the consumer for their respective use. </a:t>
            </a:r>
            <a:r>
              <a:rPr lang="en-US" u="none" strike="noStrike" cap="none" dirty="0">
                <a:effectLst/>
                <a:latin typeface="Open Sans"/>
                <a:sym typeface="Arial"/>
              </a:rPr>
              <a:t>In final conversion, electricity becomes</a:t>
            </a:r>
            <a:r>
              <a:rPr lang="en-US" dirty="0">
                <a:latin typeface="Open Sans"/>
                <a:sym typeface="Arial"/>
              </a:rPr>
              <a:t>,</a:t>
            </a:r>
            <a:r>
              <a:rPr lang="en-US" u="none" strike="noStrike" cap="none" dirty="0">
                <a:effectLst/>
                <a:latin typeface="Open Sans"/>
                <a:sym typeface="Arial"/>
              </a:rPr>
              <a:t> for instance light, mechanical energy</a:t>
            </a:r>
            <a:r>
              <a:rPr lang="en-US" dirty="0">
                <a:latin typeface="Open Sans"/>
                <a:sym typeface="Arial"/>
              </a:rPr>
              <a:t>,</a:t>
            </a:r>
            <a:r>
              <a:rPr lang="en-US" u="none" strike="noStrike" cap="none" dirty="0">
                <a:effectLst/>
                <a:latin typeface="Open Sans"/>
                <a:sym typeface="Arial"/>
              </a:rPr>
              <a:t> or heat.</a:t>
            </a:r>
            <a:endParaRPr lang="en-US" dirty="0">
              <a:latin typeface="Open Sans"/>
              <a:sym typeface="Arial"/>
            </a:endParaRPr>
          </a:p>
          <a:p>
            <a:r>
              <a:rPr lang="en-US" u="none" strike="noStrike" cap="none" dirty="0">
                <a:effectLst/>
                <a:latin typeface="Open Sans"/>
                <a:sym typeface="Arial"/>
              </a:rPr>
              <a:t>Examples include uses such as heat for cooking, the energy contained in the steam from industrial boilers</a:t>
            </a:r>
            <a:r>
              <a:rPr lang="en-US" dirty="0">
                <a:latin typeface="Open Sans"/>
                <a:sym typeface="Arial"/>
              </a:rPr>
              <a:t>, </a:t>
            </a:r>
            <a:r>
              <a:rPr lang="en-US" u="none" strike="noStrike" cap="none" dirty="0">
                <a:effectLst/>
                <a:latin typeface="Open Sans"/>
                <a:sym typeface="Arial"/>
              </a:rPr>
              <a:t>motive power for vehicles, etc.</a:t>
            </a:r>
            <a:r>
              <a:rPr lang="en-US" dirty="0">
                <a:latin typeface="Open Sans"/>
                <a:sym typeface="Arial"/>
              </a:rPr>
              <a:t> </a:t>
            </a:r>
            <a:r>
              <a:rPr lang="en-US" u="none" strike="noStrike" cap="none" dirty="0">
                <a:effectLst/>
                <a:latin typeface="Open Sans"/>
                <a:sym typeface="Arial"/>
              </a:rPr>
              <a:t>Useful energy demand differs from final energy consumption by the efficiency of the equipment being used</a:t>
            </a:r>
            <a:r>
              <a:rPr lang="en-US" dirty="0">
                <a:latin typeface="Open Sans"/>
                <a:sym typeface="Arial"/>
              </a:rPr>
              <a:t>.</a:t>
            </a:r>
            <a:endParaRPr lang="en-GB" dirty="0">
              <a:latin typeface="Open Sans"/>
            </a:endParaRPr>
          </a:p>
          <a:p>
            <a:r>
              <a:rPr lang="en-US" u="none" strike="noStrike" cap="none" dirty="0">
                <a:effectLst/>
                <a:latin typeface="Open Sans"/>
                <a:sym typeface="Arial"/>
              </a:rPr>
              <a:t>This is an example of the relation between final energy consumption </a:t>
            </a:r>
            <a:r>
              <a:rPr lang="en-US" dirty="0">
                <a:latin typeface="Open Sans"/>
                <a:sym typeface="Arial"/>
              </a:rPr>
              <a:t>(or F.E.C.) </a:t>
            </a:r>
            <a:r>
              <a:rPr lang="en-US" u="none" strike="noStrike" cap="none" dirty="0">
                <a:effectLst/>
                <a:latin typeface="Open Sans"/>
                <a:sym typeface="Arial"/>
              </a:rPr>
              <a:t>and useful energy demand</a:t>
            </a:r>
            <a:r>
              <a:rPr lang="en-US" dirty="0">
                <a:latin typeface="Open Sans"/>
                <a:sym typeface="Arial"/>
              </a:rPr>
              <a:t> (or U.E.D.),</a:t>
            </a:r>
            <a:r>
              <a:rPr lang="en-US" u="none" strike="noStrike" cap="none" dirty="0">
                <a:effectLst/>
                <a:latin typeface="Open Sans"/>
                <a:sym typeface="Arial"/>
              </a:rPr>
              <a:t> the final energy is used as</a:t>
            </a:r>
            <a:r>
              <a:rPr lang="en-US" dirty="0">
                <a:latin typeface="Open Sans"/>
                <a:sym typeface="Arial"/>
              </a:rPr>
              <a:t> the</a:t>
            </a:r>
            <a:r>
              <a:rPr lang="en-US" u="none" strike="noStrike" cap="none" dirty="0">
                <a:effectLst/>
                <a:latin typeface="Open Sans"/>
                <a:sym typeface="Arial"/>
              </a:rPr>
              <a:t> input for the machine, whose thermodynamic efficiency expressed in percentage will determine the useful energy.</a:t>
            </a:r>
            <a:r>
              <a:rPr lang="en-US" dirty="0">
                <a:latin typeface="Open Sans"/>
                <a:sym typeface="Arial"/>
              </a:rPr>
              <a:t> This relationship is calculable by the formula given on the slide, useful energy demand equals efficiency multiplied by final energy consumption.</a:t>
            </a:r>
            <a:endParaRPr lang="en-GB" dirty="0">
              <a:latin typeface="Open Sans"/>
            </a:endParaRPr>
          </a:p>
        </p:txBody>
      </p:sp>
    </p:spTree>
    <p:extLst>
      <p:ext uri="{BB962C8B-B14F-4D97-AF65-F5344CB8AC3E}">
        <p14:creationId xmlns:p14="http://schemas.microsoft.com/office/powerpoint/2010/main" val="210762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Products and Services provided are the ultimate use for which energy is being consumed. It is generally not measured in energy units, but in some physical units.  Examples include vehicle kilometres travelled for automobiles, tons of steel production, or floor area of buildings being heated or cooled. </a:t>
            </a:r>
            <a:endParaRPr lang="en-US" dirty="0">
              <a:latin typeface="Open Sans"/>
            </a:endParaRPr>
          </a:p>
          <a:p>
            <a:r>
              <a:rPr lang="en-GB" dirty="0">
                <a:latin typeface="Open Sans"/>
              </a:rPr>
              <a:t> </a:t>
            </a:r>
          </a:p>
          <a:p>
            <a:r>
              <a:rPr lang="en-GB" dirty="0">
                <a:latin typeface="Open Sans"/>
              </a:rPr>
              <a:t>Energy is a derived demand. The consumer does not value the amount of energy that arrives at their door, but the service they can get from it. The energy use and the value of the service are not always proportional. </a:t>
            </a:r>
            <a:r>
              <a:rPr lang="en-GB" sz="1200" b="0" i="0" kern="1200" dirty="0">
                <a:solidFill>
                  <a:schemeClr val="tx1"/>
                </a:solidFill>
                <a:effectLst/>
                <a:latin typeface="Open Sans" panose="020B0606030504020204" pitchFamily="34" charset="0"/>
                <a:ea typeface="+mn-ea"/>
                <a:cs typeface="+mn-cs"/>
              </a:rPr>
              <a:t>The same energy service can be obtained using different energy amounts, if for example, one used more energy by driving to the service provider instead of obtaining the service remotely</a:t>
            </a:r>
            <a:r>
              <a:rPr lang="en-GB" dirty="0">
                <a:effectLst/>
                <a:latin typeface="Open Sans"/>
              </a:rPr>
              <a:t>. </a:t>
            </a:r>
            <a:r>
              <a:rPr lang="en-GB" dirty="0">
                <a:latin typeface="Open Sans"/>
              </a:rPr>
              <a:t>The aim of energy provision is always the end products and services provided. </a:t>
            </a:r>
          </a:p>
        </p:txBody>
      </p:sp>
    </p:spTree>
    <p:extLst>
      <p:ext uri="{BB962C8B-B14F-4D97-AF65-F5344CB8AC3E}">
        <p14:creationId xmlns:p14="http://schemas.microsoft.com/office/powerpoint/2010/main" val="350552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building blocks of the energy system are linked together by the energy chain. </a:t>
            </a:r>
            <a:endParaRPr lang="en-US" dirty="0">
              <a:latin typeface="Open Sans"/>
            </a:endParaRPr>
          </a:p>
          <a:p>
            <a:r>
              <a:rPr lang="en-GB" dirty="0">
                <a:latin typeface="Open Sans"/>
              </a:rPr>
              <a:t>Extraction links resources to primary energy. Note that not all energy resources have to be extracted. Flowing water and sunshine, for example, are already available forms of primary energy. This primary energy is converted to secondary energy. For example, oil is converted to diesel and kerosene, flowing water to electricity. The secondary energy is transmitted to the point of energy use, which incurs costs and losses. The final energy which reaches the consumers is converted to useful energy, for example gas or electricity converted to usable heat in homes.</a:t>
            </a:r>
          </a:p>
        </p:txBody>
      </p:sp>
    </p:spTree>
    <p:extLst>
      <p:ext uri="{BB962C8B-B14F-4D97-AF65-F5344CB8AC3E}">
        <p14:creationId xmlns:p14="http://schemas.microsoft.com/office/powerpoint/2010/main" val="1880226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energy chain can also be thought of backwards, from the perspective of provision. We care less about providing an amount of energy than about providing a services. We can thus start with the socio-economic needs that we seek to meet and work backwards to determine the implications for the energy chain. </a:t>
            </a:r>
            <a:endParaRPr lang="en-US" dirty="0">
              <a:latin typeface="Open Sans"/>
            </a:endParaRPr>
          </a:p>
          <a:p>
            <a:r>
              <a:rPr lang="en-GB" dirty="0">
                <a:latin typeface="Open Sans"/>
              </a:rPr>
              <a:t>From the socio-economic needs, one can determine the useful energy demand.</a:t>
            </a:r>
          </a:p>
          <a:p>
            <a:r>
              <a:rPr lang="en-GB" dirty="0">
                <a:latin typeface="Open Sans"/>
              </a:rPr>
              <a:t>The useful energy demand determines in turn the final energy needs. The amount of final energy determines the amount of primary energy needed.</a:t>
            </a:r>
          </a:p>
          <a:p>
            <a:r>
              <a:rPr lang="en-GB" dirty="0">
                <a:latin typeface="Open Sans"/>
              </a:rPr>
              <a:t>Finally, the primary energy needs can be fulfilled with the existing resources, or imports. </a:t>
            </a:r>
          </a:p>
        </p:txBody>
      </p:sp>
    </p:spTree>
    <p:extLst>
      <p:ext uri="{BB962C8B-B14F-4D97-AF65-F5344CB8AC3E}">
        <p14:creationId xmlns:p14="http://schemas.microsoft.com/office/powerpoint/2010/main" val="3222870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4/19/22</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4/19/22</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4/19/22</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4/19/22</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4/19/22</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4/19/22</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4/19/22</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4/19/22</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4/19/22</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4/19/22</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4/19/22</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4/19/22</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4/19/22</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5.png"/><Relationship Id="rId5" Type="http://schemas.openxmlformats.org/officeDocument/2006/relationships/image" Target="../media/image240.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7.jpe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29.jpeg"/><Relationship Id="rId4" Type="http://schemas.openxmlformats.org/officeDocument/2006/relationships/notesSlide" Target="../notesSlides/notesSlide11.xml"/><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0.jpeg"/><Relationship Id="rId5" Type="http://schemas.openxmlformats.org/officeDocument/2006/relationships/image" Target="../media/image31.png"/><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p3"/><Relationship Id="rId7" Type="http://schemas.openxmlformats.org/officeDocument/2006/relationships/image" Target="../media/image34.emf"/><Relationship Id="rId2" Type="http://schemas.microsoft.com/office/2007/relationships/media" Target="../media/media14.mp3"/><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5.png"/><Relationship Id="rId5" Type="http://schemas.openxmlformats.org/officeDocument/2006/relationships/hyperlink" Target="http://www.clker.com/clipart-factory.html"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jpe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svg"/><Relationship Id="rId11"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notesSlide" Target="../notesSlides/notesSlide7.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notesSlide" Target="../notesSlides/notesSlide8.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5E7509F-8B2B-451C-B414-A7673FF489C6}"/>
              </a:ext>
            </a:extLst>
          </p:cNvPr>
          <p:cNvPicPr>
            <a:picLocks noChangeAspect="1"/>
          </p:cNvPicPr>
          <p:nvPr/>
        </p:nvPicPr>
        <p:blipFill>
          <a:blip r:embed="rId5"/>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6E5A0476-46C4-44F3-88DE-83D35A4D8365}"/>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15820"/>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a:solidFill>
                  <a:schemeClr val="bg1"/>
                </a:solidFill>
                <a:latin typeface="Open Sans ExtraBold"/>
                <a:ea typeface="Open Sans ExtraBold"/>
                <a:cs typeface="Open Sans ExtraBold"/>
              </a:rPr>
              <a:t>LECTURE 3</a:t>
            </a:r>
            <a:r>
              <a:rPr lang="en-ZA" altLang="en-US" sz="4400" b="1">
                <a:latin typeface="Open Sans ExtraBold"/>
                <a:ea typeface="Open Sans ExtraBold"/>
                <a:cs typeface="Open Sans ExtraBold"/>
              </a:rPr>
              <a:t> </a:t>
            </a:r>
            <a:br>
              <a:rPr lang="en-ZA" altLang="en-US" sz="4400" b="1">
                <a:latin typeface="Open Sans ExtraBold"/>
                <a:ea typeface="Open Sans ExtraBold"/>
                <a:cs typeface="Open Sans ExtraBold"/>
              </a:rPr>
            </a:br>
            <a:r>
              <a:rPr lang="en-GB" altLang="en-US" sz="4400" b="1">
                <a:latin typeface="Open Sans ExtraBold"/>
              </a:rPr>
              <a:t>THE ENERGY CHAIN</a:t>
            </a:r>
            <a:endParaRPr lang="en-US" altLang="en-US" sz="4400" b="1">
              <a:latin typeface="Open Sans ExtraBold"/>
              <a:ea typeface="Open Sans ExtraBold"/>
              <a:cs typeface="Open Sans ExtraBold"/>
            </a:endParaRPr>
          </a:p>
        </p:txBody>
      </p:sp>
      <p:sp>
        <p:nvSpPr>
          <p:cNvPr id="6" name="TextBox 5">
            <a:extLst>
              <a:ext uri="{FF2B5EF4-FFF2-40B4-BE49-F238E27FC236}">
                <a16:creationId xmlns:a16="http://schemas.microsoft.com/office/drawing/2014/main" id="{F9F9A566-0694-A145-A93B-68FFD7E7F892}"/>
              </a:ext>
            </a:extLst>
          </p:cNvPr>
          <p:cNvSpPr txBox="1"/>
          <p:nvPr/>
        </p:nvSpPr>
        <p:spPr>
          <a:xfrm>
            <a:off x="627416" y="4611510"/>
            <a:ext cx="1769035"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27220A26-8C12-4342-97B4-16BA15A89ACB}"/>
              </a:ext>
            </a:extLst>
          </p:cNvPr>
          <p:cNvSpPr/>
          <p:nvPr/>
        </p:nvSpPr>
        <p:spPr>
          <a:xfrm>
            <a:off x="6578989"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1.mp3" descr="Track7_Lecture3_Slide1.mp3">
            <a:hlinkClick r:id="" action="ppaction://media"/>
            <a:extLst>
              <a:ext uri="{FF2B5EF4-FFF2-40B4-BE49-F238E27FC236}">
                <a16:creationId xmlns:a16="http://schemas.microsoft.com/office/drawing/2014/main" id="{6876A96E-6055-6949-B039-A049364DC1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0354" y="541608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5" name="Text Placeholder 4">
            <a:extLst>
              <a:ext uri="{FF2B5EF4-FFF2-40B4-BE49-F238E27FC236}">
                <a16:creationId xmlns:a16="http://schemas.microsoft.com/office/drawing/2014/main" id="{E6C5D60C-E59A-C94C-88FA-C69B05F2A667}"/>
              </a:ext>
            </a:extLst>
          </p:cNvPr>
          <p:cNvSpPr>
            <a:spLocks noGrp="1"/>
          </p:cNvSpPr>
          <p:nvPr>
            <p:ph type="body" idx="13"/>
          </p:nvPr>
        </p:nvSpPr>
        <p:spPr>
          <a:xfrm>
            <a:off x="843672" y="1507733"/>
            <a:ext cx="10251600" cy="1151565"/>
          </a:xfrm>
        </p:spPr>
        <p:txBody>
          <a:bodyPr>
            <a:normAutofit fontScale="25000" lnSpcReduction="20000"/>
          </a:bodyPr>
          <a:lstStyle/>
          <a:p>
            <a:pPr marL="101598" lvl="1" indent="0" eaLnBrk="1" fontAlgn="auto" hangingPunct="1">
              <a:lnSpc>
                <a:spcPct val="110000"/>
              </a:lnSpc>
              <a:spcBef>
                <a:spcPts val="1000"/>
              </a:spcBef>
              <a:buClr>
                <a:srgbClr val="333333"/>
              </a:buClr>
              <a:buSzPts val="1300"/>
              <a:buNone/>
              <a:defRPr/>
            </a:pPr>
            <a:r>
              <a:rPr lang="en-GB" sz="8000" dirty="0"/>
              <a:t>The Energy Intensity (EI) is the amount of energy needed to </a:t>
            </a:r>
            <a:br>
              <a:rPr lang="en-GB" sz="8000" dirty="0"/>
            </a:br>
            <a:r>
              <a:rPr lang="en-GB" sz="8000" dirty="0"/>
              <a:t>produce a certain service</a:t>
            </a:r>
          </a:p>
          <a:p>
            <a:pPr marL="609585" lvl="1" indent="-507987" eaLnBrk="1" fontAlgn="auto" hangingPunct="1">
              <a:lnSpc>
                <a:spcPct val="110000"/>
              </a:lnSpc>
              <a:spcBef>
                <a:spcPts val="1000"/>
              </a:spcBef>
              <a:buClr>
                <a:srgbClr val="333333"/>
              </a:buClr>
              <a:buSzPts val="1300"/>
              <a:buFont typeface="Arial"/>
              <a:buChar char="•"/>
              <a:defRPr/>
            </a:pPr>
            <a:r>
              <a:rPr lang="en-GB" sz="8000" dirty="0"/>
              <a:t>Used to link the final steps of the energy chain</a:t>
            </a:r>
          </a:p>
          <a:p>
            <a:endParaRPr lang="en-GB" dirty="0"/>
          </a:p>
        </p:txBody>
      </p:sp>
      <p:sp>
        <p:nvSpPr>
          <p:cNvPr id="16" name="TextBox 12">
            <a:extLst>
              <a:ext uri="{FF2B5EF4-FFF2-40B4-BE49-F238E27FC236}">
                <a16:creationId xmlns:a16="http://schemas.microsoft.com/office/drawing/2014/main" id="{9C4D9CD5-64EC-0C46-9B42-2DE19367417D}"/>
              </a:ext>
            </a:extLst>
          </p:cNvPr>
          <p:cNvSpPr txBox="1">
            <a:spLocks noChangeArrowheads="1"/>
          </p:cNvSpPr>
          <p:nvPr/>
        </p:nvSpPr>
        <p:spPr bwMode="auto">
          <a:xfrm>
            <a:off x="972602" y="2814566"/>
            <a:ext cx="21406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Final Energy Consumption (FEC)</a:t>
            </a:r>
          </a:p>
        </p:txBody>
      </p:sp>
      <p:sp>
        <p:nvSpPr>
          <p:cNvPr id="17" name="TextBox 13">
            <a:extLst>
              <a:ext uri="{FF2B5EF4-FFF2-40B4-BE49-F238E27FC236}">
                <a16:creationId xmlns:a16="http://schemas.microsoft.com/office/drawing/2014/main" id="{CF099D03-6C7D-0140-859B-9E4A2BC93310}"/>
              </a:ext>
            </a:extLst>
          </p:cNvPr>
          <p:cNvSpPr txBox="1">
            <a:spLocks noChangeArrowheads="1"/>
          </p:cNvSpPr>
          <p:nvPr/>
        </p:nvSpPr>
        <p:spPr bwMode="auto">
          <a:xfrm>
            <a:off x="5682613" y="2814566"/>
            <a:ext cx="210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Product/Service Provided (PSP)</a:t>
            </a:r>
          </a:p>
        </p:txBody>
      </p:sp>
      <p:cxnSp>
        <p:nvCxnSpPr>
          <p:cNvPr id="23" name="Straight Arrow Connector 22">
            <a:extLst>
              <a:ext uri="{FF2B5EF4-FFF2-40B4-BE49-F238E27FC236}">
                <a16:creationId xmlns:a16="http://schemas.microsoft.com/office/drawing/2014/main" id="{FC87AC33-DB18-B541-85F5-FBCD5C5C0AD1}"/>
              </a:ext>
            </a:extLst>
          </p:cNvPr>
          <p:cNvCxnSpPr/>
          <p:nvPr/>
        </p:nvCxnSpPr>
        <p:spPr>
          <a:xfrm>
            <a:off x="3113223" y="310695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8ECC68DA-66AF-CC45-98AF-592A55237CBE}"/>
              </a:ext>
            </a:extLst>
          </p:cNvPr>
          <p:cNvCxnSpPr/>
          <p:nvPr/>
        </p:nvCxnSpPr>
        <p:spPr>
          <a:xfrm>
            <a:off x="5279432" y="310695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D1EDBBA-2E0F-5C4F-AA0C-EAC9D0F2A469}"/>
              </a:ext>
            </a:extLst>
          </p:cNvPr>
          <p:cNvCxnSpPr/>
          <p:nvPr/>
        </p:nvCxnSpPr>
        <p:spPr>
          <a:xfrm>
            <a:off x="3113223" y="444080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12">
            <a:extLst>
              <a:ext uri="{FF2B5EF4-FFF2-40B4-BE49-F238E27FC236}">
                <a16:creationId xmlns:a16="http://schemas.microsoft.com/office/drawing/2014/main" id="{AA6A967B-4DBF-EF44-B3F5-C711340A4DD7}"/>
              </a:ext>
            </a:extLst>
          </p:cNvPr>
          <p:cNvSpPr txBox="1">
            <a:spLocks noChangeArrowheads="1"/>
          </p:cNvSpPr>
          <p:nvPr/>
        </p:nvSpPr>
        <p:spPr bwMode="auto">
          <a:xfrm>
            <a:off x="3572495" y="2937676"/>
            <a:ext cx="169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Process</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63B31A3-6D26-F341-B98F-54A9B35BF2C1}"/>
                  </a:ext>
                </a:extLst>
              </p:cNvPr>
              <p:cNvSpPr/>
              <p:nvPr/>
            </p:nvSpPr>
            <p:spPr>
              <a:xfrm>
                <a:off x="8112984" y="2829441"/>
                <a:ext cx="1147815" cy="5550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a:rPr>
                        <m:t>𝐸𝐼</m:t>
                      </m:r>
                      <m:r>
                        <a:rPr lang="en-US" sz="1600" i="1" smtClean="0">
                          <a:solidFill>
                            <a:schemeClr val="tx1"/>
                          </a:solidFill>
                          <a:latin typeface="Cambria Math"/>
                        </a:rPr>
                        <m:t>= </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a:rPr>
                            <m:t>𝐹𝐸𝐶</m:t>
                          </m:r>
                        </m:num>
                        <m:den>
                          <m:r>
                            <a:rPr lang="en-US" sz="1600" i="1">
                              <a:solidFill>
                                <a:schemeClr val="tx1"/>
                              </a:solidFill>
                              <a:latin typeface="Cambria Math"/>
                            </a:rPr>
                            <m:t>𝑃𝑆𝑃</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2" name="Rectangle 1">
                <a:extLst>
                  <a:ext uri="{FF2B5EF4-FFF2-40B4-BE49-F238E27FC236}">
                    <a16:creationId xmlns:a16="http://schemas.microsoft.com/office/drawing/2014/main" id="{363B31A3-6D26-F341-B98F-54A9B35BF2C1}"/>
                  </a:ext>
                </a:extLst>
              </p:cNvPr>
              <p:cNvSpPr>
                <a:spLocks noRot="1" noChangeAspect="1" noMove="1" noResize="1" noEditPoints="1" noAdjustHandles="1" noChangeArrowheads="1" noChangeShapeType="1" noTextEdit="1"/>
              </p:cNvSpPr>
              <p:nvPr/>
            </p:nvSpPr>
            <p:spPr>
              <a:xfrm>
                <a:off x="8112984" y="2829441"/>
                <a:ext cx="1147815" cy="555024"/>
              </a:xfrm>
              <a:prstGeom prst="rect">
                <a:avLst/>
              </a:prstGeom>
              <a:blipFill>
                <a:blip r:embed="rId5"/>
                <a:stretch>
                  <a:fillRect/>
                </a:stretch>
              </a:blipFill>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7203625E-7247-9A47-A891-B8F02584D1FE}"/>
              </a:ext>
            </a:extLst>
          </p:cNvPr>
          <p:cNvCxnSpPr/>
          <p:nvPr/>
        </p:nvCxnSpPr>
        <p:spPr>
          <a:xfrm>
            <a:off x="5279432" y="4440804"/>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43F1D214-561F-B74A-BBA0-5619DBB0D476}"/>
              </a:ext>
            </a:extLst>
          </p:cNvPr>
          <p:cNvSpPr/>
          <p:nvPr/>
        </p:nvSpPr>
        <p:spPr>
          <a:xfrm>
            <a:off x="5989500" y="4235620"/>
            <a:ext cx="1396536" cy="338554"/>
          </a:xfrm>
          <a:prstGeom prst="rect">
            <a:avLst/>
          </a:prstGeom>
        </p:spPr>
        <p:txBody>
          <a:bodyPr wrap="none">
            <a:spAutoFit/>
          </a:bodyPr>
          <a:lstStyle/>
          <a:p>
            <a:r>
              <a:rPr lang="en-US" sz="1600">
                <a:latin typeface="Open Sans" panose="020B0606030504020204" pitchFamily="34" charset="0"/>
                <a:cs typeface="Open Sans" panose="020B0606030504020204" pitchFamily="34" charset="0"/>
              </a:rPr>
              <a:t>25 tons steel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630A6DE-3BCC-DD4C-B61D-0ECB4A1F066A}"/>
                  </a:ext>
                </a:extLst>
              </p:cNvPr>
              <p:cNvSpPr/>
              <p:nvPr/>
            </p:nvSpPr>
            <p:spPr>
              <a:xfrm>
                <a:off x="8112984" y="4106438"/>
                <a:ext cx="2987613" cy="559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smtClean="0">
                          <a:solidFill>
                            <a:schemeClr val="tx1"/>
                          </a:solidFill>
                          <a:latin typeface="Cambria Math" panose="02040503050406030204" pitchFamily="18" charset="0"/>
                          <a:cs typeface="Calibri" panose="020F0502020204030204" pitchFamily="34" charset="0"/>
                        </a:rPr>
                        <m:t>𝐸𝐼</m:t>
                      </m:r>
                      <m:r>
                        <a:rPr lang="en-GB" sz="1600">
                          <a:solidFill>
                            <a:schemeClr val="tx1"/>
                          </a:solidFill>
                          <a:latin typeface="Cambria Math" panose="02040503050406030204" pitchFamily="18" charset="0"/>
                          <a:cs typeface="Calibri" panose="020F0502020204030204" pitchFamily="34" charset="0"/>
                        </a:rPr>
                        <m:t>=</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a:rPr>
                            <m:t>100 </m:t>
                          </m:r>
                          <m:r>
                            <a:rPr lang="en-US" sz="1600" b="0" i="1">
                              <a:solidFill>
                                <a:schemeClr val="tx1"/>
                              </a:solidFill>
                              <a:latin typeface="Cambria Math"/>
                            </a:rPr>
                            <m:t>𝑡𝑜𝑛𝑠</m:t>
                          </m:r>
                          <m:r>
                            <a:rPr lang="en-US" sz="1600" b="0" i="1">
                              <a:solidFill>
                                <a:schemeClr val="tx1"/>
                              </a:solidFill>
                              <a:latin typeface="Cambria Math"/>
                            </a:rPr>
                            <m:t> </m:t>
                          </m:r>
                          <m:r>
                            <a:rPr lang="en-US" sz="1600" b="0" i="1">
                              <a:solidFill>
                                <a:schemeClr val="tx1"/>
                              </a:solidFill>
                              <a:latin typeface="Cambria Math"/>
                            </a:rPr>
                            <m:t>𝑐𝑜𝑎𝑙</m:t>
                          </m:r>
                        </m:num>
                        <m:den>
                          <m:r>
                            <a:rPr lang="en-US" sz="1600" b="0" i="1">
                              <a:solidFill>
                                <a:schemeClr val="tx1"/>
                              </a:solidFill>
                              <a:latin typeface="Cambria Math"/>
                            </a:rPr>
                            <m:t>25 </m:t>
                          </m:r>
                          <m:r>
                            <a:rPr lang="en-US" sz="1600" b="0" i="1">
                              <a:solidFill>
                                <a:schemeClr val="tx1"/>
                              </a:solidFill>
                              <a:latin typeface="Cambria Math"/>
                            </a:rPr>
                            <m:t>𝑡𝑜𝑛𝑠</m:t>
                          </m:r>
                          <m:r>
                            <a:rPr lang="en-US" sz="1600" b="0" i="1">
                              <a:solidFill>
                                <a:schemeClr val="tx1"/>
                              </a:solidFill>
                              <a:latin typeface="Cambria Math"/>
                            </a:rPr>
                            <m:t> </m:t>
                          </m:r>
                          <m:r>
                            <a:rPr lang="en-US" sz="1600" b="0" i="1">
                              <a:solidFill>
                                <a:schemeClr val="tx1"/>
                              </a:solidFill>
                              <a:latin typeface="Cambria Math"/>
                            </a:rPr>
                            <m:t>𝑠𝑡𝑒𝑒𝑙</m:t>
                          </m:r>
                        </m:den>
                      </m:f>
                      <m:r>
                        <a:rPr lang="en-US" sz="1600" b="0" i="1">
                          <a:solidFill>
                            <a:schemeClr val="tx1"/>
                          </a:solidFill>
                          <a:latin typeface="Cambria Math"/>
                        </a:rPr>
                        <m:t>=4 </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a:rPr>
                            <m:t>𝑡</m:t>
                          </m:r>
                          <m:r>
                            <a:rPr lang="en-US" sz="1600" b="0" i="1">
                              <a:solidFill>
                                <a:schemeClr val="tx1"/>
                              </a:solidFill>
                              <a:latin typeface="Cambria Math"/>
                            </a:rPr>
                            <m:t> </m:t>
                          </m:r>
                          <m:r>
                            <a:rPr lang="en-US" sz="1600" b="0" i="1">
                              <a:solidFill>
                                <a:schemeClr val="tx1"/>
                              </a:solidFill>
                              <a:latin typeface="Cambria Math"/>
                            </a:rPr>
                            <m:t>𝑐𝑜𝑎𝑙</m:t>
                          </m:r>
                        </m:num>
                        <m:den>
                          <m:r>
                            <a:rPr lang="en-US" sz="1600" b="0" i="1">
                              <a:solidFill>
                                <a:schemeClr val="tx1"/>
                              </a:solidFill>
                              <a:latin typeface="Cambria Math"/>
                            </a:rPr>
                            <m:t>𝑡</m:t>
                          </m:r>
                          <m:r>
                            <a:rPr lang="en-US" sz="1600" b="0" i="1">
                              <a:solidFill>
                                <a:schemeClr val="tx1"/>
                              </a:solidFill>
                              <a:latin typeface="Cambria Math"/>
                            </a:rPr>
                            <m:t> </m:t>
                          </m:r>
                          <m:r>
                            <a:rPr lang="en-US" sz="1600" b="0" i="1">
                              <a:solidFill>
                                <a:schemeClr val="tx1"/>
                              </a:solidFill>
                              <a:latin typeface="Cambria Math"/>
                            </a:rPr>
                            <m:t>𝑠𝑡𝑒𝑒𝑙</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630A6DE-3BCC-DD4C-B61D-0ECB4A1F066A}"/>
                  </a:ext>
                </a:extLst>
              </p:cNvPr>
              <p:cNvSpPr>
                <a:spLocks noRot="1" noChangeAspect="1" noMove="1" noResize="1" noEditPoints="1" noAdjustHandles="1" noChangeArrowheads="1" noChangeShapeType="1" noTextEdit="1"/>
              </p:cNvSpPr>
              <p:nvPr/>
            </p:nvSpPr>
            <p:spPr>
              <a:xfrm>
                <a:off x="8112984" y="4106438"/>
                <a:ext cx="2987613" cy="559897"/>
              </a:xfrm>
              <a:prstGeom prst="rect">
                <a:avLst/>
              </a:prstGeom>
              <a:blipFill>
                <a:blip r:embed="rId6"/>
                <a:stretch>
                  <a:fillRect/>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3C3EBCD5-08E1-2E41-ACBB-ACDCF95469C9}"/>
              </a:ext>
            </a:extLst>
          </p:cNvPr>
          <p:cNvSpPr/>
          <p:nvPr/>
        </p:nvSpPr>
        <p:spPr>
          <a:xfrm>
            <a:off x="1275946" y="4235620"/>
            <a:ext cx="1447832" cy="338554"/>
          </a:xfrm>
          <a:prstGeom prst="rect">
            <a:avLst/>
          </a:prstGeom>
        </p:spPr>
        <p:txBody>
          <a:bodyPr wrap="none">
            <a:spAutoFit/>
          </a:bodyPr>
          <a:lstStyle/>
          <a:p>
            <a:r>
              <a:rPr lang="en-US" sz="1600">
                <a:latin typeface="Open Sans" panose="020B0606030504020204" pitchFamily="34" charset="0"/>
                <a:cs typeface="Open Sans" panose="020B0606030504020204" pitchFamily="34" charset="0"/>
              </a:rPr>
              <a:t>100 tons coal</a:t>
            </a:r>
          </a:p>
        </p:txBody>
      </p:sp>
      <p:sp>
        <p:nvSpPr>
          <p:cNvPr id="34" name="Rectangle 33">
            <a:extLst>
              <a:ext uri="{FF2B5EF4-FFF2-40B4-BE49-F238E27FC236}">
                <a16:creationId xmlns:a16="http://schemas.microsoft.com/office/drawing/2014/main" id="{6AA1AF6F-53E7-9247-98E2-80C51B484722}"/>
              </a:ext>
            </a:extLst>
          </p:cNvPr>
          <p:cNvSpPr/>
          <p:nvPr/>
        </p:nvSpPr>
        <p:spPr>
          <a:xfrm>
            <a:off x="1214116" y="5538568"/>
            <a:ext cx="1670650" cy="338554"/>
          </a:xfrm>
          <a:prstGeom prst="rect">
            <a:avLst/>
          </a:prstGeom>
        </p:spPr>
        <p:txBody>
          <a:bodyPr wrap="none">
            <a:spAutoFit/>
          </a:bodyPr>
          <a:lstStyle/>
          <a:p>
            <a:pPr algn="ctr"/>
            <a:r>
              <a:rPr lang="en-US" sz="1600">
                <a:latin typeface="Open Sans" panose="020B0606030504020204" pitchFamily="34" charset="0"/>
                <a:cs typeface="Open Sans" panose="020B0606030504020204" pitchFamily="34" charset="0"/>
              </a:rPr>
              <a:t>5 liters gasoline</a:t>
            </a:r>
          </a:p>
        </p:txBody>
      </p:sp>
      <p:cxnSp>
        <p:nvCxnSpPr>
          <p:cNvPr id="35" name="Straight Arrow Connector 34">
            <a:extLst>
              <a:ext uri="{FF2B5EF4-FFF2-40B4-BE49-F238E27FC236}">
                <a16:creationId xmlns:a16="http://schemas.microsoft.com/office/drawing/2014/main" id="{E24DF0DF-6546-484C-BA11-0CE9E20801CA}"/>
              </a:ext>
            </a:extLst>
          </p:cNvPr>
          <p:cNvCxnSpPr/>
          <p:nvPr/>
        </p:nvCxnSpPr>
        <p:spPr>
          <a:xfrm>
            <a:off x="3113223" y="5743752"/>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a:extLst>
              <a:ext uri="{FF2B5EF4-FFF2-40B4-BE49-F238E27FC236}">
                <a16:creationId xmlns:a16="http://schemas.microsoft.com/office/drawing/2014/main" id="{856857B0-B5A5-FD4F-8094-2D3AB565FF5D}"/>
              </a:ext>
            </a:extLst>
          </p:cNvPr>
          <p:cNvSpPr/>
          <p:nvPr/>
        </p:nvSpPr>
        <p:spPr>
          <a:xfrm>
            <a:off x="5767127" y="5394937"/>
            <a:ext cx="1939172" cy="584775"/>
          </a:xfrm>
          <a:prstGeom prst="rect">
            <a:avLst/>
          </a:prstGeom>
        </p:spPr>
        <p:txBody>
          <a:bodyPr wrap="square">
            <a:spAutoFit/>
          </a:bodyPr>
          <a:lstStyle/>
          <a:p>
            <a:pPr algn="ctr"/>
            <a:r>
              <a:rPr lang="en-US" sz="1600">
                <a:latin typeface="Open Sans" panose="020B0606030504020204" pitchFamily="34" charset="0"/>
                <a:cs typeface="Open Sans" panose="020B0606030504020204" pitchFamily="34" charset="0"/>
              </a:rPr>
              <a:t>100 vehicle-km travelled</a:t>
            </a:r>
          </a:p>
        </p:txBody>
      </p:sp>
      <p:cxnSp>
        <p:nvCxnSpPr>
          <p:cNvPr id="39" name="Straight Arrow Connector 38">
            <a:extLst>
              <a:ext uri="{FF2B5EF4-FFF2-40B4-BE49-F238E27FC236}">
                <a16:creationId xmlns:a16="http://schemas.microsoft.com/office/drawing/2014/main" id="{0E291414-C1FB-FF45-860C-A564339476A0}"/>
              </a:ext>
            </a:extLst>
          </p:cNvPr>
          <p:cNvCxnSpPr/>
          <p:nvPr/>
        </p:nvCxnSpPr>
        <p:spPr>
          <a:xfrm>
            <a:off x="5279432" y="5722715"/>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AAC1108-4E4F-A641-A920-793E2E09F46A}"/>
                  </a:ext>
                </a:extLst>
              </p:cNvPr>
              <p:cNvSpPr/>
              <p:nvPr/>
            </p:nvSpPr>
            <p:spPr>
              <a:xfrm>
                <a:off x="8112984" y="5405887"/>
                <a:ext cx="2531398" cy="559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smtClean="0">
                          <a:solidFill>
                            <a:schemeClr val="tx1"/>
                          </a:solidFill>
                          <a:latin typeface="Cambria Math" panose="02040503050406030204" pitchFamily="18" charset="0"/>
                          <a:cs typeface="Calibri" panose="020F0502020204030204" pitchFamily="34" charset="0"/>
                        </a:rPr>
                        <m:t>𝐸𝐼</m:t>
                      </m:r>
                      <m:r>
                        <a:rPr lang="en-GB" sz="1600" smtClean="0">
                          <a:solidFill>
                            <a:schemeClr val="tx1"/>
                          </a:solidFill>
                          <a:latin typeface="Cambria Math" panose="02040503050406030204" pitchFamily="18" charset="0"/>
                          <a:cs typeface="Calibri" panose="020F0502020204030204" pitchFamily="34" charset="0"/>
                        </a:rPr>
                        <m:t>=0.05 </m:t>
                      </m:r>
                      <m:f>
                        <m:fPr>
                          <m:ctrlPr>
                            <a:rPr lang="en-US" sz="1600" i="1">
                              <a:solidFill>
                                <a:schemeClr val="tx1"/>
                              </a:solidFill>
                              <a:latin typeface="Cambria Math" panose="02040503050406030204" pitchFamily="18" charset="0"/>
                            </a:rPr>
                          </m:ctrlPr>
                        </m:fPr>
                        <m:num>
                          <m:r>
                            <a:rPr lang="en-GB" sz="1600" i="1">
                              <a:solidFill>
                                <a:schemeClr val="tx1"/>
                              </a:solidFill>
                              <a:latin typeface="Cambria Math" panose="02040503050406030204" pitchFamily="18" charset="0"/>
                            </a:rPr>
                            <m:t>𝑙𝑖𝑡𝑒𝑟𝑠</m:t>
                          </m:r>
                          <m:r>
                            <a:rPr lang="en-GB" sz="1600" i="1">
                              <a:solidFill>
                                <a:schemeClr val="tx1"/>
                              </a:solidFill>
                              <a:latin typeface="Cambria Math" panose="02040503050406030204" pitchFamily="18" charset="0"/>
                            </a:rPr>
                            <m:t> </m:t>
                          </m:r>
                          <m:r>
                            <a:rPr lang="en-GB" sz="1600" i="1">
                              <a:solidFill>
                                <a:schemeClr val="tx1"/>
                              </a:solidFill>
                              <a:latin typeface="Cambria Math" panose="02040503050406030204" pitchFamily="18" charset="0"/>
                            </a:rPr>
                            <m:t>𝑔𝑎𝑠𝑜𝑙𝑖𝑛𝑒</m:t>
                          </m:r>
                        </m:num>
                        <m:den>
                          <m:r>
                            <a:rPr lang="en-GB" sz="1600" i="1">
                              <a:solidFill>
                                <a:schemeClr val="tx1"/>
                              </a:solidFill>
                              <a:latin typeface="Cambria Math" panose="02040503050406030204" pitchFamily="18" charset="0"/>
                            </a:rPr>
                            <m:t>𝑣𝑒h𝑖𝑐𝑙𝑒</m:t>
                          </m:r>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𝑘𝑚</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40" name="Rectangle 39">
                <a:extLst>
                  <a:ext uri="{FF2B5EF4-FFF2-40B4-BE49-F238E27FC236}">
                    <a16:creationId xmlns:a16="http://schemas.microsoft.com/office/drawing/2014/main" id="{CAAC1108-4E4F-A641-A920-793E2E09F46A}"/>
                  </a:ext>
                </a:extLst>
              </p:cNvPr>
              <p:cNvSpPr>
                <a:spLocks noRot="1" noChangeAspect="1" noMove="1" noResize="1" noEditPoints="1" noAdjustHandles="1" noChangeArrowheads="1" noChangeShapeType="1" noTextEdit="1"/>
              </p:cNvSpPr>
              <p:nvPr/>
            </p:nvSpPr>
            <p:spPr>
              <a:xfrm>
                <a:off x="8112984" y="5405887"/>
                <a:ext cx="2531398" cy="559897"/>
              </a:xfrm>
              <a:prstGeom prst="rect">
                <a:avLst/>
              </a:prstGeom>
              <a:blipFill>
                <a:blip r:embed="rId7"/>
                <a:stretch>
                  <a:fillRect/>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0BADA445-9671-4447-975F-E5F038E94730}"/>
              </a:ext>
            </a:extLst>
          </p:cNvPr>
          <p:cNvPicPr>
            <a:picLocks noChangeAspect="1"/>
          </p:cNvPicPr>
          <p:nvPr/>
        </p:nvPicPr>
        <p:blipFill>
          <a:blip r:embed="rId8"/>
          <a:stretch>
            <a:fillRect/>
          </a:stretch>
        </p:blipFill>
        <p:spPr>
          <a:xfrm>
            <a:off x="3603272" y="3884885"/>
            <a:ext cx="1666722" cy="1111148"/>
          </a:xfrm>
          <a:prstGeom prst="rect">
            <a:avLst/>
          </a:prstGeom>
        </p:spPr>
      </p:pic>
      <p:pic>
        <p:nvPicPr>
          <p:cNvPr id="8" name="Picture 7" descr="A picture containing red, outdoor, parked&#10;&#10;Description automatically generated">
            <a:extLst>
              <a:ext uri="{FF2B5EF4-FFF2-40B4-BE49-F238E27FC236}">
                <a16:creationId xmlns:a16="http://schemas.microsoft.com/office/drawing/2014/main" id="{63568DB7-3B16-E849-BA3E-B658F858B238}"/>
              </a:ext>
            </a:extLst>
          </p:cNvPr>
          <p:cNvPicPr>
            <a:picLocks noChangeAspect="1"/>
          </p:cNvPicPr>
          <p:nvPr/>
        </p:nvPicPr>
        <p:blipFill rotWithShape="1">
          <a:blip r:embed="rId9"/>
          <a:srcRect t="31658" b="19725"/>
          <a:stretch/>
        </p:blipFill>
        <p:spPr>
          <a:xfrm>
            <a:off x="3600918" y="5120150"/>
            <a:ext cx="1684921" cy="1228564"/>
          </a:xfrm>
          <a:prstGeom prst="rect">
            <a:avLst/>
          </a:prstGeom>
        </p:spPr>
      </p:pic>
      <p:sp>
        <p:nvSpPr>
          <p:cNvPr id="28" name="Google Shape;113;p16">
            <a:extLst>
              <a:ext uri="{FF2B5EF4-FFF2-40B4-BE49-F238E27FC236}">
                <a16:creationId xmlns:a16="http://schemas.microsoft.com/office/drawing/2014/main" id="{1194225D-4B26-2B4B-B61A-450613225789}"/>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30" name="Slide Number Placeholder 5">
            <a:extLst>
              <a:ext uri="{FF2B5EF4-FFF2-40B4-BE49-F238E27FC236}">
                <a16:creationId xmlns:a16="http://schemas.microsoft.com/office/drawing/2014/main" id="{CE8434AD-CB15-8840-BDEB-42C3E92968E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25" name="Oval 24">
            <a:extLst>
              <a:ext uri="{FF2B5EF4-FFF2-40B4-BE49-F238E27FC236}">
                <a16:creationId xmlns:a16="http://schemas.microsoft.com/office/drawing/2014/main" id="{8592F6C5-3782-E245-86EA-906A3ABF9261}"/>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3_Slide10.mp3" descr="Track7_Lecture3_Slide10.mp3">
            <a:hlinkClick r:id="" action="ppaction://media"/>
            <a:extLst>
              <a:ext uri="{FF2B5EF4-FFF2-40B4-BE49-F238E27FC236}">
                <a16:creationId xmlns:a16="http://schemas.microsoft.com/office/drawing/2014/main" id="{C442620F-27E7-FF4B-8DC3-13229765C0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28822" y="742104"/>
            <a:ext cx="812800" cy="812800"/>
          </a:xfrm>
          <a:prstGeom prst="rect">
            <a:avLst/>
          </a:prstGeom>
        </p:spPr>
      </p:pic>
    </p:spTree>
    <p:extLst>
      <p:ext uri="{BB962C8B-B14F-4D97-AF65-F5344CB8AC3E}">
        <p14:creationId xmlns:p14="http://schemas.microsoft.com/office/powerpoint/2010/main" val="6887596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7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AFFE2F84-A9DD-6041-A43A-73EDBB12F749}"/>
              </a:ext>
            </a:extLst>
          </p:cNvPr>
          <p:cNvSpPr>
            <a:spLocks noGrp="1"/>
          </p:cNvSpPr>
          <p:nvPr>
            <p:ph type="body" idx="13"/>
          </p:nvPr>
        </p:nvSpPr>
        <p:spPr>
          <a:xfrm>
            <a:off x="692922" y="1533371"/>
            <a:ext cx="10066233" cy="807378"/>
          </a:xfrm>
        </p:spPr>
        <p:txBody>
          <a:bodyPr/>
          <a:lstStyle/>
          <a:p>
            <a:r>
              <a:rPr lang="en-GB" dirty="0"/>
              <a:t>Energy Demand Analysis </a:t>
            </a:r>
            <a:r>
              <a:rPr lang="en-GB" dirty="0">
                <a:solidFill>
                  <a:srgbClr val="C00000"/>
                </a:solidFill>
              </a:rPr>
              <a:t>focuses on the last three items of the energy chain.</a:t>
            </a:r>
          </a:p>
          <a:p>
            <a:endParaRPr lang="en-GB" dirty="0"/>
          </a:p>
        </p:txBody>
      </p:sp>
      <p:sp>
        <p:nvSpPr>
          <p:cNvPr id="28" name="Freeform 27">
            <a:extLst>
              <a:ext uri="{FF2B5EF4-FFF2-40B4-BE49-F238E27FC236}">
                <a16:creationId xmlns:a16="http://schemas.microsoft.com/office/drawing/2014/main" id="{38A21F81-37AC-AC4F-A777-813CDE81574D}"/>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0" name="Freeform 29">
            <a:extLst>
              <a:ext uri="{FF2B5EF4-FFF2-40B4-BE49-F238E27FC236}">
                <a16:creationId xmlns:a16="http://schemas.microsoft.com/office/drawing/2014/main" id="{0E20B364-6121-0448-ABDD-7A1BFC94AD45}"/>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1" name="Freeform 30">
            <a:extLst>
              <a:ext uri="{FF2B5EF4-FFF2-40B4-BE49-F238E27FC236}">
                <a16:creationId xmlns:a16="http://schemas.microsoft.com/office/drawing/2014/main" id="{7ABDF491-D055-8248-9A17-FAF3B4D7864F}"/>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2" name="Freeform 31">
            <a:extLst>
              <a:ext uri="{FF2B5EF4-FFF2-40B4-BE49-F238E27FC236}">
                <a16:creationId xmlns:a16="http://schemas.microsoft.com/office/drawing/2014/main" id="{B80C486F-76DE-5C46-BDC7-C6990941FD4C}"/>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6" name="Freeform 35">
            <a:extLst>
              <a:ext uri="{FF2B5EF4-FFF2-40B4-BE49-F238E27FC236}">
                <a16:creationId xmlns:a16="http://schemas.microsoft.com/office/drawing/2014/main" id="{2D7D2423-FA27-E74A-94EE-764C5A5594B0}"/>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41" name="Freeform 40">
            <a:extLst>
              <a:ext uri="{FF2B5EF4-FFF2-40B4-BE49-F238E27FC236}">
                <a16:creationId xmlns:a16="http://schemas.microsoft.com/office/drawing/2014/main" id="{B639A433-C430-8E4D-B97B-B201429EEE00}"/>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21" name="Picture 20" descr="Diagram&#10;&#10;Description automatically generated">
            <a:extLst>
              <a:ext uri="{FF2B5EF4-FFF2-40B4-BE49-F238E27FC236}">
                <a16:creationId xmlns:a16="http://schemas.microsoft.com/office/drawing/2014/main" id="{E58FBA3C-FAB7-7B43-AD77-862945716804}"/>
              </a:ext>
            </a:extLst>
          </p:cNvPr>
          <p:cNvPicPr>
            <a:picLocks/>
          </p:cNvPicPr>
          <p:nvPr/>
        </p:nvPicPr>
        <p:blipFill rotWithShape="1">
          <a:blip r:embed="rId5"/>
          <a:srcRect r="50000" b="52500"/>
          <a:stretch/>
        </p:blipFill>
        <p:spPr>
          <a:xfrm>
            <a:off x="1091567" y="4209284"/>
            <a:ext cx="1680000" cy="1200000"/>
          </a:xfrm>
          <a:prstGeom prst="rect">
            <a:avLst/>
          </a:prstGeom>
        </p:spPr>
      </p:pic>
      <p:pic>
        <p:nvPicPr>
          <p:cNvPr id="5" name="Picture 4" descr="A machine on the field&#10;&#10;Description automatically generated with low confidence">
            <a:extLst>
              <a:ext uri="{FF2B5EF4-FFF2-40B4-BE49-F238E27FC236}">
                <a16:creationId xmlns:a16="http://schemas.microsoft.com/office/drawing/2014/main" id="{D5DCB830-C0C8-0343-8311-CEFA1BF627C5}"/>
              </a:ext>
            </a:extLst>
          </p:cNvPr>
          <p:cNvPicPr>
            <a:picLocks/>
          </p:cNvPicPr>
          <p:nvPr/>
        </p:nvPicPr>
        <p:blipFill rotWithShape="1">
          <a:blip r:embed="rId6"/>
          <a:srcRect l="18219"/>
          <a:stretch/>
        </p:blipFill>
        <p:spPr>
          <a:xfrm>
            <a:off x="2771103" y="4209284"/>
            <a:ext cx="1711530" cy="1200000"/>
          </a:xfrm>
          <a:prstGeom prst="rect">
            <a:avLst/>
          </a:prstGeom>
        </p:spPr>
      </p:pic>
      <p:pic>
        <p:nvPicPr>
          <p:cNvPr id="7" name="Picture 6" descr="A picture containing factory, sky, building, outdoor&#10;&#10;Description automatically generated">
            <a:extLst>
              <a:ext uri="{FF2B5EF4-FFF2-40B4-BE49-F238E27FC236}">
                <a16:creationId xmlns:a16="http://schemas.microsoft.com/office/drawing/2014/main" id="{38AA265F-6D05-9247-8C82-42D99FCB77DB}"/>
              </a:ext>
            </a:extLst>
          </p:cNvPr>
          <p:cNvPicPr>
            <a:picLocks/>
          </p:cNvPicPr>
          <p:nvPr/>
        </p:nvPicPr>
        <p:blipFill>
          <a:blip r:embed="rId7"/>
          <a:stretch>
            <a:fillRect/>
          </a:stretch>
        </p:blipFill>
        <p:spPr>
          <a:xfrm>
            <a:off x="4497936" y="4205906"/>
            <a:ext cx="1680000" cy="1200000"/>
          </a:xfrm>
          <a:prstGeom prst="rect">
            <a:avLst/>
          </a:prstGeom>
        </p:spPr>
      </p:pic>
      <p:pic>
        <p:nvPicPr>
          <p:cNvPr id="27" name="Picture 26" descr="A picture containing red, outdoor, parked&#10;&#10;Description automatically generated">
            <a:extLst>
              <a:ext uri="{FF2B5EF4-FFF2-40B4-BE49-F238E27FC236}">
                <a16:creationId xmlns:a16="http://schemas.microsoft.com/office/drawing/2014/main" id="{AADC8ACD-0956-3F41-AB3B-025BC8199C1F}"/>
              </a:ext>
            </a:extLst>
          </p:cNvPr>
          <p:cNvPicPr>
            <a:picLocks/>
          </p:cNvPicPr>
          <p:nvPr/>
        </p:nvPicPr>
        <p:blipFill rotWithShape="1">
          <a:blip r:embed="rId8"/>
          <a:srcRect t="31658" b="19725"/>
          <a:stretch/>
        </p:blipFill>
        <p:spPr>
          <a:xfrm>
            <a:off x="6177473" y="4203314"/>
            <a:ext cx="1680000" cy="1200000"/>
          </a:xfrm>
          <a:prstGeom prst="rect">
            <a:avLst/>
          </a:prstGeom>
        </p:spPr>
      </p:pic>
      <p:pic>
        <p:nvPicPr>
          <p:cNvPr id="9" name="Picture 8" descr="A picture containing engine, white&#10;&#10;Description automatically generated">
            <a:extLst>
              <a:ext uri="{FF2B5EF4-FFF2-40B4-BE49-F238E27FC236}">
                <a16:creationId xmlns:a16="http://schemas.microsoft.com/office/drawing/2014/main" id="{74260764-4709-BE48-845D-2F9E6A351152}"/>
              </a:ext>
            </a:extLst>
          </p:cNvPr>
          <p:cNvPicPr>
            <a:picLocks/>
          </p:cNvPicPr>
          <p:nvPr/>
        </p:nvPicPr>
        <p:blipFill>
          <a:blip r:embed="rId9"/>
          <a:stretch>
            <a:fillRect/>
          </a:stretch>
        </p:blipFill>
        <p:spPr>
          <a:xfrm>
            <a:off x="7851753" y="4203350"/>
            <a:ext cx="1680000" cy="1200000"/>
          </a:xfrm>
          <a:prstGeom prst="rect">
            <a:avLst/>
          </a:prstGeom>
        </p:spPr>
      </p:pic>
      <p:pic>
        <p:nvPicPr>
          <p:cNvPr id="11" name="Picture 10" descr="A picture containing outdoor, sky, way, road&#10;&#10;Description automatically generated">
            <a:extLst>
              <a:ext uri="{FF2B5EF4-FFF2-40B4-BE49-F238E27FC236}">
                <a16:creationId xmlns:a16="http://schemas.microsoft.com/office/drawing/2014/main" id="{BF50CC9C-0943-534C-823F-F7834291A0A4}"/>
              </a:ext>
            </a:extLst>
          </p:cNvPr>
          <p:cNvPicPr>
            <a:picLocks/>
          </p:cNvPicPr>
          <p:nvPr/>
        </p:nvPicPr>
        <p:blipFill>
          <a:blip r:embed="rId10"/>
          <a:stretch>
            <a:fillRect/>
          </a:stretch>
        </p:blipFill>
        <p:spPr>
          <a:xfrm>
            <a:off x="9541800" y="4204029"/>
            <a:ext cx="1680000" cy="1200000"/>
          </a:xfrm>
          <a:prstGeom prst="rect">
            <a:avLst/>
          </a:prstGeom>
        </p:spPr>
      </p:pic>
      <p:sp>
        <p:nvSpPr>
          <p:cNvPr id="24" name="Google Shape;113;p16">
            <a:extLst>
              <a:ext uri="{FF2B5EF4-FFF2-40B4-BE49-F238E27FC236}">
                <a16:creationId xmlns:a16="http://schemas.microsoft.com/office/drawing/2014/main" id="{FD2D2CBF-7B86-9B43-BFB8-7505CAE087B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t>Lecture 3.2 – The energy chain</a:t>
            </a:r>
            <a:endParaRPr dirty="0"/>
          </a:p>
        </p:txBody>
      </p:sp>
      <p:sp>
        <p:nvSpPr>
          <p:cNvPr id="3" name="Slide Number Placeholder 5">
            <a:extLst>
              <a:ext uri="{FF2B5EF4-FFF2-40B4-BE49-F238E27FC236}">
                <a16:creationId xmlns:a16="http://schemas.microsoft.com/office/drawing/2014/main" id="{59F0874C-3DAB-483F-8DE0-55D7F9F6167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17" name="Oval 16">
            <a:extLst>
              <a:ext uri="{FF2B5EF4-FFF2-40B4-BE49-F238E27FC236}">
                <a16:creationId xmlns:a16="http://schemas.microsoft.com/office/drawing/2014/main" id="{8B39237F-A702-4746-8110-88952A4A5C95}"/>
              </a:ext>
            </a:extLst>
          </p:cNvPr>
          <p:cNvSpPr/>
          <p:nvPr/>
        </p:nvSpPr>
        <p:spPr>
          <a:xfrm>
            <a:off x="9053988" y="5154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1.mp3" descr="Track7_Lecture3_Slide11.mp3">
            <a:hlinkClick r:id="" action="ppaction://media"/>
            <a:extLst>
              <a:ext uri="{FF2B5EF4-FFF2-40B4-BE49-F238E27FC236}">
                <a16:creationId xmlns:a16="http://schemas.microsoft.com/office/drawing/2014/main" id="{0A4BA09E-C5F4-5D47-8565-3F81F04406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25353" y="586861"/>
            <a:ext cx="812800" cy="812800"/>
          </a:xfrm>
          <a:prstGeom prst="rect">
            <a:avLst/>
          </a:prstGeom>
        </p:spPr>
      </p:pic>
    </p:spTree>
    <p:extLst>
      <p:ext uri="{BB962C8B-B14F-4D97-AF65-F5344CB8AC3E}">
        <p14:creationId xmlns:p14="http://schemas.microsoft.com/office/powerpoint/2010/main" val="40731551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F0F8FCAF-17B5-9F4E-B11C-D33BFA171C9B}"/>
              </a:ext>
            </a:extLst>
          </p:cNvPr>
          <p:cNvSpPr>
            <a:spLocks noGrp="1"/>
          </p:cNvSpPr>
          <p:nvPr>
            <p:ph type="body" idx="13"/>
          </p:nvPr>
        </p:nvSpPr>
        <p:spPr>
          <a:xfrm>
            <a:off x="835939" y="1388089"/>
            <a:ext cx="7429688" cy="4262298"/>
          </a:xfrm>
        </p:spPr>
        <p:txBody>
          <a:bodyPr>
            <a:normAutofit lnSpcReduction="10000"/>
          </a:bodyPr>
          <a:lstStyle/>
          <a:p>
            <a:pPr marL="100965" eaLnBrk="1" fontAlgn="auto" hangingPunct="1">
              <a:lnSpc>
                <a:spcPct val="110000"/>
              </a:lnSpc>
              <a:spcBef>
                <a:spcPts val="1000"/>
              </a:spcBef>
              <a:buClr>
                <a:srgbClr val="333333"/>
              </a:buClr>
              <a:defRPr/>
            </a:pPr>
            <a:r>
              <a:rPr lang="en-GB" dirty="0"/>
              <a:t>An Energy Balance can be built to represent each step between energy flows in the energy chain:</a:t>
            </a:r>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100965" eaLnBrk="1" fontAlgn="auto" hangingPunct="1">
              <a:spcBef>
                <a:spcPts val="1000"/>
              </a:spcBef>
              <a:buClr>
                <a:srgbClr val="333333"/>
              </a:buClr>
              <a:defRPr/>
            </a:pPr>
            <a:r>
              <a:rPr lang="en-GB" dirty="0"/>
              <a:t>May be represented in:</a:t>
            </a:r>
          </a:p>
          <a:p>
            <a:pPr marL="608965" indent="-507365" eaLnBrk="1" fontAlgn="auto" hangingPunct="1">
              <a:spcBef>
                <a:spcPts val="1000"/>
              </a:spcBef>
              <a:buClr>
                <a:srgbClr val="333333"/>
              </a:buClr>
              <a:buFont typeface="Arial"/>
              <a:buChar char="•"/>
              <a:defRPr/>
            </a:pPr>
            <a:r>
              <a:rPr lang="en-GB" dirty="0"/>
              <a:t>Flow diagram </a:t>
            </a:r>
          </a:p>
          <a:p>
            <a:pPr marL="608965" indent="-507365" eaLnBrk="1" fontAlgn="auto" hangingPunct="1">
              <a:spcBef>
                <a:spcPts val="1000"/>
              </a:spcBef>
              <a:buClr>
                <a:srgbClr val="333333"/>
              </a:buClr>
              <a:buFont typeface="Arial"/>
              <a:buChar char="•"/>
              <a:defRPr/>
            </a:pPr>
            <a:r>
              <a:rPr lang="en-GB" dirty="0"/>
              <a:t>Matrix form (tables)</a:t>
            </a:r>
          </a:p>
          <a:p>
            <a:pPr marL="608965" indent="-507365" eaLnBrk="1" fontAlgn="auto" hangingPunct="1">
              <a:spcBef>
                <a:spcPts val="1000"/>
              </a:spcBef>
              <a:buClr>
                <a:srgbClr val="333333"/>
              </a:buClr>
              <a:buFont typeface="Arial"/>
              <a:buChar char="•"/>
              <a:defRPr/>
            </a:pPr>
            <a:endParaRPr lang="en-GB" dirty="0"/>
          </a:p>
          <a:p>
            <a:pPr marL="100965" eaLnBrk="1" fontAlgn="auto" hangingPunct="1">
              <a:spcBef>
                <a:spcPts val="1000"/>
              </a:spcBef>
              <a:buClr>
                <a:srgbClr val="333333"/>
              </a:buClr>
              <a:defRPr/>
            </a:pPr>
            <a:r>
              <a:rPr lang="en-GB" i="1" dirty="0"/>
              <a:t>More on this in lecture 3.4</a:t>
            </a:r>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194310"/>
            <a:endParaRPr lang="en-GB" dirty="0"/>
          </a:p>
        </p:txBody>
      </p:sp>
      <p:sp>
        <p:nvSpPr>
          <p:cNvPr id="14" name="Google Shape;113;p16">
            <a:extLst>
              <a:ext uri="{FF2B5EF4-FFF2-40B4-BE49-F238E27FC236}">
                <a16:creationId xmlns:a16="http://schemas.microsoft.com/office/drawing/2014/main" id="{F0DA64B6-2BDB-844C-BBB5-42EEFE2866D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15" name="Freeform 14">
            <a:extLst>
              <a:ext uri="{FF2B5EF4-FFF2-40B4-BE49-F238E27FC236}">
                <a16:creationId xmlns:a16="http://schemas.microsoft.com/office/drawing/2014/main" id="{1EAF3FF3-0AE0-264D-A6A6-B3FF10EF1BEA}"/>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16" name="Freeform 15">
            <a:extLst>
              <a:ext uri="{FF2B5EF4-FFF2-40B4-BE49-F238E27FC236}">
                <a16:creationId xmlns:a16="http://schemas.microsoft.com/office/drawing/2014/main" id="{5C7458B1-1443-2143-B275-69F126B6C7D2}"/>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17" name="Freeform 16">
            <a:extLst>
              <a:ext uri="{FF2B5EF4-FFF2-40B4-BE49-F238E27FC236}">
                <a16:creationId xmlns:a16="http://schemas.microsoft.com/office/drawing/2014/main" id="{9288011F-E539-0846-8977-EC4BF7EF0F99}"/>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8" name="Freeform 17">
            <a:extLst>
              <a:ext uri="{FF2B5EF4-FFF2-40B4-BE49-F238E27FC236}">
                <a16:creationId xmlns:a16="http://schemas.microsoft.com/office/drawing/2014/main" id="{12594855-EC6F-3843-8D8E-466C39BDB928}"/>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9" name="Freeform 18">
            <a:extLst>
              <a:ext uri="{FF2B5EF4-FFF2-40B4-BE49-F238E27FC236}">
                <a16:creationId xmlns:a16="http://schemas.microsoft.com/office/drawing/2014/main" id="{8BCE8D77-D4BA-684A-85EB-7875EA056315}"/>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21" name="Freeform 20">
            <a:extLst>
              <a:ext uri="{FF2B5EF4-FFF2-40B4-BE49-F238E27FC236}">
                <a16:creationId xmlns:a16="http://schemas.microsoft.com/office/drawing/2014/main" id="{7D315397-0B50-D244-B8CF-A48E08D1E174}"/>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 name="Slide Number Placeholder 5">
            <a:extLst>
              <a:ext uri="{FF2B5EF4-FFF2-40B4-BE49-F238E27FC236}">
                <a16:creationId xmlns:a16="http://schemas.microsoft.com/office/drawing/2014/main" id="{73189DA8-C6D7-445B-86E4-8C27543ED91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11" name="Oval 10">
            <a:extLst>
              <a:ext uri="{FF2B5EF4-FFF2-40B4-BE49-F238E27FC236}">
                <a16:creationId xmlns:a16="http://schemas.microsoft.com/office/drawing/2014/main" id="{CDDD72D0-21E3-A349-90AE-B6F62E987487}"/>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2.mp3" descr="Track7_Lecture3_Slide12.mp3">
            <a:hlinkClick r:id="" action="ppaction://media"/>
            <a:extLst>
              <a:ext uri="{FF2B5EF4-FFF2-40B4-BE49-F238E27FC236}">
                <a16:creationId xmlns:a16="http://schemas.microsoft.com/office/drawing/2014/main" id="{F89DDB5D-4E67-A64E-977A-60EA0CE903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8822" y="742104"/>
            <a:ext cx="812800" cy="812800"/>
          </a:xfrm>
          <a:prstGeom prst="rect">
            <a:avLst/>
          </a:prstGeom>
        </p:spPr>
      </p:pic>
    </p:spTree>
    <p:extLst>
      <p:ext uri="{BB962C8B-B14F-4D97-AF65-F5344CB8AC3E}">
        <p14:creationId xmlns:p14="http://schemas.microsoft.com/office/powerpoint/2010/main" val="28911535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206EBB5-513A-0447-B940-C7FD6C4CCBFE}"/>
                  </a:ext>
                </a:extLst>
              </p:cNvPr>
              <p:cNvSpPr>
                <a:spLocks noGrp="1"/>
              </p:cNvSpPr>
              <p:nvPr>
                <p:ph type="body" idx="13"/>
              </p:nvPr>
            </p:nvSpPr>
            <p:spPr>
              <a:xfrm>
                <a:off x="714107" y="1469378"/>
                <a:ext cx="6256965" cy="4763734"/>
              </a:xfrm>
            </p:spPr>
            <p:txBody>
              <a:bodyPr>
                <a:normAutofit fontScale="70000" lnSpcReduction="20000"/>
              </a:bodyPr>
              <a:lstStyle/>
              <a:p>
                <a:pPr eaLnBrk="1" fontAlgn="auto" hangingPunct="1">
                  <a:lnSpc>
                    <a:spcPct val="100000"/>
                  </a:lnSpc>
                  <a:spcBef>
                    <a:spcPts val="1000"/>
                  </a:spcBef>
                  <a:buClr>
                    <a:srgbClr val="333333"/>
                  </a:buClr>
                  <a:defRPr/>
                </a:pPr>
                <a:r>
                  <a:rPr lang="en-GB" sz="2400" b="1" dirty="0">
                    <a:solidFill>
                      <a:schemeClr val="accent5">
                        <a:lumMod val="60000"/>
                        <a:lumOff val="40000"/>
                      </a:schemeClr>
                    </a:solidFill>
                  </a:rPr>
                  <a:t>Energy data can be represented in several forms</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sz="2600" dirty="0"/>
                  <a:t>Physical units</a:t>
                </a:r>
              </a:p>
              <a:p>
                <a:pPr lvl="3" eaLnBrk="1" fontAlgn="auto" hangingPunct="1">
                  <a:lnSpc>
                    <a:spcPct val="100000"/>
                  </a:lnSpc>
                  <a:spcBef>
                    <a:spcPts val="1000"/>
                  </a:spcBef>
                  <a:buClr>
                    <a:srgbClr val="333333"/>
                  </a:buClr>
                  <a:buSzPts val="1300"/>
                  <a:defRPr/>
                </a:pPr>
                <a:r>
                  <a:rPr lang="en-GB" sz="2600" dirty="0"/>
                  <a:t>Coal: Tons [t]</a:t>
                </a:r>
              </a:p>
              <a:p>
                <a:pPr lvl="3" eaLnBrk="1" fontAlgn="auto" hangingPunct="1">
                  <a:lnSpc>
                    <a:spcPct val="100000"/>
                  </a:lnSpc>
                  <a:spcBef>
                    <a:spcPts val="1000"/>
                  </a:spcBef>
                  <a:buClr>
                    <a:srgbClr val="333333"/>
                  </a:buClr>
                  <a:buSzPts val="1300"/>
                  <a:defRPr/>
                </a:pPr>
                <a:r>
                  <a:rPr lang="en-GB" sz="2600" dirty="0"/>
                  <a:t>Petroleum products: Barrel</a:t>
                </a:r>
              </a:p>
              <a:p>
                <a:pPr lvl="3" eaLnBrk="1" fontAlgn="auto" hangingPunct="1">
                  <a:lnSpc>
                    <a:spcPct val="100000"/>
                  </a:lnSpc>
                  <a:spcBef>
                    <a:spcPts val="1000"/>
                  </a:spcBef>
                  <a:buClr>
                    <a:srgbClr val="333333"/>
                  </a:buClr>
                  <a:buSzPts val="1300"/>
                  <a:defRPr/>
                </a:pPr>
                <a:r>
                  <a:rPr lang="en-GB" sz="2600" dirty="0"/>
                  <a:t>Electricity: Kilowatt-hours [kWh]</a:t>
                </a:r>
              </a:p>
              <a:p>
                <a:pPr lvl="3" eaLnBrk="1" fontAlgn="auto" hangingPunct="1">
                  <a:lnSpc>
                    <a:spcPct val="100000"/>
                  </a:lnSpc>
                  <a:spcBef>
                    <a:spcPts val="1000"/>
                  </a:spcBef>
                  <a:buClr>
                    <a:srgbClr val="333333"/>
                  </a:buClr>
                  <a:buSzPts val="1300"/>
                  <a:defRPr/>
                </a:pPr>
                <a:r>
                  <a:rPr lang="en-GB" sz="2600" dirty="0"/>
                  <a:t>Natural gas: Cubic metres [m³]</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GB" sz="2600" dirty="0"/>
                  <a:t>Energy units</a:t>
                </a:r>
              </a:p>
              <a:p>
                <a:pPr lvl="3" eaLnBrk="1" fontAlgn="auto" hangingPunct="1">
                  <a:lnSpc>
                    <a:spcPct val="120000"/>
                  </a:lnSpc>
                  <a:spcBef>
                    <a:spcPts val="1000"/>
                  </a:spcBef>
                  <a:buClr>
                    <a:srgbClr val="333333"/>
                  </a:buClr>
                  <a:buSzPts val="1300"/>
                  <a:defRPr/>
                </a:pPr>
                <a:r>
                  <a:rPr lang="en-US" sz="2600" dirty="0"/>
                  <a:t>Gigajoules [GJ], </a:t>
                </a:r>
                <a:r>
                  <a:rPr lang="en-US" sz="2600" dirty="0" err="1"/>
                  <a:t>Tonnes</a:t>
                </a:r>
                <a:r>
                  <a:rPr lang="en-US" sz="2600" dirty="0"/>
                  <a:t> of oil equivalent [toe], </a:t>
                </a:r>
                <a:r>
                  <a:rPr lang="en-US" sz="2600" dirty="0" err="1"/>
                  <a:t>Teracalories</a:t>
                </a:r>
                <a:r>
                  <a:rPr lang="en-US" sz="2600" dirty="0"/>
                  <a:t> [</a:t>
                </a:r>
                <a:r>
                  <a:rPr lang="en-US" sz="2600" dirty="0" err="1"/>
                  <a:t>Tcal</a:t>
                </a:r>
                <a:r>
                  <a:rPr lang="en-US" sz="2600" dirty="0"/>
                  <a:t>]</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US" sz="2600" dirty="0"/>
                  <a:t>Conversion between physical and energy unit: Energy content (EC)</a:t>
                </a:r>
              </a:p>
              <a:p>
                <a:pPr lvl="3" eaLnBrk="1" fontAlgn="auto" hangingPunct="1">
                  <a:lnSpc>
                    <a:spcPct val="100000"/>
                  </a:lnSpc>
                  <a:spcBef>
                    <a:spcPts val="1000"/>
                  </a:spcBef>
                  <a:buClr>
                    <a:srgbClr val="333333"/>
                  </a:buClr>
                  <a:buSzPts val="1300"/>
                  <a:defRPr/>
                </a:pPr>
                <a:r>
                  <a:rPr lang="en-GB" sz="2600" dirty="0"/>
                  <a:t>For example, </a:t>
                </a:r>
                <a14:m>
                  <m:oMath xmlns:m="http://schemas.openxmlformats.org/officeDocument/2006/math">
                    <m:sSub>
                      <m:sSubPr>
                        <m:ctrlPr>
                          <a:rPr lang="en-GB" sz="2600" i="1">
                            <a:latin typeface="Cambria Math" panose="02040503050406030204" pitchFamily="18" charset="0"/>
                          </a:rPr>
                        </m:ctrlPr>
                      </m:sSubPr>
                      <m:e>
                        <m:r>
                          <m:rPr>
                            <m:sty m:val="p"/>
                          </m:rPr>
                          <a:rPr lang="en-GB" sz="2600">
                            <a:latin typeface="Cambria Math" panose="02040503050406030204" pitchFamily="18" charset="0"/>
                          </a:rPr>
                          <m:t>EC</m:t>
                        </m:r>
                      </m:e>
                      <m:sub>
                        <m:r>
                          <a:rPr lang="en-GB" sz="2600">
                            <a:latin typeface="Cambria Math" panose="02040503050406030204" pitchFamily="18" charset="0"/>
                          </a:rPr>
                          <m:t>𝑐𝑜𝑎𝑙</m:t>
                        </m:r>
                      </m:sub>
                    </m:sSub>
                    <m:r>
                      <a:rPr lang="en-GB" sz="2600">
                        <a:latin typeface="Cambria Math" panose="02040503050406030204" pitchFamily="18" charset="0"/>
                      </a:rPr>
                      <m:t>=25</m:t>
                    </m:r>
                    <m:f>
                      <m:fPr>
                        <m:ctrlPr>
                          <a:rPr lang="en-GB" sz="2600" i="1">
                            <a:latin typeface="Cambria Math" panose="02040503050406030204" pitchFamily="18" charset="0"/>
                          </a:rPr>
                        </m:ctrlPr>
                      </m:fPr>
                      <m:num>
                        <m:r>
                          <a:rPr lang="en-GB" sz="2600">
                            <a:latin typeface="Cambria Math" panose="02040503050406030204" pitchFamily="18" charset="0"/>
                          </a:rPr>
                          <m:t>𝐺𝐽</m:t>
                        </m:r>
                      </m:num>
                      <m:den>
                        <m:r>
                          <a:rPr lang="en-GB" sz="2600">
                            <a:latin typeface="Cambria Math" panose="02040503050406030204" pitchFamily="18" charset="0"/>
                          </a:rPr>
                          <m:t>𝑡𝑜𝑛</m:t>
                        </m:r>
                      </m:den>
                    </m:f>
                  </m:oMath>
                </a14:m>
                <a:endParaRPr lang="en-US" sz="2600" dirty="0"/>
              </a:p>
            </p:txBody>
          </p:sp>
        </mc:Choice>
        <mc:Fallback xmlns="">
          <p:sp>
            <p:nvSpPr>
              <p:cNvPr id="2" name="Text Placeholder 1">
                <a:extLst>
                  <a:ext uri="{FF2B5EF4-FFF2-40B4-BE49-F238E27FC236}">
                    <a16:creationId xmlns:a16="http://schemas.microsoft.com/office/drawing/2014/main" id="{1206EBB5-513A-0447-B940-C7FD6C4CCBFE}"/>
                  </a:ext>
                </a:extLst>
              </p:cNvPr>
              <p:cNvSpPr>
                <a:spLocks noGrp="1" noRot="1" noChangeAspect="1" noMove="1" noResize="1" noEditPoints="1" noAdjustHandles="1" noChangeArrowheads="1" noChangeShapeType="1" noTextEdit="1"/>
              </p:cNvSpPr>
              <p:nvPr>
                <p:ph type="body" idx="13"/>
              </p:nvPr>
            </p:nvSpPr>
            <p:spPr>
              <a:xfrm>
                <a:off x="714107" y="1469378"/>
                <a:ext cx="6256965" cy="4763734"/>
              </a:xfrm>
              <a:blipFill>
                <a:blip r:embed="rId5"/>
                <a:stretch>
                  <a:fillRect l="-202" r="-1417"/>
                </a:stretch>
              </a:blipFill>
            </p:spPr>
            <p:txBody>
              <a:bodyPr/>
              <a:lstStyle/>
              <a:p>
                <a:r>
                  <a:rPr lang="en-US">
                    <a:noFill/>
                  </a:rPr>
                  <a:t> </a:t>
                </a:r>
              </a:p>
            </p:txBody>
          </p:sp>
        </mc:Fallback>
      </mc:AlternateContent>
      <p:sp>
        <p:nvSpPr>
          <p:cNvPr id="13" name="Text Box 8">
            <a:extLst>
              <a:ext uri="{FF2B5EF4-FFF2-40B4-BE49-F238E27FC236}">
                <a16:creationId xmlns:a16="http://schemas.microsoft.com/office/drawing/2014/main" id="{9B1D068B-055D-5E45-9732-DCB662EC1DCD}"/>
              </a:ext>
            </a:extLst>
          </p:cNvPr>
          <p:cNvSpPr txBox="1">
            <a:spLocks noChangeArrowheads="1"/>
          </p:cNvSpPr>
          <p:nvPr/>
        </p:nvSpPr>
        <p:spPr bwMode="auto">
          <a:xfrm>
            <a:off x="9293557" y="1663975"/>
            <a:ext cx="2371237" cy="34199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dirty="0">
                <a:latin typeface="Open Sans Light" panose="020B0306030504020204" pitchFamily="34" charset="0"/>
                <a:ea typeface="Open Sans Light" panose="020B0306030504020204" pitchFamily="34" charset="0"/>
                <a:cs typeface="Open Sans Light" panose="020B0306030504020204" pitchFamily="34" charset="0"/>
              </a:rPr>
              <a:t>Barrels of oil</a:t>
            </a:r>
          </a:p>
        </p:txBody>
      </p:sp>
      <p:sp>
        <p:nvSpPr>
          <p:cNvPr id="19" name="Text Box 14">
            <a:extLst>
              <a:ext uri="{FF2B5EF4-FFF2-40B4-BE49-F238E27FC236}">
                <a16:creationId xmlns:a16="http://schemas.microsoft.com/office/drawing/2014/main" id="{0B72000E-D92F-7D41-89CD-1100FC66C6F5}"/>
              </a:ext>
            </a:extLst>
          </p:cNvPr>
          <p:cNvSpPr txBox="1">
            <a:spLocks noChangeArrowheads="1"/>
          </p:cNvSpPr>
          <p:nvPr/>
        </p:nvSpPr>
        <p:spPr bwMode="gray">
          <a:xfrm>
            <a:off x="9746727" y="4089985"/>
            <a:ext cx="1464897" cy="41445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r>
              <a:rPr lang="en-GB" dirty="0">
                <a:latin typeface="Open Sans Light" panose="020B0306030504020204" pitchFamily="34" charset="0"/>
                <a:ea typeface="Open Sans Light" panose="020B0306030504020204" pitchFamily="34" charset="0"/>
                <a:cs typeface="Open Sans Light" panose="020B0306030504020204" pitchFamily="34" charset="0"/>
              </a:rPr>
              <a:t>m³ of gas</a:t>
            </a:r>
          </a:p>
        </p:txBody>
      </p:sp>
      <p:sp>
        <p:nvSpPr>
          <p:cNvPr id="22" name="Text Box 17">
            <a:extLst>
              <a:ext uri="{FF2B5EF4-FFF2-40B4-BE49-F238E27FC236}">
                <a16:creationId xmlns:a16="http://schemas.microsoft.com/office/drawing/2014/main" id="{ACB5E966-C131-064F-B6BE-0C4BE4A3CB34}"/>
              </a:ext>
            </a:extLst>
          </p:cNvPr>
          <p:cNvSpPr txBox="1">
            <a:spLocks noChangeArrowheads="1"/>
          </p:cNvSpPr>
          <p:nvPr/>
        </p:nvSpPr>
        <p:spPr bwMode="gray">
          <a:xfrm>
            <a:off x="7373799" y="1690308"/>
            <a:ext cx="1727201"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Tons of coal</a:t>
            </a:r>
          </a:p>
        </p:txBody>
      </p:sp>
      <p:pic>
        <p:nvPicPr>
          <p:cNvPr id="3" name="Picture 2">
            <a:extLst>
              <a:ext uri="{FF2B5EF4-FFF2-40B4-BE49-F238E27FC236}">
                <a16:creationId xmlns:a16="http://schemas.microsoft.com/office/drawing/2014/main" id="{EBEE02ED-9DB3-1A49-9CCA-5036489E16DE}"/>
              </a:ext>
            </a:extLst>
          </p:cNvPr>
          <p:cNvPicPr>
            <a:picLocks noChangeAspect="1"/>
          </p:cNvPicPr>
          <p:nvPr/>
        </p:nvPicPr>
        <p:blipFill>
          <a:blip r:embed="rId6"/>
          <a:stretch>
            <a:fillRect/>
          </a:stretch>
        </p:blipFill>
        <p:spPr>
          <a:xfrm>
            <a:off x="7202283" y="2141160"/>
            <a:ext cx="2070232" cy="137880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D53D08D-CAD0-944A-A37A-A3350100DB81}"/>
              </a:ext>
            </a:extLst>
          </p:cNvPr>
          <p:cNvPicPr>
            <a:picLocks noChangeAspect="1"/>
          </p:cNvPicPr>
          <p:nvPr/>
        </p:nvPicPr>
        <p:blipFill>
          <a:blip r:embed="rId7"/>
          <a:stretch>
            <a:fillRect/>
          </a:stretch>
        </p:blipFill>
        <p:spPr>
          <a:xfrm>
            <a:off x="7689541" y="4548798"/>
            <a:ext cx="1095716" cy="1608604"/>
          </a:xfrm>
          <a:prstGeom prst="rect">
            <a:avLst/>
          </a:prstGeom>
        </p:spPr>
      </p:pic>
      <p:pic>
        <p:nvPicPr>
          <p:cNvPr id="9" name="Picture 8" descr="A picture containing grass, sky, outdoor, building&#10;&#10;Description automatically generated">
            <a:extLst>
              <a:ext uri="{FF2B5EF4-FFF2-40B4-BE49-F238E27FC236}">
                <a16:creationId xmlns:a16="http://schemas.microsoft.com/office/drawing/2014/main" id="{D29ABB64-3804-7D49-8EFB-93DBE979FA5B}"/>
              </a:ext>
            </a:extLst>
          </p:cNvPr>
          <p:cNvPicPr>
            <a:picLocks noChangeAspect="1"/>
          </p:cNvPicPr>
          <p:nvPr/>
        </p:nvPicPr>
        <p:blipFill rotWithShape="1">
          <a:blip r:embed="rId8"/>
          <a:srcRect l="1132" r="9019"/>
          <a:stretch/>
        </p:blipFill>
        <p:spPr>
          <a:xfrm>
            <a:off x="9424744" y="4725730"/>
            <a:ext cx="2108863" cy="1254739"/>
          </a:xfrm>
          <a:prstGeom prst="rect">
            <a:avLst/>
          </a:prstGeom>
        </p:spPr>
      </p:pic>
      <p:pic>
        <p:nvPicPr>
          <p:cNvPr id="25" name="Picture 24" descr="A picture containing indoor, dark&#10;&#10;Description automatically generated">
            <a:extLst>
              <a:ext uri="{FF2B5EF4-FFF2-40B4-BE49-F238E27FC236}">
                <a16:creationId xmlns:a16="http://schemas.microsoft.com/office/drawing/2014/main" id="{426928CE-2CB5-404D-89E8-929958262F73}"/>
              </a:ext>
            </a:extLst>
          </p:cNvPr>
          <p:cNvPicPr>
            <a:picLocks noChangeAspect="1"/>
          </p:cNvPicPr>
          <p:nvPr/>
        </p:nvPicPr>
        <p:blipFill rotWithShape="1">
          <a:blip r:embed="rId9"/>
          <a:srcRect t="21997" r="14075" b="16316"/>
          <a:stretch/>
        </p:blipFill>
        <p:spPr>
          <a:xfrm>
            <a:off x="9424743" y="2119054"/>
            <a:ext cx="2108864" cy="1514000"/>
          </a:xfrm>
          <a:prstGeom prst="rect">
            <a:avLst/>
          </a:prstGeom>
        </p:spPr>
      </p:pic>
      <p:sp>
        <p:nvSpPr>
          <p:cNvPr id="26" name="Text Box 17">
            <a:extLst>
              <a:ext uri="{FF2B5EF4-FFF2-40B4-BE49-F238E27FC236}">
                <a16:creationId xmlns:a16="http://schemas.microsoft.com/office/drawing/2014/main" id="{7363C73A-B821-DC46-B8FA-AB4D609C8337}"/>
              </a:ext>
            </a:extLst>
          </p:cNvPr>
          <p:cNvSpPr txBox="1">
            <a:spLocks noChangeArrowheads="1"/>
          </p:cNvSpPr>
          <p:nvPr/>
        </p:nvSpPr>
        <p:spPr bwMode="gray">
          <a:xfrm>
            <a:off x="7010247" y="4089985"/>
            <a:ext cx="2454305"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kWh of electricity</a:t>
            </a:r>
          </a:p>
        </p:txBody>
      </p:sp>
      <p:sp>
        <p:nvSpPr>
          <p:cNvPr id="14" name="Google Shape;113;p16">
            <a:extLst>
              <a:ext uri="{FF2B5EF4-FFF2-40B4-BE49-F238E27FC236}">
                <a16:creationId xmlns:a16="http://schemas.microsoft.com/office/drawing/2014/main" id="{D109C750-0B76-9447-880B-A2513F0D9DDB}"/>
              </a:ext>
            </a:extLst>
          </p:cNvPr>
          <p:cNvSpPr txBox="1">
            <a:spLocks/>
          </p:cNvSpPr>
          <p:nvPr/>
        </p:nvSpPr>
        <p:spPr bwMode="auto">
          <a:xfrm>
            <a:off x="836772" y="223472"/>
            <a:ext cx="812776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4" name="Slide Number Placeholder 5">
            <a:extLst>
              <a:ext uri="{FF2B5EF4-FFF2-40B4-BE49-F238E27FC236}">
                <a16:creationId xmlns:a16="http://schemas.microsoft.com/office/drawing/2014/main" id="{B9FA9701-D506-41E2-8CA7-63078DE735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
        <p:nvSpPr>
          <p:cNvPr id="15" name="Oval 14">
            <a:extLst>
              <a:ext uri="{FF2B5EF4-FFF2-40B4-BE49-F238E27FC236}">
                <a16:creationId xmlns:a16="http://schemas.microsoft.com/office/drawing/2014/main" id="{7B43B625-A891-CD40-97BA-A8EFCAAFF739}"/>
              </a:ext>
            </a:extLst>
          </p:cNvPr>
          <p:cNvSpPr/>
          <p:nvPr/>
        </p:nvSpPr>
        <p:spPr>
          <a:xfrm>
            <a:off x="8742802" y="6154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13.mp3" descr="Track7_Lecture3_Slide13.mp3">
            <a:hlinkClick r:id="" action="ppaction://media"/>
            <a:extLst>
              <a:ext uri="{FF2B5EF4-FFF2-40B4-BE49-F238E27FC236}">
                <a16:creationId xmlns:a16="http://schemas.microsoft.com/office/drawing/2014/main" id="{6310D606-2EB9-D944-8106-1746BA2460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14167" y="686783"/>
            <a:ext cx="812800" cy="812800"/>
          </a:xfrm>
          <a:prstGeom prst="rect">
            <a:avLst/>
          </a:prstGeom>
        </p:spPr>
      </p:pic>
    </p:spTree>
    <p:extLst>
      <p:ext uri="{BB962C8B-B14F-4D97-AF65-F5344CB8AC3E}">
        <p14:creationId xmlns:p14="http://schemas.microsoft.com/office/powerpoint/2010/main" val="16350192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A0B41032-0F7F-C14B-8219-DCD44BAAA825}"/>
              </a:ext>
            </a:extLst>
          </p:cNvPr>
          <p:cNvSpPr>
            <a:spLocks noGrp="1"/>
          </p:cNvSpPr>
          <p:nvPr>
            <p:ph type="body" idx="13"/>
          </p:nvPr>
        </p:nvSpPr>
        <p:spPr>
          <a:xfrm>
            <a:off x="929945" y="1533371"/>
            <a:ext cx="10657088" cy="618246"/>
          </a:xfrm>
        </p:spPr>
        <p:txBody>
          <a:bodyPr/>
          <a:lstStyle/>
          <a:p>
            <a:pPr marL="101598" eaLnBrk="1" fontAlgn="auto" hangingPunct="1">
              <a:spcBef>
                <a:spcPts val="1000"/>
              </a:spcBef>
              <a:buClr>
                <a:srgbClr val="333333"/>
              </a:buClr>
              <a:defRPr/>
            </a:pPr>
            <a:r>
              <a:rPr lang="en-US" dirty="0"/>
              <a:t>Energy data can be represented in several forms, in different physical and energy units</a:t>
            </a:r>
            <a:endParaRPr lang="en-GB" dirty="0"/>
          </a:p>
          <a:p>
            <a:endParaRPr lang="en-GB" dirty="0"/>
          </a:p>
        </p:txBody>
      </p:sp>
      <p:sp>
        <p:nvSpPr>
          <p:cNvPr id="10" name="Google Shape;115;p16">
            <a:extLst>
              <a:ext uri="{FF2B5EF4-FFF2-40B4-BE49-F238E27FC236}">
                <a16:creationId xmlns:a16="http://schemas.microsoft.com/office/drawing/2014/main" id="{8C126A44-EEBC-AF45-B9B0-1572796CE6B2}"/>
              </a:ext>
            </a:extLst>
          </p:cNvPr>
          <p:cNvSpPr txBox="1"/>
          <p:nvPr/>
        </p:nvSpPr>
        <p:spPr>
          <a:xfrm>
            <a:off x="1091566" y="2085434"/>
            <a:ext cx="10657089" cy="4247701"/>
          </a:xfrm>
          <a:prstGeom prst="rect">
            <a:avLst/>
          </a:prstGeom>
          <a:noFill/>
          <a:ln>
            <a:noFill/>
          </a:ln>
        </p:spPr>
        <p:txBody>
          <a:bodyPr spcFirstLastPara="1" wrap="square" lIns="121900" tIns="60933" rIns="121900" bIns="60933" anchor="t" anchorCtr="0">
            <a:noAutofit/>
          </a:bodyPr>
          <a:lstStyle/>
          <a:p>
            <a:pPr marL="380990" lvl="3"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r>
              <a:rPr lang="en-GB" sz="1600">
                <a:latin typeface="Open Sans" panose="020B0606030504020204" pitchFamily="34" charset="0"/>
                <a:cs typeface="Open Sans" panose="020B0606030504020204" pitchFamily="34" charset="0"/>
              </a:rPr>
              <a:t>     </a:t>
            </a:r>
          </a:p>
          <a:p>
            <a:r>
              <a:rPr lang="en-GB" sz="1600">
                <a:latin typeface="Open Sans" panose="020B0606030504020204" pitchFamily="34" charset="0"/>
                <a:cs typeface="Open Sans" panose="020B0606030504020204" pitchFamily="34" charset="0"/>
              </a:rPr>
              <a:t>  </a:t>
            </a:r>
          </a:p>
          <a:p>
            <a:endParaRPr lang="en-GB" sz="160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1600">
              <a:latin typeface="Open Sans" panose="020B0606030504020204" pitchFamily="34" charset="0"/>
              <a:cs typeface="Open Sans" panose="020B0606030504020204" pitchFamily="34" charset="0"/>
            </a:endParaRPr>
          </a:p>
        </p:txBody>
      </p:sp>
      <p:graphicFrame>
        <p:nvGraphicFramePr>
          <p:cNvPr id="23" name="Object 22">
            <a:extLst>
              <a:ext uri="{FF2B5EF4-FFF2-40B4-BE49-F238E27FC236}">
                <a16:creationId xmlns:a16="http://schemas.microsoft.com/office/drawing/2014/main" id="{DC1BC131-FF63-5946-9057-D296F9BB9A32}"/>
              </a:ext>
            </a:extLst>
          </p:cNvPr>
          <p:cNvGraphicFramePr>
            <a:graphicFrameLocks noChangeAspect="1"/>
          </p:cNvGraphicFramePr>
          <p:nvPr>
            <p:extLst>
              <p:ext uri="{D42A27DB-BD31-4B8C-83A1-F6EECF244321}">
                <p14:modId xmlns:p14="http://schemas.microsoft.com/office/powerpoint/2010/main" val="4003323293"/>
              </p:ext>
            </p:extLst>
          </p:nvPr>
        </p:nvGraphicFramePr>
        <p:xfrm>
          <a:off x="1833530" y="2590444"/>
          <a:ext cx="8190839" cy="3435041"/>
        </p:xfrm>
        <a:graphic>
          <a:graphicData uri="http://schemas.openxmlformats.org/presentationml/2006/ole">
            <mc:AlternateContent xmlns:mc="http://schemas.openxmlformats.org/markup-compatibility/2006">
              <mc:Choice xmlns:v="urn:schemas-microsoft-com:vml" Requires="v">
                <p:oleObj spid="_x0000_s43027" name="Worksheet" r:id="rId6" imgW="10261600" imgH="4305300" progId="Excel.Sheet.12">
                  <p:embed/>
                </p:oleObj>
              </mc:Choice>
              <mc:Fallback>
                <p:oleObj name="Worksheet" r:id="rId6" imgW="10261600" imgH="4305300" progId="Excel.Sheet.12">
                  <p:embed/>
                  <p:pic>
                    <p:nvPicPr>
                      <p:cNvPr id="23" name="Object 22">
                        <a:extLst>
                          <a:ext uri="{FF2B5EF4-FFF2-40B4-BE49-F238E27FC236}">
                            <a16:creationId xmlns:a16="http://schemas.microsoft.com/office/drawing/2014/main" id="{DC1BC131-FF63-5946-9057-D296F9BB9A32}"/>
                          </a:ext>
                        </a:extLst>
                      </p:cNvPr>
                      <p:cNvPicPr/>
                      <p:nvPr/>
                    </p:nvPicPr>
                    <p:blipFill>
                      <a:blip r:embed="rId7"/>
                      <a:stretch>
                        <a:fillRect/>
                      </a:stretch>
                    </p:blipFill>
                    <p:spPr>
                      <a:xfrm>
                        <a:off x="1833530" y="2590444"/>
                        <a:ext cx="8190839" cy="343504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E6A15C9-E435-D842-9983-CEC9CC9DEBC6}"/>
              </a:ext>
            </a:extLst>
          </p:cNvPr>
          <p:cNvSpPr txBox="1"/>
          <p:nvPr/>
        </p:nvSpPr>
        <p:spPr>
          <a:xfrm>
            <a:off x="6299105" y="2199196"/>
            <a:ext cx="3663182" cy="369332"/>
          </a:xfrm>
          <a:prstGeom prst="rect">
            <a:avLst/>
          </a:prstGeom>
          <a:noFill/>
        </p:spPr>
        <p:txBody>
          <a:bodyPr wrap="none" rtlCol="0">
            <a:spAutoFit/>
          </a:bodyPr>
          <a:lstStyle/>
          <a:p>
            <a:r>
              <a:rPr lang="en-US">
                <a:latin typeface="Open Sans" panose="020B0606030504020204" pitchFamily="34" charset="0"/>
                <a:cs typeface="Open Sans" panose="020B0606030504020204" pitchFamily="34" charset="0"/>
              </a:rPr>
              <a:t>Example :  1MJ   =     0.2778  kWh</a:t>
            </a:r>
            <a:endParaRPr lang="en-GB">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3AC3D9A2-745E-BF49-9771-4A4B31017A28}"/>
              </a:ext>
            </a:extLst>
          </p:cNvPr>
          <p:cNvSpPr/>
          <p:nvPr/>
        </p:nvSpPr>
        <p:spPr>
          <a:xfrm>
            <a:off x="6525855" y="3121351"/>
            <a:ext cx="617159"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CE4AF614-7DEF-F243-88EC-6C8B49BDE7F2}"/>
              </a:ext>
            </a:extLst>
          </p:cNvPr>
          <p:cNvSpPr/>
          <p:nvPr/>
        </p:nvSpPr>
        <p:spPr>
          <a:xfrm>
            <a:off x="1833529" y="3121351"/>
            <a:ext cx="664431"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6740C35-B11D-3241-A8C5-102A3CB910E7}"/>
              </a:ext>
            </a:extLst>
          </p:cNvPr>
          <p:cNvSpPr/>
          <p:nvPr/>
        </p:nvSpPr>
        <p:spPr>
          <a:xfrm>
            <a:off x="6535932" y="2600517"/>
            <a:ext cx="617157" cy="245633"/>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3294F146-C37A-414D-82C6-E326F04F43EC}"/>
              </a:ext>
            </a:extLst>
          </p:cNvPr>
          <p:cNvGrpSpPr/>
          <p:nvPr/>
        </p:nvGrpSpPr>
        <p:grpSpPr>
          <a:xfrm>
            <a:off x="1022412" y="2467564"/>
            <a:ext cx="857927" cy="1034767"/>
            <a:chOff x="72908" y="1224690"/>
            <a:chExt cx="643445" cy="776075"/>
          </a:xfrm>
        </p:grpSpPr>
        <p:cxnSp>
          <p:nvCxnSpPr>
            <p:cNvPr id="30" name="Straight Arrow Connector 29">
              <a:extLst>
                <a:ext uri="{FF2B5EF4-FFF2-40B4-BE49-F238E27FC236}">
                  <a16:creationId xmlns:a16="http://schemas.microsoft.com/office/drawing/2014/main" id="{0A1E6136-743A-114B-9F67-EC04222A10AB}"/>
                </a:ext>
              </a:extLst>
            </p:cNvPr>
            <p:cNvCxnSpPr>
              <a:stCxn id="31" idx="2"/>
            </p:cNvCxnSpPr>
            <p:nvPr/>
          </p:nvCxnSpPr>
          <p:spPr>
            <a:xfrm flipH="1">
              <a:off x="384855" y="1540113"/>
              <a:ext cx="9775" cy="46065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3B55664-EC22-C441-85B2-6DA9DEAF2027}"/>
                </a:ext>
              </a:extLst>
            </p:cNvPr>
            <p:cNvSpPr txBox="1"/>
            <p:nvPr/>
          </p:nvSpPr>
          <p:spPr>
            <a:xfrm>
              <a:off x="72908" y="1224690"/>
              <a:ext cx="643445"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From</a:t>
              </a:r>
              <a:endParaRPr lang="en-GB" sz="2133">
                <a:latin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7F1577F7-92B4-0245-9C8E-2B10CB83C387}"/>
              </a:ext>
            </a:extLst>
          </p:cNvPr>
          <p:cNvGrpSpPr/>
          <p:nvPr/>
        </p:nvGrpSpPr>
        <p:grpSpPr>
          <a:xfrm>
            <a:off x="1805499" y="2211949"/>
            <a:ext cx="1394483" cy="420564"/>
            <a:chOff x="320782" y="1409355"/>
            <a:chExt cx="1045862" cy="315423"/>
          </a:xfrm>
        </p:grpSpPr>
        <p:cxnSp>
          <p:nvCxnSpPr>
            <p:cNvPr id="33" name="Straight Arrow Connector 32">
              <a:extLst>
                <a:ext uri="{FF2B5EF4-FFF2-40B4-BE49-F238E27FC236}">
                  <a16:creationId xmlns:a16="http://schemas.microsoft.com/office/drawing/2014/main" id="{C740FEA2-9355-754A-A1B9-9272F296723B}"/>
                </a:ext>
              </a:extLst>
            </p:cNvPr>
            <p:cNvCxnSpPr/>
            <p:nvPr/>
          </p:nvCxnSpPr>
          <p:spPr>
            <a:xfrm>
              <a:off x="890082" y="1594022"/>
              <a:ext cx="47656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262E86-5837-0440-A830-79484F5CC459}"/>
                </a:ext>
              </a:extLst>
            </p:cNvPr>
            <p:cNvSpPr txBox="1"/>
            <p:nvPr/>
          </p:nvSpPr>
          <p:spPr>
            <a:xfrm>
              <a:off x="320782" y="1409355"/>
              <a:ext cx="375343"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To</a:t>
              </a:r>
              <a:endParaRPr lang="en-GB" sz="2133">
                <a:latin typeface="Open Sans" panose="020B0606030504020204" pitchFamily="34" charset="0"/>
                <a:cs typeface="Open Sans" panose="020B0606030504020204" pitchFamily="34" charset="0"/>
              </a:endParaRPr>
            </a:p>
          </p:txBody>
        </p:sp>
      </p:grpSp>
      <p:sp>
        <p:nvSpPr>
          <p:cNvPr id="19" name="Google Shape;113;p16">
            <a:extLst>
              <a:ext uri="{FF2B5EF4-FFF2-40B4-BE49-F238E27FC236}">
                <a16:creationId xmlns:a16="http://schemas.microsoft.com/office/drawing/2014/main" id="{FD9FF64A-387B-8D44-9021-586A031609F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t>Lecture 3.3 – Energy intensity</a:t>
            </a:r>
          </a:p>
        </p:txBody>
      </p:sp>
      <p:sp>
        <p:nvSpPr>
          <p:cNvPr id="20" name="Slide Number Placeholder 5">
            <a:extLst>
              <a:ext uri="{FF2B5EF4-FFF2-40B4-BE49-F238E27FC236}">
                <a16:creationId xmlns:a16="http://schemas.microsoft.com/office/drawing/2014/main" id="{B95FA994-ED91-C049-B84B-3CCDBD8113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18" name="Oval 17">
            <a:extLst>
              <a:ext uri="{FF2B5EF4-FFF2-40B4-BE49-F238E27FC236}">
                <a16:creationId xmlns:a16="http://schemas.microsoft.com/office/drawing/2014/main" id="{D686CA11-BFBD-204E-B8C1-8F6C1CCBC855}"/>
              </a:ext>
            </a:extLst>
          </p:cNvPr>
          <p:cNvSpPr/>
          <p:nvPr/>
        </p:nvSpPr>
        <p:spPr>
          <a:xfrm>
            <a:off x="8856874" y="6411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4.mp3" descr="Track7_Lecture3_Slide14.mp3">
            <a:hlinkClick r:id="" action="ppaction://media"/>
            <a:extLst>
              <a:ext uri="{FF2B5EF4-FFF2-40B4-BE49-F238E27FC236}">
                <a16:creationId xmlns:a16="http://schemas.microsoft.com/office/drawing/2014/main" id="{36F8162A-F6F5-EE43-A6C2-4FC3FD5F234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928239" y="713910"/>
            <a:ext cx="812800" cy="812800"/>
          </a:xfrm>
          <a:prstGeom prst="rect">
            <a:avLst/>
          </a:prstGeom>
        </p:spPr>
      </p:pic>
    </p:spTree>
    <p:extLst>
      <p:ext uri="{BB962C8B-B14F-4D97-AF65-F5344CB8AC3E}">
        <p14:creationId xmlns:p14="http://schemas.microsoft.com/office/powerpoint/2010/main" val="20557421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188156493"/>
                  </p:ext>
                </p:extLst>
              </p:nvPr>
            </p:nvGraphicFramePr>
            <p:xfrm>
              <a:off x="1214027" y="2492917"/>
              <a:ext cx="10251600" cy="2949363"/>
            </p:xfrm>
            <a:graphic>
              <a:graphicData uri="http://schemas.openxmlformats.org/drawingml/2006/table">
                <a:tbl>
                  <a:tblPr firstRow="1" bandRow="1">
                    <a:tableStyleId>{5940675A-B579-460E-94D1-54222C63F5DA}</a:tableStyleId>
                  </a:tblPr>
                  <a:tblGrid>
                    <a:gridCol w="3417200">
                      <a:extLst>
                        <a:ext uri="{9D8B030D-6E8A-4147-A177-3AD203B41FA5}">
                          <a16:colId xmlns:a16="http://schemas.microsoft.com/office/drawing/2014/main" val="2220082881"/>
                        </a:ext>
                      </a:extLst>
                    </a:gridCol>
                    <a:gridCol w="3986112">
                      <a:extLst>
                        <a:ext uri="{9D8B030D-6E8A-4147-A177-3AD203B41FA5}">
                          <a16:colId xmlns:a16="http://schemas.microsoft.com/office/drawing/2014/main" val="2936470367"/>
                        </a:ext>
                      </a:extLst>
                    </a:gridCol>
                    <a:gridCol w="2848288">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a:solidFill>
                                <a:schemeClr val="tx1"/>
                              </a:solidFill>
                              <a:latin typeface="Open Sans Light"/>
                              <a:ea typeface="Open Sans Light" panose="020B0306030504020204" pitchFamily="34" charset="0"/>
                              <a:cs typeface="Open Sans Light" panose="020B0306030504020204" pitchFamily="34" charset="0"/>
                            </a:rPr>
                            <a:t>Energy intensity 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85961">
                    <a:tc>
                      <a:txBody>
                        <a:bodyPr/>
                        <a:lstStyle/>
                        <a:p>
                          <a:pPr lvl="0">
                            <a:buNone/>
                          </a:pPr>
                          <a14:m>
                            <m:oMathPara xmlns:m="http://schemas.openxmlformats.org/officeDocument/2006/math">
                              <m:oMathParaPr>
                                <m:jc m:val="centerGroup"/>
                              </m:oMathParaPr>
                              <m:oMath xmlns:m="http://schemas.openxmlformats.org/officeDocument/2006/math">
                                <m:r>
                                  <m:rPr>
                                    <m:sty m:val="p"/>
                                  </m:rPr>
                                  <a:rPr lang="en-GB" sz="1800" b="0" i="0" dirty="0" smtClean="0">
                                    <a:solidFill>
                                      <a:schemeClr val="tx1"/>
                                    </a:solidFill>
                                    <a:latin typeface="Cambria Math" panose="02040503050406030204" pitchFamily="18" charset="0"/>
                                  </a:rPr>
                                  <m:t>E</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A</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4 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14:m>
                            <m:oMathPara xmlns:m="http://schemas.openxmlformats.org/officeDocument/2006/math">
                              <m:oMathParaPr>
                                <m:jc m:val="centerGroup"/>
                              </m:oMathParaPr>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B</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3.8 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E</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B</m:t>
                                        </m:r>
                                      </m:sub>
                                    </m:sSub>
                                  </m:num>
                                  <m:den>
                                    <m:r>
                                      <m:rPr>
                                        <m:sty m:val="p"/>
                                      </m:rPr>
                                      <a:rPr lang="en-US" sz="1800" b="0" i="0" smtClean="0">
                                        <a:solidFill>
                                          <a:schemeClr val="tx1"/>
                                        </a:solidFill>
                                        <a:latin typeface="Cambria Math" panose="02040503050406030204" pitchFamily="18" charset="0"/>
                                      </a:rPr>
                                      <m:t>E</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den>
                                </m:f>
                                <m:r>
                                  <a:rPr lang="en-US" sz="1800" b="0" i="0" smtClean="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3.8</m:t>
                                    </m:r>
                                  </m:num>
                                  <m:den>
                                    <m:r>
                                      <a:rPr lang="en-US" sz="1800" b="0" i="0" smtClean="0">
                                        <a:solidFill>
                                          <a:schemeClr val="tx1"/>
                                        </a:solidFill>
                                        <a:latin typeface="Cambria Math" panose="02040503050406030204" pitchFamily="18" charset="0"/>
                                      </a:rPr>
                                      <m:t>4</m:t>
                                    </m:r>
                                  </m:den>
                                </m:f>
                                <m:r>
                                  <a:rPr lang="en-US" sz="1800" b="0" i="0" smtClean="0">
                                    <a:solidFill>
                                      <a:schemeClr val="tx1"/>
                                    </a:solidFill>
                                    <a:latin typeface="Cambria Math" panose="02040503050406030204" pitchFamily="18" charset="0"/>
                                  </a:rPr>
                                  <m:t>=0.95</m:t>
                                </m:r>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16689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a:ea typeface="Open Sans Light" panose="020B0306030504020204" pitchFamily="34" charset="0"/>
                              <a:cs typeface="Open Sans Light" panose="020B0306030504020204" pitchFamily="34" charset="0"/>
                            </a:rPr>
                            <a:t>Energy</a:t>
                          </a:r>
                          <a:r>
                            <a:rPr lang="en-US" sz="1800" b="0" i="0" baseline="0">
                              <a:solidFill>
                                <a:schemeClr val="tx1"/>
                              </a:solidFill>
                              <a:latin typeface="Open Sans Light"/>
                              <a:ea typeface="Open Sans Light" panose="020B0306030504020204" pitchFamily="34" charset="0"/>
                              <a:cs typeface="Open Sans Light" panose="020B0306030504020204" pitchFamily="34" charset="0"/>
                            </a:rPr>
                            <a:t> content (EC) 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EC</m:t>
                                    </m:r>
                                  </m:e>
                                  <m:sub>
                                    <m:r>
                                      <m:rPr>
                                        <m:sty m:val="p"/>
                                      </m:rPr>
                                      <a:rPr lang="en-GB" sz="1800" b="0" i="0" smtClean="0">
                                        <a:solidFill>
                                          <a:schemeClr val="tx1"/>
                                        </a:solidFill>
                                        <a:latin typeface="Cambria Math" panose="02040503050406030204" pitchFamily="18" charset="0"/>
                                      </a:rPr>
                                      <m:t>coal</m:t>
                                    </m:r>
                                    <m:r>
                                      <a:rPr lang="en-GB" sz="1800" b="0" i="0" smtClean="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A</m:t>
                                    </m:r>
                                  </m:sub>
                                </m:sSub>
                                <m:r>
                                  <a:rPr lang="en-US" sz="1800" b="0" i="0" smtClean="0">
                                    <a:solidFill>
                                      <a:schemeClr val="tx1"/>
                                    </a:solidFill>
                                    <a:latin typeface="Cambria Math" panose="02040503050406030204" pitchFamily="18" charset="0"/>
                                  </a:rPr>
                                  <m:t>=25</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E</m:t>
                                    </m:r>
                                    <m:r>
                                      <m:rPr>
                                        <m:sty m:val="p"/>
                                      </m:rPr>
                                      <a:rPr lang="en-GB"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r>
                                  <a:rPr lang="en-US" sz="1800" b="0" i="0" smtClean="0">
                                    <a:solidFill>
                                      <a:schemeClr val="tx1"/>
                                    </a:solidFill>
                                    <a:latin typeface="Cambria Math" panose="02040503050406030204" pitchFamily="18" charset="0"/>
                                  </a:rPr>
                                  <m:t>=100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a:ea typeface="Open Sans Light" panose="020B0306030504020204" pitchFamily="34" charset="0"/>
                              <a:cs typeface="Open Sans Light" panose="020B0306030504020204" pitchFamily="34" charset="0"/>
                            </a:rPr>
                            <a:t>Energy</a:t>
                          </a:r>
                          <a:r>
                            <a:rPr lang="en-US" sz="1800" b="0" i="0" baseline="0">
                              <a:solidFill>
                                <a:schemeClr val="tx1"/>
                              </a:solidFill>
                              <a:latin typeface="Open Sans Light"/>
                              <a:ea typeface="Open Sans Light" panose="020B0306030504020204" pitchFamily="34" charset="0"/>
                              <a:cs typeface="Open Sans Light" panose="020B0306030504020204" pitchFamily="34" charset="0"/>
                            </a:rPr>
                            <a:t> content (EC) 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EC</m:t>
                                    </m:r>
                                  </m:e>
                                  <m:sub>
                                    <m:r>
                                      <m:rPr>
                                        <m:sty m:val="p"/>
                                      </m:rPr>
                                      <a:rPr lang="en-GB" sz="1800" b="0" i="0" smtClean="0">
                                        <a:solidFill>
                                          <a:schemeClr val="tx1"/>
                                        </a:solidFill>
                                        <a:latin typeface="Cambria Math" panose="02040503050406030204" pitchFamily="18" charset="0"/>
                                      </a:rPr>
                                      <m:t>coal</m:t>
                                    </m:r>
                                    <m:r>
                                      <a:rPr lang="en-GB" sz="1800" b="0" i="0" smtClean="0">
                                        <a:solidFill>
                                          <a:schemeClr val="tx1"/>
                                        </a:solidFill>
                                        <a:latin typeface="Cambria Math" panose="02040503050406030204" pitchFamily="18" charset="0"/>
                                      </a:rPr>
                                      <m:t>,</m:t>
                                    </m:r>
                                    <m:r>
                                      <m:rPr>
                                        <m:sty m:val="p"/>
                                      </m:rPr>
                                      <a:rPr lang="en-GB" sz="1800" b="0" i="0" smtClean="0">
                                        <a:solidFill>
                                          <a:schemeClr val="tx1"/>
                                        </a:solidFill>
                                        <a:latin typeface="Cambria Math" panose="02040503050406030204" pitchFamily="18" charset="0"/>
                                      </a:rPr>
                                      <m:t>B</m:t>
                                    </m:r>
                                  </m:sub>
                                </m:sSub>
                                <m:r>
                                  <a:rPr lang="en-US" sz="1800" b="0" i="0" smtClean="0">
                                    <a:solidFill>
                                      <a:schemeClr val="tx1"/>
                                    </a:solidFill>
                                    <a:latin typeface="Cambria Math" panose="02040503050406030204" pitchFamily="18" charset="0"/>
                                  </a:rPr>
                                  <m:t>=</m:t>
                                </m:r>
                                <m:r>
                                  <a:rPr lang="en-GB" sz="1800" b="0" i="0" smtClean="0">
                                    <a:solidFill>
                                      <a:schemeClr val="tx1"/>
                                    </a:solidFill>
                                    <a:latin typeface="Cambria Math" panose="02040503050406030204" pitchFamily="18" charset="0"/>
                                  </a:rPr>
                                  <m:t>30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E</m:t>
                                    </m:r>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B</m:t>
                                    </m:r>
                                  </m:sub>
                                </m:sSub>
                                <m:r>
                                  <a:rPr lang="en-US" sz="1800" b="0" i="0" smtClean="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14</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0" i="1" smtClean="0">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E</m:t>
                                    </m:r>
                                    <m:sSub>
                                      <m:sSubPr>
                                        <m:ctrlPr>
                                          <a:rPr lang="en-US" sz="1800" b="0" i="1">
                                            <a:solidFill>
                                              <a:schemeClr val="tx1"/>
                                            </a:solidFill>
                                            <a:latin typeface="Cambria Math" panose="02040503050406030204" pitchFamily="18" charset="0"/>
                                          </a:rPr>
                                        </m:ctrlPr>
                                      </m:sSubPr>
                                      <m:e>
                                        <m:r>
                                          <m:rPr>
                                            <m:sty m:val="p"/>
                                          </m:rPr>
                                          <a:rPr lang="en-US" sz="1800" b="0" i="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num>
                                  <m:den>
                                    <m:r>
                                      <m:rPr>
                                        <m:sty m:val="p"/>
                                      </m:rPr>
                                      <a:rPr lang="en-US" sz="1800" b="0" i="0">
                                        <a:solidFill>
                                          <a:schemeClr val="tx1"/>
                                        </a:solidFill>
                                        <a:latin typeface="Cambria Math" panose="02040503050406030204" pitchFamily="18" charset="0"/>
                                      </a:rPr>
                                      <m:t>E</m:t>
                                    </m:r>
                                    <m:sSub>
                                      <m:sSubPr>
                                        <m:ctrlPr>
                                          <a:rPr lang="en-US" sz="1800" b="0" i="1">
                                            <a:solidFill>
                                              <a:schemeClr val="tx1"/>
                                            </a:solidFill>
                                            <a:latin typeface="Cambria Math" panose="02040503050406030204" pitchFamily="18" charset="0"/>
                                          </a:rPr>
                                        </m:ctrlPr>
                                      </m:sSubPr>
                                      <m:e>
                                        <m:r>
                                          <m:rPr>
                                            <m:sty m:val="p"/>
                                          </m:rPr>
                                          <a:rPr lang="en-US" sz="1800" b="0" i="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B</m:t>
                                        </m:r>
                                      </m:sub>
                                    </m:sSub>
                                  </m:den>
                                </m:f>
                                <m:r>
                                  <a:rPr lang="en-US" sz="1800" b="0" i="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100</m:t>
                                    </m:r>
                                  </m:num>
                                  <m:den>
                                    <m:r>
                                      <a:rPr lang="en-US" sz="1800" b="0" i="0" smtClean="0">
                                        <a:solidFill>
                                          <a:schemeClr val="tx1"/>
                                        </a:solidFill>
                                        <a:latin typeface="Cambria Math" panose="02040503050406030204" pitchFamily="18" charset="0"/>
                                      </a:rPr>
                                      <m:t>114</m:t>
                                    </m:r>
                                  </m:den>
                                </m:f>
                                <m:r>
                                  <a:rPr lang="en-US" sz="1800" b="0" i="0" smtClean="0">
                                    <a:solidFill>
                                      <a:schemeClr val="tx1"/>
                                    </a:solidFill>
                                    <a:latin typeface="Cambria Math" panose="02040503050406030204" pitchFamily="18" charset="0"/>
                                  </a:rPr>
                                  <m:t>=0.88</m:t>
                                </m:r>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bl>
              </a:graphicData>
            </a:graphic>
          </p:graphicFrame>
        </mc:Choice>
        <mc:Fallback xmlns="">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188156493"/>
                  </p:ext>
                </p:extLst>
              </p:nvPr>
            </p:nvGraphicFramePr>
            <p:xfrm>
              <a:off x="1214027" y="2492917"/>
              <a:ext cx="10251600" cy="2949363"/>
            </p:xfrm>
            <a:graphic>
              <a:graphicData uri="http://schemas.openxmlformats.org/drawingml/2006/table">
                <a:tbl>
                  <a:tblPr firstRow="1" bandRow="1">
                    <a:tableStyleId>{5940675A-B579-460E-94D1-54222C63F5DA}</a:tableStyleId>
                  </a:tblPr>
                  <a:tblGrid>
                    <a:gridCol w="3417200">
                      <a:extLst>
                        <a:ext uri="{9D8B030D-6E8A-4147-A177-3AD203B41FA5}">
                          <a16:colId xmlns:a16="http://schemas.microsoft.com/office/drawing/2014/main" val="2220082881"/>
                        </a:ext>
                      </a:extLst>
                    </a:gridCol>
                    <a:gridCol w="3986112">
                      <a:extLst>
                        <a:ext uri="{9D8B030D-6E8A-4147-A177-3AD203B41FA5}">
                          <a16:colId xmlns:a16="http://schemas.microsoft.com/office/drawing/2014/main" val="2936470367"/>
                        </a:ext>
                      </a:extLst>
                    </a:gridCol>
                    <a:gridCol w="2848288">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a:solidFill>
                                <a:schemeClr val="tx1"/>
                              </a:solidFill>
                              <a:latin typeface="Open Sans Light"/>
                              <a:ea typeface="Open Sans Light" panose="020B0306030504020204" pitchFamily="34" charset="0"/>
                              <a:cs typeface="Open Sans Light" panose="020B0306030504020204" pitchFamily="34" charset="0"/>
                            </a:rPr>
                            <a:t>Energy intensity 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85961">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t="-63077" r="-200000" b="-210769"/>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85780" t="-63077" r="-71560" b="-210769"/>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60171" t="-63077" r="-214" b="-210769"/>
                          </a:stretch>
                        </a:blipFill>
                      </a:tcPr>
                    </a:tc>
                    <a:extLst>
                      <a:ext uri="{0D108BD9-81ED-4DB2-BD59-A6C34878D82A}">
                        <a16:rowId xmlns:a16="http://schemas.microsoft.com/office/drawing/2014/main" val="1991296793"/>
                      </a:ext>
                    </a:extLst>
                  </a:tr>
                  <a:tr h="1668949">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t="-77372" r="-20000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85780" t="-77372" r="-7156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260171" t="-77372" r="-214"/>
                          </a:stretch>
                        </a:blipFill>
                      </a:tcPr>
                    </a:tc>
                    <a:extLst>
                      <a:ext uri="{0D108BD9-81ED-4DB2-BD59-A6C34878D82A}">
                        <a16:rowId xmlns:a16="http://schemas.microsoft.com/office/drawing/2014/main" val="526387627"/>
                      </a:ext>
                    </a:extLst>
                  </a:tr>
                </a:tbl>
              </a:graphicData>
            </a:graphic>
          </p:graphicFrame>
        </mc:Fallback>
      </mc:AlternateContent>
      <p:sp>
        <p:nvSpPr>
          <p:cNvPr id="8" name="Google Shape;113;p16">
            <a:extLst>
              <a:ext uri="{FF2B5EF4-FFF2-40B4-BE49-F238E27FC236}">
                <a16:creationId xmlns:a16="http://schemas.microsoft.com/office/drawing/2014/main" id="{B32BBC24-E756-5842-88A5-A20528EA2BCD}"/>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9" name="Text Placeholder 1">
            <a:extLst>
              <a:ext uri="{FF2B5EF4-FFF2-40B4-BE49-F238E27FC236}">
                <a16:creationId xmlns:a16="http://schemas.microsoft.com/office/drawing/2014/main" id="{1141B53C-DE62-354B-84FE-3A39A2090719}"/>
              </a:ext>
            </a:extLst>
          </p:cNvPr>
          <p:cNvSpPr>
            <a:spLocks noGrp="1"/>
          </p:cNvSpPr>
          <p:nvPr>
            <p:ph type="body" idx="13"/>
          </p:nvPr>
        </p:nvSpPr>
        <p:spPr>
          <a:xfrm>
            <a:off x="938689" y="1533525"/>
            <a:ext cx="10252075" cy="566105"/>
          </a:xfrm>
        </p:spPr>
        <p:txBody>
          <a:bodyPr>
            <a:normAutofit lnSpcReduction="10000"/>
          </a:bodyPr>
          <a:lstStyle/>
          <a:p>
            <a:pPr marL="101598" eaLnBrk="1" fontAlgn="auto" hangingPunct="1">
              <a:spcBef>
                <a:spcPts val="1000"/>
              </a:spcBef>
              <a:buClr>
                <a:srgbClr val="333333"/>
              </a:buClr>
              <a:defRPr/>
            </a:pPr>
            <a:r>
              <a:rPr lang="en-GB" dirty="0"/>
              <a:t>Energy intensity (EI) as indicator:</a:t>
            </a:r>
          </a:p>
        </p:txBody>
      </p:sp>
      <p:sp>
        <p:nvSpPr>
          <p:cNvPr id="11" name="Slide Number Placeholder 5">
            <a:extLst>
              <a:ext uri="{FF2B5EF4-FFF2-40B4-BE49-F238E27FC236}">
                <a16:creationId xmlns:a16="http://schemas.microsoft.com/office/drawing/2014/main" id="{1056D64E-F248-364C-93F0-760D78821AC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6" name="Oval 5">
            <a:extLst>
              <a:ext uri="{FF2B5EF4-FFF2-40B4-BE49-F238E27FC236}">
                <a16:creationId xmlns:a16="http://schemas.microsoft.com/office/drawing/2014/main" id="{AE833B02-ECAB-274B-B1C4-DE476597C708}"/>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5.mp3" descr="Track7_Lecture3_Slide15.mp3">
            <a:hlinkClick r:id="" action="ppaction://media"/>
            <a:extLst>
              <a:ext uri="{FF2B5EF4-FFF2-40B4-BE49-F238E27FC236}">
                <a16:creationId xmlns:a16="http://schemas.microsoft.com/office/drawing/2014/main" id="{92A89191-96CF-0F4D-B383-DBE7FBE5E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1374699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9AA7A10C-9DFB-9F43-9A8E-EBA5E2C9C44D}"/>
              </a:ext>
            </a:extLst>
          </p:cNvPr>
          <p:cNvSpPr>
            <a:spLocks noGrp="1"/>
          </p:cNvSpPr>
          <p:nvPr>
            <p:ph type="body" idx="13"/>
          </p:nvPr>
        </p:nvSpPr>
        <p:spPr>
          <a:xfrm>
            <a:off x="929945" y="1507733"/>
            <a:ext cx="10251600" cy="812800"/>
          </a:xfrm>
        </p:spPr>
        <p:txBody>
          <a:bodyPr>
            <a:normAutofit/>
          </a:bodyPr>
          <a:lstStyle/>
          <a:p>
            <a:pPr marL="101598" eaLnBrk="1" fontAlgn="auto" hangingPunct="1">
              <a:spcBef>
                <a:spcPts val="1000"/>
              </a:spcBef>
              <a:buClr>
                <a:srgbClr val="333333"/>
              </a:buClr>
              <a:defRPr/>
            </a:pPr>
            <a:r>
              <a:rPr lang="en-GB" dirty="0"/>
              <a:t>Energy intensity (EI) as indicator:</a:t>
            </a:r>
          </a:p>
        </p:txBody>
      </p:sp>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1804560901"/>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2881748">
                      <a:extLst>
                        <a:ext uri="{9D8B030D-6E8A-4147-A177-3AD203B41FA5}">
                          <a16:colId xmlns:a16="http://schemas.microsoft.com/office/drawing/2014/main" val="2220082881"/>
                        </a:ext>
                      </a:extLst>
                    </a:gridCol>
                    <a:gridCol w="463460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a:solidFill>
                                        <a:schemeClr val="tx1"/>
                                      </a:solidFill>
                                      <a:latin typeface="Cambria Math" panose="02040503050406030204" pitchFamily="18" charset="0"/>
                                    </a:rPr>
                                  </m:ctrlPr>
                                </m:sSubPr>
                                <m:e>
                                  <m:r>
                                    <m:rPr>
                                      <m:sty m:val="p"/>
                                    </m:rPr>
                                    <a:rPr lang="en-GB" sz="1800" b="0" i="0">
                                      <a:solidFill>
                                        <a:schemeClr val="tx1"/>
                                      </a:solidFill>
                                      <a:latin typeface="Cambria Math" panose="02040503050406030204" pitchFamily="18" charset="0"/>
                                    </a:rPr>
                                    <m:t>I</m:t>
                                  </m:r>
                                </m:e>
                                <m:sub>
                                  <m:r>
                                    <m:rPr>
                                      <m:sty m:val="p"/>
                                    </m:rPr>
                                    <a:rPr lang="en-GB" sz="1800" b="0" i="0">
                                      <a:solidFill>
                                        <a:schemeClr val="tx1"/>
                                      </a:solidFill>
                                      <a:latin typeface="Cambria Math" panose="02040503050406030204" pitchFamily="18" charset="0"/>
                                    </a:rPr>
                                    <m:t>steel</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00</m:t>
                              </m:r>
                              <m:f>
                                <m:fPr>
                                  <m:ctrlPr>
                                    <a:rPr lang="en-US" sz="1800" b="0" i="1">
                                      <a:solidFill>
                                        <a:schemeClr val="tx1"/>
                                      </a:solidFill>
                                      <a:latin typeface="Cambria Math" panose="02040503050406030204" pitchFamily="18" charset="0"/>
                                    </a:rPr>
                                  </m:ctrlPr>
                                </m:fPr>
                                <m:num>
                                  <m:r>
                                    <m:rPr>
                                      <m:sty m:val="p"/>
                                    </m:rPr>
                                    <a:rPr lang="en-GB" sz="1800" b="0" i="0" smtClean="0">
                                      <a:solidFill>
                                        <a:schemeClr val="tx1"/>
                                      </a:solidFill>
                                      <a:latin typeface="Cambria Math" panose="02040503050406030204" pitchFamily="18" charset="0"/>
                                    </a:rPr>
                                    <m:t>G</m:t>
                                  </m:r>
                                  <m:r>
                                    <m:rPr>
                                      <m:sty m:val="p"/>
                                    </m:rPr>
                                    <a:rPr lang="en-US" sz="1800" b="0" i="0">
                                      <a:solidFill>
                                        <a:schemeClr val="tx1"/>
                                      </a:solidFill>
                                      <a:latin typeface="Cambria Math" panose="02040503050406030204" pitchFamily="18" charset="0"/>
                                    </a:rPr>
                                    <m:t>J</m:t>
                                  </m:r>
                                </m:num>
                                <m:den>
                                  <m:r>
                                    <m:rPr>
                                      <m:sty m:val="p"/>
                                    </m:rPr>
                                    <a:rPr lang="en-GB" sz="1800" b="0" i="0" smtClean="0">
                                      <a:solidFill>
                                        <a:schemeClr val="tx1"/>
                                      </a:solidFill>
                                      <a:latin typeface="Cambria Math" panose="02040503050406030204" pitchFamily="18" charset="0"/>
                                    </a:rPr>
                                    <m:t>ton</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steel</m:t>
                                  </m:r>
                                </m:den>
                              </m:f>
                            </m:oMath>
                          </a14:m>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a:solidFill>
                                        <a:schemeClr val="tx1"/>
                                      </a:solidFill>
                                      <a:latin typeface="Cambria Math" panose="02040503050406030204" pitchFamily="18" charset="0"/>
                                    </a:rPr>
                                  </m:ctrlPr>
                                </m:sSubPr>
                                <m:e>
                                  <m:r>
                                    <m:rPr>
                                      <m:sty m:val="p"/>
                                    </m:rPr>
                                    <a:rPr lang="en-GB" sz="1800" b="0" i="0">
                                      <a:solidFill>
                                        <a:schemeClr val="tx1"/>
                                      </a:solidFill>
                                      <a:latin typeface="Cambria Math" panose="02040503050406030204" pitchFamily="18" charset="0"/>
                                    </a:rPr>
                                    <m:t>I</m:t>
                                  </m:r>
                                </m:e>
                                <m:sub>
                                  <m:r>
                                    <m:rPr>
                                      <m:sty m:val="p"/>
                                    </m:rPr>
                                    <a:rPr lang="en-GB" sz="1800" b="0" i="0">
                                      <a:solidFill>
                                        <a:schemeClr val="tx1"/>
                                      </a:solidFill>
                                      <a:latin typeface="Cambria Math" panose="02040503050406030204" pitchFamily="18" charset="0"/>
                                    </a:rPr>
                                    <m:t>steel</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12.5</m:t>
                              </m:r>
                              <m:f>
                                <m:fPr>
                                  <m:ctrlPr>
                                    <a:rPr lang="en-US" sz="1800" b="0" i="1">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MJ</m:t>
                                  </m:r>
                                </m:num>
                                <m:den>
                                  <m:r>
                                    <m:rPr>
                                      <m:sty m:val="p"/>
                                    </m:rPr>
                                    <a:rPr lang="en-US" sz="1800" b="0" i="0">
                                      <a:solidFill>
                                        <a:schemeClr val="tx1"/>
                                      </a:solidFill>
                                      <a:latin typeface="Cambria Math" panose="02040503050406030204" pitchFamily="18" charset="0"/>
                                    </a:rPr>
                                    <m:t>US</m:t>
                                  </m:r>
                                  <m:r>
                                    <a:rPr lang="en-US" sz="1800" b="0" i="0">
                                      <a:solidFill>
                                        <a:schemeClr val="tx1"/>
                                      </a:solidFill>
                                      <a:latin typeface="Cambria Math" panose="02040503050406030204" pitchFamily="18" charset="0"/>
                                    </a:rPr>
                                    <m:t>$</m:t>
                                  </m:r>
                                </m:den>
                              </m:f>
                            </m:oMath>
                          </a14:m>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a:solidFill>
                                        <a:schemeClr val="tx1"/>
                                      </a:solidFill>
                                      <a:latin typeface="Cambria Math" panose="02040503050406030204" pitchFamily="18" charset="0"/>
                                      <a:ea typeface="+mn-ea"/>
                                      <a:cs typeface="+mn-cs"/>
                                      <a:sym typeface="Arial"/>
                                    </a:rPr>
                                    <m:t>glass</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112</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glass</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a:solidFill>
                                        <a:schemeClr val="tx1"/>
                                      </a:solidFill>
                                      <a:latin typeface="Cambria Math" panose="02040503050406030204" pitchFamily="18" charset="0"/>
                                      <a:ea typeface="+mn-ea"/>
                                      <a:cs typeface="+mn-cs"/>
                                      <a:sym typeface="Arial"/>
                                    </a:rPr>
                                    <m:t>glass</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a:solidFill>
                                    <a:schemeClr val="tx1"/>
                                  </a:solidFill>
                                  <a:latin typeface="Cambria Math" panose="02040503050406030204" pitchFamily="18" charset="0"/>
                                  <a:ea typeface="+mn-ea"/>
                                  <a:cs typeface="+mn-cs"/>
                                  <a:sym typeface="Arial"/>
                                </a:rPr>
                                <m:t>1</m:t>
                              </m:r>
                              <m:r>
                                <a:rPr lang="en-GB" sz="1800" b="0" i="0" u="none" strike="noStrike" cap="none">
                                  <a:solidFill>
                                    <a:schemeClr val="tx1"/>
                                  </a:solidFill>
                                  <a:latin typeface="Cambria Math" panose="02040503050406030204" pitchFamily="18" charset="0"/>
                                  <a:ea typeface="+mn-ea"/>
                                  <a:cs typeface="+mn-cs"/>
                                  <a:sym typeface="Arial"/>
                                </a:rPr>
                                <m:t>3</m:t>
                              </m:r>
                              <m:r>
                                <a:rPr lang="en-US"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a:solidFill>
                                    <a:schemeClr val="tx1"/>
                                  </a:solidFill>
                                  <a:latin typeface="Cambria Math" panose="02040503050406030204" pitchFamily="18" charset="0"/>
                                  <a:ea typeface="+mn-ea"/>
                                  <a:cs typeface="+mn-cs"/>
                                  <a:sym typeface="Arial"/>
                                </a:rPr>
                                <m:t>9</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US" sz="1800" b="0" i="0" u="none" strike="noStrike" cap="none">
                                      <a:solidFill>
                                        <a:schemeClr val="tx1"/>
                                      </a:solidFill>
                                      <a:latin typeface="Cambria Math" panose="02040503050406030204" pitchFamily="18" charset="0"/>
                                      <a:ea typeface="+mn-ea"/>
                                      <a:cs typeface="+mn-cs"/>
                                      <a:sym typeface="Arial"/>
                                    </a:rPr>
                                    <m:t>MJ</m:t>
                                  </m:r>
                                </m:num>
                                <m:den>
                                  <m:r>
                                    <m:rPr>
                                      <m:sty m:val="p"/>
                                    </m:rPr>
                                    <a:rPr lang="en-US" sz="1800" b="0" i="0" u="none" strike="noStrike" cap="none">
                                      <a:solidFill>
                                        <a:schemeClr val="tx1"/>
                                      </a:solidFill>
                                      <a:latin typeface="Cambria Math" panose="02040503050406030204" pitchFamily="18" charset="0"/>
                                      <a:ea typeface="+mn-ea"/>
                                      <a:cs typeface="+mn-cs"/>
                                      <a:sym typeface="Arial"/>
                                    </a:rPr>
                                    <m:t>US</m:t>
                                  </m:r>
                                  <m:r>
                                    <a:rPr lang="en-US" sz="1800" b="0" i="0" u="none" strike="noStrike" cap="none">
                                      <a:solidFill>
                                        <a:schemeClr val="tx1"/>
                                      </a:solidFill>
                                      <a:latin typeface="Cambria Math" panose="02040503050406030204" pitchFamily="18" charset="0"/>
                                      <a:ea typeface="+mn-ea"/>
                                      <a:cs typeface="+mn-cs"/>
                                      <a:sym typeface="Arial"/>
                                    </a:rPr>
                                    <m:t>$</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elec</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7</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of</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chips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elec</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30</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3.9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agriculture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rice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agriculture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0.88</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restaurant</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cheese</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burgers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restaurant</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0.74</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443605"/>
                      </a:ext>
                    </a:extLst>
                  </a:tr>
                </a:tbl>
              </a:graphicData>
            </a:graphic>
          </p:graphicFrame>
        </mc:Choice>
        <mc:Fallback xmlns="">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1804560901"/>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2881748">
                      <a:extLst>
                        <a:ext uri="{9D8B030D-6E8A-4147-A177-3AD203B41FA5}">
                          <a16:colId xmlns:a16="http://schemas.microsoft.com/office/drawing/2014/main" val="2220082881"/>
                        </a:ext>
                      </a:extLst>
                    </a:gridCol>
                    <a:gridCol w="463460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1020" r="-66623" b="-513265"/>
                          </a:stretch>
                        </a:blipFill>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1020" r="-198" b="-513265"/>
                          </a:stretch>
                        </a:blipFill>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97059" r="-66623" b="-393137"/>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97059" r="-198" b="-393137"/>
                          </a:stretch>
                        </a:blipFill>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195146" r="-66623" b="-28932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195146" r="-198" b="-289320"/>
                          </a:stretch>
                        </a:blipFill>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310204" r="-66623" b="-2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310204" r="-198" b="-204082"/>
                          </a:stretch>
                        </a:blipFill>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410204" r="-66623" b="-1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410204" r="-198" b="-104082"/>
                          </a:stretch>
                        </a:blipFill>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62155" t="-490196" r="-66623"/>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243874" t="-490196" r="-198"/>
                          </a:stretch>
                        </a:blipFill>
                      </a:tcPr>
                    </a:tc>
                    <a:extLst>
                      <a:ext uri="{0D108BD9-81ED-4DB2-BD59-A6C34878D82A}">
                        <a16:rowId xmlns:a16="http://schemas.microsoft.com/office/drawing/2014/main" val="381443605"/>
                      </a:ext>
                    </a:extLst>
                  </a:tr>
                </a:tbl>
              </a:graphicData>
            </a:graphic>
          </p:graphicFrame>
        </mc:Fallback>
      </mc:AlternateContent>
      <p:sp>
        <p:nvSpPr>
          <p:cNvPr id="8" name="Google Shape;113;p16">
            <a:extLst>
              <a:ext uri="{FF2B5EF4-FFF2-40B4-BE49-F238E27FC236}">
                <a16:creationId xmlns:a16="http://schemas.microsoft.com/office/drawing/2014/main" id="{913EA4AF-A936-5E4B-9F76-99AB1CAF4FEC}"/>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12" name="Slide Number Placeholder 5">
            <a:extLst>
              <a:ext uri="{FF2B5EF4-FFF2-40B4-BE49-F238E27FC236}">
                <a16:creationId xmlns:a16="http://schemas.microsoft.com/office/drawing/2014/main" id="{7EF15FBD-F147-D849-8C43-B2D06943684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sp>
        <p:nvSpPr>
          <p:cNvPr id="7" name="Oval 6">
            <a:extLst>
              <a:ext uri="{FF2B5EF4-FFF2-40B4-BE49-F238E27FC236}">
                <a16:creationId xmlns:a16="http://schemas.microsoft.com/office/drawing/2014/main" id="{E1F9EB1D-5984-884E-94D7-566B0FCB2D86}"/>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6.mp3" descr="Track7_Lecture3_Slide16.mp3">
            <a:hlinkClick r:id="" action="ppaction://media"/>
            <a:extLst>
              <a:ext uri="{FF2B5EF4-FFF2-40B4-BE49-F238E27FC236}">
                <a16:creationId xmlns:a16="http://schemas.microsoft.com/office/drawing/2014/main" id="{CE64A17E-FF23-5E4D-922C-8781308C8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3669672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7DE53143-753B-8B4D-A75E-4DA729DBA775}"/>
                  </a:ext>
                </a:extLst>
              </p:cNvPr>
              <p:cNvSpPr>
                <a:spLocks noGrp="1"/>
              </p:cNvSpPr>
              <p:nvPr>
                <p:ph type="body" idx="13"/>
              </p:nvPr>
            </p:nvSpPr>
            <p:spPr>
              <a:xfrm>
                <a:off x="887215" y="1490641"/>
                <a:ext cx="10188136" cy="4385669"/>
              </a:xfrm>
            </p:spPr>
            <p:txBody>
              <a:bodyPr>
                <a:noAutofit/>
              </a:bodyPr>
              <a:lstStyle/>
              <a:p>
                <a:pPr eaLnBrk="1" fontAlgn="auto" hangingPunct="1">
                  <a:lnSpc>
                    <a:spcPct val="100000"/>
                  </a:lnSpc>
                  <a:spcBef>
                    <a:spcPts val="600"/>
                  </a:spcBef>
                  <a:buClr>
                    <a:srgbClr val="333333"/>
                  </a:buClr>
                  <a:defRPr/>
                </a:pPr>
                <a:r>
                  <a:rPr lang="en-GB" dirty="0"/>
                  <a:t>Aggregate energy intensity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𝑬𝑵𝑬𝑹𝑮𝒀</m:t>
                        </m:r>
                        <m:r>
                          <a:rPr lang="en-US">
                            <a:latin typeface="Cambria Math" panose="02040503050406030204" pitchFamily="18" charset="0"/>
                          </a:rPr>
                          <m:t> </m:t>
                        </m:r>
                        <m:r>
                          <a:rPr lang="en-US">
                            <a:latin typeface="Cambria Math" panose="02040503050406030204" pitchFamily="18" charset="0"/>
                          </a:rPr>
                          <m:t>𝑼𝑺𝑬</m:t>
                        </m:r>
                        <m:r>
                          <a:rPr lang="en-US">
                            <a:latin typeface="Cambria Math" panose="02040503050406030204" pitchFamily="18" charset="0"/>
                          </a:rPr>
                          <m:t> </m:t>
                        </m:r>
                      </m:num>
                      <m:den>
                        <m:r>
                          <a:rPr lang="en-US">
                            <a:latin typeface="Cambria Math" panose="02040503050406030204" pitchFamily="18" charset="0"/>
                          </a:rPr>
                          <m:t>𝑮𝑫𝑷</m:t>
                        </m:r>
                        <m:r>
                          <a:rPr lang="en-US">
                            <a:latin typeface="Cambria Math" panose="02040503050406030204" pitchFamily="18" charset="0"/>
                          </a:rPr>
                          <m:t> </m:t>
                        </m:r>
                      </m:den>
                    </m:f>
                  </m:oMath>
                </a14:m>
                <a:endParaRPr lang="en-GB" dirty="0"/>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The ratio of energy use to GDP is called ‘aggregate energy intensity’ or ‘economy-wide energy intensity’.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indicates the total energy being used to support economic and social activity.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is being used widely as a measure of the energy efficiency of a nation's economy, but is not an ideal indicator of efficiency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depends on the energy intensities of sectors or activities, but also on factors such as climate, geography, and the structure of the economy.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Changes in the ratio over time are influenced by factors that are not related to changes in energy efficiency.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Disaggregated indicators are a better representation of energy efficiency developments.</a:t>
                </a:r>
              </a:p>
              <a:p>
                <a:pPr>
                  <a:lnSpc>
                    <a:spcPct val="100000"/>
                  </a:lnSpc>
                  <a:spcBef>
                    <a:spcPts val="600"/>
                  </a:spcBef>
                </a:pPr>
                <a:endParaRPr lang="en-GB" dirty="0"/>
              </a:p>
            </p:txBody>
          </p:sp>
        </mc:Choice>
        <mc:Fallback xmlns="">
          <p:sp>
            <p:nvSpPr>
              <p:cNvPr id="2" name="Text Placeholder 1">
                <a:extLst>
                  <a:ext uri="{FF2B5EF4-FFF2-40B4-BE49-F238E27FC236}">
                    <a16:creationId xmlns:a16="http://schemas.microsoft.com/office/drawing/2014/main" id="{7DE53143-753B-8B4D-A75E-4DA729DBA775}"/>
                  </a:ext>
                </a:extLst>
              </p:cNvPr>
              <p:cNvSpPr>
                <a:spLocks noGrp="1" noRot="1" noChangeAspect="1" noMove="1" noResize="1" noEditPoints="1" noAdjustHandles="1" noChangeArrowheads="1" noChangeShapeType="1" noTextEdit="1"/>
              </p:cNvSpPr>
              <p:nvPr>
                <p:ph type="body" idx="13"/>
              </p:nvPr>
            </p:nvSpPr>
            <p:spPr>
              <a:xfrm>
                <a:off x="887215" y="1490641"/>
                <a:ext cx="10188136" cy="4385669"/>
              </a:xfrm>
              <a:blipFill>
                <a:blip r:embed="rId5"/>
                <a:stretch>
                  <a:fillRect l="-125" b="-4335"/>
                </a:stretch>
              </a:blipFill>
            </p:spPr>
            <p:txBody>
              <a:bodyPr/>
              <a:lstStyle/>
              <a:p>
                <a:r>
                  <a:rPr lang="en-US">
                    <a:noFill/>
                  </a:rPr>
                  <a:t> </a:t>
                </a:r>
              </a:p>
            </p:txBody>
          </p:sp>
        </mc:Fallback>
      </mc:AlternateContent>
      <p:sp>
        <p:nvSpPr>
          <p:cNvPr id="7" name="Google Shape;113;p16">
            <a:extLst>
              <a:ext uri="{FF2B5EF4-FFF2-40B4-BE49-F238E27FC236}">
                <a16:creationId xmlns:a16="http://schemas.microsoft.com/office/drawing/2014/main" id="{63DDD546-E1A8-404E-A53E-17AA156377EA}"/>
              </a:ext>
            </a:extLst>
          </p:cNvPr>
          <p:cNvSpPr txBox="1">
            <a:spLocks/>
          </p:cNvSpPr>
          <p:nvPr/>
        </p:nvSpPr>
        <p:spPr bwMode="auto">
          <a:xfrm>
            <a:off x="990600" y="3365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8" name="Slide Number Placeholder 5">
            <a:extLst>
              <a:ext uri="{FF2B5EF4-FFF2-40B4-BE49-F238E27FC236}">
                <a16:creationId xmlns:a16="http://schemas.microsoft.com/office/drawing/2014/main" id="{B16221E5-21D8-8246-8465-586BE8EF095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
        <p:nvSpPr>
          <p:cNvPr id="5" name="Oval 4">
            <a:extLst>
              <a:ext uri="{FF2B5EF4-FFF2-40B4-BE49-F238E27FC236}">
                <a16:creationId xmlns:a16="http://schemas.microsoft.com/office/drawing/2014/main" id="{F54494A5-91D5-8D4E-ABDC-C5D06748E1DF}"/>
              </a:ext>
            </a:extLst>
          </p:cNvPr>
          <p:cNvSpPr/>
          <p:nvPr/>
        </p:nvSpPr>
        <p:spPr>
          <a:xfrm>
            <a:off x="8896630" y="7094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7.mp3" descr="Track7_Lecture3_Slide17.mp3">
            <a:hlinkClick r:id="" action="ppaction://media"/>
            <a:extLst>
              <a:ext uri="{FF2B5EF4-FFF2-40B4-BE49-F238E27FC236}">
                <a16:creationId xmlns:a16="http://schemas.microsoft.com/office/drawing/2014/main" id="{F03E9841-8B18-BA44-8F10-11FA536DB9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780789"/>
            <a:ext cx="812800" cy="812800"/>
          </a:xfrm>
          <a:prstGeom prst="rect">
            <a:avLst/>
          </a:prstGeom>
        </p:spPr>
      </p:pic>
    </p:spTree>
    <p:extLst>
      <p:ext uri="{BB962C8B-B14F-4D97-AF65-F5344CB8AC3E}">
        <p14:creationId xmlns:p14="http://schemas.microsoft.com/office/powerpoint/2010/main" val="34748934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44D3DE08-3E6A-104E-921A-CEFED62D1B59}"/>
              </a:ext>
            </a:extLst>
          </p:cNvPr>
          <p:cNvSpPr>
            <a:spLocks noGrp="1"/>
          </p:cNvSpPr>
          <p:nvPr>
            <p:ph type="body" idx="13"/>
          </p:nvPr>
        </p:nvSpPr>
        <p:spPr>
          <a:xfrm>
            <a:off x="887215" y="1533371"/>
            <a:ext cx="5884652" cy="4262298"/>
          </a:xfrm>
        </p:spPr>
        <p:txBody>
          <a:bodyPr>
            <a:normAutofit lnSpcReduction="10000"/>
          </a:bodyPr>
          <a:lstStyle/>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Energy balance is a representation that establishes the balance of the energy system.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The balance is established between energy inflows by type of energy carrier or fuel, and the outflows by sector of consumption.</a:t>
            </a:r>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In the energy system, as energy is produced, losses occur. The energy balance helps you keep track of these changes and losses.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Original energy data shall be converted into a common energy unit (for example Ton oil equivalent or Joules), based on net calorific values)</a:t>
            </a: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cs typeface="Open Sans" panose="020B0606030504020204" pitchFamily="34" charset="0"/>
            </a:endParaRPr>
          </a:p>
        </p:txBody>
      </p:sp>
      <p:sp>
        <p:nvSpPr>
          <p:cNvPr id="12" name="AutoShape 2">
            <a:extLst>
              <a:ext uri="{FF2B5EF4-FFF2-40B4-BE49-F238E27FC236}">
                <a16:creationId xmlns:a16="http://schemas.microsoft.com/office/drawing/2014/main" id="{C13A9AE6-544B-E346-948F-4D99C00746F3}"/>
              </a:ext>
            </a:extLst>
          </p:cNvPr>
          <p:cNvSpPr>
            <a:spLocks noChangeArrowheads="1"/>
          </p:cNvSpPr>
          <p:nvPr/>
        </p:nvSpPr>
        <p:spPr bwMode="auto">
          <a:xfrm>
            <a:off x="6892607" y="2661167"/>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Oil</a:t>
            </a:r>
          </a:p>
        </p:txBody>
      </p:sp>
      <p:sp>
        <p:nvSpPr>
          <p:cNvPr id="13" name="AutoShape 3">
            <a:extLst>
              <a:ext uri="{FF2B5EF4-FFF2-40B4-BE49-F238E27FC236}">
                <a16:creationId xmlns:a16="http://schemas.microsoft.com/office/drawing/2014/main" id="{A087C1E3-B1B4-CE40-87F9-E19FAB4DF49F}"/>
              </a:ext>
            </a:extLst>
          </p:cNvPr>
          <p:cNvSpPr>
            <a:spLocks noChangeArrowheads="1"/>
          </p:cNvSpPr>
          <p:nvPr/>
        </p:nvSpPr>
        <p:spPr bwMode="auto">
          <a:xfrm>
            <a:off x="6891720" y="3491833"/>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Coal</a:t>
            </a:r>
          </a:p>
        </p:txBody>
      </p:sp>
      <p:sp>
        <p:nvSpPr>
          <p:cNvPr id="14" name="AutoShape 4">
            <a:extLst>
              <a:ext uri="{FF2B5EF4-FFF2-40B4-BE49-F238E27FC236}">
                <a16:creationId xmlns:a16="http://schemas.microsoft.com/office/drawing/2014/main" id="{4C91FD5D-D59A-E34A-B2E7-CD5E00741E9F}"/>
              </a:ext>
            </a:extLst>
          </p:cNvPr>
          <p:cNvSpPr>
            <a:spLocks noChangeArrowheads="1"/>
          </p:cNvSpPr>
          <p:nvPr/>
        </p:nvSpPr>
        <p:spPr bwMode="auto">
          <a:xfrm>
            <a:off x="6903239" y="4337471"/>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Natural Gas</a:t>
            </a:r>
          </a:p>
        </p:txBody>
      </p:sp>
      <p:sp>
        <p:nvSpPr>
          <p:cNvPr id="15" name="Rectangle 5">
            <a:extLst>
              <a:ext uri="{FF2B5EF4-FFF2-40B4-BE49-F238E27FC236}">
                <a16:creationId xmlns:a16="http://schemas.microsoft.com/office/drawing/2014/main" id="{83EB3FF7-70E5-5D4E-A4F0-B22189F661C8}"/>
              </a:ext>
            </a:extLst>
          </p:cNvPr>
          <p:cNvSpPr>
            <a:spLocks noChangeArrowheads="1"/>
          </p:cNvSpPr>
          <p:nvPr/>
        </p:nvSpPr>
        <p:spPr bwMode="auto">
          <a:xfrm>
            <a:off x="8580725" y="2578586"/>
            <a:ext cx="1331183" cy="2711669"/>
          </a:xfrm>
          <a:prstGeom prst="rect">
            <a:avLst/>
          </a:prstGeom>
          <a:solidFill>
            <a:srgbClr val="595959">
              <a:alpha val="51373"/>
            </a:srgbClr>
          </a:solidFill>
          <a:ln w="9525">
            <a:solidFill>
              <a:schemeClr val="tx1"/>
            </a:solidFill>
            <a:miter lim="800000"/>
            <a:headEnd/>
            <a:tailEnd/>
          </a:ln>
        </p:spPr>
        <p:txBody>
          <a:bodyPr wrap="none" anchor="b"/>
          <a:lstStyle/>
          <a:p>
            <a:pPr algn="ctr"/>
            <a:r>
              <a:rPr lang="en-US" sz="2133">
                <a:solidFill>
                  <a:srgbClr val="C00000"/>
                </a:solidFill>
                <a:latin typeface="Open Sans" panose="020B0606030504020204" pitchFamily="34" charset="0"/>
                <a:cs typeface="Open Sans" panose="020B0606030504020204" pitchFamily="34" charset="0"/>
              </a:rPr>
              <a:t>STOCK</a:t>
            </a:r>
          </a:p>
        </p:txBody>
      </p:sp>
      <p:sp>
        <p:nvSpPr>
          <p:cNvPr id="16" name="AutoShape 6">
            <a:extLst>
              <a:ext uri="{FF2B5EF4-FFF2-40B4-BE49-F238E27FC236}">
                <a16:creationId xmlns:a16="http://schemas.microsoft.com/office/drawing/2014/main" id="{54A19B88-4148-FE47-926E-5ED525B0F7E0}"/>
              </a:ext>
            </a:extLst>
          </p:cNvPr>
          <p:cNvSpPr>
            <a:spLocks noChangeArrowheads="1"/>
          </p:cNvSpPr>
          <p:nvPr/>
        </p:nvSpPr>
        <p:spPr bwMode="auto">
          <a:xfrm>
            <a:off x="9911907" y="2661167"/>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Power plants</a:t>
            </a:r>
          </a:p>
        </p:txBody>
      </p:sp>
      <p:sp>
        <p:nvSpPr>
          <p:cNvPr id="17" name="AutoShape 7">
            <a:extLst>
              <a:ext uri="{FF2B5EF4-FFF2-40B4-BE49-F238E27FC236}">
                <a16:creationId xmlns:a16="http://schemas.microsoft.com/office/drawing/2014/main" id="{E48D9729-ADB1-0B48-ADD4-397543C1CF5A}"/>
              </a:ext>
            </a:extLst>
          </p:cNvPr>
          <p:cNvSpPr>
            <a:spLocks noChangeArrowheads="1"/>
          </p:cNvSpPr>
          <p:nvPr/>
        </p:nvSpPr>
        <p:spPr bwMode="auto">
          <a:xfrm>
            <a:off x="9911907" y="3499319"/>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18" name="AutoShape 8">
            <a:extLst>
              <a:ext uri="{FF2B5EF4-FFF2-40B4-BE49-F238E27FC236}">
                <a16:creationId xmlns:a16="http://schemas.microsoft.com/office/drawing/2014/main" id="{52234266-A51C-E146-AF16-98B0B9067A7A}"/>
              </a:ext>
            </a:extLst>
          </p:cNvPr>
          <p:cNvSpPr>
            <a:spLocks noChangeArrowheads="1"/>
          </p:cNvSpPr>
          <p:nvPr/>
        </p:nvSpPr>
        <p:spPr bwMode="auto">
          <a:xfrm>
            <a:off x="9911907" y="4337471"/>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Households</a:t>
            </a:r>
          </a:p>
        </p:txBody>
      </p:sp>
      <p:sp>
        <p:nvSpPr>
          <p:cNvPr id="21" name="AutoShape 12">
            <a:extLst>
              <a:ext uri="{FF2B5EF4-FFF2-40B4-BE49-F238E27FC236}">
                <a16:creationId xmlns:a16="http://schemas.microsoft.com/office/drawing/2014/main" id="{8C1C1DAD-3D68-4041-A809-99EB1C23949C}"/>
              </a:ext>
            </a:extLst>
          </p:cNvPr>
          <p:cNvSpPr>
            <a:spLocks noChangeArrowheads="1"/>
          </p:cNvSpPr>
          <p:nvPr/>
        </p:nvSpPr>
        <p:spPr bwMode="auto">
          <a:xfrm>
            <a:off x="8580725" y="2973010"/>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2" name="AutoShape 13">
            <a:extLst>
              <a:ext uri="{FF2B5EF4-FFF2-40B4-BE49-F238E27FC236}">
                <a16:creationId xmlns:a16="http://schemas.microsoft.com/office/drawing/2014/main" id="{C6524B83-9178-BA4C-BFFD-2CED26ABAE9B}"/>
              </a:ext>
            </a:extLst>
          </p:cNvPr>
          <p:cNvSpPr>
            <a:spLocks noChangeArrowheads="1"/>
          </p:cNvSpPr>
          <p:nvPr/>
        </p:nvSpPr>
        <p:spPr bwMode="auto">
          <a:xfrm rot="1587668">
            <a:off x="8483146" y="345166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4" name="AutoShape 14">
            <a:extLst>
              <a:ext uri="{FF2B5EF4-FFF2-40B4-BE49-F238E27FC236}">
                <a16:creationId xmlns:a16="http://schemas.microsoft.com/office/drawing/2014/main" id="{EA1931D6-34DB-C14E-95B9-4EBAB9CE0820}"/>
              </a:ext>
            </a:extLst>
          </p:cNvPr>
          <p:cNvSpPr>
            <a:spLocks noChangeArrowheads="1"/>
          </p:cNvSpPr>
          <p:nvPr/>
        </p:nvSpPr>
        <p:spPr bwMode="auto">
          <a:xfrm rot="2872655">
            <a:off x="8235600" y="3853053"/>
            <a:ext cx="2021427"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5" name="AutoShape 12">
            <a:extLst>
              <a:ext uri="{FF2B5EF4-FFF2-40B4-BE49-F238E27FC236}">
                <a16:creationId xmlns:a16="http://schemas.microsoft.com/office/drawing/2014/main" id="{7369D930-F61C-0E46-8A4D-DF4C112A1D80}"/>
              </a:ext>
            </a:extLst>
          </p:cNvPr>
          <p:cNvSpPr>
            <a:spLocks noChangeArrowheads="1"/>
          </p:cNvSpPr>
          <p:nvPr/>
        </p:nvSpPr>
        <p:spPr bwMode="auto">
          <a:xfrm>
            <a:off x="8615648" y="3917986"/>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6" name="AutoShape 13">
            <a:extLst>
              <a:ext uri="{FF2B5EF4-FFF2-40B4-BE49-F238E27FC236}">
                <a16:creationId xmlns:a16="http://schemas.microsoft.com/office/drawing/2014/main" id="{3A6AA075-27A6-EF49-AD59-BB029A7AE0CD}"/>
              </a:ext>
            </a:extLst>
          </p:cNvPr>
          <p:cNvSpPr>
            <a:spLocks noChangeArrowheads="1"/>
          </p:cNvSpPr>
          <p:nvPr/>
        </p:nvSpPr>
        <p:spPr bwMode="auto">
          <a:xfrm rot="2012607">
            <a:off x="8470198" y="42803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7" name="AutoShape 13">
            <a:extLst>
              <a:ext uri="{FF2B5EF4-FFF2-40B4-BE49-F238E27FC236}">
                <a16:creationId xmlns:a16="http://schemas.microsoft.com/office/drawing/2014/main" id="{D57EC711-C76D-1542-973E-81B0FA6AC7C7}"/>
              </a:ext>
            </a:extLst>
          </p:cNvPr>
          <p:cNvSpPr>
            <a:spLocks noChangeArrowheads="1"/>
          </p:cNvSpPr>
          <p:nvPr/>
        </p:nvSpPr>
        <p:spPr bwMode="auto">
          <a:xfrm rot="19654539">
            <a:off x="8497563" y="34161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8" name="AutoShape 12">
            <a:extLst>
              <a:ext uri="{FF2B5EF4-FFF2-40B4-BE49-F238E27FC236}">
                <a16:creationId xmlns:a16="http://schemas.microsoft.com/office/drawing/2014/main" id="{5A04D744-83B6-3E47-9242-4FF97ACD3A43}"/>
              </a:ext>
            </a:extLst>
          </p:cNvPr>
          <p:cNvSpPr>
            <a:spLocks noChangeArrowheads="1"/>
          </p:cNvSpPr>
          <p:nvPr/>
        </p:nvSpPr>
        <p:spPr bwMode="auto">
          <a:xfrm>
            <a:off x="8615648" y="4718577"/>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9" name="AutoShape 13">
            <a:extLst>
              <a:ext uri="{FF2B5EF4-FFF2-40B4-BE49-F238E27FC236}">
                <a16:creationId xmlns:a16="http://schemas.microsoft.com/office/drawing/2014/main" id="{4C99D2A3-0A8D-B341-9DF0-3E366465CFC4}"/>
              </a:ext>
            </a:extLst>
          </p:cNvPr>
          <p:cNvSpPr>
            <a:spLocks noChangeArrowheads="1"/>
          </p:cNvSpPr>
          <p:nvPr/>
        </p:nvSpPr>
        <p:spPr bwMode="auto">
          <a:xfrm rot="19700340">
            <a:off x="8482118" y="4290954"/>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30" name="AutoShape 14">
            <a:extLst>
              <a:ext uri="{FF2B5EF4-FFF2-40B4-BE49-F238E27FC236}">
                <a16:creationId xmlns:a16="http://schemas.microsoft.com/office/drawing/2014/main" id="{69381846-D7C4-004F-B92B-A89DDC38A1E7}"/>
              </a:ext>
            </a:extLst>
          </p:cNvPr>
          <p:cNvSpPr>
            <a:spLocks noChangeArrowheads="1"/>
          </p:cNvSpPr>
          <p:nvPr/>
        </p:nvSpPr>
        <p:spPr bwMode="auto">
          <a:xfrm rot="18526542">
            <a:off x="8235933" y="3900601"/>
            <a:ext cx="2021425"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6CB50F-331E-DF4B-9856-2D1DEBFE6D72}"/>
              </a:ext>
            </a:extLst>
          </p:cNvPr>
          <p:cNvSpPr txBox="1"/>
          <p:nvPr/>
        </p:nvSpPr>
        <p:spPr>
          <a:xfrm>
            <a:off x="7233321" y="2254026"/>
            <a:ext cx="86433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Inputs</a:t>
            </a:r>
          </a:p>
        </p:txBody>
      </p:sp>
      <p:sp>
        <p:nvSpPr>
          <p:cNvPr id="32" name="TextBox 31">
            <a:extLst>
              <a:ext uri="{FF2B5EF4-FFF2-40B4-BE49-F238E27FC236}">
                <a16:creationId xmlns:a16="http://schemas.microsoft.com/office/drawing/2014/main" id="{F3D21CE5-4B69-2C46-944A-2BAB30ABAC3B}"/>
              </a:ext>
            </a:extLst>
          </p:cNvPr>
          <p:cNvSpPr txBox="1"/>
          <p:nvPr/>
        </p:nvSpPr>
        <p:spPr>
          <a:xfrm>
            <a:off x="10165769" y="2250798"/>
            <a:ext cx="106150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Outputs</a:t>
            </a:r>
          </a:p>
        </p:txBody>
      </p:sp>
      <p:sp>
        <p:nvSpPr>
          <p:cNvPr id="31" name="Google Shape;113;p16">
            <a:extLst>
              <a:ext uri="{FF2B5EF4-FFF2-40B4-BE49-F238E27FC236}">
                <a16:creationId xmlns:a16="http://schemas.microsoft.com/office/drawing/2014/main" id="{8E86DA39-B8FB-4343-BF54-A34BE9F9C56A}"/>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33" name="Slide Number Placeholder 5">
            <a:extLst>
              <a:ext uri="{FF2B5EF4-FFF2-40B4-BE49-F238E27FC236}">
                <a16:creationId xmlns:a16="http://schemas.microsoft.com/office/drawing/2014/main" id="{FC0A2841-2021-6740-B82E-122CBA4362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34" name="Oval 33">
            <a:extLst>
              <a:ext uri="{FF2B5EF4-FFF2-40B4-BE49-F238E27FC236}">
                <a16:creationId xmlns:a16="http://schemas.microsoft.com/office/drawing/2014/main" id="{06D49DBC-9FCD-684C-A502-46E9BF6351DA}"/>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8.mp3" descr="Track7_Lecture3_Slide18.mp3">
            <a:hlinkClick r:id="" action="ppaction://media"/>
            <a:extLst>
              <a:ext uri="{FF2B5EF4-FFF2-40B4-BE49-F238E27FC236}">
                <a16:creationId xmlns:a16="http://schemas.microsoft.com/office/drawing/2014/main" id="{903C3529-C375-DB4D-A05E-A0A795977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823519"/>
            <a:ext cx="812800" cy="812800"/>
          </a:xfrm>
          <a:prstGeom prst="rect">
            <a:avLst/>
          </a:prstGeom>
        </p:spPr>
      </p:pic>
    </p:spTree>
    <p:extLst>
      <p:ext uri="{BB962C8B-B14F-4D97-AF65-F5344CB8AC3E}">
        <p14:creationId xmlns:p14="http://schemas.microsoft.com/office/powerpoint/2010/main" val="962948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3" name="Text Placeholder 2">
            <a:extLst>
              <a:ext uri="{FF2B5EF4-FFF2-40B4-BE49-F238E27FC236}">
                <a16:creationId xmlns:a16="http://schemas.microsoft.com/office/drawing/2014/main" id="{2901A72C-F0C0-5F4D-B910-10CDA2B51858}"/>
              </a:ext>
            </a:extLst>
          </p:cNvPr>
          <p:cNvSpPr>
            <a:spLocks noGrp="1"/>
          </p:cNvSpPr>
          <p:nvPr>
            <p:ph type="body" idx="13"/>
          </p:nvPr>
        </p:nvSpPr>
        <p:spPr>
          <a:xfrm>
            <a:off x="1025101" y="1533371"/>
            <a:ext cx="10251600" cy="4262298"/>
          </a:xfrm>
        </p:spPr>
        <p:txBody>
          <a:bodyPr/>
          <a:lstStyle/>
          <a:p>
            <a:pPr marL="0">
              <a:buClr>
                <a:srgbClr val="333333"/>
              </a:buClr>
              <a:defRPr/>
            </a:pPr>
            <a:r>
              <a:rPr lang="en-US" b="1" dirty="0">
                <a:solidFill>
                  <a:schemeClr val="accent5">
                    <a:lumMod val="60000"/>
                    <a:lumOff val="40000"/>
                  </a:schemeClr>
                </a:solidFill>
                <a:latin typeface="Open Sans"/>
                <a:sym typeface="Calibri"/>
              </a:rPr>
              <a:t>Flow diagram format</a:t>
            </a:r>
          </a:p>
          <a:p>
            <a:pPr marL="194310"/>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pSp>
        <p:nvGrpSpPr>
          <p:cNvPr id="2" name="Group 1">
            <a:extLst>
              <a:ext uri="{FF2B5EF4-FFF2-40B4-BE49-F238E27FC236}">
                <a16:creationId xmlns:a16="http://schemas.microsoft.com/office/drawing/2014/main" id="{CE8D397B-C042-144F-B0EC-BD153E52A4D5}"/>
              </a:ext>
            </a:extLst>
          </p:cNvPr>
          <p:cNvGrpSpPr>
            <a:grpSpLocks noChangeAspect="1"/>
          </p:cNvGrpSpPr>
          <p:nvPr/>
        </p:nvGrpSpPr>
        <p:grpSpPr>
          <a:xfrm>
            <a:off x="3940735" y="1752171"/>
            <a:ext cx="7250528" cy="3456000"/>
            <a:chOff x="228600" y="1484313"/>
            <a:chExt cx="8952373" cy="4267200"/>
          </a:xfrm>
          <a:solidFill>
            <a:schemeClr val="bg1">
              <a:lumMod val="75000"/>
            </a:schemeClr>
          </a:solidFill>
        </p:grpSpPr>
        <p:sp>
          <p:nvSpPr>
            <p:cNvPr id="31" name="AutoShape 3">
              <a:extLst>
                <a:ext uri="{FF2B5EF4-FFF2-40B4-BE49-F238E27FC236}">
                  <a16:creationId xmlns:a16="http://schemas.microsoft.com/office/drawing/2014/main" id="{A7E3DEA9-74A3-B949-B9F5-576151E3F0AF}"/>
                </a:ext>
              </a:extLst>
            </p:cNvPr>
            <p:cNvSpPr>
              <a:spLocks noChangeArrowheads="1"/>
            </p:cNvSpPr>
            <p:nvPr/>
          </p:nvSpPr>
          <p:spPr bwMode="auto">
            <a:xfrm>
              <a:off x="6248400" y="2518678"/>
              <a:ext cx="2514600" cy="1488139"/>
            </a:xfrm>
            <a:prstGeom prst="homePlate">
              <a:avLst>
                <a:gd name="adj" fmla="val 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Electricity</a:t>
              </a:r>
            </a:p>
            <a:p>
              <a:pPr algn="ctr"/>
              <a:r>
                <a:rPr lang="en-US" sz="1400">
                  <a:latin typeface="Open Sans" panose="020B0606030504020204" pitchFamily="34" charset="0"/>
                  <a:cs typeface="Open Sans" panose="020B0606030504020204" pitchFamily="34" charset="0"/>
                </a:rPr>
                <a:t>(Final)</a:t>
              </a:r>
            </a:p>
          </p:txBody>
        </p:sp>
        <p:sp>
          <p:nvSpPr>
            <p:cNvPr id="33" name="AutoShape 12">
              <a:extLst>
                <a:ext uri="{FF2B5EF4-FFF2-40B4-BE49-F238E27FC236}">
                  <a16:creationId xmlns:a16="http://schemas.microsoft.com/office/drawing/2014/main" id="{7ED8C998-F342-7E4D-B26E-E490DC5365A3}"/>
                </a:ext>
              </a:extLst>
            </p:cNvPr>
            <p:cNvSpPr>
              <a:spLocks noChangeArrowheads="1"/>
            </p:cNvSpPr>
            <p:nvPr/>
          </p:nvSpPr>
          <p:spPr bwMode="auto">
            <a:xfrm rot="458330">
              <a:off x="2880891" y="2292691"/>
              <a:ext cx="3438360" cy="240300"/>
            </a:xfrm>
            <a:prstGeom prst="homePlate">
              <a:avLst>
                <a:gd name="adj" fmla="val 2600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4" name="AutoShape 13">
              <a:extLst>
                <a:ext uri="{FF2B5EF4-FFF2-40B4-BE49-F238E27FC236}">
                  <a16:creationId xmlns:a16="http://schemas.microsoft.com/office/drawing/2014/main" id="{F2EB24CF-C369-DA4A-A0EF-FA5D426D502C}"/>
                </a:ext>
              </a:extLst>
            </p:cNvPr>
            <p:cNvSpPr>
              <a:spLocks noChangeArrowheads="1"/>
            </p:cNvSpPr>
            <p:nvPr/>
          </p:nvSpPr>
          <p:spPr bwMode="auto">
            <a:xfrm>
              <a:off x="838200" y="1905000"/>
              <a:ext cx="3124200" cy="1219200"/>
            </a:xfrm>
            <a:prstGeom prst="homePlate">
              <a:avLst>
                <a:gd name="adj" fmla="val 6406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5" name="AutoShape 15">
              <a:extLst>
                <a:ext uri="{FF2B5EF4-FFF2-40B4-BE49-F238E27FC236}">
                  <a16:creationId xmlns:a16="http://schemas.microsoft.com/office/drawing/2014/main" id="{228CC9CB-1F9A-6445-A322-841618640870}"/>
                </a:ext>
              </a:extLst>
            </p:cNvPr>
            <p:cNvSpPr>
              <a:spLocks noChangeArrowheads="1"/>
            </p:cNvSpPr>
            <p:nvPr/>
          </p:nvSpPr>
          <p:spPr bwMode="auto">
            <a:xfrm rot="1416020">
              <a:off x="611188" y="1484313"/>
              <a:ext cx="1443037"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36" name="AutoShape 16">
              <a:extLst>
                <a:ext uri="{FF2B5EF4-FFF2-40B4-BE49-F238E27FC236}">
                  <a16:creationId xmlns:a16="http://schemas.microsoft.com/office/drawing/2014/main" id="{9F9E1023-2501-DB4E-A850-E550BEB64C3A}"/>
                </a:ext>
              </a:extLst>
            </p:cNvPr>
            <p:cNvSpPr>
              <a:spLocks noChangeArrowheads="1"/>
            </p:cNvSpPr>
            <p:nvPr/>
          </p:nvSpPr>
          <p:spPr bwMode="auto">
            <a:xfrm rot="1118761">
              <a:off x="990600" y="3048000"/>
              <a:ext cx="1524000" cy="304800"/>
            </a:xfrm>
            <a:prstGeom prst="homePlate">
              <a:avLst>
                <a:gd name="adj" fmla="val 1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37" name="AutoShape 17">
              <a:extLst>
                <a:ext uri="{FF2B5EF4-FFF2-40B4-BE49-F238E27FC236}">
                  <a16:creationId xmlns:a16="http://schemas.microsoft.com/office/drawing/2014/main" id="{39CAF850-FDA6-204F-A52E-D93F3CA92864}"/>
                </a:ext>
              </a:extLst>
            </p:cNvPr>
            <p:cNvSpPr>
              <a:spLocks noChangeArrowheads="1"/>
            </p:cNvSpPr>
            <p:nvPr/>
          </p:nvSpPr>
          <p:spPr bwMode="auto">
            <a:xfrm rot="910477">
              <a:off x="2133600" y="2971800"/>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38" name="Text Box 19">
              <a:extLst>
                <a:ext uri="{FF2B5EF4-FFF2-40B4-BE49-F238E27FC236}">
                  <a16:creationId xmlns:a16="http://schemas.microsoft.com/office/drawing/2014/main" id="{DCE12417-6AC9-1A48-A60F-479B838275A6}"/>
                </a:ext>
              </a:extLst>
            </p:cNvPr>
            <p:cNvSpPr txBox="1">
              <a:spLocks noChangeArrowheads="1"/>
            </p:cNvSpPr>
            <p:nvPr/>
          </p:nvSpPr>
          <p:spPr bwMode="auto">
            <a:xfrm>
              <a:off x="2666999" y="2133602"/>
              <a:ext cx="1371600" cy="610168"/>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Oil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39" name="Text Box 20">
              <a:extLst>
                <a:ext uri="{FF2B5EF4-FFF2-40B4-BE49-F238E27FC236}">
                  <a16:creationId xmlns:a16="http://schemas.microsoft.com/office/drawing/2014/main" id="{8955ED38-4932-ED45-8264-08E395918CE3}"/>
                </a:ext>
              </a:extLst>
            </p:cNvPr>
            <p:cNvSpPr txBox="1">
              <a:spLocks noChangeArrowheads="1"/>
            </p:cNvSpPr>
            <p:nvPr/>
          </p:nvSpPr>
          <p:spPr bwMode="auto">
            <a:xfrm>
              <a:off x="838197" y="1981200"/>
              <a:ext cx="806771" cy="418020"/>
            </a:xfrm>
            <a:prstGeom prst="rect">
              <a:avLst/>
            </a:prstGeom>
            <a:grp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Oil</a:t>
              </a:r>
            </a:p>
          </p:txBody>
        </p:sp>
        <p:sp>
          <p:nvSpPr>
            <p:cNvPr id="40" name="AutoShape 21">
              <a:extLst>
                <a:ext uri="{FF2B5EF4-FFF2-40B4-BE49-F238E27FC236}">
                  <a16:creationId xmlns:a16="http://schemas.microsoft.com/office/drawing/2014/main" id="{31799AF8-7532-8C44-973A-FD38B7BB64C7}"/>
                </a:ext>
              </a:extLst>
            </p:cNvPr>
            <p:cNvSpPr>
              <a:spLocks noChangeArrowheads="1"/>
            </p:cNvSpPr>
            <p:nvPr/>
          </p:nvSpPr>
          <p:spPr bwMode="auto">
            <a:xfrm rot="910477">
              <a:off x="7610935" y="4130661"/>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41" name="AutoShape 23">
              <a:extLst>
                <a:ext uri="{FF2B5EF4-FFF2-40B4-BE49-F238E27FC236}">
                  <a16:creationId xmlns:a16="http://schemas.microsoft.com/office/drawing/2014/main" id="{61ACBC0B-7BCC-B741-9781-3E0327C48498}"/>
                </a:ext>
              </a:extLst>
            </p:cNvPr>
            <p:cNvSpPr>
              <a:spLocks noChangeArrowheads="1"/>
            </p:cNvSpPr>
            <p:nvPr/>
          </p:nvSpPr>
          <p:spPr bwMode="auto">
            <a:xfrm>
              <a:off x="914400" y="39624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2" name="AutoShape 24">
              <a:extLst>
                <a:ext uri="{FF2B5EF4-FFF2-40B4-BE49-F238E27FC236}">
                  <a16:creationId xmlns:a16="http://schemas.microsoft.com/office/drawing/2014/main" id="{F4C88B27-1B6B-0447-BF61-373D607DD7AE}"/>
                </a:ext>
              </a:extLst>
            </p:cNvPr>
            <p:cNvSpPr>
              <a:spLocks noChangeArrowheads="1"/>
            </p:cNvSpPr>
            <p:nvPr/>
          </p:nvSpPr>
          <p:spPr bwMode="auto">
            <a:xfrm>
              <a:off x="914400" y="50292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3" name="AutoShape 25">
              <a:extLst>
                <a:ext uri="{FF2B5EF4-FFF2-40B4-BE49-F238E27FC236}">
                  <a16:creationId xmlns:a16="http://schemas.microsoft.com/office/drawing/2014/main" id="{81D67F43-F051-DC4E-8480-627F3603D96D}"/>
                </a:ext>
              </a:extLst>
            </p:cNvPr>
            <p:cNvSpPr>
              <a:spLocks noChangeArrowheads="1"/>
            </p:cNvSpPr>
            <p:nvPr/>
          </p:nvSpPr>
          <p:spPr bwMode="auto">
            <a:xfrm rot="-1073566">
              <a:off x="2203503" y="3461669"/>
              <a:ext cx="4448068" cy="304800"/>
            </a:xfrm>
            <a:prstGeom prst="homePlate">
              <a:avLst>
                <a:gd name="adj" fmla="val 4375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4" name="AutoShape 26">
              <a:extLst>
                <a:ext uri="{FF2B5EF4-FFF2-40B4-BE49-F238E27FC236}">
                  <a16:creationId xmlns:a16="http://schemas.microsoft.com/office/drawing/2014/main" id="{60D98962-545C-E240-ADF6-72AA824C4E56}"/>
                </a:ext>
              </a:extLst>
            </p:cNvPr>
            <p:cNvSpPr>
              <a:spLocks noChangeArrowheads="1"/>
            </p:cNvSpPr>
            <p:nvPr/>
          </p:nvSpPr>
          <p:spPr bwMode="auto">
            <a:xfrm rot="20361620">
              <a:off x="2699039" y="4314967"/>
              <a:ext cx="4211547" cy="485033"/>
            </a:xfrm>
            <a:prstGeom prst="homePlate">
              <a:avLst>
                <a:gd name="adj" fmla="val 63380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5" name="AutoShape 27">
              <a:extLst>
                <a:ext uri="{FF2B5EF4-FFF2-40B4-BE49-F238E27FC236}">
                  <a16:creationId xmlns:a16="http://schemas.microsoft.com/office/drawing/2014/main" id="{37AB20E1-F49F-4245-9FB5-CECFBBB9FD9E}"/>
                </a:ext>
              </a:extLst>
            </p:cNvPr>
            <p:cNvSpPr>
              <a:spLocks noChangeArrowheads="1"/>
            </p:cNvSpPr>
            <p:nvPr/>
          </p:nvSpPr>
          <p:spPr bwMode="auto">
            <a:xfrm rot="1328422">
              <a:off x="914400" y="37338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6" name="AutoShape 28">
              <a:extLst>
                <a:ext uri="{FF2B5EF4-FFF2-40B4-BE49-F238E27FC236}">
                  <a16:creationId xmlns:a16="http://schemas.microsoft.com/office/drawing/2014/main" id="{9517C19D-22BB-844A-ADC9-23CA0C49E832}"/>
                </a:ext>
              </a:extLst>
            </p:cNvPr>
            <p:cNvSpPr>
              <a:spLocks noChangeArrowheads="1"/>
            </p:cNvSpPr>
            <p:nvPr/>
          </p:nvSpPr>
          <p:spPr bwMode="auto">
            <a:xfrm rot="1328422">
              <a:off x="914400" y="48006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7" name="Text Box 29">
              <a:extLst>
                <a:ext uri="{FF2B5EF4-FFF2-40B4-BE49-F238E27FC236}">
                  <a16:creationId xmlns:a16="http://schemas.microsoft.com/office/drawing/2014/main" id="{AA2FF3E2-DD00-3447-B686-D481EE86D03A}"/>
                </a:ext>
              </a:extLst>
            </p:cNvPr>
            <p:cNvSpPr txBox="1">
              <a:spLocks noChangeArrowheads="1"/>
            </p:cNvSpPr>
            <p:nvPr/>
          </p:nvSpPr>
          <p:spPr bwMode="auto">
            <a:xfrm>
              <a:off x="914401" y="3962400"/>
              <a:ext cx="762000" cy="418020"/>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Gas</a:t>
              </a:r>
            </a:p>
          </p:txBody>
        </p:sp>
        <p:sp>
          <p:nvSpPr>
            <p:cNvPr id="48" name="Text Box 30">
              <a:extLst>
                <a:ext uri="{FF2B5EF4-FFF2-40B4-BE49-F238E27FC236}">
                  <a16:creationId xmlns:a16="http://schemas.microsoft.com/office/drawing/2014/main" id="{32FDCE2A-C50A-A646-BDDC-F569B13D0A93}"/>
                </a:ext>
              </a:extLst>
            </p:cNvPr>
            <p:cNvSpPr txBox="1">
              <a:spLocks noChangeArrowheads="1"/>
            </p:cNvSpPr>
            <p:nvPr/>
          </p:nvSpPr>
          <p:spPr bwMode="auto">
            <a:xfrm>
              <a:off x="914401" y="5029200"/>
              <a:ext cx="990600" cy="418020"/>
            </a:xfrm>
            <a:prstGeom prst="rect">
              <a:avLst/>
            </a:prstGeom>
            <a:grp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Coal</a:t>
              </a:r>
            </a:p>
          </p:txBody>
        </p:sp>
        <p:sp>
          <p:nvSpPr>
            <p:cNvPr id="49" name="AutoShape 31">
              <a:extLst>
                <a:ext uri="{FF2B5EF4-FFF2-40B4-BE49-F238E27FC236}">
                  <a16:creationId xmlns:a16="http://schemas.microsoft.com/office/drawing/2014/main" id="{A4100AE9-969F-3E47-AF63-17A8FA0FB29E}"/>
                </a:ext>
              </a:extLst>
            </p:cNvPr>
            <p:cNvSpPr>
              <a:spLocks noChangeArrowheads="1"/>
            </p:cNvSpPr>
            <p:nvPr/>
          </p:nvSpPr>
          <p:spPr bwMode="auto">
            <a:xfrm rot="1118761">
              <a:off x="1143000" y="44958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0" name="AutoShape 32">
              <a:extLst>
                <a:ext uri="{FF2B5EF4-FFF2-40B4-BE49-F238E27FC236}">
                  <a16:creationId xmlns:a16="http://schemas.microsoft.com/office/drawing/2014/main" id="{499E01C7-9C4A-C844-83CA-81E56E59186B}"/>
                </a:ext>
              </a:extLst>
            </p:cNvPr>
            <p:cNvSpPr>
              <a:spLocks noChangeArrowheads="1"/>
            </p:cNvSpPr>
            <p:nvPr/>
          </p:nvSpPr>
          <p:spPr bwMode="auto">
            <a:xfrm rot="1118761">
              <a:off x="914400" y="55626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1" name="AutoShape 33">
              <a:extLst>
                <a:ext uri="{FF2B5EF4-FFF2-40B4-BE49-F238E27FC236}">
                  <a16:creationId xmlns:a16="http://schemas.microsoft.com/office/drawing/2014/main" id="{AB5CB852-1D7D-454B-86D8-FAA7979A5853}"/>
                </a:ext>
              </a:extLst>
            </p:cNvPr>
            <p:cNvSpPr>
              <a:spLocks noChangeArrowheads="1"/>
            </p:cNvSpPr>
            <p:nvPr/>
          </p:nvSpPr>
          <p:spPr bwMode="auto">
            <a:xfrm rot="910477">
              <a:off x="1905000" y="44196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2" name="AutoShape 34">
              <a:extLst>
                <a:ext uri="{FF2B5EF4-FFF2-40B4-BE49-F238E27FC236}">
                  <a16:creationId xmlns:a16="http://schemas.microsoft.com/office/drawing/2014/main" id="{8E788444-FBFA-4146-BD91-6ABD57D39592}"/>
                </a:ext>
              </a:extLst>
            </p:cNvPr>
            <p:cNvSpPr>
              <a:spLocks noChangeArrowheads="1"/>
            </p:cNvSpPr>
            <p:nvPr/>
          </p:nvSpPr>
          <p:spPr bwMode="auto">
            <a:xfrm rot="910477">
              <a:off x="1828800" y="54864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3" name="Text Box 35">
              <a:extLst>
                <a:ext uri="{FF2B5EF4-FFF2-40B4-BE49-F238E27FC236}">
                  <a16:creationId xmlns:a16="http://schemas.microsoft.com/office/drawing/2014/main" id="{A2ADF2E4-3A23-2E4F-A617-3B1986E27EC3}"/>
                </a:ext>
              </a:extLst>
            </p:cNvPr>
            <p:cNvSpPr txBox="1">
              <a:spLocks noChangeArrowheads="1"/>
            </p:cNvSpPr>
            <p:nvPr/>
          </p:nvSpPr>
          <p:spPr bwMode="auto">
            <a:xfrm>
              <a:off x="228600" y="1828800"/>
              <a:ext cx="381000" cy="3154153"/>
            </a:xfrm>
            <a:prstGeom prst="rect">
              <a:avLst/>
            </a:prstGeom>
            <a:solidFill>
              <a:srgbClr val="FFFFFF"/>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P</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I</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M</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A</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Y</a:t>
              </a:r>
            </a:p>
          </p:txBody>
        </p:sp>
        <p:sp>
          <p:nvSpPr>
            <p:cNvPr id="54" name="Text Box 36">
              <a:extLst>
                <a:ext uri="{FF2B5EF4-FFF2-40B4-BE49-F238E27FC236}">
                  <a16:creationId xmlns:a16="http://schemas.microsoft.com/office/drawing/2014/main" id="{8E1DD33A-E74F-364A-95DB-F5FC4C1DB72A}"/>
                </a:ext>
              </a:extLst>
            </p:cNvPr>
            <p:cNvSpPr txBox="1">
              <a:spLocks noChangeArrowheads="1"/>
            </p:cNvSpPr>
            <p:nvPr/>
          </p:nvSpPr>
          <p:spPr bwMode="auto">
            <a:xfrm>
              <a:off x="2807975" y="3844415"/>
              <a:ext cx="1241941"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Gas</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5" name="Text Box 37">
              <a:extLst>
                <a:ext uri="{FF2B5EF4-FFF2-40B4-BE49-F238E27FC236}">
                  <a16:creationId xmlns:a16="http://schemas.microsoft.com/office/drawing/2014/main" id="{E37E3041-10F6-AE49-998E-44D4115319A4}"/>
                </a:ext>
              </a:extLst>
            </p:cNvPr>
            <p:cNvSpPr txBox="1">
              <a:spLocks noChangeArrowheads="1"/>
            </p:cNvSpPr>
            <p:nvPr/>
          </p:nvSpPr>
          <p:spPr bwMode="auto">
            <a:xfrm>
              <a:off x="2882056" y="4949551"/>
              <a:ext cx="1413555"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Coal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6" name="AutoShape 15">
              <a:extLst>
                <a:ext uri="{FF2B5EF4-FFF2-40B4-BE49-F238E27FC236}">
                  <a16:creationId xmlns:a16="http://schemas.microsoft.com/office/drawing/2014/main" id="{79CA6691-42CF-4D4C-A107-1C1A0C911386}"/>
                </a:ext>
              </a:extLst>
            </p:cNvPr>
            <p:cNvSpPr>
              <a:spLocks noChangeArrowheads="1"/>
            </p:cNvSpPr>
            <p:nvPr/>
          </p:nvSpPr>
          <p:spPr bwMode="auto">
            <a:xfrm rot="1416020">
              <a:off x="6465418" y="2075656"/>
              <a:ext cx="1443038"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pic>
          <p:nvPicPr>
            <p:cNvPr id="57" name="Picture 33" descr="Factory Clip Art">
              <a:hlinkClick r:id="rId5"/>
              <a:extLst>
                <a:ext uri="{FF2B5EF4-FFF2-40B4-BE49-F238E27FC236}">
                  <a16:creationId xmlns:a16="http://schemas.microsoft.com/office/drawing/2014/main" id="{2014B48D-FDD8-CB4E-9BAF-9C7D8C105D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638" y="1773238"/>
              <a:ext cx="873125" cy="909637"/>
            </a:xfrm>
            <a:prstGeom prst="rect">
              <a:avLst/>
            </a:prstGeom>
            <a:solidFill>
              <a:srgbClr val="FFFFFF"/>
            </a:solidFill>
            <a:ln>
              <a:noFill/>
            </a:ln>
          </p:spPr>
        </p:pic>
        <p:pic>
          <p:nvPicPr>
            <p:cNvPr id="58" name="Picture 34" descr="Factory Clip Art">
              <a:hlinkClick r:id="rId5"/>
              <a:extLst>
                <a:ext uri="{FF2B5EF4-FFF2-40B4-BE49-F238E27FC236}">
                  <a16:creationId xmlns:a16="http://schemas.microsoft.com/office/drawing/2014/main" id="{D7DC70CB-B1EB-C94B-82BC-6068DF25AD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200" y="2852738"/>
              <a:ext cx="873125" cy="909637"/>
            </a:xfrm>
            <a:prstGeom prst="rect">
              <a:avLst/>
            </a:prstGeom>
            <a:solidFill>
              <a:srgbClr val="FFFFFF"/>
            </a:solidFill>
            <a:ln>
              <a:noFill/>
            </a:ln>
          </p:spPr>
        </p:pic>
        <p:pic>
          <p:nvPicPr>
            <p:cNvPr id="59" name="Picture 35" descr="Factory Clip Art">
              <a:hlinkClick r:id="rId5"/>
              <a:extLst>
                <a:ext uri="{FF2B5EF4-FFF2-40B4-BE49-F238E27FC236}">
                  <a16:creationId xmlns:a16="http://schemas.microsoft.com/office/drawing/2014/main" id="{59BA7BC3-7B33-9F41-9ADF-3E7CBE82AE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4006817"/>
              <a:ext cx="873125" cy="909638"/>
            </a:xfrm>
            <a:prstGeom prst="rect">
              <a:avLst/>
            </a:prstGeom>
            <a:solidFill>
              <a:srgbClr val="FFFFFF"/>
            </a:solidFill>
            <a:ln>
              <a:noFill/>
            </a:ln>
          </p:spPr>
        </p:pic>
        <p:sp>
          <p:nvSpPr>
            <p:cNvPr id="60" name="AutoShape 22">
              <a:extLst>
                <a:ext uri="{FF2B5EF4-FFF2-40B4-BE49-F238E27FC236}">
                  <a16:creationId xmlns:a16="http://schemas.microsoft.com/office/drawing/2014/main" id="{980ED585-FFE4-FD4A-A4CA-8FF07E7D8B0F}"/>
                </a:ext>
              </a:extLst>
            </p:cNvPr>
            <p:cNvSpPr>
              <a:spLocks noChangeArrowheads="1"/>
            </p:cNvSpPr>
            <p:nvPr/>
          </p:nvSpPr>
          <p:spPr bwMode="auto">
            <a:xfrm rot="19294337">
              <a:off x="3530082" y="4790540"/>
              <a:ext cx="4297029" cy="892090"/>
            </a:xfrm>
            <a:prstGeom prst="homePlate">
              <a:avLst>
                <a:gd name="adj" fmla="val 357983"/>
              </a:avLst>
            </a:prstGeom>
            <a:grpFill/>
            <a:ln w="9525">
              <a:noFill/>
              <a:miter lim="800000"/>
              <a:headEnd/>
              <a:tailEnd/>
            </a:ln>
          </p:spPr>
          <p:txBody>
            <a:bodyPr wrap="none" anchor="ctr"/>
            <a:lstStyle/>
            <a:p>
              <a:pPr algn="ctr"/>
              <a:r>
                <a:rPr lang="en-US" sz="1400" dirty="0">
                  <a:latin typeface="Open Sans" panose="020B0606030504020204" pitchFamily="34" charset="0"/>
                  <a:cs typeface="Open Sans" panose="020B0606030504020204" pitchFamily="34" charset="0"/>
                </a:rPr>
                <a:t>Elec. not from Fossil Fuel</a:t>
              </a:r>
            </a:p>
          </p:txBody>
        </p:sp>
      </p:grpSp>
      <p:sp>
        <p:nvSpPr>
          <p:cNvPr id="61" name="AutoShape 23">
            <a:extLst>
              <a:ext uri="{FF2B5EF4-FFF2-40B4-BE49-F238E27FC236}">
                <a16:creationId xmlns:a16="http://schemas.microsoft.com/office/drawing/2014/main" id="{481E9366-D727-1C41-A52E-70327C1449B4}"/>
              </a:ext>
            </a:extLst>
          </p:cNvPr>
          <p:cNvSpPr>
            <a:spLocks noChangeArrowheads="1"/>
          </p:cNvSpPr>
          <p:nvPr/>
        </p:nvSpPr>
        <p:spPr bwMode="auto">
          <a:xfrm>
            <a:off x="4505330" y="5610337"/>
            <a:ext cx="2530289" cy="432000"/>
          </a:xfrm>
          <a:prstGeom prst="homePlate">
            <a:avLst>
              <a:gd name="adj" fmla="val 146429"/>
            </a:avLst>
          </a:prstGeom>
          <a:solidFill>
            <a:schemeClr val="bg1">
              <a:lumMod val="75000"/>
            </a:schemeClr>
          </a:solidFill>
          <a:ln w="9525">
            <a:noFill/>
            <a:miter lim="800000"/>
            <a:headEnd/>
            <a:tailEnd/>
          </a:ln>
        </p:spPr>
        <p:txBody>
          <a:bodyPr wrap="none" anchor="ctr"/>
          <a:lstStyle/>
          <a:p>
            <a:endParaRPr lang="en-GB" sz="1600">
              <a:latin typeface="Open Sans" panose="020B0606030504020204" pitchFamily="34" charset="0"/>
              <a:cs typeface="Open Sans" panose="020B0606030504020204" pitchFamily="34" charset="0"/>
            </a:endParaRPr>
          </a:p>
        </p:txBody>
      </p:sp>
      <p:sp>
        <p:nvSpPr>
          <p:cNvPr id="62" name="AutoShape 27">
            <a:extLst>
              <a:ext uri="{FF2B5EF4-FFF2-40B4-BE49-F238E27FC236}">
                <a16:creationId xmlns:a16="http://schemas.microsoft.com/office/drawing/2014/main" id="{F1A6E8E3-4C9E-0542-A58E-B5D643242BBC}"/>
              </a:ext>
            </a:extLst>
          </p:cNvPr>
          <p:cNvSpPr>
            <a:spLocks noChangeArrowheads="1"/>
          </p:cNvSpPr>
          <p:nvPr/>
        </p:nvSpPr>
        <p:spPr bwMode="auto">
          <a:xfrm rot="1328422">
            <a:off x="4505330" y="5425195"/>
            <a:ext cx="781716" cy="138857"/>
          </a:xfrm>
          <a:prstGeom prst="homePlate">
            <a:avLst>
              <a:gd name="adj" fmla="val 140741"/>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65" name="Text Box 30">
            <a:extLst>
              <a:ext uri="{FF2B5EF4-FFF2-40B4-BE49-F238E27FC236}">
                <a16:creationId xmlns:a16="http://schemas.microsoft.com/office/drawing/2014/main" id="{5CAF56ED-72A4-9E41-B207-EB8A63134B62}"/>
              </a:ext>
            </a:extLst>
          </p:cNvPr>
          <p:cNvSpPr txBox="1">
            <a:spLocks noChangeArrowheads="1"/>
          </p:cNvSpPr>
          <p:nvPr/>
        </p:nvSpPr>
        <p:spPr bwMode="auto">
          <a:xfrm>
            <a:off x="4519548" y="5646453"/>
            <a:ext cx="2176061" cy="338554"/>
          </a:xfrm>
          <a:prstGeom prst="rect">
            <a:avLst/>
          </a:prstGeom>
          <a:solidFill>
            <a:schemeClr val="bg1">
              <a:lumMod val="75000"/>
            </a:schemeClr>
          </a:solid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Sun, wind and hydro</a:t>
            </a:r>
          </a:p>
        </p:txBody>
      </p:sp>
      <p:sp>
        <p:nvSpPr>
          <p:cNvPr id="63" name="AutoShape 31">
            <a:extLst>
              <a:ext uri="{FF2B5EF4-FFF2-40B4-BE49-F238E27FC236}">
                <a16:creationId xmlns:a16="http://schemas.microsoft.com/office/drawing/2014/main" id="{EA49BA46-CACF-0D41-8013-5B5E29E5FB6B}"/>
              </a:ext>
            </a:extLst>
          </p:cNvPr>
          <p:cNvSpPr>
            <a:spLocks noChangeArrowheads="1"/>
          </p:cNvSpPr>
          <p:nvPr/>
        </p:nvSpPr>
        <p:spPr bwMode="auto">
          <a:xfrm rot="1118761">
            <a:off x="4690474" y="6042337"/>
            <a:ext cx="810001" cy="153000"/>
          </a:xfrm>
          <a:prstGeom prst="homePlate">
            <a:avLst>
              <a:gd name="adj" fmla="val 132353"/>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64" name="AutoShape 33">
            <a:extLst>
              <a:ext uri="{FF2B5EF4-FFF2-40B4-BE49-F238E27FC236}">
                <a16:creationId xmlns:a16="http://schemas.microsoft.com/office/drawing/2014/main" id="{8356D8C7-92F2-1E48-823A-C1BCFE1E150E}"/>
              </a:ext>
            </a:extLst>
          </p:cNvPr>
          <p:cNvSpPr>
            <a:spLocks noChangeArrowheads="1"/>
          </p:cNvSpPr>
          <p:nvPr/>
        </p:nvSpPr>
        <p:spPr bwMode="auto">
          <a:xfrm rot="910477">
            <a:off x="5307616" y="5980623"/>
            <a:ext cx="815144" cy="145287"/>
          </a:xfrm>
          <a:prstGeom prst="homePlate">
            <a:avLst>
              <a:gd name="adj" fmla="val 140265"/>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66" name="Google Shape;113;p16">
            <a:extLst>
              <a:ext uri="{FF2B5EF4-FFF2-40B4-BE49-F238E27FC236}">
                <a16:creationId xmlns:a16="http://schemas.microsoft.com/office/drawing/2014/main" id="{0BD69228-4A2A-2C49-B188-74E1904CEED8}"/>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7" name="Slide Number Placeholder 5">
            <a:extLst>
              <a:ext uri="{FF2B5EF4-FFF2-40B4-BE49-F238E27FC236}">
                <a16:creationId xmlns:a16="http://schemas.microsoft.com/office/drawing/2014/main" id="{40A713C4-92B5-C844-9E3E-F5473EB0752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
        <p:nvSpPr>
          <p:cNvPr id="68" name="Oval 67">
            <a:extLst>
              <a:ext uri="{FF2B5EF4-FFF2-40B4-BE49-F238E27FC236}">
                <a16:creationId xmlns:a16="http://schemas.microsoft.com/office/drawing/2014/main" id="{F9A04A75-92DA-3A4D-B203-9282ED5E1CE6}"/>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9.mp3" descr="Track7_Lecture3_Slide19.mp3">
            <a:hlinkClick r:id="" action="ppaction://media"/>
            <a:extLst>
              <a:ext uri="{FF2B5EF4-FFF2-40B4-BE49-F238E27FC236}">
                <a16:creationId xmlns:a16="http://schemas.microsoft.com/office/drawing/2014/main" id="{E82302E5-462C-AB45-A3ED-BE68C84DF2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67995" y="823519"/>
            <a:ext cx="812800" cy="812800"/>
          </a:xfrm>
          <a:prstGeom prst="rect">
            <a:avLst/>
          </a:prstGeom>
        </p:spPr>
      </p:pic>
    </p:spTree>
    <p:extLst>
      <p:ext uri="{BB962C8B-B14F-4D97-AF65-F5344CB8AC3E}">
        <p14:creationId xmlns:p14="http://schemas.microsoft.com/office/powerpoint/2010/main" val="40767057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GB" b="1" dirty="0">
                <a:solidFill>
                  <a:schemeClr val="accent5">
                    <a:lumMod val="60000"/>
                    <a:lumOff val="40000"/>
                  </a:schemeClr>
                </a:solidFill>
                <a:latin typeface="Open Sans"/>
                <a:sym typeface="Arial"/>
              </a:rPr>
              <a:t>This lecture has four Intended Learning Outcomes (ILOs):</a:t>
            </a:r>
          </a:p>
          <a:p>
            <a:pPr marL="0" indent="0">
              <a:buNone/>
            </a:pPr>
            <a:endParaRPr lang="en-GB" b="1" dirty="0">
              <a:solidFill>
                <a:schemeClr val="accent5">
                  <a:lumMod val="60000"/>
                  <a:lumOff val="40000"/>
                </a:schemeClr>
              </a:solidFill>
            </a:endParaRPr>
          </a:p>
          <a:p>
            <a:pPr marL="0" eaLnBrk="1" fontAlgn="auto" hangingPunct="1">
              <a:spcBef>
                <a:spcPts val="1000"/>
              </a:spcBef>
              <a:buClr>
                <a:srgbClr val="333333"/>
              </a:buClr>
              <a:defRPr/>
            </a:pPr>
            <a:r>
              <a:rPr lang="en-GB" dirty="0">
                <a:latin typeface="Open Sans"/>
                <a:sym typeface="Arial"/>
              </a:rPr>
              <a:t>ILO1: be familiar with basic energy terminology</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ILO2: learn about the concept of the energy chain</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ILO3: be able to compare energy intensities</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ILO4: understand energy balances</a:t>
            </a:r>
            <a:endParaRPr lang="en-GB" dirty="0">
              <a:latin typeface="Open Sans"/>
            </a:endParaRPr>
          </a:p>
          <a:p>
            <a:pPr marL="0" indent="0">
              <a:spcBef>
                <a:spcPts val="1600"/>
              </a:spcBef>
              <a:buNone/>
            </a:pPr>
            <a:endParaRPr sz="2133" dirty="0">
              <a:solidFill>
                <a:srgbClr val="333333"/>
              </a:solidFill>
              <a:highlight>
                <a:srgbClr val="FFFFFF"/>
              </a:highlight>
              <a:sym typeface="Arial"/>
            </a:endParaRPr>
          </a:p>
          <a:p>
            <a:pPr marL="0" indent="0">
              <a:spcBef>
                <a:spcPts val="1600"/>
              </a:spcBef>
              <a:spcAft>
                <a:spcPts val="1600"/>
              </a:spcAft>
              <a:buNone/>
            </a:pPr>
            <a:endParaRPr sz="2133" dirty="0">
              <a:solidFill>
                <a:srgbClr val="333333"/>
              </a:solidFill>
              <a:highlight>
                <a:srgbClr val="FFFFFF"/>
              </a:highlight>
              <a:sym typeface="Arial"/>
            </a:endParaRPr>
          </a:p>
        </p:txBody>
      </p:sp>
      <p:grpSp>
        <p:nvGrpSpPr>
          <p:cNvPr id="101" name="Google Shape;101;p15"/>
          <p:cNvGrpSpPr/>
          <p:nvPr/>
        </p:nvGrpSpPr>
        <p:grpSpPr>
          <a:xfrm>
            <a:off x="7096370" y="2038200"/>
            <a:ext cx="4285367" cy="3263733"/>
            <a:chOff x="5322277" y="1528650"/>
            <a:chExt cx="3214025" cy="2447800"/>
          </a:xfrm>
        </p:grpSpPr>
        <p:sp>
          <p:nvSpPr>
            <p:cNvPr id="102" name="Google Shape;102;p15"/>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3.1. Energy terminology</a:t>
              </a:r>
              <a:endParaRPr sz="2133" dirty="0">
                <a:latin typeface="Open Sans" panose="020B0606030504020204" pitchFamily="34" charset="0"/>
                <a:cs typeface="Open Sans" panose="020B0606030504020204" pitchFamily="34" charset="0"/>
              </a:endParaRPr>
            </a:p>
          </p:txBody>
        </p:sp>
        <p:sp>
          <p:nvSpPr>
            <p:cNvPr id="103" name="Google Shape;103;p15"/>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3.2. The Energy chain</a:t>
              </a:r>
              <a:endParaRPr sz="2133">
                <a:latin typeface="Open Sans" panose="020B0606030504020204" pitchFamily="34" charset="0"/>
                <a:cs typeface="Open Sans" panose="020B0606030504020204" pitchFamily="34" charset="0"/>
              </a:endParaRPr>
            </a:p>
          </p:txBody>
        </p:sp>
        <p:sp>
          <p:nvSpPr>
            <p:cNvPr id="104" name="Google Shape;104;p15"/>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3.3. Energy Intensity</a:t>
              </a:r>
              <a:endParaRPr sz="2133">
                <a:latin typeface="Open Sans" panose="020B0606030504020204" pitchFamily="34" charset="0"/>
                <a:cs typeface="Open Sans" panose="020B0606030504020204" pitchFamily="34" charset="0"/>
              </a:endParaRPr>
            </a:p>
          </p:txBody>
        </p:sp>
        <p:sp>
          <p:nvSpPr>
            <p:cNvPr id="105" name="Google Shape;105;p15"/>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3.4. Energy Balance</a:t>
              </a:r>
              <a:endParaRPr sz="2133">
                <a:latin typeface="Open Sans" panose="020B0606030504020204" pitchFamily="34" charset="0"/>
                <a:cs typeface="Open Sans" panose="020B0606030504020204" pitchFamily="34" charset="0"/>
              </a:endParaRPr>
            </a:p>
          </p:txBody>
        </p:sp>
        <p:cxnSp>
          <p:nvCxnSpPr>
            <p:cNvPr id="106" name="Google Shape;106;p15"/>
            <p:cNvCxnSpPr>
              <a:cxnSpLocks/>
              <a:stCxn id="102" idx="2"/>
              <a:endCxn id="10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07" name="Google Shape;107;p15"/>
            <p:cNvCxnSpPr>
              <a:cxnSpLocks/>
              <a:stCxn id="103" idx="2"/>
              <a:endCxn id="10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5"/>
            <p:cNvCxnSpPr>
              <a:cxnSpLocks/>
              <a:stCxn id="104" idx="2"/>
              <a:endCxn id="10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310515"/>
            <a:ext cx="5019261" cy="1325562"/>
          </a:xfrm>
        </p:spPr>
        <p:txBody>
          <a:bodyPr lIns="121900" tIns="121900" rIns="121900" bIns="121900" rtlCol="0"/>
          <a:lstStyle/>
          <a:p>
            <a:pPr eaLnBrk="1" fontAlgn="auto" hangingPunct="1">
              <a:defRPr/>
            </a:pPr>
            <a:r>
              <a:rPr lang="en-GB" dirty="0"/>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3" name="Oval 12">
            <a:extLst>
              <a:ext uri="{FF2B5EF4-FFF2-40B4-BE49-F238E27FC236}">
                <a16:creationId xmlns:a16="http://schemas.microsoft.com/office/drawing/2014/main" id="{4320E74D-74C2-7544-9432-4D3B059C1141}"/>
              </a:ext>
            </a:extLst>
          </p:cNvPr>
          <p:cNvSpPr/>
          <p:nvPr/>
        </p:nvSpPr>
        <p:spPr>
          <a:xfrm>
            <a:off x="6096000" y="3929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2.mp3" descr="Track7_Lecture3_Slide2.mp3">
            <a:hlinkClick r:id="" action="ppaction://media"/>
            <a:extLst>
              <a:ext uri="{FF2B5EF4-FFF2-40B4-BE49-F238E27FC236}">
                <a16:creationId xmlns:a16="http://schemas.microsoft.com/office/drawing/2014/main" id="{075A58C8-AF42-1E45-8E91-54BB4ECC6A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464267"/>
            <a:ext cx="812800" cy="812800"/>
          </a:xfrm>
          <a:prstGeom prst="rect">
            <a:avLst/>
          </a:prstGeom>
        </p:spPr>
      </p:pic>
    </p:spTree>
    <p:extLst>
      <p:ext uri="{BB962C8B-B14F-4D97-AF65-F5344CB8AC3E}">
        <p14:creationId xmlns:p14="http://schemas.microsoft.com/office/powerpoint/2010/main" val="36731396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BDA49F97-2EBD-5849-9F7A-FFD44D9C4E7E}"/>
              </a:ext>
            </a:extLst>
          </p:cNvPr>
          <p:cNvSpPr>
            <a:spLocks noGrp="1"/>
          </p:cNvSpPr>
          <p:nvPr>
            <p:ph type="body" idx="13"/>
          </p:nvPr>
        </p:nvSpPr>
        <p:spPr>
          <a:xfrm>
            <a:off x="1049972" y="1570361"/>
            <a:ext cx="4089805" cy="4262298"/>
          </a:xfrm>
        </p:spPr>
        <p:txBody>
          <a:bodyPr/>
          <a:lstStyle/>
          <a:p>
            <a:pPr marL="0">
              <a:buClr>
                <a:srgbClr val="333333"/>
              </a:buClr>
              <a:defRPr/>
            </a:pPr>
            <a:r>
              <a:rPr lang="en-US" b="1" dirty="0">
                <a:solidFill>
                  <a:schemeClr val="accent5">
                    <a:lumMod val="60000"/>
                    <a:lumOff val="40000"/>
                  </a:schemeClr>
                </a:solidFill>
                <a:latin typeface="Open Sans"/>
                <a:sym typeface="Calibri"/>
              </a:rPr>
              <a:t>Tabular format</a:t>
            </a: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An Energy balance table has three main components:</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supply section (total primary energy supply)</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conversion section (total final consumption)</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consumptions and uses section (total final consumption disaggregated)</a:t>
            </a:r>
            <a:endParaRPr lang="en-US" dirty="0">
              <a:latin typeface="Open Sans"/>
            </a:endParaRPr>
          </a:p>
          <a:p>
            <a:pPr marL="380365" indent="-342900" eaLnBrk="1" fontAlgn="auto" hangingPunct="1">
              <a:spcBef>
                <a:spcPts val="1000"/>
              </a:spcBef>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194310"/>
            <a:endParaRPr lang="en-GB" dirty="0"/>
          </a:p>
        </p:txBody>
      </p:sp>
      <p:pic>
        <p:nvPicPr>
          <p:cNvPr id="61" name="Picture 60" descr="Screen Clipping">
            <a:extLst>
              <a:ext uri="{FF2B5EF4-FFF2-40B4-BE49-F238E27FC236}">
                <a16:creationId xmlns:a16="http://schemas.microsoft.com/office/drawing/2014/main" id="{67476F61-D440-F248-BB43-1C7F58ADE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6919" y="1785919"/>
            <a:ext cx="6419281" cy="3472128"/>
          </a:xfrm>
          <a:prstGeom prst="rect">
            <a:avLst/>
          </a:prstGeom>
        </p:spPr>
      </p:pic>
      <p:sp>
        <p:nvSpPr>
          <p:cNvPr id="8" name="Google Shape;113;p16">
            <a:extLst>
              <a:ext uri="{FF2B5EF4-FFF2-40B4-BE49-F238E27FC236}">
                <a16:creationId xmlns:a16="http://schemas.microsoft.com/office/drawing/2014/main" id="{73A5716D-8F3E-9149-A732-89124E9F8D4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 name="Slide Number Placeholder 5">
            <a:extLst>
              <a:ext uri="{FF2B5EF4-FFF2-40B4-BE49-F238E27FC236}">
                <a16:creationId xmlns:a16="http://schemas.microsoft.com/office/drawing/2014/main" id="{F0822708-F936-654B-B5FD-81203E41769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
        <p:nvSpPr>
          <p:cNvPr id="7" name="Oval 6">
            <a:extLst>
              <a:ext uri="{FF2B5EF4-FFF2-40B4-BE49-F238E27FC236}">
                <a16:creationId xmlns:a16="http://schemas.microsoft.com/office/drawing/2014/main" id="{19481B28-54ED-B146-A9EC-C0C056C4D4EE}"/>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20.mp3" descr="Track7_Lecture3_Slide20.mp3">
            <a:hlinkClick r:id="" action="ppaction://media"/>
            <a:extLst>
              <a:ext uri="{FF2B5EF4-FFF2-40B4-BE49-F238E27FC236}">
                <a16:creationId xmlns:a16="http://schemas.microsoft.com/office/drawing/2014/main" id="{ADE43488-E519-FF46-868D-510A153506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894215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9" name="Table 2">
            <a:extLst>
              <a:ext uri="{FF2B5EF4-FFF2-40B4-BE49-F238E27FC236}">
                <a16:creationId xmlns:a16="http://schemas.microsoft.com/office/drawing/2014/main" id="{F57D527E-1512-5944-AB66-F4FB57453B9F}"/>
              </a:ext>
            </a:extLst>
          </p:cNvPr>
          <p:cNvGraphicFramePr>
            <a:graphicFrameLocks noGrp="1"/>
          </p:cNvGraphicFramePr>
          <p:nvPr>
            <p:extLst>
              <p:ext uri="{D42A27DB-BD31-4B8C-83A1-F6EECF244321}">
                <p14:modId xmlns:p14="http://schemas.microsoft.com/office/powerpoint/2010/main" val="2015166701"/>
              </p:ext>
            </p:extLst>
          </p:nvPr>
        </p:nvGraphicFramePr>
        <p:xfrm>
          <a:off x="972601" y="2177800"/>
          <a:ext cx="10409133" cy="3690112"/>
        </p:xfrm>
        <a:graphic>
          <a:graphicData uri="http://schemas.openxmlformats.org/drawingml/2006/table">
            <a:tbl>
              <a:tblPr firstRow="1" bandRow="1">
                <a:tableStyleId>{2D5ABB26-0587-4C30-8999-92F81FD0307C}</a:tableStyleId>
              </a:tblPr>
              <a:tblGrid>
                <a:gridCol w="3469711">
                  <a:extLst>
                    <a:ext uri="{9D8B030D-6E8A-4147-A177-3AD203B41FA5}">
                      <a16:colId xmlns:a16="http://schemas.microsoft.com/office/drawing/2014/main" val="3877321437"/>
                    </a:ext>
                  </a:extLst>
                </a:gridCol>
                <a:gridCol w="3469711">
                  <a:extLst>
                    <a:ext uri="{9D8B030D-6E8A-4147-A177-3AD203B41FA5}">
                      <a16:colId xmlns:a16="http://schemas.microsoft.com/office/drawing/2014/main" val="178807242"/>
                    </a:ext>
                  </a:extLst>
                </a:gridCol>
                <a:gridCol w="3469711">
                  <a:extLst>
                    <a:ext uri="{9D8B030D-6E8A-4147-A177-3AD203B41FA5}">
                      <a16:colId xmlns:a16="http://schemas.microsoft.com/office/drawing/2014/main" val="1986346469"/>
                    </a:ext>
                  </a:extLst>
                </a:gridCol>
              </a:tblGrid>
              <a:tr h="772160">
                <a:tc>
                  <a:txBody>
                    <a:bodyPr/>
                    <a:lstStyle/>
                    <a:p>
                      <a:r>
                        <a:rPr lang="en-US" sz="2000" b="1" i="0" kern="1200" dirty="0">
                          <a:solidFill>
                            <a:schemeClr val="tx1"/>
                          </a:solidFill>
                          <a:latin typeface="Open Sans"/>
                          <a:ea typeface="Open Sans Light" panose="020B0306030504020204" pitchFamily="34" charset="0"/>
                          <a:cs typeface="Open Sans Light" panose="020B0306030504020204" pitchFamily="34" charset="0"/>
                          <a:sym typeface="Calibri"/>
                        </a:rPr>
                        <a:t>Supply section</a:t>
                      </a:r>
                      <a:endParaRPr lang="en-GB" sz="2000" b="1" i="0" kern="120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r>
                        <a:rPr lang="en-US" sz="2000" b="1" i="0" dirty="0">
                          <a:solidFill>
                            <a:schemeClr val="tx1"/>
                          </a:solidFill>
                          <a:latin typeface="Open Sans"/>
                          <a:ea typeface="Open Sans Light" panose="020B0306030504020204" pitchFamily="34" charset="0"/>
                          <a:cs typeface="Open Sans Light" panose="020B0306030504020204" pitchFamily="34" charset="0"/>
                          <a:sym typeface="Calibri"/>
                        </a:rPr>
                        <a:t>Conversion section</a:t>
                      </a:r>
                      <a:endParaRPr lang="en-GB" sz="2000" b="1" i="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2000" b="1" i="0" kern="1200" dirty="0">
                          <a:solidFill>
                            <a:schemeClr val="tx1"/>
                          </a:solidFill>
                          <a:latin typeface="Open Sans"/>
                          <a:ea typeface="Open Sans Light" panose="020B0306030504020204" pitchFamily="34" charset="0"/>
                          <a:cs typeface="Open Sans Light" panose="020B0306030504020204" pitchFamily="34" charset="0"/>
                        </a:rPr>
                        <a:t>Uses and consumption section</a:t>
                      </a:r>
                    </a:p>
                  </a:txBody>
                  <a:tcPr marL="121920" marR="121920" marT="60960" marB="60960">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2917952">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Production</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Exportations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Importations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Deposits/stocks and bunkers</a:t>
                      </a:r>
                      <a:endPar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endParaRPr>
                    </a:p>
                    <a:p>
                      <a:endParaRPr lang="en-GB"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Primary energy transformation plants</a:t>
                      </a:r>
                    </a:p>
                    <a:p>
                      <a:pPr marL="0" indent="0">
                        <a:spcBef>
                          <a:spcPct val="20000"/>
                        </a:spcBef>
                        <a:spcAft>
                          <a:spcPct val="0"/>
                        </a:spcAft>
                        <a:buSzPts val="1900"/>
                        <a:buFont typeface="Arial" panose="020B0604020202020204" pitchFamily="34" charset="0"/>
                        <a:buNone/>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Refineries, Electric plants, Coal plants, Other transformations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Losses in conversion, transportation and distribution process</a:t>
                      </a: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Consumptions of fuels by sector and subsectors of the economy</a:t>
                      </a:r>
                    </a:p>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If information is available, consumption by uses can be shown</a:t>
                      </a:r>
                    </a:p>
                  </a:txBody>
                  <a:tcPr marL="121920" marR="121920" marT="60960" marB="60960">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986378169"/>
                  </a:ext>
                </a:extLst>
              </a:tr>
            </a:tbl>
          </a:graphicData>
        </a:graphic>
      </p:graphicFrame>
      <p:sp>
        <p:nvSpPr>
          <p:cNvPr id="7" name="Google Shape;113;p16">
            <a:extLst>
              <a:ext uri="{FF2B5EF4-FFF2-40B4-BE49-F238E27FC236}">
                <a16:creationId xmlns:a16="http://schemas.microsoft.com/office/drawing/2014/main" id="{723DE597-DE0C-E242-B773-44B865E48983}"/>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 name="Slide Number Placeholder 5">
            <a:extLst>
              <a:ext uri="{FF2B5EF4-FFF2-40B4-BE49-F238E27FC236}">
                <a16:creationId xmlns:a16="http://schemas.microsoft.com/office/drawing/2014/main" id="{F5F7219C-460C-FE4D-885D-88452CFF13B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8" name="Oval 7">
            <a:extLst>
              <a:ext uri="{FF2B5EF4-FFF2-40B4-BE49-F238E27FC236}">
                <a16:creationId xmlns:a16="http://schemas.microsoft.com/office/drawing/2014/main" id="{1BC7022B-844A-304F-B9BA-F8226310A848}"/>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21.mp3" descr="Track7_Lecture3_Slide21.mp3">
            <a:hlinkClick r:id="" action="ppaction://media"/>
            <a:extLst>
              <a:ext uri="{FF2B5EF4-FFF2-40B4-BE49-F238E27FC236}">
                <a16:creationId xmlns:a16="http://schemas.microsoft.com/office/drawing/2014/main" id="{787C1595-5D7A-D54B-AD8A-033B4204BB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5697995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7C90E120-32BA-B645-951B-63ED77B7A8CD}"/>
              </a:ext>
            </a:extLst>
          </p:cNvPr>
          <p:cNvSpPr>
            <a:spLocks noGrp="1"/>
          </p:cNvSpPr>
          <p:nvPr>
            <p:ph type="body" idx="13"/>
          </p:nvPr>
        </p:nvSpPr>
        <p:spPr>
          <a:xfrm>
            <a:off x="996072" y="1576914"/>
            <a:ext cx="3394798" cy="2847156"/>
          </a:xfrm>
        </p:spPr>
        <p:txBody>
          <a:bodyPr/>
          <a:lstStyle/>
          <a:p>
            <a:pPr marL="38090" eaLnBrk="1" fontAlgn="auto" hangingPunct="1">
              <a:spcBef>
                <a:spcPts val="1000"/>
              </a:spcBef>
              <a:defRPr/>
            </a:pPr>
            <a:r>
              <a:rPr lang="en-US">
                <a:sym typeface="Calibri"/>
              </a:rPr>
              <a:t>Final energy balance in a household sector</a:t>
            </a:r>
          </a:p>
          <a:p>
            <a:pPr marL="380990" indent="-342900" eaLnBrk="1" fontAlgn="auto" hangingPunct="1">
              <a:spcBef>
                <a:spcPts val="1000"/>
              </a:spcBef>
              <a:buFont typeface="Arial" panose="020B0604020202020204" pitchFamily="34" charset="0"/>
              <a:buChar char="•"/>
              <a:defRPr/>
            </a:pPr>
            <a:r>
              <a:rPr lang="en-US">
                <a:sym typeface="Calibri"/>
              </a:rPr>
              <a:t>There could be partial energy balance tables. </a:t>
            </a:r>
          </a:p>
          <a:p>
            <a:pPr marL="380990" indent="-342900" eaLnBrk="1" fontAlgn="auto" hangingPunct="1">
              <a:spcBef>
                <a:spcPts val="1000"/>
              </a:spcBef>
              <a:buFont typeface="Arial" panose="020B0604020202020204" pitchFamily="34" charset="0"/>
              <a:buChar char="•"/>
              <a:defRPr/>
            </a:pPr>
            <a:r>
              <a:rPr lang="en-US">
                <a:sym typeface="Calibri"/>
              </a:rPr>
              <a:t>For example, for specific energy form, by sector, by consumers, and by end-use. </a:t>
            </a:r>
          </a:p>
          <a:p>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8" name="Group 148">
            <a:extLst>
              <a:ext uri="{FF2B5EF4-FFF2-40B4-BE49-F238E27FC236}">
                <a16:creationId xmlns:a16="http://schemas.microsoft.com/office/drawing/2014/main" id="{E2D48A5D-90BD-254E-AD74-A73C2575D21C}"/>
              </a:ext>
            </a:extLst>
          </p:cNvPr>
          <p:cNvGraphicFramePr>
            <a:graphicFrameLocks/>
          </p:cNvGraphicFramePr>
          <p:nvPr>
            <p:extLst>
              <p:ext uri="{D42A27DB-BD31-4B8C-83A1-F6EECF244321}">
                <p14:modId xmlns:p14="http://schemas.microsoft.com/office/powerpoint/2010/main" val="1477112435"/>
              </p:ext>
            </p:extLst>
          </p:nvPr>
        </p:nvGraphicFramePr>
        <p:xfrm>
          <a:off x="4726483" y="1693275"/>
          <a:ext cx="6984778" cy="3942490"/>
        </p:xfrm>
        <a:graphic>
          <a:graphicData uri="http://schemas.openxmlformats.org/drawingml/2006/table">
            <a:tbl>
              <a:tblPr/>
              <a:tblGrid>
                <a:gridCol w="1749033">
                  <a:extLst>
                    <a:ext uri="{9D8B030D-6E8A-4147-A177-3AD203B41FA5}">
                      <a16:colId xmlns:a16="http://schemas.microsoft.com/office/drawing/2014/main" val="20000"/>
                    </a:ext>
                  </a:extLst>
                </a:gridCol>
                <a:gridCol w="893447">
                  <a:extLst>
                    <a:ext uri="{9D8B030D-6E8A-4147-A177-3AD203B41FA5}">
                      <a16:colId xmlns:a16="http://schemas.microsoft.com/office/drawing/2014/main" val="20001"/>
                    </a:ext>
                  </a:extLst>
                </a:gridCol>
                <a:gridCol w="893447">
                  <a:extLst>
                    <a:ext uri="{9D8B030D-6E8A-4147-A177-3AD203B41FA5}">
                      <a16:colId xmlns:a16="http://schemas.microsoft.com/office/drawing/2014/main" val="20002"/>
                    </a:ext>
                  </a:extLst>
                </a:gridCol>
                <a:gridCol w="802587">
                  <a:extLst>
                    <a:ext uri="{9D8B030D-6E8A-4147-A177-3AD203B41FA5}">
                      <a16:colId xmlns:a16="http://schemas.microsoft.com/office/drawing/2014/main" val="20003"/>
                    </a:ext>
                  </a:extLst>
                </a:gridCol>
                <a:gridCol w="848016">
                  <a:extLst>
                    <a:ext uri="{9D8B030D-6E8A-4147-A177-3AD203B41FA5}">
                      <a16:colId xmlns:a16="http://schemas.microsoft.com/office/drawing/2014/main" val="20004"/>
                    </a:ext>
                  </a:extLst>
                </a:gridCol>
                <a:gridCol w="848016">
                  <a:extLst>
                    <a:ext uri="{9D8B030D-6E8A-4147-A177-3AD203B41FA5}">
                      <a16:colId xmlns:a16="http://schemas.microsoft.com/office/drawing/2014/main" val="20005"/>
                    </a:ext>
                  </a:extLst>
                </a:gridCol>
                <a:gridCol w="950232">
                  <a:extLst>
                    <a:ext uri="{9D8B030D-6E8A-4147-A177-3AD203B41FA5}">
                      <a16:colId xmlns:a16="http://schemas.microsoft.com/office/drawing/2014/main" val="20006"/>
                    </a:ext>
                  </a:extLst>
                </a:gridCol>
              </a:tblGrid>
              <a:tr h="442072">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Sector</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Fossil Fuels</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Centralized Heat</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Electricity</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Traditional Fuels</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Modern biomass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Grand Total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Urban</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2529.0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3154.0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1770.2</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1992.3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404.3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449.3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Rural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459.0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587.1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1051.8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264.2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448.8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271.7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90.8</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179.6</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by areas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2988.0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1094.9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4205.8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9" name="Google Shape;113;p16">
            <a:extLst>
              <a:ext uri="{FF2B5EF4-FFF2-40B4-BE49-F238E27FC236}">
                <a16:creationId xmlns:a16="http://schemas.microsoft.com/office/drawing/2014/main" id="{5CDF5387-8935-5C48-BA29-3CE0AD8B333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7" name="Slide Number Placeholder 5">
            <a:extLst>
              <a:ext uri="{FF2B5EF4-FFF2-40B4-BE49-F238E27FC236}">
                <a16:creationId xmlns:a16="http://schemas.microsoft.com/office/drawing/2014/main" id="{BD58D406-A752-D041-9B64-BE4E54280E6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10" name="Oval 9">
            <a:extLst>
              <a:ext uri="{FF2B5EF4-FFF2-40B4-BE49-F238E27FC236}">
                <a16:creationId xmlns:a16="http://schemas.microsoft.com/office/drawing/2014/main" id="{ECC32767-93F7-1944-93DB-D702A8492A6B}"/>
              </a:ext>
            </a:extLst>
          </p:cNvPr>
          <p:cNvSpPr/>
          <p:nvPr/>
        </p:nvSpPr>
        <p:spPr>
          <a:xfrm>
            <a:off x="8896630" y="6593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22.mp3" descr="Track7_Lecture3_Slide22.mp3">
            <a:hlinkClick r:id="" action="ppaction://media"/>
            <a:extLst>
              <a:ext uri="{FF2B5EF4-FFF2-40B4-BE49-F238E27FC236}">
                <a16:creationId xmlns:a16="http://schemas.microsoft.com/office/drawing/2014/main" id="{5868DCD2-C098-774B-8E75-A796808422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730755"/>
            <a:ext cx="812800" cy="812800"/>
          </a:xfrm>
          <a:prstGeom prst="rect">
            <a:avLst/>
          </a:prstGeom>
        </p:spPr>
      </p:pic>
    </p:spTree>
    <p:extLst>
      <p:ext uri="{BB962C8B-B14F-4D97-AF65-F5344CB8AC3E}">
        <p14:creationId xmlns:p14="http://schemas.microsoft.com/office/powerpoint/2010/main" val="6549611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6E46C654-277E-6344-A619-006E630E6D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CD76F829-9ECB-4E38-8F1F-7B5BC357DC3D}"/>
              </a:ext>
            </a:extLst>
          </p:cNvPr>
          <p:cNvSpPr txBox="1"/>
          <p:nvPr/>
        </p:nvSpPr>
        <p:spPr>
          <a:xfrm>
            <a:off x="8639813" y="4692435"/>
            <a:ext cx="34069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2: </a:t>
            </a:r>
            <a:r>
              <a:rPr lang="en-ZA" sz="800" dirty="0">
                <a:solidFill>
                  <a:schemeClr val="bg1"/>
                </a:solidFill>
                <a:latin typeface="Open Sans"/>
                <a:ea typeface="+mn-lt"/>
                <a:cs typeface="+mn-lt"/>
              </a:rPr>
              <a:t>Overview of Energy Planning and Energy System Analysis</a:t>
            </a:r>
            <a:r>
              <a:rPr lang="en-US" sz="800" dirty="0">
                <a:solidFill>
                  <a:schemeClr val="bg1"/>
                </a:solidFill>
                <a:latin typeface="Open Sans"/>
                <a:ea typeface="+mn-lt"/>
                <a:cs typeface="+mn-lt"/>
              </a:rPr>
              <a:t>, Energy Balance Studio. Release Version 1.0.  [online presentation]. Climate Compatible Growth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Programme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645BFEBE-6E19-4760-92AB-94BC71F01F15}"/>
              </a:ext>
            </a:extLst>
          </p:cNvPr>
          <p:cNvSpPr txBox="1"/>
          <p:nvPr/>
        </p:nvSpPr>
        <p:spPr>
          <a:xfrm>
            <a:off x="9899301" y="5905083"/>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EBEE4234-20CD-E34A-82CA-63157916A5AF}"/>
              </a:ext>
            </a:extLst>
          </p:cNvPr>
          <p:cNvGrpSpPr/>
          <p:nvPr/>
        </p:nvGrpSpPr>
        <p:grpSpPr>
          <a:xfrm>
            <a:off x="3339465" y="4105009"/>
            <a:ext cx="1877504" cy="558800"/>
            <a:chOff x="929196" y="5461000"/>
            <a:chExt cx="1877504" cy="558800"/>
          </a:xfrm>
        </p:grpSpPr>
        <p:sp>
          <p:nvSpPr>
            <p:cNvPr id="9" name="Rounded Rectangle 8">
              <a:hlinkClick r:id="rId3"/>
              <a:extLst>
                <a:ext uri="{FF2B5EF4-FFF2-40B4-BE49-F238E27FC236}">
                  <a16:creationId xmlns:a16="http://schemas.microsoft.com/office/drawing/2014/main" id="{6AEC91A6-60B7-3342-8E9C-5A447DC43B8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630212-347A-0C4D-BF6D-2329ECB75A8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4"/>
              <a:extLst>
                <a:ext uri="{FF2B5EF4-FFF2-40B4-BE49-F238E27FC236}">
                  <a16:creationId xmlns:a16="http://schemas.microsoft.com/office/drawing/2014/main" id="{45358B47-C7E6-FD48-9E69-2DB5C59BB99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172850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838200" y="207808"/>
            <a:ext cx="7033181"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2" name="Text Placeholder 1">
            <a:extLst>
              <a:ext uri="{FF2B5EF4-FFF2-40B4-BE49-F238E27FC236}">
                <a16:creationId xmlns:a16="http://schemas.microsoft.com/office/drawing/2014/main" id="{B4CB72E1-41B5-DB44-88B0-A3E6E6A1816B}"/>
              </a:ext>
            </a:extLst>
          </p:cNvPr>
          <p:cNvSpPr>
            <a:spLocks noGrp="1"/>
          </p:cNvSpPr>
          <p:nvPr>
            <p:ph type="body" idx="13"/>
          </p:nvPr>
        </p:nvSpPr>
        <p:spPr>
          <a:xfrm>
            <a:off x="887215" y="1351943"/>
            <a:ext cx="6984166" cy="4748526"/>
          </a:xfrm>
        </p:spPr>
        <p:txBody>
          <a:bodyPr>
            <a:normAutofit lnSpcReduction="10000"/>
          </a:bodyPr>
          <a:lstStyle/>
          <a:p>
            <a:pPr marL="194310">
              <a:lnSpc>
                <a:spcPct val="110000"/>
              </a:lnSpc>
              <a:spcBef>
                <a:spcPts val="500"/>
              </a:spcBef>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0">
              <a:lnSpc>
                <a:spcPct val="110000"/>
              </a:lnSpc>
              <a:spcBef>
                <a:spcPts val="500"/>
              </a:spcBef>
              <a:buClr>
                <a:srgbClr val="333333"/>
              </a:buClr>
              <a:defRPr/>
            </a:pPr>
            <a:r>
              <a:rPr lang="en-GB" b="1" dirty="0">
                <a:solidFill>
                  <a:schemeClr val="accent5">
                    <a:lumMod val="60000"/>
                    <a:lumOff val="40000"/>
                  </a:schemeClr>
                </a:solidFill>
                <a:latin typeface="Open Sans"/>
              </a:rPr>
              <a:t>Energy Reserves and Resources</a:t>
            </a:r>
            <a:endParaRPr lang="en-GB" b="1" dirty="0">
              <a:solidFill>
                <a:schemeClr val="accent5">
                  <a:lumMod val="60000"/>
                  <a:lumOff val="40000"/>
                </a:schemeClr>
              </a:solidFill>
            </a:endParaRPr>
          </a:p>
          <a:p>
            <a:pPr marL="0" eaLnBrk="1" fontAlgn="auto" hangingPunct="1">
              <a:lnSpc>
                <a:spcPct val="110000"/>
              </a:lnSpc>
              <a:spcBef>
                <a:spcPts val="500"/>
              </a:spcBef>
              <a:buClr>
                <a:srgbClr val="333333"/>
              </a:buClr>
              <a:defRPr/>
            </a:pPr>
            <a:r>
              <a:rPr lang="en-GB" dirty="0">
                <a:latin typeface="Open Sans"/>
                <a:sym typeface="Calibri"/>
              </a:rPr>
              <a:t>Depletable Energy Reserves/Resources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 Crude oil reserves (billion barrels or bbls.)</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This energy material has not yet been extracted</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Resources: entire quantity of energy material</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Reserves: the economically recoverable portion of the Resources</a:t>
            </a:r>
          </a:p>
          <a:p>
            <a:pPr marL="0" eaLnBrk="1" fontAlgn="auto" hangingPunct="1">
              <a:lnSpc>
                <a:spcPct val="110000"/>
              </a:lnSpc>
              <a:spcBef>
                <a:spcPts val="500"/>
              </a:spcBef>
              <a:buClr>
                <a:srgbClr val="333333"/>
              </a:buClr>
              <a:defRPr/>
            </a:pPr>
            <a:r>
              <a:rPr lang="en-GB" dirty="0">
                <a:latin typeface="Open Sans"/>
                <a:sym typeface="Calibri"/>
              </a:rPr>
              <a:t>Renewable Energy 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Examples: Hydro power, Biomass, Wind power</a:t>
            </a:r>
            <a:endParaRPr lang="en-GB" sz="2000" dirty="0">
              <a:latin typeface="Open Sans"/>
              <a:ea typeface="Open Sans" panose="020B0606030504020204" pitchFamily="34" charset="0"/>
              <a:cs typeface="Open Sans" panose="020B0606030504020204" pitchFamily="34" charset="0"/>
            </a:endParaRPr>
          </a:p>
          <a:p>
            <a:pPr marL="481965" lvl="6" indent="-380365">
              <a:lnSpc>
                <a:spcPct val="110000"/>
              </a:lnSpc>
              <a:spcBef>
                <a:spcPts val="500"/>
              </a:spcBef>
              <a:buSzPts val="1600"/>
              <a:buFont typeface="Arial" panose="020B0604020202020204" pitchFamily="34" charset="0"/>
              <a:buChar char="•"/>
            </a:pPr>
            <a:endParaRPr lang="en-GB" sz="2000" dirty="0">
              <a:latin typeface="Open Sans" panose="020B0606030504020204" pitchFamily="34" charset="0"/>
              <a:cs typeface="Open Sans" panose="020B0606030504020204" pitchFamily="34" charset="0"/>
            </a:endParaRPr>
          </a:p>
          <a:p>
            <a:pPr marL="608965" indent="-507365">
              <a:lnSpc>
                <a:spcPct val="110000"/>
              </a:lnSpc>
              <a:spcBef>
                <a:spcPts val="500"/>
              </a:spcBef>
              <a:buSzPts val="1600"/>
              <a:buFont typeface="Arial"/>
              <a:buChar char="•"/>
            </a:pPr>
            <a:endParaRPr lang="en-GB" dirty="0"/>
          </a:p>
          <a:p>
            <a:pPr marL="608965" indent="-507365">
              <a:lnSpc>
                <a:spcPct val="110000"/>
              </a:lnSpc>
              <a:spcBef>
                <a:spcPts val="500"/>
              </a:spcBef>
              <a:buSzPts val="1600"/>
              <a:buFont typeface="Arial"/>
              <a:buChar char="•"/>
            </a:pPr>
            <a:endParaRPr lang="en-GB" dirty="0"/>
          </a:p>
          <a:p>
            <a:pPr marL="194310">
              <a:lnSpc>
                <a:spcPct val="110000"/>
              </a:lnSpc>
              <a:spcBef>
                <a:spcPts val="500"/>
              </a:spcBef>
            </a:pPr>
            <a:endParaRPr lang="en-GB" dirty="0"/>
          </a:p>
        </p:txBody>
      </p:sp>
      <p:sp>
        <p:nvSpPr>
          <p:cNvPr id="4" name="Freeform 3">
            <a:extLst>
              <a:ext uri="{FF2B5EF4-FFF2-40B4-BE49-F238E27FC236}">
                <a16:creationId xmlns:a16="http://schemas.microsoft.com/office/drawing/2014/main" id="{AC01567F-13AA-A849-8D6F-74E8D12EF450}"/>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8" name="Freeform 7">
            <a:extLst>
              <a:ext uri="{FF2B5EF4-FFF2-40B4-BE49-F238E27FC236}">
                <a16:creationId xmlns:a16="http://schemas.microsoft.com/office/drawing/2014/main" id="{0DA2B0C6-546C-5A4D-9139-97C614DBB44A}"/>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9" name="Freeform 8">
            <a:extLst>
              <a:ext uri="{FF2B5EF4-FFF2-40B4-BE49-F238E27FC236}">
                <a16:creationId xmlns:a16="http://schemas.microsoft.com/office/drawing/2014/main" id="{58B4AF31-D3AA-A848-9CA2-8764E42CE38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3" name="Freeform 12">
            <a:extLst>
              <a:ext uri="{FF2B5EF4-FFF2-40B4-BE49-F238E27FC236}">
                <a16:creationId xmlns:a16="http://schemas.microsoft.com/office/drawing/2014/main" id="{3C213C7B-24F6-8F48-BBC0-233C02107D6B}"/>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4" name="Freeform 13">
            <a:extLst>
              <a:ext uri="{FF2B5EF4-FFF2-40B4-BE49-F238E27FC236}">
                <a16:creationId xmlns:a16="http://schemas.microsoft.com/office/drawing/2014/main" id="{272F39A3-A515-8444-9148-B147C03F9E7D}"/>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15" name="Freeform 14">
            <a:extLst>
              <a:ext uri="{FF2B5EF4-FFF2-40B4-BE49-F238E27FC236}">
                <a16:creationId xmlns:a16="http://schemas.microsoft.com/office/drawing/2014/main" id="{B36BB9E0-0BC6-F348-A8F9-A9054F9A2B8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3" name="Picture 2" descr="Diagram&#10;&#10;Description automatically generated">
            <a:extLst>
              <a:ext uri="{FF2B5EF4-FFF2-40B4-BE49-F238E27FC236}">
                <a16:creationId xmlns:a16="http://schemas.microsoft.com/office/drawing/2014/main" id="{A2681D97-7238-8540-83CA-27E3AEA773CD}"/>
              </a:ext>
            </a:extLst>
          </p:cNvPr>
          <p:cNvPicPr>
            <a:picLocks noChangeAspect="1"/>
          </p:cNvPicPr>
          <p:nvPr/>
        </p:nvPicPr>
        <p:blipFill rotWithShape="1">
          <a:blip r:embed="rId5"/>
          <a:srcRect r="50000" b="52500"/>
          <a:stretch/>
        </p:blipFill>
        <p:spPr>
          <a:xfrm>
            <a:off x="8137601" y="2416667"/>
            <a:ext cx="2588884" cy="1899917"/>
          </a:xfrm>
          <a:prstGeom prst="rect">
            <a:avLst/>
          </a:prstGeom>
        </p:spPr>
      </p:pic>
      <p:pic>
        <p:nvPicPr>
          <p:cNvPr id="10" name="Picture 9" descr="A row of wind turbines&#10;&#10;Description automatically generated with medium confidence">
            <a:extLst>
              <a:ext uri="{FF2B5EF4-FFF2-40B4-BE49-F238E27FC236}">
                <a16:creationId xmlns:a16="http://schemas.microsoft.com/office/drawing/2014/main" id="{D28F0884-BAFC-644C-80A6-6BF141F51659}"/>
              </a:ext>
            </a:extLst>
          </p:cNvPr>
          <p:cNvPicPr>
            <a:picLocks noChangeAspect="1"/>
          </p:cNvPicPr>
          <p:nvPr/>
        </p:nvPicPr>
        <p:blipFill>
          <a:blip r:embed="rId6"/>
          <a:stretch>
            <a:fillRect/>
          </a:stretch>
        </p:blipFill>
        <p:spPr>
          <a:xfrm>
            <a:off x="8141685" y="4461883"/>
            <a:ext cx="2584800" cy="1725492"/>
          </a:xfrm>
          <a:prstGeom prst="rect">
            <a:avLst/>
          </a:prstGeom>
        </p:spPr>
      </p:pic>
      <p:sp>
        <p:nvSpPr>
          <p:cNvPr id="16" name="Slide Number Placeholder 5">
            <a:extLst>
              <a:ext uri="{FF2B5EF4-FFF2-40B4-BE49-F238E27FC236}">
                <a16:creationId xmlns:a16="http://schemas.microsoft.com/office/drawing/2014/main" id="{C16F8306-717C-1F4F-9F99-C1D16385D74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
        <p:nvSpPr>
          <p:cNvPr id="17" name="Oval 16">
            <a:extLst>
              <a:ext uri="{FF2B5EF4-FFF2-40B4-BE49-F238E27FC236}">
                <a16:creationId xmlns:a16="http://schemas.microsoft.com/office/drawing/2014/main" id="{14388243-D84D-3E49-8D50-459245EB5C01}"/>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3.mp3" descr="Track7_Lecture3_Slide3.mp3">
            <a:hlinkClick r:id="" action="ppaction://media"/>
            <a:extLst>
              <a:ext uri="{FF2B5EF4-FFF2-40B4-BE49-F238E27FC236}">
                <a16:creationId xmlns:a16="http://schemas.microsoft.com/office/drawing/2014/main" id="{107E8CC7-4D8B-A84D-9E35-C38E195270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21174"/>
            <a:ext cx="812800" cy="812800"/>
          </a:xfrm>
          <a:prstGeom prst="rect">
            <a:avLst/>
          </a:prstGeom>
        </p:spPr>
      </p:pic>
    </p:spTree>
    <p:extLst>
      <p:ext uri="{BB962C8B-B14F-4D97-AF65-F5344CB8AC3E}">
        <p14:creationId xmlns:p14="http://schemas.microsoft.com/office/powerpoint/2010/main" val="25256192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52286" y="2336285"/>
            <a:ext cx="5004433" cy="2430006"/>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Energy material that is extracted, </a:t>
            </a:r>
            <a:br>
              <a:rPr lang="en-GB" sz="2000" dirty="0">
                <a:latin typeface="Open Sans"/>
                <a:ea typeface="Open Sans" panose="020B0606030504020204" pitchFamily="34" charset="0"/>
                <a:cs typeface="Open Sans" panose="020B0606030504020204" pitchFamily="34" charset="0"/>
                <a:sym typeface="Calibri"/>
              </a:rPr>
            </a:br>
            <a:r>
              <a:rPr lang="en-GB" sz="2000" dirty="0">
                <a:latin typeface="Open Sans"/>
                <a:ea typeface="Open Sans" panose="020B0606030504020204" pitchFamily="34" charset="0"/>
                <a:cs typeface="Open Sans" panose="020B0606030504020204" pitchFamily="34" charset="0"/>
                <a:sym typeface="Calibri"/>
              </a:rPr>
              <a:t>from the reserves over a time period</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For example: crude oil production (barrels or bbl per day)</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dirty="0">
              <a:latin typeface="Open Sans" panose="020B0606030504020204" pitchFamily="34" charset="0"/>
              <a:cs typeface="Open Sans" panose="020B0606030504020204" pitchFamily="34" charset="0"/>
            </a:endParaRPr>
          </a:p>
        </p:txBody>
      </p:sp>
      <p:sp>
        <p:nvSpPr>
          <p:cNvPr id="9" name="Google Shape;115;p16">
            <a:extLst>
              <a:ext uri="{FF2B5EF4-FFF2-40B4-BE49-F238E27FC236}">
                <a16:creationId xmlns:a16="http://schemas.microsoft.com/office/drawing/2014/main" id="{AFBFC98A-E468-874B-BBF6-1E50107E0286}"/>
              </a:ext>
            </a:extLst>
          </p:cNvPr>
          <p:cNvSpPr txBox="1"/>
          <p:nvPr/>
        </p:nvSpPr>
        <p:spPr>
          <a:xfrm>
            <a:off x="6096001" y="2329023"/>
            <a:ext cx="5004433" cy="3875600"/>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rPr>
              <a:t>Secondary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Measured at the gate of the </a:t>
            </a:r>
            <a:br>
              <a:rPr lang="en-GB" sz="2000">
                <a:latin typeface="Open Sans"/>
                <a:ea typeface="Open Sans" panose="020B0606030504020204" pitchFamily="34" charset="0"/>
                <a:cs typeface="Open Sans" panose="020B0606030504020204" pitchFamily="34" charset="0"/>
                <a:sym typeface="Calibri"/>
              </a:rPr>
            </a:br>
            <a:r>
              <a:rPr lang="en-GB" sz="2000">
                <a:latin typeface="Open Sans"/>
                <a:ea typeface="Open Sans" panose="020B0606030504020204" pitchFamily="34" charset="0"/>
                <a:cs typeface="Open Sans" panose="020B0606030504020204" pitchFamily="34" charset="0"/>
                <a:sym typeface="Calibri"/>
              </a:rPr>
              <a:t>energy supplier</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For example: refinery for gasoline production (million litres/day)</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Picture 2" descr="A picture containing factory, sky, building, outdoor&#10;&#10;Description automatically generated">
            <a:extLst>
              <a:ext uri="{FF2B5EF4-FFF2-40B4-BE49-F238E27FC236}">
                <a16:creationId xmlns:a16="http://schemas.microsoft.com/office/drawing/2014/main" id="{F77FF9C3-9A26-344A-B00B-81F7ED1BCF68}"/>
              </a:ext>
            </a:extLst>
          </p:cNvPr>
          <p:cNvPicPr>
            <a:picLocks noChangeAspect="1"/>
          </p:cNvPicPr>
          <p:nvPr/>
        </p:nvPicPr>
        <p:blipFill>
          <a:blip r:embed="rId5"/>
          <a:stretch>
            <a:fillRect/>
          </a:stretch>
        </p:blipFill>
        <p:spPr>
          <a:xfrm>
            <a:off x="6606674" y="4345925"/>
            <a:ext cx="2880000" cy="1920000"/>
          </a:xfrm>
          <a:prstGeom prst="rect">
            <a:avLst/>
          </a:prstGeom>
        </p:spPr>
      </p:pic>
      <p:pic>
        <p:nvPicPr>
          <p:cNvPr id="5" name="Picture 4" descr="A picture containing sky, outdoor, ground, sandy&#10;&#10;Description automatically generated">
            <a:extLst>
              <a:ext uri="{FF2B5EF4-FFF2-40B4-BE49-F238E27FC236}">
                <a16:creationId xmlns:a16="http://schemas.microsoft.com/office/drawing/2014/main" id="{8EA1C539-20DA-8C41-AB91-199F1520EECF}"/>
              </a:ext>
            </a:extLst>
          </p:cNvPr>
          <p:cNvPicPr>
            <a:picLocks noChangeAspect="1"/>
          </p:cNvPicPr>
          <p:nvPr/>
        </p:nvPicPr>
        <p:blipFill>
          <a:blip r:embed="rId6"/>
          <a:stretch>
            <a:fillRect/>
          </a:stretch>
        </p:blipFill>
        <p:spPr>
          <a:xfrm>
            <a:off x="1335090" y="4345925"/>
            <a:ext cx="2718024" cy="1920000"/>
          </a:xfrm>
          <a:prstGeom prst="rect">
            <a:avLst/>
          </a:prstGeom>
        </p:spPr>
      </p:pic>
      <p:sp>
        <p:nvSpPr>
          <p:cNvPr id="21" name="Slide Number Placeholder 5">
            <a:extLst>
              <a:ext uri="{FF2B5EF4-FFF2-40B4-BE49-F238E27FC236}">
                <a16:creationId xmlns:a16="http://schemas.microsoft.com/office/drawing/2014/main" id="{171F0DA0-0F15-DF40-BE30-0CF2EB978C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34" name="Freeform 33">
            <a:extLst>
              <a:ext uri="{FF2B5EF4-FFF2-40B4-BE49-F238E27FC236}">
                <a16:creationId xmlns:a16="http://schemas.microsoft.com/office/drawing/2014/main" id="{3D459641-32C1-4944-A5F4-38322F13EF2E}"/>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5" name="Freeform 34">
            <a:extLst>
              <a:ext uri="{FF2B5EF4-FFF2-40B4-BE49-F238E27FC236}">
                <a16:creationId xmlns:a16="http://schemas.microsoft.com/office/drawing/2014/main" id="{28AD3143-546E-FD48-AF64-5388EBC8C903}"/>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6" name="Freeform 35">
            <a:extLst>
              <a:ext uri="{FF2B5EF4-FFF2-40B4-BE49-F238E27FC236}">
                <a16:creationId xmlns:a16="http://schemas.microsoft.com/office/drawing/2014/main" id="{A259F0DB-5F9E-694A-AF6F-1A0A1CA9625B}"/>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7" name="Freeform 36">
            <a:extLst>
              <a:ext uri="{FF2B5EF4-FFF2-40B4-BE49-F238E27FC236}">
                <a16:creationId xmlns:a16="http://schemas.microsoft.com/office/drawing/2014/main" id="{674B5D16-9FA9-5045-807D-C646FD3FD682}"/>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8" name="Freeform 37">
            <a:extLst>
              <a:ext uri="{FF2B5EF4-FFF2-40B4-BE49-F238E27FC236}">
                <a16:creationId xmlns:a16="http://schemas.microsoft.com/office/drawing/2014/main" id="{41AF5FB0-FCBF-0643-AE65-E7A05CDE59C5}"/>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9" name="Freeform 38">
            <a:extLst>
              <a:ext uri="{FF2B5EF4-FFF2-40B4-BE49-F238E27FC236}">
                <a16:creationId xmlns:a16="http://schemas.microsoft.com/office/drawing/2014/main" id="{82E6992F-32AC-F146-9D3E-ED566DC04C9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41" name="Google Shape;113;p16">
            <a:extLst>
              <a:ext uri="{FF2B5EF4-FFF2-40B4-BE49-F238E27FC236}">
                <a16:creationId xmlns:a16="http://schemas.microsoft.com/office/drawing/2014/main" id="{E238FD70-B194-ED44-92DF-9542DCA95D01}"/>
              </a:ext>
            </a:extLst>
          </p:cNvPr>
          <p:cNvSpPr txBox="1">
            <a:spLocks noGrp="1"/>
          </p:cNvSpPr>
          <p:nvPr>
            <p:ph type="title"/>
          </p:nvPr>
        </p:nvSpPr>
        <p:spPr>
          <a:xfrm>
            <a:off x="838200" y="207808"/>
            <a:ext cx="5257800"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4" name="Oval 13">
            <a:extLst>
              <a:ext uri="{FF2B5EF4-FFF2-40B4-BE49-F238E27FC236}">
                <a16:creationId xmlns:a16="http://schemas.microsoft.com/office/drawing/2014/main" id="{BAFD00B0-E6C8-554A-9661-E553A7D4D047}"/>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4 mod.mp3" descr="Slide 4 mod.mp3">
            <a:hlinkClick r:id="" action="ppaction://media"/>
            <a:extLst>
              <a:ext uri="{FF2B5EF4-FFF2-40B4-BE49-F238E27FC236}">
                <a16:creationId xmlns:a16="http://schemas.microsoft.com/office/drawing/2014/main" id="{140B0CC2-3906-4345-BB65-F018D9D5C8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06971"/>
            <a:ext cx="812800" cy="812800"/>
          </a:xfrm>
          <a:prstGeom prst="rect">
            <a:avLst/>
          </a:prstGeom>
        </p:spPr>
      </p:pic>
    </p:spTree>
    <p:extLst>
      <p:ext uri="{BB962C8B-B14F-4D97-AF65-F5344CB8AC3E}">
        <p14:creationId xmlns:p14="http://schemas.microsoft.com/office/powerpoint/2010/main" val="30013919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86922" y="2056818"/>
            <a:ext cx="6457011" cy="3875600"/>
          </a:xfrm>
          <a:prstGeom prst="rect">
            <a:avLst/>
          </a:prstGeom>
          <a:noFill/>
          <a:ln>
            <a:noFill/>
          </a:ln>
        </p:spPr>
        <p:txBody>
          <a:bodyPr spcFirstLastPara="1" wrap="square" lIns="121900" tIns="60933" rIns="121900" bIns="60933" anchor="t" anchorCtr="0">
            <a:noAutofit/>
          </a:bodyPr>
          <a:lstStyle/>
          <a:p>
            <a:endParaRPr lang="en-GB" sz="2133" dirty="0">
              <a:latin typeface="Open Sans" panose="020B0606030504020204" pitchFamily="34" charset="0"/>
              <a:cs typeface="Open Sans" panose="020B0606030504020204" pitchFamily="34" charset="0"/>
            </a:endParaRPr>
          </a:p>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Final Energy Consumption</a:t>
            </a:r>
            <a:endPar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The quantity of energy delivered to end users</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Gasoline purchased (litres)</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It differs from secondary energy production as it </a:t>
            </a:r>
            <a:r>
              <a:rPr lang="en-US" sz="2000" dirty="0">
                <a:latin typeface="Open Sans"/>
                <a:sym typeface="Arial"/>
              </a:rPr>
              <a:t>excludes</a:t>
            </a:r>
            <a:r>
              <a:rPr lang="en-GB" sz="2000" dirty="0">
                <a:latin typeface="Open Sans"/>
                <a:ea typeface="Open Sans" panose="020B0606030504020204" pitchFamily="34" charset="0"/>
                <a:cs typeface="Open Sans" panose="020B0606030504020204" pitchFamily="34" charset="0"/>
                <a:sym typeface="Calibri"/>
              </a:rPr>
              <a:t> the losses in transporting energy from the supplier to the end user and non-energy use</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Picture 2" descr="A picture containing electronics, circuit, cable, connector&#10;&#10;Description automatically generated">
            <a:extLst>
              <a:ext uri="{FF2B5EF4-FFF2-40B4-BE49-F238E27FC236}">
                <a16:creationId xmlns:a16="http://schemas.microsoft.com/office/drawing/2014/main" id="{8508A7A5-5939-B545-AEC2-E507AFD6D5B8}"/>
              </a:ext>
            </a:extLst>
          </p:cNvPr>
          <p:cNvPicPr>
            <a:picLocks noChangeAspect="1"/>
          </p:cNvPicPr>
          <p:nvPr/>
        </p:nvPicPr>
        <p:blipFill>
          <a:blip r:embed="rId5"/>
          <a:stretch>
            <a:fillRect/>
          </a:stretch>
        </p:blipFill>
        <p:spPr>
          <a:xfrm>
            <a:off x="9269151" y="2424386"/>
            <a:ext cx="1968000" cy="3376824"/>
          </a:xfrm>
          <a:prstGeom prst="rect">
            <a:avLst/>
          </a:prstGeom>
        </p:spPr>
      </p:pic>
      <p:sp>
        <p:nvSpPr>
          <p:cNvPr id="19" name="Slide Number Placeholder 5">
            <a:extLst>
              <a:ext uri="{FF2B5EF4-FFF2-40B4-BE49-F238E27FC236}">
                <a16:creationId xmlns:a16="http://schemas.microsoft.com/office/drawing/2014/main" id="{6B378A41-DF31-4549-8690-6E4A043C9024}"/>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30" name="Freeform 29">
            <a:extLst>
              <a:ext uri="{FF2B5EF4-FFF2-40B4-BE49-F238E27FC236}">
                <a16:creationId xmlns:a16="http://schemas.microsoft.com/office/drawing/2014/main" id="{8BB5B7BE-B0E4-F149-A7C8-2D6E01503CA9}"/>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1" name="Freeform 30">
            <a:extLst>
              <a:ext uri="{FF2B5EF4-FFF2-40B4-BE49-F238E27FC236}">
                <a16:creationId xmlns:a16="http://schemas.microsoft.com/office/drawing/2014/main" id="{1E8C44F8-506B-E14E-8A86-A5A37FAA755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2" name="Freeform 31">
            <a:extLst>
              <a:ext uri="{FF2B5EF4-FFF2-40B4-BE49-F238E27FC236}">
                <a16:creationId xmlns:a16="http://schemas.microsoft.com/office/drawing/2014/main" id="{F973B904-03A7-5349-9D52-1CFB1F5769D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3" name="Freeform 32">
            <a:extLst>
              <a:ext uri="{FF2B5EF4-FFF2-40B4-BE49-F238E27FC236}">
                <a16:creationId xmlns:a16="http://schemas.microsoft.com/office/drawing/2014/main" id="{3F1B2FFE-1FBC-A043-9C81-9A6B1EEE65A6}"/>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4" name="Freeform 33">
            <a:extLst>
              <a:ext uri="{FF2B5EF4-FFF2-40B4-BE49-F238E27FC236}">
                <a16:creationId xmlns:a16="http://schemas.microsoft.com/office/drawing/2014/main" id="{47065A22-2C0F-3449-861C-AEA34DEC7207}"/>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5" name="Freeform 34">
            <a:extLst>
              <a:ext uri="{FF2B5EF4-FFF2-40B4-BE49-F238E27FC236}">
                <a16:creationId xmlns:a16="http://schemas.microsoft.com/office/drawing/2014/main" id="{3CE86CDC-2BCD-4F4F-87E0-250924AB5135}"/>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6" name="Google Shape;113;p16">
            <a:extLst>
              <a:ext uri="{FF2B5EF4-FFF2-40B4-BE49-F238E27FC236}">
                <a16:creationId xmlns:a16="http://schemas.microsoft.com/office/drawing/2014/main" id="{0EEF1CF3-64BC-7447-B703-F62B25E0AA2E}"/>
              </a:ext>
            </a:extLst>
          </p:cNvPr>
          <p:cNvSpPr txBox="1">
            <a:spLocks noGrp="1"/>
          </p:cNvSpPr>
          <p:nvPr>
            <p:ph type="title"/>
          </p:nvPr>
        </p:nvSpPr>
        <p:spPr>
          <a:xfrm>
            <a:off x="838200" y="207808"/>
            <a:ext cx="6702287"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2" name="Oval 11">
            <a:extLst>
              <a:ext uri="{FF2B5EF4-FFF2-40B4-BE49-F238E27FC236}">
                <a16:creationId xmlns:a16="http://schemas.microsoft.com/office/drawing/2014/main" id="{8BAA9155-4A70-9543-8224-F07DB8DC0EC6}"/>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5 mod.mp3" descr="Slide 5 mod.mp3">
            <a:hlinkClick r:id="" action="ppaction://media"/>
            <a:extLst>
              <a:ext uri="{FF2B5EF4-FFF2-40B4-BE49-F238E27FC236}">
                <a16:creationId xmlns:a16="http://schemas.microsoft.com/office/drawing/2014/main" id="{34E0B13F-375F-B942-8180-14F500C68E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6844" y="421174"/>
            <a:ext cx="812800" cy="812800"/>
          </a:xfrm>
          <a:prstGeom prst="rect">
            <a:avLst/>
          </a:prstGeom>
        </p:spPr>
      </p:pic>
    </p:spTree>
    <p:extLst>
      <p:ext uri="{BB962C8B-B14F-4D97-AF65-F5344CB8AC3E}">
        <p14:creationId xmlns:p14="http://schemas.microsoft.com/office/powerpoint/2010/main" val="27854157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p:cNvSpPr txBox="1"/>
              <p:nvPr/>
            </p:nvSpPr>
            <p:spPr>
              <a:xfrm>
                <a:off x="844627" y="2379889"/>
                <a:ext cx="5379563" cy="3444410"/>
              </a:xfrm>
              <a:prstGeom prst="rect">
                <a:avLst/>
              </a:prstGeom>
              <a:noFill/>
              <a:ln>
                <a:noFill/>
              </a:ln>
            </p:spPr>
            <p:txBody>
              <a:bodyPr spcFirstLastPara="1" wrap="square" lIns="121900" tIns="60933" rIns="121900" bIns="60933" anchor="t" anchorCtr="0">
                <a:noAutofit/>
              </a:bodyPr>
              <a:lstStyle/>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Useful Energy</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form of energy that is being used</a:t>
                </a: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Motive power (horsepower), Heat for cooking, Steam from industrial boilers, Motive power for vehicles, etc</a:t>
                </a: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Useful Energy Demand (UED) differs from Final Energy Consumption (FEC)</a:t>
                </a:r>
              </a:p>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2000">
                        <a:latin typeface="Cambria Math" panose="02040503050406030204" pitchFamily="18" charset="0"/>
                        <a:sym typeface="Calibri"/>
                      </a:rPr>
                      <m:t>𝑈𝐸𝐷</m:t>
                    </m:r>
                    <m:r>
                      <a:rPr lang="en-GB" sz="2000">
                        <a:latin typeface="Cambria Math" panose="02040503050406030204" pitchFamily="18" charset="0"/>
                        <a:sym typeface="Calibri"/>
                      </a:rPr>
                      <m:t>=</m:t>
                    </m:r>
                    <m:r>
                      <a:rPr lang="en-GB" sz="2000">
                        <a:latin typeface="Cambria Math" panose="02040503050406030204" pitchFamily="18" charset="0"/>
                        <a:sym typeface="Calibri"/>
                      </a:rPr>
                      <m:t>𝜂</m:t>
                    </m:r>
                    <m:r>
                      <a:rPr lang="en-GB" sz="2000">
                        <a:latin typeface="Cambria Math" panose="02040503050406030204" pitchFamily="18" charset="0"/>
                        <a:sym typeface="Calibri"/>
                      </a:rPr>
                      <m:t>×</m:t>
                    </m:r>
                    <m:r>
                      <a:rPr lang="en-GB" sz="2000">
                        <a:latin typeface="Cambria Math" panose="02040503050406030204" pitchFamily="18" charset="0"/>
                        <a:sym typeface="Calibri"/>
                      </a:rPr>
                      <m:t>𝐹𝐸𝐶</m:t>
                    </m:r>
                  </m:oMath>
                </a14:m>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Where </a:t>
                </a:r>
                <a14:m>
                  <m:oMath xmlns:m="http://schemas.openxmlformats.org/officeDocument/2006/math">
                    <m:r>
                      <a:rPr lang="en-GB" sz="2000">
                        <a:latin typeface="Cambria Math" panose="02040503050406030204" pitchFamily="18" charset="0"/>
                        <a:sym typeface="Calibri"/>
                      </a:rPr>
                      <m:t>𝜂</m:t>
                    </m:r>
                  </m:oMath>
                </a14:m>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is the Thermodynamic Efficiency</a:t>
                </a: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mc:Choice>
        <mc:Fallback xmlns="">
          <p:sp>
            <p:nvSpPr>
              <p:cNvPr id="115" name="Google Shape;115;p16"/>
              <p:cNvSpPr txBox="1">
                <a:spLocks noRot="1" noChangeAspect="1" noMove="1" noResize="1" noEditPoints="1" noAdjustHandles="1" noChangeArrowheads="1" noChangeShapeType="1" noTextEdit="1"/>
              </p:cNvSpPr>
              <p:nvPr/>
            </p:nvSpPr>
            <p:spPr>
              <a:xfrm>
                <a:off x="844627" y="2379889"/>
                <a:ext cx="5379563" cy="3444410"/>
              </a:xfrm>
              <a:prstGeom prst="rect">
                <a:avLst/>
              </a:prstGeom>
              <a:blipFill>
                <a:blip r:embed="rId5"/>
                <a:stretch>
                  <a:fillRect l="-706" t="-1838" b="-4412"/>
                </a:stretch>
              </a:blipFill>
              <a:ln>
                <a:noFill/>
              </a:ln>
            </p:spPr>
            <p:txBody>
              <a:bodyPr/>
              <a:lstStyle/>
              <a:p>
                <a:r>
                  <a:rPr lang="en-US">
                    <a:noFill/>
                  </a:rPr>
                  <a:t> </a:t>
                </a:r>
              </a:p>
            </p:txBody>
          </p:sp>
        </mc:Fallback>
      </mc:AlternateContent>
      <p:sp>
        <p:nvSpPr>
          <p:cNvPr id="9" name="TextBox 5">
            <a:extLst>
              <a:ext uri="{FF2B5EF4-FFF2-40B4-BE49-F238E27FC236}">
                <a16:creationId xmlns:a16="http://schemas.microsoft.com/office/drawing/2014/main" id="{063F9F0B-36FC-F84D-A9E4-DB7BE2F325D1}"/>
              </a:ext>
            </a:extLst>
          </p:cNvPr>
          <p:cNvSpPr txBox="1">
            <a:spLocks noChangeArrowheads="1"/>
          </p:cNvSpPr>
          <p:nvPr/>
        </p:nvSpPr>
        <p:spPr bwMode="auto">
          <a:xfrm>
            <a:off x="6096003" y="2963742"/>
            <a:ext cx="1854954" cy="111298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Final Energy Consumption (FEC)</a:t>
            </a:r>
          </a:p>
          <a:p>
            <a:pPr algn="r"/>
            <a:r>
              <a:rPr lang="en-GB" sz="1400" b="0">
                <a:latin typeface="Open Sans" panose="020B0606030504020204" pitchFamily="34" charset="0"/>
                <a:cs typeface="Open Sans" panose="020B0606030504020204" pitchFamily="34" charset="0"/>
              </a:rPr>
              <a:t>4 tons of coal</a:t>
            </a:r>
          </a:p>
          <a:p>
            <a:pPr algn="r"/>
            <a:r>
              <a:rPr lang="en-GB" sz="1400" b="0">
                <a:latin typeface="Open Sans" panose="020B0606030504020204" pitchFamily="34" charset="0"/>
                <a:cs typeface="Open Sans" panose="020B0606030504020204" pitchFamily="34" charset="0"/>
              </a:rPr>
              <a:t>100 Giga joules</a:t>
            </a:r>
            <a:endParaRPr lang="en-US" sz="1400" b="0">
              <a:latin typeface="Open Sans" panose="020B0606030504020204" pitchFamily="34" charset="0"/>
              <a:cs typeface="Open Sans" panose="020B0606030504020204" pitchFamily="34" charset="0"/>
            </a:endParaRPr>
          </a:p>
        </p:txBody>
      </p:sp>
      <p:sp>
        <p:nvSpPr>
          <p:cNvPr id="17" name="TextBox 5">
            <a:extLst>
              <a:ext uri="{FF2B5EF4-FFF2-40B4-BE49-F238E27FC236}">
                <a16:creationId xmlns:a16="http://schemas.microsoft.com/office/drawing/2014/main" id="{86401A86-7CD8-494F-AEB1-BC934B0B5C8D}"/>
              </a:ext>
            </a:extLst>
          </p:cNvPr>
          <p:cNvSpPr txBox="1">
            <a:spLocks noChangeArrowheads="1"/>
          </p:cNvSpPr>
          <p:nvPr/>
        </p:nvSpPr>
        <p:spPr bwMode="auto">
          <a:xfrm>
            <a:off x="6096000" y="4551182"/>
            <a:ext cx="1854957" cy="1112988"/>
          </a:xfrm>
          <a:prstGeom prst="rect">
            <a:avLst/>
          </a:prstGeom>
          <a:noFill/>
          <a:ln>
            <a:no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Useful Energy (UED)​</a:t>
            </a:r>
          </a:p>
          <a:p>
            <a:pPr algn="r"/>
            <a:r>
              <a:rPr lang="en-US" sz="1400" b="0">
                <a:latin typeface="Open Sans" panose="020B0606030504020204" pitchFamily="34" charset="0"/>
                <a:cs typeface="Open Sans" panose="020B0606030504020204" pitchFamily="34" charset="0"/>
              </a:rPr>
              <a:t>50 m</a:t>
            </a:r>
            <a:r>
              <a:rPr lang="en-US" sz="1400" b="0" baseline="30000">
                <a:latin typeface="Open Sans" panose="020B0606030504020204" pitchFamily="34" charset="0"/>
                <a:cs typeface="Open Sans" panose="020B0606030504020204" pitchFamily="34" charset="0"/>
              </a:rPr>
              <a:t>3</a:t>
            </a:r>
            <a:r>
              <a:rPr lang="en-US" sz="1400" b="0">
                <a:latin typeface="Open Sans" panose="020B0606030504020204" pitchFamily="34" charset="0"/>
                <a:cs typeface="Open Sans" panose="020B0606030504020204" pitchFamily="34" charset="0"/>
              </a:rPr>
              <a:t> steam​</a:t>
            </a:r>
          </a:p>
          <a:p>
            <a:pPr algn="r"/>
            <a:r>
              <a:rPr lang="en-US" sz="1400" b="0">
                <a:latin typeface="Open Sans" panose="020B0606030504020204" pitchFamily="34" charset="0"/>
                <a:cs typeface="Open Sans" panose="020B0606030504020204" pitchFamily="34" charset="0"/>
              </a:rPr>
              <a:t>70 Giga joules​</a:t>
            </a:r>
          </a:p>
        </p:txBody>
      </p:sp>
      <p:cxnSp>
        <p:nvCxnSpPr>
          <p:cNvPr id="26" name="Straight Arrow Connector 25">
            <a:extLst>
              <a:ext uri="{FF2B5EF4-FFF2-40B4-BE49-F238E27FC236}">
                <a16:creationId xmlns:a16="http://schemas.microsoft.com/office/drawing/2014/main" id="{A2C758A0-04BA-EF44-A875-C102A7194B3E}"/>
              </a:ext>
            </a:extLst>
          </p:cNvPr>
          <p:cNvCxnSpPr>
            <a:cxnSpLocks/>
          </p:cNvCxnSpPr>
          <p:nvPr/>
        </p:nvCxnSpPr>
        <p:spPr>
          <a:xfrm>
            <a:off x="7950957" y="3520237"/>
            <a:ext cx="408715"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B3A0C2D-204D-3446-BCA0-7D82BCD6AD6F}"/>
              </a:ext>
            </a:extLst>
          </p:cNvPr>
          <p:cNvCxnSpPr>
            <a:cxnSpLocks/>
          </p:cNvCxnSpPr>
          <p:nvPr/>
        </p:nvCxnSpPr>
        <p:spPr>
          <a:xfrm flipH="1" flipV="1">
            <a:off x="7950957" y="5107677"/>
            <a:ext cx="408716"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a:extLst>
              <a:ext uri="{FF2B5EF4-FFF2-40B4-BE49-F238E27FC236}">
                <a16:creationId xmlns:a16="http://schemas.microsoft.com/office/drawing/2014/main" id="{B8BE27F7-4C28-8049-ADC2-F03FFFA9825A}"/>
              </a:ext>
            </a:extLst>
          </p:cNvPr>
          <p:cNvSpPr/>
          <p:nvPr/>
        </p:nvSpPr>
        <p:spPr>
          <a:xfrm>
            <a:off x="8359673" y="5367351"/>
            <a:ext cx="3064500" cy="307777"/>
          </a:xfrm>
          <a:prstGeom prst="rect">
            <a:avLst/>
          </a:prstGeom>
        </p:spPr>
        <p:txBody>
          <a:bodyPr wrap="square">
            <a:spAutoFit/>
          </a:bodyPr>
          <a:lstStyle/>
          <a:p>
            <a:pPr algn="ctr"/>
            <a:r>
              <a:rPr lang="en-GB" sz="1400">
                <a:latin typeface="Open Sans" panose="020B0606030504020204" pitchFamily="34" charset="0"/>
                <a:cs typeface="Open Sans" panose="020B0606030504020204" pitchFamily="34" charset="0"/>
              </a:rPr>
              <a:t>Thermodynamic Efficiency (</a:t>
            </a:r>
            <a:r>
              <a:rPr lang="el-GR" sz="1400">
                <a:latin typeface="Open Sans" panose="020B0606030504020204" pitchFamily="34" charset="0"/>
                <a:cs typeface="Open Sans" panose="020B0606030504020204" pitchFamily="34" charset="0"/>
              </a:rPr>
              <a:t>η)​</a:t>
            </a:r>
            <a:r>
              <a:rPr lang="en-GB" sz="1400">
                <a:latin typeface="Open Sans" panose="020B0606030504020204" pitchFamily="34" charset="0"/>
                <a:cs typeface="Open Sans" panose="020B0606030504020204" pitchFamily="34" charset="0"/>
              </a:rPr>
              <a:t> </a:t>
            </a:r>
            <a:r>
              <a:rPr lang="el-GR" sz="1400">
                <a:latin typeface="Open Sans" panose="020B0606030504020204" pitchFamily="34" charset="0"/>
                <a:cs typeface="Open Sans" panose="020B0606030504020204" pitchFamily="34" charset="0"/>
              </a:rPr>
              <a:t>70%</a:t>
            </a:r>
          </a:p>
        </p:txBody>
      </p:sp>
      <p:pic>
        <p:nvPicPr>
          <p:cNvPr id="4" name="Picture 3" descr="A picture containing projector, control panel&#10;&#10;Description automatically generated">
            <a:extLst>
              <a:ext uri="{FF2B5EF4-FFF2-40B4-BE49-F238E27FC236}">
                <a16:creationId xmlns:a16="http://schemas.microsoft.com/office/drawing/2014/main" id="{8D46F873-6CD4-C744-9B10-CCCACC65D2E0}"/>
              </a:ext>
            </a:extLst>
          </p:cNvPr>
          <p:cNvPicPr>
            <a:picLocks noChangeAspect="1"/>
          </p:cNvPicPr>
          <p:nvPr/>
        </p:nvPicPr>
        <p:blipFill rotWithShape="1">
          <a:blip r:embed="rId6"/>
          <a:srcRect l="9071"/>
          <a:stretch/>
        </p:blipFill>
        <p:spPr>
          <a:xfrm>
            <a:off x="8359673" y="3138247"/>
            <a:ext cx="3064500" cy="2246791"/>
          </a:xfrm>
          <a:prstGeom prst="rect">
            <a:avLst/>
          </a:prstGeom>
        </p:spPr>
      </p:pic>
      <p:sp>
        <p:nvSpPr>
          <p:cNvPr id="18" name="Slide Number Placeholder 5">
            <a:extLst>
              <a:ext uri="{FF2B5EF4-FFF2-40B4-BE49-F238E27FC236}">
                <a16:creationId xmlns:a16="http://schemas.microsoft.com/office/drawing/2014/main" id="{04BE3386-E851-5045-9C97-ED82C9FE56A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33" name="Freeform 32">
            <a:extLst>
              <a:ext uri="{FF2B5EF4-FFF2-40B4-BE49-F238E27FC236}">
                <a16:creationId xmlns:a16="http://schemas.microsoft.com/office/drawing/2014/main" id="{DEFA7A53-12F9-DE41-A93C-D99F3F70C67C}"/>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4" name="Freeform 33">
            <a:extLst>
              <a:ext uri="{FF2B5EF4-FFF2-40B4-BE49-F238E27FC236}">
                <a16:creationId xmlns:a16="http://schemas.microsoft.com/office/drawing/2014/main" id="{1CB36235-1CAA-5F43-8088-6D6887C7628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5" name="Freeform 34">
            <a:extLst>
              <a:ext uri="{FF2B5EF4-FFF2-40B4-BE49-F238E27FC236}">
                <a16:creationId xmlns:a16="http://schemas.microsoft.com/office/drawing/2014/main" id="{97E951AB-29FF-8141-83C0-DA64F4499CD9}"/>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6" name="Freeform 35">
            <a:extLst>
              <a:ext uri="{FF2B5EF4-FFF2-40B4-BE49-F238E27FC236}">
                <a16:creationId xmlns:a16="http://schemas.microsoft.com/office/drawing/2014/main" id="{F46A5799-9179-CE44-BE8D-BEF6AB02364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7" name="Freeform 36">
            <a:extLst>
              <a:ext uri="{FF2B5EF4-FFF2-40B4-BE49-F238E27FC236}">
                <a16:creationId xmlns:a16="http://schemas.microsoft.com/office/drawing/2014/main" id="{8EAEFB63-91C8-1E43-9580-EC334B02B082}"/>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8" name="Freeform 37">
            <a:extLst>
              <a:ext uri="{FF2B5EF4-FFF2-40B4-BE49-F238E27FC236}">
                <a16:creationId xmlns:a16="http://schemas.microsoft.com/office/drawing/2014/main" id="{108E8D29-A538-B64B-9FF6-5318526BDB9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9" name="Google Shape;113;p16">
            <a:extLst>
              <a:ext uri="{FF2B5EF4-FFF2-40B4-BE49-F238E27FC236}">
                <a16:creationId xmlns:a16="http://schemas.microsoft.com/office/drawing/2014/main" id="{C5B5E67C-342B-F846-ACB1-740A165FE2CE}"/>
              </a:ext>
            </a:extLst>
          </p:cNvPr>
          <p:cNvSpPr txBox="1">
            <a:spLocks noGrp="1"/>
          </p:cNvSpPr>
          <p:nvPr>
            <p:ph type="title"/>
          </p:nvPr>
        </p:nvSpPr>
        <p:spPr>
          <a:xfrm>
            <a:off x="838200" y="207808"/>
            <a:ext cx="6529044"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9" name="Oval 18">
            <a:extLst>
              <a:ext uri="{FF2B5EF4-FFF2-40B4-BE49-F238E27FC236}">
                <a16:creationId xmlns:a16="http://schemas.microsoft.com/office/drawing/2014/main" id="{143A9031-E9E4-104F-9678-2F5E514DD86D}"/>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6.mp3" descr="Track7_Lecture3_Slide6.mp3">
            <a:hlinkClick r:id="" action="ppaction://media"/>
            <a:extLst>
              <a:ext uri="{FF2B5EF4-FFF2-40B4-BE49-F238E27FC236}">
                <a16:creationId xmlns:a16="http://schemas.microsoft.com/office/drawing/2014/main" id="{492F389B-FFEF-2148-B978-56A9DBD666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23708"/>
            <a:ext cx="812800" cy="812800"/>
          </a:xfrm>
          <a:prstGeom prst="rect">
            <a:avLst/>
          </a:prstGeom>
        </p:spPr>
      </p:pic>
    </p:spTree>
    <p:extLst>
      <p:ext uri="{BB962C8B-B14F-4D97-AF65-F5344CB8AC3E}">
        <p14:creationId xmlns:p14="http://schemas.microsoft.com/office/powerpoint/2010/main" val="13632551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10419" y="2378842"/>
            <a:ext cx="10130232" cy="3707662"/>
          </a:xfrm>
          <a:prstGeom prst="rect">
            <a:avLst/>
          </a:prstGeom>
          <a:noFill/>
          <a:ln>
            <a:noFill/>
          </a:ln>
        </p:spPr>
        <p:txBody>
          <a:bodyPr spcFirstLastPara="1" wrap="square" lIns="121900" tIns="60933" rIns="121900" bIns="60933" anchor="t" anchorCtr="0">
            <a:noAutofit/>
          </a:bodyPr>
          <a:lstStyle/>
          <a:p>
            <a:pPr marL="101598">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Product/Service Provided</a:t>
            </a:r>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ultimate use for which energy is being consumed</a:t>
            </a: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Travel (vehicle-km travelled)</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Vehicle kilometre travelled for automobiles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Tons of steel production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Floor area of buildings being heated or cooled</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Graphic 2" descr="Crane outline">
            <a:extLst>
              <a:ext uri="{FF2B5EF4-FFF2-40B4-BE49-F238E27FC236}">
                <a16:creationId xmlns:a16="http://schemas.microsoft.com/office/drawing/2014/main" id="{BC4BADD2-37F1-0340-B645-29B46171D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9725" y="4255334"/>
            <a:ext cx="1219200" cy="1219200"/>
          </a:xfrm>
          <a:prstGeom prst="rect">
            <a:avLst/>
          </a:prstGeom>
        </p:spPr>
      </p:pic>
      <p:pic>
        <p:nvPicPr>
          <p:cNvPr id="5" name="Graphic 4" descr="Building with solid fill">
            <a:extLst>
              <a:ext uri="{FF2B5EF4-FFF2-40B4-BE49-F238E27FC236}">
                <a16:creationId xmlns:a16="http://schemas.microsoft.com/office/drawing/2014/main" id="{AB8CEB3F-A437-5F45-8229-14BC53EF77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8349" y="3470525"/>
            <a:ext cx="1219200" cy="1219200"/>
          </a:xfrm>
          <a:prstGeom prst="rect">
            <a:avLst/>
          </a:prstGeom>
        </p:spPr>
      </p:pic>
      <p:pic>
        <p:nvPicPr>
          <p:cNvPr id="7" name="Graphic 6" descr="Car with solid fill">
            <a:extLst>
              <a:ext uri="{FF2B5EF4-FFF2-40B4-BE49-F238E27FC236}">
                <a16:creationId xmlns:a16="http://schemas.microsoft.com/office/drawing/2014/main" id="{106A3CCA-0F2B-2746-BE03-3DDF6A534D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49725" y="2632901"/>
            <a:ext cx="1219200" cy="1219200"/>
          </a:xfrm>
          <a:prstGeom prst="rect">
            <a:avLst/>
          </a:prstGeom>
        </p:spPr>
      </p:pic>
      <p:sp>
        <p:nvSpPr>
          <p:cNvPr id="15" name="Slide Number Placeholder 5">
            <a:extLst>
              <a:ext uri="{FF2B5EF4-FFF2-40B4-BE49-F238E27FC236}">
                <a16:creationId xmlns:a16="http://schemas.microsoft.com/office/drawing/2014/main" id="{958AE8B2-848C-1E4A-AC3F-BE083B1B483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28" name="Freeform 27">
            <a:extLst>
              <a:ext uri="{FF2B5EF4-FFF2-40B4-BE49-F238E27FC236}">
                <a16:creationId xmlns:a16="http://schemas.microsoft.com/office/drawing/2014/main" id="{29B67A4D-7465-794F-B791-DF536DE74951}"/>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Energy reserves &amp; resources</a:t>
            </a:r>
          </a:p>
        </p:txBody>
      </p:sp>
      <p:sp>
        <p:nvSpPr>
          <p:cNvPr id="29" name="Freeform 28">
            <a:extLst>
              <a:ext uri="{FF2B5EF4-FFF2-40B4-BE49-F238E27FC236}">
                <a16:creationId xmlns:a16="http://schemas.microsoft.com/office/drawing/2014/main" id="{DE6E608A-F886-0A46-B174-433324C1A298}"/>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Primary energy</a:t>
            </a:r>
          </a:p>
        </p:txBody>
      </p:sp>
      <p:sp>
        <p:nvSpPr>
          <p:cNvPr id="30" name="Freeform 29">
            <a:extLst>
              <a:ext uri="{FF2B5EF4-FFF2-40B4-BE49-F238E27FC236}">
                <a16:creationId xmlns:a16="http://schemas.microsoft.com/office/drawing/2014/main" id="{52902948-B66E-A84B-B0CD-DA25C45972C3}"/>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Secondary energy</a:t>
            </a:r>
          </a:p>
        </p:txBody>
      </p:sp>
      <p:sp>
        <p:nvSpPr>
          <p:cNvPr id="31" name="Freeform 30">
            <a:extLst>
              <a:ext uri="{FF2B5EF4-FFF2-40B4-BE49-F238E27FC236}">
                <a16:creationId xmlns:a16="http://schemas.microsoft.com/office/drawing/2014/main" id="{8A48B808-770B-0943-BF3A-4A820F78443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Final Energy</a:t>
            </a:r>
          </a:p>
        </p:txBody>
      </p:sp>
      <p:sp>
        <p:nvSpPr>
          <p:cNvPr id="32" name="Freeform 31">
            <a:extLst>
              <a:ext uri="{FF2B5EF4-FFF2-40B4-BE49-F238E27FC236}">
                <a16:creationId xmlns:a16="http://schemas.microsoft.com/office/drawing/2014/main" id="{66495C9D-7176-A644-92EC-F5B9271A325A}"/>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Useful Energy</a:t>
            </a:r>
          </a:p>
        </p:txBody>
      </p:sp>
      <p:sp>
        <p:nvSpPr>
          <p:cNvPr id="33" name="Freeform 32">
            <a:extLst>
              <a:ext uri="{FF2B5EF4-FFF2-40B4-BE49-F238E27FC236}">
                <a16:creationId xmlns:a16="http://schemas.microsoft.com/office/drawing/2014/main" id="{6C75A832-5183-F842-8B40-B416FB9614C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4" name="Google Shape;113;p16">
            <a:extLst>
              <a:ext uri="{FF2B5EF4-FFF2-40B4-BE49-F238E27FC236}">
                <a16:creationId xmlns:a16="http://schemas.microsoft.com/office/drawing/2014/main" id="{CF770CB4-6B6F-F547-B25E-5706F6280280}"/>
              </a:ext>
            </a:extLst>
          </p:cNvPr>
          <p:cNvSpPr txBox="1">
            <a:spLocks noGrp="1"/>
          </p:cNvSpPr>
          <p:nvPr>
            <p:ph type="title"/>
          </p:nvPr>
        </p:nvSpPr>
        <p:spPr>
          <a:xfrm>
            <a:off x="838200" y="207808"/>
            <a:ext cx="7523922"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4" name="Oval 13">
            <a:extLst>
              <a:ext uri="{FF2B5EF4-FFF2-40B4-BE49-F238E27FC236}">
                <a16:creationId xmlns:a16="http://schemas.microsoft.com/office/drawing/2014/main" id="{30BFDC22-8CC8-E849-BA83-9B3B8C2CCF29}"/>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7.mp3" descr="Track7_Lecture3_Slide7.mp3">
            <a:hlinkClick r:id="" action="ppaction://media"/>
            <a:extLst>
              <a:ext uri="{FF2B5EF4-FFF2-40B4-BE49-F238E27FC236}">
                <a16:creationId xmlns:a16="http://schemas.microsoft.com/office/drawing/2014/main" id="{D3E5580C-D1AE-8D4F-AADF-5BA7B3A49CB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69541" y="421174"/>
            <a:ext cx="812800" cy="812800"/>
          </a:xfrm>
          <a:prstGeom prst="rect">
            <a:avLst/>
          </a:prstGeom>
        </p:spPr>
      </p:pic>
    </p:spTree>
    <p:extLst>
      <p:ext uri="{BB962C8B-B14F-4D97-AF65-F5344CB8AC3E}">
        <p14:creationId xmlns:p14="http://schemas.microsoft.com/office/powerpoint/2010/main" val="4599672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1" name="Google Shape;113;p16">
            <a:extLst>
              <a:ext uri="{FF2B5EF4-FFF2-40B4-BE49-F238E27FC236}">
                <a16:creationId xmlns:a16="http://schemas.microsoft.com/office/drawing/2014/main" id="{45F217F7-FC8A-8246-B279-68122DCCF3B4}"/>
              </a:ext>
            </a:extLst>
          </p:cNvPr>
          <p:cNvSpPr txBox="1">
            <a:spLocks noGrp="1"/>
          </p:cNvSpPr>
          <p:nvPr>
            <p:ph type="title"/>
          </p:nvPr>
        </p:nvSpPr>
        <p:spPr>
          <a:xfrm>
            <a:off x="838200" y="207808"/>
            <a:ext cx="10515600" cy="1325563"/>
          </a:xfrm>
        </p:spPr>
        <p:txBody>
          <a:bodyPr spcFirstLastPara="1" vert="horz" wrap="square" lIns="121900" tIns="121900" rIns="121900" bIns="121900" numCol="1" anchor="b" anchorCtr="0" compatLnSpc="1">
            <a:prstTxWarp prst="textNoShape">
              <a:avLst/>
            </a:prstTxWarp>
            <a:normAutofit/>
          </a:bodyPr>
          <a:lstStyle/>
          <a:p>
            <a:r>
              <a:rPr lang="en-GB"/>
              <a:t>Lecture 3.2 – The energy chain</a:t>
            </a:r>
          </a:p>
        </p:txBody>
      </p:sp>
      <p:sp>
        <p:nvSpPr>
          <p:cNvPr id="8" name="Text Placeholder 7">
            <a:extLst>
              <a:ext uri="{FF2B5EF4-FFF2-40B4-BE49-F238E27FC236}">
                <a16:creationId xmlns:a16="http://schemas.microsoft.com/office/drawing/2014/main" id="{CC0B3BDB-731B-D749-96EF-9A02E56F0F8D}"/>
              </a:ext>
            </a:extLst>
          </p:cNvPr>
          <p:cNvSpPr>
            <a:spLocks noGrp="1"/>
          </p:cNvSpPr>
          <p:nvPr>
            <p:ph type="body" idx="13"/>
          </p:nvPr>
        </p:nvSpPr>
        <p:spPr>
          <a:xfrm>
            <a:off x="705786" y="1533371"/>
            <a:ext cx="10251600" cy="4262298"/>
          </a:xfrm>
        </p:spPr>
        <p:txBody>
          <a:bodyPr/>
          <a:lstStyle/>
          <a:p>
            <a:pPr marL="194310"/>
            <a:r>
              <a:rPr lang="en-GB" b="1" dirty="0">
                <a:solidFill>
                  <a:schemeClr val="accent5">
                    <a:lumMod val="60000"/>
                    <a:lumOff val="40000"/>
                  </a:schemeClr>
                </a:solidFill>
                <a:latin typeface="Open Sans"/>
              </a:rPr>
              <a:t>The building blocks of the energy system</a:t>
            </a:r>
            <a:endParaRPr lang="en-GB" dirty="0">
              <a:solidFill>
                <a:schemeClr val="accent5">
                  <a:lumMod val="60000"/>
                  <a:lumOff val="40000"/>
                </a:schemeClr>
              </a:solidFill>
              <a:latin typeface="Open Sans"/>
            </a:endParaRPr>
          </a:p>
          <a:p>
            <a:pPr marL="194310"/>
            <a:r>
              <a:rPr lang="en-GB" dirty="0">
                <a:latin typeface="Open Sans"/>
              </a:rPr>
              <a:t>… are linked together by the energy chain</a:t>
            </a:r>
          </a:p>
        </p:txBody>
      </p:sp>
      <p:sp>
        <p:nvSpPr>
          <p:cNvPr id="13" name="Text Box 7">
            <a:extLst>
              <a:ext uri="{FF2B5EF4-FFF2-40B4-BE49-F238E27FC236}">
                <a16:creationId xmlns:a16="http://schemas.microsoft.com/office/drawing/2014/main" id="{3581B2DA-F69F-4C42-901C-06D79FF525C4}"/>
              </a:ext>
            </a:extLst>
          </p:cNvPr>
          <p:cNvSpPr txBox="1">
            <a:spLocks noChangeArrowheads="1"/>
          </p:cNvSpPr>
          <p:nvPr/>
        </p:nvSpPr>
        <p:spPr bwMode="auto">
          <a:xfrm>
            <a:off x="1020914"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4" name="Text Box 8">
            <a:extLst>
              <a:ext uri="{FF2B5EF4-FFF2-40B4-BE49-F238E27FC236}">
                <a16:creationId xmlns:a16="http://schemas.microsoft.com/office/drawing/2014/main" id="{E070133E-84DD-1749-AEA6-FC3F30566B24}"/>
              </a:ext>
            </a:extLst>
          </p:cNvPr>
          <p:cNvSpPr txBox="1">
            <a:spLocks noChangeArrowheads="1"/>
          </p:cNvSpPr>
          <p:nvPr/>
        </p:nvSpPr>
        <p:spPr bwMode="auto">
          <a:xfrm>
            <a:off x="3670090" y="2674697"/>
            <a:ext cx="159563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5" name="Text Box 9">
            <a:extLst>
              <a:ext uri="{FF2B5EF4-FFF2-40B4-BE49-F238E27FC236}">
                <a16:creationId xmlns:a16="http://schemas.microsoft.com/office/drawing/2014/main" id="{D1400C63-A727-4745-A46F-A86ED44518CA}"/>
              </a:ext>
            </a:extLst>
          </p:cNvPr>
          <p:cNvSpPr txBox="1">
            <a:spLocks noChangeArrowheads="1"/>
          </p:cNvSpPr>
          <p:nvPr/>
        </p:nvSpPr>
        <p:spPr bwMode="auto">
          <a:xfrm>
            <a:off x="8753995" y="2769296"/>
            <a:ext cx="2133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6" name="AutoShape 20">
            <a:extLst>
              <a:ext uri="{FF2B5EF4-FFF2-40B4-BE49-F238E27FC236}">
                <a16:creationId xmlns:a16="http://schemas.microsoft.com/office/drawing/2014/main" id="{75F62B75-3054-F547-992A-A6CC9B3D4FC7}"/>
              </a:ext>
            </a:extLst>
          </p:cNvPr>
          <p:cNvSpPr>
            <a:spLocks noChangeArrowheads="1"/>
          </p:cNvSpPr>
          <p:nvPr/>
        </p:nvSpPr>
        <p:spPr bwMode="auto">
          <a:xfrm>
            <a:off x="2430243" y="368541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sp>
        <p:nvSpPr>
          <p:cNvPr id="17" name="Text Box 22">
            <a:extLst>
              <a:ext uri="{FF2B5EF4-FFF2-40B4-BE49-F238E27FC236}">
                <a16:creationId xmlns:a16="http://schemas.microsoft.com/office/drawing/2014/main" id="{26A3C52F-53FB-A04A-8627-05CE7E0D0FA5}"/>
              </a:ext>
            </a:extLst>
          </p:cNvPr>
          <p:cNvSpPr txBox="1">
            <a:spLocks noChangeArrowheads="1"/>
          </p:cNvSpPr>
          <p:nvPr/>
        </p:nvSpPr>
        <p:spPr bwMode="auto">
          <a:xfrm>
            <a:off x="2641201" y="5072016"/>
            <a:ext cx="14995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PRIMARY</a:t>
            </a:r>
          </a:p>
        </p:txBody>
      </p:sp>
      <p:sp>
        <p:nvSpPr>
          <p:cNvPr id="18" name="Text Box 23">
            <a:extLst>
              <a:ext uri="{FF2B5EF4-FFF2-40B4-BE49-F238E27FC236}">
                <a16:creationId xmlns:a16="http://schemas.microsoft.com/office/drawing/2014/main" id="{1979F8AE-509E-B044-9CB8-91D34973AF78}"/>
              </a:ext>
            </a:extLst>
          </p:cNvPr>
          <p:cNvSpPr txBox="1">
            <a:spLocks noChangeArrowheads="1"/>
          </p:cNvSpPr>
          <p:nvPr/>
        </p:nvSpPr>
        <p:spPr bwMode="auto">
          <a:xfrm>
            <a:off x="5264093" y="5072016"/>
            <a:ext cx="172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SECONDARY</a:t>
            </a:r>
          </a:p>
        </p:txBody>
      </p:sp>
      <p:sp>
        <p:nvSpPr>
          <p:cNvPr id="19" name="Text Box 24">
            <a:extLst>
              <a:ext uri="{FF2B5EF4-FFF2-40B4-BE49-F238E27FC236}">
                <a16:creationId xmlns:a16="http://schemas.microsoft.com/office/drawing/2014/main" id="{466A2860-86AF-2244-997A-55E2B8259EF8}"/>
              </a:ext>
            </a:extLst>
          </p:cNvPr>
          <p:cNvSpPr txBox="1">
            <a:spLocks noChangeArrowheads="1"/>
          </p:cNvSpPr>
          <p:nvPr/>
        </p:nvSpPr>
        <p:spPr bwMode="auto">
          <a:xfrm>
            <a:off x="8079585" y="5072016"/>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FINAL</a:t>
            </a:r>
          </a:p>
        </p:txBody>
      </p:sp>
      <p:sp>
        <p:nvSpPr>
          <p:cNvPr id="20" name="Text Box 25">
            <a:extLst>
              <a:ext uri="{FF2B5EF4-FFF2-40B4-BE49-F238E27FC236}">
                <a16:creationId xmlns:a16="http://schemas.microsoft.com/office/drawing/2014/main" id="{A9A6E1CC-3E2B-6F45-8621-6BB0D53B2EC4}"/>
              </a:ext>
            </a:extLst>
          </p:cNvPr>
          <p:cNvSpPr txBox="1">
            <a:spLocks noChangeArrowheads="1"/>
          </p:cNvSpPr>
          <p:nvPr/>
        </p:nvSpPr>
        <p:spPr bwMode="auto">
          <a:xfrm>
            <a:off x="10096702" y="5072016"/>
            <a:ext cx="1246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USEFUL</a:t>
            </a:r>
          </a:p>
        </p:txBody>
      </p:sp>
      <p:sp>
        <p:nvSpPr>
          <p:cNvPr id="22" name="Line 27">
            <a:extLst>
              <a:ext uri="{FF2B5EF4-FFF2-40B4-BE49-F238E27FC236}">
                <a16:creationId xmlns:a16="http://schemas.microsoft.com/office/drawing/2014/main" id="{1D658375-22B1-DC44-8167-525C52B14372}"/>
              </a:ext>
            </a:extLst>
          </p:cNvPr>
          <p:cNvSpPr>
            <a:spLocks noChangeShapeType="1"/>
          </p:cNvSpPr>
          <p:nvPr/>
        </p:nvSpPr>
        <p:spPr bwMode="auto">
          <a:xfrm>
            <a:off x="6126433" y="4192487"/>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3" name="Line 28">
            <a:extLst>
              <a:ext uri="{FF2B5EF4-FFF2-40B4-BE49-F238E27FC236}">
                <a16:creationId xmlns:a16="http://schemas.microsoft.com/office/drawing/2014/main" id="{3BE7C20E-EF52-3840-9DAE-A52AE0B40297}"/>
              </a:ext>
            </a:extLst>
          </p:cNvPr>
          <p:cNvSpPr>
            <a:spLocks noChangeShapeType="1"/>
          </p:cNvSpPr>
          <p:nvPr/>
        </p:nvSpPr>
        <p:spPr bwMode="auto">
          <a:xfrm>
            <a:off x="8841585" y="4236376"/>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4" name="Line 29">
            <a:extLst>
              <a:ext uri="{FF2B5EF4-FFF2-40B4-BE49-F238E27FC236}">
                <a16:creationId xmlns:a16="http://schemas.microsoft.com/office/drawing/2014/main" id="{BB4615FD-13A8-F14F-B213-75D728240A94}"/>
              </a:ext>
            </a:extLst>
          </p:cNvPr>
          <p:cNvSpPr>
            <a:spLocks noChangeShapeType="1"/>
          </p:cNvSpPr>
          <p:nvPr/>
        </p:nvSpPr>
        <p:spPr bwMode="auto">
          <a:xfrm>
            <a:off x="10719836" y="4272463"/>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5" name="Line 30">
            <a:extLst>
              <a:ext uri="{FF2B5EF4-FFF2-40B4-BE49-F238E27FC236}">
                <a16:creationId xmlns:a16="http://schemas.microsoft.com/office/drawing/2014/main" id="{646CF6FF-29E2-CE44-883D-67A57542BFA1}"/>
              </a:ext>
            </a:extLst>
          </p:cNvPr>
          <p:cNvSpPr>
            <a:spLocks noChangeShapeType="1"/>
          </p:cNvSpPr>
          <p:nvPr/>
        </p:nvSpPr>
        <p:spPr bwMode="auto">
          <a:xfrm>
            <a:off x="3390955" y="4208015"/>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6" name="Text Box 31">
            <a:extLst>
              <a:ext uri="{FF2B5EF4-FFF2-40B4-BE49-F238E27FC236}">
                <a16:creationId xmlns:a16="http://schemas.microsoft.com/office/drawing/2014/main" id="{DCE16583-640E-434C-A3DB-8EE90FAAE2C2}"/>
              </a:ext>
            </a:extLst>
          </p:cNvPr>
          <p:cNvSpPr txBox="1">
            <a:spLocks noChangeArrowheads="1"/>
          </p:cNvSpPr>
          <p:nvPr/>
        </p:nvSpPr>
        <p:spPr bwMode="auto">
          <a:xfrm>
            <a:off x="3676892" y="4500412"/>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Conversion</a:t>
            </a:r>
          </a:p>
        </p:txBody>
      </p:sp>
      <p:sp>
        <p:nvSpPr>
          <p:cNvPr id="27" name="Text Box 32">
            <a:extLst>
              <a:ext uri="{FF2B5EF4-FFF2-40B4-BE49-F238E27FC236}">
                <a16:creationId xmlns:a16="http://schemas.microsoft.com/office/drawing/2014/main" id="{B5706CEE-6DDA-F842-B3B4-2BB46F36A340}"/>
              </a:ext>
            </a:extLst>
          </p:cNvPr>
          <p:cNvSpPr txBox="1">
            <a:spLocks noChangeArrowheads="1"/>
          </p:cNvSpPr>
          <p:nvPr/>
        </p:nvSpPr>
        <p:spPr bwMode="auto">
          <a:xfrm>
            <a:off x="9005484" y="4406776"/>
            <a:ext cx="1593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panose="020B0606030504020204" pitchFamily="34" charset="0"/>
                <a:cs typeface="Open Sans" panose="020B0606030504020204" pitchFamily="34" charset="0"/>
              </a:rPr>
              <a:t>Final Conversion</a:t>
            </a:r>
          </a:p>
        </p:txBody>
      </p:sp>
      <p:sp>
        <p:nvSpPr>
          <p:cNvPr id="28" name="Text Box 33">
            <a:extLst>
              <a:ext uri="{FF2B5EF4-FFF2-40B4-BE49-F238E27FC236}">
                <a16:creationId xmlns:a16="http://schemas.microsoft.com/office/drawing/2014/main" id="{F97FF194-4945-8C43-9718-833BBE9D1C7E}"/>
              </a:ext>
            </a:extLst>
          </p:cNvPr>
          <p:cNvSpPr txBox="1">
            <a:spLocks noChangeArrowheads="1"/>
          </p:cNvSpPr>
          <p:nvPr/>
        </p:nvSpPr>
        <p:spPr bwMode="auto">
          <a:xfrm>
            <a:off x="6256786" y="4498450"/>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Transmission</a:t>
            </a:r>
          </a:p>
        </p:txBody>
      </p:sp>
      <p:sp>
        <p:nvSpPr>
          <p:cNvPr id="29" name="Text Box 34">
            <a:extLst>
              <a:ext uri="{FF2B5EF4-FFF2-40B4-BE49-F238E27FC236}">
                <a16:creationId xmlns:a16="http://schemas.microsoft.com/office/drawing/2014/main" id="{AEE952FD-3FF5-FE42-9BC9-03CE251E359E}"/>
              </a:ext>
            </a:extLst>
          </p:cNvPr>
          <p:cNvSpPr txBox="1">
            <a:spLocks noChangeArrowheads="1"/>
          </p:cNvSpPr>
          <p:nvPr/>
        </p:nvSpPr>
        <p:spPr bwMode="auto">
          <a:xfrm>
            <a:off x="2738445" y="5367924"/>
            <a:ext cx="11898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a:cs typeface="Open Sans" panose="020B0606030504020204" pitchFamily="34" charset="0"/>
              </a:rPr>
              <a:t>Oil, Gas, Coal, Flowing water, Sun  </a:t>
            </a:r>
            <a:endParaRPr lang="en-US" sz="1400" dirty="0">
              <a:latin typeface="Open Sans" panose="020B0606030504020204" pitchFamily="34" charset="0"/>
              <a:cs typeface="Open Sans" panose="020B0606030504020204" pitchFamily="34" charset="0"/>
            </a:endParaRPr>
          </a:p>
        </p:txBody>
      </p:sp>
      <p:sp>
        <p:nvSpPr>
          <p:cNvPr id="33" name="Text Box 40">
            <a:extLst>
              <a:ext uri="{FF2B5EF4-FFF2-40B4-BE49-F238E27FC236}">
                <a16:creationId xmlns:a16="http://schemas.microsoft.com/office/drawing/2014/main" id="{EF235D29-F5B6-AE47-9963-F01EC0A52A87}"/>
              </a:ext>
            </a:extLst>
          </p:cNvPr>
          <p:cNvSpPr txBox="1">
            <a:spLocks noChangeArrowheads="1"/>
          </p:cNvSpPr>
          <p:nvPr/>
        </p:nvSpPr>
        <p:spPr bwMode="auto">
          <a:xfrm>
            <a:off x="5468551" y="5367924"/>
            <a:ext cx="13287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latin typeface="Open Sans" panose="020B0606030504020204" pitchFamily="34" charset="0"/>
                <a:cs typeface="Open Sans" panose="020B0606030504020204" pitchFamily="34" charset="0"/>
              </a:rPr>
              <a:t>Diesel, Kerosene, Gas, Electricity  </a:t>
            </a:r>
          </a:p>
        </p:txBody>
      </p:sp>
      <p:sp>
        <p:nvSpPr>
          <p:cNvPr id="34" name="Text Box 41">
            <a:extLst>
              <a:ext uri="{FF2B5EF4-FFF2-40B4-BE49-F238E27FC236}">
                <a16:creationId xmlns:a16="http://schemas.microsoft.com/office/drawing/2014/main" id="{FFB5F389-F416-E746-86FE-84FC35D85091}"/>
              </a:ext>
            </a:extLst>
          </p:cNvPr>
          <p:cNvSpPr txBox="1">
            <a:spLocks noChangeArrowheads="1"/>
          </p:cNvSpPr>
          <p:nvPr/>
        </p:nvSpPr>
        <p:spPr bwMode="auto">
          <a:xfrm>
            <a:off x="8147948" y="5367924"/>
            <a:ext cx="13872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Diesel, Kerosene, Gas, Electricity</a:t>
            </a:r>
          </a:p>
        </p:txBody>
      </p:sp>
      <p:sp>
        <p:nvSpPr>
          <p:cNvPr id="35" name="Text Box 42">
            <a:extLst>
              <a:ext uri="{FF2B5EF4-FFF2-40B4-BE49-F238E27FC236}">
                <a16:creationId xmlns:a16="http://schemas.microsoft.com/office/drawing/2014/main" id="{89B517D7-669D-624F-B432-CCD1F22C6821}"/>
              </a:ext>
            </a:extLst>
          </p:cNvPr>
          <p:cNvSpPr txBox="1">
            <a:spLocks noChangeArrowheads="1"/>
          </p:cNvSpPr>
          <p:nvPr/>
        </p:nvSpPr>
        <p:spPr bwMode="auto">
          <a:xfrm>
            <a:off x="10096701" y="5367924"/>
            <a:ext cx="12462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400" dirty="0">
                <a:latin typeface="Open Sans"/>
                <a:cs typeface="Open Sans" panose="020B0606030504020204" pitchFamily="34" charset="0"/>
              </a:rPr>
              <a:t>Heat, Light, Mechanical energy</a:t>
            </a:r>
            <a:endParaRPr lang="en-US" dirty="0"/>
          </a:p>
        </p:txBody>
      </p:sp>
      <p:sp>
        <p:nvSpPr>
          <p:cNvPr id="36" name="Text Box 22">
            <a:extLst>
              <a:ext uri="{FF2B5EF4-FFF2-40B4-BE49-F238E27FC236}">
                <a16:creationId xmlns:a16="http://schemas.microsoft.com/office/drawing/2014/main" id="{426C60B5-E1D4-3948-967C-828DCE22F0AB}"/>
              </a:ext>
            </a:extLst>
          </p:cNvPr>
          <p:cNvSpPr txBox="1">
            <a:spLocks noChangeArrowheads="1"/>
          </p:cNvSpPr>
          <p:nvPr/>
        </p:nvSpPr>
        <p:spPr bwMode="auto">
          <a:xfrm>
            <a:off x="423118" y="5072016"/>
            <a:ext cx="1816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rgbClr val="C00000"/>
                </a:solidFill>
                <a:latin typeface="Open Sans" panose="020B0606030504020204" pitchFamily="34" charset="0"/>
                <a:cs typeface="Open Sans" panose="020B0606030504020204" pitchFamily="34" charset="0"/>
              </a:rPr>
              <a:t>RESOURCES</a:t>
            </a:r>
          </a:p>
        </p:txBody>
      </p:sp>
      <p:sp>
        <p:nvSpPr>
          <p:cNvPr id="37" name="Line 30">
            <a:extLst>
              <a:ext uri="{FF2B5EF4-FFF2-40B4-BE49-F238E27FC236}">
                <a16:creationId xmlns:a16="http://schemas.microsoft.com/office/drawing/2014/main" id="{67D4D1A6-0007-404D-B8B3-A0E7491D9B7C}"/>
              </a:ext>
            </a:extLst>
          </p:cNvPr>
          <p:cNvSpPr>
            <a:spLocks noChangeShapeType="1"/>
          </p:cNvSpPr>
          <p:nvPr/>
        </p:nvSpPr>
        <p:spPr bwMode="auto">
          <a:xfrm>
            <a:off x="1116335" y="4223723"/>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39" name="Text Box 8">
            <a:extLst>
              <a:ext uri="{FF2B5EF4-FFF2-40B4-BE49-F238E27FC236}">
                <a16:creationId xmlns:a16="http://schemas.microsoft.com/office/drawing/2014/main" id="{AF765F60-CB32-1D4E-AD91-0ED95236E8D1}"/>
              </a:ext>
            </a:extLst>
          </p:cNvPr>
          <p:cNvSpPr txBox="1">
            <a:spLocks noChangeArrowheads="1"/>
          </p:cNvSpPr>
          <p:nvPr/>
        </p:nvSpPr>
        <p:spPr bwMode="auto">
          <a:xfrm>
            <a:off x="6066646" y="2658497"/>
            <a:ext cx="195090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Transmission lines, Pipelines</a:t>
            </a:r>
          </a:p>
        </p:txBody>
      </p:sp>
      <p:sp>
        <p:nvSpPr>
          <p:cNvPr id="40" name="Text Box 31">
            <a:extLst>
              <a:ext uri="{FF2B5EF4-FFF2-40B4-BE49-F238E27FC236}">
                <a16:creationId xmlns:a16="http://schemas.microsoft.com/office/drawing/2014/main" id="{DC3C46A0-21E6-B943-91E3-430B3E14F9AB}"/>
              </a:ext>
            </a:extLst>
          </p:cNvPr>
          <p:cNvSpPr txBox="1">
            <a:spLocks noChangeArrowheads="1"/>
          </p:cNvSpPr>
          <p:nvPr/>
        </p:nvSpPr>
        <p:spPr bwMode="auto">
          <a:xfrm>
            <a:off x="1059732" y="4519591"/>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Extraction</a:t>
            </a:r>
          </a:p>
        </p:txBody>
      </p:sp>
      <p:sp>
        <p:nvSpPr>
          <p:cNvPr id="42" name="AutoShape 20">
            <a:extLst>
              <a:ext uri="{FF2B5EF4-FFF2-40B4-BE49-F238E27FC236}">
                <a16:creationId xmlns:a16="http://schemas.microsoft.com/office/drawing/2014/main" id="{43ABA874-8EEF-814E-9C9E-894AF20153D1}"/>
              </a:ext>
            </a:extLst>
          </p:cNvPr>
          <p:cNvSpPr>
            <a:spLocks noChangeArrowheads="1"/>
          </p:cNvSpPr>
          <p:nvPr/>
        </p:nvSpPr>
        <p:spPr bwMode="auto">
          <a:xfrm>
            <a:off x="5133360" y="3689864"/>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sp>
        <p:nvSpPr>
          <p:cNvPr id="43" name="AutoShape 20">
            <a:extLst>
              <a:ext uri="{FF2B5EF4-FFF2-40B4-BE49-F238E27FC236}">
                <a16:creationId xmlns:a16="http://schemas.microsoft.com/office/drawing/2014/main" id="{028349FB-990A-1240-8CD2-312EE4A2B02D}"/>
              </a:ext>
            </a:extLst>
          </p:cNvPr>
          <p:cNvSpPr>
            <a:spLocks noChangeArrowheads="1"/>
          </p:cNvSpPr>
          <p:nvPr/>
        </p:nvSpPr>
        <p:spPr bwMode="auto">
          <a:xfrm>
            <a:off x="7810208" y="369444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pic>
        <p:nvPicPr>
          <p:cNvPr id="3" name="Graphic 2" descr="Oil Rig with solid fill">
            <a:extLst>
              <a:ext uri="{FF2B5EF4-FFF2-40B4-BE49-F238E27FC236}">
                <a16:creationId xmlns:a16="http://schemas.microsoft.com/office/drawing/2014/main" id="{17F71EEE-F7DB-2D46-BDAB-A117DDA341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664" y="3168569"/>
            <a:ext cx="1219200" cy="1219200"/>
          </a:xfrm>
          <a:prstGeom prst="rect">
            <a:avLst/>
          </a:prstGeom>
        </p:spPr>
      </p:pic>
      <p:pic>
        <p:nvPicPr>
          <p:cNvPr id="5" name="Graphic 4" descr="Electric Tower with solid fill">
            <a:extLst>
              <a:ext uri="{FF2B5EF4-FFF2-40B4-BE49-F238E27FC236}">
                <a16:creationId xmlns:a16="http://schemas.microsoft.com/office/drawing/2014/main" id="{00BB9588-0D4C-894A-9AE2-E60E6EA5F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2117" y="3174641"/>
            <a:ext cx="1219200" cy="1219200"/>
          </a:xfrm>
          <a:prstGeom prst="rect">
            <a:avLst/>
          </a:prstGeom>
        </p:spPr>
      </p:pic>
      <p:pic>
        <p:nvPicPr>
          <p:cNvPr id="7" name="Graphic 6" descr="House with solid fill">
            <a:extLst>
              <a:ext uri="{FF2B5EF4-FFF2-40B4-BE49-F238E27FC236}">
                <a16:creationId xmlns:a16="http://schemas.microsoft.com/office/drawing/2014/main" id="{48DA346B-0C26-654D-9226-4BC11786BB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11195" y="3122227"/>
            <a:ext cx="1219200" cy="1219200"/>
          </a:xfrm>
          <a:prstGeom prst="rect">
            <a:avLst/>
          </a:prstGeom>
        </p:spPr>
      </p:pic>
      <p:pic>
        <p:nvPicPr>
          <p:cNvPr id="9" name="Graphic 8" descr="Oil Barrel with solid fill">
            <a:extLst>
              <a:ext uri="{FF2B5EF4-FFF2-40B4-BE49-F238E27FC236}">
                <a16:creationId xmlns:a16="http://schemas.microsoft.com/office/drawing/2014/main" id="{1BFB2C70-754A-384B-9AE8-D09F4C84B4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7891" y="3276587"/>
            <a:ext cx="1219200" cy="1219200"/>
          </a:xfrm>
          <a:prstGeom prst="rect">
            <a:avLst/>
          </a:prstGeom>
        </p:spPr>
      </p:pic>
      <p:sp>
        <p:nvSpPr>
          <p:cNvPr id="38" name="Slide Number Placeholder 5">
            <a:extLst>
              <a:ext uri="{FF2B5EF4-FFF2-40B4-BE49-F238E27FC236}">
                <a16:creationId xmlns:a16="http://schemas.microsoft.com/office/drawing/2014/main" id="{6584AD0D-A986-594E-8DEE-72547C36B1F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8</a:t>
            </a:fld>
            <a:endParaRPr lang="en-US" altLang="en-US" sz="1400" b="1">
              <a:solidFill>
                <a:schemeClr val="bg1"/>
              </a:solidFill>
              <a:latin typeface="Open Sans ExtraBold"/>
              <a:ea typeface="Open Sans ExtraBold"/>
              <a:cs typeface="Open Sans ExtraBold"/>
            </a:endParaRPr>
          </a:p>
        </p:txBody>
      </p:sp>
      <p:sp>
        <p:nvSpPr>
          <p:cNvPr id="44" name="Oval 43">
            <a:extLst>
              <a:ext uri="{FF2B5EF4-FFF2-40B4-BE49-F238E27FC236}">
                <a16:creationId xmlns:a16="http://schemas.microsoft.com/office/drawing/2014/main" id="{2C57EA0F-D4D7-5749-9A85-034F5E16F0E3}"/>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8.mp3" descr="Track7_Lecture3_Slide8.mp3">
            <a:hlinkClick r:id="" action="ppaction://media"/>
            <a:extLst>
              <a:ext uri="{FF2B5EF4-FFF2-40B4-BE49-F238E27FC236}">
                <a16:creationId xmlns:a16="http://schemas.microsoft.com/office/drawing/2014/main" id="{B20B2780-287E-3A4B-8C15-7234FE47FF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28822" y="740071"/>
            <a:ext cx="812800" cy="812800"/>
          </a:xfrm>
          <a:prstGeom prst="rect">
            <a:avLst/>
          </a:prstGeom>
        </p:spPr>
      </p:pic>
    </p:spTree>
    <p:extLst>
      <p:ext uri="{BB962C8B-B14F-4D97-AF65-F5344CB8AC3E}">
        <p14:creationId xmlns:p14="http://schemas.microsoft.com/office/powerpoint/2010/main" val="11456001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42072" y="1533371"/>
            <a:ext cx="10251600" cy="4262298"/>
          </a:xfrm>
        </p:spPr>
        <p:txBody>
          <a:bodyPr/>
          <a:lstStyle/>
          <a:p>
            <a:pPr marL="194310"/>
            <a:r>
              <a:rPr lang="en-GB">
                <a:latin typeface="Open Sans"/>
              </a:rPr>
              <a:t>The energy chain can be thought of backwards in this context.</a:t>
            </a:r>
            <a:endParaRPr lang="en-US">
              <a:latin typeface="Open Sans"/>
            </a:endParaRPr>
          </a:p>
        </p:txBody>
      </p:sp>
      <p:sp>
        <p:nvSpPr>
          <p:cNvPr id="63" name="Text Box 3">
            <a:extLst>
              <a:ext uri="{FF2B5EF4-FFF2-40B4-BE49-F238E27FC236}">
                <a16:creationId xmlns:a16="http://schemas.microsoft.com/office/drawing/2014/main" id="{159E1A7C-A7A0-CE4D-990C-1861187B641D}"/>
              </a:ext>
            </a:extLst>
          </p:cNvPr>
          <p:cNvSpPr txBox="1">
            <a:spLocks noChangeArrowheads="1"/>
          </p:cNvSpPr>
          <p:nvPr/>
        </p:nvSpPr>
        <p:spPr bwMode="auto">
          <a:xfrm>
            <a:off x="1091568" y="2716976"/>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Socio-economic </a:t>
            </a:r>
          </a:p>
          <a:p>
            <a:pPr algn="ctr" eaLnBrk="1" hangingPunct="1"/>
            <a:r>
              <a:rPr lang="en-GB">
                <a:latin typeface="Open Sans" panose="020B0606030504020204" pitchFamily="34" charset="0"/>
                <a:cs typeface="Open Sans" panose="020B0606030504020204" pitchFamily="34" charset="0"/>
              </a:rPr>
              <a:t>needs</a:t>
            </a:r>
            <a:endParaRPr lang="en-US">
              <a:latin typeface="Open Sans" panose="020B0606030504020204" pitchFamily="34" charset="0"/>
              <a:cs typeface="Open Sans" panose="020B0606030504020204" pitchFamily="34" charset="0"/>
            </a:endParaRPr>
          </a:p>
        </p:txBody>
      </p:sp>
      <p:sp>
        <p:nvSpPr>
          <p:cNvPr id="64" name="Text Box 4">
            <a:extLst>
              <a:ext uri="{FF2B5EF4-FFF2-40B4-BE49-F238E27FC236}">
                <a16:creationId xmlns:a16="http://schemas.microsoft.com/office/drawing/2014/main" id="{A2097F70-695A-0F49-99E4-FADD998F9757}"/>
              </a:ext>
            </a:extLst>
          </p:cNvPr>
          <p:cNvSpPr txBox="1">
            <a:spLocks noChangeArrowheads="1"/>
          </p:cNvSpPr>
          <p:nvPr/>
        </p:nvSpPr>
        <p:spPr bwMode="auto">
          <a:xfrm>
            <a:off x="3136167" y="3323991"/>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Useful energy</a:t>
            </a:r>
            <a:endParaRPr lang="en-US">
              <a:latin typeface="Open Sans" panose="020B0606030504020204" pitchFamily="34" charset="0"/>
              <a:cs typeface="Open Sans" panose="020B0606030504020204" pitchFamily="34" charset="0"/>
            </a:endParaRPr>
          </a:p>
        </p:txBody>
      </p:sp>
      <p:sp>
        <p:nvSpPr>
          <p:cNvPr id="65" name="Text Box 5">
            <a:extLst>
              <a:ext uri="{FF2B5EF4-FFF2-40B4-BE49-F238E27FC236}">
                <a16:creationId xmlns:a16="http://schemas.microsoft.com/office/drawing/2014/main" id="{049B2437-7916-9245-9321-8F137941BDA4}"/>
              </a:ext>
            </a:extLst>
          </p:cNvPr>
          <p:cNvSpPr txBox="1">
            <a:spLocks noChangeArrowheads="1"/>
          </p:cNvSpPr>
          <p:nvPr/>
        </p:nvSpPr>
        <p:spPr bwMode="auto">
          <a:xfrm>
            <a:off x="5180765" y="3931005"/>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Final energy</a:t>
            </a:r>
            <a:endParaRPr lang="en-US">
              <a:latin typeface="Open Sans" panose="020B0606030504020204" pitchFamily="34" charset="0"/>
              <a:cs typeface="Open Sans" panose="020B0606030504020204" pitchFamily="34" charset="0"/>
            </a:endParaRPr>
          </a:p>
        </p:txBody>
      </p:sp>
      <p:sp>
        <p:nvSpPr>
          <p:cNvPr id="66" name="Text Box 6">
            <a:extLst>
              <a:ext uri="{FF2B5EF4-FFF2-40B4-BE49-F238E27FC236}">
                <a16:creationId xmlns:a16="http://schemas.microsoft.com/office/drawing/2014/main" id="{60E6B242-D030-AF47-BE3E-AC962AF7DA61}"/>
              </a:ext>
            </a:extLst>
          </p:cNvPr>
          <p:cNvSpPr txBox="1">
            <a:spLocks noChangeArrowheads="1"/>
          </p:cNvSpPr>
          <p:nvPr/>
        </p:nvSpPr>
        <p:spPr bwMode="auto">
          <a:xfrm>
            <a:off x="7225364" y="4538020"/>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Primary energy</a:t>
            </a:r>
            <a:endParaRPr lang="en-US">
              <a:latin typeface="Open Sans" panose="020B0606030504020204" pitchFamily="34" charset="0"/>
              <a:cs typeface="Open Sans" panose="020B0606030504020204" pitchFamily="34" charset="0"/>
            </a:endParaRPr>
          </a:p>
        </p:txBody>
      </p:sp>
      <p:sp>
        <p:nvSpPr>
          <p:cNvPr id="67" name="Text Box 7">
            <a:extLst>
              <a:ext uri="{FF2B5EF4-FFF2-40B4-BE49-F238E27FC236}">
                <a16:creationId xmlns:a16="http://schemas.microsoft.com/office/drawing/2014/main" id="{259F0DBD-9EA0-0E47-B202-136CEEFD2FAB}"/>
              </a:ext>
            </a:extLst>
          </p:cNvPr>
          <p:cNvSpPr txBox="1">
            <a:spLocks noChangeArrowheads="1"/>
          </p:cNvSpPr>
          <p:nvPr/>
        </p:nvSpPr>
        <p:spPr bwMode="auto">
          <a:xfrm>
            <a:off x="9269963" y="5145033"/>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Resources /</a:t>
            </a:r>
          </a:p>
          <a:p>
            <a:pPr algn="ctr" eaLnBrk="1" hangingPunct="1"/>
            <a:r>
              <a:rPr lang="en-GB">
                <a:latin typeface="Open Sans" panose="020B0606030504020204" pitchFamily="34" charset="0"/>
                <a:cs typeface="Open Sans" panose="020B0606030504020204" pitchFamily="34" charset="0"/>
              </a:rPr>
              <a:t>Imports</a:t>
            </a:r>
            <a:endParaRPr lang="en-US">
              <a:latin typeface="Open Sans" panose="020B0606030504020204" pitchFamily="34" charset="0"/>
              <a:cs typeface="Open Sans" panose="020B0606030504020204" pitchFamily="34" charset="0"/>
            </a:endParaRPr>
          </a:p>
        </p:txBody>
      </p:sp>
      <p:cxnSp>
        <p:nvCxnSpPr>
          <p:cNvPr id="70" name="AutoShape 8">
            <a:extLst>
              <a:ext uri="{FF2B5EF4-FFF2-40B4-BE49-F238E27FC236}">
                <a16:creationId xmlns:a16="http://schemas.microsoft.com/office/drawing/2014/main" id="{797B2509-542F-FD41-B0E5-CCE014E0726B}"/>
              </a:ext>
            </a:extLst>
          </p:cNvPr>
          <p:cNvCxnSpPr>
            <a:cxnSpLocks noChangeShapeType="1"/>
            <a:stCxn id="63" idx="2"/>
            <a:endCxn id="64" idx="1"/>
          </p:cNvCxnSpPr>
          <p:nvPr/>
        </p:nvCxnSpPr>
        <p:spPr bwMode="auto">
          <a:xfrm rot="16200000" flipH="1">
            <a:off x="2506361" y="3102183"/>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9">
            <a:extLst>
              <a:ext uri="{FF2B5EF4-FFF2-40B4-BE49-F238E27FC236}">
                <a16:creationId xmlns:a16="http://schemas.microsoft.com/office/drawing/2014/main" id="{988D394F-14DD-2B48-A22E-BA4988C9D543}"/>
              </a:ext>
            </a:extLst>
          </p:cNvPr>
          <p:cNvCxnSpPr>
            <a:cxnSpLocks noChangeShapeType="1"/>
            <a:stCxn id="64" idx="2"/>
            <a:endCxn id="65" idx="1"/>
          </p:cNvCxnSpPr>
          <p:nvPr/>
        </p:nvCxnSpPr>
        <p:spPr bwMode="auto">
          <a:xfrm rot="16200000" flipH="1">
            <a:off x="4550959" y="3709198"/>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10">
            <a:extLst>
              <a:ext uri="{FF2B5EF4-FFF2-40B4-BE49-F238E27FC236}">
                <a16:creationId xmlns:a16="http://schemas.microsoft.com/office/drawing/2014/main" id="{AD095CBE-88C9-0D4A-8790-D6B0C62D4202}"/>
              </a:ext>
            </a:extLst>
          </p:cNvPr>
          <p:cNvCxnSpPr>
            <a:cxnSpLocks noChangeShapeType="1"/>
            <a:stCxn id="65" idx="2"/>
            <a:endCxn id="66" idx="1"/>
          </p:cNvCxnSpPr>
          <p:nvPr/>
        </p:nvCxnSpPr>
        <p:spPr bwMode="auto">
          <a:xfrm rot="16200000" flipH="1">
            <a:off x="6595558" y="4316213"/>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11">
            <a:extLst>
              <a:ext uri="{FF2B5EF4-FFF2-40B4-BE49-F238E27FC236}">
                <a16:creationId xmlns:a16="http://schemas.microsoft.com/office/drawing/2014/main" id="{244BD4FB-5066-3F4F-A9BD-DA525F86156D}"/>
              </a:ext>
            </a:extLst>
          </p:cNvPr>
          <p:cNvCxnSpPr>
            <a:cxnSpLocks noChangeShapeType="1"/>
            <a:stCxn id="66" idx="2"/>
            <a:endCxn id="67" idx="1"/>
          </p:cNvCxnSpPr>
          <p:nvPr/>
        </p:nvCxnSpPr>
        <p:spPr bwMode="auto">
          <a:xfrm rot="16200000" flipH="1">
            <a:off x="8640156" y="4923227"/>
            <a:ext cx="199013"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sp>
        <p:nvSpPr>
          <p:cNvPr id="14" name="Oval 13">
            <a:extLst>
              <a:ext uri="{FF2B5EF4-FFF2-40B4-BE49-F238E27FC236}">
                <a16:creationId xmlns:a16="http://schemas.microsoft.com/office/drawing/2014/main" id="{BC4D96BD-6051-9743-A081-A90AD54071EB}"/>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9.mp3" descr="Track7_Lecture3_Slide9.mp3">
            <a:hlinkClick r:id="" action="ppaction://media"/>
            <a:extLst>
              <a:ext uri="{FF2B5EF4-FFF2-40B4-BE49-F238E27FC236}">
                <a16:creationId xmlns:a16="http://schemas.microsoft.com/office/drawing/2014/main" id="{85F82D73-7F9F-EA45-AD80-84C2D956F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8822" y="742104"/>
            <a:ext cx="812800" cy="812800"/>
          </a:xfrm>
          <a:prstGeom prst="rect">
            <a:avLst/>
          </a:prstGeom>
        </p:spPr>
      </p:pic>
    </p:spTree>
    <p:extLst>
      <p:ext uri="{BB962C8B-B14F-4D97-AF65-F5344CB8AC3E}">
        <p14:creationId xmlns:p14="http://schemas.microsoft.com/office/powerpoint/2010/main" val="9278645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purl.org/dc/dcmitype/"/>
    <ds:schemaRef ds:uri="http://purl.org/dc/terms/"/>
    <ds:schemaRef ds:uri="35b8b66e-5759-43c1-a138-f967a8bf5a20"/>
    <ds:schemaRef ds:uri="http://schemas.microsoft.com/office/2006/metadata/propertie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0b696a8a-ab1a-459b-a09e-44df7cbe9330"/>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159</TotalTime>
  <Words>4954</Words>
  <Application>Microsoft Macintosh PowerPoint</Application>
  <PresentationFormat>Widescreen</PresentationFormat>
  <Paragraphs>540</Paragraphs>
  <Slides>23</Slides>
  <Notes>22</Notes>
  <HiddenSlides>0</HiddenSlides>
  <MMClips>22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Calibri Light</vt:lpstr>
      <vt:lpstr>Cambria Math</vt:lpstr>
      <vt:lpstr>Open Sans</vt:lpstr>
      <vt:lpstr>Open Sans ExtraBold</vt:lpstr>
      <vt:lpstr>Open Sans Light</vt:lpstr>
      <vt:lpstr>Office Theme</vt:lpstr>
      <vt:lpstr>Worksheet</vt:lpstr>
      <vt:lpstr>PowerPoint Presentation</vt:lpstr>
      <vt:lpstr>Intended Learning Outcomes (ILOs)</vt:lpstr>
      <vt:lpstr>Lecture 3.1 - Energy terminology</vt:lpstr>
      <vt:lpstr>Lecture 3.1 - Energy terminology</vt:lpstr>
      <vt:lpstr>Lecture 3.1 - Energy terminology</vt:lpstr>
      <vt:lpstr>Lecture 3.1 - Energy terminology</vt:lpstr>
      <vt:lpstr>Lecture 3.1 - Energy terminology</vt:lpstr>
      <vt:lpstr>Lecture 3.2 – The energy chain</vt:lpstr>
      <vt:lpstr>Lecture 3.2 – The energy chain</vt:lpstr>
      <vt:lpstr>Lecture 3.2 – The energy chain</vt:lpstr>
      <vt:lpstr>Lecture 3.2 – The energy chain</vt:lpstr>
      <vt:lpstr>Lecture 3.2 – The energy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Yeganyan, Rudolf</cp:lastModifiedBy>
  <cp:revision>357</cp:revision>
  <dcterms:created xsi:type="dcterms:W3CDTF">2021-02-10T16:48:02Z</dcterms:created>
  <dcterms:modified xsi:type="dcterms:W3CDTF">2022-04-19T08:52:19Z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