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Helvetica Neue"/>
      <p:regular r:id="rId21"/>
      <p:bold r:id="rId22"/>
      <p:italic r:id="rId23"/>
      <p:boldItalic r:id="rId24"/>
    </p:embeddedFont>
    <p:embeddedFont>
      <p:font typeface="Open Sans ExtraBold"/>
      <p:bold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754">
          <p15:clr>
            <a:srgbClr val="A4A3A4"/>
          </p15:clr>
        </p15:guide>
      </p15:sldGuideLst>
    </p:ext>
    <p:ext uri="GoogleSlidesCustomDataVersion2">
      <go:slidesCustomData xmlns:go="http://customooxmlschemas.google.com/" r:id="rId31" roundtripDataSignature="AMtx7mhMEuzx/fhAc2/EZwf9mcG+IqdG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75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Italic.fntdata"/><Relationship Id="rId25" Type="http://schemas.openxmlformats.org/officeDocument/2006/relationships/font" Target="fonts/OpenSansExtraBold-bold.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Political economy is a field of inquiry that examines the interplay between politics and economics. It is concerned with the distribution of resources and power in society, and how economic policies and institutions are shaped by political forces.</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In particular, political economy seeks to understand how economic systems and policies are influenced by political institutions, such as governments, international organizations, and interest groups. </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It examines the ways in which political decisions affect economic outcomes, and how economic policies and institutions, in turn, influence political outcomes.</a:t>
            </a:r>
            <a:endParaRPr/>
          </a:p>
          <a:p>
            <a:pPr indent="0" lvl="0" marL="0" marR="0" rtl="0" algn="l">
              <a:lnSpc>
                <a:spcPct val="10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Political economy draws on a variety of theoretical perspectives, including classical economics, Keynesian economics, Marxist theory, and institutional economics.</a:t>
            </a:r>
            <a:r>
              <a:rPr lang="en-GB" sz="1200">
                <a:latin typeface="Calibri"/>
                <a:ea typeface="Calibri"/>
                <a:cs typeface="Calibri"/>
                <a:sym typeface="Calibri"/>
              </a:rPr>
              <a:t> Political economy is different from economic analysis because examine not only the principles of market behavior, but also the political setting that influences the behavior.</a:t>
            </a:r>
            <a:r>
              <a:rPr b="0" i="0" lang="en-GB" sz="1200" u="none" strike="noStrike">
                <a:solidFill>
                  <a:schemeClr val="dk1"/>
                </a:solidFill>
                <a:latin typeface="Calibri"/>
                <a:ea typeface="Calibri"/>
                <a:cs typeface="Calibri"/>
                <a:sym typeface="Calibri"/>
              </a:rPr>
              <a:t> Political economy is a broad field that encompasses a variety of disciplines, including economics, political science, and sociology.</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p:txBody>
      </p:sp>
      <p:sp>
        <p:nvSpPr>
          <p:cNvPr id="159" name="Google Shape;15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energy planning and policymaking, political economy </a:t>
            </a:r>
            <a:r>
              <a:rPr lang="en-GB"/>
              <a:t>can help identify the political and economic barriers to the deployment of certain technologies, such as regulatory obstacles, and vested interests. </a:t>
            </a:r>
            <a:endParaRPr/>
          </a:p>
          <a:p>
            <a:pPr indent="0" lvl="0" marL="0" rtl="0" algn="l">
              <a:spcBef>
                <a:spcPts val="0"/>
              </a:spcBef>
              <a:spcAft>
                <a:spcPts val="0"/>
              </a:spcAft>
              <a:buNone/>
            </a:pPr>
            <a:r>
              <a:rPr lang="en-GB"/>
              <a:t>to analyse the distributional consequences of energy policies, such as their impact on energy consumers, producers, and the environment. This analysis can help policymakers design more equitable and efficient policies.</a:t>
            </a:r>
            <a:endParaRPr/>
          </a:p>
          <a:p>
            <a:pPr indent="0" lvl="0" marL="0" rtl="0" algn="l">
              <a:spcBef>
                <a:spcPts val="0"/>
              </a:spcBef>
              <a:spcAft>
                <a:spcPts val="0"/>
              </a:spcAft>
              <a:buNone/>
            </a:pPr>
            <a:r>
              <a:rPr lang="en-GB"/>
              <a:t>to understand how institutions, such as regulatory bodies and energy companies, influence energy policy and decision-making. This understanding can help to identify institutional barriers to renewable energy deployment and inform institutional reforms.</a:t>
            </a:r>
            <a:endParaRPr/>
          </a:p>
          <a:p>
            <a:pPr indent="0" lvl="0" marL="0" rtl="0" algn="l">
              <a:spcBef>
                <a:spcPts val="0"/>
              </a:spcBef>
              <a:spcAft>
                <a:spcPts val="0"/>
              </a:spcAft>
              <a:buNone/>
            </a:pPr>
            <a:r>
              <a:rPr lang="en-GB">
                <a:latin typeface="Open Sans"/>
                <a:ea typeface="Open Sans"/>
                <a:cs typeface="Open Sans"/>
                <a:sym typeface="Open Sans"/>
              </a:rPr>
              <a:t>By incorporating political economy, system modellers can gain a comprehensive understanding of how a system functions, and how it may be affected by changes in political or economic conditions.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p:txBody>
      </p:sp>
      <p:sp>
        <p:nvSpPr>
          <p:cNvPr id="172" name="Google Shape;1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800"/>
              <a:buFont typeface="Calibri"/>
              <a:buNone/>
            </a:pPr>
            <a:r>
              <a:rPr lang="en-GB" sz="1800">
                <a:latin typeface="Calibri"/>
                <a:ea typeface="Calibri"/>
                <a:cs typeface="Calibri"/>
                <a:sym typeface="Calibri"/>
              </a:rPr>
              <a:t>From modelling perspective political economy Political economy can help modellers strengthen their diagnosis of the problem, and the extent of uncertainty, thus develop a balanced view of the scenarios [Quality]. </a:t>
            </a:r>
            <a:endParaRPr/>
          </a:p>
          <a:p>
            <a:pPr indent="0" lvl="0" marL="0" rtl="0" algn="just">
              <a:spcBef>
                <a:spcPts val="0"/>
              </a:spcBef>
              <a:spcAft>
                <a:spcPts val="0"/>
              </a:spcAft>
              <a:buClr>
                <a:schemeClr val="dk1"/>
              </a:buClr>
              <a:buSzPts val="1800"/>
              <a:buFont typeface="Calibri"/>
              <a:buNone/>
            </a:pPr>
            <a:r>
              <a:rPr lang="en-GB" sz="1800">
                <a:latin typeface="Calibri"/>
                <a:ea typeface="Calibri"/>
                <a:cs typeface="Calibri"/>
                <a:sym typeface="Calibri"/>
              </a:rPr>
              <a:t>Understand the interests, motivations and power dynamics that drive actors behaviour and preferences, could enable modellers to have better insights of what are the politically and socially feasible policy options [relevance]. </a:t>
            </a:r>
            <a:endParaRPr/>
          </a:p>
          <a:p>
            <a:pPr indent="0" lvl="0" marL="0" rtl="0" algn="just">
              <a:spcBef>
                <a:spcPts val="0"/>
              </a:spcBef>
              <a:spcAft>
                <a:spcPts val="0"/>
              </a:spcAft>
              <a:buClr>
                <a:schemeClr val="dk1"/>
              </a:buClr>
              <a:buSzPts val="1800"/>
              <a:buFont typeface="Calibri"/>
              <a:buNone/>
            </a:pPr>
            <a:r>
              <a:rPr lang="en-GB" sz="1800">
                <a:latin typeface="Calibri"/>
                <a:ea typeface="Calibri"/>
                <a:cs typeface="Calibri"/>
                <a:sym typeface="Calibri"/>
              </a:rPr>
              <a:t>Knowledge of what role different institutions and stakeholders  play could mean ability to identify opportunities that can be leveraged for effective communication of models and modelling results {practicality and credibility].</a:t>
            </a:r>
            <a:endParaRPr/>
          </a:p>
          <a:p>
            <a:pPr indent="0" lvl="0" marL="0" rtl="0" algn="just">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just">
              <a:spcBef>
                <a:spcPts val="0"/>
              </a:spcBef>
              <a:spcAft>
                <a:spcPts val="0"/>
              </a:spcAft>
              <a:buClr>
                <a:schemeClr val="dk1"/>
              </a:buClr>
              <a:buSzPts val="1800"/>
              <a:buFont typeface="Calibri"/>
              <a:buNone/>
            </a:pPr>
            <a:r>
              <a:rPr lang="en-GB" sz="1800">
                <a:latin typeface="Calibri"/>
                <a:ea typeface="Calibri"/>
                <a:cs typeface="Calibri"/>
                <a:sym typeface="Calibri"/>
              </a:rPr>
              <a:t>A holistic view of the context and underlying factors that contribute to the problem (for example power dynamics and social norms)  could enable modellers to reflect on the impact and implications of different scenarios better. For example, a modeller that is aware of the conditions that contribute to inequality and marginalisation of certain groups would be in a better position to consider and ensure inclusive measures are considered during stakeholders consultation and communication of results.</a:t>
            </a:r>
            <a:endParaRPr/>
          </a:p>
          <a:p>
            <a:pPr indent="0" lvl="0" marL="0" rtl="0" algn="just">
              <a:spcBef>
                <a:spcPts val="0"/>
              </a:spcBef>
              <a:spcAft>
                <a:spcPts val="0"/>
              </a:spcAft>
              <a:buClr>
                <a:schemeClr val="dk1"/>
              </a:buClr>
              <a:buSzPts val="1800"/>
              <a:buFont typeface="Calibri"/>
              <a:buNone/>
            </a:pPr>
            <a:r>
              <a:t/>
            </a:r>
            <a:endParaRPr sz="18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800"/>
              <a:buFont typeface="Calibri"/>
              <a:buNone/>
            </a:pPr>
            <a:r>
              <a:rPr lang="en-GB" sz="1800">
                <a:highlight>
                  <a:srgbClr val="FFFF00"/>
                </a:highlight>
                <a:latin typeface="Calibri"/>
                <a:ea typeface="Calibri"/>
                <a:cs typeface="Calibri"/>
                <a:sym typeface="Calibri"/>
              </a:rPr>
              <a:t>Thus, within a modelling process to ‘think politically’ means be aware of why things are the way they are, being able to ask the right questions, and listen deeply. </a:t>
            </a:r>
            <a:endParaRPr/>
          </a:p>
          <a:p>
            <a:pPr indent="0" lvl="0" marL="0" rtl="0" algn="just">
              <a:spcBef>
                <a:spcPts val="0"/>
              </a:spcBef>
              <a:spcAft>
                <a:spcPts val="0"/>
              </a:spcAft>
              <a:buClr>
                <a:schemeClr val="dk1"/>
              </a:buClr>
              <a:buSzPts val="1800"/>
              <a:buFont typeface="Calibri"/>
              <a:buNone/>
            </a:pPr>
            <a:r>
              <a:rPr lang="en-GB" sz="1800">
                <a:highlight>
                  <a:srgbClr val="FFFF00"/>
                </a:highlight>
                <a:latin typeface="Calibri"/>
                <a:ea typeface="Calibri"/>
                <a:cs typeface="Calibri"/>
                <a:sym typeface="Calibri"/>
              </a:rPr>
              <a:t>Do not look only at what worked and did not work from what you did, look also at what made it work or not work. question our assumptions and the assumptions of others</a:t>
            </a:r>
            <a:endParaRPr/>
          </a:p>
        </p:txBody>
      </p:sp>
      <p:sp>
        <p:nvSpPr>
          <p:cNvPr id="185" name="Google Shape;18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t>By the end of this lecture, you will be able to: </a:t>
            </a:r>
            <a:r>
              <a:rPr lang="en-GB" sz="1200">
                <a:latin typeface="Open Sans"/>
                <a:ea typeface="Open Sans"/>
                <a:cs typeface="Open Sans"/>
                <a:sym typeface="Open Sans"/>
              </a:rPr>
              <a:t>Understand to the concept of ‘thinking politically’ in the context of systems modelling; </a:t>
            </a:r>
            <a:r>
              <a:rPr lang="en-GB">
                <a:latin typeface="Open Sans"/>
                <a:ea typeface="Open Sans"/>
                <a:cs typeface="Open Sans"/>
                <a:sym typeface="Open Sans"/>
              </a:rPr>
              <a:t>Define </a:t>
            </a:r>
            <a:r>
              <a:rPr lang="en-GB" sz="1200">
                <a:latin typeface="Open Sans"/>
                <a:ea typeface="Open Sans"/>
                <a:cs typeface="Open Sans"/>
                <a:sym typeface="Open Sans"/>
              </a:rPr>
              <a:t>‘politics’ and the factors that drive the politics of policymaking; introduce to the concept of political economy; </a:t>
            </a:r>
            <a:r>
              <a:rPr lang="en-GB">
                <a:latin typeface="Open Sans"/>
                <a:ea typeface="Open Sans"/>
                <a:cs typeface="Open Sans"/>
                <a:sym typeface="Open Sans"/>
              </a:rPr>
              <a:t>E</a:t>
            </a:r>
            <a:r>
              <a:rPr lang="en-GB" sz="1200">
                <a:latin typeface="Open Sans"/>
                <a:ea typeface="Open Sans"/>
                <a:cs typeface="Open Sans"/>
                <a:sym typeface="Open Sans"/>
              </a:rPr>
              <a:t>xplore the relationship between policy, politics and political economy. And </a:t>
            </a:r>
            <a:r>
              <a:rPr lang="en-GB">
                <a:latin typeface="Open Sans"/>
                <a:ea typeface="Open Sans"/>
                <a:cs typeface="Open Sans"/>
                <a:sym typeface="Open Sans"/>
              </a:rPr>
              <a:t>Start to explain </a:t>
            </a:r>
            <a:r>
              <a:rPr lang="en-GB" sz="1200">
                <a:latin typeface="Open Sans"/>
                <a:ea typeface="Open Sans"/>
                <a:cs typeface="Open Sans"/>
                <a:sym typeface="Open Sans"/>
              </a:rPr>
              <a:t>what role political economy can play in modelling (as an analytical too). </a:t>
            </a:r>
            <a:endParaRPr/>
          </a:p>
          <a:p>
            <a:pPr indent="0" lvl="0" marL="0" rtl="0" algn="l">
              <a:spcBef>
                <a:spcPts val="1000"/>
              </a:spcBef>
              <a:spcAft>
                <a:spcPts val="0"/>
              </a:spcAft>
              <a:buNone/>
            </a:pPr>
            <a:r>
              <a:t/>
            </a:r>
            <a:endParaRPr/>
          </a:p>
        </p:txBody>
      </p:sp>
      <p:sp>
        <p:nvSpPr>
          <p:cNvPr id="86" name="Google Shape;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Open Sans"/>
                <a:ea typeface="Open Sans"/>
                <a:cs typeface="Open Sans"/>
                <a:sym typeface="Open Sans"/>
              </a:rPr>
              <a:t>In the previous lecture we noted policymaking is inherently a political process. A policy consists of a web of decisions and actions that allocates resources and values. The process by which those social needs are determined involves trade-offs. However these tradeoffs do not often happen in equal terms at the same time, hence policy decisions often create winners and losers. </a:t>
            </a:r>
            <a:endParaRPr/>
          </a:p>
          <a:p>
            <a:pPr indent="0" lvl="0" marL="0" rtl="0" algn="l">
              <a:spcBef>
                <a:spcPts val="1000"/>
              </a:spcBef>
              <a:spcAft>
                <a:spcPts val="0"/>
              </a:spcAft>
              <a:buNone/>
            </a:pPr>
            <a:r>
              <a:t/>
            </a:r>
            <a:endParaRPr sz="1200">
              <a:latin typeface="Open Sans"/>
              <a:ea typeface="Open Sans"/>
              <a:cs typeface="Open Sans"/>
              <a:sym typeface="Open Sans"/>
            </a:endParaRPr>
          </a:p>
          <a:p>
            <a:pPr indent="0" lvl="0" marL="0" rtl="0" algn="l">
              <a:spcBef>
                <a:spcPts val="1000"/>
              </a:spcBef>
              <a:spcAft>
                <a:spcPts val="0"/>
              </a:spcAft>
              <a:buNone/>
            </a:pPr>
            <a:r>
              <a:rPr lang="en-GB" sz="1200">
                <a:latin typeface="Open Sans"/>
                <a:ea typeface="Open Sans"/>
                <a:cs typeface="Open Sans"/>
                <a:sym typeface="Open Sans"/>
              </a:rPr>
              <a:t>The fact that there are competing needs, diverging values, and opposing interests also means policymaking is characterised by competition over interests and beliefs, and the policy process is the arena through which that competition occurs. The contestation, competition and trade-offs that are associated with such process what we call politics. Policymaking and policy debates are not only driven by a desire for technical accuracy but also by a need for political and economic success. </a:t>
            </a:r>
            <a:endParaRPr/>
          </a:p>
          <a:p>
            <a:pPr indent="0" lvl="0" marL="0" rtl="0" algn="l">
              <a:spcBef>
                <a:spcPts val="1000"/>
              </a:spcBef>
              <a:spcAft>
                <a:spcPts val="0"/>
              </a:spcAft>
              <a:buNone/>
            </a:pPr>
            <a:r>
              <a:t/>
            </a:r>
            <a:endParaRPr sz="1200">
              <a:latin typeface="Open Sans"/>
              <a:ea typeface="Open Sans"/>
              <a:cs typeface="Open Sans"/>
              <a:sym typeface="Open Sans"/>
            </a:endParaRPr>
          </a:p>
          <a:p>
            <a:pPr indent="0" lvl="0" marL="0" marR="0" rtl="0" algn="l">
              <a:lnSpc>
                <a:spcPct val="100000"/>
              </a:lnSpc>
              <a:spcBef>
                <a:spcPts val="1000"/>
              </a:spcBef>
              <a:spcAft>
                <a:spcPts val="0"/>
              </a:spcAft>
              <a:buClr>
                <a:schemeClr val="dk1"/>
              </a:buClr>
              <a:buSzPts val="1200"/>
              <a:buFont typeface="Calibri"/>
              <a:buNone/>
            </a:pPr>
            <a:r>
              <a:rPr lang="en-GB"/>
              <a:t>Thus, while systems modelling has important role in the science-policy interface, non-scientific and political factors play a role as decision drivers and constraints. </a:t>
            </a:r>
            <a:endParaRPr sz="1200">
              <a:solidFill>
                <a:srgbClr val="000000"/>
              </a:solidFill>
              <a:latin typeface="Arial"/>
              <a:ea typeface="Arial"/>
              <a:cs typeface="Arial"/>
              <a:sym typeface="Arial"/>
            </a:endParaRPr>
          </a:p>
          <a:p>
            <a:pPr indent="0" lvl="0" marL="0" rtl="0" algn="l">
              <a:spcBef>
                <a:spcPts val="1000"/>
              </a:spcBef>
              <a:spcAft>
                <a:spcPts val="0"/>
              </a:spcAft>
              <a:buNone/>
            </a:pPr>
            <a:r>
              <a:t/>
            </a:r>
            <a:endParaRPr sz="1200">
              <a:latin typeface="Open Sans"/>
              <a:ea typeface="Open Sans"/>
              <a:cs typeface="Open Sans"/>
              <a:sym typeface="Open Sans"/>
            </a:endParaRPr>
          </a:p>
          <a:p>
            <a:pPr indent="0" lvl="0" marL="0" rtl="0" algn="l">
              <a:spcBef>
                <a:spcPts val="1000"/>
              </a:spcBef>
              <a:spcAft>
                <a:spcPts val="0"/>
              </a:spcAft>
              <a:buNone/>
            </a:pPr>
            <a:r>
              <a:rPr lang="en-GB" sz="1200">
                <a:latin typeface="Calibri"/>
                <a:ea typeface="Calibri"/>
                <a:cs typeface="Calibri"/>
                <a:sym typeface="Calibri"/>
              </a:rPr>
              <a:t>Seeing policymaking as a political process has implications for what role modelling and models play.</a:t>
            </a:r>
            <a:endParaRPr sz="1200">
              <a:latin typeface="Open Sans"/>
              <a:ea typeface="Open Sans"/>
              <a:cs typeface="Open Sans"/>
              <a:sym typeface="Open Sans"/>
            </a:endParaRPr>
          </a:p>
          <a:p>
            <a:pPr indent="0" lvl="0" marL="0" rtl="0" algn="l">
              <a:spcBef>
                <a:spcPts val="0"/>
              </a:spcBef>
              <a:spcAft>
                <a:spcPts val="0"/>
              </a:spcAft>
              <a:buNone/>
            </a:pPr>
            <a:r>
              <a:t/>
            </a:r>
            <a:endParaRPr/>
          </a:p>
        </p:txBody>
      </p:sp>
      <p:sp>
        <p:nvSpPr>
          <p:cNvPr id="95" name="Google Shape;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The term "thinking politically" has its roots in political science and was first used in this context by the political scientist Michael J. Shapiro in his book "Reading 'Adam Smith': Desire, History and Value" (1993). Shapiro argued that political actors, including policymakers and researchers, cannot be separated from the social and political contexts in which they operate, and therefore, the analysis of politics and policymaking must take into account non-technical, non-scientific factors such as power, interests, values, and ideology. The concept has since been adopted and applied in various fields, including energy systems modelling.</a:t>
            </a:r>
            <a:endParaRPr/>
          </a:p>
        </p:txBody>
      </p:sp>
      <p:sp>
        <p:nvSpPr>
          <p:cNvPr id="105" name="Google Shape;10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Open Sans"/>
                <a:ea typeface="Open Sans"/>
                <a:cs typeface="Open Sans"/>
                <a:sym typeface="Open Sans"/>
              </a:rPr>
              <a:t>﻿Models mainly focus on techno-economic aspects and do not adequately represent the social and political dimensions.  However, as noted, non-technical factors play an important role as drivers and constraints to policy decisions. Hence, it is advised for modellers to broaden their perspective beyond technical solutions and to take into account the significance of political factors. </a:t>
            </a:r>
            <a:endParaRPr/>
          </a:p>
          <a:p>
            <a:pPr indent="0" lvl="0" marL="0" rtl="0" algn="l">
              <a:spcBef>
                <a:spcPts val="0"/>
              </a:spcBef>
              <a:spcAft>
                <a:spcPts val="0"/>
              </a:spcAft>
              <a:buNone/>
            </a:pPr>
            <a:r>
              <a:rPr lang="en-GB" sz="1200">
                <a:latin typeface="Open Sans"/>
                <a:ea typeface="Open Sans"/>
                <a:cs typeface="Open Sans"/>
                <a:sym typeface="Open Sans"/>
              </a:rPr>
              <a:t>In this regard, thinking politically </a:t>
            </a:r>
            <a:r>
              <a:rPr lang="en-GB"/>
              <a:t>means considering the political context in which the model is being developed and used. </a:t>
            </a:r>
            <a:endParaRPr/>
          </a:p>
          <a:p>
            <a:pPr indent="0" lvl="0" marL="0" marR="0" rtl="0" algn="l">
              <a:lnSpc>
                <a:spcPct val="100000"/>
              </a:lnSpc>
              <a:spcBef>
                <a:spcPts val="0"/>
              </a:spcBef>
              <a:spcAft>
                <a:spcPts val="0"/>
              </a:spcAft>
              <a:buClr>
                <a:schemeClr val="dk1"/>
              </a:buClr>
              <a:buSzPts val="1200"/>
              <a:buFont typeface="Calibri"/>
              <a:buNone/>
            </a:pPr>
            <a:r>
              <a:rPr lang="en-GB"/>
              <a:t>The concept is used to argue system modellers should think politically because decision-making is not solely driven by technical considerations, but also by political and economic factors. Modellers need to be aware of the political context and actors involved in the decision-making process to ensure that their models are relevant, influential, and effective in informing policy decisions. Understanding the political dynamics can also help modellers identify potential obstacles and opportunities for successful policy implementation.</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System modellers should think politically because decision-making is not solely driven by technical considerations, but also by political and economic factors. Modellers need to be aware of the political context and actors involved in the decision-making process to ensure that their models are relevant, influential, and effective in informing policy decisions. Understanding the political dynamics can also help modellers identify potential obstacles and opportunities for successful communication and uptake of its results.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sz="1200">
                <a:highlight>
                  <a:srgbClr val="FFFF00"/>
                </a:highlight>
                <a:latin typeface="Calibri"/>
                <a:ea typeface="Calibri"/>
                <a:cs typeface="Calibri"/>
                <a:sym typeface="Calibri"/>
              </a:rPr>
              <a:t>For example as a modeller one might start with an observation of the political impli</a:t>
            </a:r>
            <a:r>
              <a:rPr lang="en-GB" sz="1200">
                <a:latin typeface="Calibri"/>
                <a:ea typeface="Calibri"/>
                <a:cs typeface="Calibri"/>
                <a:sym typeface="Calibri"/>
              </a:rPr>
              <a:t>cations of different scenarios or assumptions, including how different scenarios may impact the distribution and allocation of resources. </a:t>
            </a:r>
            <a:endParaRPr/>
          </a:p>
          <a:p>
            <a:pPr indent="0" lvl="0" marL="0" rtl="0" algn="l">
              <a:spcBef>
                <a:spcPts val="1000"/>
              </a:spcBef>
              <a:spcAft>
                <a:spcPts val="0"/>
              </a:spcAft>
              <a:buNone/>
            </a:pPr>
            <a:r>
              <a:t/>
            </a:r>
            <a:endParaRPr/>
          </a:p>
          <a:p>
            <a:pPr indent="0" lvl="0" marL="0" rtl="0" algn="l">
              <a:spcBef>
                <a:spcPts val="0"/>
              </a:spcBef>
              <a:spcAft>
                <a:spcPts val="0"/>
              </a:spcAft>
              <a:buNone/>
            </a:pPr>
            <a:r>
              <a:t/>
            </a:r>
            <a:endParaRPr/>
          </a:p>
        </p:txBody>
      </p:sp>
      <p:sp>
        <p:nvSpPr>
          <p:cNvPr id="114" name="Google Shape;1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t>Depending on the context and perspective of the person defining it. There are many definitions of politics. </a:t>
            </a:r>
            <a:r>
              <a:rPr lang="en-GB"/>
              <a:t>S</a:t>
            </a:r>
            <a:r>
              <a:rPr lang="en-GB" sz="1200"/>
              <a:t>ome of the common and relevant definitions describe politics as:</a:t>
            </a:r>
            <a:endParaRPr/>
          </a:p>
          <a:p>
            <a:pPr indent="-342900" lvl="0" marL="342900" rtl="0" algn="l">
              <a:spcBef>
                <a:spcPts val="0"/>
              </a:spcBef>
              <a:spcAft>
                <a:spcPts val="0"/>
              </a:spcAft>
              <a:buClr>
                <a:schemeClr val="dk1"/>
              </a:buClr>
              <a:buSzPts val="1200"/>
              <a:buFont typeface="Arial"/>
              <a:buChar char="•"/>
            </a:pPr>
            <a:r>
              <a:rPr b="1" lang="en-GB"/>
              <a:t>The art or science of government</a:t>
            </a:r>
            <a:r>
              <a:rPr lang="en-GB"/>
              <a:t>: This definition focuses on politics as the process of making decisions that affect the governance of a society or state.</a:t>
            </a:r>
            <a:endParaRPr/>
          </a:p>
          <a:p>
            <a:pPr indent="-342900" lvl="0" marL="342900" rtl="0" algn="l">
              <a:spcBef>
                <a:spcPts val="0"/>
              </a:spcBef>
              <a:spcAft>
                <a:spcPts val="0"/>
              </a:spcAft>
              <a:buClr>
                <a:schemeClr val="dk1"/>
              </a:buClr>
              <a:buSzPts val="1200"/>
              <a:buFont typeface="Arial"/>
              <a:buChar char="•"/>
            </a:pPr>
            <a:r>
              <a:rPr lang="en-GB"/>
              <a:t>The distribution of power and resources: This refers to the struggle over who gets what, when, and how. This definition emphasizes the role of power and resources in political processes.</a:t>
            </a:r>
            <a:endParaRPr/>
          </a:p>
          <a:p>
            <a:pPr indent="-342900" lvl="0" marL="342900" rtl="0" algn="l">
              <a:spcBef>
                <a:spcPts val="0"/>
              </a:spcBef>
              <a:spcAft>
                <a:spcPts val="0"/>
              </a:spcAft>
              <a:buClr>
                <a:schemeClr val="dk1"/>
              </a:buClr>
              <a:buSzPts val="1200"/>
              <a:buFont typeface="Arial"/>
              <a:buChar char="•"/>
            </a:pPr>
            <a:r>
              <a:rPr b="1" lang="en-GB"/>
              <a:t>The practice of achieving objectives through persuasion or influence:</a:t>
            </a:r>
            <a:r>
              <a:rPr lang="en-GB"/>
              <a:t> This definition sees politics as the art of using rhetoric, negotiation, and other forms of persuasion to achieve goals and advance interests.</a:t>
            </a:r>
            <a:endParaRPr/>
          </a:p>
          <a:p>
            <a:pPr indent="-342900" lvl="0" marL="342900" rtl="0" algn="l">
              <a:spcBef>
                <a:spcPts val="0"/>
              </a:spcBef>
              <a:spcAft>
                <a:spcPts val="0"/>
              </a:spcAft>
              <a:buClr>
                <a:schemeClr val="dk1"/>
              </a:buClr>
              <a:buSzPts val="1200"/>
              <a:buFont typeface="Arial"/>
              <a:buChar char="•"/>
            </a:pPr>
            <a:r>
              <a:rPr b="1" lang="en-GB"/>
              <a:t>The way in which societies organize themselves</a:t>
            </a:r>
            <a:r>
              <a:rPr lang="en-GB"/>
              <a:t>: This definition highlights how politics is embedded in social structures and shapes the way in which societies are organized and governed.</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There are many definitions of politics because politics is a complex and multifaceted concept that involves a wide range of activities, processes, and relationships. Politics is not just about governments, but also about power, interests, values, and ideas.</a:t>
            </a:r>
            <a:endParaRPr/>
          </a:p>
          <a:p>
            <a:pPr indent="0" lvl="0" marL="0" rtl="0" algn="l">
              <a:spcBef>
                <a:spcPts val="0"/>
              </a:spcBef>
              <a:spcAft>
                <a:spcPts val="0"/>
              </a:spcAft>
              <a:buNone/>
            </a:pPr>
            <a:r>
              <a:rPr lang="en-GB">
                <a:latin typeface="Open Sans"/>
                <a:ea typeface="Open Sans"/>
                <a:cs typeface="Open Sans"/>
                <a:sym typeface="Open Sans"/>
              </a:rPr>
              <a:t>Moreover, politics is a constantly evolving concept that reflects changes in society, culture, and history. As a result, new definitions of politics emerge over time to reflect new understandings and interpretations of the concept.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sz="1200">
              <a:latin typeface="Times New Roman"/>
              <a:ea typeface="Times New Roman"/>
              <a:cs typeface="Times New Roman"/>
              <a:sym typeface="Times New Roman"/>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Policy and politics are closely related concepts as they both involve the exercise of power and influence in order to achieve specific goals. Policy refers to a set of guidelines, principles, or rules that are put in place by governments. Politics, on the other hand, refers to the process of making decisions and exercising power within a group or society.</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 the art of persuasion, politics relies heavily on actors ability to influence others in order to achieve desired outcomes. This involves using various techniques, such as rhetoric, negotiation, and compromise, to build alliances, gain support, and persuade others to adopt a particular policy or position.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In this sense, policy and politics are intimately connected, as policies are often the result of political negotiations, compromises, and agreements.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At the same time, politics can also be used to shape policies by influencing the policy agenda. By mobilising public opinion, influencing elected officials, and using different forms of persuasion, politicians and interest groups can shape the policy landscape and determine which issues receive attention and resources.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Overall, the relationship between policy and politics is one of mutual dependence, with each playing a critical role in shaping the other.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Effective support to policy-making requires a keen understanding of political dynamics and the ability to persuade and influence others.</a:t>
            </a:r>
            <a:endParaRPr/>
          </a:p>
          <a:p>
            <a:pPr indent="0" lvl="0" marL="0" rtl="0" algn="l">
              <a:spcBef>
                <a:spcPts val="0"/>
              </a:spcBef>
              <a:spcAft>
                <a:spcPts val="0"/>
              </a:spcAft>
              <a:buNone/>
            </a:pPr>
            <a:r>
              <a:t/>
            </a:r>
            <a:endParaRPr/>
          </a:p>
        </p:txBody>
      </p:sp>
      <p:sp>
        <p:nvSpPr>
          <p:cNvPr id="132" name="Google Shape;1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Times New Roman"/>
                <a:ea typeface="Times New Roman"/>
                <a:cs typeface="Times New Roman"/>
                <a:sym typeface="Times New Roman"/>
              </a:rPr>
              <a:t>Good policies emerge from a combination of the political (mobilising support and managing opposition) and the technocratic (evidence of what works and implication of different policy options or pathways). However, most policy decisions are influenced by many factors: political, economic, ideological. </a:t>
            </a:r>
            <a:endParaRPr/>
          </a:p>
          <a:p>
            <a:pPr indent="0" lvl="0" marL="0" rtl="0" algn="l">
              <a:spcBef>
                <a:spcPts val="0"/>
              </a:spcBef>
              <a:spcAft>
                <a:spcPts val="0"/>
              </a:spcAft>
              <a:buNone/>
            </a:pPr>
            <a:r>
              <a:rPr b="1" lang="en-GB" sz="1200">
                <a:latin typeface="Times New Roman"/>
                <a:ea typeface="Times New Roman"/>
                <a:cs typeface="Times New Roman"/>
                <a:sym typeface="Times New Roman"/>
              </a:rPr>
              <a:t>Political influences concern who is </a:t>
            </a:r>
            <a:r>
              <a:rPr lang="en-GB" sz="1200">
                <a:latin typeface="Times New Roman"/>
                <a:ea typeface="Times New Roman"/>
                <a:cs typeface="Times New Roman"/>
                <a:sym typeface="Times New Roman"/>
              </a:rPr>
              <a:t>in favour of, or opposed to, a particular position. When making a policy decision, decisionmakers must weigh who is for or against it, and how intense the opposition may be. </a:t>
            </a:r>
            <a:endParaRPr/>
          </a:p>
          <a:p>
            <a:pPr indent="0" lvl="0" marL="0" rtl="0" algn="l">
              <a:spcBef>
                <a:spcPts val="0"/>
              </a:spcBef>
              <a:spcAft>
                <a:spcPts val="0"/>
              </a:spcAft>
              <a:buNone/>
            </a:pPr>
            <a:r>
              <a:rPr b="1" lang="en-GB" sz="1200">
                <a:latin typeface="Times New Roman"/>
                <a:ea typeface="Times New Roman"/>
                <a:cs typeface="Times New Roman"/>
                <a:sym typeface="Times New Roman"/>
              </a:rPr>
              <a:t>Policy decisions are also affected by </a:t>
            </a:r>
            <a:r>
              <a:rPr lang="en-GB" sz="1200">
                <a:latin typeface="Times New Roman"/>
                <a:ea typeface="Times New Roman"/>
                <a:cs typeface="Times New Roman"/>
                <a:sym typeface="Times New Roman"/>
              </a:rPr>
              <a:t> </a:t>
            </a:r>
            <a:r>
              <a:rPr b="1" lang="en-GB" sz="1200">
                <a:latin typeface="Times New Roman"/>
                <a:ea typeface="Times New Roman"/>
                <a:cs typeface="Times New Roman"/>
                <a:sym typeface="Times New Roman"/>
              </a:rPr>
              <a:t>economic considerations</a:t>
            </a:r>
            <a:r>
              <a:rPr lang="en-GB" sz="1200">
                <a:latin typeface="Times New Roman"/>
                <a:ea typeface="Times New Roman"/>
                <a:cs typeface="Times New Roman"/>
                <a:sym typeface="Times New Roman"/>
              </a:rPr>
              <a:t>. political choices are most often constrained by financial realities and by the possible effects of policy choices on the economy as a whole. For example, although energy is important input to economic growth, even though, it is only one aspect of the economy, therefore decisions must consider allocation of resources from the perspective all other components of the economy.  </a:t>
            </a:r>
            <a:endParaRPr/>
          </a:p>
          <a:p>
            <a:pPr indent="0" lvl="0" marL="0" rtl="0" algn="l">
              <a:spcBef>
                <a:spcPts val="0"/>
              </a:spcBef>
              <a:spcAft>
                <a:spcPts val="0"/>
              </a:spcAft>
              <a:buNone/>
            </a:pPr>
            <a:r>
              <a:rPr b="1" lang="en-GB" sz="1200">
                <a:latin typeface="Times New Roman"/>
                <a:ea typeface="Times New Roman"/>
                <a:cs typeface="Times New Roman"/>
                <a:sym typeface="Times New Roman"/>
              </a:rPr>
              <a:t>Finally Ideology </a:t>
            </a:r>
            <a:r>
              <a:rPr lang="en-GB" sz="1200">
                <a:latin typeface="Times New Roman"/>
                <a:ea typeface="Times New Roman"/>
                <a:cs typeface="Times New Roman"/>
                <a:sym typeface="Times New Roman"/>
              </a:rPr>
              <a:t>plays a critical role in shaping politics and policy choices. People’s deep-seated beliefs about how the world is and how it ought to be. The ideology of individuals and groups will have a critical effect on many policy decisions, mainly by shaping the alternatives that are considered in the first place.</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a:latin typeface="Open Sans"/>
                <a:ea typeface="Open Sans"/>
                <a:cs typeface="Open Sans"/>
                <a:sym typeface="Open Sans"/>
              </a:rPr>
              <a:t>Policymaking is also related to politics because it can create winners and losers. As policy decisions that involve making choices about how to allocate resources, regulate behaviour or distribute burdens across result in some groups benefiting while others are negatively impacted. </a:t>
            </a:r>
            <a:endParaRPr/>
          </a:p>
          <a:p>
            <a:pPr indent="0" lvl="0" marL="0" marR="0" rtl="0" algn="l">
              <a:lnSpc>
                <a:spcPct val="100000"/>
              </a:lnSpc>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For example, a policy aimed at reducing pollution may require companies to pay for the costs of implementing the policy, while individual citizens may bear the burden of complying with the policy. Similarly, a policy aimed at reducing poverty may require taxes to be increased in order to fund programs that provide assistance to those in need.</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Here is an example of how an energy and climate policy can create winners and losers:</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Renewable Energy Standards: A renewable energy standard (RES) is a policy that requires a certain percentage of energy to be produced from renewable sources, such as wind or solar power. An RES can create winners and losers in several ways:</a:t>
            </a:r>
            <a:endParaRPr/>
          </a:p>
          <a:p>
            <a:pPr indent="0" lvl="1" marL="457200" rtl="0" algn="l">
              <a:spcBef>
                <a:spcPts val="0"/>
              </a:spcBef>
              <a:spcAft>
                <a:spcPts val="0"/>
              </a:spcAft>
              <a:buNone/>
            </a:pPr>
            <a:r>
              <a:rPr b="0" i="0" lang="en-GB" sz="1200" u="none" strike="noStrike">
                <a:solidFill>
                  <a:schemeClr val="dk1"/>
                </a:solidFill>
                <a:latin typeface="Calibri"/>
                <a:ea typeface="Calibri"/>
                <a:cs typeface="Calibri"/>
                <a:sym typeface="Calibri"/>
              </a:rPr>
              <a:t>Winners: Renewable energy producers and investors benefit from an RES by having a guaranteed market for their products, which can increase demand and profitability. Consumers may also benefit from an RES if it leads to lower energy prices or a more stable energy supply.</a:t>
            </a:r>
            <a:endParaRPr/>
          </a:p>
          <a:p>
            <a:pPr indent="0" lvl="1" marL="457200" rtl="0" algn="l">
              <a:spcBef>
                <a:spcPts val="0"/>
              </a:spcBef>
              <a:spcAft>
                <a:spcPts val="0"/>
              </a:spcAft>
              <a:buNone/>
            </a:pPr>
            <a:r>
              <a:rPr b="0" i="0" lang="en-GB" sz="1200" u="none" strike="noStrike">
                <a:solidFill>
                  <a:schemeClr val="dk1"/>
                </a:solidFill>
                <a:latin typeface="Calibri"/>
                <a:ea typeface="Calibri"/>
                <a:cs typeface="Calibri"/>
                <a:sym typeface="Calibri"/>
              </a:rPr>
              <a:t>Losers: Fossil fuel producers and their workers may be negatively impacted by an RES, as it can reduce demand for their products and lead to job losses. Consumers who rely on fossil fuels for heating, transportation, or electricity may also be negatively impacted by an RES if it leads to higher prices or reduced availability.</a:t>
            </a:r>
            <a:endParaRPr/>
          </a:p>
          <a:p>
            <a:pPr indent="0" lvl="1" marL="45720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the distributional effects of an energy and climate policy will depend on the specific policy, the groups affected, and the broader political and economic context in which it is implemented. Understanding these dynamics is important for policymakers to make informed decisions and manage potential trade-offs.</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Times New Roman"/>
              <a:ea typeface="Times New Roman"/>
              <a:cs typeface="Times New Roman"/>
              <a:sym typeface="Times New Roman"/>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7"/>
          <p:cNvSpPr txBox="1"/>
          <p:nvPr>
            <p:ph type="ctrTitle"/>
          </p:nvPr>
        </p:nvSpPr>
        <p:spPr>
          <a:xfrm>
            <a:off x="1" y="4188409"/>
            <a:ext cx="9332842" cy="238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4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54" name="Shape 54"/>
        <p:cNvGrpSpPr/>
        <p:nvPr/>
      </p:nvGrpSpPr>
      <p:grpSpPr>
        <a:xfrm>
          <a:off x="0" y="0"/>
          <a:ext cx="0" cy="0"/>
          <a:chOff x="0" y="0"/>
          <a:chExt cx="0" cy="0"/>
        </a:xfrm>
      </p:grpSpPr>
      <p:pic>
        <p:nvPicPr>
          <p:cNvPr id="55" name="Google Shape;55;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p26"/>
          <p:cNvSpPr/>
          <p:nvPr>
            <p:ph idx="2" type="pic"/>
          </p:nvPr>
        </p:nvSpPr>
        <p:spPr>
          <a:xfrm>
            <a:off x="6096000" y="1971040"/>
            <a:ext cx="5608320" cy="4419600"/>
          </a:xfrm>
          <a:prstGeom prst="rect">
            <a:avLst/>
          </a:prstGeom>
          <a:noFill/>
          <a:ln>
            <a:noFill/>
          </a:ln>
        </p:spPr>
      </p:sp>
      <p:sp>
        <p:nvSpPr>
          <p:cNvPr id="57" name="Google Shape;57;p2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58" name="Google Shape;58;p26"/>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6"/>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0" name="Google Shape;60;p26"/>
          <p:cNvSpPr txBox="1"/>
          <p:nvPr>
            <p:ph idx="3"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61" name="Google Shape;61;p26"/>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2" name="Shape 62"/>
        <p:cNvGrpSpPr/>
        <p:nvPr/>
      </p:nvGrpSpPr>
      <p:grpSpPr>
        <a:xfrm>
          <a:off x="0" y="0"/>
          <a:ext cx="0" cy="0"/>
          <a:chOff x="0" y="0"/>
          <a:chExt cx="0" cy="0"/>
        </a:xfrm>
      </p:grpSpPr>
      <p:pic>
        <p:nvPicPr>
          <p:cNvPr id="63" name="Google Shape;63;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27"/>
          <p:cNvSpPr/>
          <p:nvPr>
            <p:ph idx="2" type="pic"/>
          </p:nvPr>
        </p:nvSpPr>
        <p:spPr>
          <a:xfrm>
            <a:off x="6096000" y="1971040"/>
            <a:ext cx="5608320" cy="4419600"/>
          </a:xfrm>
          <a:prstGeom prst="rect">
            <a:avLst/>
          </a:prstGeom>
          <a:noFill/>
          <a:ln>
            <a:noFill/>
          </a:ln>
        </p:spPr>
      </p:sp>
      <p:sp>
        <p:nvSpPr>
          <p:cNvPr id="65" name="Google Shape;65;p2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66" name="Google Shape;66;p27"/>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7" name="Google Shape;67;p27"/>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8" name="Google Shape;68;p27"/>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9" name="Shape 69"/>
        <p:cNvGrpSpPr/>
        <p:nvPr/>
      </p:nvGrpSpPr>
      <p:grpSpPr>
        <a:xfrm>
          <a:off x="0" y="0"/>
          <a:ext cx="0" cy="0"/>
          <a:chOff x="0" y="0"/>
          <a:chExt cx="0" cy="0"/>
        </a:xfrm>
      </p:grpSpPr>
      <p:sp>
        <p:nvSpPr>
          <p:cNvPr id="70" name="Google Shape;70;p28"/>
          <p:cNvSpPr txBox="1"/>
          <p:nvPr>
            <p:ph type="title"/>
          </p:nvPr>
        </p:nvSpPr>
        <p:spPr>
          <a:xfrm>
            <a:off x="838200" y="26078"/>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pic>
        <p:nvPicPr>
          <p:cNvPr id="73" name="Google Shape;73;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29"/>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16" name="Shape 16"/>
        <p:cNvGrpSpPr/>
        <p:nvPr/>
      </p:nvGrpSpPr>
      <p:grpSpPr>
        <a:xfrm>
          <a:off x="0" y="0"/>
          <a:ext cx="0" cy="0"/>
          <a:chOff x="0" y="0"/>
          <a:chExt cx="0" cy="0"/>
        </a:xfrm>
      </p:grpSpPr>
      <p:pic>
        <p:nvPicPr>
          <p:cNvPr id="17" name="Google Shape;17;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8"/>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18"/>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18"/>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bg>
      <p:bgPr>
        <a:solidFill>
          <a:schemeClr val="lt1"/>
        </a:solidFill>
      </p:bgPr>
    </p:bg>
    <p:spTree>
      <p:nvGrpSpPr>
        <p:cNvPr id="22" name="Shape 22"/>
        <p:cNvGrpSpPr/>
        <p:nvPr/>
      </p:nvGrpSpPr>
      <p:grpSpPr>
        <a:xfrm>
          <a:off x="0" y="0"/>
          <a:ext cx="0" cy="0"/>
          <a:chOff x="0" y="0"/>
          <a:chExt cx="0" cy="0"/>
        </a:xfrm>
      </p:grpSpPr>
      <p:sp>
        <p:nvSpPr>
          <p:cNvPr id="23" name="Google Shape;23;p1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4" name="Google Shape;24;p19"/>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19"/>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 name="Shape 26"/>
        <p:cNvGrpSpPr/>
        <p:nvPr/>
      </p:nvGrpSpPr>
      <p:grpSpPr>
        <a:xfrm>
          <a:off x="0" y="0"/>
          <a:ext cx="0" cy="0"/>
          <a:chOff x="0" y="0"/>
          <a:chExt cx="0" cy="0"/>
        </a:xfrm>
      </p:grpSpPr>
      <p:pic>
        <p:nvPicPr>
          <p:cNvPr id="27" name="Google Shape;27;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20"/>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0" name="Google Shape;30;p2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pic>
        <p:nvPicPr>
          <p:cNvPr descr="Background pattern&#10;&#10;Description automatically generated" id="32" name="Google Shape;32;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2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2"/>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2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2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2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id="41" name="Google Shape;41;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23"/>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4" name="Google Shape;44;p23"/>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5" name="Google Shape;45;p23"/>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6" name="Google Shape;46;p23"/>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7" name="Google Shape;47;p2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pic>
        <p:nvPicPr>
          <p:cNvPr id="49" name="Google Shape;49;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24"/>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2" name="Shape 52"/>
        <p:cNvGrpSpPr/>
        <p:nvPr/>
      </p:nvGrpSpPr>
      <p:grpSpPr>
        <a:xfrm>
          <a:off x="0" y="0"/>
          <a:ext cx="0" cy="0"/>
          <a:chOff x="0" y="0"/>
          <a:chExt cx="0" cy="0"/>
        </a:xfrm>
      </p:grpSpPr>
      <p:sp>
        <p:nvSpPr>
          <p:cNvPr id="53" name="Google Shape;53;p2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2" name="Google Shape;12;p16"/>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1.png"/><Relationship Id="rId13" Type="http://schemas.openxmlformats.org/officeDocument/2006/relationships/image" Target="../media/image14.png"/><Relationship Id="rId12"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twitter.com/researchccg" TargetMode="External"/><Relationship Id="rId4" Type="http://schemas.openxmlformats.org/officeDocument/2006/relationships/hyperlink" Target="https://www.facebook.com/ResearchCCG/" TargetMode="External"/><Relationship Id="rId9" Type="http://schemas.openxmlformats.org/officeDocument/2006/relationships/image" Target="../media/image9.png"/><Relationship Id="rId15" Type="http://schemas.openxmlformats.org/officeDocument/2006/relationships/hyperlink" Target="https://www.open.edu/openlearncreate/mod/quiz/view.php?id=174723" TargetMode="External"/><Relationship Id="rId14" Type="http://schemas.openxmlformats.org/officeDocument/2006/relationships/hyperlink" Target="http://www.google.com/" TargetMode="External"/><Relationship Id="rId17" Type="http://schemas.openxmlformats.org/officeDocument/2006/relationships/hyperlink" Target="http://www.climatecompatiblegrowth.com/" TargetMode="External"/><Relationship Id="rId16" Type="http://schemas.openxmlformats.org/officeDocument/2006/relationships/image" Target="../media/image13.png"/><Relationship Id="rId5" Type="http://schemas.openxmlformats.org/officeDocument/2006/relationships/hyperlink" Target="https://www.instagram.com/research_ccg/" TargetMode="External"/><Relationship Id="rId6" Type="http://schemas.openxmlformats.org/officeDocument/2006/relationships/hyperlink" Target="https://www.linkedin.com/company/climate-compatible-growth-ccg" TargetMode="External"/><Relationship Id="rId7" Type="http://schemas.openxmlformats.org/officeDocument/2006/relationships/hyperlink" Target="https://www.youtube.com/channel/UCnrr4preO57lHgt_6W2FyoA" TargetMode="External"/><Relationship Id="rId8" Type="http://schemas.openxmlformats.org/officeDocument/2006/relationships/hyperlink" Target="mailto:ccg@lboro.ac.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type="ctrTitle"/>
          </p:nvPr>
        </p:nvSpPr>
        <p:spPr>
          <a:xfrm>
            <a:off x="976183" y="3633301"/>
            <a:ext cx="8356659" cy="21028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800"/>
              <a:buNone/>
            </a:pPr>
            <a:r>
              <a:rPr b="1" lang="en-GB" sz="4400" cap="none">
                <a:solidFill>
                  <a:schemeClr val="dk1"/>
                </a:solidFill>
                <a:latin typeface="Arial"/>
                <a:ea typeface="Arial"/>
                <a:cs typeface="Arial"/>
                <a:sym typeface="Arial"/>
              </a:rPr>
              <a:t>LECTURE 4 </a:t>
            </a:r>
            <a:br>
              <a:rPr b="1" lang="en-GB" sz="4400" cap="none">
                <a:latin typeface="Arial"/>
                <a:ea typeface="Arial"/>
                <a:cs typeface="Arial"/>
                <a:sym typeface="Arial"/>
              </a:rPr>
            </a:br>
            <a:r>
              <a:rPr b="1" lang="en-GB" sz="4400" cap="none">
                <a:solidFill>
                  <a:schemeClr val="lt1"/>
                </a:solidFill>
                <a:latin typeface="Arial"/>
                <a:ea typeface="Arial"/>
                <a:cs typeface="Arial"/>
                <a:sym typeface="Arial"/>
              </a:rPr>
              <a:t>POLITICS AND </a:t>
            </a:r>
            <a:br>
              <a:rPr b="1" lang="en-GB" sz="4400" cap="none">
                <a:solidFill>
                  <a:schemeClr val="lt1"/>
                </a:solidFill>
                <a:latin typeface="Arial"/>
                <a:ea typeface="Arial"/>
                <a:cs typeface="Arial"/>
                <a:sym typeface="Arial"/>
              </a:rPr>
            </a:br>
            <a:r>
              <a:rPr b="1" lang="en-GB" sz="4400" cap="none">
                <a:solidFill>
                  <a:schemeClr val="lt1"/>
                </a:solidFill>
                <a:latin typeface="Arial"/>
                <a:ea typeface="Arial"/>
                <a:cs typeface="Arial"/>
                <a:sym typeface="Arial"/>
              </a:rPr>
              <a:t>POLITICAL ECONOMY</a:t>
            </a:r>
            <a:endParaRPr b="1" sz="4400" cap="none">
              <a:latin typeface="Open Sans ExtraBold"/>
              <a:ea typeface="Open Sans ExtraBold"/>
              <a:cs typeface="Open Sans ExtraBold"/>
              <a:sym typeface="Open Sans ExtraBold"/>
            </a:endParaRPr>
          </a:p>
        </p:txBody>
      </p:sp>
      <p:sp>
        <p:nvSpPr>
          <p:cNvPr id="81" name="Google Shape;81;p1"/>
          <p:cNvSpPr txBox="1"/>
          <p:nvPr/>
        </p:nvSpPr>
        <p:spPr>
          <a:xfrm>
            <a:off x="9332842" y="6157376"/>
            <a:ext cx="257907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82" name="Google Shape;82;p1"/>
          <p:cNvSpPr txBox="1"/>
          <p:nvPr/>
        </p:nvSpPr>
        <p:spPr>
          <a:xfrm>
            <a:off x="1016524" y="3149697"/>
            <a:ext cx="8050696" cy="707886"/>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lt1"/>
                </a:solidFill>
                <a:latin typeface="Arial"/>
                <a:ea typeface="Arial"/>
                <a:cs typeface="Arial"/>
                <a:sym typeface="Arial"/>
              </a:rPr>
              <a:t>Modelling, policy </a:t>
            </a:r>
            <a:endParaRPr/>
          </a:p>
          <a:p>
            <a:pPr indent="0" lvl="0" marL="0" marR="0" rtl="0" algn="l">
              <a:spcBef>
                <a:spcPts val="0"/>
              </a:spcBef>
              <a:spcAft>
                <a:spcPts val="0"/>
              </a:spcAft>
              <a:buNone/>
            </a:pPr>
            <a:r>
              <a:rPr b="1" lang="en-GB" sz="2000">
                <a:solidFill>
                  <a:schemeClr val="lt1"/>
                </a:solidFill>
                <a:latin typeface="Arial"/>
                <a:ea typeface="Arial"/>
                <a:cs typeface="Arial"/>
                <a:sym typeface="Arial"/>
              </a:rPr>
              <a:t>and political economy</a:t>
            </a:r>
            <a:endParaRPr b="1" sz="20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idx="1" type="body"/>
          </p:nvPr>
        </p:nvSpPr>
        <p:spPr>
          <a:xfrm>
            <a:off x="834079" y="1654245"/>
            <a:ext cx="7798479" cy="3564142"/>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solidFill>
                  <a:schemeClr val="dk1"/>
                </a:solidFill>
              </a:rPr>
              <a:t>Political economy is a field of inquiry that examines the interplay between politics and economics. </a:t>
            </a:r>
            <a:endParaRPr/>
          </a:p>
          <a:p>
            <a:pPr indent="0" lvl="0" marL="0" rtl="0" algn="l">
              <a:lnSpc>
                <a:spcPct val="90000"/>
              </a:lnSpc>
              <a:spcBef>
                <a:spcPts val="1000"/>
              </a:spcBef>
              <a:spcAft>
                <a:spcPts val="0"/>
              </a:spcAft>
              <a:buNone/>
            </a:pPr>
            <a:r>
              <a:rPr lang="en-GB">
                <a:solidFill>
                  <a:schemeClr val="dk1"/>
                </a:solidFill>
              </a:rPr>
              <a:t>It is concerned with the distribution of resources and power in society, and how economic policies and institutions are shaped by political forces.</a:t>
            </a:r>
            <a:endParaRPr/>
          </a:p>
          <a:p>
            <a:pPr indent="0" lvl="0" marL="0" rtl="0" algn="l">
              <a:lnSpc>
                <a:spcPct val="90000"/>
              </a:lnSpc>
              <a:spcBef>
                <a:spcPts val="1000"/>
              </a:spcBef>
              <a:spcAft>
                <a:spcPts val="0"/>
              </a:spcAft>
              <a:buNone/>
            </a:pPr>
            <a:r>
              <a:rPr lang="en-GB">
                <a:solidFill>
                  <a:schemeClr val="dk1"/>
                </a:solidFill>
              </a:rPr>
              <a:t>Political economy seeks to understand how economic systems and policies are influenced by political institutions, such as governments, international organizations, and interest groups. </a:t>
            </a:r>
            <a:endParaRPr/>
          </a:p>
          <a:p>
            <a:pPr indent="0" lvl="0" marL="0" rtl="0" algn="l">
              <a:lnSpc>
                <a:spcPct val="90000"/>
              </a:lnSpc>
              <a:spcBef>
                <a:spcPts val="1000"/>
              </a:spcBef>
              <a:spcAft>
                <a:spcPts val="0"/>
              </a:spcAft>
              <a:buNone/>
            </a:pPr>
            <a:r>
              <a:t/>
            </a:r>
            <a:endParaRPr sz="1800"/>
          </a:p>
        </p:txBody>
      </p:sp>
      <p:sp>
        <p:nvSpPr>
          <p:cNvPr id="162" name="Google Shape;162;p10"/>
          <p:cNvSpPr txBox="1"/>
          <p:nvPr>
            <p:ph idx="2" type="body"/>
          </p:nvPr>
        </p:nvSpPr>
        <p:spPr>
          <a:xfrm>
            <a:off x="834080" y="797160"/>
            <a:ext cx="8363707"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4.3 Political economy </a:t>
            </a:r>
            <a:endParaRPr/>
          </a:p>
        </p:txBody>
      </p:sp>
      <p:sp>
        <p:nvSpPr>
          <p:cNvPr id="163" name="Google Shape;163;p1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grpSp>
        <p:nvGrpSpPr>
          <p:cNvPr id="164" name="Google Shape;164;p10"/>
          <p:cNvGrpSpPr/>
          <p:nvPr/>
        </p:nvGrpSpPr>
        <p:grpSpPr>
          <a:xfrm>
            <a:off x="8632558" y="1351827"/>
            <a:ext cx="3006189" cy="3977868"/>
            <a:chOff x="7887456" y="1228167"/>
            <a:chExt cx="3302973" cy="4319999"/>
          </a:xfrm>
        </p:grpSpPr>
        <p:sp>
          <p:nvSpPr>
            <p:cNvPr id="165" name="Google Shape;165;p10"/>
            <p:cNvSpPr/>
            <p:nvPr/>
          </p:nvSpPr>
          <p:spPr>
            <a:xfrm>
              <a:off x="8406235" y="1228167"/>
              <a:ext cx="2784194" cy="2880000"/>
            </a:xfrm>
            <a:prstGeom prst="ellipse">
              <a:avLst/>
            </a:prstGeom>
            <a:solidFill>
              <a:srgbClr val="9DBAFF">
                <a:alpha val="2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166" name="Google Shape;166;p10"/>
            <p:cNvSpPr/>
            <p:nvPr/>
          </p:nvSpPr>
          <p:spPr>
            <a:xfrm>
              <a:off x="7887456" y="2668166"/>
              <a:ext cx="2774887" cy="2880000"/>
            </a:xfrm>
            <a:prstGeom prst="ellipse">
              <a:avLst/>
            </a:prstGeom>
            <a:solidFill>
              <a:srgbClr val="F691A1">
                <a:alpha val="2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167" name="Google Shape;167;p10"/>
            <p:cNvSpPr txBox="1"/>
            <p:nvPr/>
          </p:nvSpPr>
          <p:spPr>
            <a:xfrm>
              <a:off x="8543137" y="4222946"/>
              <a:ext cx="1463525"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200">
                  <a:solidFill>
                    <a:schemeClr val="dk1"/>
                  </a:solidFill>
                  <a:latin typeface="Arial"/>
                  <a:ea typeface="Arial"/>
                  <a:cs typeface="Arial"/>
                  <a:sym typeface="Arial"/>
                </a:rPr>
                <a:t>Political</a:t>
              </a:r>
              <a:endParaRPr/>
            </a:p>
          </p:txBody>
        </p:sp>
        <p:sp>
          <p:nvSpPr>
            <p:cNvPr id="168" name="Google Shape;168;p10"/>
            <p:cNvSpPr txBox="1"/>
            <p:nvPr/>
          </p:nvSpPr>
          <p:spPr>
            <a:xfrm>
              <a:off x="8817594" y="1896938"/>
              <a:ext cx="196147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200">
                  <a:solidFill>
                    <a:schemeClr val="dk1"/>
                  </a:solidFill>
                  <a:latin typeface="Arial"/>
                  <a:ea typeface="Arial"/>
                  <a:cs typeface="Arial"/>
                  <a:sym typeface="Arial"/>
                </a:rPr>
                <a:t>Economy</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idx="1" type="body"/>
          </p:nvPr>
        </p:nvSpPr>
        <p:spPr>
          <a:xfrm>
            <a:off x="834079" y="1654245"/>
            <a:ext cx="7798479" cy="3564142"/>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Energy system modellers can use political economy to:</a:t>
            </a:r>
            <a:endParaRPr/>
          </a:p>
          <a:p>
            <a:pPr indent="-342900" lvl="0" marL="342900" rtl="0" algn="l">
              <a:lnSpc>
                <a:spcPct val="90000"/>
              </a:lnSpc>
              <a:spcBef>
                <a:spcPts val="1000"/>
              </a:spcBef>
              <a:spcAft>
                <a:spcPts val="0"/>
              </a:spcAft>
              <a:buSzPts val="2000"/>
              <a:buFont typeface="Arial"/>
              <a:buChar char="•"/>
            </a:pPr>
            <a:r>
              <a:rPr lang="en-GB"/>
              <a:t>identify the political and economic barriers to the deployment of certain technologies; </a:t>
            </a:r>
            <a:endParaRPr/>
          </a:p>
          <a:p>
            <a:pPr indent="-342900" lvl="0" marL="342900" rtl="0" algn="l">
              <a:lnSpc>
                <a:spcPct val="90000"/>
              </a:lnSpc>
              <a:spcBef>
                <a:spcPts val="1000"/>
              </a:spcBef>
              <a:spcAft>
                <a:spcPts val="0"/>
              </a:spcAft>
              <a:buSzPts val="2000"/>
              <a:buFont typeface="Arial"/>
              <a:buChar char="•"/>
            </a:pPr>
            <a:r>
              <a:rPr lang="en-GB"/>
              <a:t>analyse the distributional consequences of energy policies, impact on consumers, producers, and the environment; </a:t>
            </a:r>
            <a:endParaRPr/>
          </a:p>
          <a:p>
            <a:pPr indent="-342900" lvl="0" marL="342900" rtl="0" algn="l">
              <a:lnSpc>
                <a:spcPct val="90000"/>
              </a:lnSpc>
              <a:spcBef>
                <a:spcPts val="1000"/>
              </a:spcBef>
              <a:spcAft>
                <a:spcPts val="0"/>
              </a:spcAft>
              <a:buSzPts val="2000"/>
              <a:buFont typeface="Arial"/>
              <a:buChar char="•"/>
            </a:pPr>
            <a:r>
              <a:rPr lang="en-GB"/>
              <a:t>understand how institutions (regulatory bodies and energy companies) influence energy decision making; </a:t>
            </a:r>
            <a:endParaRPr/>
          </a:p>
          <a:p>
            <a:pPr indent="-342900" lvl="0" marL="342900" rtl="0" algn="l">
              <a:lnSpc>
                <a:spcPct val="90000"/>
              </a:lnSpc>
              <a:spcBef>
                <a:spcPts val="1000"/>
              </a:spcBef>
              <a:spcAft>
                <a:spcPts val="0"/>
              </a:spcAft>
              <a:buSzPts val="2000"/>
              <a:buFont typeface="Arial"/>
              <a:buChar char="•"/>
            </a:pPr>
            <a:r>
              <a:rPr lang="en-GB"/>
              <a:t>understand how the system functions and may be affected by changes in political or economic conditions.</a:t>
            </a:r>
            <a:endParaRPr/>
          </a:p>
          <a:p>
            <a:pPr indent="0" lvl="0" marL="0" rtl="0" algn="l">
              <a:lnSpc>
                <a:spcPct val="90000"/>
              </a:lnSpc>
              <a:spcBef>
                <a:spcPts val="1000"/>
              </a:spcBef>
              <a:spcAft>
                <a:spcPts val="0"/>
              </a:spcAft>
              <a:buNone/>
            </a:pPr>
            <a:r>
              <a:t/>
            </a:r>
            <a:endParaRPr sz="1800"/>
          </a:p>
        </p:txBody>
      </p:sp>
      <p:sp>
        <p:nvSpPr>
          <p:cNvPr id="175" name="Google Shape;175;p11"/>
          <p:cNvSpPr txBox="1"/>
          <p:nvPr>
            <p:ph idx="2" type="body"/>
          </p:nvPr>
        </p:nvSpPr>
        <p:spPr>
          <a:xfrm>
            <a:off x="834080" y="797160"/>
            <a:ext cx="8363707"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4.4 Political economy </a:t>
            </a:r>
            <a:endParaRPr/>
          </a:p>
        </p:txBody>
      </p:sp>
      <p:sp>
        <p:nvSpPr>
          <p:cNvPr id="176" name="Google Shape;176;p1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grpSp>
        <p:nvGrpSpPr>
          <p:cNvPr id="177" name="Google Shape;177;p11"/>
          <p:cNvGrpSpPr/>
          <p:nvPr/>
        </p:nvGrpSpPr>
        <p:grpSpPr>
          <a:xfrm>
            <a:off x="7378263" y="520263"/>
            <a:ext cx="4256690" cy="5722882"/>
            <a:chOff x="7887456" y="1228167"/>
            <a:chExt cx="3302973" cy="4319999"/>
          </a:xfrm>
        </p:grpSpPr>
        <p:sp>
          <p:nvSpPr>
            <p:cNvPr id="178" name="Google Shape;178;p11"/>
            <p:cNvSpPr/>
            <p:nvPr/>
          </p:nvSpPr>
          <p:spPr>
            <a:xfrm>
              <a:off x="8406235" y="1228167"/>
              <a:ext cx="2784194" cy="2880000"/>
            </a:xfrm>
            <a:prstGeom prst="ellipse">
              <a:avLst/>
            </a:prstGeom>
            <a:solidFill>
              <a:srgbClr val="9FBBFE">
                <a:alpha val="9803"/>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179" name="Google Shape;179;p11"/>
            <p:cNvSpPr/>
            <p:nvPr/>
          </p:nvSpPr>
          <p:spPr>
            <a:xfrm>
              <a:off x="7887456" y="2668166"/>
              <a:ext cx="2774887" cy="2880000"/>
            </a:xfrm>
            <a:prstGeom prst="ellipse">
              <a:avLst/>
            </a:prstGeom>
            <a:solidFill>
              <a:srgbClr val="F692A2">
                <a:alpha val="15686"/>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p:txBody>
        </p:sp>
        <p:sp>
          <p:nvSpPr>
            <p:cNvPr id="180" name="Google Shape;180;p11"/>
            <p:cNvSpPr txBox="1"/>
            <p:nvPr/>
          </p:nvSpPr>
          <p:spPr>
            <a:xfrm>
              <a:off x="8543137" y="4222946"/>
              <a:ext cx="1463525" cy="32526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200">
                  <a:solidFill>
                    <a:srgbClr val="D8D8D8"/>
                  </a:solidFill>
                  <a:latin typeface="Arial"/>
                  <a:ea typeface="Arial"/>
                  <a:cs typeface="Arial"/>
                  <a:sym typeface="Arial"/>
                </a:rPr>
                <a:t>Political</a:t>
              </a:r>
              <a:endParaRPr/>
            </a:p>
          </p:txBody>
        </p:sp>
        <p:sp>
          <p:nvSpPr>
            <p:cNvPr id="181" name="Google Shape;181;p11"/>
            <p:cNvSpPr txBox="1"/>
            <p:nvPr/>
          </p:nvSpPr>
          <p:spPr>
            <a:xfrm>
              <a:off x="8817594" y="2213691"/>
              <a:ext cx="1961475" cy="32526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200">
                  <a:solidFill>
                    <a:srgbClr val="D8D8D8"/>
                  </a:solidFill>
                  <a:latin typeface="Arial"/>
                  <a:ea typeface="Arial"/>
                  <a:cs typeface="Arial"/>
                  <a:sym typeface="Arial"/>
                </a:rPr>
                <a:t>Economy</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idx="1" type="body"/>
          </p:nvPr>
        </p:nvSpPr>
        <p:spPr>
          <a:xfrm>
            <a:off x="838903" y="1638478"/>
            <a:ext cx="7297431" cy="3717157"/>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Political economy can help modellers </a:t>
            </a:r>
            <a:endParaRPr/>
          </a:p>
          <a:p>
            <a:pPr indent="-342900" lvl="0" marL="342900" rtl="0" algn="l">
              <a:lnSpc>
                <a:spcPct val="90000"/>
              </a:lnSpc>
              <a:spcBef>
                <a:spcPts val="1000"/>
              </a:spcBef>
              <a:spcAft>
                <a:spcPts val="0"/>
              </a:spcAft>
              <a:buSzPts val="2000"/>
              <a:buFont typeface="Arial"/>
              <a:buChar char="•"/>
            </a:pPr>
            <a:r>
              <a:rPr lang="en-GB"/>
              <a:t>strengthen their problem diagnosis, scenarios and assumptions [</a:t>
            </a:r>
            <a:r>
              <a:rPr lang="en-GB">
                <a:solidFill>
                  <a:schemeClr val="accent5"/>
                </a:solidFill>
              </a:rPr>
              <a:t>quality</a:t>
            </a:r>
            <a:r>
              <a:rPr lang="en-GB"/>
              <a:t>]. </a:t>
            </a:r>
            <a:endParaRPr/>
          </a:p>
          <a:p>
            <a:pPr indent="-342900" lvl="0" marL="342900" rtl="0" algn="l">
              <a:lnSpc>
                <a:spcPct val="90000"/>
              </a:lnSpc>
              <a:spcBef>
                <a:spcPts val="1000"/>
              </a:spcBef>
              <a:spcAft>
                <a:spcPts val="0"/>
              </a:spcAft>
              <a:buSzPts val="2000"/>
              <a:buFont typeface="Arial"/>
              <a:buChar char="•"/>
            </a:pPr>
            <a:r>
              <a:rPr lang="en-GB"/>
              <a:t>better understanding of what are politically and socially feasible options [</a:t>
            </a:r>
            <a:r>
              <a:rPr lang="en-GB">
                <a:solidFill>
                  <a:schemeClr val="accent5"/>
                </a:solidFill>
              </a:rPr>
              <a:t>relevance</a:t>
            </a:r>
            <a:r>
              <a:rPr lang="en-GB"/>
              <a:t>].</a:t>
            </a:r>
            <a:endParaRPr/>
          </a:p>
          <a:p>
            <a:pPr indent="-342900" lvl="0" marL="342900" rtl="0" algn="l">
              <a:lnSpc>
                <a:spcPct val="90000"/>
              </a:lnSpc>
              <a:spcBef>
                <a:spcPts val="1000"/>
              </a:spcBef>
              <a:spcAft>
                <a:spcPts val="0"/>
              </a:spcAft>
              <a:buSzPts val="2000"/>
              <a:buFont typeface="Arial"/>
              <a:buChar char="•"/>
            </a:pPr>
            <a:r>
              <a:rPr lang="en-GB"/>
              <a:t>develop effective strategy for communication and making results accessible [</a:t>
            </a:r>
            <a:r>
              <a:rPr lang="en-GB">
                <a:solidFill>
                  <a:schemeClr val="accent5"/>
                </a:solidFill>
              </a:rPr>
              <a:t>practical</a:t>
            </a:r>
            <a:r>
              <a:rPr lang="en-GB"/>
              <a:t>] + [</a:t>
            </a:r>
            <a:r>
              <a:rPr lang="en-GB">
                <a:solidFill>
                  <a:schemeClr val="accent5"/>
                </a:solidFill>
              </a:rPr>
              <a:t>credibility</a:t>
            </a:r>
            <a:r>
              <a:rPr lang="en-GB"/>
              <a:t>]. </a:t>
            </a:r>
            <a:endParaRPr/>
          </a:p>
          <a:p>
            <a:pPr indent="0" lvl="0" marL="0" rtl="0" algn="l">
              <a:lnSpc>
                <a:spcPct val="90000"/>
              </a:lnSpc>
              <a:spcBef>
                <a:spcPts val="1000"/>
              </a:spcBef>
              <a:spcAft>
                <a:spcPts val="0"/>
              </a:spcAft>
              <a:buNone/>
            </a:pPr>
            <a:r>
              <a:rPr lang="en-GB"/>
              <a:t>Thus, to ‘think politically’ is to develop </a:t>
            </a:r>
            <a:r>
              <a:rPr lang="en-GB">
                <a:solidFill>
                  <a:schemeClr val="dk1"/>
                </a:solidFill>
              </a:rPr>
              <a:t>an advanced understanding of policy and political context in order to tailor approach to enhance models usability and relevance. </a:t>
            </a:r>
            <a:endParaRPr sz="2000"/>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1800"/>
              <a:buNone/>
            </a:pPr>
            <a:r>
              <a:t/>
            </a:r>
            <a:endParaRPr sz="1800"/>
          </a:p>
        </p:txBody>
      </p:sp>
      <p:sp>
        <p:nvSpPr>
          <p:cNvPr id="188" name="Google Shape;188;p12"/>
          <p:cNvSpPr txBox="1"/>
          <p:nvPr>
            <p:ph idx="2" type="body"/>
          </p:nvPr>
        </p:nvSpPr>
        <p:spPr>
          <a:xfrm>
            <a:off x="834080" y="797160"/>
            <a:ext cx="9560496"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4.4 The added value of political economy</a:t>
            </a:r>
            <a:endParaRPr/>
          </a:p>
        </p:txBody>
      </p:sp>
      <p:sp>
        <p:nvSpPr>
          <p:cNvPr id="189" name="Google Shape;189;p1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grpSp>
        <p:nvGrpSpPr>
          <p:cNvPr id="190" name="Google Shape;190;p12"/>
          <p:cNvGrpSpPr/>
          <p:nvPr/>
        </p:nvGrpSpPr>
        <p:grpSpPr>
          <a:xfrm>
            <a:off x="8276896" y="1715468"/>
            <a:ext cx="3342290" cy="3626453"/>
            <a:chOff x="6567017" y="765320"/>
            <a:chExt cx="4885468" cy="4972382"/>
          </a:xfrm>
        </p:grpSpPr>
        <p:sp>
          <p:nvSpPr>
            <p:cNvPr id="191" name="Google Shape;191;p12"/>
            <p:cNvSpPr txBox="1"/>
            <p:nvPr/>
          </p:nvSpPr>
          <p:spPr>
            <a:xfrm>
              <a:off x="6935659" y="2677870"/>
              <a:ext cx="1834771" cy="4646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7F7F7F"/>
                  </a:solidFill>
                  <a:latin typeface="Arial"/>
                  <a:ea typeface="Arial"/>
                  <a:cs typeface="Arial"/>
                  <a:sym typeface="Arial"/>
                </a:rPr>
                <a:t>Quality</a:t>
              </a:r>
              <a:endParaRPr sz="1800">
                <a:solidFill>
                  <a:srgbClr val="7F7F7F"/>
                </a:solidFill>
                <a:latin typeface="Arial"/>
                <a:ea typeface="Arial"/>
                <a:cs typeface="Arial"/>
                <a:sym typeface="Arial"/>
              </a:endParaRPr>
            </a:p>
          </p:txBody>
        </p:sp>
        <p:sp>
          <p:nvSpPr>
            <p:cNvPr id="192" name="Google Shape;192;p12"/>
            <p:cNvSpPr txBox="1"/>
            <p:nvPr/>
          </p:nvSpPr>
          <p:spPr>
            <a:xfrm>
              <a:off x="9294864" y="2687942"/>
              <a:ext cx="1834771" cy="4646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7F7F7F"/>
                  </a:solidFill>
                  <a:latin typeface="Arial"/>
                  <a:ea typeface="Arial"/>
                  <a:cs typeface="Arial"/>
                  <a:sym typeface="Arial"/>
                </a:rPr>
                <a:t>Credibility</a:t>
              </a:r>
              <a:endParaRPr sz="1800">
                <a:solidFill>
                  <a:srgbClr val="7F7F7F"/>
                </a:solidFill>
                <a:latin typeface="Arial"/>
                <a:ea typeface="Arial"/>
                <a:cs typeface="Arial"/>
                <a:sym typeface="Arial"/>
              </a:endParaRPr>
            </a:p>
          </p:txBody>
        </p:sp>
        <p:sp>
          <p:nvSpPr>
            <p:cNvPr id="193" name="Google Shape;193;p12"/>
            <p:cNvSpPr txBox="1"/>
            <p:nvPr/>
          </p:nvSpPr>
          <p:spPr>
            <a:xfrm>
              <a:off x="6844735" y="5175377"/>
              <a:ext cx="1958935" cy="5064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7F7F7F"/>
                  </a:solidFill>
                  <a:latin typeface="Arial"/>
                  <a:ea typeface="Arial"/>
                  <a:cs typeface="Arial"/>
                  <a:sym typeface="Arial"/>
                </a:rPr>
                <a:t>Relevance</a:t>
              </a:r>
              <a:endParaRPr/>
            </a:p>
          </p:txBody>
        </p:sp>
        <p:sp>
          <p:nvSpPr>
            <p:cNvPr id="194" name="Google Shape;194;p12"/>
            <p:cNvSpPr txBox="1"/>
            <p:nvPr/>
          </p:nvSpPr>
          <p:spPr>
            <a:xfrm>
              <a:off x="9249074" y="5231295"/>
              <a:ext cx="2000221" cy="5064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7F7F7F"/>
                  </a:solidFill>
                  <a:latin typeface="Arial"/>
                  <a:ea typeface="Arial"/>
                  <a:cs typeface="Arial"/>
                  <a:sym typeface="Arial"/>
                </a:rPr>
                <a:t>Practicality</a:t>
              </a:r>
              <a:r>
                <a:rPr lang="en-GB" sz="1400">
                  <a:solidFill>
                    <a:schemeClr val="dk1"/>
                  </a:solidFill>
                  <a:latin typeface="Arial"/>
                  <a:ea typeface="Arial"/>
                  <a:cs typeface="Arial"/>
                  <a:sym typeface="Arial"/>
                </a:rPr>
                <a:t> </a:t>
              </a:r>
              <a:endParaRPr/>
            </a:p>
          </p:txBody>
        </p:sp>
        <p:cxnSp>
          <p:nvCxnSpPr>
            <p:cNvPr id="195" name="Google Shape;195;p12"/>
            <p:cNvCxnSpPr/>
            <p:nvPr/>
          </p:nvCxnSpPr>
          <p:spPr>
            <a:xfrm>
              <a:off x="9009751" y="765320"/>
              <a:ext cx="0" cy="4753622"/>
            </a:xfrm>
            <a:prstGeom prst="straightConnector1">
              <a:avLst/>
            </a:prstGeom>
            <a:noFill/>
            <a:ln cap="flat" cmpd="sng" w="38100">
              <a:solidFill>
                <a:srgbClr val="A5A5A5"/>
              </a:solidFill>
              <a:prstDash val="solid"/>
              <a:round/>
              <a:headEnd len="med" w="med" type="stealth"/>
              <a:tailEnd len="med" w="med" type="stealth"/>
            </a:ln>
          </p:spPr>
        </p:cxnSp>
        <p:pic>
          <p:nvPicPr>
            <p:cNvPr id="196" name="Google Shape;196;p12"/>
            <p:cNvPicPr preferRelativeResize="0"/>
            <p:nvPr/>
          </p:nvPicPr>
          <p:blipFill rotWithShape="1">
            <a:blip r:embed="rId3">
              <a:alphaModFix amt="35000"/>
            </a:blip>
            <a:srcRect b="0" l="0" r="0" t="0"/>
            <a:stretch/>
          </p:blipFill>
          <p:spPr>
            <a:xfrm>
              <a:off x="9175202" y="776184"/>
              <a:ext cx="1954434" cy="1901688"/>
            </a:xfrm>
            <a:prstGeom prst="rect">
              <a:avLst/>
            </a:prstGeom>
            <a:noFill/>
            <a:ln>
              <a:noFill/>
            </a:ln>
          </p:spPr>
        </p:pic>
        <p:pic>
          <p:nvPicPr>
            <p:cNvPr id="197" name="Google Shape;197;p12"/>
            <p:cNvPicPr preferRelativeResize="0"/>
            <p:nvPr/>
          </p:nvPicPr>
          <p:blipFill rotWithShape="1">
            <a:blip r:embed="rId4">
              <a:alphaModFix amt="35000"/>
            </a:blip>
            <a:srcRect b="0" l="0" r="0" t="0"/>
            <a:stretch/>
          </p:blipFill>
          <p:spPr>
            <a:xfrm>
              <a:off x="6935658" y="806320"/>
              <a:ext cx="1954432" cy="1901686"/>
            </a:xfrm>
            <a:prstGeom prst="rect">
              <a:avLst/>
            </a:prstGeom>
            <a:noFill/>
            <a:ln>
              <a:noFill/>
            </a:ln>
          </p:spPr>
        </p:pic>
        <p:pic>
          <p:nvPicPr>
            <p:cNvPr id="198" name="Google Shape;198;p12"/>
            <p:cNvPicPr preferRelativeResize="0"/>
            <p:nvPr/>
          </p:nvPicPr>
          <p:blipFill rotWithShape="1">
            <a:blip r:embed="rId5">
              <a:alphaModFix amt="35000"/>
            </a:blip>
            <a:srcRect b="0" l="0" r="0" t="0"/>
            <a:stretch/>
          </p:blipFill>
          <p:spPr>
            <a:xfrm>
              <a:off x="9342260" y="3322621"/>
              <a:ext cx="1904144" cy="1852756"/>
            </a:xfrm>
            <a:prstGeom prst="rect">
              <a:avLst/>
            </a:prstGeom>
            <a:noFill/>
            <a:ln>
              <a:noFill/>
            </a:ln>
          </p:spPr>
        </p:pic>
        <p:pic>
          <p:nvPicPr>
            <p:cNvPr id="199" name="Google Shape;199;p12"/>
            <p:cNvPicPr preferRelativeResize="0"/>
            <p:nvPr/>
          </p:nvPicPr>
          <p:blipFill rotWithShape="1">
            <a:blip r:embed="rId6">
              <a:alphaModFix amt="35000"/>
            </a:blip>
            <a:srcRect b="0" l="0" r="0" t="0"/>
            <a:stretch/>
          </p:blipFill>
          <p:spPr>
            <a:xfrm>
              <a:off x="6935658" y="3273692"/>
              <a:ext cx="1954431" cy="1901685"/>
            </a:xfrm>
            <a:prstGeom prst="rect">
              <a:avLst/>
            </a:prstGeom>
            <a:noFill/>
            <a:ln>
              <a:noFill/>
            </a:ln>
          </p:spPr>
        </p:pic>
        <p:cxnSp>
          <p:nvCxnSpPr>
            <p:cNvPr id="200" name="Google Shape;200;p12"/>
            <p:cNvCxnSpPr/>
            <p:nvPr/>
          </p:nvCxnSpPr>
          <p:spPr>
            <a:xfrm rot="10800000">
              <a:off x="6567017" y="3142131"/>
              <a:ext cx="4885468" cy="0"/>
            </a:xfrm>
            <a:prstGeom prst="straightConnector1">
              <a:avLst/>
            </a:prstGeom>
            <a:noFill/>
            <a:ln cap="flat" cmpd="sng" w="38100">
              <a:solidFill>
                <a:srgbClr val="A5A5A5"/>
              </a:solidFill>
              <a:prstDash val="solid"/>
              <a:round/>
              <a:headEnd len="med" w="med" type="stealth"/>
              <a:tailEnd len="med" w="med" type="stealth"/>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Helvetica Neue"/>
              <a:buNone/>
            </a:pPr>
            <a:r>
              <a:rPr lang="en-GB" sz="3200">
                <a:latin typeface="Open Sans"/>
                <a:ea typeface="Open Sans"/>
                <a:cs typeface="Open Sans"/>
                <a:sym typeface="Open Sans"/>
              </a:rPr>
              <a:t>Lecture 4 References</a:t>
            </a:r>
            <a:endParaRPr/>
          </a:p>
        </p:txBody>
      </p:sp>
      <p:sp>
        <p:nvSpPr>
          <p:cNvPr id="206" name="Google Shape;206;p13"/>
          <p:cNvSpPr txBox="1"/>
          <p:nvPr>
            <p:ph idx="1" type="body"/>
          </p:nvPr>
        </p:nvSpPr>
        <p:spPr>
          <a:xfrm>
            <a:off x="839787" y="1346930"/>
            <a:ext cx="7437109" cy="42340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1000"/>
              </a:spcBef>
              <a:spcAft>
                <a:spcPts val="0"/>
              </a:spcAft>
              <a:buSzPts val="2400"/>
              <a:buFont typeface="Arial"/>
              <a:buChar char="•"/>
            </a:pPr>
            <a:r>
              <a:rPr lang="en-GB" sz="1800">
                <a:latin typeface="Open Sans"/>
                <a:ea typeface="Open Sans"/>
                <a:cs typeface="Open Sans"/>
                <a:sym typeface="Open Sans"/>
              </a:rPr>
              <a:t>Arendt, H. (2005) </a:t>
            </a:r>
            <a:r>
              <a:rPr i="1" lang="en-GB" sz="1800">
                <a:latin typeface="Open Sans"/>
                <a:ea typeface="Open Sans"/>
                <a:cs typeface="Open Sans"/>
                <a:sym typeface="Open Sans"/>
              </a:rPr>
              <a:t>The Promise of Politics</a:t>
            </a:r>
            <a:r>
              <a:rPr lang="en-GB" sz="1800">
                <a:latin typeface="Open Sans"/>
                <a:ea typeface="Open Sans"/>
                <a:cs typeface="Open Sans"/>
                <a:sym typeface="Open Sans"/>
              </a:rPr>
              <a:t>, New York, Schocken Books.</a:t>
            </a:r>
            <a:endParaRPr/>
          </a:p>
          <a:p>
            <a:pPr indent="-285750" lvl="0" marL="285750" rtl="0" algn="l">
              <a:lnSpc>
                <a:spcPct val="90000"/>
              </a:lnSpc>
              <a:spcBef>
                <a:spcPts val="1000"/>
              </a:spcBef>
              <a:spcAft>
                <a:spcPts val="0"/>
              </a:spcAft>
              <a:buSzPts val="2400"/>
              <a:buFont typeface="Arial"/>
              <a:buChar char="•"/>
            </a:pPr>
            <a:r>
              <a:rPr lang="en-GB" sz="1800">
                <a:latin typeface="Open Sans"/>
                <a:ea typeface="Open Sans"/>
                <a:cs typeface="Open Sans"/>
                <a:sym typeface="Open Sans"/>
              </a:rPr>
              <a:t>Crick, B. (1964) </a:t>
            </a:r>
            <a:r>
              <a:rPr i="1" lang="en-GB" sz="1800">
                <a:latin typeface="Open Sans"/>
                <a:ea typeface="Open Sans"/>
                <a:cs typeface="Open Sans"/>
                <a:sym typeface="Open Sans"/>
              </a:rPr>
              <a:t>In Defence of Politics</a:t>
            </a:r>
            <a:r>
              <a:rPr lang="en-GB" sz="1800">
                <a:latin typeface="Open Sans"/>
                <a:ea typeface="Open Sans"/>
                <a:cs typeface="Open Sans"/>
                <a:sym typeface="Open Sans"/>
              </a:rPr>
              <a:t>, Baltimore, Penguin Books. </a:t>
            </a:r>
            <a:endParaRPr/>
          </a:p>
          <a:p>
            <a:pPr indent="-285750" lvl="0" marL="285750" rtl="0" algn="l">
              <a:lnSpc>
                <a:spcPct val="90000"/>
              </a:lnSpc>
              <a:spcBef>
                <a:spcPts val="1000"/>
              </a:spcBef>
              <a:spcAft>
                <a:spcPts val="0"/>
              </a:spcAft>
              <a:buSzPts val="2400"/>
              <a:buFont typeface="Arial"/>
              <a:buChar char="•"/>
            </a:pPr>
            <a:r>
              <a:rPr lang="en-GB" sz="1800">
                <a:latin typeface="Open Sans"/>
                <a:ea typeface="Open Sans"/>
                <a:cs typeface="Open Sans"/>
                <a:sym typeface="Open Sans"/>
              </a:rPr>
              <a:t>Dahl, R. A. (1957) ‘The concept of power’, </a:t>
            </a:r>
            <a:r>
              <a:rPr i="1" lang="en-GB" sz="1800">
                <a:latin typeface="Open Sans"/>
                <a:ea typeface="Open Sans"/>
                <a:cs typeface="Open Sans"/>
                <a:sym typeface="Open Sans"/>
              </a:rPr>
              <a:t>Behavioural Science</a:t>
            </a:r>
            <a:r>
              <a:rPr lang="en-GB" sz="1800">
                <a:latin typeface="Open Sans"/>
                <a:ea typeface="Open Sans"/>
                <a:cs typeface="Open Sans"/>
                <a:sym typeface="Open Sans"/>
              </a:rPr>
              <a:t>, vol. 2, no. 3, pp. 201–15.</a:t>
            </a:r>
            <a:endParaRPr/>
          </a:p>
          <a:p>
            <a:pPr indent="-285750" lvl="0" marL="285750" rtl="0" algn="l">
              <a:lnSpc>
                <a:spcPct val="90000"/>
              </a:lnSpc>
              <a:spcBef>
                <a:spcPts val="1000"/>
              </a:spcBef>
              <a:spcAft>
                <a:spcPts val="0"/>
              </a:spcAft>
              <a:buSzPts val="2400"/>
              <a:buFont typeface="Arial"/>
              <a:buChar char="•"/>
            </a:pPr>
            <a:r>
              <a:rPr lang="en-GB" sz="1800">
                <a:latin typeface="Open Sans"/>
                <a:ea typeface="Open Sans"/>
                <a:cs typeface="Open Sans"/>
                <a:sym typeface="Open Sans"/>
              </a:rPr>
              <a:t>Lasswell, H. (1936) </a:t>
            </a:r>
            <a:r>
              <a:rPr i="1" lang="en-GB" sz="1800">
                <a:latin typeface="Open Sans"/>
                <a:ea typeface="Open Sans"/>
                <a:cs typeface="Open Sans"/>
                <a:sym typeface="Open Sans"/>
              </a:rPr>
              <a:t>Politics: Who Gets What, When, How</a:t>
            </a:r>
            <a:r>
              <a:rPr lang="en-GB" sz="1800">
                <a:latin typeface="Open Sans"/>
                <a:ea typeface="Open Sans"/>
                <a:cs typeface="Open Sans"/>
                <a:sym typeface="Open Sans"/>
              </a:rPr>
              <a:t>, London, Whittlesey House.</a:t>
            </a:r>
            <a:endParaRPr/>
          </a:p>
          <a:p>
            <a:pPr indent="-285750" lvl="0" marL="285750" rtl="0" algn="l">
              <a:lnSpc>
                <a:spcPct val="90000"/>
              </a:lnSpc>
              <a:spcBef>
                <a:spcPts val="1000"/>
              </a:spcBef>
              <a:spcAft>
                <a:spcPts val="0"/>
              </a:spcAft>
              <a:buSzPts val="2400"/>
              <a:buFont typeface="Arial"/>
              <a:buChar char="•"/>
            </a:pPr>
            <a:r>
              <a:rPr lang="en-GB" sz="1800">
                <a:latin typeface="Open Sans"/>
                <a:ea typeface="Open Sans"/>
                <a:cs typeface="Open Sans"/>
                <a:sym typeface="Open Sans"/>
              </a:rPr>
              <a:t>Heywood, A. (1997) </a:t>
            </a:r>
            <a:r>
              <a:rPr i="1" lang="en-GB" sz="1800">
                <a:latin typeface="Open Sans"/>
                <a:ea typeface="Open Sans"/>
                <a:cs typeface="Open Sans"/>
                <a:sym typeface="Open Sans"/>
              </a:rPr>
              <a:t>Politics</a:t>
            </a:r>
            <a:r>
              <a:rPr lang="en-GB" sz="1800">
                <a:latin typeface="Open Sans"/>
                <a:ea typeface="Open Sans"/>
                <a:cs typeface="Open Sans"/>
                <a:sym typeface="Open Sans"/>
              </a:rPr>
              <a:t>, Basingstoke, UK: Macmillan.</a:t>
            </a:r>
            <a:endParaRPr/>
          </a:p>
          <a:p>
            <a:pPr indent="-285750" lvl="0" marL="285750" rtl="0" algn="l">
              <a:lnSpc>
                <a:spcPct val="90000"/>
              </a:lnSpc>
              <a:spcBef>
                <a:spcPts val="1000"/>
              </a:spcBef>
              <a:spcAft>
                <a:spcPts val="0"/>
              </a:spcAft>
              <a:buSzPts val="2400"/>
              <a:buFont typeface="Arial"/>
              <a:buChar char="•"/>
            </a:pPr>
            <a:r>
              <a:rPr lang="en-GB" sz="1800">
                <a:latin typeface="Open Sans"/>
                <a:ea typeface="Open Sans"/>
                <a:cs typeface="Open Sans"/>
                <a:sym typeface="Open Sans"/>
              </a:rPr>
              <a:t>Caporaso, J. and Levine, D. (1992) </a:t>
            </a:r>
            <a:r>
              <a:rPr i="1" lang="en-GB" sz="1800">
                <a:latin typeface="Open Sans"/>
                <a:ea typeface="Open Sans"/>
                <a:cs typeface="Open Sans"/>
                <a:sym typeface="Open Sans"/>
              </a:rPr>
              <a:t>Theories of Political Economy</a:t>
            </a:r>
            <a:r>
              <a:rPr lang="en-GB" sz="1800">
                <a:latin typeface="Open Sans"/>
                <a:ea typeface="Open Sans"/>
                <a:cs typeface="Open Sans"/>
                <a:sym typeface="Open Sans"/>
              </a:rPr>
              <a:t>, Cambridge: Cambridge University Press.</a:t>
            </a:r>
            <a:endParaRPr/>
          </a:p>
        </p:txBody>
      </p:sp>
      <p:sp>
        <p:nvSpPr>
          <p:cNvPr id="207" name="Google Shape;207;p1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213" name="Google Shape;213;p14"/>
          <p:cNvSpPr txBox="1"/>
          <p:nvPr/>
        </p:nvSpPr>
        <p:spPr>
          <a:xfrm>
            <a:off x="4232564" y="810018"/>
            <a:ext cx="3727269"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3">
                  <a:extLst>
                    <a:ext uri="{A12FA001-AC4F-418D-AE19-62706E023703}">
                      <ahyp:hlinkClr val="tx"/>
                    </a:ext>
                  </a:extLst>
                </a:hlinkClick>
              </a:rPr>
              <a:t>@ResearchCcg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4">
                  <a:extLst>
                    <a:ext uri="{A12FA001-AC4F-418D-AE19-62706E023703}">
                      <ahyp:hlinkClr val="tx"/>
                    </a:ext>
                  </a:extLst>
                </a:hlinkClick>
              </a:rPr>
              <a:t>@ResearchCCG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5">
                  <a:extLst>
                    <a:ext uri="{A12FA001-AC4F-418D-AE19-62706E023703}">
                      <ahyp:hlinkClr val="tx"/>
                    </a:ext>
                  </a:extLst>
                </a:hlinkClick>
              </a:rPr>
              <a:t>@research_ccg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6">
                  <a:extLst>
                    <a:ext uri="{A12FA001-AC4F-418D-AE19-62706E023703}">
                      <ahyp:hlinkClr val="tx"/>
                    </a:ext>
                  </a:extLst>
                </a:hlinkClick>
              </a:rPr>
              <a:t>Climate Compatible Growth 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dk1"/>
              </a:solidFill>
              <a:latin typeface="Open Sans"/>
              <a:ea typeface="Open Sans"/>
              <a:cs typeface="Open Sans"/>
              <a:sym typeface="Open Sans"/>
            </a:endParaRPr>
          </a:p>
          <a:p>
            <a:pPr indent="0" lvl="0" marL="0" marR="0" rtl="0" algn="ctr">
              <a:spcBef>
                <a:spcPts val="0"/>
              </a:spcBef>
              <a:spcAft>
                <a:spcPts val="0"/>
              </a:spcAft>
              <a:buNone/>
            </a:pPr>
            <a:br>
              <a:rPr lang="en-GB" sz="1400">
                <a:solidFill>
                  <a:schemeClr val="dk1"/>
                </a:solidFill>
                <a:latin typeface="Arial"/>
                <a:ea typeface="Arial"/>
                <a:cs typeface="Arial"/>
                <a:sym typeface="Arial"/>
              </a:rPr>
            </a:br>
            <a:r>
              <a:rPr b="1" lang="en-GB" sz="1400" u="sng">
                <a:solidFill>
                  <a:schemeClr val="lt1"/>
                </a:solidFill>
                <a:latin typeface="Open Sans"/>
                <a:ea typeface="Open Sans"/>
                <a:cs typeface="Open Sans"/>
                <a:sym typeface="Open Sans"/>
                <a:hlinkClick r:id="rId7">
                  <a:extLst>
                    <a:ext uri="{A12FA001-AC4F-418D-AE19-62706E023703}">
                      <ahyp:hlinkClr val="tx"/>
                    </a:ext>
                  </a:extLst>
                </a:hlinkClick>
              </a:rPr>
              <a:t>#CCG – Climate Compatible Growth</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8">
                  <a:extLst>
                    <a:ext uri="{A12FA001-AC4F-418D-AE19-62706E023703}">
                      <ahyp:hlinkClr val="tx"/>
                    </a:ext>
                  </a:extLst>
                </a:hlinkClick>
              </a:rPr>
              <a:t>ccg@lboro.ac.uk</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p:txBody>
      </p:sp>
      <p:pic>
        <p:nvPicPr>
          <p:cNvPr descr="Icon&#10;&#10;Description automatically generated" id="214" name="Google Shape;214;p14"/>
          <p:cNvPicPr preferRelativeResize="0"/>
          <p:nvPr/>
        </p:nvPicPr>
        <p:blipFill rotWithShape="1">
          <a:blip r:embed="rId9">
            <a:alphaModFix/>
          </a:blip>
          <a:srcRect b="0" l="0" r="0" t="0"/>
          <a:stretch/>
        </p:blipFill>
        <p:spPr>
          <a:xfrm>
            <a:off x="5779655" y="3184544"/>
            <a:ext cx="632873" cy="632873"/>
          </a:xfrm>
          <a:prstGeom prst="rect">
            <a:avLst/>
          </a:prstGeom>
          <a:noFill/>
          <a:ln>
            <a:noFill/>
          </a:ln>
        </p:spPr>
      </p:pic>
      <p:pic>
        <p:nvPicPr>
          <p:cNvPr descr="Icon&#10;&#10;Description automatically generated" id="215" name="Google Shape;215;p14"/>
          <p:cNvPicPr preferRelativeResize="0"/>
          <p:nvPr/>
        </p:nvPicPr>
        <p:blipFill rotWithShape="1">
          <a:blip r:embed="rId10">
            <a:alphaModFix/>
          </a:blip>
          <a:srcRect b="0" l="0" r="0" t="0"/>
          <a:stretch/>
        </p:blipFill>
        <p:spPr>
          <a:xfrm>
            <a:off x="5779655" y="1263681"/>
            <a:ext cx="632873" cy="632873"/>
          </a:xfrm>
          <a:prstGeom prst="rect">
            <a:avLst/>
          </a:prstGeom>
          <a:noFill/>
          <a:ln>
            <a:noFill/>
          </a:ln>
        </p:spPr>
      </p:pic>
      <p:pic>
        <p:nvPicPr>
          <p:cNvPr descr="Icon&#10;&#10;Description automatically generated" id="216" name="Google Shape;216;p14"/>
          <p:cNvPicPr preferRelativeResize="0"/>
          <p:nvPr/>
        </p:nvPicPr>
        <p:blipFill rotWithShape="1">
          <a:blip r:embed="rId11">
            <a:alphaModFix/>
          </a:blip>
          <a:srcRect b="0" l="0" r="0" t="0"/>
          <a:stretch/>
        </p:blipFill>
        <p:spPr>
          <a:xfrm>
            <a:off x="5779655" y="2542332"/>
            <a:ext cx="632873" cy="632873"/>
          </a:xfrm>
          <a:prstGeom prst="rect">
            <a:avLst/>
          </a:prstGeom>
          <a:noFill/>
          <a:ln>
            <a:noFill/>
          </a:ln>
        </p:spPr>
      </p:pic>
      <p:pic>
        <p:nvPicPr>
          <p:cNvPr descr="Icon&#10;&#10;Description automatically generated" id="217" name="Google Shape;217;p14"/>
          <p:cNvPicPr preferRelativeResize="0"/>
          <p:nvPr/>
        </p:nvPicPr>
        <p:blipFill rotWithShape="1">
          <a:blip r:embed="rId12">
            <a:alphaModFix/>
          </a:blip>
          <a:srcRect b="0" l="0" r="0" t="0"/>
          <a:stretch/>
        </p:blipFill>
        <p:spPr>
          <a:xfrm>
            <a:off x="5779655" y="1900120"/>
            <a:ext cx="632873" cy="632873"/>
          </a:xfrm>
          <a:prstGeom prst="rect">
            <a:avLst/>
          </a:prstGeom>
          <a:noFill/>
          <a:ln>
            <a:noFill/>
          </a:ln>
        </p:spPr>
      </p:pic>
      <p:pic>
        <p:nvPicPr>
          <p:cNvPr descr="Icon&#10;&#10;Description automatically generated" id="218" name="Google Shape;218;p14"/>
          <p:cNvPicPr preferRelativeResize="0"/>
          <p:nvPr/>
        </p:nvPicPr>
        <p:blipFill rotWithShape="1">
          <a:blip r:embed="rId13">
            <a:alphaModFix/>
          </a:blip>
          <a:srcRect b="0" l="0" r="0" t="0"/>
          <a:stretch/>
        </p:blipFill>
        <p:spPr>
          <a:xfrm>
            <a:off x="5779655" y="3826756"/>
            <a:ext cx="638175" cy="638175"/>
          </a:xfrm>
          <a:prstGeom prst="rect">
            <a:avLst/>
          </a:prstGeom>
          <a:noFill/>
          <a:ln>
            <a:noFill/>
          </a:ln>
        </p:spPr>
      </p:pic>
      <p:grpSp>
        <p:nvGrpSpPr>
          <p:cNvPr id="219" name="Google Shape;219;p14"/>
          <p:cNvGrpSpPr/>
          <p:nvPr/>
        </p:nvGrpSpPr>
        <p:grpSpPr>
          <a:xfrm>
            <a:off x="9506924" y="4559900"/>
            <a:ext cx="1877504" cy="558800"/>
            <a:chOff x="929196" y="5461000"/>
            <a:chExt cx="1877504" cy="558800"/>
          </a:xfrm>
        </p:grpSpPr>
        <p:sp>
          <p:nvSpPr>
            <p:cNvPr id="220" name="Google Shape;220;p14">
              <a:hlinkClick r:id="rId14"/>
            </p:cNvPr>
            <p:cNvSpPr/>
            <p:nvPr/>
          </p:nvSpPr>
          <p:spPr>
            <a:xfrm>
              <a:off x="929196" y="5461000"/>
              <a:ext cx="1877504" cy="558800"/>
            </a:xfrm>
            <a:prstGeom prst="roundRect">
              <a:avLst>
                <a:gd fmla="val 16667" name="adj"/>
              </a:avLst>
            </a:prstGeom>
            <a:solidFill>
              <a:schemeClr val="accent1"/>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14"/>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Take Quiz</a:t>
              </a:r>
              <a:endParaRPr/>
            </a:p>
          </p:txBody>
        </p:sp>
        <p:sp>
          <p:nvSpPr>
            <p:cNvPr id="222" name="Google Shape;222;p14">
              <a:hlinkClick r:id="rId1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23" name="Google Shape;223;p14"/>
          <p:cNvPicPr preferRelativeResize="0"/>
          <p:nvPr/>
        </p:nvPicPr>
        <p:blipFill rotWithShape="1">
          <a:blip r:embed="rId16">
            <a:alphaModFix/>
          </a:blip>
          <a:srcRect b="0" l="0" r="0" t="0"/>
          <a:stretch/>
        </p:blipFill>
        <p:spPr>
          <a:xfrm>
            <a:off x="5779655" y="4432931"/>
            <a:ext cx="638175" cy="638175"/>
          </a:xfrm>
          <a:prstGeom prst="rect">
            <a:avLst/>
          </a:prstGeom>
          <a:noFill/>
          <a:ln>
            <a:noFill/>
          </a:ln>
        </p:spPr>
      </p:pic>
      <p:sp>
        <p:nvSpPr>
          <p:cNvPr id="224" name="Google Shape;224;p14"/>
          <p:cNvSpPr txBox="1"/>
          <p:nvPr/>
        </p:nvSpPr>
        <p:spPr>
          <a:xfrm>
            <a:off x="0" y="5702011"/>
            <a:ext cx="119183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u="sng">
                <a:solidFill>
                  <a:schemeClr val="lt1"/>
                </a:solidFill>
                <a:latin typeface="Open Sans"/>
                <a:ea typeface="Open Sans"/>
                <a:cs typeface="Open Sans"/>
                <a:sym typeface="Open Sans"/>
                <a:hlinkClick r:id="rId17">
                  <a:extLst>
                    <a:ext uri="{A12FA001-AC4F-418D-AE19-62706E023703}">
                      <ahyp:hlinkClr val="tx"/>
                    </a:ext>
                  </a:extLst>
                </a:hlinkClick>
              </a:rPr>
              <a:t>www.climatecompatiblegrowth.com</a:t>
            </a:r>
            <a:endParaRPr b="1" sz="2400">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Graphical user interface, text" id="229" name="Google Shape;22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0" name="Google Shape;230;p15"/>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en-GB" sz="4000">
                <a:latin typeface="Open Sans"/>
                <a:ea typeface="Open Sans"/>
                <a:cs typeface="Open Sans"/>
                <a:sym typeface="Open Sans"/>
              </a:rPr>
              <a:t>Lecture 4: Learning outcomes</a:t>
            </a:r>
            <a:endParaRPr/>
          </a:p>
        </p:txBody>
      </p:sp>
      <p:sp>
        <p:nvSpPr>
          <p:cNvPr id="89" name="Google Shape;89;p2"/>
          <p:cNvSpPr txBox="1"/>
          <p:nvPr>
            <p:ph idx="1" type="body"/>
          </p:nvPr>
        </p:nvSpPr>
        <p:spPr>
          <a:xfrm>
            <a:off x="834081" y="2131383"/>
            <a:ext cx="6607243" cy="3544203"/>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ILO1. </a:t>
            </a:r>
            <a:r>
              <a:rPr lang="en-GB" sz="2000"/>
              <a:t>Understand the concept of ‘thinking politically’ in the context of systems modelling.</a:t>
            </a:r>
            <a:endParaRPr/>
          </a:p>
          <a:p>
            <a:pPr indent="0" lvl="0" marL="0" rtl="0" algn="l">
              <a:lnSpc>
                <a:spcPct val="90000"/>
              </a:lnSpc>
              <a:spcBef>
                <a:spcPts val="1000"/>
              </a:spcBef>
              <a:spcAft>
                <a:spcPts val="0"/>
              </a:spcAft>
              <a:buNone/>
            </a:pPr>
            <a:r>
              <a:rPr lang="en-GB"/>
              <a:t>ILO2. Define </a:t>
            </a:r>
            <a:r>
              <a:rPr lang="en-GB" sz="2000"/>
              <a:t>‘politics’ and the factors that drive the politics of policymaking</a:t>
            </a:r>
            <a:endParaRPr/>
          </a:p>
          <a:p>
            <a:pPr indent="0" lvl="0" marL="0" rtl="0" algn="l">
              <a:lnSpc>
                <a:spcPct val="90000"/>
              </a:lnSpc>
              <a:spcBef>
                <a:spcPts val="1000"/>
              </a:spcBef>
              <a:spcAft>
                <a:spcPts val="0"/>
              </a:spcAft>
              <a:buNone/>
            </a:pPr>
            <a:r>
              <a:rPr lang="en-GB"/>
              <a:t>ILO3. </a:t>
            </a:r>
            <a:r>
              <a:rPr lang="en-GB" sz="2000"/>
              <a:t>Introduce to the concept of political economy.</a:t>
            </a:r>
            <a:endParaRPr/>
          </a:p>
          <a:p>
            <a:pPr indent="0" lvl="0" marL="0" rtl="0" algn="l">
              <a:lnSpc>
                <a:spcPct val="90000"/>
              </a:lnSpc>
              <a:spcBef>
                <a:spcPts val="1000"/>
              </a:spcBef>
              <a:spcAft>
                <a:spcPts val="0"/>
              </a:spcAft>
              <a:buNone/>
            </a:pPr>
            <a:r>
              <a:rPr lang="en-GB"/>
              <a:t>ILO4. E</a:t>
            </a:r>
            <a:r>
              <a:rPr lang="en-GB" sz="2000"/>
              <a:t>xplore the relationship between policy, politics and political economy.</a:t>
            </a:r>
            <a:endParaRPr/>
          </a:p>
          <a:p>
            <a:pPr indent="0" lvl="0" marL="0" rtl="0" algn="l">
              <a:lnSpc>
                <a:spcPct val="90000"/>
              </a:lnSpc>
              <a:spcBef>
                <a:spcPts val="1000"/>
              </a:spcBef>
              <a:spcAft>
                <a:spcPts val="0"/>
              </a:spcAft>
              <a:buNone/>
            </a:pPr>
            <a:r>
              <a:rPr lang="en-GB" sz="2000"/>
              <a:t>ILO5. </a:t>
            </a:r>
            <a:r>
              <a:rPr lang="en-GB"/>
              <a:t>Start to explain </a:t>
            </a:r>
            <a:r>
              <a:rPr lang="en-GB" sz="2000"/>
              <a:t>what role political economy can play in modelling (as an analytical too). </a:t>
            </a:r>
            <a:endParaRPr/>
          </a:p>
          <a:p>
            <a:pPr indent="0" lvl="0" marL="0" rtl="0" algn="l">
              <a:lnSpc>
                <a:spcPct val="90000"/>
              </a:lnSpc>
              <a:spcBef>
                <a:spcPts val="1000"/>
              </a:spcBef>
              <a:spcAft>
                <a:spcPts val="0"/>
              </a:spcAft>
              <a:buNone/>
            </a:pPr>
            <a:r>
              <a:t/>
            </a:r>
            <a:endParaRPr/>
          </a:p>
        </p:txBody>
      </p:sp>
      <p:sp>
        <p:nvSpPr>
          <p:cNvPr id="90" name="Google Shape;90;p2"/>
          <p:cNvSpPr txBox="1"/>
          <p:nvPr>
            <p:ph idx="2" type="body"/>
          </p:nvPr>
        </p:nvSpPr>
        <p:spPr>
          <a:xfrm>
            <a:off x="834081" y="1321595"/>
            <a:ext cx="7095974"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a:latin typeface="Open Sans"/>
                <a:ea typeface="Open Sans"/>
                <a:cs typeface="Open Sans"/>
                <a:sym typeface="Open Sans"/>
              </a:rPr>
              <a:t>By the end of this lecture, you will be able to:</a:t>
            </a:r>
            <a:endParaRPr/>
          </a:p>
        </p:txBody>
      </p:sp>
      <p:sp>
        <p:nvSpPr>
          <p:cNvPr id="91" name="Google Shape;91;p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98" name="Google Shape;98;p3"/>
          <p:cNvSpPr txBox="1"/>
          <p:nvPr>
            <p:ph idx="1" type="body"/>
          </p:nvPr>
        </p:nvSpPr>
        <p:spPr>
          <a:xfrm>
            <a:off x="834081" y="1626887"/>
            <a:ext cx="6839607" cy="2818990"/>
          </a:xfrm>
          <a:prstGeom prst="rect">
            <a:avLst/>
          </a:prstGeom>
          <a:noFill/>
          <a:ln>
            <a:noFill/>
          </a:ln>
        </p:spPr>
        <p:txBody>
          <a:bodyPr anchorCtr="0" anchor="t" bIns="90000" lIns="90000" spcFirstLastPara="1" rIns="91425" wrap="square" tIns="36000">
            <a:noAutofit/>
          </a:bodyPr>
          <a:lstStyle/>
          <a:p>
            <a:pPr indent="-342900" lvl="0" marL="342900" rtl="0" algn="l">
              <a:lnSpc>
                <a:spcPct val="90000"/>
              </a:lnSpc>
              <a:spcBef>
                <a:spcPts val="0"/>
              </a:spcBef>
              <a:spcAft>
                <a:spcPts val="0"/>
              </a:spcAft>
              <a:buSzPts val="2000"/>
              <a:buFont typeface="Arial"/>
              <a:buChar char="•"/>
            </a:pPr>
            <a:r>
              <a:rPr lang="en-GB"/>
              <a:t>Policymaking involves allocating resources through negotiations and consultations.</a:t>
            </a:r>
            <a:endParaRPr/>
          </a:p>
          <a:p>
            <a:pPr indent="-342900" lvl="0" marL="342900" rtl="0" algn="l">
              <a:lnSpc>
                <a:spcPct val="90000"/>
              </a:lnSpc>
              <a:spcBef>
                <a:spcPts val="1000"/>
              </a:spcBef>
              <a:spcAft>
                <a:spcPts val="0"/>
              </a:spcAft>
              <a:buSzPts val="2000"/>
              <a:buFont typeface="Arial"/>
              <a:buChar char="•"/>
            </a:pPr>
            <a:r>
              <a:rPr lang="en-GB"/>
              <a:t>Technical accuracy is not the only factor driving policy debates; political and economic considerations also play a role.</a:t>
            </a:r>
            <a:endParaRPr/>
          </a:p>
          <a:p>
            <a:pPr indent="-342900" lvl="0" marL="342900" rtl="0" algn="l">
              <a:lnSpc>
                <a:spcPct val="90000"/>
              </a:lnSpc>
              <a:spcBef>
                <a:spcPts val="1000"/>
              </a:spcBef>
              <a:spcAft>
                <a:spcPts val="0"/>
              </a:spcAft>
              <a:buSzPts val="2000"/>
              <a:buFont typeface="Arial"/>
              <a:buChar char="•"/>
            </a:pPr>
            <a:r>
              <a:rPr lang="en-GB"/>
              <a:t>While systems modelling is important in the science-policy interface, non-scientific and political factors can constrain decision making.</a:t>
            </a:r>
            <a:endParaRPr/>
          </a:p>
        </p:txBody>
      </p:sp>
      <p:sp>
        <p:nvSpPr>
          <p:cNvPr id="99" name="Google Shape;99;p3"/>
          <p:cNvSpPr txBox="1"/>
          <p:nvPr>
            <p:ph idx="2" type="body"/>
          </p:nvPr>
        </p:nvSpPr>
        <p:spPr>
          <a:xfrm>
            <a:off x="833438" y="636588"/>
            <a:ext cx="5183187" cy="604837"/>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4.1 Recap from Lecture 3</a:t>
            </a:r>
            <a:endParaRPr/>
          </a:p>
        </p:txBody>
      </p:sp>
      <p:sp>
        <p:nvSpPr>
          <p:cNvPr id="100" name="Google Shape;100;p3"/>
          <p:cNvSpPr/>
          <p:nvPr/>
        </p:nvSpPr>
        <p:spPr>
          <a:xfrm>
            <a:off x="8699500" y="2854821"/>
            <a:ext cx="3098800" cy="3182112"/>
          </a:xfrm>
          <a:custGeom>
            <a:rect b="b" l="l" r="r" t="t"/>
            <a:pathLst>
              <a:path extrusionOk="0" h="11693" w="11693">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rgbClr val="FAC8D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 name="Google Shape;101;p3"/>
          <p:cNvSpPr/>
          <p:nvPr/>
        </p:nvSpPr>
        <p:spPr>
          <a:xfrm>
            <a:off x="8544911" y="636588"/>
            <a:ext cx="3098800" cy="3182112"/>
          </a:xfrm>
          <a:custGeom>
            <a:rect b="b" l="l" r="r" t="t"/>
            <a:pathLst>
              <a:path extrusionOk="0" h="11693" w="11693">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1" type="body"/>
          </p:nvPr>
        </p:nvSpPr>
        <p:spPr>
          <a:xfrm>
            <a:off x="834080" y="1563332"/>
            <a:ext cx="6623009" cy="3912415"/>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The term "thinking politically" has its roots in political science and was first introduced in 1990s.</a:t>
            </a:r>
            <a:endParaRPr/>
          </a:p>
          <a:p>
            <a:pPr indent="0" lvl="0" marL="0" rtl="0" algn="l">
              <a:lnSpc>
                <a:spcPct val="90000"/>
              </a:lnSpc>
              <a:spcBef>
                <a:spcPts val="1000"/>
              </a:spcBef>
              <a:spcAft>
                <a:spcPts val="0"/>
              </a:spcAft>
              <a:buNone/>
            </a:pPr>
            <a:r>
              <a:rPr lang="en-GB"/>
              <a:t>It is used to argue that political actors and policymakers cannot be separated from the social and political contexts in which they operate, </a:t>
            </a:r>
            <a:endParaRPr/>
          </a:p>
          <a:p>
            <a:pPr indent="0" lvl="0" marL="0" rtl="0" algn="l">
              <a:lnSpc>
                <a:spcPct val="90000"/>
              </a:lnSpc>
              <a:spcBef>
                <a:spcPts val="1000"/>
              </a:spcBef>
              <a:spcAft>
                <a:spcPts val="0"/>
              </a:spcAft>
              <a:buNone/>
            </a:pPr>
            <a:r>
              <a:rPr lang="en-GB"/>
              <a:t>and therefore, the analysis of politics and policymaking must take into account non-technical factors such as power, interests, values, and ideology. </a:t>
            </a:r>
            <a:endParaRPr/>
          </a:p>
          <a:p>
            <a:pPr indent="0" lvl="0" marL="0" rtl="0" algn="l">
              <a:lnSpc>
                <a:spcPct val="90000"/>
              </a:lnSpc>
              <a:spcBef>
                <a:spcPts val="1000"/>
              </a:spcBef>
              <a:spcAft>
                <a:spcPts val="0"/>
              </a:spcAft>
              <a:buNone/>
            </a:pPr>
            <a:r>
              <a:rPr lang="en-GB"/>
              <a:t>The concept has since been adopted and applied in various fields, including energy systems modelling.</a:t>
            </a:r>
            <a:endParaRPr/>
          </a:p>
        </p:txBody>
      </p:sp>
      <p:sp>
        <p:nvSpPr>
          <p:cNvPr id="108" name="Google Shape;108;p4"/>
          <p:cNvSpPr txBox="1"/>
          <p:nvPr>
            <p:ph idx="2" type="body"/>
          </p:nvPr>
        </p:nvSpPr>
        <p:spPr>
          <a:xfrm>
            <a:off x="834081" y="797160"/>
            <a:ext cx="6843726"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sz="2400">
                <a:latin typeface="Open Sans"/>
                <a:ea typeface="Open Sans"/>
                <a:cs typeface="Open Sans"/>
                <a:sym typeface="Open Sans"/>
              </a:rPr>
              <a:t>4.1. thinking politically in modelling</a:t>
            </a:r>
            <a:endParaRPr/>
          </a:p>
        </p:txBody>
      </p:sp>
      <p:sp>
        <p:nvSpPr>
          <p:cNvPr id="109" name="Google Shape;109;p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110" name="Google Shape;110;p4"/>
          <p:cNvPicPr preferRelativeResize="0"/>
          <p:nvPr/>
        </p:nvPicPr>
        <p:blipFill rotWithShape="1">
          <a:blip r:embed="rId3">
            <a:alphaModFix/>
          </a:blip>
          <a:srcRect b="0" l="0" r="0" t="0"/>
          <a:stretch/>
        </p:blipFill>
        <p:spPr>
          <a:xfrm>
            <a:off x="7788166" y="1099578"/>
            <a:ext cx="3884010" cy="4286326"/>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1" type="body"/>
          </p:nvPr>
        </p:nvSpPr>
        <p:spPr>
          <a:xfrm>
            <a:off x="834080" y="1563332"/>
            <a:ext cx="6623009" cy="3912415"/>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In systems modelling this means considering the political context in which the model is being developed and utilised. </a:t>
            </a:r>
            <a:endParaRPr/>
          </a:p>
          <a:p>
            <a:pPr indent="0" lvl="0" marL="0" rtl="0" algn="l">
              <a:lnSpc>
                <a:spcPct val="90000"/>
              </a:lnSpc>
              <a:spcBef>
                <a:spcPts val="1000"/>
              </a:spcBef>
              <a:spcAft>
                <a:spcPts val="0"/>
              </a:spcAft>
              <a:buNone/>
            </a:pPr>
            <a:r>
              <a:rPr lang="en-GB"/>
              <a:t>Modellers should think politically because decision-making is not solely driven by technical considerations, but also by political and economic factors. </a:t>
            </a:r>
            <a:endParaRPr/>
          </a:p>
          <a:p>
            <a:pPr indent="0" lvl="0" marL="0" rtl="0" algn="l">
              <a:lnSpc>
                <a:spcPct val="90000"/>
              </a:lnSpc>
              <a:spcBef>
                <a:spcPts val="1000"/>
              </a:spcBef>
              <a:spcAft>
                <a:spcPts val="0"/>
              </a:spcAft>
              <a:buNone/>
            </a:pPr>
            <a:r>
              <a:rPr lang="en-GB"/>
              <a:t>Doing so can help: </a:t>
            </a:r>
            <a:endParaRPr/>
          </a:p>
          <a:p>
            <a:pPr indent="-342900" lvl="0" marL="342900" rtl="0" algn="l">
              <a:lnSpc>
                <a:spcPct val="90000"/>
              </a:lnSpc>
              <a:spcBef>
                <a:spcPts val="1000"/>
              </a:spcBef>
              <a:spcAft>
                <a:spcPts val="0"/>
              </a:spcAft>
              <a:buSzPts val="2000"/>
              <a:buFont typeface="Arial"/>
              <a:buChar char="•"/>
            </a:pPr>
            <a:r>
              <a:rPr lang="en-GB"/>
              <a:t>identify potential obstacles and opportunities and</a:t>
            </a:r>
            <a:endParaRPr/>
          </a:p>
          <a:p>
            <a:pPr indent="-342900" lvl="0" marL="342900" rtl="0" algn="l">
              <a:lnSpc>
                <a:spcPct val="90000"/>
              </a:lnSpc>
              <a:spcBef>
                <a:spcPts val="1000"/>
              </a:spcBef>
              <a:spcAft>
                <a:spcPts val="0"/>
              </a:spcAft>
              <a:buSzPts val="2000"/>
              <a:buFont typeface="Arial"/>
              <a:buChar char="•"/>
            </a:pPr>
            <a:r>
              <a:rPr lang="en-GB"/>
              <a:t>ensure models are relevant and effective in informing policy decisions. </a:t>
            </a:r>
            <a:endParaRPr/>
          </a:p>
        </p:txBody>
      </p:sp>
      <p:sp>
        <p:nvSpPr>
          <p:cNvPr id="117" name="Google Shape;117;p5"/>
          <p:cNvSpPr txBox="1"/>
          <p:nvPr>
            <p:ph idx="2" type="body"/>
          </p:nvPr>
        </p:nvSpPr>
        <p:spPr>
          <a:xfrm>
            <a:off x="834081" y="797160"/>
            <a:ext cx="6843726"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sz="2400">
                <a:latin typeface="Open Sans"/>
                <a:ea typeface="Open Sans"/>
                <a:cs typeface="Open Sans"/>
                <a:sym typeface="Open Sans"/>
              </a:rPr>
              <a:t>4.1 thinking politically in modelling</a:t>
            </a:r>
            <a:endParaRPr/>
          </a:p>
        </p:txBody>
      </p:sp>
      <p:sp>
        <p:nvSpPr>
          <p:cNvPr id="118" name="Google Shape;118;p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119" name="Google Shape;119;p5"/>
          <p:cNvPicPr preferRelativeResize="0"/>
          <p:nvPr/>
        </p:nvPicPr>
        <p:blipFill rotWithShape="1">
          <a:blip r:embed="rId3">
            <a:alphaModFix/>
          </a:blip>
          <a:srcRect b="0" l="0" r="0" t="0"/>
          <a:stretch/>
        </p:blipFill>
        <p:spPr>
          <a:xfrm>
            <a:off x="7677808" y="1198179"/>
            <a:ext cx="3876074" cy="4277568"/>
          </a:xfrm>
          <a:prstGeom prst="ellipse">
            <a:avLst/>
          </a:prstGeom>
          <a:solidFill>
            <a:srgbClr val="DDE7FF"/>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idx="1" type="body"/>
          </p:nvPr>
        </p:nvSpPr>
        <p:spPr>
          <a:xfrm>
            <a:off x="834081" y="1606947"/>
            <a:ext cx="7300925" cy="4639469"/>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sz="2000"/>
              <a:t>There are many definitions of politics. </a:t>
            </a:r>
            <a:r>
              <a:rPr lang="en-GB"/>
              <a:t>S</a:t>
            </a:r>
            <a:r>
              <a:rPr lang="en-GB" sz="2000"/>
              <a:t>ome of the common and relevant definitions include:</a:t>
            </a:r>
            <a:endParaRPr/>
          </a:p>
          <a:p>
            <a:pPr indent="-342900" lvl="0" marL="342900" rtl="0" algn="l">
              <a:lnSpc>
                <a:spcPct val="90000"/>
              </a:lnSpc>
              <a:spcBef>
                <a:spcPts val="1000"/>
              </a:spcBef>
              <a:spcAft>
                <a:spcPts val="0"/>
              </a:spcAft>
              <a:buSzPts val="2000"/>
              <a:buFont typeface="Arial"/>
              <a:buChar char="•"/>
            </a:pPr>
            <a:r>
              <a:rPr lang="en-GB">
                <a:solidFill>
                  <a:schemeClr val="accent5"/>
                </a:solidFill>
              </a:rPr>
              <a:t>The art of government </a:t>
            </a:r>
            <a:r>
              <a:rPr lang="en-GB"/>
              <a:t>or the process of making decisions that affect the governance of a society.</a:t>
            </a:r>
            <a:endParaRPr/>
          </a:p>
          <a:p>
            <a:pPr indent="-342900" lvl="0" marL="342900" rtl="0" algn="l">
              <a:lnSpc>
                <a:spcPct val="90000"/>
              </a:lnSpc>
              <a:spcBef>
                <a:spcPts val="1000"/>
              </a:spcBef>
              <a:spcAft>
                <a:spcPts val="0"/>
              </a:spcAft>
              <a:buSzPts val="2000"/>
              <a:buFont typeface="Arial"/>
              <a:buChar char="•"/>
            </a:pPr>
            <a:r>
              <a:rPr lang="en-GB"/>
              <a:t>The distribution of power and resources and </a:t>
            </a:r>
            <a:r>
              <a:rPr lang="en-GB">
                <a:solidFill>
                  <a:schemeClr val="accent5"/>
                </a:solidFill>
              </a:rPr>
              <a:t>the struggle over who gets what, when, and how.</a:t>
            </a:r>
            <a:r>
              <a:rPr lang="en-GB"/>
              <a:t> </a:t>
            </a:r>
            <a:endParaRPr/>
          </a:p>
          <a:p>
            <a:pPr indent="-342900" lvl="0" marL="342900" rtl="0" algn="l">
              <a:lnSpc>
                <a:spcPct val="90000"/>
              </a:lnSpc>
              <a:spcBef>
                <a:spcPts val="1000"/>
              </a:spcBef>
              <a:spcAft>
                <a:spcPts val="0"/>
              </a:spcAft>
              <a:buSzPts val="2000"/>
              <a:buFont typeface="Arial"/>
              <a:buChar char="•"/>
            </a:pPr>
            <a:r>
              <a:rPr lang="en-GB"/>
              <a:t>The practice of achieving objectives through persuasion or influence or </a:t>
            </a:r>
            <a:r>
              <a:rPr lang="en-GB">
                <a:solidFill>
                  <a:schemeClr val="accent5"/>
                </a:solidFill>
              </a:rPr>
              <a:t>the art of using negotiation, and other forms of persuasion to advance interests</a:t>
            </a:r>
            <a:r>
              <a:rPr lang="en-GB"/>
              <a:t>.</a:t>
            </a:r>
            <a:endParaRPr/>
          </a:p>
          <a:p>
            <a:pPr indent="-342900" lvl="0" marL="342900" rtl="0" algn="l">
              <a:lnSpc>
                <a:spcPct val="90000"/>
              </a:lnSpc>
              <a:spcBef>
                <a:spcPts val="1000"/>
              </a:spcBef>
              <a:spcAft>
                <a:spcPts val="0"/>
              </a:spcAft>
              <a:buSzPts val="2000"/>
              <a:buFont typeface="Arial"/>
              <a:buChar char="•"/>
            </a:pPr>
            <a:r>
              <a:rPr lang="en-GB"/>
              <a:t>The way in which societies organise themselves which highlights how </a:t>
            </a:r>
            <a:r>
              <a:rPr lang="en-GB">
                <a:solidFill>
                  <a:schemeClr val="accent5"/>
                </a:solidFill>
              </a:rPr>
              <a:t>politics is embedded in social structures </a:t>
            </a:r>
            <a:r>
              <a:rPr lang="en-GB"/>
              <a:t>and shapes the way in which societies are governed.</a:t>
            </a:r>
            <a:endParaRPr/>
          </a:p>
          <a:p>
            <a:pPr indent="-215900" lvl="0" marL="342900" rtl="0" algn="l">
              <a:lnSpc>
                <a:spcPct val="90000"/>
              </a:lnSpc>
              <a:spcBef>
                <a:spcPts val="1000"/>
              </a:spcBef>
              <a:spcAft>
                <a:spcPts val="0"/>
              </a:spcAft>
              <a:buSzPts val="2000"/>
              <a:buFont typeface="Arial"/>
              <a:buNone/>
            </a:pPr>
            <a:r>
              <a:t/>
            </a:r>
            <a:endParaRPr sz="2000"/>
          </a:p>
        </p:txBody>
      </p:sp>
      <p:sp>
        <p:nvSpPr>
          <p:cNvPr id="126" name="Google Shape;126;p6"/>
          <p:cNvSpPr txBox="1"/>
          <p:nvPr>
            <p:ph idx="2" type="body"/>
          </p:nvPr>
        </p:nvSpPr>
        <p:spPr>
          <a:xfrm>
            <a:off x="834081" y="79716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4.2 Political and politics</a:t>
            </a:r>
            <a:endParaRPr/>
          </a:p>
        </p:txBody>
      </p:sp>
      <p:sp>
        <p:nvSpPr>
          <p:cNvPr id="127" name="Google Shape;127;p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
        <p:nvSpPr>
          <p:cNvPr id="128" name="Google Shape;128;p6"/>
          <p:cNvSpPr/>
          <p:nvPr/>
        </p:nvSpPr>
        <p:spPr>
          <a:xfrm>
            <a:off x="8135006" y="1606947"/>
            <a:ext cx="3663294" cy="3784859"/>
          </a:xfrm>
          <a:prstGeom prst="ellipse">
            <a:avLst/>
          </a:prstGeom>
          <a:solidFill>
            <a:schemeClr val="accent1"/>
          </a:solidFill>
          <a:ln cap="flat" cmpd="sng" w="25400">
            <a:solidFill>
              <a:srgbClr val="DDE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rgbClr val="5DA7F9"/>
                </a:solidFill>
                <a:latin typeface="Arial"/>
                <a:ea typeface="Arial"/>
                <a:cs typeface="Arial"/>
                <a:sym typeface="Arial"/>
              </a:rPr>
              <a:t>“who gets what, when, and how” </a:t>
            </a:r>
            <a:endParaRPr sz="3200">
              <a:solidFill>
                <a:srgbClr val="5DA7F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idx="1" type="body"/>
          </p:nvPr>
        </p:nvSpPr>
        <p:spPr>
          <a:xfrm>
            <a:off x="834080" y="1638478"/>
            <a:ext cx="6623009" cy="4639469"/>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Policy and politics are closely related concepts as they both involve the exercise of power and influence.  </a:t>
            </a:r>
            <a:endParaRPr/>
          </a:p>
          <a:p>
            <a:pPr indent="0" lvl="0" marL="0" rtl="0" algn="l">
              <a:lnSpc>
                <a:spcPct val="90000"/>
              </a:lnSpc>
              <a:spcBef>
                <a:spcPts val="1000"/>
              </a:spcBef>
              <a:spcAft>
                <a:spcPts val="0"/>
              </a:spcAft>
              <a:buNone/>
            </a:pPr>
            <a:r>
              <a:rPr lang="en-GB"/>
              <a:t>Policy and politics are intimately connected, as policies are often the result of political negotiations, compromises, and agreements.</a:t>
            </a:r>
            <a:endParaRPr/>
          </a:p>
          <a:p>
            <a:pPr indent="0" lvl="0" marL="0" rtl="0" algn="l">
              <a:lnSpc>
                <a:spcPct val="90000"/>
              </a:lnSpc>
              <a:spcBef>
                <a:spcPts val="1000"/>
              </a:spcBef>
              <a:spcAft>
                <a:spcPts val="0"/>
              </a:spcAft>
              <a:buNone/>
            </a:pPr>
            <a:r>
              <a:rPr lang="en-GB"/>
              <a:t>Politics can also be used to shape policies by influencing the decision-making process. </a:t>
            </a:r>
            <a:endParaRPr/>
          </a:p>
          <a:p>
            <a:pPr indent="0" lvl="0" marL="0" rtl="0" algn="l">
              <a:lnSpc>
                <a:spcPct val="90000"/>
              </a:lnSpc>
              <a:spcBef>
                <a:spcPts val="1000"/>
              </a:spcBef>
              <a:spcAft>
                <a:spcPts val="0"/>
              </a:spcAft>
              <a:buNone/>
            </a:pPr>
            <a:r>
              <a:rPr lang="en-GB"/>
              <a:t>Politicians and groups use different forms of persuasion to influence which issues receive attention and resources.</a:t>
            </a:r>
            <a:endParaRPr/>
          </a:p>
          <a:p>
            <a:pPr indent="0" lvl="0" marL="0" rtl="0" algn="l">
              <a:lnSpc>
                <a:spcPct val="90000"/>
              </a:lnSpc>
              <a:spcBef>
                <a:spcPts val="1000"/>
              </a:spcBef>
              <a:spcAft>
                <a:spcPts val="0"/>
              </a:spcAft>
              <a:buNone/>
            </a:pPr>
            <a:br>
              <a:rPr lang="en-GB"/>
            </a:br>
            <a:endParaRPr sz="2000"/>
          </a:p>
        </p:txBody>
      </p:sp>
      <p:sp>
        <p:nvSpPr>
          <p:cNvPr id="135" name="Google Shape;135;p7"/>
          <p:cNvSpPr txBox="1"/>
          <p:nvPr>
            <p:ph idx="2" type="body"/>
          </p:nvPr>
        </p:nvSpPr>
        <p:spPr>
          <a:xfrm>
            <a:off x="834081" y="79716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4.2 Politics and policymaking</a:t>
            </a:r>
            <a:endParaRPr/>
          </a:p>
        </p:txBody>
      </p:sp>
      <p:sp>
        <p:nvSpPr>
          <p:cNvPr id="136" name="Google Shape;136;p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id="137" name="Google Shape;137;p7"/>
          <p:cNvPicPr preferRelativeResize="0"/>
          <p:nvPr/>
        </p:nvPicPr>
        <p:blipFill rotWithShape="1">
          <a:blip r:embed="rId3">
            <a:alphaModFix/>
          </a:blip>
          <a:srcRect b="0" l="0" r="0" t="0"/>
          <a:stretch/>
        </p:blipFill>
        <p:spPr>
          <a:xfrm>
            <a:off x="7611203" y="1638478"/>
            <a:ext cx="3976451" cy="3976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idx="1" type="body"/>
          </p:nvPr>
        </p:nvSpPr>
        <p:spPr>
          <a:xfrm>
            <a:off x="864044" y="1606949"/>
            <a:ext cx="9951101" cy="290199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en-GB"/>
              <a:t>P</a:t>
            </a:r>
            <a:r>
              <a:rPr lang="en-GB" sz="2000"/>
              <a:t>olicy decisions are informed by political, economic, and ideological contexts. </a:t>
            </a:r>
            <a:endParaRPr/>
          </a:p>
          <a:p>
            <a:pPr indent="-342900" lvl="0" marL="342900" rtl="0" algn="l">
              <a:lnSpc>
                <a:spcPct val="90000"/>
              </a:lnSpc>
              <a:spcBef>
                <a:spcPts val="1000"/>
              </a:spcBef>
              <a:spcAft>
                <a:spcPts val="0"/>
              </a:spcAft>
              <a:buSzPts val="2000"/>
              <a:buFont typeface="Arial"/>
              <a:buChar char="•"/>
            </a:pPr>
            <a:r>
              <a:rPr lang="en-GB" sz="2000">
                <a:solidFill>
                  <a:schemeClr val="accent5"/>
                </a:solidFill>
              </a:rPr>
              <a:t>Political influences - </a:t>
            </a:r>
            <a:r>
              <a:rPr lang="en-GB" sz="2000"/>
              <a:t>who is in favour of, or opposed to, a particular policy position. </a:t>
            </a:r>
            <a:endParaRPr/>
          </a:p>
          <a:p>
            <a:pPr indent="-342900" lvl="0" marL="342900" rtl="0" algn="l">
              <a:lnSpc>
                <a:spcPct val="90000"/>
              </a:lnSpc>
              <a:spcBef>
                <a:spcPts val="1000"/>
              </a:spcBef>
              <a:spcAft>
                <a:spcPts val="0"/>
              </a:spcAft>
              <a:buSzPts val="2000"/>
              <a:buFont typeface="Arial"/>
              <a:buChar char="•"/>
            </a:pPr>
            <a:r>
              <a:rPr lang="en-GB" sz="2000">
                <a:solidFill>
                  <a:schemeClr val="accent5"/>
                </a:solidFill>
              </a:rPr>
              <a:t>Economic considerations - </a:t>
            </a:r>
            <a:r>
              <a:rPr lang="en-GB" sz="2000"/>
              <a:t>effects of policy decisions on the economy and economic sectors.</a:t>
            </a:r>
            <a:endParaRPr/>
          </a:p>
          <a:p>
            <a:pPr indent="-342900" lvl="0" marL="342900" rtl="0" algn="l">
              <a:lnSpc>
                <a:spcPct val="90000"/>
              </a:lnSpc>
              <a:spcBef>
                <a:spcPts val="1000"/>
              </a:spcBef>
              <a:spcAft>
                <a:spcPts val="0"/>
              </a:spcAft>
              <a:buSzPts val="2000"/>
              <a:buFont typeface="Arial"/>
              <a:buChar char="•"/>
            </a:pPr>
            <a:r>
              <a:rPr lang="en-GB" sz="2000">
                <a:solidFill>
                  <a:schemeClr val="accent5"/>
                </a:solidFill>
              </a:rPr>
              <a:t>Ideological influences</a:t>
            </a:r>
            <a:r>
              <a:rPr lang="en-GB">
                <a:solidFill>
                  <a:schemeClr val="accent5"/>
                </a:solidFill>
              </a:rPr>
              <a:t> </a:t>
            </a:r>
            <a:r>
              <a:rPr b="1" lang="en-GB">
                <a:solidFill>
                  <a:schemeClr val="accent5"/>
                </a:solidFill>
              </a:rPr>
              <a:t>- </a:t>
            </a:r>
            <a:r>
              <a:rPr lang="en-GB" sz="2000"/>
              <a:t>deep-seated beliefs and worldviews policymakers and other </a:t>
            </a:r>
            <a:r>
              <a:rPr lang="en-GB"/>
              <a:t>actors hold</a:t>
            </a:r>
            <a:r>
              <a:rPr lang="en-GB" sz="2000"/>
              <a:t>. </a:t>
            </a:r>
            <a:endParaRPr/>
          </a:p>
        </p:txBody>
      </p:sp>
      <p:sp>
        <p:nvSpPr>
          <p:cNvPr id="144" name="Google Shape;144;p8"/>
          <p:cNvSpPr txBox="1"/>
          <p:nvPr>
            <p:ph idx="2" type="body"/>
          </p:nvPr>
        </p:nvSpPr>
        <p:spPr>
          <a:xfrm>
            <a:off x="834081" y="79716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4.2 Politics </a:t>
            </a:r>
            <a:r>
              <a:rPr b="0" lang="en-GB">
                <a:latin typeface="Open Sans"/>
                <a:ea typeface="Open Sans"/>
                <a:cs typeface="Open Sans"/>
                <a:sym typeface="Open Sans"/>
              </a:rPr>
              <a:t>and </a:t>
            </a:r>
            <a:r>
              <a:rPr b="0" lang="en-GB" sz="2400">
                <a:latin typeface="Open Sans"/>
                <a:ea typeface="Open Sans"/>
                <a:cs typeface="Open Sans"/>
                <a:sym typeface="Open Sans"/>
              </a:rPr>
              <a:t>policymaking</a:t>
            </a:r>
            <a:endParaRPr/>
          </a:p>
        </p:txBody>
      </p:sp>
      <p:sp>
        <p:nvSpPr>
          <p:cNvPr id="145" name="Google Shape;145;p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idx="1" type="body"/>
          </p:nvPr>
        </p:nvSpPr>
        <p:spPr>
          <a:xfrm>
            <a:off x="864045" y="1606949"/>
            <a:ext cx="8075003" cy="3485314"/>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Policymaking is also related to politics because it can create winners and losers. </a:t>
            </a:r>
            <a:endParaRPr/>
          </a:p>
          <a:p>
            <a:pPr indent="0" lvl="0" marL="0" rtl="0" algn="l">
              <a:lnSpc>
                <a:spcPct val="90000"/>
              </a:lnSpc>
              <a:spcBef>
                <a:spcPts val="1000"/>
              </a:spcBef>
              <a:spcAft>
                <a:spcPts val="0"/>
              </a:spcAft>
              <a:buNone/>
            </a:pPr>
            <a:r>
              <a:rPr lang="en-GB"/>
              <a:t>Policy decisions that involve choices about how to allocate resources, regulate behaviour or distribute burdens across can result in some groups benefiting while others are negatively impacted. </a:t>
            </a:r>
            <a:endParaRPr/>
          </a:p>
          <a:p>
            <a:pPr indent="0" lvl="0" marL="0" rtl="0" algn="l">
              <a:lnSpc>
                <a:spcPct val="90000"/>
              </a:lnSpc>
              <a:spcBef>
                <a:spcPts val="1000"/>
              </a:spcBef>
              <a:spcAft>
                <a:spcPts val="0"/>
              </a:spcAft>
              <a:buNone/>
            </a:pPr>
            <a:r>
              <a:rPr lang="en-GB"/>
              <a:t>The distributional effects of a policy will depend on the specific policy, the groups affected, and the broader political and economic context in which it is implemented. </a:t>
            </a:r>
            <a:endParaRPr/>
          </a:p>
          <a:p>
            <a:pPr indent="0" lvl="0" marL="0" rtl="0" algn="l">
              <a:lnSpc>
                <a:spcPct val="90000"/>
              </a:lnSpc>
              <a:spcBef>
                <a:spcPts val="1000"/>
              </a:spcBef>
              <a:spcAft>
                <a:spcPts val="0"/>
              </a:spcAft>
              <a:buNone/>
            </a:pPr>
            <a:r>
              <a:rPr lang="en-GB"/>
              <a:t>Understanding these dynamics is important for policymakers to make informed decisions and manage potential trade-offs.</a:t>
            </a:r>
            <a:endParaRPr/>
          </a:p>
          <a:p>
            <a:pPr indent="0" lvl="0" marL="0" rtl="0" algn="l">
              <a:lnSpc>
                <a:spcPct val="90000"/>
              </a:lnSpc>
              <a:spcBef>
                <a:spcPts val="1000"/>
              </a:spcBef>
              <a:spcAft>
                <a:spcPts val="0"/>
              </a:spcAft>
              <a:buNone/>
            </a:pPr>
            <a:r>
              <a:t/>
            </a:r>
            <a:endParaRPr>
              <a:latin typeface="Open Sans"/>
              <a:ea typeface="Open Sans"/>
              <a:cs typeface="Open Sans"/>
              <a:sym typeface="Open Sans"/>
            </a:endParaRPr>
          </a:p>
        </p:txBody>
      </p:sp>
      <p:sp>
        <p:nvSpPr>
          <p:cNvPr id="152" name="Google Shape;152;p9"/>
          <p:cNvSpPr txBox="1"/>
          <p:nvPr>
            <p:ph idx="2" type="body"/>
          </p:nvPr>
        </p:nvSpPr>
        <p:spPr>
          <a:xfrm>
            <a:off x="834080" y="797160"/>
            <a:ext cx="7809247"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0" lang="en-GB" sz="2400">
                <a:latin typeface="Open Sans"/>
                <a:ea typeface="Open Sans"/>
                <a:cs typeface="Open Sans"/>
                <a:sym typeface="Open Sans"/>
              </a:rPr>
              <a:t>4.2 Politics and policymaking; winners and losers </a:t>
            </a:r>
            <a:endParaRPr/>
          </a:p>
        </p:txBody>
      </p:sp>
      <p:sp>
        <p:nvSpPr>
          <p:cNvPr id="153" name="Google Shape;153;p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en-GB" sz="1400"/>
              <a:t>‹#›</a:t>
            </a:fld>
            <a:endParaRPr sz="1400"/>
          </a:p>
        </p:txBody>
      </p:sp>
      <p:pic>
        <p:nvPicPr>
          <p:cNvPr descr="Smiling face with no fill" id="154" name="Google Shape;154;p9"/>
          <p:cNvPicPr preferRelativeResize="0"/>
          <p:nvPr/>
        </p:nvPicPr>
        <p:blipFill rotWithShape="1">
          <a:blip r:embed="rId3">
            <a:alphaModFix/>
          </a:blip>
          <a:srcRect b="0" l="0" r="0" t="0"/>
          <a:stretch/>
        </p:blipFill>
        <p:spPr>
          <a:xfrm>
            <a:off x="8642124" y="244852"/>
            <a:ext cx="3409495" cy="3409495"/>
          </a:xfrm>
          <a:prstGeom prst="rect">
            <a:avLst/>
          </a:prstGeom>
          <a:noFill/>
          <a:ln>
            <a:noFill/>
          </a:ln>
        </p:spPr>
      </p:pic>
      <p:pic>
        <p:nvPicPr>
          <p:cNvPr descr="Sad face with no fill" id="155" name="Google Shape;155;p9"/>
          <p:cNvPicPr preferRelativeResize="0"/>
          <p:nvPr/>
        </p:nvPicPr>
        <p:blipFill rotWithShape="1">
          <a:blip r:embed="rId4">
            <a:alphaModFix/>
          </a:blip>
          <a:srcRect b="0" l="0" r="0" t="0"/>
          <a:stretch/>
        </p:blipFill>
        <p:spPr>
          <a:xfrm>
            <a:off x="8694464" y="2956824"/>
            <a:ext cx="3497536" cy="34975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