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8" r:id="rId3"/>
    <p:sldId id="257" r:id="rId4"/>
    <p:sldId id="261" r:id="rId5"/>
    <p:sldId id="259" r:id="rId6"/>
    <p:sldId id="260" r:id="rId7"/>
    <p:sldId id="262" r:id="rId8"/>
    <p:sldId id="263" r:id="rId9"/>
    <p:sldId id="264" r:id="rId10"/>
    <p:sldId id="265" r:id="rId11"/>
    <p:sldId id="266" r:id="rId12"/>
    <p:sldId id="268" r:id="rId13"/>
    <p:sldId id="26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5D37"/>
    <a:srgbClr val="215D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8355"/>
    <p:restoredTop sz="69672"/>
  </p:normalViewPr>
  <p:slideViewPr>
    <p:cSldViewPr snapToGrid="0" snapToObjects="1">
      <p:cViewPr varScale="1">
        <p:scale>
          <a:sx n="43" d="100"/>
          <a:sy n="43" d="100"/>
        </p:scale>
        <p:origin x="224" y="8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79" d="100"/>
          <a:sy n="79" d="100"/>
        </p:scale>
        <p:origin x="3248"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2C064D9-EEC0-E34C-9725-BBA2303F27A0}" type="datetimeFigureOut">
              <a:rPr lang="en-US" smtClean="0"/>
              <a:t>10/7/21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EA4351-2D14-714A-9BE3-9DC957056D46}" type="slidenum">
              <a:rPr lang="en-US" smtClean="0"/>
              <a:t>‹#›</a:t>
            </a:fld>
            <a:endParaRPr lang="en-US"/>
          </a:p>
        </p:txBody>
      </p:sp>
    </p:spTree>
    <p:extLst>
      <p:ext uri="{BB962C8B-B14F-4D97-AF65-F5344CB8AC3E}">
        <p14:creationId xmlns:p14="http://schemas.microsoft.com/office/powerpoint/2010/main" val="2288944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eluga-edu.or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aprelia.org/index.php/fr/2039" TargetMode="External"/><Relationship Id="rId5" Type="http://schemas.openxmlformats.org/officeDocument/2006/relationships/hyperlink" Target="https://aprelia.org/index.php/fr/1989" TargetMode="External"/><Relationship Id="rId4" Type="http://schemas.openxmlformats.org/officeDocument/2006/relationships/hyperlink" Target="https://wiki.aprelia.or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Bienvenue à ce diaporama. Vous pouvez télécharger une version de cette présentation et l'utiliser pour votre propre travail si nécessaire. Il est publié sous licence </a:t>
            </a:r>
            <a:r>
              <a:rPr lang="fr-FR" noProof="0" dirty="0" err="1"/>
              <a:t>Creative</a:t>
            </a:r>
            <a:r>
              <a:rPr lang="fr-FR" noProof="0" dirty="0"/>
              <a:t> Commons afin que vous puissiez le copier et l'adapter, mais il vous faudra préciser la source d'origine.</a:t>
            </a:r>
          </a:p>
        </p:txBody>
      </p:sp>
      <p:sp>
        <p:nvSpPr>
          <p:cNvPr id="4" name="Slide Number Placeholder 3"/>
          <p:cNvSpPr>
            <a:spLocks noGrp="1"/>
          </p:cNvSpPr>
          <p:nvPr>
            <p:ph type="sldNum" sz="quarter" idx="5"/>
          </p:nvPr>
        </p:nvSpPr>
        <p:spPr/>
        <p:txBody>
          <a:bodyPr/>
          <a:lstStyle/>
          <a:p>
            <a:fld id="{EDEA4351-2D14-714A-9BE3-9DC957056D46}" type="slidenum">
              <a:rPr lang="en-US" smtClean="0"/>
              <a:t>1</a:t>
            </a:fld>
            <a:endParaRPr lang="en-US"/>
          </a:p>
        </p:txBody>
      </p:sp>
    </p:spTree>
    <p:extLst>
      <p:ext uri="{BB962C8B-B14F-4D97-AF65-F5344CB8AC3E}">
        <p14:creationId xmlns:p14="http://schemas.microsoft.com/office/powerpoint/2010/main" val="3794366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FR" noProof="0" dirty="0"/>
              <a:t>Cette pyramide permet de réfléchir à la manière dont vous pourriez soutenir l'utilisation des REL. Le but est d'atteindre la « volonté », c'est-à-dire que les des personnes individuelles prennent l'initiative d'utiliser, d'adapter et finalement de créer des ressources de haute qualité. Mais pour atteindre ce stade, certaines choses doivent être en place : l'accès, les permissions, la sensibilisation, la capacité, la disponibilité du matériel qui pourrait être utile.</a:t>
            </a:r>
          </a:p>
        </p:txBody>
      </p:sp>
      <p:sp>
        <p:nvSpPr>
          <p:cNvPr id="4" name="Slide Number Placeholder 3"/>
          <p:cNvSpPr>
            <a:spLocks noGrp="1"/>
          </p:cNvSpPr>
          <p:nvPr>
            <p:ph type="sldNum" sz="quarter" idx="5"/>
          </p:nvPr>
        </p:nvSpPr>
        <p:spPr/>
        <p:txBody>
          <a:bodyPr/>
          <a:lstStyle/>
          <a:p>
            <a:fld id="{EDEA4351-2D14-714A-9BE3-9DC957056D46}" type="slidenum">
              <a:rPr lang="en-US" smtClean="0"/>
              <a:t>10</a:t>
            </a:fld>
            <a:endParaRPr lang="en-US"/>
          </a:p>
        </p:txBody>
      </p:sp>
    </p:spTree>
    <p:extLst>
      <p:ext uri="{BB962C8B-B14F-4D97-AF65-F5344CB8AC3E}">
        <p14:creationId xmlns:p14="http://schemas.microsoft.com/office/powerpoint/2010/main" val="2616367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EA4351-2D14-714A-9BE3-9DC957056D46}" type="slidenum">
              <a:rPr lang="en-US" smtClean="0"/>
              <a:t>11</a:t>
            </a:fld>
            <a:endParaRPr lang="en-US"/>
          </a:p>
        </p:txBody>
      </p:sp>
    </p:spTree>
    <p:extLst>
      <p:ext uri="{BB962C8B-B14F-4D97-AF65-F5344CB8AC3E}">
        <p14:creationId xmlns:p14="http://schemas.microsoft.com/office/powerpoint/2010/main" val="1423841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fr-FR" noProof="0" dirty="0"/>
              <a:t>Ces questions pourraient constituer la base de votre propre réflexion pour établir votre politique institutionnelle. Ce tableau encapsule diverses activités des responsables institutionnels : comment donner accès (ouvrir la bibliothèque, élargir les horaires, changer les règles sur les téléphones portables ou des tablettes, distribuer des ordinateurs portables, acheter des tablettes, charger des référentiels sur le serveur institutionnel, etc.).</a:t>
            </a:r>
          </a:p>
          <a:p>
            <a:r>
              <a:rPr lang="fr-FR" b="1" noProof="0" dirty="0"/>
              <a:t>Permission</a:t>
            </a:r>
            <a:r>
              <a:rPr lang="fr-FR" noProof="0" dirty="0"/>
              <a:t> : comment faire comprendre à vos </a:t>
            </a:r>
            <a:r>
              <a:rPr lang="fr-FR" noProof="0" dirty="0" err="1"/>
              <a:t>collèhues</a:t>
            </a:r>
            <a:r>
              <a:rPr lang="fr-FR" noProof="0" dirty="0"/>
              <a:t> que vous soutenez l'utilisation des REL ? Dans quelle mesure souhaitez-vous que votre institution soit créatrice de REL ?</a:t>
            </a:r>
          </a:p>
          <a:p>
            <a:r>
              <a:rPr lang="fr-FR" b="1" noProof="0" dirty="0"/>
              <a:t>Sensibilisation</a:t>
            </a:r>
            <a:r>
              <a:rPr lang="fr-FR" noProof="0" dirty="0"/>
              <a:t> : comment aiderez-vous vous collègues à découvrir des banques de REL disponibles ? Pouvez-vous faire des recherches par vous-même : sinon, qui pourrait le faire ? Quelle connaissances et compétences pourriez-vous partager ? Comment pourriez-vous utiliser les réunions pédagogiques pour promouvoir les REL ? Quels mécanismes existe-t-il dans votre établissement pour partager les bonnes pratiques ?</a:t>
            </a:r>
          </a:p>
          <a:p>
            <a:r>
              <a:rPr lang="fr-FR" noProof="0" dirty="0"/>
              <a:t>Qui pourrait faire connaître et </a:t>
            </a:r>
            <a:r>
              <a:rPr lang="fr-FR" noProof="0" dirty="0" err="1"/>
              <a:t>pomouvoir</a:t>
            </a:r>
            <a:r>
              <a:rPr lang="fr-FR" noProof="0" dirty="0"/>
              <a:t> des REL et comment pourriez-vous les  contribuer ?</a:t>
            </a:r>
          </a:p>
          <a:p>
            <a:r>
              <a:rPr lang="fr-FR" noProof="0" dirty="0"/>
              <a:t>Les deux diapositives suivantes s'appuient sur les conclusions du projet ROER4D (</a:t>
            </a:r>
            <a:r>
              <a:rPr lang="en-GB" sz="1200" b="0" i="0" u="none" strike="noStrike" kern="1200" dirty="0">
                <a:solidFill>
                  <a:schemeClr val="tx1"/>
                </a:solidFill>
                <a:effectLst/>
                <a:latin typeface="+mn-lt"/>
                <a:ea typeface="+mn-ea"/>
                <a:cs typeface="+mn-cs"/>
              </a:rPr>
              <a:t>"Research into Open Educational Resources for Development”)</a:t>
            </a:r>
            <a:r>
              <a:rPr lang="fr-FR" noProof="0" dirty="0"/>
              <a:t>. Une méta-analyse de 18 études a identifié les contraintes culturelles, structurelles et individuelles autour de l'utilisation des REL.</a:t>
            </a:r>
          </a:p>
        </p:txBody>
      </p:sp>
      <p:sp>
        <p:nvSpPr>
          <p:cNvPr id="4" name="Slide Number Placeholder 3"/>
          <p:cNvSpPr>
            <a:spLocks noGrp="1"/>
          </p:cNvSpPr>
          <p:nvPr>
            <p:ph type="sldNum" sz="quarter" idx="5"/>
          </p:nvPr>
        </p:nvSpPr>
        <p:spPr/>
        <p:txBody>
          <a:bodyPr/>
          <a:lstStyle/>
          <a:p>
            <a:fld id="{EDEA4351-2D14-714A-9BE3-9DC957056D46}" type="slidenum">
              <a:rPr lang="en-US" smtClean="0"/>
              <a:t>12</a:t>
            </a:fld>
            <a:endParaRPr lang="en-US"/>
          </a:p>
        </p:txBody>
      </p:sp>
    </p:spTree>
    <p:extLst>
      <p:ext uri="{BB962C8B-B14F-4D97-AF65-F5344CB8AC3E}">
        <p14:creationId xmlns:p14="http://schemas.microsoft.com/office/powerpoint/2010/main" val="4128679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Le mouvement des logiciels open source est considérablement en avance sur le mouvement des REL. Les </a:t>
            </a:r>
            <a:r>
              <a:rPr lang="fr-FR" noProof="0" dirty="0" err="1"/>
              <a:t>technicien.ne.s</a:t>
            </a:r>
            <a:r>
              <a:rPr lang="fr-FR" noProof="0" dirty="0"/>
              <a:t> ont adopté les logiciels open source et développent de nombreuses innovations - le système d'examen de l’Open </a:t>
            </a:r>
            <a:r>
              <a:rPr lang="fr-FR" noProof="0" dirty="0" err="1"/>
              <a:t>University</a:t>
            </a:r>
            <a:r>
              <a:rPr lang="fr-FR" noProof="0" dirty="0"/>
              <a:t> du Soudan en est un magnifique exemple.</a:t>
            </a:r>
          </a:p>
          <a:p>
            <a:r>
              <a:rPr lang="fr-FR" noProof="0" dirty="0"/>
              <a:t>En comparaison la communauté des REL avance plus lentement, compte tenu de la nécessité de changements profonds des attitudes et des pratiques </a:t>
            </a:r>
            <a:r>
              <a:rPr lang="fr-FR" noProof="0" dirty="0" err="1"/>
              <a:t>liéés</a:t>
            </a:r>
            <a:r>
              <a:rPr lang="fr-FR" noProof="0" dirty="0"/>
              <a:t> à l’utilisation des REL et de </a:t>
            </a:r>
            <a:r>
              <a:rPr lang="fr-FR" noProof="0"/>
              <a:t>la réticence </a:t>
            </a:r>
            <a:r>
              <a:rPr lang="fr-FR" noProof="0" dirty="0"/>
              <a:t>de certains enseignants à renoncer à la propriété de leur travail.</a:t>
            </a:r>
          </a:p>
        </p:txBody>
      </p:sp>
      <p:sp>
        <p:nvSpPr>
          <p:cNvPr id="4" name="Slide Number Placeholder 3"/>
          <p:cNvSpPr>
            <a:spLocks noGrp="1"/>
          </p:cNvSpPr>
          <p:nvPr>
            <p:ph type="sldNum" sz="quarter" idx="5"/>
          </p:nvPr>
        </p:nvSpPr>
        <p:spPr/>
        <p:txBody>
          <a:bodyPr/>
          <a:lstStyle/>
          <a:p>
            <a:fld id="{EDEA4351-2D14-714A-9BE3-9DC957056D46}" type="slidenum">
              <a:rPr lang="en-US" smtClean="0"/>
              <a:t>13</a:t>
            </a:fld>
            <a:endParaRPr lang="en-US"/>
          </a:p>
        </p:txBody>
      </p:sp>
    </p:spTree>
    <p:extLst>
      <p:ext uri="{BB962C8B-B14F-4D97-AF65-F5344CB8AC3E}">
        <p14:creationId xmlns:p14="http://schemas.microsoft.com/office/powerpoint/2010/main" val="1309792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Ceci est une définition des REL. Elles ont été définies pour la première fois en l'an 2000, mais n'ont pas eu l'impact attendu dans les communautés éducatives, en particulier là où les ressources sont rares.</a:t>
            </a:r>
          </a:p>
        </p:txBody>
      </p:sp>
      <p:sp>
        <p:nvSpPr>
          <p:cNvPr id="4" name="Slide Number Placeholder 3"/>
          <p:cNvSpPr>
            <a:spLocks noGrp="1"/>
          </p:cNvSpPr>
          <p:nvPr>
            <p:ph type="sldNum" sz="quarter" idx="5"/>
          </p:nvPr>
        </p:nvSpPr>
        <p:spPr/>
        <p:txBody>
          <a:bodyPr/>
          <a:lstStyle/>
          <a:p>
            <a:fld id="{EDEA4351-2D14-714A-9BE3-9DC957056D46}" type="slidenum">
              <a:rPr lang="en-US" smtClean="0"/>
              <a:t>2</a:t>
            </a:fld>
            <a:endParaRPr lang="en-US"/>
          </a:p>
        </p:txBody>
      </p:sp>
    </p:spTree>
    <p:extLst>
      <p:ext uri="{BB962C8B-B14F-4D97-AF65-F5344CB8AC3E}">
        <p14:creationId xmlns:p14="http://schemas.microsoft.com/office/powerpoint/2010/main" val="30203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Cette diapositive détaille la définition – et met en évidence certaines des questions qui commencent à émerger</a:t>
            </a:r>
          </a:p>
          <a:p>
            <a:endParaRPr lang="en-US" dirty="0"/>
          </a:p>
        </p:txBody>
      </p:sp>
      <p:sp>
        <p:nvSpPr>
          <p:cNvPr id="4" name="Slide Number Placeholder 3"/>
          <p:cNvSpPr>
            <a:spLocks noGrp="1"/>
          </p:cNvSpPr>
          <p:nvPr>
            <p:ph type="sldNum" sz="quarter" idx="5"/>
          </p:nvPr>
        </p:nvSpPr>
        <p:spPr/>
        <p:txBody>
          <a:bodyPr/>
          <a:lstStyle/>
          <a:p>
            <a:fld id="{EDEA4351-2D14-714A-9BE3-9DC957056D46}" type="slidenum">
              <a:rPr lang="en-US" smtClean="0"/>
              <a:t>3</a:t>
            </a:fld>
            <a:endParaRPr lang="en-US"/>
          </a:p>
        </p:txBody>
      </p:sp>
    </p:spTree>
    <p:extLst>
      <p:ext uri="{BB962C8B-B14F-4D97-AF65-F5344CB8AC3E}">
        <p14:creationId xmlns:p14="http://schemas.microsoft.com/office/powerpoint/2010/main" val="160008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noProof="0" dirty="0"/>
              <a:t>Pourquoi publier des REL et les rendre disponibles gratuitement ?</a:t>
            </a:r>
          </a:p>
          <a:p>
            <a:r>
              <a:rPr lang="fr-FR" noProof="0" dirty="0"/>
              <a:t>Premier message clé de cette présentation : toutes les institutions devraient avoir une politique en place concernant les REL. Celle-ci peut être assez générale. Par exemple, à l’Open </a:t>
            </a:r>
            <a:r>
              <a:rPr lang="fr-FR" noProof="0" dirty="0" err="1"/>
              <a:t>University</a:t>
            </a:r>
            <a:r>
              <a:rPr lang="fr-FR" noProof="0" dirty="0"/>
              <a:t>, 10% du contenu du cours est publié en tant que REL.</a:t>
            </a:r>
          </a:p>
          <a:p>
            <a:r>
              <a:rPr lang="fr-FR" noProof="0" dirty="0"/>
              <a:t>Politiques d'utilisation – quel est l'équilibre : faites-vous confiance aux enseignant.e.s de votre établissement pour trouver et sélectionner des matériels qui les aideront à mieux travailler ou à tous les matériels pédagogiques doivent être contrôlés ? Si oui, qui fait la vérification et les choix ? Celles et ceux qui opèrent les choix, sont-elles et sont-ils les personnes les plus qualifiées pour ce faire ? Quelles alternatives existe-t-il ?</a:t>
            </a:r>
          </a:p>
        </p:txBody>
      </p:sp>
      <p:sp>
        <p:nvSpPr>
          <p:cNvPr id="4" name="Slide Number Placeholder 3"/>
          <p:cNvSpPr>
            <a:spLocks noGrp="1"/>
          </p:cNvSpPr>
          <p:nvPr>
            <p:ph type="sldNum" sz="quarter" idx="5"/>
          </p:nvPr>
        </p:nvSpPr>
        <p:spPr/>
        <p:txBody>
          <a:bodyPr/>
          <a:lstStyle/>
          <a:p>
            <a:fld id="{EDEA4351-2D14-714A-9BE3-9DC957056D46}" type="slidenum">
              <a:rPr lang="en-US" smtClean="0"/>
              <a:t>4</a:t>
            </a:fld>
            <a:endParaRPr lang="en-US"/>
          </a:p>
        </p:txBody>
      </p:sp>
    </p:spTree>
    <p:extLst>
      <p:ext uri="{BB962C8B-B14F-4D97-AF65-F5344CB8AC3E}">
        <p14:creationId xmlns:p14="http://schemas.microsoft.com/office/powerpoint/2010/main" val="1562567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kern="1200" dirty="0" err="1">
                <a:solidFill>
                  <a:schemeClr val="tx1"/>
                </a:solidFill>
                <a:effectLst/>
                <a:latin typeface="+mn-lt"/>
                <a:ea typeface="+mn-ea"/>
                <a:cs typeface="+mn-cs"/>
              </a:rPr>
              <a:t>Aprélia</a:t>
            </a:r>
            <a:r>
              <a:rPr lang="fr-FR" sz="1200" kern="1200" dirty="0">
                <a:solidFill>
                  <a:schemeClr val="tx1"/>
                </a:solidFill>
                <a:effectLst/>
                <a:latin typeface="+mn-lt"/>
                <a:ea typeface="+mn-ea"/>
                <a:cs typeface="+mn-cs"/>
              </a:rPr>
              <a:t> met à profit l’expertise africaine et internationale pour soutenir la production de REL endogènes au plus près des contextes et besoins éducatifs des écoles africaines. </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Elle met à profit le partage d’expertise à tous niveaux (international, national, local) entre partenaires du monde éducatif et noue des collaborations opérationnelles pour produire et mettre à disposition des écoles, des </a:t>
            </a:r>
            <a:r>
              <a:rPr lang="fr-FR" sz="1200" kern="1200" dirty="0" err="1">
                <a:solidFill>
                  <a:schemeClr val="tx1"/>
                </a:solidFill>
                <a:effectLst/>
                <a:latin typeface="+mn-lt"/>
                <a:ea typeface="+mn-ea"/>
                <a:cs typeface="+mn-cs"/>
              </a:rPr>
              <a:t>enseignant.e.s.et</a:t>
            </a:r>
            <a:r>
              <a:rPr lang="fr-FR" sz="1200" kern="1200" dirty="0">
                <a:solidFill>
                  <a:schemeClr val="tx1"/>
                </a:solidFill>
                <a:effectLst/>
                <a:latin typeface="+mn-lt"/>
                <a:ea typeface="+mn-ea"/>
                <a:cs typeface="+mn-cs"/>
              </a:rPr>
              <a:t> des </a:t>
            </a:r>
            <a:r>
              <a:rPr lang="fr-FR" sz="1200" kern="1200" dirty="0" err="1">
                <a:solidFill>
                  <a:schemeClr val="tx1"/>
                </a:solidFill>
                <a:effectLst/>
                <a:latin typeface="+mn-lt"/>
                <a:ea typeface="+mn-ea"/>
                <a:cs typeface="+mn-cs"/>
              </a:rPr>
              <a:t>chef.fe.s</a:t>
            </a:r>
            <a:r>
              <a:rPr lang="fr-FR" sz="1200" kern="1200" dirty="0">
                <a:solidFill>
                  <a:schemeClr val="tx1"/>
                </a:solidFill>
                <a:effectLst/>
                <a:latin typeface="+mn-lt"/>
                <a:ea typeface="+mn-ea"/>
                <a:cs typeface="+mn-cs"/>
              </a:rPr>
              <a:t> d’établissement des REL les aidant à améliorer la qualité des apprentissages et à développer leur leadership.</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mobilisation de son réseau d’</a:t>
            </a:r>
            <a:r>
              <a:rPr lang="fr-FR" sz="1200" kern="1200" dirty="0" err="1">
                <a:solidFill>
                  <a:schemeClr val="tx1"/>
                </a:solidFill>
                <a:effectLst/>
                <a:latin typeface="+mn-lt"/>
                <a:ea typeface="+mn-ea"/>
                <a:cs typeface="+mn-cs"/>
              </a:rPr>
              <a:t>expert.e.s</a:t>
            </a:r>
            <a:r>
              <a:rPr lang="fr-FR" sz="1200" kern="1200" dirty="0">
                <a:solidFill>
                  <a:schemeClr val="tx1"/>
                </a:solidFill>
                <a:effectLst/>
                <a:latin typeface="+mn-lt"/>
                <a:ea typeface="+mn-ea"/>
                <a:cs typeface="+mn-cs"/>
              </a:rPr>
              <a:t>/praticiens a ainsi permis de produire :</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Les REL des e-jumelages éducatifs entre classes distantes, disponibles en français et en anglais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Les REL </a:t>
            </a:r>
            <a:r>
              <a:rPr lang="fr-FR" sz="1200" kern="1200" dirty="0" err="1">
                <a:solidFill>
                  <a:schemeClr val="tx1"/>
                </a:solidFill>
                <a:effectLst/>
                <a:latin typeface="+mn-lt"/>
                <a:ea typeface="+mn-ea"/>
                <a:cs typeface="+mn-cs"/>
              </a:rPr>
              <a:t>Aprélia</a:t>
            </a:r>
            <a:r>
              <a:rPr lang="fr-FR" sz="1200" kern="1200" dirty="0">
                <a:solidFill>
                  <a:schemeClr val="tx1"/>
                </a:solidFill>
                <a:effectLst/>
                <a:latin typeface="+mn-lt"/>
                <a:ea typeface="+mn-ea"/>
                <a:cs typeface="+mn-cs"/>
              </a:rPr>
              <a:t>-PartaTESSA pour </a:t>
            </a:r>
            <a:r>
              <a:rPr lang="fr-FR" sz="1200" kern="1200" dirty="0" err="1">
                <a:solidFill>
                  <a:schemeClr val="tx1"/>
                </a:solidFill>
                <a:effectLst/>
                <a:latin typeface="+mn-lt"/>
                <a:ea typeface="+mn-ea"/>
                <a:cs typeface="+mn-cs"/>
              </a:rPr>
              <a:t>chef.fe.s</a:t>
            </a:r>
            <a:r>
              <a:rPr lang="fr-FR" sz="1200" kern="1200" dirty="0">
                <a:solidFill>
                  <a:schemeClr val="tx1"/>
                </a:solidFill>
                <a:effectLst/>
                <a:latin typeface="+mn-lt"/>
                <a:ea typeface="+mn-ea"/>
                <a:cs typeface="+mn-cs"/>
              </a:rPr>
              <a:t> d’établissement, disponibles en français et en anglais</a:t>
            </a:r>
            <a:endParaRPr lang="en-GB"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Les REL </a:t>
            </a:r>
            <a:r>
              <a:rPr lang="fr-FR" sz="1200" kern="1200" dirty="0" err="1">
                <a:solidFill>
                  <a:schemeClr val="tx1"/>
                </a:solidFill>
                <a:effectLst/>
                <a:latin typeface="+mn-lt"/>
                <a:ea typeface="+mn-ea"/>
                <a:cs typeface="+mn-cs"/>
              </a:rPr>
              <a:t>Aprélia</a:t>
            </a:r>
            <a:r>
              <a:rPr lang="fr-FR" sz="1200" kern="1200" dirty="0">
                <a:solidFill>
                  <a:schemeClr val="tx1"/>
                </a:solidFill>
                <a:effectLst/>
                <a:latin typeface="+mn-lt"/>
                <a:ea typeface="+mn-ea"/>
                <a:cs typeface="+mn-cs"/>
              </a:rPr>
              <a:t>-PartaTESSA pour les PRI (personnes-Ressources Internes)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ainsi que le présent cours en ligne </a:t>
            </a:r>
            <a:r>
              <a:rPr lang="fr-FR" sz="1200" kern="1200" dirty="0" err="1">
                <a:solidFill>
                  <a:schemeClr val="tx1"/>
                </a:solidFill>
                <a:effectLst/>
                <a:latin typeface="+mn-lt"/>
                <a:ea typeface="+mn-ea"/>
                <a:cs typeface="+mn-cs"/>
              </a:rPr>
              <a:t>Aprélia</a:t>
            </a:r>
            <a:r>
              <a:rPr lang="fr-FR" sz="1200" kern="1200" dirty="0">
                <a:solidFill>
                  <a:schemeClr val="tx1"/>
                </a:solidFill>
                <a:effectLst/>
                <a:latin typeface="+mn-lt"/>
                <a:ea typeface="+mn-ea"/>
                <a:cs typeface="+mn-cs"/>
              </a:rPr>
              <a:t>-PartaTESSA. </a:t>
            </a:r>
          </a:p>
          <a:p>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Par ailleurs, dans l’urgence de contribuer à la poursuite des apprentissages durant la période de fermeture des écoles en raison de la pandémie COVID-19, </a:t>
            </a:r>
            <a:r>
              <a:rPr lang="fr-FR" sz="1200" kern="1200" dirty="0" err="1">
                <a:solidFill>
                  <a:schemeClr val="tx1"/>
                </a:solidFill>
                <a:effectLst/>
                <a:latin typeface="+mn-lt"/>
                <a:ea typeface="+mn-ea"/>
                <a:cs typeface="+mn-cs"/>
              </a:rPr>
              <a:t>Aprélia</a:t>
            </a:r>
            <a:r>
              <a:rPr lang="fr-FR" sz="1200" kern="1200" dirty="0">
                <a:solidFill>
                  <a:schemeClr val="tx1"/>
                </a:solidFill>
                <a:effectLst/>
                <a:latin typeface="+mn-lt"/>
                <a:ea typeface="+mn-ea"/>
                <a:cs typeface="+mn-cs"/>
              </a:rPr>
              <a:t> a noué avec le bureau régional multisectoriel UNESCO d’Abuja (Nigéria) une collaboration dynamique traduite par la mise en ligne du portail BELUGA (Bibliothèque En Ligne UNESCO-GANNDAL-APRELIA, </a:t>
            </a:r>
            <a:r>
              <a:rPr lang="fr-FR" sz="1200" u="sng" kern="1200" dirty="0">
                <a:solidFill>
                  <a:schemeClr val="tx1"/>
                </a:solidFill>
                <a:effectLst/>
                <a:latin typeface="+mn-lt"/>
                <a:ea typeface="+mn-ea"/>
                <a:cs typeface="+mn-cs"/>
                <a:hlinkClick r:id="rId3"/>
              </a:rPr>
              <a:t>https://beluga-edu.org/</a:t>
            </a:r>
            <a:r>
              <a:rPr lang="fr-FR" sz="1200" kern="1200" dirty="0">
                <a:solidFill>
                  <a:schemeClr val="tx1"/>
                </a:solidFill>
                <a:effectLst/>
                <a:latin typeface="+mn-lt"/>
                <a:ea typeface="+mn-ea"/>
                <a:cs typeface="+mn-cs"/>
              </a:rPr>
              <a:t> ), proposant des ressources aux élèves, aux familles, aux enseignant.e.s et </a:t>
            </a:r>
            <a:r>
              <a:rPr lang="fr-FR" sz="1200" kern="1200" dirty="0" err="1">
                <a:solidFill>
                  <a:schemeClr val="tx1"/>
                </a:solidFill>
                <a:effectLst/>
                <a:latin typeface="+mn-lt"/>
                <a:ea typeface="+mn-ea"/>
                <a:cs typeface="+mn-cs"/>
              </a:rPr>
              <a:t>chef.fe.s</a:t>
            </a:r>
            <a:r>
              <a:rPr lang="fr-FR" sz="1200" kern="1200" dirty="0">
                <a:solidFill>
                  <a:schemeClr val="tx1"/>
                </a:solidFill>
                <a:effectLst/>
                <a:latin typeface="+mn-lt"/>
                <a:ea typeface="+mn-ea"/>
                <a:cs typeface="+mn-cs"/>
              </a:rPr>
              <a:t> d’établissement.</a:t>
            </a:r>
            <a:endParaRPr lang="en-GB"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hlinkClick r:id="rId4"/>
              </a:rPr>
              <a:t>https://wiki.aprelia.org/</a:t>
            </a:r>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hlinkClick r:id="rId5"/>
              </a:rPr>
              <a:t>https://aprelia.org/index.php/fr/1989</a:t>
            </a:r>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hlinkClick r:id="rId6"/>
              </a:rPr>
              <a:t>https://aprelia.org/index.php/fr/2039</a:t>
            </a:r>
            <a:endParaRPr lang="en-GB"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hlinkClick r:id="rId4"/>
              </a:rPr>
              <a:t>https://wiki.aprelia.org/</a:t>
            </a:r>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hlinkClick r:id="rId5"/>
              </a:rPr>
              <a:t>https://aprelia.org/index.php/fr/1989</a:t>
            </a:r>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fr-FR" sz="1200" u="sng" kern="1200" dirty="0">
                <a:solidFill>
                  <a:schemeClr val="tx1"/>
                </a:solidFill>
                <a:effectLst/>
                <a:latin typeface="+mn-lt"/>
                <a:ea typeface="+mn-ea"/>
                <a:cs typeface="+mn-cs"/>
                <a:hlinkClick r:id="rId6"/>
              </a:rPr>
              <a:t>https://aprelia.org/index.php/fr/2039</a:t>
            </a:r>
            <a:r>
              <a:rPr lang="fr-FR"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DEA4351-2D14-714A-9BE3-9DC957056D46}" type="slidenum">
              <a:rPr lang="en-US" smtClean="0"/>
              <a:t>5</a:t>
            </a:fld>
            <a:endParaRPr lang="en-US"/>
          </a:p>
        </p:txBody>
      </p:sp>
    </p:spTree>
    <p:extLst>
      <p:ext uri="{BB962C8B-B14F-4D97-AF65-F5344CB8AC3E}">
        <p14:creationId xmlns:p14="http://schemas.microsoft.com/office/powerpoint/2010/main" val="147997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228600" indent="-228600">
              <a:buFont typeface="+mj-lt"/>
              <a:buAutoNum type="alphaUcPeriod"/>
            </a:pPr>
            <a:r>
              <a:rPr lang="fr-FR" noProof="0" dirty="0" err="1"/>
              <a:t>OpenLearn</a:t>
            </a:r>
            <a:r>
              <a:rPr lang="fr-FR" noProof="0" dirty="0"/>
              <a:t> propose de nombreux cours gratuits. Beaucoup sont utilisés par des particuliers et des organisations pour le développement professionnel ; d’autres encore les suivent tout simplement par intérêt personnel. L’accès à ces ours gratuits permet de présenter le large éventail des cours offerts par l’université, dont les cours payant</a:t>
            </a:r>
          </a:p>
          <a:p>
            <a:r>
              <a:rPr lang="fr-FR" noProof="0" dirty="0"/>
              <a:t>Le dernier Vice Chancellor (président) a étendu son engagement envers les ressources éducatives libres en investissant dans </a:t>
            </a:r>
            <a:r>
              <a:rPr lang="fr-FR" noProof="0" dirty="0" err="1"/>
              <a:t>FutureLearn</a:t>
            </a:r>
            <a:r>
              <a:rPr lang="fr-FR" noProof="0" dirty="0"/>
              <a:t> – un site Web qui héberge des MOOC (ou CLOM) – des cours en ligne ouverts et massifs – qui sont tous gratuits.</a:t>
            </a:r>
          </a:p>
          <a:p>
            <a:r>
              <a:rPr lang="fr-FR" noProof="0" dirty="0"/>
              <a:t>Certains offrent des quiz et un badge numérique qui peut être téléchargé et utilisé comme attestation de participation.</a:t>
            </a:r>
          </a:p>
        </p:txBody>
      </p:sp>
      <p:sp>
        <p:nvSpPr>
          <p:cNvPr id="4" name="Slide Number Placeholder 3"/>
          <p:cNvSpPr>
            <a:spLocks noGrp="1"/>
          </p:cNvSpPr>
          <p:nvPr>
            <p:ph type="sldNum" sz="quarter" idx="5"/>
          </p:nvPr>
        </p:nvSpPr>
        <p:spPr/>
        <p:txBody>
          <a:bodyPr/>
          <a:lstStyle/>
          <a:p>
            <a:fld id="{EDEA4351-2D14-714A-9BE3-9DC957056D46}" type="slidenum">
              <a:rPr lang="en-US" smtClean="0"/>
              <a:t>6</a:t>
            </a:fld>
            <a:endParaRPr lang="en-US"/>
          </a:p>
        </p:txBody>
      </p:sp>
    </p:spTree>
    <p:extLst>
      <p:ext uri="{BB962C8B-B14F-4D97-AF65-F5344CB8AC3E}">
        <p14:creationId xmlns:p14="http://schemas.microsoft.com/office/powerpoint/2010/main" val="313102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Cette diapositive résume les raisons principales pour lesquelles les REL sont recherchées et utilisées.</a:t>
            </a:r>
          </a:p>
          <a:p>
            <a:endParaRPr lang="en-US" dirty="0"/>
          </a:p>
        </p:txBody>
      </p:sp>
      <p:sp>
        <p:nvSpPr>
          <p:cNvPr id="4" name="Slide Number Placeholder 3"/>
          <p:cNvSpPr>
            <a:spLocks noGrp="1"/>
          </p:cNvSpPr>
          <p:nvPr>
            <p:ph type="sldNum" sz="quarter" idx="5"/>
          </p:nvPr>
        </p:nvSpPr>
        <p:spPr/>
        <p:txBody>
          <a:bodyPr/>
          <a:lstStyle/>
          <a:p>
            <a:fld id="{EDEA4351-2D14-714A-9BE3-9DC957056D46}" type="slidenum">
              <a:rPr lang="en-US" smtClean="0"/>
              <a:t>7</a:t>
            </a:fld>
            <a:endParaRPr lang="en-US"/>
          </a:p>
        </p:txBody>
      </p:sp>
    </p:spTree>
    <p:extLst>
      <p:ext uri="{BB962C8B-B14F-4D97-AF65-F5344CB8AC3E}">
        <p14:creationId xmlns:p14="http://schemas.microsoft.com/office/powerpoint/2010/main" val="1571913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lgn="l"/>
            <a:r>
              <a:rPr lang="fr-FR" b="1" noProof="0" dirty="0"/>
              <a:t>Exemple</a:t>
            </a:r>
            <a:r>
              <a:rPr lang="fr-FR" noProof="0" dirty="0"/>
              <a:t>: En réponse  à la demande d’un groupe scolaire sénégalais, une association éducative internationale l’a aidé à développer du matériel pédagogique pour y améliorer la qualité des enseignements-apprentissages. Au cours de leur recherche, les collègues de l’association ont découvert des REL produites  pour soutenir les chefs d'établissement indiens. L'examen de ces ressources a révélé que la pédagogie et les idées présentées étaient exactement ce qu’elles recherchaient. Toutefois, le contexte était différent de celui dans lequel l’association travaillait : les exemples et les études de cas décrivaient des personnes et des lieux en Inde ; de plus, les ressources étaient en anglais. Les collègues de l’association ont donc traduit et adapté ces ressources, ce qui était moins coûteux, plus pratique et plus efficace que de partir de zéro. Au cours du travail de traduction-adaptation, une équipe s’est constituée, équipe qui a continué à travailler ensemble pour présenter le matériel aux écoles et les aider à les utiliser.</a:t>
            </a:r>
          </a:p>
          <a:p>
            <a:r>
              <a:rPr lang="fr-FR" noProof="0" dirty="0"/>
              <a:t>L’association travaillait en réseau avec la communauté TESSA. D'autres membres de la communauté TESSA ont vu les résultats du travail de traduction-adaptation. Ils ont alors traduit les documents en anglais et les ont adaptés aux contextes anglophones africains afin qu'ils puissent être plus largement utilisés.</a:t>
            </a:r>
          </a:p>
          <a:p>
            <a:r>
              <a:rPr lang="fr-FR" noProof="0" dirty="0"/>
              <a:t>Il existe maintenant de nouvelles versions des ressources développées à l’origine pour l'Inde. Dans chaque cas, l'examen et l'utilisation ont conduit à des adaptations, les ressources finales ayant été largement mises en partage.</a:t>
            </a:r>
          </a:p>
        </p:txBody>
      </p:sp>
      <p:sp>
        <p:nvSpPr>
          <p:cNvPr id="4" name="Slide Number Placeholder 3"/>
          <p:cNvSpPr>
            <a:spLocks noGrp="1"/>
          </p:cNvSpPr>
          <p:nvPr>
            <p:ph type="sldNum" sz="quarter" idx="5"/>
          </p:nvPr>
        </p:nvSpPr>
        <p:spPr/>
        <p:txBody>
          <a:bodyPr/>
          <a:lstStyle/>
          <a:p>
            <a:fld id="{EDEA4351-2D14-714A-9BE3-9DC957056D46}" type="slidenum">
              <a:rPr lang="en-US" smtClean="0"/>
              <a:t>8</a:t>
            </a:fld>
            <a:endParaRPr lang="en-US"/>
          </a:p>
        </p:txBody>
      </p:sp>
    </p:spTree>
    <p:extLst>
      <p:ext uri="{BB962C8B-B14F-4D97-AF65-F5344CB8AC3E}">
        <p14:creationId xmlns:p14="http://schemas.microsoft.com/office/powerpoint/2010/main" val="1251499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dirty="0"/>
              <a:t>Cette diapositive montre </a:t>
            </a:r>
            <a:r>
              <a:rPr lang="en-US" noProof="0" dirty="0"/>
              <a:t>les </a:t>
            </a:r>
            <a:r>
              <a:rPr lang="en-US" noProof="0" dirty="0" err="1"/>
              <a:t>évolutions</a:t>
            </a:r>
            <a:r>
              <a:rPr lang="en-US" noProof="0" dirty="0"/>
              <a:t> </a:t>
            </a:r>
            <a:r>
              <a:rPr lang="en-US" noProof="0" dirty="0" err="1"/>
              <a:t>souhaitables</a:t>
            </a:r>
            <a:endParaRPr lang="en-GB" dirty="0"/>
          </a:p>
          <a:p>
            <a:endParaRPr lang="en-US" dirty="0"/>
          </a:p>
        </p:txBody>
      </p:sp>
      <p:sp>
        <p:nvSpPr>
          <p:cNvPr id="4" name="Slide Number Placeholder 3"/>
          <p:cNvSpPr>
            <a:spLocks noGrp="1"/>
          </p:cNvSpPr>
          <p:nvPr>
            <p:ph type="sldNum" sz="quarter" idx="5"/>
          </p:nvPr>
        </p:nvSpPr>
        <p:spPr/>
        <p:txBody>
          <a:bodyPr/>
          <a:lstStyle/>
          <a:p>
            <a:fld id="{EDEA4351-2D14-714A-9BE3-9DC957056D46}" type="slidenum">
              <a:rPr lang="en-US" smtClean="0"/>
              <a:t>9</a:t>
            </a:fld>
            <a:endParaRPr lang="en-US"/>
          </a:p>
        </p:txBody>
      </p:sp>
    </p:spTree>
    <p:extLst>
      <p:ext uri="{BB962C8B-B14F-4D97-AF65-F5344CB8AC3E}">
        <p14:creationId xmlns:p14="http://schemas.microsoft.com/office/powerpoint/2010/main" val="385707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62CE-9856-724F-94C9-28C73527686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A666E72-5449-414C-A998-1B4FEC300A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26B72E8-5ED7-7C4E-9DDC-B2947789488F}"/>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5" name="Footer Placeholder 4">
            <a:extLst>
              <a:ext uri="{FF2B5EF4-FFF2-40B4-BE49-F238E27FC236}">
                <a16:creationId xmlns:a16="http://schemas.microsoft.com/office/drawing/2014/main" id="{9D14FD54-4293-2E43-9F42-E2800B53D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37A5C-F67D-E442-A2E1-448250A5C89C}"/>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3925460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9F7D-C0BC-7042-B159-C3BE6BF710A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6EA6AEF-EEF0-B74D-A3E9-0CFF5B48450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B2E5F10-0AFD-FE4B-9364-B00C76EA663F}"/>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5" name="Footer Placeholder 4">
            <a:extLst>
              <a:ext uri="{FF2B5EF4-FFF2-40B4-BE49-F238E27FC236}">
                <a16:creationId xmlns:a16="http://schemas.microsoft.com/office/drawing/2014/main" id="{D071B376-50CA-1C4A-B674-CD37A2D01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B117D7-5941-CC4D-A345-251BE4C765DD}"/>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1266841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B2D737-5E26-7543-8A82-032A06D0839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42C4377-D2A6-8644-8EBE-A4FBE33F9C8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390004-724D-5E46-9EBD-2485751F8A23}"/>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5" name="Footer Placeholder 4">
            <a:extLst>
              <a:ext uri="{FF2B5EF4-FFF2-40B4-BE49-F238E27FC236}">
                <a16:creationId xmlns:a16="http://schemas.microsoft.com/office/drawing/2014/main" id="{E0BBD076-602F-3140-942A-FB50344BF3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449AC-8EE3-A341-B3A3-56825CADC4CF}"/>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2383287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AC5D5-A35E-3642-AC46-A50A0E6F0E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2609A08-A8AC-1D43-929E-FACE37F6923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FE9ECD-2B6E-E549-96F7-3EFB3201299C}"/>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5" name="Footer Placeholder 4">
            <a:extLst>
              <a:ext uri="{FF2B5EF4-FFF2-40B4-BE49-F238E27FC236}">
                <a16:creationId xmlns:a16="http://schemas.microsoft.com/office/drawing/2014/main" id="{98651EBB-4A87-1D4F-BA66-331351C95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B5737-8DD0-4B42-A6ED-D873F35AF784}"/>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3304017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D7E28-1222-A846-8AED-EB321FBC22A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87D5488-CB19-C549-BC05-6C6F12EF4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799EEC0-FC52-C846-9FFC-80119E1820D9}"/>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5" name="Footer Placeholder 4">
            <a:extLst>
              <a:ext uri="{FF2B5EF4-FFF2-40B4-BE49-F238E27FC236}">
                <a16:creationId xmlns:a16="http://schemas.microsoft.com/office/drawing/2014/main" id="{07DC0684-ED9E-454E-A446-33D9D5F32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6B9C6-136A-5B42-AB65-9B6C8BD8A70C}"/>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146768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80AFB-BFC0-FB46-98D1-0D9268EB6BF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017514D-A3CC-5F41-AA33-20EF51C095F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F497204-0E7B-C847-B455-F9CB4566608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E33BB56-5F43-1142-8481-8A82CF3CC7EE}"/>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6" name="Footer Placeholder 5">
            <a:extLst>
              <a:ext uri="{FF2B5EF4-FFF2-40B4-BE49-F238E27FC236}">
                <a16:creationId xmlns:a16="http://schemas.microsoft.com/office/drawing/2014/main" id="{E14BBD07-8F86-2145-BD70-EFA67EBEE7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99CE05-B8BE-A442-AB17-0667B457A421}"/>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142751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8FBB7-F634-5848-89F1-3AC65F5664B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0698D15-6449-0749-9B24-50D14C49E5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645D3BE-5C0E-1940-810D-0C11FC6C76F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14012BD-C8B0-884F-84D4-977412CC0C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2939755-22F3-F840-8AC3-4D2CD03B887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2BFA0AC-2506-2F42-B852-AEF81B0C7407}"/>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8" name="Footer Placeholder 7">
            <a:extLst>
              <a:ext uri="{FF2B5EF4-FFF2-40B4-BE49-F238E27FC236}">
                <a16:creationId xmlns:a16="http://schemas.microsoft.com/office/drawing/2014/main" id="{53D446B7-9716-5745-9403-41A14D275C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369145-A1EB-5443-8721-A09EC976DD38}"/>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2192964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8F6B5-67A6-C249-8817-E8EE7B4805C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5707B7E-DDEA-B442-AC9B-F0C997AD85D5}"/>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4" name="Footer Placeholder 3">
            <a:extLst>
              <a:ext uri="{FF2B5EF4-FFF2-40B4-BE49-F238E27FC236}">
                <a16:creationId xmlns:a16="http://schemas.microsoft.com/office/drawing/2014/main" id="{222C32BE-46CC-AE4C-9E5E-378A227327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790CE9-4DB5-2B4F-9643-387ECE5BE913}"/>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2908660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E5AEFA-95DB-D544-B04C-023F23C825D6}"/>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3" name="Footer Placeholder 2">
            <a:extLst>
              <a:ext uri="{FF2B5EF4-FFF2-40B4-BE49-F238E27FC236}">
                <a16:creationId xmlns:a16="http://schemas.microsoft.com/office/drawing/2014/main" id="{307E44FC-A277-AA47-9E69-13E14BEECF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67D59F-1F6E-CA44-8B45-34CC3D344862}"/>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31192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07125-65BB-E347-9EE3-D6887C6AD3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1AB3B7C-7393-FA48-81CD-EA6903391F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02A083BF-B935-E945-A38D-5BD06C13CA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CF78DEF-C259-B143-9F63-6934F1B2F390}"/>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6" name="Footer Placeholder 5">
            <a:extLst>
              <a:ext uri="{FF2B5EF4-FFF2-40B4-BE49-F238E27FC236}">
                <a16:creationId xmlns:a16="http://schemas.microsoft.com/office/drawing/2014/main" id="{E29B576F-DCE8-C644-B6F0-CC2AE2117C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91142A-46A9-2C44-BDFE-38A55F69DF27}"/>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215096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8D3CD-B205-9A45-8760-3C3FC2F3EE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C1E635B-118A-9D4D-BD11-782F4FA04E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444056A-8ED0-854A-B0E3-6223F46C98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141704A-7643-AB48-8759-3356CE9EC5A5}"/>
              </a:ext>
            </a:extLst>
          </p:cNvPr>
          <p:cNvSpPr>
            <a:spLocks noGrp="1"/>
          </p:cNvSpPr>
          <p:nvPr>
            <p:ph type="dt" sz="half" idx="10"/>
          </p:nvPr>
        </p:nvSpPr>
        <p:spPr/>
        <p:txBody>
          <a:bodyPr/>
          <a:lstStyle/>
          <a:p>
            <a:fld id="{3EAFF2A5-814F-5643-96BB-CD61912F8DF0}" type="datetimeFigureOut">
              <a:rPr lang="en-US" smtClean="0"/>
              <a:t>10/7/21</a:t>
            </a:fld>
            <a:endParaRPr lang="en-US"/>
          </a:p>
        </p:txBody>
      </p:sp>
      <p:sp>
        <p:nvSpPr>
          <p:cNvPr id="6" name="Footer Placeholder 5">
            <a:extLst>
              <a:ext uri="{FF2B5EF4-FFF2-40B4-BE49-F238E27FC236}">
                <a16:creationId xmlns:a16="http://schemas.microsoft.com/office/drawing/2014/main" id="{BD7556D9-CD41-604A-B534-AF8D71583A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49E67-69DE-8E41-AA69-362CA19C7821}"/>
              </a:ext>
            </a:extLst>
          </p:cNvPr>
          <p:cNvSpPr>
            <a:spLocks noGrp="1"/>
          </p:cNvSpPr>
          <p:nvPr>
            <p:ph type="sldNum" sz="quarter" idx="12"/>
          </p:nvPr>
        </p:nvSpPr>
        <p:spPr/>
        <p:txBody>
          <a:bodyPr/>
          <a:lstStyle/>
          <a:p>
            <a:fld id="{0DC9F99B-7EF8-9C48-A8F3-BE2237450757}" type="slidenum">
              <a:rPr lang="en-US" smtClean="0"/>
              <a:t>‹#›</a:t>
            </a:fld>
            <a:endParaRPr lang="en-US"/>
          </a:p>
        </p:txBody>
      </p:sp>
    </p:spTree>
    <p:extLst>
      <p:ext uri="{BB962C8B-B14F-4D97-AF65-F5344CB8AC3E}">
        <p14:creationId xmlns:p14="http://schemas.microsoft.com/office/powerpoint/2010/main" val="1970082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529CE5-D8F3-8343-9D19-FCE28039AF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D95BA84-FCDC-6C46-8675-89B81C0B9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82055D0-25ED-DF4D-9D3F-52283AD95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AFF2A5-814F-5643-96BB-CD61912F8DF0}" type="datetimeFigureOut">
              <a:rPr lang="en-US" smtClean="0"/>
              <a:t>10/7/21</a:t>
            </a:fld>
            <a:endParaRPr lang="en-US"/>
          </a:p>
        </p:txBody>
      </p:sp>
      <p:sp>
        <p:nvSpPr>
          <p:cNvPr id="5" name="Footer Placeholder 4">
            <a:extLst>
              <a:ext uri="{FF2B5EF4-FFF2-40B4-BE49-F238E27FC236}">
                <a16:creationId xmlns:a16="http://schemas.microsoft.com/office/drawing/2014/main" id="{42A82E86-2B04-5144-9521-DB8197A9B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EE97AF-474B-3948-8746-0948DEA1A5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C9F99B-7EF8-9C48-A8F3-BE2237450757}" type="slidenum">
              <a:rPr lang="en-US" smtClean="0"/>
              <a:t>‹#›</a:t>
            </a:fld>
            <a:endParaRPr lang="en-US"/>
          </a:p>
        </p:txBody>
      </p:sp>
    </p:spTree>
    <p:extLst>
      <p:ext uri="{BB962C8B-B14F-4D97-AF65-F5344CB8AC3E}">
        <p14:creationId xmlns:p14="http://schemas.microsoft.com/office/powerpoint/2010/main" val="1462370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emf"/><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tiff"/><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researchgate.net/figure/Pyramide-dadoption-des-REL-30-La-pyramide-represente-graphiquement-six-gradations_fig1_351486310" TargetMode="External"/><Relationship Id="rId3" Type="http://schemas.openxmlformats.org/officeDocument/2006/relationships/slideLayout" Target="../slideLayouts/slideLayout1.xml"/><Relationship Id="rId7" Type="http://schemas.openxmlformats.org/officeDocument/2006/relationships/hyperlink" Target="http://conference.oeconsortium.org/2016/presentation/the-oer-adoption-pyramid/"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emf"/><Relationship Id="rId5" Type="http://schemas.openxmlformats.org/officeDocument/2006/relationships/image" Target="../media/image1.tiff"/><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emf"/><Relationship Id="rId5" Type="http://schemas.openxmlformats.org/officeDocument/2006/relationships/image" Target="../media/image1.tif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emf"/><Relationship Id="rId5" Type="http://schemas.openxmlformats.org/officeDocument/2006/relationships/image" Target="../media/image1.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emf"/><Relationship Id="rId5" Type="http://schemas.openxmlformats.org/officeDocument/2006/relationships/image" Target="../media/image1.tiff"/><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m4a"/><Relationship Id="rId7" Type="http://schemas.openxmlformats.org/officeDocument/2006/relationships/image" Target="../media/image2.emf"/><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1.tiff"/><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creativecommons.org/licenses/?lang=fr"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emf"/><Relationship Id="rId5" Type="http://schemas.openxmlformats.org/officeDocument/2006/relationships/image" Target="../media/image1.tif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emf"/><Relationship Id="rId5" Type="http://schemas.openxmlformats.org/officeDocument/2006/relationships/image" Target="../media/image1.tif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slideLayout" Target="../slideLayouts/slideLayout1.xml"/><Relationship Id="rId7" Type="http://schemas.openxmlformats.org/officeDocument/2006/relationships/image" Target="../media/image4.tiff"/><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aprelia.org/" TargetMode="External"/><Relationship Id="rId11" Type="http://schemas.openxmlformats.org/officeDocument/2006/relationships/image" Target="../media/image7.tiff"/><Relationship Id="rId5" Type="http://schemas.openxmlformats.org/officeDocument/2006/relationships/image" Target="../media/image2.emf"/><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6.tiff"/></Relationships>
</file>

<file path=ppt/slides/_rels/slide6.xml.rels><?xml version="1.0" encoding="UTF-8" standalone="yes"?>
<Relationships xmlns="http://schemas.openxmlformats.org/package/2006/relationships"><Relationship Id="rId8" Type="http://schemas.openxmlformats.org/officeDocument/2006/relationships/hyperlink" Target="https://www.open.edu/openlearn/" TargetMode="External"/><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2.emf"/><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hyperlink" Target="https://www.open.edu/openlearncreat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0.tiff"/><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emf"/><Relationship Id="rId5" Type="http://schemas.openxmlformats.org/officeDocument/2006/relationships/image" Target="../media/image1.tif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hyperlink" Target="https://www.open.edu/openlearncreate/course/view.php?id=1911" TargetMode="External"/><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emf"/><Relationship Id="rId5" Type="http://schemas.openxmlformats.org/officeDocument/2006/relationships/image" Target="../media/image1.tiff"/><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hyperlink" Target="https://www.open.edu/openlearncreate/pluginfile.php/311323/mod_resource/content/1/B4_Leading-use-of-ICT_18.11.26_Uv3.pdf"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emf"/><Relationship Id="rId5" Type="http://schemas.openxmlformats.org/officeDocument/2006/relationships/image" Target="../media/image1.tif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sp>
        <p:nvSpPr>
          <p:cNvPr id="7" name="Title 1">
            <a:extLst>
              <a:ext uri="{FF2B5EF4-FFF2-40B4-BE49-F238E27FC236}">
                <a16:creationId xmlns:a16="http://schemas.microsoft.com/office/drawing/2014/main" id="{2B36A012-B437-DE42-B027-420141CCB346}"/>
              </a:ext>
            </a:extLst>
          </p:cNvPr>
          <p:cNvSpPr txBox="1">
            <a:spLocks/>
          </p:cNvSpPr>
          <p:nvPr/>
        </p:nvSpPr>
        <p:spPr>
          <a:xfrm>
            <a:off x="1523999" y="2081732"/>
            <a:ext cx="10168317" cy="2387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fr-FR" b="1" dirty="0"/>
            </a:br>
            <a:br>
              <a:rPr lang="fr-FR" b="1" dirty="0"/>
            </a:br>
            <a:r>
              <a:rPr lang="fr-FR" b="1" dirty="0"/>
              <a:t>Ressources Educatives Libres</a:t>
            </a:r>
          </a:p>
        </p:txBody>
      </p:sp>
      <p:sp>
        <p:nvSpPr>
          <p:cNvPr id="8" name="Subtitle 2">
            <a:extLst>
              <a:ext uri="{FF2B5EF4-FFF2-40B4-BE49-F238E27FC236}">
                <a16:creationId xmlns:a16="http://schemas.microsoft.com/office/drawing/2014/main" id="{BAE73F17-2546-E544-82A0-C7923522FD0F}"/>
              </a:ext>
            </a:extLst>
          </p:cNvPr>
          <p:cNvSpPr txBox="1">
            <a:spLocks/>
          </p:cNvSpPr>
          <p:nvPr/>
        </p:nvSpPr>
        <p:spPr>
          <a:xfrm>
            <a:off x="1524000" y="4561407"/>
            <a:ext cx="10168326"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3200" dirty="0">
                <a:solidFill>
                  <a:schemeClr val="accent6"/>
                </a:solidFill>
              </a:rPr>
              <a:t>Définition, licences et questions</a:t>
            </a:r>
          </a:p>
        </p:txBody>
      </p:sp>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pic>
        <p:nvPicPr>
          <p:cNvPr id="3" name="Diapo 1.m4a" descr="Diapo 1.m4a">
            <a:hlinkClick r:id="" action="ppaction://media"/>
            <a:extLst>
              <a:ext uri="{FF2B5EF4-FFF2-40B4-BE49-F238E27FC236}">
                <a16:creationId xmlns:a16="http://schemas.microsoft.com/office/drawing/2014/main" id="{C22BC788-B5AB-B148-9E9E-8441539C8F1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382214" y="6045200"/>
            <a:ext cx="812800" cy="812800"/>
          </a:xfrm>
          <a:prstGeom prst="rect">
            <a:avLst/>
          </a:prstGeom>
        </p:spPr>
      </p:pic>
    </p:spTree>
    <p:custDataLst>
      <p:tags r:id="rId1"/>
    </p:custDataLst>
    <p:extLst>
      <p:ext uri="{BB962C8B-B14F-4D97-AF65-F5344CB8AC3E}">
        <p14:creationId xmlns:p14="http://schemas.microsoft.com/office/powerpoint/2010/main" val="1614968403"/>
      </p:ext>
    </p:extLst>
  </p:cSld>
  <p:clrMapOvr>
    <a:masterClrMapping/>
  </p:clrMapOvr>
  <mc:AlternateContent xmlns:mc="http://schemas.openxmlformats.org/markup-compatibility/2006" xmlns:p14="http://schemas.microsoft.com/office/powerpoint/2010/main">
    <mc:Choice Requires="p14">
      <p:transition spd="slow" p14:dur="2000" advTm="2970"/>
    </mc:Choice>
    <mc:Fallback xmlns="">
      <p:transition spd="slow" advTm="29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A097E8-F246-7B4F-AE4B-15D63DACCD53}"/>
              </a:ext>
            </a:extLst>
          </p:cNvPr>
          <p:cNvSpPr txBox="1">
            <a:spLocks/>
          </p:cNvSpPr>
          <p:nvPr/>
        </p:nvSpPr>
        <p:spPr>
          <a:xfrm>
            <a:off x="984392" y="813512"/>
            <a:ext cx="10298243" cy="99871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La pyramide d'adoption des REL </a:t>
            </a:r>
            <a:br>
              <a:rPr lang="fr-FR" b="1" dirty="0">
                <a:solidFill>
                  <a:srgbClr val="215D38"/>
                </a:solidFill>
              </a:rPr>
            </a:br>
            <a:r>
              <a:rPr lang="fr-FR" sz="3100" b="1" dirty="0">
                <a:solidFill>
                  <a:srgbClr val="215D38"/>
                </a:solidFill>
              </a:rPr>
              <a:t>(</a:t>
            </a:r>
            <a:r>
              <a:rPr lang="fr-FR" sz="3100" b="1" dirty="0" err="1">
                <a:solidFill>
                  <a:srgbClr val="215D38"/>
                </a:solidFill>
              </a:rPr>
              <a:t>H.Trotter</a:t>
            </a:r>
            <a:r>
              <a:rPr lang="fr-FR" sz="3100" b="1" dirty="0">
                <a:solidFill>
                  <a:srgbClr val="215D38"/>
                </a:solidFill>
              </a:rPr>
              <a:t>, </a:t>
            </a:r>
            <a:r>
              <a:rPr lang="fr-FR" sz="3100" b="1" dirty="0" err="1">
                <a:solidFill>
                  <a:srgbClr val="215D38"/>
                </a:solidFill>
              </a:rPr>
              <a:t>G.Cox</a:t>
            </a:r>
            <a:endParaRPr lang="fr-FR" sz="3100" b="1" dirty="0">
              <a:solidFill>
                <a:srgbClr val="215D38"/>
              </a:solidFill>
            </a:endParaRPr>
          </a:p>
          <a:p>
            <a:r>
              <a:rPr lang="fr-FR" sz="3100" b="1" dirty="0">
                <a:solidFill>
                  <a:srgbClr val="215D38"/>
                </a:solidFill>
              </a:rPr>
              <a:t>Université de Cape </a:t>
            </a:r>
            <a:r>
              <a:rPr lang="fr-FR" sz="3100" b="1" dirty="0" err="1">
                <a:solidFill>
                  <a:srgbClr val="215D38"/>
                </a:solidFill>
              </a:rPr>
              <a:t>Town</a:t>
            </a:r>
            <a:r>
              <a:rPr lang="fr-FR" sz="3100" b="1" dirty="0">
                <a:solidFill>
                  <a:srgbClr val="215D38"/>
                </a:solidFill>
              </a:rPr>
              <a:t>)</a:t>
            </a:r>
          </a:p>
        </p:txBody>
      </p:sp>
      <p:grpSp>
        <p:nvGrpSpPr>
          <p:cNvPr id="10" name="Group 9">
            <a:extLst>
              <a:ext uri="{FF2B5EF4-FFF2-40B4-BE49-F238E27FC236}">
                <a16:creationId xmlns:a16="http://schemas.microsoft.com/office/drawing/2014/main" id="{80194FC8-FC9E-2142-A5EE-AF8E6DF28899}"/>
              </a:ext>
            </a:extLst>
          </p:cNvPr>
          <p:cNvGrpSpPr/>
          <p:nvPr/>
        </p:nvGrpSpPr>
        <p:grpSpPr>
          <a:xfrm>
            <a:off x="1708873" y="1663105"/>
            <a:ext cx="9718980" cy="4738894"/>
            <a:chOff x="1708873" y="1843411"/>
            <a:chExt cx="9718980" cy="4738894"/>
          </a:xfrm>
        </p:grpSpPr>
        <p:sp>
          <p:nvSpPr>
            <p:cNvPr id="11" name="Triangle 10">
              <a:extLst>
                <a:ext uri="{FF2B5EF4-FFF2-40B4-BE49-F238E27FC236}">
                  <a16:creationId xmlns:a16="http://schemas.microsoft.com/office/drawing/2014/main" id="{BC4133FC-A323-B24A-893C-6BC77E8FFE1B}"/>
                </a:ext>
              </a:extLst>
            </p:cNvPr>
            <p:cNvSpPr/>
            <p:nvPr/>
          </p:nvSpPr>
          <p:spPr>
            <a:xfrm>
              <a:off x="1708873" y="1843411"/>
              <a:ext cx="9441224" cy="4549579"/>
            </a:xfrm>
            <a:prstGeom prst="triangle">
              <a:avLst/>
            </a:prstGeom>
            <a:solidFill>
              <a:srgbClr val="DC9218"/>
            </a:solidFill>
            <a:ln>
              <a:solidFill>
                <a:srgbClr val="DC921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232DAAB-7A2B-374F-A0A9-7B84D2D7F509}"/>
                </a:ext>
              </a:extLst>
            </p:cNvPr>
            <p:cNvSpPr txBox="1"/>
            <p:nvPr/>
          </p:nvSpPr>
          <p:spPr>
            <a:xfrm>
              <a:off x="2485622" y="2242655"/>
              <a:ext cx="7920507" cy="4339650"/>
            </a:xfrm>
            <a:prstGeom prst="rect">
              <a:avLst/>
            </a:prstGeom>
            <a:noFill/>
          </p:spPr>
          <p:txBody>
            <a:bodyPr wrap="square" rtlCol="0">
              <a:spAutoFit/>
            </a:bodyPr>
            <a:lstStyle/>
            <a:p>
              <a:pPr algn="ctr"/>
              <a:r>
                <a:rPr lang="fr-FR" sz="2800" dirty="0">
                  <a:solidFill>
                    <a:srgbClr val="9B2A0C"/>
                  </a:solidFill>
                  <a:latin typeface="Arial" panose="020B0604020202020204" pitchFamily="34" charset="0"/>
                  <a:cs typeface="Arial" panose="020B0604020202020204" pitchFamily="34" charset="0"/>
                </a:rPr>
                <a:t>Volonté</a:t>
              </a:r>
            </a:p>
            <a:p>
              <a:pPr algn="ctr"/>
              <a:endParaRPr lang="fr-FR" sz="2000" dirty="0">
                <a:solidFill>
                  <a:srgbClr val="9B2A0C"/>
                </a:solidFill>
                <a:latin typeface="Arial" panose="020B0604020202020204" pitchFamily="34" charset="0"/>
                <a:cs typeface="Arial" panose="020B0604020202020204" pitchFamily="34" charset="0"/>
              </a:endParaRPr>
            </a:p>
            <a:p>
              <a:pPr algn="ctr"/>
              <a:r>
                <a:rPr lang="fr-FR" sz="2800" dirty="0">
                  <a:solidFill>
                    <a:srgbClr val="9B2A0C"/>
                  </a:solidFill>
                  <a:latin typeface="Arial" panose="020B0604020202020204" pitchFamily="34" charset="0"/>
                  <a:cs typeface="Arial" panose="020B0604020202020204" pitchFamily="34" charset="0"/>
                </a:rPr>
                <a:t>Disponibilité</a:t>
              </a:r>
            </a:p>
            <a:p>
              <a:pPr algn="ctr"/>
              <a:endParaRPr lang="fr-FR" sz="2000" dirty="0">
                <a:solidFill>
                  <a:srgbClr val="9B2A0C"/>
                </a:solidFill>
                <a:latin typeface="Arial" panose="020B0604020202020204" pitchFamily="34" charset="0"/>
                <a:cs typeface="Arial" panose="020B0604020202020204" pitchFamily="34" charset="0"/>
              </a:endParaRPr>
            </a:p>
            <a:p>
              <a:pPr algn="ctr"/>
              <a:r>
                <a:rPr lang="fr-FR" sz="2800" dirty="0">
                  <a:solidFill>
                    <a:srgbClr val="9B2A0C"/>
                  </a:solidFill>
                  <a:latin typeface="Arial" panose="020B0604020202020204" pitchFamily="34" charset="0"/>
                  <a:cs typeface="Arial" panose="020B0604020202020204" pitchFamily="34" charset="0"/>
                </a:rPr>
                <a:t>Capacité</a:t>
              </a:r>
            </a:p>
            <a:p>
              <a:pPr algn="ctr"/>
              <a:endParaRPr lang="fr-FR" sz="2000" dirty="0">
                <a:solidFill>
                  <a:srgbClr val="9B2A0C"/>
                </a:solidFill>
                <a:latin typeface="Arial" panose="020B0604020202020204" pitchFamily="34" charset="0"/>
                <a:cs typeface="Arial" panose="020B0604020202020204" pitchFamily="34" charset="0"/>
              </a:endParaRPr>
            </a:p>
            <a:p>
              <a:pPr algn="ctr"/>
              <a:r>
                <a:rPr lang="fr-FR" sz="2800" dirty="0">
                  <a:solidFill>
                    <a:srgbClr val="9B2A0C"/>
                  </a:solidFill>
                  <a:latin typeface="Arial" panose="020B0604020202020204" pitchFamily="34" charset="0"/>
                  <a:cs typeface="Arial" panose="020B0604020202020204" pitchFamily="34" charset="0"/>
                </a:rPr>
                <a:t>Sensibilisation</a:t>
              </a:r>
            </a:p>
            <a:p>
              <a:pPr algn="ctr"/>
              <a:endParaRPr lang="fr-FR" sz="2000" dirty="0">
                <a:solidFill>
                  <a:srgbClr val="9B2A0C"/>
                </a:solidFill>
                <a:latin typeface="Arial" panose="020B0604020202020204" pitchFamily="34" charset="0"/>
                <a:cs typeface="Arial" panose="020B0604020202020204" pitchFamily="34" charset="0"/>
              </a:endParaRPr>
            </a:p>
            <a:p>
              <a:pPr algn="ctr"/>
              <a:r>
                <a:rPr lang="fr-FR" sz="2800" dirty="0">
                  <a:solidFill>
                    <a:srgbClr val="9B2A0C"/>
                  </a:solidFill>
                  <a:latin typeface="Arial" panose="020B0604020202020204" pitchFamily="34" charset="0"/>
                  <a:cs typeface="Arial" panose="020B0604020202020204" pitchFamily="34" charset="0"/>
                </a:rPr>
                <a:t>Permission</a:t>
              </a:r>
            </a:p>
            <a:p>
              <a:pPr algn="ctr"/>
              <a:endParaRPr lang="fr-FR" sz="2000" dirty="0">
                <a:solidFill>
                  <a:srgbClr val="9B2A0C"/>
                </a:solidFill>
                <a:latin typeface="Arial" panose="020B0604020202020204" pitchFamily="34" charset="0"/>
                <a:cs typeface="Arial" panose="020B0604020202020204" pitchFamily="34" charset="0"/>
              </a:endParaRPr>
            </a:p>
            <a:p>
              <a:pPr algn="ctr"/>
              <a:r>
                <a:rPr lang="fr-FR" sz="2800" dirty="0">
                  <a:solidFill>
                    <a:srgbClr val="9B2A0C"/>
                  </a:solidFill>
                  <a:latin typeface="Arial" panose="020B0604020202020204" pitchFamily="34" charset="0"/>
                  <a:cs typeface="Arial" panose="020B0604020202020204" pitchFamily="34" charset="0"/>
                </a:rPr>
                <a:t>Accès</a:t>
              </a:r>
            </a:p>
          </p:txBody>
        </p:sp>
        <p:cxnSp>
          <p:nvCxnSpPr>
            <p:cNvPr id="13" name="Straight Connector 12">
              <a:extLst>
                <a:ext uri="{FF2B5EF4-FFF2-40B4-BE49-F238E27FC236}">
                  <a16:creationId xmlns:a16="http://schemas.microsoft.com/office/drawing/2014/main" id="{94F007E3-1AE5-7F44-8B30-3BF09B01AC07}"/>
                </a:ext>
              </a:extLst>
            </p:cNvPr>
            <p:cNvCxnSpPr/>
            <p:nvPr/>
          </p:nvCxnSpPr>
          <p:spPr>
            <a:xfrm>
              <a:off x="1708873" y="2871986"/>
              <a:ext cx="919953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F8F2D64-0D79-AA40-ACB2-F8FD6AA7131B}"/>
                </a:ext>
              </a:extLst>
            </p:cNvPr>
            <p:cNvCxnSpPr/>
            <p:nvPr/>
          </p:nvCxnSpPr>
          <p:spPr>
            <a:xfrm>
              <a:off x="1861273" y="3610377"/>
              <a:ext cx="919953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8A80A89-A850-BB4B-9DF0-AEAA5B56D569}"/>
                </a:ext>
              </a:extLst>
            </p:cNvPr>
            <p:cNvCxnSpPr/>
            <p:nvPr/>
          </p:nvCxnSpPr>
          <p:spPr>
            <a:xfrm>
              <a:off x="2013673" y="4348768"/>
              <a:ext cx="919953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A15C9E-9E52-3544-A887-D2D47FB83CD4}"/>
                </a:ext>
              </a:extLst>
            </p:cNvPr>
            <p:cNvCxnSpPr/>
            <p:nvPr/>
          </p:nvCxnSpPr>
          <p:spPr>
            <a:xfrm>
              <a:off x="2166073" y="5087159"/>
              <a:ext cx="919953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BE1FB78-FFE3-B14D-A3FE-15FC44A3F609}"/>
                </a:ext>
              </a:extLst>
            </p:cNvPr>
            <p:cNvCxnSpPr/>
            <p:nvPr/>
          </p:nvCxnSpPr>
          <p:spPr>
            <a:xfrm>
              <a:off x="2228320" y="5825548"/>
              <a:ext cx="9199533"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85BC797A-22F0-CD48-B80C-DF30D8BE7D80}"/>
              </a:ext>
            </a:extLst>
          </p:cNvPr>
          <p:cNvSpPr txBox="1"/>
          <p:nvPr/>
        </p:nvSpPr>
        <p:spPr>
          <a:xfrm>
            <a:off x="492369" y="6222709"/>
            <a:ext cx="10416037" cy="646331"/>
          </a:xfrm>
          <a:prstGeom prst="rect">
            <a:avLst/>
          </a:prstGeom>
          <a:noFill/>
        </p:spPr>
        <p:txBody>
          <a:bodyPr wrap="square" rtlCol="0">
            <a:spAutoFit/>
          </a:bodyPr>
          <a:lstStyle/>
          <a:p>
            <a:r>
              <a:rPr lang="en-US" sz="1200" dirty="0"/>
              <a:t>Source : </a:t>
            </a:r>
            <a:r>
              <a:rPr lang="en-GB" sz="1200" dirty="0">
                <a:solidFill>
                  <a:srgbClr val="215D37"/>
                </a:solidFill>
                <a:hlinkClick r:id="rId7">
                  <a:extLst>
                    <a:ext uri="{A12FA001-AC4F-418D-AE19-62706E023703}">
                      <ahyp:hlinkClr xmlns:ahyp="http://schemas.microsoft.com/office/drawing/2018/hyperlinkcolor" val="tx"/>
                    </a:ext>
                  </a:extLst>
                </a:hlinkClick>
              </a:rPr>
              <a:t>http://conference.oeconsortium.org/2016/presentation/the-oer-adoption-pyramid/</a:t>
            </a:r>
            <a:endParaRPr lang="en-GB" sz="1200" dirty="0">
              <a:solidFill>
                <a:srgbClr val="215D37"/>
              </a:solidFill>
            </a:endParaRPr>
          </a:p>
          <a:p>
            <a:r>
              <a:rPr lang="en-GB" sz="1200" dirty="0"/>
              <a:t>Plus de </a:t>
            </a:r>
            <a:r>
              <a:rPr lang="en-GB" sz="1200" dirty="0" err="1"/>
              <a:t>renseignements</a:t>
            </a:r>
            <a:r>
              <a:rPr lang="en-GB" sz="1200" dirty="0"/>
              <a:t> :</a:t>
            </a:r>
            <a:r>
              <a:rPr lang="en-GB" sz="1200" dirty="0">
                <a:solidFill>
                  <a:schemeClr val="accent6"/>
                </a:solidFill>
              </a:rPr>
              <a:t> </a:t>
            </a:r>
            <a:r>
              <a:rPr lang="en-GB" sz="1200" dirty="0">
                <a:solidFill>
                  <a:srgbClr val="215D37"/>
                </a:solidFill>
                <a:hlinkClick r:id="rId8">
                  <a:extLst>
                    <a:ext uri="{A12FA001-AC4F-418D-AE19-62706E023703}">
                      <ahyp:hlinkClr xmlns:ahyp="http://schemas.microsoft.com/office/drawing/2018/hyperlinkcolor" val="tx"/>
                    </a:ext>
                  </a:extLst>
                </a:hlinkClick>
              </a:rPr>
              <a:t>https://www.researchgate.net/figure/Pyramide-dadoption-des-REL-30-La-pyramide-represente-graphiquement-six-gradations_fig1_351486310</a:t>
            </a:r>
            <a:r>
              <a:rPr lang="en-GB" sz="1200" dirty="0">
                <a:solidFill>
                  <a:srgbClr val="215D37"/>
                </a:solidFill>
              </a:rPr>
              <a:t> </a:t>
            </a:r>
            <a:endParaRPr lang="en-US" sz="1200" dirty="0">
              <a:solidFill>
                <a:srgbClr val="215D37"/>
              </a:solidFill>
            </a:endParaRPr>
          </a:p>
        </p:txBody>
      </p:sp>
      <p:sp>
        <p:nvSpPr>
          <p:cNvPr id="19" name="TextBox 18">
            <a:extLst>
              <a:ext uri="{FF2B5EF4-FFF2-40B4-BE49-F238E27FC236}">
                <a16:creationId xmlns:a16="http://schemas.microsoft.com/office/drawing/2014/main" id="{9BD837B1-C57C-704E-B39E-DDAF90359C3A}"/>
              </a:ext>
            </a:extLst>
          </p:cNvPr>
          <p:cNvSpPr txBox="1"/>
          <p:nvPr/>
        </p:nvSpPr>
        <p:spPr>
          <a:xfrm>
            <a:off x="1063294" y="1946883"/>
            <a:ext cx="3956877" cy="830997"/>
          </a:xfrm>
          <a:prstGeom prst="rect">
            <a:avLst/>
          </a:prstGeom>
          <a:noFill/>
        </p:spPr>
        <p:txBody>
          <a:bodyPr wrap="square" rtlCol="0">
            <a:spAutoFit/>
          </a:bodyPr>
          <a:lstStyle/>
          <a:p>
            <a:r>
              <a:rPr lang="fr-FR" sz="2400" dirty="0"/>
              <a:t>Adoption par les enseignants</a:t>
            </a:r>
            <a:br>
              <a:rPr lang="fr-FR" sz="2400" dirty="0"/>
            </a:br>
            <a:r>
              <a:rPr lang="fr-FR" sz="2400" dirty="0"/>
              <a:t>et/ou les établissements </a:t>
            </a:r>
          </a:p>
        </p:txBody>
      </p:sp>
      <p:sp>
        <p:nvSpPr>
          <p:cNvPr id="21" name="TextBox 20">
            <a:extLst>
              <a:ext uri="{FF2B5EF4-FFF2-40B4-BE49-F238E27FC236}">
                <a16:creationId xmlns:a16="http://schemas.microsoft.com/office/drawing/2014/main" id="{503E0D44-64C2-8745-8B1A-92D5A21B4215}"/>
              </a:ext>
            </a:extLst>
          </p:cNvPr>
          <p:cNvSpPr txBox="1"/>
          <p:nvPr/>
        </p:nvSpPr>
        <p:spPr>
          <a:xfrm>
            <a:off x="8100677" y="1430738"/>
            <a:ext cx="2760080" cy="923330"/>
          </a:xfrm>
          <a:prstGeom prst="rect">
            <a:avLst/>
          </a:prstGeom>
          <a:noFill/>
        </p:spPr>
        <p:txBody>
          <a:bodyPr wrap="square" rtlCol="0">
            <a:spAutoFit/>
          </a:bodyPr>
          <a:lstStyle/>
          <a:p>
            <a:pPr algn="r"/>
            <a:r>
              <a:rPr lang="fr-FR" dirty="0"/>
              <a:t>compétences techniques pour trouver, utiliser, adapter et créer</a:t>
            </a:r>
          </a:p>
        </p:txBody>
      </p:sp>
      <p:sp>
        <p:nvSpPr>
          <p:cNvPr id="22" name="TextBox 21">
            <a:extLst>
              <a:ext uri="{FF2B5EF4-FFF2-40B4-BE49-F238E27FC236}">
                <a16:creationId xmlns:a16="http://schemas.microsoft.com/office/drawing/2014/main" id="{5BBC1870-B95B-584B-AEE2-0B22EB016A8B}"/>
              </a:ext>
            </a:extLst>
          </p:cNvPr>
          <p:cNvSpPr txBox="1"/>
          <p:nvPr/>
        </p:nvSpPr>
        <p:spPr>
          <a:xfrm>
            <a:off x="8749603" y="2564254"/>
            <a:ext cx="2760080" cy="369332"/>
          </a:xfrm>
          <a:prstGeom prst="rect">
            <a:avLst/>
          </a:prstGeom>
          <a:noFill/>
        </p:spPr>
        <p:txBody>
          <a:bodyPr wrap="square" rtlCol="0">
            <a:spAutoFit/>
          </a:bodyPr>
          <a:lstStyle/>
          <a:p>
            <a:pPr algn="r"/>
            <a:r>
              <a:rPr lang="fr-FR" dirty="0"/>
              <a:t>aux REL et à leur contexte</a:t>
            </a:r>
          </a:p>
        </p:txBody>
      </p:sp>
      <p:sp>
        <p:nvSpPr>
          <p:cNvPr id="23" name="TextBox 22">
            <a:extLst>
              <a:ext uri="{FF2B5EF4-FFF2-40B4-BE49-F238E27FC236}">
                <a16:creationId xmlns:a16="http://schemas.microsoft.com/office/drawing/2014/main" id="{9247F63D-D080-BB46-86F8-5D188D538B0F}"/>
              </a:ext>
            </a:extLst>
          </p:cNvPr>
          <p:cNvSpPr txBox="1"/>
          <p:nvPr/>
        </p:nvSpPr>
        <p:spPr>
          <a:xfrm>
            <a:off x="9000229" y="3143772"/>
            <a:ext cx="2892910" cy="923330"/>
          </a:xfrm>
          <a:prstGeom prst="rect">
            <a:avLst/>
          </a:prstGeom>
          <a:noFill/>
        </p:spPr>
        <p:txBody>
          <a:bodyPr wrap="square" rtlCol="0">
            <a:spAutoFit/>
          </a:bodyPr>
          <a:lstStyle/>
          <a:p>
            <a:pPr algn="r"/>
            <a:r>
              <a:rPr lang="fr-FR" dirty="0"/>
              <a:t>d'utiliser (via Licence) ou de </a:t>
            </a:r>
            <a:br>
              <a:rPr lang="fr-FR" dirty="0"/>
            </a:br>
            <a:r>
              <a:rPr lang="fr-FR" dirty="0"/>
              <a:t>créer (via la politique institutionnelle)</a:t>
            </a:r>
          </a:p>
        </p:txBody>
      </p:sp>
      <p:sp>
        <p:nvSpPr>
          <p:cNvPr id="24" name="TextBox 23">
            <a:extLst>
              <a:ext uri="{FF2B5EF4-FFF2-40B4-BE49-F238E27FC236}">
                <a16:creationId xmlns:a16="http://schemas.microsoft.com/office/drawing/2014/main" id="{DB8E60EF-3242-E14E-92C7-32167A16B92E}"/>
              </a:ext>
            </a:extLst>
          </p:cNvPr>
          <p:cNvSpPr txBox="1"/>
          <p:nvPr/>
        </p:nvSpPr>
        <p:spPr>
          <a:xfrm>
            <a:off x="9435123" y="4277289"/>
            <a:ext cx="2458016" cy="369332"/>
          </a:xfrm>
          <a:prstGeom prst="rect">
            <a:avLst/>
          </a:prstGeom>
          <a:noFill/>
        </p:spPr>
        <p:txBody>
          <a:bodyPr wrap="square" rtlCol="0">
            <a:spAutoFit/>
          </a:bodyPr>
          <a:lstStyle/>
          <a:p>
            <a:pPr algn="r"/>
            <a:r>
              <a:rPr lang="fr-FR" dirty="0"/>
              <a:t>aux infrastructures</a:t>
            </a:r>
          </a:p>
        </p:txBody>
      </p:sp>
      <p:cxnSp>
        <p:nvCxnSpPr>
          <p:cNvPr id="25" name="Straight Connector 24">
            <a:extLst>
              <a:ext uri="{FF2B5EF4-FFF2-40B4-BE49-F238E27FC236}">
                <a16:creationId xmlns:a16="http://schemas.microsoft.com/office/drawing/2014/main" id="{56AF7FE2-D6ED-9D48-8B14-A687BC09A385}"/>
              </a:ext>
            </a:extLst>
          </p:cNvPr>
          <p:cNvCxnSpPr>
            <a:cxnSpLocks/>
          </p:cNvCxnSpPr>
          <p:nvPr/>
        </p:nvCxnSpPr>
        <p:spPr>
          <a:xfrm flipH="1">
            <a:off x="7319061" y="1809094"/>
            <a:ext cx="1321582" cy="1996087"/>
          </a:xfrm>
          <a:prstGeom prst="line">
            <a:avLst/>
          </a:prstGeom>
          <a:ln>
            <a:headEnd type="arrow" w="lg"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757CC0-0464-1345-B709-4AD6EAC99D2A}"/>
              </a:ext>
            </a:extLst>
          </p:cNvPr>
          <p:cNvCxnSpPr>
            <a:cxnSpLocks/>
          </p:cNvCxnSpPr>
          <p:nvPr/>
        </p:nvCxnSpPr>
        <p:spPr>
          <a:xfrm flipH="1">
            <a:off x="7979852" y="2924048"/>
            <a:ext cx="855186" cy="1353241"/>
          </a:xfrm>
          <a:prstGeom prst="line">
            <a:avLst/>
          </a:prstGeom>
          <a:ln>
            <a:headEnd type="arrow" w="lg" len="lg"/>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7E180CA-EF7A-6A4D-98B0-25DB76442FCE}"/>
              </a:ext>
            </a:extLst>
          </p:cNvPr>
          <p:cNvCxnSpPr>
            <a:cxnSpLocks/>
          </p:cNvCxnSpPr>
          <p:nvPr/>
        </p:nvCxnSpPr>
        <p:spPr>
          <a:xfrm flipH="1">
            <a:off x="8923462" y="4497813"/>
            <a:ext cx="991576" cy="1446818"/>
          </a:xfrm>
          <a:prstGeom prst="line">
            <a:avLst/>
          </a:prstGeom>
          <a:ln>
            <a:headEnd type="arrow" w="lg" len="lg"/>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630000C-12DF-9947-A55F-582FC1A54AE0}"/>
              </a:ext>
            </a:extLst>
          </p:cNvPr>
          <p:cNvCxnSpPr>
            <a:cxnSpLocks/>
          </p:cNvCxnSpPr>
          <p:nvPr/>
        </p:nvCxnSpPr>
        <p:spPr>
          <a:xfrm flipH="1">
            <a:off x="7800060" y="3442064"/>
            <a:ext cx="1275477" cy="1867234"/>
          </a:xfrm>
          <a:prstGeom prst="line">
            <a:avLst/>
          </a:prstGeom>
          <a:ln>
            <a:headEnd type="arrow" w="lg" len="lg"/>
          </a:ln>
        </p:spPr>
        <p:style>
          <a:lnRef idx="1">
            <a:schemeClr val="accent1"/>
          </a:lnRef>
          <a:fillRef idx="0">
            <a:schemeClr val="accent1"/>
          </a:fillRef>
          <a:effectRef idx="0">
            <a:schemeClr val="accent1"/>
          </a:effectRef>
          <a:fontRef idx="minor">
            <a:schemeClr val="tx1"/>
          </a:fontRef>
        </p:style>
      </p:cxnSp>
      <p:pic>
        <p:nvPicPr>
          <p:cNvPr id="3" name="Diapo 10.m4a" descr="Diapo 10.m4a">
            <a:hlinkClick r:id="" action="ppaction://media"/>
            <a:extLst>
              <a:ext uri="{FF2B5EF4-FFF2-40B4-BE49-F238E27FC236}">
                <a16:creationId xmlns:a16="http://schemas.microsoft.com/office/drawing/2014/main" id="{41A5411D-9B89-2245-A326-2439A97C27C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6626" y="5221222"/>
            <a:ext cx="812800" cy="812800"/>
          </a:xfrm>
          <a:prstGeom prst="rect">
            <a:avLst/>
          </a:prstGeom>
        </p:spPr>
      </p:pic>
    </p:spTree>
    <p:extLst>
      <p:ext uri="{BB962C8B-B14F-4D97-AF65-F5344CB8AC3E}">
        <p14:creationId xmlns:p14="http://schemas.microsoft.com/office/powerpoint/2010/main" val="221103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856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bldLst>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A097E8-F246-7B4F-AE4B-15D63DACCD53}"/>
              </a:ext>
            </a:extLst>
          </p:cNvPr>
          <p:cNvSpPr txBox="1">
            <a:spLocks/>
          </p:cNvSpPr>
          <p:nvPr/>
        </p:nvSpPr>
        <p:spPr>
          <a:xfrm>
            <a:off x="984390" y="795583"/>
            <a:ext cx="10298243" cy="64683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Les défis des REL</a:t>
            </a:r>
          </a:p>
        </p:txBody>
      </p:sp>
      <p:sp>
        <p:nvSpPr>
          <p:cNvPr id="12" name="Content Placeholder 2">
            <a:extLst>
              <a:ext uri="{FF2B5EF4-FFF2-40B4-BE49-F238E27FC236}">
                <a16:creationId xmlns:a16="http://schemas.microsoft.com/office/drawing/2014/main" id="{B1947CE9-C463-1B48-AC2F-B776599956D4}"/>
              </a:ext>
            </a:extLst>
          </p:cNvPr>
          <p:cNvSpPr txBox="1">
            <a:spLocks/>
          </p:cNvSpPr>
          <p:nvPr/>
        </p:nvSpPr>
        <p:spPr>
          <a:xfrm>
            <a:off x="984390" y="3108704"/>
            <a:ext cx="11045443" cy="37492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fr-FR" dirty="0"/>
              <a:t>Accès : il repose sur la connectivité Internet, les équipements et les compétences techniques.</a:t>
            </a:r>
          </a:p>
          <a:p>
            <a:pPr marL="342900" indent="-342900" algn="l">
              <a:buFont typeface="Arial" panose="020B0604020202020204" pitchFamily="34" charset="0"/>
              <a:buChar char="•"/>
            </a:pPr>
            <a:r>
              <a:rPr lang="fr-FR" dirty="0"/>
              <a:t>De nouvelles attitudes à l'égard des ressources s’imposent : les utilisateurs doivent comprendre les licences et ce qu’elles leur permettent ; pour leur part, les institutions doivent encourager l'autonomie des personnels.</a:t>
            </a:r>
          </a:p>
          <a:p>
            <a:pPr marL="342900" indent="-342900" algn="l">
              <a:buFont typeface="Arial" panose="020B0604020202020204" pitchFamily="34" charset="0"/>
              <a:buChar char="•"/>
            </a:pPr>
            <a:r>
              <a:rPr lang="fr-FR" dirty="0"/>
              <a:t>Des compétences en évaluation critique sont requises, ainsi que des compétences techniques de recherche et d'adaptation.</a:t>
            </a:r>
          </a:p>
          <a:p>
            <a:pPr marL="342900" indent="-342900" algn="l">
              <a:buFont typeface="Arial" panose="020B0604020202020204" pitchFamily="34" charset="0"/>
              <a:buChar char="•"/>
            </a:pPr>
            <a:r>
              <a:rPr lang="fr-FR" dirty="0"/>
              <a:t>La recherche des ressources contextualisées peut s’avérer difficile.</a:t>
            </a:r>
          </a:p>
          <a:p>
            <a:pPr marL="342900" indent="-342900" algn="l">
              <a:buFont typeface="Arial" panose="020B0604020202020204" pitchFamily="34" charset="0"/>
              <a:buChar char="•"/>
            </a:pPr>
            <a:endParaRPr lang="fr-FR" dirty="0"/>
          </a:p>
          <a:p>
            <a:pPr marL="342900" indent="-342900" algn="l">
              <a:buFont typeface="Arial" panose="020B0604020202020204" pitchFamily="34" charset="0"/>
              <a:buChar char="•"/>
            </a:pPr>
            <a:endParaRPr lang="fr-FR" dirty="0"/>
          </a:p>
          <a:p>
            <a:pPr marL="342900" indent="-342900" algn="l">
              <a:buFont typeface="Arial" panose="020B0604020202020204" pitchFamily="34" charset="0"/>
              <a:buChar char="•"/>
            </a:pPr>
            <a:endParaRPr lang="fr-FR" dirty="0"/>
          </a:p>
          <a:p>
            <a:pPr marL="342900" indent="-342900" algn="l">
              <a:buFont typeface="Arial" panose="020B0604020202020204" pitchFamily="34" charset="0"/>
              <a:buChar char="•"/>
            </a:pPr>
            <a:endParaRPr lang="fr-FR" dirty="0"/>
          </a:p>
          <a:p>
            <a:pPr marL="342900" indent="-342900" algn="l">
              <a:buFont typeface="Arial" panose="020B0604020202020204" pitchFamily="34" charset="0"/>
              <a:buChar char="•"/>
            </a:pPr>
            <a:endParaRPr lang="fr-FR" dirty="0"/>
          </a:p>
        </p:txBody>
      </p:sp>
      <p:sp>
        <p:nvSpPr>
          <p:cNvPr id="2" name="TextBox 1">
            <a:extLst>
              <a:ext uri="{FF2B5EF4-FFF2-40B4-BE49-F238E27FC236}">
                <a16:creationId xmlns:a16="http://schemas.microsoft.com/office/drawing/2014/main" id="{8E2A6120-0ADB-234E-AC53-DA96A1D7D7F6}"/>
              </a:ext>
            </a:extLst>
          </p:cNvPr>
          <p:cNvSpPr txBox="1"/>
          <p:nvPr/>
        </p:nvSpPr>
        <p:spPr>
          <a:xfrm>
            <a:off x="984390" y="1860064"/>
            <a:ext cx="10899252" cy="830997"/>
          </a:xfrm>
          <a:prstGeom prst="rect">
            <a:avLst/>
          </a:prstGeom>
          <a:noFill/>
        </p:spPr>
        <p:txBody>
          <a:bodyPr wrap="square" rtlCol="0">
            <a:spAutoFit/>
          </a:bodyPr>
          <a:lstStyle/>
          <a:p>
            <a:r>
              <a:rPr lang="fr-FR" sz="2400" dirty="0"/>
              <a:t>46% des enseignants des établissements du Supérieur en Afrique </a:t>
            </a:r>
            <a:r>
              <a:rPr lang="fr-FR" sz="2400" dirty="0" err="1"/>
              <a:t>sub</a:t>
            </a:r>
            <a:r>
              <a:rPr lang="fr-FR" sz="2400" dirty="0"/>
              <a:t> saharienne ne connaissent pas les REL. Ceci s’explique notamment par :</a:t>
            </a:r>
          </a:p>
        </p:txBody>
      </p:sp>
      <p:pic>
        <p:nvPicPr>
          <p:cNvPr id="7" name="Diapo 11.m4a" descr="Diapo 11.m4a">
            <a:hlinkClick r:id="" action="ppaction://media"/>
            <a:extLst>
              <a:ext uri="{FF2B5EF4-FFF2-40B4-BE49-F238E27FC236}">
                <a16:creationId xmlns:a16="http://schemas.microsoft.com/office/drawing/2014/main" id="{E0F41AA7-CF6A-884B-B56E-214EAFBCAE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2159" y="6138617"/>
            <a:ext cx="812800" cy="812800"/>
          </a:xfrm>
          <a:prstGeom prst="rect">
            <a:avLst/>
          </a:prstGeom>
        </p:spPr>
      </p:pic>
    </p:spTree>
    <p:extLst>
      <p:ext uri="{BB962C8B-B14F-4D97-AF65-F5344CB8AC3E}">
        <p14:creationId xmlns:p14="http://schemas.microsoft.com/office/powerpoint/2010/main" val="78695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Table 6">
            <a:extLst>
              <a:ext uri="{FF2B5EF4-FFF2-40B4-BE49-F238E27FC236}">
                <a16:creationId xmlns:a16="http://schemas.microsoft.com/office/drawing/2014/main" id="{FE30B580-B55D-5944-A57E-252FFC7AD39C}"/>
              </a:ext>
            </a:extLst>
          </p:cNvPr>
          <p:cNvGraphicFramePr>
            <a:graphicFrameLocks noGrp="1"/>
          </p:cNvGraphicFramePr>
          <p:nvPr>
            <p:extLst>
              <p:ext uri="{D42A27DB-BD31-4B8C-83A1-F6EECF244321}">
                <p14:modId xmlns:p14="http://schemas.microsoft.com/office/powerpoint/2010/main" val="909439112"/>
              </p:ext>
            </p:extLst>
          </p:nvPr>
        </p:nvGraphicFramePr>
        <p:xfrm>
          <a:off x="868365" y="1526530"/>
          <a:ext cx="10845435" cy="5029200"/>
        </p:xfrm>
        <a:graphic>
          <a:graphicData uri="http://schemas.openxmlformats.org/drawingml/2006/table">
            <a:tbl>
              <a:tblPr firstRow="1" bandRow="1">
                <a:tableStyleId>{5C22544A-7EE6-4342-B048-85BDC9FD1C3A}</a:tableStyleId>
              </a:tblPr>
              <a:tblGrid>
                <a:gridCol w="2233423">
                  <a:extLst>
                    <a:ext uri="{9D8B030D-6E8A-4147-A177-3AD203B41FA5}">
                      <a16:colId xmlns:a16="http://schemas.microsoft.com/office/drawing/2014/main" val="20000"/>
                    </a:ext>
                  </a:extLst>
                </a:gridCol>
                <a:gridCol w="8612012">
                  <a:extLst>
                    <a:ext uri="{9D8B030D-6E8A-4147-A177-3AD203B41FA5}">
                      <a16:colId xmlns:a16="http://schemas.microsoft.com/office/drawing/2014/main" val="20001"/>
                    </a:ext>
                  </a:extLst>
                </a:gridCol>
              </a:tblGrid>
              <a:tr h="370840">
                <a:tc>
                  <a:txBody>
                    <a:bodyPr/>
                    <a:lstStyle/>
                    <a:p>
                      <a:r>
                        <a:rPr lang="fr-FR" sz="2400" noProof="0">
                          <a:solidFill>
                            <a:schemeClr val="bg1"/>
                          </a:solidFill>
                        </a:rPr>
                        <a:t>Facteurs d’adoption</a:t>
                      </a:r>
                    </a:p>
                  </a:txBody>
                  <a:tcPr>
                    <a:solidFill>
                      <a:schemeClr val="accent6">
                        <a:lumMod val="75000"/>
                      </a:schemeClr>
                    </a:solidFill>
                  </a:tcPr>
                </a:tc>
                <a:tc>
                  <a:txBody>
                    <a:bodyPr/>
                    <a:lstStyle/>
                    <a:p>
                      <a:r>
                        <a:rPr lang="fr-FR" sz="2400" noProof="0">
                          <a:solidFill>
                            <a:schemeClr val="bg1"/>
                          </a:solidFill>
                        </a:rPr>
                        <a:t>Questions pour les utilisateurs de REL</a:t>
                      </a:r>
                    </a:p>
                  </a:txBody>
                  <a:tcPr>
                    <a:solidFill>
                      <a:schemeClr val="accent6">
                        <a:lumMod val="75000"/>
                      </a:schemeClr>
                    </a:solidFill>
                  </a:tcPr>
                </a:tc>
                <a:extLst>
                  <a:ext uri="{0D108BD9-81ED-4DB2-BD59-A6C34878D82A}">
                    <a16:rowId xmlns:a16="http://schemas.microsoft.com/office/drawing/2014/main" val="10000"/>
                  </a:ext>
                </a:extLst>
              </a:tr>
              <a:tr h="409004">
                <a:tc>
                  <a:txBody>
                    <a:bodyPr/>
                    <a:lstStyle/>
                    <a:p>
                      <a:pPr>
                        <a:spcAft>
                          <a:spcPts val="0"/>
                        </a:spcAft>
                      </a:pPr>
                      <a:r>
                        <a:rPr lang="fr-FR" sz="2800" dirty="0">
                          <a:solidFill>
                            <a:schemeClr val="tx1"/>
                          </a:solidFill>
                          <a:effectLst/>
                          <a:latin typeface="+mn-lt"/>
                          <a:cs typeface="Arial" panose="020B0604020202020204" pitchFamily="34" charset="0"/>
                        </a:rPr>
                        <a:t>Volonté</a:t>
                      </a:r>
                      <a:endParaRPr lang="en-GB" sz="280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solidFill>
                      <a:schemeClr val="accent6">
                        <a:lumMod val="60000"/>
                        <a:lumOff val="40000"/>
                      </a:schemeClr>
                    </a:solidFill>
                  </a:tcPr>
                </a:tc>
                <a:tc>
                  <a:txBody>
                    <a:bodyPr/>
                    <a:lstStyle/>
                    <a:p>
                      <a:r>
                        <a:rPr lang="fr-FR" sz="2400" b="0" noProof="0" dirty="0"/>
                        <a:t>Dans votre établissement, souhaitez-vous utiliser les REL ? Pour quel besoin prioritaire ?</a:t>
                      </a:r>
                    </a:p>
                  </a:txBody>
                  <a:tcPr>
                    <a:solidFill>
                      <a:schemeClr val="accent6">
                        <a:lumMod val="60000"/>
                        <a:lumOff val="40000"/>
                      </a:schemeClr>
                    </a:solidFill>
                  </a:tcPr>
                </a:tc>
                <a:extLst>
                  <a:ext uri="{0D108BD9-81ED-4DB2-BD59-A6C34878D82A}">
                    <a16:rowId xmlns:a16="http://schemas.microsoft.com/office/drawing/2014/main" val="10001"/>
                  </a:ext>
                </a:extLst>
              </a:tr>
              <a:tr h="370840">
                <a:tc>
                  <a:txBody>
                    <a:bodyPr/>
                    <a:lstStyle/>
                    <a:p>
                      <a:pPr>
                        <a:spcAft>
                          <a:spcPts val="0"/>
                        </a:spcAft>
                      </a:pPr>
                      <a:r>
                        <a:rPr lang="fr-FR" sz="2800" dirty="0">
                          <a:solidFill>
                            <a:schemeClr val="tx1"/>
                          </a:solidFill>
                          <a:effectLst/>
                          <a:latin typeface="+mn-lt"/>
                          <a:cs typeface="Arial" panose="020B0604020202020204" pitchFamily="34" charset="0"/>
                        </a:rPr>
                        <a:t>Disponibilité</a:t>
                      </a:r>
                      <a:endParaRPr lang="en-GB" sz="280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r>
                        <a:rPr lang="fr-FR" sz="2400" b="0" noProof="0" dirty="0"/>
                        <a:t>Vos collègues et vous-même avez-vous trouvé des REL répondant à leurs besoins propres d'apprentissage ?</a:t>
                      </a:r>
                    </a:p>
                  </a:txBody>
                  <a:tcPr>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pPr>
                        <a:spcAft>
                          <a:spcPts val="0"/>
                        </a:spcAft>
                      </a:pPr>
                      <a:r>
                        <a:rPr lang="fr-FR" sz="2800" dirty="0">
                          <a:solidFill>
                            <a:schemeClr val="tx1"/>
                          </a:solidFill>
                          <a:effectLst/>
                          <a:latin typeface="+mn-lt"/>
                          <a:cs typeface="Arial" panose="020B0604020202020204" pitchFamily="34" charset="0"/>
                        </a:rPr>
                        <a:t>Capacité</a:t>
                      </a:r>
                      <a:endParaRPr lang="en-GB" sz="280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solidFill>
                      <a:schemeClr val="accent6">
                        <a:lumMod val="60000"/>
                        <a:lumOff val="40000"/>
                      </a:schemeClr>
                    </a:solidFill>
                  </a:tcPr>
                </a:tc>
                <a:tc>
                  <a:txBody>
                    <a:bodyPr/>
                    <a:lstStyle/>
                    <a:p>
                      <a:r>
                        <a:rPr lang="fr-FR" sz="2400" b="0" noProof="0" dirty="0"/>
                        <a:t>Vos collègues et vous-même savez-vous où chercher des REL </a:t>
                      </a:r>
                      <a:r>
                        <a:rPr lang="fr-FR" sz="2400" b="0" baseline="0" noProof="0" dirty="0"/>
                        <a:t>?</a:t>
                      </a:r>
                      <a:endParaRPr lang="fr-FR" sz="2400" b="0" noProof="0" dirty="0"/>
                    </a:p>
                  </a:txBody>
                  <a:tcPr>
                    <a:solidFill>
                      <a:schemeClr val="accent6">
                        <a:lumMod val="60000"/>
                        <a:lumOff val="40000"/>
                      </a:schemeClr>
                    </a:solidFill>
                  </a:tcPr>
                </a:tc>
                <a:extLst>
                  <a:ext uri="{0D108BD9-81ED-4DB2-BD59-A6C34878D82A}">
                    <a16:rowId xmlns:a16="http://schemas.microsoft.com/office/drawing/2014/main" val="10003"/>
                  </a:ext>
                </a:extLst>
              </a:tr>
              <a:tr h="370840">
                <a:tc>
                  <a:txBody>
                    <a:bodyPr/>
                    <a:lstStyle/>
                    <a:p>
                      <a:pPr>
                        <a:spcAft>
                          <a:spcPts val="0"/>
                        </a:spcAft>
                      </a:pPr>
                      <a:r>
                        <a:rPr lang="fr-FR" sz="2800" dirty="0">
                          <a:solidFill>
                            <a:schemeClr val="tx1"/>
                          </a:solidFill>
                          <a:effectLst/>
                          <a:latin typeface="+mn-lt"/>
                          <a:ea typeface="Times New Roman" panose="02020603050405020304" pitchFamily="18" charset="0"/>
                          <a:cs typeface="Arial" panose="020B0604020202020204" pitchFamily="34" charset="0"/>
                        </a:rPr>
                        <a:t>Sensibilisation</a:t>
                      </a:r>
                      <a:endParaRPr lang="en-GB" sz="280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r>
                        <a:rPr lang="fr-FR" sz="2400" b="0" noProof="0" dirty="0"/>
                        <a:t>Vos collègues et vous-même gens comprenez-vous ce que sont REL et la richesse de leur potentiel ?</a:t>
                      </a:r>
                    </a:p>
                  </a:txBody>
                  <a:tcPr>
                    <a:solidFill>
                      <a:schemeClr val="accent6">
                        <a:lumMod val="20000"/>
                        <a:lumOff val="80000"/>
                      </a:schemeClr>
                    </a:solidFill>
                  </a:tcPr>
                </a:tc>
                <a:extLst>
                  <a:ext uri="{0D108BD9-81ED-4DB2-BD59-A6C34878D82A}">
                    <a16:rowId xmlns:a16="http://schemas.microsoft.com/office/drawing/2014/main" val="10004"/>
                  </a:ext>
                </a:extLst>
              </a:tr>
              <a:tr h="572364">
                <a:tc>
                  <a:txBody>
                    <a:bodyPr/>
                    <a:lstStyle/>
                    <a:p>
                      <a:pPr>
                        <a:spcAft>
                          <a:spcPts val="0"/>
                        </a:spcAft>
                      </a:pPr>
                      <a:r>
                        <a:rPr lang="fr-FR" sz="2800" dirty="0">
                          <a:solidFill>
                            <a:schemeClr val="tx1"/>
                          </a:solidFill>
                          <a:effectLst/>
                          <a:latin typeface="+mn-lt"/>
                          <a:cs typeface="Arial" panose="020B0604020202020204" pitchFamily="34" charset="0"/>
                        </a:rPr>
                        <a:t>Permission</a:t>
                      </a:r>
                      <a:endParaRPr lang="en-GB" sz="280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solidFill>
                      <a:schemeClr val="accent6">
                        <a:lumMod val="60000"/>
                        <a:lumOff val="40000"/>
                      </a:schemeClr>
                    </a:solidFill>
                  </a:tcPr>
                </a:tc>
                <a:tc>
                  <a:txBody>
                    <a:bodyPr/>
                    <a:lstStyle/>
                    <a:p>
                      <a:r>
                        <a:rPr lang="fr-FR" sz="2400" b="0" noProof="0" dirty="0"/>
                        <a:t>Vos collègues et vous-même vous sentez-vous libres d’utiliser   les REL ? Comprenez-vous  les différences licences REL ?</a:t>
                      </a:r>
                    </a:p>
                  </a:txBody>
                  <a:tcPr>
                    <a:solidFill>
                      <a:schemeClr val="accent6">
                        <a:lumMod val="60000"/>
                        <a:lumOff val="40000"/>
                      </a:schemeClr>
                    </a:solidFill>
                  </a:tcPr>
                </a:tc>
                <a:extLst>
                  <a:ext uri="{0D108BD9-81ED-4DB2-BD59-A6C34878D82A}">
                    <a16:rowId xmlns:a16="http://schemas.microsoft.com/office/drawing/2014/main" val="10005"/>
                  </a:ext>
                </a:extLst>
              </a:tr>
              <a:tr h="370840">
                <a:tc>
                  <a:txBody>
                    <a:bodyPr/>
                    <a:lstStyle/>
                    <a:p>
                      <a:pPr>
                        <a:spcAft>
                          <a:spcPts val="0"/>
                        </a:spcAft>
                      </a:pPr>
                      <a:r>
                        <a:rPr lang="fr-FR" sz="2800" dirty="0">
                          <a:solidFill>
                            <a:schemeClr val="tx1"/>
                          </a:solidFill>
                          <a:effectLst/>
                          <a:latin typeface="+mn-lt"/>
                          <a:ea typeface="Times New Roman" panose="02020603050405020304" pitchFamily="18" charset="0"/>
                          <a:cs typeface="Arial" panose="020B0604020202020204" pitchFamily="34" charset="0"/>
                        </a:rPr>
                        <a:t>Accès</a:t>
                      </a:r>
                      <a:endParaRPr lang="en-GB" sz="2800" dirty="0">
                        <a:solidFill>
                          <a:schemeClr val="tx1"/>
                        </a:solidFill>
                        <a:effectLst/>
                        <a:latin typeface="+mn-lt"/>
                        <a:ea typeface="Times New Roman" panose="02020603050405020304" pitchFamily="18" charset="0"/>
                        <a:cs typeface="Arial" panose="020B0604020202020204" pitchFamily="34" charset="0"/>
                      </a:endParaRPr>
                    </a:p>
                  </a:txBody>
                  <a:tcPr marL="68580" marR="68580" marT="0" marB="0">
                    <a:solidFill>
                      <a:schemeClr val="accent6">
                        <a:lumMod val="20000"/>
                        <a:lumOff val="80000"/>
                      </a:schemeClr>
                    </a:solidFill>
                  </a:tcPr>
                </a:tc>
                <a:tc>
                  <a:txBody>
                    <a:bodyPr/>
                    <a:lstStyle/>
                    <a:p>
                      <a:r>
                        <a:rPr lang="fr-FR" sz="2400" b="0" noProof="0" dirty="0"/>
                        <a:t>Comment vos collègues et vous-même allez-vous accéder aux REL ?</a:t>
                      </a:r>
                    </a:p>
                  </a:txBody>
                  <a:tcPr>
                    <a:solidFill>
                      <a:schemeClr val="accent6">
                        <a:lumMod val="20000"/>
                        <a:lumOff val="80000"/>
                      </a:schemeClr>
                    </a:solidFill>
                  </a:tcPr>
                </a:tc>
                <a:extLst>
                  <a:ext uri="{0D108BD9-81ED-4DB2-BD59-A6C34878D82A}">
                    <a16:rowId xmlns:a16="http://schemas.microsoft.com/office/drawing/2014/main" val="10006"/>
                  </a:ext>
                </a:extLst>
              </a:tr>
            </a:tbl>
          </a:graphicData>
        </a:graphic>
      </p:graphicFrame>
      <p:sp>
        <p:nvSpPr>
          <p:cNvPr id="10" name="Title 1">
            <a:extLst>
              <a:ext uri="{FF2B5EF4-FFF2-40B4-BE49-F238E27FC236}">
                <a16:creationId xmlns:a16="http://schemas.microsoft.com/office/drawing/2014/main" id="{FFC70AF8-4BF7-654D-B283-EDDCC7D675EE}"/>
              </a:ext>
            </a:extLst>
          </p:cNvPr>
          <p:cNvSpPr txBox="1">
            <a:spLocks/>
          </p:cNvSpPr>
          <p:nvPr/>
        </p:nvSpPr>
        <p:spPr>
          <a:xfrm>
            <a:off x="984390" y="795583"/>
            <a:ext cx="10298243" cy="646839"/>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Adopter des REL – questions-clés pour leur utilisation</a:t>
            </a:r>
          </a:p>
        </p:txBody>
      </p:sp>
      <p:pic>
        <p:nvPicPr>
          <p:cNvPr id="2" name="Diapo 12.m4a" descr="Diapo 12.m4a">
            <a:hlinkClick r:id="" action="ppaction://media"/>
            <a:extLst>
              <a:ext uri="{FF2B5EF4-FFF2-40B4-BE49-F238E27FC236}">
                <a16:creationId xmlns:a16="http://schemas.microsoft.com/office/drawing/2014/main" id="{DB969728-1F58-6144-AEF3-134B7B79AF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8546" y="5879825"/>
            <a:ext cx="812800" cy="812800"/>
          </a:xfrm>
          <a:prstGeom prst="rect">
            <a:avLst/>
          </a:prstGeom>
        </p:spPr>
      </p:pic>
    </p:spTree>
    <p:extLst>
      <p:ext uri="{BB962C8B-B14F-4D97-AF65-F5344CB8AC3E}">
        <p14:creationId xmlns:p14="http://schemas.microsoft.com/office/powerpoint/2010/main" val="108812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A097E8-F246-7B4F-AE4B-15D63DACCD53}"/>
              </a:ext>
            </a:extLst>
          </p:cNvPr>
          <p:cNvSpPr txBox="1">
            <a:spLocks/>
          </p:cNvSpPr>
          <p:nvPr/>
        </p:nvSpPr>
        <p:spPr>
          <a:xfrm>
            <a:off x="1020249" y="795583"/>
            <a:ext cx="10790670" cy="64683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Vision pour des pratiques ouvertes</a:t>
            </a:r>
          </a:p>
        </p:txBody>
      </p:sp>
      <p:sp>
        <p:nvSpPr>
          <p:cNvPr id="13" name="Text Placeholder 4">
            <a:extLst>
              <a:ext uri="{FF2B5EF4-FFF2-40B4-BE49-F238E27FC236}">
                <a16:creationId xmlns:a16="http://schemas.microsoft.com/office/drawing/2014/main" id="{C6602F35-D36D-234E-A3F4-5931E3EF01E8}"/>
              </a:ext>
            </a:extLst>
          </p:cNvPr>
          <p:cNvSpPr txBox="1">
            <a:spLocks/>
          </p:cNvSpPr>
          <p:nvPr/>
        </p:nvSpPr>
        <p:spPr>
          <a:xfrm>
            <a:off x="194780" y="1459907"/>
            <a:ext cx="2962480" cy="12949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dirty="0">
                <a:solidFill>
                  <a:srgbClr val="215D37"/>
                </a:solidFill>
              </a:rPr>
              <a:t>Modèle</a:t>
            </a:r>
            <a:br>
              <a:rPr lang="fr-FR" dirty="0">
                <a:solidFill>
                  <a:srgbClr val="215D37"/>
                </a:solidFill>
              </a:rPr>
            </a:br>
            <a:r>
              <a:rPr lang="fr-FR" dirty="0">
                <a:solidFill>
                  <a:srgbClr val="215D37"/>
                </a:solidFill>
              </a:rPr>
              <a:t>académique</a:t>
            </a:r>
            <a:br>
              <a:rPr lang="fr-FR" dirty="0">
                <a:solidFill>
                  <a:srgbClr val="215D37"/>
                </a:solidFill>
              </a:rPr>
            </a:br>
            <a:r>
              <a:rPr lang="fr-FR" dirty="0">
                <a:solidFill>
                  <a:srgbClr val="215D37"/>
                </a:solidFill>
              </a:rPr>
              <a:t>traditionnel</a:t>
            </a:r>
          </a:p>
        </p:txBody>
      </p:sp>
      <p:sp>
        <p:nvSpPr>
          <p:cNvPr id="14" name="Content Placeholder 5">
            <a:extLst>
              <a:ext uri="{FF2B5EF4-FFF2-40B4-BE49-F238E27FC236}">
                <a16:creationId xmlns:a16="http://schemas.microsoft.com/office/drawing/2014/main" id="{935CC512-72A0-CF4D-8DDD-15BD2E71BBB7}"/>
              </a:ext>
            </a:extLst>
          </p:cNvPr>
          <p:cNvSpPr txBox="1">
            <a:spLocks/>
          </p:cNvSpPr>
          <p:nvPr/>
        </p:nvSpPr>
        <p:spPr>
          <a:xfrm>
            <a:off x="363363" y="2803274"/>
            <a:ext cx="3576764" cy="296010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Individualisme</a:t>
            </a:r>
          </a:p>
          <a:p>
            <a:r>
              <a:rPr lang="fr-FR" sz="2400" dirty="0"/>
              <a:t>« Gardiens des savoirs »</a:t>
            </a:r>
          </a:p>
          <a:p>
            <a:r>
              <a:rPr lang="fr-FR" sz="2400" dirty="0"/>
              <a:t>Mentalité de l’expert</a:t>
            </a:r>
          </a:p>
          <a:p>
            <a:r>
              <a:rPr lang="fr-FR" sz="2400" dirty="0"/>
              <a:t>« C'est mal de copier le travail de quelqu'un d'autre »</a:t>
            </a:r>
          </a:p>
          <a:p>
            <a:r>
              <a:rPr lang="fr-FR" sz="2400" dirty="0"/>
              <a:t>Manque de réseaux collaboratifs</a:t>
            </a:r>
            <a:r>
              <a:rPr lang="fr-FR" sz="2400" b="1" dirty="0">
                <a:solidFill>
                  <a:srgbClr val="C00000"/>
                </a:solidFill>
              </a:rPr>
              <a:t>             </a:t>
            </a:r>
          </a:p>
        </p:txBody>
      </p:sp>
      <p:sp>
        <p:nvSpPr>
          <p:cNvPr id="15" name="TextBox 14">
            <a:extLst>
              <a:ext uri="{FF2B5EF4-FFF2-40B4-BE49-F238E27FC236}">
                <a16:creationId xmlns:a16="http://schemas.microsoft.com/office/drawing/2014/main" id="{0842920E-FEB1-DC4F-9942-3F96723782BB}"/>
              </a:ext>
            </a:extLst>
          </p:cNvPr>
          <p:cNvSpPr txBox="1"/>
          <p:nvPr/>
        </p:nvSpPr>
        <p:spPr>
          <a:xfrm>
            <a:off x="263851" y="6110811"/>
            <a:ext cx="5433328" cy="523220"/>
          </a:xfrm>
          <a:prstGeom prst="rect">
            <a:avLst/>
          </a:prstGeom>
          <a:noFill/>
        </p:spPr>
        <p:txBody>
          <a:bodyPr wrap="square" rtlCol="0">
            <a:spAutoFit/>
          </a:bodyPr>
          <a:lstStyle/>
          <a:p>
            <a:r>
              <a:rPr lang="fr-FR" sz="2800" b="1" dirty="0">
                <a:solidFill>
                  <a:srgbClr val="215D37"/>
                </a:solidFill>
              </a:rPr>
              <a:t>Communauté lente à changer</a:t>
            </a:r>
          </a:p>
        </p:txBody>
      </p:sp>
      <p:sp>
        <p:nvSpPr>
          <p:cNvPr id="16" name="Text Placeholder 2">
            <a:extLst>
              <a:ext uri="{FF2B5EF4-FFF2-40B4-BE49-F238E27FC236}">
                <a16:creationId xmlns:a16="http://schemas.microsoft.com/office/drawing/2014/main" id="{6387830F-B4C4-8547-B28D-D73E9E739D64}"/>
              </a:ext>
            </a:extLst>
          </p:cNvPr>
          <p:cNvSpPr txBox="1">
            <a:spLocks/>
          </p:cNvSpPr>
          <p:nvPr/>
        </p:nvSpPr>
        <p:spPr>
          <a:xfrm>
            <a:off x="8233837" y="1501948"/>
            <a:ext cx="3632925" cy="13214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dirty="0">
                <a:solidFill>
                  <a:srgbClr val="215D37"/>
                </a:solidFill>
              </a:rPr>
              <a:t>Communautés</a:t>
            </a:r>
            <a:br>
              <a:rPr lang="fr-FR" sz="2800" dirty="0">
                <a:solidFill>
                  <a:srgbClr val="215D37"/>
                </a:solidFill>
              </a:rPr>
            </a:br>
            <a:r>
              <a:rPr lang="fr-FR" sz="2800" dirty="0">
                <a:solidFill>
                  <a:srgbClr val="215D37"/>
                </a:solidFill>
              </a:rPr>
              <a:t>informatiques : </a:t>
            </a:r>
            <a:br>
              <a:rPr lang="fr-FR" sz="2800" dirty="0">
                <a:solidFill>
                  <a:srgbClr val="215D37"/>
                </a:solidFill>
              </a:rPr>
            </a:br>
            <a:r>
              <a:rPr lang="fr-FR" sz="2800" dirty="0">
                <a:solidFill>
                  <a:srgbClr val="215D37"/>
                </a:solidFill>
              </a:rPr>
              <a:t>logiciels libres</a:t>
            </a:r>
          </a:p>
        </p:txBody>
      </p:sp>
      <p:sp>
        <p:nvSpPr>
          <p:cNvPr id="17" name="Content Placeholder 3">
            <a:extLst>
              <a:ext uri="{FF2B5EF4-FFF2-40B4-BE49-F238E27FC236}">
                <a16:creationId xmlns:a16="http://schemas.microsoft.com/office/drawing/2014/main" id="{FB3B1DBD-4F10-D044-9FE3-CAD52DF06057}"/>
              </a:ext>
            </a:extLst>
          </p:cNvPr>
          <p:cNvSpPr txBox="1">
            <a:spLocks/>
          </p:cNvSpPr>
          <p:nvPr/>
        </p:nvSpPr>
        <p:spPr>
          <a:xfrm>
            <a:off x="8094223" y="2823438"/>
            <a:ext cx="3688771" cy="33521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Linux, Firefox, Moodle…..</a:t>
            </a:r>
          </a:p>
          <a:p>
            <a:r>
              <a:rPr lang="fr-FR" sz="2400" dirty="0"/>
              <a:t>Mentalité de « passionnés de codage »</a:t>
            </a:r>
          </a:p>
          <a:p>
            <a:r>
              <a:rPr lang="fr-FR" sz="2400" dirty="0"/>
              <a:t>Collaboration pour copier, partager, construire quelque chose de plus grand et de plus puissant, ensemble</a:t>
            </a:r>
            <a:r>
              <a:rPr lang="fr-FR" sz="2400" b="1" dirty="0">
                <a:solidFill>
                  <a:srgbClr val="C00000"/>
                </a:solidFill>
              </a:rPr>
              <a:t> </a:t>
            </a:r>
          </a:p>
          <a:p>
            <a:endParaRPr lang="fr-FR" sz="2400" dirty="0"/>
          </a:p>
        </p:txBody>
      </p:sp>
      <p:sp>
        <p:nvSpPr>
          <p:cNvPr id="18" name="TextBox 17">
            <a:extLst>
              <a:ext uri="{FF2B5EF4-FFF2-40B4-BE49-F238E27FC236}">
                <a16:creationId xmlns:a16="http://schemas.microsoft.com/office/drawing/2014/main" id="{1C6011DB-E332-764A-A76B-7FFE3AE9F474}"/>
              </a:ext>
            </a:extLst>
          </p:cNvPr>
          <p:cNvSpPr txBox="1"/>
          <p:nvPr/>
        </p:nvSpPr>
        <p:spPr>
          <a:xfrm>
            <a:off x="7604618" y="6110811"/>
            <a:ext cx="4469182" cy="523220"/>
          </a:xfrm>
          <a:prstGeom prst="rect">
            <a:avLst/>
          </a:prstGeom>
          <a:noFill/>
        </p:spPr>
        <p:txBody>
          <a:bodyPr wrap="square" rtlCol="0">
            <a:spAutoFit/>
          </a:bodyPr>
          <a:lstStyle/>
          <a:p>
            <a:pPr algn="r"/>
            <a:r>
              <a:rPr lang="fr-FR" sz="2800" b="1" dirty="0">
                <a:solidFill>
                  <a:srgbClr val="215D37"/>
                </a:solidFill>
              </a:rPr>
              <a:t>Communauté innovante </a:t>
            </a:r>
            <a:endParaRPr lang="en-US" dirty="0"/>
          </a:p>
        </p:txBody>
      </p:sp>
      <p:cxnSp>
        <p:nvCxnSpPr>
          <p:cNvPr id="7" name="Straight Connector 6">
            <a:extLst>
              <a:ext uri="{FF2B5EF4-FFF2-40B4-BE49-F238E27FC236}">
                <a16:creationId xmlns:a16="http://schemas.microsoft.com/office/drawing/2014/main" id="{77E0F98C-EBCB-CD45-8430-9D487239C901}"/>
              </a:ext>
            </a:extLst>
          </p:cNvPr>
          <p:cNvCxnSpPr/>
          <p:nvPr/>
        </p:nvCxnSpPr>
        <p:spPr>
          <a:xfrm>
            <a:off x="552450" y="6062417"/>
            <a:ext cx="11314312" cy="0"/>
          </a:xfrm>
          <a:prstGeom prst="line">
            <a:avLst/>
          </a:prstGeom>
          <a:ln w="50800">
            <a:solidFill>
              <a:schemeClr val="accent6">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FFD451BB-7D13-0B48-95CD-8396C305A5A8}"/>
              </a:ext>
            </a:extLst>
          </p:cNvPr>
          <p:cNvSpPr txBox="1">
            <a:spLocks/>
          </p:cNvSpPr>
          <p:nvPr/>
        </p:nvSpPr>
        <p:spPr>
          <a:xfrm>
            <a:off x="4210477" y="1532428"/>
            <a:ext cx="3632925" cy="13214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2800" dirty="0">
                <a:solidFill>
                  <a:srgbClr val="215D37"/>
                </a:solidFill>
              </a:rPr>
              <a:t>Communautés</a:t>
            </a:r>
            <a:br>
              <a:rPr lang="fr-FR" sz="2800" dirty="0">
                <a:solidFill>
                  <a:srgbClr val="215D37"/>
                </a:solidFill>
              </a:rPr>
            </a:br>
            <a:r>
              <a:rPr lang="fr-FR" sz="2800" dirty="0">
                <a:solidFill>
                  <a:srgbClr val="215D37"/>
                </a:solidFill>
              </a:rPr>
              <a:t>REL</a:t>
            </a:r>
          </a:p>
        </p:txBody>
      </p:sp>
      <p:sp>
        <p:nvSpPr>
          <p:cNvPr id="20" name="Content Placeholder 3">
            <a:extLst>
              <a:ext uri="{FF2B5EF4-FFF2-40B4-BE49-F238E27FC236}">
                <a16:creationId xmlns:a16="http://schemas.microsoft.com/office/drawing/2014/main" id="{79938635-DEE4-9646-BD17-78DF752F175F}"/>
              </a:ext>
            </a:extLst>
          </p:cNvPr>
          <p:cNvSpPr txBox="1">
            <a:spLocks/>
          </p:cNvSpPr>
          <p:nvPr/>
        </p:nvSpPr>
        <p:spPr>
          <a:xfrm>
            <a:off x="4142999" y="2669023"/>
            <a:ext cx="3860644" cy="36610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dirty="0"/>
              <a:t>Groupes de praticiens</a:t>
            </a:r>
          </a:p>
          <a:p>
            <a:r>
              <a:rPr lang="fr-FR" sz="2400" dirty="0"/>
              <a:t>Mentalité « éducation = bien commun universel »</a:t>
            </a:r>
          </a:p>
          <a:p>
            <a:r>
              <a:rPr lang="fr-FR" sz="2400" dirty="0"/>
              <a:t>Recherche de ressources utiles à copier, adapter et partager</a:t>
            </a:r>
          </a:p>
          <a:p>
            <a:r>
              <a:rPr lang="fr-FR" sz="2400" dirty="0"/>
              <a:t>Échanges et/ou  </a:t>
            </a:r>
            <a:r>
              <a:rPr lang="fr-FR" sz="2400" dirty="0" err="1"/>
              <a:t>collabo-ration</a:t>
            </a:r>
            <a:r>
              <a:rPr lang="fr-FR" sz="2400" dirty="0"/>
              <a:t> pour la création  de nouvelles REL</a:t>
            </a:r>
            <a:endParaRPr lang="fr-FR" sz="2400" b="1" dirty="0">
              <a:solidFill>
                <a:srgbClr val="C00000"/>
              </a:solidFill>
            </a:endParaRPr>
          </a:p>
          <a:p>
            <a:endParaRPr lang="fr-FR" sz="2400" dirty="0"/>
          </a:p>
        </p:txBody>
      </p:sp>
      <p:pic>
        <p:nvPicPr>
          <p:cNvPr id="2" name="Diapo 13.m4a" descr="Diapo 13.m4a">
            <a:hlinkClick r:id="" action="ppaction://media"/>
            <a:extLst>
              <a:ext uri="{FF2B5EF4-FFF2-40B4-BE49-F238E27FC236}">
                <a16:creationId xmlns:a16="http://schemas.microsoft.com/office/drawing/2014/main" id="{1754C5E9-5718-F645-9817-FD767077CD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7121" y="5974305"/>
            <a:ext cx="812800" cy="812800"/>
          </a:xfrm>
          <a:prstGeom prst="rect">
            <a:avLst/>
          </a:prstGeom>
        </p:spPr>
      </p:pic>
    </p:spTree>
    <p:extLst>
      <p:ext uri="{BB962C8B-B14F-4D97-AF65-F5344CB8AC3E}">
        <p14:creationId xmlns:p14="http://schemas.microsoft.com/office/powerpoint/2010/main" val="344908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5D7BF5-534A-5443-A602-9E6C9F57E1FA}"/>
              </a:ext>
            </a:extLst>
          </p:cNvPr>
          <p:cNvSpPr txBox="1">
            <a:spLocks/>
          </p:cNvSpPr>
          <p:nvPr/>
        </p:nvSpPr>
        <p:spPr>
          <a:xfrm>
            <a:off x="984390" y="795583"/>
            <a:ext cx="10298243" cy="64683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Ressources Educatives Libres (REL)</a:t>
            </a:r>
          </a:p>
        </p:txBody>
      </p:sp>
      <p:sp>
        <p:nvSpPr>
          <p:cNvPr id="10" name="TextBox 9">
            <a:extLst>
              <a:ext uri="{FF2B5EF4-FFF2-40B4-BE49-F238E27FC236}">
                <a16:creationId xmlns:a16="http://schemas.microsoft.com/office/drawing/2014/main" id="{B2E85C17-F627-AA42-B62C-808611CBEC84}"/>
              </a:ext>
            </a:extLst>
          </p:cNvPr>
          <p:cNvSpPr txBox="1"/>
          <p:nvPr/>
        </p:nvSpPr>
        <p:spPr>
          <a:xfrm>
            <a:off x="1075770" y="1637810"/>
            <a:ext cx="10506635" cy="1938992"/>
          </a:xfrm>
          <a:prstGeom prst="rect">
            <a:avLst/>
          </a:prstGeom>
          <a:noFill/>
        </p:spPr>
        <p:txBody>
          <a:bodyPr wrap="square" rtlCol="0">
            <a:spAutoFit/>
          </a:bodyPr>
          <a:lstStyle/>
          <a:p>
            <a:r>
              <a:rPr lang="fr-FR" sz="2400" b="1" dirty="0">
                <a:latin typeface="Arial" panose="020B0604020202020204" pitchFamily="34" charset="0"/>
                <a:cs typeface="Arial" panose="020B0604020202020204" pitchFamily="34" charset="0"/>
              </a:rPr>
              <a:t>Les REL </a:t>
            </a:r>
          </a:p>
          <a:p>
            <a:pPr marL="285750" indent="-285750">
              <a:buFont typeface="Arial" panose="020B0604020202020204" pitchFamily="34" charset="0"/>
              <a:buChar char="•"/>
            </a:pPr>
            <a:r>
              <a:rPr lang="fr-FR" sz="2400" dirty="0">
                <a:latin typeface="Arial" panose="020B0604020202020204" pitchFamily="34" charset="0"/>
                <a:cs typeface="Arial" panose="020B0604020202020204" pitchFamily="34" charset="0"/>
              </a:rPr>
              <a:t>sont des ressources d'enseignement-apprentissage et de recherche </a:t>
            </a:r>
          </a:p>
          <a:p>
            <a:pPr marL="285750" indent="-285750">
              <a:buFont typeface="Arial" panose="020B0604020202020204" pitchFamily="34" charset="0"/>
              <a:buChar char="•"/>
            </a:pPr>
            <a:r>
              <a:rPr lang="fr-FR" sz="2400" dirty="0">
                <a:latin typeface="Arial" panose="020B0604020202020204" pitchFamily="34" charset="0"/>
                <a:cs typeface="Arial" panose="020B0604020202020204" pitchFamily="34" charset="0"/>
              </a:rPr>
              <a:t>relèvent du domaine public où elles ont été publiées sous une licence de propriété intellectuelle </a:t>
            </a:r>
          </a:p>
          <a:p>
            <a:pPr marL="285750" indent="-285750">
              <a:buFont typeface="Arial" panose="020B0604020202020204" pitchFamily="34" charset="0"/>
              <a:buChar char="•"/>
            </a:pPr>
            <a:r>
              <a:rPr lang="fr-FR" sz="2400" dirty="0">
                <a:latin typeface="Arial" panose="020B0604020202020204" pitchFamily="34" charset="0"/>
                <a:cs typeface="Arial" panose="020B0604020202020204" pitchFamily="34" charset="0"/>
              </a:rPr>
              <a:t>peuvent être utilisées ou réutilisées par d'autres.</a:t>
            </a:r>
          </a:p>
        </p:txBody>
      </p:sp>
      <p:grpSp>
        <p:nvGrpSpPr>
          <p:cNvPr id="11" name="Group 10">
            <a:extLst>
              <a:ext uri="{FF2B5EF4-FFF2-40B4-BE49-F238E27FC236}">
                <a16:creationId xmlns:a16="http://schemas.microsoft.com/office/drawing/2014/main" id="{3207F6B2-914E-E44C-B270-57D8141F26CC}"/>
              </a:ext>
            </a:extLst>
          </p:cNvPr>
          <p:cNvGrpSpPr/>
          <p:nvPr/>
        </p:nvGrpSpPr>
        <p:grpSpPr>
          <a:xfrm>
            <a:off x="1183083" y="3688633"/>
            <a:ext cx="10435161" cy="2308324"/>
            <a:chOff x="1183083" y="3172117"/>
            <a:chExt cx="10435161" cy="2308324"/>
          </a:xfrm>
        </p:grpSpPr>
        <p:sp>
          <p:nvSpPr>
            <p:cNvPr id="12" name="TextBox 11">
              <a:extLst>
                <a:ext uri="{FF2B5EF4-FFF2-40B4-BE49-F238E27FC236}">
                  <a16:creationId xmlns:a16="http://schemas.microsoft.com/office/drawing/2014/main" id="{3893170A-F421-2F41-8ED1-FC74767DB9A0}"/>
                </a:ext>
              </a:extLst>
            </p:cNvPr>
            <p:cNvSpPr txBox="1"/>
            <p:nvPr/>
          </p:nvSpPr>
          <p:spPr>
            <a:xfrm>
              <a:off x="1183083" y="3172117"/>
              <a:ext cx="2576577" cy="2308324"/>
            </a:xfrm>
            <a:prstGeom prst="rect">
              <a:avLst/>
            </a:prstGeom>
            <a:solidFill>
              <a:srgbClr val="215D37"/>
            </a:solidFill>
          </p:spPr>
          <p:txBody>
            <a:bodyPr wrap="square" rtlCol="0">
              <a:spAutoFit/>
            </a:bodyPr>
            <a:lstStyle/>
            <a:p>
              <a:r>
                <a:rPr lang="fr-FR" sz="2400" dirty="0">
                  <a:solidFill>
                    <a:schemeClr val="bg1"/>
                  </a:solidFill>
                  <a:latin typeface="Arial" panose="020B0604020202020204" pitchFamily="34" charset="0"/>
                  <a:cs typeface="Arial" panose="020B0604020202020204" pitchFamily="34" charset="0"/>
                </a:rPr>
                <a:t>Les ressources pédagogiques ouvertes</a:t>
              </a:r>
            </a:p>
            <a:p>
              <a:endParaRPr lang="fr-FR" sz="2400" dirty="0">
                <a:solidFill>
                  <a:schemeClr val="bg1"/>
                </a:solidFill>
                <a:latin typeface="Arial" panose="020B0604020202020204" pitchFamily="34" charset="0"/>
                <a:cs typeface="Arial" panose="020B0604020202020204" pitchFamily="34" charset="0"/>
              </a:endParaRPr>
            </a:p>
            <a:p>
              <a:endParaRPr lang="fr-FR" sz="2400" dirty="0">
                <a:solidFill>
                  <a:schemeClr val="bg1"/>
                </a:solidFill>
                <a:latin typeface="Arial" panose="020B0604020202020204" pitchFamily="34" charset="0"/>
                <a:cs typeface="Arial" panose="020B0604020202020204" pitchFamily="34" charset="0"/>
              </a:endParaRPr>
            </a:p>
            <a:p>
              <a:endParaRPr lang="fr-FR" sz="24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653310F-3646-E341-A27A-9D4F7430145D}"/>
                </a:ext>
              </a:extLst>
            </p:cNvPr>
            <p:cNvSpPr txBox="1"/>
            <p:nvPr/>
          </p:nvSpPr>
          <p:spPr>
            <a:xfrm>
              <a:off x="3921027" y="3639672"/>
              <a:ext cx="2999725" cy="1631216"/>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cours complets,</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matériel de cours,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modules,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manuels,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vidéos en streaming,</a:t>
              </a:r>
            </a:p>
          </p:txBody>
        </p:sp>
        <p:sp>
          <p:nvSpPr>
            <p:cNvPr id="14" name="TextBox 13">
              <a:extLst>
                <a:ext uri="{FF2B5EF4-FFF2-40B4-BE49-F238E27FC236}">
                  <a16:creationId xmlns:a16="http://schemas.microsoft.com/office/drawing/2014/main" id="{5052E43B-33DA-434C-AC2A-7E9216E0AB73}"/>
                </a:ext>
              </a:extLst>
            </p:cNvPr>
            <p:cNvSpPr txBox="1"/>
            <p:nvPr/>
          </p:nvSpPr>
          <p:spPr>
            <a:xfrm>
              <a:off x="6732362" y="3639672"/>
              <a:ext cx="2384612" cy="1631216"/>
            </a:xfrm>
            <a:prstGeom prst="rect">
              <a:avLst/>
            </a:prstGeom>
            <a:noFill/>
          </p:spPr>
          <p:txBody>
            <a:bodyPr wrap="square" rtlCol="0">
              <a:spAutoFit/>
            </a:bodyPr>
            <a:lstStyle/>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tests, </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logiciels,</a:t>
              </a:r>
            </a:p>
            <a:p>
              <a:pPr marL="342900" indent="-342900">
                <a:buFont typeface="Arial" panose="020B0604020202020204" pitchFamily="34" charset="0"/>
                <a:buChar char="•"/>
              </a:pPr>
              <a:r>
                <a:rPr lang="fr-FR" sz="2000" dirty="0">
                  <a:latin typeface="Arial" panose="020B0604020202020204" pitchFamily="34" charset="0"/>
                  <a:cs typeface="Arial" panose="020B0604020202020204" pitchFamily="34" charset="0"/>
                </a:rPr>
                <a:t>tout autre outil, matériel ou technique</a:t>
              </a:r>
            </a:p>
          </p:txBody>
        </p:sp>
        <p:sp>
          <p:nvSpPr>
            <p:cNvPr id="15" name="TextBox 14">
              <a:extLst>
                <a:ext uri="{FF2B5EF4-FFF2-40B4-BE49-F238E27FC236}">
                  <a16:creationId xmlns:a16="http://schemas.microsoft.com/office/drawing/2014/main" id="{8A861DE3-7F6E-A94D-A6F8-030F5CD6436F}"/>
                </a:ext>
              </a:extLst>
            </p:cNvPr>
            <p:cNvSpPr txBox="1"/>
            <p:nvPr/>
          </p:nvSpPr>
          <p:spPr>
            <a:xfrm>
              <a:off x="3759666" y="3172117"/>
              <a:ext cx="5473966" cy="461665"/>
            </a:xfrm>
            <a:prstGeom prst="rect">
              <a:avLst/>
            </a:prstGeom>
            <a:solidFill>
              <a:srgbClr val="215D37"/>
            </a:solidFill>
          </p:spPr>
          <p:txBody>
            <a:bodyPr wrap="square" rtlCol="0">
              <a:spAutoFit/>
            </a:bodyPr>
            <a:lstStyle/>
            <a:p>
              <a:pPr algn="ctr"/>
              <a:r>
                <a:rPr lang="fr-FR" sz="2400" dirty="0">
                  <a:solidFill>
                    <a:schemeClr val="bg1"/>
                  </a:solidFill>
                  <a:latin typeface="Arial" panose="020B0604020202020204" pitchFamily="34" charset="0"/>
                  <a:cs typeface="Arial" panose="020B0604020202020204" pitchFamily="34" charset="0"/>
                </a:rPr>
                <a:t>peuvent comprendre</a:t>
              </a:r>
            </a:p>
          </p:txBody>
        </p:sp>
        <p:sp>
          <p:nvSpPr>
            <p:cNvPr id="16" name="TextBox 15">
              <a:extLst>
                <a:ext uri="{FF2B5EF4-FFF2-40B4-BE49-F238E27FC236}">
                  <a16:creationId xmlns:a16="http://schemas.microsoft.com/office/drawing/2014/main" id="{FE47C89E-6902-6C40-A30A-B7F9273557C4}"/>
                </a:ext>
              </a:extLst>
            </p:cNvPr>
            <p:cNvSpPr txBox="1"/>
            <p:nvPr/>
          </p:nvSpPr>
          <p:spPr>
            <a:xfrm>
              <a:off x="9233632" y="3172117"/>
              <a:ext cx="2384612" cy="2308324"/>
            </a:xfrm>
            <a:prstGeom prst="rect">
              <a:avLst/>
            </a:prstGeom>
            <a:solidFill>
              <a:srgbClr val="215D37"/>
            </a:solidFill>
          </p:spPr>
          <p:txBody>
            <a:bodyPr wrap="square" rtlCol="0">
              <a:spAutoFit/>
            </a:bodyPr>
            <a:lstStyle/>
            <a:p>
              <a:pPr algn="ctr"/>
              <a:r>
                <a:rPr lang="fr-FR" sz="2400" dirty="0">
                  <a:solidFill>
                    <a:schemeClr val="bg1"/>
                  </a:solidFill>
                  <a:latin typeface="Arial" panose="020B0604020202020204" pitchFamily="34" charset="0"/>
                  <a:cs typeface="Arial" panose="020B0604020202020204" pitchFamily="34" charset="0"/>
                </a:rPr>
                <a:t>et sont utilisées pour faciliter l’accès au savoir.</a:t>
              </a:r>
            </a:p>
            <a:p>
              <a:pPr algn="ctr"/>
              <a:endParaRPr lang="fr-FR" sz="2400" dirty="0">
                <a:solidFill>
                  <a:schemeClr val="bg1"/>
                </a:solidFill>
                <a:latin typeface="Arial" panose="020B0604020202020204" pitchFamily="34" charset="0"/>
                <a:cs typeface="Arial" panose="020B0604020202020204" pitchFamily="34" charset="0"/>
              </a:endParaRPr>
            </a:p>
            <a:p>
              <a:pPr algn="ctr"/>
              <a:endParaRPr lang="fr-FR" sz="2400" dirty="0">
                <a:solidFill>
                  <a:schemeClr val="bg1"/>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1AF14831-6184-A040-9C51-17C4B1A1A1CB}"/>
              </a:ext>
            </a:extLst>
          </p:cNvPr>
          <p:cNvSpPr txBox="1"/>
          <p:nvPr/>
        </p:nvSpPr>
        <p:spPr>
          <a:xfrm>
            <a:off x="1093693" y="6072928"/>
            <a:ext cx="10450789" cy="646331"/>
          </a:xfrm>
          <a:prstGeom prst="rect">
            <a:avLst/>
          </a:prstGeom>
          <a:noFill/>
        </p:spPr>
        <p:txBody>
          <a:bodyPr wrap="square" rtlCol="0">
            <a:spAutoFit/>
          </a:bodyPr>
          <a:lstStyle/>
          <a:p>
            <a:r>
              <a:rPr lang="fr-FR" dirty="0">
                <a:solidFill>
                  <a:srgbClr val="215D38"/>
                </a:solidFill>
                <a:latin typeface="Arial" panose="020B0604020202020204" pitchFamily="34" charset="0"/>
                <a:cs typeface="Arial" panose="020B0604020202020204" pitchFamily="34" charset="0"/>
              </a:rPr>
              <a:t>La notion de REL est définie pour la première fois par l'UNESCO en 2000</a:t>
            </a:r>
            <a:r>
              <a:rPr lang="fr-FR" b="1" dirty="0">
                <a:solidFill>
                  <a:srgbClr val="9B2A0C"/>
                </a:solidFill>
                <a:latin typeface="Arial" panose="020B0604020202020204" pitchFamily="34" charset="0"/>
                <a:cs typeface="Arial" panose="020B0604020202020204" pitchFamily="34" charset="0"/>
              </a:rPr>
              <a:t> </a:t>
            </a:r>
            <a:r>
              <a:rPr lang="fr-FR" dirty="0">
                <a:solidFill>
                  <a:srgbClr val="215D38"/>
                </a:solidFill>
                <a:latin typeface="Arial" panose="020B0604020202020204" pitchFamily="34" charset="0"/>
                <a:cs typeface="Arial" panose="020B0604020202020204" pitchFamily="34" charset="0"/>
              </a:rPr>
              <a:t>et confirmée dans la Déclaration de Paris (2012) et le Plan d'action de Ljubljana (2017).</a:t>
            </a:r>
          </a:p>
        </p:txBody>
      </p:sp>
      <p:pic>
        <p:nvPicPr>
          <p:cNvPr id="7" name="Diapo 2.m4a" descr="Diapo 2.m4a">
            <a:hlinkClick r:id="" action="ppaction://media"/>
            <a:extLst>
              <a:ext uri="{FF2B5EF4-FFF2-40B4-BE49-F238E27FC236}">
                <a16:creationId xmlns:a16="http://schemas.microsoft.com/office/drawing/2014/main" id="{1822274A-559F-2D47-AA0C-50A42746A7D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257607" y="6121429"/>
            <a:ext cx="812800" cy="812800"/>
          </a:xfrm>
          <a:prstGeom prst="rect">
            <a:avLst/>
          </a:prstGeom>
        </p:spPr>
      </p:pic>
    </p:spTree>
    <p:custDataLst>
      <p:tags r:id="rId1"/>
    </p:custDataLst>
    <p:extLst>
      <p:ext uri="{BB962C8B-B14F-4D97-AF65-F5344CB8AC3E}">
        <p14:creationId xmlns:p14="http://schemas.microsoft.com/office/powerpoint/2010/main" val="3735798219"/>
      </p:ext>
    </p:extLst>
  </p:cSld>
  <p:clrMapOvr>
    <a:masterClrMapping/>
  </p:clrMapOvr>
  <mc:AlternateContent xmlns:mc="http://schemas.openxmlformats.org/markup-compatibility/2006" xmlns:p14="http://schemas.microsoft.com/office/powerpoint/2010/main">
    <mc:Choice Requires="p14">
      <p:transition spd="slow" p14:dur="2000" advTm="28934"/>
    </mc:Choice>
    <mc:Fallback xmlns="">
      <p:transition spd="slow" advTm="289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5729" objId="2"/>
        <p14:stopEvt time="5730" objId="2"/>
        <p14:playEvt time="5730" objId="2"/>
        <p14:stopEvt time="26927"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F579BE7C-BBF2-AD47-977F-4A38FFE1F7B8}"/>
              </a:ext>
            </a:extLst>
          </p:cNvPr>
          <p:cNvSpPr txBox="1">
            <a:spLocks/>
          </p:cNvSpPr>
          <p:nvPr/>
        </p:nvSpPr>
        <p:spPr>
          <a:xfrm>
            <a:off x="673397" y="2227926"/>
            <a:ext cx="11040403" cy="43880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fr-FR" dirty="0"/>
              <a:t>Les REL sont des ressources gratuites. </a:t>
            </a:r>
          </a:p>
          <a:p>
            <a:pPr marL="342900" indent="-342900" algn="l">
              <a:buFont typeface="Arial" panose="020B0604020202020204" pitchFamily="34" charset="0"/>
              <a:buChar char="•"/>
            </a:pPr>
            <a:r>
              <a:rPr lang="fr-FR" dirty="0"/>
              <a:t>Les REL peuvent prendre diverses formes dont des ressources sur Internet, des livres, des fiches de travail, des vidéos, des photos et des logiciels.</a:t>
            </a:r>
          </a:p>
          <a:p>
            <a:pPr marL="342900" indent="-342900" algn="l">
              <a:buFont typeface="Arial" panose="020B0604020202020204" pitchFamily="34" charset="0"/>
              <a:buChar char="•"/>
            </a:pPr>
            <a:r>
              <a:rPr lang="fr-FR" dirty="0"/>
              <a:t>Le créateur des REL assume les coûts de production.</a:t>
            </a:r>
          </a:p>
          <a:p>
            <a:pPr marL="342900" indent="-342900" algn="l">
              <a:buFont typeface="Arial" panose="020B0604020202020204" pitchFamily="34" charset="0"/>
              <a:buChar char="•"/>
            </a:pPr>
            <a:r>
              <a:rPr lang="fr-FR" dirty="0"/>
              <a:t>Il existe six types de licences </a:t>
            </a:r>
            <a:r>
              <a:rPr lang="fr-FR" dirty="0" err="1"/>
              <a:t>Creative</a:t>
            </a:r>
            <a:r>
              <a:rPr lang="fr-FR" dirty="0"/>
              <a:t> Commons qui stipulent ce qui peut et ne peut pas être fait avec les REL. Toutes exigent la reconnaissance de la REL adaptée. (</a:t>
            </a:r>
            <a:r>
              <a:rPr lang="fr-FR" dirty="0">
                <a:hlinkClick r:id="rId7"/>
              </a:rPr>
              <a:t>https://creativecommons.org/licenses/?lang=fr</a:t>
            </a:r>
            <a:r>
              <a:rPr lang="fr-FR" dirty="0"/>
              <a:t>) </a:t>
            </a:r>
          </a:p>
          <a:p>
            <a:pPr marL="342900" indent="-342900" algn="l">
              <a:buFont typeface="Arial" panose="020B0604020202020204" pitchFamily="34" charset="0"/>
              <a:buChar char="•"/>
            </a:pPr>
            <a:r>
              <a:rPr lang="fr-FR" dirty="0"/>
              <a:t>Tout le monde peut publier des REL. C’est à l’utilisateur de juger de la qualité. Vous ne pouvez pas être sûr que leur qualité a été garantie, même s'il est probable que les organisations protègent leur réputation en mettant en place des processus de assurance qualité.</a:t>
            </a:r>
          </a:p>
        </p:txBody>
      </p:sp>
      <p:sp>
        <p:nvSpPr>
          <p:cNvPr id="12" name="Title 1">
            <a:extLst>
              <a:ext uri="{FF2B5EF4-FFF2-40B4-BE49-F238E27FC236}">
                <a16:creationId xmlns:a16="http://schemas.microsoft.com/office/drawing/2014/main" id="{8A36312C-3F00-4941-A423-D4BCCBF260EF}"/>
              </a:ext>
            </a:extLst>
          </p:cNvPr>
          <p:cNvSpPr txBox="1">
            <a:spLocks/>
          </p:cNvSpPr>
          <p:nvPr/>
        </p:nvSpPr>
        <p:spPr>
          <a:xfrm>
            <a:off x="1002317" y="795583"/>
            <a:ext cx="10298243" cy="64683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Ressources Educatives Libres (REL)      </a:t>
            </a:r>
          </a:p>
        </p:txBody>
      </p:sp>
      <p:pic>
        <p:nvPicPr>
          <p:cNvPr id="2" name="Diapo 3.m4a" descr="Diapo 3.m4a">
            <a:hlinkClick r:id="" action="ppaction://media"/>
            <a:extLst>
              <a:ext uri="{FF2B5EF4-FFF2-40B4-BE49-F238E27FC236}">
                <a16:creationId xmlns:a16="http://schemas.microsoft.com/office/drawing/2014/main" id="{EBF42719-8775-C944-9E5A-4CBC20F465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38546" y="6130778"/>
            <a:ext cx="812800" cy="812800"/>
          </a:xfrm>
          <a:prstGeom prst="rect">
            <a:avLst/>
          </a:prstGeom>
        </p:spPr>
      </p:pic>
    </p:spTree>
    <p:extLst>
      <p:ext uri="{BB962C8B-B14F-4D97-AF65-F5344CB8AC3E}">
        <p14:creationId xmlns:p14="http://schemas.microsoft.com/office/powerpoint/2010/main" val="786418577"/>
      </p:ext>
    </p:extLst>
  </p:cSld>
  <p:clrMapOvr>
    <a:masterClrMapping/>
  </p:clrMapOvr>
  <mc:AlternateContent xmlns:mc="http://schemas.openxmlformats.org/markup-compatibility/2006" xmlns:p14="http://schemas.microsoft.com/office/powerpoint/2010/main">
    <mc:Choice Requires="p14">
      <p:transition spd="slow" p14:dur="2000" advTm="6718"/>
    </mc:Choice>
    <mc:Fallback xmlns="">
      <p:transition spd="slow" advTm="67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A967FC54-0B04-CC40-A335-7F1FC9F1BEFD}"/>
              </a:ext>
            </a:extLst>
          </p:cNvPr>
          <p:cNvSpPr txBox="1">
            <a:spLocks/>
          </p:cNvSpPr>
          <p:nvPr/>
        </p:nvSpPr>
        <p:spPr>
          <a:xfrm>
            <a:off x="838200" y="1825625"/>
            <a:ext cx="10515600" cy="435133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endParaRPr lang="fr-FR" dirty="0"/>
          </a:p>
          <a:p>
            <a:pPr marL="342900" indent="-342900" algn="l">
              <a:buFont typeface="Arial" panose="020B0604020202020204" pitchFamily="34" charset="0"/>
              <a:buChar char="•"/>
            </a:pPr>
            <a:r>
              <a:rPr lang="fr-FR" dirty="0"/>
              <a:t>Pour contribuer au bien commun</a:t>
            </a:r>
          </a:p>
          <a:p>
            <a:pPr marL="342900" indent="-342900" algn="l">
              <a:buFont typeface="Arial" panose="020B0604020202020204" pitchFamily="34" charset="0"/>
              <a:buChar char="•"/>
            </a:pPr>
            <a:r>
              <a:rPr lang="fr-FR" dirty="0"/>
              <a:t>Pour s’impliquer dans une communauté collaborative d’utilisateurs et de producteurs</a:t>
            </a:r>
          </a:p>
          <a:p>
            <a:pPr marL="342900" indent="-342900" algn="l">
              <a:buFont typeface="Arial" panose="020B0604020202020204" pitchFamily="34" charset="0"/>
              <a:buChar char="•"/>
            </a:pPr>
            <a:r>
              <a:rPr lang="fr-FR" dirty="0"/>
              <a:t>Pour pallier la rareté des ressources éducatives et les difficultés à y accéder</a:t>
            </a:r>
          </a:p>
          <a:p>
            <a:pPr marL="342900" indent="-342900" algn="l">
              <a:buFont typeface="Arial" panose="020B0604020202020204" pitchFamily="34" charset="0"/>
              <a:buChar char="•"/>
            </a:pPr>
            <a:r>
              <a:rPr lang="fr-FR" dirty="0"/>
              <a:t>Pour accroître la provision de ressources adaptées aux contextes locaux</a:t>
            </a:r>
          </a:p>
          <a:p>
            <a:pPr marL="342900" indent="-342900" algn="l">
              <a:buFont typeface="Arial" panose="020B0604020202020204" pitchFamily="34" charset="0"/>
              <a:buChar char="•"/>
            </a:pPr>
            <a:r>
              <a:rPr lang="fr-FR" dirty="0"/>
              <a:t>Pour contribuer à développer des communautés internationales au service de la qualité éducative pour tous</a:t>
            </a:r>
          </a:p>
          <a:p>
            <a:pPr algn="l"/>
            <a:endParaRPr lang="fr-FR" dirty="0"/>
          </a:p>
          <a:p>
            <a:pPr algn="l"/>
            <a:r>
              <a:rPr lang="fr-FR" sz="2800" dirty="0">
                <a:solidFill>
                  <a:srgbClr val="215D38"/>
                </a:solidFill>
              </a:rPr>
              <a:t>Quelle est la politique de votre établissement en matière de publication et d'utilisation des REL ?</a:t>
            </a:r>
          </a:p>
        </p:txBody>
      </p:sp>
      <p:sp>
        <p:nvSpPr>
          <p:cNvPr id="10" name="Title 1">
            <a:extLst>
              <a:ext uri="{FF2B5EF4-FFF2-40B4-BE49-F238E27FC236}">
                <a16:creationId xmlns:a16="http://schemas.microsoft.com/office/drawing/2014/main" id="{FE5B300A-6645-BC42-989B-6592AC202BFB}"/>
              </a:ext>
            </a:extLst>
          </p:cNvPr>
          <p:cNvSpPr txBox="1">
            <a:spLocks/>
          </p:cNvSpPr>
          <p:nvPr/>
        </p:nvSpPr>
        <p:spPr>
          <a:xfrm>
            <a:off x="987607" y="802272"/>
            <a:ext cx="10298243" cy="64683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Pourquoi publier des REL ?</a:t>
            </a:r>
          </a:p>
        </p:txBody>
      </p:sp>
      <p:pic>
        <p:nvPicPr>
          <p:cNvPr id="2" name="Diapo 4.m4a" descr="Diapo 4.m4a">
            <a:hlinkClick r:id="" action="ppaction://media"/>
            <a:extLst>
              <a:ext uri="{FF2B5EF4-FFF2-40B4-BE49-F238E27FC236}">
                <a16:creationId xmlns:a16="http://schemas.microsoft.com/office/drawing/2014/main" id="{CC31AE87-767E-4E48-9C2B-BC646C6EDE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4224" y="5974305"/>
            <a:ext cx="812800" cy="812800"/>
          </a:xfrm>
          <a:prstGeom prst="rect">
            <a:avLst/>
          </a:prstGeom>
        </p:spPr>
      </p:pic>
    </p:spTree>
    <p:extLst>
      <p:ext uri="{BB962C8B-B14F-4D97-AF65-F5344CB8AC3E}">
        <p14:creationId xmlns:p14="http://schemas.microsoft.com/office/powerpoint/2010/main" val="10454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6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35E30E-8A4B-9F4F-A222-C490BD5766B1}"/>
              </a:ext>
            </a:extLst>
          </p:cNvPr>
          <p:cNvSpPr txBox="1"/>
          <p:nvPr/>
        </p:nvSpPr>
        <p:spPr>
          <a:xfrm>
            <a:off x="296301" y="1893458"/>
            <a:ext cx="5226262" cy="4893647"/>
          </a:xfrm>
          <a:prstGeom prst="rect">
            <a:avLst/>
          </a:prstGeom>
          <a:noFill/>
        </p:spPr>
        <p:txBody>
          <a:bodyPr wrap="square" rtlCol="0">
            <a:spAutoFit/>
          </a:bodyPr>
          <a:lstStyle/>
          <a:p>
            <a:r>
              <a:rPr lang="fr-FR" sz="2400" dirty="0"/>
              <a:t>L’Association pour la promotion des ressources éducatives libres africaines</a:t>
            </a:r>
          </a:p>
          <a:p>
            <a:pPr marL="342900" indent="-342900">
              <a:buFont typeface="Arial" panose="020B0604020202020204" pitchFamily="34" charset="0"/>
              <a:buChar char="•"/>
            </a:pPr>
            <a:r>
              <a:rPr lang="fr-FR" sz="2400" dirty="0"/>
              <a:t>Organisation Non Gouvernementale</a:t>
            </a:r>
          </a:p>
          <a:p>
            <a:pPr marL="342900" indent="-342900">
              <a:buFont typeface="Arial" panose="020B0604020202020204" pitchFamily="34" charset="0"/>
              <a:buChar char="•"/>
            </a:pPr>
            <a:r>
              <a:rPr lang="fr-FR" sz="2400" dirty="0"/>
              <a:t>promeut et favorise la production  de REL africaines</a:t>
            </a:r>
          </a:p>
          <a:p>
            <a:pPr marL="342900" indent="-342900">
              <a:buFont typeface="Arial" panose="020B0604020202020204" pitchFamily="34" charset="0"/>
              <a:buChar char="•"/>
            </a:pPr>
            <a:r>
              <a:rPr lang="fr-FR" sz="2400" dirty="0"/>
              <a:t>soutient la qualité de l’apprentissage  et du développement professionnel continu des enseignants et de leurs encadreurs</a:t>
            </a:r>
          </a:p>
          <a:p>
            <a:pPr marL="342900" indent="-342900">
              <a:buFont typeface="Arial" panose="020B0604020202020204" pitchFamily="34" charset="0"/>
              <a:buChar char="•"/>
            </a:pPr>
            <a:r>
              <a:rPr lang="fr-FR" sz="2400" dirty="0"/>
              <a:t>offre un riche portail continuellement renouvelé des ressources, liens et outils</a:t>
            </a:r>
          </a:p>
          <a:p>
            <a:pPr algn="ctr"/>
            <a:r>
              <a:rPr lang="fr-FR" sz="2400" dirty="0">
                <a:hlinkClick r:id="rId6"/>
              </a:rPr>
              <a:t>http://aprelia.org/</a:t>
            </a:r>
            <a:endParaRPr lang="fr-FR" sz="2400" dirty="0"/>
          </a:p>
        </p:txBody>
      </p:sp>
      <p:pic>
        <p:nvPicPr>
          <p:cNvPr id="15" name="Picture 14">
            <a:extLst>
              <a:ext uri="{FF2B5EF4-FFF2-40B4-BE49-F238E27FC236}">
                <a16:creationId xmlns:a16="http://schemas.microsoft.com/office/drawing/2014/main" id="{A9FF3614-3DCB-D449-B74A-2A6904C28A06}"/>
              </a:ext>
            </a:extLst>
          </p:cNvPr>
          <p:cNvPicPr>
            <a:picLocks noChangeAspect="1"/>
          </p:cNvPicPr>
          <p:nvPr/>
        </p:nvPicPr>
        <p:blipFill>
          <a:blip r:embed="rId7"/>
          <a:stretch>
            <a:fillRect/>
          </a:stretch>
        </p:blipFill>
        <p:spPr>
          <a:xfrm>
            <a:off x="6017622" y="374663"/>
            <a:ext cx="5750770" cy="3616903"/>
          </a:xfrm>
          <a:prstGeom prst="rect">
            <a:avLst/>
          </a:prstGeom>
          <a:ln w="22225">
            <a:solidFill>
              <a:srgbClr val="215D38"/>
            </a:solidFill>
          </a:ln>
          <a:effectLst>
            <a:outerShdw blurRad="88900" dist="38100" dir="9600000" algn="tr" rotWithShape="0">
              <a:schemeClr val="bg1">
                <a:lumMod val="75000"/>
                <a:alpha val="54000"/>
              </a:schemeClr>
            </a:outerShdw>
          </a:effectLst>
        </p:spPr>
      </p:pic>
      <p:pic>
        <p:nvPicPr>
          <p:cNvPr id="4" name="Picture 3">
            <a:extLst>
              <a:ext uri="{FF2B5EF4-FFF2-40B4-BE49-F238E27FC236}">
                <a16:creationId xmlns:a16="http://schemas.microsoft.com/office/drawing/2014/main" id="{71F4D779-E90D-F341-A232-7512097001CA}"/>
              </a:ext>
            </a:extLst>
          </p:cNvPr>
          <p:cNvPicPr>
            <a:picLocks noChangeAspect="1"/>
          </p:cNvPicPr>
          <p:nvPr/>
        </p:nvPicPr>
        <p:blipFill>
          <a:blip r:embed="rId8"/>
          <a:stretch>
            <a:fillRect/>
          </a:stretch>
        </p:blipFill>
        <p:spPr>
          <a:xfrm>
            <a:off x="5622202" y="3225119"/>
            <a:ext cx="3518782" cy="2699286"/>
          </a:xfrm>
          <a:prstGeom prst="rect">
            <a:avLst/>
          </a:prstGeom>
          <a:ln>
            <a:solidFill>
              <a:srgbClr val="215D37"/>
            </a:solidFill>
          </a:ln>
        </p:spPr>
      </p:pic>
      <p:pic>
        <p:nvPicPr>
          <p:cNvPr id="11" name="Picture 10">
            <a:extLst>
              <a:ext uri="{FF2B5EF4-FFF2-40B4-BE49-F238E27FC236}">
                <a16:creationId xmlns:a16="http://schemas.microsoft.com/office/drawing/2014/main" id="{FB13276D-31A2-E74A-B572-FC4018B591F0}"/>
              </a:ext>
            </a:extLst>
          </p:cNvPr>
          <p:cNvPicPr>
            <a:picLocks noChangeAspect="1"/>
          </p:cNvPicPr>
          <p:nvPr/>
        </p:nvPicPr>
        <p:blipFill>
          <a:blip r:embed="rId9"/>
          <a:stretch>
            <a:fillRect/>
          </a:stretch>
        </p:blipFill>
        <p:spPr>
          <a:xfrm>
            <a:off x="8803132" y="3630601"/>
            <a:ext cx="3283670" cy="2700000"/>
          </a:xfrm>
          <a:prstGeom prst="rect">
            <a:avLst/>
          </a:prstGeom>
          <a:ln w="15875">
            <a:solidFill>
              <a:srgbClr val="215D37"/>
            </a:solidFill>
          </a:ln>
          <a:effectLst>
            <a:outerShdw blurRad="50800" dist="38100" dir="8100000" algn="tr" rotWithShape="0">
              <a:prstClr val="black">
                <a:alpha val="40000"/>
              </a:prstClr>
            </a:outerShdw>
          </a:effectLst>
        </p:spPr>
      </p:pic>
      <p:pic>
        <p:nvPicPr>
          <p:cNvPr id="3" name="Diapo 5.m4a" descr="Diapo 5.m4a">
            <a:hlinkClick r:id="" action="ppaction://media"/>
            <a:extLst>
              <a:ext uri="{FF2B5EF4-FFF2-40B4-BE49-F238E27FC236}">
                <a16:creationId xmlns:a16="http://schemas.microsoft.com/office/drawing/2014/main" id="{80C5485C-AE78-A84F-BBAA-CDE9602CFBC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4224" y="6094908"/>
            <a:ext cx="812800" cy="812800"/>
          </a:xfrm>
          <a:prstGeom prst="rect">
            <a:avLst/>
          </a:prstGeom>
        </p:spPr>
      </p:pic>
      <p:sp>
        <p:nvSpPr>
          <p:cNvPr id="7" name="TextBox 6">
            <a:extLst>
              <a:ext uri="{FF2B5EF4-FFF2-40B4-BE49-F238E27FC236}">
                <a16:creationId xmlns:a16="http://schemas.microsoft.com/office/drawing/2014/main" id="{99C73893-819F-D547-8098-2D8A1F3C1D5C}"/>
              </a:ext>
            </a:extLst>
          </p:cNvPr>
          <p:cNvSpPr txBox="1"/>
          <p:nvPr/>
        </p:nvSpPr>
        <p:spPr>
          <a:xfrm>
            <a:off x="334573" y="1245421"/>
            <a:ext cx="2886636" cy="923330"/>
          </a:xfrm>
          <a:prstGeom prst="rect">
            <a:avLst/>
          </a:prstGeom>
          <a:noFill/>
        </p:spPr>
        <p:txBody>
          <a:bodyPr wrap="square" rtlCol="0">
            <a:spAutoFit/>
          </a:bodyPr>
          <a:lstStyle/>
          <a:p>
            <a:r>
              <a:rPr lang="fr-FR" sz="3600" b="1" dirty="0">
                <a:solidFill>
                  <a:srgbClr val="002060"/>
                </a:solidFill>
              </a:rPr>
              <a:t>Apréli@</a:t>
            </a:r>
          </a:p>
          <a:p>
            <a:endParaRPr lang="en-US" dirty="0"/>
          </a:p>
        </p:txBody>
      </p:sp>
      <p:pic>
        <p:nvPicPr>
          <p:cNvPr id="8" name="Picture 7">
            <a:extLst>
              <a:ext uri="{FF2B5EF4-FFF2-40B4-BE49-F238E27FC236}">
                <a16:creationId xmlns:a16="http://schemas.microsoft.com/office/drawing/2014/main" id="{53215352-D4A4-8A4E-B3E0-1614D0BD4561}"/>
              </a:ext>
            </a:extLst>
          </p:cNvPr>
          <p:cNvPicPr>
            <a:picLocks noChangeAspect="1"/>
          </p:cNvPicPr>
          <p:nvPr/>
        </p:nvPicPr>
        <p:blipFill>
          <a:blip r:embed="rId11"/>
          <a:stretch>
            <a:fillRect/>
          </a:stretch>
        </p:blipFill>
        <p:spPr>
          <a:xfrm>
            <a:off x="395533" y="260625"/>
            <a:ext cx="1270800" cy="959860"/>
          </a:xfrm>
          <a:prstGeom prst="rect">
            <a:avLst/>
          </a:prstGeom>
        </p:spPr>
      </p:pic>
    </p:spTree>
    <p:extLst>
      <p:ext uri="{BB962C8B-B14F-4D97-AF65-F5344CB8AC3E}">
        <p14:creationId xmlns:p14="http://schemas.microsoft.com/office/powerpoint/2010/main" val="292155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735336-9EDC-D74F-9192-872725D09421}"/>
              </a:ext>
            </a:extLst>
          </p:cNvPr>
          <p:cNvPicPr>
            <a:picLocks noChangeAspect="1"/>
          </p:cNvPicPr>
          <p:nvPr/>
        </p:nvPicPr>
        <p:blipFill rotWithShape="1">
          <a:blip r:embed="rId6"/>
          <a:srcRect l="2294" t="-240" r="11159" b="5756"/>
          <a:stretch/>
        </p:blipFill>
        <p:spPr>
          <a:xfrm>
            <a:off x="5659120" y="215148"/>
            <a:ext cx="5953760" cy="3654418"/>
          </a:xfrm>
          <a:prstGeom prst="rect">
            <a:avLst/>
          </a:prstGeom>
          <a:effectLst>
            <a:outerShdw blurRad="50800" dist="38100" dir="8100000" algn="tr" rotWithShape="0">
              <a:prstClr val="black">
                <a:alpha val="40000"/>
              </a:prstClr>
            </a:outerShdw>
          </a:effectLst>
        </p:spPr>
      </p:pic>
      <p:sp>
        <p:nvSpPr>
          <p:cNvPr id="10" name="TextBox 9">
            <a:extLst>
              <a:ext uri="{FF2B5EF4-FFF2-40B4-BE49-F238E27FC236}">
                <a16:creationId xmlns:a16="http://schemas.microsoft.com/office/drawing/2014/main" id="{C3A1A69D-DC71-5D4B-B55F-48E71D707655}"/>
              </a:ext>
            </a:extLst>
          </p:cNvPr>
          <p:cNvSpPr txBox="1"/>
          <p:nvPr/>
        </p:nvSpPr>
        <p:spPr>
          <a:xfrm>
            <a:off x="380073" y="428446"/>
            <a:ext cx="5378686" cy="4278094"/>
          </a:xfrm>
          <a:prstGeom prst="rect">
            <a:avLst/>
          </a:prstGeom>
          <a:noFill/>
        </p:spPr>
        <p:txBody>
          <a:bodyPr wrap="square" rtlCol="0">
            <a:spAutoFit/>
          </a:bodyPr>
          <a:lstStyle/>
          <a:p>
            <a:r>
              <a:rPr lang="fr-FR" sz="3200" b="1" dirty="0">
                <a:solidFill>
                  <a:srgbClr val="C00000"/>
                </a:solidFill>
              </a:rPr>
              <a:t>L’Open </a:t>
            </a:r>
            <a:r>
              <a:rPr lang="fr-FR" sz="3200" b="1" dirty="0" err="1">
                <a:solidFill>
                  <a:srgbClr val="C00000"/>
                </a:solidFill>
              </a:rPr>
              <a:t>University</a:t>
            </a:r>
            <a:r>
              <a:rPr lang="fr-FR" sz="3200" b="1" dirty="0">
                <a:solidFill>
                  <a:srgbClr val="C00000"/>
                </a:solidFill>
              </a:rPr>
              <a:t>, R.-U.</a:t>
            </a:r>
          </a:p>
          <a:p>
            <a:pPr marL="342900" indent="-342900">
              <a:buFont typeface="Arial" panose="020B0604020202020204" pitchFamily="34" charset="0"/>
              <a:buChar char="•"/>
            </a:pPr>
            <a:endParaRPr lang="fr-FR" sz="2400" dirty="0"/>
          </a:p>
          <a:p>
            <a:pPr marL="342900" indent="-342900">
              <a:buFont typeface="Arial" panose="020B0604020202020204" pitchFamily="34" charset="0"/>
              <a:buChar char="•"/>
            </a:pPr>
            <a:r>
              <a:rPr lang="fr-FR" sz="2400" dirty="0"/>
              <a:t>Une université à distance</a:t>
            </a:r>
          </a:p>
          <a:p>
            <a:pPr marL="342900" indent="-342900">
              <a:buFont typeface="Arial" panose="020B0604020202020204" pitchFamily="34" charset="0"/>
              <a:buChar char="•"/>
            </a:pPr>
            <a:r>
              <a:rPr lang="fr-FR" sz="2400" dirty="0"/>
              <a:t>Cours en anglais disponibles en ligne et en version papier</a:t>
            </a:r>
          </a:p>
          <a:p>
            <a:pPr marL="342900" indent="-342900">
              <a:buFont typeface="Arial" panose="020B0604020202020204" pitchFamily="34" charset="0"/>
              <a:buChar char="•"/>
            </a:pPr>
            <a:r>
              <a:rPr lang="fr-FR" sz="2400" dirty="0"/>
              <a:t>10% de tout le matériel mis à disposition gratuitement</a:t>
            </a:r>
          </a:p>
          <a:p>
            <a:pPr marL="342900" indent="-342900">
              <a:buFont typeface="Arial" panose="020B0604020202020204" pitchFamily="34" charset="0"/>
              <a:buChar char="•"/>
            </a:pPr>
            <a:r>
              <a:rPr lang="fr-FR" sz="2400" dirty="0"/>
              <a:t>Cela attire les étudiants payants et améliore la réputation de l'université</a:t>
            </a:r>
          </a:p>
          <a:p>
            <a:pPr marL="342900" indent="-342900">
              <a:buFont typeface="Arial" panose="020B0604020202020204" pitchFamily="34" charset="0"/>
              <a:buChar char="•"/>
            </a:pPr>
            <a:r>
              <a:rPr lang="fr-FR" sz="2400" dirty="0"/>
              <a:t>Les ressources gratuites sont disponibles sur deux sites Web :</a:t>
            </a:r>
            <a:endParaRPr lang="fr-FR" sz="2400" dirty="0">
              <a:solidFill>
                <a:srgbClr val="C00000"/>
              </a:solidFill>
            </a:endParaRPr>
          </a:p>
        </p:txBody>
      </p:sp>
      <p:pic>
        <p:nvPicPr>
          <p:cNvPr id="11" name="Picture 10">
            <a:extLst>
              <a:ext uri="{FF2B5EF4-FFF2-40B4-BE49-F238E27FC236}">
                <a16:creationId xmlns:a16="http://schemas.microsoft.com/office/drawing/2014/main" id="{081BEF73-F045-0245-8833-44ABF2AB187F}"/>
              </a:ext>
            </a:extLst>
          </p:cNvPr>
          <p:cNvPicPr>
            <a:picLocks noChangeAspect="1"/>
          </p:cNvPicPr>
          <p:nvPr/>
        </p:nvPicPr>
        <p:blipFill rotWithShape="1">
          <a:blip r:embed="rId7"/>
          <a:srcRect t="5249" r="58250" b="28321"/>
          <a:stretch/>
        </p:blipFill>
        <p:spPr>
          <a:xfrm>
            <a:off x="6835885" y="3891280"/>
            <a:ext cx="5090160" cy="2661920"/>
          </a:xfrm>
          <a:prstGeom prst="rect">
            <a:avLst/>
          </a:prstGeom>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2A4E0A08-BA3D-B54C-8021-182A9440A413}"/>
              </a:ext>
            </a:extLst>
          </p:cNvPr>
          <p:cNvSpPr txBox="1"/>
          <p:nvPr/>
        </p:nvSpPr>
        <p:spPr>
          <a:xfrm>
            <a:off x="742671" y="4625793"/>
            <a:ext cx="6034640" cy="1661993"/>
          </a:xfrm>
          <a:prstGeom prst="rect">
            <a:avLst/>
          </a:prstGeom>
          <a:noFill/>
        </p:spPr>
        <p:txBody>
          <a:bodyPr wrap="square" rtlCol="0">
            <a:spAutoFit/>
          </a:bodyPr>
          <a:lstStyle/>
          <a:p>
            <a:pPr marL="342900" indent="-342900">
              <a:buFont typeface="Arial" panose="020B0604020202020204" pitchFamily="34" charset="0"/>
              <a:buChar char="•"/>
            </a:pPr>
            <a:r>
              <a:rPr lang="fr-FR" sz="2400">
                <a:solidFill>
                  <a:srgbClr val="C00000"/>
                </a:solidFill>
                <a:hlinkClick r:id="rId8"/>
              </a:rPr>
              <a:t>https://www.open.edu/openlearn/</a:t>
            </a:r>
            <a:endParaRPr lang="fr-FR" sz="2400">
              <a:solidFill>
                <a:srgbClr val="C00000"/>
              </a:solidFill>
            </a:endParaRPr>
          </a:p>
          <a:p>
            <a:pPr marL="342900" indent="-342900">
              <a:buFont typeface="Arial" panose="020B0604020202020204" pitchFamily="34" charset="0"/>
              <a:buChar char="•"/>
            </a:pPr>
            <a:r>
              <a:rPr lang="fr-FR" sz="2400">
                <a:solidFill>
                  <a:srgbClr val="C00000"/>
                </a:solidFill>
                <a:hlinkClick r:id="rId9"/>
              </a:rPr>
              <a:t>https://www.open.edu/openlearncreate/</a:t>
            </a:r>
            <a:r>
              <a:rPr lang="fr-FR" sz="2400">
                <a:solidFill>
                  <a:srgbClr val="C00000"/>
                </a:solidFill>
              </a:rPr>
              <a:t> </a:t>
            </a:r>
          </a:p>
          <a:p>
            <a:endParaRPr lang="fr-FR"/>
          </a:p>
          <a:p>
            <a:r>
              <a:rPr lang="fr-FR"/>
              <a:t>Le 2ème site  met à disposition une petite collection de cours en français dont celui-ci</a:t>
            </a:r>
          </a:p>
        </p:txBody>
      </p:sp>
      <p:pic>
        <p:nvPicPr>
          <p:cNvPr id="3" name="Diapo 6.m4a" descr="Diapo 6.m4a">
            <a:hlinkClick r:id="" action="ppaction://media"/>
            <a:extLst>
              <a:ext uri="{FF2B5EF4-FFF2-40B4-BE49-F238E27FC236}">
                <a16:creationId xmlns:a16="http://schemas.microsoft.com/office/drawing/2014/main" id="{6140B1C1-B877-BC41-9F4F-336A0B46E5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0073" y="6146800"/>
            <a:ext cx="812800" cy="812800"/>
          </a:xfrm>
          <a:prstGeom prst="rect">
            <a:avLst/>
          </a:prstGeom>
        </p:spPr>
      </p:pic>
    </p:spTree>
    <p:extLst>
      <p:ext uri="{BB962C8B-B14F-4D97-AF65-F5344CB8AC3E}">
        <p14:creationId xmlns:p14="http://schemas.microsoft.com/office/powerpoint/2010/main" val="8268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B319A3-92B5-004E-865F-F445A4D32B96}"/>
              </a:ext>
            </a:extLst>
          </p:cNvPr>
          <p:cNvSpPr txBox="1">
            <a:spLocks/>
          </p:cNvSpPr>
          <p:nvPr/>
        </p:nvSpPr>
        <p:spPr>
          <a:xfrm>
            <a:off x="991161" y="795912"/>
            <a:ext cx="10298243" cy="64683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Pourquoi utiliser des REL ?</a:t>
            </a:r>
          </a:p>
        </p:txBody>
      </p:sp>
      <p:sp>
        <p:nvSpPr>
          <p:cNvPr id="10" name="TextBox 9">
            <a:extLst>
              <a:ext uri="{FF2B5EF4-FFF2-40B4-BE49-F238E27FC236}">
                <a16:creationId xmlns:a16="http://schemas.microsoft.com/office/drawing/2014/main" id="{8D7703F4-34D0-EF4E-B633-DBD003E93D4C}"/>
              </a:ext>
            </a:extLst>
          </p:cNvPr>
          <p:cNvSpPr txBox="1"/>
          <p:nvPr/>
        </p:nvSpPr>
        <p:spPr>
          <a:xfrm>
            <a:off x="5163340" y="1420703"/>
            <a:ext cx="1993900" cy="707886"/>
          </a:xfrm>
          <a:prstGeom prst="rect">
            <a:avLst/>
          </a:prstGeom>
          <a:solidFill>
            <a:schemeClr val="bg1"/>
          </a:solidFill>
        </p:spPr>
        <p:txBody>
          <a:bodyPr wrap="square" rtlCol="0">
            <a:spAutoFit/>
          </a:bodyPr>
          <a:lstStyle/>
          <a:p>
            <a:pPr algn="ctr"/>
            <a:r>
              <a:rPr lang="fr-FR" sz="2000" b="1" dirty="0">
                <a:solidFill>
                  <a:srgbClr val="215D38"/>
                </a:solidFill>
                <a:latin typeface="Arial" panose="020B0604020202020204" pitchFamily="34" charset="0"/>
                <a:cs typeface="Arial" panose="020B0604020202020204" pitchFamily="34" charset="0"/>
              </a:rPr>
              <a:t>Réseaux</a:t>
            </a:r>
            <a:r>
              <a:rPr lang="fr-FR" sz="2000" dirty="0">
                <a:solidFill>
                  <a:srgbClr val="215D38"/>
                </a:solidFill>
                <a:latin typeface="Arial" panose="020B0604020202020204" pitchFamily="34" charset="0"/>
                <a:cs typeface="Arial" panose="020B0604020202020204" pitchFamily="34" charset="0"/>
              </a:rPr>
              <a:t> et collaboration</a:t>
            </a:r>
          </a:p>
        </p:txBody>
      </p:sp>
      <p:sp>
        <p:nvSpPr>
          <p:cNvPr id="11" name="TextBox 10">
            <a:extLst>
              <a:ext uri="{FF2B5EF4-FFF2-40B4-BE49-F238E27FC236}">
                <a16:creationId xmlns:a16="http://schemas.microsoft.com/office/drawing/2014/main" id="{9A22ACA0-DAE6-E240-A29D-20608B28E4A2}"/>
              </a:ext>
            </a:extLst>
          </p:cNvPr>
          <p:cNvSpPr txBox="1"/>
          <p:nvPr/>
        </p:nvSpPr>
        <p:spPr>
          <a:xfrm>
            <a:off x="8260786" y="2358377"/>
            <a:ext cx="2954957" cy="707886"/>
          </a:xfrm>
          <a:prstGeom prst="rect">
            <a:avLst/>
          </a:prstGeom>
          <a:noFill/>
        </p:spPr>
        <p:txBody>
          <a:bodyPr wrap="square" rtlCol="0">
            <a:spAutoFit/>
          </a:bodyPr>
          <a:lstStyle/>
          <a:p>
            <a:pPr algn="ctr"/>
            <a:r>
              <a:rPr lang="fr-FR" sz="2000" dirty="0">
                <a:solidFill>
                  <a:srgbClr val="215D38"/>
                </a:solidFill>
                <a:latin typeface="Arial" panose="020B0604020202020204" pitchFamily="34" charset="0"/>
                <a:cs typeface="Arial" panose="020B0604020202020204" pitchFamily="34" charset="0"/>
              </a:rPr>
              <a:t>Augmentation de</a:t>
            </a:r>
            <a:r>
              <a:rPr lang="fr-FR" sz="2000" b="1" dirty="0">
                <a:solidFill>
                  <a:srgbClr val="215D38"/>
                </a:solidFill>
                <a:latin typeface="Arial" panose="020B0604020202020204" pitchFamily="34" charset="0"/>
                <a:cs typeface="Arial" panose="020B0604020202020204" pitchFamily="34" charset="0"/>
              </a:rPr>
              <a:t> </a:t>
            </a:r>
            <a:r>
              <a:rPr lang="fr-FR" sz="2000" dirty="0">
                <a:solidFill>
                  <a:srgbClr val="215D38"/>
                </a:solidFill>
                <a:latin typeface="Arial" panose="020B0604020202020204" pitchFamily="34" charset="0"/>
                <a:cs typeface="Arial" panose="020B0604020202020204" pitchFamily="34" charset="0"/>
              </a:rPr>
              <a:t>l'</a:t>
            </a:r>
            <a:r>
              <a:rPr lang="fr-FR" sz="2000" b="1" dirty="0">
                <a:solidFill>
                  <a:srgbClr val="215D38"/>
                </a:solidFill>
                <a:latin typeface="Arial" panose="020B0604020202020204" pitchFamily="34" charset="0"/>
                <a:cs typeface="Arial" panose="020B0604020202020204" pitchFamily="34" charset="0"/>
              </a:rPr>
              <a:t>accès </a:t>
            </a:r>
            <a:r>
              <a:rPr lang="fr-FR" sz="2000" dirty="0">
                <a:solidFill>
                  <a:srgbClr val="215D38"/>
                </a:solidFill>
                <a:latin typeface="Arial" panose="020B0604020202020204" pitchFamily="34" charset="0"/>
                <a:cs typeface="Arial" panose="020B0604020202020204" pitchFamily="34" charset="0"/>
              </a:rPr>
              <a:t>aux ressources</a:t>
            </a:r>
          </a:p>
        </p:txBody>
      </p:sp>
      <p:sp>
        <p:nvSpPr>
          <p:cNvPr id="12" name="TextBox 11">
            <a:extLst>
              <a:ext uri="{FF2B5EF4-FFF2-40B4-BE49-F238E27FC236}">
                <a16:creationId xmlns:a16="http://schemas.microsoft.com/office/drawing/2014/main" id="{995AA22F-B2CF-7C40-B02B-69D29A9EA88C}"/>
              </a:ext>
            </a:extLst>
          </p:cNvPr>
          <p:cNvSpPr txBox="1"/>
          <p:nvPr/>
        </p:nvSpPr>
        <p:spPr>
          <a:xfrm>
            <a:off x="1062132" y="2745713"/>
            <a:ext cx="3068295" cy="1323439"/>
          </a:xfrm>
          <a:prstGeom prst="rect">
            <a:avLst/>
          </a:prstGeom>
          <a:noFill/>
        </p:spPr>
        <p:txBody>
          <a:bodyPr wrap="square" rtlCol="0">
            <a:spAutoFit/>
          </a:bodyPr>
          <a:lstStyle/>
          <a:p>
            <a:pPr algn="ctr"/>
            <a:r>
              <a:rPr lang="fr-FR" sz="2000" dirty="0">
                <a:solidFill>
                  <a:srgbClr val="215D38"/>
                </a:solidFill>
                <a:latin typeface="Arial" panose="020B0604020202020204" pitchFamily="34" charset="0"/>
                <a:cs typeface="Arial" panose="020B0604020202020204" pitchFamily="34" charset="0"/>
              </a:rPr>
              <a:t>Soutien au </a:t>
            </a:r>
            <a:r>
              <a:rPr lang="fr-FR" sz="2000" b="1" dirty="0">
                <a:solidFill>
                  <a:srgbClr val="215D38"/>
                </a:solidFill>
                <a:latin typeface="Arial" panose="020B0604020202020204" pitchFamily="34" charset="0"/>
                <a:cs typeface="Arial" panose="020B0604020202020204" pitchFamily="34" charset="0"/>
              </a:rPr>
              <a:t>développement : </a:t>
            </a:r>
            <a:r>
              <a:rPr lang="fr-FR" sz="2000" dirty="0">
                <a:solidFill>
                  <a:srgbClr val="215D38"/>
                </a:solidFill>
                <a:latin typeface="Arial" panose="020B0604020202020204" pitchFamily="34" charset="0"/>
                <a:cs typeface="Arial" panose="020B0604020202020204" pitchFamily="34" charset="0"/>
              </a:rPr>
              <a:t>stimuler la croissance</a:t>
            </a:r>
            <a:br>
              <a:rPr lang="fr-FR" sz="2000" dirty="0">
                <a:solidFill>
                  <a:srgbClr val="215D38"/>
                </a:solidFill>
                <a:latin typeface="Arial" panose="020B0604020202020204" pitchFamily="34" charset="0"/>
                <a:cs typeface="Arial" panose="020B0604020202020204" pitchFamily="34" charset="0"/>
              </a:rPr>
            </a:br>
            <a:r>
              <a:rPr lang="fr-FR" sz="2000" dirty="0">
                <a:solidFill>
                  <a:srgbClr val="215D38"/>
                </a:solidFill>
                <a:latin typeface="Arial" panose="020B0604020202020204" pitchFamily="34" charset="0"/>
                <a:cs typeface="Arial" panose="020B0604020202020204" pitchFamily="34" charset="0"/>
              </a:rPr>
              <a:t>individuelle et collective</a:t>
            </a:r>
          </a:p>
        </p:txBody>
      </p:sp>
      <p:sp>
        <p:nvSpPr>
          <p:cNvPr id="13" name="TextBox 12">
            <a:extLst>
              <a:ext uri="{FF2B5EF4-FFF2-40B4-BE49-F238E27FC236}">
                <a16:creationId xmlns:a16="http://schemas.microsoft.com/office/drawing/2014/main" id="{DEC02845-4337-9842-A624-E1EE3476CEC7}"/>
              </a:ext>
            </a:extLst>
          </p:cNvPr>
          <p:cNvSpPr txBox="1"/>
          <p:nvPr/>
        </p:nvSpPr>
        <p:spPr>
          <a:xfrm>
            <a:off x="8146940" y="5217313"/>
            <a:ext cx="3078056" cy="1015663"/>
          </a:xfrm>
          <a:prstGeom prst="rect">
            <a:avLst/>
          </a:prstGeom>
          <a:noFill/>
        </p:spPr>
        <p:txBody>
          <a:bodyPr wrap="square" rtlCol="0">
            <a:spAutoFit/>
          </a:bodyPr>
          <a:lstStyle/>
          <a:p>
            <a:pPr algn="ctr"/>
            <a:r>
              <a:rPr lang="fr-FR" sz="2000" b="1" dirty="0">
                <a:solidFill>
                  <a:srgbClr val="215D38"/>
                </a:solidFill>
                <a:latin typeface="Arial" panose="020B0604020202020204" pitchFamily="34" charset="0"/>
                <a:cs typeface="Arial" panose="020B0604020202020204" pitchFamily="34" charset="0"/>
              </a:rPr>
              <a:t>Amélioration </a:t>
            </a:r>
            <a:r>
              <a:rPr lang="fr-FR" sz="2000" dirty="0">
                <a:solidFill>
                  <a:srgbClr val="215D38"/>
                </a:solidFill>
                <a:latin typeface="Arial" panose="020B0604020202020204" pitchFamily="34" charset="0"/>
                <a:cs typeface="Arial" panose="020B0604020202020204" pitchFamily="34" charset="0"/>
              </a:rPr>
              <a:t>des ressources pour augmenter la pertinence</a:t>
            </a:r>
          </a:p>
        </p:txBody>
      </p:sp>
      <p:sp>
        <p:nvSpPr>
          <p:cNvPr id="14" name="TextBox 13">
            <a:extLst>
              <a:ext uri="{FF2B5EF4-FFF2-40B4-BE49-F238E27FC236}">
                <a16:creationId xmlns:a16="http://schemas.microsoft.com/office/drawing/2014/main" id="{DDFDC1FD-8A90-F84F-8AA8-ACAC351F9AB7}"/>
              </a:ext>
            </a:extLst>
          </p:cNvPr>
          <p:cNvSpPr txBox="1"/>
          <p:nvPr/>
        </p:nvSpPr>
        <p:spPr>
          <a:xfrm>
            <a:off x="2535802" y="5471203"/>
            <a:ext cx="1824666" cy="984885"/>
          </a:xfrm>
          <a:prstGeom prst="rect">
            <a:avLst/>
          </a:prstGeom>
          <a:noFill/>
        </p:spPr>
        <p:txBody>
          <a:bodyPr wrap="square" rtlCol="0">
            <a:spAutoFit/>
          </a:bodyPr>
          <a:lstStyle/>
          <a:p>
            <a:pPr algn="ctr"/>
            <a:r>
              <a:rPr lang="fr-FR" sz="2000" b="1" dirty="0">
                <a:solidFill>
                  <a:srgbClr val="215D38"/>
                </a:solidFill>
                <a:latin typeface="Arial" panose="020B0604020202020204" pitchFamily="34" charset="0"/>
                <a:cs typeface="Arial" panose="020B0604020202020204" pitchFamily="34" charset="0"/>
              </a:rPr>
              <a:t>Innovation</a:t>
            </a:r>
            <a:r>
              <a:rPr lang="fr-FR" b="1" dirty="0">
                <a:solidFill>
                  <a:srgbClr val="215D38"/>
                </a:solidFill>
                <a:latin typeface="Arial" panose="020B0604020202020204" pitchFamily="34" charset="0"/>
                <a:cs typeface="Arial" panose="020B0604020202020204" pitchFamily="34" charset="0"/>
              </a:rPr>
              <a:t> </a:t>
            </a:r>
            <a:r>
              <a:rPr lang="fr-FR" sz="2000" dirty="0">
                <a:solidFill>
                  <a:srgbClr val="215D38"/>
                </a:solidFill>
                <a:latin typeface="Arial" panose="020B0604020202020204" pitchFamily="34" charset="0"/>
                <a:cs typeface="Arial" panose="020B0604020202020204" pitchFamily="34" charset="0"/>
              </a:rPr>
              <a:t>pédagogique</a:t>
            </a:r>
          </a:p>
          <a:p>
            <a:pPr algn="ctr"/>
            <a:endParaRPr lang="en-US" dirty="0">
              <a:solidFill>
                <a:srgbClr val="215D38"/>
              </a:solidFill>
            </a:endParaRPr>
          </a:p>
        </p:txBody>
      </p:sp>
      <p:pic>
        <p:nvPicPr>
          <p:cNvPr id="15" name="Picture 14">
            <a:extLst>
              <a:ext uri="{FF2B5EF4-FFF2-40B4-BE49-F238E27FC236}">
                <a16:creationId xmlns:a16="http://schemas.microsoft.com/office/drawing/2014/main" id="{43026B6D-4972-4544-9B5D-62846D29B6D3}"/>
              </a:ext>
            </a:extLst>
          </p:cNvPr>
          <p:cNvPicPr>
            <a:picLocks noChangeAspect="1"/>
          </p:cNvPicPr>
          <p:nvPr/>
        </p:nvPicPr>
        <p:blipFill>
          <a:blip r:embed="rId7">
            <a:clrChange>
              <a:clrFrom>
                <a:srgbClr val="EEEEEE"/>
              </a:clrFrom>
              <a:clrTo>
                <a:srgbClr val="EEEEEE">
                  <a:alpha val="0"/>
                </a:srgbClr>
              </a:clrTo>
            </a:clrChange>
          </a:blip>
          <a:stretch>
            <a:fillRect/>
          </a:stretch>
        </p:blipFill>
        <p:spPr>
          <a:xfrm>
            <a:off x="4366166" y="2179477"/>
            <a:ext cx="3888000" cy="3787986"/>
          </a:xfrm>
          <a:prstGeom prst="rect">
            <a:avLst/>
          </a:prstGeom>
          <a:solidFill>
            <a:schemeClr val="bg1"/>
          </a:solidFill>
        </p:spPr>
      </p:pic>
      <p:pic>
        <p:nvPicPr>
          <p:cNvPr id="3" name="Diapo 7.m4a" descr="Diapo 7.m4a">
            <a:hlinkClick r:id="" action="ppaction://media"/>
            <a:extLst>
              <a:ext uri="{FF2B5EF4-FFF2-40B4-BE49-F238E27FC236}">
                <a16:creationId xmlns:a16="http://schemas.microsoft.com/office/drawing/2014/main" id="{8B20F368-54F9-1F48-8D11-0664B88E03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9084" y="5921339"/>
            <a:ext cx="812800" cy="812800"/>
          </a:xfrm>
          <a:prstGeom prst="rect">
            <a:avLst/>
          </a:prstGeom>
        </p:spPr>
      </p:pic>
    </p:spTree>
    <p:extLst>
      <p:ext uri="{BB962C8B-B14F-4D97-AF65-F5344CB8AC3E}">
        <p14:creationId xmlns:p14="http://schemas.microsoft.com/office/powerpoint/2010/main" val="166564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B319A3-92B5-004E-865F-F445A4D32B96}"/>
              </a:ext>
            </a:extLst>
          </p:cNvPr>
          <p:cNvSpPr txBox="1">
            <a:spLocks/>
          </p:cNvSpPr>
          <p:nvPr/>
        </p:nvSpPr>
        <p:spPr>
          <a:xfrm>
            <a:off x="979645" y="814125"/>
            <a:ext cx="10298243" cy="64683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Utilisation d’une REL</a:t>
            </a:r>
          </a:p>
        </p:txBody>
      </p:sp>
      <p:pic>
        <p:nvPicPr>
          <p:cNvPr id="1025" name="Picture 1" descr="page1image1817697984">
            <a:extLst>
              <a:ext uri="{FF2B5EF4-FFF2-40B4-BE49-F238E27FC236}">
                <a16:creationId xmlns:a16="http://schemas.microsoft.com/office/drawing/2014/main" id="{917BFA98-757F-E94F-B04A-DB1E87F6A3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3848" y="1539895"/>
            <a:ext cx="8991600" cy="388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1F6BAB-9CC3-9E4D-B1EE-3F4DB26642DF}"/>
              </a:ext>
            </a:extLst>
          </p:cNvPr>
          <p:cNvSpPr txBox="1"/>
          <p:nvPr/>
        </p:nvSpPr>
        <p:spPr>
          <a:xfrm>
            <a:off x="1255058" y="2061882"/>
            <a:ext cx="2462205" cy="646331"/>
          </a:xfrm>
          <a:prstGeom prst="rect">
            <a:avLst/>
          </a:prstGeom>
          <a:noFill/>
          <a:ln w="12700">
            <a:solidFill>
              <a:schemeClr val="accent2">
                <a:lumMod val="75000"/>
              </a:schemeClr>
            </a:solidFill>
          </a:ln>
        </p:spPr>
        <p:txBody>
          <a:bodyPr wrap="square" rtlCol="0">
            <a:spAutoFit/>
          </a:bodyPr>
          <a:lstStyle/>
          <a:p>
            <a:pPr algn="ctr"/>
            <a:r>
              <a:rPr lang="fr-FR" dirty="0"/>
              <a:t>Formation des chefs d’établissements (CE)</a:t>
            </a:r>
          </a:p>
        </p:txBody>
      </p:sp>
      <p:sp>
        <p:nvSpPr>
          <p:cNvPr id="11" name="TextBox 10">
            <a:extLst>
              <a:ext uri="{FF2B5EF4-FFF2-40B4-BE49-F238E27FC236}">
                <a16:creationId xmlns:a16="http://schemas.microsoft.com/office/drawing/2014/main" id="{BA23625B-581D-9C4B-971F-E9EC5854FCF4}"/>
              </a:ext>
            </a:extLst>
          </p:cNvPr>
          <p:cNvSpPr txBox="1"/>
          <p:nvPr/>
        </p:nvSpPr>
        <p:spPr>
          <a:xfrm>
            <a:off x="3074893" y="5605385"/>
            <a:ext cx="2462205" cy="646331"/>
          </a:xfrm>
          <a:prstGeom prst="rect">
            <a:avLst/>
          </a:prstGeom>
          <a:noFill/>
          <a:ln w="12700">
            <a:solidFill>
              <a:schemeClr val="accent2">
                <a:lumMod val="75000"/>
              </a:schemeClr>
            </a:solidFill>
          </a:ln>
        </p:spPr>
        <p:txBody>
          <a:bodyPr wrap="square" rtlCol="0">
            <a:spAutoFit/>
          </a:bodyPr>
          <a:lstStyle/>
          <a:p>
            <a:pPr algn="ctr"/>
            <a:r>
              <a:rPr lang="fr-FR" b="1" dirty="0">
                <a:solidFill>
                  <a:schemeClr val="accent2">
                    <a:lumMod val="75000"/>
                  </a:schemeClr>
                </a:solidFill>
                <a:hlinkClick r:id="rId8">
                  <a:extLst>
                    <a:ext uri="{A12FA001-AC4F-418D-AE19-62706E023703}">
                      <ahyp:hlinkClr xmlns:ahyp="http://schemas.microsoft.com/office/drawing/2018/hyperlinkcolor" val="tx"/>
                    </a:ext>
                  </a:extLst>
                </a:hlinkClick>
              </a:rPr>
              <a:t>REL de TESS-</a:t>
            </a:r>
            <a:r>
              <a:rPr lang="fr-FR" b="1" dirty="0" err="1">
                <a:solidFill>
                  <a:schemeClr val="accent2">
                    <a:lumMod val="75000"/>
                  </a:schemeClr>
                </a:solidFill>
                <a:hlinkClick r:id="rId8">
                  <a:extLst>
                    <a:ext uri="{A12FA001-AC4F-418D-AE19-62706E023703}">
                      <ahyp:hlinkClr xmlns:ahyp="http://schemas.microsoft.com/office/drawing/2018/hyperlinkcolor" val="tx"/>
                    </a:ext>
                  </a:extLst>
                </a:hlinkClick>
              </a:rPr>
              <a:t>India</a:t>
            </a:r>
            <a:r>
              <a:rPr lang="fr-FR" b="1" dirty="0">
                <a:solidFill>
                  <a:schemeClr val="accent2">
                    <a:lumMod val="75000"/>
                  </a:schemeClr>
                </a:solidFill>
              </a:rPr>
              <a:t> </a:t>
            </a:r>
            <a:r>
              <a:rPr lang="fr-FR" dirty="0"/>
              <a:t>pour le soutien aux CE</a:t>
            </a:r>
          </a:p>
        </p:txBody>
      </p:sp>
      <p:sp>
        <p:nvSpPr>
          <p:cNvPr id="13" name="TextBox 12">
            <a:extLst>
              <a:ext uri="{FF2B5EF4-FFF2-40B4-BE49-F238E27FC236}">
                <a16:creationId xmlns:a16="http://schemas.microsoft.com/office/drawing/2014/main" id="{9A7DC3D1-1A29-424B-9949-9935F5A1AFA7}"/>
              </a:ext>
            </a:extLst>
          </p:cNvPr>
          <p:cNvSpPr txBox="1"/>
          <p:nvPr/>
        </p:nvSpPr>
        <p:spPr>
          <a:xfrm>
            <a:off x="4462134" y="2204009"/>
            <a:ext cx="1879946" cy="646331"/>
          </a:xfrm>
          <a:prstGeom prst="rect">
            <a:avLst/>
          </a:prstGeom>
          <a:noFill/>
          <a:ln w="12700">
            <a:solidFill>
              <a:schemeClr val="accent2">
                <a:lumMod val="75000"/>
              </a:schemeClr>
            </a:solidFill>
          </a:ln>
        </p:spPr>
        <p:txBody>
          <a:bodyPr wrap="square" rtlCol="0">
            <a:spAutoFit/>
          </a:bodyPr>
          <a:lstStyle/>
          <a:p>
            <a:pPr algn="ctr"/>
            <a:r>
              <a:rPr lang="fr-FR" dirty="0"/>
              <a:t>5 livrets sélectionnés</a:t>
            </a:r>
          </a:p>
        </p:txBody>
      </p:sp>
      <p:sp>
        <p:nvSpPr>
          <p:cNvPr id="14" name="TextBox 13">
            <a:extLst>
              <a:ext uri="{FF2B5EF4-FFF2-40B4-BE49-F238E27FC236}">
                <a16:creationId xmlns:a16="http://schemas.microsoft.com/office/drawing/2014/main" id="{4EAC7C77-D8BB-8340-A658-8E4BC9649586}"/>
              </a:ext>
            </a:extLst>
          </p:cNvPr>
          <p:cNvSpPr txBox="1"/>
          <p:nvPr/>
        </p:nvSpPr>
        <p:spPr>
          <a:xfrm>
            <a:off x="6096000" y="5773309"/>
            <a:ext cx="3088792" cy="923330"/>
          </a:xfrm>
          <a:prstGeom prst="rect">
            <a:avLst/>
          </a:prstGeom>
          <a:noFill/>
          <a:ln w="12700">
            <a:solidFill>
              <a:schemeClr val="accent2">
                <a:lumMod val="75000"/>
              </a:schemeClr>
            </a:solidFill>
          </a:ln>
        </p:spPr>
        <p:txBody>
          <a:bodyPr wrap="square" rtlCol="0">
            <a:spAutoFit/>
          </a:bodyPr>
          <a:lstStyle/>
          <a:p>
            <a:pPr algn="ctr"/>
            <a:r>
              <a:rPr lang="fr-FR" dirty="0"/>
              <a:t>REL adaptées pour le contexte de l’Afrique francophone et traduites en français</a:t>
            </a:r>
          </a:p>
        </p:txBody>
      </p:sp>
      <p:sp>
        <p:nvSpPr>
          <p:cNvPr id="15" name="TextBox 14">
            <a:extLst>
              <a:ext uri="{FF2B5EF4-FFF2-40B4-BE49-F238E27FC236}">
                <a16:creationId xmlns:a16="http://schemas.microsoft.com/office/drawing/2014/main" id="{1BB5A388-1009-9E49-A06A-67B6195ADF58}"/>
              </a:ext>
            </a:extLst>
          </p:cNvPr>
          <p:cNvSpPr txBox="1"/>
          <p:nvPr/>
        </p:nvSpPr>
        <p:spPr>
          <a:xfrm>
            <a:off x="7124651" y="383852"/>
            <a:ext cx="3869016" cy="923330"/>
          </a:xfrm>
          <a:prstGeom prst="rect">
            <a:avLst/>
          </a:prstGeom>
          <a:noFill/>
          <a:ln w="12700">
            <a:solidFill>
              <a:schemeClr val="accent2">
                <a:lumMod val="75000"/>
              </a:schemeClr>
            </a:solidFill>
          </a:ln>
        </p:spPr>
        <p:txBody>
          <a:bodyPr wrap="square" rtlCol="0">
            <a:spAutoFit/>
          </a:bodyPr>
          <a:lstStyle/>
          <a:p>
            <a:pPr algn="ctr"/>
            <a:r>
              <a:rPr lang="fr-FR" dirty="0"/>
              <a:t>Les 5 cahiers en français évalués pour le contexte africain anglophone et traduits en anglais</a:t>
            </a:r>
          </a:p>
        </p:txBody>
      </p:sp>
      <p:sp>
        <p:nvSpPr>
          <p:cNvPr id="16" name="TextBox 15">
            <a:extLst>
              <a:ext uri="{FF2B5EF4-FFF2-40B4-BE49-F238E27FC236}">
                <a16:creationId xmlns:a16="http://schemas.microsoft.com/office/drawing/2014/main" id="{97532D44-D62F-184A-B14D-B8AE872E12B4}"/>
              </a:ext>
            </a:extLst>
          </p:cNvPr>
          <p:cNvSpPr txBox="1"/>
          <p:nvPr/>
        </p:nvSpPr>
        <p:spPr>
          <a:xfrm>
            <a:off x="9474946" y="4939030"/>
            <a:ext cx="2238854" cy="1200329"/>
          </a:xfrm>
          <a:prstGeom prst="rect">
            <a:avLst/>
          </a:prstGeom>
          <a:noFill/>
          <a:ln w="12700">
            <a:solidFill>
              <a:schemeClr val="accent2">
                <a:lumMod val="75000"/>
              </a:schemeClr>
            </a:solidFill>
          </a:ln>
        </p:spPr>
        <p:txBody>
          <a:bodyPr wrap="square" rtlCol="0">
            <a:spAutoFit/>
          </a:bodyPr>
          <a:lstStyle/>
          <a:p>
            <a:pPr algn="ctr"/>
            <a:r>
              <a:rPr lang="fr-FR" b="1" dirty="0">
                <a:solidFill>
                  <a:schemeClr val="accent2">
                    <a:lumMod val="75000"/>
                  </a:schemeClr>
                </a:solidFill>
                <a:hlinkClick r:id="rId9">
                  <a:extLst>
                    <a:ext uri="{A12FA001-AC4F-418D-AE19-62706E023703}">
                      <ahyp:hlinkClr xmlns:ahyp="http://schemas.microsoft.com/office/drawing/2018/hyperlinkcolor" val="tx"/>
                    </a:ext>
                  </a:extLst>
                </a:hlinkClick>
              </a:rPr>
              <a:t>5 livrets en anglais </a:t>
            </a:r>
            <a:r>
              <a:rPr lang="fr-FR" dirty="0"/>
              <a:t>pour soutenir le leadership scolaire en Afrique anglophone</a:t>
            </a:r>
          </a:p>
        </p:txBody>
      </p:sp>
      <p:cxnSp>
        <p:nvCxnSpPr>
          <p:cNvPr id="21" name="Straight Arrow Connector 20">
            <a:extLst>
              <a:ext uri="{FF2B5EF4-FFF2-40B4-BE49-F238E27FC236}">
                <a16:creationId xmlns:a16="http://schemas.microsoft.com/office/drawing/2014/main" id="{46AAA54F-E70D-BB46-8B63-65DF1A089B7F}"/>
              </a:ext>
            </a:extLst>
          </p:cNvPr>
          <p:cNvCxnSpPr>
            <a:cxnSpLocks/>
          </p:cNvCxnSpPr>
          <p:nvPr/>
        </p:nvCxnSpPr>
        <p:spPr>
          <a:xfrm flipV="1">
            <a:off x="2486160" y="2708213"/>
            <a:ext cx="0" cy="77478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3922384-F20D-0D45-9C1E-96123568DFA0}"/>
              </a:ext>
            </a:extLst>
          </p:cNvPr>
          <p:cNvCxnSpPr>
            <a:cxnSpLocks/>
          </p:cNvCxnSpPr>
          <p:nvPr/>
        </p:nvCxnSpPr>
        <p:spPr>
          <a:xfrm flipH="1" flipV="1">
            <a:off x="5402107" y="2850341"/>
            <a:ext cx="460811" cy="664113"/>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416C869D-522E-A244-932E-2205A7D3D251}"/>
              </a:ext>
            </a:extLst>
          </p:cNvPr>
          <p:cNvCxnSpPr>
            <a:cxnSpLocks/>
            <a:endCxn id="11" idx="0"/>
          </p:cNvCxnSpPr>
          <p:nvPr/>
        </p:nvCxnSpPr>
        <p:spPr>
          <a:xfrm flipH="1">
            <a:off x="4305996" y="4392706"/>
            <a:ext cx="283933" cy="1212679"/>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561866A8-8D56-4D4D-8162-B52A32E25B37}"/>
              </a:ext>
            </a:extLst>
          </p:cNvPr>
          <p:cNvCxnSpPr>
            <a:cxnSpLocks/>
          </p:cNvCxnSpPr>
          <p:nvPr/>
        </p:nvCxnSpPr>
        <p:spPr>
          <a:xfrm flipV="1">
            <a:off x="9059159" y="1307182"/>
            <a:ext cx="92711" cy="414042"/>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FAF44AC-5D92-244C-8616-851E75134583}"/>
              </a:ext>
            </a:extLst>
          </p:cNvPr>
          <p:cNvCxnSpPr>
            <a:cxnSpLocks/>
          </p:cNvCxnSpPr>
          <p:nvPr/>
        </p:nvCxnSpPr>
        <p:spPr>
          <a:xfrm>
            <a:off x="7640396" y="5308363"/>
            <a:ext cx="0" cy="461665"/>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D8B244A-AC9C-DB49-ABAF-E9DC36E8D0A0}"/>
              </a:ext>
            </a:extLst>
          </p:cNvPr>
          <p:cNvCxnSpPr>
            <a:cxnSpLocks/>
          </p:cNvCxnSpPr>
          <p:nvPr/>
        </p:nvCxnSpPr>
        <p:spPr>
          <a:xfrm>
            <a:off x="10255624" y="4392706"/>
            <a:ext cx="287163" cy="54632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 name="Diapo 8.m4a" descr="Diapo 8.m4a">
            <a:hlinkClick r:id="" action="ppaction://media"/>
            <a:extLst>
              <a:ext uri="{FF2B5EF4-FFF2-40B4-BE49-F238E27FC236}">
                <a16:creationId xmlns:a16="http://schemas.microsoft.com/office/drawing/2014/main" id="{9342F583-DF8E-9B41-802A-D13171F7D68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47383" y="6126119"/>
            <a:ext cx="812800" cy="812800"/>
          </a:xfrm>
          <a:prstGeom prst="rect">
            <a:avLst/>
          </a:prstGeom>
        </p:spPr>
      </p:pic>
    </p:spTree>
    <p:extLst>
      <p:ext uri="{BB962C8B-B14F-4D97-AF65-F5344CB8AC3E}">
        <p14:creationId xmlns:p14="http://schemas.microsoft.com/office/powerpoint/2010/main" val="31932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1B7D9E-7BC1-024C-A00A-3CB37BA20FCF}"/>
              </a:ext>
            </a:extLst>
          </p:cNvPr>
          <p:cNvSpPr/>
          <p:nvPr/>
        </p:nvSpPr>
        <p:spPr>
          <a:xfrm>
            <a:off x="59206" y="0"/>
            <a:ext cx="93663" cy="6858000"/>
          </a:xfrm>
          <a:prstGeom prst="rect">
            <a:avLst/>
          </a:prstGeom>
          <a:solidFill>
            <a:srgbClr val="215D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hape&#10;&#10;Description automatically generated">
            <a:extLst>
              <a:ext uri="{FF2B5EF4-FFF2-40B4-BE49-F238E27FC236}">
                <a16:creationId xmlns:a16="http://schemas.microsoft.com/office/drawing/2014/main" id="{FA3B52CC-FC6A-9543-B980-A6F15061FA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159" y="165375"/>
            <a:ext cx="14351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D5F9B0-4751-CB4D-804A-B51E947361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353800" y="6527829"/>
            <a:ext cx="720000" cy="259276"/>
          </a:xfrm>
          <a:prstGeom prst="rect">
            <a:avLst/>
          </a:prstGeom>
          <a:noFill/>
          <a:ln>
            <a:noFill/>
          </a:ln>
        </p:spPr>
      </p:pic>
      <p:cxnSp>
        <p:nvCxnSpPr>
          <p:cNvPr id="9" name="Straight Connector 8">
            <a:extLst>
              <a:ext uri="{FF2B5EF4-FFF2-40B4-BE49-F238E27FC236}">
                <a16:creationId xmlns:a16="http://schemas.microsoft.com/office/drawing/2014/main" id="{6E9AE032-9A95-AB45-B785-6A88379871B9}"/>
              </a:ext>
            </a:extLst>
          </p:cNvPr>
          <p:cNvCxnSpPr>
            <a:cxnSpLocks/>
          </p:cNvCxnSpPr>
          <p:nvPr/>
        </p:nvCxnSpPr>
        <p:spPr>
          <a:xfrm>
            <a:off x="224585" y="711475"/>
            <a:ext cx="27923" cy="6146525"/>
          </a:xfrm>
          <a:prstGeom prst="line">
            <a:avLst/>
          </a:prstGeom>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AA097E8-F246-7B4F-AE4B-15D63DACCD53}"/>
              </a:ext>
            </a:extLst>
          </p:cNvPr>
          <p:cNvSpPr txBox="1">
            <a:spLocks/>
          </p:cNvSpPr>
          <p:nvPr/>
        </p:nvSpPr>
        <p:spPr>
          <a:xfrm>
            <a:off x="966465" y="795583"/>
            <a:ext cx="10298243" cy="64683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rgbClr val="215D38"/>
                </a:solidFill>
              </a:rPr>
              <a:t>Une vision pour les REL</a:t>
            </a:r>
          </a:p>
        </p:txBody>
      </p:sp>
      <p:sp>
        <p:nvSpPr>
          <p:cNvPr id="10" name="Content Placeholder 2">
            <a:extLst>
              <a:ext uri="{FF2B5EF4-FFF2-40B4-BE49-F238E27FC236}">
                <a16:creationId xmlns:a16="http://schemas.microsoft.com/office/drawing/2014/main" id="{676557B3-6FD1-D441-9509-C8F3B15AFD6A}"/>
              </a:ext>
            </a:extLst>
          </p:cNvPr>
          <p:cNvSpPr txBox="1">
            <a:spLocks/>
          </p:cNvSpPr>
          <p:nvPr/>
        </p:nvSpPr>
        <p:spPr>
          <a:xfrm>
            <a:off x="843739" y="2468038"/>
            <a:ext cx="10870061" cy="36256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fr-FR" dirty="0"/>
              <a:t>Des professionnels qui se considèrent comme des apprenants – curieux, intéressés par ce que les autres ont à dire</a:t>
            </a:r>
          </a:p>
          <a:p>
            <a:pPr marL="342900" indent="-342900" algn="l">
              <a:buFont typeface="Arial" panose="020B0604020202020204" pitchFamily="34" charset="0"/>
              <a:buChar char="•"/>
            </a:pPr>
            <a:r>
              <a:rPr lang="fr-FR" dirty="0"/>
              <a:t>Une élaboration de programmes d'études s'inspirant des meilleures pratiques</a:t>
            </a:r>
          </a:p>
          <a:p>
            <a:pPr marL="342900" indent="-342900" algn="l">
              <a:buFont typeface="Arial" panose="020B0604020202020204" pitchFamily="34" charset="0"/>
              <a:buChar char="•"/>
            </a:pPr>
            <a:r>
              <a:rPr lang="fr-FR" dirty="0"/>
              <a:t>Des professionnels qui apprennent ensemble et les uns des autres, sortent de leur zone de confort et bénéficient des commentaires et retours de leurs collègues</a:t>
            </a:r>
          </a:p>
          <a:p>
            <a:pPr marL="342900" indent="-342900" algn="l">
              <a:buFont typeface="Arial" panose="020B0604020202020204" pitchFamily="34" charset="0"/>
              <a:buChar char="•"/>
            </a:pPr>
            <a:r>
              <a:rPr lang="fr-FR" dirty="0"/>
              <a:t>Un travail collaboratif – un engagement conjoint </a:t>
            </a:r>
          </a:p>
          <a:p>
            <a:pPr marL="342900" indent="-342900" algn="l">
              <a:buFont typeface="Arial" panose="020B0604020202020204" pitchFamily="34" charset="0"/>
              <a:buChar char="•"/>
            </a:pPr>
            <a:endParaRPr lang="fr-FR" dirty="0"/>
          </a:p>
          <a:p>
            <a:r>
              <a:rPr lang="fr-FR" b="1" dirty="0">
                <a:solidFill>
                  <a:srgbClr val="215D38"/>
                </a:solidFill>
              </a:rPr>
              <a:t> Des cours, ressources et pédagogie innovants</a:t>
            </a:r>
            <a:endParaRPr lang="fr-FR" dirty="0"/>
          </a:p>
          <a:p>
            <a:endParaRPr lang="fr-FR" dirty="0"/>
          </a:p>
        </p:txBody>
      </p:sp>
      <p:sp>
        <p:nvSpPr>
          <p:cNvPr id="11" name="Right Arrow 10">
            <a:extLst>
              <a:ext uri="{FF2B5EF4-FFF2-40B4-BE49-F238E27FC236}">
                <a16:creationId xmlns:a16="http://schemas.microsoft.com/office/drawing/2014/main" id="{ADCBC359-3535-9C47-B601-740214AA1D70}"/>
              </a:ext>
            </a:extLst>
          </p:cNvPr>
          <p:cNvSpPr/>
          <p:nvPr/>
        </p:nvSpPr>
        <p:spPr>
          <a:xfrm>
            <a:off x="1233359" y="5163571"/>
            <a:ext cx="630621" cy="283779"/>
          </a:xfrm>
          <a:prstGeom prst="rightArrow">
            <a:avLst/>
          </a:prstGeom>
          <a:solidFill>
            <a:srgbClr val="215D3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Diapo 9.m4a" descr="Diapo 9.m4a">
            <a:hlinkClick r:id="" action="ppaction://media"/>
            <a:extLst>
              <a:ext uri="{FF2B5EF4-FFF2-40B4-BE49-F238E27FC236}">
                <a16:creationId xmlns:a16="http://schemas.microsoft.com/office/drawing/2014/main" id="{BF111D71-8D9B-1A4F-BCC7-2EAB052155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4700" y="6121429"/>
            <a:ext cx="812800" cy="812800"/>
          </a:xfrm>
          <a:prstGeom prst="rect">
            <a:avLst/>
          </a:prstGeom>
        </p:spPr>
      </p:pic>
    </p:spTree>
    <p:extLst>
      <p:ext uri="{BB962C8B-B14F-4D97-AF65-F5344CB8AC3E}">
        <p14:creationId xmlns:p14="http://schemas.microsoft.com/office/powerpoint/2010/main" val="367497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
</p:tagLst>
</file>

<file path=ppt/tags/tag2.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5568</TotalTime>
  <Words>2413</Words>
  <Application>Microsoft Macintosh PowerPoint</Application>
  <PresentationFormat>Widescreen</PresentationFormat>
  <Paragraphs>192</Paragraphs>
  <Slides>13</Slides>
  <Notes>13</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Deane</dc:creator>
  <cp:lastModifiedBy>Michele Deane</cp:lastModifiedBy>
  <cp:revision>94</cp:revision>
  <cp:lastPrinted>2021-07-07T12:26:18Z</cp:lastPrinted>
  <dcterms:created xsi:type="dcterms:W3CDTF">2021-06-13T21:49:29Z</dcterms:created>
  <dcterms:modified xsi:type="dcterms:W3CDTF">2021-10-07T10:54:28Z</dcterms:modified>
</cp:coreProperties>
</file>