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62619-27A4-46DD-ABAB-48E4C481617E}" v="7" dt="2021-05-19T10:32:34.881"/>
    <p1510:client id="{A42FAE3A-BD37-48BE-B608-3D9A22D1D819}" v="5" dt="2021-05-11T12:44:34.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2" d="100"/>
          <a:sy n="42" d="100"/>
        </p:scale>
        <p:origin x="5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Dominic  (Myanmar)" userId="S::dominic.field@britishcouncil.org::ac73867a-c5c1-4a42-9a8c-dc889dabb2d2" providerId="AD" clId="Web-{9F162619-27A4-46DD-ABAB-48E4C481617E}"/>
    <pc:docChg chg="modSld">
      <pc:chgData name="Field, Dominic  (Myanmar)" userId="S::dominic.field@britishcouncil.org::ac73867a-c5c1-4a42-9a8c-dc889dabb2d2" providerId="AD" clId="Web-{9F162619-27A4-46DD-ABAB-48E4C481617E}" dt="2021-05-19T10:32:34.881" v="5" actId="14100"/>
      <pc:docMkLst>
        <pc:docMk/>
      </pc:docMkLst>
      <pc:sldChg chg="addSp modSp">
        <pc:chgData name="Field, Dominic  (Myanmar)" userId="S::dominic.field@britishcouncil.org::ac73867a-c5c1-4a42-9a8c-dc889dabb2d2" providerId="AD" clId="Web-{9F162619-27A4-46DD-ABAB-48E4C481617E}" dt="2021-05-19T10:32:34.881" v="5" actId="14100"/>
        <pc:sldMkLst>
          <pc:docMk/>
          <pc:sldMk cId="4172154877" sldId="256"/>
        </pc:sldMkLst>
        <pc:spChg chg="add mod">
          <ac:chgData name="Field, Dominic  (Myanmar)" userId="S::dominic.field@britishcouncil.org::ac73867a-c5c1-4a42-9a8c-dc889dabb2d2" providerId="AD" clId="Web-{9F162619-27A4-46DD-ABAB-48E4C481617E}" dt="2021-05-19T10:32:34.881" v="5" actId="14100"/>
          <ac:spMkLst>
            <pc:docMk/>
            <pc:sldMk cId="4172154877" sldId="256"/>
            <ac:spMk id="4" creationId="{E8001604-73F4-4ECA-8B22-4B6F6DD213C6}"/>
          </ac:spMkLst>
        </pc:spChg>
      </pc:sldChg>
    </pc:docChg>
  </pc:docChgLst>
  <pc:docChgLst>
    <pc:chgData name="Bennett, Jonathan (Myanmar)" userId="S::jonathan.bennett@britishcouncil.org::1c2b46cc-a975-481c-8f24-734dd48a8fff" providerId="AD" clId="Web-{A42FAE3A-BD37-48BE-B608-3D9A22D1D819}"/>
    <pc:docChg chg="modSld">
      <pc:chgData name="Bennett, Jonathan (Myanmar)" userId="S::jonathan.bennett@britishcouncil.org::1c2b46cc-a975-481c-8f24-734dd48a8fff" providerId="AD" clId="Web-{A42FAE3A-BD37-48BE-B608-3D9A22D1D819}" dt="2021-05-11T12:44:34.648" v="3" actId="20577"/>
      <pc:docMkLst>
        <pc:docMk/>
      </pc:docMkLst>
      <pc:sldChg chg="modSp">
        <pc:chgData name="Bennett, Jonathan (Myanmar)" userId="S::jonathan.bennett@britishcouncil.org::1c2b46cc-a975-481c-8f24-734dd48a8fff" providerId="AD" clId="Web-{A42FAE3A-BD37-48BE-B608-3D9A22D1D819}" dt="2021-05-11T12:44:34.648" v="3" actId="20577"/>
        <pc:sldMkLst>
          <pc:docMk/>
          <pc:sldMk cId="3454057735" sldId="260"/>
        </pc:sldMkLst>
        <pc:spChg chg="mod">
          <ac:chgData name="Bennett, Jonathan (Myanmar)" userId="S::jonathan.bennett@britishcouncil.org::1c2b46cc-a975-481c-8f24-734dd48a8fff" providerId="AD" clId="Web-{A42FAE3A-BD37-48BE-B608-3D9A22D1D819}" dt="2021-05-11T12:44:34.648" v="3" actId="20577"/>
          <ac:spMkLst>
            <pc:docMk/>
            <pc:sldMk cId="3454057735" sldId="260"/>
            <ac:spMk id="3" creationId="{AE00EB6F-FF23-423E-AF72-40CB572640A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19/05/2021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glish-e-reader.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21B-697B-4EF3-86A4-820A3B9181B8}"/>
              </a:ext>
            </a:extLst>
          </p:cNvPr>
          <p:cNvSpPr>
            <a:spLocks noGrp="1"/>
          </p:cNvSpPr>
          <p:nvPr>
            <p:ph type="ctrTitle"/>
          </p:nvPr>
        </p:nvSpPr>
        <p:spPr>
          <a:xfrm>
            <a:off x="1524000" y="406400"/>
            <a:ext cx="9144000" cy="2387600"/>
          </a:xfrm>
        </p:spPr>
        <p:txBody>
          <a:bodyPr/>
          <a:lstStyle/>
          <a:p>
            <a:r>
              <a:rPr lang="en-GB" dirty="0"/>
              <a:t>Reading a Short Story</a:t>
            </a:r>
            <a:br>
              <a:rPr lang="en-GB" dirty="0"/>
            </a:br>
            <a:br>
              <a:rPr lang="en-GB" dirty="0"/>
            </a:br>
            <a:r>
              <a:rPr lang="en-GB" dirty="0"/>
              <a:t>Intermediate</a:t>
            </a:r>
          </a:p>
        </p:txBody>
      </p:sp>
      <p:sp>
        <p:nvSpPr>
          <p:cNvPr id="3" name="Subtitle 2">
            <a:extLst>
              <a:ext uri="{FF2B5EF4-FFF2-40B4-BE49-F238E27FC236}">
                <a16:creationId xmlns:a16="http://schemas.microsoft.com/office/drawing/2014/main" id="{1799C65B-1D4C-49B0-AC6B-CC10E85364A8}"/>
              </a:ext>
            </a:extLst>
          </p:cNvPr>
          <p:cNvSpPr>
            <a:spLocks noGrp="1"/>
          </p:cNvSpPr>
          <p:nvPr>
            <p:ph type="subTitle" idx="4294967295"/>
          </p:nvPr>
        </p:nvSpPr>
        <p:spPr>
          <a:xfrm>
            <a:off x="1524000" y="3602038"/>
            <a:ext cx="9144000" cy="1655762"/>
          </a:xfrm>
        </p:spPr>
        <p:txBody>
          <a:bodyPr/>
          <a:lstStyle/>
          <a:p>
            <a:pPr marL="0" indent="0" algn="ctr">
              <a:buNone/>
            </a:pPr>
            <a:r>
              <a:rPr lang="en-GB" dirty="0"/>
              <a:t>Parson’s Pleasure by Roald Dahl</a:t>
            </a:r>
          </a:p>
          <a:p>
            <a:pPr marL="0" indent="0" algn="ctr">
              <a:buNone/>
            </a:pPr>
            <a:r>
              <a:rPr lang="en-GB" dirty="0"/>
              <a:t>Part 2</a:t>
            </a:r>
          </a:p>
        </p:txBody>
      </p:sp>
      <p:sp>
        <p:nvSpPr>
          <p:cNvPr id="4" name="TextBox 3">
            <a:extLst>
              <a:ext uri="{FF2B5EF4-FFF2-40B4-BE49-F238E27FC236}">
                <a16:creationId xmlns:a16="http://schemas.microsoft.com/office/drawing/2014/main" id="{E8001604-73F4-4ECA-8B22-4B6F6DD213C6}"/>
              </a:ext>
            </a:extLst>
          </p:cNvPr>
          <p:cNvSpPr txBox="1"/>
          <p:nvPr/>
        </p:nvSpPr>
        <p:spPr>
          <a:xfrm>
            <a:off x="1401580" y="5348990"/>
            <a:ext cx="53165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i="1" dirty="0"/>
              <a:t>English e-Reader</a:t>
            </a:r>
            <a:r>
              <a:rPr lang="en-GB" dirty="0"/>
              <a:t> </a:t>
            </a:r>
            <a:r>
              <a:rPr lang="en-GB" dirty="0">
                <a:hlinkClick r:id="rId2"/>
              </a:rPr>
              <a:t>https://english-e-reader.net/</a:t>
            </a:r>
            <a:r>
              <a:rPr lang="en-GB" dirty="0"/>
              <a:t> </a:t>
            </a:r>
            <a:endParaRPr lang="en-US" dirty="0">
              <a:ea typeface="+mn-lt"/>
              <a:cs typeface="+mn-lt"/>
            </a:endParaRPr>
          </a:p>
          <a:p>
            <a:endParaRPr lang="en-GB" dirty="0">
              <a:ea typeface="+mn-lt"/>
              <a:cs typeface="+mn-lt"/>
            </a:endParaRPr>
          </a:p>
          <a:p>
            <a:pPr algn="l"/>
            <a:endParaRPr lang="en-GB" dirty="0">
              <a:cs typeface="Calibri"/>
            </a:endParaRPr>
          </a:p>
        </p:txBody>
      </p:sp>
    </p:spTree>
    <p:extLst>
      <p:ext uri="{BB962C8B-B14F-4D97-AF65-F5344CB8AC3E}">
        <p14:creationId xmlns:p14="http://schemas.microsoft.com/office/powerpoint/2010/main" val="417215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56BA2E-C508-4E4E-B29A-71FFD64A25F9}"/>
              </a:ext>
            </a:extLst>
          </p:cNvPr>
          <p:cNvPicPr>
            <a:picLocks noGrp="1" noChangeAspect="1"/>
          </p:cNvPicPr>
          <p:nvPr>
            <p:ph idx="1"/>
          </p:nvPr>
        </p:nvPicPr>
        <p:blipFill>
          <a:blip r:embed="rId2"/>
          <a:stretch>
            <a:fillRect/>
          </a:stretch>
        </p:blipFill>
        <p:spPr>
          <a:xfrm>
            <a:off x="4539682" y="1096962"/>
            <a:ext cx="3112635" cy="4351338"/>
          </a:xfrm>
          <a:prstGeom prst="rect">
            <a:avLst/>
          </a:prstGeom>
        </p:spPr>
      </p:pic>
    </p:spTree>
    <p:extLst>
      <p:ext uri="{BB962C8B-B14F-4D97-AF65-F5344CB8AC3E}">
        <p14:creationId xmlns:p14="http://schemas.microsoft.com/office/powerpoint/2010/main" val="318343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EA6C-B1DA-41D4-A16A-760718FC78FD}"/>
              </a:ext>
            </a:extLst>
          </p:cNvPr>
          <p:cNvSpPr>
            <a:spLocks noGrp="1"/>
          </p:cNvSpPr>
          <p:nvPr>
            <p:ph type="title"/>
          </p:nvPr>
        </p:nvSpPr>
        <p:spPr/>
        <p:txBody>
          <a:bodyPr/>
          <a:lstStyle/>
          <a:p>
            <a:r>
              <a:rPr lang="en-US" dirty="0"/>
              <a:t>Part 2: Before you read.</a:t>
            </a:r>
            <a:endParaRPr lang="en-GB" dirty="0"/>
          </a:p>
        </p:txBody>
      </p:sp>
      <p:sp>
        <p:nvSpPr>
          <p:cNvPr id="3" name="Content Placeholder 2">
            <a:extLst>
              <a:ext uri="{FF2B5EF4-FFF2-40B4-BE49-F238E27FC236}">
                <a16:creationId xmlns:a16="http://schemas.microsoft.com/office/drawing/2014/main" id="{7EF84249-8A19-477C-9291-31318DAF3365}"/>
              </a:ext>
            </a:extLst>
          </p:cNvPr>
          <p:cNvSpPr>
            <a:spLocks noGrp="1"/>
          </p:cNvSpPr>
          <p:nvPr>
            <p:ph idx="1"/>
          </p:nvPr>
        </p:nvSpPr>
        <p:spPr>
          <a:xfrm>
            <a:off x="281609" y="1369218"/>
            <a:ext cx="5986670" cy="4351338"/>
          </a:xfrm>
        </p:spPr>
        <p:txBody>
          <a:bodyPr>
            <a:normAutofit/>
          </a:bodyPr>
          <a:lstStyle/>
          <a:p>
            <a:r>
              <a:rPr lang="en-US" sz="2400" dirty="0"/>
              <a:t>In part 2, Mr. Boggis visits some of the houses that he identified as ‘targets’ in part 1 of the story. Remember, he is in disguise!</a:t>
            </a:r>
          </a:p>
          <a:p>
            <a:r>
              <a:rPr lang="en-US" sz="2400" dirty="0">
                <a:solidFill>
                  <a:srgbClr val="002060"/>
                </a:solidFill>
              </a:rPr>
              <a:t>If he knocked on your door, would you let him in? Why or why not?</a:t>
            </a:r>
          </a:p>
          <a:p>
            <a:r>
              <a:rPr lang="en-US" sz="2400" dirty="0">
                <a:solidFill>
                  <a:srgbClr val="002060"/>
                </a:solidFill>
              </a:rPr>
              <a:t>Can you think of reasons why people would not let him in?</a:t>
            </a:r>
          </a:p>
          <a:p>
            <a:r>
              <a:rPr lang="en-US" sz="2400" dirty="0">
                <a:solidFill>
                  <a:srgbClr val="002060"/>
                </a:solidFill>
              </a:rPr>
              <a:t>Can you think of any ways that Mr. Boggis could persuade the owners to let him in?</a:t>
            </a:r>
            <a:endParaRPr lang="en-GB" sz="2400" dirty="0">
              <a:solidFill>
                <a:srgbClr val="002060"/>
              </a:solidFill>
            </a:endParaRPr>
          </a:p>
        </p:txBody>
      </p:sp>
      <p:pic>
        <p:nvPicPr>
          <p:cNvPr id="4" name="Picture 3">
            <a:extLst>
              <a:ext uri="{FF2B5EF4-FFF2-40B4-BE49-F238E27FC236}">
                <a16:creationId xmlns:a16="http://schemas.microsoft.com/office/drawing/2014/main" id="{4B89123A-3599-49AC-BA12-13ADF231ED66}"/>
              </a:ext>
            </a:extLst>
          </p:cNvPr>
          <p:cNvPicPr>
            <a:picLocks noChangeAspect="1"/>
          </p:cNvPicPr>
          <p:nvPr/>
        </p:nvPicPr>
        <p:blipFill>
          <a:blip r:embed="rId2"/>
          <a:stretch>
            <a:fillRect/>
          </a:stretch>
        </p:blipFill>
        <p:spPr>
          <a:xfrm>
            <a:off x="6719266" y="2358231"/>
            <a:ext cx="5191125" cy="3438525"/>
          </a:xfrm>
          <a:prstGeom prst="rect">
            <a:avLst/>
          </a:prstGeom>
        </p:spPr>
      </p:pic>
    </p:spTree>
    <p:extLst>
      <p:ext uri="{BB962C8B-B14F-4D97-AF65-F5344CB8AC3E}">
        <p14:creationId xmlns:p14="http://schemas.microsoft.com/office/powerpoint/2010/main" val="3746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095F-624D-4ACD-A365-0B6B7A4EB039}"/>
              </a:ext>
            </a:extLst>
          </p:cNvPr>
          <p:cNvSpPr>
            <a:spLocks noGrp="1"/>
          </p:cNvSpPr>
          <p:nvPr>
            <p:ph type="title"/>
          </p:nvPr>
        </p:nvSpPr>
        <p:spPr/>
        <p:txBody>
          <a:bodyPr/>
          <a:lstStyle/>
          <a:p>
            <a:r>
              <a:rPr lang="en-US" dirty="0"/>
              <a:t>Part 2: While you read.</a:t>
            </a:r>
            <a:endParaRPr lang="en-GB" dirty="0"/>
          </a:p>
        </p:txBody>
      </p:sp>
      <p:sp>
        <p:nvSpPr>
          <p:cNvPr id="3" name="Content Placeholder 2">
            <a:extLst>
              <a:ext uri="{FF2B5EF4-FFF2-40B4-BE49-F238E27FC236}">
                <a16:creationId xmlns:a16="http://schemas.microsoft.com/office/drawing/2014/main" id="{9E8BB2FA-3BCD-49C1-BAC1-2A24CA836788}"/>
              </a:ext>
            </a:extLst>
          </p:cNvPr>
          <p:cNvSpPr>
            <a:spLocks noGrp="1"/>
          </p:cNvSpPr>
          <p:nvPr>
            <p:ph idx="1"/>
          </p:nvPr>
        </p:nvSpPr>
        <p:spPr/>
        <p:txBody>
          <a:bodyPr/>
          <a:lstStyle/>
          <a:p>
            <a:r>
              <a:rPr lang="en-US" dirty="0"/>
              <a:t>Mr. Boggis visits some of the houses – were the reactions of the owners as you expected?</a:t>
            </a:r>
          </a:p>
          <a:p>
            <a:pPr marL="0" indent="0">
              <a:buNone/>
            </a:pPr>
            <a:endParaRPr lang="en-GB" dirty="0"/>
          </a:p>
        </p:txBody>
      </p:sp>
    </p:spTree>
    <p:extLst>
      <p:ext uri="{BB962C8B-B14F-4D97-AF65-F5344CB8AC3E}">
        <p14:creationId xmlns:p14="http://schemas.microsoft.com/office/powerpoint/2010/main" val="298471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1C0E-FC07-41B0-95E5-5F9A552F5C39}"/>
              </a:ext>
            </a:extLst>
          </p:cNvPr>
          <p:cNvSpPr>
            <a:spLocks noGrp="1"/>
          </p:cNvSpPr>
          <p:nvPr>
            <p:ph type="title"/>
          </p:nvPr>
        </p:nvSpPr>
        <p:spPr/>
        <p:txBody>
          <a:bodyPr/>
          <a:lstStyle/>
          <a:p>
            <a:r>
              <a:rPr lang="en-US" dirty="0"/>
              <a:t>Part 2: After you read.</a:t>
            </a:r>
            <a:endParaRPr lang="en-GB" dirty="0"/>
          </a:p>
        </p:txBody>
      </p:sp>
      <p:sp>
        <p:nvSpPr>
          <p:cNvPr id="3" name="Content Placeholder 2">
            <a:extLst>
              <a:ext uri="{FF2B5EF4-FFF2-40B4-BE49-F238E27FC236}">
                <a16:creationId xmlns:a16="http://schemas.microsoft.com/office/drawing/2014/main" id="{AE00EB6F-FF23-423E-AF72-40CB572640AD}"/>
              </a:ext>
            </a:extLst>
          </p:cNvPr>
          <p:cNvSpPr>
            <a:spLocks noGrp="1"/>
          </p:cNvSpPr>
          <p:nvPr>
            <p:ph idx="1"/>
          </p:nvPr>
        </p:nvSpPr>
        <p:spPr>
          <a:xfrm>
            <a:off x="838200" y="1825625"/>
            <a:ext cx="10515600" cy="2044010"/>
          </a:xfrm>
        </p:spPr>
        <p:txBody>
          <a:bodyPr>
            <a:normAutofit lnSpcReduction="10000"/>
          </a:bodyPr>
          <a:lstStyle/>
          <a:p>
            <a:r>
              <a:rPr lang="en-US" sz="2400" dirty="0"/>
              <a:t>Mr. Boggis visited three houses in part 2...</a:t>
            </a:r>
          </a:p>
          <a:p>
            <a:pPr marL="571500" indent="-571500">
              <a:buFont typeface="+mj-lt"/>
              <a:buAutoNum type="romanLcPeriod"/>
            </a:pPr>
            <a:r>
              <a:rPr lang="en-US" sz="2400" dirty="0"/>
              <a:t>The Queen Anne – a ‘country lady’ let him in.</a:t>
            </a:r>
          </a:p>
          <a:p>
            <a:pPr marL="571500" indent="-571500">
              <a:buFont typeface="+mj-lt"/>
              <a:buAutoNum type="romanLcPeriod"/>
            </a:pPr>
            <a:r>
              <a:rPr lang="en-GB" sz="2400" dirty="0"/>
              <a:t>A large farmhouse – there was nobody at home so he looked through the windows.</a:t>
            </a:r>
          </a:p>
          <a:p>
            <a:pPr marL="571500" indent="-571500">
              <a:buFont typeface="+mj-lt"/>
              <a:buAutoNum type="romanLcPeriod"/>
            </a:pPr>
            <a:r>
              <a:rPr lang="en-GB" sz="2400" dirty="0"/>
              <a:t>A smaller, dirty farmhouse – Mr. Rummins (eventually) let him in.</a:t>
            </a:r>
          </a:p>
        </p:txBody>
      </p:sp>
      <p:sp>
        <p:nvSpPr>
          <p:cNvPr id="4" name="TextBox 3">
            <a:extLst>
              <a:ext uri="{FF2B5EF4-FFF2-40B4-BE49-F238E27FC236}">
                <a16:creationId xmlns:a16="http://schemas.microsoft.com/office/drawing/2014/main" id="{892BBBFB-B57E-48E0-8841-900C13B04CCD}"/>
              </a:ext>
            </a:extLst>
          </p:cNvPr>
          <p:cNvSpPr txBox="1"/>
          <p:nvPr/>
        </p:nvSpPr>
        <p:spPr>
          <a:xfrm>
            <a:off x="480392" y="4004572"/>
            <a:ext cx="11274286" cy="1938992"/>
          </a:xfrm>
          <a:prstGeom prst="rect">
            <a:avLst/>
          </a:prstGeom>
          <a:noFill/>
        </p:spPr>
        <p:txBody>
          <a:bodyPr wrap="square" rtlCol="0">
            <a:spAutoFit/>
          </a:bodyPr>
          <a:lstStyle/>
          <a:p>
            <a:pPr marL="457200" indent="-457200">
              <a:buFont typeface="+mj-lt"/>
              <a:buAutoNum type="arabicPeriod"/>
            </a:pPr>
            <a:r>
              <a:rPr lang="en-US" sz="2400" dirty="0">
                <a:solidFill>
                  <a:schemeClr val="accent1"/>
                </a:solidFill>
              </a:rPr>
              <a:t>Did Mr. Boggis see any furniture that he wanted to buy in the first two houses? If so, describe it. </a:t>
            </a:r>
          </a:p>
          <a:p>
            <a:pPr marL="457200" indent="-457200">
              <a:buFont typeface="+mj-lt"/>
              <a:buAutoNum type="arabicPeriod"/>
            </a:pPr>
            <a:r>
              <a:rPr lang="en-GB" sz="2400" dirty="0">
                <a:solidFill>
                  <a:schemeClr val="accent1"/>
                </a:solidFill>
              </a:rPr>
              <a:t>How do you think Mr. Boggis feels now that he has persuaded Rummins to let him look inside his house? Do you think he is optimistic about finding anything worth buying? Discuss with a partner.</a:t>
            </a:r>
          </a:p>
        </p:txBody>
      </p:sp>
    </p:spTree>
    <p:extLst>
      <p:ext uri="{BB962C8B-B14F-4D97-AF65-F5344CB8AC3E}">
        <p14:creationId xmlns:p14="http://schemas.microsoft.com/office/powerpoint/2010/main" val="34540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B9D6-5F3E-4A65-B28E-E9A07E95D4BB}"/>
              </a:ext>
            </a:extLst>
          </p:cNvPr>
          <p:cNvSpPr>
            <a:spLocks noGrp="1"/>
          </p:cNvSpPr>
          <p:nvPr>
            <p:ph type="title"/>
          </p:nvPr>
        </p:nvSpPr>
        <p:spPr/>
        <p:txBody>
          <a:bodyPr/>
          <a:lstStyle/>
          <a:p>
            <a:r>
              <a:rPr lang="en-GB" dirty="0"/>
              <a:t>Rummins, Bert and Claud outside the farmhouse.</a:t>
            </a:r>
          </a:p>
        </p:txBody>
      </p:sp>
      <p:pic>
        <p:nvPicPr>
          <p:cNvPr id="4" name="Content Placeholder 3">
            <a:extLst>
              <a:ext uri="{FF2B5EF4-FFF2-40B4-BE49-F238E27FC236}">
                <a16:creationId xmlns:a16="http://schemas.microsoft.com/office/drawing/2014/main" id="{0402046E-135E-4932-8781-DB6DE28F5BEB}"/>
              </a:ext>
            </a:extLst>
          </p:cNvPr>
          <p:cNvPicPr>
            <a:picLocks noGrp="1" noChangeAspect="1"/>
          </p:cNvPicPr>
          <p:nvPr>
            <p:ph idx="1"/>
          </p:nvPr>
        </p:nvPicPr>
        <p:blipFill>
          <a:blip r:embed="rId2"/>
          <a:stretch>
            <a:fillRect/>
          </a:stretch>
        </p:blipFill>
        <p:spPr>
          <a:xfrm>
            <a:off x="4184485" y="1027906"/>
            <a:ext cx="6947342" cy="5314379"/>
          </a:xfrm>
          <a:prstGeom prst="rect">
            <a:avLst/>
          </a:prstGeom>
        </p:spPr>
      </p:pic>
      <p:sp>
        <p:nvSpPr>
          <p:cNvPr id="5" name="TextBox 4">
            <a:extLst>
              <a:ext uri="{FF2B5EF4-FFF2-40B4-BE49-F238E27FC236}">
                <a16:creationId xmlns:a16="http://schemas.microsoft.com/office/drawing/2014/main" id="{F5C84F1A-2C53-481E-9A1F-C9ECA1C930A4}"/>
              </a:ext>
            </a:extLst>
          </p:cNvPr>
          <p:cNvSpPr txBox="1"/>
          <p:nvPr/>
        </p:nvSpPr>
        <p:spPr>
          <a:xfrm>
            <a:off x="304801" y="2226365"/>
            <a:ext cx="3220278" cy="1938992"/>
          </a:xfrm>
          <a:prstGeom prst="rect">
            <a:avLst/>
          </a:prstGeom>
          <a:noFill/>
        </p:spPr>
        <p:txBody>
          <a:bodyPr wrap="square" rtlCol="0">
            <a:spAutoFit/>
          </a:bodyPr>
          <a:lstStyle/>
          <a:p>
            <a:r>
              <a:rPr lang="en-US" sz="2400" dirty="0">
                <a:solidFill>
                  <a:schemeClr val="accent1"/>
                </a:solidFill>
              </a:rPr>
              <a:t>This image comes from the televised version of the story. Is this how you imagined the characters to look?</a:t>
            </a:r>
            <a:endParaRPr lang="en-GB" sz="2400" dirty="0">
              <a:solidFill>
                <a:schemeClr val="accent1"/>
              </a:solidFill>
            </a:endParaRPr>
          </a:p>
        </p:txBody>
      </p:sp>
    </p:spTree>
    <p:extLst>
      <p:ext uri="{BB962C8B-B14F-4D97-AF65-F5344CB8AC3E}">
        <p14:creationId xmlns:p14="http://schemas.microsoft.com/office/powerpoint/2010/main" val="1540498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8583FA-7149-4FFD-B290-0DE77C1732B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d4bc9ef-c111-460f-808e-4de0462dc25a"/>
    <ds:schemaRef ds:uri="http://schemas.microsoft.com/office/2006/documentManagement/types"/>
    <ds:schemaRef ds:uri="61ceb53a-92cc-40c1-a438-9322f3340fc8"/>
    <ds:schemaRef ds:uri="http://www.w3.org/XML/1998/namespace"/>
    <ds:schemaRef ds:uri="http://purl.org/dc/dcmitype/"/>
  </ds:schemaRefs>
</ds:datastoreItem>
</file>

<file path=customXml/itemProps2.xml><?xml version="1.0" encoding="utf-8"?>
<ds:datastoreItem xmlns:ds="http://schemas.openxmlformats.org/officeDocument/2006/customXml" ds:itemID="{20C5AEB0-5D8F-4617-881C-D0D1F4103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bc9ef-c111-460f-808e-4de0462dc25a"/>
    <ds:schemaRef ds:uri="61ceb53a-92cc-40c1-a438-9322f3340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EADC63-A99F-49E9-949E-B4628CEB5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282</Words>
  <Application>Microsoft Office PowerPoint</Application>
  <PresentationFormat>Widescreen</PresentationFormat>
  <Paragraphs>19</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Custom Design</vt:lpstr>
      <vt:lpstr>Reading a Short Story  Intermediate</vt:lpstr>
      <vt:lpstr>PowerPoint Presentation</vt:lpstr>
      <vt:lpstr>Part 2: Before you read.</vt:lpstr>
      <vt:lpstr>Part 2: While you read.</vt:lpstr>
      <vt:lpstr>Part 2: After you read.</vt:lpstr>
      <vt:lpstr>Rummins, Bert and Claud outside the farmhouse.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Thomas (Myanmar)</dc:creator>
  <cp:lastModifiedBy>Field, Dominic  (Myanmar)</cp:lastModifiedBy>
  <cp:revision>15</cp:revision>
  <dcterms:created xsi:type="dcterms:W3CDTF">2020-03-10T09:03:07Z</dcterms:created>
  <dcterms:modified xsi:type="dcterms:W3CDTF">2021-05-19T10:32:36Z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