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31"/>
  </p:notesMasterIdLst>
  <p:sldIdLst>
    <p:sldId id="266" r:id="rId5"/>
    <p:sldId id="264" r:id="rId6"/>
    <p:sldId id="272" r:id="rId7"/>
    <p:sldId id="273" r:id="rId8"/>
    <p:sldId id="274" r:id="rId9"/>
    <p:sldId id="275" r:id="rId10"/>
    <p:sldId id="276" r:id="rId11"/>
    <p:sldId id="277" r:id="rId12"/>
    <p:sldId id="278" r:id="rId13"/>
    <p:sldId id="279" r:id="rId14"/>
    <p:sldId id="282" r:id="rId15"/>
    <p:sldId id="283" r:id="rId16"/>
    <p:sldId id="284" r:id="rId17"/>
    <p:sldId id="285" r:id="rId18"/>
    <p:sldId id="280" r:id="rId19"/>
    <p:sldId id="281" r:id="rId20"/>
    <p:sldId id="286" r:id="rId21"/>
    <p:sldId id="287" r:id="rId22"/>
    <p:sldId id="288" r:id="rId23"/>
    <p:sldId id="289" r:id="rId24"/>
    <p:sldId id="290" r:id="rId25"/>
    <p:sldId id="291" r:id="rId26"/>
    <p:sldId id="292" r:id="rId27"/>
    <p:sldId id="293" r:id="rId28"/>
    <p:sldId id="294" r:id="rId29"/>
    <p:sldId id="269" r:id="rId3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lzj8GLjmouRhBie4DrPUUA==" hashData="vom9T3E66fHKiEtHjchxtG++S6USd1rN0o3v5+z5z6vLPBfjDsOl4o9YHyp51gOh8j97PvrdC5Ew9/cQz6zAqA=="/>
  <p:extLst>
    <p:ext uri="{EFAFB233-063F-42B5-8137-9DF3F51BA10A}">
      <p15:sld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32" roundtripDataSignature="AMtx7miC4h9XZJhYFypOKz07yp6KiatC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63"/>
    <p:restoredTop sz="84032" autoAdjust="0"/>
  </p:normalViewPr>
  <p:slideViewPr>
    <p:cSldViewPr snapToGrid="0">
      <p:cViewPr varScale="1">
        <p:scale>
          <a:sx n="100" d="100"/>
          <a:sy n="100" d="100"/>
        </p:scale>
        <p:origin x="1120"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customschemas.google.com/relationships/presentationmetadata" Target="metadata"/><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7015F8-EC08-44C1-86EF-69C44830B5C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CO"/>
        </a:p>
      </dgm:t>
    </dgm:pt>
    <dgm:pt modelId="{407DFFAA-4F93-4EEA-B0D3-6A2333E50D8A}">
      <dgm:prSet phldrT="[Text]"/>
      <dgm:spPr/>
      <dgm:t>
        <a:bodyPr/>
        <a:lstStyle/>
        <a:p>
          <a:r>
            <a:rPr lang="es-CO" dirty="0" err="1"/>
            <a:t>Segurança </a:t>
          </a:r>
          <a:r>
            <a:rPr lang="es-CO" dirty="0"/>
            <a:t>energética</a:t>
          </a:r>
        </a:p>
      </dgm:t>
    </dgm:pt>
    <dgm:pt modelId="{62551BFC-6ED6-4E0C-8FA1-E524AB9EEB3E}" type="parTrans" cxnId="{68F8BE6F-EE37-4270-AA9E-AB8188AAAC87}">
      <dgm:prSet/>
      <dgm:spPr/>
      <dgm:t>
        <a:bodyPr/>
        <a:lstStyle/>
        <a:p>
          <a:endParaRPr lang="es-CO"/>
        </a:p>
      </dgm:t>
    </dgm:pt>
    <dgm:pt modelId="{962DC6EB-902C-43EC-888F-E7167C1D3E08}" type="sibTrans" cxnId="{68F8BE6F-EE37-4270-AA9E-AB8188AAAC87}">
      <dgm:prSet/>
      <dgm:spPr/>
      <dgm:t>
        <a:bodyPr/>
        <a:lstStyle/>
        <a:p>
          <a:endParaRPr lang="es-CO"/>
        </a:p>
      </dgm:t>
    </dgm:pt>
    <dgm:pt modelId="{C09F28D0-F839-458E-81F0-D067E9D76B72}">
      <dgm:prSet phldrT="[Text]"/>
      <dgm:spPr/>
      <dgm:t>
        <a:bodyPr/>
        <a:lstStyle/>
        <a:p>
          <a:r>
            <a:rPr lang="es-CO" dirty="0" err="1"/>
            <a:t>Sustentabilidade ambiental</a:t>
          </a:r>
          <a:endParaRPr lang="es-CO" dirty="0"/>
        </a:p>
      </dgm:t>
    </dgm:pt>
    <dgm:pt modelId="{1B3B9A4A-8C41-4B6C-963F-B16FBEF4334D}" type="parTrans" cxnId="{87D0FD56-3A70-483F-ABE7-E1D6A4D3761F}">
      <dgm:prSet/>
      <dgm:spPr/>
      <dgm:t>
        <a:bodyPr/>
        <a:lstStyle/>
        <a:p>
          <a:endParaRPr lang="es-CO"/>
        </a:p>
      </dgm:t>
    </dgm:pt>
    <dgm:pt modelId="{F17D679E-B7B9-45A8-A58B-C9DE73499292}" type="sibTrans" cxnId="{87D0FD56-3A70-483F-ABE7-E1D6A4D3761F}">
      <dgm:prSet/>
      <dgm:spPr/>
      <dgm:t>
        <a:bodyPr/>
        <a:lstStyle/>
        <a:p>
          <a:endParaRPr lang="es-CO"/>
        </a:p>
      </dgm:t>
    </dgm:pt>
    <dgm:pt modelId="{63E89ADC-06EF-4A9A-9F15-7635CD55A141}">
      <dgm:prSet phldrT="[Text]"/>
      <dgm:spPr/>
      <dgm:t>
        <a:bodyPr/>
        <a:lstStyle/>
        <a:p>
          <a:r>
            <a:rPr lang="es-CO" dirty="0"/>
            <a:t>Preço acessível e </a:t>
          </a:r>
          <a:r>
            <a:rPr lang="es-CO" dirty="0" err="1"/>
            <a:t>acessibilidade</a:t>
          </a:r>
          <a:endParaRPr lang="es-CO" dirty="0"/>
        </a:p>
      </dgm:t>
    </dgm:pt>
    <dgm:pt modelId="{06809B20-9459-4316-A777-C639C9718807}" type="parTrans" cxnId="{4B3A061F-449F-428E-8FD2-1F444FE0E521}">
      <dgm:prSet/>
      <dgm:spPr/>
      <dgm:t>
        <a:bodyPr/>
        <a:lstStyle/>
        <a:p>
          <a:endParaRPr lang="es-CO"/>
        </a:p>
      </dgm:t>
    </dgm:pt>
    <dgm:pt modelId="{505CF972-3F56-4A8C-92BA-9487A0CDB0AF}" type="sibTrans" cxnId="{4B3A061F-449F-428E-8FD2-1F444FE0E521}">
      <dgm:prSet/>
      <dgm:spPr/>
      <dgm:t>
        <a:bodyPr/>
        <a:lstStyle/>
        <a:p>
          <a:endParaRPr lang="es-CO"/>
        </a:p>
      </dgm:t>
    </dgm:pt>
    <dgm:pt modelId="{2ABC7969-33ED-4851-9653-9CAB53ECE48E}">
      <dgm:prSet phldrT="[Text]"/>
      <dgm:spPr/>
      <dgm:t>
        <a:bodyPr/>
        <a:lstStyle/>
        <a:p>
          <a:r>
            <a:rPr lang="es-CO" dirty="0" err="1"/>
            <a:t>Desenvolvimento socioeconômico</a:t>
          </a:r>
          <a:endParaRPr lang="es-CO" dirty="0"/>
        </a:p>
      </dgm:t>
    </dgm:pt>
    <dgm:pt modelId="{DD75BE44-8FB1-4AD8-8663-57F257A6A8FC}" type="parTrans" cxnId="{B5A215AD-E4C3-4A74-838D-0AF1B97B906B}">
      <dgm:prSet/>
      <dgm:spPr/>
      <dgm:t>
        <a:bodyPr/>
        <a:lstStyle/>
        <a:p>
          <a:endParaRPr lang="es-CO"/>
        </a:p>
      </dgm:t>
    </dgm:pt>
    <dgm:pt modelId="{944457F2-FF6D-4348-A6E4-E108A180D25A}" type="sibTrans" cxnId="{B5A215AD-E4C3-4A74-838D-0AF1B97B906B}">
      <dgm:prSet/>
      <dgm:spPr/>
      <dgm:t>
        <a:bodyPr/>
        <a:lstStyle/>
        <a:p>
          <a:endParaRPr lang="es-CO"/>
        </a:p>
      </dgm:t>
    </dgm:pt>
    <dgm:pt modelId="{6915FFCE-A38C-43F3-B371-EADBB9A31AA8}">
      <dgm:prSet phldrT="[Text]"/>
      <dgm:spPr/>
      <dgm:t>
        <a:bodyPr/>
        <a:lstStyle/>
        <a:p>
          <a:r>
            <a:rPr lang="es-CO" dirty="0" err="1"/>
            <a:t>Resiliência </a:t>
          </a:r>
          <a:r>
            <a:rPr lang="es-CO" dirty="0"/>
            <a:t>energética</a:t>
          </a:r>
        </a:p>
      </dgm:t>
    </dgm:pt>
    <dgm:pt modelId="{7EE6B8B2-FC03-422A-A7B7-21029B98A29E}" type="parTrans" cxnId="{1117CE7C-A9F9-432E-B84D-F99950B42DAE}">
      <dgm:prSet/>
      <dgm:spPr/>
      <dgm:t>
        <a:bodyPr/>
        <a:lstStyle/>
        <a:p>
          <a:endParaRPr lang="es-CO"/>
        </a:p>
      </dgm:t>
    </dgm:pt>
    <dgm:pt modelId="{D03E75FC-DFD5-4B11-BC3D-FCEB4318037E}" type="sibTrans" cxnId="{1117CE7C-A9F9-432E-B84D-F99950B42DAE}">
      <dgm:prSet/>
      <dgm:spPr/>
      <dgm:t>
        <a:bodyPr/>
        <a:lstStyle/>
        <a:p>
          <a:endParaRPr lang="es-CO"/>
        </a:p>
      </dgm:t>
    </dgm:pt>
    <dgm:pt modelId="{D1CA9790-914A-45AE-8C7E-1EF20C388E97}" type="pres">
      <dgm:prSet presAssocID="{537015F8-EC08-44C1-86EF-69C44830B5C9}" presName="diagram" presStyleCnt="0">
        <dgm:presLayoutVars>
          <dgm:dir/>
          <dgm:resizeHandles val="exact"/>
        </dgm:presLayoutVars>
      </dgm:prSet>
      <dgm:spPr/>
    </dgm:pt>
    <dgm:pt modelId="{C2B31BFC-3602-4FC8-96DC-65BF1A1B17BC}" type="pres">
      <dgm:prSet presAssocID="{407DFFAA-4F93-4EEA-B0D3-6A2333E50D8A}" presName="node" presStyleLbl="node1" presStyleIdx="0" presStyleCnt="5">
        <dgm:presLayoutVars>
          <dgm:bulletEnabled val="1"/>
        </dgm:presLayoutVars>
      </dgm:prSet>
      <dgm:spPr/>
    </dgm:pt>
    <dgm:pt modelId="{20CB7989-4B91-41EB-96C5-E357EEA40338}" type="pres">
      <dgm:prSet presAssocID="{962DC6EB-902C-43EC-888F-E7167C1D3E08}" presName="sibTrans" presStyleCnt="0"/>
      <dgm:spPr/>
    </dgm:pt>
    <dgm:pt modelId="{B7A61026-3E66-4C77-8102-BC4BE3676A4C}" type="pres">
      <dgm:prSet presAssocID="{C09F28D0-F839-458E-81F0-D067E9D76B72}" presName="node" presStyleLbl="node1" presStyleIdx="1" presStyleCnt="5">
        <dgm:presLayoutVars>
          <dgm:bulletEnabled val="1"/>
        </dgm:presLayoutVars>
      </dgm:prSet>
      <dgm:spPr/>
    </dgm:pt>
    <dgm:pt modelId="{4145E4EC-7602-46F3-A5AE-E7B0800265B3}" type="pres">
      <dgm:prSet presAssocID="{F17D679E-B7B9-45A8-A58B-C9DE73499292}" presName="sibTrans" presStyleCnt="0"/>
      <dgm:spPr/>
    </dgm:pt>
    <dgm:pt modelId="{94C6991D-13DE-4AAD-B4A0-27C5523D7130}" type="pres">
      <dgm:prSet presAssocID="{63E89ADC-06EF-4A9A-9F15-7635CD55A141}" presName="node" presStyleLbl="node1" presStyleIdx="2" presStyleCnt="5">
        <dgm:presLayoutVars>
          <dgm:bulletEnabled val="1"/>
        </dgm:presLayoutVars>
      </dgm:prSet>
      <dgm:spPr/>
    </dgm:pt>
    <dgm:pt modelId="{10438A17-9721-44F7-8EDC-56BD1949B360}" type="pres">
      <dgm:prSet presAssocID="{505CF972-3F56-4A8C-92BA-9487A0CDB0AF}" presName="sibTrans" presStyleCnt="0"/>
      <dgm:spPr/>
    </dgm:pt>
    <dgm:pt modelId="{48537E15-5BAC-451C-8ADF-DDF895CBE765}" type="pres">
      <dgm:prSet presAssocID="{2ABC7969-33ED-4851-9653-9CAB53ECE48E}" presName="node" presStyleLbl="node1" presStyleIdx="3" presStyleCnt="5">
        <dgm:presLayoutVars>
          <dgm:bulletEnabled val="1"/>
        </dgm:presLayoutVars>
      </dgm:prSet>
      <dgm:spPr/>
    </dgm:pt>
    <dgm:pt modelId="{BBE87AA7-623B-4503-B5E6-BAE334D2B7F1}" type="pres">
      <dgm:prSet presAssocID="{944457F2-FF6D-4348-A6E4-E108A180D25A}" presName="sibTrans" presStyleCnt="0"/>
      <dgm:spPr/>
    </dgm:pt>
    <dgm:pt modelId="{E65A3525-9B10-4913-B8FD-101C88C4A6BE}" type="pres">
      <dgm:prSet presAssocID="{6915FFCE-A38C-43F3-B371-EADBB9A31AA8}" presName="node" presStyleLbl="node1" presStyleIdx="4" presStyleCnt="5">
        <dgm:presLayoutVars>
          <dgm:bulletEnabled val="1"/>
        </dgm:presLayoutVars>
      </dgm:prSet>
      <dgm:spPr/>
    </dgm:pt>
  </dgm:ptLst>
  <dgm:cxnLst>
    <dgm:cxn modelId="{784D141E-0616-4D1C-8C1A-BBCCB7A62A3C}" type="presOf" srcId="{C09F28D0-F839-458E-81F0-D067E9D76B72}" destId="{B7A61026-3E66-4C77-8102-BC4BE3676A4C}" srcOrd="0" destOrd="0" presId="urn:microsoft.com/office/officeart/2005/8/layout/default"/>
    <dgm:cxn modelId="{38EA3A1E-EBF3-495C-9B58-589804820CC0}" type="presOf" srcId="{6915FFCE-A38C-43F3-B371-EADBB9A31AA8}" destId="{E65A3525-9B10-4913-B8FD-101C88C4A6BE}" srcOrd="0" destOrd="0" presId="urn:microsoft.com/office/officeart/2005/8/layout/default"/>
    <dgm:cxn modelId="{4B3A061F-449F-428E-8FD2-1F444FE0E521}" srcId="{537015F8-EC08-44C1-86EF-69C44830B5C9}" destId="{63E89ADC-06EF-4A9A-9F15-7635CD55A141}" srcOrd="2" destOrd="0" parTransId="{06809B20-9459-4316-A777-C639C9718807}" sibTransId="{505CF972-3F56-4A8C-92BA-9487A0CDB0AF}"/>
    <dgm:cxn modelId="{921F6D24-1CD6-4082-B83A-9B2C0CA7A89E}" type="presOf" srcId="{537015F8-EC08-44C1-86EF-69C44830B5C9}" destId="{D1CA9790-914A-45AE-8C7E-1EF20C388E97}" srcOrd="0" destOrd="0" presId="urn:microsoft.com/office/officeart/2005/8/layout/default"/>
    <dgm:cxn modelId="{6DDA2C26-CBEC-450A-9F8C-3B38CE2F5AFC}" type="presOf" srcId="{63E89ADC-06EF-4A9A-9F15-7635CD55A141}" destId="{94C6991D-13DE-4AAD-B4A0-27C5523D7130}" srcOrd="0" destOrd="0" presId="urn:microsoft.com/office/officeart/2005/8/layout/default"/>
    <dgm:cxn modelId="{959F702D-6E6B-46BD-8E6B-167BE1F5D3BC}" type="presOf" srcId="{2ABC7969-33ED-4851-9653-9CAB53ECE48E}" destId="{48537E15-5BAC-451C-8ADF-DDF895CBE765}" srcOrd="0" destOrd="0" presId="urn:microsoft.com/office/officeart/2005/8/layout/default"/>
    <dgm:cxn modelId="{87D0FD56-3A70-483F-ABE7-E1D6A4D3761F}" srcId="{537015F8-EC08-44C1-86EF-69C44830B5C9}" destId="{C09F28D0-F839-458E-81F0-D067E9D76B72}" srcOrd="1" destOrd="0" parTransId="{1B3B9A4A-8C41-4B6C-963F-B16FBEF4334D}" sibTransId="{F17D679E-B7B9-45A8-A58B-C9DE73499292}"/>
    <dgm:cxn modelId="{68F8BE6F-EE37-4270-AA9E-AB8188AAAC87}" srcId="{537015F8-EC08-44C1-86EF-69C44830B5C9}" destId="{407DFFAA-4F93-4EEA-B0D3-6A2333E50D8A}" srcOrd="0" destOrd="0" parTransId="{62551BFC-6ED6-4E0C-8FA1-E524AB9EEB3E}" sibTransId="{962DC6EB-902C-43EC-888F-E7167C1D3E08}"/>
    <dgm:cxn modelId="{1117CE7C-A9F9-432E-B84D-F99950B42DAE}" srcId="{537015F8-EC08-44C1-86EF-69C44830B5C9}" destId="{6915FFCE-A38C-43F3-B371-EADBB9A31AA8}" srcOrd="4" destOrd="0" parTransId="{7EE6B8B2-FC03-422A-A7B7-21029B98A29E}" sibTransId="{D03E75FC-DFD5-4B11-BC3D-FCEB4318037E}"/>
    <dgm:cxn modelId="{B5A215AD-E4C3-4A74-838D-0AF1B97B906B}" srcId="{537015F8-EC08-44C1-86EF-69C44830B5C9}" destId="{2ABC7969-33ED-4851-9653-9CAB53ECE48E}" srcOrd="3" destOrd="0" parTransId="{DD75BE44-8FB1-4AD8-8663-57F257A6A8FC}" sibTransId="{944457F2-FF6D-4348-A6E4-E108A180D25A}"/>
    <dgm:cxn modelId="{C4C620C9-3702-4FF6-8441-90703AA26D3A}" type="presOf" srcId="{407DFFAA-4F93-4EEA-B0D3-6A2333E50D8A}" destId="{C2B31BFC-3602-4FC8-96DC-65BF1A1B17BC}" srcOrd="0" destOrd="0" presId="urn:microsoft.com/office/officeart/2005/8/layout/default"/>
    <dgm:cxn modelId="{42DD7B77-223A-4E25-B1BF-90689F7DDCC7}" type="presParOf" srcId="{D1CA9790-914A-45AE-8C7E-1EF20C388E97}" destId="{C2B31BFC-3602-4FC8-96DC-65BF1A1B17BC}" srcOrd="0" destOrd="0" presId="urn:microsoft.com/office/officeart/2005/8/layout/default"/>
    <dgm:cxn modelId="{B080F149-10B4-4C87-852F-9A5F2B7F8927}" type="presParOf" srcId="{D1CA9790-914A-45AE-8C7E-1EF20C388E97}" destId="{20CB7989-4B91-41EB-96C5-E357EEA40338}" srcOrd="1" destOrd="0" presId="urn:microsoft.com/office/officeart/2005/8/layout/default"/>
    <dgm:cxn modelId="{5594B157-9FD5-4000-A12C-ED2A1875A46A}" type="presParOf" srcId="{D1CA9790-914A-45AE-8C7E-1EF20C388E97}" destId="{B7A61026-3E66-4C77-8102-BC4BE3676A4C}" srcOrd="2" destOrd="0" presId="urn:microsoft.com/office/officeart/2005/8/layout/default"/>
    <dgm:cxn modelId="{DA8E2575-9CB4-4135-B001-AF20B3962316}" type="presParOf" srcId="{D1CA9790-914A-45AE-8C7E-1EF20C388E97}" destId="{4145E4EC-7602-46F3-A5AE-E7B0800265B3}" srcOrd="3" destOrd="0" presId="urn:microsoft.com/office/officeart/2005/8/layout/default"/>
    <dgm:cxn modelId="{9BD0FA46-397B-4901-A30F-D4A859B4AB9D}" type="presParOf" srcId="{D1CA9790-914A-45AE-8C7E-1EF20C388E97}" destId="{94C6991D-13DE-4AAD-B4A0-27C5523D7130}" srcOrd="4" destOrd="0" presId="urn:microsoft.com/office/officeart/2005/8/layout/default"/>
    <dgm:cxn modelId="{4B6D8AAD-4EC8-441D-A05A-294118E8ED9A}" type="presParOf" srcId="{D1CA9790-914A-45AE-8C7E-1EF20C388E97}" destId="{10438A17-9721-44F7-8EDC-56BD1949B360}" srcOrd="5" destOrd="0" presId="urn:microsoft.com/office/officeart/2005/8/layout/default"/>
    <dgm:cxn modelId="{62D92CA5-FD23-4AD7-A32D-7262D55487F7}" type="presParOf" srcId="{D1CA9790-914A-45AE-8C7E-1EF20C388E97}" destId="{48537E15-5BAC-451C-8ADF-DDF895CBE765}" srcOrd="6" destOrd="0" presId="urn:microsoft.com/office/officeart/2005/8/layout/default"/>
    <dgm:cxn modelId="{5336EB90-3CA0-4F84-BBE9-48E3CF86B75C}" type="presParOf" srcId="{D1CA9790-914A-45AE-8C7E-1EF20C388E97}" destId="{BBE87AA7-623B-4503-B5E6-BAE334D2B7F1}" srcOrd="7" destOrd="0" presId="urn:microsoft.com/office/officeart/2005/8/layout/default"/>
    <dgm:cxn modelId="{3397991F-F660-4FF0-B5AC-4EB15B9B502A}" type="presParOf" srcId="{D1CA9790-914A-45AE-8C7E-1EF20C388E97}" destId="{E65A3525-9B10-4913-B8FD-101C88C4A6BE}"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9A1307-551D-4D06-9A76-A24C302235D7}" type="doc">
      <dgm:prSet loTypeId="urn:microsoft.com/office/officeart/2005/8/layout/hierarchy1" loCatId="hierarchy" qsTypeId="urn:microsoft.com/office/officeart/2005/8/quickstyle/simple1" qsCatId="simple" csTypeId="urn:microsoft.com/office/officeart/2005/8/colors/colorful5" csCatId="colorful" phldr="1"/>
      <dgm:spPr/>
      <dgm:t>
        <a:bodyPr/>
        <a:lstStyle/>
        <a:p>
          <a:endParaRPr lang="es-ES"/>
        </a:p>
      </dgm:t>
    </dgm:pt>
    <dgm:pt modelId="{DF66A54F-F214-404E-BF6B-633D080C21A6}">
      <dgm:prSet phldrT="[Texto]" custT="1"/>
      <dgm:spPr>
        <a:xfrm>
          <a:off x="3071252" y="202043"/>
          <a:ext cx="3226394"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FFC000">
              <a:hueOff val="0"/>
              <a:satOff val="0"/>
              <a:lumOff val="0"/>
              <a:alphaOff val="0"/>
            </a:srgbClr>
          </a:solidFill>
          <a:prstDash val="solid"/>
          <a:miter lim="800000"/>
        </a:ln>
        <a:effectLst/>
      </dgm:spPr>
      <dgm:t>
        <a:bodyPr/>
        <a:lstStyle/>
        <a:p>
          <a:pPr>
            <a:buNone/>
          </a:pPr>
          <a:r>
            <a:rPr lang="es-CO"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Modelos de sistemas energéticos</a:t>
          </a:r>
          <a:endPar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B6DD5AA8-6A90-41CE-9BC7-881E0830B6FD}" type="parTrans" cxnId="{D5E82A11-451C-4EBA-97EC-E9ADF044D1F0}">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A2900794-DACD-48FC-AAC0-A02166FEBEA0}" type="sibTrans" cxnId="{D5E82A11-451C-4EBA-97EC-E9ADF044D1F0}">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FBFBFB71-3BFF-4C37-8FD1-63144C0689DB}">
      <dgm:prSet phldrT="[Texto]" custT="1"/>
      <dgm:spPr>
        <a:xfrm>
          <a:off x="265967" y="195523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gm:spPr>
      <dgm:t>
        <a:bodyPr/>
        <a:lstStyle/>
        <a:p>
          <a:pPr>
            <a:buNone/>
          </a:pPr>
          <a:r>
            <a:rPr lang="es-ES"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Modelos de otimização</a:t>
          </a:r>
          <a:endPar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777B971B-BAC9-4475-9914-5AC7CDEA0B6B}" type="parTrans" cxnId="{2CE5F89B-BA34-4422-9238-F37ADCC81808}">
      <dgm:prSet/>
      <dgm:spPr>
        <a:xfrm>
          <a:off x="1002381" y="1204618"/>
          <a:ext cx="3471664" cy="550732"/>
        </a:xfrm>
        <a:custGeom>
          <a:avLst/>
          <a:gdLst/>
          <a:ahLst/>
          <a:cxnLst/>
          <a:rect l="0" t="0" r="0" b="0"/>
          <a:pathLst>
            <a:path>
              <a:moveTo>
                <a:pt x="3471664" y="0"/>
              </a:moveTo>
              <a:lnTo>
                <a:pt x="3471664" y="375307"/>
              </a:lnTo>
              <a:lnTo>
                <a:pt x="0" y="375307"/>
              </a:lnTo>
              <a:lnTo>
                <a:pt x="0" y="550732"/>
              </a:lnTo>
            </a:path>
          </a:pathLst>
        </a:custGeom>
        <a:noFill/>
        <a:ln w="12700" cap="flat" cmpd="sng" algn="ctr">
          <a:solidFill>
            <a:srgbClr val="70AD47">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9554D0D6-5665-4C23-8455-FAE527468EE0}" type="sibTrans" cxnId="{2CE5F89B-BA34-4422-9238-F37ADCC81808}">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B653AF97-5BCF-4A96-8046-13488DD06AC5}">
      <dgm:prSet phldrT="[Texto]" custT="1"/>
      <dgm:spPr>
        <a:xfrm>
          <a:off x="265967" y="370842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None/>
          </a:pP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Cenários </a:t>
          </a:r>
          <a:r>
            <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normativos</a:t>
          </a:r>
        </a:p>
      </dgm:t>
    </dgm:pt>
    <dgm:pt modelId="{8B031084-7FB9-4BD1-A3BA-2800CCA6D505}" type="parTrans" cxnId="{32C44E4A-EA64-4D04-A216-E78AA73E5BD4}">
      <dgm:prSet/>
      <dgm:spPr>
        <a:xfrm>
          <a:off x="956661" y="2957808"/>
          <a:ext cx="91440" cy="550732"/>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E4671C27-2287-45B4-99E1-4D42F60BD05D}" type="sibTrans" cxnId="{32C44E4A-EA64-4D04-A216-E78AA73E5BD4}">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3D936028-3716-4D9A-A738-97588A8031B2}">
      <dgm:prSet phldrT="[Texto]" custT="1"/>
      <dgm:spPr>
        <a:xfrm>
          <a:off x="2580410" y="195523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gm:spPr>
      <dgm:t>
        <a:bodyPr/>
        <a:lstStyle/>
        <a:p>
          <a:pPr>
            <a:buNone/>
          </a:pPr>
          <a:r>
            <a:rPr lang="es-ES"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Modelos de simulação</a:t>
          </a:r>
          <a:endPar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46A7889E-B94A-40A1-B812-D970F4574C09}" type="parTrans" cxnId="{C913134F-6AF4-46E1-9481-01A9993427F1}">
      <dgm:prSet/>
      <dgm:spPr>
        <a:xfrm>
          <a:off x="3316824" y="1204618"/>
          <a:ext cx="1157221" cy="550732"/>
        </a:xfrm>
        <a:custGeom>
          <a:avLst/>
          <a:gdLst/>
          <a:ahLst/>
          <a:cxnLst/>
          <a:rect l="0" t="0" r="0" b="0"/>
          <a:pathLst>
            <a:path>
              <a:moveTo>
                <a:pt x="1157221" y="0"/>
              </a:moveTo>
              <a:lnTo>
                <a:pt x="1157221" y="375307"/>
              </a:lnTo>
              <a:lnTo>
                <a:pt x="0" y="375307"/>
              </a:lnTo>
              <a:lnTo>
                <a:pt x="0" y="550732"/>
              </a:lnTo>
            </a:path>
          </a:pathLst>
        </a:custGeom>
        <a:noFill/>
        <a:ln w="12700" cap="flat" cmpd="sng" algn="ctr">
          <a:solidFill>
            <a:srgbClr val="70AD47">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E1FBF75E-D38C-4AB4-AECE-D0730F8BA7B4}" type="sibTrans" cxnId="{C913134F-6AF4-46E1-9481-01A9993427F1}">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D8BE1CF2-577B-4986-8C09-CDF388F3F976}">
      <dgm:prSet phldrT="[Texto]" custT="1"/>
      <dgm:spPr>
        <a:xfrm>
          <a:off x="7209296" y="370842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None/>
          </a:pP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Avaliação analítica</a:t>
          </a:r>
          <a:endPar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a:p>
          <a:pPr>
            <a:buNone/>
          </a:pP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Raciocínio quantitativo</a:t>
          </a:r>
          <a:endPar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A061FBDF-4281-4D6B-B26F-3D7F79A9FCF3}" type="parTrans" cxnId="{CBF228BE-1BEB-41B4-AAFF-C4F0F84C35DF}">
      <dgm:prSet/>
      <dgm:spPr>
        <a:xfrm>
          <a:off x="7899989" y="2957808"/>
          <a:ext cx="91440" cy="550732"/>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D7313487-A8BF-4723-95E2-00F8FC72AAAD}" type="sibTrans" cxnId="{CBF228BE-1BEB-41B4-AAFF-C4F0F84C35DF}">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67AD7983-D141-43A9-89A9-85DB3E3E9BDD}">
      <dgm:prSet phldrT="[Texto]" custT="1"/>
      <dgm:spPr>
        <a:xfrm>
          <a:off x="7209296" y="195523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gm:spPr>
      <dgm:t>
        <a:bodyPr/>
        <a:lstStyle/>
        <a:p>
          <a:pPr>
            <a:buNone/>
          </a:pPr>
          <a:r>
            <a:rPr lang="es-ES"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Avaliação qualitativa</a:t>
          </a:r>
          <a:endPar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E940E0F8-8ACB-4864-8248-DC8E23FD694B}" type="parTrans" cxnId="{955A1D31-E654-4548-AB63-E4E03D51F734}">
      <dgm:prSet/>
      <dgm:spPr>
        <a:xfrm>
          <a:off x="4474045" y="1204618"/>
          <a:ext cx="3471664" cy="550732"/>
        </a:xfrm>
        <a:custGeom>
          <a:avLst/>
          <a:gdLst/>
          <a:ahLst/>
          <a:cxnLst/>
          <a:rect l="0" t="0" r="0" b="0"/>
          <a:pathLst>
            <a:path>
              <a:moveTo>
                <a:pt x="0" y="0"/>
              </a:moveTo>
              <a:lnTo>
                <a:pt x="0" y="375307"/>
              </a:lnTo>
              <a:lnTo>
                <a:pt x="3471664" y="375307"/>
              </a:lnTo>
              <a:lnTo>
                <a:pt x="3471664" y="550732"/>
              </a:lnTo>
            </a:path>
          </a:pathLst>
        </a:custGeom>
        <a:noFill/>
        <a:ln w="12700" cap="flat" cmpd="sng" algn="ctr">
          <a:solidFill>
            <a:srgbClr val="70AD47">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02BB5F4D-4CAE-4BE5-AFF6-AF063C2C10B3}" type="sibTrans" cxnId="{955A1D31-E654-4548-AB63-E4E03D51F734}">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13ACE9C7-451F-4E15-8D97-B6D75164D3C6}">
      <dgm:prSet phldrT="[Texto]" custT="1"/>
      <dgm:spPr>
        <a:xfrm>
          <a:off x="4894853" y="195523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gm:spPr>
      <dgm:t>
        <a:bodyPr/>
        <a:lstStyle/>
        <a:p>
          <a:pPr>
            <a:buNone/>
          </a:pPr>
          <a:r>
            <a:rPr lang="es-ES"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Modelos </a:t>
          </a:r>
          <a:r>
            <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do setor de </a:t>
          </a:r>
          <a:r>
            <a:rPr lang="es-ES"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energia</a:t>
          </a:r>
          <a:endPar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8FC36B80-FCE2-49AB-820F-C83FD0241318}" type="parTrans" cxnId="{5AD988D4-7A29-4E69-9653-D69DC0322C04}">
      <dgm:prSet/>
      <dgm:spPr>
        <a:xfrm>
          <a:off x="4474045" y="1204618"/>
          <a:ext cx="1157221" cy="550732"/>
        </a:xfrm>
        <a:custGeom>
          <a:avLst/>
          <a:gdLst/>
          <a:ahLst/>
          <a:cxnLst/>
          <a:rect l="0" t="0" r="0" b="0"/>
          <a:pathLst>
            <a:path>
              <a:moveTo>
                <a:pt x="0" y="0"/>
              </a:moveTo>
              <a:lnTo>
                <a:pt x="0" y="375307"/>
              </a:lnTo>
              <a:lnTo>
                <a:pt x="1157221" y="375307"/>
              </a:lnTo>
              <a:lnTo>
                <a:pt x="1157221" y="550732"/>
              </a:lnTo>
            </a:path>
          </a:pathLst>
        </a:custGeom>
        <a:noFill/>
        <a:ln w="12700" cap="flat" cmpd="sng" algn="ctr">
          <a:solidFill>
            <a:srgbClr val="70AD47">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5CE87A7F-B919-4FD5-9414-ECBA3BEDAE2C}" type="sibTrans" cxnId="{5AD988D4-7A29-4E69-9653-D69DC0322C04}">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39C453E1-E5F7-45B6-873F-8CB240663539}">
      <dgm:prSet phldrT="[Texto]" custT="1"/>
      <dgm:spPr>
        <a:xfrm>
          <a:off x="2580410" y="370842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None/>
          </a:pP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Previsões</a:t>
          </a:r>
          <a:r>
            <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e </a:t>
          </a: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Projeções</a:t>
          </a:r>
          <a:endPar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80DBD0DC-B0AB-4F38-8050-8CB2DAA9F92C}" type="parTrans" cxnId="{3BE68EF9-625F-4F1F-9AC0-7F65118E1842}">
      <dgm:prSet/>
      <dgm:spPr>
        <a:xfrm>
          <a:off x="3271104" y="2957808"/>
          <a:ext cx="91440" cy="550732"/>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06ECB2F4-2960-4DE6-A829-29676D60186F}" type="sibTrans" cxnId="{3BE68EF9-625F-4F1F-9AC0-7F65118E1842}">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DB85244A-428B-48FA-BE41-E4B42073BEEE}">
      <dgm:prSet phldrT="[Texto]" custT="1"/>
      <dgm:spPr>
        <a:xfrm>
          <a:off x="4894853" y="370842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None/>
          </a:pP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Dinâmica operacional </a:t>
          </a:r>
          <a:r>
            <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Despacho</a:t>
          </a:r>
          <a:endPar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a:p>
          <a:pPr>
            <a:buNone/>
          </a:pP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Mercado de energia</a:t>
          </a:r>
          <a:endPar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C292FBA1-86CF-4A2A-A2A9-9BBAE5FB13EA}" type="parTrans" cxnId="{F2003761-E6B9-4389-AC18-7DDA0C24A02E}">
      <dgm:prSet/>
      <dgm:spPr>
        <a:xfrm>
          <a:off x="5585547" y="2957808"/>
          <a:ext cx="91440" cy="550732"/>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A6EDF6B1-24DD-477D-987D-B706A6E433AB}" type="sibTrans" cxnId="{F2003761-E6B9-4389-AC18-7DDA0C24A02E}">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BC16C154-6FD0-4535-B1F3-D0506D8928D8}" type="pres">
      <dgm:prSet presAssocID="{7B9A1307-551D-4D06-9A76-A24C302235D7}" presName="hierChild1" presStyleCnt="0">
        <dgm:presLayoutVars>
          <dgm:chPref val="1"/>
          <dgm:dir/>
          <dgm:animOne val="branch"/>
          <dgm:animLvl val="lvl"/>
          <dgm:resizeHandles/>
        </dgm:presLayoutVars>
      </dgm:prSet>
      <dgm:spPr/>
    </dgm:pt>
    <dgm:pt modelId="{F1C2D95F-8EFE-4401-9CD9-987D3B5B88EC}" type="pres">
      <dgm:prSet presAssocID="{DF66A54F-F214-404E-BF6B-633D080C21A6}" presName="hierRoot1" presStyleCnt="0"/>
      <dgm:spPr/>
    </dgm:pt>
    <dgm:pt modelId="{39B51276-7BBE-48EE-8A13-3FF01B4C51CC}" type="pres">
      <dgm:prSet presAssocID="{DF66A54F-F214-404E-BF6B-633D080C21A6}" presName="composite" presStyleCnt="0"/>
      <dgm:spPr/>
    </dgm:pt>
    <dgm:pt modelId="{B54E35E6-7199-445B-9557-C4A363E6442F}" type="pres">
      <dgm:prSet presAssocID="{DF66A54F-F214-404E-BF6B-633D080C21A6}" presName="background" presStyleLbl="node0" presStyleIdx="0" presStyleCnt="1"/>
      <dgm:spPr>
        <a:xfrm>
          <a:off x="2860848" y="2159"/>
          <a:ext cx="3226394" cy="1202458"/>
        </a:xfrm>
        <a:prstGeom prst="roundRect">
          <a:avLst>
            <a:gd name="adj" fmla="val 1000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9C730637-C722-4BF5-9BD8-F79E0B78C06F}" type="pres">
      <dgm:prSet presAssocID="{DF66A54F-F214-404E-BF6B-633D080C21A6}" presName="text" presStyleLbl="fgAcc0" presStyleIdx="0" presStyleCnt="1" custScaleX="170381">
        <dgm:presLayoutVars>
          <dgm:chPref val="3"/>
        </dgm:presLayoutVars>
      </dgm:prSet>
      <dgm:spPr/>
    </dgm:pt>
    <dgm:pt modelId="{365FD76D-1541-47D5-BDF6-4DDA780596C9}" type="pres">
      <dgm:prSet presAssocID="{DF66A54F-F214-404E-BF6B-633D080C21A6}" presName="hierChild2" presStyleCnt="0"/>
      <dgm:spPr/>
    </dgm:pt>
    <dgm:pt modelId="{8941550D-8D5F-43B7-891A-B08CEDD30072}" type="pres">
      <dgm:prSet presAssocID="{777B971B-BAC9-4475-9914-5AC7CDEA0B6B}" presName="Name10" presStyleLbl="parChTrans1D2" presStyleIdx="0" presStyleCnt="4"/>
      <dgm:spPr/>
    </dgm:pt>
    <dgm:pt modelId="{7EFB394C-B0C9-4289-B5DC-A99FD76A995E}" type="pres">
      <dgm:prSet presAssocID="{FBFBFB71-3BFF-4C37-8FD1-63144C0689DB}" presName="hierRoot2" presStyleCnt="0"/>
      <dgm:spPr/>
    </dgm:pt>
    <dgm:pt modelId="{3EB89049-43D3-4416-B41F-43E4E914B726}" type="pres">
      <dgm:prSet presAssocID="{FBFBFB71-3BFF-4C37-8FD1-63144C0689DB}" presName="composite2" presStyleCnt="0"/>
      <dgm:spPr/>
    </dgm:pt>
    <dgm:pt modelId="{1E7EA846-9C61-4F79-8C6A-D0C5DD592890}" type="pres">
      <dgm:prSet presAssocID="{FBFBFB71-3BFF-4C37-8FD1-63144C0689DB}" presName="background2" presStyleLbl="node2" presStyleIdx="0" presStyleCnt="4"/>
      <dgm:spPr>
        <a:xfrm>
          <a:off x="55563" y="1755350"/>
          <a:ext cx="1893635" cy="1202458"/>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DABC3C11-7B68-40EE-AB46-2A703FAF0FD3}" type="pres">
      <dgm:prSet presAssocID="{FBFBFB71-3BFF-4C37-8FD1-63144C0689DB}" presName="text2" presStyleLbl="fgAcc2" presStyleIdx="0" presStyleCnt="4">
        <dgm:presLayoutVars>
          <dgm:chPref val="3"/>
        </dgm:presLayoutVars>
      </dgm:prSet>
      <dgm:spPr/>
    </dgm:pt>
    <dgm:pt modelId="{D45782AC-DA4D-4135-81C4-A5B2701F5A9B}" type="pres">
      <dgm:prSet presAssocID="{FBFBFB71-3BFF-4C37-8FD1-63144C0689DB}" presName="hierChild3" presStyleCnt="0"/>
      <dgm:spPr/>
    </dgm:pt>
    <dgm:pt modelId="{C5B3B03D-538D-478C-8E0C-1CEB8BEAF018}" type="pres">
      <dgm:prSet presAssocID="{8B031084-7FB9-4BD1-A3BA-2800CCA6D505}" presName="Name17" presStyleLbl="parChTrans1D3" presStyleIdx="0" presStyleCnt="4"/>
      <dgm:spPr/>
    </dgm:pt>
    <dgm:pt modelId="{54FB0667-DB98-4006-87E2-09E8947F3F07}" type="pres">
      <dgm:prSet presAssocID="{B653AF97-5BCF-4A96-8046-13488DD06AC5}" presName="hierRoot3" presStyleCnt="0"/>
      <dgm:spPr/>
    </dgm:pt>
    <dgm:pt modelId="{A5CA590E-1EA4-4CAE-9545-F54C7539C59E}" type="pres">
      <dgm:prSet presAssocID="{B653AF97-5BCF-4A96-8046-13488DD06AC5}" presName="composite3" presStyleCnt="0"/>
      <dgm:spPr/>
    </dgm:pt>
    <dgm:pt modelId="{D4AEC739-4F0C-44B0-B30F-2ABAE4E21A76}" type="pres">
      <dgm:prSet presAssocID="{B653AF97-5BCF-4A96-8046-13488DD06AC5}" presName="background3" presStyleLbl="node3" presStyleIdx="0" presStyleCnt="4"/>
      <dgm:spPr>
        <a:xfrm>
          <a:off x="55563" y="3508541"/>
          <a:ext cx="1893635" cy="1202458"/>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46986D7C-2A92-41FC-A72E-451E6A8D3DAF}" type="pres">
      <dgm:prSet presAssocID="{B653AF97-5BCF-4A96-8046-13488DD06AC5}" presName="text3" presStyleLbl="fgAcc3" presStyleIdx="0" presStyleCnt="4">
        <dgm:presLayoutVars>
          <dgm:chPref val="3"/>
        </dgm:presLayoutVars>
      </dgm:prSet>
      <dgm:spPr/>
    </dgm:pt>
    <dgm:pt modelId="{CB59F986-FE59-4D3A-8733-9FBCE21F50F5}" type="pres">
      <dgm:prSet presAssocID="{B653AF97-5BCF-4A96-8046-13488DD06AC5}" presName="hierChild4" presStyleCnt="0"/>
      <dgm:spPr/>
    </dgm:pt>
    <dgm:pt modelId="{D40FB12C-C9E3-41FF-9E7C-93826B19FDDD}" type="pres">
      <dgm:prSet presAssocID="{46A7889E-B94A-40A1-B812-D970F4574C09}" presName="Name10" presStyleLbl="parChTrans1D2" presStyleIdx="1" presStyleCnt="4"/>
      <dgm:spPr/>
    </dgm:pt>
    <dgm:pt modelId="{ADC441E9-F1F2-4129-9D25-8B7C15E9265E}" type="pres">
      <dgm:prSet presAssocID="{3D936028-3716-4D9A-A738-97588A8031B2}" presName="hierRoot2" presStyleCnt="0"/>
      <dgm:spPr/>
    </dgm:pt>
    <dgm:pt modelId="{788751F9-8CDD-4C23-9E5A-6B74A3799E20}" type="pres">
      <dgm:prSet presAssocID="{3D936028-3716-4D9A-A738-97588A8031B2}" presName="composite2" presStyleCnt="0"/>
      <dgm:spPr/>
    </dgm:pt>
    <dgm:pt modelId="{402BF4BE-FCCF-4050-A4AA-6146B4A269B0}" type="pres">
      <dgm:prSet presAssocID="{3D936028-3716-4D9A-A738-97588A8031B2}" presName="background2" presStyleLbl="node2" presStyleIdx="1" presStyleCnt="4"/>
      <dgm:spPr>
        <a:xfrm>
          <a:off x="2370006" y="1755350"/>
          <a:ext cx="1893635" cy="1202458"/>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39F0D3A4-13FD-436C-8820-9D34A6FE3078}" type="pres">
      <dgm:prSet presAssocID="{3D936028-3716-4D9A-A738-97588A8031B2}" presName="text2" presStyleLbl="fgAcc2" presStyleIdx="1" presStyleCnt="4">
        <dgm:presLayoutVars>
          <dgm:chPref val="3"/>
        </dgm:presLayoutVars>
      </dgm:prSet>
      <dgm:spPr/>
    </dgm:pt>
    <dgm:pt modelId="{F3E30663-8647-4D1A-B557-8E3CB76CC2CA}" type="pres">
      <dgm:prSet presAssocID="{3D936028-3716-4D9A-A738-97588A8031B2}" presName="hierChild3" presStyleCnt="0"/>
      <dgm:spPr/>
    </dgm:pt>
    <dgm:pt modelId="{EC2D05AA-9C39-4D9A-9A05-246EB615210C}" type="pres">
      <dgm:prSet presAssocID="{80DBD0DC-B0AB-4F38-8050-8CB2DAA9F92C}" presName="Name17" presStyleLbl="parChTrans1D3" presStyleIdx="1" presStyleCnt="4"/>
      <dgm:spPr/>
    </dgm:pt>
    <dgm:pt modelId="{96811E7C-5619-4B18-9DFF-812B7D4B2EEE}" type="pres">
      <dgm:prSet presAssocID="{39C453E1-E5F7-45B6-873F-8CB240663539}" presName="hierRoot3" presStyleCnt="0"/>
      <dgm:spPr/>
    </dgm:pt>
    <dgm:pt modelId="{EB4839DA-ED7A-4B06-AC42-6AFB3BE3EAD7}" type="pres">
      <dgm:prSet presAssocID="{39C453E1-E5F7-45B6-873F-8CB240663539}" presName="composite3" presStyleCnt="0"/>
      <dgm:spPr/>
    </dgm:pt>
    <dgm:pt modelId="{63B01A2E-D67A-4B6B-A572-28E6CDC811D8}" type="pres">
      <dgm:prSet presAssocID="{39C453E1-E5F7-45B6-873F-8CB240663539}" presName="background3" presStyleLbl="node3" presStyleIdx="1" presStyleCnt="4"/>
      <dgm:spPr>
        <a:xfrm>
          <a:off x="2370006" y="3508541"/>
          <a:ext cx="1893635" cy="1202458"/>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41C8D08C-EE6D-49F8-83D5-1A175941F239}" type="pres">
      <dgm:prSet presAssocID="{39C453E1-E5F7-45B6-873F-8CB240663539}" presName="text3" presStyleLbl="fgAcc3" presStyleIdx="1" presStyleCnt="4">
        <dgm:presLayoutVars>
          <dgm:chPref val="3"/>
        </dgm:presLayoutVars>
      </dgm:prSet>
      <dgm:spPr/>
    </dgm:pt>
    <dgm:pt modelId="{7829A3BE-E503-43EC-B29C-A93B7DECA256}" type="pres">
      <dgm:prSet presAssocID="{39C453E1-E5F7-45B6-873F-8CB240663539}" presName="hierChild4" presStyleCnt="0"/>
      <dgm:spPr/>
    </dgm:pt>
    <dgm:pt modelId="{BF540221-3DDD-465F-8633-2675CA1029B3}" type="pres">
      <dgm:prSet presAssocID="{8FC36B80-FCE2-49AB-820F-C83FD0241318}" presName="Name10" presStyleLbl="parChTrans1D2" presStyleIdx="2" presStyleCnt="4"/>
      <dgm:spPr/>
    </dgm:pt>
    <dgm:pt modelId="{5A2117BC-4EA0-486A-9E48-9B4670D4A3EA}" type="pres">
      <dgm:prSet presAssocID="{13ACE9C7-451F-4E15-8D97-B6D75164D3C6}" presName="hierRoot2" presStyleCnt="0"/>
      <dgm:spPr/>
    </dgm:pt>
    <dgm:pt modelId="{A7A2660B-AC16-4ED0-A842-18488AC37078}" type="pres">
      <dgm:prSet presAssocID="{13ACE9C7-451F-4E15-8D97-B6D75164D3C6}" presName="composite2" presStyleCnt="0"/>
      <dgm:spPr/>
    </dgm:pt>
    <dgm:pt modelId="{B4266E7C-73F9-4E13-BB78-79316B08461E}" type="pres">
      <dgm:prSet presAssocID="{13ACE9C7-451F-4E15-8D97-B6D75164D3C6}" presName="background2" presStyleLbl="node2" presStyleIdx="2" presStyleCnt="4"/>
      <dgm:spPr>
        <a:xfrm>
          <a:off x="4684449" y="1755350"/>
          <a:ext cx="1893635" cy="1202458"/>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F181E6AD-5466-4B88-B479-D4EBDFBB8DC9}" type="pres">
      <dgm:prSet presAssocID="{13ACE9C7-451F-4E15-8D97-B6D75164D3C6}" presName="text2" presStyleLbl="fgAcc2" presStyleIdx="2" presStyleCnt="4">
        <dgm:presLayoutVars>
          <dgm:chPref val="3"/>
        </dgm:presLayoutVars>
      </dgm:prSet>
      <dgm:spPr/>
    </dgm:pt>
    <dgm:pt modelId="{26DDBFD1-3C3B-45E0-A84D-C0CDC1F4B34E}" type="pres">
      <dgm:prSet presAssocID="{13ACE9C7-451F-4E15-8D97-B6D75164D3C6}" presName="hierChild3" presStyleCnt="0"/>
      <dgm:spPr/>
    </dgm:pt>
    <dgm:pt modelId="{D687894E-1242-47DB-8C4F-5397A54191CE}" type="pres">
      <dgm:prSet presAssocID="{C292FBA1-86CF-4A2A-A2A9-9BBAE5FB13EA}" presName="Name17" presStyleLbl="parChTrans1D3" presStyleIdx="2" presStyleCnt="4"/>
      <dgm:spPr/>
    </dgm:pt>
    <dgm:pt modelId="{82355F54-02C6-4E69-A0BC-F5A4BC387FB3}" type="pres">
      <dgm:prSet presAssocID="{DB85244A-428B-48FA-BE41-E4B42073BEEE}" presName="hierRoot3" presStyleCnt="0"/>
      <dgm:spPr/>
    </dgm:pt>
    <dgm:pt modelId="{9E0DE9F5-CAE2-4C20-ADF8-2B1EEDEAFA5B}" type="pres">
      <dgm:prSet presAssocID="{DB85244A-428B-48FA-BE41-E4B42073BEEE}" presName="composite3" presStyleCnt="0"/>
      <dgm:spPr/>
    </dgm:pt>
    <dgm:pt modelId="{0CD11A34-374D-41E9-A3BC-DC508E69DA2F}" type="pres">
      <dgm:prSet presAssocID="{DB85244A-428B-48FA-BE41-E4B42073BEEE}" presName="background3" presStyleLbl="node3" presStyleIdx="2" presStyleCnt="4"/>
      <dgm:spPr>
        <a:xfrm>
          <a:off x="4684449" y="3508541"/>
          <a:ext cx="1893635" cy="1202458"/>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33E770EA-45A0-4B27-8167-198D9DCB6919}" type="pres">
      <dgm:prSet presAssocID="{DB85244A-428B-48FA-BE41-E4B42073BEEE}" presName="text3" presStyleLbl="fgAcc3" presStyleIdx="2" presStyleCnt="4">
        <dgm:presLayoutVars>
          <dgm:chPref val="3"/>
        </dgm:presLayoutVars>
      </dgm:prSet>
      <dgm:spPr/>
    </dgm:pt>
    <dgm:pt modelId="{ECD20C78-415E-4D70-B77B-7B37C4ADA1A5}" type="pres">
      <dgm:prSet presAssocID="{DB85244A-428B-48FA-BE41-E4B42073BEEE}" presName="hierChild4" presStyleCnt="0"/>
      <dgm:spPr/>
    </dgm:pt>
    <dgm:pt modelId="{39254D56-C6BB-41C8-BFB2-63BA8C41612D}" type="pres">
      <dgm:prSet presAssocID="{E940E0F8-8ACB-4864-8248-DC8E23FD694B}" presName="Name10" presStyleLbl="parChTrans1D2" presStyleIdx="3" presStyleCnt="4"/>
      <dgm:spPr/>
    </dgm:pt>
    <dgm:pt modelId="{9575EBEC-D8A4-4B69-A88F-0C7C94D7FE0C}" type="pres">
      <dgm:prSet presAssocID="{67AD7983-D141-43A9-89A9-85DB3E3E9BDD}" presName="hierRoot2" presStyleCnt="0"/>
      <dgm:spPr/>
    </dgm:pt>
    <dgm:pt modelId="{60227A7E-C1E2-442A-8970-B70F4BE526A9}" type="pres">
      <dgm:prSet presAssocID="{67AD7983-D141-43A9-89A9-85DB3E3E9BDD}" presName="composite2" presStyleCnt="0"/>
      <dgm:spPr/>
    </dgm:pt>
    <dgm:pt modelId="{1AAE8EFE-144D-47A2-96C3-A563C577C445}" type="pres">
      <dgm:prSet presAssocID="{67AD7983-D141-43A9-89A9-85DB3E3E9BDD}" presName="background2" presStyleLbl="node2" presStyleIdx="3" presStyleCnt="4"/>
      <dgm:spPr>
        <a:xfrm>
          <a:off x="6998892" y="1755350"/>
          <a:ext cx="1893635" cy="1202458"/>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4B101EEE-A00D-4E3D-9C3B-0FAC5F33F814}" type="pres">
      <dgm:prSet presAssocID="{67AD7983-D141-43A9-89A9-85DB3E3E9BDD}" presName="text2" presStyleLbl="fgAcc2" presStyleIdx="3" presStyleCnt="4">
        <dgm:presLayoutVars>
          <dgm:chPref val="3"/>
        </dgm:presLayoutVars>
      </dgm:prSet>
      <dgm:spPr/>
    </dgm:pt>
    <dgm:pt modelId="{8BBC8656-FDE9-4FE3-9FEE-2436A17697D9}" type="pres">
      <dgm:prSet presAssocID="{67AD7983-D141-43A9-89A9-85DB3E3E9BDD}" presName="hierChild3" presStyleCnt="0"/>
      <dgm:spPr/>
    </dgm:pt>
    <dgm:pt modelId="{CB2D3C28-3FB7-4F94-9367-47A237CB978A}" type="pres">
      <dgm:prSet presAssocID="{A061FBDF-4281-4D6B-B26F-3D7F79A9FCF3}" presName="Name17" presStyleLbl="parChTrans1D3" presStyleIdx="3" presStyleCnt="4"/>
      <dgm:spPr/>
    </dgm:pt>
    <dgm:pt modelId="{97F095D1-BE33-4E0A-9501-0371712FF422}" type="pres">
      <dgm:prSet presAssocID="{D8BE1CF2-577B-4986-8C09-CDF388F3F976}" presName="hierRoot3" presStyleCnt="0"/>
      <dgm:spPr/>
    </dgm:pt>
    <dgm:pt modelId="{870D7792-C763-4A1F-8DFE-902A26C89CEA}" type="pres">
      <dgm:prSet presAssocID="{D8BE1CF2-577B-4986-8C09-CDF388F3F976}" presName="composite3" presStyleCnt="0"/>
      <dgm:spPr/>
    </dgm:pt>
    <dgm:pt modelId="{A8E4F61E-00CA-49C3-B1A5-815A3B6FB49F}" type="pres">
      <dgm:prSet presAssocID="{D8BE1CF2-577B-4986-8C09-CDF388F3F976}" presName="background3" presStyleLbl="node3" presStyleIdx="3" presStyleCnt="4"/>
      <dgm:spPr>
        <a:xfrm>
          <a:off x="6998892" y="3508541"/>
          <a:ext cx="1893635" cy="1202458"/>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D9A67486-2ED3-4679-9760-A24F8DBF4B1F}" type="pres">
      <dgm:prSet presAssocID="{D8BE1CF2-577B-4986-8C09-CDF388F3F976}" presName="text3" presStyleLbl="fgAcc3" presStyleIdx="3" presStyleCnt="4">
        <dgm:presLayoutVars>
          <dgm:chPref val="3"/>
        </dgm:presLayoutVars>
      </dgm:prSet>
      <dgm:spPr/>
    </dgm:pt>
    <dgm:pt modelId="{0A8E3637-95AF-426B-85B0-0CAF83749988}" type="pres">
      <dgm:prSet presAssocID="{D8BE1CF2-577B-4986-8C09-CDF388F3F976}" presName="hierChild4" presStyleCnt="0"/>
      <dgm:spPr/>
    </dgm:pt>
  </dgm:ptLst>
  <dgm:cxnLst>
    <dgm:cxn modelId="{6CABA901-B19F-4D56-A09F-EFC56B185D87}" type="presOf" srcId="{DB85244A-428B-48FA-BE41-E4B42073BEEE}" destId="{33E770EA-45A0-4B27-8167-198D9DCB6919}" srcOrd="0" destOrd="0" presId="urn:microsoft.com/office/officeart/2005/8/layout/hierarchy1"/>
    <dgm:cxn modelId="{DBBA8109-D23D-428A-ABED-805D61298E63}" type="presOf" srcId="{D8BE1CF2-577B-4986-8C09-CDF388F3F976}" destId="{D9A67486-2ED3-4679-9760-A24F8DBF4B1F}" srcOrd="0" destOrd="0" presId="urn:microsoft.com/office/officeart/2005/8/layout/hierarchy1"/>
    <dgm:cxn modelId="{F6D2D910-8552-4858-BB31-8A7FC819F05A}" type="presOf" srcId="{13ACE9C7-451F-4E15-8D97-B6D75164D3C6}" destId="{F181E6AD-5466-4B88-B479-D4EBDFBB8DC9}" srcOrd="0" destOrd="0" presId="urn:microsoft.com/office/officeart/2005/8/layout/hierarchy1"/>
    <dgm:cxn modelId="{D5E82A11-451C-4EBA-97EC-E9ADF044D1F0}" srcId="{7B9A1307-551D-4D06-9A76-A24C302235D7}" destId="{DF66A54F-F214-404E-BF6B-633D080C21A6}" srcOrd="0" destOrd="0" parTransId="{B6DD5AA8-6A90-41CE-9BC7-881E0830B6FD}" sibTransId="{A2900794-DACD-48FC-AAC0-A02166FEBEA0}"/>
    <dgm:cxn modelId="{8C5ADE26-E875-4563-BC4B-7F04E7218779}" type="presOf" srcId="{C292FBA1-86CF-4A2A-A2A9-9BBAE5FB13EA}" destId="{D687894E-1242-47DB-8C4F-5397A54191CE}" srcOrd="0" destOrd="0" presId="urn:microsoft.com/office/officeart/2005/8/layout/hierarchy1"/>
    <dgm:cxn modelId="{D899382D-5AD7-400E-88B9-3B598D4E66B2}" type="presOf" srcId="{8FC36B80-FCE2-49AB-820F-C83FD0241318}" destId="{BF540221-3DDD-465F-8633-2675CA1029B3}" srcOrd="0" destOrd="0" presId="urn:microsoft.com/office/officeart/2005/8/layout/hierarchy1"/>
    <dgm:cxn modelId="{315B6E2D-2AA8-4D4C-9BFB-30039176E90E}" type="presOf" srcId="{DF66A54F-F214-404E-BF6B-633D080C21A6}" destId="{9C730637-C722-4BF5-9BD8-F79E0B78C06F}" srcOrd="0" destOrd="0" presId="urn:microsoft.com/office/officeart/2005/8/layout/hierarchy1"/>
    <dgm:cxn modelId="{E3318C2E-3C48-4FEF-8214-A17DD919213B}" type="presOf" srcId="{B653AF97-5BCF-4A96-8046-13488DD06AC5}" destId="{46986D7C-2A92-41FC-A72E-451E6A8D3DAF}" srcOrd="0" destOrd="0" presId="urn:microsoft.com/office/officeart/2005/8/layout/hierarchy1"/>
    <dgm:cxn modelId="{955A1D31-E654-4548-AB63-E4E03D51F734}" srcId="{DF66A54F-F214-404E-BF6B-633D080C21A6}" destId="{67AD7983-D141-43A9-89A9-85DB3E3E9BDD}" srcOrd="3" destOrd="0" parTransId="{E940E0F8-8ACB-4864-8248-DC8E23FD694B}" sibTransId="{02BB5F4D-4CAE-4BE5-AFF6-AF063C2C10B3}"/>
    <dgm:cxn modelId="{315EA936-59DA-4641-8777-1CEA7AE4E289}" type="presOf" srcId="{FBFBFB71-3BFF-4C37-8FD1-63144C0689DB}" destId="{DABC3C11-7B68-40EE-AB46-2A703FAF0FD3}" srcOrd="0" destOrd="0" presId="urn:microsoft.com/office/officeart/2005/8/layout/hierarchy1"/>
    <dgm:cxn modelId="{32C44E4A-EA64-4D04-A216-E78AA73E5BD4}" srcId="{FBFBFB71-3BFF-4C37-8FD1-63144C0689DB}" destId="{B653AF97-5BCF-4A96-8046-13488DD06AC5}" srcOrd="0" destOrd="0" parTransId="{8B031084-7FB9-4BD1-A3BA-2800CCA6D505}" sibTransId="{E4671C27-2287-45B4-99E1-4D42F60BD05D}"/>
    <dgm:cxn modelId="{C913134F-6AF4-46E1-9481-01A9993427F1}" srcId="{DF66A54F-F214-404E-BF6B-633D080C21A6}" destId="{3D936028-3716-4D9A-A738-97588A8031B2}" srcOrd="1" destOrd="0" parTransId="{46A7889E-B94A-40A1-B812-D970F4574C09}" sibTransId="{E1FBF75E-D38C-4AB4-AECE-D0730F8BA7B4}"/>
    <dgm:cxn modelId="{F2003761-E6B9-4389-AC18-7DDA0C24A02E}" srcId="{13ACE9C7-451F-4E15-8D97-B6D75164D3C6}" destId="{DB85244A-428B-48FA-BE41-E4B42073BEEE}" srcOrd="0" destOrd="0" parTransId="{C292FBA1-86CF-4A2A-A2A9-9BBAE5FB13EA}" sibTransId="{A6EDF6B1-24DD-477D-987D-B706A6E433AB}"/>
    <dgm:cxn modelId="{8AE3C169-61AA-419D-85A9-1E507DA82F1B}" type="presOf" srcId="{8B031084-7FB9-4BD1-A3BA-2800CCA6D505}" destId="{C5B3B03D-538D-478C-8E0C-1CEB8BEAF018}" srcOrd="0" destOrd="0" presId="urn:microsoft.com/office/officeart/2005/8/layout/hierarchy1"/>
    <dgm:cxn modelId="{6B1CF170-CB35-42D5-AF97-6D62CD1518EE}" type="presOf" srcId="{80DBD0DC-B0AB-4F38-8050-8CB2DAA9F92C}" destId="{EC2D05AA-9C39-4D9A-9A05-246EB615210C}" srcOrd="0" destOrd="0" presId="urn:microsoft.com/office/officeart/2005/8/layout/hierarchy1"/>
    <dgm:cxn modelId="{3DC30C7F-BE2A-4E2A-A1CE-5E8C22AC8F4A}" type="presOf" srcId="{A061FBDF-4281-4D6B-B26F-3D7F79A9FCF3}" destId="{CB2D3C28-3FB7-4F94-9367-47A237CB978A}" srcOrd="0" destOrd="0" presId="urn:microsoft.com/office/officeart/2005/8/layout/hierarchy1"/>
    <dgm:cxn modelId="{2FB7E182-E6ED-4B7A-A22B-15DDB3511D15}" type="presOf" srcId="{39C453E1-E5F7-45B6-873F-8CB240663539}" destId="{41C8D08C-EE6D-49F8-83D5-1A175941F239}" srcOrd="0" destOrd="0" presId="urn:microsoft.com/office/officeart/2005/8/layout/hierarchy1"/>
    <dgm:cxn modelId="{13893C8C-6724-4B89-AF27-4E31617C836C}" type="presOf" srcId="{67AD7983-D141-43A9-89A9-85DB3E3E9BDD}" destId="{4B101EEE-A00D-4E3D-9C3B-0FAC5F33F814}" srcOrd="0" destOrd="0" presId="urn:microsoft.com/office/officeart/2005/8/layout/hierarchy1"/>
    <dgm:cxn modelId="{2CE5F89B-BA34-4422-9238-F37ADCC81808}" srcId="{DF66A54F-F214-404E-BF6B-633D080C21A6}" destId="{FBFBFB71-3BFF-4C37-8FD1-63144C0689DB}" srcOrd="0" destOrd="0" parTransId="{777B971B-BAC9-4475-9914-5AC7CDEA0B6B}" sibTransId="{9554D0D6-5665-4C23-8455-FAE527468EE0}"/>
    <dgm:cxn modelId="{68AE29AB-4636-4588-9A00-6B41435D3099}" type="presOf" srcId="{3D936028-3716-4D9A-A738-97588A8031B2}" destId="{39F0D3A4-13FD-436C-8820-9D34A6FE3078}" srcOrd="0" destOrd="0" presId="urn:microsoft.com/office/officeart/2005/8/layout/hierarchy1"/>
    <dgm:cxn modelId="{CBF228BE-1BEB-41B4-AAFF-C4F0F84C35DF}" srcId="{67AD7983-D141-43A9-89A9-85DB3E3E9BDD}" destId="{D8BE1CF2-577B-4986-8C09-CDF388F3F976}" srcOrd="0" destOrd="0" parTransId="{A061FBDF-4281-4D6B-B26F-3D7F79A9FCF3}" sibTransId="{D7313487-A8BF-4723-95E2-00F8FC72AAAD}"/>
    <dgm:cxn modelId="{C84EDAC9-CBD2-4A67-AAF8-6B24C9CBC5E6}" type="presOf" srcId="{46A7889E-B94A-40A1-B812-D970F4574C09}" destId="{D40FB12C-C9E3-41FF-9E7C-93826B19FDDD}" srcOrd="0" destOrd="0" presId="urn:microsoft.com/office/officeart/2005/8/layout/hierarchy1"/>
    <dgm:cxn modelId="{5AD988D4-7A29-4E69-9653-D69DC0322C04}" srcId="{DF66A54F-F214-404E-BF6B-633D080C21A6}" destId="{13ACE9C7-451F-4E15-8D97-B6D75164D3C6}" srcOrd="2" destOrd="0" parTransId="{8FC36B80-FCE2-49AB-820F-C83FD0241318}" sibTransId="{5CE87A7F-B919-4FD5-9414-ECBA3BEDAE2C}"/>
    <dgm:cxn modelId="{7F84B2DA-1E28-49AE-9ACE-496AC857EFF5}" type="presOf" srcId="{E940E0F8-8ACB-4864-8248-DC8E23FD694B}" destId="{39254D56-C6BB-41C8-BFB2-63BA8C41612D}" srcOrd="0" destOrd="0" presId="urn:microsoft.com/office/officeart/2005/8/layout/hierarchy1"/>
    <dgm:cxn modelId="{E713FBDC-56AA-47EF-B595-E88C6041960D}" type="presOf" srcId="{777B971B-BAC9-4475-9914-5AC7CDEA0B6B}" destId="{8941550D-8D5F-43B7-891A-B08CEDD30072}" srcOrd="0" destOrd="0" presId="urn:microsoft.com/office/officeart/2005/8/layout/hierarchy1"/>
    <dgm:cxn modelId="{B8AADFE1-1F7D-4BC2-9BFD-AB9EDE3CCD7A}" type="presOf" srcId="{7B9A1307-551D-4D06-9A76-A24C302235D7}" destId="{BC16C154-6FD0-4535-B1F3-D0506D8928D8}" srcOrd="0" destOrd="0" presId="urn:microsoft.com/office/officeart/2005/8/layout/hierarchy1"/>
    <dgm:cxn modelId="{3BE68EF9-625F-4F1F-9AC0-7F65118E1842}" srcId="{3D936028-3716-4D9A-A738-97588A8031B2}" destId="{39C453E1-E5F7-45B6-873F-8CB240663539}" srcOrd="0" destOrd="0" parTransId="{80DBD0DC-B0AB-4F38-8050-8CB2DAA9F92C}" sibTransId="{06ECB2F4-2960-4DE6-A829-29676D60186F}"/>
    <dgm:cxn modelId="{445F6A37-332E-423B-9E01-661F78C9CBE1}" type="presParOf" srcId="{BC16C154-6FD0-4535-B1F3-D0506D8928D8}" destId="{F1C2D95F-8EFE-4401-9CD9-987D3B5B88EC}" srcOrd="0" destOrd="0" presId="urn:microsoft.com/office/officeart/2005/8/layout/hierarchy1"/>
    <dgm:cxn modelId="{47B4AECC-CAFC-4BEC-BDE8-FBC001261D20}" type="presParOf" srcId="{F1C2D95F-8EFE-4401-9CD9-987D3B5B88EC}" destId="{39B51276-7BBE-48EE-8A13-3FF01B4C51CC}" srcOrd="0" destOrd="0" presId="urn:microsoft.com/office/officeart/2005/8/layout/hierarchy1"/>
    <dgm:cxn modelId="{92DDDCD7-F02F-49B6-A1E0-B076EA298695}" type="presParOf" srcId="{39B51276-7BBE-48EE-8A13-3FF01B4C51CC}" destId="{B54E35E6-7199-445B-9557-C4A363E6442F}" srcOrd="0" destOrd="0" presId="urn:microsoft.com/office/officeart/2005/8/layout/hierarchy1"/>
    <dgm:cxn modelId="{9A383C8B-B470-4176-863D-B99E3580190B}" type="presParOf" srcId="{39B51276-7BBE-48EE-8A13-3FF01B4C51CC}" destId="{9C730637-C722-4BF5-9BD8-F79E0B78C06F}" srcOrd="1" destOrd="0" presId="urn:microsoft.com/office/officeart/2005/8/layout/hierarchy1"/>
    <dgm:cxn modelId="{AE9B9EDB-63A8-494F-AA5B-8A01F1FBA8DB}" type="presParOf" srcId="{F1C2D95F-8EFE-4401-9CD9-987D3B5B88EC}" destId="{365FD76D-1541-47D5-BDF6-4DDA780596C9}" srcOrd="1" destOrd="0" presId="urn:microsoft.com/office/officeart/2005/8/layout/hierarchy1"/>
    <dgm:cxn modelId="{428D8C1A-679A-4797-B8C2-8AB005967FE5}" type="presParOf" srcId="{365FD76D-1541-47D5-BDF6-4DDA780596C9}" destId="{8941550D-8D5F-43B7-891A-B08CEDD30072}" srcOrd="0" destOrd="0" presId="urn:microsoft.com/office/officeart/2005/8/layout/hierarchy1"/>
    <dgm:cxn modelId="{2A813B96-2B04-4C91-92E1-FF2744CB736B}" type="presParOf" srcId="{365FD76D-1541-47D5-BDF6-4DDA780596C9}" destId="{7EFB394C-B0C9-4289-B5DC-A99FD76A995E}" srcOrd="1" destOrd="0" presId="urn:microsoft.com/office/officeart/2005/8/layout/hierarchy1"/>
    <dgm:cxn modelId="{B8E1B400-67DA-433B-A9C7-1DE912FBB971}" type="presParOf" srcId="{7EFB394C-B0C9-4289-B5DC-A99FD76A995E}" destId="{3EB89049-43D3-4416-B41F-43E4E914B726}" srcOrd="0" destOrd="0" presId="urn:microsoft.com/office/officeart/2005/8/layout/hierarchy1"/>
    <dgm:cxn modelId="{B5DA8FCE-D8CC-43F1-A721-44059DE0A6EE}" type="presParOf" srcId="{3EB89049-43D3-4416-B41F-43E4E914B726}" destId="{1E7EA846-9C61-4F79-8C6A-D0C5DD592890}" srcOrd="0" destOrd="0" presId="urn:microsoft.com/office/officeart/2005/8/layout/hierarchy1"/>
    <dgm:cxn modelId="{1CDDB684-837A-40DF-9310-DEE010BAF476}" type="presParOf" srcId="{3EB89049-43D3-4416-B41F-43E4E914B726}" destId="{DABC3C11-7B68-40EE-AB46-2A703FAF0FD3}" srcOrd="1" destOrd="0" presId="urn:microsoft.com/office/officeart/2005/8/layout/hierarchy1"/>
    <dgm:cxn modelId="{48F1FFBE-55F9-4E4C-A6B0-45A9D81580D9}" type="presParOf" srcId="{7EFB394C-B0C9-4289-B5DC-A99FD76A995E}" destId="{D45782AC-DA4D-4135-81C4-A5B2701F5A9B}" srcOrd="1" destOrd="0" presId="urn:microsoft.com/office/officeart/2005/8/layout/hierarchy1"/>
    <dgm:cxn modelId="{D67CB56A-4A0D-42AC-A3FE-67CA71E5EF5E}" type="presParOf" srcId="{D45782AC-DA4D-4135-81C4-A5B2701F5A9B}" destId="{C5B3B03D-538D-478C-8E0C-1CEB8BEAF018}" srcOrd="0" destOrd="0" presId="urn:microsoft.com/office/officeart/2005/8/layout/hierarchy1"/>
    <dgm:cxn modelId="{D209709C-CE1D-439A-99B0-5547B175BBA3}" type="presParOf" srcId="{D45782AC-DA4D-4135-81C4-A5B2701F5A9B}" destId="{54FB0667-DB98-4006-87E2-09E8947F3F07}" srcOrd="1" destOrd="0" presId="urn:microsoft.com/office/officeart/2005/8/layout/hierarchy1"/>
    <dgm:cxn modelId="{99D0D777-5DC1-4AE0-B402-0F17E99470ED}" type="presParOf" srcId="{54FB0667-DB98-4006-87E2-09E8947F3F07}" destId="{A5CA590E-1EA4-4CAE-9545-F54C7539C59E}" srcOrd="0" destOrd="0" presId="urn:microsoft.com/office/officeart/2005/8/layout/hierarchy1"/>
    <dgm:cxn modelId="{A78C9918-46E0-471E-A72C-6B099FDB9356}" type="presParOf" srcId="{A5CA590E-1EA4-4CAE-9545-F54C7539C59E}" destId="{D4AEC739-4F0C-44B0-B30F-2ABAE4E21A76}" srcOrd="0" destOrd="0" presId="urn:microsoft.com/office/officeart/2005/8/layout/hierarchy1"/>
    <dgm:cxn modelId="{E75D6BE9-C09A-44A2-ABD9-48C09FA61F22}" type="presParOf" srcId="{A5CA590E-1EA4-4CAE-9545-F54C7539C59E}" destId="{46986D7C-2A92-41FC-A72E-451E6A8D3DAF}" srcOrd="1" destOrd="0" presId="urn:microsoft.com/office/officeart/2005/8/layout/hierarchy1"/>
    <dgm:cxn modelId="{693C7116-C981-485D-BBC8-6C84B0738869}" type="presParOf" srcId="{54FB0667-DB98-4006-87E2-09E8947F3F07}" destId="{CB59F986-FE59-4D3A-8733-9FBCE21F50F5}" srcOrd="1" destOrd="0" presId="urn:microsoft.com/office/officeart/2005/8/layout/hierarchy1"/>
    <dgm:cxn modelId="{C023DA7B-AB8F-42EC-8858-05A444391914}" type="presParOf" srcId="{365FD76D-1541-47D5-BDF6-4DDA780596C9}" destId="{D40FB12C-C9E3-41FF-9E7C-93826B19FDDD}" srcOrd="2" destOrd="0" presId="urn:microsoft.com/office/officeart/2005/8/layout/hierarchy1"/>
    <dgm:cxn modelId="{300488F1-51A1-4B6F-BD9B-985FCB240156}" type="presParOf" srcId="{365FD76D-1541-47D5-BDF6-4DDA780596C9}" destId="{ADC441E9-F1F2-4129-9D25-8B7C15E9265E}" srcOrd="3" destOrd="0" presId="urn:microsoft.com/office/officeart/2005/8/layout/hierarchy1"/>
    <dgm:cxn modelId="{D2035557-DE68-4594-9648-9EC9D9E94FAF}" type="presParOf" srcId="{ADC441E9-F1F2-4129-9D25-8B7C15E9265E}" destId="{788751F9-8CDD-4C23-9E5A-6B74A3799E20}" srcOrd="0" destOrd="0" presId="urn:microsoft.com/office/officeart/2005/8/layout/hierarchy1"/>
    <dgm:cxn modelId="{F46FAB75-0CBD-4217-A9A4-BF2A0CE022E3}" type="presParOf" srcId="{788751F9-8CDD-4C23-9E5A-6B74A3799E20}" destId="{402BF4BE-FCCF-4050-A4AA-6146B4A269B0}" srcOrd="0" destOrd="0" presId="urn:microsoft.com/office/officeart/2005/8/layout/hierarchy1"/>
    <dgm:cxn modelId="{0A933808-3648-4B8F-BCA6-609A29C9EB00}" type="presParOf" srcId="{788751F9-8CDD-4C23-9E5A-6B74A3799E20}" destId="{39F0D3A4-13FD-436C-8820-9D34A6FE3078}" srcOrd="1" destOrd="0" presId="urn:microsoft.com/office/officeart/2005/8/layout/hierarchy1"/>
    <dgm:cxn modelId="{C8E211E4-70B1-491E-9407-E13D32D96E5B}" type="presParOf" srcId="{ADC441E9-F1F2-4129-9D25-8B7C15E9265E}" destId="{F3E30663-8647-4D1A-B557-8E3CB76CC2CA}" srcOrd="1" destOrd="0" presId="urn:microsoft.com/office/officeart/2005/8/layout/hierarchy1"/>
    <dgm:cxn modelId="{85C8E9CB-7287-4549-A998-D6E58A8F2F5C}" type="presParOf" srcId="{F3E30663-8647-4D1A-B557-8E3CB76CC2CA}" destId="{EC2D05AA-9C39-4D9A-9A05-246EB615210C}" srcOrd="0" destOrd="0" presId="urn:microsoft.com/office/officeart/2005/8/layout/hierarchy1"/>
    <dgm:cxn modelId="{050C88BB-16D5-4F47-905F-3A9009A18B8F}" type="presParOf" srcId="{F3E30663-8647-4D1A-B557-8E3CB76CC2CA}" destId="{96811E7C-5619-4B18-9DFF-812B7D4B2EEE}" srcOrd="1" destOrd="0" presId="urn:microsoft.com/office/officeart/2005/8/layout/hierarchy1"/>
    <dgm:cxn modelId="{1CF0EF71-9542-4198-9352-B36FEA7B51EA}" type="presParOf" srcId="{96811E7C-5619-4B18-9DFF-812B7D4B2EEE}" destId="{EB4839DA-ED7A-4B06-AC42-6AFB3BE3EAD7}" srcOrd="0" destOrd="0" presId="urn:microsoft.com/office/officeart/2005/8/layout/hierarchy1"/>
    <dgm:cxn modelId="{ADD0BAA1-FE20-426F-AD95-521E7D0AC515}" type="presParOf" srcId="{EB4839DA-ED7A-4B06-AC42-6AFB3BE3EAD7}" destId="{63B01A2E-D67A-4B6B-A572-28E6CDC811D8}" srcOrd="0" destOrd="0" presId="urn:microsoft.com/office/officeart/2005/8/layout/hierarchy1"/>
    <dgm:cxn modelId="{8AF6081F-16FE-45A7-9EF9-6AE9785A0FA9}" type="presParOf" srcId="{EB4839DA-ED7A-4B06-AC42-6AFB3BE3EAD7}" destId="{41C8D08C-EE6D-49F8-83D5-1A175941F239}" srcOrd="1" destOrd="0" presId="urn:microsoft.com/office/officeart/2005/8/layout/hierarchy1"/>
    <dgm:cxn modelId="{F611EEA8-01B0-4C6F-A9BB-B152765263A2}" type="presParOf" srcId="{96811E7C-5619-4B18-9DFF-812B7D4B2EEE}" destId="{7829A3BE-E503-43EC-B29C-A93B7DECA256}" srcOrd="1" destOrd="0" presId="urn:microsoft.com/office/officeart/2005/8/layout/hierarchy1"/>
    <dgm:cxn modelId="{1B1D50F1-4ABB-4B67-B28F-470C03038FC3}" type="presParOf" srcId="{365FD76D-1541-47D5-BDF6-4DDA780596C9}" destId="{BF540221-3DDD-465F-8633-2675CA1029B3}" srcOrd="4" destOrd="0" presId="urn:microsoft.com/office/officeart/2005/8/layout/hierarchy1"/>
    <dgm:cxn modelId="{2318D7CA-626B-4DAB-8062-8586FBD8B065}" type="presParOf" srcId="{365FD76D-1541-47D5-BDF6-4DDA780596C9}" destId="{5A2117BC-4EA0-486A-9E48-9B4670D4A3EA}" srcOrd="5" destOrd="0" presId="urn:microsoft.com/office/officeart/2005/8/layout/hierarchy1"/>
    <dgm:cxn modelId="{1C0433F4-19DC-4D51-A78A-F39F2FE90E38}" type="presParOf" srcId="{5A2117BC-4EA0-486A-9E48-9B4670D4A3EA}" destId="{A7A2660B-AC16-4ED0-A842-18488AC37078}" srcOrd="0" destOrd="0" presId="urn:microsoft.com/office/officeart/2005/8/layout/hierarchy1"/>
    <dgm:cxn modelId="{88477ED5-033A-474F-9FCC-E659FB3083CA}" type="presParOf" srcId="{A7A2660B-AC16-4ED0-A842-18488AC37078}" destId="{B4266E7C-73F9-4E13-BB78-79316B08461E}" srcOrd="0" destOrd="0" presId="urn:microsoft.com/office/officeart/2005/8/layout/hierarchy1"/>
    <dgm:cxn modelId="{3D6EFC95-0C6D-4F18-B87C-F053B3D5126E}" type="presParOf" srcId="{A7A2660B-AC16-4ED0-A842-18488AC37078}" destId="{F181E6AD-5466-4B88-B479-D4EBDFBB8DC9}" srcOrd="1" destOrd="0" presId="urn:microsoft.com/office/officeart/2005/8/layout/hierarchy1"/>
    <dgm:cxn modelId="{13CDFE29-78F6-4C8A-AEFB-CF0ED928F1FA}" type="presParOf" srcId="{5A2117BC-4EA0-486A-9E48-9B4670D4A3EA}" destId="{26DDBFD1-3C3B-45E0-A84D-C0CDC1F4B34E}" srcOrd="1" destOrd="0" presId="urn:microsoft.com/office/officeart/2005/8/layout/hierarchy1"/>
    <dgm:cxn modelId="{035461C6-992B-4A21-9D57-C09949CF6495}" type="presParOf" srcId="{26DDBFD1-3C3B-45E0-A84D-C0CDC1F4B34E}" destId="{D687894E-1242-47DB-8C4F-5397A54191CE}" srcOrd="0" destOrd="0" presId="urn:microsoft.com/office/officeart/2005/8/layout/hierarchy1"/>
    <dgm:cxn modelId="{4626C942-748D-458B-8AD4-00F6CD1B447F}" type="presParOf" srcId="{26DDBFD1-3C3B-45E0-A84D-C0CDC1F4B34E}" destId="{82355F54-02C6-4E69-A0BC-F5A4BC387FB3}" srcOrd="1" destOrd="0" presId="urn:microsoft.com/office/officeart/2005/8/layout/hierarchy1"/>
    <dgm:cxn modelId="{E8A3DD7B-3350-407D-ABAF-E63BDCA92F96}" type="presParOf" srcId="{82355F54-02C6-4E69-A0BC-F5A4BC387FB3}" destId="{9E0DE9F5-CAE2-4C20-ADF8-2B1EEDEAFA5B}" srcOrd="0" destOrd="0" presId="urn:microsoft.com/office/officeart/2005/8/layout/hierarchy1"/>
    <dgm:cxn modelId="{75FF71F5-61C8-41AA-9926-E92FD81104D7}" type="presParOf" srcId="{9E0DE9F5-CAE2-4C20-ADF8-2B1EEDEAFA5B}" destId="{0CD11A34-374D-41E9-A3BC-DC508E69DA2F}" srcOrd="0" destOrd="0" presId="urn:microsoft.com/office/officeart/2005/8/layout/hierarchy1"/>
    <dgm:cxn modelId="{AB7359D0-13CF-4BEB-B4A2-861F3C5571DA}" type="presParOf" srcId="{9E0DE9F5-CAE2-4C20-ADF8-2B1EEDEAFA5B}" destId="{33E770EA-45A0-4B27-8167-198D9DCB6919}" srcOrd="1" destOrd="0" presId="urn:microsoft.com/office/officeart/2005/8/layout/hierarchy1"/>
    <dgm:cxn modelId="{3C84F4E8-221E-44D0-8517-C84FE5E72524}" type="presParOf" srcId="{82355F54-02C6-4E69-A0BC-F5A4BC387FB3}" destId="{ECD20C78-415E-4D70-B77B-7B37C4ADA1A5}" srcOrd="1" destOrd="0" presId="urn:microsoft.com/office/officeart/2005/8/layout/hierarchy1"/>
    <dgm:cxn modelId="{4100D84C-9D15-46F4-8EC1-7C821FC48D2F}" type="presParOf" srcId="{365FD76D-1541-47D5-BDF6-4DDA780596C9}" destId="{39254D56-C6BB-41C8-BFB2-63BA8C41612D}" srcOrd="6" destOrd="0" presId="urn:microsoft.com/office/officeart/2005/8/layout/hierarchy1"/>
    <dgm:cxn modelId="{BFE07DE3-7712-4F8B-A59C-D20F02499665}" type="presParOf" srcId="{365FD76D-1541-47D5-BDF6-4DDA780596C9}" destId="{9575EBEC-D8A4-4B69-A88F-0C7C94D7FE0C}" srcOrd="7" destOrd="0" presId="urn:microsoft.com/office/officeart/2005/8/layout/hierarchy1"/>
    <dgm:cxn modelId="{B0703D8E-525D-40D3-9E0D-9AE346C60172}" type="presParOf" srcId="{9575EBEC-D8A4-4B69-A88F-0C7C94D7FE0C}" destId="{60227A7E-C1E2-442A-8970-B70F4BE526A9}" srcOrd="0" destOrd="0" presId="urn:microsoft.com/office/officeart/2005/8/layout/hierarchy1"/>
    <dgm:cxn modelId="{9D70312A-C79C-4F02-86FB-E8D95994F00C}" type="presParOf" srcId="{60227A7E-C1E2-442A-8970-B70F4BE526A9}" destId="{1AAE8EFE-144D-47A2-96C3-A563C577C445}" srcOrd="0" destOrd="0" presId="urn:microsoft.com/office/officeart/2005/8/layout/hierarchy1"/>
    <dgm:cxn modelId="{9B5F3F41-3A8E-4A6E-B138-A4BB0A8D0C87}" type="presParOf" srcId="{60227A7E-C1E2-442A-8970-B70F4BE526A9}" destId="{4B101EEE-A00D-4E3D-9C3B-0FAC5F33F814}" srcOrd="1" destOrd="0" presId="urn:microsoft.com/office/officeart/2005/8/layout/hierarchy1"/>
    <dgm:cxn modelId="{45CBD0B5-FEBE-4875-8A2F-D3EA8A6E09C2}" type="presParOf" srcId="{9575EBEC-D8A4-4B69-A88F-0C7C94D7FE0C}" destId="{8BBC8656-FDE9-4FE3-9FEE-2436A17697D9}" srcOrd="1" destOrd="0" presId="urn:microsoft.com/office/officeart/2005/8/layout/hierarchy1"/>
    <dgm:cxn modelId="{5B41155F-F0EB-4DA6-85A7-E9151881C140}" type="presParOf" srcId="{8BBC8656-FDE9-4FE3-9FEE-2436A17697D9}" destId="{CB2D3C28-3FB7-4F94-9367-47A237CB978A}" srcOrd="0" destOrd="0" presId="urn:microsoft.com/office/officeart/2005/8/layout/hierarchy1"/>
    <dgm:cxn modelId="{C35200CC-0F69-44A6-B866-C04ECA56A2B6}" type="presParOf" srcId="{8BBC8656-FDE9-4FE3-9FEE-2436A17697D9}" destId="{97F095D1-BE33-4E0A-9501-0371712FF422}" srcOrd="1" destOrd="0" presId="urn:microsoft.com/office/officeart/2005/8/layout/hierarchy1"/>
    <dgm:cxn modelId="{26D63755-EA7B-4668-BDBF-AD7D481340DB}" type="presParOf" srcId="{97F095D1-BE33-4E0A-9501-0371712FF422}" destId="{870D7792-C763-4A1F-8DFE-902A26C89CEA}" srcOrd="0" destOrd="0" presId="urn:microsoft.com/office/officeart/2005/8/layout/hierarchy1"/>
    <dgm:cxn modelId="{592C234E-A342-4F07-9772-7787F2297A53}" type="presParOf" srcId="{870D7792-C763-4A1F-8DFE-902A26C89CEA}" destId="{A8E4F61E-00CA-49C3-B1A5-815A3B6FB49F}" srcOrd="0" destOrd="0" presId="urn:microsoft.com/office/officeart/2005/8/layout/hierarchy1"/>
    <dgm:cxn modelId="{761A4A7C-0561-4E34-AA7D-C2D93A99888E}" type="presParOf" srcId="{870D7792-C763-4A1F-8DFE-902A26C89CEA}" destId="{D9A67486-2ED3-4679-9760-A24F8DBF4B1F}" srcOrd="1" destOrd="0" presId="urn:microsoft.com/office/officeart/2005/8/layout/hierarchy1"/>
    <dgm:cxn modelId="{FA8C70F1-1A3F-4D16-9F6E-C9F552118CF2}" type="presParOf" srcId="{97F095D1-BE33-4E0A-9501-0371712FF422}" destId="{0A8E3637-95AF-426B-85B0-0CAF83749988}"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FC0E74-1001-4331-AD30-4D7A16C9296C}" type="doc">
      <dgm:prSet loTypeId="urn:microsoft.com/office/officeart/2005/8/layout/matrix2" loCatId="matrix" qsTypeId="urn:microsoft.com/office/officeart/2005/8/quickstyle/simple1" qsCatId="simple" csTypeId="urn:microsoft.com/office/officeart/2005/8/colors/colorful3" csCatId="colorful" phldr="1"/>
      <dgm:spPr/>
      <dgm:t>
        <a:bodyPr/>
        <a:lstStyle/>
        <a:p>
          <a:endParaRPr lang="es-CO"/>
        </a:p>
      </dgm:t>
    </dgm:pt>
    <dgm:pt modelId="{CB57DB15-7AD1-4A1B-9945-067BBFB0EEDD}">
      <dgm:prSet phldrT="[Texto]"/>
      <dgm:spPr>
        <a:xfrm>
          <a:off x="637060" y="250952"/>
          <a:ext cx="3782533" cy="1544320"/>
        </a:xfrm>
        <a:prstGeom prst="roundRect">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s-CO" b="1" dirty="0" err="1">
              <a:solidFill>
                <a:sysClr val="window" lastClr="FFFFFF"/>
              </a:solidFill>
              <a:latin typeface="Segoe UI" panose="020B0502040204020203" pitchFamily="34" charset="0"/>
              <a:ea typeface="+mn-ea"/>
              <a:cs typeface="Segoe UI" panose="020B0502040204020203" pitchFamily="34" charset="0"/>
            </a:rPr>
            <a:t>Que tipos de tecnologias de geração </a:t>
          </a:r>
          <a:r>
            <a:rPr lang="es-CO" b="1" dirty="0">
              <a:solidFill>
                <a:sysClr val="window" lastClr="FFFFFF"/>
              </a:solidFill>
              <a:latin typeface="Segoe UI" panose="020B0502040204020203" pitchFamily="34" charset="0"/>
              <a:ea typeface="+mn-ea"/>
              <a:cs typeface="Segoe UI" panose="020B0502040204020203" pitchFamily="34" charset="0"/>
            </a:rPr>
            <a:t>são </a:t>
          </a:r>
          <a:r>
            <a:rPr lang="es-CO" b="1" dirty="0" err="1">
              <a:solidFill>
                <a:sysClr val="window" lastClr="FFFFFF"/>
              </a:solidFill>
              <a:latin typeface="Segoe UI" panose="020B0502040204020203" pitchFamily="34" charset="0"/>
              <a:ea typeface="+mn-ea"/>
              <a:cs typeface="Segoe UI" panose="020B0502040204020203" pitchFamily="34" charset="0"/>
            </a:rPr>
            <a:t>necessários</a:t>
          </a:r>
          <a:r>
            <a:rPr lang="es-CO" b="1" dirty="0">
              <a:solidFill>
                <a:sysClr val="window" lastClr="FFFFFF"/>
              </a:solidFill>
              <a:latin typeface="Segoe UI" panose="020B0502040204020203" pitchFamily="34" charset="0"/>
              <a:ea typeface="+mn-ea"/>
              <a:cs typeface="Segoe UI" panose="020B0502040204020203" pitchFamily="34" charset="0"/>
            </a:rPr>
            <a:t>?</a:t>
          </a:r>
        </a:p>
      </dgm:t>
    </dgm:pt>
    <dgm:pt modelId="{262BDA81-E5E8-4BDC-BA34-1CCA6B6509DD}" type="parTrans" cxnId="{2C0DE02D-EAE7-4BBE-9461-296B5AACCC1A}">
      <dgm:prSet/>
      <dgm:spPr/>
      <dgm:t>
        <a:bodyPr/>
        <a:lstStyle/>
        <a:p>
          <a:endParaRPr lang="es-CO" b="1">
            <a:latin typeface="Segoe UI" panose="020B0502040204020203" pitchFamily="34" charset="0"/>
            <a:cs typeface="Segoe UI" panose="020B0502040204020203" pitchFamily="34" charset="0"/>
          </a:endParaRPr>
        </a:p>
      </dgm:t>
    </dgm:pt>
    <dgm:pt modelId="{86AAA0E2-6EBE-4ACF-9D91-2E623F38199A}" type="sibTrans" cxnId="{2C0DE02D-EAE7-4BBE-9461-296B5AACCC1A}">
      <dgm:prSet/>
      <dgm:spPr/>
      <dgm:t>
        <a:bodyPr/>
        <a:lstStyle/>
        <a:p>
          <a:endParaRPr lang="es-CO" b="1">
            <a:latin typeface="Segoe UI" panose="020B0502040204020203" pitchFamily="34" charset="0"/>
            <a:cs typeface="Segoe UI" panose="020B0502040204020203" pitchFamily="34" charset="0"/>
          </a:endParaRPr>
        </a:p>
      </dgm:t>
    </dgm:pt>
    <dgm:pt modelId="{7C4C919E-7A49-422A-917A-6C46B615B051}">
      <dgm:prSet phldrT="[Texto]"/>
      <dgm:spPr>
        <a:xfrm>
          <a:off x="4904263" y="250952"/>
          <a:ext cx="3782533" cy="1544320"/>
        </a:xfrm>
        <a:prstGeom prst="roundRect">
          <a:avLst/>
        </a:prstGeom>
        <a:solidFill>
          <a:srgbClr val="9BBB59">
            <a:hueOff val="3750088"/>
            <a:satOff val="-5627"/>
            <a:lumOff val="-915"/>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b="1" dirty="0">
              <a:solidFill>
                <a:sysClr val="window" lastClr="FFFFFF"/>
              </a:solidFill>
              <a:latin typeface="Segoe UI" panose="020B0502040204020203" pitchFamily="34" charset="0"/>
              <a:ea typeface="+mn-ea"/>
              <a:cs typeface="Segoe UI" panose="020B0502040204020203" pitchFamily="34" charset="0"/>
            </a:rPr>
            <a:t>Qual deve ser a capacidade da nova usina de geração?</a:t>
          </a:r>
          <a:endParaRPr lang="es-CO" b="1" dirty="0">
            <a:solidFill>
              <a:sysClr val="window" lastClr="FFFFFF"/>
            </a:solidFill>
            <a:latin typeface="Segoe UI" panose="020B0502040204020203" pitchFamily="34" charset="0"/>
            <a:ea typeface="+mn-ea"/>
            <a:cs typeface="Segoe UI" panose="020B0502040204020203" pitchFamily="34" charset="0"/>
          </a:endParaRPr>
        </a:p>
      </dgm:t>
    </dgm:pt>
    <dgm:pt modelId="{83E2717A-C1C2-4712-A538-0E9631A719D5}" type="parTrans" cxnId="{E4D66ACA-E86C-4E2B-9B58-83E08A711E0E}">
      <dgm:prSet/>
      <dgm:spPr/>
      <dgm:t>
        <a:bodyPr/>
        <a:lstStyle/>
        <a:p>
          <a:endParaRPr lang="es-CO" b="1">
            <a:latin typeface="Segoe UI" panose="020B0502040204020203" pitchFamily="34" charset="0"/>
            <a:cs typeface="Segoe UI" panose="020B0502040204020203" pitchFamily="34" charset="0"/>
          </a:endParaRPr>
        </a:p>
      </dgm:t>
    </dgm:pt>
    <dgm:pt modelId="{CA7EE5FA-E0AA-41AF-BD0D-C7F34534D469}" type="sibTrans" cxnId="{E4D66ACA-E86C-4E2B-9B58-83E08A711E0E}">
      <dgm:prSet/>
      <dgm:spPr/>
      <dgm:t>
        <a:bodyPr/>
        <a:lstStyle/>
        <a:p>
          <a:endParaRPr lang="es-CO" b="1">
            <a:latin typeface="Segoe UI" panose="020B0502040204020203" pitchFamily="34" charset="0"/>
            <a:cs typeface="Segoe UI" panose="020B0502040204020203" pitchFamily="34" charset="0"/>
          </a:endParaRPr>
        </a:p>
      </dgm:t>
    </dgm:pt>
    <dgm:pt modelId="{86D304BE-0433-477D-9307-169BFEFE5762}">
      <dgm:prSet phldrT="[Texto]"/>
      <dgm:spPr>
        <a:xfrm>
          <a:off x="637060" y="2065528"/>
          <a:ext cx="3782533" cy="1544320"/>
        </a:xfrm>
        <a:prstGeom prst="roundRect">
          <a:avLst/>
        </a:prstGeom>
        <a:solidFill>
          <a:srgbClr val="9BBB59">
            <a:hueOff val="7500176"/>
            <a:satOff val="-11253"/>
            <a:lumOff val="-183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s-CO" b="1" dirty="0" err="1">
              <a:solidFill>
                <a:sysClr val="window" lastClr="FFFFFF"/>
              </a:solidFill>
              <a:latin typeface="Segoe UI" panose="020B0502040204020203" pitchFamily="34" charset="0"/>
              <a:ea typeface="+mn-ea"/>
              <a:cs typeface="Segoe UI" panose="020B0502040204020203" pitchFamily="34" charset="0"/>
            </a:rPr>
            <a:t>Onde as plantas </a:t>
          </a:r>
          <a:r>
            <a:rPr lang="es-CO" b="1" dirty="0">
              <a:solidFill>
                <a:sysClr val="window" lastClr="FFFFFF"/>
              </a:solidFill>
              <a:latin typeface="Segoe UI" panose="020B0502040204020203" pitchFamily="34" charset="0"/>
              <a:ea typeface="+mn-ea"/>
              <a:cs typeface="Segoe UI" panose="020B0502040204020203" pitchFamily="34" charset="0"/>
            </a:rPr>
            <a:t>devem ser </a:t>
          </a:r>
          <a:r>
            <a:rPr lang="es-CO" b="1" dirty="0" err="1">
              <a:solidFill>
                <a:sysClr val="window" lastClr="FFFFFF"/>
              </a:solidFill>
              <a:latin typeface="Segoe UI" panose="020B0502040204020203" pitchFamily="34" charset="0"/>
              <a:ea typeface="+mn-ea"/>
              <a:cs typeface="Segoe UI" panose="020B0502040204020203" pitchFamily="34" charset="0"/>
            </a:rPr>
            <a:t>instaladas</a:t>
          </a:r>
          <a:r>
            <a:rPr lang="es-CO" b="1" dirty="0">
              <a:solidFill>
                <a:sysClr val="window" lastClr="FFFFFF"/>
              </a:solidFill>
              <a:latin typeface="Segoe UI" panose="020B0502040204020203" pitchFamily="34" charset="0"/>
              <a:ea typeface="+mn-ea"/>
              <a:cs typeface="Segoe UI" panose="020B0502040204020203" pitchFamily="34" charset="0"/>
            </a:rPr>
            <a:t>?</a:t>
          </a:r>
        </a:p>
      </dgm:t>
    </dgm:pt>
    <dgm:pt modelId="{9749CF1B-8583-49BA-9814-40B1F54BF37F}" type="parTrans" cxnId="{7A1DFC18-83E1-43D2-8933-CBE14285BEFA}">
      <dgm:prSet/>
      <dgm:spPr/>
      <dgm:t>
        <a:bodyPr/>
        <a:lstStyle/>
        <a:p>
          <a:endParaRPr lang="es-CO" b="1">
            <a:latin typeface="Segoe UI" panose="020B0502040204020203" pitchFamily="34" charset="0"/>
            <a:cs typeface="Segoe UI" panose="020B0502040204020203" pitchFamily="34" charset="0"/>
          </a:endParaRPr>
        </a:p>
      </dgm:t>
    </dgm:pt>
    <dgm:pt modelId="{961C9A86-D459-4BB4-9310-44982DE1FA7C}" type="sibTrans" cxnId="{7A1DFC18-83E1-43D2-8933-CBE14285BEFA}">
      <dgm:prSet/>
      <dgm:spPr/>
      <dgm:t>
        <a:bodyPr/>
        <a:lstStyle/>
        <a:p>
          <a:endParaRPr lang="es-CO" b="1">
            <a:latin typeface="Segoe UI" panose="020B0502040204020203" pitchFamily="34" charset="0"/>
            <a:cs typeface="Segoe UI" panose="020B0502040204020203" pitchFamily="34" charset="0"/>
          </a:endParaRPr>
        </a:p>
      </dgm:t>
    </dgm:pt>
    <dgm:pt modelId="{3C9C7ED5-B9D3-4FDB-920C-7F013C04B62C}">
      <dgm:prSet phldrT="[Texto]"/>
      <dgm:spPr>
        <a:xfrm>
          <a:off x="4904263" y="2065528"/>
          <a:ext cx="3782533" cy="1544320"/>
        </a:xfrm>
        <a:prstGeom prst="roundRect">
          <a:avLst/>
        </a:pr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b="1" dirty="0">
              <a:solidFill>
                <a:sysClr val="window" lastClr="FFFFFF"/>
              </a:solidFill>
              <a:latin typeface="Segoe UI" panose="020B0502040204020203" pitchFamily="34" charset="0"/>
              <a:ea typeface="+mn-ea"/>
              <a:cs typeface="Segoe UI" panose="020B0502040204020203" pitchFamily="34" charset="0"/>
            </a:rPr>
            <a:t>Quando as plantas devem ser instaladas?</a:t>
          </a:r>
          <a:endParaRPr lang="es-CO" b="1" dirty="0">
            <a:solidFill>
              <a:sysClr val="window" lastClr="FFFFFF"/>
            </a:solidFill>
            <a:latin typeface="Segoe UI" panose="020B0502040204020203" pitchFamily="34" charset="0"/>
            <a:ea typeface="+mn-ea"/>
            <a:cs typeface="Segoe UI" panose="020B0502040204020203" pitchFamily="34" charset="0"/>
          </a:endParaRPr>
        </a:p>
      </dgm:t>
    </dgm:pt>
    <dgm:pt modelId="{9E235E63-EA75-44D3-A762-2099F7313520}" type="parTrans" cxnId="{14B1161B-D2F0-4CAA-8898-1C2FF9FA9B20}">
      <dgm:prSet/>
      <dgm:spPr/>
      <dgm:t>
        <a:bodyPr/>
        <a:lstStyle/>
        <a:p>
          <a:endParaRPr lang="es-CO" b="1">
            <a:latin typeface="Segoe UI" panose="020B0502040204020203" pitchFamily="34" charset="0"/>
            <a:cs typeface="Segoe UI" panose="020B0502040204020203" pitchFamily="34" charset="0"/>
          </a:endParaRPr>
        </a:p>
      </dgm:t>
    </dgm:pt>
    <dgm:pt modelId="{7A90C947-FD9B-439F-A250-C42CE782F7D2}" type="sibTrans" cxnId="{14B1161B-D2F0-4CAA-8898-1C2FF9FA9B20}">
      <dgm:prSet/>
      <dgm:spPr/>
      <dgm:t>
        <a:bodyPr/>
        <a:lstStyle/>
        <a:p>
          <a:endParaRPr lang="es-CO" b="1">
            <a:latin typeface="Segoe UI" panose="020B0502040204020203" pitchFamily="34" charset="0"/>
            <a:cs typeface="Segoe UI" panose="020B0502040204020203" pitchFamily="34" charset="0"/>
          </a:endParaRPr>
        </a:p>
      </dgm:t>
    </dgm:pt>
    <dgm:pt modelId="{7952EB76-3BA3-4EA1-90F2-4F495BD681AE}" type="pres">
      <dgm:prSet presAssocID="{14FC0E74-1001-4331-AD30-4D7A16C9296C}" presName="matrix" presStyleCnt="0">
        <dgm:presLayoutVars>
          <dgm:chMax val="1"/>
          <dgm:dir/>
          <dgm:resizeHandles val="exact"/>
        </dgm:presLayoutVars>
      </dgm:prSet>
      <dgm:spPr/>
    </dgm:pt>
    <dgm:pt modelId="{34FD3099-6B4D-4FA7-81F9-AF8581F50B98}" type="pres">
      <dgm:prSet presAssocID="{14FC0E74-1001-4331-AD30-4D7A16C9296C}" presName="axisShape" presStyleLbl="bgShp" presStyleIdx="0" presStyleCnt="1" custScaleX="213158"/>
      <dgm:spPr>
        <a:xfrm>
          <a:off x="533397" y="0"/>
          <a:ext cx="8229604" cy="3860800"/>
        </a:xfrm>
        <a:prstGeom prst="quadArrow">
          <a:avLst>
            <a:gd name="adj1" fmla="val 2000"/>
            <a:gd name="adj2" fmla="val 4000"/>
            <a:gd name="adj3" fmla="val 5000"/>
          </a:avLst>
        </a:prstGeom>
        <a:solidFill>
          <a:srgbClr val="9BBB59">
            <a:tint val="40000"/>
            <a:hueOff val="0"/>
            <a:satOff val="0"/>
            <a:lumOff val="0"/>
            <a:alphaOff val="0"/>
          </a:srgbClr>
        </a:solidFill>
        <a:ln>
          <a:noFill/>
        </a:ln>
        <a:effectLst/>
      </dgm:spPr>
    </dgm:pt>
    <dgm:pt modelId="{F3834DCA-85F3-45D7-BE89-A8139EB0C023}" type="pres">
      <dgm:prSet presAssocID="{14FC0E74-1001-4331-AD30-4D7A16C9296C}" presName="rect1" presStyleLbl="node1" presStyleIdx="0" presStyleCnt="4" custScaleX="244932" custLinFactNeighborX="-78519">
        <dgm:presLayoutVars>
          <dgm:chMax val="0"/>
          <dgm:chPref val="0"/>
          <dgm:bulletEnabled val="1"/>
        </dgm:presLayoutVars>
      </dgm:prSet>
      <dgm:spPr/>
    </dgm:pt>
    <dgm:pt modelId="{409513D8-63A9-4E20-92C9-2FB398C921E3}" type="pres">
      <dgm:prSet presAssocID="{14FC0E74-1001-4331-AD30-4D7A16C9296C}" presName="rect2" presStyleLbl="node1" presStyleIdx="1" presStyleCnt="4" custScaleX="244932" custLinFactNeighborX="80297">
        <dgm:presLayoutVars>
          <dgm:chMax val="0"/>
          <dgm:chPref val="0"/>
          <dgm:bulletEnabled val="1"/>
        </dgm:presLayoutVars>
      </dgm:prSet>
      <dgm:spPr/>
    </dgm:pt>
    <dgm:pt modelId="{D66B9340-EB8D-43C9-9ACD-CDA2E4605C60}" type="pres">
      <dgm:prSet presAssocID="{14FC0E74-1001-4331-AD30-4D7A16C9296C}" presName="rect3" presStyleLbl="node1" presStyleIdx="2" presStyleCnt="4" custScaleX="244932" custLinFactNeighborX="-78519">
        <dgm:presLayoutVars>
          <dgm:chMax val="0"/>
          <dgm:chPref val="0"/>
          <dgm:bulletEnabled val="1"/>
        </dgm:presLayoutVars>
      </dgm:prSet>
      <dgm:spPr/>
    </dgm:pt>
    <dgm:pt modelId="{C5A5561C-1B5A-4F51-A7C9-4FB8E7690F9C}" type="pres">
      <dgm:prSet presAssocID="{14FC0E74-1001-4331-AD30-4D7A16C9296C}" presName="rect4" presStyleLbl="node1" presStyleIdx="3" presStyleCnt="4" custScaleX="244932" custLinFactNeighborX="80297">
        <dgm:presLayoutVars>
          <dgm:chMax val="0"/>
          <dgm:chPref val="0"/>
          <dgm:bulletEnabled val="1"/>
        </dgm:presLayoutVars>
      </dgm:prSet>
      <dgm:spPr/>
    </dgm:pt>
  </dgm:ptLst>
  <dgm:cxnLst>
    <dgm:cxn modelId="{7A1DFC18-83E1-43D2-8933-CBE14285BEFA}" srcId="{14FC0E74-1001-4331-AD30-4D7A16C9296C}" destId="{86D304BE-0433-477D-9307-169BFEFE5762}" srcOrd="2" destOrd="0" parTransId="{9749CF1B-8583-49BA-9814-40B1F54BF37F}" sibTransId="{961C9A86-D459-4BB4-9310-44982DE1FA7C}"/>
    <dgm:cxn modelId="{14B1161B-D2F0-4CAA-8898-1C2FF9FA9B20}" srcId="{14FC0E74-1001-4331-AD30-4D7A16C9296C}" destId="{3C9C7ED5-B9D3-4FDB-920C-7F013C04B62C}" srcOrd="3" destOrd="0" parTransId="{9E235E63-EA75-44D3-A762-2099F7313520}" sibTransId="{7A90C947-FD9B-439F-A250-C42CE782F7D2}"/>
    <dgm:cxn modelId="{2C0DE02D-EAE7-4BBE-9461-296B5AACCC1A}" srcId="{14FC0E74-1001-4331-AD30-4D7A16C9296C}" destId="{CB57DB15-7AD1-4A1B-9945-067BBFB0EEDD}" srcOrd="0" destOrd="0" parTransId="{262BDA81-E5E8-4BDC-BA34-1CCA6B6509DD}" sibTransId="{86AAA0E2-6EBE-4ACF-9D91-2E623F38199A}"/>
    <dgm:cxn modelId="{0B389636-EDB3-4360-93B0-10D3C528DF10}" type="presOf" srcId="{CB57DB15-7AD1-4A1B-9945-067BBFB0EEDD}" destId="{F3834DCA-85F3-45D7-BE89-A8139EB0C023}" srcOrd="0" destOrd="0" presId="urn:microsoft.com/office/officeart/2005/8/layout/matrix2"/>
    <dgm:cxn modelId="{EBB1BC87-A4AC-43BC-806E-D9A2442EAEAE}" type="presOf" srcId="{3C9C7ED5-B9D3-4FDB-920C-7F013C04B62C}" destId="{C5A5561C-1B5A-4F51-A7C9-4FB8E7690F9C}" srcOrd="0" destOrd="0" presId="urn:microsoft.com/office/officeart/2005/8/layout/matrix2"/>
    <dgm:cxn modelId="{E4D66ACA-E86C-4E2B-9B58-83E08A711E0E}" srcId="{14FC0E74-1001-4331-AD30-4D7A16C9296C}" destId="{7C4C919E-7A49-422A-917A-6C46B615B051}" srcOrd="1" destOrd="0" parTransId="{83E2717A-C1C2-4712-A538-0E9631A719D5}" sibTransId="{CA7EE5FA-E0AA-41AF-BD0D-C7F34534D469}"/>
    <dgm:cxn modelId="{874CEBCA-2F83-414B-AB8D-7B623086490E}" type="presOf" srcId="{14FC0E74-1001-4331-AD30-4D7A16C9296C}" destId="{7952EB76-3BA3-4EA1-90F2-4F495BD681AE}" srcOrd="0" destOrd="0" presId="urn:microsoft.com/office/officeart/2005/8/layout/matrix2"/>
    <dgm:cxn modelId="{5B30F6D3-C78D-4847-8901-0713E1DAC1CA}" type="presOf" srcId="{86D304BE-0433-477D-9307-169BFEFE5762}" destId="{D66B9340-EB8D-43C9-9ACD-CDA2E4605C60}" srcOrd="0" destOrd="0" presId="urn:microsoft.com/office/officeart/2005/8/layout/matrix2"/>
    <dgm:cxn modelId="{013BE8EC-8341-47B8-B31C-F5A709476633}" type="presOf" srcId="{7C4C919E-7A49-422A-917A-6C46B615B051}" destId="{409513D8-63A9-4E20-92C9-2FB398C921E3}" srcOrd="0" destOrd="0" presId="urn:microsoft.com/office/officeart/2005/8/layout/matrix2"/>
    <dgm:cxn modelId="{446167DD-D3CB-4E05-B4D1-75EFA806CBB1}" type="presParOf" srcId="{7952EB76-3BA3-4EA1-90F2-4F495BD681AE}" destId="{34FD3099-6B4D-4FA7-81F9-AF8581F50B98}" srcOrd="0" destOrd="0" presId="urn:microsoft.com/office/officeart/2005/8/layout/matrix2"/>
    <dgm:cxn modelId="{E3C3D884-9D73-44F1-9BDC-D07C9B917119}" type="presParOf" srcId="{7952EB76-3BA3-4EA1-90F2-4F495BD681AE}" destId="{F3834DCA-85F3-45D7-BE89-A8139EB0C023}" srcOrd="1" destOrd="0" presId="urn:microsoft.com/office/officeart/2005/8/layout/matrix2"/>
    <dgm:cxn modelId="{99375770-D69E-4C50-83EE-FF8001EF0140}" type="presParOf" srcId="{7952EB76-3BA3-4EA1-90F2-4F495BD681AE}" destId="{409513D8-63A9-4E20-92C9-2FB398C921E3}" srcOrd="2" destOrd="0" presId="urn:microsoft.com/office/officeart/2005/8/layout/matrix2"/>
    <dgm:cxn modelId="{A5918232-1C06-44A4-BB1F-90D796E75752}" type="presParOf" srcId="{7952EB76-3BA3-4EA1-90F2-4F495BD681AE}" destId="{D66B9340-EB8D-43C9-9ACD-CDA2E4605C60}" srcOrd="3" destOrd="0" presId="urn:microsoft.com/office/officeart/2005/8/layout/matrix2"/>
    <dgm:cxn modelId="{F1DF4EDC-64B9-4AAC-A5F8-909B48D7895B}" type="presParOf" srcId="{7952EB76-3BA3-4EA1-90F2-4F495BD681AE}" destId="{C5A5561C-1B5A-4F51-A7C9-4FB8E7690F9C}" srcOrd="4" destOrd="0" presId="urn:microsoft.com/office/officeart/2005/8/layout/matrix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D741B4-7C23-4B53-A6E8-69796673A561}" type="doc">
      <dgm:prSet loTypeId="urn:microsoft.com/office/officeart/2005/8/layout/vList6" loCatId="process" qsTypeId="urn:microsoft.com/office/officeart/2005/8/quickstyle/simple2" qsCatId="simple" csTypeId="urn:microsoft.com/office/officeart/2005/8/colors/accent0_3" csCatId="mainScheme" phldr="1"/>
      <dgm:spPr/>
      <dgm:t>
        <a:bodyPr/>
        <a:lstStyle/>
        <a:p>
          <a:endParaRPr lang="en-GB"/>
        </a:p>
      </dgm:t>
    </dgm:pt>
    <dgm:pt modelId="{26781080-3D9D-4AF6-898F-5CD835632BF0}">
      <dgm:prSet phldrT="[Text]" phldr="0"/>
      <dgm:spPr/>
      <dgm:t>
        <a:bodyPr/>
        <a:lstStyle/>
        <a:p>
          <a:r>
            <a:rPr lang="en-GB" dirty="0">
              <a:latin typeface="Calibri Light" panose="020F0302020204030204"/>
            </a:rPr>
            <a:t>OSeMOSYS</a:t>
          </a:r>
          <a:endParaRPr lang="en-GB" dirty="0"/>
        </a:p>
      </dgm:t>
    </dgm:pt>
    <dgm:pt modelId="{EAC124D7-35F5-4F5A-AD43-A91ABAC0FADE}" type="parTrans" cxnId="{426868C6-4E1B-4606-BB0C-949178532F27}">
      <dgm:prSet/>
      <dgm:spPr/>
      <dgm:t>
        <a:bodyPr/>
        <a:lstStyle/>
        <a:p>
          <a:endParaRPr lang="en-GB"/>
        </a:p>
      </dgm:t>
    </dgm:pt>
    <dgm:pt modelId="{96C22E2B-3DB5-4250-BCDC-ED7C3B90C0C0}" type="sibTrans" cxnId="{426868C6-4E1B-4606-BB0C-949178532F27}">
      <dgm:prSet/>
      <dgm:spPr/>
      <dgm:t>
        <a:bodyPr/>
        <a:lstStyle/>
        <a:p>
          <a:endParaRPr lang="en-GB"/>
        </a:p>
      </dgm:t>
    </dgm:pt>
    <dgm:pt modelId="{1C42BBBA-BD3A-477A-8925-C18F49A4531F}">
      <dgm:prSet phldrT="[Text]" phldr="0"/>
      <dgm:spPr/>
      <dgm:t>
        <a:bodyPr/>
        <a:lstStyle/>
        <a:p>
          <a:pPr rtl="0"/>
          <a:r>
            <a:rPr lang="en-GB" dirty="0">
              <a:latin typeface="Calibri Light" panose="020F0302020204030204"/>
            </a:rPr>
            <a:t>Sistema de modelagem de energia de código aberto</a:t>
          </a:r>
          <a:endParaRPr lang="en-GB" dirty="0"/>
        </a:p>
      </dgm:t>
    </dgm:pt>
    <dgm:pt modelId="{8E3CD7E9-229C-4064-BBBA-8FC01B7DDC58}" type="sibTrans" cxnId="{A5BDDBAB-4A64-49F7-A340-587A669EE95F}">
      <dgm:prSet/>
      <dgm:spPr/>
      <dgm:t>
        <a:bodyPr/>
        <a:lstStyle/>
        <a:p>
          <a:endParaRPr lang="en-GB"/>
        </a:p>
      </dgm:t>
    </dgm:pt>
    <dgm:pt modelId="{83597B38-BE97-48D4-8D33-3156673705CE}" type="parTrans" cxnId="{A5BDDBAB-4A64-49F7-A340-587A669EE95F}">
      <dgm:prSet/>
      <dgm:spPr/>
      <dgm:t>
        <a:bodyPr/>
        <a:lstStyle/>
        <a:p>
          <a:endParaRPr lang="en-GB"/>
        </a:p>
      </dgm:t>
    </dgm:pt>
    <dgm:pt modelId="{7DD5214F-EC5F-4AAF-9DDF-CB276F86A674}">
      <dgm:prSet phldrT="[Text]" phldr="0"/>
      <dgm:spPr/>
      <dgm:t>
        <a:bodyPr/>
        <a:lstStyle/>
        <a:p>
          <a:pPr rtl="0"/>
          <a:r>
            <a:rPr lang="en-GB">
              <a:latin typeface="Calibri Light" panose="020F0302020204030204"/>
            </a:rPr>
            <a:t>Planejamento de expansão de capacidade</a:t>
          </a:r>
          <a:endParaRPr lang="en-GB"/>
        </a:p>
      </dgm:t>
    </dgm:pt>
    <dgm:pt modelId="{0A21F158-2AB7-491A-A4AC-95B5A9D0B21A}" type="sibTrans" cxnId="{8F213E04-F2CA-4656-8AF8-EEF077BA584C}">
      <dgm:prSet/>
      <dgm:spPr/>
      <dgm:t>
        <a:bodyPr/>
        <a:lstStyle/>
        <a:p>
          <a:endParaRPr lang="en-GB"/>
        </a:p>
      </dgm:t>
    </dgm:pt>
    <dgm:pt modelId="{40F6BC29-AC8B-4E24-8B9D-BF8E0421CCB7}" type="parTrans" cxnId="{8F213E04-F2CA-4656-8AF8-EEF077BA584C}">
      <dgm:prSet/>
      <dgm:spPr/>
      <dgm:t>
        <a:bodyPr/>
        <a:lstStyle/>
        <a:p>
          <a:endParaRPr lang="en-GB"/>
        </a:p>
      </dgm:t>
    </dgm:pt>
    <dgm:pt modelId="{63FA3D40-7ACF-4A3B-80EE-05E3D477F38A}" type="pres">
      <dgm:prSet presAssocID="{5FD741B4-7C23-4B53-A6E8-69796673A561}" presName="Name0" presStyleCnt="0">
        <dgm:presLayoutVars>
          <dgm:dir/>
          <dgm:animLvl val="lvl"/>
          <dgm:resizeHandles/>
        </dgm:presLayoutVars>
      </dgm:prSet>
      <dgm:spPr/>
    </dgm:pt>
    <dgm:pt modelId="{DAED1D13-A00F-414C-9D7E-CBA0FC7837A9}" type="pres">
      <dgm:prSet presAssocID="{26781080-3D9D-4AF6-898F-5CD835632BF0}" presName="linNode" presStyleCnt="0"/>
      <dgm:spPr/>
    </dgm:pt>
    <dgm:pt modelId="{19FA7A5A-1B3E-4EC4-8BF7-062AA4160233}" type="pres">
      <dgm:prSet presAssocID="{26781080-3D9D-4AF6-898F-5CD835632BF0}" presName="parentShp" presStyleLbl="node1" presStyleIdx="0" presStyleCnt="1">
        <dgm:presLayoutVars>
          <dgm:bulletEnabled val="1"/>
        </dgm:presLayoutVars>
      </dgm:prSet>
      <dgm:spPr/>
    </dgm:pt>
    <dgm:pt modelId="{FF323B80-9818-4B42-92D6-B4CA9A939ED2}" type="pres">
      <dgm:prSet presAssocID="{26781080-3D9D-4AF6-898F-5CD835632BF0}" presName="childShp" presStyleLbl="bgAccFollowNode1" presStyleIdx="0" presStyleCnt="1">
        <dgm:presLayoutVars>
          <dgm:bulletEnabled val="1"/>
        </dgm:presLayoutVars>
      </dgm:prSet>
      <dgm:spPr/>
    </dgm:pt>
  </dgm:ptLst>
  <dgm:cxnLst>
    <dgm:cxn modelId="{8F213E04-F2CA-4656-8AF8-EEF077BA584C}" srcId="{26781080-3D9D-4AF6-898F-5CD835632BF0}" destId="{7DD5214F-EC5F-4AAF-9DDF-CB276F86A674}" srcOrd="1" destOrd="0" parTransId="{40F6BC29-AC8B-4E24-8B9D-BF8E0421CCB7}" sibTransId="{0A21F158-2AB7-491A-A4AC-95B5A9D0B21A}"/>
    <dgm:cxn modelId="{9D0B116E-8D20-4BDC-9126-959534D9A61A}" type="presOf" srcId="{7DD5214F-EC5F-4AAF-9DDF-CB276F86A674}" destId="{FF323B80-9818-4B42-92D6-B4CA9A939ED2}" srcOrd="0" destOrd="1" presId="urn:microsoft.com/office/officeart/2005/8/layout/vList6"/>
    <dgm:cxn modelId="{8AA4958D-6414-4D71-B3EE-076521068DF5}" type="presOf" srcId="{5FD741B4-7C23-4B53-A6E8-69796673A561}" destId="{63FA3D40-7ACF-4A3B-80EE-05E3D477F38A}" srcOrd="0" destOrd="0" presId="urn:microsoft.com/office/officeart/2005/8/layout/vList6"/>
    <dgm:cxn modelId="{A5BDDBAB-4A64-49F7-A340-587A669EE95F}" srcId="{26781080-3D9D-4AF6-898F-5CD835632BF0}" destId="{1C42BBBA-BD3A-477A-8925-C18F49A4531F}" srcOrd="0" destOrd="0" parTransId="{83597B38-BE97-48D4-8D33-3156673705CE}" sibTransId="{8E3CD7E9-229C-4064-BBBA-8FC01B7DDC58}"/>
    <dgm:cxn modelId="{426868C6-4E1B-4606-BB0C-949178532F27}" srcId="{5FD741B4-7C23-4B53-A6E8-69796673A561}" destId="{26781080-3D9D-4AF6-898F-5CD835632BF0}" srcOrd="0" destOrd="0" parTransId="{EAC124D7-35F5-4F5A-AD43-A91ABAC0FADE}" sibTransId="{96C22E2B-3DB5-4250-BCDC-ED7C3B90C0C0}"/>
    <dgm:cxn modelId="{32E9E4D1-C8FC-4C27-86B0-F4E7C33B805D}" type="presOf" srcId="{1C42BBBA-BD3A-477A-8925-C18F49A4531F}" destId="{FF323B80-9818-4B42-92D6-B4CA9A939ED2}" srcOrd="0" destOrd="0" presId="urn:microsoft.com/office/officeart/2005/8/layout/vList6"/>
    <dgm:cxn modelId="{C66B54FF-9048-4D82-9510-9FEB2C051430}" type="presOf" srcId="{26781080-3D9D-4AF6-898F-5CD835632BF0}" destId="{19FA7A5A-1B3E-4EC4-8BF7-062AA4160233}" srcOrd="0" destOrd="0" presId="urn:microsoft.com/office/officeart/2005/8/layout/vList6"/>
    <dgm:cxn modelId="{CC24638C-BE0B-4906-A4E8-92ED805CECAA}" type="presParOf" srcId="{63FA3D40-7ACF-4A3B-80EE-05E3D477F38A}" destId="{DAED1D13-A00F-414C-9D7E-CBA0FC7837A9}" srcOrd="0" destOrd="0" presId="urn:microsoft.com/office/officeart/2005/8/layout/vList6"/>
    <dgm:cxn modelId="{B905257F-72ED-4494-B1EB-50F2639870D3}" type="presParOf" srcId="{DAED1D13-A00F-414C-9D7E-CBA0FC7837A9}" destId="{19FA7A5A-1B3E-4EC4-8BF7-062AA4160233}" srcOrd="0" destOrd="0" presId="urn:microsoft.com/office/officeart/2005/8/layout/vList6"/>
    <dgm:cxn modelId="{66C9C98D-071A-4F23-AD1A-1F5751A1241A}" type="presParOf" srcId="{DAED1D13-A00F-414C-9D7E-CBA0FC7837A9}" destId="{FF323B80-9818-4B42-92D6-B4CA9A939ED2}" srcOrd="1" destOrd="0" presId="urn:microsoft.com/office/officeart/2005/8/layout/v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B31BFC-3602-4FC8-96DC-65BF1A1B17BC}">
      <dsp:nvSpPr>
        <dsp:cNvPr id="0" name=""/>
        <dsp:cNvSpPr/>
      </dsp:nvSpPr>
      <dsp:spPr>
        <a:xfrm>
          <a:off x="0" y="306337"/>
          <a:ext cx="3400945" cy="20405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CO" sz="3200" kern="1200" dirty="0" err="1"/>
            <a:t>Segurança </a:t>
          </a:r>
          <a:r>
            <a:rPr lang="es-CO" sz="3200" kern="1200" dirty="0"/>
            <a:t>energética</a:t>
          </a:r>
        </a:p>
      </dsp:txBody>
      <dsp:txXfrm>
        <a:off x="0" y="306337"/>
        <a:ext cx="3400945" cy="2040567"/>
      </dsp:txXfrm>
    </dsp:sp>
    <dsp:sp modelId="{B7A61026-3E66-4C77-8102-BC4BE3676A4C}">
      <dsp:nvSpPr>
        <dsp:cNvPr id="0" name=""/>
        <dsp:cNvSpPr/>
      </dsp:nvSpPr>
      <dsp:spPr>
        <a:xfrm>
          <a:off x="3741039" y="306337"/>
          <a:ext cx="3400945" cy="20405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CO" sz="3200" kern="1200" dirty="0" err="1"/>
            <a:t>Sustentabilidade ambiental</a:t>
          </a:r>
          <a:endParaRPr lang="es-CO" sz="3200" kern="1200" dirty="0"/>
        </a:p>
      </dsp:txBody>
      <dsp:txXfrm>
        <a:off x="3741039" y="306337"/>
        <a:ext cx="3400945" cy="2040567"/>
      </dsp:txXfrm>
    </dsp:sp>
    <dsp:sp modelId="{94C6991D-13DE-4AAD-B4A0-27C5523D7130}">
      <dsp:nvSpPr>
        <dsp:cNvPr id="0" name=""/>
        <dsp:cNvSpPr/>
      </dsp:nvSpPr>
      <dsp:spPr>
        <a:xfrm>
          <a:off x="7482079" y="306337"/>
          <a:ext cx="3400945" cy="20405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CO" sz="3200" kern="1200" dirty="0"/>
            <a:t>Preço acessível e </a:t>
          </a:r>
          <a:r>
            <a:rPr lang="es-CO" sz="3200" kern="1200" dirty="0" err="1"/>
            <a:t>acessibilidade</a:t>
          </a:r>
          <a:endParaRPr lang="es-CO" sz="3200" kern="1200" dirty="0"/>
        </a:p>
      </dsp:txBody>
      <dsp:txXfrm>
        <a:off x="7482079" y="306337"/>
        <a:ext cx="3400945" cy="2040567"/>
      </dsp:txXfrm>
    </dsp:sp>
    <dsp:sp modelId="{48537E15-5BAC-451C-8ADF-DDF895CBE765}">
      <dsp:nvSpPr>
        <dsp:cNvPr id="0" name=""/>
        <dsp:cNvSpPr/>
      </dsp:nvSpPr>
      <dsp:spPr>
        <a:xfrm>
          <a:off x="1870519" y="2686999"/>
          <a:ext cx="3400945" cy="20405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CO" sz="3200" kern="1200" dirty="0" err="1"/>
            <a:t>Desenvolvimento socioeconômico</a:t>
          </a:r>
          <a:endParaRPr lang="es-CO" sz="3200" kern="1200" dirty="0"/>
        </a:p>
      </dsp:txBody>
      <dsp:txXfrm>
        <a:off x="1870519" y="2686999"/>
        <a:ext cx="3400945" cy="2040567"/>
      </dsp:txXfrm>
    </dsp:sp>
    <dsp:sp modelId="{E65A3525-9B10-4913-B8FD-101C88C4A6BE}">
      <dsp:nvSpPr>
        <dsp:cNvPr id="0" name=""/>
        <dsp:cNvSpPr/>
      </dsp:nvSpPr>
      <dsp:spPr>
        <a:xfrm>
          <a:off x="5611559" y="2686999"/>
          <a:ext cx="3400945" cy="20405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CO" sz="3200" kern="1200" dirty="0" err="1"/>
            <a:t>Resiliência </a:t>
          </a:r>
          <a:r>
            <a:rPr lang="es-CO" sz="3200" kern="1200" dirty="0"/>
            <a:t>energética</a:t>
          </a:r>
        </a:p>
      </dsp:txBody>
      <dsp:txXfrm>
        <a:off x="5611559" y="2686999"/>
        <a:ext cx="3400945" cy="20405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2D3C28-3FB7-4F94-9367-47A237CB978A}">
      <dsp:nvSpPr>
        <dsp:cNvPr id="0" name=""/>
        <dsp:cNvSpPr/>
      </dsp:nvSpPr>
      <dsp:spPr>
        <a:xfrm>
          <a:off x="8068517" y="2781499"/>
          <a:ext cx="91440" cy="517947"/>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39254D56-C6BB-41C8-BFB2-63BA8C41612D}">
      <dsp:nvSpPr>
        <dsp:cNvPr id="0" name=""/>
        <dsp:cNvSpPr/>
      </dsp:nvSpPr>
      <dsp:spPr>
        <a:xfrm>
          <a:off x="4849237" y="1132674"/>
          <a:ext cx="3264999" cy="517947"/>
        </a:xfrm>
        <a:custGeom>
          <a:avLst/>
          <a:gdLst/>
          <a:ahLst/>
          <a:cxnLst/>
          <a:rect l="0" t="0" r="0" b="0"/>
          <a:pathLst>
            <a:path>
              <a:moveTo>
                <a:pt x="0" y="0"/>
              </a:moveTo>
              <a:lnTo>
                <a:pt x="0" y="375307"/>
              </a:lnTo>
              <a:lnTo>
                <a:pt x="3471664" y="375307"/>
              </a:lnTo>
              <a:lnTo>
                <a:pt x="3471664" y="550732"/>
              </a:lnTo>
            </a:path>
          </a:pathLst>
        </a:custGeom>
        <a:noFill/>
        <a:ln w="12700" cap="flat" cmpd="sng" algn="ctr">
          <a:solidFill>
            <a:srgbClr val="70AD47">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D687894E-1242-47DB-8C4F-5397A54191CE}">
      <dsp:nvSpPr>
        <dsp:cNvPr id="0" name=""/>
        <dsp:cNvSpPr/>
      </dsp:nvSpPr>
      <dsp:spPr>
        <a:xfrm>
          <a:off x="5891850" y="2781499"/>
          <a:ext cx="91440" cy="517947"/>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F540221-3DDD-465F-8633-2675CA1029B3}">
      <dsp:nvSpPr>
        <dsp:cNvPr id="0" name=""/>
        <dsp:cNvSpPr/>
      </dsp:nvSpPr>
      <dsp:spPr>
        <a:xfrm>
          <a:off x="4849237" y="1132674"/>
          <a:ext cx="1088333" cy="517947"/>
        </a:xfrm>
        <a:custGeom>
          <a:avLst/>
          <a:gdLst/>
          <a:ahLst/>
          <a:cxnLst/>
          <a:rect l="0" t="0" r="0" b="0"/>
          <a:pathLst>
            <a:path>
              <a:moveTo>
                <a:pt x="0" y="0"/>
              </a:moveTo>
              <a:lnTo>
                <a:pt x="0" y="375307"/>
              </a:lnTo>
              <a:lnTo>
                <a:pt x="1157221" y="375307"/>
              </a:lnTo>
              <a:lnTo>
                <a:pt x="1157221" y="550732"/>
              </a:lnTo>
            </a:path>
          </a:pathLst>
        </a:custGeom>
        <a:noFill/>
        <a:ln w="12700" cap="flat" cmpd="sng" algn="ctr">
          <a:solidFill>
            <a:srgbClr val="70AD47">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C2D05AA-9C39-4D9A-9A05-246EB615210C}">
      <dsp:nvSpPr>
        <dsp:cNvPr id="0" name=""/>
        <dsp:cNvSpPr/>
      </dsp:nvSpPr>
      <dsp:spPr>
        <a:xfrm>
          <a:off x="3715184" y="2781499"/>
          <a:ext cx="91440" cy="517947"/>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D40FB12C-C9E3-41FF-9E7C-93826B19FDDD}">
      <dsp:nvSpPr>
        <dsp:cNvPr id="0" name=""/>
        <dsp:cNvSpPr/>
      </dsp:nvSpPr>
      <dsp:spPr>
        <a:xfrm>
          <a:off x="3760904" y="1132674"/>
          <a:ext cx="1088333" cy="517947"/>
        </a:xfrm>
        <a:custGeom>
          <a:avLst/>
          <a:gdLst/>
          <a:ahLst/>
          <a:cxnLst/>
          <a:rect l="0" t="0" r="0" b="0"/>
          <a:pathLst>
            <a:path>
              <a:moveTo>
                <a:pt x="1157221" y="0"/>
              </a:moveTo>
              <a:lnTo>
                <a:pt x="1157221" y="375307"/>
              </a:lnTo>
              <a:lnTo>
                <a:pt x="0" y="375307"/>
              </a:lnTo>
              <a:lnTo>
                <a:pt x="0" y="550732"/>
              </a:lnTo>
            </a:path>
          </a:pathLst>
        </a:custGeom>
        <a:noFill/>
        <a:ln w="12700" cap="flat" cmpd="sng" algn="ctr">
          <a:solidFill>
            <a:srgbClr val="70AD47">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C5B3B03D-538D-478C-8E0C-1CEB8BEAF018}">
      <dsp:nvSpPr>
        <dsp:cNvPr id="0" name=""/>
        <dsp:cNvSpPr/>
      </dsp:nvSpPr>
      <dsp:spPr>
        <a:xfrm>
          <a:off x="1538518" y="2781499"/>
          <a:ext cx="91440" cy="517947"/>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8941550D-8D5F-43B7-891A-B08CEDD30072}">
      <dsp:nvSpPr>
        <dsp:cNvPr id="0" name=""/>
        <dsp:cNvSpPr/>
      </dsp:nvSpPr>
      <dsp:spPr>
        <a:xfrm>
          <a:off x="1584238" y="1132674"/>
          <a:ext cx="3264999" cy="517947"/>
        </a:xfrm>
        <a:custGeom>
          <a:avLst/>
          <a:gdLst/>
          <a:ahLst/>
          <a:cxnLst/>
          <a:rect l="0" t="0" r="0" b="0"/>
          <a:pathLst>
            <a:path>
              <a:moveTo>
                <a:pt x="3471664" y="0"/>
              </a:moveTo>
              <a:lnTo>
                <a:pt x="3471664" y="375307"/>
              </a:lnTo>
              <a:lnTo>
                <a:pt x="0" y="375307"/>
              </a:lnTo>
              <a:lnTo>
                <a:pt x="0" y="550732"/>
              </a:lnTo>
            </a:path>
          </a:pathLst>
        </a:custGeom>
        <a:noFill/>
        <a:ln w="12700" cap="flat" cmpd="sng" algn="ctr">
          <a:solidFill>
            <a:srgbClr val="70AD47">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54E35E6-7199-445B-9557-C4A363E6442F}">
      <dsp:nvSpPr>
        <dsp:cNvPr id="0" name=""/>
        <dsp:cNvSpPr/>
      </dsp:nvSpPr>
      <dsp:spPr>
        <a:xfrm>
          <a:off x="3332072" y="1797"/>
          <a:ext cx="3034330" cy="1130877"/>
        </a:xfrm>
        <a:prstGeom prst="roundRect">
          <a:avLst>
            <a:gd name="adj" fmla="val 1000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730637-C722-4BF5-9BD8-F79E0B78C06F}">
      <dsp:nvSpPr>
        <dsp:cNvPr id="0" name=""/>
        <dsp:cNvSpPr/>
      </dsp:nvSpPr>
      <dsp:spPr>
        <a:xfrm>
          <a:off x="3529951" y="189782"/>
          <a:ext cx="3034330"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FFC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Modelos de sistemas energéticos</a:t>
          </a:r>
          <a:endPar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3563073" y="222904"/>
        <a:ext cx="2968086" cy="1064633"/>
      </dsp:txXfrm>
    </dsp:sp>
    <dsp:sp modelId="{1E7EA846-9C61-4F79-8C6A-D0C5DD592890}">
      <dsp:nvSpPr>
        <dsp:cNvPr id="0" name=""/>
        <dsp:cNvSpPr/>
      </dsp:nvSpPr>
      <dsp:spPr>
        <a:xfrm>
          <a:off x="693783" y="1650622"/>
          <a:ext cx="1780908" cy="1130877"/>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BC3C11-7B68-40EE-AB46-2A703FAF0FD3}">
      <dsp:nvSpPr>
        <dsp:cNvPr id="0" name=""/>
        <dsp:cNvSpPr/>
      </dsp:nvSpPr>
      <dsp:spPr>
        <a:xfrm>
          <a:off x="891662" y="1838607"/>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Modelos de otimização</a:t>
          </a:r>
          <a:endPar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924784" y="1871729"/>
        <a:ext cx="1714664" cy="1064633"/>
      </dsp:txXfrm>
    </dsp:sp>
    <dsp:sp modelId="{D4AEC739-4F0C-44B0-B30F-2ABAE4E21A76}">
      <dsp:nvSpPr>
        <dsp:cNvPr id="0" name=""/>
        <dsp:cNvSpPr/>
      </dsp:nvSpPr>
      <dsp:spPr>
        <a:xfrm>
          <a:off x="693783" y="3299447"/>
          <a:ext cx="1780908" cy="1130877"/>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986D7C-2A92-41FC-A72E-451E6A8D3DAF}">
      <dsp:nvSpPr>
        <dsp:cNvPr id="0" name=""/>
        <dsp:cNvSpPr/>
      </dsp:nvSpPr>
      <dsp:spPr>
        <a:xfrm>
          <a:off x="891662" y="3487432"/>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Cenários </a:t>
          </a:r>
          <a:r>
            <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normativos</a:t>
          </a:r>
        </a:p>
      </dsp:txBody>
      <dsp:txXfrm>
        <a:off x="924784" y="3520554"/>
        <a:ext cx="1714664" cy="1064633"/>
      </dsp:txXfrm>
    </dsp:sp>
    <dsp:sp modelId="{402BF4BE-FCCF-4050-A4AA-6146B4A269B0}">
      <dsp:nvSpPr>
        <dsp:cNvPr id="0" name=""/>
        <dsp:cNvSpPr/>
      </dsp:nvSpPr>
      <dsp:spPr>
        <a:xfrm>
          <a:off x="2870450" y="1650622"/>
          <a:ext cx="1780908" cy="1130877"/>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F0D3A4-13FD-436C-8820-9D34A6FE3078}">
      <dsp:nvSpPr>
        <dsp:cNvPr id="0" name=""/>
        <dsp:cNvSpPr/>
      </dsp:nvSpPr>
      <dsp:spPr>
        <a:xfrm>
          <a:off x="3068328" y="1838607"/>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Modelos de simulação</a:t>
          </a:r>
          <a:endPar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3101450" y="1871729"/>
        <a:ext cx="1714664" cy="1064633"/>
      </dsp:txXfrm>
    </dsp:sp>
    <dsp:sp modelId="{63B01A2E-D67A-4B6B-A572-28E6CDC811D8}">
      <dsp:nvSpPr>
        <dsp:cNvPr id="0" name=""/>
        <dsp:cNvSpPr/>
      </dsp:nvSpPr>
      <dsp:spPr>
        <a:xfrm>
          <a:off x="2870450" y="3299447"/>
          <a:ext cx="1780908" cy="1130877"/>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C8D08C-EE6D-49F8-83D5-1A175941F239}">
      <dsp:nvSpPr>
        <dsp:cNvPr id="0" name=""/>
        <dsp:cNvSpPr/>
      </dsp:nvSpPr>
      <dsp:spPr>
        <a:xfrm>
          <a:off x="3068328" y="3487432"/>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Previsões</a:t>
          </a:r>
          <a:r>
            <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e </a:t>
          </a: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Projeções</a:t>
          </a:r>
          <a:endPar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3101450" y="3520554"/>
        <a:ext cx="1714664" cy="1064633"/>
      </dsp:txXfrm>
    </dsp:sp>
    <dsp:sp modelId="{B4266E7C-73F9-4E13-BB78-79316B08461E}">
      <dsp:nvSpPr>
        <dsp:cNvPr id="0" name=""/>
        <dsp:cNvSpPr/>
      </dsp:nvSpPr>
      <dsp:spPr>
        <a:xfrm>
          <a:off x="5047116" y="1650622"/>
          <a:ext cx="1780908" cy="1130877"/>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81E6AD-5466-4B88-B479-D4EBDFBB8DC9}">
      <dsp:nvSpPr>
        <dsp:cNvPr id="0" name=""/>
        <dsp:cNvSpPr/>
      </dsp:nvSpPr>
      <dsp:spPr>
        <a:xfrm>
          <a:off x="5244995" y="1838607"/>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Modelos </a:t>
          </a:r>
          <a:r>
            <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do setor de </a:t>
          </a:r>
          <a:r>
            <a:rPr lang="es-ES"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energia</a:t>
          </a:r>
          <a:endPar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5278117" y="1871729"/>
        <a:ext cx="1714664" cy="1064633"/>
      </dsp:txXfrm>
    </dsp:sp>
    <dsp:sp modelId="{0CD11A34-374D-41E9-A3BC-DC508E69DA2F}">
      <dsp:nvSpPr>
        <dsp:cNvPr id="0" name=""/>
        <dsp:cNvSpPr/>
      </dsp:nvSpPr>
      <dsp:spPr>
        <a:xfrm>
          <a:off x="5047116" y="3299447"/>
          <a:ext cx="1780908" cy="1130877"/>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E770EA-45A0-4B27-8167-198D9DCB6919}">
      <dsp:nvSpPr>
        <dsp:cNvPr id="0" name=""/>
        <dsp:cNvSpPr/>
      </dsp:nvSpPr>
      <dsp:spPr>
        <a:xfrm>
          <a:off x="5244995" y="3487432"/>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Dinâmica operacional </a:t>
          </a:r>
          <a:r>
            <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Despacho</a:t>
          </a:r>
          <a:endPar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a:p>
          <a:pPr marL="0" lvl="0" indent="0" algn="ctr" defTabSz="622300">
            <a:lnSpc>
              <a:spcPct val="90000"/>
            </a:lnSpc>
            <a:spcBef>
              <a:spcPct val="0"/>
            </a:spcBef>
            <a:spcAft>
              <a:spcPct val="35000"/>
            </a:spcAft>
            <a:buNone/>
          </a:pP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Mercado de energia</a:t>
          </a:r>
          <a:endPar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5278117" y="3520554"/>
        <a:ext cx="1714664" cy="1064633"/>
      </dsp:txXfrm>
    </dsp:sp>
    <dsp:sp modelId="{1AAE8EFE-144D-47A2-96C3-A563C577C445}">
      <dsp:nvSpPr>
        <dsp:cNvPr id="0" name=""/>
        <dsp:cNvSpPr/>
      </dsp:nvSpPr>
      <dsp:spPr>
        <a:xfrm>
          <a:off x="7223782" y="1650622"/>
          <a:ext cx="1780908" cy="1130877"/>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101EEE-A00D-4E3D-9C3B-0FAC5F33F814}">
      <dsp:nvSpPr>
        <dsp:cNvPr id="0" name=""/>
        <dsp:cNvSpPr/>
      </dsp:nvSpPr>
      <dsp:spPr>
        <a:xfrm>
          <a:off x="7421661" y="1838607"/>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Avaliação qualitativa</a:t>
          </a:r>
          <a:endPar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7454783" y="1871729"/>
        <a:ext cx="1714664" cy="1064633"/>
      </dsp:txXfrm>
    </dsp:sp>
    <dsp:sp modelId="{A8E4F61E-00CA-49C3-B1A5-815A3B6FB49F}">
      <dsp:nvSpPr>
        <dsp:cNvPr id="0" name=""/>
        <dsp:cNvSpPr/>
      </dsp:nvSpPr>
      <dsp:spPr>
        <a:xfrm>
          <a:off x="7223782" y="3299447"/>
          <a:ext cx="1780908" cy="1130877"/>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A67486-2ED3-4679-9760-A24F8DBF4B1F}">
      <dsp:nvSpPr>
        <dsp:cNvPr id="0" name=""/>
        <dsp:cNvSpPr/>
      </dsp:nvSpPr>
      <dsp:spPr>
        <a:xfrm>
          <a:off x="7421661" y="3487432"/>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Avaliação analítica</a:t>
          </a:r>
          <a:endPar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a:p>
          <a:pPr marL="0" lvl="0" indent="0" algn="ctr" defTabSz="622300">
            <a:lnSpc>
              <a:spcPct val="90000"/>
            </a:lnSpc>
            <a:spcBef>
              <a:spcPct val="0"/>
            </a:spcBef>
            <a:spcAft>
              <a:spcPct val="35000"/>
            </a:spcAft>
            <a:buNone/>
          </a:pP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Raciocínio quantitativo</a:t>
          </a:r>
          <a:endPar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7454783" y="3520554"/>
        <a:ext cx="1714664" cy="10646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FD3099-6B4D-4FA7-81F9-AF8581F50B98}">
      <dsp:nvSpPr>
        <dsp:cNvPr id="0" name=""/>
        <dsp:cNvSpPr/>
      </dsp:nvSpPr>
      <dsp:spPr>
        <a:xfrm>
          <a:off x="431300" y="0"/>
          <a:ext cx="10270619" cy="4818313"/>
        </a:xfrm>
        <a:prstGeom prst="quadArrow">
          <a:avLst>
            <a:gd name="adj1" fmla="val 2000"/>
            <a:gd name="adj2" fmla="val 4000"/>
            <a:gd name="adj3" fmla="val 5000"/>
          </a:avLst>
        </a:prstGeom>
        <a:solidFill>
          <a:srgbClr val="9BBB59">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F3834DCA-85F3-45D7-BE89-A8139EB0C023}">
      <dsp:nvSpPr>
        <dsp:cNvPr id="0" name=""/>
        <dsp:cNvSpPr/>
      </dsp:nvSpPr>
      <dsp:spPr>
        <a:xfrm>
          <a:off x="560672" y="313190"/>
          <a:ext cx="4720636" cy="1927325"/>
        </a:xfrm>
        <a:prstGeom prst="roundRect">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CO" sz="2800" b="1" kern="1200" dirty="0" err="1">
              <a:solidFill>
                <a:sysClr val="window" lastClr="FFFFFF"/>
              </a:solidFill>
              <a:latin typeface="Segoe UI" panose="020B0502040204020203" pitchFamily="34" charset="0"/>
              <a:ea typeface="+mn-ea"/>
              <a:cs typeface="Segoe UI" panose="020B0502040204020203" pitchFamily="34" charset="0"/>
            </a:rPr>
            <a:t>Que tipos de tecnologias de geração </a:t>
          </a:r>
          <a:r>
            <a:rPr lang="es-CO" sz="2800" b="1" kern="1200" dirty="0">
              <a:solidFill>
                <a:sysClr val="window" lastClr="FFFFFF"/>
              </a:solidFill>
              <a:latin typeface="Segoe UI" panose="020B0502040204020203" pitchFamily="34" charset="0"/>
              <a:ea typeface="+mn-ea"/>
              <a:cs typeface="Segoe UI" panose="020B0502040204020203" pitchFamily="34" charset="0"/>
            </a:rPr>
            <a:t>são </a:t>
          </a:r>
          <a:r>
            <a:rPr lang="es-CO" sz="2800" b="1" kern="1200" dirty="0" err="1">
              <a:solidFill>
                <a:sysClr val="window" lastClr="FFFFFF"/>
              </a:solidFill>
              <a:latin typeface="Segoe UI" panose="020B0502040204020203" pitchFamily="34" charset="0"/>
              <a:ea typeface="+mn-ea"/>
              <a:cs typeface="Segoe UI" panose="020B0502040204020203" pitchFamily="34" charset="0"/>
            </a:rPr>
            <a:t>necessários</a:t>
          </a:r>
          <a:r>
            <a:rPr lang="es-CO" sz="2800" b="1" kern="1200" dirty="0">
              <a:solidFill>
                <a:sysClr val="window" lastClr="FFFFFF"/>
              </a:solidFill>
              <a:latin typeface="Segoe UI" panose="020B0502040204020203" pitchFamily="34" charset="0"/>
              <a:ea typeface="+mn-ea"/>
              <a:cs typeface="Segoe UI" panose="020B0502040204020203" pitchFamily="34" charset="0"/>
            </a:rPr>
            <a:t>?</a:t>
          </a:r>
        </a:p>
      </dsp:txBody>
      <dsp:txXfrm>
        <a:off x="654756" y="407274"/>
        <a:ext cx="4532468" cy="1739157"/>
      </dsp:txXfrm>
    </dsp:sp>
    <dsp:sp modelId="{409513D8-63A9-4E20-92C9-2FB398C921E3}">
      <dsp:nvSpPr>
        <dsp:cNvPr id="0" name=""/>
        <dsp:cNvSpPr/>
      </dsp:nvSpPr>
      <dsp:spPr>
        <a:xfrm>
          <a:off x="5886180" y="313190"/>
          <a:ext cx="4720636" cy="1927325"/>
        </a:xfrm>
        <a:prstGeom prst="roundRect">
          <a:avLst/>
        </a:prstGeom>
        <a:solidFill>
          <a:srgbClr val="9BBB59">
            <a:hueOff val="3750088"/>
            <a:satOff val="-5627"/>
            <a:lumOff val="-915"/>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ysClr val="window" lastClr="FFFFFF"/>
              </a:solidFill>
              <a:latin typeface="Segoe UI" panose="020B0502040204020203" pitchFamily="34" charset="0"/>
              <a:ea typeface="+mn-ea"/>
              <a:cs typeface="Segoe UI" panose="020B0502040204020203" pitchFamily="34" charset="0"/>
            </a:rPr>
            <a:t>Qual deve ser a capacidade da nova usina de geração?</a:t>
          </a:r>
          <a:endParaRPr lang="es-CO" sz="2700" b="1" kern="1200" dirty="0">
            <a:solidFill>
              <a:sysClr val="window" lastClr="FFFFFF"/>
            </a:solidFill>
            <a:latin typeface="Segoe UI" panose="020B0502040204020203" pitchFamily="34" charset="0"/>
            <a:ea typeface="+mn-ea"/>
            <a:cs typeface="Segoe UI" panose="020B0502040204020203" pitchFamily="34" charset="0"/>
          </a:endParaRPr>
        </a:p>
      </dsp:txBody>
      <dsp:txXfrm>
        <a:off x="5980264" y="407274"/>
        <a:ext cx="4532468" cy="1739157"/>
      </dsp:txXfrm>
    </dsp:sp>
    <dsp:sp modelId="{D66B9340-EB8D-43C9-9ACD-CDA2E4605C60}">
      <dsp:nvSpPr>
        <dsp:cNvPr id="0" name=""/>
        <dsp:cNvSpPr/>
      </dsp:nvSpPr>
      <dsp:spPr>
        <a:xfrm>
          <a:off x="560672" y="2577797"/>
          <a:ext cx="4720636" cy="1927325"/>
        </a:xfrm>
        <a:prstGeom prst="roundRect">
          <a:avLst/>
        </a:prstGeom>
        <a:solidFill>
          <a:srgbClr val="9BBB59">
            <a:hueOff val="7500176"/>
            <a:satOff val="-11253"/>
            <a:lumOff val="-183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CO" sz="2700" b="1" kern="1200" dirty="0" err="1">
              <a:solidFill>
                <a:sysClr val="window" lastClr="FFFFFF"/>
              </a:solidFill>
              <a:latin typeface="Segoe UI" panose="020B0502040204020203" pitchFamily="34" charset="0"/>
              <a:ea typeface="+mn-ea"/>
              <a:cs typeface="Segoe UI" panose="020B0502040204020203" pitchFamily="34" charset="0"/>
            </a:rPr>
            <a:t>Onde as plantas </a:t>
          </a:r>
          <a:r>
            <a:rPr lang="es-CO" sz="2700" b="1" kern="1200" dirty="0">
              <a:solidFill>
                <a:sysClr val="window" lastClr="FFFFFF"/>
              </a:solidFill>
              <a:latin typeface="Segoe UI" panose="020B0502040204020203" pitchFamily="34" charset="0"/>
              <a:ea typeface="+mn-ea"/>
              <a:cs typeface="Segoe UI" panose="020B0502040204020203" pitchFamily="34" charset="0"/>
            </a:rPr>
            <a:t>devem ser </a:t>
          </a:r>
          <a:r>
            <a:rPr lang="es-CO" sz="2700" b="1" kern="1200" dirty="0" err="1">
              <a:solidFill>
                <a:sysClr val="window" lastClr="FFFFFF"/>
              </a:solidFill>
              <a:latin typeface="Segoe UI" panose="020B0502040204020203" pitchFamily="34" charset="0"/>
              <a:ea typeface="+mn-ea"/>
              <a:cs typeface="Segoe UI" panose="020B0502040204020203" pitchFamily="34" charset="0"/>
            </a:rPr>
            <a:t>instaladas</a:t>
          </a:r>
          <a:r>
            <a:rPr lang="es-CO" sz="2700" b="1" kern="1200" dirty="0">
              <a:solidFill>
                <a:sysClr val="window" lastClr="FFFFFF"/>
              </a:solidFill>
              <a:latin typeface="Segoe UI" panose="020B0502040204020203" pitchFamily="34" charset="0"/>
              <a:ea typeface="+mn-ea"/>
              <a:cs typeface="Segoe UI" panose="020B0502040204020203" pitchFamily="34" charset="0"/>
            </a:rPr>
            <a:t>?</a:t>
          </a:r>
        </a:p>
      </dsp:txBody>
      <dsp:txXfrm>
        <a:off x="654756" y="2671881"/>
        <a:ext cx="4532468" cy="1739157"/>
      </dsp:txXfrm>
    </dsp:sp>
    <dsp:sp modelId="{C5A5561C-1B5A-4F51-A7C9-4FB8E7690F9C}">
      <dsp:nvSpPr>
        <dsp:cNvPr id="0" name=""/>
        <dsp:cNvSpPr/>
      </dsp:nvSpPr>
      <dsp:spPr>
        <a:xfrm>
          <a:off x="5886180" y="2577797"/>
          <a:ext cx="4720636" cy="1927325"/>
        </a:xfrm>
        <a:prstGeom prst="roundRect">
          <a:avLst/>
        </a:pr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ysClr val="window" lastClr="FFFFFF"/>
              </a:solidFill>
              <a:latin typeface="Segoe UI" panose="020B0502040204020203" pitchFamily="34" charset="0"/>
              <a:ea typeface="+mn-ea"/>
              <a:cs typeface="Segoe UI" panose="020B0502040204020203" pitchFamily="34" charset="0"/>
            </a:rPr>
            <a:t>Quando as plantas devem ser instaladas?</a:t>
          </a:r>
          <a:endParaRPr lang="es-CO" sz="2600" b="1" kern="1200" dirty="0">
            <a:solidFill>
              <a:sysClr val="window" lastClr="FFFFFF"/>
            </a:solidFill>
            <a:latin typeface="Segoe UI" panose="020B0502040204020203" pitchFamily="34" charset="0"/>
            <a:ea typeface="+mn-ea"/>
            <a:cs typeface="Segoe UI" panose="020B0502040204020203" pitchFamily="34" charset="0"/>
          </a:endParaRPr>
        </a:p>
      </dsp:txBody>
      <dsp:txXfrm>
        <a:off x="5980264" y="2671881"/>
        <a:ext cx="4532468" cy="17391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23B80-9818-4B42-92D6-B4CA9A939ED2}">
      <dsp:nvSpPr>
        <dsp:cNvPr id="0" name=""/>
        <dsp:cNvSpPr/>
      </dsp:nvSpPr>
      <dsp:spPr>
        <a:xfrm>
          <a:off x="3482862" y="0"/>
          <a:ext cx="5224294" cy="2899226"/>
        </a:xfrm>
        <a:prstGeom prst="rightArrow">
          <a:avLst>
            <a:gd name="adj1" fmla="val 75000"/>
            <a:gd name="adj2" fmla="val 50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15" tIns="18415" rIns="18415" bIns="18415" numCol="1" spcCol="1270" anchor="t" anchorCtr="0">
          <a:noAutofit/>
        </a:bodyPr>
        <a:lstStyle/>
        <a:p>
          <a:pPr marL="285750" lvl="1" indent="-285750" algn="l" defTabSz="1289050" rtl="0">
            <a:lnSpc>
              <a:spcPct val="90000"/>
            </a:lnSpc>
            <a:spcBef>
              <a:spcPct val="0"/>
            </a:spcBef>
            <a:spcAft>
              <a:spcPct val="15000"/>
            </a:spcAft>
            <a:buChar char="•"/>
          </a:pPr>
          <a:r>
            <a:rPr lang="en-GB" sz="2900" kern="1200" dirty="0">
              <a:latin typeface="Calibri Light" panose="020F0302020204030204"/>
            </a:rPr>
            <a:t>Sistema de modelagem de energia de código aberto</a:t>
          </a:r>
          <a:endParaRPr lang="en-GB" sz="2900" kern="1200" dirty="0"/>
        </a:p>
        <a:p>
          <a:pPr marL="285750" lvl="1" indent="-285750" algn="l" defTabSz="1289050" rtl="0">
            <a:lnSpc>
              <a:spcPct val="90000"/>
            </a:lnSpc>
            <a:spcBef>
              <a:spcPct val="0"/>
            </a:spcBef>
            <a:spcAft>
              <a:spcPct val="15000"/>
            </a:spcAft>
            <a:buChar char="•"/>
          </a:pPr>
          <a:r>
            <a:rPr lang="en-GB" sz="2900" kern="1200">
              <a:latin typeface="Calibri Light" panose="020F0302020204030204"/>
            </a:rPr>
            <a:t>Planejamento de expansão de capacidade</a:t>
          </a:r>
          <a:endParaRPr lang="en-GB" sz="2900" kern="1200"/>
        </a:p>
      </dsp:txBody>
      <dsp:txXfrm>
        <a:off x="3482862" y="362403"/>
        <a:ext cx="4137084" cy="2174420"/>
      </dsp:txXfrm>
    </dsp:sp>
    <dsp:sp modelId="{19FA7A5A-1B3E-4EC4-8BF7-062AA4160233}">
      <dsp:nvSpPr>
        <dsp:cNvPr id="0" name=""/>
        <dsp:cNvSpPr/>
      </dsp:nvSpPr>
      <dsp:spPr>
        <a:xfrm>
          <a:off x="0" y="0"/>
          <a:ext cx="3482862" cy="2899226"/>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GB" sz="4900" kern="1200" dirty="0">
              <a:latin typeface="Calibri Light" panose="020F0302020204030204"/>
            </a:rPr>
            <a:t>OSeMOSYS</a:t>
          </a:r>
          <a:endParaRPr lang="en-GB" sz="4900" kern="1200" dirty="0"/>
        </a:p>
      </dsp:txBody>
      <dsp:txXfrm>
        <a:off x="141529" y="141529"/>
        <a:ext cx="3199804" cy="261616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De acordo com o relatório Tracking S.D.G. 7, houve progresso na melhoria do acesso à eletricidade e à cozinha limpa nos últimos anos. Esse relatório afirma que o acesso à eletricidade aumentou de 83% em 2010 para 90% em 2018, enquanto o acesso à cozinha limpa aumentou de 56% para 63%. No entanto, a análise do relatório também conclui que as taxas atuais de progresso são insuficientes para atingir as metas estabelecidas pelo S.D.G. 7 até 2030. Há também regiões importantes em que o progresso tem sido mais lento. Por exemplo, a população sem acesso à eletricidade está concentrada na África Subsaariana, que tem uma taxa de acesso geral de 47%. As ferramentas de modelagem de energia podem ser usadas para apoiar a formulação de políticas para aumentar o acesso à eletricidade e à cozinha limpa de várias maneiras. Isso inclui o uso de modelagem de eletrificação geoespacial para avaliar quais soluções de acesso são mais econômicas para diferentes regiões. Também inclui o planejamento da expansão da capacidade para avaliar como o fornecimento pode ser aumentado com impactos econômicos e ambientais minimizados.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1702459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fontAlgn="base"/>
            <a:r>
              <a:rPr lang="en-US" sz="1200" b="0" i="0" u="none" strike="noStrike" kern="1200" dirty="0">
                <a:solidFill>
                  <a:schemeClr val="tx1"/>
                </a:solidFill>
                <a:effectLst/>
                <a:latin typeface="+mn-lt"/>
                <a:ea typeface="+mn-ea"/>
                <a:cs typeface="+mn-cs"/>
              </a:rPr>
              <a:t>Este gráfico mostra a parcela das demandas de eletricidade, aquecimento e transporte atendidas por energias renováveis em todo o mundo. Podemos ver que houve algum progresso no aumento da participação de renováveis nos setores de eletricidade e transporte, e também no setor de aquecimento quando o uso tradicional de biomassa é excluído. De modo geral, de acordo com o Relatório de Acompanhamento do SDG 7, a participação da energia renovável no consumo total de energia final atingiu 17,3% em 2017, em comparação com 16,3% em 2010. O maior progresso foi feito no setor de energia, o que é amplamente atribuído ao crescimento da energia solar fotovoltaica e eólica. No entanto, para alcançar o SDG 7, é necessário mais progresso, com a maioria dos cenários exigindo a descarbonização dos setores de uso final. Isso inclui a eletrificação do transporte e do aquecimento, onde o progresso tem sido relativamente lento.</a:t>
            </a:r>
            <a:r>
              <a:rPr lang="en-US" sz="1200" b="0" i="0" kern="1200" dirty="0">
                <a:solidFill>
                  <a:schemeClr val="tx1"/>
                </a:solidFill>
                <a:effectLst/>
                <a:latin typeface="+mn-lt"/>
                <a:ea typeface="+mn-ea"/>
                <a:cs typeface="+mn-cs"/>
              </a:rPr>
              <a:t> </a:t>
            </a:r>
          </a:p>
          <a:p>
            <a:pPr rtl="0" fontAlgn="base"/>
            <a:r>
              <a:rPr lang="en-US" sz="1200" b="0" i="0" u="none" strike="noStrike" kern="1200" dirty="0">
                <a:solidFill>
                  <a:schemeClr val="tx1"/>
                </a:solidFill>
                <a:effectLst/>
                <a:latin typeface="+mn-lt"/>
                <a:ea typeface="+mn-ea"/>
                <a:cs typeface="+mn-cs"/>
              </a:rPr>
              <a:t>Em relação à eficiência energética, as reduções globais na intensidade de energia primária infelizmente desaceleraram nos últimos anos, apesar de o progresso ainda ser maior do que no período anterior a 2010. A análise do Relatório de Rastreamento do SDG 7 mostra que o setor de transportes teve um aumento na melhoria da intensidade energética desde 2010, enquanto outros setores tiveram uma redução. Também há diferenças por região, com a África Subsaariana tendo a maior intensidade energética, enquanto a América Latina e o Caribe têm a menor. Para que a meta do SDG 7 de dobrar a taxa de melhoria global da eficiência energética até 2030 seja atingida, as medidas de eficiência energética devem ser priorizadas na elaboração de políticas e no planejamento de investimentos</a:t>
            </a:r>
            <a:r>
              <a:rPr lang="en-US" sz="1200" b="0" i="0" kern="1200" dirty="0">
                <a:solidFill>
                  <a:schemeClr val="tx1"/>
                </a:solidFill>
                <a:effectLst/>
                <a:latin typeface="+mn-lt"/>
                <a:ea typeface="+mn-ea"/>
                <a:cs typeface="+mn-cs"/>
              </a:rPr>
              <a:t>.</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1366474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cs typeface="Calibri"/>
              </a:rPr>
              <a:t>As metas de desenvolvimento sustentável foram projetadas para serem vistas como um grupo e muitos estudos descobriram um grande número de sinergias e compensações entre diferentes metas. É importante que essas interações sejam compreendidas para que os formuladores de políticas possam fazer planos para maximizar as sinergias e minimizar as compensações. As ferramentas de modelagem têm um papel fundamental na compreensão dessas interações, pois podem ser usadas para desenvolver cenários intersetoriais e explorar seus impactos. Há muitas ligações, muitas vezes complexas, entre os sistemas e os Objetivos de Desenvolvimento Sustentável. </a:t>
            </a:r>
            <a:endParaRPr lang="en-US" dirty="0"/>
          </a:p>
          <a:p>
            <a:endParaRPr lang="en-US" dirty="0">
              <a:cs typeface="Calibri"/>
            </a:endParaRPr>
          </a:p>
          <a:p>
            <a:r>
              <a:rPr lang="en-US" dirty="0">
                <a:cs typeface="Calibri"/>
              </a:rPr>
              <a:t>Como exemplo, vamos pensar nas ligações entre o </a:t>
            </a:r>
            <a:r>
              <a:rPr lang="en-US" dirty="0" err="1">
                <a:cs typeface="Calibri"/>
              </a:rPr>
              <a:t>sistema</a:t>
            </a:r>
            <a:r>
              <a:rPr lang="en-US" dirty="0">
                <a:cs typeface="Calibri"/>
              </a:rPr>
              <a:t> </a:t>
            </a:r>
            <a:r>
              <a:rPr lang="en-US" dirty="0" err="1">
                <a:cs typeface="Calibri"/>
              </a:rPr>
              <a:t>energético</a:t>
            </a:r>
            <a:r>
              <a:rPr lang="en-US" dirty="0">
                <a:cs typeface="Calibri"/>
              </a:rPr>
              <a:t> e as metas do S.D.G.. </a:t>
            </a:r>
            <a:r>
              <a:rPr lang="en-US" dirty="0" err="1">
                <a:cs typeface="Calibri"/>
              </a:rPr>
              <a:t>Nerini </a:t>
            </a:r>
            <a:r>
              <a:rPr lang="en-US" dirty="0">
                <a:cs typeface="Calibri"/>
              </a:rPr>
              <a:t>et al. (2018) descobriram que pelo menos 113 das 169 metas do S.D.G. exigem mudanças </a:t>
            </a:r>
            <a:r>
              <a:rPr lang="en-US" dirty="0" err="1">
                <a:cs typeface="Calibri"/>
              </a:rPr>
              <a:t>nos</a:t>
            </a:r>
            <a:r>
              <a:rPr lang="en-US" dirty="0">
                <a:cs typeface="Calibri"/>
              </a:rPr>
              <a:t> </a:t>
            </a:r>
            <a:r>
              <a:rPr lang="en-US" dirty="0" err="1">
                <a:cs typeface="Calibri"/>
              </a:rPr>
              <a:t>sistemas</a:t>
            </a:r>
            <a:r>
              <a:rPr lang="en-US" dirty="0">
                <a:cs typeface="Calibri"/>
              </a:rPr>
              <a:t> </a:t>
            </a:r>
            <a:r>
              <a:rPr lang="en-US" dirty="0" err="1">
                <a:cs typeface="Calibri"/>
              </a:rPr>
              <a:t>energéticos</a:t>
            </a:r>
            <a:r>
              <a:rPr lang="en-US" dirty="0">
                <a:cs typeface="Calibri"/>
              </a:rPr>
              <a:t>. Os exemplos incluem as metas do S.D.G. 13, que se concentram na ação contra a mudança climática, exigindo a descarbonização do sistema energético, e as metas do S.D.G. 1, que se concentram em acabar com a pobreza, exigindo a melhoria da infraestrutura energética para aumentar o acesso à energia moderna. Há muito mais sinergias e compensações que não temos tempo para explorar em mais detalhes; no entanto, está claro que os formuladores de políticas precisam entender essas interações para apoiar o progresso em direção aos S.D.Gs. </a:t>
            </a:r>
            <a:r>
              <a:rPr lang="en-US" dirty="0" err="1">
                <a:cs typeface="Calibri"/>
              </a:rPr>
              <a:t>Nerini </a:t>
            </a:r>
            <a:r>
              <a:rPr lang="en-US" dirty="0">
                <a:cs typeface="Calibri"/>
              </a:rPr>
              <a:t>et al. destacam que não podemos pensar em silos e devemos usar abordagens de planejamento integrado com uma perspectiva de longo prazo. As ferramentas de modelagem de energia são um facilitador fundamental para essas abordagens.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3518687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Um </a:t>
            </a:r>
            <a:r>
              <a:rPr lang="en-US" b="1" dirty="0"/>
              <a:t>modelo de </a:t>
            </a:r>
            <a:r>
              <a:rPr lang="en-US" b="1" dirty="0" err="1"/>
              <a:t>sistema</a:t>
            </a:r>
            <a:r>
              <a:rPr lang="en-US" b="1" dirty="0"/>
              <a:t> </a:t>
            </a:r>
            <a:r>
              <a:rPr lang="en-US" b="1" dirty="0" err="1"/>
              <a:t>energético</a:t>
            </a:r>
            <a:r>
              <a:rPr lang="en-US" b="1" dirty="0"/>
              <a:t> </a:t>
            </a:r>
            <a:r>
              <a:rPr lang="en-US" dirty="0"/>
              <a:t>é uma representação matemática de um </a:t>
            </a:r>
            <a:r>
              <a:rPr lang="en-US" dirty="0" err="1"/>
              <a:t>sistema</a:t>
            </a:r>
            <a:r>
              <a:rPr lang="en-US" dirty="0"/>
              <a:t> </a:t>
            </a:r>
            <a:r>
              <a:rPr lang="en-US" dirty="0" err="1"/>
              <a:t>energético</a:t>
            </a:r>
            <a:r>
              <a:rPr lang="en-US" dirty="0"/>
              <a:t> usado para analisar a geração, a transformação, a distribuição e o consumo de energia em várias formas, como eletricidade, calor e combustível. Esses modelos ajudam os formuladores de políticas, pesquisadores e partes interessadas do setor a entender o comportamento dos </a:t>
            </a:r>
            <a:r>
              <a:rPr lang="en-US" dirty="0" err="1"/>
              <a:t>sistemas</a:t>
            </a:r>
            <a:r>
              <a:rPr lang="en-US" dirty="0"/>
              <a:t> </a:t>
            </a:r>
            <a:r>
              <a:rPr lang="en-US" dirty="0" err="1"/>
              <a:t>energéticos</a:t>
            </a:r>
            <a:r>
              <a:rPr lang="en-US" dirty="0"/>
              <a:t> e auxiliam na tomada de decisões relacionadas ao planejamento energético, à implantação de tecnologias e ao desenvolvimento de políticas. Esses modelos podem ser categorizados em quatro grupos principais, cada um servindo a um propósito específico na análise e no gerenciamento de </a:t>
            </a:r>
            <a:r>
              <a:rPr lang="en-US" dirty="0" err="1"/>
              <a:t>sistemas</a:t>
            </a:r>
            <a:r>
              <a:rPr lang="en-US" dirty="0"/>
              <a:t> </a:t>
            </a:r>
            <a:r>
              <a:rPr lang="en-US" dirty="0" err="1"/>
              <a:t>energéticos</a:t>
            </a:r>
            <a:r>
              <a:rPr lang="en-US" dirty="0"/>
              <a:t>:</a:t>
            </a:r>
          </a:p>
          <a:p>
            <a:pPr>
              <a:buFont typeface="+mj-lt"/>
              <a:buAutoNum type="arabicPeriod"/>
            </a:pPr>
            <a:r>
              <a:rPr lang="en-US" b="1" dirty="0"/>
              <a:t>Modelos de otimização</a:t>
            </a:r>
            <a:r>
              <a:rPr lang="en-US" dirty="0"/>
              <a:t>: Esses modelos se concentram em determinar os melhores resultados ou soluções sob determinadas restrições, como minimizar os custos ou maximizar a eficiência do sistema. Normalmente, são usados para desenvolver </a:t>
            </a:r>
            <a:r>
              <a:rPr lang="en-US" b="1" dirty="0"/>
              <a:t>Cenários Normativos</a:t>
            </a:r>
            <a:r>
              <a:rPr lang="en-US" dirty="0"/>
              <a:t>, que descrevem o que deve acontecer com base em metas ou resultados futuros desejados.</a:t>
            </a:r>
          </a:p>
          <a:p>
            <a:pPr>
              <a:buFont typeface="+mj-lt"/>
              <a:buAutoNum type="arabicPeriod"/>
            </a:pPr>
            <a:r>
              <a:rPr lang="en-US" b="1" dirty="0"/>
              <a:t>Modelos de simulação</a:t>
            </a:r>
            <a:r>
              <a:rPr lang="en-US" dirty="0"/>
              <a:t>: Esses modelos são projetados para imitar o comportamento dos </a:t>
            </a:r>
            <a:r>
              <a:rPr lang="en-US" dirty="0" err="1"/>
              <a:t>sistemas</a:t>
            </a:r>
            <a:r>
              <a:rPr lang="en-US" dirty="0"/>
              <a:t> </a:t>
            </a:r>
            <a:r>
              <a:rPr lang="en-US" dirty="0" err="1"/>
              <a:t>energéticos</a:t>
            </a:r>
            <a:r>
              <a:rPr lang="en-US" dirty="0"/>
              <a:t> sob diferentes condições. Seu principal uso é na </a:t>
            </a:r>
            <a:r>
              <a:rPr lang="en-US" b="1" dirty="0"/>
              <a:t>previsão preditiva</a:t>
            </a:r>
            <a:r>
              <a:rPr lang="en-US" dirty="0"/>
              <a:t>, em que ajudam a antecipar o comportamento futuro do sistema com base em dados históricos e tendências projetadas.</a:t>
            </a:r>
          </a:p>
          <a:p>
            <a:pPr>
              <a:buFont typeface="+mj-lt"/>
              <a:buAutoNum type="arabicPeriod"/>
            </a:pPr>
            <a:r>
              <a:rPr lang="en-US" b="1" dirty="0"/>
              <a:t>Modelos do setor de energia</a:t>
            </a:r>
            <a:r>
              <a:rPr lang="en-US" dirty="0"/>
              <a:t>: Voltados especificamente para o setor elétrico, esses modelos simulam a </a:t>
            </a:r>
            <a:r>
              <a:rPr lang="en-US" b="1" dirty="0"/>
              <a:t>dinâmica operacional</a:t>
            </a:r>
            <a:r>
              <a:rPr lang="en-US" dirty="0"/>
              <a:t>, por exemplo, como a eletricidade é despachada e comercializada no mercado de energia. Eles são essenciais para a compreensão de questões operacionais de curto prazo, incluindo a otimização de despacho e a dinâmica do mercado.</a:t>
            </a:r>
          </a:p>
          <a:p>
            <a:pPr>
              <a:buFont typeface="+mj-lt"/>
              <a:buAutoNum type="arabicPeriod"/>
            </a:pPr>
            <a:r>
              <a:rPr lang="en-US" b="1" dirty="0"/>
              <a:t>Avaliação qualitativa</a:t>
            </a:r>
            <a:r>
              <a:rPr lang="en-US" dirty="0"/>
              <a:t>: Esses são modelos mais interpretativos usados para </a:t>
            </a:r>
            <a:r>
              <a:rPr lang="en-US" b="1" dirty="0"/>
              <a:t>avaliação analítica </a:t>
            </a:r>
            <a:r>
              <a:rPr lang="en-US" dirty="0"/>
              <a:t>e </a:t>
            </a:r>
            <a:r>
              <a:rPr lang="en-US" b="1" dirty="0"/>
              <a:t>raciocínio quantitativo</a:t>
            </a:r>
            <a:r>
              <a:rPr lang="en-US" dirty="0"/>
              <a:t>. Eles geralmente complementam os outros modelos oferecendo percepções que vão além dos números, abordando fatores como implicações políticas, aceitação social ou outras considerações qualitativas.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Esta figura apresenta o </a:t>
            </a:r>
            <a:r>
              <a:rPr lang="en-US" b="1" dirty="0"/>
              <a:t>pipeline de modelagem do </a:t>
            </a:r>
            <a:r>
              <a:rPr lang="en-US" b="1" dirty="0" err="1"/>
              <a:t>sistema</a:t>
            </a:r>
            <a:r>
              <a:rPr lang="en-US" b="1" dirty="0"/>
              <a:t> </a:t>
            </a:r>
            <a:r>
              <a:rPr lang="en-US" b="1" dirty="0" err="1"/>
              <a:t>energético</a:t>
            </a:r>
            <a:r>
              <a:rPr lang="en-US" dirty="0"/>
              <a:t>, ilustrando as principais etapas envolvidas na realização de uma análise abrangente do </a:t>
            </a:r>
            <a:r>
              <a:rPr lang="en-US" dirty="0" err="1"/>
              <a:t>sistema</a:t>
            </a:r>
            <a:r>
              <a:rPr lang="en-US" dirty="0"/>
              <a:t> </a:t>
            </a:r>
            <a:r>
              <a:rPr lang="en-US" dirty="0" err="1"/>
              <a:t>energético</a:t>
            </a:r>
            <a:r>
              <a:rPr lang="en-US" dirty="0"/>
              <a:t>. Em geral, o processo envolve os seguintes estágios:</a:t>
            </a:r>
          </a:p>
          <a:p>
            <a:pPr>
              <a:buFont typeface="+mj-lt"/>
              <a:buAutoNum type="arabicPeriod"/>
            </a:pPr>
            <a:r>
              <a:rPr lang="en-US" b="1" dirty="0"/>
              <a:t>Formular perguntas sobre políticas ou pesquisas</a:t>
            </a:r>
            <a:r>
              <a:rPr lang="en-US" dirty="0"/>
              <a:t>: A primeira etapa envolve a definição das metas e dos objetivos da análise. Isso pode incluir a identificação de questões políticas específicas ou objetivos de pesquisa, como a investigação da integração de energia renovável, a redução de emissões ou a melhoria da segurança energética.</a:t>
            </a:r>
          </a:p>
          <a:p>
            <a:pPr>
              <a:buFont typeface="+mj-lt"/>
              <a:buAutoNum type="arabicPeriod"/>
            </a:pPr>
            <a:r>
              <a:rPr lang="en-US" b="1" dirty="0"/>
              <a:t>Defina os limites </a:t>
            </a:r>
            <a:r>
              <a:rPr lang="en-US" b="1" dirty="0" err="1"/>
              <a:t>espaço-temporais</a:t>
            </a:r>
            <a:r>
              <a:rPr lang="en-US" dirty="0"/>
              <a:t>: Depois de definir as perguntas de pesquisa, a próxima etapa é definir o escopo geográfico (espacial) e temporal do modelo. Isso inclui a seleção da(s) região(ões) ou país(</a:t>
            </a:r>
            <a:r>
              <a:rPr lang="en-US" dirty="0" err="1"/>
              <a:t>es</a:t>
            </a:r>
            <a:r>
              <a:rPr lang="en-US" dirty="0"/>
              <a:t>) a ser(em) estudado(s), bem como o cronograma (ou seja, divisão intra-anual e número de anos).</a:t>
            </a:r>
          </a:p>
          <a:p>
            <a:pPr>
              <a:buFont typeface="+mj-lt"/>
              <a:buAutoNum type="arabicPeriod"/>
            </a:pPr>
            <a:r>
              <a:rPr lang="en-US" b="1" dirty="0"/>
              <a:t>Considerar os recursos do modelo</a:t>
            </a:r>
            <a:r>
              <a:rPr lang="en-US" dirty="0"/>
              <a:t>: Nesta etapa, são determinados os recursos e elementos necessários do modelo. Isso inclui a especificação de quais tecnologias, fontes de energia e setores (por exemplo, eletricidade, transporte) serão modelados, bem como o nível de detalhe necessário para responder às perguntas da pesquisa.</a:t>
            </a:r>
          </a:p>
          <a:p>
            <a:pPr>
              <a:buFont typeface="+mj-lt"/>
              <a:buAutoNum type="arabicPeriod"/>
            </a:pPr>
            <a:r>
              <a:rPr lang="en-US" b="1" dirty="0"/>
              <a:t>Conduzir e refinar a análise</a:t>
            </a:r>
            <a:r>
              <a:rPr lang="en-US" dirty="0"/>
              <a:t>: Esta etapa envolve a execução de simulações ou otimizações com base nos dados e na configuração do modelo. Os analistas podem refinar o modelo e realizar várias iterações para melhorar a precisão e garantir que os resultados sejam robustos e significativos.</a:t>
            </a:r>
          </a:p>
          <a:p>
            <a:pPr>
              <a:buFont typeface="+mj-lt"/>
              <a:buAutoNum type="arabicPeriod"/>
            </a:pPr>
            <a:r>
              <a:rPr lang="en-US" b="1" dirty="0"/>
              <a:t>Quantificar a incerteza</a:t>
            </a:r>
            <a:r>
              <a:rPr lang="en-US" dirty="0"/>
              <a:t>: Como os cenários futuros de energia são inerentemente incertos, esta etapa envolve a quantificação da incerteza dos resultados do modelo. Análises de sensibilidade e abordagens probabilísticas são frequentemente usadas para levar em conta variações nas suposições, como preços de combustíveis, crescimento da demanda e custos de tecnologia.</a:t>
            </a:r>
          </a:p>
          <a:p>
            <a:pPr>
              <a:buFont typeface="+mj-lt"/>
              <a:buAutoNum type="arabicPeriod"/>
            </a:pPr>
            <a:r>
              <a:rPr lang="en-US" b="1" dirty="0"/>
              <a:t>Comunicar os insights</a:t>
            </a:r>
            <a:r>
              <a:rPr lang="en-US" dirty="0"/>
              <a:t>: Por fim, os resultados da análise são comunicados aos tomadores de decisão, às partes interessadas ou ao público em geral. Isso envolve a tradução de resultados de modelos complexos em percepções acionáveis, recomendações de políticas ou outras formas de orientação para apoiar a tomada de decisões informadas.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139205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Essa figura destaca quatro resultados principais ou áreas de decisão derivadas de </a:t>
            </a:r>
            <a:r>
              <a:rPr lang="en-US" b="1" dirty="0"/>
              <a:t>modelos de </a:t>
            </a:r>
            <a:r>
              <a:rPr lang="en-US" b="1" dirty="0" err="1"/>
              <a:t>sistemas</a:t>
            </a:r>
            <a:r>
              <a:rPr lang="en-US" b="1" dirty="0"/>
              <a:t> </a:t>
            </a:r>
            <a:r>
              <a:rPr lang="en-US" b="1" dirty="0" err="1"/>
              <a:t>energéticos</a:t>
            </a:r>
            <a:r>
              <a:rPr lang="en-US" dirty="0"/>
              <a:t>. Esses resultados abordam questões essenciais para o planejamento e a otimização da infraestrutura de geração de energia:</a:t>
            </a:r>
          </a:p>
          <a:p>
            <a:pPr>
              <a:buFont typeface="+mj-lt"/>
              <a:buAutoNum type="arabicPeriod"/>
            </a:pPr>
            <a:r>
              <a:rPr lang="en-US" b="1" dirty="0"/>
              <a:t>Que tipos de tecnologias de geração são necessários? </a:t>
            </a:r>
            <a:r>
              <a:rPr lang="en-US" dirty="0"/>
              <a:t>Esse resultado ajuda a determinar quais tecnologias de geração de energia devem ser implementadas, como solar, eólica, nuclear, carvão ou gás natural. A escolha depende de fatores como disponibilidade de recursos, custo, impacto ambiental e maturidade da tecnologia.</a:t>
            </a:r>
          </a:p>
          <a:p>
            <a:pPr>
              <a:buFont typeface="+mj-lt"/>
              <a:buAutoNum type="arabicPeriod"/>
            </a:pPr>
            <a:r>
              <a:rPr lang="en-US" b="1" dirty="0"/>
              <a:t>Qual deve ser a capacidade da nova usina de geração? </a:t>
            </a:r>
            <a:r>
              <a:rPr lang="en-US" dirty="0"/>
              <a:t>Os modelos de </a:t>
            </a:r>
            <a:r>
              <a:rPr lang="en-US" dirty="0" err="1"/>
              <a:t>sistemas</a:t>
            </a:r>
            <a:r>
              <a:rPr lang="en-US" dirty="0"/>
              <a:t> </a:t>
            </a:r>
            <a:r>
              <a:rPr lang="en-US" dirty="0" err="1"/>
              <a:t>energéticos</a:t>
            </a:r>
            <a:r>
              <a:rPr lang="en-US" dirty="0"/>
              <a:t> informam as decisões sobre a capacidade ideal das novas usinas de energia, garantindo que o fornecimento atenda à demanda de energia projetada e, ao mesmo tempo, equilibre a eficiência, os custos e a estabilidade da rede.</a:t>
            </a:r>
          </a:p>
          <a:p>
            <a:pPr>
              <a:buFont typeface="+mj-lt"/>
              <a:buAutoNum type="arabicPeriod"/>
            </a:pPr>
            <a:r>
              <a:rPr lang="en-US" b="1" dirty="0"/>
              <a:t>Onde as usinas devem ser instaladas? </a:t>
            </a:r>
            <a:r>
              <a:rPr lang="en-US" dirty="0"/>
              <a:t>A localização é fundamental para maximizar a eficiência e minimizar as perdas de transmissão. O modelo pode sugerir locais ideais com base em fatores como proximidade de recursos, infraestrutura, centros de demanda e considerações ambientais.</a:t>
            </a:r>
          </a:p>
          <a:p>
            <a:pPr>
              <a:buFont typeface="+mj-lt"/>
              <a:buAutoNum type="arabicPeriod"/>
            </a:pPr>
            <a:r>
              <a:rPr lang="en-US" b="1" dirty="0"/>
              <a:t>Quando as usinas devem ser instaladas? </a:t>
            </a:r>
            <a:r>
              <a:rPr lang="en-US" dirty="0"/>
              <a:t>O tempo é essencial para atender às necessidades futuras de energia. Esse resultado indica quando a nova capacidade de geração deve entrar em operação para evitar déficits de energia e garantir uma integração tranquila à rede existente, levando em conta a prontidão da tecnologia e os requisitos da política.</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4101059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 modelagem de energia para políticas energéticas apresenta vários desafios, incluindo análises opacas, falta de cooperação da comunidade com atores socioeconômicos e responsabilidade inadequada. Para atenuar esses problemas, são propostos os seguintes princípios de governança:</a:t>
            </a:r>
          </a:p>
          <a:p>
            <a:endParaRPr lang="en-US" dirty="0"/>
          </a:p>
          <a:p>
            <a:r>
              <a:rPr lang="en-US" dirty="0"/>
              <a:t>Ubuntu. Esse é um conceito emprestado da filosofia africana sobre nossa humanidade compartilhada. Aqui, ele se refere ao fato de que as comunidades devem estar envolvidas na modelagem de energia.</a:t>
            </a:r>
          </a:p>
          <a:p>
            <a:endParaRPr lang="en-US" dirty="0"/>
          </a:p>
          <a:p>
            <a:r>
              <a:rPr lang="en-US" dirty="0"/>
              <a:t>Recuperabilidade. Em geral, é difícil encontrar dados. No entanto, os dados devem ser facilmente acessados e encontrados.</a:t>
            </a:r>
          </a:p>
          <a:p>
            <a:endParaRPr lang="en-US" dirty="0"/>
          </a:p>
          <a:p>
            <a:r>
              <a:rPr lang="en-US" dirty="0"/>
              <a:t>Reutilização. O modelo deve ser reutilizável, independentemente da quantidade de vezes que for licenciado.</a:t>
            </a:r>
          </a:p>
          <a:p>
            <a:endParaRPr lang="en-US" dirty="0"/>
          </a:p>
          <a:p>
            <a:r>
              <a:rPr lang="en-US" dirty="0"/>
              <a:t>Repetibilidade. O modelo deve ser repetível e fácil de usar em um fluxo de trabalho digital.</a:t>
            </a:r>
          </a:p>
          <a:p>
            <a:endParaRPr lang="en-US" dirty="0"/>
          </a:p>
          <a:p>
            <a:r>
              <a:rPr lang="en-US" dirty="0" err="1"/>
              <a:t>Reconstrução</a:t>
            </a:r>
            <a:r>
              <a:rPr lang="en-US" dirty="0"/>
              <a:t>. Isso amplia o conceito de repetibilidade para incluir as instruções de como reconstruir os elementos de modelagem de energia. Por exemplo, dados de entrada, relações de modelos e cenários resultantes.</a:t>
            </a:r>
          </a:p>
          <a:p>
            <a:endParaRPr lang="en-US" dirty="0"/>
          </a:p>
          <a:p>
            <a:r>
              <a:rPr lang="en-US" dirty="0"/>
              <a:t>Interoperabilidade. Isso permite que os cenários sejam testados por outros modelos ou abordagens e se integrem a outros subsetores e de forma mais ampla em geral.</a:t>
            </a:r>
            <a:endParaRPr lang="en-US" dirty="0">
              <a:cs typeface="Calibri"/>
            </a:endParaRPr>
          </a:p>
          <a:p>
            <a:endParaRPr lang="en-US" dirty="0"/>
          </a:p>
          <a:p>
            <a:r>
              <a:rPr lang="en-US" dirty="0"/>
              <a:t>Auditabilidade. Isso significa que deve haver responsabilidade direta para com os financiadores internos ou externos da modelagem de energia para suporte de políticas, bem como para a sociedade de forma mais ampla.</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1346162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Veremos agora um breve exemplo de como os princípios do U4RIA podem ser aplicados.</a:t>
            </a:r>
          </a:p>
          <a:p>
            <a:r>
              <a:rPr lang="en-US" dirty="0"/>
              <a:t>A Costa Rica tem uma meta de Contribuição Nacionalmente Determinada (NDC) compatível com um caminho de dois graus.</a:t>
            </a:r>
          </a:p>
          <a:p>
            <a:endParaRPr lang="en-US" dirty="0"/>
          </a:p>
          <a:p>
            <a:r>
              <a:rPr lang="en-US" dirty="0"/>
              <a:t>Para ajudar no desenvolvimento do plano nacional </a:t>
            </a:r>
            <a:r>
              <a:rPr lang="en-US" dirty="0" err="1"/>
              <a:t>de descarbonização</a:t>
            </a:r>
            <a:r>
              <a:rPr lang="en-US" dirty="0"/>
              <a:t>, ou PND, o governo da Costa Rica reconheceu que uma estrutura exigia métodos qualitativos e quantitativos. </a:t>
            </a:r>
            <a:br>
              <a:rPr lang="en-US" dirty="0">
                <a:cs typeface="+mn-lt"/>
              </a:rPr>
            </a:br>
            <a:br>
              <a:rPr lang="en-US" dirty="0">
                <a:cs typeface="+mn-lt"/>
              </a:rPr>
            </a:br>
            <a:r>
              <a:rPr lang="en-US" dirty="0"/>
              <a:t>A primeira etapa realizada foi envolver as partes interessadas com atores governamentais de alto nível, como o presidente e os ministros, e com o setor privado, o meio acadêmico e a sociedade em geral. </a:t>
            </a:r>
            <a:br>
              <a:rPr lang="en-US" dirty="0">
                <a:cs typeface="+mn-lt"/>
              </a:rPr>
            </a:br>
            <a:br>
              <a:rPr lang="en-US" dirty="0">
                <a:cs typeface="+mn-lt"/>
              </a:rPr>
            </a:br>
            <a:r>
              <a:rPr lang="en-US" dirty="0"/>
              <a:t>A segunda etapa foi uma série de workshops, em que surgiram dois cenários: um cenário de negócios como de costume e um cenário de descarbonização profunda. Esses cenários foram então construídos com o modelo </a:t>
            </a:r>
            <a:r>
              <a:rPr lang="en-US" dirty="0" err="1"/>
              <a:t>OSeMOSYS</a:t>
            </a:r>
            <a:r>
              <a:rPr lang="en-US" dirty="0"/>
              <a:t>. Os resultados foram revisados pelas partes interessadas em um processo participativo de back-casting, que levou a um N. D. P. final. </a:t>
            </a:r>
            <a:endParaRPr lang="en-US" dirty="0">
              <a:cs typeface="Calibri"/>
            </a:endParaRPr>
          </a:p>
          <a:p>
            <a:endParaRPr lang="en-US" dirty="0"/>
          </a:p>
          <a:p>
            <a:r>
              <a:rPr lang="en-US" dirty="0"/>
              <a:t>O trabalho introduziu uma estrutura que pode orientar a política nacional de energia de acordo com os princípios que regem o U4RIA.</a:t>
            </a:r>
            <a:endParaRPr lang="en-US" dirty="0">
              <a:cs typeface="Calibri"/>
            </a:endParaRPr>
          </a:p>
          <a:p>
            <a:endParaRPr lang="en-US" dirty="0"/>
          </a:p>
          <a:p>
            <a:r>
              <a:rPr lang="en-US" dirty="0"/>
              <a:t>Especificamente, o engajamento das partes interessadas envolveu a comunidade (ou seja, o Ubuntu) e os dados e o código do modelo </a:t>
            </a:r>
            <a:r>
              <a:rPr lang="en-US" dirty="0" err="1"/>
              <a:t>OSeMOSYS </a:t>
            </a:r>
            <a:r>
              <a:rPr lang="en-US" dirty="0"/>
              <a:t>são publicados abertamente no GitHub para recuperação, reutilização e repetição.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3632805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 energia se tornou mais crucial do que nunca para a humanidade, atingindo todos os aspectos da vida - desde algo tão simples como acender uma lâmpada até a alimentação de indústrias pesadas, como a produção de aço e cimento. Nesse contexto, o planejamento energético é essencial para garantir um fornecimento adequado e contínuo de energia, a qualquer hora e em qualquer lugar. Cinco pontos-chave podem ser destacados:</a:t>
            </a:r>
          </a:p>
          <a:p>
            <a:pPr>
              <a:buFont typeface="+mj-lt"/>
              <a:buAutoNum type="arabicPeriod"/>
            </a:pPr>
            <a:r>
              <a:rPr lang="en-US" b="1" dirty="0"/>
              <a:t>A segurança energética </a:t>
            </a:r>
            <a:r>
              <a:rPr lang="en-US" dirty="0"/>
              <a:t>refere-se a um fornecimento de energia confiável e ininterrupto. Ela inclui a soberania energética, que reduz a dependência de fontes externas ao maximizar os recursos domésticos.</a:t>
            </a:r>
          </a:p>
          <a:p>
            <a:pPr>
              <a:buFont typeface="+mj-lt"/>
              <a:buAutoNum type="arabicPeriod"/>
            </a:pPr>
            <a:r>
              <a:rPr lang="en-US" b="1" dirty="0"/>
              <a:t>A sustentabilidade ambiental </a:t>
            </a:r>
            <a:r>
              <a:rPr lang="en-US" dirty="0"/>
              <a:t>aborda questões que vão desde a poluição local do ar e da água até, principalmente, o combate às mudanças climáticas e ao aquecimento global.</a:t>
            </a:r>
          </a:p>
          <a:p>
            <a:pPr>
              <a:buFont typeface="+mj-lt"/>
              <a:buAutoNum type="arabicPeriod"/>
            </a:pPr>
            <a:r>
              <a:rPr lang="en-US" b="1" dirty="0"/>
              <a:t>A viabilidade econômica e a acessibilidade </a:t>
            </a:r>
            <a:r>
              <a:rPr lang="en-US" dirty="0"/>
              <a:t>são vitais, pois a energia deve ser financeiramente viável e estar disponível para todos os setores da sociedade. Isso também inclui estender o acesso à energia a populações carentes, como mulheres, pessoas com deficiência, minorias étnicas e outras comunidades vulneráveis.</a:t>
            </a:r>
          </a:p>
          <a:p>
            <a:pPr>
              <a:buFont typeface="+mj-lt"/>
              <a:buAutoNum type="arabicPeriod"/>
            </a:pPr>
            <a:r>
              <a:rPr lang="en-US" b="1" dirty="0"/>
              <a:t>O desenvolvimento socioeconômico </a:t>
            </a:r>
            <a:r>
              <a:rPr lang="en-US" dirty="0"/>
              <a:t>envolve a introdução de novas tecnologias no mercado, a criação de indústrias competitivas e o fornecimento de energia sustentável para regiões que dependem da importação de energia. Ele cria oportunidades econômicas ao gerar empregos, reduzir a pobreza, promover a igualdade entre os sexos e fomentar o crescimento econômico.</a:t>
            </a:r>
          </a:p>
          <a:p>
            <a:pPr>
              <a:buFont typeface="+mj-lt"/>
              <a:buAutoNum type="arabicPeriod"/>
            </a:pPr>
            <a:r>
              <a:rPr lang="en-US" b="1" dirty="0"/>
              <a:t>A resiliência energética </a:t>
            </a:r>
            <a:r>
              <a:rPr lang="en-US" dirty="0"/>
              <a:t>é fundamental para proteger os sistemas contra possíveis interrupções, como desastres naturais ou conflitos geopolíticos, permitindo que as nações se recuperem rapidamente e mantenham os suprimentos de energia. Ela também envolve a diversificação das fontes de energia para garantir a estabilidade quando uma fonte é comprometida.</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Até agora, nesta aula, discutimos a importância do planejamento energético para o desenvolvimento sustentável e o papel que a modelagem energética pode desempenhar no apoio à formulação de políticas. Este curso enfoca os conceitos de modelagem do </a:t>
            </a:r>
            <a:r>
              <a:rPr lang="en-US" dirty="0" err="1"/>
              <a:t>sistema</a:t>
            </a:r>
            <a:r>
              <a:rPr lang="en-US" dirty="0"/>
              <a:t> </a:t>
            </a:r>
            <a:r>
              <a:rPr lang="en-US" dirty="0" err="1"/>
              <a:t>energético</a:t>
            </a:r>
            <a:r>
              <a:rPr lang="en-US" dirty="0"/>
              <a:t> e como eles podem ser integrados ao processo de políticas. Começaremos apresentando as ferramentas de modelagem de energia e suas aplicações. Das aulas 3 a 15, o curso se concentrará em explorar como os modelos </a:t>
            </a:r>
            <a:r>
              <a:rPr lang="en-US" dirty="0" err="1"/>
              <a:t>OSeMOSYS </a:t>
            </a:r>
            <a:r>
              <a:rPr lang="en-US" dirty="0"/>
              <a:t>são desenvolvidos e em abordar os principais conceitos teóricos do planejamento da expansão da capacidade. Além disso, o curso inclui exercícios práticos em que você aprenderá a desenvolver seus próprios modelos e análises e explorará como essas habilidades podem ser aplicadas a análises específicas do país para apoiar a elaboração de políticas futuras.</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Neste curso, você terá uma compreensão dos principais processos dos </a:t>
            </a:r>
            <a:r>
              <a:rPr lang="en-US" dirty="0" err="1">
                <a:cs typeface="Calibri"/>
              </a:rPr>
              <a:t>sistemas</a:t>
            </a:r>
            <a:r>
              <a:rPr lang="en-US" dirty="0">
                <a:cs typeface="Calibri"/>
              </a:rPr>
              <a:t> </a:t>
            </a:r>
            <a:r>
              <a:rPr lang="en-US" dirty="0" err="1">
                <a:cs typeface="Calibri"/>
              </a:rPr>
              <a:t>energéticos</a:t>
            </a:r>
            <a:r>
              <a:rPr lang="en-US" dirty="0">
                <a:cs typeface="Calibri"/>
              </a:rPr>
              <a:t>. </a:t>
            </a:r>
            <a:r>
              <a:rPr lang="en-US" dirty="0" err="1">
                <a:cs typeface="Calibri"/>
              </a:rPr>
              <a:t>Analisaremos</a:t>
            </a:r>
            <a:r>
              <a:rPr lang="en-US" dirty="0">
                <a:cs typeface="Calibri"/>
              </a:rPr>
              <a:t> esses processos com relação a seu desempenho, custos, necessidades de recursos e impactos ambientais, considerando-os como parte de todo o </a:t>
            </a:r>
            <a:r>
              <a:rPr lang="en-US" dirty="0" err="1">
                <a:cs typeface="Calibri"/>
              </a:rPr>
              <a:t>sistema</a:t>
            </a:r>
            <a:r>
              <a:rPr lang="en-US" dirty="0">
                <a:cs typeface="Calibri"/>
              </a:rPr>
              <a:t> </a:t>
            </a:r>
            <a:r>
              <a:rPr lang="en-US" dirty="0" err="1">
                <a:cs typeface="Calibri"/>
              </a:rPr>
              <a:t>energético</a:t>
            </a:r>
            <a:r>
              <a:rPr lang="en-US" dirty="0">
                <a:cs typeface="Calibri"/>
              </a:rPr>
              <a:t>. Esse conhecimento será aplicado para explorar como as diferentes configurações do </a:t>
            </a:r>
            <a:r>
              <a:rPr lang="en-US" dirty="0" err="1">
                <a:cs typeface="Calibri"/>
              </a:rPr>
              <a:t>sistema</a:t>
            </a:r>
            <a:r>
              <a:rPr lang="en-US" dirty="0">
                <a:cs typeface="Calibri"/>
              </a:rPr>
              <a:t> </a:t>
            </a:r>
            <a:r>
              <a:rPr lang="en-US" dirty="0" err="1">
                <a:cs typeface="Calibri"/>
              </a:rPr>
              <a:t>energético</a:t>
            </a:r>
            <a:r>
              <a:rPr lang="en-US" dirty="0">
                <a:cs typeface="Calibri"/>
              </a:rPr>
              <a:t> afetam a mitigação da mudança climática e os Objetivos de Desenvolvimento Sustentável. Tanto nas aulas teóricas quanto nos exercícios práticos, você aprenderá a desenvolver seu próprio modelo usando o </a:t>
            </a:r>
            <a:r>
              <a:rPr lang="en-US" dirty="0" err="1">
                <a:cs typeface="Calibri"/>
              </a:rPr>
              <a:t>OSeMOSYS</a:t>
            </a:r>
            <a:r>
              <a:rPr lang="en-US" dirty="0">
                <a:cs typeface="Calibri"/>
              </a:rPr>
              <a:t>. Isso pode servir de base para fazer sua própria análise em nível de país, e haverá um foco em como o conhecimento adquirido neste curso pode ser aplicado em trabalhos futuros e na elaboração de políticas.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23052027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err="1">
                <a:cs typeface="Calibri"/>
              </a:rPr>
              <a:t>OSeMOSYS </a:t>
            </a:r>
            <a:r>
              <a:rPr lang="en-US" dirty="0">
                <a:cs typeface="Calibri"/>
              </a:rPr>
              <a:t>é a sigla de Open Source Energy Modelling System (Sistema de Modelagem de Energia de Código Aberto). </a:t>
            </a:r>
            <a:r>
              <a:rPr lang="en-US" dirty="0"/>
              <a:t>O </a:t>
            </a:r>
            <a:r>
              <a:rPr lang="en-US" dirty="0" err="1"/>
              <a:t>OSeMOSYS</a:t>
            </a:r>
            <a:r>
              <a:rPr lang="en-US" dirty="0"/>
              <a:t> é um </a:t>
            </a:r>
            <a:r>
              <a:rPr lang="en-US" b="1" dirty="0"/>
              <a:t>modelo de </a:t>
            </a:r>
            <a:r>
              <a:rPr lang="en-US" b="1" dirty="0" err="1"/>
              <a:t>sistema</a:t>
            </a:r>
            <a:r>
              <a:rPr lang="en-US" b="1" dirty="0"/>
              <a:t> </a:t>
            </a:r>
            <a:r>
              <a:rPr lang="en-US" b="1" dirty="0" err="1"/>
              <a:t>energético</a:t>
            </a:r>
            <a:r>
              <a:rPr lang="en-US" b="1" dirty="0"/>
              <a:t> de otimização linear </a:t>
            </a:r>
            <a:r>
              <a:rPr lang="en-US" dirty="0"/>
              <a:t>que minimiza os custos totais do sistema e atende às demandas de energia sob determinadas restrições. Ele aloca recursos energéticos, tecnologias e investimentos de forma otimizada ao longo do tempo para apoiar o planejamento energético de longo prazo e a análise de políticas.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err="1">
                <a:cs typeface="Calibri"/>
              </a:rPr>
              <a:t>O OSeMOSYS </a:t>
            </a:r>
            <a:r>
              <a:rPr lang="en-US" dirty="0">
                <a:cs typeface="Calibri"/>
              </a:rPr>
              <a:t>se destaca de muitas outras ferramentas de modelagem por ser totalmente de código aberto, de livre acesso e transparente. Isso significa que </a:t>
            </a:r>
            <a:r>
              <a:rPr lang="en-US" dirty="0" err="1">
                <a:cs typeface="Calibri"/>
              </a:rPr>
              <a:t>o OSeMOSYS </a:t>
            </a:r>
            <a:r>
              <a:rPr lang="en-US" dirty="0">
                <a:cs typeface="Calibri"/>
              </a:rPr>
              <a:t>é amplamente utilizado para treinamento e capacitação. Além disso, é possível aprender a usar o </a:t>
            </a:r>
            <a:r>
              <a:rPr lang="en-US" dirty="0" err="1">
                <a:cs typeface="Calibri"/>
              </a:rPr>
              <a:t>OSeMOSYS </a:t>
            </a:r>
            <a:r>
              <a:rPr lang="en-US" dirty="0">
                <a:cs typeface="Calibri"/>
              </a:rPr>
              <a:t>em um período de tempo relativamente curto, especialmente em comparação com ferramentas de modelagem menos acessíveis. Em geral, essas características-chave significam que </a:t>
            </a:r>
            <a:r>
              <a:rPr lang="en-US" dirty="0" err="1">
                <a:cs typeface="Calibri"/>
              </a:rPr>
              <a:t>o OSeMOSYS </a:t>
            </a:r>
            <a:r>
              <a:rPr lang="en-US" dirty="0">
                <a:cs typeface="Calibri"/>
              </a:rPr>
              <a:t>está bem posicionado para ser usado em uma série de ambientes, desde desenvolvedores a acadêmicos e formuladores de políticas. Como o sistema não requer investimento financeiro inicial, pode ser usado por governos e instituições com recursos limitados. </a:t>
            </a:r>
            <a:r>
              <a:rPr lang="en-US" dirty="0" err="1">
                <a:cs typeface="Calibri"/>
              </a:rPr>
              <a:t>O OSeMOSYS </a:t>
            </a:r>
            <a:r>
              <a:rPr lang="en-US" dirty="0">
                <a:cs typeface="Calibri"/>
              </a:rPr>
              <a:t>é usado para desenvolver análises de longo prazo do setor de energia em várias escalas, incluindo estudos em nível continental, nacional e regional. </a:t>
            </a:r>
            <a:r>
              <a:rPr lang="en-US" dirty="0" err="1">
                <a:cs typeface="Calibri"/>
              </a:rPr>
              <a:t>O OSeMOSYS </a:t>
            </a:r>
            <a:r>
              <a:rPr lang="en-US" dirty="0">
                <a:cs typeface="Calibri"/>
              </a:rPr>
              <a:t>tem sido usado para uma grande variedade de aplicações, desde a avaliação de caminhos de eletrificação até a compreensão das implicações ambientais e econômicas dos cenários de descarbonização. Você aprenderá mais sobre o </a:t>
            </a:r>
            <a:r>
              <a:rPr lang="en-US" dirty="0" err="1">
                <a:cs typeface="Calibri"/>
              </a:rPr>
              <a:t>OSeMOSYS </a:t>
            </a:r>
            <a:r>
              <a:rPr lang="en-US" dirty="0">
                <a:cs typeface="Calibri"/>
              </a:rPr>
              <a:t>e suas aplicações à medida que avança neste curso.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4232801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s-CO" dirty="0" err="1"/>
              <a:t>A </a:t>
            </a:r>
            <a:r>
              <a:rPr lang="es-CO" dirty="0"/>
              <a:t>figura </a:t>
            </a:r>
            <a:r>
              <a:rPr lang="es-CO" dirty="0" err="1"/>
              <a:t>apresenta alguns exemplos dos principais resultados do uso da modelagem OSeMOSYS para o planejamento energético de longo prazo</a:t>
            </a:r>
            <a:r>
              <a:rPr lang="es-CO" dirty="0"/>
              <a:t>. </a:t>
            </a:r>
            <a:r>
              <a:rPr lang="en-US" dirty="0"/>
              <a:t>A análise </a:t>
            </a:r>
            <a:r>
              <a:rPr lang="en-US" b="1" dirty="0"/>
              <a:t>da expansão da capacidade </a:t>
            </a:r>
            <a:r>
              <a:rPr lang="en-US" dirty="0"/>
              <a:t>é um dos principais resultados, ajudando a determinar a combinação e a escala ideais das tecnologias de geração de energia necessárias para atender às futuras demandas de energia. Isso inclui a especificação de quando e onde novas usinas de energia devem ser construídas, garantindo que o sistema possa atender de forma confiável às necessidades de energia ao longo do tempo. Além disso, </a:t>
            </a:r>
            <a:r>
              <a:rPr lang="en-US" b="1" dirty="0"/>
              <a:t>a trajetória de emissões </a:t>
            </a:r>
            <a:r>
              <a:rPr lang="en-US" dirty="0"/>
              <a:t>oferece uma visão do impacto ambiental de diferentes caminhos energéticos, acompanhando as emissões de gases de efeito estufa em todos os cenários e identificando as opções mais sustentáveis para descarbonizar o setor de energia. Por fim, </a:t>
            </a:r>
            <a:r>
              <a:rPr lang="en-US" b="1" dirty="0"/>
              <a:t>a análise de custos </a:t>
            </a:r>
            <a:r>
              <a:rPr lang="en-US" dirty="0"/>
              <a:t>oferece uma avaliação abrangente dos custos totais associados a diferentes estratégias de energia, incluindo investimentos de capital, despesas operacionais e custos de combustível, permitindo que os tomadores de decisão avaliem as compensações entre acessibilidade, sustentabilidade e segurança energética.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2335327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O planejamento energético é o ato de avaliar a capacidade de um sistema regional de fornecer serviços de energia confiáveis sob condições em constante mudança. Por exemplo, variáveis como o custo de materiais e combustíveis, custos de investimento em tecnologias, níveis de demanda e distribuição podem mudar.</a:t>
            </a:r>
          </a:p>
          <a:p>
            <a:endParaRPr lang="en-US" dirty="0"/>
          </a:p>
          <a:p>
            <a:r>
              <a:rPr lang="en-US" dirty="0"/>
              <a:t>É importante reconhecer que a energia inclui todos os tipos de portadores de energia, desde a produção doméstica até o consumo final. Isso abrange não apenas a eletricidade, mas também as demandas de energia para cozimento, transporte e aquecimento industrial.</a:t>
            </a:r>
          </a:p>
          <a:p>
            <a:endParaRPr lang="en-US" dirty="0"/>
          </a:p>
          <a:p>
            <a:r>
              <a:rPr lang="en-US" dirty="0"/>
              <a:t>Com base no campo da pesquisa operacional, o planejamento de energia aplica métodos e ferramentas analíticos avançados para tomar decisões melhores diante de decisões complexas. Esse processo deve ser feito de forma iterativa devido às rápidas transformações que podem ocorrer em um período muito limitado.</a:t>
            </a:r>
            <a:endParaRPr lang="en-US" dirty="0">
              <a:cs typeface="Calibri"/>
            </a:endParaRPr>
          </a:p>
          <a:p>
            <a:endParaRPr lang="en-US" dirty="0"/>
          </a:p>
          <a:p>
            <a:r>
              <a:rPr lang="en-US" dirty="0"/>
              <a:t>Os modelos de planejamento de energia permitem a maneira mais econômica de fornecer energia ao consumidor final. Obviamente, a maneira mais econômica de fornecer energia muda em diferentes partes do mundo. No entanto, a modelagem quantitativa de energia oferece uma ferramenta promissora para melhorar a tomada de decisões sob incerteza.</a:t>
            </a:r>
            <a:endParaRPr lang="en-US" dirty="0">
              <a:cs typeface="Calibri"/>
            </a:endParaRPr>
          </a:p>
          <a:p>
            <a:endParaRPr lang="en-US" dirty="0"/>
          </a:p>
          <a:p>
            <a:pPr>
              <a:defRPr/>
            </a:pPr>
            <a:r>
              <a:rPr lang="en-US" dirty="0"/>
              <a:t>As principais barreiras para os países em desenvolvimento são a falta de dados adequados e a escassez de recursos humanos qualificados para realizar a análise. Portanto, as decisões de investimento geralmente se baseiam em metas políticas mal informadas e na necessidade de medidas pontuais. Essas medidas, portanto, tendem a se concentrar em tecnologias baratas e de rápida construção, o que pode resultar em custos ambientais e operacionais mais altos. </a:t>
            </a:r>
            <a:r>
              <a:rPr lang="en-GB" sz="1200" kern="1200" dirty="0">
                <a:solidFill>
                  <a:schemeClr val="tx1"/>
                </a:solidFill>
                <a:effectLst/>
                <a:latin typeface="+mn-lt"/>
                <a:ea typeface="+mn-ea"/>
                <a:cs typeface="+mn-cs"/>
              </a:rPr>
              <a:t>Como essas ações atendem às deficiências de fornecimento dos consumidores </a:t>
            </a:r>
            <a:r>
              <a:rPr lang="en-GB" dirty="0"/>
              <a:t>já conectados</a:t>
            </a:r>
            <a:r>
              <a:rPr lang="en-GB" sz="1200" kern="1200" dirty="0">
                <a:solidFill>
                  <a:schemeClr val="tx1"/>
                </a:solidFill>
                <a:effectLst/>
                <a:latin typeface="+mn-lt"/>
                <a:ea typeface="+mn-ea"/>
                <a:cs typeface="+mn-cs"/>
              </a:rPr>
              <a:t>, o aumento do acesso raramente faz parte da estratégia</a:t>
            </a:r>
            <a:r>
              <a:rPr lang="en-GB" dirty="0"/>
              <a:t>. </a:t>
            </a:r>
            <a:endParaRPr lang="en-GB"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18107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O processo de planejamento energético começa com a identificação de uma </a:t>
            </a:r>
            <a:r>
              <a:rPr lang="en-US" b="1" dirty="0"/>
              <a:t>questão </a:t>
            </a:r>
            <a:r>
              <a:rPr lang="en-US" dirty="0"/>
              <a:t>clara </a:t>
            </a:r>
            <a:r>
              <a:rPr lang="en-US" b="1" dirty="0"/>
              <a:t>de política </a:t>
            </a:r>
            <a:r>
              <a:rPr lang="en-US" dirty="0"/>
              <a:t>ou declaração de problema, que define o cenário para abordar os principais desafios energéticos, como segurança, sustentabilidade ou acessibilidade. Em seguida, no </a:t>
            </a:r>
            <a:r>
              <a:rPr lang="en-US" b="1" dirty="0"/>
              <a:t>projeto de cenários e </a:t>
            </a:r>
            <a:r>
              <a:rPr lang="en-US" dirty="0"/>
              <a:t>na </a:t>
            </a:r>
            <a:r>
              <a:rPr lang="en-US" b="1" dirty="0"/>
              <a:t>coleta de dados</a:t>
            </a:r>
            <a:r>
              <a:rPr lang="en-US" dirty="0"/>
              <a:t>, são desenvolvidos diferentes cenários energéticos e são coletados dados abrangentes por meio do envolvimento ativo das partes interessadas. Isso garante que os planos de energia reflitam as diversas necessidades e sejam baseados em suposições realistas.</a:t>
            </a:r>
          </a:p>
          <a:p>
            <a:r>
              <a:rPr lang="en-US" dirty="0"/>
              <a:t>Em seguida, são realizadas </a:t>
            </a:r>
            <a:r>
              <a:rPr lang="en-US" b="1" dirty="0"/>
              <a:t>avaliações quantitativas e qualitativas </a:t>
            </a:r>
            <a:r>
              <a:rPr lang="en-US" dirty="0"/>
              <a:t>usando modelagem de energia para analisar os impactos de vários cenários. Os resultados são então analisados e discutidos com as partes interessadas na fase </a:t>
            </a:r>
            <a:r>
              <a:rPr lang="en-US" b="1" dirty="0"/>
              <a:t>de análise de resultados</a:t>
            </a:r>
            <a:r>
              <a:rPr lang="en-US" dirty="0"/>
              <a:t>, garantindo o alinhamento com suas necessidades e metas. É importante ressaltar que esse processo é flexível, com possíveis </a:t>
            </a:r>
            <a:r>
              <a:rPr lang="en-US" b="1" dirty="0"/>
              <a:t>loops entre os </a:t>
            </a:r>
            <a:r>
              <a:rPr lang="en-US" dirty="0"/>
              <a:t>estágios </a:t>
            </a:r>
            <a:r>
              <a:rPr lang="en-US" b="1" dirty="0"/>
              <a:t>de concepção de cenários, coleta de dados e análise de resultados</a:t>
            </a:r>
            <a:r>
              <a:rPr lang="en-US" dirty="0"/>
              <a:t>. Se surgirem novas percepções ou dados durante a análise, o processo pode revisitar as etapas anteriores para refinar os cenários e melhorar a precisão do modelo. Por fim, o processo é concluído com a </a:t>
            </a:r>
            <a:r>
              <a:rPr lang="en-US" b="1" dirty="0"/>
              <a:t>elaboração de políticas de energia</a:t>
            </a:r>
            <a:r>
              <a:rPr lang="en-US" dirty="0"/>
              <a:t>, em que medidas acionáveis são desenvolvidas para abordar a questão da política original.</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582649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A estrutura </a:t>
            </a:r>
            <a:r>
              <a:rPr lang="en-US" b="1" dirty="0"/>
              <a:t>"Data-to-Deal" (D2D) </a:t>
            </a:r>
            <a:r>
              <a:rPr lang="en-US" dirty="0"/>
              <a:t>é inspirada na abordagem bem-sucedida da Costa Rica, onde o país garantiu mais de US$ 2,4 bilhões em financiamento climático por meio de um processo estruturado de análise técnica e envolvimento das partes interessadas. Essa iniciativa, que custou aproximadamente US$ 200.000 e se estendeu por três anos, demonstra o poder do planejamento sistemático. O termo "Data-to-Deal" refere-se a um pipeline abrangente que inclui coleta de dados, modelagem de sistemas e planejamento de desenvolvimento, levando a estratégias nacionais de financiamento e acordos de financiamento de projetos. Todo o processo é sustentado por um forte envolvimento das partes interessadas. O pipeline D2D engloba sete elementos principais: </a:t>
            </a:r>
          </a:p>
          <a:p>
            <a:pPr marL="228600" lvl="0" indent="-228600" algn="l" rtl="0">
              <a:lnSpc>
                <a:spcPct val="100000"/>
              </a:lnSpc>
              <a:spcBef>
                <a:spcPts val="0"/>
              </a:spcBef>
              <a:spcAft>
                <a:spcPts val="0"/>
              </a:spcAft>
              <a:buClr>
                <a:schemeClr val="dk1"/>
              </a:buClr>
              <a:buSzPts val="1200"/>
              <a:buFont typeface="Calibri"/>
              <a:buAutoNum type="arabicPeriod"/>
            </a:pPr>
            <a:r>
              <a:rPr lang="en-US" b="1" dirty="0"/>
              <a:t>Política: </a:t>
            </a:r>
            <a:r>
              <a:rPr lang="en-US" dirty="0"/>
              <a:t>Obtenção de apoio de alto nível para a </a:t>
            </a:r>
            <a:r>
              <a:rPr lang="en-US" dirty="0" err="1"/>
              <a:t>descarbonização </a:t>
            </a:r>
            <a:r>
              <a:rPr lang="en-US" dirty="0"/>
              <a:t>e o crescimento inclusivo. </a:t>
            </a:r>
          </a:p>
          <a:p>
            <a:pPr marL="228600" lvl="0" indent="-228600" algn="l" rtl="0">
              <a:lnSpc>
                <a:spcPct val="100000"/>
              </a:lnSpc>
              <a:spcBef>
                <a:spcPts val="0"/>
              </a:spcBef>
              <a:spcAft>
                <a:spcPts val="0"/>
              </a:spcAft>
              <a:buClr>
                <a:schemeClr val="dk1"/>
              </a:buClr>
              <a:buSzPts val="1200"/>
              <a:buFont typeface="Calibri"/>
              <a:buAutoNum type="arabicPeriod"/>
            </a:pPr>
            <a:r>
              <a:rPr lang="en-US" b="1" dirty="0"/>
              <a:t>Preparação: </a:t>
            </a:r>
            <a:r>
              <a:rPr lang="en-US" dirty="0"/>
              <a:t>Estabelecer as bases da capacidade institucional.</a:t>
            </a:r>
          </a:p>
          <a:p>
            <a:pPr marL="228600" lvl="0" indent="-228600" algn="l" rtl="0">
              <a:lnSpc>
                <a:spcPct val="100000"/>
              </a:lnSpc>
              <a:spcBef>
                <a:spcPts val="0"/>
              </a:spcBef>
              <a:spcAft>
                <a:spcPts val="0"/>
              </a:spcAft>
              <a:buClr>
                <a:schemeClr val="dk1"/>
              </a:buClr>
              <a:buSzPts val="1200"/>
              <a:buFont typeface="Calibri"/>
              <a:buAutoNum type="arabicPeriod"/>
            </a:pPr>
            <a:r>
              <a:rPr lang="en-US" b="1" dirty="0"/>
              <a:t>Visão: </a:t>
            </a:r>
            <a:r>
              <a:rPr lang="en-US" dirty="0"/>
              <a:t>Alinhamento dos objetivos de mudança climática com metas de desenvolvimento mais amplas. </a:t>
            </a:r>
          </a:p>
          <a:p>
            <a:pPr marL="228600" lvl="0" indent="-228600" algn="l" rtl="0">
              <a:lnSpc>
                <a:spcPct val="100000"/>
              </a:lnSpc>
              <a:spcBef>
                <a:spcPts val="0"/>
              </a:spcBef>
              <a:spcAft>
                <a:spcPts val="0"/>
              </a:spcAft>
              <a:buClr>
                <a:schemeClr val="dk1"/>
              </a:buClr>
              <a:buSzPts val="1200"/>
              <a:buFont typeface="Calibri"/>
              <a:buAutoNum type="arabicPeriod"/>
            </a:pPr>
            <a:r>
              <a:rPr lang="en-US" b="1" dirty="0"/>
              <a:t>Modelagem: </a:t>
            </a:r>
            <a:r>
              <a:rPr lang="en-US" dirty="0"/>
              <a:t>Conduzindo a quantificação deliberativa de cenários. </a:t>
            </a:r>
          </a:p>
          <a:p>
            <a:pPr marL="228600" lvl="0" indent="-228600" algn="l" rtl="0">
              <a:lnSpc>
                <a:spcPct val="100000"/>
              </a:lnSpc>
              <a:spcBef>
                <a:spcPts val="0"/>
              </a:spcBef>
              <a:spcAft>
                <a:spcPts val="0"/>
              </a:spcAft>
              <a:buClr>
                <a:schemeClr val="dk1"/>
              </a:buClr>
              <a:buSzPts val="1200"/>
              <a:buFont typeface="Calibri"/>
              <a:buAutoNum type="arabicPeriod"/>
            </a:pPr>
            <a:r>
              <a:rPr lang="en-US" b="1" dirty="0"/>
              <a:t>Consulta: </a:t>
            </a:r>
            <a:r>
              <a:rPr lang="en-US" dirty="0"/>
              <a:t>Envolvimento inclusivo de todos os grupos de partes interessadas. </a:t>
            </a:r>
          </a:p>
          <a:p>
            <a:pPr marL="228600" lvl="0" indent="-228600" algn="l" rtl="0">
              <a:lnSpc>
                <a:spcPct val="100000"/>
              </a:lnSpc>
              <a:spcBef>
                <a:spcPts val="0"/>
              </a:spcBef>
              <a:spcAft>
                <a:spcPts val="0"/>
              </a:spcAft>
              <a:buClr>
                <a:schemeClr val="dk1"/>
              </a:buClr>
              <a:buSzPts val="1200"/>
              <a:buFont typeface="Calibri"/>
              <a:buAutoNum type="arabicPeriod"/>
            </a:pPr>
            <a:r>
              <a:rPr lang="en-US" b="1" dirty="0" err="1"/>
              <a:t>Operacionalização</a:t>
            </a:r>
            <a:r>
              <a:rPr lang="en-US" b="1" dirty="0"/>
              <a:t>: </a:t>
            </a:r>
            <a:r>
              <a:rPr lang="en-US" dirty="0"/>
              <a:t>Aprimoramento da política e da estrutura regulatória. </a:t>
            </a:r>
          </a:p>
          <a:p>
            <a:pPr marL="228600" lvl="0" indent="-228600" algn="l" rtl="0">
              <a:lnSpc>
                <a:spcPct val="100000"/>
              </a:lnSpc>
              <a:spcBef>
                <a:spcPts val="0"/>
              </a:spcBef>
              <a:spcAft>
                <a:spcPts val="0"/>
              </a:spcAft>
              <a:buClr>
                <a:schemeClr val="dk1"/>
              </a:buClr>
              <a:buSzPts val="1200"/>
              <a:buFont typeface="Calibri"/>
              <a:buAutoNum type="arabicPeriod"/>
            </a:pPr>
            <a:r>
              <a:rPr lang="en-US" b="1" dirty="0"/>
              <a:t>Finanças: </a:t>
            </a:r>
            <a:r>
              <a:rPr lang="en-US" dirty="0"/>
              <a:t>Desenvolvimento de planos de investimento e estratégias de financiamento.</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Para obter mais informações, acesse https://climatecompatiblegrowth.com/data-to-deal/</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2825018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Os modelos quantificados de sistemas complexos podem ajudar os tomadores de decisão de várias maneiras. De uma perspectiva técnica, eles permitem que os analistas comparem diferentes configurações de sistemas sem incorrer nos custos iniciais de sua construção. Isso permite a mitigação da incerteza. </a:t>
            </a:r>
          </a:p>
          <a:p>
            <a:endParaRPr lang="en-US" dirty="0"/>
          </a:p>
          <a:p>
            <a:r>
              <a:rPr lang="en-US" dirty="0"/>
              <a:t>Do ponto de vista prático, eles facilitam o projeto de sistemas de forma a levar em conta os recursos locais, as demandas e as restrições impostas aos sistemas de eletricidade da vida real. Isso possibilita a minimização das contas de eletricidade dos consumidores, permitindo que as instituições governamentais estruturem as tarifas de forma otimizada.</a:t>
            </a:r>
            <a:endParaRPr lang="en-US" dirty="0">
              <a:cs typeface="Calibri"/>
            </a:endParaRPr>
          </a:p>
          <a:p>
            <a:endParaRPr lang="en-US" dirty="0"/>
          </a:p>
          <a:p>
            <a:r>
              <a:rPr lang="en-US" dirty="0"/>
              <a:t>O desenvolvimento de cenários pode servir como uma ferramenta de comunicação eficaz para o compromisso político não partidário, o que ajudará a reunir e mobilizar o apoio do setor privado e a solicitar a concordância da sociedade em geral. </a:t>
            </a:r>
            <a:endParaRPr lang="en-US" dirty="0">
              <a:cs typeface="Calibri"/>
            </a:endParaRPr>
          </a:p>
          <a:p>
            <a:endParaRPr lang="en-US" dirty="0"/>
          </a:p>
          <a:p>
            <a:r>
              <a:rPr lang="en-US" dirty="0"/>
              <a:t>Para os países em desenvolvimento, o impacto de até mesmo pequenas melhorias no sistema muitas vezes pode ter retornos econômicos e ambientais positivos desproporcionalmente altos.</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1020298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As metas de desenvolvimento sustentável (ou S.D.Gs, na sigla em inglês) são um conjunto de metas universais para todos os países com foco no fim da pobreza, na melhoria da qualidade de vida e na proteção do meio ambiente. Essas metas foram acordadas em 2015, com 2030 como o ano-alvo para alcançá-las. Os objetivos de desenvolvimento sustentável visam abordar várias questões, com metas baseadas na pobreza, saúde, igualdade de gênero, proteção ambiental, ação climática, justiça e muito mais. As metas foram projetadas para serem pensadas em conjunto, e não isoladamente, e há muitas ligações entre as diferentes metas, que discutiremos em slides posteriores. Também analisaremos o progresso global e veremos que é essencial considerar essas metas no planejamento e na modelagem nacional.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O Objetivo de Desenvolvimento Sustentável 7 (ou S.D.G. 7, para abreviar) concentra-se especificamente no setor de energia. A primeira meta estabelecida no S.D.G. 7 é o acesso universal a serviços de energia acessíveis, confiáveis e modernos. Isso inclui o acesso à eletricidade e à cozinha limpa. Em segundo lugar, o S.D.G. 7 exige um aumento substancial da participação de energias renováveis para reduzir as emissões de gases de efeito estufa e aumentar a sustentabilidade do fornecimento de energia. Outro elemento importante para melhorar a sustentabilidade do setor energético é a eficiência energética, portanto, o S.D.G. 7 tem como meta dobrar a taxa de melhoria global da eficiência energética. Além disso, esse S.D.G. visa melhorar a cooperação para aumentar o acesso à pesquisa e à tecnologia de energia limpa e promover investimentos, bem como expandir e melhorar a infraestrutura de energia moderna nos países em desenvolvimento. Todas essas metas são estabelecidas com o objetivo de reduzir a pobreza e aumentar a sustentabilidade. Embora o S.D.G. 7 se concentre explicitamente no setor de energia, veremos mais adiante que todas as metas estão fortemente interligadas e que a energia é importante para várias outras metas.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3377445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7"/>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Clique para editar o estilo do título mestre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Clique para editar os estilos de texto mestre</a:t>
            </a:r>
          </a:p>
          <a:p>
            <a:pPr lvl="1"/>
            <a:r>
              <a:rPr lang="en-GB" dirty="0"/>
              <a:t>Segundo nível</a:t>
            </a:r>
          </a:p>
          <a:p>
            <a:pPr lvl="2"/>
            <a:r>
              <a:rPr lang="en-GB" dirty="0"/>
              <a:t>Terceiro nível</a:t>
            </a:r>
          </a:p>
          <a:p>
            <a:pPr lvl="3"/>
            <a:r>
              <a:rPr lang="en-GB" dirty="0"/>
              <a:t>Quarto nível</a:t>
            </a:r>
          </a:p>
          <a:p>
            <a:pPr lvl="4"/>
            <a:r>
              <a:rPr lang="en-GB" dirty="0"/>
              <a:t>Quinto nível</a:t>
            </a:r>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67" r:id="rId2"/>
    <p:sldLayoutId id="2147483660" r:id="rId3"/>
    <p:sldLayoutId id="2147483651" r:id="rId4"/>
    <p:sldLayoutId id="214748366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hyperlink" Target="https://creativecommons.org/licenses/by-nc/2.0/"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www.flickr.com/photos/86859554@N06/32918355820" TargetMode="External"/><Relationship Id="rId5" Type="http://schemas.openxmlformats.org/officeDocument/2006/relationships/image" Target="../media/image9.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hyperlink" Target="https://creativecommons.org/licenses/by-nc/3.0/igo/" TargetMode="Externa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hyperlink" Target="https://www.irena.org/-/media/Files/IRENA/Agency/Publication/2020/May/SDG7Tracking_Energy_Progress_2020.pdf" TargetMode="External"/><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hyperlink" Target="https://creativecommons.org/licenses/by-nc/3.0/igo/" TargetMode="Externa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hyperlink" Target="https://www.irena.org/-/media/Files/IRENA/Agency/Publication/2020/May/SDG7Tracking_Energy_Progress_2020.pdf" TargetMode="External"/><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3390/su10114128"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4.xml"/><Relationship Id="rId7" Type="http://schemas.openxmlformats.org/officeDocument/2006/relationships/diagramQuickStyle" Target="../diagrams/quickStyle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notesSlide" Target="../notesSlides/notesSlide14.xml"/><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4.xml"/><Relationship Id="rId7" Type="http://schemas.openxmlformats.org/officeDocument/2006/relationships/diagramQuickStyle" Target="../diagrams/quickStyle3.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4.png"/><Relationship Id="rId4" Type="http://schemas.openxmlformats.org/officeDocument/2006/relationships/notesSlide" Target="../notesSlides/notesSlide16.xml"/><Relationship Id="rId9" Type="http://schemas.microsoft.com/office/2007/relationships/diagramDrawing" Target="../diagrams/drawing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1016/j.apenergy.2017.03.001"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hyperlink" Target="https://doi.org/10.1016/j.rser.2014.02.003" TargetMode="External"/><Relationship Id="rId4" Type="http://schemas.openxmlformats.org/officeDocument/2006/relationships/hyperlink" Target="https://doi.org/10.21203/rs.3.rs-311311/v1" TargetMode="Externa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4.xml"/><Relationship Id="rId7" Type="http://schemas.openxmlformats.org/officeDocument/2006/relationships/diagramQuickStyle" Target="../diagrams/quickStyle4.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4.png"/><Relationship Id="rId4" Type="http://schemas.openxmlformats.org/officeDocument/2006/relationships/notesSlide" Target="../notesSlides/notesSlide20.xml"/><Relationship Id="rId9" Type="http://schemas.microsoft.com/office/2007/relationships/diagramDrawing" Target="../diagrams/drawing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hyperlink" Target="https://creativecommons.org/licenses/by/4.0/" TargetMode="External"/><Relationship Id="rId5" Type="http://schemas.openxmlformats.org/officeDocument/2006/relationships/hyperlink" Target="https://www.mdpi.com/1996-1073/10/10/1468/htm#B20-energies-10-01468" TargetMode="External"/><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15.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3390/en10101468"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hyperlink" Target="https://doi.org/10.1016/j.esr.2023.101226"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xml"/><Relationship Id="rId7" Type="http://schemas.openxmlformats.org/officeDocument/2006/relationships/diagramQuickStyle" Target="../diagrams/quickStyle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hyperlink" Target="https://pixabay.com/vectors/graph-chart-finance-statistics-5000784/" TargetMode="External"/><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pixabay.com/illustrations/environment-environmental-protection-4403467/" TargetMode="External"/><Relationship Id="rId5" Type="http://schemas.openxmlformats.org/officeDocument/2006/relationships/image" Target="../media/image7.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hyperlink" Target="https://doi.org/10.3390/en15062180"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hyperlink" Target="https://doi.org/10.1016/j.rser.2014.02.003" TargetMode="External"/><Relationship Id="rId4" Type="http://schemas.openxmlformats.org/officeDocument/2006/relationships/hyperlink" Target="https://climatecompatiblegrowth.com/data-to-deal/"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hyperlink" Target="https://creativecommons.org/licenses/by/4.0/"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www.mdpi.com/2071-1050/10/11/4128" TargetMode="External"/><Relationship Id="rId5" Type="http://schemas.openxmlformats.org/officeDocument/2006/relationships/image" Target="../media/image8.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329B7D-78A8-CE01-4C50-04D16C6B593A}"/>
              </a:ext>
            </a:extLst>
          </p:cNvPr>
          <p:cNvSpPr txBox="1"/>
          <p:nvPr/>
        </p:nvSpPr>
        <p:spPr>
          <a:xfrm>
            <a:off x="521158" y="3040460"/>
            <a:ext cx="3187242" cy="523220"/>
          </a:xfrm>
          <a:prstGeom prst="rect">
            <a:avLst/>
          </a:prstGeom>
          <a:noFill/>
        </p:spPr>
        <p:txBody>
          <a:bodyPr wrap="square" lIns="91440" tIns="45720" rIns="91440" bIns="45720" rtlCol="0" anchor="b">
            <a:spAutoFit/>
          </a:bodyPr>
          <a:lstStyle/>
          <a:p>
            <a:r>
              <a:rPr lang="en-ZA" b="1" dirty="0" err="1">
                <a:latin typeface="Open Sans ExtraBold"/>
                <a:ea typeface="Open Sans ExtraBold" panose="020B0606030504020204" pitchFamily="34" charset="0"/>
                <a:cs typeface="Open Sans ExtraBold" panose="020B0606030504020204" pitchFamily="34" charset="0"/>
              </a:rPr>
              <a:t>Modelagem</a:t>
            </a:r>
            <a:r>
              <a:rPr lang="en-ZA" b="1" dirty="0">
                <a:latin typeface="Open Sans ExtraBold"/>
                <a:ea typeface="Open Sans ExtraBold" panose="020B0606030504020204" pitchFamily="34" charset="0"/>
                <a:cs typeface="Open Sans ExtraBold" panose="020B0606030504020204" pitchFamily="34" charset="0"/>
              </a:rPr>
              <a:t> De Sistemas </a:t>
            </a:r>
            <a:r>
              <a:rPr lang="en-ZA" b="1" dirty="0" err="1">
                <a:latin typeface="Open Sans ExtraBold"/>
                <a:ea typeface="Open Sans ExtraBold" panose="020B0606030504020204" pitchFamily="34" charset="0"/>
                <a:cs typeface="Open Sans ExtraBold" panose="020B0606030504020204" pitchFamily="34" charset="0"/>
              </a:rPr>
              <a:t>Energéticos</a:t>
            </a:r>
            <a:r>
              <a:rPr lang="en-ZA" b="1" dirty="0">
                <a:latin typeface="Open Sans ExtraBold"/>
                <a:ea typeface="Open Sans ExtraBold" panose="020B0606030504020204" pitchFamily="34" charset="0"/>
                <a:cs typeface="Open Sans ExtraBold" panose="020B0606030504020204" pitchFamily="34" charset="0"/>
              </a:rPr>
              <a:t> </a:t>
            </a:r>
            <a:r>
              <a:rPr lang="en-ZA" b="1" dirty="0" err="1">
                <a:latin typeface="Open Sans ExtraBold"/>
                <a:ea typeface="Open Sans ExtraBold" panose="020B0606030504020204" pitchFamily="34" charset="0"/>
                <a:cs typeface="Open Sans ExtraBold" panose="020B0606030504020204" pitchFamily="34" charset="0"/>
              </a:rPr>
              <a:t>Usando</a:t>
            </a:r>
            <a:r>
              <a:rPr lang="en-ZA" b="1" dirty="0">
                <a:latin typeface="Open Sans ExtraBold"/>
                <a:ea typeface="Open Sans ExtraBold" panose="020B0606030504020204" pitchFamily="34" charset="0"/>
                <a:cs typeface="Open Sans ExtraBold" panose="020B0606030504020204" pitchFamily="34" charset="0"/>
              </a:rPr>
              <a:t> o </a:t>
            </a:r>
            <a:r>
              <a:rPr lang="en-ZA" b="1" dirty="0" err="1">
                <a:latin typeface="Open Sans ExtraBold"/>
                <a:ea typeface="Open Sans ExtraBold" panose="020B0606030504020204" pitchFamily="34" charset="0"/>
                <a:cs typeface="Open Sans ExtraBold" panose="020B0606030504020204" pitchFamily="34" charset="0"/>
              </a:rPr>
              <a:t>OSeMOSYS</a:t>
            </a:r>
            <a:endParaRPr lang="en-ZA" b="1" dirty="0">
              <a:latin typeface="Open Sans ExtraBold"/>
              <a:ea typeface="Open Sans ExtraBold" panose="020B0606030504020204" pitchFamily="34" charset="0"/>
              <a:cs typeface="Open Sans ExtraBold" panose="020B0606030504020204" pitchFamily="34" charset="0"/>
            </a:endParaRPr>
          </a:p>
        </p:txBody>
      </p:sp>
      <p:sp>
        <p:nvSpPr>
          <p:cNvPr id="9" name="TextBox 8">
            <a:extLst>
              <a:ext uri="{FF2B5EF4-FFF2-40B4-BE49-F238E27FC236}">
                <a16:creationId xmlns:a16="http://schemas.microsoft.com/office/drawing/2014/main" id="{D6E95E1D-DCB2-BFA4-6DB3-D2EC1ACE5A64}"/>
              </a:ext>
            </a:extLst>
          </p:cNvPr>
          <p:cNvSpPr txBox="1"/>
          <p:nvPr/>
        </p:nvSpPr>
        <p:spPr>
          <a:xfrm>
            <a:off x="493117" y="3563679"/>
            <a:ext cx="8866784" cy="2800767"/>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AULA 1</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latin typeface="Open Sans ExtraBold"/>
                <a:ea typeface="Open Sans ExtraBold" panose="020B0606030504020204" pitchFamily="34" charset="0"/>
                <a:cs typeface="Open Sans ExtraBold" panose="020B0606030504020204" pitchFamily="34" charset="0"/>
              </a:rPr>
              <a:t>MODELAGEM DE </a:t>
            </a:r>
          </a:p>
          <a:p>
            <a:r>
              <a:rPr lang="en-ZA" sz="4400" b="1" dirty="0">
                <a:latin typeface="Open Sans ExtraBold"/>
                <a:ea typeface="Open Sans ExtraBold" panose="020B0606030504020204" pitchFamily="34" charset="0"/>
                <a:cs typeface="Open Sans ExtraBold" panose="020B0606030504020204" pitchFamily="34" charset="0"/>
              </a:rPr>
              <a:t>SISTEMAS ENERGÉTICOS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E PLANEJAMENTO ENERGÉTICO</a:t>
            </a:r>
            <a:endParaRPr lang="en-US" sz="4400" b="1" dirty="0">
              <a:solidFill>
                <a:srgbClr val="000000"/>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70185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10</a:t>
            </a:fld>
            <a:endParaRPr lang="sv-SE" sz="1000" b="1" dirty="0">
              <a:solidFill>
                <a:schemeClr val="bg1"/>
              </a:solidFill>
            </a:endParaRPr>
          </a:p>
        </p:txBody>
      </p:sp>
      <p:sp>
        <p:nvSpPr>
          <p:cNvPr id="2" name="Rectangle 1">
            <a:extLst>
              <a:ext uri="{FF2B5EF4-FFF2-40B4-BE49-F238E27FC236}">
                <a16:creationId xmlns:a16="http://schemas.microsoft.com/office/drawing/2014/main" id="{891C6AB9-6A33-694F-9D3F-6FBCDF8E738E}"/>
              </a:ext>
            </a:extLst>
          </p:cNvPr>
          <p:cNvSpPr/>
          <p:nvPr/>
        </p:nvSpPr>
        <p:spPr>
          <a:xfrm>
            <a:off x="644798" y="109061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1.2.2 SDG7 </a:t>
            </a:r>
          </a:p>
        </p:txBody>
      </p:sp>
      <p:sp>
        <p:nvSpPr>
          <p:cNvPr id="4" name="Title 10">
            <a:extLst>
              <a:ext uri="{FF2B5EF4-FFF2-40B4-BE49-F238E27FC236}">
                <a16:creationId xmlns:a16="http://schemas.microsoft.com/office/drawing/2014/main" id="{B8C1F6CE-6A22-1BCD-73B9-0BC6E0F90888}"/>
              </a:ext>
            </a:extLst>
          </p:cNvPr>
          <p:cNvSpPr txBox="1">
            <a:spLocks/>
          </p:cNvSpPr>
          <p:nvPr/>
        </p:nvSpPr>
        <p:spPr>
          <a:xfrm>
            <a:off x="610991" y="109191"/>
            <a:ext cx="10409858" cy="91000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SDGs e Agenda de Ação Climática</a:t>
            </a:r>
          </a:p>
        </p:txBody>
      </p:sp>
      <p:pic>
        <p:nvPicPr>
          <p:cNvPr id="5" name="Picture 9">
            <a:extLst>
              <a:ext uri="{FF2B5EF4-FFF2-40B4-BE49-F238E27FC236}">
                <a16:creationId xmlns:a16="http://schemas.microsoft.com/office/drawing/2014/main" id="{F1A8C8A2-EBF4-D310-C040-C5CE69204FFC}"/>
              </a:ext>
            </a:extLst>
          </p:cNvPr>
          <p:cNvPicPr>
            <a:picLocks noChangeAspect="1"/>
          </p:cNvPicPr>
          <p:nvPr/>
        </p:nvPicPr>
        <p:blipFill>
          <a:blip r:embed="rId5"/>
          <a:stretch>
            <a:fillRect/>
          </a:stretch>
        </p:blipFill>
        <p:spPr>
          <a:xfrm>
            <a:off x="5891354" y="2057401"/>
            <a:ext cx="5869009" cy="2950014"/>
          </a:xfrm>
          <a:prstGeom prst="rect">
            <a:avLst/>
          </a:prstGeom>
        </p:spPr>
      </p:pic>
      <p:sp>
        <p:nvSpPr>
          <p:cNvPr id="6" name="TextBox 5">
            <a:extLst>
              <a:ext uri="{FF2B5EF4-FFF2-40B4-BE49-F238E27FC236}">
                <a16:creationId xmlns:a16="http://schemas.microsoft.com/office/drawing/2014/main" id="{96844A22-11FF-3A26-E972-8D1587CDADA5}"/>
              </a:ext>
            </a:extLst>
          </p:cNvPr>
          <p:cNvSpPr txBox="1"/>
          <p:nvPr/>
        </p:nvSpPr>
        <p:spPr>
          <a:xfrm>
            <a:off x="5891354" y="5084423"/>
            <a:ext cx="464263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(UN Women Europe and Central Asia, </a:t>
            </a:r>
            <a:r>
              <a:rPr lang="en-GB" sz="1000" dirty="0">
                <a:latin typeface="Open Sans"/>
                <a:cs typeface="Calibri"/>
                <a:hlinkClick r:id="rId6"/>
              </a:rPr>
              <a:t>imagem</a:t>
            </a:r>
            <a:r>
              <a:rPr lang="en-GB" sz="1000" dirty="0">
                <a:latin typeface="Open Sans"/>
                <a:cs typeface="Calibri"/>
              </a:rPr>
              <a:t>, licenciada sob </a:t>
            </a:r>
            <a:r>
              <a:rPr lang="en-GB" sz="1000" dirty="0">
                <a:latin typeface="Open Sans"/>
                <a:cs typeface="Calibri"/>
                <a:hlinkClick r:id="rId7"/>
              </a:rPr>
              <a:t>CC BY NC 2.0</a:t>
            </a:r>
            <a:r>
              <a:rPr lang="en-GB" sz="1000" dirty="0">
                <a:latin typeface="Open Sans"/>
                <a:cs typeface="Calibri"/>
              </a:rPr>
              <a:t>)</a:t>
            </a:r>
          </a:p>
        </p:txBody>
      </p:sp>
      <p:sp>
        <p:nvSpPr>
          <p:cNvPr id="7" name="Rectangle 6">
            <a:extLst>
              <a:ext uri="{FF2B5EF4-FFF2-40B4-BE49-F238E27FC236}">
                <a16:creationId xmlns:a16="http://schemas.microsoft.com/office/drawing/2014/main" id="{060B1742-0A2E-8C74-0615-81491CF55E3A}"/>
              </a:ext>
            </a:extLst>
          </p:cNvPr>
          <p:cNvSpPr/>
          <p:nvPr/>
        </p:nvSpPr>
        <p:spPr>
          <a:xfrm>
            <a:off x="314325" y="1505825"/>
            <a:ext cx="5577029" cy="5170646"/>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Metas do SDG7 para 2030:</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Acesso universal a serviços de energia acessíveis, confiáveis,</a:t>
            </a:r>
            <a:br>
              <a:rPr lang="en-ZA" sz="2000" dirty="0">
                <a:latin typeface="Open Sans"/>
                <a:ea typeface="Open Sans" panose="020B0606030504020204" pitchFamily="34" charset="0"/>
                <a:cs typeface="Open Sans" panose="020B0606030504020204" pitchFamily="34" charset="0"/>
              </a:rPr>
            </a:br>
            <a:r>
              <a:rPr lang="en-ZA" sz="2000" dirty="0">
                <a:solidFill>
                  <a:srgbClr val="000000"/>
                </a:solidFill>
                <a:latin typeface="Open Sans"/>
                <a:ea typeface="Open Sans" panose="020B0606030504020204" pitchFamily="34" charset="0"/>
                <a:cs typeface="Open Sans" panose="020B0606030504020204" pitchFamily="34" charset="0"/>
              </a:rPr>
              <a:t>e modernos serviços de energia.</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Aumento substancial da participação de energias renováveis.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Dobrar a taxa global de melhoria na eficiência energética.</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Melhoria do acesso à pesquisa e à tecnologia de energia limpa para promover o investimento.</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Expansão e melhoria da infraestrutura de energia moderna nos países em desenvolvimento.</a:t>
            </a:r>
          </a:p>
        </p:txBody>
      </p:sp>
      <p:sp>
        <p:nvSpPr>
          <p:cNvPr id="8" name="TextBox 7">
            <a:extLst>
              <a:ext uri="{FF2B5EF4-FFF2-40B4-BE49-F238E27FC236}">
                <a16:creationId xmlns:a16="http://schemas.microsoft.com/office/drawing/2014/main" id="{9CA04D52-495D-A8C6-21CE-B24CBFD4B193}"/>
              </a:ext>
            </a:extLst>
          </p:cNvPr>
          <p:cNvSpPr txBox="1"/>
          <p:nvPr/>
        </p:nvSpPr>
        <p:spPr>
          <a:xfrm>
            <a:off x="5791968" y="6310312"/>
            <a:ext cx="478283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dirty="0">
                <a:latin typeface="Open Sans"/>
                <a:ea typeface="+mn-lt"/>
                <a:cs typeface="Calibri"/>
              </a:rPr>
              <a:t>Fonte: </a:t>
            </a:r>
            <a:r>
              <a:rPr lang="en-GB" sz="1000" dirty="0">
                <a:latin typeface="Open Sans"/>
                <a:ea typeface="+mn-lt"/>
                <a:cs typeface="Calibri"/>
              </a:rPr>
              <a:t>(</a:t>
            </a:r>
            <a:r>
              <a:rPr lang="en-GB" sz="1000" dirty="0">
                <a:latin typeface="Open Sans"/>
                <a:ea typeface="+mn-lt"/>
                <a:cs typeface="+mn-lt"/>
              </a:rPr>
              <a:t>IEA, IRENA, UNSD, Banco Mundial, OMS </a:t>
            </a:r>
            <a:r>
              <a:rPr lang="en-GB" sz="1000" dirty="0">
                <a:latin typeface="Open Sans"/>
                <a:cs typeface="Calibri"/>
              </a:rPr>
              <a:t>(2020))</a:t>
            </a:r>
          </a:p>
        </p:txBody>
      </p:sp>
      <p:pic>
        <p:nvPicPr>
          <p:cNvPr id="9" name="synthesize (7)">
            <a:hlinkClick r:id="" action="ppaction://media"/>
            <a:extLst>
              <a:ext uri="{FF2B5EF4-FFF2-40B4-BE49-F238E27FC236}">
                <a16:creationId xmlns:a16="http://schemas.microsoft.com/office/drawing/2014/main" id="{10BB7C18-1099-5D60-1284-EA1DAE24D76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20262" y="109191"/>
            <a:ext cx="1363980" cy="1363980"/>
          </a:xfrm>
          <a:prstGeom prst="rect">
            <a:avLst/>
          </a:prstGeom>
        </p:spPr>
      </p:pic>
    </p:spTree>
    <p:extLst>
      <p:ext uri="{BB962C8B-B14F-4D97-AF65-F5344CB8AC3E}">
        <p14:creationId xmlns:p14="http://schemas.microsoft.com/office/powerpoint/2010/main" val="258118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2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5" name="Picture 9" descr="A picture containing text&#10;&#10;Description automatically generated">
            <a:extLst>
              <a:ext uri="{FF2B5EF4-FFF2-40B4-BE49-F238E27FC236}">
                <a16:creationId xmlns:a16="http://schemas.microsoft.com/office/drawing/2014/main" id="{20D5DD7F-3D60-034F-19F5-76A69DF70951}"/>
              </a:ext>
            </a:extLst>
          </p:cNvPr>
          <p:cNvPicPr>
            <a:picLocks noChangeAspect="1"/>
          </p:cNvPicPr>
          <p:nvPr/>
        </p:nvPicPr>
        <p:blipFill rotWithShape="1">
          <a:blip r:embed="rId5"/>
          <a:srcRect l="4922" r="5178" b="578"/>
          <a:stretch/>
        </p:blipFill>
        <p:spPr>
          <a:xfrm>
            <a:off x="5057776" y="1927891"/>
            <a:ext cx="6651218" cy="3450424"/>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11</a:t>
            </a:fld>
            <a:endParaRPr lang="sv-SE" sz="1000" b="1" dirty="0">
              <a:solidFill>
                <a:schemeClr val="bg1"/>
              </a:solidFill>
            </a:endParaRPr>
          </a:p>
        </p:txBody>
      </p:sp>
      <p:sp>
        <p:nvSpPr>
          <p:cNvPr id="2" name="Rectangle 1">
            <a:extLst>
              <a:ext uri="{FF2B5EF4-FFF2-40B4-BE49-F238E27FC236}">
                <a16:creationId xmlns:a16="http://schemas.microsoft.com/office/drawing/2014/main" id="{296F78BB-6C91-28A9-F155-36FE7FE7AF9E}"/>
              </a:ext>
            </a:extLst>
          </p:cNvPr>
          <p:cNvSpPr/>
          <p:nvPr/>
        </p:nvSpPr>
        <p:spPr>
          <a:xfrm>
            <a:off x="396678" y="1024726"/>
            <a:ext cx="820199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1.2.3 Progresso no SDG7: Acesso à eletricidade e cozinha limpa </a:t>
            </a:r>
          </a:p>
        </p:txBody>
      </p:sp>
      <p:sp>
        <p:nvSpPr>
          <p:cNvPr id="4" name="Title 10">
            <a:extLst>
              <a:ext uri="{FF2B5EF4-FFF2-40B4-BE49-F238E27FC236}">
                <a16:creationId xmlns:a16="http://schemas.microsoft.com/office/drawing/2014/main" id="{896776C6-748C-FCF9-E0BD-5B1B228B7337}"/>
              </a:ext>
            </a:extLst>
          </p:cNvPr>
          <p:cNvSpPr txBox="1">
            <a:spLocks/>
          </p:cNvSpPr>
          <p:nvPr/>
        </p:nvSpPr>
        <p:spPr>
          <a:xfrm>
            <a:off x="396678" y="211724"/>
            <a:ext cx="10218934" cy="72191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SDGs e Agenda de Ação Climática</a:t>
            </a:r>
          </a:p>
        </p:txBody>
      </p:sp>
      <p:sp>
        <p:nvSpPr>
          <p:cNvPr id="6" name="TextBox 5">
            <a:extLst>
              <a:ext uri="{FF2B5EF4-FFF2-40B4-BE49-F238E27FC236}">
                <a16:creationId xmlns:a16="http://schemas.microsoft.com/office/drawing/2014/main" id="{D072589E-1E67-C246-53FF-F72C0529C202}"/>
              </a:ext>
            </a:extLst>
          </p:cNvPr>
          <p:cNvSpPr txBox="1"/>
          <p:nvPr/>
        </p:nvSpPr>
        <p:spPr>
          <a:xfrm>
            <a:off x="6096000" y="5378315"/>
            <a:ext cx="561299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a:t>
            </a:r>
            <a:r>
              <a:rPr lang="en-GB" sz="1000" dirty="0">
                <a:latin typeface="Open Sans"/>
                <a:ea typeface="+mn-lt"/>
                <a:cs typeface="+mn-lt"/>
              </a:rPr>
              <a:t>IEA, IRENA, UNSD, Banco Mundial, OMS </a:t>
            </a:r>
            <a:r>
              <a:rPr lang="en-GB" sz="1000" dirty="0">
                <a:latin typeface="Open Sans"/>
                <a:cs typeface="Calibri"/>
              </a:rPr>
              <a:t>(2020), </a:t>
            </a:r>
            <a:r>
              <a:rPr lang="en-GB" sz="1000" dirty="0">
                <a:latin typeface="Open Sans"/>
                <a:cs typeface="Calibri"/>
                <a:hlinkClick r:id="rId6"/>
              </a:rPr>
              <a:t>imagem</a:t>
            </a:r>
            <a:r>
              <a:rPr lang="en-GB" sz="1000" dirty="0">
                <a:latin typeface="Open Sans"/>
                <a:cs typeface="Calibri"/>
              </a:rPr>
              <a:t>, </a:t>
            </a:r>
            <a:r>
              <a:rPr lang="en-GB" sz="1000" dirty="0" err="1">
                <a:latin typeface="Open Sans"/>
                <a:cs typeface="Calibri"/>
              </a:rPr>
              <a:t>licenciada</a:t>
            </a:r>
            <a:r>
              <a:rPr lang="en-GB" sz="1000" dirty="0">
                <a:latin typeface="Open Sans"/>
                <a:cs typeface="Calibri"/>
              </a:rPr>
              <a:t> sob </a:t>
            </a:r>
            <a:r>
              <a:rPr lang="en-GB" sz="1000" dirty="0">
                <a:latin typeface="Open Sans"/>
                <a:cs typeface="Calibri"/>
                <a:hlinkClick r:id="rId7"/>
              </a:rPr>
              <a:t>CC BY NC 3.0 IGO</a:t>
            </a:r>
            <a:r>
              <a:rPr lang="en-GB" sz="1000" dirty="0">
                <a:latin typeface="Open Sans"/>
                <a:cs typeface="Calibri"/>
              </a:rPr>
              <a:t>)</a:t>
            </a:r>
          </a:p>
        </p:txBody>
      </p:sp>
      <p:sp>
        <p:nvSpPr>
          <p:cNvPr id="7" name="Rectangle 6">
            <a:extLst>
              <a:ext uri="{FF2B5EF4-FFF2-40B4-BE49-F238E27FC236}">
                <a16:creationId xmlns:a16="http://schemas.microsoft.com/office/drawing/2014/main" id="{BC0FE89D-B3C5-68DD-1943-A005959D36BB}"/>
              </a:ext>
            </a:extLst>
          </p:cNvPr>
          <p:cNvSpPr/>
          <p:nvPr/>
        </p:nvSpPr>
        <p:spPr>
          <a:xfrm>
            <a:off x="296595" y="1585957"/>
            <a:ext cx="4882917" cy="4247317"/>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90% da população tinha acesso à eletricidade em 2018, em comparação com 83% em 2010.</a:t>
            </a:r>
            <a:endParaRPr lang="en-US" dirty="0"/>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No entanto, a taxa anual de eletrificação não é alta o suficiente para alcançar o acesso universal até 2030.</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63% da população tinha acesso a cozinha limpa em 2018, em comparação com 56% em 2010.</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O progresso anual é atualmente inferior a 1/3 do que é necessário para alcançar o acesso universal a cozinhas limpas até 2030.</a:t>
            </a:r>
          </a:p>
        </p:txBody>
      </p:sp>
      <p:sp>
        <p:nvSpPr>
          <p:cNvPr id="8" name="Rectangle 7">
            <a:extLst>
              <a:ext uri="{FF2B5EF4-FFF2-40B4-BE49-F238E27FC236}">
                <a16:creationId xmlns:a16="http://schemas.microsoft.com/office/drawing/2014/main" id="{09464E60-120E-DB32-6749-9C51C2FC64D4}"/>
              </a:ext>
            </a:extLst>
          </p:cNvPr>
          <p:cNvSpPr/>
          <p:nvPr/>
        </p:nvSpPr>
        <p:spPr>
          <a:xfrm>
            <a:off x="7100843" y="2080535"/>
            <a:ext cx="4794562" cy="338554"/>
          </a:xfrm>
          <a:prstGeom prst="rect">
            <a:avLst/>
          </a:prstGeom>
        </p:spPr>
        <p:txBody>
          <a:bodyPr wrap="square" lIns="91440" tIns="45720" rIns="91440" bIns="45720" anchor="t">
            <a:spAutoFit/>
          </a:bodyPr>
          <a:lstStyle/>
          <a:p>
            <a:pPr>
              <a:spcAft>
                <a:spcPts val="1200"/>
              </a:spcAft>
            </a:pPr>
            <a:r>
              <a:rPr lang="en-ZA" sz="1600" b="1" dirty="0">
                <a:solidFill>
                  <a:srgbClr val="000000"/>
                </a:solidFill>
                <a:latin typeface="Open Sans"/>
              </a:rPr>
              <a:t>Acesso global à eletricidade</a:t>
            </a:r>
            <a:endParaRPr lang="en-US" sz="1600" b="1" dirty="0"/>
          </a:p>
        </p:txBody>
      </p:sp>
      <p:sp>
        <p:nvSpPr>
          <p:cNvPr id="11" name="TextBox 10">
            <a:extLst>
              <a:ext uri="{FF2B5EF4-FFF2-40B4-BE49-F238E27FC236}">
                <a16:creationId xmlns:a16="http://schemas.microsoft.com/office/drawing/2014/main" id="{34936CD0-983A-4071-FB98-661B4D14B674}"/>
              </a:ext>
            </a:extLst>
          </p:cNvPr>
          <p:cNvSpPr txBox="1"/>
          <p:nvPr/>
        </p:nvSpPr>
        <p:spPr>
          <a:xfrm>
            <a:off x="296595" y="6372568"/>
            <a:ext cx="478283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dirty="0">
                <a:latin typeface="Open Sans"/>
                <a:ea typeface="+mn-lt"/>
                <a:cs typeface="Calibri"/>
              </a:rPr>
              <a:t>Fonte: </a:t>
            </a:r>
            <a:r>
              <a:rPr lang="en-GB" sz="1000" dirty="0">
                <a:latin typeface="Open Sans"/>
                <a:ea typeface="+mn-lt"/>
                <a:cs typeface="Calibri"/>
              </a:rPr>
              <a:t>(</a:t>
            </a:r>
            <a:r>
              <a:rPr lang="en-GB" sz="1000" dirty="0">
                <a:latin typeface="Open Sans"/>
                <a:ea typeface="+mn-lt"/>
                <a:cs typeface="+mn-lt"/>
              </a:rPr>
              <a:t>IEA, IRENA, UNSD, Banco Mundial, OMS </a:t>
            </a:r>
            <a:r>
              <a:rPr lang="en-GB" sz="1000" dirty="0">
                <a:latin typeface="Open Sans"/>
                <a:cs typeface="Calibri"/>
              </a:rPr>
              <a:t>(2020))</a:t>
            </a:r>
          </a:p>
        </p:txBody>
      </p:sp>
      <p:pic>
        <p:nvPicPr>
          <p:cNvPr id="9" name="synthesize (8)">
            <a:hlinkClick r:id="" action="ppaction://media"/>
            <a:extLst>
              <a:ext uri="{FF2B5EF4-FFF2-40B4-BE49-F238E27FC236}">
                <a16:creationId xmlns:a16="http://schemas.microsoft.com/office/drawing/2014/main" id="{C917D0F0-89EC-DCFA-E13B-49EC343D8B3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77713" y="211725"/>
            <a:ext cx="1213111" cy="1213111"/>
          </a:xfrm>
          <a:prstGeom prst="rect">
            <a:avLst/>
          </a:prstGeom>
        </p:spPr>
      </p:pic>
    </p:spTree>
    <p:extLst>
      <p:ext uri="{BB962C8B-B14F-4D97-AF65-F5344CB8AC3E}">
        <p14:creationId xmlns:p14="http://schemas.microsoft.com/office/powerpoint/2010/main" val="356335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5" name="Picture 9" descr="Chart, line chart&#10;&#10;Description automatically generated">
            <a:extLst>
              <a:ext uri="{FF2B5EF4-FFF2-40B4-BE49-F238E27FC236}">
                <a16:creationId xmlns:a16="http://schemas.microsoft.com/office/drawing/2014/main" id="{A11A0EE4-380A-5967-F417-8B83C60921BC}"/>
              </a:ext>
            </a:extLst>
          </p:cNvPr>
          <p:cNvPicPr>
            <a:picLocks noChangeAspect="1"/>
          </p:cNvPicPr>
          <p:nvPr/>
        </p:nvPicPr>
        <p:blipFill>
          <a:blip r:embed="rId5"/>
          <a:stretch>
            <a:fillRect/>
          </a:stretch>
        </p:blipFill>
        <p:spPr>
          <a:xfrm>
            <a:off x="1857375" y="1268226"/>
            <a:ext cx="7782726" cy="5193564"/>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12</a:t>
            </a:fld>
            <a:endParaRPr lang="sv-SE" sz="1000" b="1" dirty="0">
              <a:solidFill>
                <a:schemeClr val="bg1"/>
              </a:solidFill>
            </a:endParaRPr>
          </a:p>
        </p:txBody>
      </p:sp>
      <p:sp>
        <p:nvSpPr>
          <p:cNvPr id="2" name="Rectangle 1">
            <a:extLst>
              <a:ext uri="{FF2B5EF4-FFF2-40B4-BE49-F238E27FC236}">
                <a16:creationId xmlns:a16="http://schemas.microsoft.com/office/drawing/2014/main" id="{567EAFAE-7F61-957D-FE5B-FF87028C9601}"/>
              </a:ext>
            </a:extLst>
          </p:cNvPr>
          <p:cNvSpPr/>
          <p:nvPr/>
        </p:nvSpPr>
        <p:spPr>
          <a:xfrm>
            <a:off x="553840" y="946734"/>
            <a:ext cx="854705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1.2.4 Progresso no SDG7: Energia renovável e eficiência energética </a:t>
            </a:r>
          </a:p>
        </p:txBody>
      </p:sp>
      <p:sp>
        <p:nvSpPr>
          <p:cNvPr id="4" name="Title 10">
            <a:extLst>
              <a:ext uri="{FF2B5EF4-FFF2-40B4-BE49-F238E27FC236}">
                <a16:creationId xmlns:a16="http://schemas.microsoft.com/office/drawing/2014/main" id="{3469C7A2-9066-462E-1EB5-AACCE49653AB}"/>
              </a:ext>
            </a:extLst>
          </p:cNvPr>
          <p:cNvSpPr txBox="1">
            <a:spLocks/>
          </p:cNvSpPr>
          <p:nvPr/>
        </p:nvSpPr>
        <p:spPr>
          <a:xfrm>
            <a:off x="553840" y="101600"/>
            <a:ext cx="10761860" cy="79608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SDGs e Agenda de Ação Climática</a:t>
            </a:r>
          </a:p>
        </p:txBody>
      </p:sp>
      <p:sp>
        <p:nvSpPr>
          <p:cNvPr id="6" name="TextBox 5">
            <a:extLst>
              <a:ext uri="{FF2B5EF4-FFF2-40B4-BE49-F238E27FC236}">
                <a16:creationId xmlns:a16="http://schemas.microsoft.com/office/drawing/2014/main" id="{6DD6CC01-8E10-B8C5-1E86-CD04ADE62F8A}"/>
              </a:ext>
            </a:extLst>
          </p:cNvPr>
          <p:cNvSpPr txBox="1"/>
          <p:nvPr/>
        </p:nvSpPr>
        <p:spPr>
          <a:xfrm>
            <a:off x="1311534" y="6333198"/>
            <a:ext cx="703166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a:t>
            </a:r>
            <a:r>
              <a:rPr lang="en-GB" sz="1000" dirty="0">
                <a:latin typeface="Open Sans"/>
                <a:ea typeface="+mn-lt"/>
                <a:cs typeface="+mn-lt"/>
              </a:rPr>
              <a:t>IEA, IRENA, UNSD, Banco Mundial, OMS </a:t>
            </a:r>
            <a:r>
              <a:rPr lang="en-GB" sz="1000" dirty="0">
                <a:latin typeface="Open Sans"/>
                <a:cs typeface="Calibri"/>
              </a:rPr>
              <a:t>(2020), </a:t>
            </a:r>
            <a:r>
              <a:rPr lang="en-GB" sz="1000" dirty="0">
                <a:latin typeface="Open Sans"/>
                <a:cs typeface="Calibri"/>
                <a:hlinkClick r:id="rId6"/>
              </a:rPr>
              <a:t>imagem</a:t>
            </a:r>
            <a:r>
              <a:rPr lang="en-GB" sz="1000" dirty="0">
                <a:latin typeface="Open Sans"/>
                <a:cs typeface="Calibri"/>
              </a:rPr>
              <a:t>, licenciada sob </a:t>
            </a:r>
            <a:r>
              <a:rPr lang="en-GB" sz="1000" dirty="0">
                <a:latin typeface="Open Sans"/>
                <a:cs typeface="Calibri"/>
                <a:hlinkClick r:id="rId7"/>
              </a:rPr>
              <a:t>CC BY NC 3.0 IGO</a:t>
            </a:r>
            <a:r>
              <a:rPr lang="en-GB" sz="1000" dirty="0">
                <a:latin typeface="Open Sans"/>
                <a:cs typeface="Calibri"/>
              </a:rPr>
              <a:t>)</a:t>
            </a:r>
          </a:p>
        </p:txBody>
      </p:sp>
      <p:pic>
        <p:nvPicPr>
          <p:cNvPr id="7" name="synthesize (9)">
            <a:hlinkClick r:id="" action="ppaction://media"/>
            <a:extLst>
              <a:ext uri="{FF2B5EF4-FFF2-40B4-BE49-F238E27FC236}">
                <a16:creationId xmlns:a16="http://schemas.microsoft.com/office/drawing/2014/main" id="{35829571-254B-641A-65BB-4718351CD80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04427" y="198859"/>
            <a:ext cx="1132114" cy="1132114"/>
          </a:xfrm>
          <a:prstGeom prst="rect">
            <a:avLst/>
          </a:prstGeom>
        </p:spPr>
      </p:pic>
    </p:spTree>
    <p:extLst>
      <p:ext uri="{BB962C8B-B14F-4D97-AF65-F5344CB8AC3E}">
        <p14:creationId xmlns:p14="http://schemas.microsoft.com/office/powerpoint/2010/main" val="331786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13</a:t>
            </a:fld>
            <a:endParaRPr lang="sv-SE" sz="1000" b="1" dirty="0">
              <a:solidFill>
                <a:schemeClr val="bg1"/>
              </a:solidFill>
            </a:endParaRPr>
          </a:p>
        </p:txBody>
      </p:sp>
      <p:sp>
        <p:nvSpPr>
          <p:cNvPr id="2" name="Rectangle 1">
            <a:extLst>
              <a:ext uri="{FF2B5EF4-FFF2-40B4-BE49-F238E27FC236}">
                <a16:creationId xmlns:a16="http://schemas.microsoft.com/office/drawing/2014/main" id="{A78A2D0A-B733-CAF1-9A99-927D49954B5A}"/>
              </a:ext>
            </a:extLst>
          </p:cNvPr>
          <p:cNvSpPr/>
          <p:nvPr/>
        </p:nvSpPr>
        <p:spPr>
          <a:xfrm>
            <a:off x="610990" y="108540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1.2.5 Vínculos entre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SDGs? </a:t>
            </a:r>
          </a:p>
        </p:txBody>
      </p:sp>
      <p:sp>
        <p:nvSpPr>
          <p:cNvPr id="4" name="Title 10">
            <a:extLst>
              <a:ext uri="{FF2B5EF4-FFF2-40B4-BE49-F238E27FC236}">
                <a16:creationId xmlns:a16="http://schemas.microsoft.com/office/drawing/2014/main" id="{0498D92B-FBC9-5C31-FE15-102170BF3601}"/>
              </a:ext>
            </a:extLst>
          </p:cNvPr>
          <p:cNvSpPr txBox="1">
            <a:spLocks/>
          </p:cNvSpPr>
          <p:nvPr/>
        </p:nvSpPr>
        <p:spPr>
          <a:xfrm>
            <a:off x="610990" y="117706"/>
            <a:ext cx="10118923" cy="8524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SDGs e Agenda de Ação Climática</a:t>
            </a:r>
          </a:p>
        </p:txBody>
      </p:sp>
      <p:sp>
        <p:nvSpPr>
          <p:cNvPr id="5" name="Rectangle 4">
            <a:extLst>
              <a:ext uri="{FF2B5EF4-FFF2-40B4-BE49-F238E27FC236}">
                <a16:creationId xmlns:a16="http://schemas.microsoft.com/office/drawing/2014/main" id="{3252DA5E-A97B-DED0-4D94-2CDF26CDE380}"/>
              </a:ext>
            </a:extLst>
          </p:cNvPr>
          <p:cNvSpPr/>
          <p:nvPr/>
        </p:nvSpPr>
        <p:spPr>
          <a:xfrm>
            <a:off x="610990" y="1797784"/>
            <a:ext cx="9714022" cy="3600986"/>
          </a:xfrm>
          <a:prstGeom prst="rect">
            <a:avLst/>
          </a:prstGeom>
        </p:spPr>
        <p:txBody>
          <a:bodyPr wrap="square" lIns="91440" tIns="45720" rIns="91440" bIns="45720" anchor="t">
            <a:spAutoFit/>
          </a:bodyPr>
          <a:lstStyle/>
          <a:p>
            <a:pPr marL="342900" indent="-342900">
              <a:spcAft>
                <a:spcPts val="1200"/>
              </a:spcAft>
              <a:buFont typeface="Arial"/>
              <a:buChar char="•"/>
            </a:pPr>
            <a:r>
              <a:rPr lang="en-ZA" sz="2200" dirty="0" err="1">
                <a:solidFill>
                  <a:srgbClr val="000000"/>
                </a:solidFill>
                <a:latin typeface="Open Sans"/>
                <a:ea typeface="Open Sans" panose="020B0606030504020204" pitchFamily="34" charset="0"/>
                <a:cs typeface="Open Sans" panose="020B0606030504020204" pitchFamily="34" charset="0"/>
              </a:rPr>
              <a:t>Os</a:t>
            </a:r>
            <a:r>
              <a:rPr lang="en-ZA" sz="2200" dirty="0">
                <a:solidFill>
                  <a:srgbClr val="000000"/>
                </a:solidFill>
                <a:latin typeface="Open Sans"/>
                <a:ea typeface="Open Sans" panose="020B0606030504020204" pitchFamily="34" charset="0"/>
                <a:cs typeface="Open Sans" panose="020B0606030504020204" pitchFamily="34" charset="0"/>
              </a:rPr>
              <a:t> SDGs são altamente interligados, com sinergias e compensações entre diferentes metas.</a:t>
            </a:r>
          </a:p>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De um total de 169 metas, pelo menos 113 são identificadas como exigindo ações para mudar </a:t>
            </a:r>
            <a:r>
              <a:rPr lang="en-ZA" sz="2200" dirty="0" err="1">
                <a:solidFill>
                  <a:srgbClr val="000000"/>
                </a:solidFill>
                <a:latin typeface="Open Sans"/>
                <a:ea typeface="Open Sans" panose="020B0606030504020204" pitchFamily="34" charset="0"/>
                <a:cs typeface="Open Sans" panose="020B0606030504020204" pitchFamily="34" charset="0"/>
              </a:rPr>
              <a:t>os</a:t>
            </a:r>
            <a:r>
              <a:rPr lang="en-ZA" sz="2200" dirty="0">
                <a:solidFill>
                  <a:srgbClr val="000000"/>
                </a:solidFill>
                <a:latin typeface="Open Sans"/>
                <a:ea typeface="Open Sans" panose="020B0606030504020204" pitchFamily="34" charset="0"/>
                <a:cs typeface="Open Sans" panose="020B0606030504020204" pitchFamily="34" charset="0"/>
              </a:rPr>
              <a:t> </a:t>
            </a:r>
            <a:r>
              <a:rPr lang="en-ZA" sz="2200" dirty="0" err="1">
                <a:solidFill>
                  <a:srgbClr val="000000"/>
                </a:solidFill>
                <a:latin typeface="Open Sans"/>
                <a:ea typeface="Open Sans" panose="020B0606030504020204" pitchFamily="34" charset="0"/>
                <a:cs typeface="Open Sans" panose="020B0606030504020204" pitchFamily="34" charset="0"/>
              </a:rPr>
              <a:t>sistemas</a:t>
            </a:r>
            <a:r>
              <a:rPr lang="en-ZA" sz="2200" dirty="0">
                <a:solidFill>
                  <a:srgbClr val="000000"/>
                </a:solidFill>
                <a:latin typeface="Open Sans"/>
                <a:ea typeface="Open Sans" panose="020B0606030504020204" pitchFamily="34" charset="0"/>
                <a:cs typeface="Open Sans" panose="020B0606030504020204" pitchFamily="34" charset="0"/>
              </a:rPr>
              <a:t> </a:t>
            </a:r>
            <a:r>
              <a:rPr lang="en-ZA" sz="2200" dirty="0" err="1">
                <a:solidFill>
                  <a:srgbClr val="000000"/>
                </a:solidFill>
                <a:latin typeface="Open Sans"/>
                <a:ea typeface="Open Sans" panose="020B0606030504020204" pitchFamily="34" charset="0"/>
                <a:cs typeface="Open Sans" panose="020B0606030504020204" pitchFamily="34" charset="0"/>
              </a:rPr>
              <a:t>energéticos</a:t>
            </a:r>
            <a:r>
              <a:rPr lang="en-ZA" sz="2200" dirty="0">
                <a:solidFill>
                  <a:srgbClr val="000000"/>
                </a:solidFill>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Portanto, o planejamento energético deve ir além do SDG7 e considerar as ligações com outros sistemas, metas e áreas de políticas.</a:t>
            </a:r>
          </a:p>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Avaliações integradas e elaboração de políticas serão essenciais para maximizar as sinergias entre as metas e realizar todos </a:t>
            </a:r>
            <a:r>
              <a:rPr lang="en-ZA" sz="2200" dirty="0" err="1">
                <a:solidFill>
                  <a:srgbClr val="000000"/>
                </a:solidFill>
                <a:latin typeface="Open Sans"/>
                <a:ea typeface="Open Sans" panose="020B0606030504020204" pitchFamily="34" charset="0"/>
                <a:cs typeface="Open Sans" panose="020B0606030504020204" pitchFamily="34" charset="0"/>
              </a:rPr>
              <a:t>os</a:t>
            </a:r>
            <a:r>
              <a:rPr lang="en-ZA" sz="2200" dirty="0">
                <a:solidFill>
                  <a:srgbClr val="000000"/>
                </a:solidFill>
                <a:latin typeface="Open Sans"/>
                <a:ea typeface="Open Sans" panose="020B0606030504020204" pitchFamily="34" charset="0"/>
                <a:cs typeface="Open Sans" panose="020B0606030504020204" pitchFamily="34" charset="0"/>
              </a:rPr>
              <a:t> SDGs.</a:t>
            </a:r>
          </a:p>
        </p:txBody>
      </p:sp>
      <p:sp>
        <p:nvSpPr>
          <p:cNvPr id="6" name="TextBox 5">
            <a:extLst>
              <a:ext uri="{FF2B5EF4-FFF2-40B4-BE49-F238E27FC236}">
                <a16:creationId xmlns:a16="http://schemas.microsoft.com/office/drawing/2014/main" id="{87C68E22-35C0-69CD-AFD2-2F472FAD2AB5}"/>
              </a:ext>
            </a:extLst>
          </p:cNvPr>
          <p:cNvSpPr txBox="1"/>
          <p:nvPr/>
        </p:nvSpPr>
        <p:spPr>
          <a:xfrm>
            <a:off x="685167" y="5887830"/>
            <a:ext cx="478283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dirty="0">
                <a:latin typeface="Open Sans"/>
                <a:cs typeface="Calibri"/>
              </a:rPr>
              <a:t>Fonte: </a:t>
            </a:r>
            <a:r>
              <a:rPr lang="en-GB" sz="1000" dirty="0">
                <a:latin typeface="Open Sans"/>
                <a:cs typeface="Calibri"/>
              </a:rPr>
              <a:t>(</a:t>
            </a:r>
            <a:r>
              <a:rPr lang="en-GB" sz="1000" dirty="0" err="1">
                <a:latin typeface="Open Sans"/>
                <a:ea typeface="+mn-lt"/>
                <a:cs typeface="+mn-lt"/>
              </a:rPr>
              <a:t>Nerini</a:t>
            </a:r>
            <a:r>
              <a:rPr lang="en-GB" sz="1000" dirty="0">
                <a:latin typeface="Open Sans"/>
                <a:cs typeface="Calibri"/>
              </a:rPr>
              <a:t>, Tomei e To et al. (2018))</a:t>
            </a:r>
          </a:p>
        </p:txBody>
      </p:sp>
      <p:pic>
        <p:nvPicPr>
          <p:cNvPr id="7" name="synthesize (10)">
            <a:hlinkClick r:id="" action="ppaction://media"/>
            <a:extLst>
              <a:ext uri="{FF2B5EF4-FFF2-40B4-BE49-F238E27FC236}">
                <a16:creationId xmlns:a16="http://schemas.microsoft.com/office/drawing/2014/main" id="{94FBAF6C-D2E5-E0F2-38D1-F03AADA294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30491" y="117706"/>
            <a:ext cx="1367809" cy="1367809"/>
          </a:xfrm>
          <a:prstGeom prst="rect">
            <a:avLst/>
          </a:prstGeom>
        </p:spPr>
      </p:pic>
    </p:spTree>
    <p:extLst>
      <p:ext uri="{BB962C8B-B14F-4D97-AF65-F5344CB8AC3E}">
        <p14:creationId xmlns:p14="http://schemas.microsoft.com/office/powerpoint/2010/main" val="221561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2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14</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1.2 </a:t>
            </a:r>
            <a:r>
              <a:rPr lang="en-GB" sz="4400" dirty="0" err="1">
                <a:latin typeface="Open Sans"/>
              </a:rPr>
              <a:t>Referências</a:t>
            </a:r>
            <a:endParaRPr lang="en-GB" sz="4400" dirty="0">
              <a:latin typeface="Open Sans"/>
            </a:endParaRPr>
          </a:p>
        </p:txBody>
      </p:sp>
      <p:sp>
        <p:nvSpPr>
          <p:cNvPr id="5" name="TextBox 4">
            <a:extLst>
              <a:ext uri="{FF2B5EF4-FFF2-40B4-BE49-F238E27FC236}">
                <a16:creationId xmlns:a16="http://schemas.microsoft.com/office/drawing/2014/main" id="{512794A9-2AD3-6AA5-E3D9-E62DB796D066}"/>
              </a:ext>
            </a:extLst>
          </p:cNvPr>
          <p:cNvSpPr txBox="1"/>
          <p:nvPr/>
        </p:nvSpPr>
        <p:spPr>
          <a:xfrm>
            <a:off x="929195" y="1494761"/>
            <a:ext cx="9843579"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000" dirty="0">
                <a:latin typeface="Open Sans"/>
                <a:ea typeface="+mn-lt"/>
                <a:cs typeface="+mn-lt"/>
              </a:rPr>
              <a:t>Kim, R.C. A Criação de Valor Compartilhado (CSV) e os Objetivos de Desenvolvimento Sustentável das Nações Unidas (ODSs) podem colaborar para um mundo melhor? Insights do Leste Asiático. Sustainability 2018, 10, 4128. </a:t>
            </a:r>
            <a:r>
              <a:rPr lang="en-GB" sz="2000" dirty="0">
                <a:latin typeface="Open Sans"/>
                <a:ea typeface="+mn-lt"/>
                <a:cs typeface="+mn-lt"/>
                <a:hlinkClick r:id="rId3"/>
              </a:rPr>
              <a:t>https://doi.org/10.3390/su10114128</a:t>
            </a:r>
            <a:endParaRPr lang="en-GB" sz="2000" dirty="0">
              <a:latin typeface="Open Sans"/>
              <a:ea typeface="+mn-lt"/>
              <a:cs typeface="+mn-lt"/>
            </a:endParaRPr>
          </a:p>
          <a:p>
            <a:pPr marL="342900" indent="-342900">
              <a:buAutoNum type="arabicPeriod"/>
            </a:pPr>
            <a:endParaRPr lang="en-GB" sz="2000" dirty="0">
              <a:latin typeface="Open Sans"/>
              <a:ea typeface="+mn-lt"/>
              <a:cs typeface="+mn-lt"/>
            </a:endParaRPr>
          </a:p>
          <a:p>
            <a:pPr marL="342900" indent="-342900">
              <a:buAutoNum type="arabicPeriod"/>
            </a:pPr>
            <a:r>
              <a:rPr lang="en-GB" sz="2000" dirty="0">
                <a:latin typeface="Open Sans"/>
                <a:ea typeface="+mn-lt"/>
                <a:cs typeface="+mn-lt"/>
              </a:rPr>
              <a:t>IEA, IRENA, UNSD, Banco Mundial, OMS. 2020. Tracking SDG 7: The Energy Progress Report. Banco Mundial, Washington DC. © Banco Mundial. Licença: Creative Commons </a:t>
            </a:r>
            <a:r>
              <a:rPr lang="en-GB" sz="2000" dirty="0" err="1">
                <a:latin typeface="Open Sans"/>
                <a:ea typeface="+mn-lt"/>
                <a:cs typeface="+mn-lt"/>
              </a:rPr>
              <a:t>Attribution-NonCommercial </a:t>
            </a:r>
            <a:r>
              <a:rPr lang="en-GB" sz="2000" dirty="0">
                <a:latin typeface="Open Sans"/>
                <a:ea typeface="+mn-lt"/>
                <a:cs typeface="+mn-lt"/>
              </a:rPr>
              <a:t>3.0 IGO (CC BY-NC 3.0 IGO).</a:t>
            </a:r>
          </a:p>
          <a:p>
            <a:pPr marL="342900" indent="-342900">
              <a:buAutoNum type="arabicPeriod"/>
            </a:pPr>
            <a:endParaRPr lang="en-GB" sz="2000" dirty="0">
              <a:latin typeface="Open Sans"/>
              <a:ea typeface="+mn-lt"/>
              <a:cs typeface="+mn-lt"/>
            </a:endParaRPr>
          </a:p>
          <a:p>
            <a:pPr marL="342900" indent="-342900">
              <a:buAutoNum type="arabicPeriod"/>
            </a:pPr>
            <a:r>
              <a:rPr lang="en-GB" sz="2000" dirty="0">
                <a:latin typeface="Open Sans"/>
                <a:ea typeface="+mn-lt"/>
                <a:cs typeface="+mn-lt"/>
              </a:rPr>
              <a:t>Fuso </a:t>
            </a:r>
            <a:r>
              <a:rPr lang="en-GB" sz="2000" dirty="0" err="1">
                <a:latin typeface="Open Sans"/>
                <a:ea typeface="+mn-lt"/>
                <a:cs typeface="+mn-lt"/>
              </a:rPr>
              <a:t>Nerini</a:t>
            </a:r>
            <a:r>
              <a:rPr lang="en-GB" sz="2000" dirty="0">
                <a:latin typeface="Open Sans"/>
                <a:ea typeface="+mn-lt"/>
                <a:cs typeface="+mn-lt"/>
              </a:rPr>
              <a:t>, F., Tomei, J., To, L.S. </a:t>
            </a:r>
            <a:r>
              <a:rPr lang="en-GB" sz="2000" i="1" dirty="0">
                <a:latin typeface="Open Sans"/>
                <a:ea typeface="+mn-lt"/>
                <a:cs typeface="+mn-lt"/>
              </a:rPr>
              <a:t>et al. </a:t>
            </a:r>
            <a:r>
              <a:rPr lang="en-GB" sz="2000" dirty="0">
                <a:latin typeface="Open Sans"/>
                <a:ea typeface="+mn-lt"/>
                <a:cs typeface="+mn-lt"/>
              </a:rPr>
              <a:t>Mapping synergies and trade-offs between energy and the Sustainable Development Goals (Mapeamento de sinergias e compensações entre energia e os Objetivos de Desenvolvimento Sustentável). </a:t>
            </a:r>
            <a:r>
              <a:rPr lang="en-GB" sz="2000" i="1" dirty="0">
                <a:latin typeface="Open Sans"/>
                <a:ea typeface="+mn-lt"/>
                <a:cs typeface="+mn-lt"/>
              </a:rPr>
              <a:t>Nat Energy </a:t>
            </a:r>
            <a:r>
              <a:rPr lang="en-GB" sz="2000" b="1" dirty="0">
                <a:latin typeface="Open Sans"/>
                <a:ea typeface="+mn-lt"/>
                <a:cs typeface="+mn-lt"/>
              </a:rPr>
              <a:t>3, </a:t>
            </a:r>
            <a:r>
              <a:rPr lang="en-GB" sz="2000" dirty="0">
                <a:latin typeface="Open Sans"/>
                <a:ea typeface="+mn-lt"/>
                <a:cs typeface="+mn-lt"/>
              </a:rPr>
              <a:t>10-15 (2018). https://doi.org/10.1038/s41560-017-0036-5</a:t>
            </a:r>
          </a:p>
          <a:p>
            <a:pPr marL="342900" indent="-342900">
              <a:buAutoNum type="arabicPeriod"/>
            </a:pPr>
            <a:endParaRPr lang="en-GB" sz="20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15</a:t>
            </a:fld>
            <a:endParaRPr lang="sv-SE" sz="1000" b="1" dirty="0">
              <a:solidFill>
                <a:schemeClr val="bg1"/>
              </a:solidFill>
            </a:endParaRPr>
          </a:p>
        </p:txBody>
      </p:sp>
      <p:graphicFrame>
        <p:nvGraphicFramePr>
          <p:cNvPr id="2" name="Diagrama 5">
            <a:extLst>
              <a:ext uri="{FF2B5EF4-FFF2-40B4-BE49-F238E27FC236}">
                <a16:creationId xmlns:a16="http://schemas.microsoft.com/office/drawing/2014/main" id="{95DA8F51-85BC-6843-D037-15DDAE6FB440}"/>
              </a:ext>
            </a:extLst>
          </p:cNvPr>
          <p:cNvGraphicFramePr/>
          <p:nvPr>
            <p:extLst>
              <p:ext uri="{D42A27DB-BD31-4B8C-83A1-F6EECF244321}">
                <p14:modId xmlns:p14="http://schemas.microsoft.com/office/powerpoint/2010/main" val="229453116"/>
              </p:ext>
            </p:extLst>
          </p:nvPr>
        </p:nvGraphicFramePr>
        <p:xfrm>
          <a:off x="983848" y="1400536"/>
          <a:ext cx="9896354" cy="46201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FF7692D5-1B08-B282-A7CC-6B3135EB70C3}"/>
              </a:ext>
            </a:extLst>
          </p:cNvPr>
          <p:cNvSpPr txBox="1"/>
          <p:nvPr/>
        </p:nvSpPr>
        <p:spPr>
          <a:xfrm>
            <a:off x="592765" y="6203261"/>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Fonte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err="1">
                <a:latin typeface="Open Sans" panose="020B0606030504020204" pitchFamily="34" charset="0"/>
                <a:ea typeface="Open Sans" panose="020B0606030504020204" pitchFamily="34" charset="0"/>
                <a:cs typeface="Open Sans" panose="020B0606030504020204" pitchFamily="34" charset="0"/>
              </a:rPr>
              <a:t>Adaptado de </a:t>
            </a:r>
            <a:r>
              <a:rPr lang="es-CO" sz="1000" dirty="0">
                <a:latin typeface="Open Sans" panose="020B0606030504020204" pitchFamily="34" charset="0"/>
                <a:ea typeface="Open Sans" panose="020B0606030504020204" pitchFamily="34" charset="0"/>
                <a:cs typeface="Open Sans" panose="020B0606030504020204" pitchFamily="34" charset="0"/>
              </a:rPr>
              <a:t>(</a:t>
            </a:r>
            <a:r>
              <a:rPr lang="es-CO" sz="1000" dirty="0" err="1">
                <a:latin typeface="Open Sans" panose="020B0606030504020204" pitchFamily="34" charset="0"/>
                <a:ea typeface="Open Sans" panose="020B0606030504020204" pitchFamily="34" charset="0"/>
                <a:cs typeface="Open Sans" panose="020B0606030504020204" pitchFamily="34" charset="0"/>
              </a:rPr>
              <a:t>Pfenninger </a:t>
            </a:r>
            <a:r>
              <a:rPr lang="es-CO" sz="1000" dirty="0">
                <a:latin typeface="Open Sans" panose="020B0606030504020204" pitchFamily="34" charset="0"/>
                <a:ea typeface="Open Sans" panose="020B0606030504020204" pitchFamily="34" charset="0"/>
                <a:cs typeface="Open Sans" panose="020B0606030504020204" pitchFamily="34" charset="0"/>
              </a:rPr>
              <a:t>et al., 2014)</a:t>
            </a:r>
          </a:p>
        </p:txBody>
      </p:sp>
      <p:sp>
        <p:nvSpPr>
          <p:cNvPr id="5" name="Rectangle 4">
            <a:extLst>
              <a:ext uri="{FF2B5EF4-FFF2-40B4-BE49-F238E27FC236}">
                <a16:creationId xmlns:a16="http://schemas.microsoft.com/office/drawing/2014/main" id="{56B666DB-C3D1-00FB-14AA-33398F73EE1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1.3.1 Modelos de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sistemas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energéticos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01600"/>
            <a:ext cx="11246908" cy="721254"/>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Conceitos básicos na modelagem do </a:t>
            </a:r>
            <a:r>
              <a:rPr lang="en-GB" sz="4400" dirty="0" err="1">
                <a:latin typeface="Open Sans"/>
                <a:ea typeface="Open Sans" panose="020B0606030504020204" pitchFamily="34" charset="0"/>
                <a:cs typeface="Open Sans" panose="020B0606030504020204" pitchFamily="34" charset="0"/>
                <a:sym typeface="Bodoni SvtyTwo ITC TT-Book"/>
              </a:rPr>
              <a:t>sistema</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energético</a:t>
            </a:r>
            <a:endParaRPr lang="en-GB" sz="4400" dirty="0">
              <a:latin typeface="Open Sans"/>
              <a:ea typeface="Open Sans" panose="020B0606030504020204" pitchFamily="34" charset="0"/>
              <a:cs typeface="Open Sans" panose="020B0606030504020204" pitchFamily="34" charset="0"/>
            </a:endParaRPr>
          </a:p>
        </p:txBody>
      </p:sp>
      <p:pic>
        <p:nvPicPr>
          <p:cNvPr id="7" name="synthesize (11)">
            <a:hlinkClick r:id="" action="ppaction://media"/>
            <a:extLst>
              <a:ext uri="{FF2B5EF4-FFF2-40B4-BE49-F238E27FC236}">
                <a16:creationId xmlns:a16="http://schemas.microsoft.com/office/drawing/2014/main" id="{477B0184-D68A-470E-F4A4-B705E62DD31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395462" y="594438"/>
            <a:ext cx="1323992" cy="1323992"/>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8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16</a:t>
            </a:fld>
            <a:endParaRPr lang="sv-SE" sz="1000" b="1" dirty="0">
              <a:solidFill>
                <a:schemeClr val="bg1"/>
              </a:solidFill>
            </a:endParaRPr>
          </a:p>
        </p:txBody>
      </p:sp>
      <p:sp>
        <p:nvSpPr>
          <p:cNvPr id="2" name="Rectangle 1">
            <a:extLst>
              <a:ext uri="{FF2B5EF4-FFF2-40B4-BE49-F238E27FC236}">
                <a16:creationId xmlns:a16="http://schemas.microsoft.com/office/drawing/2014/main" id="{234170DC-D1BF-0196-9F9E-E2EC15969CEF}"/>
              </a:ext>
            </a:extLst>
          </p:cNvPr>
          <p:cNvSpPr/>
          <p:nvPr/>
        </p:nvSpPr>
        <p:spPr>
          <a:xfrm>
            <a:off x="472546" y="849229"/>
            <a:ext cx="764275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 Pipeline de modelagem do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sistema</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energético</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9BD05EB3-276F-0064-1CA8-F795DAD56BC1}"/>
              </a:ext>
            </a:extLst>
          </p:cNvPr>
          <p:cNvSpPr txBox="1">
            <a:spLocks/>
          </p:cNvSpPr>
          <p:nvPr/>
        </p:nvSpPr>
        <p:spPr>
          <a:xfrm>
            <a:off x="472546" y="11284"/>
            <a:ext cx="11204194" cy="824755"/>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Conceitos básicos na modelagem do </a:t>
            </a:r>
            <a:r>
              <a:rPr lang="en-GB" sz="4400" dirty="0" err="1">
                <a:latin typeface="Open Sans"/>
                <a:ea typeface="Open Sans" panose="020B0606030504020204" pitchFamily="34" charset="0"/>
                <a:cs typeface="Open Sans" panose="020B0606030504020204" pitchFamily="34" charset="0"/>
                <a:sym typeface="Bodoni SvtyTwo ITC TT-Book"/>
              </a:rPr>
              <a:t>sistema</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energético</a:t>
            </a:r>
            <a:endParaRPr lang="en-GB" sz="4400" dirty="0">
              <a:latin typeface="Open Sans"/>
              <a:ea typeface="Open Sans" panose="020B0606030504020204" pitchFamily="34" charset="0"/>
              <a:cs typeface="Open Sans" panose="020B0606030504020204" pitchFamily="34" charset="0"/>
            </a:endParaRPr>
          </a:p>
        </p:txBody>
      </p:sp>
      <p:pic>
        <p:nvPicPr>
          <p:cNvPr id="5" name="Imagen 23">
            <a:extLst>
              <a:ext uri="{FF2B5EF4-FFF2-40B4-BE49-F238E27FC236}">
                <a16:creationId xmlns:a16="http://schemas.microsoft.com/office/drawing/2014/main" id="{C59C0165-45A8-C5DB-9119-9B0883E9EEB9}"/>
              </a:ext>
            </a:extLst>
          </p:cNvPr>
          <p:cNvPicPr>
            <a:picLocks noChangeAspect="1"/>
          </p:cNvPicPr>
          <p:nvPr/>
        </p:nvPicPr>
        <p:blipFill>
          <a:blip r:embed="rId5"/>
          <a:srcRect b="6502"/>
          <a:stretch/>
        </p:blipFill>
        <p:spPr>
          <a:xfrm>
            <a:off x="499108" y="1360968"/>
            <a:ext cx="11204194" cy="4816808"/>
          </a:xfrm>
          <a:prstGeom prst="rect">
            <a:avLst/>
          </a:prstGeom>
        </p:spPr>
      </p:pic>
      <p:sp>
        <p:nvSpPr>
          <p:cNvPr id="6" name="TextBox 5">
            <a:extLst>
              <a:ext uri="{FF2B5EF4-FFF2-40B4-BE49-F238E27FC236}">
                <a16:creationId xmlns:a16="http://schemas.microsoft.com/office/drawing/2014/main" id="{23CE98A5-15A2-D6F8-58D1-DB1FFFB663F3}"/>
              </a:ext>
            </a:extLst>
          </p:cNvPr>
          <p:cNvSpPr txBox="1"/>
          <p:nvPr/>
        </p:nvSpPr>
        <p:spPr>
          <a:xfrm>
            <a:off x="592765" y="6203261"/>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Fonte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err="1">
                <a:latin typeface="Open Sans" panose="020B0606030504020204" pitchFamily="34" charset="0"/>
                <a:ea typeface="Open Sans" panose="020B0606030504020204" pitchFamily="34" charset="0"/>
                <a:cs typeface="Open Sans" panose="020B0606030504020204" pitchFamily="34" charset="0"/>
              </a:rPr>
              <a:t>Adaptado de </a:t>
            </a:r>
            <a:r>
              <a:rPr lang="es-CO" sz="1000" dirty="0">
                <a:latin typeface="Open Sans" panose="020B0606030504020204" pitchFamily="34" charset="0"/>
                <a:ea typeface="Open Sans" panose="020B0606030504020204" pitchFamily="34" charset="0"/>
                <a:cs typeface="Open Sans" panose="020B0606030504020204" pitchFamily="34" charset="0"/>
              </a:rPr>
              <a:t>(</a:t>
            </a:r>
            <a:r>
              <a:rPr lang="es-CO" sz="1000" dirty="0" err="1">
                <a:latin typeface="Open Sans" panose="020B0606030504020204" pitchFamily="34" charset="0"/>
                <a:ea typeface="Open Sans" panose="020B0606030504020204" pitchFamily="34" charset="0"/>
                <a:cs typeface="Open Sans" panose="020B0606030504020204" pitchFamily="34" charset="0"/>
              </a:rPr>
              <a:t>DeCarolis </a:t>
            </a:r>
            <a:r>
              <a:rPr lang="es-CO" sz="1000" dirty="0">
                <a:latin typeface="Open Sans" panose="020B0606030504020204" pitchFamily="34" charset="0"/>
                <a:ea typeface="Open Sans" panose="020B0606030504020204" pitchFamily="34" charset="0"/>
                <a:cs typeface="Open Sans" panose="020B0606030504020204" pitchFamily="34" charset="0"/>
              </a:rPr>
              <a:t>et al., 2017)</a:t>
            </a:r>
          </a:p>
        </p:txBody>
      </p:sp>
      <p:pic>
        <p:nvPicPr>
          <p:cNvPr id="7" name="synthesize (12)">
            <a:hlinkClick r:id="" action="ppaction://media"/>
            <a:extLst>
              <a:ext uri="{FF2B5EF4-FFF2-40B4-BE49-F238E27FC236}">
                <a16:creationId xmlns:a16="http://schemas.microsoft.com/office/drawing/2014/main" id="{A817321A-BCF9-AD67-96A7-C30B414AB7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98983" y="238819"/>
            <a:ext cx="1122149" cy="1122149"/>
          </a:xfrm>
          <a:prstGeom prst="rect">
            <a:avLst/>
          </a:prstGeom>
        </p:spPr>
      </p:pic>
    </p:spTree>
    <p:extLst>
      <p:ext uri="{BB962C8B-B14F-4D97-AF65-F5344CB8AC3E}">
        <p14:creationId xmlns:p14="http://schemas.microsoft.com/office/powerpoint/2010/main" val="17148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5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17</a:t>
            </a:fld>
            <a:endParaRPr lang="sv-SE" sz="1000" b="1" dirty="0">
              <a:solidFill>
                <a:schemeClr val="bg1"/>
              </a:solidFill>
            </a:endParaRPr>
          </a:p>
        </p:txBody>
      </p:sp>
      <p:sp>
        <p:nvSpPr>
          <p:cNvPr id="2" name="Rectangle 1">
            <a:extLst>
              <a:ext uri="{FF2B5EF4-FFF2-40B4-BE49-F238E27FC236}">
                <a16:creationId xmlns:a16="http://schemas.microsoft.com/office/drawing/2014/main" id="{78E110F1-C911-A0EF-41DE-2963D9097C36}"/>
              </a:ext>
            </a:extLst>
          </p:cNvPr>
          <p:cNvSpPr/>
          <p:nvPr/>
        </p:nvSpPr>
        <p:spPr>
          <a:xfrm>
            <a:off x="472546" y="849229"/>
            <a:ext cx="732525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 Resultados de um modelo de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sistema</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energético</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2337FADD-283C-563A-0977-B59DDFF74E01}"/>
              </a:ext>
            </a:extLst>
          </p:cNvPr>
          <p:cNvSpPr txBox="1">
            <a:spLocks/>
          </p:cNvSpPr>
          <p:nvPr/>
        </p:nvSpPr>
        <p:spPr>
          <a:xfrm>
            <a:off x="472546" y="11284"/>
            <a:ext cx="11133220" cy="824755"/>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Conceitos básicos na modelagem do </a:t>
            </a:r>
            <a:r>
              <a:rPr lang="en-GB" sz="4400" dirty="0" err="1">
                <a:latin typeface="Open Sans"/>
                <a:ea typeface="Open Sans" panose="020B0606030504020204" pitchFamily="34" charset="0"/>
                <a:cs typeface="Open Sans" panose="020B0606030504020204" pitchFamily="34" charset="0"/>
                <a:sym typeface="Bodoni SvtyTwo ITC TT-Book"/>
              </a:rPr>
              <a:t>sistema</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energético</a:t>
            </a:r>
            <a:endParaRPr lang="en-GB" sz="4400" dirty="0">
              <a:latin typeface="Open Sans"/>
              <a:ea typeface="Open Sans" panose="020B0606030504020204" pitchFamily="34" charset="0"/>
              <a:cs typeface="Open Sans" panose="020B0606030504020204" pitchFamily="34" charset="0"/>
            </a:endParaRPr>
          </a:p>
        </p:txBody>
      </p:sp>
      <p:graphicFrame>
        <p:nvGraphicFramePr>
          <p:cNvPr id="6" name="Diagrama 2">
            <a:extLst>
              <a:ext uri="{FF2B5EF4-FFF2-40B4-BE49-F238E27FC236}">
                <a16:creationId xmlns:a16="http://schemas.microsoft.com/office/drawing/2014/main" id="{DE97D313-AFEE-2F35-DB7C-97695277BA45}"/>
              </a:ext>
            </a:extLst>
          </p:cNvPr>
          <p:cNvGraphicFramePr/>
          <p:nvPr>
            <p:extLst>
              <p:ext uri="{D42A27DB-BD31-4B8C-83A1-F6EECF244321}">
                <p14:modId xmlns:p14="http://schemas.microsoft.com/office/powerpoint/2010/main" val="671260743"/>
              </p:ext>
            </p:extLst>
          </p:nvPr>
        </p:nvGraphicFramePr>
        <p:xfrm>
          <a:off x="332873" y="1353885"/>
          <a:ext cx="11133221" cy="48183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extBox 6">
            <a:extLst>
              <a:ext uri="{FF2B5EF4-FFF2-40B4-BE49-F238E27FC236}">
                <a16:creationId xmlns:a16="http://schemas.microsoft.com/office/drawing/2014/main" id="{94203E31-44AC-CBF4-491E-2F7B963E14EA}"/>
              </a:ext>
            </a:extLst>
          </p:cNvPr>
          <p:cNvSpPr txBox="1"/>
          <p:nvPr/>
        </p:nvSpPr>
        <p:spPr>
          <a:xfrm>
            <a:off x="592765" y="6203261"/>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Fonte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a:t>
            </a:r>
            <a:r>
              <a:rPr lang="en-US" altLang="es-ES" sz="1000" dirty="0" err="1">
                <a:latin typeface="Open Sans"/>
                <a:ea typeface="Calibri" panose="020F0502020204030204" pitchFamily="34" charset="0"/>
                <a:cs typeface="Times New Roman" panose="02020603050405020304" pitchFamily="18" charset="0"/>
              </a:rPr>
              <a:t>Tovar-Facio </a:t>
            </a:r>
            <a:r>
              <a:rPr lang="en-US" altLang="es-ES" sz="1000" dirty="0">
                <a:latin typeface="Open Sans"/>
                <a:ea typeface="Calibri" panose="020F0502020204030204" pitchFamily="34" charset="0"/>
                <a:cs typeface="Times New Roman" panose="02020603050405020304" pitchFamily="18" charset="0"/>
              </a:rPr>
              <a:t>et al., 2021</a:t>
            </a:r>
            <a:r>
              <a:rPr lang="es-CO"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5" name="synthesize (13)">
            <a:hlinkClick r:id="" action="ppaction://media"/>
            <a:extLst>
              <a:ext uri="{FF2B5EF4-FFF2-40B4-BE49-F238E27FC236}">
                <a16:creationId xmlns:a16="http://schemas.microsoft.com/office/drawing/2014/main" id="{15431090-0709-35E2-1CCA-ADD939A3EAD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668739" y="499768"/>
            <a:ext cx="1190388" cy="1190388"/>
          </a:xfrm>
          <a:prstGeom prst="rect">
            <a:avLst/>
          </a:prstGeom>
        </p:spPr>
      </p:pic>
    </p:spTree>
    <p:extLst>
      <p:ext uri="{BB962C8B-B14F-4D97-AF65-F5344CB8AC3E}">
        <p14:creationId xmlns:p14="http://schemas.microsoft.com/office/powerpoint/2010/main" val="23223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18</a:t>
            </a:fld>
            <a:endParaRPr lang="sv-SE" sz="1000" b="1" dirty="0">
              <a:solidFill>
                <a:schemeClr val="bg1"/>
              </a:solidFill>
            </a:endParaRPr>
          </a:p>
        </p:txBody>
      </p:sp>
      <p:sp>
        <p:nvSpPr>
          <p:cNvPr id="4" name="Content Placeholder 8">
            <a:extLst>
              <a:ext uri="{FF2B5EF4-FFF2-40B4-BE49-F238E27FC236}">
                <a16:creationId xmlns:a16="http://schemas.microsoft.com/office/drawing/2014/main" id="{5DDC3709-97E1-7D56-508C-825DF140DD67}"/>
              </a:ext>
            </a:extLst>
          </p:cNvPr>
          <p:cNvSpPr>
            <a:spLocks noGrp="1"/>
          </p:cNvSpPr>
          <p:nvPr>
            <p:ph idx="1"/>
          </p:nvPr>
        </p:nvSpPr>
        <p:spPr>
          <a:xfrm>
            <a:off x="472546" y="1539613"/>
            <a:ext cx="10868244" cy="4469158"/>
          </a:xfrm>
        </p:spPr>
        <p:txBody>
          <a:bodyPr vert="horz" lIns="91440" tIns="45720" rIns="91440" bIns="45720" rtlCol="0" anchor="t">
            <a:normAutofit fontScale="92500" lnSpcReduction="10000"/>
          </a:bodyPr>
          <a:lstStyle/>
          <a:p>
            <a:r>
              <a:rPr lang="en-GB" sz="2000" dirty="0">
                <a:latin typeface="Open Sans"/>
                <a:ea typeface="Open Sans" panose="020B0606030504020204" pitchFamily="34" charset="0"/>
                <a:cs typeface="Open Sans" panose="020B0606030504020204" pitchFamily="34" charset="0"/>
              </a:rPr>
              <a:t>O U4RIA amplia as práticas recomendadas e avança na transparência por meio de um conjunto de diretrizes:</a:t>
            </a:r>
          </a:p>
          <a:p>
            <a:endParaRPr lang="en-GB" sz="2000" dirty="0">
              <a:latin typeface="Open Sans"/>
              <a:ea typeface="Open Sans" panose="020B0606030504020204" pitchFamily="34" charset="0"/>
              <a:cs typeface="Open Sans" panose="020B0606030504020204" pitchFamily="34" charset="0"/>
            </a:endParaRPr>
          </a:p>
          <a:p>
            <a:pPr lvl="1"/>
            <a:r>
              <a:rPr lang="en-GB" sz="2000" b="1" dirty="0">
                <a:latin typeface="Open Sans"/>
                <a:ea typeface="Open Sans" panose="020B0606030504020204" pitchFamily="34" charset="0"/>
                <a:cs typeface="Open Sans" panose="020B0606030504020204" pitchFamily="34" charset="0"/>
              </a:rPr>
              <a:t>Ubuntu </a:t>
            </a:r>
            <a:r>
              <a:rPr lang="en-GB" sz="2000" dirty="0">
                <a:latin typeface="Open Sans"/>
                <a:ea typeface="Open Sans" panose="020B0606030504020204" pitchFamily="34" charset="0"/>
                <a:cs typeface="Open Sans" panose="020B0606030504020204" pitchFamily="34" charset="0"/>
              </a:rPr>
              <a:t>- a modelagem deve envolver as comunidades.</a:t>
            </a:r>
            <a:endParaRPr lang="en-GB" sz="2000" b="1" dirty="0">
              <a:latin typeface="Open Sans"/>
              <a:ea typeface="Open Sans" panose="020B0606030504020204" pitchFamily="34" charset="0"/>
              <a:cs typeface="Open Sans" panose="020B0606030504020204" pitchFamily="34" charset="0"/>
            </a:endParaRPr>
          </a:p>
          <a:p>
            <a:pPr lvl="1"/>
            <a:r>
              <a:rPr lang="en-GB" sz="2000" b="1" dirty="0">
                <a:latin typeface="Open Sans"/>
                <a:ea typeface="Open Sans" panose="020B0606030504020204" pitchFamily="34" charset="0"/>
                <a:cs typeface="Open Sans" panose="020B0606030504020204" pitchFamily="34" charset="0"/>
              </a:rPr>
              <a:t>Recuperabilidade </a:t>
            </a:r>
            <a:r>
              <a:rPr lang="en-GB" sz="2000" dirty="0">
                <a:latin typeface="Open Sans"/>
                <a:ea typeface="Open Sans" panose="020B0606030504020204" pitchFamily="34" charset="0"/>
                <a:cs typeface="Open Sans" panose="020B0606030504020204" pitchFamily="34" charset="0"/>
              </a:rPr>
              <a:t>- os dados devem ser fáceis de encontrar e acessar.</a:t>
            </a:r>
            <a:endParaRPr lang="en-GB" sz="2000" b="1" dirty="0">
              <a:latin typeface="Open Sans"/>
              <a:ea typeface="Open Sans" panose="020B0606030504020204" pitchFamily="34" charset="0"/>
              <a:cs typeface="Open Sans" panose="020B0606030504020204" pitchFamily="34" charset="0"/>
            </a:endParaRPr>
          </a:p>
          <a:p>
            <a:pPr lvl="1"/>
            <a:r>
              <a:rPr lang="en-GB" sz="2000" b="1" dirty="0">
                <a:latin typeface="Open Sans"/>
                <a:ea typeface="Open Sans" panose="020B0606030504020204" pitchFamily="34" charset="0"/>
                <a:cs typeface="Open Sans" panose="020B0606030504020204" pitchFamily="34" charset="0"/>
              </a:rPr>
              <a:t>Reutilização </a:t>
            </a:r>
            <a:r>
              <a:rPr lang="en-GB" sz="2000" dirty="0">
                <a:latin typeface="Open Sans"/>
                <a:ea typeface="Open Sans" panose="020B0606030504020204" pitchFamily="34" charset="0"/>
                <a:cs typeface="Open Sans" panose="020B0606030504020204" pitchFamily="34" charset="0"/>
              </a:rPr>
              <a:t>- deve ser reutilizável.</a:t>
            </a:r>
          </a:p>
          <a:p>
            <a:pPr lvl="1"/>
            <a:r>
              <a:rPr lang="en-GB" sz="2000" b="1" dirty="0">
                <a:latin typeface="Open Sans"/>
                <a:ea typeface="Open Sans" panose="020B0606030504020204" pitchFamily="34" charset="0"/>
                <a:cs typeface="Open Sans" panose="020B0606030504020204" pitchFamily="34" charset="0"/>
              </a:rPr>
              <a:t>Repetibilidade </a:t>
            </a:r>
            <a:r>
              <a:rPr lang="en-GB" sz="2000" dirty="0">
                <a:latin typeface="Open Sans"/>
                <a:ea typeface="Open Sans" panose="020B0606030504020204" pitchFamily="34" charset="0"/>
                <a:cs typeface="Open Sans" panose="020B0606030504020204" pitchFamily="34" charset="0"/>
              </a:rPr>
              <a:t>- deve ser repetível e fácil de usar.</a:t>
            </a:r>
            <a:endParaRPr lang="en-GB" sz="2000" b="1" dirty="0">
              <a:latin typeface="Open Sans"/>
              <a:ea typeface="Open Sans" panose="020B0606030504020204" pitchFamily="34" charset="0"/>
              <a:cs typeface="Open Sans" panose="020B0606030504020204" pitchFamily="34" charset="0"/>
            </a:endParaRPr>
          </a:p>
          <a:p>
            <a:pPr lvl="1"/>
            <a:r>
              <a:rPr lang="en-GB" sz="2000" b="1" dirty="0" err="1">
                <a:latin typeface="Open Sans"/>
                <a:ea typeface="Open Sans" panose="020B0606030504020204" pitchFamily="34" charset="0"/>
                <a:cs typeface="Open Sans" panose="020B0606030504020204" pitchFamily="34" charset="0"/>
              </a:rPr>
              <a:t>Reconstrução </a:t>
            </a:r>
            <a:r>
              <a:rPr lang="en-GB" sz="2000" dirty="0">
                <a:latin typeface="Open Sans"/>
                <a:ea typeface="Open Sans" panose="020B0606030504020204" pitchFamily="34" charset="0"/>
                <a:cs typeface="Open Sans" panose="020B0606030504020204" pitchFamily="34" charset="0"/>
              </a:rPr>
              <a:t>- deve incluir instruções sobre como reconstruir os elementos de modelagem de energia.</a:t>
            </a:r>
            <a:endParaRPr lang="en-GB" sz="2000" b="1" dirty="0">
              <a:latin typeface="Open Sans"/>
              <a:ea typeface="Open Sans" panose="020B0606030504020204" pitchFamily="34" charset="0"/>
              <a:cs typeface="Open Sans" panose="020B0606030504020204" pitchFamily="34" charset="0"/>
            </a:endParaRPr>
          </a:p>
          <a:p>
            <a:pPr lvl="1"/>
            <a:r>
              <a:rPr lang="en-GB" sz="2000" b="1" dirty="0">
                <a:latin typeface="Open Sans"/>
                <a:ea typeface="Open Sans" panose="020B0606030504020204" pitchFamily="34" charset="0"/>
                <a:cs typeface="Open Sans" panose="020B0606030504020204" pitchFamily="34" charset="0"/>
              </a:rPr>
              <a:t>Interoperabilidade </a:t>
            </a:r>
            <a:r>
              <a:rPr lang="en-GB" sz="2000" dirty="0">
                <a:latin typeface="Open Sans"/>
                <a:ea typeface="Open Sans" panose="020B0606030504020204" pitchFamily="34" charset="0"/>
                <a:cs typeface="Open Sans" panose="020B0606030504020204" pitchFamily="34" charset="0"/>
              </a:rPr>
              <a:t>- deve permitir que os cenários sejam testados por outros modelos ou abordagens e sua compatibilidade com o subsetor ou com uma integração mais ampla.</a:t>
            </a:r>
            <a:endParaRPr lang="en-GB" sz="2000" b="1" dirty="0">
              <a:latin typeface="Open Sans"/>
              <a:ea typeface="Open Sans" panose="020B0606030504020204" pitchFamily="34" charset="0"/>
              <a:cs typeface="Open Sans" panose="020B0606030504020204" pitchFamily="34" charset="0"/>
            </a:endParaRPr>
          </a:p>
          <a:p>
            <a:pPr lvl="1"/>
            <a:r>
              <a:rPr lang="en-GB" sz="2000" b="1" dirty="0">
                <a:latin typeface="Open Sans"/>
                <a:ea typeface="Open Sans" panose="020B0606030504020204" pitchFamily="34" charset="0"/>
                <a:cs typeface="Open Sans" panose="020B0606030504020204" pitchFamily="34" charset="0"/>
              </a:rPr>
              <a:t>Auditabilidade </a:t>
            </a:r>
            <a:r>
              <a:rPr lang="en-GB" sz="2000" dirty="0">
                <a:latin typeface="Open Sans"/>
                <a:ea typeface="Open Sans" panose="020B0606030504020204" pitchFamily="34" charset="0"/>
                <a:cs typeface="Open Sans" panose="020B0606030504020204" pitchFamily="34" charset="0"/>
              </a:rPr>
              <a:t>- deve fornecer responsabilidade direta ao financiador da modelagem de energia para apoio à política, bem como à sociedade de forma mais ampla. </a:t>
            </a:r>
            <a:endParaRPr lang="en-GB" sz="2000" b="1" dirty="0">
              <a:latin typeface="Open Sans"/>
              <a:ea typeface="Open Sans" panose="020B0606030504020204" pitchFamily="34" charset="0"/>
              <a:cs typeface="Open Sans" panose="020B0606030504020204" pitchFamily="34" charset="0"/>
            </a:endParaRPr>
          </a:p>
          <a:p>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D93DB9B9-8F55-9537-9B5E-033EF8465DC8}"/>
              </a:ext>
            </a:extLst>
          </p:cNvPr>
          <p:cNvSpPr/>
          <p:nvPr/>
        </p:nvSpPr>
        <p:spPr>
          <a:xfrm>
            <a:off x="472546" y="84922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1.3.4 Metas do U4RIA</a:t>
            </a:r>
          </a:p>
        </p:txBody>
      </p:sp>
      <p:sp>
        <p:nvSpPr>
          <p:cNvPr id="10" name="Title 10">
            <a:extLst>
              <a:ext uri="{FF2B5EF4-FFF2-40B4-BE49-F238E27FC236}">
                <a16:creationId xmlns:a16="http://schemas.microsoft.com/office/drawing/2014/main" id="{367BF17C-6F44-49A0-4C13-099D27722AB8}"/>
              </a:ext>
            </a:extLst>
          </p:cNvPr>
          <p:cNvSpPr txBox="1">
            <a:spLocks/>
          </p:cNvSpPr>
          <p:nvPr/>
        </p:nvSpPr>
        <p:spPr>
          <a:xfrm>
            <a:off x="472546" y="254000"/>
            <a:ext cx="11109854" cy="582039"/>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Conceitos básicos na modelagem do </a:t>
            </a:r>
            <a:r>
              <a:rPr lang="en-GB" sz="4400" dirty="0" err="1">
                <a:latin typeface="Open Sans"/>
                <a:ea typeface="Open Sans" panose="020B0606030504020204" pitchFamily="34" charset="0"/>
                <a:cs typeface="Open Sans" panose="020B0606030504020204" pitchFamily="34" charset="0"/>
                <a:sym typeface="Bodoni SvtyTwo ITC TT-Book"/>
              </a:rPr>
              <a:t>sistema</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energético</a:t>
            </a:r>
            <a:endParaRPr lang="en-GB" sz="4400" dirty="0">
              <a:latin typeface="Open Sans"/>
              <a:ea typeface="Open Sans" panose="020B0606030504020204" pitchFamily="34" charset="0"/>
              <a:cs typeface="Open Sans" panose="020B0606030504020204" pitchFamily="34" charset="0"/>
            </a:endParaRPr>
          </a:p>
        </p:txBody>
      </p:sp>
      <p:pic>
        <p:nvPicPr>
          <p:cNvPr id="2" name="synthesize (14)">
            <a:hlinkClick r:id="" action="ppaction://media"/>
            <a:extLst>
              <a:ext uri="{FF2B5EF4-FFF2-40B4-BE49-F238E27FC236}">
                <a16:creationId xmlns:a16="http://schemas.microsoft.com/office/drawing/2014/main" id="{AC9F8E0A-49F9-97EB-921C-347A05D60C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75250" y="92971"/>
            <a:ext cx="1040263" cy="1040263"/>
          </a:xfrm>
          <a:prstGeom prst="rect">
            <a:avLst/>
          </a:prstGeom>
        </p:spPr>
      </p:pic>
    </p:spTree>
    <p:extLst>
      <p:ext uri="{BB962C8B-B14F-4D97-AF65-F5344CB8AC3E}">
        <p14:creationId xmlns:p14="http://schemas.microsoft.com/office/powerpoint/2010/main" val="91075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19</a:t>
            </a:fld>
            <a:endParaRPr lang="sv-SE" sz="1000" b="1" dirty="0">
              <a:solidFill>
                <a:schemeClr val="bg1"/>
              </a:solidFill>
            </a:endParaRPr>
          </a:p>
        </p:txBody>
      </p:sp>
      <p:sp>
        <p:nvSpPr>
          <p:cNvPr id="2" name="Rectangle 1">
            <a:extLst>
              <a:ext uri="{FF2B5EF4-FFF2-40B4-BE49-F238E27FC236}">
                <a16:creationId xmlns:a16="http://schemas.microsoft.com/office/drawing/2014/main" id="{8FDAB3CE-F3F5-67AA-84DA-21F4EEAC5959}"/>
              </a:ext>
            </a:extLst>
          </p:cNvPr>
          <p:cNvSpPr/>
          <p:nvPr/>
        </p:nvSpPr>
        <p:spPr>
          <a:xfrm>
            <a:off x="574393" y="79536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1.3.5 Exemplo do estado da arte - Costa Rica</a:t>
            </a:r>
          </a:p>
        </p:txBody>
      </p:sp>
      <p:sp>
        <p:nvSpPr>
          <p:cNvPr id="4" name="Content Placeholder 8">
            <a:extLst>
              <a:ext uri="{FF2B5EF4-FFF2-40B4-BE49-F238E27FC236}">
                <a16:creationId xmlns:a16="http://schemas.microsoft.com/office/drawing/2014/main" id="{91DB68DC-3EC8-B338-C8CB-3CDD37689DCC}"/>
              </a:ext>
            </a:extLst>
          </p:cNvPr>
          <p:cNvSpPr>
            <a:spLocks noGrp="1"/>
          </p:cNvSpPr>
          <p:nvPr>
            <p:ph idx="1"/>
          </p:nvPr>
        </p:nvSpPr>
        <p:spPr>
          <a:xfrm>
            <a:off x="574393" y="1533915"/>
            <a:ext cx="10602944" cy="4528719"/>
          </a:xfrm>
        </p:spPr>
        <p:txBody>
          <a:bodyPr vert="horz" lIns="91440" tIns="45720" rIns="91440" bIns="45720" rtlCol="0" anchor="t">
            <a:normAutofit fontScale="85000" lnSpcReduction="10000"/>
          </a:bodyPr>
          <a:lstStyle/>
          <a:p>
            <a:pPr>
              <a:lnSpc>
                <a:spcPct val="110000"/>
              </a:lnSpc>
              <a:spcBef>
                <a:spcPts val="500"/>
              </a:spcBef>
            </a:pPr>
            <a:r>
              <a:rPr lang="en-GB" sz="2000" dirty="0">
                <a:latin typeface="Open Sans"/>
                <a:ea typeface="Open Sans" panose="020B0606030504020204" pitchFamily="34" charset="0"/>
                <a:cs typeface="Open Sans" panose="020B0606030504020204" pitchFamily="34" charset="0"/>
              </a:rPr>
              <a:t>A Costa Rica tem uma meta de </a:t>
            </a:r>
            <a:r>
              <a:rPr lang="en-GB" sz="2000" b="1" dirty="0">
                <a:latin typeface="Open Sans"/>
                <a:ea typeface="Open Sans" panose="020B0606030504020204" pitchFamily="34" charset="0"/>
                <a:cs typeface="Open Sans" panose="020B0606030504020204" pitchFamily="34" charset="0"/>
              </a:rPr>
              <a:t>Contribuição Nacionalmente Determinada (NDC) </a:t>
            </a:r>
            <a:r>
              <a:rPr lang="en-GB" sz="2000" dirty="0">
                <a:latin typeface="Open Sans"/>
                <a:ea typeface="Open Sans" panose="020B0606030504020204" pitchFamily="34" charset="0"/>
                <a:cs typeface="Open Sans" panose="020B0606030504020204" pitchFamily="34" charset="0"/>
              </a:rPr>
              <a:t>compatível com um caminho de 2°C.</a:t>
            </a:r>
            <a:endParaRPr lang="en-US" dirty="0">
              <a:latin typeface="Open Sans"/>
              <a:cs typeface="Calibri" panose="020F0502020204030204"/>
            </a:endParaRPr>
          </a:p>
          <a:p>
            <a:pPr>
              <a:lnSpc>
                <a:spcPct val="110000"/>
              </a:lnSpc>
              <a:spcBef>
                <a:spcPts val="500"/>
              </a:spcBef>
            </a:pPr>
            <a:r>
              <a:rPr lang="en-GB" sz="2000" dirty="0">
                <a:latin typeface="Open Sans"/>
                <a:ea typeface="Open Sans" panose="020B0606030504020204" pitchFamily="34" charset="0"/>
                <a:cs typeface="Open Sans" panose="020B0606030504020204" pitchFamily="34" charset="0"/>
              </a:rPr>
              <a:t>Para desenvolver um Plano Nacional de Descarbonização (NDP), o governo da Costa Rica reconheceu que uma estrutura requer </a:t>
            </a:r>
            <a:r>
              <a:rPr lang="en-GB" sz="2000" b="1" dirty="0">
                <a:latin typeface="Open Sans"/>
                <a:ea typeface="Open Sans" panose="020B0606030504020204" pitchFamily="34" charset="0"/>
                <a:cs typeface="Open Sans" panose="020B0606030504020204" pitchFamily="34" charset="0"/>
              </a:rPr>
              <a:t>métodos qualitativos e quantitativos</a:t>
            </a:r>
            <a:r>
              <a:rPr lang="en-GB" sz="2000" dirty="0">
                <a:latin typeface="Open Sans"/>
                <a:ea typeface="Open Sans" panose="020B0606030504020204" pitchFamily="34" charset="0"/>
                <a:cs typeface="Open Sans" panose="020B0606030504020204" pitchFamily="34" charset="0"/>
              </a:rPr>
              <a:t>.</a:t>
            </a:r>
          </a:p>
          <a:p>
            <a:pPr>
              <a:lnSpc>
                <a:spcPct val="110000"/>
              </a:lnSpc>
              <a:spcBef>
                <a:spcPts val="500"/>
              </a:spcBef>
            </a:pPr>
            <a:r>
              <a:rPr lang="en-GB" sz="2000" dirty="0">
                <a:latin typeface="Open Sans"/>
                <a:ea typeface="Open Sans" panose="020B0606030504020204" pitchFamily="34" charset="0"/>
                <a:cs typeface="Open Sans" panose="020B0606030504020204" pitchFamily="34" charset="0"/>
              </a:rPr>
              <a:t>Medidas tomadas:</a:t>
            </a:r>
          </a:p>
          <a:p>
            <a:pPr marL="800100" lvl="1" indent="-342900">
              <a:lnSpc>
                <a:spcPct val="110000"/>
              </a:lnSpc>
              <a:buFont typeface="+mj-lt"/>
              <a:buAutoNum type="arabicPeriod"/>
            </a:pPr>
            <a:r>
              <a:rPr lang="en-GB" sz="2000" b="1" dirty="0">
                <a:latin typeface="Open Sans"/>
                <a:ea typeface="Open Sans" panose="020B0606030504020204" pitchFamily="34" charset="0"/>
                <a:cs typeface="Open Sans" panose="020B0606030504020204" pitchFamily="34" charset="0"/>
              </a:rPr>
              <a:t>Envolver as partes interessadas </a:t>
            </a:r>
            <a:r>
              <a:rPr lang="en-GB" sz="2000" dirty="0">
                <a:latin typeface="Open Sans"/>
                <a:ea typeface="Open Sans" panose="020B0606030504020204" pitchFamily="34" charset="0"/>
                <a:cs typeface="Open Sans" panose="020B0606030504020204" pitchFamily="34" charset="0"/>
              </a:rPr>
              <a:t>com o governo, o setor privado, o meio acadêmico e a sociedade.</a:t>
            </a:r>
          </a:p>
          <a:p>
            <a:pPr marL="800100" lvl="1" indent="-342900">
              <a:lnSpc>
                <a:spcPct val="110000"/>
              </a:lnSpc>
              <a:buFont typeface="+mj-lt"/>
              <a:buAutoNum type="arabicPeriod"/>
            </a:pPr>
            <a:r>
              <a:rPr lang="en-GB" sz="2000" dirty="0">
                <a:latin typeface="Open Sans"/>
                <a:ea typeface="Open Sans" panose="020B0606030504020204" pitchFamily="34" charset="0"/>
                <a:cs typeface="Open Sans" panose="020B0606030504020204" pitchFamily="34" charset="0"/>
              </a:rPr>
              <a:t>Workshops: cenário de negócios como de costume (BAU) e de descarbonização profunda.</a:t>
            </a:r>
          </a:p>
          <a:p>
            <a:pPr marL="800100" lvl="1" indent="-342900">
              <a:lnSpc>
                <a:spcPct val="110000"/>
              </a:lnSpc>
              <a:buFont typeface="+mj-lt"/>
              <a:buAutoNum type="arabicPeriod"/>
            </a:pPr>
            <a:r>
              <a:rPr lang="en-GB" sz="2000" dirty="0">
                <a:latin typeface="Open Sans"/>
                <a:ea typeface="Open Sans" panose="020B0606030504020204" pitchFamily="34" charset="0"/>
                <a:cs typeface="Open Sans" panose="020B0606030504020204" pitchFamily="34" charset="0"/>
              </a:rPr>
              <a:t>Cenários criados com o </a:t>
            </a:r>
            <a:r>
              <a:rPr lang="en-GB" sz="2000" b="1" dirty="0">
                <a:latin typeface="Open Sans"/>
                <a:ea typeface="Open Sans" panose="020B0606030504020204" pitchFamily="34" charset="0"/>
                <a:cs typeface="Open Sans" panose="020B0606030504020204" pitchFamily="34" charset="0"/>
              </a:rPr>
              <a:t>modelo </a:t>
            </a:r>
            <a:r>
              <a:rPr lang="en-GB" sz="2000" b="1" dirty="0" err="1">
                <a:latin typeface="Open Sans"/>
                <a:ea typeface="Open Sans" panose="020B0606030504020204" pitchFamily="34" charset="0"/>
                <a:cs typeface="Open Sans" panose="020B0606030504020204" pitchFamily="34" charset="0"/>
              </a:rPr>
              <a:t>OSeMOSYS</a:t>
            </a:r>
            <a:r>
              <a:rPr lang="en-GB" sz="2000" dirty="0">
                <a:latin typeface="Open Sans"/>
                <a:ea typeface="Open Sans" panose="020B0606030504020204" pitchFamily="34" charset="0"/>
                <a:cs typeface="Open Sans" panose="020B0606030504020204" pitchFamily="34" charset="0"/>
              </a:rPr>
              <a:t>.</a:t>
            </a:r>
          </a:p>
          <a:p>
            <a:pPr marL="800100" lvl="1" indent="-342900">
              <a:lnSpc>
                <a:spcPct val="110000"/>
              </a:lnSpc>
              <a:buFont typeface="+mj-lt"/>
              <a:buAutoNum type="arabicPeriod"/>
            </a:pPr>
            <a:r>
              <a:rPr lang="en-GB" sz="2000" dirty="0">
                <a:latin typeface="Open Sans"/>
                <a:ea typeface="Open Sans" panose="020B0606030504020204" pitchFamily="34" charset="0"/>
                <a:cs typeface="Open Sans" panose="020B0606030504020204" pitchFamily="34" charset="0"/>
              </a:rPr>
              <a:t>Resultados revisados pelas partes interessadas em um processo participativo de back-casting</a:t>
            </a:r>
          </a:p>
          <a:p>
            <a:pPr marL="800100" lvl="1" indent="-342900">
              <a:lnSpc>
                <a:spcPct val="110000"/>
              </a:lnSpc>
              <a:buFont typeface="+mj-lt"/>
              <a:buAutoNum type="arabicPeriod"/>
            </a:pPr>
            <a:r>
              <a:rPr lang="en-GB" sz="2000" b="1" dirty="0">
                <a:latin typeface="Open Sans"/>
                <a:ea typeface="Open Sans" panose="020B0606030504020204" pitchFamily="34" charset="0"/>
                <a:cs typeface="Open Sans" panose="020B0606030504020204" pitchFamily="34" charset="0"/>
              </a:rPr>
              <a:t>Levou a um NDP</a:t>
            </a:r>
          </a:p>
          <a:p>
            <a:pPr>
              <a:lnSpc>
                <a:spcPct val="110000"/>
              </a:lnSpc>
              <a:spcBef>
                <a:spcPts val="500"/>
              </a:spcBef>
            </a:pPr>
            <a:r>
              <a:rPr lang="en-GB" sz="2000" dirty="0">
                <a:latin typeface="Open Sans"/>
                <a:ea typeface="Open Sans" panose="020B0606030504020204" pitchFamily="34" charset="0"/>
                <a:cs typeface="Open Sans" panose="020B0606030504020204" pitchFamily="34" charset="0"/>
              </a:rPr>
              <a:t>Esse trabalho introduziu uma estrutura que pode </a:t>
            </a:r>
            <a:r>
              <a:rPr lang="en-GB" sz="2000" b="1" dirty="0">
                <a:latin typeface="Open Sans"/>
                <a:ea typeface="Open Sans" panose="020B0606030504020204" pitchFamily="34" charset="0"/>
                <a:cs typeface="Open Sans" panose="020B0606030504020204" pitchFamily="34" charset="0"/>
              </a:rPr>
              <a:t>orientar a política nacional de energia de acordo com os princípios que regem o U4RIA.</a:t>
            </a:r>
          </a:p>
        </p:txBody>
      </p:sp>
      <p:sp>
        <p:nvSpPr>
          <p:cNvPr id="6" name="Title 10">
            <a:extLst>
              <a:ext uri="{FF2B5EF4-FFF2-40B4-BE49-F238E27FC236}">
                <a16:creationId xmlns:a16="http://schemas.microsoft.com/office/drawing/2014/main" id="{AE7B78F7-455A-F2DA-740D-019B6EF8083C}"/>
              </a:ext>
            </a:extLst>
          </p:cNvPr>
          <p:cNvSpPr txBox="1">
            <a:spLocks/>
          </p:cNvSpPr>
          <p:nvPr/>
        </p:nvSpPr>
        <p:spPr>
          <a:xfrm>
            <a:off x="472545" y="152400"/>
            <a:ext cx="11145061" cy="683639"/>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Conceitos básicos na modelagem do </a:t>
            </a:r>
            <a:r>
              <a:rPr lang="en-GB" sz="4400" dirty="0" err="1">
                <a:latin typeface="Open Sans"/>
                <a:ea typeface="Open Sans" panose="020B0606030504020204" pitchFamily="34" charset="0"/>
                <a:cs typeface="Open Sans" panose="020B0606030504020204" pitchFamily="34" charset="0"/>
                <a:sym typeface="Bodoni SvtyTwo ITC TT-Book"/>
              </a:rPr>
              <a:t>sistema</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energético</a:t>
            </a:r>
            <a:endParaRPr lang="en-GB" sz="4400" dirty="0">
              <a:latin typeface="Open Sans"/>
              <a:ea typeface="Open Sans" panose="020B0606030504020204" pitchFamily="34" charset="0"/>
              <a:cs typeface="Open Sans" panose="020B0606030504020204" pitchFamily="34" charset="0"/>
            </a:endParaRPr>
          </a:p>
        </p:txBody>
      </p:sp>
      <p:pic>
        <p:nvPicPr>
          <p:cNvPr id="5" name="synthesize (15)">
            <a:hlinkClick r:id="" action="ppaction://media"/>
            <a:extLst>
              <a:ext uri="{FF2B5EF4-FFF2-40B4-BE49-F238E27FC236}">
                <a16:creationId xmlns:a16="http://schemas.microsoft.com/office/drawing/2014/main" id="{F0A19D70-8B92-37DC-7FEA-2CB79EC930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9108" y="51475"/>
            <a:ext cx="877343" cy="877343"/>
          </a:xfrm>
          <a:prstGeom prst="rect">
            <a:avLst/>
          </a:prstGeom>
        </p:spPr>
      </p:pic>
    </p:spTree>
    <p:extLst>
      <p:ext uri="{BB962C8B-B14F-4D97-AF65-F5344CB8AC3E}">
        <p14:creationId xmlns:p14="http://schemas.microsoft.com/office/powerpoint/2010/main" val="304973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1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8" y="46372"/>
            <a:ext cx="7825971"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dirty="0" err="1">
                <a:latin typeface="Open Sans"/>
              </a:rPr>
              <a:t>Resultados</a:t>
            </a:r>
            <a:r>
              <a:rPr lang="en-GB" sz="4400" dirty="0">
                <a:latin typeface="Open Sans"/>
              </a:rPr>
              <a:t> de </a:t>
            </a:r>
            <a:r>
              <a:rPr lang="en-GB" sz="4400" dirty="0" err="1">
                <a:latin typeface="Open Sans"/>
              </a:rPr>
              <a:t>aprendizagem</a:t>
            </a:r>
            <a:endParaRPr lang="en-GB" sz="4400" dirty="0">
              <a:latin typeface="Open Sans"/>
            </a:endParaRP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7734413" cy="3490271"/>
          </a:xfrm>
          <a:prstGeom prst="rect">
            <a:avLst/>
          </a:prstGeom>
        </p:spPr>
        <p:txBody>
          <a:bodyPr vert="horz" lIns="91440" tIns="45720" rIns="91440" bIns="45720" rtlCol="0" anchor="t">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Ao final </a:t>
            </a:r>
            <a:r>
              <a:rPr lang="en-GB" sz="2000" b="1" dirty="0" err="1">
                <a:solidFill>
                  <a:schemeClr val="accent5">
                    <a:lumMod val="60000"/>
                    <a:lumOff val="40000"/>
                  </a:schemeClr>
                </a:solidFill>
                <a:latin typeface="Open Sans"/>
                <a:ea typeface="+mn-lt"/>
                <a:cs typeface="+mn-lt"/>
              </a:rPr>
              <a:t>desta</a:t>
            </a:r>
            <a:r>
              <a:rPr lang="en-GB" sz="2000" b="1" dirty="0">
                <a:solidFill>
                  <a:schemeClr val="accent5">
                    <a:lumMod val="60000"/>
                    <a:lumOff val="40000"/>
                  </a:schemeClr>
                </a:solidFill>
                <a:latin typeface="Open Sans"/>
                <a:ea typeface="+mn-lt"/>
                <a:cs typeface="+mn-lt"/>
              </a:rPr>
              <a:t> aula, você será capaz de:</a:t>
            </a:r>
            <a:endParaRPr lang="en-US" sz="2000" b="1" dirty="0">
              <a:solidFill>
                <a:schemeClr val="accent5">
                  <a:lumMod val="60000"/>
                  <a:lumOff val="40000"/>
                </a:schemeClr>
              </a:solidFill>
              <a:latin typeface="Open Sans"/>
              <a:cs typeface="Calibri" panose="020F0502020204030204"/>
            </a:endParaRPr>
          </a:p>
          <a:p>
            <a:pPr>
              <a:spcBef>
                <a:spcPts val="1000"/>
              </a:spcBef>
            </a:pPr>
            <a:r>
              <a:rPr lang="en-GB" sz="2000" dirty="0">
                <a:latin typeface="Open Sans"/>
                <a:ea typeface="+mn-lt"/>
                <a:cs typeface="+mn-lt"/>
              </a:rPr>
              <a:t>ILO1: Saiba por que o planejamento energético é importante e o papel da modelagem do sistema energético para o planejamento energético</a:t>
            </a:r>
          </a:p>
          <a:p>
            <a:pPr>
              <a:spcBef>
                <a:spcPts val="1000"/>
              </a:spcBef>
            </a:pPr>
            <a:r>
              <a:rPr lang="en-US" sz="2000" dirty="0">
                <a:latin typeface="Open Sans"/>
                <a:ea typeface="+mn-lt"/>
                <a:cs typeface="+mn-lt"/>
              </a:rPr>
              <a:t>OIT2: Aprender sobre o conceito de SDGs, as fortes interligações entre eles e as agendas climáticas globais</a:t>
            </a:r>
          </a:p>
          <a:p>
            <a:pPr>
              <a:spcBef>
                <a:spcPts val="1000"/>
              </a:spcBef>
            </a:pPr>
            <a:r>
              <a:rPr lang="en-US" sz="2000" dirty="0">
                <a:latin typeface="Open Sans"/>
                <a:ea typeface="+mn-lt"/>
                <a:cs typeface="+mn-lt"/>
              </a:rPr>
              <a:t>ILO3: Compreender alguns conceitos introdutórios sobre modelos de </a:t>
            </a:r>
            <a:r>
              <a:rPr lang="en-US" sz="2000" dirty="0" err="1">
                <a:latin typeface="Open Sans"/>
                <a:ea typeface="+mn-lt"/>
                <a:cs typeface="+mn-lt"/>
              </a:rPr>
              <a:t>sistemas</a:t>
            </a:r>
            <a:r>
              <a:rPr lang="en-US" sz="2000" dirty="0">
                <a:latin typeface="Open Sans"/>
                <a:ea typeface="+mn-lt"/>
                <a:cs typeface="+mn-lt"/>
              </a:rPr>
              <a:t> </a:t>
            </a:r>
            <a:r>
              <a:rPr lang="en-US" sz="2000" dirty="0" err="1">
                <a:latin typeface="Open Sans"/>
                <a:ea typeface="+mn-lt"/>
                <a:cs typeface="+mn-lt"/>
              </a:rPr>
              <a:t>energéticos</a:t>
            </a:r>
            <a:endParaRPr lang="en-US" sz="2000" b="1" dirty="0">
              <a:latin typeface="Open Sans"/>
              <a:ea typeface="+mn-lt"/>
              <a:cs typeface="+mn-lt"/>
            </a:endParaRPr>
          </a:p>
          <a:p>
            <a:pPr>
              <a:spcBef>
                <a:spcPts val="1000"/>
              </a:spcBef>
            </a:pPr>
            <a:r>
              <a:rPr lang="en-US" sz="2000" dirty="0">
                <a:latin typeface="Open Sans"/>
                <a:ea typeface="+mn-lt"/>
                <a:cs typeface="+mn-lt"/>
              </a:rPr>
              <a:t>ILO4: Obtenha uma visão geral deste curso sobre modelagem de </a:t>
            </a:r>
            <a:r>
              <a:rPr lang="en-US" sz="2000" dirty="0" err="1">
                <a:latin typeface="Open Sans"/>
                <a:ea typeface="+mn-lt"/>
                <a:cs typeface="+mn-lt"/>
              </a:rPr>
              <a:t>sistemas</a:t>
            </a:r>
            <a:r>
              <a:rPr lang="en-US" sz="2000" dirty="0">
                <a:latin typeface="Open Sans"/>
                <a:ea typeface="+mn-lt"/>
                <a:cs typeface="+mn-lt"/>
              </a:rPr>
              <a:t> </a:t>
            </a:r>
            <a:r>
              <a:rPr lang="en-US" sz="2000" dirty="0" err="1">
                <a:latin typeface="Open Sans"/>
                <a:ea typeface="+mn-lt"/>
                <a:cs typeface="+mn-lt"/>
              </a:rPr>
              <a:t>energéticos</a:t>
            </a:r>
            <a:r>
              <a:rPr lang="en-US" sz="2000" dirty="0">
                <a:latin typeface="Open Sans"/>
                <a:ea typeface="+mn-lt"/>
                <a:cs typeface="+mn-lt"/>
              </a:rPr>
              <a:t> usando o </a:t>
            </a:r>
            <a:r>
              <a:rPr lang="en-US" sz="2000" dirty="0" err="1">
                <a:latin typeface="Open Sans"/>
                <a:ea typeface="+mn-lt"/>
                <a:cs typeface="+mn-lt"/>
              </a:rPr>
              <a:t>OSeMOSYS</a:t>
            </a:r>
            <a:endParaRPr lang="en-US" sz="2000" b="1" dirty="0">
              <a:latin typeface="Open Sans"/>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20</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1.3 Referências</a:t>
            </a:r>
          </a:p>
        </p:txBody>
      </p:sp>
      <p:sp>
        <p:nvSpPr>
          <p:cNvPr id="4" name="TextBox 3">
            <a:extLst>
              <a:ext uri="{FF2B5EF4-FFF2-40B4-BE49-F238E27FC236}">
                <a16:creationId xmlns:a16="http://schemas.microsoft.com/office/drawing/2014/main" id="{DDCA7CF8-8FF1-6B28-7E9D-39525987B708}"/>
              </a:ext>
            </a:extLst>
          </p:cNvPr>
          <p:cNvSpPr txBox="1"/>
          <p:nvPr/>
        </p:nvSpPr>
        <p:spPr>
          <a:xfrm>
            <a:off x="929196" y="1494761"/>
            <a:ext cx="1003157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err="1">
                <a:latin typeface="Open Sans"/>
                <a:ea typeface="+mn-lt"/>
                <a:cs typeface="+mn-lt"/>
              </a:rPr>
              <a:t>DeCarolis</a:t>
            </a:r>
            <a:r>
              <a:rPr lang="en-GB" sz="1600" dirty="0">
                <a:latin typeface="Open Sans"/>
                <a:ea typeface="+mn-lt"/>
                <a:cs typeface="+mn-lt"/>
              </a:rPr>
              <a:t>, J., Daly, H., Dodds, P., </a:t>
            </a:r>
            <a:r>
              <a:rPr lang="en-GB" sz="1600" dirty="0" err="1">
                <a:latin typeface="Open Sans"/>
                <a:ea typeface="+mn-lt"/>
                <a:cs typeface="+mn-lt"/>
              </a:rPr>
              <a:t>Keppo</a:t>
            </a:r>
            <a:r>
              <a:rPr lang="en-GB" sz="1600" dirty="0">
                <a:latin typeface="Open Sans"/>
                <a:ea typeface="+mn-lt"/>
                <a:cs typeface="+mn-lt"/>
              </a:rPr>
              <a:t>, I., Li, F., McDowall, W., Pye, S., Strachan, N., </a:t>
            </a:r>
            <a:r>
              <a:rPr lang="en-GB" sz="1600" dirty="0" err="1">
                <a:latin typeface="Open Sans"/>
                <a:ea typeface="+mn-lt"/>
                <a:cs typeface="+mn-lt"/>
              </a:rPr>
              <a:t>Trutnevyte</a:t>
            </a:r>
            <a:r>
              <a:rPr lang="en-GB" sz="1600" dirty="0">
                <a:latin typeface="Open Sans"/>
                <a:ea typeface="+mn-lt"/>
                <a:cs typeface="+mn-lt"/>
              </a:rPr>
              <a:t>, E., Usher, W., Winning, M., Yeh, S., &amp; </a:t>
            </a:r>
            <a:r>
              <a:rPr lang="en-GB" sz="1600" dirty="0" err="1">
                <a:latin typeface="Open Sans"/>
                <a:ea typeface="+mn-lt"/>
                <a:cs typeface="+mn-lt"/>
              </a:rPr>
              <a:t>Zeyringer</a:t>
            </a:r>
            <a:r>
              <a:rPr lang="en-GB" sz="1600" dirty="0">
                <a:latin typeface="Open Sans"/>
                <a:ea typeface="+mn-lt"/>
                <a:cs typeface="+mn-lt"/>
              </a:rPr>
              <a:t>, M. (2017). Formalizing best practice for energy system optimization modelling (Formalização de práticas recomendadas para modelagem de otimização de </a:t>
            </a:r>
            <a:r>
              <a:rPr lang="en-GB" sz="1600" dirty="0" err="1">
                <a:latin typeface="Open Sans"/>
                <a:ea typeface="+mn-lt"/>
                <a:cs typeface="+mn-lt"/>
              </a:rPr>
              <a:t>sistemas</a:t>
            </a:r>
            <a:r>
              <a:rPr lang="en-GB" sz="1600" dirty="0">
                <a:latin typeface="Open Sans"/>
                <a:ea typeface="+mn-lt"/>
                <a:cs typeface="+mn-lt"/>
              </a:rPr>
              <a:t> </a:t>
            </a:r>
            <a:r>
              <a:rPr lang="en-GB" sz="1600" dirty="0" err="1">
                <a:latin typeface="Open Sans"/>
                <a:ea typeface="+mn-lt"/>
                <a:cs typeface="+mn-lt"/>
              </a:rPr>
              <a:t>energéticos</a:t>
            </a:r>
            <a:r>
              <a:rPr lang="en-GB" sz="1600" dirty="0">
                <a:latin typeface="Open Sans"/>
                <a:ea typeface="+mn-lt"/>
                <a:cs typeface="+mn-lt"/>
              </a:rPr>
              <a:t>). Applied Energy, 194, 184-198 </a:t>
            </a:r>
            <a:r>
              <a:rPr lang="en-GB" sz="1600" dirty="0">
                <a:latin typeface="Open Sans"/>
                <a:ea typeface="+mn-lt"/>
                <a:cs typeface="+mn-lt"/>
                <a:hlinkClick r:id="rId3"/>
              </a:rPr>
              <a:t>https://doi.org/10.1016/j.apenergy.2017.03.001</a:t>
            </a:r>
            <a:endParaRPr lang="en-GB" sz="1600" dirty="0">
              <a:latin typeface="Open Sans"/>
              <a:ea typeface="+mn-lt"/>
              <a:cs typeface="+mn-lt"/>
            </a:endParaRPr>
          </a:p>
          <a:p>
            <a:pPr marL="342900" indent="-342900">
              <a:buAutoNum type="arabicPeriod"/>
            </a:pPr>
            <a:endParaRPr lang="en-GB" sz="1600" dirty="0">
              <a:latin typeface="Open Sans"/>
              <a:ea typeface="+mn-lt"/>
              <a:cs typeface="+mn-lt"/>
            </a:endParaRPr>
          </a:p>
          <a:p>
            <a:pPr marL="342900" indent="-342900">
              <a:buAutoNum type="arabicPeriod"/>
            </a:pPr>
            <a:r>
              <a:rPr lang="en-GB" sz="1600" dirty="0">
                <a:latin typeface="Open Sans"/>
                <a:ea typeface="+mn-lt"/>
                <a:cs typeface="+mn-lt"/>
              </a:rPr>
              <a:t>Howells, M., </a:t>
            </a:r>
            <a:r>
              <a:rPr lang="en-GB" sz="1600" dirty="0" err="1">
                <a:latin typeface="Open Sans"/>
                <a:ea typeface="+mn-lt"/>
                <a:cs typeface="+mn-lt"/>
              </a:rPr>
              <a:t>Quiros-Tortos</a:t>
            </a:r>
            <a:r>
              <a:rPr lang="en-GB" sz="1600" dirty="0">
                <a:latin typeface="Open Sans"/>
                <a:ea typeface="+mn-lt"/>
                <a:cs typeface="+mn-lt"/>
              </a:rPr>
              <a:t>, J., Morrison, R., </a:t>
            </a:r>
            <a:r>
              <a:rPr lang="en-GB" sz="1600" dirty="0" err="1">
                <a:latin typeface="Open Sans"/>
                <a:ea typeface="+mn-lt"/>
                <a:cs typeface="+mn-lt"/>
              </a:rPr>
              <a:t>Rogner</a:t>
            </a:r>
            <a:r>
              <a:rPr lang="en-GB" sz="1600" dirty="0">
                <a:latin typeface="Open Sans"/>
                <a:ea typeface="+mn-lt"/>
                <a:cs typeface="+mn-lt"/>
              </a:rPr>
              <a:t>, H., Blyth, W., Godínez, G., Victor, L. F., Angulo, J., Bock, F., Ramos, E., </a:t>
            </a:r>
            <a:r>
              <a:rPr lang="en-GB" sz="1600" dirty="0" err="1">
                <a:latin typeface="Open Sans"/>
                <a:ea typeface="+mn-lt"/>
                <a:cs typeface="+mn-lt"/>
              </a:rPr>
              <a:t>Gardumi</a:t>
            </a:r>
            <a:r>
              <a:rPr lang="en-GB" sz="1600" dirty="0">
                <a:latin typeface="Open Sans"/>
                <a:ea typeface="+mn-lt"/>
                <a:cs typeface="+mn-lt"/>
              </a:rPr>
              <a:t>, F., </a:t>
            </a:r>
            <a:r>
              <a:rPr lang="en-GB" sz="1600" dirty="0" err="1">
                <a:latin typeface="Open Sans"/>
                <a:ea typeface="+mn-lt"/>
                <a:cs typeface="+mn-lt"/>
              </a:rPr>
              <a:t>Hülk</a:t>
            </a:r>
            <a:r>
              <a:rPr lang="en-GB" sz="1600" dirty="0">
                <a:latin typeface="Open Sans"/>
                <a:ea typeface="+mn-lt"/>
                <a:cs typeface="+mn-lt"/>
              </a:rPr>
              <a:t>, L., </a:t>
            </a:r>
            <a:r>
              <a:rPr lang="en-GB" sz="1600" dirty="0" err="1">
                <a:latin typeface="Open Sans"/>
                <a:ea typeface="+mn-lt"/>
                <a:cs typeface="+mn-lt"/>
              </a:rPr>
              <a:t>Institut</a:t>
            </a:r>
            <a:r>
              <a:rPr lang="en-GB" sz="1600" dirty="0">
                <a:latin typeface="Open Sans"/>
                <a:ea typeface="+mn-lt"/>
                <a:cs typeface="+mn-lt"/>
              </a:rPr>
              <a:t>, R. L., &amp; </a:t>
            </a:r>
            <a:r>
              <a:rPr lang="en-GB" sz="1600" dirty="0" err="1">
                <a:latin typeface="Open Sans"/>
                <a:ea typeface="+mn-lt"/>
                <a:cs typeface="+mn-lt"/>
              </a:rPr>
              <a:t>Peteves</a:t>
            </a:r>
            <a:r>
              <a:rPr lang="en-GB" sz="1600" dirty="0">
                <a:latin typeface="Open Sans"/>
                <a:ea typeface="+mn-lt"/>
                <a:cs typeface="+mn-lt"/>
              </a:rPr>
              <a:t>, E. (2021). Análise do </a:t>
            </a:r>
            <a:r>
              <a:rPr lang="en-GB" sz="1600" dirty="0" err="1">
                <a:latin typeface="Open Sans"/>
                <a:ea typeface="+mn-lt"/>
                <a:cs typeface="+mn-lt"/>
              </a:rPr>
              <a:t>sistema</a:t>
            </a:r>
            <a:r>
              <a:rPr lang="en-GB" sz="1600" dirty="0">
                <a:latin typeface="Open Sans"/>
                <a:ea typeface="+mn-lt"/>
                <a:cs typeface="+mn-lt"/>
              </a:rPr>
              <a:t> </a:t>
            </a:r>
            <a:r>
              <a:rPr lang="en-GB" sz="1600" dirty="0" err="1">
                <a:latin typeface="Open Sans"/>
                <a:ea typeface="+mn-lt"/>
                <a:cs typeface="+mn-lt"/>
              </a:rPr>
              <a:t>energético</a:t>
            </a:r>
            <a:r>
              <a:rPr lang="en-GB" sz="1600" dirty="0">
                <a:latin typeface="Open Sans"/>
                <a:ea typeface="+mn-lt"/>
                <a:cs typeface="+mn-lt"/>
              </a:rPr>
              <a:t> e boa governança - metas U4RIA de modelagem de energia para apoio a políticas. </a:t>
            </a:r>
            <a:r>
              <a:rPr lang="en-GB" sz="1600" dirty="0">
                <a:latin typeface="Open Sans"/>
                <a:ea typeface="+mn-lt"/>
                <a:cs typeface="+mn-lt"/>
                <a:hlinkClick r:id="rId4"/>
              </a:rPr>
              <a:t>https://doi.org/10.21203/rs.3.rs-311311/v1</a:t>
            </a:r>
            <a:endParaRPr lang="en-GB" sz="1600" dirty="0">
              <a:latin typeface="Open Sans"/>
              <a:ea typeface="+mn-lt"/>
              <a:cs typeface="+mn-lt"/>
            </a:endParaRPr>
          </a:p>
          <a:p>
            <a:pPr marL="342900" indent="-342900">
              <a:buAutoNum type="arabicPeriod"/>
            </a:pPr>
            <a:endParaRPr lang="en-GB" sz="1600" dirty="0">
              <a:latin typeface="Open Sans"/>
              <a:ea typeface="+mn-lt"/>
              <a:cs typeface="+mn-lt"/>
            </a:endParaRPr>
          </a:p>
          <a:p>
            <a:pPr marL="342900" indent="-342900">
              <a:buAutoNum type="arabicPeriod"/>
            </a:pPr>
            <a:r>
              <a:rPr lang="en-GB" sz="1600" dirty="0" err="1">
                <a:latin typeface="Open Sans"/>
                <a:ea typeface="+mn-lt"/>
                <a:cs typeface="+mn-lt"/>
              </a:rPr>
              <a:t>Pfenninger</a:t>
            </a:r>
            <a:r>
              <a:rPr lang="en-GB" sz="1600" dirty="0">
                <a:latin typeface="Open Sans"/>
                <a:ea typeface="+mn-lt"/>
                <a:cs typeface="+mn-lt"/>
              </a:rPr>
              <a:t>, S., Hawkes, A., &amp; </a:t>
            </a:r>
            <a:r>
              <a:rPr lang="en-GB" sz="1600" dirty="0" err="1">
                <a:latin typeface="Open Sans"/>
                <a:ea typeface="+mn-lt"/>
                <a:cs typeface="+mn-lt"/>
              </a:rPr>
              <a:t>Keirstead</a:t>
            </a:r>
            <a:r>
              <a:rPr lang="en-GB" sz="1600" dirty="0">
                <a:latin typeface="Open Sans"/>
                <a:ea typeface="+mn-lt"/>
                <a:cs typeface="+mn-lt"/>
              </a:rPr>
              <a:t>, J. (2014). Energy systems </a:t>
            </a:r>
            <a:r>
              <a:rPr lang="en-GB" sz="1600" dirty="0" err="1">
                <a:latin typeface="Open Sans"/>
                <a:ea typeface="+mn-lt"/>
                <a:cs typeface="+mn-lt"/>
              </a:rPr>
              <a:t>modeling</a:t>
            </a:r>
            <a:r>
              <a:rPr lang="en-GB" sz="1600" dirty="0">
                <a:latin typeface="Open Sans"/>
                <a:ea typeface="+mn-lt"/>
                <a:cs typeface="+mn-lt"/>
              </a:rPr>
              <a:t> for twenty-first century energy challenges (</a:t>
            </a:r>
            <a:r>
              <a:rPr lang="en-GB" sz="1600" dirty="0" err="1">
                <a:latin typeface="Open Sans"/>
                <a:ea typeface="+mn-lt"/>
                <a:cs typeface="+mn-lt"/>
              </a:rPr>
              <a:t>Modelagem</a:t>
            </a:r>
            <a:r>
              <a:rPr lang="en-GB" sz="1600" dirty="0">
                <a:latin typeface="Open Sans"/>
                <a:ea typeface="+mn-lt"/>
                <a:cs typeface="+mn-lt"/>
              </a:rPr>
              <a:t> de </a:t>
            </a:r>
            <a:r>
              <a:rPr lang="en-GB" sz="1600" dirty="0" err="1">
                <a:latin typeface="Open Sans"/>
                <a:ea typeface="+mn-lt"/>
                <a:cs typeface="+mn-lt"/>
              </a:rPr>
              <a:t>sistemas</a:t>
            </a:r>
            <a:r>
              <a:rPr lang="en-GB" sz="1600" dirty="0">
                <a:latin typeface="Open Sans"/>
                <a:ea typeface="+mn-lt"/>
                <a:cs typeface="+mn-lt"/>
              </a:rPr>
              <a:t> </a:t>
            </a:r>
            <a:r>
              <a:rPr lang="en-GB" sz="1600" dirty="0" err="1">
                <a:latin typeface="Open Sans"/>
                <a:ea typeface="+mn-lt"/>
                <a:cs typeface="+mn-lt"/>
              </a:rPr>
              <a:t>energéticos</a:t>
            </a:r>
            <a:r>
              <a:rPr lang="en-GB" sz="1600" dirty="0">
                <a:latin typeface="Open Sans"/>
                <a:ea typeface="+mn-lt"/>
                <a:cs typeface="+mn-lt"/>
              </a:rPr>
              <a:t> para os desafios energéticos do século XXI). Renewable and Sustainable Energy Reviews, 33, 74-86. </a:t>
            </a:r>
            <a:r>
              <a:rPr lang="en-GB" sz="1600" dirty="0">
                <a:latin typeface="Open Sans"/>
                <a:ea typeface="+mn-lt"/>
                <a:cs typeface="+mn-lt"/>
                <a:hlinkClick r:id="rId5"/>
              </a:rPr>
              <a:t>https://doi.org/10.1016/j.rser.2014.02.003</a:t>
            </a:r>
            <a:endParaRPr lang="en-GB" sz="1600" dirty="0">
              <a:latin typeface="Open Sans"/>
              <a:ea typeface="+mn-lt"/>
              <a:cs typeface="+mn-lt"/>
            </a:endParaRPr>
          </a:p>
          <a:p>
            <a:pPr marL="342900" indent="-342900">
              <a:buAutoNum type="arabicPeriod"/>
            </a:pPr>
            <a:endParaRPr lang="en-GB" sz="1600" dirty="0">
              <a:latin typeface="Open Sans"/>
              <a:ea typeface="+mn-lt"/>
              <a:cs typeface="+mn-lt"/>
            </a:endParaRPr>
          </a:p>
          <a:p>
            <a:pPr marL="342900" indent="-342900">
              <a:buAutoNum type="arabicPeriod"/>
            </a:pPr>
            <a:r>
              <a:rPr lang="en-GB" sz="1600" dirty="0" err="1">
                <a:latin typeface="Open Sans"/>
                <a:ea typeface="+mn-lt"/>
                <a:cs typeface="+mn-lt"/>
              </a:rPr>
              <a:t>Tovar-Facio</a:t>
            </a:r>
            <a:r>
              <a:rPr lang="en-GB" sz="1600" dirty="0">
                <a:latin typeface="Open Sans"/>
                <a:ea typeface="+mn-lt"/>
                <a:cs typeface="+mn-lt"/>
              </a:rPr>
              <a:t>, J., Martín, M., &amp; Ponce-Ortega, J. M. (2021). Transição de energia sustentável: </a:t>
            </a:r>
            <a:r>
              <a:rPr lang="en-GB" sz="1600" dirty="0" err="1">
                <a:latin typeface="Open Sans"/>
                <a:ea typeface="+mn-lt"/>
                <a:cs typeface="+mn-lt"/>
              </a:rPr>
              <a:t>modelagem </a:t>
            </a:r>
            <a:r>
              <a:rPr lang="en-GB" sz="1600" dirty="0">
                <a:latin typeface="Open Sans"/>
                <a:ea typeface="+mn-lt"/>
                <a:cs typeface="+mn-lt"/>
              </a:rPr>
              <a:t>e otimização. Current Opinion in Chemical Engineering, 31. https://doi.org/10.1016/j.coche.2020.100661</a:t>
            </a:r>
          </a:p>
          <a:p>
            <a:pPr marL="342900" indent="-342900">
              <a:buAutoNum type="arabicPeriod"/>
            </a:pPr>
            <a:endParaRPr lang="en-GB" sz="1600" dirty="0">
              <a:latin typeface="Open Sans"/>
              <a:ea typeface="+mn-lt"/>
              <a:cs typeface="+mn-lt"/>
            </a:endParaRPr>
          </a:p>
        </p:txBody>
      </p:sp>
    </p:spTree>
    <p:extLst>
      <p:ext uri="{BB962C8B-B14F-4D97-AF65-F5344CB8AC3E}">
        <p14:creationId xmlns:p14="http://schemas.microsoft.com/office/powerpoint/2010/main" val="2084459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21</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1.4.1 Foco do curso </a:t>
            </a: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Esboço do curso </a:t>
            </a:r>
          </a:p>
        </p:txBody>
      </p:sp>
      <p:graphicFrame>
        <p:nvGraphicFramePr>
          <p:cNvPr id="5" name="Diagram 10">
            <a:extLst>
              <a:ext uri="{FF2B5EF4-FFF2-40B4-BE49-F238E27FC236}">
                <a16:creationId xmlns:a16="http://schemas.microsoft.com/office/drawing/2014/main" id="{FC114418-AE9C-B3B9-AA5A-072FD75141FF}"/>
              </a:ext>
            </a:extLst>
          </p:cNvPr>
          <p:cNvGraphicFramePr>
            <a:graphicFrameLocks noGrp="1"/>
          </p:cNvGraphicFramePr>
          <p:nvPr>
            <p:ph idx="1"/>
            <p:extLst>
              <p:ext uri="{D42A27DB-BD31-4B8C-83A1-F6EECF244321}">
                <p14:modId xmlns:p14="http://schemas.microsoft.com/office/powerpoint/2010/main" val="2899072796"/>
              </p:ext>
            </p:extLst>
          </p:nvPr>
        </p:nvGraphicFramePr>
        <p:xfrm>
          <a:off x="1182801" y="3064423"/>
          <a:ext cx="8707157" cy="28992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ctangle 5">
            <a:extLst>
              <a:ext uri="{FF2B5EF4-FFF2-40B4-BE49-F238E27FC236}">
                <a16:creationId xmlns:a16="http://schemas.microsoft.com/office/drawing/2014/main" id="{EE000EC5-C64C-6ECD-6C7C-1D403CF04FDD}"/>
              </a:ext>
            </a:extLst>
          </p:cNvPr>
          <p:cNvSpPr/>
          <p:nvPr/>
        </p:nvSpPr>
        <p:spPr>
          <a:xfrm>
            <a:off x="887214" y="1986484"/>
            <a:ext cx="9654108" cy="707886"/>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Este curso apresentará a modelagem do </a:t>
            </a:r>
            <a:r>
              <a:rPr lang="en-ZA" sz="2000" dirty="0" err="1">
                <a:latin typeface="Open Sans"/>
                <a:ea typeface="Open Sans" panose="020B0606030504020204" pitchFamily="34" charset="0"/>
                <a:cs typeface="Open Sans" panose="020B0606030504020204" pitchFamily="34" charset="0"/>
              </a:rPr>
              <a:t>sistema</a:t>
            </a:r>
            <a:r>
              <a:rPr lang="en-ZA" sz="2000" dirty="0">
                <a:latin typeface="Open Sans"/>
                <a:ea typeface="Open Sans" panose="020B0606030504020204" pitchFamily="34" charset="0"/>
                <a:cs typeface="Open Sans" panose="020B0606030504020204" pitchFamily="34" charset="0"/>
              </a:rPr>
              <a:t> </a:t>
            </a:r>
            <a:r>
              <a:rPr lang="en-ZA" sz="2000" dirty="0" err="1">
                <a:latin typeface="Open Sans"/>
                <a:ea typeface="Open Sans" panose="020B0606030504020204" pitchFamily="34" charset="0"/>
                <a:cs typeface="Open Sans" panose="020B0606030504020204" pitchFamily="34" charset="0"/>
              </a:rPr>
              <a:t>energético</a:t>
            </a:r>
            <a:r>
              <a:rPr lang="en-ZA" sz="2000" dirty="0">
                <a:latin typeface="Open Sans"/>
                <a:ea typeface="Open Sans" panose="020B0606030504020204" pitchFamily="34" charset="0"/>
                <a:cs typeface="Open Sans" panose="020B0606030504020204" pitchFamily="34" charset="0"/>
              </a:rPr>
              <a:t> e seu uso para apoiar a formulação de políticas. O curso se concentrará no </a:t>
            </a:r>
            <a:r>
              <a:rPr lang="en-ZA" sz="2000" dirty="0" err="1">
                <a:latin typeface="Open Sans"/>
                <a:ea typeface="Open Sans" panose="020B0606030504020204" pitchFamily="34" charset="0"/>
                <a:cs typeface="Open Sans" panose="020B0606030504020204" pitchFamily="34" charset="0"/>
              </a:rPr>
              <a:t>OSeMOSYS</a:t>
            </a:r>
            <a:r>
              <a:rPr lang="en-ZA" sz="2000" dirty="0">
                <a:latin typeface="Open Sans"/>
                <a:ea typeface="Open Sans" panose="020B0606030504020204" pitchFamily="34" charset="0"/>
                <a:cs typeface="Open Sans" panose="020B0606030504020204" pitchFamily="34" charset="0"/>
              </a:rPr>
              <a: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7" name="synthesize (16)">
            <a:hlinkClick r:id="" action="ppaction://media"/>
            <a:extLst>
              <a:ext uri="{FF2B5EF4-FFF2-40B4-BE49-F238E27FC236}">
                <a16:creationId xmlns:a16="http://schemas.microsoft.com/office/drawing/2014/main" id="{FF577625-B5DB-5465-1970-392D8514C70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267510" y="542988"/>
            <a:ext cx="1012967" cy="1012967"/>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22</a:t>
            </a:fld>
            <a:endParaRPr lang="sv-SE" sz="1000" b="1" dirty="0">
              <a:solidFill>
                <a:schemeClr val="bg1"/>
              </a:solidFill>
            </a:endParaRPr>
          </a:p>
        </p:txBody>
      </p:sp>
      <p:sp>
        <p:nvSpPr>
          <p:cNvPr id="2" name="Rectangle 1">
            <a:extLst>
              <a:ext uri="{FF2B5EF4-FFF2-40B4-BE49-F238E27FC236}">
                <a16:creationId xmlns:a16="http://schemas.microsoft.com/office/drawing/2014/main" id="{AC9848AE-B8AE-40BA-E580-16F64A4A540E}"/>
              </a:ext>
            </a:extLst>
          </p:cNvPr>
          <p:cNvSpPr/>
          <p:nvPr/>
        </p:nvSpPr>
        <p:spPr>
          <a:xfrm>
            <a:off x="887214" y="1411390"/>
            <a:ext cx="642798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1.4.2 Resultados de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aprendizagem</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do OSeMOSYS  </a:t>
            </a:r>
          </a:p>
        </p:txBody>
      </p:sp>
      <p:sp>
        <p:nvSpPr>
          <p:cNvPr id="4" name="Title 10">
            <a:extLst>
              <a:ext uri="{FF2B5EF4-FFF2-40B4-BE49-F238E27FC236}">
                <a16:creationId xmlns:a16="http://schemas.microsoft.com/office/drawing/2014/main" id="{B440A14E-F880-649B-AF84-03DF27F71244}"/>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Esboço do curso </a:t>
            </a:r>
          </a:p>
        </p:txBody>
      </p:sp>
      <p:sp>
        <p:nvSpPr>
          <p:cNvPr id="5" name="Rectangle 4">
            <a:extLst>
              <a:ext uri="{FF2B5EF4-FFF2-40B4-BE49-F238E27FC236}">
                <a16:creationId xmlns:a16="http://schemas.microsoft.com/office/drawing/2014/main" id="{4678CC6E-9C55-BD21-9121-9C2542E24F6C}"/>
              </a:ext>
            </a:extLst>
          </p:cNvPr>
          <p:cNvSpPr/>
          <p:nvPr/>
        </p:nvSpPr>
        <p:spPr>
          <a:xfrm>
            <a:off x="887214" y="1943352"/>
            <a:ext cx="9654108" cy="3016210"/>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Objetivos do curso: </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Compreender os principais processos de conversão de energia em termos de necessidades de recursos, custos, desempenho e impactos ambientais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Analisar como as configurações de </a:t>
            </a:r>
            <a:r>
              <a:rPr lang="en-ZA" sz="2000" dirty="0" err="1">
                <a:solidFill>
                  <a:srgbClr val="000000"/>
                </a:solidFill>
                <a:latin typeface="Open Sans"/>
                <a:ea typeface="Open Sans" panose="020B0606030504020204" pitchFamily="34" charset="0"/>
                <a:cs typeface="Open Sans" panose="020B0606030504020204" pitchFamily="34" charset="0"/>
              </a:rPr>
              <a:t>sistemas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energéticos</a:t>
            </a:r>
            <a:r>
              <a:rPr lang="en-ZA" sz="2000" dirty="0">
                <a:solidFill>
                  <a:srgbClr val="000000"/>
                </a:solidFill>
                <a:latin typeface="Open Sans"/>
                <a:ea typeface="Open Sans" panose="020B0606030504020204" pitchFamily="34" charset="0"/>
                <a:cs typeface="Open Sans" panose="020B0606030504020204" pitchFamily="34" charset="0"/>
              </a:rPr>
              <a:t> alternativa se relacionam com a sustentabilidade e interagem com os Objetivos de Desenvolvimento Sustentável e a segurança energética</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Aprenda a desenvolver um modelo OSeMOSYS e cenários alternativos, trabalhando com exemplos</a:t>
            </a:r>
          </a:p>
        </p:txBody>
      </p:sp>
      <p:pic>
        <p:nvPicPr>
          <p:cNvPr id="6" name="synthesize (17)">
            <a:hlinkClick r:id="" action="ppaction://media"/>
            <a:extLst>
              <a:ext uri="{FF2B5EF4-FFF2-40B4-BE49-F238E27FC236}">
                <a16:creationId xmlns:a16="http://schemas.microsoft.com/office/drawing/2014/main" id="{0DCB236D-1726-9862-173D-AAC3D0F2AA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80036" y="524673"/>
            <a:ext cx="1176079" cy="1176079"/>
          </a:xfrm>
          <a:prstGeom prst="rect">
            <a:avLst/>
          </a:prstGeom>
        </p:spPr>
      </p:pic>
    </p:spTree>
    <p:extLst>
      <p:ext uri="{BB962C8B-B14F-4D97-AF65-F5344CB8AC3E}">
        <p14:creationId xmlns:p14="http://schemas.microsoft.com/office/powerpoint/2010/main" val="424333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23</a:t>
            </a:fld>
            <a:endParaRPr lang="sv-SE" sz="1000" b="1" dirty="0">
              <a:solidFill>
                <a:schemeClr val="bg1"/>
              </a:solidFill>
            </a:endParaRPr>
          </a:p>
        </p:txBody>
      </p:sp>
      <p:sp>
        <p:nvSpPr>
          <p:cNvPr id="2" name="Rectangle 1">
            <a:extLst>
              <a:ext uri="{FF2B5EF4-FFF2-40B4-BE49-F238E27FC236}">
                <a16:creationId xmlns:a16="http://schemas.microsoft.com/office/drawing/2014/main" id="{BCE99EF5-E230-FC0E-8FD8-108FA6921CC7}"/>
              </a:ext>
            </a:extLst>
          </p:cNvPr>
          <p:cNvSpPr/>
          <p:nvPr/>
        </p:nvSpPr>
        <p:spPr>
          <a:xfrm>
            <a:off x="841776" y="94155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1.4.3 Visão geral da OSeMOSYS </a:t>
            </a:r>
          </a:p>
        </p:txBody>
      </p:sp>
      <p:sp>
        <p:nvSpPr>
          <p:cNvPr id="4" name="Title 10">
            <a:extLst>
              <a:ext uri="{FF2B5EF4-FFF2-40B4-BE49-F238E27FC236}">
                <a16:creationId xmlns:a16="http://schemas.microsoft.com/office/drawing/2014/main" id="{1B4C4197-5363-DEDC-0669-95B56255E38F}"/>
              </a:ext>
            </a:extLst>
          </p:cNvPr>
          <p:cNvSpPr txBox="1">
            <a:spLocks/>
          </p:cNvSpPr>
          <p:nvPr/>
        </p:nvSpPr>
        <p:spPr>
          <a:xfrm>
            <a:off x="817595" y="76992"/>
            <a:ext cx="7103509" cy="84619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Esboço do curso </a:t>
            </a:r>
          </a:p>
        </p:txBody>
      </p:sp>
      <p:sp>
        <p:nvSpPr>
          <p:cNvPr id="5" name="TextBox 4">
            <a:extLst>
              <a:ext uri="{FF2B5EF4-FFF2-40B4-BE49-F238E27FC236}">
                <a16:creationId xmlns:a16="http://schemas.microsoft.com/office/drawing/2014/main" id="{0667C157-490A-29D4-65D7-D33A1CD9F617}"/>
              </a:ext>
            </a:extLst>
          </p:cNvPr>
          <p:cNvSpPr txBox="1"/>
          <p:nvPr/>
        </p:nvSpPr>
        <p:spPr>
          <a:xfrm>
            <a:off x="1036213" y="6297013"/>
            <a:ext cx="457333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(Adaptado de Loffler et al. (2017), </a:t>
            </a:r>
            <a:r>
              <a:rPr lang="en-GB" sz="1000" dirty="0">
                <a:latin typeface="Open Sans"/>
                <a:cs typeface="Calibri"/>
                <a:hlinkClick r:id="rId5"/>
              </a:rPr>
              <a:t>imagem</a:t>
            </a:r>
            <a:r>
              <a:rPr lang="en-GB" sz="1000" dirty="0">
                <a:latin typeface="Open Sans"/>
                <a:cs typeface="Calibri"/>
              </a:rPr>
              <a:t>, licenciado sob </a:t>
            </a:r>
            <a:r>
              <a:rPr lang="en-GB" sz="1000" dirty="0">
                <a:latin typeface="Open Sans"/>
                <a:cs typeface="Calibri"/>
                <a:hlinkClick r:id="rId6"/>
              </a:rPr>
              <a:t>CC BY 4.0</a:t>
            </a:r>
            <a:r>
              <a:rPr lang="en-GB" sz="1000" dirty="0">
                <a:latin typeface="Open Sans"/>
                <a:cs typeface="Calibri"/>
              </a:rPr>
              <a:t>)</a:t>
            </a:r>
          </a:p>
        </p:txBody>
      </p:sp>
      <p:grpSp>
        <p:nvGrpSpPr>
          <p:cNvPr id="6" name="Group 5">
            <a:extLst>
              <a:ext uri="{FF2B5EF4-FFF2-40B4-BE49-F238E27FC236}">
                <a16:creationId xmlns:a16="http://schemas.microsoft.com/office/drawing/2014/main" id="{BB22C431-476D-AAE1-28B3-8B203EA79190}"/>
              </a:ext>
            </a:extLst>
          </p:cNvPr>
          <p:cNvGrpSpPr/>
          <p:nvPr/>
        </p:nvGrpSpPr>
        <p:grpSpPr>
          <a:xfrm>
            <a:off x="1210487" y="1514475"/>
            <a:ext cx="10076638" cy="4696811"/>
            <a:chOff x="1007927" y="1786371"/>
            <a:chExt cx="9376492" cy="4233457"/>
          </a:xfrm>
        </p:grpSpPr>
        <p:sp>
          <p:nvSpPr>
            <p:cNvPr id="7" name="Rectangle 6">
              <a:extLst>
                <a:ext uri="{FF2B5EF4-FFF2-40B4-BE49-F238E27FC236}">
                  <a16:creationId xmlns:a16="http://schemas.microsoft.com/office/drawing/2014/main" id="{D89C1624-AA96-0E78-88B7-9DC20701919B}"/>
                </a:ext>
              </a:extLst>
            </p:cNvPr>
            <p:cNvSpPr/>
            <p:nvPr/>
          </p:nvSpPr>
          <p:spPr>
            <a:xfrm>
              <a:off x="1007927" y="5619718"/>
              <a:ext cx="9376492"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Open Sans" panose="020B0606030504020204"/>
                </a:rPr>
                <a:t>Implementação básica do OSeMOSYS</a:t>
              </a:r>
            </a:p>
          </p:txBody>
        </p:sp>
        <p:sp>
          <p:nvSpPr>
            <p:cNvPr id="8" name="Rectangle 7">
              <a:extLst>
                <a:ext uri="{FF2B5EF4-FFF2-40B4-BE49-F238E27FC236}">
                  <a16:creationId xmlns:a16="http://schemas.microsoft.com/office/drawing/2014/main" id="{6F249FA2-F447-9F9E-9E2B-350B6A1E157B}"/>
                </a:ext>
              </a:extLst>
            </p:cNvPr>
            <p:cNvSpPr/>
            <p:nvPr/>
          </p:nvSpPr>
          <p:spPr>
            <a:xfrm>
              <a:off x="1007927" y="483616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Objetivo</a:t>
              </a:r>
            </a:p>
          </p:txBody>
        </p:sp>
        <p:sp>
          <p:nvSpPr>
            <p:cNvPr id="9" name="Rectangle 8">
              <a:extLst>
                <a:ext uri="{FF2B5EF4-FFF2-40B4-BE49-F238E27FC236}">
                  <a16:creationId xmlns:a16="http://schemas.microsoft.com/office/drawing/2014/main" id="{C006225E-2CE2-56CE-2F1F-B706AC4283F7}"/>
                </a:ext>
              </a:extLst>
            </p:cNvPr>
            <p:cNvSpPr/>
            <p:nvPr/>
          </p:nvSpPr>
          <p:spPr>
            <a:xfrm>
              <a:off x="2364094" y="4839892"/>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Custos</a:t>
              </a:r>
            </a:p>
          </p:txBody>
        </p:sp>
        <p:sp>
          <p:nvSpPr>
            <p:cNvPr id="10" name="Rectangle 9">
              <a:extLst>
                <a:ext uri="{FF2B5EF4-FFF2-40B4-BE49-F238E27FC236}">
                  <a16:creationId xmlns:a16="http://schemas.microsoft.com/office/drawing/2014/main" id="{486AA9AA-704A-0AE6-9E9E-448F8DE2C8F5}"/>
                </a:ext>
              </a:extLst>
            </p:cNvPr>
            <p:cNvSpPr/>
            <p:nvPr/>
          </p:nvSpPr>
          <p:spPr>
            <a:xfrm>
              <a:off x="3720261" y="483616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Armazenamento</a:t>
              </a:r>
            </a:p>
          </p:txBody>
        </p:sp>
        <p:sp>
          <p:nvSpPr>
            <p:cNvPr id="11" name="Rectangle 10">
              <a:extLst>
                <a:ext uri="{FF2B5EF4-FFF2-40B4-BE49-F238E27FC236}">
                  <a16:creationId xmlns:a16="http://schemas.microsoft.com/office/drawing/2014/main" id="{4FE4B62B-28A9-CA7F-B7F3-5D2D5D682A2C}"/>
                </a:ext>
              </a:extLst>
            </p:cNvPr>
            <p:cNvSpPr/>
            <p:nvPr/>
          </p:nvSpPr>
          <p:spPr>
            <a:xfrm>
              <a:off x="5076428" y="483791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Adequação da capacidade</a:t>
              </a:r>
            </a:p>
          </p:txBody>
        </p:sp>
        <p:sp>
          <p:nvSpPr>
            <p:cNvPr id="12" name="Rectangle 11">
              <a:extLst>
                <a:ext uri="{FF2B5EF4-FFF2-40B4-BE49-F238E27FC236}">
                  <a16:creationId xmlns:a16="http://schemas.microsoft.com/office/drawing/2014/main" id="{90D18C1A-9410-1C25-14DB-64E75F64E141}"/>
                </a:ext>
              </a:extLst>
            </p:cNvPr>
            <p:cNvSpPr/>
            <p:nvPr/>
          </p:nvSpPr>
          <p:spPr>
            <a:xfrm>
              <a:off x="6432595" y="4839892"/>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Balanço de energia</a:t>
              </a:r>
              <a:endParaRPr lang="en-GB" dirty="0">
                <a:latin typeface="Open Sans" panose="020B0606030504020204"/>
              </a:endParaRPr>
            </a:p>
          </p:txBody>
        </p:sp>
        <p:sp>
          <p:nvSpPr>
            <p:cNvPr id="13" name="Rectangle 12">
              <a:extLst>
                <a:ext uri="{FF2B5EF4-FFF2-40B4-BE49-F238E27FC236}">
                  <a16:creationId xmlns:a16="http://schemas.microsoft.com/office/drawing/2014/main" id="{D85F793F-03EB-1BF9-1268-C5477A23C898}"/>
                </a:ext>
              </a:extLst>
            </p:cNvPr>
            <p:cNvSpPr/>
            <p:nvPr/>
          </p:nvSpPr>
          <p:spPr>
            <a:xfrm>
              <a:off x="7788762" y="483616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Restrições</a:t>
              </a:r>
            </a:p>
          </p:txBody>
        </p:sp>
        <p:sp>
          <p:nvSpPr>
            <p:cNvPr id="14" name="Rectangle 13">
              <a:extLst>
                <a:ext uri="{FF2B5EF4-FFF2-40B4-BE49-F238E27FC236}">
                  <a16:creationId xmlns:a16="http://schemas.microsoft.com/office/drawing/2014/main" id="{59C6771E-A6FD-C269-0EBD-F627876DF6C3}"/>
                </a:ext>
              </a:extLst>
            </p:cNvPr>
            <p:cNvSpPr/>
            <p:nvPr/>
          </p:nvSpPr>
          <p:spPr>
            <a:xfrm>
              <a:off x="9133950" y="4838426"/>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Emissões</a:t>
              </a:r>
            </a:p>
          </p:txBody>
        </p:sp>
        <p:sp>
          <p:nvSpPr>
            <p:cNvPr id="15" name="Rectangle 14">
              <a:extLst>
                <a:ext uri="{FF2B5EF4-FFF2-40B4-BE49-F238E27FC236}">
                  <a16:creationId xmlns:a16="http://schemas.microsoft.com/office/drawing/2014/main" id="{4971571B-43E0-122A-75A6-CFAC9EDBA5FC}"/>
                </a:ext>
              </a:extLst>
            </p:cNvPr>
            <p:cNvSpPr/>
            <p:nvPr/>
          </p:nvSpPr>
          <p:spPr>
            <a:xfrm>
              <a:off x="2364094" y="4109151"/>
              <a:ext cx="1250469" cy="67239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Custos totais descontados</a:t>
              </a:r>
            </a:p>
          </p:txBody>
        </p:sp>
        <p:sp>
          <p:nvSpPr>
            <p:cNvPr id="16" name="Rectangle 15">
              <a:extLst>
                <a:ext uri="{FF2B5EF4-FFF2-40B4-BE49-F238E27FC236}">
                  <a16:creationId xmlns:a16="http://schemas.microsoft.com/office/drawing/2014/main" id="{C1F0B850-27DE-4E63-F9C7-004EC297FC35}"/>
                </a:ext>
              </a:extLst>
            </p:cNvPr>
            <p:cNvSpPr/>
            <p:nvPr/>
          </p:nvSpPr>
          <p:spPr>
            <a:xfrm>
              <a:off x="2364094" y="3337037"/>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Custos operacionais</a:t>
              </a:r>
            </a:p>
          </p:txBody>
        </p:sp>
        <p:sp>
          <p:nvSpPr>
            <p:cNvPr id="17" name="Rectangle 16">
              <a:extLst>
                <a:ext uri="{FF2B5EF4-FFF2-40B4-BE49-F238E27FC236}">
                  <a16:creationId xmlns:a16="http://schemas.microsoft.com/office/drawing/2014/main" id="{C5458504-DCF1-969A-1BED-C5E7E18A0C0F}"/>
                </a:ext>
              </a:extLst>
            </p:cNvPr>
            <p:cNvSpPr/>
            <p:nvPr/>
          </p:nvSpPr>
          <p:spPr>
            <a:xfrm>
              <a:off x="2364094" y="2562835"/>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Custos de capital</a:t>
              </a:r>
            </a:p>
          </p:txBody>
        </p:sp>
        <p:sp>
          <p:nvSpPr>
            <p:cNvPr id="18" name="Rectangle 17">
              <a:extLst>
                <a:ext uri="{FF2B5EF4-FFF2-40B4-BE49-F238E27FC236}">
                  <a16:creationId xmlns:a16="http://schemas.microsoft.com/office/drawing/2014/main" id="{2562EABF-BD87-1EE3-06FE-1DE9D9BFF9F3}"/>
                </a:ext>
              </a:extLst>
            </p:cNvPr>
            <p:cNvSpPr/>
            <p:nvPr/>
          </p:nvSpPr>
          <p:spPr>
            <a:xfrm>
              <a:off x="2364093" y="1798433"/>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Valor de recuperação</a:t>
              </a:r>
            </a:p>
          </p:txBody>
        </p:sp>
        <p:sp>
          <p:nvSpPr>
            <p:cNvPr id="19" name="Rectangle 18">
              <a:extLst>
                <a:ext uri="{FF2B5EF4-FFF2-40B4-BE49-F238E27FC236}">
                  <a16:creationId xmlns:a16="http://schemas.microsoft.com/office/drawing/2014/main" id="{45BF3BAB-35FA-0E77-A672-A9B0FFEA71BB}"/>
                </a:ext>
              </a:extLst>
            </p:cNvPr>
            <p:cNvSpPr/>
            <p:nvPr/>
          </p:nvSpPr>
          <p:spPr>
            <a:xfrm>
              <a:off x="5076428" y="4091277"/>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Adequação do intervalo de tempo</a:t>
              </a:r>
            </a:p>
          </p:txBody>
        </p:sp>
        <p:sp>
          <p:nvSpPr>
            <p:cNvPr id="20" name="Rectangle 19">
              <a:extLst>
                <a:ext uri="{FF2B5EF4-FFF2-40B4-BE49-F238E27FC236}">
                  <a16:creationId xmlns:a16="http://schemas.microsoft.com/office/drawing/2014/main" id="{AE4E56BE-0B53-B0C9-F314-BF9775066580}"/>
                </a:ext>
              </a:extLst>
            </p:cNvPr>
            <p:cNvSpPr/>
            <p:nvPr/>
          </p:nvSpPr>
          <p:spPr>
            <a:xfrm>
              <a:off x="5070938" y="331481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Adequação anual</a:t>
              </a:r>
            </a:p>
          </p:txBody>
        </p:sp>
        <p:sp>
          <p:nvSpPr>
            <p:cNvPr id="21" name="Rectangle 20">
              <a:extLst>
                <a:ext uri="{FF2B5EF4-FFF2-40B4-BE49-F238E27FC236}">
                  <a16:creationId xmlns:a16="http://schemas.microsoft.com/office/drawing/2014/main" id="{88080ED6-08F5-9F32-3990-271E4644CC32}"/>
                </a:ext>
              </a:extLst>
            </p:cNvPr>
            <p:cNvSpPr/>
            <p:nvPr/>
          </p:nvSpPr>
          <p:spPr>
            <a:xfrm>
              <a:off x="6432594" y="407567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Balanço de energia em fatias de tempo</a:t>
              </a:r>
            </a:p>
          </p:txBody>
        </p:sp>
        <p:sp>
          <p:nvSpPr>
            <p:cNvPr id="22" name="Rectangle 21">
              <a:extLst>
                <a:ext uri="{FF2B5EF4-FFF2-40B4-BE49-F238E27FC236}">
                  <a16:creationId xmlns:a16="http://schemas.microsoft.com/office/drawing/2014/main" id="{6A9C7F17-C669-40C1-46FD-A8EDA064DBF5}"/>
                </a:ext>
              </a:extLst>
            </p:cNvPr>
            <p:cNvSpPr/>
            <p:nvPr/>
          </p:nvSpPr>
          <p:spPr>
            <a:xfrm>
              <a:off x="6432593" y="331481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Balanço energético anual</a:t>
              </a:r>
            </a:p>
          </p:txBody>
        </p:sp>
        <p:sp>
          <p:nvSpPr>
            <p:cNvPr id="23" name="Rectangle 22">
              <a:extLst>
                <a:ext uri="{FF2B5EF4-FFF2-40B4-BE49-F238E27FC236}">
                  <a16:creationId xmlns:a16="http://schemas.microsoft.com/office/drawing/2014/main" id="{ADEA9724-E4AC-D13E-0FAB-535ACD624F83}"/>
                </a:ext>
              </a:extLst>
            </p:cNvPr>
            <p:cNvSpPr/>
            <p:nvPr/>
          </p:nvSpPr>
          <p:spPr>
            <a:xfrm>
              <a:off x="7788762" y="407567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Capacidade total</a:t>
              </a:r>
            </a:p>
          </p:txBody>
        </p:sp>
        <p:sp>
          <p:nvSpPr>
            <p:cNvPr id="24" name="Rectangle 23">
              <a:extLst>
                <a:ext uri="{FF2B5EF4-FFF2-40B4-BE49-F238E27FC236}">
                  <a16:creationId xmlns:a16="http://schemas.microsoft.com/office/drawing/2014/main" id="{9D266991-17AA-A264-721B-683E048D74CB}"/>
                </a:ext>
              </a:extLst>
            </p:cNvPr>
            <p:cNvSpPr/>
            <p:nvPr/>
          </p:nvSpPr>
          <p:spPr>
            <a:xfrm>
              <a:off x="7788762" y="331481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Nova capacidade</a:t>
              </a:r>
            </a:p>
          </p:txBody>
        </p:sp>
        <p:sp>
          <p:nvSpPr>
            <p:cNvPr id="25" name="Rectangle 24">
              <a:extLst>
                <a:ext uri="{FF2B5EF4-FFF2-40B4-BE49-F238E27FC236}">
                  <a16:creationId xmlns:a16="http://schemas.microsoft.com/office/drawing/2014/main" id="{090EB868-9A8F-6DC9-E523-EE82EC2376ED}"/>
                </a:ext>
              </a:extLst>
            </p:cNvPr>
            <p:cNvSpPr/>
            <p:nvPr/>
          </p:nvSpPr>
          <p:spPr>
            <a:xfrm>
              <a:off x="7788165" y="255059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Atividade total</a:t>
              </a:r>
            </a:p>
          </p:txBody>
        </p:sp>
        <p:sp>
          <p:nvSpPr>
            <p:cNvPr id="26" name="Rectangle 25">
              <a:extLst>
                <a:ext uri="{FF2B5EF4-FFF2-40B4-BE49-F238E27FC236}">
                  <a16:creationId xmlns:a16="http://schemas.microsoft.com/office/drawing/2014/main" id="{6B5C06EC-468C-C4DC-E279-47C089BC4B84}"/>
                </a:ext>
              </a:extLst>
            </p:cNvPr>
            <p:cNvSpPr/>
            <p:nvPr/>
          </p:nvSpPr>
          <p:spPr>
            <a:xfrm>
              <a:off x="7788164" y="1786371"/>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Atividade anual</a:t>
              </a:r>
            </a:p>
          </p:txBody>
        </p:sp>
      </p:grpSp>
      <p:pic>
        <p:nvPicPr>
          <p:cNvPr id="27" name="synthesize (18)">
            <a:hlinkClick r:id="" action="ppaction://media"/>
            <a:extLst>
              <a:ext uri="{FF2B5EF4-FFF2-40B4-BE49-F238E27FC236}">
                <a16:creationId xmlns:a16="http://schemas.microsoft.com/office/drawing/2014/main" id="{0914764D-5BAA-E9B8-2C22-570A01677A2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46557" y="122013"/>
            <a:ext cx="1049401" cy="1049401"/>
          </a:xfrm>
          <a:prstGeom prst="rect">
            <a:avLst/>
          </a:prstGeom>
        </p:spPr>
      </p:pic>
    </p:spTree>
    <p:extLst>
      <p:ext uri="{BB962C8B-B14F-4D97-AF65-F5344CB8AC3E}">
        <p14:creationId xmlns:p14="http://schemas.microsoft.com/office/powerpoint/2010/main" val="381201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36"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24</a:t>
            </a:fld>
            <a:endParaRPr lang="sv-SE" sz="1000" b="1" dirty="0">
              <a:solidFill>
                <a:schemeClr val="bg1"/>
              </a:solidFill>
            </a:endParaRPr>
          </a:p>
        </p:txBody>
      </p:sp>
      <p:pic>
        <p:nvPicPr>
          <p:cNvPr id="2" name="Imagen 23">
            <a:extLst>
              <a:ext uri="{FF2B5EF4-FFF2-40B4-BE49-F238E27FC236}">
                <a16:creationId xmlns:a16="http://schemas.microsoft.com/office/drawing/2014/main" id="{D9E0B578-2FDA-C8FA-456A-8D44E47BBDB5}"/>
              </a:ext>
            </a:extLst>
          </p:cNvPr>
          <p:cNvPicPr>
            <a:picLocks noChangeAspect="1"/>
          </p:cNvPicPr>
          <p:nvPr/>
        </p:nvPicPr>
        <p:blipFill>
          <a:blip r:embed="rId5"/>
          <a:stretch>
            <a:fillRect/>
          </a:stretch>
        </p:blipFill>
        <p:spPr>
          <a:xfrm>
            <a:off x="365737" y="1360036"/>
            <a:ext cx="6006990" cy="2424743"/>
          </a:xfrm>
          <a:prstGeom prst="rect">
            <a:avLst/>
          </a:prstGeom>
        </p:spPr>
      </p:pic>
      <p:sp>
        <p:nvSpPr>
          <p:cNvPr id="4" name="Rectangle 3">
            <a:extLst>
              <a:ext uri="{FF2B5EF4-FFF2-40B4-BE49-F238E27FC236}">
                <a16:creationId xmlns:a16="http://schemas.microsoft.com/office/drawing/2014/main" id="{1DBFC1A8-D713-E5BF-D067-F5907A3828D1}"/>
              </a:ext>
            </a:extLst>
          </p:cNvPr>
          <p:cNvSpPr/>
          <p:nvPr/>
        </p:nvSpPr>
        <p:spPr>
          <a:xfrm>
            <a:off x="841776" y="94155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1.4.3 Principais resultados da OSeMOSYS </a:t>
            </a:r>
          </a:p>
        </p:txBody>
      </p:sp>
      <p:sp>
        <p:nvSpPr>
          <p:cNvPr id="5" name="Title 10">
            <a:extLst>
              <a:ext uri="{FF2B5EF4-FFF2-40B4-BE49-F238E27FC236}">
                <a16:creationId xmlns:a16="http://schemas.microsoft.com/office/drawing/2014/main" id="{9B968A7E-8AD2-D806-BF21-A2ED59C18CCE}"/>
              </a:ext>
            </a:extLst>
          </p:cNvPr>
          <p:cNvSpPr txBox="1">
            <a:spLocks/>
          </p:cNvSpPr>
          <p:nvPr/>
        </p:nvSpPr>
        <p:spPr>
          <a:xfrm>
            <a:off x="817595" y="177822"/>
            <a:ext cx="7103509" cy="74536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Esboço do curso </a:t>
            </a:r>
          </a:p>
        </p:txBody>
      </p:sp>
      <p:pic>
        <p:nvPicPr>
          <p:cNvPr id="6" name="Imagen 28">
            <a:extLst>
              <a:ext uri="{FF2B5EF4-FFF2-40B4-BE49-F238E27FC236}">
                <a16:creationId xmlns:a16="http://schemas.microsoft.com/office/drawing/2014/main" id="{4C78E2FC-A4B7-49AA-9924-C0002BBEFC2E}"/>
              </a:ext>
            </a:extLst>
          </p:cNvPr>
          <p:cNvPicPr>
            <a:picLocks noChangeAspect="1"/>
          </p:cNvPicPr>
          <p:nvPr/>
        </p:nvPicPr>
        <p:blipFill>
          <a:blip r:embed="rId6"/>
          <a:stretch>
            <a:fillRect/>
          </a:stretch>
        </p:blipFill>
        <p:spPr>
          <a:xfrm>
            <a:off x="365737" y="3784779"/>
            <a:ext cx="6006990" cy="2775194"/>
          </a:xfrm>
          <a:prstGeom prst="rect">
            <a:avLst/>
          </a:prstGeom>
        </p:spPr>
      </p:pic>
      <p:pic>
        <p:nvPicPr>
          <p:cNvPr id="7" name="Imagen 25">
            <a:extLst>
              <a:ext uri="{FF2B5EF4-FFF2-40B4-BE49-F238E27FC236}">
                <a16:creationId xmlns:a16="http://schemas.microsoft.com/office/drawing/2014/main" id="{A05EB5D5-80E1-F935-F1A2-9516E61D2200}"/>
              </a:ext>
            </a:extLst>
          </p:cNvPr>
          <p:cNvPicPr>
            <a:picLocks noChangeAspect="1"/>
          </p:cNvPicPr>
          <p:nvPr/>
        </p:nvPicPr>
        <p:blipFill>
          <a:blip r:embed="rId7"/>
          <a:stretch>
            <a:fillRect/>
          </a:stretch>
        </p:blipFill>
        <p:spPr>
          <a:xfrm>
            <a:off x="6707920" y="2276599"/>
            <a:ext cx="4302668" cy="3525797"/>
          </a:xfrm>
          <a:prstGeom prst="rect">
            <a:avLst/>
          </a:prstGeom>
        </p:spPr>
      </p:pic>
      <p:sp>
        <p:nvSpPr>
          <p:cNvPr id="8" name="Rectangle: Rounded Corners 7">
            <a:extLst>
              <a:ext uri="{FF2B5EF4-FFF2-40B4-BE49-F238E27FC236}">
                <a16:creationId xmlns:a16="http://schemas.microsoft.com/office/drawing/2014/main" id="{69AC7D06-7B78-748F-38F3-51CCBF935F3B}"/>
              </a:ext>
            </a:extLst>
          </p:cNvPr>
          <p:cNvSpPr/>
          <p:nvPr/>
        </p:nvSpPr>
        <p:spPr>
          <a:xfrm>
            <a:off x="6372727" y="1055604"/>
            <a:ext cx="2570748" cy="6088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b="1" dirty="0" err="1">
                <a:latin typeface="Open Sans" panose="020B0606030504020204" pitchFamily="34" charset="0"/>
                <a:ea typeface="Open Sans" panose="020B0606030504020204" pitchFamily="34" charset="0"/>
                <a:cs typeface="Open Sans" panose="020B0606030504020204" pitchFamily="34" charset="0"/>
              </a:rPr>
              <a:t>Expansão da capacidade</a:t>
            </a:r>
            <a:endParaRPr lang="es-CO"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Rounded Corners 8">
            <a:extLst>
              <a:ext uri="{FF2B5EF4-FFF2-40B4-BE49-F238E27FC236}">
                <a16:creationId xmlns:a16="http://schemas.microsoft.com/office/drawing/2014/main" id="{3F725AE9-4FD7-43F2-3799-800B6BC281DF}"/>
              </a:ext>
            </a:extLst>
          </p:cNvPr>
          <p:cNvSpPr/>
          <p:nvPr/>
        </p:nvSpPr>
        <p:spPr>
          <a:xfrm>
            <a:off x="6372727" y="5916443"/>
            <a:ext cx="2570748" cy="6088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b="1" dirty="0" err="1">
                <a:latin typeface="Open Sans" panose="020B0606030504020204" pitchFamily="34" charset="0"/>
                <a:ea typeface="Open Sans" panose="020B0606030504020204" pitchFamily="34" charset="0"/>
                <a:cs typeface="Open Sans" panose="020B0606030504020204" pitchFamily="34" charset="0"/>
              </a:rPr>
              <a:t>Trajetória de emissões</a:t>
            </a:r>
            <a:endParaRPr lang="es-CO"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Rounded Corners 9">
            <a:extLst>
              <a:ext uri="{FF2B5EF4-FFF2-40B4-BE49-F238E27FC236}">
                <a16:creationId xmlns:a16="http://schemas.microsoft.com/office/drawing/2014/main" id="{09C16885-957B-5DBC-85E0-FC0082A4795D}"/>
              </a:ext>
            </a:extLst>
          </p:cNvPr>
          <p:cNvSpPr/>
          <p:nvPr/>
        </p:nvSpPr>
        <p:spPr>
          <a:xfrm>
            <a:off x="9227552" y="2137921"/>
            <a:ext cx="2570748" cy="6088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b="1" dirty="0" err="1">
                <a:latin typeface="Open Sans" panose="020B0606030504020204" pitchFamily="34" charset="0"/>
                <a:ea typeface="Open Sans" panose="020B0606030504020204" pitchFamily="34" charset="0"/>
                <a:cs typeface="Open Sans" panose="020B0606030504020204" pitchFamily="34" charset="0"/>
              </a:rPr>
              <a:t>Análise de custos</a:t>
            </a:r>
            <a:endParaRPr lang="es-CO"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1004E0B1-F69A-5226-581E-1AC6F0C21B5F}"/>
              </a:ext>
            </a:extLst>
          </p:cNvPr>
          <p:cNvSpPr txBox="1"/>
          <p:nvPr/>
        </p:nvSpPr>
        <p:spPr>
          <a:xfrm>
            <a:off x="9532228" y="6220875"/>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Fonte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a:t>
            </a:r>
            <a:r>
              <a:rPr lang="en-US" sz="1000" dirty="0">
                <a:latin typeface="Open Sans"/>
                <a:ea typeface="Open Sans" panose="020B0606030504020204" pitchFamily="34" charset="0"/>
                <a:cs typeface="Times New Roman" panose="02020603050405020304" pitchFamily="18" charset="0"/>
              </a:rPr>
              <a:t>Plazas-Niño </a:t>
            </a:r>
            <a:r>
              <a:rPr lang="en-US" altLang="es-ES" sz="1000" dirty="0">
                <a:latin typeface="Open Sans"/>
                <a:ea typeface="Calibri" panose="020F0502020204030204" pitchFamily="34" charset="0"/>
                <a:cs typeface="Times New Roman" panose="02020603050405020304" pitchFamily="18" charset="0"/>
              </a:rPr>
              <a:t>et al., 2023</a:t>
            </a:r>
            <a:r>
              <a:rPr lang="es-CO"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12" name="synthesize (19)">
            <a:hlinkClick r:id="" action="ppaction://media"/>
            <a:extLst>
              <a:ext uri="{FF2B5EF4-FFF2-40B4-BE49-F238E27FC236}">
                <a16:creationId xmlns:a16="http://schemas.microsoft.com/office/drawing/2014/main" id="{2836225D-6738-0C73-1FBE-5B97D8B1442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35399" y="177822"/>
            <a:ext cx="1162939" cy="1162939"/>
          </a:xfrm>
          <a:prstGeom prst="rect">
            <a:avLst/>
          </a:prstGeom>
        </p:spPr>
      </p:pic>
    </p:spTree>
    <p:extLst>
      <p:ext uri="{BB962C8B-B14F-4D97-AF65-F5344CB8AC3E}">
        <p14:creationId xmlns:p14="http://schemas.microsoft.com/office/powerpoint/2010/main" val="94175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5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25</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Aula 1.4 Referências</a:t>
            </a:r>
          </a:p>
        </p:txBody>
      </p:sp>
      <p:sp>
        <p:nvSpPr>
          <p:cNvPr id="4" name="TextBox 3">
            <a:extLst>
              <a:ext uri="{FF2B5EF4-FFF2-40B4-BE49-F238E27FC236}">
                <a16:creationId xmlns:a16="http://schemas.microsoft.com/office/drawing/2014/main" id="{17AD43E5-AB0E-90F8-06FE-CE5A73D64BD4}"/>
              </a:ext>
            </a:extLst>
          </p:cNvPr>
          <p:cNvSpPr txBox="1"/>
          <p:nvPr/>
        </p:nvSpPr>
        <p:spPr>
          <a:xfrm>
            <a:off x="929196" y="1494761"/>
            <a:ext cx="10172192"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err="1">
                <a:latin typeface="Open Sans"/>
                <a:ea typeface="+mn-lt"/>
                <a:cs typeface="+mn-lt"/>
              </a:rPr>
              <a:t>Löffler</a:t>
            </a:r>
            <a:r>
              <a:rPr lang="en-GB" sz="1600" dirty="0">
                <a:latin typeface="Open Sans"/>
                <a:ea typeface="+mn-lt"/>
                <a:cs typeface="+mn-lt"/>
              </a:rPr>
              <a:t>, K.; </a:t>
            </a:r>
            <a:r>
              <a:rPr lang="en-GB" sz="1600" dirty="0" err="1">
                <a:latin typeface="Open Sans"/>
                <a:ea typeface="+mn-lt"/>
                <a:cs typeface="+mn-lt"/>
              </a:rPr>
              <a:t>Hainsch</a:t>
            </a:r>
            <a:r>
              <a:rPr lang="en-GB" sz="1600" dirty="0">
                <a:latin typeface="Open Sans"/>
                <a:ea typeface="+mn-lt"/>
                <a:cs typeface="+mn-lt"/>
              </a:rPr>
              <a:t>, K.; Burandt, T.; </a:t>
            </a:r>
            <a:r>
              <a:rPr lang="en-GB" sz="1600" dirty="0" err="1">
                <a:latin typeface="Open Sans"/>
                <a:ea typeface="+mn-lt"/>
                <a:cs typeface="+mn-lt"/>
              </a:rPr>
              <a:t>Oei</a:t>
            </a:r>
            <a:r>
              <a:rPr lang="en-GB" sz="1600" dirty="0">
                <a:latin typeface="Open Sans"/>
                <a:ea typeface="+mn-lt"/>
                <a:cs typeface="+mn-lt"/>
              </a:rPr>
              <a:t>, P.-Y.; Kemfert, C.; Von </a:t>
            </a:r>
            <a:r>
              <a:rPr lang="en-GB" sz="1600" dirty="0" err="1">
                <a:latin typeface="Open Sans"/>
                <a:ea typeface="+mn-lt"/>
                <a:cs typeface="+mn-lt"/>
              </a:rPr>
              <a:t>Hirschhausen</a:t>
            </a:r>
            <a:r>
              <a:rPr lang="en-GB" sz="1600" dirty="0">
                <a:latin typeface="Open Sans"/>
                <a:ea typeface="+mn-lt"/>
                <a:cs typeface="+mn-lt"/>
              </a:rPr>
              <a:t>, C. Designing a Model for the Global Energy </a:t>
            </a:r>
            <a:r>
              <a:rPr lang="en-GB" sz="1600" dirty="0" err="1">
                <a:latin typeface="Open Sans"/>
                <a:ea typeface="+mn-lt"/>
                <a:cs typeface="+mn-lt"/>
              </a:rPr>
              <a:t>System-GENeSYS-MOD</a:t>
            </a:r>
            <a:r>
              <a:rPr lang="en-GB" sz="1600" dirty="0">
                <a:latin typeface="Open Sans"/>
                <a:ea typeface="+mn-lt"/>
                <a:cs typeface="+mn-lt"/>
              </a:rPr>
              <a:t>: An Application of the Open-Source Energy </a:t>
            </a:r>
            <a:r>
              <a:rPr lang="en-GB" sz="1600" dirty="0" err="1">
                <a:latin typeface="Open Sans"/>
                <a:ea typeface="+mn-lt"/>
                <a:cs typeface="+mn-lt"/>
              </a:rPr>
              <a:t>Modeling </a:t>
            </a:r>
            <a:r>
              <a:rPr lang="en-GB" sz="1600" dirty="0">
                <a:latin typeface="Open Sans"/>
                <a:ea typeface="+mn-lt"/>
                <a:cs typeface="+mn-lt"/>
              </a:rPr>
              <a:t>System (</a:t>
            </a:r>
            <a:r>
              <a:rPr lang="en-GB" sz="1600" dirty="0" err="1">
                <a:latin typeface="Open Sans"/>
                <a:ea typeface="+mn-lt"/>
                <a:cs typeface="+mn-lt"/>
              </a:rPr>
              <a:t>OSeMOSYS</a:t>
            </a:r>
            <a:r>
              <a:rPr lang="en-GB" sz="1600" dirty="0">
                <a:latin typeface="Open Sans"/>
                <a:ea typeface="+mn-lt"/>
                <a:cs typeface="+mn-lt"/>
              </a:rPr>
              <a:t>). Energies 2017, 10, 1468. </a:t>
            </a:r>
            <a:r>
              <a:rPr lang="en-GB" sz="1600" dirty="0">
                <a:latin typeface="Open Sans"/>
                <a:ea typeface="+mn-lt"/>
                <a:cs typeface="+mn-lt"/>
                <a:hlinkClick r:id="rId3"/>
              </a:rPr>
              <a:t>https://doi.org/10.3390/en10101468</a:t>
            </a:r>
            <a:endParaRPr lang="en-GB" sz="1600" dirty="0">
              <a:latin typeface="Open Sans"/>
              <a:ea typeface="+mn-lt"/>
              <a:cs typeface="+mn-lt"/>
            </a:endParaRPr>
          </a:p>
          <a:p>
            <a:pPr marL="342900" indent="-342900">
              <a:buAutoNum type="arabicPeriod"/>
            </a:pPr>
            <a:endParaRPr lang="en-GB" sz="1600" dirty="0">
              <a:latin typeface="Open Sans"/>
              <a:ea typeface="+mn-lt"/>
              <a:cs typeface="+mn-lt"/>
            </a:endParaRPr>
          </a:p>
          <a:p>
            <a:pPr marL="342900" indent="-342900">
              <a:buFont typeface="Arial"/>
              <a:buAutoNum type="arabicPeriod"/>
            </a:pP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Plazas-Niño, F. A., </a:t>
            </a:r>
            <a:r>
              <a:rPr lang="en-GB" sz="1800" kern="100" dirty="0" err="1">
                <a:effectLst/>
                <a:latin typeface="Calibri" panose="020F0502020204030204" pitchFamily="34" charset="0"/>
                <a:ea typeface="Times New Roman" panose="02020603050405020304" pitchFamily="18" charset="0"/>
                <a:cs typeface="Times New Roman" panose="02020603050405020304" pitchFamily="18" charset="0"/>
              </a:rPr>
              <a:t>Yeganyan</a:t>
            </a: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 R., </a:t>
            </a:r>
            <a:r>
              <a:rPr lang="en-GB" sz="1800" kern="100" dirty="0" err="1">
                <a:effectLst/>
                <a:latin typeface="Calibri" panose="020F0502020204030204" pitchFamily="34" charset="0"/>
                <a:ea typeface="Times New Roman" panose="02020603050405020304" pitchFamily="18" charset="0"/>
                <a:cs typeface="Times New Roman" panose="02020603050405020304" pitchFamily="18" charset="0"/>
              </a:rPr>
              <a:t>Cannone</a:t>
            </a: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 C., Howells, M., &amp; </a:t>
            </a:r>
            <a:r>
              <a:rPr lang="en-GB" sz="1800" kern="100" dirty="0" err="1">
                <a:effectLst/>
                <a:latin typeface="Calibri" panose="020F0502020204030204" pitchFamily="34" charset="0"/>
                <a:ea typeface="Times New Roman" panose="02020603050405020304" pitchFamily="18" charset="0"/>
                <a:cs typeface="Times New Roman" panose="02020603050405020304" pitchFamily="18" charset="0"/>
              </a:rPr>
              <a:t>Quirós-Tortós</a:t>
            </a: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 J. (2023). Informando a política de energia sustentável nos países em desenvolvimento: An assessment of decarbonization pathways in Colombia using open energy system optimization modelling. </a:t>
            </a:r>
            <a:r>
              <a:rPr lang="en-GB" sz="1800" i="1" kern="100" dirty="0">
                <a:effectLst/>
                <a:latin typeface="Calibri" panose="020F0502020204030204" pitchFamily="34" charset="0"/>
                <a:ea typeface="Times New Roman" panose="02020603050405020304" pitchFamily="18" charset="0"/>
                <a:cs typeface="Times New Roman" panose="02020603050405020304" pitchFamily="18" charset="0"/>
              </a:rPr>
              <a:t>Energy Strategy Reviews</a:t>
            </a: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1800" i="1" kern="100" dirty="0">
                <a:effectLst/>
                <a:latin typeface="Calibri" panose="020F0502020204030204" pitchFamily="34" charset="0"/>
                <a:ea typeface="Times New Roman" panose="02020603050405020304" pitchFamily="18" charset="0"/>
                <a:cs typeface="Times New Roman" panose="02020603050405020304" pitchFamily="18" charset="0"/>
              </a:rPr>
              <a:t>50</a:t>
            </a: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 101226. </a:t>
            </a: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hlinkClick r:id="rId4"/>
              </a:rPr>
              <a:t>https://doi.org/10.1016/j.esr.2023.101226</a:t>
            </a:r>
            <a:endParaRPr lang="en-GB"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Font typeface="Arial"/>
              <a:buAutoNum type="arabicPeriod"/>
            </a:pP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endParaRPr lang="en-GB" sz="1600" dirty="0">
              <a:latin typeface="Open Sans"/>
              <a:cs typeface="Calibri"/>
            </a:endParaRPr>
          </a:p>
          <a:p>
            <a:pPr marL="342900" indent="-342900">
              <a:buAutoNum type="arabicPeriod"/>
            </a:pPr>
            <a:endParaRPr lang="en-GB" sz="1600" dirty="0">
              <a:latin typeface="Open Sans"/>
              <a:cs typeface="Calibri"/>
            </a:endParaRPr>
          </a:p>
        </p:txBody>
      </p:sp>
    </p:spTree>
    <p:extLst>
      <p:ext uri="{BB962C8B-B14F-4D97-AF65-F5344CB8AC3E}">
        <p14:creationId xmlns:p14="http://schemas.microsoft.com/office/powerpoint/2010/main" val="3918939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err="1"/>
              <a:t>Obrigado</a:t>
            </a:r>
            <a:endParaRPr lang="en-US" dirty="0"/>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err="1"/>
              <a:t>www.climatecompatiblegrowth.com</a:t>
            </a:r>
            <a:endParaRPr lang="en-US" dirty="0"/>
          </a:p>
        </p:txBody>
      </p:sp>
    </p:spTree>
    <p:extLst>
      <p:ext uri="{BB962C8B-B14F-4D97-AF65-F5344CB8AC3E}">
        <p14:creationId xmlns:p14="http://schemas.microsoft.com/office/powerpoint/2010/main" val="169286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 Por que planejar um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sistema</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energético</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Por que o planejamento energético é importante?  </a:t>
            </a:r>
            <a:endParaRPr lang="en-US" dirty="0">
              <a:cs typeface="Calibri Light" panose="020F0302020204030204"/>
            </a:endParaRPr>
          </a:p>
        </p:txBody>
      </p:sp>
      <p:graphicFrame>
        <p:nvGraphicFramePr>
          <p:cNvPr id="12" name="Diagram 11">
            <a:extLst>
              <a:ext uri="{FF2B5EF4-FFF2-40B4-BE49-F238E27FC236}">
                <a16:creationId xmlns:a16="http://schemas.microsoft.com/office/drawing/2014/main" id="{6F8810F0-EF36-DA56-6C94-0B0D75F9A770}"/>
              </a:ext>
            </a:extLst>
          </p:cNvPr>
          <p:cNvGraphicFramePr/>
          <p:nvPr>
            <p:extLst>
              <p:ext uri="{D42A27DB-BD31-4B8C-83A1-F6EECF244321}">
                <p14:modId xmlns:p14="http://schemas.microsoft.com/office/powerpoint/2010/main" val="738484240"/>
              </p:ext>
            </p:extLst>
          </p:nvPr>
        </p:nvGraphicFramePr>
        <p:xfrm>
          <a:off x="440649" y="1292468"/>
          <a:ext cx="10883025" cy="50339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7364E4EC-D7F3-4766-24FE-D479BF9FF0D4}"/>
              </a:ext>
            </a:extLst>
          </p:cNvPr>
          <p:cNvSpPr txBox="1"/>
          <p:nvPr/>
        </p:nvSpPr>
        <p:spPr>
          <a:xfrm>
            <a:off x="592765" y="6203261"/>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Fonte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a:t>
            </a:r>
            <a:r>
              <a:rPr lang="es-CO" sz="1000" dirty="0" err="1">
                <a:latin typeface="Open Sans" panose="020B0606030504020204" pitchFamily="34" charset="0"/>
                <a:ea typeface="Open Sans" panose="020B0606030504020204" pitchFamily="34" charset="0"/>
                <a:cs typeface="Open Sans" panose="020B0606030504020204" pitchFamily="34" charset="0"/>
              </a:rPr>
              <a:t>Pfenninger </a:t>
            </a:r>
            <a:r>
              <a:rPr lang="es-CO" sz="1000" dirty="0">
                <a:latin typeface="Open Sans" panose="020B0606030504020204" pitchFamily="34" charset="0"/>
                <a:ea typeface="Open Sans" panose="020B0606030504020204" pitchFamily="34" charset="0"/>
                <a:cs typeface="Open Sans" panose="020B0606030504020204" pitchFamily="34" charset="0"/>
              </a:rPr>
              <a:t>et al., 2014)</a:t>
            </a:r>
          </a:p>
        </p:txBody>
      </p:sp>
      <p:pic>
        <p:nvPicPr>
          <p:cNvPr id="2" name="synthesize (1)">
            <a:hlinkClick r:id="" action="ppaction://media"/>
            <a:extLst>
              <a:ext uri="{FF2B5EF4-FFF2-40B4-BE49-F238E27FC236}">
                <a16:creationId xmlns:a16="http://schemas.microsoft.com/office/drawing/2014/main" id="{CAD7C6DD-E36D-35E9-E4D7-199C582104C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581533" y="150594"/>
            <a:ext cx="1252583" cy="1252583"/>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4</a:t>
            </a:fld>
            <a:endParaRPr lang="sv-SE" sz="1000" b="1" dirty="0">
              <a:solidFill>
                <a:schemeClr val="bg1"/>
              </a:solidFill>
            </a:endParaRPr>
          </a:p>
        </p:txBody>
      </p:sp>
      <p:sp>
        <p:nvSpPr>
          <p:cNvPr id="2" name="Content Placeholder 8">
            <a:extLst>
              <a:ext uri="{FF2B5EF4-FFF2-40B4-BE49-F238E27FC236}">
                <a16:creationId xmlns:a16="http://schemas.microsoft.com/office/drawing/2014/main" id="{BAF8EEB2-692F-F103-6034-EA8E13E07AAC}"/>
              </a:ext>
            </a:extLst>
          </p:cNvPr>
          <p:cNvSpPr>
            <a:spLocks noGrp="1"/>
          </p:cNvSpPr>
          <p:nvPr>
            <p:ph idx="1"/>
          </p:nvPr>
        </p:nvSpPr>
        <p:spPr>
          <a:xfrm>
            <a:off x="496429" y="1543072"/>
            <a:ext cx="6156703" cy="4660061"/>
          </a:xfrm>
        </p:spPr>
        <p:txBody>
          <a:bodyPr vert="horz" lIns="91440" tIns="45720" rIns="91440" bIns="45720" rtlCol="0" anchor="t">
            <a:normAutofit lnSpcReduction="10000"/>
          </a:bodyPr>
          <a:lstStyle/>
          <a:p>
            <a:r>
              <a:rPr lang="en-GB" sz="2000" dirty="0">
                <a:latin typeface="Open Sans"/>
                <a:ea typeface="Open Sans" panose="020B0606030504020204" pitchFamily="34" charset="0"/>
                <a:cs typeface="Open Sans" panose="020B0606030504020204" pitchFamily="34" charset="0"/>
              </a:rPr>
              <a:t>O planejamento energético é o ato de avaliar a capacidade de um sistema regional de fornecer serviços de energia confiáveis em </a:t>
            </a:r>
            <a:r>
              <a:rPr lang="en-GB" sz="2000" b="1" dirty="0">
                <a:latin typeface="Open Sans"/>
                <a:ea typeface="Open Sans" panose="020B0606030504020204" pitchFamily="34" charset="0"/>
                <a:cs typeface="Open Sans" panose="020B0606030504020204" pitchFamily="34" charset="0"/>
              </a:rPr>
              <a:t>condições de constante mudança.</a:t>
            </a:r>
          </a:p>
          <a:p>
            <a:r>
              <a:rPr lang="en-GB" sz="2000" dirty="0">
                <a:latin typeface="Open Sans"/>
                <a:ea typeface="Open Sans" panose="020B0606030504020204" pitchFamily="34" charset="0"/>
                <a:cs typeface="Open Sans" panose="020B0606030504020204" pitchFamily="34" charset="0"/>
              </a:rPr>
              <a:t>Métodos e ferramentas analíticos avançados para tomar decisões melhores quando confrontados com decisões complexas.</a:t>
            </a:r>
          </a:p>
          <a:p>
            <a:r>
              <a:rPr lang="en-GB" sz="2000" b="1" dirty="0">
                <a:latin typeface="Open Sans"/>
                <a:ea typeface="Open Sans" panose="020B0606030504020204" pitchFamily="34" charset="0"/>
                <a:cs typeface="Open Sans" panose="020B0606030504020204" pitchFamily="34" charset="0"/>
              </a:rPr>
              <a:t>Identifica a forma mais econômica de fornecer energia ao consumidor final.</a:t>
            </a:r>
          </a:p>
          <a:p>
            <a:r>
              <a:rPr lang="en-GB" sz="2000" dirty="0">
                <a:latin typeface="Open Sans"/>
                <a:ea typeface="Open Sans" panose="020B0606030504020204" pitchFamily="34" charset="0"/>
                <a:cs typeface="Open Sans" panose="020B0606030504020204" pitchFamily="34" charset="0"/>
              </a:rPr>
              <a:t>As principais barreiras são a falta de dados adequados e a escassez de recursos humanos qualificados.</a:t>
            </a:r>
          </a:p>
          <a:p>
            <a:r>
              <a:rPr lang="en-GB" sz="2000" dirty="0">
                <a:latin typeface="Open Sans"/>
                <a:ea typeface="Open Sans" panose="020B0606030504020204" pitchFamily="34" charset="0"/>
                <a:cs typeface="Open Sans" panose="020B0606030504020204" pitchFamily="34" charset="0"/>
              </a:rPr>
              <a:t>Dessa forma, as decisões de investimento geralmente se baseiam em metas políticas mal informadas e na necessidade de medidas ad-hoc para evitar o desperdício.</a:t>
            </a:r>
          </a:p>
        </p:txBody>
      </p:sp>
      <p:pic>
        <p:nvPicPr>
          <p:cNvPr id="4" name="Picture 3" descr="Graphical user interface, application&#10;&#10;Description automatically generated">
            <a:extLst>
              <a:ext uri="{FF2B5EF4-FFF2-40B4-BE49-F238E27FC236}">
                <a16:creationId xmlns:a16="http://schemas.microsoft.com/office/drawing/2014/main" id="{A70FADA1-25BE-9677-C204-26A13008A11B}"/>
              </a:ext>
            </a:extLst>
          </p:cNvPr>
          <p:cNvPicPr>
            <a:picLocks noChangeAspect="1"/>
          </p:cNvPicPr>
          <p:nvPr/>
        </p:nvPicPr>
        <p:blipFill>
          <a:blip r:embed="rId5"/>
          <a:stretch>
            <a:fillRect/>
          </a:stretch>
        </p:blipFill>
        <p:spPr>
          <a:xfrm>
            <a:off x="7261781" y="1543072"/>
            <a:ext cx="3946783" cy="3906143"/>
          </a:xfrm>
          <a:prstGeom prst="rect">
            <a:avLst/>
          </a:prstGeom>
        </p:spPr>
      </p:pic>
      <p:sp>
        <p:nvSpPr>
          <p:cNvPr id="5" name="TextBox 4">
            <a:extLst>
              <a:ext uri="{FF2B5EF4-FFF2-40B4-BE49-F238E27FC236}">
                <a16:creationId xmlns:a16="http://schemas.microsoft.com/office/drawing/2014/main" id="{2CBC8604-D61C-EB1E-39F1-238B823F06D9}"/>
              </a:ext>
            </a:extLst>
          </p:cNvPr>
          <p:cNvSpPr txBox="1"/>
          <p:nvPr/>
        </p:nvSpPr>
        <p:spPr>
          <a:xfrm>
            <a:off x="9971588" y="5447532"/>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D1C1D"/>
                </a:solidFill>
                <a:latin typeface="Open Sans"/>
              </a:rPr>
              <a:t>(</a:t>
            </a:r>
            <a:r>
              <a:rPr lang="en-US" sz="1000" err="1">
                <a:solidFill>
                  <a:srgbClr val="1D1C1D"/>
                </a:solidFill>
                <a:latin typeface="Open Sans"/>
              </a:rPr>
              <a:t>Rexazin</a:t>
            </a:r>
            <a:r>
              <a:rPr lang="en-US" sz="1000">
                <a:solidFill>
                  <a:srgbClr val="1D1C1D"/>
                </a:solidFill>
                <a:latin typeface="Open Sans"/>
              </a:rPr>
              <a:t>, M., </a:t>
            </a:r>
            <a:r>
              <a:rPr lang="en-US" sz="1000">
                <a:solidFill>
                  <a:srgbClr val="1D1C1D"/>
                </a:solidFill>
                <a:latin typeface="Open Sans"/>
                <a:hlinkClick r:id="rId6"/>
              </a:rPr>
              <a:t>imagem</a:t>
            </a:r>
            <a:r>
              <a:rPr lang="en-US" sz="1000">
                <a:solidFill>
                  <a:srgbClr val="1D1C1D"/>
                </a:solidFill>
                <a:latin typeface="Open Sans"/>
              </a:rPr>
              <a:t>)</a:t>
            </a:r>
            <a:endParaRPr lang="en-US" sz="1000">
              <a:latin typeface="Open Sans"/>
            </a:endParaRPr>
          </a:p>
        </p:txBody>
      </p:sp>
      <p:sp>
        <p:nvSpPr>
          <p:cNvPr id="6" name="TextBox 5">
            <a:extLst>
              <a:ext uri="{FF2B5EF4-FFF2-40B4-BE49-F238E27FC236}">
                <a16:creationId xmlns:a16="http://schemas.microsoft.com/office/drawing/2014/main" id="{64388923-6D56-E18C-787E-0A451D2FA86D}"/>
              </a:ext>
            </a:extLst>
          </p:cNvPr>
          <p:cNvSpPr txBox="1"/>
          <p:nvPr/>
        </p:nvSpPr>
        <p:spPr>
          <a:xfrm>
            <a:off x="921657" y="6135282"/>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Fonte: </a:t>
            </a:r>
            <a:r>
              <a:rPr lang="en-US" sz="1000" dirty="0">
                <a:solidFill>
                  <a:srgbClr val="1D1C1D"/>
                </a:solidFill>
                <a:latin typeface="Open Sans"/>
              </a:rPr>
              <a:t>(Banco Mundial, 2017)</a:t>
            </a:r>
            <a:endParaRPr lang="en-US" sz="1000" dirty="0">
              <a:latin typeface="Open Sans"/>
            </a:endParaRPr>
          </a:p>
        </p:txBody>
      </p:sp>
      <p:sp>
        <p:nvSpPr>
          <p:cNvPr id="7" name="Rectangle 6">
            <a:extLst>
              <a:ext uri="{FF2B5EF4-FFF2-40B4-BE49-F238E27FC236}">
                <a16:creationId xmlns:a16="http://schemas.microsoft.com/office/drawing/2014/main" id="{EA77F473-7C37-57A1-BC48-C4F5F97ECBFB}"/>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 O que é planejamento energético?</a:t>
            </a:r>
          </a:p>
        </p:txBody>
      </p:sp>
      <p:sp>
        <p:nvSpPr>
          <p:cNvPr id="8" name="Title 10">
            <a:extLst>
              <a:ext uri="{FF2B5EF4-FFF2-40B4-BE49-F238E27FC236}">
                <a16:creationId xmlns:a16="http://schemas.microsoft.com/office/drawing/2014/main" id="{38B21079-EB2E-BF76-D639-152A4D12BFD3}"/>
              </a:ext>
            </a:extLst>
          </p:cNvPr>
          <p:cNvSpPr txBox="1">
            <a:spLocks/>
          </p:cNvSpPr>
          <p:nvPr/>
        </p:nvSpPr>
        <p:spPr>
          <a:xfrm>
            <a:off x="343847" y="150594"/>
            <a:ext cx="10767176" cy="762067"/>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Por que o planejamento energético é importante?  </a:t>
            </a:r>
            <a:endParaRPr lang="en-US" dirty="0">
              <a:cs typeface="Calibri Light" panose="020F0302020204030204"/>
            </a:endParaRPr>
          </a:p>
        </p:txBody>
      </p:sp>
      <p:pic>
        <p:nvPicPr>
          <p:cNvPr id="9" name="synthesize (2)">
            <a:hlinkClick r:id="" action="ppaction://media"/>
            <a:extLst>
              <a:ext uri="{FF2B5EF4-FFF2-40B4-BE49-F238E27FC236}">
                <a16:creationId xmlns:a16="http://schemas.microsoft.com/office/drawing/2014/main" id="{4BDE2E9A-9BA3-625B-820D-73DB1CA463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80256" y="109815"/>
            <a:ext cx="1286282" cy="1286282"/>
          </a:xfrm>
          <a:prstGeom prst="rect">
            <a:avLst/>
          </a:prstGeom>
        </p:spPr>
      </p:pic>
    </p:spTree>
    <p:extLst>
      <p:ext uri="{BB962C8B-B14F-4D97-AF65-F5344CB8AC3E}">
        <p14:creationId xmlns:p14="http://schemas.microsoft.com/office/powerpoint/2010/main" val="259233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3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5</a:t>
            </a:fld>
            <a:endParaRPr lang="sv-SE" sz="1000" b="1" dirty="0">
              <a:solidFill>
                <a:schemeClr val="bg1"/>
              </a:solidFill>
            </a:endParaRPr>
          </a:p>
        </p:txBody>
      </p:sp>
      <p:grpSp>
        <p:nvGrpSpPr>
          <p:cNvPr id="147" name="Group 146">
            <a:extLst>
              <a:ext uri="{FF2B5EF4-FFF2-40B4-BE49-F238E27FC236}">
                <a16:creationId xmlns:a16="http://schemas.microsoft.com/office/drawing/2014/main" id="{E096710F-0186-214F-19D7-75E9809252AC}"/>
              </a:ext>
            </a:extLst>
          </p:cNvPr>
          <p:cNvGrpSpPr/>
          <p:nvPr/>
        </p:nvGrpSpPr>
        <p:grpSpPr>
          <a:xfrm>
            <a:off x="-255641" y="669696"/>
            <a:ext cx="11369491" cy="5383866"/>
            <a:chOff x="358220" y="1132816"/>
            <a:chExt cx="9679319" cy="4257670"/>
          </a:xfrm>
        </p:grpSpPr>
        <p:grpSp>
          <p:nvGrpSpPr>
            <p:cNvPr id="97" name="그룹 5">
              <a:extLst>
                <a:ext uri="{FF2B5EF4-FFF2-40B4-BE49-F238E27FC236}">
                  <a16:creationId xmlns:a16="http://schemas.microsoft.com/office/drawing/2014/main" id="{6AF47A72-F843-8582-A9D9-426321A50275}"/>
                </a:ext>
              </a:extLst>
            </p:cNvPr>
            <p:cNvGrpSpPr>
              <a:grpSpLocks/>
            </p:cNvGrpSpPr>
            <p:nvPr/>
          </p:nvGrpSpPr>
          <p:grpSpPr bwMode="auto">
            <a:xfrm>
              <a:off x="1517096" y="3339436"/>
              <a:ext cx="1295400" cy="2044700"/>
              <a:chOff x="2700337" y="1986091"/>
              <a:chExt cx="1089793" cy="1434927"/>
            </a:xfrm>
          </p:grpSpPr>
          <p:sp>
            <p:nvSpPr>
              <p:cNvPr id="98" name="직사각형 57">
                <a:extLst>
                  <a:ext uri="{FF2B5EF4-FFF2-40B4-BE49-F238E27FC236}">
                    <a16:creationId xmlns:a16="http://schemas.microsoft.com/office/drawing/2014/main" id="{A18EF7BC-6C21-0B15-2934-9BEB45BBD98D}"/>
                  </a:ext>
                </a:extLst>
              </p:cNvPr>
              <p:cNvSpPr/>
              <p:nvPr/>
            </p:nvSpPr>
            <p:spPr>
              <a:xfrm>
                <a:off x="2700337" y="2059620"/>
                <a:ext cx="1089793" cy="1361398"/>
              </a:xfrm>
              <a:custGeom>
                <a:avLst/>
                <a:gdLst/>
                <a:ahLst/>
                <a:cxnLst/>
                <a:rect l="l" t="t" r="r" b="b"/>
                <a:pathLst>
                  <a:path w="1089792" h="1361818">
                    <a:moveTo>
                      <a:pt x="362965" y="0"/>
                    </a:moveTo>
                    <a:cubicBezTo>
                      <a:pt x="392540" y="0"/>
                      <a:pt x="420323" y="11647"/>
                      <a:pt x="440935" y="32254"/>
                    </a:cubicBezTo>
                    <a:lnTo>
                      <a:pt x="1020433" y="611571"/>
                    </a:lnTo>
                    <a:lnTo>
                      <a:pt x="1089792" y="611571"/>
                    </a:lnTo>
                    <a:lnTo>
                      <a:pt x="1089792" y="680909"/>
                    </a:lnTo>
                    <a:lnTo>
                      <a:pt x="1089792" y="683571"/>
                    </a:lnTo>
                    <a:lnTo>
                      <a:pt x="1087129" y="683571"/>
                    </a:lnTo>
                    <a:cubicBezTo>
                      <a:pt x="440935" y="1329565"/>
                      <a:pt x="440935" y="1329565"/>
                      <a:pt x="440935" y="1329565"/>
                    </a:cubicBezTo>
                    <a:cubicBezTo>
                      <a:pt x="420323" y="1350171"/>
                      <a:pt x="392540" y="1361818"/>
                      <a:pt x="362965" y="1361818"/>
                    </a:cubicBezTo>
                    <a:cubicBezTo>
                      <a:pt x="334286" y="1361818"/>
                      <a:pt x="305608" y="1350171"/>
                      <a:pt x="284995" y="1329565"/>
                    </a:cubicBezTo>
                    <a:cubicBezTo>
                      <a:pt x="53210" y="1097851"/>
                      <a:pt x="9934" y="1054589"/>
                      <a:pt x="1855" y="1046512"/>
                    </a:cubicBezTo>
                    <a:lnTo>
                      <a:pt x="0" y="1046512"/>
                    </a:lnTo>
                    <a:lnTo>
                      <a:pt x="0" y="1044658"/>
                    </a:lnTo>
                    <a:lnTo>
                      <a:pt x="0" y="974512"/>
                    </a:lnTo>
                    <a:lnTo>
                      <a:pt x="70167" y="974512"/>
                    </a:lnTo>
                    <a:cubicBezTo>
                      <a:pt x="317258" y="727498"/>
                      <a:pt x="317258" y="727498"/>
                      <a:pt x="317258" y="727498"/>
                    </a:cubicBezTo>
                    <a:cubicBezTo>
                      <a:pt x="555650" y="727498"/>
                      <a:pt x="555650" y="727498"/>
                      <a:pt x="555650" y="727498"/>
                    </a:cubicBezTo>
                    <a:cubicBezTo>
                      <a:pt x="555650" y="818883"/>
                      <a:pt x="555650" y="818883"/>
                      <a:pt x="555650" y="818883"/>
                    </a:cubicBezTo>
                    <a:cubicBezTo>
                      <a:pt x="692771" y="680909"/>
                      <a:pt x="692771" y="680909"/>
                      <a:pt x="692771" y="680909"/>
                    </a:cubicBezTo>
                    <a:cubicBezTo>
                      <a:pt x="555650" y="543831"/>
                      <a:pt x="555650" y="543831"/>
                      <a:pt x="555650" y="543831"/>
                    </a:cubicBezTo>
                    <a:cubicBezTo>
                      <a:pt x="555650" y="635217"/>
                      <a:pt x="555650" y="635217"/>
                      <a:pt x="555650" y="635217"/>
                    </a:cubicBezTo>
                    <a:cubicBezTo>
                      <a:pt x="362965" y="635217"/>
                      <a:pt x="362965" y="635217"/>
                      <a:pt x="362965" y="635217"/>
                    </a:cubicBezTo>
                    <a:cubicBezTo>
                      <a:pt x="333390" y="635217"/>
                      <a:pt x="305608" y="623569"/>
                      <a:pt x="284995" y="602963"/>
                    </a:cubicBezTo>
                    <a:cubicBezTo>
                      <a:pt x="56114" y="374153"/>
                      <a:pt x="11049" y="329101"/>
                      <a:pt x="2175" y="320231"/>
                    </a:cubicBezTo>
                    <a:lnTo>
                      <a:pt x="0" y="320231"/>
                    </a:lnTo>
                    <a:lnTo>
                      <a:pt x="0" y="318056"/>
                    </a:lnTo>
                    <a:lnTo>
                      <a:pt x="0" y="248231"/>
                    </a:lnTo>
                    <a:lnTo>
                      <a:pt x="69847" y="248231"/>
                    </a:lnTo>
                    <a:cubicBezTo>
                      <a:pt x="284995" y="33149"/>
                      <a:pt x="284995" y="33149"/>
                      <a:pt x="284995" y="33149"/>
                    </a:cubicBezTo>
                    <a:cubicBezTo>
                      <a:pt x="305608" y="11647"/>
                      <a:pt x="334286" y="0"/>
                      <a:pt x="362965" y="0"/>
                    </a:cubicBezTo>
                    <a:close/>
                  </a:path>
                </a:pathLst>
              </a:custGeom>
              <a:pattFill prst="narVert">
                <a:fgClr>
                  <a:srgbClr val="4F81BD">
                    <a:lumMod val="75000"/>
                  </a:srgbClr>
                </a:fgClr>
                <a:bgClr>
                  <a:srgbClr val="EEECE1"/>
                </a:bgClr>
              </a:pattFill>
              <a:ln w="3175" cap="flat" cmpd="sng" algn="ctr">
                <a:noFill/>
                <a:prstDash val="soli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99" name="Freeform 5">
                <a:extLst>
                  <a:ext uri="{FF2B5EF4-FFF2-40B4-BE49-F238E27FC236}">
                    <a16:creationId xmlns:a16="http://schemas.microsoft.com/office/drawing/2014/main" id="{3204ECE8-E857-A61D-F6DD-517747F92623}"/>
                  </a:ext>
                </a:extLst>
              </p:cNvPr>
              <p:cNvSpPr>
                <a:spLocks/>
              </p:cNvSpPr>
              <p:nvPr/>
            </p:nvSpPr>
            <p:spPr bwMode="auto">
              <a:xfrm>
                <a:off x="2700337" y="1986091"/>
                <a:ext cx="1089793" cy="1361398"/>
              </a:xfrm>
              <a:custGeom>
                <a:avLst/>
                <a:gdLst>
                  <a:gd name="T0" fmla="*/ 1216 w 1216"/>
                  <a:gd name="T1" fmla="*/ 760 h 1520"/>
                  <a:gd name="T2" fmla="*/ 492 w 1216"/>
                  <a:gd name="T3" fmla="*/ 1484 h 1520"/>
                  <a:gd name="T4" fmla="*/ 405 w 1216"/>
                  <a:gd name="T5" fmla="*/ 1520 h 1520"/>
                  <a:gd name="T6" fmla="*/ 318 w 1216"/>
                  <a:gd name="T7" fmla="*/ 1484 h 1520"/>
                  <a:gd name="T8" fmla="*/ 0 w 1216"/>
                  <a:gd name="T9" fmla="*/ 1166 h 1520"/>
                  <a:gd name="T10" fmla="*/ 354 w 1216"/>
                  <a:gd name="T11" fmla="*/ 812 h 1520"/>
                  <a:gd name="T12" fmla="*/ 620 w 1216"/>
                  <a:gd name="T13" fmla="*/ 812 h 1520"/>
                  <a:gd name="T14" fmla="*/ 620 w 1216"/>
                  <a:gd name="T15" fmla="*/ 914 h 1520"/>
                  <a:gd name="T16" fmla="*/ 773 w 1216"/>
                  <a:gd name="T17" fmla="*/ 760 h 1520"/>
                  <a:gd name="T18" fmla="*/ 620 w 1216"/>
                  <a:gd name="T19" fmla="*/ 607 h 1520"/>
                  <a:gd name="T20" fmla="*/ 620 w 1216"/>
                  <a:gd name="T21" fmla="*/ 709 h 1520"/>
                  <a:gd name="T22" fmla="*/ 405 w 1216"/>
                  <a:gd name="T23" fmla="*/ 709 h 1520"/>
                  <a:gd name="T24" fmla="*/ 318 w 1216"/>
                  <a:gd name="T25" fmla="*/ 673 h 1520"/>
                  <a:gd name="T26" fmla="*/ 0 w 1216"/>
                  <a:gd name="T27" fmla="*/ 355 h 1520"/>
                  <a:gd name="T28" fmla="*/ 318 w 1216"/>
                  <a:gd name="T29" fmla="*/ 37 h 1520"/>
                  <a:gd name="T30" fmla="*/ 405 w 1216"/>
                  <a:gd name="T31" fmla="*/ 0 h 1520"/>
                  <a:gd name="T32" fmla="*/ 492 w 1216"/>
                  <a:gd name="T33" fmla="*/ 36 h 1520"/>
                  <a:gd name="T34" fmla="*/ 1216 w 1216"/>
                  <a:gd name="T35" fmla="*/ 760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6" h="1520">
                    <a:moveTo>
                      <a:pt x="1216" y="760"/>
                    </a:moveTo>
                    <a:cubicBezTo>
                      <a:pt x="492" y="1484"/>
                      <a:pt x="492" y="1484"/>
                      <a:pt x="492" y="1484"/>
                    </a:cubicBezTo>
                    <a:cubicBezTo>
                      <a:pt x="469" y="1507"/>
                      <a:pt x="438" y="1520"/>
                      <a:pt x="405" y="1520"/>
                    </a:cubicBezTo>
                    <a:cubicBezTo>
                      <a:pt x="373" y="1520"/>
                      <a:pt x="341" y="1507"/>
                      <a:pt x="318" y="1484"/>
                    </a:cubicBezTo>
                    <a:cubicBezTo>
                      <a:pt x="0" y="1166"/>
                      <a:pt x="0" y="1166"/>
                      <a:pt x="0" y="1166"/>
                    </a:cubicBezTo>
                    <a:cubicBezTo>
                      <a:pt x="354" y="812"/>
                      <a:pt x="354" y="812"/>
                      <a:pt x="354" y="812"/>
                    </a:cubicBezTo>
                    <a:cubicBezTo>
                      <a:pt x="620" y="812"/>
                      <a:pt x="620" y="812"/>
                      <a:pt x="620" y="812"/>
                    </a:cubicBezTo>
                    <a:cubicBezTo>
                      <a:pt x="620" y="914"/>
                      <a:pt x="620" y="914"/>
                      <a:pt x="620" y="914"/>
                    </a:cubicBezTo>
                    <a:cubicBezTo>
                      <a:pt x="773" y="760"/>
                      <a:pt x="773" y="760"/>
                      <a:pt x="773" y="760"/>
                    </a:cubicBezTo>
                    <a:cubicBezTo>
                      <a:pt x="620" y="607"/>
                      <a:pt x="620" y="607"/>
                      <a:pt x="620" y="607"/>
                    </a:cubicBezTo>
                    <a:cubicBezTo>
                      <a:pt x="620" y="709"/>
                      <a:pt x="620" y="709"/>
                      <a:pt x="620" y="709"/>
                    </a:cubicBezTo>
                    <a:cubicBezTo>
                      <a:pt x="405" y="709"/>
                      <a:pt x="405" y="709"/>
                      <a:pt x="405" y="709"/>
                    </a:cubicBezTo>
                    <a:cubicBezTo>
                      <a:pt x="372" y="709"/>
                      <a:pt x="341" y="696"/>
                      <a:pt x="318" y="673"/>
                    </a:cubicBezTo>
                    <a:cubicBezTo>
                      <a:pt x="0" y="355"/>
                      <a:pt x="0" y="355"/>
                      <a:pt x="0" y="355"/>
                    </a:cubicBezTo>
                    <a:cubicBezTo>
                      <a:pt x="318" y="37"/>
                      <a:pt x="318" y="37"/>
                      <a:pt x="318" y="37"/>
                    </a:cubicBezTo>
                    <a:cubicBezTo>
                      <a:pt x="341" y="13"/>
                      <a:pt x="373" y="0"/>
                      <a:pt x="405" y="0"/>
                    </a:cubicBezTo>
                    <a:cubicBezTo>
                      <a:pt x="438" y="0"/>
                      <a:pt x="469" y="13"/>
                      <a:pt x="492" y="36"/>
                    </a:cubicBezTo>
                    <a:lnTo>
                      <a:pt x="1216" y="760"/>
                    </a:lnTo>
                    <a:close/>
                  </a:path>
                </a:pathLst>
              </a:custGeom>
              <a:solidFill>
                <a:srgbClr val="4F81BD"/>
              </a:solidFill>
              <a:ln w="3175">
                <a:no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00" name="직사각형 48">
                <a:extLst>
                  <a:ext uri="{FF2B5EF4-FFF2-40B4-BE49-F238E27FC236}">
                    <a16:creationId xmlns:a16="http://schemas.microsoft.com/office/drawing/2014/main" id="{CD9CFB25-F29B-CD06-09DA-B7F84729C7C8}"/>
                  </a:ext>
                </a:extLst>
              </p:cNvPr>
              <p:cNvSpPr/>
              <p:nvPr/>
            </p:nvSpPr>
            <p:spPr>
              <a:xfrm>
                <a:off x="3343968" y="2475366"/>
                <a:ext cx="384746" cy="384746"/>
              </a:xfrm>
              <a:prstGeom prst="rect">
                <a:avLst/>
              </a:prstGeom>
              <a:noFill/>
              <a:ln w="3175" cap="flat" cmpd="sng" algn="ctr">
                <a:noFill/>
                <a:prstDash val="solid"/>
              </a:ln>
              <a:effectLst/>
            </p:spPr>
            <p:txBody>
              <a:bodyPr lIns="0" tIns="0" rIns="0" bIns="0" anchor="ctr"/>
              <a:lstStyle/>
              <a:p>
                <a:pPr marL="0" marR="0" lvl="0" indent="0" algn="ctr" defTabSz="914400" eaLnBrk="0" fontAlgn="base" latinLnBrk="0" hangingPunct="0">
                  <a:lnSpc>
                    <a:spcPct val="100000"/>
                  </a:lnSpc>
                  <a:spcBef>
                    <a:spcPct val="0"/>
                  </a:spcBef>
                  <a:spcAft>
                    <a:spcPts val="300"/>
                  </a:spcAft>
                  <a:buClrTx/>
                  <a:buSzTx/>
                  <a:buFontTx/>
                  <a:buNone/>
                  <a:tabLst/>
                  <a:defRPr/>
                </a:pPr>
                <a:r>
                  <a:rPr kumimoji="0" lang="en-US" altLang="ko-KR"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rPr>
                  <a:t>01</a:t>
                </a:r>
                <a:endParaRPr kumimoji="0" lang="ko-KR" altLang="en-US"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endParaRPr>
              </a:p>
            </p:txBody>
          </p:sp>
          <p:sp>
            <p:nvSpPr>
              <p:cNvPr id="101" name="TextBox 49">
                <a:extLst>
                  <a:ext uri="{FF2B5EF4-FFF2-40B4-BE49-F238E27FC236}">
                    <a16:creationId xmlns:a16="http://schemas.microsoft.com/office/drawing/2014/main" id="{6AC95E48-DF2D-4435-91E7-A6EB04BB10EF}"/>
                  </a:ext>
                </a:extLst>
              </p:cNvPr>
              <p:cNvSpPr txBox="1"/>
              <p:nvPr/>
            </p:nvSpPr>
            <p:spPr>
              <a:xfrm>
                <a:off x="2757764" y="2221161"/>
                <a:ext cx="649068" cy="203875"/>
              </a:xfrm>
              <a:prstGeom prst="rect">
                <a:avLst/>
              </a:prstGeom>
              <a:noFill/>
            </p:spPr>
            <p:txBody>
              <a:bodyPr lIns="72000" tIns="0" rIns="72000" bIns="0" anchor="ctr"/>
              <a:lstStyle>
                <a:defPPr>
                  <a:defRPr lang="ko-KR"/>
                </a:defPPr>
                <a:lvl1pPr lvl="0" algn="r">
                  <a:defRPr sz="800" b="1">
                    <a:gradFill>
                      <a:gsLst>
                        <a:gs pos="0">
                          <a:schemeClr val="bg1">
                            <a:lumMod val="50000"/>
                          </a:schemeClr>
                        </a:gs>
                        <a:gs pos="100000">
                          <a:schemeClr val="bg1">
                            <a:lumMod val="50000"/>
                          </a:schemeClr>
                        </a:gs>
                      </a:gsLst>
                      <a:lin ang="5400000" scaled="0"/>
                    </a:gradFill>
                    <a:latin typeface="Roboto Condensed Regular"/>
                  </a:defRPr>
                </a:lvl1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800" b="1" i="0" u="none" strike="noStrike" kern="1200" cap="none" spc="0" normalizeH="0" baseline="0" noProof="0" dirty="0">
                  <a:ln>
                    <a:noFill/>
                  </a:ln>
                  <a:gradFill>
                    <a:gsLst>
                      <a:gs pos="0">
                        <a:srgbClr val="EEECE1"/>
                      </a:gs>
                      <a:gs pos="100000">
                        <a:srgbClr val="EEECE1"/>
                      </a:gs>
                    </a:gsLst>
                    <a:lin ang="5400000" scaled="0"/>
                  </a:gradFill>
                  <a:effectLst/>
                  <a:uLnTx/>
                  <a:uFillTx/>
                  <a:latin typeface="Roboto Condensed Regular"/>
                  <a:cs typeface="+mn-cs"/>
                </a:endParaRPr>
              </a:p>
            </p:txBody>
          </p:sp>
          <p:sp>
            <p:nvSpPr>
              <p:cNvPr id="102" name="오른쪽 화살표 4">
                <a:extLst>
                  <a:ext uri="{FF2B5EF4-FFF2-40B4-BE49-F238E27FC236}">
                    <a16:creationId xmlns:a16="http://schemas.microsoft.com/office/drawing/2014/main" id="{85D97840-2AEE-8E40-B3A9-AD22F251267A}"/>
                  </a:ext>
                </a:extLst>
              </p:cNvPr>
              <p:cNvSpPr/>
              <p:nvPr/>
            </p:nvSpPr>
            <p:spPr>
              <a:xfrm>
                <a:off x="3011515" y="2523075"/>
                <a:ext cx="384633" cy="289659"/>
              </a:xfrm>
              <a:prstGeom prst="rightArrow">
                <a:avLst>
                  <a:gd name="adj1" fmla="val 30865"/>
                  <a:gd name="adj2" fmla="val 48647"/>
                </a:avLst>
              </a:prstGeom>
              <a:gradFill flip="none" rotWithShape="1">
                <a:gsLst>
                  <a:gs pos="0">
                    <a:srgbClr val="EEECE1"/>
                  </a:gs>
                  <a:gs pos="100000">
                    <a:srgbClr val="EEECE1">
                      <a:alpha val="0"/>
                    </a:srgbClr>
                  </a:gs>
                  <a:gs pos="50000">
                    <a:srgbClr val="EEECE1"/>
                  </a:gs>
                </a:gsLst>
                <a:lin ang="10800000" scaled="0"/>
                <a:tileRect/>
              </a:gra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grpSp>
        <p:grpSp>
          <p:nvGrpSpPr>
            <p:cNvPr id="103" name="그룹 53">
              <a:extLst>
                <a:ext uri="{FF2B5EF4-FFF2-40B4-BE49-F238E27FC236}">
                  <a16:creationId xmlns:a16="http://schemas.microsoft.com/office/drawing/2014/main" id="{065C1777-306E-F8B4-622B-779D46CAA5FC}"/>
                </a:ext>
              </a:extLst>
            </p:cNvPr>
            <p:cNvGrpSpPr>
              <a:grpSpLocks/>
            </p:cNvGrpSpPr>
            <p:nvPr/>
          </p:nvGrpSpPr>
          <p:grpSpPr bwMode="auto">
            <a:xfrm>
              <a:off x="358220" y="1132816"/>
              <a:ext cx="2544255" cy="1166511"/>
              <a:chOff x="1963675" y="3213595"/>
              <a:chExt cx="2316979" cy="830093"/>
            </a:xfrm>
          </p:grpSpPr>
          <p:sp>
            <p:nvSpPr>
              <p:cNvPr id="104" name="TextBox 61">
                <a:extLst>
                  <a:ext uri="{FF2B5EF4-FFF2-40B4-BE49-F238E27FC236}">
                    <a16:creationId xmlns:a16="http://schemas.microsoft.com/office/drawing/2014/main" id="{52A37E8E-30FF-89F3-07CB-65EF87E85063}"/>
                  </a:ext>
                </a:extLst>
              </p:cNvPr>
              <p:cNvSpPr txBox="1">
                <a:spLocks noChangeArrowheads="1"/>
              </p:cNvSpPr>
              <p:nvPr/>
            </p:nvSpPr>
            <p:spPr bwMode="auto">
              <a:xfrm>
                <a:off x="2392693" y="3849748"/>
                <a:ext cx="1887961" cy="19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ClrTx/>
                  <a:buFontTx/>
                  <a:buNone/>
                </a:pPr>
                <a:r>
                  <a:rPr lang="en-US" altLang="ko-KR" sz="1800" b="1" kern="1200" dirty="0" err="1">
                    <a:solidFill>
                      <a:srgbClr val="1F497D"/>
                    </a:solidFill>
                    <a:latin typeface="Segoe UI" panose="020B0502040204020203" pitchFamily="34" charset="0"/>
                    <a:cs typeface="Segoe UI" panose="020B0502040204020203" pitchFamily="34" charset="0"/>
                  </a:rPr>
                  <a:t>Questionamento</a:t>
                </a:r>
                <a:r>
                  <a:rPr lang="en-US" altLang="ko-KR" sz="1800" b="1" kern="1200" dirty="0">
                    <a:solidFill>
                      <a:srgbClr val="1F497D"/>
                    </a:solidFill>
                    <a:latin typeface="Segoe UI" panose="020B0502040204020203" pitchFamily="34" charset="0"/>
                    <a:cs typeface="Segoe UI" panose="020B0502040204020203" pitchFamily="34" charset="0"/>
                  </a:rPr>
                  <a:t> </a:t>
                </a:r>
                <a:r>
                  <a:rPr lang="en-US" altLang="ko-KR" sz="1800" b="1" kern="1200" dirty="0" err="1">
                    <a:solidFill>
                      <a:srgbClr val="1F497D"/>
                    </a:solidFill>
                    <a:latin typeface="Segoe UI" panose="020B0502040204020203" pitchFamily="34" charset="0"/>
                    <a:cs typeface="Segoe UI" panose="020B0502040204020203" pitchFamily="34" charset="0"/>
                  </a:rPr>
                  <a:t>sobre</a:t>
                </a:r>
                <a:r>
                  <a:rPr lang="en-US" altLang="ko-KR" sz="1800" b="1" kern="1200" dirty="0">
                    <a:solidFill>
                      <a:srgbClr val="1F497D"/>
                    </a:solidFill>
                    <a:latin typeface="Segoe UI" panose="020B0502040204020203" pitchFamily="34" charset="0"/>
                    <a:cs typeface="Segoe UI" panose="020B0502040204020203" pitchFamily="34" charset="0"/>
                  </a:rPr>
                  <a:t> </a:t>
                </a:r>
                <a:r>
                  <a:rPr lang="en-US" altLang="ko-KR" sz="1800" b="1" kern="1200" dirty="0" err="1">
                    <a:solidFill>
                      <a:srgbClr val="1F497D"/>
                    </a:solidFill>
                    <a:latin typeface="Segoe UI" panose="020B0502040204020203" pitchFamily="34" charset="0"/>
                    <a:cs typeface="Segoe UI" panose="020B0502040204020203" pitchFamily="34" charset="0"/>
                  </a:rPr>
                  <a:t>política</a:t>
                </a:r>
                <a:r>
                  <a:rPr lang="en-US" altLang="ko-KR" sz="1800" b="1" kern="1200" dirty="0">
                    <a:solidFill>
                      <a:srgbClr val="1F497D"/>
                    </a:solidFill>
                    <a:latin typeface="Segoe UI" panose="020B0502040204020203" pitchFamily="34" charset="0"/>
                    <a:cs typeface="Segoe UI" panose="020B0502040204020203" pitchFamily="34" charset="0"/>
                  </a:rPr>
                  <a:t> </a:t>
                </a:r>
                <a:r>
                  <a:rPr lang="en-US" altLang="ko-KR" sz="1800" b="1" kern="1200" dirty="0" err="1">
                    <a:solidFill>
                      <a:srgbClr val="1F497D"/>
                    </a:solidFill>
                    <a:latin typeface="Segoe UI" panose="020B0502040204020203" pitchFamily="34" charset="0"/>
                    <a:cs typeface="Segoe UI" panose="020B0502040204020203" pitchFamily="34" charset="0"/>
                  </a:rPr>
                  <a:t>energética</a:t>
                </a:r>
                <a:r>
                  <a:rPr lang="en-US" altLang="ko-KR" sz="1800" b="1" kern="1200" dirty="0">
                    <a:solidFill>
                      <a:srgbClr val="1F497D"/>
                    </a:solidFill>
                    <a:latin typeface="Segoe UI" panose="020B0502040204020203" pitchFamily="34" charset="0"/>
                    <a:cs typeface="Segoe UI" panose="020B0502040204020203" pitchFamily="34" charset="0"/>
                  </a:rPr>
                  <a:t> (declaração do problema)</a:t>
                </a:r>
                <a:endParaRPr lang="ko-KR" altLang="en-US" sz="1800" b="1" kern="1200" dirty="0">
                  <a:solidFill>
                    <a:srgbClr val="1F497D"/>
                  </a:solidFill>
                  <a:latin typeface="Segoe UI" panose="020B0502040204020203" pitchFamily="34" charset="0"/>
                  <a:cs typeface="Segoe UI" panose="020B0502040204020203" pitchFamily="34" charset="0"/>
                </a:endParaRPr>
              </a:p>
            </p:txBody>
          </p:sp>
          <p:sp>
            <p:nvSpPr>
              <p:cNvPr id="105" name="TextBox 62">
                <a:extLst>
                  <a:ext uri="{FF2B5EF4-FFF2-40B4-BE49-F238E27FC236}">
                    <a16:creationId xmlns:a16="http://schemas.microsoft.com/office/drawing/2014/main" id="{2E073E29-71C5-38E1-8639-C56D1EBE9FE7}"/>
                  </a:ext>
                </a:extLst>
              </p:cNvPr>
              <p:cNvSpPr txBox="1"/>
              <p:nvPr/>
            </p:nvSpPr>
            <p:spPr>
              <a:xfrm>
                <a:off x="1963675" y="3213595"/>
                <a:ext cx="1266426" cy="389737"/>
              </a:xfrm>
              <a:prstGeom prst="rect">
                <a:avLst/>
              </a:prstGeom>
              <a:noFill/>
            </p:spPr>
            <p:txBody>
              <a:bodyPr lIns="0" tIns="0" rIns="0" bIns="0"/>
              <a:lstStyle/>
              <a:p>
                <a:pPr eaLnBrk="0" fontAlgn="base" hangingPunct="0">
                  <a:spcBef>
                    <a:spcPct val="0"/>
                  </a:spcBef>
                  <a:spcAft>
                    <a:spcPct val="0"/>
                  </a:spcAft>
                  <a:buClr>
                    <a:srgbClr val="EEECE1"/>
                  </a:buClr>
                  <a:buFontTx/>
                  <a:buNone/>
                  <a:defRPr/>
                </a:pPr>
                <a:endParaRPr lang="pt-BR" altLang="ko-KR" sz="700" kern="1200" dirty="0">
                  <a:gradFill>
                    <a:gsLst>
                      <a:gs pos="0">
                        <a:prstClr val="black">
                          <a:alpha val="50000"/>
                        </a:prstClr>
                      </a:gs>
                      <a:gs pos="100000">
                        <a:prstClr val="black">
                          <a:alpha val="50000"/>
                        </a:prstClr>
                      </a:gs>
                    </a:gsLst>
                    <a:lin ang="5400000" scaled="0"/>
                  </a:gradFill>
                  <a:latin typeface="Segoe UI" panose="020B0502040204020203" pitchFamily="34" charset="0"/>
                  <a:ea typeface="Roboto Light" pitchFamily="2" charset="0"/>
                  <a:cs typeface="Segoe UI" panose="020B0502040204020203" pitchFamily="34" charset="0"/>
                </a:endParaRPr>
              </a:p>
            </p:txBody>
          </p:sp>
        </p:grpSp>
        <p:grpSp>
          <p:nvGrpSpPr>
            <p:cNvPr id="106" name="그룹 100">
              <a:extLst>
                <a:ext uri="{FF2B5EF4-FFF2-40B4-BE49-F238E27FC236}">
                  <a16:creationId xmlns:a16="http://schemas.microsoft.com/office/drawing/2014/main" id="{2A661A3F-E433-B4E1-66B5-F963EB69064D}"/>
                </a:ext>
              </a:extLst>
            </p:cNvPr>
            <p:cNvGrpSpPr>
              <a:grpSpLocks/>
            </p:cNvGrpSpPr>
            <p:nvPr/>
          </p:nvGrpSpPr>
          <p:grpSpPr bwMode="auto">
            <a:xfrm>
              <a:off x="3280808" y="3345786"/>
              <a:ext cx="1295400" cy="2044700"/>
              <a:chOff x="2700337" y="1986091"/>
              <a:chExt cx="1089793" cy="1434927"/>
            </a:xfrm>
          </p:grpSpPr>
          <p:sp>
            <p:nvSpPr>
              <p:cNvPr id="107" name="직사각형 57">
                <a:extLst>
                  <a:ext uri="{FF2B5EF4-FFF2-40B4-BE49-F238E27FC236}">
                    <a16:creationId xmlns:a16="http://schemas.microsoft.com/office/drawing/2014/main" id="{4FAF530C-1B2D-7B6C-DCA4-FDCB4D1A003F}"/>
                  </a:ext>
                </a:extLst>
              </p:cNvPr>
              <p:cNvSpPr/>
              <p:nvPr/>
            </p:nvSpPr>
            <p:spPr>
              <a:xfrm>
                <a:off x="2700337" y="2059620"/>
                <a:ext cx="1089793" cy="1361398"/>
              </a:xfrm>
              <a:custGeom>
                <a:avLst/>
                <a:gdLst/>
                <a:ahLst/>
                <a:cxnLst/>
                <a:rect l="l" t="t" r="r" b="b"/>
                <a:pathLst>
                  <a:path w="1089792" h="1361818">
                    <a:moveTo>
                      <a:pt x="362965" y="0"/>
                    </a:moveTo>
                    <a:cubicBezTo>
                      <a:pt x="392540" y="0"/>
                      <a:pt x="420323" y="11647"/>
                      <a:pt x="440935" y="32254"/>
                    </a:cubicBezTo>
                    <a:lnTo>
                      <a:pt x="1020433" y="611571"/>
                    </a:lnTo>
                    <a:lnTo>
                      <a:pt x="1089792" y="611571"/>
                    </a:lnTo>
                    <a:lnTo>
                      <a:pt x="1089792" y="680909"/>
                    </a:lnTo>
                    <a:lnTo>
                      <a:pt x="1089792" y="683571"/>
                    </a:lnTo>
                    <a:lnTo>
                      <a:pt x="1087129" y="683571"/>
                    </a:lnTo>
                    <a:cubicBezTo>
                      <a:pt x="440935" y="1329565"/>
                      <a:pt x="440935" y="1329565"/>
                      <a:pt x="440935" y="1329565"/>
                    </a:cubicBezTo>
                    <a:cubicBezTo>
                      <a:pt x="420323" y="1350171"/>
                      <a:pt x="392540" y="1361818"/>
                      <a:pt x="362965" y="1361818"/>
                    </a:cubicBezTo>
                    <a:cubicBezTo>
                      <a:pt x="334286" y="1361818"/>
                      <a:pt x="305608" y="1350171"/>
                      <a:pt x="284995" y="1329565"/>
                    </a:cubicBezTo>
                    <a:cubicBezTo>
                      <a:pt x="53210" y="1097851"/>
                      <a:pt x="9934" y="1054589"/>
                      <a:pt x="1855" y="1046512"/>
                    </a:cubicBezTo>
                    <a:lnTo>
                      <a:pt x="0" y="1046512"/>
                    </a:lnTo>
                    <a:lnTo>
                      <a:pt x="0" y="1044658"/>
                    </a:lnTo>
                    <a:lnTo>
                      <a:pt x="0" y="974512"/>
                    </a:lnTo>
                    <a:lnTo>
                      <a:pt x="70167" y="974512"/>
                    </a:lnTo>
                    <a:cubicBezTo>
                      <a:pt x="317258" y="727498"/>
                      <a:pt x="317258" y="727498"/>
                      <a:pt x="317258" y="727498"/>
                    </a:cubicBezTo>
                    <a:cubicBezTo>
                      <a:pt x="555650" y="727498"/>
                      <a:pt x="555650" y="727498"/>
                      <a:pt x="555650" y="727498"/>
                    </a:cubicBezTo>
                    <a:cubicBezTo>
                      <a:pt x="555650" y="818883"/>
                      <a:pt x="555650" y="818883"/>
                      <a:pt x="555650" y="818883"/>
                    </a:cubicBezTo>
                    <a:cubicBezTo>
                      <a:pt x="692771" y="680909"/>
                      <a:pt x="692771" y="680909"/>
                      <a:pt x="692771" y="680909"/>
                    </a:cubicBezTo>
                    <a:cubicBezTo>
                      <a:pt x="555650" y="543831"/>
                      <a:pt x="555650" y="543831"/>
                      <a:pt x="555650" y="543831"/>
                    </a:cubicBezTo>
                    <a:cubicBezTo>
                      <a:pt x="555650" y="635217"/>
                      <a:pt x="555650" y="635217"/>
                      <a:pt x="555650" y="635217"/>
                    </a:cubicBezTo>
                    <a:cubicBezTo>
                      <a:pt x="362965" y="635217"/>
                      <a:pt x="362965" y="635217"/>
                      <a:pt x="362965" y="635217"/>
                    </a:cubicBezTo>
                    <a:cubicBezTo>
                      <a:pt x="333390" y="635217"/>
                      <a:pt x="305608" y="623569"/>
                      <a:pt x="284995" y="602963"/>
                    </a:cubicBezTo>
                    <a:cubicBezTo>
                      <a:pt x="56114" y="374153"/>
                      <a:pt x="11049" y="329101"/>
                      <a:pt x="2175" y="320231"/>
                    </a:cubicBezTo>
                    <a:lnTo>
                      <a:pt x="0" y="320231"/>
                    </a:lnTo>
                    <a:lnTo>
                      <a:pt x="0" y="318056"/>
                    </a:lnTo>
                    <a:lnTo>
                      <a:pt x="0" y="248231"/>
                    </a:lnTo>
                    <a:lnTo>
                      <a:pt x="69847" y="248231"/>
                    </a:lnTo>
                    <a:cubicBezTo>
                      <a:pt x="284995" y="33149"/>
                      <a:pt x="284995" y="33149"/>
                      <a:pt x="284995" y="33149"/>
                    </a:cubicBezTo>
                    <a:cubicBezTo>
                      <a:pt x="305608" y="11647"/>
                      <a:pt x="334286" y="0"/>
                      <a:pt x="362965" y="0"/>
                    </a:cubicBezTo>
                    <a:close/>
                  </a:path>
                </a:pathLst>
              </a:custGeom>
              <a:pattFill prst="narVert">
                <a:fgClr>
                  <a:srgbClr val="EEECE1">
                    <a:lumMod val="75000"/>
                  </a:srgbClr>
                </a:fgClr>
                <a:bgClr>
                  <a:srgbClr val="EEECE1"/>
                </a:bgClr>
              </a:pattFill>
              <a:ln w="3175" cap="flat" cmpd="sng" algn="ctr">
                <a:noFill/>
                <a:prstDash val="soli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08" name="Freeform 5">
                <a:extLst>
                  <a:ext uri="{FF2B5EF4-FFF2-40B4-BE49-F238E27FC236}">
                    <a16:creationId xmlns:a16="http://schemas.microsoft.com/office/drawing/2014/main" id="{1C5A9CAA-655D-A97E-CDAB-F328023E74C9}"/>
                  </a:ext>
                </a:extLst>
              </p:cNvPr>
              <p:cNvSpPr>
                <a:spLocks/>
              </p:cNvSpPr>
              <p:nvPr/>
            </p:nvSpPr>
            <p:spPr bwMode="auto">
              <a:xfrm>
                <a:off x="2700337" y="1986091"/>
                <a:ext cx="1089793" cy="1361398"/>
              </a:xfrm>
              <a:custGeom>
                <a:avLst/>
                <a:gdLst>
                  <a:gd name="T0" fmla="*/ 1216 w 1216"/>
                  <a:gd name="T1" fmla="*/ 760 h 1520"/>
                  <a:gd name="T2" fmla="*/ 492 w 1216"/>
                  <a:gd name="T3" fmla="*/ 1484 h 1520"/>
                  <a:gd name="T4" fmla="*/ 405 w 1216"/>
                  <a:gd name="T5" fmla="*/ 1520 h 1520"/>
                  <a:gd name="T6" fmla="*/ 318 w 1216"/>
                  <a:gd name="T7" fmla="*/ 1484 h 1520"/>
                  <a:gd name="T8" fmla="*/ 0 w 1216"/>
                  <a:gd name="T9" fmla="*/ 1166 h 1520"/>
                  <a:gd name="T10" fmla="*/ 354 w 1216"/>
                  <a:gd name="T11" fmla="*/ 812 h 1520"/>
                  <a:gd name="T12" fmla="*/ 620 w 1216"/>
                  <a:gd name="T13" fmla="*/ 812 h 1520"/>
                  <a:gd name="T14" fmla="*/ 620 w 1216"/>
                  <a:gd name="T15" fmla="*/ 914 h 1520"/>
                  <a:gd name="T16" fmla="*/ 773 w 1216"/>
                  <a:gd name="T17" fmla="*/ 760 h 1520"/>
                  <a:gd name="T18" fmla="*/ 620 w 1216"/>
                  <a:gd name="T19" fmla="*/ 607 h 1520"/>
                  <a:gd name="T20" fmla="*/ 620 w 1216"/>
                  <a:gd name="T21" fmla="*/ 709 h 1520"/>
                  <a:gd name="T22" fmla="*/ 405 w 1216"/>
                  <a:gd name="T23" fmla="*/ 709 h 1520"/>
                  <a:gd name="T24" fmla="*/ 318 w 1216"/>
                  <a:gd name="T25" fmla="*/ 673 h 1520"/>
                  <a:gd name="T26" fmla="*/ 0 w 1216"/>
                  <a:gd name="T27" fmla="*/ 355 h 1520"/>
                  <a:gd name="T28" fmla="*/ 318 w 1216"/>
                  <a:gd name="T29" fmla="*/ 37 h 1520"/>
                  <a:gd name="T30" fmla="*/ 405 w 1216"/>
                  <a:gd name="T31" fmla="*/ 0 h 1520"/>
                  <a:gd name="T32" fmla="*/ 492 w 1216"/>
                  <a:gd name="T33" fmla="*/ 36 h 1520"/>
                  <a:gd name="T34" fmla="*/ 1216 w 1216"/>
                  <a:gd name="T35" fmla="*/ 760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6" h="1520">
                    <a:moveTo>
                      <a:pt x="1216" y="760"/>
                    </a:moveTo>
                    <a:cubicBezTo>
                      <a:pt x="492" y="1484"/>
                      <a:pt x="492" y="1484"/>
                      <a:pt x="492" y="1484"/>
                    </a:cubicBezTo>
                    <a:cubicBezTo>
                      <a:pt x="469" y="1507"/>
                      <a:pt x="438" y="1520"/>
                      <a:pt x="405" y="1520"/>
                    </a:cubicBezTo>
                    <a:cubicBezTo>
                      <a:pt x="373" y="1520"/>
                      <a:pt x="341" y="1507"/>
                      <a:pt x="318" y="1484"/>
                    </a:cubicBezTo>
                    <a:cubicBezTo>
                      <a:pt x="0" y="1166"/>
                      <a:pt x="0" y="1166"/>
                      <a:pt x="0" y="1166"/>
                    </a:cubicBezTo>
                    <a:cubicBezTo>
                      <a:pt x="354" y="812"/>
                      <a:pt x="354" y="812"/>
                      <a:pt x="354" y="812"/>
                    </a:cubicBezTo>
                    <a:cubicBezTo>
                      <a:pt x="620" y="812"/>
                      <a:pt x="620" y="812"/>
                      <a:pt x="620" y="812"/>
                    </a:cubicBezTo>
                    <a:cubicBezTo>
                      <a:pt x="620" y="914"/>
                      <a:pt x="620" y="914"/>
                      <a:pt x="620" y="914"/>
                    </a:cubicBezTo>
                    <a:cubicBezTo>
                      <a:pt x="773" y="760"/>
                      <a:pt x="773" y="760"/>
                      <a:pt x="773" y="760"/>
                    </a:cubicBezTo>
                    <a:cubicBezTo>
                      <a:pt x="620" y="607"/>
                      <a:pt x="620" y="607"/>
                      <a:pt x="620" y="607"/>
                    </a:cubicBezTo>
                    <a:cubicBezTo>
                      <a:pt x="620" y="709"/>
                      <a:pt x="620" y="709"/>
                      <a:pt x="620" y="709"/>
                    </a:cubicBezTo>
                    <a:cubicBezTo>
                      <a:pt x="405" y="709"/>
                      <a:pt x="405" y="709"/>
                      <a:pt x="405" y="709"/>
                    </a:cubicBezTo>
                    <a:cubicBezTo>
                      <a:pt x="372" y="709"/>
                      <a:pt x="341" y="696"/>
                      <a:pt x="318" y="673"/>
                    </a:cubicBezTo>
                    <a:cubicBezTo>
                      <a:pt x="0" y="355"/>
                      <a:pt x="0" y="355"/>
                      <a:pt x="0" y="355"/>
                    </a:cubicBezTo>
                    <a:cubicBezTo>
                      <a:pt x="318" y="37"/>
                      <a:pt x="318" y="37"/>
                      <a:pt x="318" y="37"/>
                    </a:cubicBezTo>
                    <a:cubicBezTo>
                      <a:pt x="341" y="13"/>
                      <a:pt x="373" y="0"/>
                      <a:pt x="405" y="0"/>
                    </a:cubicBezTo>
                    <a:cubicBezTo>
                      <a:pt x="438" y="0"/>
                      <a:pt x="469" y="13"/>
                      <a:pt x="492" y="36"/>
                    </a:cubicBezTo>
                    <a:lnTo>
                      <a:pt x="1216" y="760"/>
                    </a:lnTo>
                    <a:close/>
                  </a:path>
                </a:pathLst>
              </a:custGeom>
              <a:solidFill>
                <a:srgbClr val="9BBB59">
                  <a:lumMod val="75000"/>
                </a:srgbClr>
              </a:solidFill>
              <a:ln w="3175">
                <a:no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09" name="직사각형 106">
                <a:extLst>
                  <a:ext uri="{FF2B5EF4-FFF2-40B4-BE49-F238E27FC236}">
                    <a16:creationId xmlns:a16="http://schemas.microsoft.com/office/drawing/2014/main" id="{1D7D0B14-3A33-D868-0D6F-2F9FD2B25495}"/>
                  </a:ext>
                </a:extLst>
              </p:cNvPr>
              <p:cNvSpPr/>
              <p:nvPr/>
            </p:nvSpPr>
            <p:spPr>
              <a:xfrm>
                <a:off x="3343968" y="2475366"/>
                <a:ext cx="384746" cy="384746"/>
              </a:xfrm>
              <a:prstGeom prst="rect">
                <a:avLst/>
              </a:prstGeom>
              <a:noFill/>
              <a:ln w="3175" cap="flat" cmpd="sng" algn="ctr">
                <a:noFill/>
                <a:prstDash val="solid"/>
              </a:ln>
              <a:effectLst/>
            </p:spPr>
            <p:txBody>
              <a:bodyPr lIns="0" tIns="0" rIns="0" bIns="0" anchor="ctr"/>
              <a:lstStyle/>
              <a:p>
                <a:pPr marL="0" marR="0" lvl="0" indent="0" algn="ctr" defTabSz="914400" eaLnBrk="0" fontAlgn="base" latinLnBrk="0" hangingPunct="0">
                  <a:lnSpc>
                    <a:spcPct val="100000"/>
                  </a:lnSpc>
                  <a:spcBef>
                    <a:spcPct val="0"/>
                  </a:spcBef>
                  <a:spcAft>
                    <a:spcPts val="300"/>
                  </a:spcAft>
                  <a:buClrTx/>
                  <a:buSzTx/>
                  <a:buFontTx/>
                  <a:buNone/>
                  <a:tabLst/>
                  <a:defRPr/>
                </a:pPr>
                <a:r>
                  <a:rPr kumimoji="0" lang="en-US" altLang="ko-KR"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rPr>
                  <a:t>02</a:t>
                </a:r>
                <a:endParaRPr kumimoji="0" lang="ko-KR" altLang="en-US"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endParaRPr>
              </a:p>
            </p:txBody>
          </p:sp>
          <p:sp>
            <p:nvSpPr>
              <p:cNvPr id="110" name="TextBox 107">
                <a:extLst>
                  <a:ext uri="{FF2B5EF4-FFF2-40B4-BE49-F238E27FC236}">
                    <a16:creationId xmlns:a16="http://schemas.microsoft.com/office/drawing/2014/main" id="{CB16A21B-909E-1A08-3B15-EF5B2208DEF8}"/>
                  </a:ext>
                </a:extLst>
              </p:cNvPr>
              <p:cNvSpPr txBox="1"/>
              <p:nvPr/>
            </p:nvSpPr>
            <p:spPr>
              <a:xfrm>
                <a:off x="2757765" y="2221161"/>
                <a:ext cx="649068" cy="203875"/>
              </a:xfrm>
              <a:prstGeom prst="rect">
                <a:avLst/>
              </a:prstGeom>
              <a:noFill/>
            </p:spPr>
            <p:txBody>
              <a:bodyPr lIns="72000" tIns="0" rIns="72000" bIns="0" anchor="ctr"/>
              <a:lstStyle>
                <a:defPPr>
                  <a:defRPr lang="ko-KR"/>
                </a:defPPr>
                <a:lvl1pPr lvl="0" algn="r">
                  <a:defRPr sz="800" b="1">
                    <a:gradFill>
                      <a:gsLst>
                        <a:gs pos="0">
                          <a:schemeClr val="bg1">
                            <a:lumMod val="50000"/>
                          </a:schemeClr>
                        </a:gs>
                        <a:gs pos="100000">
                          <a:schemeClr val="bg1">
                            <a:lumMod val="50000"/>
                          </a:schemeClr>
                        </a:gs>
                      </a:gsLst>
                      <a:lin ang="5400000" scaled="0"/>
                    </a:gradFill>
                    <a:latin typeface="Roboto Condensed Regular"/>
                  </a:defRPr>
                </a:lvl1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800" b="1" i="0" u="none" strike="noStrike" kern="1200" cap="none" spc="0" normalizeH="0" baseline="0" noProof="0" dirty="0">
                  <a:ln>
                    <a:noFill/>
                  </a:ln>
                  <a:gradFill>
                    <a:gsLst>
                      <a:gs pos="0">
                        <a:srgbClr val="EEECE1"/>
                      </a:gs>
                      <a:gs pos="100000">
                        <a:srgbClr val="EEECE1"/>
                      </a:gs>
                    </a:gsLst>
                    <a:lin ang="5400000" scaled="0"/>
                  </a:gradFill>
                  <a:effectLst/>
                  <a:uLnTx/>
                  <a:uFillTx/>
                  <a:latin typeface="Roboto Condensed Regular"/>
                  <a:cs typeface="+mn-cs"/>
                </a:endParaRPr>
              </a:p>
            </p:txBody>
          </p:sp>
          <p:sp>
            <p:nvSpPr>
              <p:cNvPr id="111" name="오른쪽 화살표 108">
                <a:extLst>
                  <a:ext uri="{FF2B5EF4-FFF2-40B4-BE49-F238E27FC236}">
                    <a16:creationId xmlns:a16="http://schemas.microsoft.com/office/drawing/2014/main" id="{25481344-50F8-4A71-83BF-8EE156D50B92}"/>
                  </a:ext>
                </a:extLst>
              </p:cNvPr>
              <p:cNvSpPr/>
              <p:nvPr/>
            </p:nvSpPr>
            <p:spPr>
              <a:xfrm>
                <a:off x="3011516" y="2523075"/>
                <a:ext cx="384633" cy="289659"/>
              </a:xfrm>
              <a:prstGeom prst="rightArrow">
                <a:avLst>
                  <a:gd name="adj1" fmla="val 30865"/>
                  <a:gd name="adj2" fmla="val 48647"/>
                </a:avLst>
              </a:prstGeom>
              <a:gradFill flip="none" rotWithShape="1">
                <a:gsLst>
                  <a:gs pos="0">
                    <a:srgbClr val="EEECE1"/>
                  </a:gs>
                  <a:gs pos="100000">
                    <a:srgbClr val="EEECE1">
                      <a:alpha val="0"/>
                    </a:srgbClr>
                  </a:gs>
                  <a:gs pos="50000">
                    <a:srgbClr val="EEECE1"/>
                  </a:gs>
                </a:gsLst>
                <a:lin ang="10800000" scaled="0"/>
                <a:tileRect/>
              </a:gra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grpSp>
        <p:grpSp>
          <p:nvGrpSpPr>
            <p:cNvPr id="112" name="그룹 59">
              <a:extLst>
                <a:ext uri="{FF2B5EF4-FFF2-40B4-BE49-F238E27FC236}">
                  <a16:creationId xmlns:a16="http://schemas.microsoft.com/office/drawing/2014/main" id="{7308A980-188E-5EA9-3931-4ACAB9D71D8E}"/>
                </a:ext>
              </a:extLst>
            </p:cNvPr>
            <p:cNvGrpSpPr>
              <a:grpSpLocks/>
            </p:cNvGrpSpPr>
            <p:nvPr/>
          </p:nvGrpSpPr>
          <p:grpSpPr bwMode="auto">
            <a:xfrm>
              <a:off x="2378977" y="1702362"/>
              <a:ext cx="2500078" cy="843288"/>
              <a:chOff x="3919211" y="803875"/>
              <a:chExt cx="1404349" cy="601374"/>
            </a:xfrm>
          </p:grpSpPr>
          <p:sp>
            <p:nvSpPr>
              <p:cNvPr id="113" name="TextBox 101">
                <a:extLst>
                  <a:ext uri="{FF2B5EF4-FFF2-40B4-BE49-F238E27FC236}">
                    <a16:creationId xmlns:a16="http://schemas.microsoft.com/office/drawing/2014/main" id="{3A718B4F-C121-1794-DC2E-43B775813E48}"/>
                  </a:ext>
                </a:extLst>
              </p:cNvPr>
              <p:cNvSpPr txBox="1"/>
              <p:nvPr/>
            </p:nvSpPr>
            <p:spPr>
              <a:xfrm>
                <a:off x="3919211" y="803875"/>
                <a:ext cx="1404349" cy="193589"/>
              </a:xfrm>
              <a:prstGeom prst="rect">
                <a:avLst/>
              </a:prstGeom>
              <a:noFill/>
            </p:spPr>
            <p:txBody>
              <a:bodyPr lIns="0" tIns="0" rIns="0" bIns="0"/>
              <a:lstStyle/>
              <a:p>
                <a:pPr marL="457200" lvl="1" algn="ctr" eaLnBrk="0" fontAlgn="base" hangingPunct="0">
                  <a:spcBef>
                    <a:spcPct val="0"/>
                  </a:spcBef>
                  <a:spcAft>
                    <a:spcPct val="0"/>
                  </a:spcAft>
                  <a:buClrTx/>
                  <a:buFontTx/>
                  <a:buNone/>
                  <a:defRPr/>
                </a:pPr>
                <a:endParaRPr lang="en-US" altLang="ko-KR" sz="1800" b="1" kern="1200" dirty="0">
                  <a:solidFill>
                    <a:srgbClr val="9BBB59">
                      <a:lumMod val="50000"/>
                    </a:srgbClr>
                  </a:solidFill>
                  <a:latin typeface="Segoe UI" panose="020B0502040204020203" pitchFamily="34" charset="0"/>
                  <a:ea typeface="MS PGothic" panose="020B0600070205080204" pitchFamily="34" charset="-128"/>
                  <a:cs typeface="Segoe UI" panose="020B0502040204020203" pitchFamily="34" charset="0"/>
                </a:endParaRPr>
              </a:p>
              <a:p>
                <a:pPr marL="457200" lvl="1" algn="ctr" eaLnBrk="0" fontAlgn="base" hangingPunct="0">
                  <a:spcBef>
                    <a:spcPct val="0"/>
                  </a:spcBef>
                  <a:spcAft>
                    <a:spcPct val="0"/>
                  </a:spcAft>
                  <a:buClrTx/>
                  <a:buFontTx/>
                  <a:buNone/>
                  <a:defRPr/>
                </a:pPr>
                <a:r>
                  <a:rPr lang="en-US" altLang="ko-KR" sz="1800" b="1" kern="1200" dirty="0" err="1">
                    <a:solidFill>
                      <a:srgbClr val="9BBB59">
                        <a:lumMod val="50000"/>
                      </a:srgbClr>
                    </a:solidFill>
                    <a:latin typeface="Segoe UI" panose="020B0502040204020203" pitchFamily="34" charset="0"/>
                    <a:ea typeface="MS PGothic" panose="020B0600070205080204" pitchFamily="34" charset="-128"/>
                    <a:cs typeface="Segoe UI" panose="020B0502040204020203" pitchFamily="34" charset="0"/>
                  </a:rPr>
                  <a:t>Formulação</a:t>
                </a:r>
                <a:r>
                  <a:rPr lang="en-US" altLang="ko-KR" sz="1800" b="1" kern="1200" dirty="0">
                    <a:solidFill>
                      <a:srgbClr val="9BBB59">
                        <a:lumMod val="50000"/>
                      </a:srgbClr>
                    </a:solidFill>
                    <a:latin typeface="Segoe UI" panose="020B0502040204020203" pitchFamily="34" charset="0"/>
                    <a:ea typeface="MS PGothic" panose="020B0600070205080204" pitchFamily="34" charset="-128"/>
                    <a:cs typeface="Segoe UI" panose="020B0502040204020203" pitchFamily="34" charset="0"/>
                  </a:rPr>
                  <a:t> de cenários e coleta de dados (envolvimento das partes interessadas)</a:t>
                </a:r>
                <a:endParaRPr lang="ko-KR" altLang="en-US" sz="1800" b="1" kern="1200" dirty="0">
                  <a:solidFill>
                    <a:srgbClr val="9BBB59">
                      <a:lumMod val="50000"/>
                    </a:srgbClr>
                  </a:solidFill>
                  <a:latin typeface="Segoe UI" panose="020B0502040204020203" pitchFamily="34" charset="0"/>
                  <a:cs typeface="Segoe UI" panose="020B0502040204020203" pitchFamily="34" charset="0"/>
                </a:endParaRPr>
              </a:p>
            </p:txBody>
          </p:sp>
          <p:sp>
            <p:nvSpPr>
              <p:cNvPr id="114" name="TextBox 102">
                <a:extLst>
                  <a:ext uri="{FF2B5EF4-FFF2-40B4-BE49-F238E27FC236}">
                    <a16:creationId xmlns:a16="http://schemas.microsoft.com/office/drawing/2014/main" id="{D2047EB4-DF78-CF9C-9050-408127E87132}"/>
                  </a:ext>
                </a:extLst>
              </p:cNvPr>
              <p:cNvSpPr txBox="1"/>
              <p:nvPr/>
            </p:nvSpPr>
            <p:spPr>
              <a:xfrm>
                <a:off x="3972793" y="1015652"/>
                <a:ext cx="1265370" cy="389597"/>
              </a:xfrm>
              <a:prstGeom prst="rect">
                <a:avLst/>
              </a:prstGeom>
              <a:noFill/>
            </p:spPr>
            <p:txBody>
              <a:bodyPr lIns="0" tIns="0" rIns="0" bIns="0" anchor="b"/>
              <a:lstStyle/>
              <a:p>
                <a:pPr eaLnBrk="0" fontAlgn="base" hangingPunct="0">
                  <a:spcBef>
                    <a:spcPct val="0"/>
                  </a:spcBef>
                  <a:spcAft>
                    <a:spcPct val="0"/>
                  </a:spcAft>
                  <a:buClr>
                    <a:srgbClr val="EEECE1"/>
                  </a:buClr>
                  <a:buFontTx/>
                  <a:buNone/>
                  <a:defRPr/>
                </a:pPr>
                <a:r>
                  <a:rPr lang="pt-BR" altLang="ko-KR" sz="700" kern="1200" dirty="0">
                    <a:gradFill>
                      <a:gsLst>
                        <a:gs pos="0">
                          <a:prstClr val="black">
                            <a:alpha val="50000"/>
                          </a:prstClr>
                        </a:gs>
                        <a:gs pos="100000">
                          <a:prstClr val="black">
                            <a:alpha val="50000"/>
                          </a:prstClr>
                        </a:gs>
                      </a:gsLst>
                      <a:lin ang="5400000" scaled="0"/>
                    </a:gradFill>
                    <a:latin typeface="Segoe UI" panose="020B0502040204020203" pitchFamily="34" charset="0"/>
                    <a:ea typeface="Roboto Light" pitchFamily="2" charset="0"/>
                    <a:cs typeface="Segoe UI" panose="020B0502040204020203" pitchFamily="34" charset="0"/>
                  </a:rPr>
                  <a:t>. </a:t>
                </a:r>
              </a:p>
            </p:txBody>
          </p:sp>
        </p:grpSp>
        <p:grpSp>
          <p:nvGrpSpPr>
            <p:cNvPr id="115" name="그룹 110">
              <a:extLst>
                <a:ext uri="{FF2B5EF4-FFF2-40B4-BE49-F238E27FC236}">
                  <a16:creationId xmlns:a16="http://schemas.microsoft.com/office/drawing/2014/main" id="{392759C3-9391-A171-77DC-47716B7C1BD6}"/>
                </a:ext>
              </a:extLst>
            </p:cNvPr>
            <p:cNvGrpSpPr>
              <a:grpSpLocks/>
            </p:cNvGrpSpPr>
            <p:nvPr/>
          </p:nvGrpSpPr>
          <p:grpSpPr bwMode="auto">
            <a:xfrm>
              <a:off x="5033408" y="3345786"/>
              <a:ext cx="1295400" cy="2044700"/>
              <a:chOff x="2700337" y="1986091"/>
              <a:chExt cx="1089793" cy="1434927"/>
            </a:xfrm>
          </p:grpSpPr>
          <p:sp>
            <p:nvSpPr>
              <p:cNvPr id="116" name="직사각형 57">
                <a:extLst>
                  <a:ext uri="{FF2B5EF4-FFF2-40B4-BE49-F238E27FC236}">
                    <a16:creationId xmlns:a16="http://schemas.microsoft.com/office/drawing/2014/main" id="{19522DB0-CEB3-76D6-6F79-3EF8BC9B2EB4}"/>
                  </a:ext>
                </a:extLst>
              </p:cNvPr>
              <p:cNvSpPr/>
              <p:nvPr/>
            </p:nvSpPr>
            <p:spPr>
              <a:xfrm>
                <a:off x="2700337" y="2059620"/>
                <a:ext cx="1089793" cy="1361398"/>
              </a:xfrm>
              <a:custGeom>
                <a:avLst/>
                <a:gdLst/>
                <a:ahLst/>
                <a:cxnLst/>
                <a:rect l="l" t="t" r="r" b="b"/>
                <a:pathLst>
                  <a:path w="1089792" h="1361818">
                    <a:moveTo>
                      <a:pt x="362965" y="0"/>
                    </a:moveTo>
                    <a:cubicBezTo>
                      <a:pt x="392540" y="0"/>
                      <a:pt x="420323" y="11647"/>
                      <a:pt x="440935" y="32254"/>
                    </a:cubicBezTo>
                    <a:lnTo>
                      <a:pt x="1020433" y="611571"/>
                    </a:lnTo>
                    <a:lnTo>
                      <a:pt x="1089792" y="611571"/>
                    </a:lnTo>
                    <a:lnTo>
                      <a:pt x="1089792" y="680909"/>
                    </a:lnTo>
                    <a:lnTo>
                      <a:pt x="1089792" y="683571"/>
                    </a:lnTo>
                    <a:lnTo>
                      <a:pt x="1087129" y="683571"/>
                    </a:lnTo>
                    <a:cubicBezTo>
                      <a:pt x="440935" y="1329565"/>
                      <a:pt x="440935" y="1329565"/>
                      <a:pt x="440935" y="1329565"/>
                    </a:cubicBezTo>
                    <a:cubicBezTo>
                      <a:pt x="420323" y="1350171"/>
                      <a:pt x="392540" y="1361818"/>
                      <a:pt x="362965" y="1361818"/>
                    </a:cubicBezTo>
                    <a:cubicBezTo>
                      <a:pt x="334286" y="1361818"/>
                      <a:pt x="305608" y="1350171"/>
                      <a:pt x="284995" y="1329565"/>
                    </a:cubicBezTo>
                    <a:cubicBezTo>
                      <a:pt x="53210" y="1097851"/>
                      <a:pt x="9934" y="1054589"/>
                      <a:pt x="1855" y="1046512"/>
                    </a:cubicBezTo>
                    <a:lnTo>
                      <a:pt x="0" y="1046512"/>
                    </a:lnTo>
                    <a:lnTo>
                      <a:pt x="0" y="1044658"/>
                    </a:lnTo>
                    <a:lnTo>
                      <a:pt x="0" y="974512"/>
                    </a:lnTo>
                    <a:lnTo>
                      <a:pt x="70167" y="974512"/>
                    </a:lnTo>
                    <a:cubicBezTo>
                      <a:pt x="317258" y="727498"/>
                      <a:pt x="317258" y="727498"/>
                      <a:pt x="317258" y="727498"/>
                    </a:cubicBezTo>
                    <a:cubicBezTo>
                      <a:pt x="555650" y="727498"/>
                      <a:pt x="555650" y="727498"/>
                      <a:pt x="555650" y="727498"/>
                    </a:cubicBezTo>
                    <a:cubicBezTo>
                      <a:pt x="555650" y="818883"/>
                      <a:pt x="555650" y="818883"/>
                      <a:pt x="555650" y="818883"/>
                    </a:cubicBezTo>
                    <a:cubicBezTo>
                      <a:pt x="692771" y="680909"/>
                      <a:pt x="692771" y="680909"/>
                      <a:pt x="692771" y="680909"/>
                    </a:cubicBezTo>
                    <a:cubicBezTo>
                      <a:pt x="555650" y="543831"/>
                      <a:pt x="555650" y="543831"/>
                      <a:pt x="555650" y="543831"/>
                    </a:cubicBezTo>
                    <a:cubicBezTo>
                      <a:pt x="555650" y="635217"/>
                      <a:pt x="555650" y="635217"/>
                      <a:pt x="555650" y="635217"/>
                    </a:cubicBezTo>
                    <a:cubicBezTo>
                      <a:pt x="362965" y="635217"/>
                      <a:pt x="362965" y="635217"/>
                      <a:pt x="362965" y="635217"/>
                    </a:cubicBezTo>
                    <a:cubicBezTo>
                      <a:pt x="333390" y="635217"/>
                      <a:pt x="305608" y="623569"/>
                      <a:pt x="284995" y="602963"/>
                    </a:cubicBezTo>
                    <a:cubicBezTo>
                      <a:pt x="56114" y="374153"/>
                      <a:pt x="11049" y="329101"/>
                      <a:pt x="2175" y="320231"/>
                    </a:cubicBezTo>
                    <a:lnTo>
                      <a:pt x="0" y="320231"/>
                    </a:lnTo>
                    <a:lnTo>
                      <a:pt x="0" y="318056"/>
                    </a:lnTo>
                    <a:lnTo>
                      <a:pt x="0" y="248231"/>
                    </a:lnTo>
                    <a:lnTo>
                      <a:pt x="69847" y="248231"/>
                    </a:lnTo>
                    <a:cubicBezTo>
                      <a:pt x="284995" y="33149"/>
                      <a:pt x="284995" y="33149"/>
                      <a:pt x="284995" y="33149"/>
                    </a:cubicBezTo>
                    <a:cubicBezTo>
                      <a:pt x="305608" y="11647"/>
                      <a:pt x="334286" y="0"/>
                      <a:pt x="362965" y="0"/>
                    </a:cubicBezTo>
                    <a:close/>
                  </a:path>
                </a:pathLst>
              </a:custGeom>
              <a:pattFill prst="narVert">
                <a:fgClr>
                  <a:srgbClr val="4F81BD">
                    <a:lumMod val="75000"/>
                  </a:srgbClr>
                </a:fgClr>
                <a:bgClr>
                  <a:srgbClr val="EEECE1"/>
                </a:bgClr>
              </a:pattFill>
              <a:ln w="3175" cap="flat" cmpd="sng" algn="ctr">
                <a:noFill/>
                <a:prstDash val="soli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17" name="Freeform 5">
                <a:extLst>
                  <a:ext uri="{FF2B5EF4-FFF2-40B4-BE49-F238E27FC236}">
                    <a16:creationId xmlns:a16="http://schemas.microsoft.com/office/drawing/2014/main" id="{FB8502C5-F0C9-5516-90F7-5F9F27D6B8A0}"/>
                  </a:ext>
                </a:extLst>
              </p:cNvPr>
              <p:cNvSpPr>
                <a:spLocks/>
              </p:cNvSpPr>
              <p:nvPr/>
            </p:nvSpPr>
            <p:spPr bwMode="auto">
              <a:xfrm>
                <a:off x="2700337" y="1986091"/>
                <a:ext cx="1089793" cy="1361398"/>
              </a:xfrm>
              <a:custGeom>
                <a:avLst/>
                <a:gdLst>
                  <a:gd name="T0" fmla="*/ 1216 w 1216"/>
                  <a:gd name="T1" fmla="*/ 760 h 1520"/>
                  <a:gd name="T2" fmla="*/ 492 w 1216"/>
                  <a:gd name="T3" fmla="*/ 1484 h 1520"/>
                  <a:gd name="T4" fmla="*/ 405 w 1216"/>
                  <a:gd name="T5" fmla="*/ 1520 h 1520"/>
                  <a:gd name="T6" fmla="*/ 318 w 1216"/>
                  <a:gd name="T7" fmla="*/ 1484 h 1520"/>
                  <a:gd name="T8" fmla="*/ 0 w 1216"/>
                  <a:gd name="T9" fmla="*/ 1166 h 1520"/>
                  <a:gd name="T10" fmla="*/ 354 w 1216"/>
                  <a:gd name="T11" fmla="*/ 812 h 1520"/>
                  <a:gd name="T12" fmla="*/ 620 w 1216"/>
                  <a:gd name="T13" fmla="*/ 812 h 1520"/>
                  <a:gd name="T14" fmla="*/ 620 w 1216"/>
                  <a:gd name="T15" fmla="*/ 914 h 1520"/>
                  <a:gd name="T16" fmla="*/ 773 w 1216"/>
                  <a:gd name="T17" fmla="*/ 760 h 1520"/>
                  <a:gd name="T18" fmla="*/ 620 w 1216"/>
                  <a:gd name="T19" fmla="*/ 607 h 1520"/>
                  <a:gd name="T20" fmla="*/ 620 w 1216"/>
                  <a:gd name="T21" fmla="*/ 709 h 1520"/>
                  <a:gd name="T22" fmla="*/ 405 w 1216"/>
                  <a:gd name="T23" fmla="*/ 709 h 1520"/>
                  <a:gd name="T24" fmla="*/ 318 w 1216"/>
                  <a:gd name="T25" fmla="*/ 673 h 1520"/>
                  <a:gd name="T26" fmla="*/ 0 w 1216"/>
                  <a:gd name="T27" fmla="*/ 355 h 1520"/>
                  <a:gd name="T28" fmla="*/ 318 w 1216"/>
                  <a:gd name="T29" fmla="*/ 37 h 1520"/>
                  <a:gd name="T30" fmla="*/ 405 w 1216"/>
                  <a:gd name="T31" fmla="*/ 0 h 1520"/>
                  <a:gd name="T32" fmla="*/ 492 w 1216"/>
                  <a:gd name="T33" fmla="*/ 36 h 1520"/>
                  <a:gd name="T34" fmla="*/ 1216 w 1216"/>
                  <a:gd name="T35" fmla="*/ 760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6" h="1520">
                    <a:moveTo>
                      <a:pt x="1216" y="760"/>
                    </a:moveTo>
                    <a:cubicBezTo>
                      <a:pt x="492" y="1484"/>
                      <a:pt x="492" y="1484"/>
                      <a:pt x="492" y="1484"/>
                    </a:cubicBezTo>
                    <a:cubicBezTo>
                      <a:pt x="469" y="1507"/>
                      <a:pt x="438" y="1520"/>
                      <a:pt x="405" y="1520"/>
                    </a:cubicBezTo>
                    <a:cubicBezTo>
                      <a:pt x="373" y="1520"/>
                      <a:pt x="341" y="1507"/>
                      <a:pt x="318" y="1484"/>
                    </a:cubicBezTo>
                    <a:cubicBezTo>
                      <a:pt x="0" y="1166"/>
                      <a:pt x="0" y="1166"/>
                      <a:pt x="0" y="1166"/>
                    </a:cubicBezTo>
                    <a:cubicBezTo>
                      <a:pt x="354" y="812"/>
                      <a:pt x="354" y="812"/>
                      <a:pt x="354" y="812"/>
                    </a:cubicBezTo>
                    <a:cubicBezTo>
                      <a:pt x="620" y="812"/>
                      <a:pt x="620" y="812"/>
                      <a:pt x="620" y="812"/>
                    </a:cubicBezTo>
                    <a:cubicBezTo>
                      <a:pt x="620" y="914"/>
                      <a:pt x="620" y="914"/>
                      <a:pt x="620" y="914"/>
                    </a:cubicBezTo>
                    <a:cubicBezTo>
                      <a:pt x="773" y="760"/>
                      <a:pt x="773" y="760"/>
                      <a:pt x="773" y="760"/>
                    </a:cubicBezTo>
                    <a:cubicBezTo>
                      <a:pt x="620" y="607"/>
                      <a:pt x="620" y="607"/>
                      <a:pt x="620" y="607"/>
                    </a:cubicBezTo>
                    <a:cubicBezTo>
                      <a:pt x="620" y="709"/>
                      <a:pt x="620" y="709"/>
                      <a:pt x="620" y="709"/>
                    </a:cubicBezTo>
                    <a:cubicBezTo>
                      <a:pt x="405" y="709"/>
                      <a:pt x="405" y="709"/>
                      <a:pt x="405" y="709"/>
                    </a:cubicBezTo>
                    <a:cubicBezTo>
                      <a:pt x="372" y="709"/>
                      <a:pt x="341" y="696"/>
                      <a:pt x="318" y="673"/>
                    </a:cubicBezTo>
                    <a:cubicBezTo>
                      <a:pt x="0" y="355"/>
                      <a:pt x="0" y="355"/>
                      <a:pt x="0" y="355"/>
                    </a:cubicBezTo>
                    <a:cubicBezTo>
                      <a:pt x="318" y="37"/>
                      <a:pt x="318" y="37"/>
                      <a:pt x="318" y="37"/>
                    </a:cubicBezTo>
                    <a:cubicBezTo>
                      <a:pt x="341" y="13"/>
                      <a:pt x="373" y="0"/>
                      <a:pt x="405" y="0"/>
                    </a:cubicBezTo>
                    <a:cubicBezTo>
                      <a:pt x="438" y="0"/>
                      <a:pt x="469" y="13"/>
                      <a:pt x="492" y="36"/>
                    </a:cubicBezTo>
                    <a:lnTo>
                      <a:pt x="1216" y="760"/>
                    </a:lnTo>
                    <a:close/>
                  </a:path>
                </a:pathLst>
              </a:custGeom>
              <a:solidFill>
                <a:srgbClr val="4F81BD"/>
              </a:solidFill>
              <a:ln w="3175">
                <a:no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18" name="직사각형 116">
                <a:extLst>
                  <a:ext uri="{FF2B5EF4-FFF2-40B4-BE49-F238E27FC236}">
                    <a16:creationId xmlns:a16="http://schemas.microsoft.com/office/drawing/2014/main" id="{571950C7-BF7F-FD19-DE43-E867C290C53C}"/>
                  </a:ext>
                </a:extLst>
              </p:cNvPr>
              <p:cNvSpPr/>
              <p:nvPr/>
            </p:nvSpPr>
            <p:spPr>
              <a:xfrm>
                <a:off x="3343968" y="2475366"/>
                <a:ext cx="384746" cy="384746"/>
              </a:xfrm>
              <a:prstGeom prst="rect">
                <a:avLst/>
              </a:prstGeom>
              <a:noFill/>
              <a:ln w="3175" cap="flat" cmpd="sng" algn="ctr">
                <a:noFill/>
                <a:prstDash val="solid"/>
              </a:ln>
              <a:effectLst/>
            </p:spPr>
            <p:txBody>
              <a:bodyPr lIns="0" tIns="0" rIns="0" bIns="0" anchor="ctr"/>
              <a:lstStyle/>
              <a:p>
                <a:pPr marL="0" marR="0" lvl="0" indent="0" algn="ctr" defTabSz="914400" eaLnBrk="0" fontAlgn="base" latinLnBrk="0" hangingPunct="0">
                  <a:lnSpc>
                    <a:spcPct val="100000"/>
                  </a:lnSpc>
                  <a:spcBef>
                    <a:spcPct val="0"/>
                  </a:spcBef>
                  <a:spcAft>
                    <a:spcPts val="300"/>
                  </a:spcAft>
                  <a:buClrTx/>
                  <a:buSzTx/>
                  <a:buFontTx/>
                  <a:buNone/>
                  <a:tabLst/>
                  <a:defRPr/>
                </a:pPr>
                <a:r>
                  <a:rPr kumimoji="0" lang="en-US" altLang="ko-KR"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rPr>
                  <a:t>03</a:t>
                </a:r>
                <a:endParaRPr kumimoji="0" lang="ko-KR" altLang="en-US"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endParaRPr>
              </a:p>
            </p:txBody>
          </p:sp>
          <p:sp>
            <p:nvSpPr>
              <p:cNvPr id="119" name="TextBox 117">
                <a:extLst>
                  <a:ext uri="{FF2B5EF4-FFF2-40B4-BE49-F238E27FC236}">
                    <a16:creationId xmlns:a16="http://schemas.microsoft.com/office/drawing/2014/main" id="{3A5C64C9-38BE-EBA9-6570-D25C4C0304A1}"/>
                  </a:ext>
                </a:extLst>
              </p:cNvPr>
              <p:cNvSpPr txBox="1"/>
              <p:nvPr/>
            </p:nvSpPr>
            <p:spPr>
              <a:xfrm>
                <a:off x="2757765" y="2221161"/>
                <a:ext cx="649068" cy="203875"/>
              </a:xfrm>
              <a:prstGeom prst="rect">
                <a:avLst/>
              </a:prstGeom>
              <a:noFill/>
            </p:spPr>
            <p:txBody>
              <a:bodyPr lIns="72000" tIns="0" rIns="72000" bIns="0" anchor="ctr"/>
              <a:lstStyle>
                <a:defPPr>
                  <a:defRPr lang="ko-KR"/>
                </a:defPPr>
                <a:lvl1pPr lvl="0" algn="r">
                  <a:defRPr sz="800" b="1">
                    <a:gradFill>
                      <a:gsLst>
                        <a:gs pos="0">
                          <a:schemeClr val="bg1">
                            <a:lumMod val="50000"/>
                          </a:schemeClr>
                        </a:gs>
                        <a:gs pos="100000">
                          <a:schemeClr val="bg1">
                            <a:lumMod val="50000"/>
                          </a:schemeClr>
                        </a:gs>
                      </a:gsLst>
                      <a:lin ang="5400000" scaled="0"/>
                    </a:gradFill>
                    <a:latin typeface="Roboto Condensed Regular"/>
                  </a:defRPr>
                </a:lvl1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800" b="1" i="0" u="none" strike="noStrike" kern="1200" cap="none" spc="0" normalizeH="0" baseline="0" noProof="0" dirty="0">
                  <a:ln>
                    <a:noFill/>
                  </a:ln>
                  <a:gradFill>
                    <a:gsLst>
                      <a:gs pos="0">
                        <a:srgbClr val="EEECE1"/>
                      </a:gs>
                      <a:gs pos="100000">
                        <a:srgbClr val="EEECE1"/>
                      </a:gs>
                    </a:gsLst>
                    <a:lin ang="5400000" scaled="0"/>
                  </a:gradFill>
                  <a:effectLst/>
                  <a:uLnTx/>
                  <a:uFillTx/>
                  <a:latin typeface="Roboto Condensed Regular"/>
                  <a:cs typeface="+mn-cs"/>
                </a:endParaRPr>
              </a:p>
            </p:txBody>
          </p:sp>
          <p:sp>
            <p:nvSpPr>
              <p:cNvPr id="120" name="오른쪽 화살표 118">
                <a:extLst>
                  <a:ext uri="{FF2B5EF4-FFF2-40B4-BE49-F238E27FC236}">
                    <a16:creationId xmlns:a16="http://schemas.microsoft.com/office/drawing/2014/main" id="{0100699F-4B69-00F8-8A25-54439B076E91}"/>
                  </a:ext>
                </a:extLst>
              </p:cNvPr>
              <p:cNvSpPr/>
              <p:nvPr/>
            </p:nvSpPr>
            <p:spPr>
              <a:xfrm>
                <a:off x="3011516" y="2523075"/>
                <a:ext cx="384633" cy="289659"/>
              </a:xfrm>
              <a:prstGeom prst="rightArrow">
                <a:avLst>
                  <a:gd name="adj1" fmla="val 30865"/>
                  <a:gd name="adj2" fmla="val 48647"/>
                </a:avLst>
              </a:prstGeom>
              <a:gradFill flip="none" rotWithShape="1">
                <a:gsLst>
                  <a:gs pos="0">
                    <a:srgbClr val="EEECE1"/>
                  </a:gs>
                  <a:gs pos="100000">
                    <a:srgbClr val="EEECE1">
                      <a:alpha val="0"/>
                    </a:srgbClr>
                  </a:gs>
                  <a:gs pos="50000">
                    <a:srgbClr val="EEECE1"/>
                  </a:gs>
                </a:gsLst>
                <a:lin ang="10800000" scaled="0"/>
                <a:tileRect/>
              </a:gra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grpSp>
        <p:grpSp>
          <p:nvGrpSpPr>
            <p:cNvPr id="121" name="그룹 54">
              <a:extLst>
                <a:ext uri="{FF2B5EF4-FFF2-40B4-BE49-F238E27FC236}">
                  <a16:creationId xmlns:a16="http://schemas.microsoft.com/office/drawing/2014/main" id="{5CE731D4-1A99-C48E-EA6C-798634F6AE97}"/>
                </a:ext>
              </a:extLst>
            </p:cNvPr>
            <p:cNvGrpSpPr>
              <a:grpSpLocks/>
            </p:cNvGrpSpPr>
            <p:nvPr/>
          </p:nvGrpSpPr>
          <p:grpSpPr bwMode="auto">
            <a:xfrm>
              <a:off x="4642882" y="1846261"/>
              <a:ext cx="2306634" cy="877212"/>
              <a:chOff x="4916381" y="3739878"/>
              <a:chExt cx="1600156" cy="624280"/>
            </a:xfrm>
          </p:grpSpPr>
          <p:sp>
            <p:nvSpPr>
              <p:cNvPr id="122" name="TextBox 111">
                <a:extLst>
                  <a:ext uri="{FF2B5EF4-FFF2-40B4-BE49-F238E27FC236}">
                    <a16:creationId xmlns:a16="http://schemas.microsoft.com/office/drawing/2014/main" id="{435A60FE-4DDA-3D52-AA4E-D1A7DFB0FB90}"/>
                  </a:ext>
                </a:extLst>
              </p:cNvPr>
              <p:cNvSpPr txBox="1">
                <a:spLocks noChangeArrowheads="1"/>
              </p:cNvSpPr>
              <p:nvPr/>
            </p:nvSpPr>
            <p:spPr bwMode="auto">
              <a:xfrm>
                <a:off x="4991524" y="3739878"/>
                <a:ext cx="1136479" cy="205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ClrTx/>
                  <a:buFontTx/>
                  <a:buNone/>
                </a:pPr>
                <a:r>
                  <a:rPr lang="en-US" altLang="ko-KR" sz="1800" b="1" kern="1200" dirty="0" err="1">
                    <a:solidFill>
                      <a:srgbClr val="1F497D"/>
                    </a:solidFill>
                    <a:latin typeface="Segoe UI" panose="020B0502040204020203" pitchFamily="34" charset="0"/>
                    <a:cs typeface="Segoe UI" panose="020B0502040204020203" pitchFamily="34" charset="0"/>
                  </a:rPr>
                  <a:t>Avaliação</a:t>
                </a:r>
                <a:r>
                  <a:rPr lang="en-US" altLang="ko-KR" sz="1800" b="1" kern="1200" dirty="0">
                    <a:solidFill>
                      <a:srgbClr val="1F497D"/>
                    </a:solidFill>
                    <a:latin typeface="Segoe UI" panose="020B0502040204020203" pitchFamily="34" charset="0"/>
                    <a:cs typeface="Segoe UI" panose="020B0502040204020203" pitchFamily="34" charset="0"/>
                  </a:rPr>
                  <a:t> quantitative / </a:t>
                </a:r>
                <a:r>
                  <a:rPr lang="en-US" altLang="ko-KR" sz="1800" b="1" kern="1200" dirty="0" err="1">
                    <a:solidFill>
                      <a:srgbClr val="1F497D"/>
                    </a:solidFill>
                    <a:latin typeface="Segoe UI" panose="020B0502040204020203" pitchFamily="34" charset="0"/>
                    <a:cs typeface="Segoe UI" panose="020B0502040204020203" pitchFamily="34" charset="0"/>
                  </a:rPr>
                  <a:t>qualitativa</a:t>
                </a:r>
                <a:r>
                  <a:rPr lang="en-US" altLang="ko-KR" sz="1800" b="1" kern="1200" dirty="0">
                    <a:solidFill>
                      <a:srgbClr val="1F497D"/>
                    </a:solidFill>
                    <a:latin typeface="Segoe UI" panose="020B0502040204020203" pitchFamily="34" charset="0"/>
                    <a:cs typeface="Segoe UI" panose="020B0502040204020203" pitchFamily="34" charset="0"/>
                  </a:rPr>
                  <a:t> (modelagem de energia)</a:t>
                </a:r>
                <a:endParaRPr lang="ko-KR" altLang="en-US" sz="1800" b="1" kern="1200" dirty="0">
                  <a:solidFill>
                    <a:srgbClr val="1F497D"/>
                  </a:solidFill>
                  <a:latin typeface="Segoe UI" panose="020B0502040204020203" pitchFamily="34" charset="0"/>
                  <a:cs typeface="Segoe UI" panose="020B0502040204020203" pitchFamily="34" charset="0"/>
                </a:endParaRPr>
              </a:p>
            </p:txBody>
          </p:sp>
          <p:sp>
            <p:nvSpPr>
              <p:cNvPr id="123" name="TextBox 112">
                <a:extLst>
                  <a:ext uri="{FF2B5EF4-FFF2-40B4-BE49-F238E27FC236}">
                    <a16:creationId xmlns:a16="http://schemas.microsoft.com/office/drawing/2014/main" id="{656E8C1C-2817-2C6E-AD73-BD80020911A0}"/>
                  </a:ext>
                </a:extLst>
              </p:cNvPr>
              <p:cNvSpPr txBox="1"/>
              <p:nvPr/>
            </p:nvSpPr>
            <p:spPr>
              <a:xfrm>
                <a:off x="4916381" y="3974390"/>
                <a:ext cx="1600156" cy="389768"/>
              </a:xfrm>
              <a:prstGeom prst="rect">
                <a:avLst/>
              </a:prstGeom>
              <a:noFill/>
            </p:spPr>
            <p:txBody>
              <a:bodyPr lIns="0" tIns="0" rIns="0" bIns="0"/>
              <a:lstStyle/>
              <a:p>
                <a:pPr eaLnBrk="0" fontAlgn="base" hangingPunct="0">
                  <a:spcBef>
                    <a:spcPct val="0"/>
                  </a:spcBef>
                  <a:spcAft>
                    <a:spcPct val="0"/>
                  </a:spcAft>
                  <a:buClr>
                    <a:srgbClr val="EEECE1"/>
                  </a:buClr>
                  <a:buFontTx/>
                  <a:buNone/>
                  <a:defRPr/>
                </a:pPr>
                <a:endParaRPr lang="pt-BR" altLang="ko-KR" sz="700" kern="1200" dirty="0">
                  <a:gradFill>
                    <a:gsLst>
                      <a:gs pos="0">
                        <a:prstClr val="black">
                          <a:alpha val="50000"/>
                        </a:prstClr>
                      </a:gs>
                      <a:gs pos="100000">
                        <a:prstClr val="black">
                          <a:alpha val="50000"/>
                        </a:prstClr>
                      </a:gs>
                    </a:gsLst>
                    <a:lin ang="5400000" scaled="0"/>
                  </a:gradFill>
                  <a:latin typeface="Segoe UI" panose="020B0502040204020203" pitchFamily="34" charset="0"/>
                  <a:ea typeface="Roboto Light" pitchFamily="2" charset="0"/>
                  <a:cs typeface="Segoe UI" panose="020B0502040204020203" pitchFamily="34" charset="0"/>
                </a:endParaRPr>
              </a:p>
            </p:txBody>
          </p:sp>
        </p:grpSp>
        <p:grpSp>
          <p:nvGrpSpPr>
            <p:cNvPr id="124" name="그룹 120">
              <a:extLst>
                <a:ext uri="{FF2B5EF4-FFF2-40B4-BE49-F238E27FC236}">
                  <a16:creationId xmlns:a16="http://schemas.microsoft.com/office/drawing/2014/main" id="{952E0A02-5545-2F6C-911A-B510F380208E}"/>
                </a:ext>
              </a:extLst>
            </p:cNvPr>
            <p:cNvGrpSpPr>
              <a:grpSpLocks/>
            </p:cNvGrpSpPr>
            <p:nvPr/>
          </p:nvGrpSpPr>
          <p:grpSpPr bwMode="auto">
            <a:xfrm>
              <a:off x="6881258" y="3345786"/>
              <a:ext cx="1293813" cy="2044700"/>
              <a:chOff x="2700336" y="1986091"/>
              <a:chExt cx="1089794" cy="1434927"/>
            </a:xfrm>
          </p:grpSpPr>
          <p:sp>
            <p:nvSpPr>
              <p:cNvPr id="125" name="직사각형 57">
                <a:extLst>
                  <a:ext uri="{FF2B5EF4-FFF2-40B4-BE49-F238E27FC236}">
                    <a16:creationId xmlns:a16="http://schemas.microsoft.com/office/drawing/2014/main" id="{8D0CC301-D509-B244-CC1E-7F63621D5AD0}"/>
                  </a:ext>
                </a:extLst>
              </p:cNvPr>
              <p:cNvSpPr/>
              <p:nvPr/>
            </p:nvSpPr>
            <p:spPr>
              <a:xfrm>
                <a:off x="2700336" y="2059620"/>
                <a:ext cx="1089794" cy="1361398"/>
              </a:xfrm>
              <a:custGeom>
                <a:avLst/>
                <a:gdLst/>
                <a:ahLst/>
                <a:cxnLst/>
                <a:rect l="l" t="t" r="r" b="b"/>
                <a:pathLst>
                  <a:path w="1089792" h="1361818">
                    <a:moveTo>
                      <a:pt x="362965" y="0"/>
                    </a:moveTo>
                    <a:cubicBezTo>
                      <a:pt x="392540" y="0"/>
                      <a:pt x="420323" y="11647"/>
                      <a:pt x="440935" y="32254"/>
                    </a:cubicBezTo>
                    <a:lnTo>
                      <a:pt x="1020433" y="611571"/>
                    </a:lnTo>
                    <a:lnTo>
                      <a:pt x="1089792" y="611571"/>
                    </a:lnTo>
                    <a:lnTo>
                      <a:pt x="1089792" y="680909"/>
                    </a:lnTo>
                    <a:lnTo>
                      <a:pt x="1089792" y="683571"/>
                    </a:lnTo>
                    <a:lnTo>
                      <a:pt x="1087129" y="683571"/>
                    </a:lnTo>
                    <a:cubicBezTo>
                      <a:pt x="440935" y="1329565"/>
                      <a:pt x="440935" y="1329565"/>
                      <a:pt x="440935" y="1329565"/>
                    </a:cubicBezTo>
                    <a:cubicBezTo>
                      <a:pt x="420323" y="1350171"/>
                      <a:pt x="392540" y="1361818"/>
                      <a:pt x="362965" y="1361818"/>
                    </a:cubicBezTo>
                    <a:cubicBezTo>
                      <a:pt x="334286" y="1361818"/>
                      <a:pt x="305608" y="1350171"/>
                      <a:pt x="284995" y="1329565"/>
                    </a:cubicBezTo>
                    <a:cubicBezTo>
                      <a:pt x="53210" y="1097851"/>
                      <a:pt x="9934" y="1054589"/>
                      <a:pt x="1855" y="1046512"/>
                    </a:cubicBezTo>
                    <a:lnTo>
                      <a:pt x="0" y="1046512"/>
                    </a:lnTo>
                    <a:lnTo>
                      <a:pt x="0" y="1044658"/>
                    </a:lnTo>
                    <a:lnTo>
                      <a:pt x="0" y="974512"/>
                    </a:lnTo>
                    <a:lnTo>
                      <a:pt x="70167" y="974512"/>
                    </a:lnTo>
                    <a:cubicBezTo>
                      <a:pt x="317258" y="727498"/>
                      <a:pt x="317258" y="727498"/>
                      <a:pt x="317258" y="727498"/>
                    </a:cubicBezTo>
                    <a:cubicBezTo>
                      <a:pt x="555650" y="727498"/>
                      <a:pt x="555650" y="727498"/>
                      <a:pt x="555650" y="727498"/>
                    </a:cubicBezTo>
                    <a:cubicBezTo>
                      <a:pt x="555650" y="818883"/>
                      <a:pt x="555650" y="818883"/>
                      <a:pt x="555650" y="818883"/>
                    </a:cubicBezTo>
                    <a:cubicBezTo>
                      <a:pt x="692771" y="680909"/>
                      <a:pt x="692771" y="680909"/>
                      <a:pt x="692771" y="680909"/>
                    </a:cubicBezTo>
                    <a:cubicBezTo>
                      <a:pt x="555650" y="543831"/>
                      <a:pt x="555650" y="543831"/>
                      <a:pt x="555650" y="543831"/>
                    </a:cubicBezTo>
                    <a:cubicBezTo>
                      <a:pt x="555650" y="635217"/>
                      <a:pt x="555650" y="635217"/>
                      <a:pt x="555650" y="635217"/>
                    </a:cubicBezTo>
                    <a:cubicBezTo>
                      <a:pt x="362965" y="635217"/>
                      <a:pt x="362965" y="635217"/>
                      <a:pt x="362965" y="635217"/>
                    </a:cubicBezTo>
                    <a:cubicBezTo>
                      <a:pt x="333390" y="635217"/>
                      <a:pt x="305608" y="623569"/>
                      <a:pt x="284995" y="602963"/>
                    </a:cubicBezTo>
                    <a:cubicBezTo>
                      <a:pt x="56114" y="374153"/>
                      <a:pt x="11049" y="329101"/>
                      <a:pt x="2175" y="320231"/>
                    </a:cubicBezTo>
                    <a:lnTo>
                      <a:pt x="0" y="320231"/>
                    </a:lnTo>
                    <a:lnTo>
                      <a:pt x="0" y="318056"/>
                    </a:lnTo>
                    <a:lnTo>
                      <a:pt x="0" y="248231"/>
                    </a:lnTo>
                    <a:lnTo>
                      <a:pt x="69847" y="248231"/>
                    </a:lnTo>
                    <a:cubicBezTo>
                      <a:pt x="284995" y="33149"/>
                      <a:pt x="284995" y="33149"/>
                      <a:pt x="284995" y="33149"/>
                    </a:cubicBezTo>
                    <a:cubicBezTo>
                      <a:pt x="305608" y="11647"/>
                      <a:pt x="334286" y="0"/>
                      <a:pt x="362965" y="0"/>
                    </a:cubicBezTo>
                    <a:close/>
                  </a:path>
                </a:pathLst>
              </a:custGeom>
              <a:pattFill prst="narVert">
                <a:fgClr>
                  <a:srgbClr val="EEECE1">
                    <a:lumMod val="75000"/>
                  </a:srgbClr>
                </a:fgClr>
                <a:bgClr>
                  <a:srgbClr val="EEECE1"/>
                </a:bgClr>
              </a:pattFill>
              <a:ln w="3175" cap="flat" cmpd="sng" algn="ctr">
                <a:noFill/>
                <a:prstDash val="soli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26" name="Freeform 5">
                <a:extLst>
                  <a:ext uri="{FF2B5EF4-FFF2-40B4-BE49-F238E27FC236}">
                    <a16:creationId xmlns:a16="http://schemas.microsoft.com/office/drawing/2014/main" id="{24FC106D-0DB4-0859-3754-09C1A517AA6B}"/>
                  </a:ext>
                </a:extLst>
              </p:cNvPr>
              <p:cNvSpPr>
                <a:spLocks/>
              </p:cNvSpPr>
              <p:nvPr/>
            </p:nvSpPr>
            <p:spPr bwMode="auto">
              <a:xfrm>
                <a:off x="2700336" y="1986091"/>
                <a:ext cx="1089794" cy="1361398"/>
              </a:xfrm>
              <a:custGeom>
                <a:avLst/>
                <a:gdLst>
                  <a:gd name="T0" fmla="*/ 1216 w 1216"/>
                  <a:gd name="T1" fmla="*/ 760 h 1520"/>
                  <a:gd name="T2" fmla="*/ 492 w 1216"/>
                  <a:gd name="T3" fmla="*/ 1484 h 1520"/>
                  <a:gd name="T4" fmla="*/ 405 w 1216"/>
                  <a:gd name="T5" fmla="*/ 1520 h 1520"/>
                  <a:gd name="T6" fmla="*/ 318 w 1216"/>
                  <a:gd name="T7" fmla="*/ 1484 h 1520"/>
                  <a:gd name="T8" fmla="*/ 0 w 1216"/>
                  <a:gd name="T9" fmla="*/ 1166 h 1520"/>
                  <a:gd name="T10" fmla="*/ 354 w 1216"/>
                  <a:gd name="T11" fmla="*/ 812 h 1520"/>
                  <a:gd name="T12" fmla="*/ 620 w 1216"/>
                  <a:gd name="T13" fmla="*/ 812 h 1520"/>
                  <a:gd name="T14" fmla="*/ 620 w 1216"/>
                  <a:gd name="T15" fmla="*/ 914 h 1520"/>
                  <a:gd name="T16" fmla="*/ 773 w 1216"/>
                  <a:gd name="T17" fmla="*/ 760 h 1520"/>
                  <a:gd name="T18" fmla="*/ 620 w 1216"/>
                  <a:gd name="T19" fmla="*/ 607 h 1520"/>
                  <a:gd name="T20" fmla="*/ 620 w 1216"/>
                  <a:gd name="T21" fmla="*/ 709 h 1520"/>
                  <a:gd name="T22" fmla="*/ 405 w 1216"/>
                  <a:gd name="T23" fmla="*/ 709 h 1520"/>
                  <a:gd name="T24" fmla="*/ 318 w 1216"/>
                  <a:gd name="T25" fmla="*/ 673 h 1520"/>
                  <a:gd name="T26" fmla="*/ 0 w 1216"/>
                  <a:gd name="T27" fmla="*/ 355 h 1520"/>
                  <a:gd name="T28" fmla="*/ 318 w 1216"/>
                  <a:gd name="T29" fmla="*/ 37 h 1520"/>
                  <a:gd name="T30" fmla="*/ 405 w 1216"/>
                  <a:gd name="T31" fmla="*/ 0 h 1520"/>
                  <a:gd name="T32" fmla="*/ 492 w 1216"/>
                  <a:gd name="T33" fmla="*/ 36 h 1520"/>
                  <a:gd name="T34" fmla="*/ 1216 w 1216"/>
                  <a:gd name="T35" fmla="*/ 760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6" h="1520">
                    <a:moveTo>
                      <a:pt x="1216" y="760"/>
                    </a:moveTo>
                    <a:cubicBezTo>
                      <a:pt x="492" y="1484"/>
                      <a:pt x="492" y="1484"/>
                      <a:pt x="492" y="1484"/>
                    </a:cubicBezTo>
                    <a:cubicBezTo>
                      <a:pt x="469" y="1507"/>
                      <a:pt x="438" y="1520"/>
                      <a:pt x="405" y="1520"/>
                    </a:cubicBezTo>
                    <a:cubicBezTo>
                      <a:pt x="373" y="1520"/>
                      <a:pt x="341" y="1507"/>
                      <a:pt x="318" y="1484"/>
                    </a:cubicBezTo>
                    <a:cubicBezTo>
                      <a:pt x="0" y="1166"/>
                      <a:pt x="0" y="1166"/>
                      <a:pt x="0" y="1166"/>
                    </a:cubicBezTo>
                    <a:cubicBezTo>
                      <a:pt x="354" y="812"/>
                      <a:pt x="354" y="812"/>
                      <a:pt x="354" y="812"/>
                    </a:cubicBezTo>
                    <a:cubicBezTo>
                      <a:pt x="620" y="812"/>
                      <a:pt x="620" y="812"/>
                      <a:pt x="620" y="812"/>
                    </a:cubicBezTo>
                    <a:cubicBezTo>
                      <a:pt x="620" y="914"/>
                      <a:pt x="620" y="914"/>
                      <a:pt x="620" y="914"/>
                    </a:cubicBezTo>
                    <a:cubicBezTo>
                      <a:pt x="773" y="760"/>
                      <a:pt x="773" y="760"/>
                      <a:pt x="773" y="760"/>
                    </a:cubicBezTo>
                    <a:cubicBezTo>
                      <a:pt x="620" y="607"/>
                      <a:pt x="620" y="607"/>
                      <a:pt x="620" y="607"/>
                    </a:cubicBezTo>
                    <a:cubicBezTo>
                      <a:pt x="620" y="709"/>
                      <a:pt x="620" y="709"/>
                      <a:pt x="620" y="709"/>
                    </a:cubicBezTo>
                    <a:cubicBezTo>
                      <a:pt x="405" y="709"/>
                      <a:pt x="405" y="709"/>
                      <a:pt x="405" y="709"/>
                    </a:cubicBezTo>
                    <a:cubicBezTo>
                      <a:pt x="372" y="709"/>
                      <a:pt x="341" y="696"/>
                      <a:pt x="318" y="673"/>
                    </a:cubicBezTo>
                    <a:cubicBezTo>
                      <a:pt x="0" y="355"/>
                      <a:pt x="0" y="355"/>
                      <a:pt x="0" y="355"/>
                    </a:cubicBezTo>
                    <a:cubicBezTo>
                      <a:pt x="318" y="37"/>
                      <a:pt x="318" y="37"/>
                      <a:pt x="318" y="37"/>
                    </a:cubicBezTo>
                    <a:cubicBezTo>
                      <a:pt x="341" y="13"/>
                      <a:pt x="373" y="0"/>
                      <a:pt x="405" y="0"/>
                    </a:cubicBezTo>
                    <a:cubicBezTo>
                      <a:pt x="438" y="0"/>
                      <a:pt x="469" y="13"/>
                      <a:pt x="492" y="36"/>
                    </a:cubicBezTo>
                    <a:lnTo>
                      <a:pt x="1216" y="760"/>
                    </a:lnTo>
                    <a:close/>
                  </a:path>
                </a:pathLst>
              </a:custGeom>
              <a:solidFill>
                <a:srgbClr val="9BBB59">
                  <a:lumMod val="75000"/>
                </a:srgbClr>
              </a:solidFill>
              <a:ln w="3175">
                <a:no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27" name="직사각형 126">
                <a:extLst>
                  <a:ext uri="{FF2B5EF4-FFF2-40B4-BE49-F238E27FC236}">
                    <a16:creationId xmlns:a16="http://schemas.microsoft.com/office/drawing/2014/main" id="{F0D31E01-4B7D-CC42-9852-BA5987936828}"/>
                  </a:ext>
                </a:extLst>
              </p:cNvPr>
              <p:cNvSpPr/>
              <p:nvPr/>
            </p:nvSpPr>
            <p:spPr>
              <a:xfrm>
                <a:off x="3343968" y="2475366"/>
                <a:ext cx="384746" cy="384746"/>
              </a:xfrm>
              <a:prstGeom prst="rect">
                <a:avLst/>
              </a:prstGeom>
              <a:noFill/>
              <a:ln w="3175" cap="flat" cmpd="sng" algn="ctr">
                <a:noFill/>
                <a:prstDash val="solid"/>
              </a:ln>
              <a:effectLst/>
            </p:spPr>
            <p:txBody>
              <a:bodyPr lIns="0" tIns="0" rIns="0" bIns="0" anchor="ctr"/>
              <a:lstStyle/>
              <a:p>
                <a:pPr marL="0" marR="0" lvl="0" indent="0" algn="ctr" defTabSz="914400" eaLnBrk="0" fontAlgn="base" latinLnBrk="0" hangingPunct="0">
                  <a:lnSpc>
                    <a:spcPct val="100000"/>
                  </a:lnSpc>
                  <a:spcBef>
                    <a:spcPct val="0"/>
                  </a:spcBef>
                  <a:spcAft>
                    <a:spcPts val="300"/>
                  </a:spcAft>
                  <a:buClrTx/>
                  <a:buSzTx/>
                  <a:buFontTx/>
                  <a:buNone/>
                  <a:tabLst/>
                  <a:defRPr/>
                </a:pPr>
                <a:r>
                  <a:rPr kumimoji="0" lang="en-US" altLang="ko-KR"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rPr>
                  <a:t>04</a:t>
                </a:r>
                <a:endParaRPr kumimoji="0" lang="ko-KR" altLang="en-US"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endParaRPr>
              </a:p>
            </p:txBody>
          </p:sp>
          <p:sp>
            <p:nvSpPr>
              <p:cNvPr id="128" name="TextBox 127">
                <a:extLst>
                  <a:ext uri="{FF2B5EF4-FFF2-40B4-BE49-F238E27FC236}">
                    <a16:creationId xmlns:a16="http://schemas.microsoft.com/office/drawing/2014/main" id="{C7F766DD-BAD4-7175-A104-2F80BD4CD257}"/>
                  </a:ext>
                </a:extLst>
              </p:cNvPr>
              <p:cNvSpPr txBox="1"/>
              <p:nvPr/>
            </p:nvSpPr>
            <p:spPr>
              <a:xfrm>
                <a:off x="2757835" y="2221161"/>
                <a:ext cx="648527" cy="203875"/>
              </a:xfrm>
              <a:prstGeom prst="rect">
                <a:avLst/>
              </a:prstGeom>
              <a:noFill/>
            </p:spPr>
            <p:txBody>
              <a:bodyPr lIns="72000" tIns="0" rIns="72000" bIns="0" anchor="ctr"/>
              <a:lstStyle>
                <a:defPPr>
                  <a:defRPr lang="ko-KR"/>
                </a:defPPr>
                <a:lvl1pPr lvl="0" algn="r">
                  <a:defRPr sz="800" b="1">
                    <a:gradFill>
                      <a:gsLst>
                        <a:gs pos="0">
                          <a:schemeClr val="bg1">
                            <a:lumMod val="50000"/>
                          </a:schemeClr>
                        </a:gs>
                        <a:gs pos="100000">
                          <a:schemeClr val="bg1">
                            <a:lumMod val="50000"/>
                          </a:schemeClr>
                        </a:gs>
                      </a:gsLst>
                      <a:lin ang="5400000" scaled="0"/>
                    </a:gradFill>
                    <a:latin typeface="Roboto Condensed Regular"/>
                  </a:defRPr>
                </a:lvl1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800" b="1" i="0" u="none" strike="noStrike" kern="1200" cap="none" spc="0" normalizeH="0" baseline="0" noProof="0" dirty="0">
                  <a:ln>
                    <a:noFill/>
                  </a:ln>
                  <a:gradFill>
                    <a:gsLst>
                      <a:gs pos="0">
                        <a:srgbClr val="EEECE1"/>
                      </a:gs>
                      <a:gs pos="100000">
                        <a:srgbClr val="EEECE1"/>
                      </a:gs>
                    </a:gsLst>
                    <a:lin ang="5400000" scaled="0"/>
                  </a:gradFill>
                  <a:effectLst/>
                  <a:uLnTx/>
                  <a:uFillTx/>
                  <a:latin typeface="Roboto Condensed Regular"/>
                  <a:cs typeface="+mn-cs"/>
                </a:endParaRPr>
              </a:p>
            </p:txBody>
          </p:sp>
          <p:sp>
            <p:nvSpPr>
              <p:cNvPr id="129" name="오른쪽 화살표 128">
                <a:extLst>
                  <a:ext uri="{FF2B5EF4-FFF2-40B4-BE49-F238E27FC236}">
                    <a16:creationId xmlns:a16="http://schemas.microsoft.com/office/drawing/2014/main" id="{27A7536C-EB6D-7EE1-DE73-1451BA212832}"/>
                  </a:ext>
                </a:extLst>
              </p:cNvPr>
              <p:cNvSpPr/>
              <p:nvPr/>
            </p:nvSpPr>
            <p:spPr>
              <a:xfrm>
                <a:off x="3011897" y="2523075"/>
                <a:ext cx="385105" cy="289659"/>
              </a:xfrm>
              <a:prstGeom prst="rightArrow">
                <a:avLst>
                  <a:gd name="adj1" fmla="val 30865"/>
                  <a:gd name="adj2" fmla="val 48647"/>
                </a:avLst>
              </a:prstGeom>
              <a:gradFill flip="none" rotWithShape="1">
                <a:gsLst>
                  <a:gs pos="0">
                    <a:srgbClr val="EEECE1"/>
                  </a:gs>
                  <a:gs pos="100000">
                    <a:srgbClr val="EEECE1">
                      <a:alpha val="0"/>
                    </a:srgbClr>
                  </a:gs>
                  <a:gs pos="50000">
                    <a:srgbClr val="EEECE1"/>
                  </a:gs>
                </a:gsLst>
                <a:lin ang="10800000" scaled="0"/>
                <a:tileRect/>
              </a:gra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grpSp>
        <p:grpSp>
          <p:nvGrpSpPr>
            <p:cNvPr id="130" name="그룹 58">
              <a:extLst>
                <a:ext uri="{FF2B5EF4-FFF2-40B4-BE49-F238E27FC236}">
                  <a16:creationId xmlns:a16="http://schemas.microsoft.com/office/drawing/2014/main" id="{567664B7-12C1-C2F6-8D29-7FBA91617562}"/>
                </a:ext>
              </a:extLst>
            </p:cNvPr>
            <p:cNvGrpSpPr>
              <a:grpSpLocks/>
            </p:cNvGrpSpPr>
            <p:nvPr/>
          </p:nvGrpSpPr>
          <p:grpSpPr bwMode="auto">
            <a:xfrm>
              <a:off x="6462157" y="2150400"/>
              <a:ext cx="1950690" cy="605675"/>
              <a:chOff x="5856695" y="1006169"/>
              <a:chExt cx="1352955" cy="480237"/>
            </a:xfrm>
          </p:grpSpPr>
          <p:sp>
            <p:nvSpPr>
              <p:cNvPr id="131" name="TextBox 121">
                <a:extLst>
                  <a:ext uri="{FF2B5EF4-FFF2-40B4-BE49-F238E27FC236}">
                    <a16:creationId xmlns:a16="http://schemas.microsoft.com/office/drawing/2014/main" id="{60B357EA-731E-822C-DEEE-11D2C0B917B1}"/>
                  </a:ext>
                </a:extLst>
              </p:cNvPr>
              <p:cNvSpPr txBox="1"/>
              <p:nvPr/>
            </p:nvSpPr>
            <p:spPr>
              <a:xfrm>
                <a:off x="5856695" y="1006169"/>
                <a:ext cx="1265112" cy="193843"/>
              </a:xfrm>
              <a:prstGeom prst="rect">
                <a:avLst/>
              </a:prstGeom>
              <a:noFill/>
            </p:spPr>
            <p:txBody>
              <a:bodyPr lIns="0" tIns="0" rIns="0" bIns="0"/>
              <a:lstStyle/>
              <a:p>
                <a:pPr algn="ctr" eaLnBrk="0" fontAlgn="base" hangingPunct="0">
                  <a:spcBef>
                    <a:spcPct val="0"/>
                  </a:spcBef>
                  <a:spcAft>
                    <a:spcPct val="0"/>
                  </a:spcAft>
                  <a:buClrTx/>
                  <a:buFontTx/>
                  <a:buNone/>
                  <a:defRPr/>
                </a:pPr>
                <a:r>
                  <a:rPr lang="en-US" altLang="ko-KR" sz="1800" b="1" kern="1200" dirty="0">
                    <a:solidFill>
                      <a:srgbClr val="9BBB59">
                        <a:lumMod val="50000"/>
                      </a:srgbClr>
                    </a:solidFill>
                    <a:latin typeface="Segoe UI" panose="020B0502040204020203" pitchFamily="34" charset="0"/>
                    <a:ea typeface="MS PGothic" panose="020B0600070205080204" pitchFamily="34" charset="-128"/>
                    <a:cs typeface="Segoe UI" panose="020B0502040204020203" pitchFamily="34" charset="0"/>
                  </a:rPr>
                  <a:t>Análise de resultados (envolvimento das partes interessadas)</a:t>
                </a:r>
                <a:endParaRPr lang="ko-KR" altLang="en-US" sz="1800" b="1" kern="1200" dirty="0">
                  <a:solidFill>
                    <a:srgbClr val="9BBB59">
                      <a:lumMod val="50000"/>
                    </a:srgbClr>
                  </a:solidFill>
                  <a:latin typeface="Segoe UI" panose="020B0502040204020203" pitchFamily="34" charset="0"/>
                  <a:cs typeface="Segoe UI" panose="020B0502040204020203" pitchFamily="34" charset="0"/>
                </a:endParaRPr>
              </a:p>
            </p:txBody>
          </p:sp>
          <p:sp>
            <p:nvSpPr>
              <p:cNvPr id="132" name="TextBox 122">
                <a:extLst>
                  <a:ext uri="{FF2B5EF4-FFF2-40B4-BE49-F238E27FC236}">
                    <a16:creationId xmlns:a16="http://schemas.microsoft.com/office/drawing/2014/main" id="{9C731A8D-7D93-A6E1-707E-3F5F232BBBEA}"/>
                  </a:ext>
                </a:extLst>
              </p:cNvPr>
              <p:cNvSpPr txBox="1"/>
              <p:nvPr/>
            </p:nvSpPr>
            <p:spPr>
              <a:xfrm>
                <a:off x="5944539" y="1096202"/>
                <a:ext cx="1265111" cy="390204"/>
              </a:xfrm>
              <a:prstGeom prst="rect">
                <a:avLst/>
              </a:prstGeom>
              <a:noFill/>
            </p:spPr>
            <p:txBody>
              <a:bodyPr lIns="0" tIns="0" rIns="0" bIns="0" anchor="b"/>
              <a:lstStyle/>
              <a:p>
                <a:pPr eaLnBrk="0" fontAlgn="base" hangingPunct="0">
                  <a:spcBef>
                    <a:spcPct val="0"/>
                  </a:spcBef>
                  <a:spcAft>
                    <a:spcPct val="0"/>
                  </a:spcAft>
                  <a:buClr>
                    <a:srgbClr val="EEECE1"/>
                  </a:buClr>
                  <a:buFontTx/>
                  <a:buNone/>
                  <a:defRPr/>
                </a:pPr>
                <a:endParaRPr lang="pt-BR" altLang="ko-KR" sz="700" kern="1200" dirty="0">
                  <a:solidFill>
                    <a:srgbClr val="9BBB59">
                      <a:lumMod val="50000"/>
                    </a:srgbClr>
                  </a:solidFill>
                  <a:latin typeface="Segoe UI" panose="020B0502040204020203" pitchFamily="34" charset="0"/>
                  <a:ea typeface="Roboto Light" pitchFamily="2" charset="0"/>
                  <a:cs typeface="Segoe UI" panose="020B0502040204020203" pitchFamily="34" charset="0"/>
                </a:endParaRPr>
              </a:p>
            </p:txBody>
          </p:sp>
        </p:grpSp>
        <p:grpSp>
          <p:nvGrpSpPr>
            <p:cNvPr id="133" name="그룹 130">
              <a:extLst>
                <a:ext uri="{FF2B5EF4-FFF2-40B4-BE49-F238E27FC236}">
                  <a16:creationId xmlns:a16="http://schemas.microsoft.com/office/drawing/2014/main" id="{591E0B96-1483-076C-512A-279C000832A0}"/>
                </a:ext>
              </a:extLst>
            </p:cNvPr>
            <p:cNvGrpSpPr>
              <a:grpSpLocks/>
            </p:cNvGrpSpPr>
            <p:nvPr/>
          </p:nvGrpSpPr>
          <p:grpSpPr bwMode="auto">
            <a:xfrm>
              <a:off x="8559246" y="3269586"/>
              <a:ext cx="1293812" cy="2044700"/>
              <a:chOff x="2700337" y="1986091"/>
              <a:chExt cx="1089793" cy="1434927"/>
            </a:xfrm>
          </p:grpSpPr>
          <p:sp>
            <p:nvSpPr>
              <p:cNvPr id="134" name="직사각형 57">
                <a:extLst>
                  <a:ext uri="{FF2B5EF4-FFF2-40B4-BE49-F238E27FC236}">
                    <a16:creationId xmlns:a16="http://schemas.microsoft.com/office/drawing/2014/main" id="{C66959FA-3179-A25F-8B0F-9F386EB5C61E}"/>
                  </a:ext>
                </a:extLst>
              </p:cNvPr>
              <p:cNvSpPr/>
              <p:nvPr/>
            </p:nvSpPr>
            <p:spPr>
              <a:xfrm>
                <a:off x="2700337" y="2059620"/>
                <a:ext cx="1089793" cy="1361398"/>
              </a:xfrm>
              <a:custGeom>
                <a:avLst/>
                <a:gdLst/>
                <a:ahLst/>
                <a:cxnLst/>
                <a:rect l="l" t="t" r="r" b="b"/>
                <a:pathLst>
                  <a:path w="1089792" h="1361818">
                    <a:moveTo>
                      <a:pt x="362965" y="0"/>
                    </a:moveTo>
                    <a:cubicBezTo>
                      <a:pt x="392540" y="0"/>
                      <a:pt x="420323" y="11647"/>
                      <a:pt x="440935" y="32254"/>
                    </a:cubicBezTo>
                    <a:lnTo>
                      <a:pt x="1020433" y="611571"/>
                    </a:lnTo>
                    <a:lnTo>
                      <a:pt x="1089792" y="611571"/>
                    </a:lnTo>
                    <a:lnTo>
                      <a:pt x="1089792" y="680909"/>
                    </a:lnTo>
                    <a:lnTo>
                      <a:pt x="1089792" y="683571"/>
                    </a:lnTo>
                    <a:lnTo>
                      <a:pt x="1087129" y="683571"/>
                    </a:lnTo>
                    <a:cubicBezTo>
                      <a:pt x="440935" y="1329565"/>
                      <a:pt x="440935" y="1329565"/>
                      <a:pt x="440935" y="1329565"/>
                    </a:cubicBezTo>
                    <a:cubicBezTo>
                      <a:pt x="420323" y="1350171"/>
                      <a:pt x="392540" y="1361818"/>
                      <a:pt x="362965" y="1361818"/>
                    </a:cubicBezTo>
                    <a:cubicBezTo>
                      <a:pt x="334286" y="1361818"/>
                      <a:pt x="305608" y="1350171"/>
                      <a:pt x="284995" y="1329565"/>
                    </a:cubicBezTo>
                    <a:cubicBezTo>
                      <a:pt x="53210" y="1097851"/>
                      <a:pt x="9934" y="1054589"/>
                      <a:pt x="1855" y="1046512"/>
                    </a:cubicBezTo>
                    <a:lnTo>
                      <a:pt x="0" y="1046512"/>
                    </a:lnTo>
                    <a:lnTo>
                      <a:pt x="0" y="1044658"/>
                    </a:lnTo>
                    <a:lnTo>
                      <a:pt x="0" y="974512"/>
                    </a:lnTo>
                    <a:lnTo>
                      <a:pt x="70167" y="974512"/>
                    </a:lnTo>
                    <a:cubicBezTo>
                      <a:pt x="317258" y="727498"/>
                      <a:pt x="317258" y="727498"/>
                      <a:pt x="317258" y="727498"/>
                    </a:cubicBezTo>
                    <a:cubicBezTo>
                      <a:pt x="555650" y="727498"/>
                      <a:pt x="555650" y="727498"/>
                      <a:pt x="555650" y="727498"/>
                    </a:cubicBezTo>
                    <a:cubicBezTo>
                      <a:pt x="555650" y="818883"/>
                      <a:pt x="555650" y="818883"/>
                      <a:pt x="555650" y="818883"/>
                    </a:cubicBezTo>
                    <a:cubicBezTo>
                      <a:pt x="692771" y="680909"/>
                      <a:pt x="692771" y="680909"/>
                      <a:pt x="692771" y="680909"/>
                    </a:cubicBezTo>
                    <a:cubicBezTo>
                      <a:pt x="555650" y="543831"/>
                      <a:pt x="555650" y="543831"/>
                      <a:pt x="555650" y="543831"/>
                    </a:cubicBezTo>
                    <a:cubicBezTo>
                      <a:pt x="555650" y="635217"/>
                      <a:pt x="555650" y="635217"/>
                      <a:pt x="555650" y="635217"/>
                    </a:cubicBezTo>
                    <a:cubicBezTo>
                      <a:pt x="362965" y="635217"/>
                      <a:pt x="362965" y="635217"/>
                      <a:pt x="362965" y="635217"/>
                    </a:cubicBezTo>
                    <a:cubicBezTo>
                      <a:pt x="333390" y="635217"/>
                      <a:pt x="305608" y="623569"/>
                      <a:pt x="284995" y="602963"/>
                    </a:cubicBezTo>
                    <a:cubicBezTo>
                      <a:pt x="56114" y="374153"/>
                      <a:pt x="11049" y="329101"/>
                      <a:pt x="2175" y="320231"/>
                    </a:cubicBezTo>
                    <a:lnTo>
                      <a:pt x="0" y="320231"/>
                    </a:lnTo>
                    <a:lnTo>
                      <a:pt x="0" y="318056"/>
                    </a:lnTo>
                    <a:lnTo>
                      <a:pt x="0" y="248231"/>
                    </a:lnTo>
                    <a:lnTo>
                      <a:pt x="69847" y="248231"/>
                    </a:lnTo>
                    <a:cubicBezTo>
                      <a:pt x="284995" y="33149"/>
                      <a:pt x="284995" y="33149"/>
                      <a:pt x="284995" y="33149"/>
                    </a:cubicBezTo>
                    <a:cubicBezTo>
                      <a:pt x="305608" y="11647"/>
                      <a:pt x="334286" y="0"/>
                      <a:pt x="362965" y="0"/>
                    </a:cubicBezTo>
                    <a:close/>
                  </a:path>
                </a:pathLst>
              </a:custGeom>
              <a:pattFill prst="narVert">
                <a:fgClr>
                  <a:srgbClr val="4F81BD">
                    <a:lumMod val="75000"/>
                  </a:srgbClr>
                </a:fgClr>
                <a:bgClr>
                  <a:srgbClr val="EEECE1"/>
                </a:bgClr>
              </a:pattFill>
              <a:ln w="3175" cap="flat" cmpd="sng" algn="ctr">
                <a:noFill/>
                <a:prstDash val="soli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35" name="Freeform 5">
                <a:extLst>
                  <a:ext uri="{FF2B5EF4-FFF2-40B4-BE49-F238E27FC236}">
                    <a16:creationId xmlns:a16="http://schemas.microsoft.com/office/drawing/2014/main" id="{5394598E-9577-CA2F-AA74-7553A83C0164}"/>
                  </a:ext>
                </a:extLst>
              </p:cNvPr>
              <p:cNvSpPr>
                <a:spLocks/>
              </p:cNvSpPr>
              <p:nvPr/>
            </p:nvSpPr>
            <p:spPr bwMode="auto">
              <a:xfrm>
                <a:off x="2700337" y="1986091"/>
                <a:ext cx="1089793" cy="1361398"/>
              </a:xfrm>
              <a:custGeom>
                <a:avLst/>
                <a:gdLst>
                  <a:gd name="T0" fmla="*/ 1216 w 1216"/>
                  <a:gd name="T1" fmla="*/ 760 h 1520"/>
                  <a:gd name="T2" fmla="*/ 492 w 1216"/>
                  <a:gd name="T3" fmla="*/ 1484 h 1520"/>
                  <a:gd name="T4" fmla="*/ 405 w 1216"/>
                  <a:gd name="T5" fmla="*/ 1520 h 1520"/>
                  <a:gd name="T6" fmla="*/ 318 w 1216"/>
                  <a:gd name="T7" fmla="*/ 1484 h 1520"/>
                  <a:gd name="T8" fmla="*/ 0 w 1216"/>
                  <a:gd name="T9" fmla="*/ 1166 h 1520"/>
                  <a:gd name="T10" fmla="*/ 354 w 1216"/>
                  <a:gd name="T11" fmla="*/ 812 h 1520"/>
                  <a:gd name="T12" fmla="*/ 620 w 1216"/>
                  <a:gd name="T13" fmla="*/ 812 h 1520"/>
                  <a:gd name="T14" fmla="*/ 620 w 1216"/>
                  <a:gd name="T15" fmla="*/ 914 h 1520"/>
                  <a:gd name="T16" fmla="*/ 773 w 1216"/>
                  <a:gd name="T17" fmla="*/ 760 h 1520"/>
                  <a:gd name="T18" fmla="*/ 620 w 1216"/>
                  <a:gd name="T19" fmla="*/ 607 h 1520"/>
                  <a:gd name="T20" fmla="*/ 620 w 1216"/>
                  <a:gd name="T21" fmla="*/ 709 h 1520"/>
                  <a:gd name="T22" fmla="*/ 405 w 1216"/>
                  <a:gd name="T23" fmla="*/ 709 h 1520"/>
                  <a:gd name="T24" fmla="*/ 318 w 1216"/>
                  <a:gd name="T25" fmla="*/ 673 h 1520"/>
                  <a:gd name="T26" fmla="*/ 0 w 1216"/>
                  <a:gd name="T27" fmla="*/ 355 h 1520"/>
                  <a:gd name="T28" fmla="*/ 318 w 1216"/>
                  <a:gd name="T29" fmla="*/ 37 h 1520"/>
                  <a:gd name="T30" fmla="*/ 405 w 1216"/>
                  <a:gd name="T31" fmla="*/ 0 h 1520"/>
                  <a:gd name="T32" fmla="*/ 492 w 1216"/>
                  <a:gd name="T33" fmla="*/ 36 h 1520"/>
                  <a:gd name="T34" fmla="*/ 1216 w 1216"/>
                  <a:gd name="T35" fmla="*/ 760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6" h="1520">
                    <a:moveTo>
                      <a:pt x="1216" y="760"/>
                    </a:moveTo>
                    <a:cubicBezTo>
                      <a:pt x="492" y="1484"/>
                      <a:pt x="492" y="1484"/>
                      <a:pt x="492" y="1484"/>
                    </a:cubicBezTo>
                    <a:cubicBezTo>
                      <a:pt x="469" y="1507"/>
                      <a:pt x="438" y="1520"/>
                      <a:pt x="405" y="1520"/>
                    </a:cubicBezTo>
                    <a:cubicBezTo>
                      <a:pt x="373" y="1520"/>
                      <a:pt x="341" y="1507"/>
                      <a:pt x="318" y="1484"/>
                    </a:cubicBezTo>
                    <a:cubicBezTo>
                      <a:pt x="0" y="1166"/>
                      <a:pt x="0" y="1166"/>
                      <a:pt x="0" y="1166"/>
                    </a:cubicBezTo>
                    <a:cubicBezTo>
                      <a:pt x="354" y="812"/>
                      <a:pt x="354" y="812"/>
                      <a:pt x="354" y="812"/>
                    </a:cubicBezTo>
                    <a:cubicBezTo>
                      <a:pt x="620" y="812"/>
                      <a:pt x="620" y="812"/>
                      <a:pt x="620" y="812"/>
                    </a:cubicBezTo>
                    <a:cubicBezTo>
                      <a:pt x="620" y="914"/>
                      <a:pt x="620" y="914"/>
                      <a:pt x="620" y="914"/>
                    </a:cubicBezTo>
                    <a:cubicBezTo>
                      <a:pt x="773" y="760"/>
                      <a:pt x="773" y="760"/>
                      <a:pt x="773" y="760"/>
                    </a:cubicBezTo>
                    <a:cubicBezTo>
                      <a:pt x="620" y="607"/>
                      <a:pt x="620" y="607"/>
                      <a:pt x="620" y="607"/>
                    </a:cubicBezTo>
                    <a:cubicBezTo>
                      <a:pt x="620" y="709"/>
                      <a:pt x="620" y="709"/>
                      <a:pt x="620" y="709"/>
                    </a:cubicBezTo>
                    <a:cubicBezTo>
                      <a:pt x="405" y="709"/>
                      <a:pt x="405" y="709"/>
                      <a:pt x="405" y="709"/>
                    </a:cubicBezTo>
                    <a:cubicBezTo>
                      <a:pt x="372" y="709"/>
                      <a:pt x="341" y="696"/>
                      <a:pt x="318" y="673"/>
                    </a:cubicBezTo>
                    <a:cubicBezTo>
                      <a:pt x="0" y="355"/>
                      <a:pt x="0" y="355"/>
                      <a:pt x="0" y="355"/>
                    </a:cubicBezTo>
                    <a:cubicBezTo>
                      <a:pt x="318" y="37"/>
                      <a:pt x="318" y="37"/>
                      <a:pt x="318" y="37"/>
                    </a:cubicBezTo>
                    <a:cubicBezTo>
                      <a:pt x="341" y="13"/>
                      <a:pt x="373" y="0"/>
                      <a:pt x="405" y="0"/>
                    </a:cubicBezTo>
                    <a:cubicBezTo>
                      <a:pt x="438" y="0"/>
                      <a:pt x="469" y="13"/>
                      <a:pt x="492" y="36"/>
                    </a:cubicBezTo>
                    <a:lnTo>
                      <a:pt x="1216" y="760"/>
                    </a:lnTo>
                    <a:close/>
                  </a:path>
                </a:pathLst>
              </a:custGeom>
              <a:solidFill>
                <a:srgbClr val="4F81BD"/>
              </a:solidFill>
              <a:ln w="3175">
                <a:no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36" name="직사각형 136">
                <a:extLst>
                  <a:ext uri="{FF2B5EF4-FFF2-40B4-BE49-F238E27FC236}">
                    <a16:creationId xmlns:a16="http://schemas.microsoft.com/office/drawing/2014/main" id="{66C607BB-633E-4426-DF9E-A7694A57613C}"/>
                  </a:ext>
                </a:extLst>
              </p:cNvPr>
              <p:cNvSpPr/>
              <p:nvPr/>
            </p:nvSpPr>
            <p:spPr>
              <a:xfrm>
                <a:off x="3343968" y="2475366"/>
                <a:ext cx="384746" cy="384746"/>
              </a:xfrm>
              <a:prstGeom prst="rect">
                <a:avLst/>
              </a:prstGeom>
              <a:noFill/>
              <a:ln w="3175" cap="flat" cmpd="sng" algn="ctr">
                <a:noFill/>
                <a:prstDash val="solid"/>
              </a:ln>
              <a:effectLst/>
            </p:spPr>
            <p:txBody>
              <a:bodyPr lIns="0" tIns="0" rIns="0" bIns="0" anchor="ctr"/>
              <a:lstStyle/>
              <a:p>
                <a:pPr marL="0" marR="0" lvl="0" indent="0" algn="ctr" defTabSz="914400" eaLnBrk="0" fontAlgn="base" latinLnBrk="0" hangingPunct="0">
                  <a:lnSpc>
                    <a:spcPct val="100000"/>
                  </a:lnSpc>
                  <a:spcBef>
                    <a:spcPct val="0"/>
                  </a:spcBef>
                  <a:spcAft>
                    <a:spcPts val="300"/>
                  </a:spcAft>
                  <a:buClrTx/>
                  <a:buSzTx/>
                  <a:buFontTx/>
                  <a:buNone/>
                  <a:tabLst/>
                  <a:defRPr/>
                </a:pPr>
                <a:r>
                  <a:rPr kumimoji="0" lang="en-US" altLang="ko-KR"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rPr>
                  <a:t>05</a:t>
                </a:r>
                <a:endParaRPr kumimoji="0" lang="ko-KR" altLang="en-US"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endParaRPr>
              </a:p>
            </p:txBody>
          </p:sp>
          <p:sp>
            <p:nvSpPr>
              <p:cNvPr id="137" name="TextBox 137">
                <a:extLst>
                  <a:ext uri="{FF2B5EF4-FFF2-40B4-BE49-F238E27FC236}">
                    <a16:creationId xmlns:a16="http://schemas.microsoft.com/office/drawing/2014/main" id="{E7CAB391-8A05-B61C-64DC-F6493B3D5DC9}"/>
                  </a:ext>
                </a:extLst>
              </p:cNvPr>
              <p:cNvSpPr txBox="1"/>
              <p:nvPr/>
            </p:nvSpPr>
            <p:spPr>
              <a:xfrm>
                <a:off x="2757835" y="2221161"/>
                <a:ext cx="648528" cy="203875"/>
              </a:xfrm>
              <a:prstGeom prst="rect">
                <a:avLst/>
              </a:prstGeom>
              <a:noFill/>
            </p:spPr>
            <p:txBody>
              <a:bodyPr lIns="72000" tIns="0" rIns="72000" bIns="0" anchor="ctr"/>
              <a:lstStyle>
                <a:defPPr>
                  <a:defRPr lang="ko-KR"/>
                </a:defPPr>
                <a:lvl1pPr lvl="0" algn="r">
                  <a:defRPr sz="800" b="1">
                    <a:gradFill>
                      <a:gsLst>
                        <a:gs pos="0">
                          <a:schemeClr val="bg1">
                            <a:lumMod val="50000"/>
                          </a:schemeClr>
                        </a:gs>
                        <a:gs pos="100000">
                          <a:schemeClr val="bg1">
                            <a:lumMod val="50000"/>
                          </a:schemeClr>
                        </a:gs>
                      </a:gsLst>
                      <a:lin ang="5400000" scaled="0"/>
                    </a:gradFill>
                    <a:latin typeface="Roboto Condensed Regular"/>
                  </a:defRPr>
                </a:lvl1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800" b="1" i="0" u="none" strike="noStrike" kern="1200" cap="none" spc="0" normalizeH="0" baseline="0" noProof="0" dirty="0">
                  <a:ln>
                    <a:noFill/>
                  </a:ln>
                  <a:gradFill>
                    <a:gsLst>
                      <a:gs pos="0">
                        <a:srgbClr val="EEECE1"/>
                      </a:gs>
                      <a:gs pos="100000">
                        <a:srgbClr val="EEECE1"/>
                      </a:gs>
                    </a:gsLst>
                    <a:lin ang="5400000" scaled="0"/>
                  </a:gradFill>
                  <a:effectLst/>
                  <a:uLnTx/>
                  <a:uFillTx/>
                  <a:latin typeface="Roboto Condensed Regular"/>
                  <a:cs typeface="+mn-cs"/>
                </a:endParaRPr>
              </a:p>
            </p:txBody>
          </p:sp>
          <p:sp>
            <p:nvSpPr>
              <p:cNvPr id="138" name="오른쪽 화살표 138">
                <a:extLst>
                  <a:ext uri="{FF2B5EF4-FFF2-40B4-BE49-F238E27FC236}">
                    <a16:creationId xmlns:a16="http://schemas.microsoft.com/office/drawing/2014/main" id="{78E73D6F-D515-E0C5-492E-57E540D05174}"/>
                  </a:ext>
                </a:extLst>
              </p:cNvPr>
              <p:cNvSpPr/>
              <p:nvPr/>
            </p:nvSpPr>
            <p:spPr>
              <a:xfrm>
                <a:off x="3011897" y="2523075"/>
                <a:ext cx="385105" cy="289659"/>
              </a:xfrm>
              <a:prstGeom prst="rightArrow">
                <a:avLst>
                  <a:gd name="adj1" fmla="val 30865"/>
                  <a:gd name="adj2" fmla="val 48647"/>
                </a:avLst>
              </a:prstGeom>
              <a:gradFill flip="none" rotWithShape="1">
                <a:gsLst>
                  <a:gs pos="0">
                    <a:srgbClr val="EEECE1"/>
                  </a:gs>
                  <a:gs pos="100000">
                    <a:srgbClr val="EEECE1">
                      <a:alpha val="0"/>
                    </a:srgbClr>
                  </a:gs>
                  <a:gs pos="50000">
                    <a:srgbClr val="EEECE1"/>
                  </a:gs>
                </a:gsLst>
                <a:lin ang="10800000" scaled="0"/>
                <a:tileRect/>
              </a:gra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grpSp>
        <p:grpSp>
          <p:nvGrpSpPr>
            <p:cNvPr id="139" name="그룹 56">
              <a:extLst>
                <a:ext uri="{FF2B5EF4-FFF2-40B4-BE49-F238E27FC236}">
                  <a16:creationId xmlns:a16="http://schemas.microsoft.com/office/drawing/2014/main" id="{6AE14C6B-BE55-C6AB-B5CB-187C35C641F7}"/>
                </a:ext>
              </a:extLst>
            </p:cNvPr>
            <p:cNvGrpSpPr>
              <a:grpSpLocks/>
            </p:cNvGrpSpPr>
            <p:nvPr/>
          </p:nvGrpSpPr>
          <p:grpSpPr bwMode="auto">
            <a:xfrm>
              <a:off x="8211914" y="2146427"/>
              <a:ext cx="1825625" cy="820184"/>
              <a:chOff x="6803559" y="3773199"/>
              <a:chExt cx="1265370" cy="584795"/>
            </a:xfrm>
          </p:grpSpPr>
          <p:sp>
            <p:nvSpPr>
              <p:cNvPr id="140" name="TextBox 131">
                <a:extLst>
                  <a:ext uri="{FF2B5EF4-FFF2-40B4-BE49-F238E27FC236}">
                    <a16:creationId xmlns:a16="http://schemas.microsoft.com/office/drawing/2014/main" id="{49AD7A75-347C-53DA-332E-8B303EB770FB}"/>
                  </a:ext>
                </a:extLst>
              </p:cNvPr>
              <p:cNvSpPr txBox="1">
                <a:spLocks noChangeArrowheads="1"/>
              </p:cNvSpPr>
              <p:nvPr/>
            </p:nvSpPr>
            <p:spPr bwMode="auto">
              <a:xfrm>
                <a:off x="6874900" y="3773199"/>
                <a:ext cx="1105143" cy="23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ClrTx/>
                  <a:buFontTx/>
                  <a:buNone/>
                </a:pPr>
                <a:r>
                  <a:rPr lang="en-US" altLang="ko-KR" sz="1800" b="1" kern="1200" dirty="0">
                    <a:solidFill>
                      <a:srgbClr val="1F497D"/>
                    </a:solidFill>
                    <a:latin typeface="Segoe UI" panose="020B0502040204020203" pitchFamily="34" charset="0"/>
                    <a:cs typeface="Segoe UI" panose="020B0502040204020203" pitchFamily="34" charset="0"/>
                  </a:rPr>
                  <a:t>Elaboração de políticas </a:t>
                </a:r>
                <a:r>
                  <a:rPr lang="en-US" altLang="ko-KR" sz="1800" b="1" kern="1200" dirty="0" err="1">
                    <a:solidFill>
                      <a:srgbClr val="1F497D"/>
                    </a:solidFill>
                    <a:latin typeface="Segoe UI" panose="020B0502040204020203" pitchFamily="34" charset="0"/>
                    <a:cs typeface="Segoe UI" panose="020B0502040204020203" pitchFamily="34" charset="0"/>
                  </a:rPr>
                  <a:t>energéticas</a:t>
                </a:r>
                <a:r>
                  <a:rPr lang="en-US" altLang="ko-KR" sz="1800" b="1" kern="1200" dirty="0">
                    <a:solidFill>
                      <a:srgbClr val="1F497D"/>
                    </a:solidFill>
                    <a:latin typeface="Segoe UI" panose="020B0502040204020203" pitchFamily="34" charset="0"/>
                    <a:cs typeface="Segoe UI" panose="020B0502040204020203" pitchFamily="34" charset="0"/>
                  </a:rPr>
                  <a:t> (</a:t>
                </a:r>
                <a:r>
                  <a:rPr lang="en-US" altLang="ko-KR" sz="1800" b="1" kern="1200" dirty="0" err="1">
                    <a:solidFill>
                      <a:srgbClr val="1F497D"/>
                    </a:solidFill>
                    <a:latin typeface="Segoe UI" panose="020B0502040204020203" pitchFamily="34" charset="0"/>
                    <a:cs typeface="Segoe UI" panose="020B0502040204020203" pitchFamily="34" charset="0"/>
                  </a:rPr>
                  <a:t>planos</a:t>
                </a:r>
                <a:r>
                  <a:rPr lang="en-US" altLang="ko-KR" sz="1800" b="1" kern="1200" dirty="0">
                    <a:solidFill>
                      <a:srgbClr val="1F497D"/>
                    </a:solidFill>
                    <a:latin typeface="Segoe UI" panose="020B0502040204020203" pitchFamily="34" charset="0"/>
                    <a:cs typeface="Segoe UI" panose="020B0502040204020203" pitchFamily="34" charset="0"/>
                  </a:rPr>
                  <a:t> de ação)</a:t>
                </a:r>
                <a:endParaRPr lang="ko-KR" altLang="en-US" sz="1800" b="1" kern="1200" dirty="0">
                  <a:solidFill>
                    <a:srgbClr val="1F497D"/>
                  </a:solidFill>
                  <a:latin typeface="Segoe UI" panose="020B0502040204020203" pitchFamily="34" charset="0"/>
                  <a:cs typeface="Segoe UI" panose="020B0502040204020203" pitchFamily="34" charset="0"/>
                </a:endParaRPr>
              </a:p>
            </p:txBody>
          </p:sp>
          <p:sp>
            <p:nvSpPr>
              <p:cNvPr id="141" name="TextBox 132">
                <a:extLst>
                  <a:ext uri="{FF2B5EF4-FFF2-40B4-BE49-F238E27FC236}">
                    <a16:creationId xmlns:a16="http://schemas.microsoft.com/office/drawing/2014/main" id="{DEEBFF5A-600B-78D2-57C7-A1BA1A5B6D31}"/>
                  </a:ext>
                </a:extLst>
              </p:cNvPr>
              <p:cNvSpPr txBox="1">
                <a:spLocks noChangeArrowheads="1"/>
              </p:cNvSpPr>
              <p:nvPr/>
            </p:nvSpPr>
            <p:spPr bwMode="auto">
              <a:xfrm>
                <a:off x="6803559" y="3968397"/>
                <a:ext cx="1265370" cy="389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Clr>
                    <a:srgbClr val="EEECE1"/>
                  </a:buClr>
                  <a:buFontTx/>
                  <a:buNone/>
                </a:pPr>
                <a:endParaRPr lang="pt-BR" altLang="ko-KR" sz="700" kern="1200">
                  <a:solidFill>
                    <a:srgbClr val="1F497D"/>
                  </a:solidFill>
                  <a:latin typeface="Segoe UI" panose="020B0502040204020203" pitchFamily="34" charset="0"/>
                  <a:ea typeface="Roboto Light"/>
                  <a:cs typeface="Segoe UI" panose="020B0502040204020203" pitchFamily="34" charset="0"/>
                </a:endParaRPr>
              </a:p>
            </p:txBody>
          </p:sp>
        </p:grpSp>
        <p:cxnSp>
          <p:nvCxnSpPr>
            <p:cNvPr id="142" name="직선 연결선 64">
              <a:extLst>
                <a:ext uri="{FF2B5EF4-FFF2-40B4-BE49-F238E27FC236}">
                  <a16:creationId xmlns:a16="http://schemas.microsoft.com/office/drawing/2014/main" id="{4A18B20E-6225-717B-155F-BBF9FB6847D5}"/>
                </a:ext>
              </a:extLst>
            </p:cNvPr>
            <p:cNvCxnSpPr/>
            <p:nvPr/>
          </p:nvCxnSpPr>
          <p:spPr>
            <a:xfrm flipV="1">
              <a:off x="1993346" y="3060036"/>
              <a:ext cx="0" cy="431800"/>
            </a:xfrm>
            <a:prstGeom prst="line">
              <a:avLst/>
            </a:prstGeom>
            <a:noFill/>
            <a:ln w="3175" cap="flat" cmpd="sng" algn="ctr">
              <a:solidFill>
                <a:srgbClr val="1F497D">
                  <a:alpha val="50000"/>
                </a:srgbClr>
              </a:solidFill>
              <a:prstDash val="dash"/>
              <a:tailEnd type="oval" w="sm" len="sm"/>
            </a:ln>
            <a:effectLst/>
          </p:spPr>
        </p:cxnSp>
        <p:cxnSp>
          <p:nvCxnSpPr>
            <p:cNvPr id="143" name="직선 연결선 103">
              <a:extLst>
                <a:ext uri="{FF2B5EF4-FFF2-40B4-BE49-F238E27FC236}">
                  <a16:creationId xmlns:a16="http://schemas.microsoft.com/office/drawing/2014/main" id="{182D39AD-42BF-78C4-EEC2-F322DDDEE18F}"/>
                </a:ext>
              </a:extLst>
            </p:cNvPr>
            <p:cNvCxnSpPr/>
            <p:nvPr/>
          </p:nvCxnSpPr>
          <p:spPr>
            <a:xfrm flipV="1">
              <a:off x="3757058" y="3110836"/>
              <a:ext cx="0" cy="257175"/>
            </a:xfrm>
            <a:prstGeom prst="line">
              <a:avLst/>
            </a:prstGeom>
            <a:noFill/>
            <a:ln w="3175" cap="flat" cmpd="sng" algn="ctr">
              <a:solidFill>
                <a:srgbClr val="9BBB59">
                  <a:lumMod val="50000"/>
                  <a:alpha val="50000"/>
                </a:srgbClr>
              </a:solidFill>
              <a:prstDash val="dash"/>
              <a:tailEnd type="oval" w="sm" len="sm"/>
            </a:ln>
            <a:effectLst/>
          </p:spPr>
        </p:cxnSp>
        <p:cxnSp>
          <p:nvCxnSpPr>
            <p:cNvPr id="144" name="직선 연결선 113">
              <a:extLst>
                <a:ext uri="{FF2B5EF4-FFF2-40B4-BE49-F238E27FC236}">
                  <a16:creationId xmlns:a16="http://schemas.microsoft.com/office/drawing/2014/main" id="{03514288-7A13-2A43-A565-663C65729D4E}"/>
                </a:ext>
              </a:extLst>
            </p:cNvPr>
            <p:cNvCxnSpPr/>
            <p:nvPr/>
          </p:nvCxnSpPr>
          <p:spPr>
            <a:xfrm flipV="1">
              <a:off x="5509658" y="3060036"/>
              <a:ext cx="0" cy="431800"/>
            </a:xfrm>
            <a:prstGeom prst="line">
              <a:avLst/>
            </a:prstGeom>
            <a:noFill/>
            <a:ln w="3175" cap="flat" cmpd="sng" algn="ctr">
              <a:solidFill>
                <a:srgbClr val="1F497D">
                  <a:alpha val="50000"/>
                </a:srgbClr>
              </a:solidFill>
              <a:prstDash val="dash"/>
              <a:tailEnd type="oval" w="sm" len="sm"/>
            </a:ln>
            <a:effectLst/>
          </p:spPr>
        </p:cxnSp>
        <p:cxnSp>
          <p:nvCxnSpPr>
            <p:cNvPr id="145" name="직선 연결선 123">
              <a:extLst>
                <a:ext uri="{FF2B5EF4-FFF2-40B4-BE49-F238E27FC236}">
                  <a16:creationId xmlns:a16="http://schemas.microsoft.com/office/drawing/2014/main" id="{356BF068-A61F-0B02-50A8-346A638C5916}"/>
                </a:ext>
              </a:extLst>
            </p:cNvPr>
            <p:cNvCxnSpPr/>
            <p:nvPr/>
          </p:nvCxnSpPr>
          <p:spPr>
            <a:xfrm flipH="1" flipV="1">
              <a:off x="7338458" y="3067974"/>
              <a:ext cx="0" cy="295275"/>
            </a:xfrm>
            <a:prstGeom prst="line">
              <a:avLst/>
            </a:prstGeom>
            <a:noFill/>
            <a:ln w="3175" cap="flat" cmpd="sng" algn="ctr">
              <a:solidFill>
                <a:srgbClr val="9BBB59">
                  <a:lumMod val="50000"/>
                  <a:alpha val="50000"/>
                </a:srgbClr>
              </a:solidFill>
              <a:prstDash val="dash"/>
              <a:tailEnd type="oval" w="sm" len="sm"/>
            </a:ln>
            <a:effectLst/>
          </p:spPr>
        </p:cxnSp>
        <p:cxnSp>
          <p:nvCxnSpPr>
            <p:cNvPr id="146" name="직선 연결선 133">
              <a:extLst>
                <a:ext uri="{FF2B5EF4-FFF2-40B4-BE49-F238E27FC236}">
                  <a16:creationId xmlns:a16="http://schemas.microsoft.com/office/drawing/2014/main" id="{9B99A5A6-A155-DBAE-B263-213AADA72B30}"/>
                </a:ext>
              </a:extLst>
            </p:cNvPr>
            <p:cNvCxnSpPr/>
            <p:nvPr/>
          </p:nvCxnSpPr>
          <p:spPr>
            <a:xfrm flipV="1">
              <a:off x="8997396" y="3023524"/>
              <a:ext cx="0" cy="431800"/>
            </a:xfrm>
            <a:prstGeom prst="line">
              <a:avLst/>
            </a:prstGeom>
            <a:noFill/>
            <a:ln w="3175" cap="flat" cmpd="sng" algn="ctr">
              <a:solidFill>
                <a:srgbClr val="4F81BD"/>
              </a:solidFill>
              <a:prstDash val="dash"/>
              <a:tailEnd type="oval" w="sm" len="sm"/>
            </a:ln>
            <a:effectLst/>
          </p:spPr>
        </p:cxnSp>
      </p:grpSp>
      <p:sp>
        <p:nvSpPr>
          <p:cNvPr id="148" name="Rectangle 147">
            <a:extLst>
              <a:ext uri="{FF2B5EF4-FFF2-40B4-BE49-F238E27FC236}">
                <a16:creationId xmlns:a16="http://schemas.microsoft.com/office/drawing/2014/main" id="{04DF5894-4812-AC81-5A64-E27FAC0055D5}"/>
              </a:ext>
            </a:extLst>
          </p:cNvPr>
          <p:cNvSpPr/>
          <p:nvPr/>
        </p:nvSpPr>
        <p:spPr>
          <a:xfrm>
            <a:off x="343847" y="995986"/>
            <a:ext cx="706258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 O que é o processo de planejamento energético?</a:t>
            </a:r>
          </a:p>
        </p:txBody>
      </p:sp>
      <p:sp>
        <p:nvSpPr>
          <p:cNvPr id="149" name="Title 10">
            <a:extLst>
              <a:ext uri="{FF2B5EF4-FFF2-40B4-BE49-F238E27FC236}">
                <a16:creationId xmlns:a16="http://schemas.microsoft.com/office/drawing/2014/main" id="{CE122BD5-4B12-5C2F-3A1F-DA9A9C0CA270}"/>
              </a:ext>
            </a:extLst>
          </p:cNvPr>
          <p:cNvSpPr txBox="1">
            <a:spLocks/>
          </p:cNvSpPr>
          <p:nvPr/>
        </p:nvSpPr>
        <p:spPr>
          <a:xfrm>
            <a:off x="343847" y="150594"/>
            <a:ext cx="10767176" cy="762067"/>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Por que o planejamento energético é importante?  </a:t>
            </a:r>
            <a:endParaRPr lang="en-US" dirty="0">
              <a:cs typeface="Calibri Light" panose="020F0302020204030204"/>
            </a:endParaRPr>
          </a:p>
        </p:txBody>
      </p:sp>
      <p:sp>
        <p:nvSpPr>
          <p:cNvPr id="2" name="TextBox 1">
            <a:extLst>
              <a:ext uri="{FF2B5EF4-FFF2-40B4-BE49-F238E27FC236}">
                <a16:creationId xmlns:a16="http://schemas.microsoft.com/office/drawing/2014/main" id="{619F6F5F-F88E-CD26-4151-9BCC1E1D238F}"/>
              </a:ext>
            </a:extLst>
          </p:cNvPr>
          <p:cNvSpPr txBox="1"/>
          <p:nvPr/>
        </p:nvSpPr>
        <p:spPr>
          <a:xfrm>
            <a:off x="592765" y="6249561"/>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Fonte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err="1">
                <a:latin typeface="Open Sans" panose="020B0606030504020204" pitchFamily="34" charset="0"/>
                <a:ea typeface="Open Sans" panose="020B0606030504020204" pitchFamily="34" charset="0"/>
                <a:cs typeface="Open Sans" panose="020B0606030504020204" pitchFamily="34" charset="0"/>
              </a:rPr>
              <a:t>Adaptado de </a:t>
            </a:r>
            <a:r>
              <a:rPr lang="es-CO" sz="1000" dirty="0">
                <a:latin typeface="Open Sans" panose="020B0606030504020204" pitchFamily="34" charset="0"/>
                <a:ea typeface="Open Sans" panose="020B0606030504020204" pitchFamily="34" charset="0"/>
                <a:cs typeface="Open Sans" panose="020B0606030504020204" pitchFamily="34" charset="0"/>
              </a:rPr>
              <a:t>(Carvajal et al., 2022)</a:t>
            </a:r>
          </a:p>
        </p:txBody>
      </p:sp>
      <p:pic>
        <p:nvPicPr>
          <p:cNvPr id="4" name="synthesize (3)">
            <a:hlinkClick r:id="" action="ppaction://media"/>
            <a:extLst>
              <a:ext uri="{FF2B5EF4-FFF2-40B4-BE49-F238E27FC236}">
                <a16:creationId xmlns:a16="http://schemas.microsoft.com/office/drawing/2014/main" id="{C6CDC462-F4B9-8E84-4EB3-04EE306CA7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49969" y="317409"/>
            <a:ext cx="1460701" cy="1460701"/>
          </a:xfrm>
          <a:prstGeom prst="rect">
            <a:avLst/>
          </a:prstGeom>
        </p:spPr>
      </p:pic>
    </p:spTree>
    <p:extLst>
      <p:ext uri="{BB962C8B-B14F-4D97-AF65-F5344CB8AC3E}">
        <p14:creationId xmlns:p14="http://schemas.microsoft.com/office/powerpoint/2010/main" val="23944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6</a:t>
            </a:fld>
            <a:endParaRPr lang="sv-SE" sz="1000" b="1" dirty="0">
              <a:solidFill>
                <a:schemeClr val="bg1"/>
              </a:solidFill>
            </a:endParaRPr>
          </a:p>
        </p:txBody>
      </p:sp>
      <p:sp>
        <p:nvSpPr>
          <p:cNvPr id="2" name="Rectangle 1">
            <a:extLst>
              <a:ext uri="{FF2B5EF4-FFF2-40B4-BE49-F238E27FC236}">
                <a16:creationId xmlns:a16="http://schemas.microsoft.com/office/drawing/2014/main" id="{CA65AB77-8C4A-AEA3-C17F-74A832166588}"/>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 Estrutura de dados para negociação</a:t>
            </a:r>
          </a:p>
        </p:txBody>
      </p:sp>
      <p:sp>
        <p:nvSpPr>
          <p:cNvPr id="4" name="Title 10">
            <a:extLst>
              <a:ext uri="{FF2B5EF4-FFF2-40B4-BE49-F238E27FC236}">
                <a16:creationId xmlns:a16="http://schemas.microsoft.com/office/drawing/2014/main" id="{78A11312-F354-48EA-DCB7-AE4E0D001888}"/>
              </a:ext>
            </a:extLst>
          </p:cNvPr>
          <p:cNvSpPr txBox="1">
            <a:spLocks/>
          </p:cNvSpPr>
          <p:nvPr/>
        </p:nvSpPr>
        <p:spPr>
          <a:xfrm>
            <a:off x="343847" y="150594"/>
            <a:ext cx="10767176" cy="762067"/>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Por que o planejamento energético é importante?  </a:t>
            </a:r>
            <a:endParaRPr lang="en-US" dirty="0">
              <a:cs typeface="Calibri Light" panose="020F0302020204030204"/>
            </a:endParaRPr>
          </a:p>
        </p:txBody>
      </p:sp>
      <p:pic>
        <p:nvPicPr>
          <p:cNvPr id="1026" name="Picture 2">
            <a:extLst>
              <a:ext uri="{FF2B5EF4-FFF2-40B4-BE49-F238E27FC236}">
                <a16:creationId xmlns:a16="http://schemas.microsoft.com/office/drawing/2014/main" id="{B37C4E79-621B-2CC8-28A0-74E725FF02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450151"/>
            <a:ext cx="11872501" cy="39089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364B9D4-C426-AA41-CFE9-B83391934FD7}"/>
              </a:ext>
            </a:extLst>
          </p:cNvPr>
          <p:cNvSpPr txBox="1"/>
          <p:nvPr/>
        </p:nvSpPr>
        <p:spPr>
          <a:xfrm>
            <a:off x="403921" y="5350086"/>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Fonte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(CCG, 2024)</a:t>
            </a:r>
          </a:p>
        </p:txBody>
      </p:sp>
      <p:sp>
        <p:nvSpPr>
          <p:cNvPr id="7" name="TextBox 6">
            <a:extLst>
              <a:ext uri="{FF2B5EF4-FFF2-40B4-BE49-F238E27FC236}">
                <a16:creationId xmlns:a16="http://schemas.microsoft.com/office/drawing/2014/main" id="{AE03E683-00E3-CA3C-0B62-348077971B91}"/>
              </a:ext>
            </a:extLst>
          </p:cNvPr>
          <p:cNvSpPr txBox="1"/>
          <p:nvPr/>
        </p:nvSpPr>
        <p:spPr>
          <a:xfrm>
            <a:off x="3276937" y="6258123"/>
            <a:ext cx="8407400" cy="307777"/>
          </a:xfrm>
          <a:prstGeom prst="rect">
            <a:avLst/>
          </a:prstGeom>
          <a:noFill/>
        </p:spPr>
        <p:txBody>
          <a:bodyPr wrap="square">
            <a:spAutoFit/>
          </a:bodyPr>
          <a:lstStyle/>
          <a:p>
            <a:r>
              <a:rPr lang="en-US" b="1" dirty="0"/>
              <a:t>Mais informações podem ser encontradas em https://climatecompatiblegrowth.com/data-to-deal/  </a:t>
            </a:r>
            <a:endParaRPr lang="es-CO" b="1" dirty="0"/>
          </a:p>
        </p:txBody>
      </p:sp>
      <p:pic>
        <p:nvPicPr>
          <p:cNvPr id="6" name="synthesize (4)">
            <a:hlinkClick r:id="" action="ppaction://media"/>
            <a:extLst>
              <a:ext uri="{FF2B5EF4-FFF2-40B4-BE49-F238E27FC236}">
                <a16:creationId xmlns:a16="http://schemas.microsoft.com/office/drawing/2014/main" id="{74827A46-5294-DC73-8E23-6343A67378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37708" y="243183"/>
            <a:ext cx="1146629" cy="1146629"/>
          </a:xfrm>
          <a:prstGeom prst="rect">
            <a:avLst/>
          </a:prstGeom>
        </p:spPr>
      </p:pic>
    </p:spTree>
    <p:extLst>
      <p:ext uri="{BB962C8B-B14F-4D97-AF65-F5344CB8AC3E}">
        <p14:creationId xmlns:p14="http://schemas.microsoft.com/office/powerpoint/2010/main" val="91148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9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7</a:t>
            </a:fld>
            <a:endParaRPr lang="sv-SE" sz="1000" b="1" dirty="0">
              <a:solidFill>
                <a:schemeClr val="bg1"/>
              </a:solidFill>
            </a:endParaRPr>
          </a:p>
        </p:txBody>
      </p:sp>
      <p:sp>
        <p:nvSpPr>
          <p:cNvPr id="2" name="Content Placeholder 8">
            <a:extLst>
              <a:ext uri="{FF2B5EF4-FFF2-40B4-BE49-F238E27FC236}">
                <a16:creationId xmlns:a16="http://schemas.microsoft.com/office/drawing/2014/main" id="{77138F5F-495B-D079-3C68-611519F1D617}"/>
              </a:ext>
            </a:extLst>
          </p:cNvPr>
          <p:cNvSpPr>
            <a:spLocks noGrp="1"/>
          </p:cNvSpPr>
          <p:nvPr>
            <p:ph idx="1"/>
          </p:nvPr>
        </p:nvSpPr>
        <p:spPr>
          <a:xfrm>
            <a:off x="672984" y="1600488"/>
            <a:ext cx="7061315" cy="4586645"/>
          </a:xfrm>
        </p:spPr>
        <p:txBody>
          <a:bodyPr vert="horz" lIns="91440" tIns="45720" rIns="91440" bIns="45720" rtlCol="0" anchor="t">
            <a:normAutofit lnSpcReduction="10000"/>
          </a:bodyPr>
          <a:lstStyle/>
          <a:p>
            <a:r>
              <a:rPr lang="en-GB" sz="2000" dirty="0">
                <a:latin typeface="Open Sans"/>
                <a:ea typeface="Open Sans" panose="020B0606030504020204" pitchFamily="34" charset="0"/>
                <a:cs typeface="Open Sans" panose="020B0606030504020204" pitchFamily="34" charset="0"/>
              </a:rPr>
              <a:t>Os modelos quantificados de sistemas complexos ajudam os tomadores de decisão de várias maneiras.</a:t>
            </a:r>
          </a:p>
          <a:p>
            <a:r>
              <a:rPr lang="en-GB" sz="2000" dirty="0">
                <a:latin typeface="Open Sans"/>
                <a:ea typeface="Open Sans" panose="020B0606030504020204" pitchFamily="34" charset="0"/>
                <a:cs typeface="Open Sans" panose="020B0606030504020204" pitchFamily="34" charset="0"/>
              </a:rPr>
              <a:t>Permitir que os analistas comparem diferentes configurações de sistemas sem os custos de construí-los.</a:t>
            </a:r>
          </a:p>
          <a:p>
            <a:r>
              <a:rPr lang="en-GB" sz="2000" dirty="0">
                <a:latin typeface="Open Sans"/>
                <a:ea typeface="Open Sans" panose="020B0606030504020204" pitchFamily="34" charset="0"/>
                <a:cs typeface="Open Sans" panose="020B0606030504020204" pitchFamily="34" charset="0"/>
              </a:rPr>
              <a:t>Mitigação da incerteza.</a:t>
            </a:r>
          </a:p>
          <a:p>
            <a:r>
              <a:rPr lang="en-GB" sz="2000" dirty="0">
                <a:latin typeface="Open Sans"/>
                <a:ea typeface="Open Sans" panose="020B0606030504020204" pitchFamily="34" charset="0"/>
                <a:cs typeface="Open Sans" panose="020B0606030504020204" pitchFamily="34" charset="0"/>
              </a:rPr>
              <a:t>Facilitar o projeto de sistemas que levem em conta os recursos, as demandas e as restrições locais.</a:t>
            </a:r>
          </a:p>
          <a:p>
            <a:r>
              <a:rPr lang="en-GB" sz="2000" dirty="0">
                <a:latin typeface="Open Sans"/>
                <a:ea typeface="Open Sans" panose="020B0606030504020204" pitchFamily="34" charset="0"/>
                <a:cs typeface="Open Sans" panose="020B0606030504020204" pitchFamily="34" charset="0"/>
              </a:rPr>
              <a:t>Garantir a minimização das contas de eletricidade dos consumidores.</a:t>
            </a:r>
          </a:p>
          <a:p>
            <a:r>
              <a:rPr lang="en-GB" sz="2000" dirty="0">
                <a:latin typeface="Open Sans"/>
                <a:ea typeface="Open Sans" panose="020B0606030504020204" pitchFamily="34" charset="0"/>
                <a:cs typeface="Open Sans" panose="020B0606030504020204" pitchFamily="34" charset="0"/>
              </a:rPr>
              <a:t>Desenvolvimento de cenários para compromisso político não partidário.</a:t>
            </a:r>
          </a:p>
          <a:p>
            <a:r>
              <a:rPr lang="en-GB" sz="2000" b="1" dirty="0">
                <a:latin typeface="Open Sans"/>
                <a:ea typeface="Open Sans" panose="020B0606030504020204" pitchFamily="34" charset="0"/>
                <a:cs typeface="Open Sans" panose="020B0606030504020204" pitchFamily="34" charset="0"/>
              </a:rPr>
              <a:t>Pequenas melhorias no sistema podem ter retornos econômicos e ambientais positivos desproporcionalmente altos.</a:t>
            </a:r>
          </a:p>
        </p:txBody>
      </p:sp>
      <p:pic>
        <p:nvPicPr>
          <p:cNvPr id="4" name="Picture 3">
            <a:extLst>
              <a:ext uri="{FF2B5EF4-FFF2-40B4-BE49-F238E27FC236}">
                <a16:creationId xmlns:a16="http://schemas.microsoft.com/office/drawing/2014/main" id="{32BD23F0-4BF8-0C80-0088-5A86875F9590}"/>
              </a:ext>
            </a:extLst>
          </p:cNvPr>
          <p:cNvPicPr>
            <a:picLocks noChangeAspect="1"/>
          </p:cNvPicPr>
          <p:nvPr/>
        </p:nvPicPr>
        <p:blipFill>
          <a:blip r:embed="rId5"/>
          <a:stretch>
            <a:fillRect/>
          </a:stretch>
        </p:blipFill>
        <p:spPr>
          <a:xfrm>
            <a:off x="8014956" y="1402328"/>
            <a:ext cx="3149600" cy="4335996"/>
          </a:xfrm>
          <a:prstGeom prst="rect">
            <a:avLst/>
          </a:prstGeom>
        </p:spPr>
      </p:pic>
      <p:sp>
        <p:nvSpPr>
          <p:cNvPr id="5" name="TextBox 4">
            <a:extLst>
              <a:ext uri="{FF2B5EF4-FFF2-40B4-BE49-F238E27FC236}">
                <a16:creationId xmlns:a16="http://schemas.microsoft.com/office/drawing/2014/main" id="{9CE0BA53-A411-4BC7-3EA0-E6B3B2F17CB7}"/>
              </a:ext>
            </a:extLst>
          </p:cNvPr>
          <p:cNvSpPr txBox="1"/>
          <p:nvPr/>
        </p:nvSpPr>
        <p:spPr>
          <a:xfrm>
            <a:off x="10144603" y="5729183"/>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D1C1D"/>
                </a:solidFill>
                <a:latin typeface="Open Sans"/>
              </a:rPr>
              <a:t>(</a:t>
            </a:r>
            <a:r>
              <a:rPr lang="en-US" sz="1000" err="1">
                <a:solidFill>
                  <a:srgbClr val="1D1C1D"/>
                </a:solidFill>
                <a:latin typeface="Open Sans"/>
              </a:rPr>
              <a:t>Segerst</a:t>
            </a:r>
            <a:r>
              <a:rPr lang="en-US" sz="1000">
                <a:solidFill>
                  <a:srgbClr val="1D1C1D"/>
                </a:solidFill>
                <a:latin typeface="Open Sans"/>
              </a:rPr>
              <a:t>, </a:t>
            </a:r>
            <a:r>
              <a:rPr lang="en-US" sz="1000">
                <a:solidFill>
                  <a:srgbClr val="1D1C1D"/>
                </a:solidFill>
                <a:latin typeface="Open Sans"/>
                <a:hlinkClick r:id="rId6"/>
              </a:rPr>
              <a:t>imagem</a:t>
            </a:r>
            <a:r>
              <a:rPr lang="en-US" sz="1000">
                <a:solidFill>
                  <a:srgbClr val="1D1C1D"/>
                </a:solidFill>
                <a:latin typeface="Open Sans"/>
              </a:rPr>
              <a:t>)</a:t>
            </a:r>
            <a:endParaRPr lang="en-US" sz="1000">
              <a:latin typeface="Open Sans"/>
            </a:endParaRPr>
          </a:p>
        </p:txBody>
      </p:sp>
      <p:sp>
        <p:nvSpPr>
          <p:cNvPr id="6" name="TextBox 5">
            <a:extLst>
              <a:ext uri="{FF2B5EF4-FFF2-40B4-BE49-F238E27FC236}">
                <a16:creationId xmlns:a16="http://schemas.microsoft.com/office/drawing/2014/main" id="{03C73357-7ADD-EEBA-2B71-AB98D7A490AF}"/>
              </a:ext>
            </a:extLst>
          </p:cNvPr>
          <p:cNvSpPr txBox="1"/>
          <p:nvPr/>
        </p:nvSpPr>
        <p:spPr>
          <a:xfrm>
            <a:off x="672985" y="6187133"/>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Fonte: </a:t>
            </a:r>
            <a:r>
              <a:rPr lang="en-US" sz="1000" dirty="0">
                <a:solidFill>
                  <a:srgbClr val="1D1C1D"/>
                </a:solidFill>
                <a:latin typeface="Open Sans"/>
              </a:rPr>
              <a:t>(Banco Mundial, 2017)</a:t>
            </a:r>
            <a:endParaRPr lang="en-US" sz="1000" dirty="0">
              <a:latin typeface="Open Sans"/>
            </a:endParaRPr>
          </a:p>
        </p:txBody>
      </p:sp>
      <p:sp>
        <p:nvSpPr>
          <p:cNvPr id="7" name="Rectangle 6">
            <a:extLst>
              <a:ext uri="{FF2B5EF4-FFF2-40B4-BE49-F238E27FC236}">
                <a16:creationId xmlns:a16="http://schemas.microsoft.com/office/drawing/2014/main" id="{191D8D6D-D9FD-25C6-0388-CD1E5F0C59E7}"/>
              </a:ext>
            </a:extLst>
          </p:cNvPr>
          <p:cNvSpPr/>
          <p:nvPr/>
        </p:nvSpPr>
        <p:spPr>
          <a:xfrm>
            <a:off x="343846" y="995986"/>
            <a:ext cx="692296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1.1.5 Benefícios dos modelos de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sistemas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energéticos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68A9D874-B8CC-31DE-4826-F1C1AD1D09D0}"/>
              </a:ext>
            </a:extLst>
          </p:cNvPr>
          <p:cNvSpPr txBox="1">
            <a:spLocks/>
          </p:cNvSpPr>
          <p:nvPr/>
        </p:nvSpPr>
        <p:spPr>
          <a:xfrm>
            <a:off x="343847" y="150594"/>
            <a:ext cx="10767176" cy="762067"/>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Por que o planejamento energético é importante?  </a:t>
            </a:r>
            <a:endParaRPr lang="en-US" dirty="0">
              <a:cs typeface="Calibri Light" panose="020F0302020204030204"/>
            </a:endParaRPr>
          </a:p>
        </p:txBody>
      </p:sp>
      <p:pic>
        <p:nvPicPr>
          <p:cNvPr id="9" name="synthesize (5)">
            <a:hlinkClick r:id="" action="ppaction://media"/>
            <a:extLst>
              <a:ext uri="{FF2B5EF4-FFF2-40B4-BE49-F238E27FC236}">
                <a16:creationId xmlns:a16="http://schemas.microsoft.com/office/drawing/2014/main" id="{D5B62D90-8356-991D-7F3D-5F7D38589F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98324" y="46267"/>
            <a:ext cx="1349829" cy="1349829"/>
          </a:xfrm>
          <a:prstGeom prst="rect">
            <a:avLst/>
          </a:prstGeom>
        </p:spPr>
      </p:pic>
    </p:spTree>
    <p:extLst>
      <p:ext uri="{BB962C8B-B14F-4D97-AF65-F5344CB8AC3E}">
        <p14:creationId xmlns:p14="http://schemas.microsoft.com/office/powerpoint/2010/main" val="206065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8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8</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1.1 Referências</a:t>
            </a:r>
          </a:p>
        </p:txBody>
      </p:sp>
      <p:sp>
        <p:nvSpPr>
          <p:cNvPr id="4" name="TextBox 3">
            <a:extLst>
              <a:ext uri="{FF2B5EF4-FFF2-40B4-BE49-F238E27FC236}">
                <a16:creationId xmlns:a16="http://schemas.microsoft.com/office/drawing/2014/main" id="{BCB083AF-02AE-8D66-43C6-C24C6B427521}"/>
              </a:ext>
            </a:extLst>
          </p:cNvPr>
          <p:cNvSpPr txBox="1"/>
          <p:nvPr/>
        </p:nvSpPr>
        <p:spPr>
          <a:xfrm>
            <a:off x="929195" y="1494761"/>
            <a:ext cx="9719514"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Open Sans"/>
                <a:cs typeface="Calibri"/>
              </a:rPr>
              <a:t>1. </a:t>
            </a:r>
            <a:r>
              <a:rPr lang="en-US" sz="1600" dirty="0">
                <a:latin typeface="Open Sans"/>
                <a:cs typeface="Calibri"/>
              </a:rPr>
              <a:t>Carvajal, P. E., </a:t>
            </a:r>
            <a:r>
              <a:rPr lang="en-US" sz="1600" dirty="0" err="1">
                <a:latin typeface="Open Sans"/>
                <a:cs typeface="Calibri"/>
              </a:rPr>
              <a:t>Miketa</a:t>
            </a:r>
            <a:r>
              <a:rPr lang="en-US" sz="1600" dirty="0">
                <a:latin typeface="Open Sans"/>
                <a:cs typeface="Calibri"/>
              </a:rPr>
              <a:t>, A., </a:t>
            </a:r>
            <a:r>
              <a:rPr lang="en-US" sz="1600" dirty="0" err="1">
                <a:latin typeface="Open Sans"/>
                <a:cs typeface="Calibri"/>
              </a:rPr>
              <a:t>Goussous</a:t>
            </a:r>
            <a:r>
              <a:rPr lang="en-US" sz="1600" dirty="0">
                <a:latin typeface="Open Sans"/>
                <a:cs typeface="Calibri"/>
              </a:rPr>
              <a:t>, N., &amp; </a:t>
            </a:r>
            <a:r>
              <a:rPr lang="en-US" sz="1600" dirty="0" err="1">
                <a:latin typeface="Open Sans"/>
                <a:cs typeface="Calibri"/>
              </a:rPr>
              <a:t>Fulcheri</a:t>
            </a:r>
            <a:r>
              <a:rPr lang="en-US" sz="1600" dirty="0">
                <a:latin typeface="Open Sans"/>
                <a:cs typeface="Calibri"/>
              </a:rPr>
              <a:t>, P. (2022). Best Practice in Government Use and Development of Long-Term Energy Transition Scenarios (Melhores práticas no uso e desenvolvimento governamental de cenários de transição energética de longo prazo). Em Energies (Vol. 15, Edição 6). MDPI. </a:t>
            </a:r>
            <a:r>
              <a:rPr lang="en-US" sz="1600" dirty="0">
                <a:latin typeface="Open Sans"/>
                <a:cs typeface="Calibri"/>
                <a:hlinkClick r:id="rId3"/>
              </a:rPr>
              <a:t>https://doi.org/10.3390/en15062180</a:t>
            </a:r>
            <a:endParaRPr lang="en-US" sz="1600" dirty="0">
              <a:latin typeface="Open Sans"/>
              <a:cs typeface="Calibri"/>
            </a:endParaRPr>
          </a:p>
          <a:p>
            <a:endParaRPr lang="en-US" sz="1600" dirty="0">
              <a:latin typeface="Open Sans"/>
              <a:cs typeface="Calibri"/>
            </a:endParaRPr>
          </a:p>
          <a:p>
            <a:r>
              <a:rPr lang="en-US" sz="1600" dirty="0">
                <a:latin typeface="Open Sans"/>
                <a:cs typeface="Calibri"/>
              </a:rPr>
              <a:t>2. CCG. (2024). DATA-TO-DEAL (D2D): UMA ABORDAGEM EMERGENTE E EFICAZ PARA FINANCIAR A TRANSIÇÃO CLIMÁTICA. </a:t>
            </a:r>
            <a:r>
              <a:rPr lang="en-US" sz="1600" dirty="0">
                <a:latin typeface="Open Sans"/>
                <a:cs typeface="Calibri"/>
                <a:hlinkClick r:id="rId4"/>
              </a:rPr>
              <a:t>https://climatecompatiblegrowth.com/data-to-deal/</a:t>
            </a:r>
            <a:endParaRPr lang="en-US" sz="1600" dirty="0">
              <a:latin typeface="Open Sans"/>
              <a:cs typeface="Calibri"/>
            </a:endParaRPr>
          </a:p>
          <a:p>
            <a:endParaRPr lang="en-US" sz="1600" dirty="0">
              <a:latin typeface="Open Sans"/>
              <a:cs typeface="Calibri"/>
            </a:endParaRPr>
          </a:p>
          <a:p>
            <a:r>
              <a:rPr lang="en-GB" sz="1600" dirty="0">
                <a:latin typeface="Open Sans"/>
              </a:rPr>
              <a:t>3. Howells M, </a:t>
            </a:r>
            <a:r>
              <a:rPr lang="en-GB" sz="1600" dirty="0" err="1">
                <a:latin typeface="Open Sans"/>
              </a:rPr>
              <a:t>Rogner </a:t>
            </a:r>
            <a:r>
              <a:rPr lang="en-GB" sz="1600" dirty="0">
                <a:latin typeface="Open Sans"/>
              </a:rPr>
              <a:t>H.H, Mentis D, Broad O. SEAR Energy Access and Electricity Planning Special Feature, Banco Mundial, 2017.</a:t>
            </a:r>
          </a:p>
          <a:p>
            <a:endParaRPr lang="en-US" sz="1600" dirty="0">
              <a:latin typeface="Open Sans"/>
              <a:cs typeface="Calibri"/>
            </a:endParaRPr>
          </a:p>
          <a:p>
            <a:r>
              <a:rPr lang="en-US" sz="1600" dirty="0">
                <a:latin typeface="Open Sans"/>
                <a:cs typeface="Calibri"/>
              </a:rPr>
              <a:t>4. </a:t>
            </a:r>
            <a:r>
              <a:rPr lang="en-US" sz="1600" dirty="0" err="1">
                <a:latin typeface="Open Sans"/>
                <a:cs typeface="Calibri"/>
              </a:rPr>
              <a:t>Pfenninger</a:t>
            </a:r>
            <a:r>
              <a:rPr lang="en-US" sz="1600" dirty="0">
                <a:latin typeface="Open Sans"/>
                <a:cs typeface="Calibri"/>
              </a:rPr>
              <a:t>, S., Hawkes, A., &amp; </a:t>
            </a:r>
            <a:r>
              <a:rPr lang="en-US" sz="1600" dirty="0" err="1">
                <a:latin typeface="Open Sans"/>
                <a:cs typeface="Calibri"/>
              </a:rPr>
              <a:t>Keirstead</a:t>
            </a:r>
            <a:r>
              <a:rPr lang="en-US" sz="1600" dirty="0">
                <a:latin typeface="Open Sans"/>
                <a:cs typeface="Calibri"/>
              </a:rPr>
              <a:t>, J. (2014). Energy systems modeling for twenty-first century energy challenges (Modelagem de </a:t>
            </a:r>
            <a:r>
              <a:rPr lang="en-US" sz="1600" dirty="0" err="1">
                <a:latin typeface="Open Sans"/>
                <a:cs typeface="Calibri"/>
              </a:rPr>
              <a:t>sistemas</a:t>
            </a:r>
            <a:r>
              <a:rPr lang="en-US" sz="1600" dirty="0">
                <a:latin typeface="Open Sans"/>
                <a:cs typeface="Calibri"/>
              </a:rPr>
              <a:t> </a:t>
            </a:r>
            <a:r>
              <a:rPr lang="en-US" sz="1600" dirty="0" err="1">
                <a:latin typeface="Open Sans"/>
                <a:cs typeface="Calibri"/>
              </a:rPr>
              <a:t>energéticos</a:t>
            </a:r>
            <a:r>
              <a:rPr lang="en-US" sz="1600" dirty="0">
                <a:latin typeface="Open Sans"/>
                <a:cs typeface="Calibri"/>
              </a:rPr>
              <a:t> para os desafios energéticos do século XXI). Renewable and Sustainable Energy Reviews, 33, 74-86. </a:t>
            </a:r>
            <a:r>
              <a:rPr lang="en-US" sz="1600" dirty="0">
                <a:latin typeface="Open Sans"/>
                <a:cs typeface="Calibri"/>
                <a:hlinkClick r:id="rId5"/>
              </a:rPr>
              <a:t>https://doi.org/10.1016/j.rser.2014.02.003</a:t>
            </a:r>
            <a:endParaRPr lang="en-US" sz="16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9</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687190" y="10138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1.2.1 Visão geral dos SDGs </a:t>
            </a: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59558" y="256360"/>
            <a:ext cx="10361809" cy="8826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SDGs e Agenda de Ação Climática</a:t>
            </a:r>
          </a:p>
        </p:txBody>
      </p:sp>
      <p:pic>
        <p:nvPicPr>
          <p:cNvPr id="5" name="Picture 3" descr="Graphical user interface, application&#10;&#10;Description automatically generated">
            <a:extLst>
              <a:ext uri="{FF2B5EF4-FFF2-40B4-BE49-F238E27FC236}">
                <a16:creationId xmlns:a16="http://schemas.microsoft.com/office/drawing/2014/main" id="{8B743D05-4D0E-4441-6ABD-C5C5D44F6DF0}"/>
              </a:ext>
            </a:extLst>
          </p:cNvPr>
          <p:cNvPicPr>
            <a:picLocks noChangeAspect="1"/>
          </p:cNvPicPr>
          <p:nvPr/>
        </p:nvPicPr>
        <p:blipFill rotWithShape="1">
          <a:blip r:embed="rId5"/>
          <a:srcRect l="1274" r="-1062" b="-372"/>
          <a:stretch/>
        </p:blipFill>
        <p:spPr>
          <a:xfrm>
            <a:off x="1300163" y="1438021"/>
            <a:ext cx="8336596" cy="4798468"/>
          </a:xfrm>
          <a:prstGeom prst="rect">
            <a:avLst/>
          </a:prstGeom>
        </p:spPr>
      </p:pic>
      <p:sp>
        <p:nvSpPr>
          <p:cNvPr id="6" name="TextBox 5">
            <a:extLst>
              <a:ext uri="{FF2B5EF4-FFF2-40B4-BE49-F238E27FC236}">
                <a16:creationId xmlns:a16="http://schemas.microsoft.com/office/drawing/2014/main" id="{BDDCB7B3-575B-AE94-0D0E-8B2A5C571700}"/>
              </a:ext>
            </a:extLst>
          </p:cNvPr>
          <p:cNvSpPr txBox="1"/>
          <p:nvPr/>
        </p:nvSpPr>
        <p:spPr>
          <a:xfrm>
            <a:off x="1307636" y="6215719"/>
            <a:ext cx="443282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(Kim et al. (2018), </a:t>
            </a:r>
            <a:r>
              <a:rPr lang="en-GB" sz="1000" dirty="0">
                <a:latin typeface="Open Sans"/>
                <a:cs typeface="Calibri"/>
                <a:hlinkClick r:id="rId6"/>
              </a:rPr>
              <a:t>imagem</a:t>
            </a:r>
            <a:r>
              <a:rPr lang="en-GB" sz="1000" dirty="0">
                <a:latin typeface="Open Sans"/>
                <a:cs typeface="Calibri"/>
              </a:rPr>
              <a:t>, licenciada sob </a:t>
            </a:r>
            <a:r>
              <a:rPr lang="en-GB" sz="1000" dirty="0">
                <a:latin typeface="Open Sans"/>
                <a:cs typeface="Calibri"/>
                <a:hlinkClick r:id="rId7"/>
              </a:rPr>
              <a:t>CC BY 4.0</a:t>
            </a:r>
            <a:r>
              <a:rPr lang="en-GB" sz="1000" dirty="0">
                <a:latin typeface="Open Sans"/>
                <a:cs typeface="Calibri"/>
              </a:rPr>
              <a:t>)</a:t>
            </a:r>
          </a:p>
        </p:txBody>
      </p:sp>
      <p:pic>
        <p:nvPicPr>
          <p:cNvPr id="7" name="synthesize (6)">
            <a:hlinkClick r:id="" action="ppaction://media"/>
            <a:extLst>
              <a:ext uri="{FF2B5EF4-FFF2-40B4-BE49-F238E27FC236}">
                <a16:creationId xmlns:a16="http://schemas.microsoft.com/office/drawing/2014/main" id="{C681ADFF-29AA-6362-2C40-C65CDF043E9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73871" y="113592"/>
            <a:ext cx="1324429" cy="1324429"/>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8" ma:contentTypeDescription="Crear nuevo documento." ma:contentTypeScope="" ma:versionID="e95ced547947cc96d9f0ca074ad6ec65">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59f73267aa52fe24a52d6154dfcf08f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1DDE83-2ED0-4567-A669-A16A212F164D}">
  <ds:schemaRefs>
    <ds:schemaRef ds:uri="http://schemas.microsoft.com/office/infopath/2007/PartnerControls"/>
    <ds:schemaRef ds:uri="35b8b66e-5759-43c1-a138-f967a8bf5a20"/>
    <ds:schemaRef ds:uri="http://schemas.openxmlformats.org/package/2006/metadata/core-properties"/>
    <ds:schemaRef ds:uri="http://purl.org/dc/terms/"/>
    <ds:schemaRef ds:uri="http://schemas.microsoft.com/office/2006/documentManagement/types"/>
    <ds:schemaRef ds:uri="http://www.w3.org/XML/1998/namespace"/>
    <ds:schemaRef ds:uri="http://purl.org/dc/dcmitype/"/>
    <ds:schemaRef ds:uri="http://purl.org/dc/elements/1.1/"/>
    <ds:schemaRef ds:uri="http://schemas.microsoft.com/office/2006/metadata/properties"/>
    <ds:schemaRef ds:uri="0b696a8a-ab1a-459b-a09e-44df7cbe9330"/>
  </ds:schemaRefs>
</ds:datastoreItem>
</file>

<file path=customXml/itemProps2.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3.xml><?xml version="1.0" encoding="utf-8"?>
<ds:datastoreItem xmlns:ds="http://schemas.openxmlformats.org/officeDocument/2006/customXml" ds:itemID="{546022FC-A6DC-40EF-98FA-8633CD89EC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3631</TotalTime>
  <Words>6960</Words>
  <Application>Microsoft Macintosh PowerPoint</Application>
  <PresentationFormat>Widescreen</PresentationFormat>
  <Paragraphs>342</Paragraphs>
  <Slides>26</Slides>
  <Notes>24</Notes>
  <HiddenSlides>0</HiddenSlides>
  <MMClips>19</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Arial</vt:lpstr>
      <vt:lpstr>Bebas Neue</vt:lpstr>
      <vt:lpstr>Calibri</vt:lpstr>
      <vt:lpstr>Calibri Light</vt:lpstr>
      <vt:lpstr>Helvetica Neue</vt:lpstr>
      <vt:lpstr>Open Sans</vt:lpstr>
      <vt:lpstr>Open Sans ExtraBold</vt:lpstr>
      <vt:lpstr>Roboto Condensed Regular</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Obrigado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keywords>, docId:8290A6653E24670AF302C4E11806DCF6</cp:keywords>
  <cp:lastModifiedBy>Pedro Peters</cp:lastModifiedBy>
  <cp:revision>103</cp:revision>
  <dcterms:created xsi:type="dcterms:W3CDTF">2019-06-09T10:25:43Z</dcterms:created>
  <dcterms:modified xsi:type="dcterms:W3CDTF">2025-03-02T05:20:47Z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