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6"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fKzkJpcedPKY9Tzi/v5WA==" hashData="TAbag1xJMc4PHk3awFq3MsVnIDv321Mm/EBg6HYMS//Xu4vnNYUSBDu08evHKr9cio4bJ5RVpMXjRTO+N31v5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1"/>
    <p:restoredTop sz="63288"/>
  </p:normalViewPr>
  <p:slideViewPr>
    <p:cSldViewPr snapToGrid="0">
      <p:cViewPr varScale="1">
        <p:scale>
          <a:sx n="48" d="100"/>
          <a:sy n="48" d="100"/>
        </p:scale>
        <p:origin x="2198"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Una de las formas más comunes de financiación de la deuda es el préstamo sindicado. </a:t>
            </a:r>
            <a:endParaRPr lang="en-US" dirty="0"/>
          </a:p>
          <a:p>
            <a:pPr>
              <a:lnSpc>
                <a:spcPct val="114999"/>
              </a:lnSpc>
              <a:spcBef>
                <a:spcPts val="1000"/>
              </a:spcBef>
            </a:pPr>
            <a:r>
              <a:rPr lang="en-GB" dirty="0"/>
              <a:t>Para este proceso, varios grandes bancos comerciales se unen y cada uno de ellos comparte una determinada parte del importe del préstamo acordado. De este modo, cada banco reduce el riesgo de incumplimiento en el reembolso del préstamo. </a:t>
            </a:r>
            <a:endParaRPr lang="en-US" dirty="0"/>
          </a:p>
          <a:p>
            <a:pPr>
              <a:lnSpc>
                <a:spcPct val="114999"/>
              </a:lnSpc>
              <a:spcBef>
                <a:spcPts val="1000"/>
              </a:spcBef>
            </a:pPr>
            <a:r>
              <a:rPr lang="en-GB" dirty="0"/>
              <a:t>Uno de estos bancos toma la iniciativa y se denomina gestor principal. Se encarga de toda la documentación y el trabajo administrativo y trata directamente con el prestatario. El gestor principal también comparte la mayor parte del importe del préstamo. </a:t>
            </a:r>
            <a:endParaRPr lang="en-US" dirty="0"/>
          </a:p>
          <a:p>
            <a:pPr>
              <a:lnSpc>
                <a:spcPct val="114999"/>
              </a:lnSpc>
              <a:spcBef>
                <a:spcPts val="1000"/>
              </a:spcBef>
              <a:spcAft>
                <a:spcPts val="1000"/>
              </a:spcAft>
            </a:pPr>
            <a:r>
              <a:rPr lang="en-GB" dirty="0"/>
              <a:t>Los sindicatos de proyectos internacionales suelen incluir bancos multilaterales (BML) y agencias de crédito a la exportación (ACE). Su participación significa que los bancos privados pueden disfrutar de un estatus de acreedor privilegiado. Esto tiene considerables ventajas desde el punto de vista del riesgo de crédito.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20967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Esta diapositiva presenta la financiación de un pequeño proyecto de energía eólica en Brasil. Se trata de un proyecto de 49 megavatios, con un coste de 92,6 millones de dólares. </a:t>
            </a:r>
            <a:endParaRPr lang="en-US" dirty="0"/>
          </a:p>
          <a:p>
            <a:pPr>
              <a:lnSpc>
                <a:spcPct val="114999"/>
              </a:lnSpc>
              <a:spcBef>
                <a:spcPts val="1000"/>
              </a:spcBef>
            </a:pPr>
            <a:r>
              <a:rPr lang="en-GB" dirty="0" err="1"/>
              <a:t>Ibernova</a:t>
            </a:r>
            <a:r>
              <a:rPr lang="en-GB" dirty="0"/>
              <a:t>, de España, es el patrocinador del proyecto, que sacó a bolsa una sociedad instrumental (S.P.V) </a:t>
            </a:r>
            <a:r>
              <a:rPr lang="en-GB" dirty="0" err="1"/>
              <a:t>EnerBrasil</a:t>
            </a:r>
            <a:r>
              <a:rPr lang="en-GB" dirty="0"/>
              <a:t>, una filial brasileña de propiedad exclusiva. Incluso la financiación de este pequeño proyecto no fue fácil. El proyecto tiene una relación deuda-capital del 70-30%. </a:t>
            </a:r>
            <a:endParaRPr lang="en-US" dirty="0"/>
          </a:p>
          <a:p>
            <a:pPr>
              <a:lnSpc>
                <a:spcPct val="114999"/>
              </a:lnSpc>
              <a:spcBef>
                <a:spcPts val="1000"/>
              </a:spcBef>
            </a:pPr>
            <a:r>
              <a:rPr lang="en-GB" dirty="0"/>
              <a:t>La necesidad total de capital social era de 27,78 millones de dólares. </a:t>
            </a:r>
            <a:r>
              <a:rPr lang="en-GB" dirty="0" err="1"/>
              <a:t>Ibernova</a:t>
            </a:r>
            <a:r>
              <a:rPr lang="en-GB" dirty="0"/>
              <a:t>, el patrocinador, aportó el capital social de 22,3 millones de dólares, mientras que la CFI, el ala de financiación del sector privado del Grupo del Banco Mundial, aportó el capital social restante de 5,5 millones de dólares.</a:t>
            </a:r>
            <a:endParaRPr lang="en-US" dirty="0"/>
          </a:p>
          <a:p>
            <a:pPr>
              <a:lnSpc>
                <a:spcPct val="114999"/>
              </a:lnSpc>
              <a:spcBef>
                <a:spcPts val="1000"/>
              </a:spcBef>
              <a:spcAft>
                <a:spcPts val="1000"/>
              </a:spcAft>
            </a:pPr>
            <a:r>
              <a:rPr lang="en-GB" dirty="0"/>
              <a:t>El gobierno de Brasil concedió un préstamo en condiciones favorables de 64,8 millones de dólares, a través del Banco Nacional de Desarrollo Económico y Social de Brasil (o B.N.D.E.S). Además, Electrobras también ofreció un contrato de compra de energía por 20 años.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2220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Esta diapositiva presenta la financiación de un proyecto energético relativamente grande, Phu My 3 en Vietnam. El gobierno vietnamita concedió un contrato de construcción-explotación-transferencia a British Petroleum o B.P. para un proyecto de gas de ciclo combinado de 715 megavatios. Electricity of Vietnam (E.V.N), la empresa estatal vietnamita, firmó un contrato de compra de energía por 20 años. </a:t>
            </a:r>
            <a:endParaRPr lang="en-US" dirty="0"/>
          </a:p>
          <a:p>
            <a:pPr>
              <a:lnSpc>
                <a:spcPct val="114999"/>
              </a:lnSpc>
              <a:spcBef>
                <a:spcPts val="1000"/>
              </a:spcBef>
            </a:pPr>
            <a:r>
              <a:rPr lang="en-GB" dirty="0"/>
              <a:t>El coste total del proyecto fue de 412 millones de dólares, compuesto por un préstamo sindicado de 309 millones de dólares y un capital de 103 millones de dólares, con una relación deuda-capital del 75% y el 25%. </a:t>
            </a:r>
            <a:endParaRPr lang="en-US" dirty="0"/>
          </a:p>
          <a:p>
            <a:pPr>
              <a:lnSpc>
                <a:spcPct val="114999"/>
              </a:lnSpc>
              <a:spcBef>
                <a:spcPts val="1000"/>
              </a:spcBef>
            </a:pPr>
            <a:r>
              <a:rPr lang="en-GB" dirty="0"/>
              <a:t>BP y otros aportaron los fondos propios necesarios. La deuda se obtuvo de tres fuentes: multilateral, bilateral y comercial. Entre las multilaterales, tanto la A.D.B como la M.I.G.A prestaron su apoyo (que se analiza en la conferencia 4). La A.D.B concedió un préstamo de 40 millones de dólares y una garantía de 35 millones de dólares. El M.I.G.A concedió una garantía de 40 millones de dólares. </a:t>
            </a:r>
            <a:endParaRPr lang="en-US" dirty="0"/>
          </a:p>
          <a:p>
            <a:pPr>
              <a:lnSpc>
                <a:spcPct val="114999"/>
              </a:lnSpc>
              <a:spcBef>
                <a:spcPts val="1000"/>
              </a:spcBef>
            </a:pPr>
            <a:r>
              <a:rPr lang="en-GB" dirty="0"/>
              <a:t>Entre los bilaterales, J.B.I.C proporciona un préstamo de 99 millones de dólares, mientras que N.E.X.I, Nippon Export and Investment Insurance, ofrece una garantía de 95 millones de dólares. </a:t>
            </a:r>
            <a:endParaRPr lang="en-US" dirty="0"/>
          </a:p>
          <a:p>
            <a:pPr>
              <a:lnSpc>
                <a:spcPct val="114999"/>
              </a:lnSpc>
              <a:spcBef>
                <a:spcPts val="1000"/>
              </a:spcBef>
            </a:pPr>
            <a:r>
              <a:rPr lang="en-GB" dirty="0"/>
              <a:t>El tramo comercial de 170 millones de dólares estaba cubierto por garantías de la A.D.B, el M.I.G.A y el N.E.X.I. Los prestamistas comerciales eran el Bank of Tokyo-Mitsubishi, Credit Agricole Indosuez, Fortis Bank y Mizuho.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1786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La modelización financiera </a:t>
            </a:r>
            <a:r>
              <a:rPr lang="en-GB" dirty="0"/>
              <a:t>es la tarea de construir una </a:t>
            </a:r>
            <a:r>
              <a:rPr lang="en-GB" u="sng" dirty="0"/>
              <a:t>representación abstracta de una situación financiera del mundo real</a:t>
            </a:r>
            <a:r>
              <a:rPr lang="en-GB" dirty="0"/>
              <a:t>. Se trata de un modelo matemático diseñado para representar el rendimiento de un activo financiero, o la cartera de un negocio, proyecto o cualquier otra inversión. Sus aplicaciones incluyen el análisis de flujos de caja, el cálculo del coste del capital, la planificación de escenarios, la toma de decisiones de inversión, el análisis de riesgos, etc. FINPLAN es uno de estos modelos financieros, y en este módulo describiremos el modelo.</a:t>
            </a:r>
            <a:endParaRPr lang="en-US" dirty="0"/>
          </a:p>
          <a:p>
            <a:pPr>
              <a:lnSpc>
                <a:spcPct val="114999"/>
              </a:lnSpc>
              <a:spcBef>
                <a:spcPts val="1000"/>
              </a:spcBef>
            </a:pPr>
            <a:r>
              <a:rPr lang="en-GB" dirty="0"/>
              <a:t>FINPLAN es una herramienta analítica que facilita el análisis financiero de los proyectos energéticos. Puede utilizarse para diseñar un paquete de financiación de un proyecto energético, para evaluar opciones de financiación alternativas o para analizar diversas incertidumbres financieras asociadas a un proyecto.</a:t>
            </a:r>
            <a:endParaRPr lang="en-US" dirty="0"/>
          </a:p>
          <a:p>
            <a:pPr>
              <a:lnSpc>
                <a:spcPct val="114999"/>
              </a:lnSpc>
              <a:spcBef>
                <a:spcPts val="1000"/>
              </a:spcBef>
            </a:pPr>
            <a:r>
              <a:rPr lang="en-GB" dirty="0"/>
              <a:t>También tiene otros usos. FINPLAN también puede utilizarse para analizar el impacto en los proyectos de diversos incentivos o desincentivos fiscales adoptados por los gobiernos de vez en cuando, como las vacaciones fiscales, los beneficios del carbono o las sanciones.</a:t>
            </a:r>
            <a:endParaRPr lang="en-US" dirty="0"/>
          </a:p>
          <a:p>
            <a:pPr>
              <a:lnSpc>
                <a:spcPct val="114999"/>
              </a:lnSpc>
              <a:spcBef>
                <a:spcPts val="1000"/>
              </a:spcBef>
            </a:pPr>
            <a:r>
              <a:rPr lang="en-GB" dirty="0"/>
              <a:t>FINPLAN es un modelo contable que sigue los principios de la contabilidad empresarial estándar para reconocer, registrar, medir e informar sobre las transacciones financieras de una entidad. </a:t>
            </a:r>
            <a:endParaRPr lang="en-US" dirty="0"/>
          </a:p>
          <a:p>
            <a:pPr>
              <a:lnSpc>
                <a:spcPct val="114999"/>
              </a:lnSpc>
              <a:spcBef>
                <a:spcPts val="1000"/>
              </a:spcBef>
              <a:spcAft>
                <a:spcPts val="1000"/>
              </a:spcAft>
            </a:pPr>
            <a:r>
              <a:rPr lang="en-GB" dirty="0"/>
              <a:t>El usuario optimiza manualmente las diferentes fuentes de financiación, la estructura de capital, etc., para crear el mejor plan de financiación de entre las opciones dadas.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14018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Al ser un modelo contable, FINPLAN calcula estados financieros proforma, balances, flujos de caja y una cuenta de resultados, que también se conoce como cuenta de pérdidas y ganancias. Se calculan anualmente y abarcan la vida del proyecto, desde el momento de su inicio hasta el momento de su eliminación.</a:t>
            </a:r>
            <a:endParaRPr lang="en-US" dirty="0"/>
          </a:p>
          <a:p>
            <a:pPr>
              <a:lnSpc>
                <a:spcPct val="114999"/>
              </a:lnSpc>
              <a:spcBef>
                <a:spcPts val="1000"/>
              </a:spcBef>
            </a:pPr>
            <a:r>
              <a:rPr lang="en-GB" dirty="0"/>
              <a:t>A partir de estos estados se obtiene un conjunto de indicadores, o ratios financieros. FINPLAN también calcula el V.P.N. y la rentabilidad de los fondos propios.</a:t>
            </a:r>
            <a:endParaRPr lang="en-US" dirty="0"/>
          </a:p>
          <a:p>
            <a:pPr>
              <a:lnSpc>
                <a:spcPct val="114999"/>
              </a:lnSpc>
              <a:spcBef>
                <a:spcPts val="1000"/>
              </a:spcBef>
            </a:pPr>
            <a:r>
              <a:rPr lang="en-GB" dirty="0"/>
              <a:t>Todos los cálculos se realizan y los resultados se presentan a precios corrientes y en </a:t>
            </a:r>
            <a:r>
              <a:rPr lang="en-GB" b="1" dirty="0"/>
              <a:t>moneda local.</a:t>
            </a:r>
            <a:endParaRPr lang="en-US" dirty="0"/>
          </a:p>
          <a:p>
            <a:pPr>
              <a:lnSpc>
                <a:spcPct val="114999"/>
              </a:lnSpc>
              <a:spcBef>
                <a:spcPts val="1000"/>
              </a:spcBef>
              <a:spcAft>
                <a:spcPts val="1000"/>
              </a:spcAft>
            </a:pPr>
            <a:r>
              <a:rPr lang="en-GB" dirty="0"/>
              <a:t>Las incertidumbres se abordan mediante la realización de análisis de sensibilidad y de escenarios sobre parámetros adecuadamente seleccionados.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15048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Esta diapositiva presenta el esquema de funcionamiento de FINPLAN.</a:t>
            </a:r>
            <a:endParaRPr lang="en-US" dirty="0"/>
          </a:p>
          <a:p>
            <a:pPr>
              <a:lnSpc>
                <a:spcPct val="114999"/>
              </a:lnSpc>
              <a:spcBef>
                <a:spcPts val="1000"/>
              </a:spcBef>
            </a:pPr>
            <a:r>
              <a:rPr lang="en-GB" dirty="0"/>
              <a:t>Las entradas de FINPLAN se dividen en cuatro secciones: </a:t>
            </a:r>
            <a:br>
              <a:rPr lang="en-GB" dirty="0">
                <a:cs typeface="+mn-lt"/>
              </a:rPr>
            </a:br>
            <a:r>
              <a:rPr lang="en-GB" dirty="0"/>
              <a:t>Datos técnicos, como la vida útil de la planta, el tiempo de construcción y la producción. </a:t>
            </a:r>
            <a:br>
              <a:rPr lang="en-GB" dirty="0">
                <a:cs typeface="+mn-lt"/>
              </a:rPr>
            </a:br>
            <a:r>
              <a:rPr lang="en-GB" dirty="0"/>
              <a:t>Datos relacionados con </a:t>
            </a:r>
            <a:r>
              <a:rPr lang="en-GB" dirty="0" err="1"/>
              <a:t>los</a:t>
            </a:r>
            <a:r>
              <a:rPr lang="en-GB" dirty="0"/>
              <a:t> </a:t>
            </a:r>
            <a:r>
              <a:rPr lang="en-GB" dirty="0" err="1"/>
              <a:t>costos</a:t>
            </a:r>
            <a:r>
              <a:rPr lang="en-GB" dirty="0"/>
              <a:t>, que incluyen la inversión y los gastos de funcionamiento.</a:t>
            </a:r>
            <a:br>
              <a:rPr lang="en-GB" dirty="0">
                <a:cs typeface="+mn-lt"/>
              </a:rPr>
            </a:br>
            <a:r>
              <a:rPr lang="en-GB" dirty="0"/>
              <a:t>Datos económicos y fiscales , como la inflación, los tipos de cambio y los impuestos.</a:t>
            </a:r>
            <a:endParaRPr lang="en-US" dirty="0"/>
          </a:p>
          <a:p>
            <a:pPr>
              <a:lnSpc>
                <a:spcPct val="114999"/>
              </a:lnSpc>
              <a:spcBef>
                <a:spcPts val="1000"/>
              </a:spcBef>
            </a:pPr>
            <a:r>
              <a:rPr lang="en-GB" dirty="0"/>
              <a:t>Y, por último, datos financieros, como diversas fuentes de financiación, préstamos, bonos y capital.</a:t>
            </a:r>
            <a:endParaRPr lang="en-US" dirty="0"/>
          </a:p>
          <a:p>
            <a:pPr>
              <a:lnSpc>
                <a:spcPct val="114999"/>
              </a:lnSpc>
              <a:spcBef>
                <a:spcPts val="1000"/>
              </a:spcBef>
            </a:pPr>
            <a:r>
              <a:rPr lang="en-GB" dirty="0"/>
              <a:t>Como salidas, FINPLAN proporciona los flujos de caja, calcula los valores actuales netos y el I.R.R. También calcula los estados financieros, como el balance y varios ratios financieros.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89756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FINPLAN puede manejar ambos tipos de financiación, es decir, la financiación corporativa o de balance y la financiación de proyectos. Estos dos tipos de financiación se analizan en la Lección 2 - Fundamentos de las finanzas , de las diapositivas 19 a 22. Cuando se realiza una financiación de balance o corporativa, FINPLAN modela los nuevos proyectos como una inversión en nuevos activos de la empresa existente. Para la financiación de proyectos, un nuevo proyecto se modela como una nueva empresa. Todos los proyectos de energía independiente (P.I.) entran en este tipo de mecanismo de financiación. En los países en vías de desarrollo, una gran parte de los componentes de la central eléctrica se importa de uno o varios países extranjeros, que deben pagarse en moneda extranjera. Por lo tanto, la consideración de la moneda extranjera es importante en el análisis financiero. Además, los préstamos o ayudas financieras extranjeras pueden apoyar el proyecto de la central eléctrica. Los préstamos extranjeros tienen que devolverse durante un largo periodo de tiempo, en el que el tipo de cambio puede sufrir importantes variaciones. Esto tiene fuertes implicaciones para la viabilidad financiera del proyecto. Por ejemplo, si la moneda nacional se deprecia con el tiempo, se necesita más moneda nacional para devolver la misma cantidad de préstamo extranjero.</a:t>
            </a:r>
            <a:endParaRPr lang="en-US" dirty="0">
              <a:cs typeface="Calibri"/>
            </a:endParaRPr>
          </a:p>
          <a:p>
            <a:pPr>
              <a:lnSpc>
                <a:spcPct val="114999"/>
              </a:lnSpc>
              <a:spcBef>
                <a:spcPts val="1000"/>
              </a:spcBef>
            </a:pPr>
            <a:r>
              <a:rPr lang="en-GB" dirty="0"/>
              <a:t>Por lo tanto, FINPLAN permite opciones para considerar una o varias monedas extranjeras en el análisis financiero. Es necesario disponer de datos sobre los tipos de cambio actuales y futuros. </a:t>
            </a:r>
            <a:endParaRPr lang="en-US" dirty="0"/>
          </a:p>
          <a:p>
            <a:pPr>
              <a:lnSpc>
                <a:spcPct val="114999"/>
              </a:lnSpc>
              <a:spcBef>
                <a:spcPts val="1000"/>
              </a:spcBef>
            </a:pPr>
            <a:r>
              <a:rPr lang="en-GB" dirty="0"/>
              <a:t>Todos los cálculos se realizan a precios corrientes y en moneda local. Por lo tanto, tanto para el balance como para la financiación de proyectos, se necesitan datos sobre la evolución actual y futura, de las tasas de inflación para las monedas locales y las monedas extranjeras.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0404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Una central eléctrica obtiene ingresos vendiendo su producción de electricidad. Una P.I., o una empresa de servicios públicos, puede vender su producción a un cliente o a varios grupos de consumidores a precios diferenciados. Esto puede modelizarse en FINPLAN. Por lo tanto, se necesitan datos sobre los grupos de clientes, el volumen de ventas futuras de electricidad a los diferentes grupos de consumidores y los precios correspondientes. Puede haber otros costes e ingresos. Los datos sobre cualquier otro gasto de la central eléctrica pueden tomarse como gastos generales. En algunos casos, se trata de cánones y se necesitan datos. En el caso de las centrales nucleares, el coste de desmantelamiento es considerable, y se necesitan datos sobre los costes. Las empresas de servicios públicos pueden tener algunos ingresos procedentes del comercio, que pueden incluirse. Cualquier otro ingreso, que no haya sido categorizado en ninguna parte, puede ser atendido en la partida de ingresos varios.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69651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continuación veremos cuáles son los aspectos incluidos en FINPLAN empezando por los métodos de cálculo de la amortización. </a:t>
            </a:r>
            <a:endParaRPr lang="en-US" dirty="0"/>
          </a:p>
          <a:p>
            <a:pPr>
              <a:lnSpc>
                <a:spcPct val="114999"/>
              </a:lnSpc>
            </a:pPr>
            <a:r>
              <a:rPr lang="en-GB" dirty="0"/>
              <a:t>Es necesario estimar la depreciación para calcular los beneficios fiscales, así como el valor neto de los activos. El método de cálculo de la depreciación es diferente en los distintos países. </a:t>
            </a:r>
            <a:endParaRPr lang="en-US" dirty="0">
              <a:cs typeface="Calibri"/>
            </a:endParaRPr>
          </a:p>
          <a:p>
            <a:pPr>
              <a:lnSpc>
                <a:spcPct val="114999"/>
              </a:lnSpc>
              <a:spcBef>
                <a:spcPts val="1000"/>
              </a:spcBef>
            </a:pPr>
            <a:r>
              <a:rPr lang="en-GB" dirty="0"/>
              <a:t>FINPLAN incluye cuatro métodos estándar de cálculo de la amortización. Los usuarios deben seleccionar el que sea apropiado para su propio país. Todos estos métodos se describen y comparan en una conferencia aparte. Aquí sólo discutiremos el requerimiento de datos. Para la depreciación lineal o en línea recta, el requisito de datos es el período de depreciación. Para el método de saldo decreciente, deben darse los datos sobre el porcentaje del valor de los activos, que se supone que se deprecia.</a:t>
            </a:r>
            <a:endParaRPr lang="en-US" dirty="0"/>
          </a:p>
          <a:p>
            <a:pPr>
              <a:lnSpc>
                <a:spcPct val="114999"/>
              </a:lnSpc>
              <a:spcBef>
                <a:spcPts val="1000"/>
              </a:spcBef>
            </a:pPr>
            <a:r>
              <a:rPr lang="en-GB" dirty="0"/>
              <a:t>Para el método de la suma de los dígitos del año, se necesitan datos sobre el periodo de depreciación. Para el método del saldo decreciente, que pasa a ser lineal, se necesitan tanto la tasa de depreciación como el período de depreciación. En la próxima clase se profundizará en esta cuestión.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832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Las opciones disponibles en FINPLAN son las siguientes.  La cadena de suministro de la industria eléctrica en cada país está sujeta a diversos impuestos y derechos, y a veces también a subvenciones. Los impuestos incluyen los derechos de importación, los impuestos de sociedades y el impuesto sobre el valor añadido, etc. FINPLAN los tiene en cuenta en los análisis financieros. Sin embargo, hay que proporcionar datos al modelo. Además, FINPLAN ofrece la opción de seleccionar la posibilidad de arrastrar las pérdidas fiscales para el cálculo de impuestos en años futuros. </a:t>
            </a:r>
            <a:endParaRPr lang="en-US" dirty="0"/>
          </a:p>
          <a:p>
            <a:pPr>
              <a:lnSpc>
                <a:spcPct val="114999"/>
              </a:lnSpc>
              <a:spcBef>
                <a:spcPts val="1000"/>
              </a:spcBef>
            </a:pPr>
            <a:r>
              <a:rPr lang="en-GB" dirty="0"/>
              <a:t>Existen varias fuentes de financiación de las que se puede obtener el capital necesario para la construcción del proyecto energético. Entre ellas, el crédito a la exportación, los préstamos comerciales, los bonos, el capital social, etc. Cada una de ellas tiene sus propias ventajas y límites, como ya se ha comentado en la lección 4. FINPLAN ofrece varias opciones de fuentes de financiación y permite a los usuarios desarrollar una estrategia de financiación óptima, basada en los datos proporcionados, para cada una de estas opciones. </a:t>
            </a:r>
            <a:endParaRPr lang="en-US" dirty="0"/>
          </a:p>
          <a:p>
            <a:pPr>
              <a:lnSpc>
                <a:spcPct val="114999"/>
              </a:lnSpc>
              <a:spcBef>
                <a:spcPts val="1000"/>
              </a:spcBef>
            </a:pPr>
            <a:r>
              <a:rPr lang="en-GB" dirty="0"/>
              <a:t>Como se ha señalado anteriormente, FINPLAN permite la financiación corporativa o de balance. Sin embargo, se requieren datos adicionales sobre las empresas existentes. Esto incluye la información del balance existente, como los activos, los préstamos existentes, los bonos, etc., y las pérdidas fiscales existentes de la empresa, la depreciación de los activos existentes y algunos otros puntos de datos.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52393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conferencia continuará con la anterior para explicar:</a:t>
            </a:r>
            <a:endParaRPr lang="en-US" dirty="0"/>
          </a:p>
          <a:p>
            <a:pPr marL="457200" indent="-318770">
              <a:lnSpc>
                <a:spcPct val="114999"/>
              </a:lnSpc>
              <a:buFont typeface="Lato,Sans-Serif"/>
              <a:buChar char="●"/>
            </a:pPr>
            <a:r>
              <a:rPr lang="en-GB" dirty="0"/>
              <a:t>opciones de crédito a la exportación</a:t>
            </a:r>
            <a:endParaRPr lang="en-US" dirty="0"/>
          </a:p>
          <a:p>
            <a:pPr marL="457200" indent="-318770">
              <a:lnSpc>
                <a:spcPct val="114999"/>
              </a:lnSpc>
              <a:buFont typeface="Lato,Sans-Serif"/>
              <a:buChar char="●"/>
            </a:pPr>
            <a:r>
              <a:rPr lang="en-GB" dirty="0"/>
              <a:t>directrices sobre créditos a la exportación</a:t>
            </a:r>
            <a:endParaRPr lang="en-US" dirty="0"/>
          </a:p>
          <a:p>
            <a:pPr marL="457200" indent="-318770">
              <a:lnSpc>
                <a:spcPct val="114999"/>
              </a:lnSpc>
              <a:buFont typeface="Lato,Sans-Serif"/>
              <a:buChar char="●"/>
            </a:pPr>
            <a:r>
              <a:rPr lang="en-GB" dirty="0"/>
              <a:t>el enfoque FINPLAN</a:t>
            </a:r>
            <a:endParaRPr lang="en-US" dirty="0"/>
          </a:p>
          <a:p>
            <a:pPr marL="457200" indent="-318770">
              <a:lnSpc>
                <a:spcPct val="114999"/>
              </a:lnSpc>
              <a:buFont typeface="Lato,Sans-Serif"/>
              <a:buChar char="●"/>
            </a:pPr>
            <a:r>
              <a:rPr lang="en-GB" dirty="0"/>
              <a:t>Aspectos incluidos en FINPLAN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04419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 proyecto energético tiene múltiples partes interesadas, como los patrocinadores, los inversores, los prestamistas y el gobierno y los reguladores. Cada uno de ellos tiene intereses diferentes que a veces pueden ser conflictivos. Por lo tanto, un plan financiero aceptable debe cumplir con múltiples objetivos. Debe maximizar el V.P.N. y el R.I.R. de los accionistas y cumplir con los requisitos mínimos de </a:t>
            </a:r>
            <a:r>
              <a:rPr lang="en-GB" dirty="0" err="1"/>
              <a:t>ciertas</a:t>
            </a:r>
            <a:r>
              <a:rPr lang="en-GB" dirty="0"/>
              <a:t> </a:t>
            </a:r>
            <a:r>
              <a:rPr lang="en-GB" dirty="0" err="1"/>
              <a:t>relaciones</a:t>
            </a:r>
            <a:r>
              <a:rPr lang="en-GB" dirty="0"/>
              <a:t> a un precio de la electricidad aceptable para el gobierno, el regulador o el comprador.</a:t>
            </a:r>
            <a:endParaRPr lang="en-US" dirty="0"/>
          </a:p>
          <a:p>
            <a:pPr>
              <a:lnSpc>
                <a:spcPct val="114999"/>
              </a:lnSpc>
              <a:spcBef>
                <a:spcPts val="1000"/>
              </a:spcBef>
            </a:pPr>
            <a:r>
              <a:rPr lang="en-GB" dirty="0"/>
              <a:t>FINPLAN no optimiza el plan por sí mismo, y el modelador tiene que hacerlo manualmente, con varias iteraciones. A veces, una acción mejora un indicador pero deteriora otro. Por ejemplo, con unos fondos propios más elevados, la relación deuda-capital mejora, pero el V.P.N. de los accionistas y el R.I.R. disminuyen. La elaboración de un plan financiero aceptable para todas las partes interesadas requiere varias iteraciones, con la elección adecuada de los perfiles de inyección de deuda-capital, la selección del tipo de deuda, etc.</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013504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FINPLAN puede ayudar a diseñar un paquete financiero. Por ejemplo, puede ayudar a determinar cuánto capital hay que inyectar y cuándo para llegar a un apalancamiento adecuado. Puede responder a la rentabilidad que pueden esperar los accionistas. Cuantificará el precio de la energía necesario para generar una rentabilidad mínima para los accionistas. Puede ayudar a responder a la sensibilidad del proyecto a las variaciones del tipo de cambio.</a:t>
            </a:r>
            <a:endParaRPr lang="en-US" dirty="0"/>
          </a:p>
          <a:p>
            <a:pPr>
              <a:lnSpc>
                <a:spcPct val="114999"/>
              </a:lnSpc>
              <a:spcBef>
                <a:spcPts val="1000"/>
              </a:spcBef>
              <a:spcAft>
                <a:spcPts val="1000"/>
              </a:spcAft>
            </a:pPr>
            <a:r>
              <a:rPr lang="en-GB" dirty="0"/>
              <a:t>FINPLAN es una herramienta a largo plazo y no puede tener en cuenta factores estacionales o mensuales. Por lo tanto, no puede utilizarse para la planificación del funcionamiento diario de la empresa. No puede convertir un proyecto económico pobre en uno exitoso. No predice el precio de la energía ni los tipos de interés, que son los que se introducen en el modelo.</a:t>
            </a:r>
            <a:endParaRPr lang="en-US" dirty="0">
              <a:cs typeface="Calibri" panose="020F0502020204030204"/>
            </a:endParaRPr>
          </a:p>
          <a:p>
            <a:pPr>
              <a:lnSpc>
                <a:spcPct val="114999"/>
              </a:lnSpc>
              <a:spcBef>
                <a:spcPts val="1000"/>
              </a:spcBef>
              <a:spcAft>
                <a:spcPts val="1000"/>
              </a:spcAft>
            </a:pPr>
            <a:r>
              <a:rPr lang="en-GB" dirty="0">
                <a:cs typeface="Calibri"/>
              </a:rPr>
              <a:t>El modelo FINPLAN y su uso se detallan en los folletos.</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53766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Las empresas de proyectos a menudo necesitan importar de otros países las plantas o los equipos necesarios para construir y explotar un proyecto. Para promover el negocio de sus propias empresas, todos los países industrializados y algunas economías emergentes como China y Rusia, que son los principales exportadores de plantas y equipos, ofrecen facilidades de financiación en condiciones favorables a las empresas exportadoras a través de organizaciones denominadas agencias de crédito a la exportación o E.C.A. para abreviar. </a:t>
            </a:r>
            <a:endParaRPr lang="en-US" dirty="0"/>
          </a:p>
          <a:p>
            <a:pPr>
              <a:lnSpc>
                <a:spcPct val="114999"/>
              </a:lnSpc>
              <a:spcBef>
                <a:spcPts val="1000"/>
              </a:spcBef>
            </a:pPr>
            <a:r>
              <a:rPr lang="en-GB" dirty="0"/>
              <a:t>A través de las agencias de crédito a la exportación, o E.C.As, todos los países de la O.E.C.D, y algunas economías emergentes, proporcionan financiación en condiciones favorables para promover la exportación de bienes y servicios por parte de sus propias empresas. </a:t>
            </a:r>
            <a:endParaRPr lang="en-US" dirty="0"/>
          </a:p>
          <a:p>
            <a:pPr>
              <a:lnSpc>
                <a:spcPct val="114999"/>
              </a:lnSpc>
              <a:spcBef>
                <a:spcPts val="1000"/>
              </a:spcBef>
            </a:pPr>
            <a:r>
              <a:rPr lang="en-GB" dirty="0"/>
              <a:t>La financiación puede adoptar la forma de créditos, como préstamos, seguros de crédito y garantías. </a:t>
            </a:r>
            <a:endParaRPr lang="en-US" dirty="0"/>
          </a:p>
          <a:p>
            <a:pPr>
              <a:lnSpc>
                <a:spcPct val="114999"/>
              </a:lnSpc>
              <a:spcBef>
                <a:spcPts val="1000"/>
              </a:spcBef>
              <a:spcAft>
                <a:spcPts val="1000"/>
              </a:spcAft>
            </a:pPr>
            <a:r>
              <a:rPr lang="en-GB" dirty="0"/>
              <a:t>El riesgo de estos créditos, así como los seguros y las garantías, lo asume el gobierno patrocinador. Las C.E. limitan este riesgo al estar "cerradas" a los países de riesgo. Esto significa que no aceptan ningún riesgo de estos países.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Las C.E. utilizan tres métodos para proporcionar fondos a la entidad importadora o exportadora.</a:t>
            </a:r>
            <a:endParaRPr lang="en-US" dirty="0"/>
          </a:p>
          <a:p>
            <a:pPr>
              <a:lnSpc>
                <a:spcPct val="114999"/>
              </a:lnSpc>
              <a:spcBef>
                <a:spcPts val="1000"/>
              </a:spcBef>
            </a:pPr>
            <a:r>
              <a:rPr lang="en-GB" dirty="0"/>
              <a:t>Préstamo directo: la C.E.A. en este caso es un banco, muy a menudo llamado banco EXIM. Al igual que un préstamo bancario, el préstamo se concede tras la compra de bienes o servicios a empresas del país organizador. </a:t>
            </a:r>
            <a:endParaRPr lang="en-US" dirty="0"/>
          </a:p>
          <a:p>
            <a:pPr>
              <a:lnSpc>
                <a:spcPct val="114999"/>
              </a:lnSpc>
              <a:spcBef>
                <a:spcPts val="1000"/>
              </a:spcBef>
            </a:pPr>
            <a:r>
              <a:rPr lang="en-GB" dirty="0"/>
              <a:t>Préstamos de intermediarios financieros: la C.E.A., en este caso, presta fondos a un intermediario financiero, como un banco comercial, que a su vez presta los fondos a la entidad importadora. </a:t>
            </a:r>
            <a:endParaRPr lang="en-US" dirty="0"/>
          </a:p>
          <a:p>
            <a:pPr>
              <a:lnSpc>
                <a:spcPct val="114999"/>
              </a:lnSpc>
              <a:spcBef>
                <a:spcPts val="1000"/>
              </a:spcBef>
              <a:spcAft>
                <a:spcPts val="1000"/>
              </a:spcAft>
            </a:pPr>
            <a:r>
              <a:rPr lang="en-GB" dirty="0"/>
              <a:t>Igualación del tipo de interés: En el marco de una equiparación de tipos de interés, un prestamista comercial concede un préstamo a la entidad importadora a un tipo de interés inferior al del mercado y, a su vez, recibe una compensación de la C.E.A., por la diferencia entre el tipo inferior al del mercado y el tipo vigente en el mercado.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5796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Esta diapositiva muestra el sistema de crédito a los proveedores. La empresa exportadora vende equipos y servicios a la empresa importadora mediante un sistema de pago diferido. La empresa importadora efectúa el pago al exportador y éste, a su vez, devuelve el dinero a la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828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Esta diapositiva muestra el esquema de crédito a los compradores. En este sistema, una E.C.A. concede el préstamo directamente al comprador, o al importador, del equipo y realiza el pago al exportador, por su suministro. </a:t>
            </a:r>
            <a:endParaRPr lang="en-US" dirty="0"/>
          </a:p>
          <a:p>
            <a:pPr>
              <a:lnSpc>
                <a:spcPct val="114999"/>
              </a:lnSpc>
              <a:spcBef>
                <a:spcPts val="1000"/>
              </a:spcBef>
            </a:pPr>
            <a:r>
              <a:rPr lang="en-GB" dirty="0"/>
              <a:t>El importador devuelve el préstamo a la C.E.A.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11942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t>He aquí algunos ejemplos de agencias de exportación en todo el mundo. Entre ellas se encuentran:</a:t>
            </a:r>
            <a:endParaRPr lang="en-US" dirty="0"/>
          </a:p>
          <a:p>
            <a:pPr marL="342900" indent="-342900">
              <a:spcAft>
                <a:spcPts val="1200"/>
              </a:spcAft>
              <a:buFont typeface="Arial"/>
              <a:buChar char="•"/>
            </a:pPr>
            <a:r>
              <a:rPr lang="en-ZA" dirty="0"/>
              <a:t>El Banco de Exportación e Importación de los Estados Unidos;</a:t>
            </a:r>
            <a:endParaRPr lang="en-ZA" dirty="0">
              <a:cs typeface="Calibri"/>
            </a:endParaRPr>
          </a:p>
          <a:p>
            <a:pPr marL="342900" indent="-342900">
              <a:spcAft>
                <a:spcPts val="1200"/>
              </a:spcAft>
              <a:buFont typeface="Arial,Sans-Serif"/>
              <a:buChar char="•"/>
            </a:pPr>
            <a:r>
              <a:rPr lang="en-ZA" dirty="0"/>
              <a:t>Compagnie Française d'Assurance pour le Commerce </a:t>
            </a:r>
            <a:r>
              <a:rPr lang="en-ZA" dirty="0" err="1"/>
              <a:t>Extérieur </a:t>
            </a:r>
            <a:r>
              <a:rPr lang="en-ZA" dirty="0"/>
              <a:t>(C.O.F.A.C.E);</a:t>
            </a:r>
            <a:endParaRPr lang="en-US" dirty="0"/>
          </a:p>
          <a:p>
            <a:pPr marL="342900" indent="-342900">
              <a:spcAft>
                <a:spcPts val="1200"/>
              </a:spcAft>
              <a:buFont typeface="Arial,Sans-Serif"/>
              <a:buChar char="•"/>
            </a:pPr>
            <a:r>
              <a:rPr lang="en-ZA" dirty="0"/>
              <a:t>Banco de Japón para la Cooperación Internacional (J.B.I.C);</a:t>
            </a:r>
            <a:endParaRPr lang="en-US" dirty="0"/>
          </a:p>
          <a:p>
            <a:pPr marL="342900" indent="-342900">
              <a:spcAft>
                <a:spcPts val="1200"/>
              </a:spcAft>
              <a:buFont typeface="Arial,Sans-Serif"/>
              <a:buChar char="•"/>
            </a:pPr>
            <a:r>
              <a:rPr lang="en-ZA" dirty="0"/>
              <a:t>Banco EXIM de Corea;</a:t>
            </a:r>
            <a:endParaRPr lang="en-US" dirty="0"/>
          </a:p>
          <a:p>
            <a:pPr marL="342900" indent="-342900">
              <a:spcAft>
                <a:spcPts val="1200"/>
              </a:spcAft>
              <a:buFont typeface="Arial,Sans-Serif"/>
              <a:buChar char="•"/>
            </a:pPr>
            <a:r>
              <a:rPr lang="en-ZA" dirty="0"/>
              <a:t>E.X.I.A.R: Agencia Rusa de Crédito a la Exportación y Seguro de Inversiones;</a:t>
            </a:r>
            <a:endParaRPr lang="en-US" dirty="0"/>
          </a:p>
          <a:p>
            <a:pPr marL="342900" indent="-342900">
              <a:spcAft>
                <a:spcPts val="1200"/>
              </a:spcAft>
              <a:buFont typeface="Arial,Sans-Serif"/>
              <a:buChar char="•"/>
            </a:pPr>
            <a:r>
              <a:rPr lang="en-ZA" dirty="0"/>
              <a:t>Corporación de Seguros de Exportación y Crédito de China.</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75246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continuación estudiaremos las directrices de crédito a la exportación necesarias para la toma de decisiones financieras. Toda la actividad de financiación de las C.E. en los países de la O.E.C.D. se rige por un documento firmado por los miembros de la O.E.C.D. Esto se conoce como el consenso de la O.E.C.D. La O.E.C.D es la Organización para la Cooperación y el Desarrollo Económico y cuenta con 37 países miembros.</a:t>
            </a:r>
            <a:endParaRPr lang="en-US" dirty="0"/>
          </a:p>
          <a:p>
            <a:pPr>
              <a:lnSpc>
                <a:spcPct val="114999"/>
              </a:lnSpc>
              <a:spcBef>
                <a:spcPts val="1000"/>
              </a:spcBef>
            </a:pPr>
            <a:r>
              <a:rPr lang="en-GB" dirty="0"/>
              <a:t>El objetivo de este documento de Consenso de la O.E.C.D. es garantizar un mercado de créditos a la exportación ordenado, evitando las batallas competitivas entre los distintos países que buscan ofrecer las condiciones financieras más favorables para las exportaciones. </a:t>
            </a:r>
            <a:endParaRPr lang="en-US" dirty="0"/>
          </a:p>
          <a:p>
            <a:pPr>
              <a:lnSpc>
                <a:spcPct val="114999"/>
              </a:lnSpc>
              <a:spcBef>
                <a:spcPts val="1000"/>
              </a:spcBef>
              <a:spcAft>
                <a:spcPts val="1000"/>
              </a:spcAft>
            </a:pPr>
            <a:r>
              <a:rPr lang="en-GB" dirty="0"/>
              <a:t>Puede consultar más detalles en el sitio web que se indica en la diapositiva. En la siguiente diapositiva se indican las principales directrices.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110674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Las principales directrices del consenso de la O.E.C.D. son:</a:t>
            </a:r>
            <a:endParaRPr lang="en-US" dirty="0"/>
          </a:p>
          <a:p>
            <a:pPr>
              <a:lnSpc>
                <a:spcPct val="114999"/>
              </a:lnSpc>
              <a:spcBef>
                <a:spcPts val="1000"/>
              </a:spcBef>
            </a:pPr>
            <a:r>
              <a:rPr lang="en-GB" dirty="0"/>
              <a:t>El crédito a la exportación concedido está limitado al 85% del valor del contrato, por lo que se requiere un pago inicial en efectivo para el 15% restante.</a:t>
            </a:r>
            <a:endParaRPr lang="en-US" dirty="0"/>
          </a:p>
          <a:p>
            <a:pPr>
              <a:lnSpc>
                <a:spcPct val="114999"/>
              </a:lnSpc>
              <a:spcBef>
                <a:spcPts val="1000"/>
              </a:spcBef>
            </a:pPr>
            <a:r>
              <a:rPr lang="en-GB" dirty="0"/>
              <a:t>El plazo máximo de reembolso de los préstamos para los proyectos de energía no nuclear es de 12 años, y se amplía a 18 años para los proyectos de energía nuclear.</a:t>
            </a:r>
            <a:endParaRPr lang="en-US" dirty="0"/>
          </a:p>
          <a:p>
            <a:pPr>
              <a:lnSpc>
                <a:spcPct val="114999"/>
              </a:lnSpc>
              <a:spcBef>
                <a:spcPts val="1000"/>
              </a:spcBef>
            </a:pPr>
            <a:r>
              <a:rPr lang="en-GB" dirty="0"/>
              <a:t>El reembolso debe realizarse en plazos constantes, al menos cada seis meses. Estos plazos deben comenzar a más tardar el sexto mes después de la prueba de rendimiento de la planta.</a:t>
            </a:r>
            <a:endParaRPr lang="en-US" dirty="0"/>
          </a:p>
          <a:p>
            <a:pPr>
              <a:lnSpc>
                <a:spcPct val="114999"/>
              </a:lnSpc>
              <a:spcBef>
                <a:spcPts val="1000"/>
              </a:spcBef>
            </a:pPr>
            <a:r>
              <a:rPr lang="en-GB" dirty="0"/>
              <a:t>El tipo de interés aplicado no puede ser inferior al calculado cada mes por la O.E.C.D. Este tipo se conoce como C.I.R.R, o tipo de interés comercial de referencia, y equivale a un diferencial del 1% sobre el rendimiento de los bonos del Estado a largo plazo en la misma moneda. Se revisa mensualmente y puede obtenerse en el sitio web de la O.E.C.D.</a:t>
            </a:r>
            <a:endParaRPr lang="en-US" dirty="0"/>
          </a:p>
          <a:p>
            <a:pPr>
              <a:lnSpc>
                <a:spcPct val="114999"/>
              </a:lnSpc>
              <a:spcBef>
                <a:spcPts val="1000"/>
              </a:spcBef>
            </a:pPr>
            <a:endParaRPr lang="en-GB" dirty="0"/>
          </a:p>
          <a:p>
            <a:pPr>
              <a:lnSpc>
                <a:spcPct val="114999"/>
              </a:lnSpc>
              <a:spcBef>
                <a:spcPts val="1000"/>
              </a:spcBef>
            </a:pPr>
            <a:r>
              <a:rPr lang="en-GB" dirty="0"/>
              <a:t>Algunas informaciones adicionales: Dados los complicados mecanismos con los que hay que lidiar para obtener el apoyo de una A.C.E. Es decir, el cumplimiento de los límites del Consenso; mayor complejidad cuando hay un actor adicional en la estructura de financiación del proyecto; altas primas iniciales que hay que pagar a la A.C.E. Merece la pena recurrir a estos organismos sólo si no hay otra forma de atraer a los bancos comerciales para que financien el proyecto.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83570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0.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31"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oecd.org/trade/topics/export-credits/" TargetMode="External"/><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ackground pattern&#10;&#10;Description automatically generated">
            <a:extLst>
              <a:ext uri="{FF2B5EF4-FFF2-40B4-BE49-F238E27FC236}">
                <a16:creationId xmlns:a16="http://schemas.microsoft.com/office/drawing/2014/main" id="{8A721693-1250-4E01-B332-9B1011D87946}"/>
              </a:ext>
            </a:extLst>
          </p:cNvPr>
          <p:cNvPicPr>
            <a:picLocks noChangeAspect="1"/>
          </p:cNvPicPr>
          <p:nvPr/>
        </p:nvPicPr>
        <p:blipFill>
          <a:blip r:embed="rId5"/>
          <a:stretch>
            <a:fillRect/>
          </a:stretch>
        </p:blipFill>
        <p:spPr>
          <a:xfrm>
            <a:off x="1675" y="-22085"/>
            <a:ext cx="12188650" cy="687705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91396" y="3972727"/>
            <a:ext cx="8050696" cy="369332"/>
          </a:xfrm>
          <a:prstGeom prst="rect">
            <a:avLst/>
          </a:prstGeom>
          <a:noFill/>
        </p:spPr>
        <p:txBody>
          <a:bodyPr wrap="square" lIns="91440" tIns="45720" rIns="91440" bIns="45720" rtlCol="0" anchor="b">
            <a:spAutoFit/>
          </a:bodyPr>
          <a:lstStyle/>
          <a:p>
            <a:r>
              <a:rPr lang="en-ZA" b="1" dirty="0">
                <a:latin typeface="Open Sans ExtraBold"/>
              </a:rPr>
              <a:t>FINPLAN</a:t>
            </a:r>
            <a:endParaRPr lang="en-US" dirty="0" err="1"/>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434866"/>
            <a:ext cx="7414757" cy="200054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CLASE 5 </a:t>
            </a:r>
            <a:br>
              <a:rPr lang="en-ZA" sz="4400" b="1" dirty="0">
                <a:latin typeface="Open Sans ExtraBold"/>
                <a:ea typeface="Open Sans ExtraBold" panose="020B0606030504020204" pitchFamily="34" charset="0"/>
                <a:cs typeface="Open Sans ExtraBold" panose="020B0606030504020204" pitchFamily="34" charset="0"/>
              </a:rPr>
            </a:br>
            <a:r>
              <a:rPr lang="en-ZA" sz="4000" b="1" dirty="0">
                <a:latin typeface="Open Sans ExtraBold"/>
                <a:ea typeface="Open Sans ExtraBold" panose="020B0606030504020204" pitchFamily="34" charset="0"/>
                <a:cs typeface="Open Sans ExtraBold" panose="020B0606030504020204" pitchFamily="34" charset="0"/>
              </a:rPr>
              <a:t>OPCIONES DE CRÉDITO Y METODOLOGÍA DE FINPLAN</a:t>
            </a:r>
          </a:p>
        </p:txBody>
      </p:sp>
      <p:sp>
        <p:nvSpPr>
          <p:cNvPr id="3" name="TextBox 2">
            <a:extLst>
              <a:ext uri="{FF2B5EF4-FFF2-40B4-BE49-F238E27FC236}">
                <a16:creationId xmlns:a16="http://schemas.microsoft.com/office/drawing/2014/main" id="{72A4BC03-4AEC-4292-A338-B9F26FCEF7A6}"/>
              </a:ext>
            </a:extLst>
          </p:cNvPr>
          <p:cNvSpPr txBox="1"/>
          <p:nvPr/>
        </p:nvSpPr>
        <p:spPr>
          <a:xfrm>
            <a:off x="8969829" y="608092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dirty="0">
                <a:solidFill>
                  <a:schemeClr val="bg1"/>
                </a:solidFill>
                <a:latin typeface="Open Sans "/>
              </a:rPr>
              <a:t>Versión 1.0</a:t>
            </a:r>
            <a:endParaRPr lang="en-US" sz="1400" b="1">
              <a:solidFill>
                <a:schemeClr val="bg1"/>
              </a:solidFill>
              <a:latin typeface="Open Sans "/>
            </a:endParaRPr>
          </a:p>
        </p:txBody>
      </p:sp>
      <p:sp>
        <p:nvSpPr>
          <p:cNvPr id="7" name="Oval 6">
            <a:extLst>
              <a:ext uri="{FF2B5EF4-FFF2-40B4-BE49-F238E27FC236}">
                <a16:creationId xmlns:a16="http://schemas.microsoft.com/office/drawing/2014/main" id="{56434113-B689-BF42-8D9C-B592F1992DE4}"/>
              </a:ext>
            </a:extLst>
          </p:cNvPr>
          <p:cNvSpPr/>
          <p:nvPr/>
        </p:nvSpPr>
        <p:spPr>
          <a:xfrm>
            <a:off x="4410344" y="40759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mp3" descr="Track5_Lecture5_Slide1.mp3">
            <a:hlinkClick r:id="" action="ppaction://media"/>
            <a:extLst>
              <a:ext uri="{FF2B5EF4-FFF2-40B4-BE49-F238E27FC236}">
                <a16:creationId xmlns:a16="http://schemas.microsoft.com/office/drawing/2014/main" id="{7ED73539-F928-1B43-97DE-271BABC6E8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10344" y="415739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Préstamos sindicados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Directrices sobre créditos a la exportación</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Los grandes bancos comerciales se unen y comparten un importe de préstamo acordado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Reduce el riesgo de impago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 banco que toma la iniciativa es el gestor principal</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menudo incluye bancos multilaterales y agencias de crédito a la exportación </a:t>
            </a:r>
          </a:p>
        </p:txBody>
      </p:sp>
      <p:sp>
        <p:nvSpPr>
          <p:cNvPr id="7" name="Oval 6">
            <a:extLst>
              <a:ext uri="{FF2B5EF4-FFF2-40B4-BE49-F238E27FC236}">
                <a16:creationId xmlns:a16="http://schemas.microsoft.com/office/drawing/2014/main" id="{B7C82553-8198-0C4E-BF36-22E67641E97B}"/>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0.mp3" descr="Track5_Lecture5_Slide10.mp3">
            <a:hlinkClick r:id="" action="ppaction://media"/>
            <a:extLst>
              <a:ext uri="{FF2B5EF4-FFF2-40B4-BE49-F238E27FC236}">
                <a16:creationId xmlns:a16="http://schemas.microsoft.com/office/drawing/2014/main" id="{34E373FA-1154-3541-80FA-7D6147E62B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5420"/>
            <a:ext cx="812800" cy="812800"/>
          </a:xfrm>
          <a:prstGeom prst="rect">
            <a:avLst/>
          </a:prstGeom>
        </p:spPr>
      </p:pic>
    </p:spTree>
    <p:extLst>
      <p:ext uri="{BB962C8B-B14F-4D97-AF65-F5344CB8AC3E}">
        <p14:creationId xmlns:p14="http://schemas.microsoft.com/office/powerpoint/2010/main" val="502301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397013"/>
            <a:ext cx="69831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Estructura de financiación del proyecto eólico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EnerBrasil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(Brasil)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Directrices sobre créditos a la exportación</a:t>
            </a:r>
          </a:p>
        </p:txBody>
      </p:sp>
      <p:pic>
        <p:nvPicPr>
          <p:cNvPr id="2" name="Picture 2" descr="Diagram&#10;&#10;Description automatically generated">
            <a:extLst>
              <a:ext uri="{FF2B5EF4-FFF2-40B4-BE49-F238E27FC236}">
                <a16:creationId xmlns:a16="http://schemas.microsoft.com/office/drawing/2014/main" id="{C8F1E9FF-17EA-469A-97D1-3762D6E87B61}"/>
              </a:ext>
            </a:extLst>
          </p:cNvPr>
          <p:cNvPicPr>
            <a:picLocks noChangeAspect="1"/>
          </p:cNvPicPr>
          <p:nvPr/>
        </p:nvPicPr>
        <p:blipFill>
          <a:blip r:embed="rId6"/>
          <a:stretch>
            <a:fillRect/>
          </a:stretch>
        </p:blipFill>
        <p:spPr>
          <a:xfrm>
            <a:off x="1805796" y="2123272"/>
            <a:ext cx="8594783" cy="3833532"/>
          </a:xfrm>
          <a:prstGeom prst="rect">
            <a:avLst/>
          </a:prstGeom>
        </p:spPr>
      </p:pic>
      <p:sp>
        <p:nvSpPr>
          <p:cNvPr id="7" name="Oval 6">
            <a:extLst>
              <a:ext uri="{FF2B5EF4-FFF2-40B4-BE49-F238E27FC236}">
                <a16:creationId xmlns:a16="http://schemas.microsoft.com/office/drawing/2014/main" id="{31422918-FD6D-1945-8A7F-F3FB48B070BE}"/>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1.mp3" descr="Track5_Lecture5_Slide11.mp3">
            <a:hlinkClick r:id="" action="ppaction://media"/>
            <a:extLst>
              <a:ext uri="{FF2B5EF4-FFF2-40B4-BE49-F238E27FC236}">
                <a16:creationId xmlns:a16="http://schemas.microsoft.com/office/drawing/2014/main" id="{DAEB8240-702A-F44A-AEE2-3759066FDC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8519" y="742275"/>
            <a:ext cx="812800" cy="812800"/>
          </a:xfrm>
          <a:prstGeom prst="rect">
            <a:avLst/>
          </a:prstGeom>
        </p:spPr>
      </p:pic>
    </p:spTree>
    <p:extLst>
      <p:ext uri="{BB962C8B-B14F-4D97-AF65-F5344CB8AC3E}">
        <p14:creationId xmlns:p14="http://schemas.microsoft.com/office/powerpoint/2010/main" val="41416853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175765"/>
            <a:ext cx="5415613"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Estructura de financiación del proyecto energético Phy My 3 (Vietnam)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0935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Directrices sobre créditos a la exportación</a:t>
            </a:r>
          </a:p>
        </p:txBody>
      </p:sp>
      <p:pic>
        <p:nvPicPr>
          <p:cNvPr id="2" name="Picture 3" descr="Diagram&#10;&#10;Description automatically generated">
            <a:extLst>
              <a:ext uri="{FF2B5EF4-FFF2-40B4-BE49-F238E27FC236}">
                <a16:creationId xmlns:a16="http://schemas.microsoft.com/office/drawing/2014/main" id="{FC581107-D155-49D8-9E51-D3FF5A02A8BB}"/>
              </a:ext>
            </a:extLst>
          </p:cNvPr>
          <p:cNvPicPr>
            <a:picLocks noChangeAspect="1"/>
          </p:cNvPicPr>
          <p:nvPr/>
        </p:nvPicPr>
        <p:blipFill>
          <a:blip r:embed="rId6"/>
          <a:stretch>
            <a:fillRect/>
          </a:stretch>
        </p:blipFill>
        <p:spPr>
          <a:xfrm>
            <a:off x="1844300" y="1883651"/>
            <a:ext cx="7754318" cy="4485545"/>
          </a:xfrm>
          <a:prstGeom prst="rect">
            <a:avLst/>
          </a:prstGeom>
        </p:spPr>
      </p:pic>
      <p:sp>
        <p:nvSpPr>
          <p:cNvPr id="7" name="Oval 6">
            <a:extLst>
              <a:ext uri="{FF2B5EF4-FFF2-40B4-BE49-F238E27FC236}">
                <a16:creationId xmlns:a16="http://schemas.microsoft.com/office/drawing/2014/main" id="{FCA6A505-74C6-C847-8615-731A73665860}"/>
              </a:ext>
            </a:extLst>
          </p:cNvPr>
          <p:cNvSpPr/>
          <p:nvPr/>
        </p:nvSpPr>
        <p:spPr>
          <a:xfrm>
            <a:off x="8452328" y="5729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2.mp3" descr="Track5_Lecture5_Slide12.mp3">
            <a:hlinkClick r:id="" action="ppaction://media"/>
            <a:extLst>
              <a:ext uri="{FF2B5EF4-FFF2-40B4-BE49-F238E27FC236}">
                <a16:creationId xmlns:a16="http://schemas.microsoft.com/office/drawing/2014/main" id="{12677ED1-A0D1-794E-A8A8-D9B3A2064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644301"/>
            <a:ext cx="812800" cy="812800"/>
          </a:xfrm>
          <a:prstGeom prst="rect">
            <a:avLst/>
          </a:prstGeom>
        </p:spPr>
      </p:pic>
    </p:spTree>
    <p:extLst>
      <p:ext uri="{BB962C8B-B14F-4D97-AF65-F5344CB8AC3E}">
        <p14:creationId xmlns:p14="http://schemas.microsoft.com/office/powerpoint/2010/main" val="3454968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Enfoque FINPLAN</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743466"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Una herramienta analítica y contable para facilitar el análisis financiero de los proyectos energéticos.</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FINPLAN puede: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Diseñar un paquete de financiación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Evaluar opciones de financiación alternativas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Analizar las incertidumbres </a:t>
            </a:r>
          </a:p>
        </p:txBody>
      </p:sp>
      <p:pic>
        <p:nvPicPr>
          <p:cNvPr id="7" name="Picture 9" descr="A picture containing text&#10;&#10;Description automatically generated">
            <a:extLst>
              <a:ext uri="{FF2B5EF4-FFF2-40B4-BE49-F238E27FC236}">
                <a16:creationId xmlns:a16="http://schemas.microsoft.com/office/drawing/2014/main" id="{CFB031C1-CD0C-48E8-A6B0-44DBC5FDEB29}"/>
              </a:ext>
            </a:extLst>
          </p:cNvPr>
          <p:cNvPicPr>
            <a:picLocks noChangeAspect="1"/>
          </p:cNvPicPr>
          <p:nvPr/>
        </p:nvPicPr>
        <p:blipFill>
          <a:blip r:embed="rId6"/>
          <a:stretch>
            <a:fillRect/>
          </a:stretch>
        </p:blipFill>
        <p:spPr>
          <a:xfrm>
            <a:off x="6097773" y="2029855"/>
            <a:ext cx="4612756" cy="3152708"/>
          </a:xfrm>
          <a:prstGeom prst="rect">
            <a:avLst/>
          </a:prstGeom>
        </p:spPr>
      </p:pic>
      <p:sp>
        <p:nvSpPr>
          <p:cNvPr id="11" name="Oval 10">
            <a:extLst>
              <a:ext uri="{FF2B5EF4-FFF2-40B4-BE49-F238E27FC236}">
                <a16:creationId xmlns:a16="http://schemas.microsoft.com/office/drawing/2014/main" id="{3D1D8BF1-AAE9-EA4D-8DF6-9F272285D871}"/>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3.mp3" descr="Track5_Lecture5_Slide13.mp3">
            <a:hlinkClick r:id="" action="ppaction://media"/>
            <a:extLst>
              <a:ext uri="{FF2B5EF4-FFF2-40B4-BE49-F238E27FC236}">
                <a16:creationId xmlns:a16="http://schemas.microsoft.com/office/drawing/2014/main" id="{A219FDAE-5EF0-BB4A-8BEF-70DCE9E7F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045388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Metodología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Enfoque FINPLAN</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235467"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 conjunto de estados contables sobre:</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Activo y pasivo (Balance)</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Flujo de caja</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Ingresos y gastos </a:t>
            </a:r>
            <a:br>
              <a:rPr lang="en-ZA" sz="2000" dirty="0">
                <a:solidFill>
                  <a:srgbClr val="000000"/>
                </a:solidFill>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(cuenta de resultados)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 conjunto de indicadores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VAN y TIR de los fondos propios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Análisis de sensibilidad</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Análisis de escenarios </a:t>
            </a:r>
          </a:p>
        </p:txBody>
      </p:sp>
      <p:pic>
        <p:nvPicPr>
          <p:cNvPr id="3" name="Picture 3">
            <a:extLst>
              <a:ext uri="{FF2B5EF4-FFF2-40B4-BE49-F238E27FC236}">
                <a16:creationId xmlns:a16="http://schemas.microsoft.com/office/drawing/2014/main" id="{4C6A43A2-8A27-47D7-8173-ED1C5FBA0992}"/>
              </a:ext>
            </a:extLst>
          </p:cNvPr>
          <p:cNvPicPr>
            <a:picLocks noChangeAspect="1"/>
          </p:cNvPicPr>
          <p:nvPr/>
        </p:nvPicPr>
        <p:blipFill>
          <a:blip r:embed="rId6"/>
          <a:stretch>
            <a:fillRect/>
          </a:stretch>
        </p:blipFill>
        <p:spPr>
          <a:xfrm>
            <a:off x="6467960" y="1983610"/>
            <a:ext cx="4460928" cy="3471967"/>
          </a:xfrm>
          <a:prstGeom prst="rect">
            <a:avLst/>
          </a:prstGeom>
        </p:spPr>
      </p:pic>
      <p:sp>
        <p:nvSpPr>
          <p:cNvPr id="10" name="Oval 9">
            <a:extLst>
              <a:ext uri="{FF2B5EF4-FFF2-40B4-BE49-F238E27FC236}">
                <a16:creationId xmlns:a16="http://schemas.microsoft.com/office/drawing/2014/main" id="{B52304A1-9EDC-F548-ADA8-38E405EA475C}"/>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4.mp3" descr="Track5_Lecture5_Slide14.mp3">
            <a:hlinkClick r:id="" action="ppaction://media"/>
            <a:extLst>
              <a:ext uri="{FF2B5EF4-FFF2-40B4-BE49-F238E27FC236}">
                <a16:creationId xmlns:a16="http://schemas.microsoft.com/office/drawing/2014/main" id="{A107B9F8-A666-5D41-9D9C-A218A3461B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1547926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Enfoque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Enfoque FINPLAN</a:t>
            </a:r>
          </a:p>
        </p:txBody>
      </p:sp>
      <p:sp>
        <p:nvSpPr>
          <p:cNvPr id="7" name="Oval 6">
            <a:extLst>
              <a:ext uri="{FF2B5EF4-FFF2-40B4-BE49-F238E27FC236}">
                <a16:creationId xmlns:a16="http://schemas.microsoft.com/office/drawing/2014/main" id="{8147CC59-3341-FE48-B69E-959580671551}"/>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5.mp3" descr="Track5_Lecture5_Slide15.mp3">
            <a:hlinkClick r:id="" action="ppaction://media"/>
            <a:extLst>
              <a:ext uri="{FF2B5EF4-FFF2-40B4-BE49-F238E27FC236}">
                <a16:creationId xmlns:a16="http://schemas.microsoft.com/office/drawing/2014/main" id="{14EBD8B0-6A93-8840-89A2-4C48CB62E4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364" y="742275"/>
            <a:ext cx="812800" cy="812800"/>
          </a:xfrm>
          <a:prstGeom prst="rect">
            <a:avLst/>
          </a:prstGeom>
        </p:spPr>
      </p:pic>
      <p:pic>
        <p:nvPicPr>
          <p:cNvPr id="10" name="Imagen 9">
            <a:extLst>
              <a:ext uri="{FF2B5EF4-FFF2-40B4-BE49-F238E27FC236}">
                <a16:creationId xmlns:a16="http://schemas.microsoft.com/office/drawing/2014/main" id="{68AE0BCE-79EC-D391-1080-FF5FA26D1CAE}"/>
              </a:ext>
            </a:extLst>
          </p:cNvPr>
          <p:cNvPicPr>
            <a:picLocks noChangeAspect="1"/>
          </p:cNvPicPr>
          <p:nvPr/>
        </p:nvPicPr>
        <p:blipFill rotWithShape="1">
          <a:blip r:embed="rId7"/>
          <a:srcRect l="-112" t="4482"/>
          <a:stretch/>
        </p:blipFill>
        <p:spPr>
          <a:xfrm>
            <a:off x="2803207" y="1797123"/>
            <a:ext cx="5492121" cy="4302560"/>
          </a:xfrm>
          <a:prstGeom prst="rect">
            <a:avLst/>
          </a:prstGeom>
        </p:spPr>
      </p:pic>
    </p:spTree>
    <p:extLst>
      <p:ext uri="{BB962C8B-B14F-4D97-AF65-F5344CB8AC3E}">
        <p14:creationId xmlns:p14="http://schemas.microsoft.com/office/powerpoint/2010/main" val="4192676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Parámetros económicos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Enfoque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743466"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rPr>
              <a:t>Incluye tanto las finanzas corporativas </a:t>
            </a:r>
            <a:br>
              <a:rPr lang="en-ZA" sz="2000" dirty="0">
                <a:solidFill>
                  <a:srgbClr val="000000"/>
                </a:solidFill>
                <a:latin typeface="Open Sans"/>
              </a:rPr>
            </a:br>
            <a:r>
              <a:rPr lang="en-ZA" sz="2000" dirty="0">
                <a:solidFill>
                  <a:srgbClr val="000000"/>
                </a:solidFill>
                <a:latin typeface="Open Sans"/>
              </a:rPr>
              <a:t>y la financiación de proyectos</a:t>
            </a:r>
          </a:p>
          <a:p>
            <a:pPr marL="342900" indent="-342900">
              <a:spcAft>
                <a:spcPts val="1200"/>
              </a:spcAft>
              <a:buFont typeface="Arial"/>
              <a:buChar char="•"/>
            </a:pPr>
            <a:r>
              <a:rPr lang="en-ZA" sz="2000" dirty="0">
                <a:latin typeface="Open Sans"/>
              </a:rPr>
              <a:t>Divisas y tipos de cambio</a:t>
            </a:r>
          </a:p>
          <a:p>
            <a:pPr marL="342900" indent="-342900">
              <a:spcAft>
                <a:spcPts val="1200"/>
              </a:spcAft>
              <a:buFont typeface="Arial"/>
              <a:buChar char="•"/>
            </a:pPr>
            <a:r>
              <a:rPr lang="en-ZA" sz="2000" dirty="0">
                <a:latin typeface="Open Sans"/>
              </a:rPr>
              <a:t>Tasas de inflación</a:t>
            </a:r>
          </a:p>
          <a:p>
            <a:pPr marL="800100" lvl="1" indent="-342900">
              <a:spcAft>
                <a:spcPts val="1200"/>
              </a:spcAft>
              <a:buFont typeface="Arial"/>
              <a:buChar char="•"/>
            </a:pPr>
            <a:r>
              <a:rPr lang="en-ZA" sz="2000" dirty="0">
                <a:latin typeface="Open Sans"/>
              </a:rPr>
              <a:t>Moneda local</a:t>
            </a:r>
          </a:p>
          <a:p>
            <a:pPr marL="800100" lvl="1" indent="-342900">
              <a:spcAft>
                <a:spcPts val="1200"/>
              </a:spcAft>
              <a:buFont typeface="Arial"/>
              <a:buChar char="•"/>
            </a:pPr>
            <a:r>
              <a:rPr lang="en-ZA" sz="2000" dirty="0">
                <a:latin typeface="Open Sans"/>
              </a:rPr>
              <a:t>Monedas extranjeras </a:t>
            </a:r>
          </a:p>
        </p:txBody>
      </p:sp>
      <p:pic>
        <p:nvPicPr>
          <p:cNvPr id="4" name="Picture 9" descr="Text, letter&#10;&#10;Description automatically generated">
            <a:extLst>
              <a:ext uri="{FF2B5EF4-FFF2-40B4-BE49-F238E27FC236}">
                <a16:creationId xmlns:a16="http://schemas.microsoft.com/office/drawing/2014/main" id="{4EF4449F-3439-487F-98D1-27CB320AA000}"/>
              </a:ext>
            </a:extLst>
          </p:cNvPr>
          <p:cNvPicPr>
            <a:picLocks noChangeAspect="1"/>
          </p:cNvPicPr>
          <p:nvPr/>
        </p:nvPicPr>
        <p:blipFill>
          <a:blip r:embed="rId6"/>
          <a:stretch>
            <a:fillRect/>
          </a:stretch>
        </p:blipFill>
        <p:spPr>
          <a:xfrm>
            <a:off x="6018029" y="1956391"/>
            <a:ext cx="4710221" cy="3131288"/>
          </a:xfrm>
          <a:prstGeom prst="rect">
            <a:avLst/>
          </a:prstGeom>
        </p:spPr>
      </p:pic>
      <p:sp>
        <p:nvSpPr>
          <p:cNvPr id="10" name="Oval 9">
            <a:extLst>
              <a:ext uri="{FF2B5EF4-FFF2-40B4-BE49-F238E27FC236}">
                <a16:creationId xmlns:a16="http://schemas.microsoft.com/office/drawing/2014/main" id="{A56E0902-7535-DF4E-818B-9DE6A1C16530}"/>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6.mp3" descr="Track5_Lecture5_Slide16.mp3">
            <a:hlinkClick r:id="" action="ppaction://media"/>
            <a:extLst>
              <a:ext uri="{FF2B5EF4-FFF2-40B4-BE49-F238E27FC236}">
                <a16:creationId xmlns:a16="http://schemas.microsoft.com/office/drawing/2014/main" id="{27892862-2BFD-024D-BC1B-B0981964FA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36224"/>
            <a:ext cx="812800" cy="812800"/>
          </a:xfrm>
          <a:prstGeom prst="rect">
            <a:avLst/>
          </a:prstGeom>
        </p:spPr>
      </p:pic>
    </p:spTree>
    <p:extLst>
      <p:ext uri="{BB962C8B-B14F-4D97-AF65-F5344CB8AC3E}">
        <p14:creationId xmlns:p14="http://schemas.microsoft.com/office/powerpoint/2010/main" val="35032983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Ingresos y gastos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Enfoque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010221" cy="2708434"/>
          </a:xfrm>
          <a:prstGeom prst="rect">
            <a:avLst/>
          </a:prstGeom>
        </p:spPr>
        <p:txBody>
          <a:bodyPr wrap="square" lIns="91440" tIns="45720" rIns="91440" bIns="45720" anchor="t">
            <a:spAutoFit/>
          </a:bodyPr>
          <a:lstStyle/>
          <a:p>
            <a:pPr>
              <a:spcAft>
                <a:spcPts val="1200"/>
              </a:spcAft>
            </a:pPr>
            <a:r>
              <a:rPr lang="en-ZA" sz="2000" b="1" dirty="0">
                <a:latin typeface="Open Sans"/>
              </a:rPr>
              <a:t>Ventas y precios de la electricidad</a:t>
            </a:r>
          </a:p>
          <a:p>
            <a:pPr marL="342900" indent="-342900">
              <a:spcAft>
                <a:spcPts val="1200"/>
              </a:spcAft>
              <a:buFont typeface="Arial"/>
              <a:buChar char="•"/>
            </a:pPr>
            <a:r>
              <a:rPr lang="en-ZA" sz="2000" u="sng" dirty="0">
                <a:latin typeface="Open Sans"/>
              </a:rPr>
              <a:t>Clientes</a:t>
            </a:r>
            <a:r>
              <a:rPr lang="en-ZA" sz="2000" dirty="0">
                <a:latin typeface="Open Sans"/>
              </a:rPr>
              <a:t>: Grupo de clientes diferenciados por precios</a:t>
            </a:r>
          </a:p>
          <a:p>
            <a:pPr marL="342900" indent="-342900">
              <a:spcAft>
                <a:spcPts val="1200"/>
              </a:spcAft>
              <a:buFont typeface="Arial"/>
              <a:buChar char="•"/>
            </a:pPr>
            <a:r>
              <a:rPr lang="en-ZA" sz="2000" u="sng" dirty="0">
                <a:latin typeface="Open Sans"/>
              </a:rPr>
              <a:t>Ventas</a:t>
            </a:r>
            <a:r>
              <a:rPr lang="en-ZA" sz="2000" dirty="0">
                <a:latin typeface="Open Sans"/>
              </a:rPr>
              <a:t>: Ventas futuras de electricidad a diferentes clientes; </a:t>
            </a:r>
          </a:p>
          <a:p>
            <a:pPr marL="342900" indent="-342900">
              <a:spcAft>
                <a:spcPts val="1200"/>
              </a:spcAft>
              <a:buFont typeface="Arial"/>
              <a:buChar char="•"/>
            </a:pPr>
            <a:r>
              <a:rPr lang="en-ZA" sz="2000" u="sng" dirty="0">
                <a:latin typeface="Open Sans"/>
              </a:rPr>
              <a:t>Precios:</a:t>
            </a:r>
            <a:r>
              <a:rPr lang="en-ZA" sz="2000" dirty="0">
                <a:latin typeface="Open Sans"/>
              </a:rPr>
              <a:t> Precio de la electricidad por clientes y cambio en el futuro </a:t>
            </a:r>
          </a:p>
        </p:txBody>
      </p:sp>
      <p:sp>
        <p:nvSpPr>
          <p:cNvPr id="10" name="Rectangle 9">
            <a:extLst>
              <a:ext uri="{FF2B5EF4-FFF2-40B4-BE49-F238E27FC236}">
                <a16:creationId xmlns:a16="http://schemas.microsoft.com/office/drawing/2014/main" id="{0160843A-262C-423E-A9A6-006ADC888ED4}"/>
              </a:ext>
            </a:extLst>
          </p:cNvPr>
          <p:cNvSpPr/>
          <p:nvPr/>
        </p:nvSpPr>
        <p:spPr>
          <a:xfrm>
            <a:off x="6422496" y="1986483"/>
            <a:ext cx="5743466" cy="2708434"/>
          </a:xfrm>
          <a:prstGeom prst="rect">
            <a:avLst/>
          </a:prstGeom>
        </p:spPr>
        <p:txBody>
          <a:bodyPr wrap="square" lIns="91440" tIns="45720" rIns="91440" bIns="45720" anchor="t">
            <a:spAutoFit/>
          </a:bodyPr>
          <a:lstStyle/>
          <a:p>
            <a:pPr>
              <a:spcAft>
                <a:spcPts val="1200"/>
              </a:spcAft>
            </a:pPr>
            <a:r>
              <a:rPr lang="en-ZA" sz="2000" b="1" dirty="0">
                <a:latin typeface="Open Sans"/>
              </a:rPr>
              <a:t>Otros gastos e ingresos</a:t>
            </a:r>
          </a:p>
          <a:p>
            <a:pPr marL="342900" indent="-342900">
              <a:spcAft>
                <a:spcPts val="1200"/>
              </a:spcAft>
              <a:buFont typeface="Arial"/>
              <a:buChar char="•"/>
            </a:pPr>
            <a:r>
              <a:rPr lang="en-ZA" sz="2000" dirty="0">
                <a:latin typeface="Open Sans"/>
              </a:rPr>
              <a:t>Gastos generales</a:t>
            </a:r>
            <a:endParaRPr lang="en-ZA" sz="2000" b="1" dirty="0">
              <a:latin typeface="Open Sans"/>
            </a:endParaRPr>
          </a:p>
          <a:p>
            <a:pPr marL="342900" indent="-342900">
              <a:spcAft>
                <a:spcPts val="1200"/>
              </a:spcAft>
              <a:buFont typeface="Arial"/>
              <a:buChar char="•"/>
            </a:pPr>
            <a:r>
              <a:rPr lang="en-ZA" sz="2000" dirty="0">
                <a:latin typeface="Open Sans"/>
              </a:rPr>
              <a:t>Derechos de autor</a:t>
            </a:r>
          </a:p>
          <a:p>
            <a:pPr marL="342900" indent="-342900">
              <a:spcAft>
                <a:spcPts val="1200"/>
              </a:spcAft>
              <a:buFont typeface="Arial"/>
              <a:buChar char="•"/>
            </a:pPr>
            <a:r>
              <a:rPr lang="en-ZA" sz="2000" dirty="0" err="1">
                <a:latin typeface="Open Sans"/>
              </a:rPr>
              <a:t>Costos</a:t>
            </a:r>
            <a:r>
              <a:rPr lang="en-ZA" sz="2000" dirty="0">
                <a:latin typeface="Open Sans"/>
              </a:rPr>
              <a:t> de desmantelamiento</a:t>
            </a:r>
          </a:p>
          <a:p>
            <a:pPr marL="342900" indent="-342900">
              <a:spcAft>
                <a:spcPts val="1200"/>
              </a:spcAft>
              <a:buFont typeface="Arial"/>
              <a:buChar char="•"/>
            </a:pPr>
            <a:r>
              <a:rPr lang="en-ZA" sz="2000" dirty="0">
                <a:latin typeface="Open Sans"/>
              </a:rPr>
              <a:t>Ingresos comerciales</a:t>
            </a:r>
          </a:p>
          <a:p>
            <a:pPr marL="342900" indent="-342900">
              <a:spcAft>
                <a:spcPts val="1200"/>
              </a:spcAft>
              <a:buFont typeface="Arial"/>
              <a:buChar char="•"/>
            </a:pPr>
            <a:r>
              <a:rPr lang="en-ZA" sz="2000" dirty="0">
                <a:latin typeface="Open Sans"/>
              </a:rPr>
              <a:t>Ingresos varios</a:t>
            </a:r>
          </a:p>
        </p:txBody>
      </p:sp>
      <p:sp>
        <p:nvSpPr>
          <p:cNvPr id="11" name="Oval 10">
            <a:extLst>
              <a:ext uri="{FF2B5EF4-FFF2-40B4-BE49-F238E27FC236}">
                <a16:creationId xmlns:a16="http://schemas.microsoft.com/office/drawing/2014/main" id="{BB5A97DC-6D8E-0441-8D5E-96EEAD41567D}"/>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7.mp3" descr="Track5_Lecture5_Slide17.mp3">
            <a:hlinkClick r:id="" action="ppaction://media"/>
            <a:extLst>
              <a:ext uri="{FF2B5EF4-FFF2-40B4-BE49-F238E27FC236}">
                <a16:creationId xmlns:a16="http://schemas.microsoft.com/office/drawing/2014/main" id="{461733D6-A514-3445-B596-10AD46315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364" y="742275"/>
            <a:ext cx="812800" cy="812800"/>
          </a:xfrm>
          <a:prstGeom prst="rect">
            <a:avLst/>
          </a:prstGeom>
        </p:spPr>
      </p:pic>
    </p:spTree>
    <p:extLst>
      <p:ext uri="{BB962C8B-B14F-4D97-AF65-F5344CB8AC3E}">
        <p14:creationId xmlns:p14="http://schemas.microsoft.com/office/powerpoint/2010/main" val="21443342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Selección del método de cálculo de la amortización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11897"/>
            <a:ext cx="5687327" cy="138345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incluidos en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7856937"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Línea lineal/recta</a:t>
            </a:r>
            <a:endParaRPr lang="en-ZA" sz="2000" b="1" dirty="0">
              <a:latin typeface="Open Sans"/>
            </a:endParaRPr>
          </a:p>
          <a:p>
            <a:pPr marL="800100" lvl="1" indent="-342900">
              <a:spcAft>
                <a:spcPts val="1200"/>
              </a:spcAft>
              <a:buFont typeface="Arial"/>
              <a:buChar char="•"/>
            </a:pPr>
            <a:r>
              <a:rPr lang="en-ZA" sz="2000" dirty="0">
                <a:latin typeface="Open Sans"/>
              </a:rPr>
              <a:t>Período de amortización</a:t>
            </a:r>
          </a:p>
          <a:p>
            <a:pPr marL="342900" indent="-342900">
              <a:spcAft>
                <a:spcPts val="1200"/>
              </a:spcAft>
              <a:buFont typeface="Arial"/>
              <a:buChar char="•"/>
            </a:pPr>
            <a:r>
              <a:rPr lang="en-ZA" sz="2000" dirty="0">
                <a:latin typeface="Open Sans"/>
              </a:rPr>
              <a:t>Saldo decreciente</a:t>
            </a:r>
          </a:p>
          <a:p>
            <a:pPr marL="800100" lvl="1" indent="-342900">
              <a:spcAft>
                <a:spcPts val="1200"/>
              </a:spcAft>
              <a:buFont typeface="Arial"/>
              <a:buChar char="•"/>
            </a:pPr>
            <a:r>
              <a:rPr lang="en-ZA" sz="2000" dirty="0">
                <a:latin typeface="Open Sans"/>
              </a:rPr>
              <a:t>Porcentaje del valor del activo</a:t>
            </a:r>
          </a:p>
          <a:p>
            <a:pPr marL="342900" indent="-342900">
              <a:spcAft>
                <a:spcPts val="1200"/>
              </a:spcAft>
              <a:buFont typeface="Arial"/>
              <a:buChar char="•"/>
            </a:pPr>
            <a:r>
              <a:rPr lang="en-ZA" sz="2000" dirty="0">
                <a:latin typeface="Open Sans"/>
              </a:rPr>
              <a:t>Suma de los dígitos del año</a:t>
            </a:r>
          </a:p>
          <a:p>
            <a:pPr marL="800100" lvl="1" indent="-342900">
              <a:spcAft>
                <a:spcPts val="1200"/>
              </a:spcAft>
              <a:buFont typeface="Arial"/>
              <a:buChar char="•"/>
            </a:pPr>
            <a:r>
              <a:rPr lang="en-ZA" sz="2000" dirty="0">
                <a:latin typeface="Open Sans"/>
              </a:rPr>
              <a:t>Período de amortización</a:t>
            </a:r>
          </a:p>
          <a:p>
            <a:pPr marL="342900" indent="-342900">
              <a:spcAft>
                <a:spcPts val="1200"/>
              </a:spcAft>
              <a:buFont typeface="Arial"/>
              <a:buChar char="•"/>
            </a:pPr>
            <a:r>
              <a:rPr lang="en-ZA" sz="2000" dirty="0">
                <a:latin typeface="Open Sans"/>
              </a:rPr>
              <a:t>Cambio decreciente a lineal</a:t>
            </a:r>
          </a:p>
          <a:p>
            <a:pPr marL="800100" lvl="1" indent="-342900">
              <a:spcAft>
                <a:spcPts val="1200"/>
              </a:spcAft>
              <a:buFont typeface="Arial"/>
              <a:buChar char="•"/>
            </a:pPr>
            <a:r>
              <a:rPr lang="en-ZA" sz="2000" dirty="0">
                <a:latin typeface="Open Sans"/>
              </a:rPr>
              <a:t>Período de amortización y tasa de amortización</a:t>
            </a:r>
          </a:p>
        </p:txBody>
      </p:sp>
      <p:sp>
        <p:nvSpPr>
          <p:cNvPr id="7" name="Oval 6">
            <a:extLst>
              <a:ext uri="{FF2B5EF4-FFF2-40B4-BE49-F238E27FC236}">
                <a16:creationId xmlns:a16="http://schemas.microsoft.com/office/drawing/2014/main" id="{EA935456-8294-224D-810D-A0B41841B369}"/>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8.mp3" descr="Track5_Lecture5_Slide18.mp3">
            <a:hlinkClick r:id="" action="ppaction://media"/>
            <a:extLst>
              <a:ext uri="{FF2B5EF4-FFF2-40B4-BE49-F238E27FC236}">
                <a16:creationId xmlns:a16="http://schemas.microsoft.com/office/drawing/2014/main" id="{CF8B6DBF-9644-4449-A5F9-872BF2A29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8168"/>
            <a:ext cx="812800" cy="812800"/>
          </a:xfrm>
          <a:prstGeom prst="rect">
            <a:avLst/>
          </a:prstGeom>
        </p:spPr>
      </p:pic>
    </p:spTree>
    <p:extLst>
      <p:ext uri="{BB962C8B-B14F-4D97-AF65-F5344CB8AC3E}">
        <p14:creationId xmlns:p14="http://schemas.microsoft.com/office/powerpoint/2010/main" val="5572769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Opciones de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59217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incluidos en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887214" y="1799578"/>
            <a:ext cx="3083654" cy="2862322"/>
          </a:xfrm>
          <a:prstGeom prst="rect">
            <a:avLst/>
          </a:prstGeom>
        </p:spPr>
        <p:txBody>
          <a:bodyPr wrap="square" lIns="91440" tIns="45720" rIns="91440" bIns="45720" anchor="t">
            <a:spAutoFit/>
          </a:bodyPr>
          <a:lstStyle/>
          <a:p>
            <a:pPr>
              <a:spcAft>
                <a:spcPts val="1200"/>
              </a:spcAft>
            </a:pPr>
            <a:r>
              <a:rPr lang="en-ZA" sz="2000" b="1" dirty="0">
                <a:latin typeface="Open Sans"/>
              </a:rPr>
              <a:t>Incorporación de la política fiscal:</a:t>
            </a:r>
            <a:r>
              <a:rPr lang="en-ZA" sz="2000" dirty="0">
                <a:latin typeface="Open Sans"/>
              </a:rPr>
              <a:t> Impuestos y subvenciones:</a:t>
            </a:r>
          </a:p>
          <a:p>
            <a:pPr marL="342900" indent="-342900">
              <a:spcAft>
                <a:spcPts val="1200"/>
              </a:spcAft>
              <a:buFont typeface="Arial"/>
              <a:buChar char="•"/>
            </a:pPr>
            <a:r>
              <a:rPr lang="en-ZA" sz="2000" dirty="0">
                <a:latin typeface="Open Sans"/>
              </a:rPr>
              <a:t>Derechos de importación</a:t>
            </a:r>
          </a:p>
          <a:p>
            <a:pPr marL="342900" indent="-342900">
              <a:spcAft>
                <a:spcPts val="1200"/>
              </a:spcAft>
              <a:buFont typeface="Arial"/>
              <a:buChar char="•"/>
            </a:pPr>
            <a:r>
              <a:rPr lang="en-ZA" sz="2000" dirty="0">
                <a:latin typeface="Open Sans"/>
              </a:rPr>
              <a:t>Impuesto de Sociedades</a:t>
            </a:r>
          </a:p>
          <a:p>
            <a:pPr marL="342900" indent="-342900">
              <a:spcAft>
                <a:spcPts val="1200"/>
              </a:spcAft>
              <a:buFont typeface="Arial"/>
              <a:buChar char="•"/>
            </a:pPr>
            <a:r>
              <a:rPr lang="en-ZA" sz="2000" dirty="0">
                <a:latin typeface="Open Sans"/>
              </a:rPr>
              <a:t>Impuesto sobre el valor añadido</a:t>
            </a:r>
          </a:p>
          <a:p>
            <a:pPr marL="342900" indent="-342900">
              <a:spcAft>
                <a:spcPts val="1200"/>
              </a:spcAft>
              <a:buFont typeface="Arial"/>
              <a:buChar char="•"/>
            </a:pPr>
            <a:r>
              <a:rPr lang="en-ZA" sz="2000" dirty="0">
                <a:latin typeface="Open Sans"/>
              </a:rPr>
              <a:t>Póliza de cobertura de pérdidas fiscales </a:t>
            </a:r>
          </a:p>
        </p:txBody>
      </p:sp>
      <p:sp>
        <p:nvSpPr>
          <p:cNvPr id="7" name="Rectangle 6">
            <a:extLst>
              <a:ext uri="{FF2B5EF4-FFF2-40B4-BE49-F238E27FC236}">
                <a16:creationId xmlns:a16="http://schemas.microsoft.com/office/drawing/2014/main" id="{5E5A50EC-9655-44F8-97E7-3697EB2AC902}"/>
              </a:ext>
            </a:extLst>
          </p:cNvPr>
          <p:cNvSpPr/>
          <p:nvPr/>
        </p:nvSpPr>
        <p:spPr>
          <a:xfrm>
            <a:off x="4323402" y="1770823"/>
            <a:ext cx="3575255" cy="5170646"/>
          </a:xfrm>
          <a:prstGeom prst="rect">
            <a:avLst/>
          </a:prstGeom>
        </p:spPr>
        <p:txBody>
          <a:bodyPr wrap="square" lIns="91440" tIns="45720" rIns="91440" bIns="45720" anchor="t">
            <a:spAutoFit/>
          </a:bodyPr>
          <a:lstStyle/>
          <a:p>
            <a:pPr>
              <a:spcAft>
                <a:spcPts val="1200"/>
              </a:spcAft>
            </a:pPr>
            <a:r>
              <a:rPr lang="en-ZA" sz="2000" b="1" dirty="0">
                <a:latin typeface="Open Sans"/>
              </a:rPr>
              <a:t>Fuentes de financiación: </a:t>
            </a:r>
            <a:endParaRPr lang="en-ZA" sz="2000" dirty="0">
              <a:latin typeface="Open Sans"/>
            </a:endParaRPr>
          </a:p>
          <a:p>
            <a:pPr marL="342900" indent="-342900">
              <a:spcAft>
                <a:spcPts val="1200"/>
              </a:spcAft>
              <a:buFont typeface="Arial"/>
              <a:buChar char="•"/>
            </a:pPr>
            <a:r>
              <a:rPr lang="en-ZA" sz="2000" dirty="0">
                <a:latin typeface="Open Sans"/>
              </a:rPr>
              <a:t>Créditos a la exportación</a:t>
            </a:r>
          </a:p>
          <a:p>
            <a:pPr marL="342900" indent="-342900">
              <a:spcAft>
                <a:spcPts val="1200"/>
              </a:spcAft>
              <a:buFont typeface="Arial"/>
              <a:buChar char="•"/>
            </a:pPr>
            <a:r>
              <a:rPr lang="en-ZA" sz="2000" dirty="0">
                <a:latin typeface="Open Sans"/>
              </a:rPr>
              <a:t>Préstamos comerciales</a:t>
            </a:r>
          </a:p>
          <a:p>
            <a:pPr marL="800100" lvl="1" indent="-342900">
              <a:spcAft>
                <a:spcPts val="1200"/>
              </a:spcAft>
              <a:buFont typeface="Arial"/>
              <a:buChar char="•"/>
            </a:pPr>
            <a:r>
              <a:rPr lang="en-ZA" sz="2000" dirty="0">
                <a:latin typeface="Open Sans"/>
              </a:rPr>
              <a:t>Extranjero y local</a:t>
            </a:r>
          </a:p>
          <a:p>
            <a:pPr marL="342900" indent="-342900">
              <a:spcAft>
                <a:spcPts val="1200"/>
              </a:spcAft>
              <a:buFont typeface="Arial"/>
              <a:buChar char="•"/>
            </a:pPr>
            <a:r>
              <a:rPr lang="en-ZA" sz="2000" dirty="0">
                <a:latin typeface="Open Sans"/>
              </a:rPr>
              <a:t>Bonos</a:t>
            </a:r>
          </a:p>
          <a:p>
            <a:pPr marL="800100" lvl="1" indent="-342900">
              <a:spcAft>
                <a:spcPts val="1200"/>
              </a:spcAft>
              <a:buFont typeface="Arial"/>
              <a:buChar char="•"/>
            </a:pPr>
            <a:r>
              <a:rPr lang="en-ZA" sz="2000" dirty="0">
                <a:latin typeface="Open Sans"/>
              </a:rPr>
              <a:t>Extranjero y local</a:t>
            </a:r>
          </a:p>
          <a:p>
            <a:pPr marL="342900" indent="-342900">
              <a:spcAft>
                <a:spcPts val="1200"/>
              </a:spcAft>
              <a:buFont typeface="Arial"/>
              <a:buChar char="•"/>
            </a:pPr>
            <a:r>
              <a:rPr lang="en-ZA" sz="2000" dirty="0">
                <a:latin typeface="Open Sans"/>
              </a:rPr>
              <a:t>Préstamos de reserva</a:t>
            </a:r>
          </a:p>
          <a:p>
            <a:pPr marL="342900" indent="-342900">
              <a:spcAft>
                <a:spcPts val="1200"/>
              </a:spcAft>
              <a:buFont typeface="Arial"/>
              <a:buChar char="•"/>
            </a:pPr>
            <a:r>
              <a:rPr lang="en-ZA" sz="2000" dirty="0">
                <a:latin typeface="Open Sans"/>
              </a:rPr>
              <a:t>Equidad</a:t>
            </a:r>
          </a:p>
          <a:p>
            <a:pPr marL="342900" indent="-342900">
              <a:spcAft>
                <a:spcPts val="1200"/>
              </a:spcAft>
              <a:buFont typeface="Arial"/>
              <a:buChar char="•"/>
            </a:pPr>
            <a:r>
              <a:rPr lang="en-ZA" sz="2000" dirty="0">
                <a:latin typeface="Open Sans"/>
              </a:rPr>
              <a:t>Otros (contribución/depósitos de los consumidores)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F85057E9-EE7E-4A41-80C2-82A10320002A}"/>
              </a:ext>
            </a:extLst>
          </p:cNvPr>
          <p:cNvSpPr/>
          <p:nvPr/>
        </p:nvSpPr>
        <p:spPr>
          <a:xfrm>
            <a:off x="7917742" y="1770823"/>
            <a:ext cx="3858252" cy="4708981"/>
          </a:xfrm>
          <a:prstGeom prst="rect">
            <a:avLst/>
          </a:prstGeom>
        </p:spPr>
        <p:txBody>
          <a:bodyPr wrap="square" lIns="91440" tIns="45720" rIns="91440" bIns="45720" anchor="t">
            <a:spAutoFit/>
          </a:bodyPr>
          <a:lstStyle/>
          <a:p>
            <a:pPr>
              <a:spcAft>
                <a:spcPts val="1200"/>
              </a:spcAft>
            </a:pPr>
            <a:r>
              <a:rPr lang="en-ZA" sz="2000" b="1" dirty="0">
                <a:latin typeface="Open Sans"/>
              </a:rPr>
              <a:t>Necesario para las empresas existentes </a:t>
            </a:r>
            <a:endParaRPr lang="en-ZA" sz="2000" dirty="0">
              <a:latin typeface="Open Sans"/>
            </a:endParaRPr>
          </a:p>
          <a:p>
            <a:pPr marL="342900" indent="-342900">
              <a:spcAft>
                <a:spcPts val="1200"/>
              </a:spcAft>
              <a:buFont typeface="Arial"/>
              <a:buChar char="•"/>
            </a:pPr>
            <a:r>
              <a:rPr lang="en-ZA" sz="2000" dirty="0">
                <a:latin typeface="Open Sans"/>
              </a:rPr>
              <a:t>Balance de situación</a:t>
            </a:r>
          </a:p>
          <a:p>
            <a:pPr marL="342900" indent="-342900">
              <a:spcAft>
                <a:spcPts val="1200"/>
              </a:spcAft>
              <a:buFont typeface="Arial"/>
              <a:buChar char="•"/>
            </a:pPr>
            <a:r>
              <a:rPr lang="en-ZA" sz="2000" dirty="0">
                <a:latin typeface="Open Sans"/>
              </a:rPr>
              <a:t>Préstamos/bonos existentes e importes pendientes</a:t>
            </a:r>
          </a:p>
          <a:p>
            <a:pPr marL="342900" indent="-342900">
              <a:spcAft>
                <a:spcPts val="1200"/>
              </a:spcAft>
              <a:buFont typeface="Arial"/>
              <a:buChar char="•"/>
            </a:pPr>
            <a:r>
              <a:rPr lang="en-ZA" sz="2000" dirty="0">
                <a:latin typeface="Open Sans"/>
              </a:rPr>
              <a:t>Patrimonio, dividendos y reembolsos</a:t>
            </a:r>
          </a:p>
          <a:p>
            <a:pPr marL="342900" indent="-342900">
              <a:spcAft>
                <a:spcPts val="1200"/>
              </a:spcAft>
              <a:buFont typeface="Arial"/>
              <a:buChar char="•"/>
            </a:pPr>
            <a:r>
              <a:rPr lang="en-ZA" sz="2000" dirty="0">
                <a:latin typeface="Open Sans"/>
              </a:rPr>
              <a:t>Pérdidas fiscales existentes</a:t>
            </a:r>
          </a:p>
          <a:p>
            <a:pPr marL="342900" indent="-342900">
              <a:spcAft>
                <a:spcPts val="1200"/>
              </a:spcAft>
              <a:buFont typeface="Arial"/>
              <a:buChar char="•"/>
            </a:pPr>
            <a:r>
              <a:rPr lang="en-ZA" sz="2000" dirty="0">
                <a:latin typeface="Open Sans"/>
              </a:rPr>
              <a:t>Amortización de los activos existentes</a:t>
            </a:r>
          </a:p>
          <a:p>
            <a:pPr marL="342900" indent="-342900">
              <a:spcAft>
                <a:spcPts val="1200"/>
              </a:spcAft>
              <a:buFont typeface="Arial"/>
              <a:buChar char="•"/>
            </a:pPr>
            <a:r>
              <a:rPr lang="en-ZA" sz="2000" dirty="0">
                <a:latin typeface="Open Sans"/>
              </a:rPr>
              <a:t>Otros </a:t>
            </a:r>
          </a:p>
        </p:txBody>
      </p:sp>
      <p:cxnSp>
        <p:nvCxnSpPr>
          <p:cNvPr id="12" name="Google Shape;263;p35">
            <a:extLst>
              <a:ext uri="{FF2B5EF4-FFF2-40B4-BE49-F238E27FC236}">
                <a16:creationId xmlns:a16="http://schemas.microsoft.com/office/drawing/2014/main" id="{AE0D0AFD-DFA5-40EA-ADF5-F0B5F94D1591}"/>
              </a:ext>
            </a:extLst>
          </p:cNvPr>
          <p:cNvCxnSpPr>
            <a:cxnSpLocks/>
          </p:cNvCxnSpPr>
          <p:nvPr/>
        </p:nvCxnSpPr>
        <p:spPr>
          <a:xfrm>
            <a:off x="4292304" y="1880100"/>
            <a:ext cx="21577" cy="4145437"/>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63;p35">
            <a:extLst>
              <a:ext uri="{FF2B5EF4-FFF2-40B4-BE49-F238E27FC236}">
                <a16:creationId xmlns:a16="http://schemas.microsoft.com/office/drawing/2014/main" id="{44C59FD9-D5A0-4E93-BD29-38136B05DC3B}"/>
              </a:ext>
            </a:extLst>
          </p:cNvPr>
          <p:cNvCxnSpPr>
            <a:cxnSpLocks/>
          </p:cNvCxnSpPr>
          <p:nvPr/>
        </p:nvCxnSpPr>
        <p:spPr>
          <a:xfrm>
            <a:off x="7899103" y="1880099"/>
            <a:ext cx="21577" cy="4145437"/>
          </a:xfrm>
          <a:prstGeom prst="straightConnector1">
            <a:avLst/>
          </a:prstGeom>
          <a:noFill/>
          <a:ln w="9525" cap="flat" cmpd="sng">
            <a:solidFill>
              <a:schemeClr val="dk2"/>
            </a:solidFill>
            <a:prstDash val="solid"/>
            <a:round/>
            <a:headEnd type="none" w="med" len="med"/>
            <a:tailEnd type="none" w="med" len="med"/>
          </a:ln>
        </p:spPr>
      </p:cxnSp>
      <p:sp>
        <p:nvSpPr>
          <p:cNvPr id="11" name="Oval 10">
            <a:extLst>
              <a:ext uri="{FF2B5EF4-FFF2-40B4-BE49-F238E27FC236}">
                <a16:creationId xmlns:a16="http://schemas.microsoft.com/office/drawing/2014/main" id="{645756C1-A00D-C344-AD3D-35E2A046D431}"/>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9.mp3" descr="Track5_Lecture5_Slide19.mp3">
            <a:hlinkClick r:id="" action="ppaction://media"/>
            <a:extLst>
              <a:ext uri="{FF2B5EF4-FFF2-40B4-BE49-F238E27FC236}">
                <a16:creationId xmlns:a16="http://schemas.microsoft.com/office/drawing/2014/main" id="{1CB4D776-1000-0544-99FE-D3A88650D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299" y="418168"/>
            <a:ext cx="812800" cy="812800"/>
          </a:xfrm>
          <a:prstGeom prst="rect">
            <a:avLst/>
          </a:prstGeom>
        </p:spPr>
      </p:pic>
    </p:spTree>
    <p:extLst>
      <p:ext uri="{BB962C8B-B14F-4D97-AF65-F5344CB8AC3E}">
        <p14:creationId xmlns:p14="http://schemas.microsoft.com/office/powerpoint/2010/main" val="3455080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Resultados del aprendizaje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Al final de esta conferencia, serás capaz de:</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OIT1: Explorar </a:t>
            </a:r>
            <a:r>
              <a:rPr lang="en-GB" sz="2000" b="1" dirty="0">
                <a:latin typeface="Open Sans"/>
                <a:ea typeface="+mn-lt"/>
                <a:cs typeface="+mn-lt"/>
              </a:rPr>
              <a:t>las opciones de crédito a la exportación</a:t>
            </a:r>
          </a:p>
          <a:p>
            <a:pPr marL="342900" indent="-342900">
              <a:spcBef>
                <a:spcPts val="1000"/>
              </a:spcBef>
              <a:buAutoNum type="arabicPeriod"/>
            </a:pPr>
            <a:r>
              <a:rPr lang="en-US" sz="2000" dirty="0">
                <a:latin typeface="Open Sans"/>
                <a:ea typeface="+mn-lt"/>
                <a:cs typeface="+mn-lt"/>
              </a:rPr>
              <a:t>OIT2: Comprender </a:t>
            </a:r>
            <a:r>
              <a:rPr lang="en-US" sz="2000" b="1" dirty="0">
                <a:latin typeface="Open Sans"/>
                <a:ea typeface="+mn-lt"/>
                <a:cs typeface="+mn-lt"/>
              </a:rPr>
              <a:t>las directrices de los créditos a la exportación</a:t>
            </a:r>
            <a:endParaRPr lang="en-US" b="1" dirty="0">
              <a:cs typeface="Calibri"/>
            </a:endParaRPr>
          </a:p>
          <a:p>
            <a:pPr marL="342900" indent="-342900">
              <a:spcBef>
                <a:spcPts val="1000"/>
              </a:spcBef>
              <a:buAutoNum type="arabicPeriod"/>
            </a:pPr>
            <a:r>
              <a:rPr lang="en-US" sz="2000" dirty="0">
                <a:latin typeface="Open Sans"/>
                <a:ea typeface="+mn-lt"/>
                <a:cs typeface="+mn-lt"/>
              </a:rPr>
              <a:t>OIT3: Comprender el </a:t>
            </a:r>
            <a:r>
              <a:rPr lang="en-US" sz="2000" b="1" dirty="0">
                <a:latin typeface="Open Sans"/>
                <a:ea typeface="+mn-lt"/>
                <a:cs typeface="+mn-lt"/>
              </a:rPr>
              <a:t>enfoque FINPLAN</a:t>
            </a:r>
          </a:p>
          <a:p>
            <a:pPr marL="342900" indent="-342900">
              <a:spcBef>
                <a:spcPts val="1000"/>
              </a:spcBef>
              <a:buAutoNum type="arabicPeriod"/>
            </a:pPr>
            <a:r>
              <a:rPr lang="en-US" sz="2000" dirty="0">
                <a:latin typeface="Open Sans"/>
                <a:ea typeface="+mn-lt"/>
                <a:cs typeface="+mn-lt"/>
              </a:rPr>
              <a:t>OIT4: Aprender los aspectos incluidos en </a:t>
            </a:r>
            <a:r>
              <a:rPr lang="en-US" sz="2000" b="1" dirty="0">
                <a:latin typeface="Open Sans"/>
                <a:ea typeface="+mn-lt"/>
                <a:cs typeface="+mn-lt"/>
              </a:rPr>
              <a:t>FINPLAN</a:t>
            </a:r>
            <a:endParaRPr lang="en-US" sz="2000" b="1" dirty="0">
              <a:latin typeface="Open Sans"/>
              <a:cs typeface="Calibri"/>
            </a:endParaRPr>
          </a:p>
        </p:txBody>
      </p:sp>
      <p:sp>
        <p:nvSpPr>
          <p:cNvPr id="11" name="Oval 10">
            <a:extLst>
              <a:ext uri="{FF2B5EF4-FFF2-40B4-BE49-F238E27FC236}">
                <a16:creationId xmlns:a16="http://schemas.microsoft.com/office/drawing/2014/main" id="{96BB86D4-5362-0847-A368-213EAA53FE82}"/>
              </a:ext>
            </a:extLst>
          </p:cNvPr>
          <p:cNvSpPr/>
          <p:nvPr/>
        </p:nvSpPr>
        <p:spPr>
          <a:xfrm>
            <a:off x="8915762" y="5408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mp3" descr="Track5_Lecture5_Slide2.mp3">
            <a:hlinkClick r:id="" action="ppaction://media"/>
            <a:extLst>
              <a:ext uri="{FF2B5EF4-FFF2-40B4-BE49-F238E27FC236}">
                <a16:creationId xmlns:a16="http://schemas.microsoft.com/office/drawing/2014/main" id="{18211322-AA70-FA40-9FE5-4CD99AB87C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762" y="61220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Decisiones de optimización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68756"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incluidos en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59101" y="1876805"/>
            <a:ext cx="4849604" cy="1938992"/>
          </a:xfrm>
          <a:prstGeom prst="rect">
            <a:avLst/>
          </a:prstGeom>
        </p:spPr>
        <p:txBody>
          <a:bodyPr wrap="square" lIns="91440" tIns="45720" rIns="91440" bIns="45720" anchor="t">
            <a:spAutoFit/>
          </a:bodyPr>
          <a:lstStyle/>
          <a:p>
            <a:pPr>
              <a:spcAft>
                <a:spcPts val="1200"/>
              </a:spcAft>
            </a:pPr>
            <a:r>
              <a:rPr lang="en-ZA" sz="2000" b="1" dirty="0">
                <a:latin typeface="Open Sans"/>
              </a:rPr>
              <a:t>Múltiples partes interesadas: </a:t>
            </a:r>
            <a:endParaRPr lang="en-ZA" sz="2000" dirty="0">
              <a:latin typeface="Open Sans"/>
            </a:endParaRPr>
          </a:p>
          <a:p>
            <a:pPr marL="342900" indent="-342900" algn="just">
              <a:spcAft>
                <a:spcPts val="1200"/>
              </a:spcAft>
              <a:buFont typeface="Arial"/>
              <a:buChar char="•"/>
            </a:pPr>
            <a:r>
              <a:rPr lang="en-ZA" sz="2000" dirty="0">
                <a:latin typeface="Open Sans"/>
              </a:rPr>
              <a:t>Maximizar el VAN y la TIR de los accionistas</a:t>
            </a:r>
          </a:p>
          <a:p>
            <a:pPr marL="342900" indent="-342900" algn="just">
              <a:spcAft>
                <a:spcPts val="1200"/>
              </a:spcAft>
              <a:buFont typeface="Arial"/>
              <a:buChar char="•"/>
            </a:pPr>
            <a:r>
              <a:rPr lang="en-ZA" sz="2000" dirty="0">
                <a:latin typeface="Open Sans"/>
              </a:rPr>
              <a:t>Cumplimiento del requisito mínimo </a:t>
            </a:r>
            <a:br>
              <a:rPr lang="en-ZA" sz="2000" dirty="0">
                <a:latin typeface="Open Sans"/>
              </a:rPr>
            </a:br>
            <a:r>
              <a:rPr lang="en-ZA" sz="2000" dirty="0">
                <a:latin typeface="Open Sans"/>
              </a:rPr>
              <a:t>requisito de:</a:t>
            </a:r>
            <a:endParaRPr lang="en-ZA" sz="2000" dirty="0">
              <a:latin typeface="Open Sans"/>
              <a:cs typeface="Calibri" panose="020F0502020204030204"/>
            </a:endParaRPr>
          </a:p>
        </p:txBody>
      </p:sp>
      <p:sp>
        <p:nvSpPr>
          <p:cNvPr id="7" name="Rectangle 6">
            <a:extLst>
              <a:ext uri="{FF2B5EF4-FFF2-40B4-BE49-F238E27FC236}">
                <a16:creationId xmlns:a16="http://schemas.microsoft.com/office/drawing/2014/main" id="{5E5A50EC-9655-44F8-97E7-3697EB2AC902}"/>
              </a:ext>
            </a:extLst>
          </p:cNvPr>
          <p:cNvSpPr/>
          <p:nvPr/>
        </p:nvSpPr>
        <p:spPr>
          <a:xfrm>
            <a:off x="6364987" y="1869547"/>
            <a:ext cx="5326521" cy="4555093"/>
          </a:xfrm>
          <a:prstGeom prst="rect">
            <a:avLst/>
          </a:prstGeom>
        </p:spPr>
        <p:txBody>
          <a:bodyPr wrap="square" lIns="91440" tIns="45720" rIns="91440" bIns="45720" anchor="t">
            <a:spAutoFit/>
          </a:bodyPr>
          <a:lstStyle/>
          <a:p>
            <a:pPr algn="just">
              <a:spcAft>
                <a:spcPts val="1200"/>
              </a:spcAft>
            </a:pPr>
            <a:r>
              <a:rPr lang="en-ZA" sz="2000" b="1" dirty="0">
                <a:latin typeface="Open Sans"/>
              </a:rPr>
              <a:t>Otras opciones son</a:t>
            </a:r>
          </a:p>
          <a:p>
            <a:pPr marL="342900" indent="-342900" algn="just">
              <a:spcAft>
                <a:spcPts val="1200"/>
              </a:spcAft>
              <a:buFont typeface="Arial"/>
              <a:buChar char="•"/>
            </a:pPr>
            <a:r>
              <a:rPr lang="en-ZA" sz="2000" dirty="0">
                <a:latin typeface="Open Sans"/>
              </a:rPr>
              <a:t>Perfiles de inyección de deuda y capital</a:t>
            </a:r>
          </a:p>
          <a:p>
            <a:pPr marL="342900" indent="-342900" algn="just">
              <a:spcAft>
                <a:spcPts val="1200"/>
              </a:spcAft>
              <a:buFont typeface="Arial"/>
              <a:buChar char="•"/>
            </a:pPr>
            <a:r>
              <a:rPr lang="en-ZA" sz="2000" dirty="0">
                <a:latin typeface="Open Sans"/>
              </a:rPr>
              <a:t>Selección del tipo de deuda</a:t>
            </a:r>
          </a:p>
          <a:p>
            <a:pPr marL="342900" indent="-342900" algn="just">
              <a:spcAft>
                <a:spcPts val="1200"/>
              </a:spcAft>
              <a:buFont typeface="Arial"/>
              <a:buChar char="•"/>
            </a:pPr>
            <a:r>
              <a:rPr lang="en-ZA" sz="2000" dirty="0">
                <a:latin typeface="Open Sans"/>
              </a:rPr>
              <a:t>Plazo de amortización de la deuda dentro del límite establecido</a:t>
            </a:r>
          </a:p>
          <a:p>
            <a:pPr marL="342900" indent="-342900" algn="just">
              <a:spcAft>
                <a:spcPts val="1200"/>
              </a:spcAft>
              <a:buFont typeface="Arial"/>
              <a:buChar char="•"/>
            </a:pPr>
            <a:r>
              <a:rPr lang="en-ZA" sz="2000" dirty="0" err="1">
                <a:latin typeface="Open Sans"/>
              </a:rPr>
              <a:t>Relación</a:t>
            </a:r>
            <a:r>
              <a:rPr lang="en-ZA" sz="2000" dirty="0">
                <a:latin typeface="Open Sans"/>
              </a:rPr>
              <a:t> de reparto de dividendos</a:t>
            </a:r>
          </a:p>
          <a:p>
            <a:pPr marL="342900" indent="-342900" algn="just">
              <a:spcAft>
                <a:spcPts val="1200"/>
              </a:spcAft>
              <a:buFont typeface="Arial"/>
              <a:buChar char="•"/>
            </a:pPr>
            <a:r>
              <a:rPr lang="en-ZA" sz="2000" dirty="0">
                <a:latin typeface="Open Sans"/>
              </a:rPr>
              <a:t>Elección del precio de la electricidad y crecimiento </a:t>
            </a:r>
          </a:p>
          <a:p>
            <a:pPr marL="342900" indent="-342900" algn="just">
              <a:spcAft>
                <a:spcPts val="1200"/>
              </a:spcAft>
              <a:buFont typeface="Arial"/>
              <a:buChar char="•"/>
            </a:pPr>
            <a:r>
              <a:rPr lang="en-ZA" sz="2000" dirty="0">
                <a:latin typeface="Open Sans"/>
              </a:rPr>
              <a:t>Perfil de rendimiento de los fondos propios</a:t>
            </a:r>
          </a:p>
          <a:p>
            <a:pPr marL="800100" lvl="1" indent="-342900">
              <a:spcAft>
                <a:spcPts val="1200"/>
              </a:spcAft>
              <a:buFont typeface="Arial"/>
              <a:buChar char="•"/>
            </a:pPr>
            <a:endParaRPr lang="en-ZA" sz="2000" dirty="0">
              <a:latin typeface="Open Sans"/>
            </a:endParaRPr>
          </a:p>
        </p:txBody>
      </p:sp>
      <p:sp>
        <p:nvSpPr>
          <p:cNvPr id="13" name="Rectangle 12">
            <a:extLst>
              <a:ext uri="{FF2B5EF4-FFF2-40B4-BE49-F238E27FC236}">
                <a16:creationId xmlns:a16="http://schemas.microsoft.com/office/drawing/2014/main" id="{A646197D-893C-4CAE-8ED3-EEE6D1B5DCF9}"/>
              </a:ext>
            </a:extLst>
          </p:cNvPr>
          <p:cNvSpPr/>
          <p:nvPr/>
        </p:nvSpPr>
        <p:spPr>
          <a:xfrm>
            <a:off x="1098956" y="3839317"/>
            <a:ext cx="4997043" cy="2862322"/>
          </a:xfrm>
          <a:prstGeom prst="rect">
            <a:avLst/>
          </a:prstGeom>
        </p:spPr>
        <p:txBody>
          <a:bodyPr wrap="square" lIns="91440" tIns="45720" rIns="91440" bIns="45720" anchor="t">
            <a:spAutoFit/>
          </a:bodyPr>
          <a:lstStyle/>
          <a:p>
            <a:pPr marL="800100" lvl="1" indent="-342900" algn="just">
              <a:spcAft>
                <a:spcPts val="1200"/>
              </a:spcAft>
              <a:buFont typeface="Arial" panose="020B0604020202020204" pitchFamily="34" charset="0"/>
              <a:buChar char="•"/>
            </a:pPr>
            <a:r>
              <a:rPr lang="en-ZA" sz="2000" dirty="0" err="1">
                <a:latin typeface="Open Sans"/>
              </a:rPr>
              <a:t>Relación</a:t>
            </a:r>
            <a:r>
              <a:rPr lang="en-ZA" sz="2000" dirty="0">
                <a:latin typeface="Open Sans"/>
              </a:rPr>
              <a:t> de endeudamiento</a:t>
            </a:r>
            <a:endParaRPr lang="en-US" dirty="0"/>
          </a:p>
          <a:p>
            <a:pPr marL="800100" lvl="1" indent="-342900" algn="just">
              <a:spcAft>
                <a:spcPts val="1200"/>
              </a:spcAft>
              <a:buFont typeface="Arial" panose="020B0604020202020204" pitchFamily="34" charset="0"/>
              <a:buChar char="•"/>
            </a:pPr>
            <a:r>
              <a:rPr lang="en-ZA" sz="2000" dirty="0">
                <a:latin typeface="Open Sans"/>
              </a:rPr>
              <a:t>Cobertura del riesgo de cambio</a:t>
            </a:r>
          </a:p>
          <a:p>
            <a:pPr marL="800100" lvl="1" indent="-342900" algn="just">
              <a:spcAft>
                <a:spcPts val="1200"/>
              </a:spcAft>
              <a:buFont typeface="Arial" panose="020B0604020202020204" pitchFamily="34" charset="0"/>
              <a:buChar char="•"/>
            </a:pPr>
            <a:r>
              <a:rPr lang="en-ZA" sz="2000" dirty="0" err="1">
                <a:latin typeface="Open Sans"/>
              </a:rPr>
              <a:t>Relación</a:t>
            </a:r>
            <a:r>
              <a:rPr lang="en-ZA" sz="2000" dirty="0">
                <a:latin typeface="Open Sans"/>
              </a:rPr>
              <a:t> de cobertura del servicio de la deuda (DSCR)</a:t>
            </a:r>
          </a:p>
          <a:p>
            <a:pPr marL="800100" lvl="1" indent="-342900" algn="just">
              <a:spcAft>
                <a:spcPts val="1200"/>
              </a:spcAft>
              <a:buFont typeface="Arial" panose="020B0604020202020204" pitchFamily="34" charset="0"/>
              <a:buChar char="•"/>
            </a:pPr>
            <a:r>
              <a:rPr lang="en-ZA" sz="2000" dirty="0" err="1">
                <a:latin typeface="Open Sans"/>
              </a:rPr>
              <a:t>Precio</a:t>
            </a:r>
            <a:r>
              <a:rPr lang="en-ZA" sz="2000" dirty="0">
                <a:latin typeface="Open Sans"/>
              </a:rPr>
              <a:t> aceptable de la electricidad</a:t>
            </a:r>
          </a:p>
          <a:p>
            <a:pPr marL="800100" lvl="1" indent="-342900">
              <a:spcAft>
                <a:spcPts val="1200"/>
              </a:spcAft>
              <a:buFont typeface="Arial"/>
              <a:buChar char="•"/>
            </a:pPr>
            <a:endParaRPr lang="en-ZA" sz="2000" dirty="0">
              <a:latin typeface="Open Sans"/>
            </a:endParaRPr>
          </a:p>
        </p:txBody>
      </p:sp>
      <p:cxnSp>
        <p:nvCxnSpPr>
          <p:cNvPr id="2" name="Google Shape;263;p35">
            <a:extLst>
              <a:ext uri="{FF2B5EF4-FFF2-40B4-BE49-F238E27FC236}">
                <a16:creationId xmlns:a16="http://schemas.microsoft.com/office/drawing/2014/main" id="{237E488A-026A-48C7-8509-00B91C6676F9}"/>
              </a:ext>
            </a:extLst>
          </p:cNvPr>
          <p:cNvCxnSpPr>
            <a:cxnSpLocks/>
          </p:cNvCxnSpPr>
          <p:nvPr/>
        </p:nvCxnSpPr>
        <p:spPr>
          <a:xfrm>
            <a:off x="6317047" y="1880100"/>
            <a:ext cx="21577" cy="4145437"/>
          </a:xfrm>
          <a:prstGeom prst="straightConnector1">
            <a:avLst/>
          </a:prstGeom>
          <a:noFill/>
          <a:ln w="9525" cap="flat" cmpd="sng">
            <a:solidFill>
              <a:schemeClr val="dk2"/>
            </a:solidFill>
            <a:prstDash val="solid"/>
            <a:round/>
            <a:headEnd type="none" w="med" len="med"/>
            <a:tailEnd type="none" w="med" len="med"/>
          </a:ln>
        </p:spPr>
      </p:cxnSp>
      <p:sp>
        <p:nvSpPr>
          <p:cNvPr id="10" name="Oval 9">
            <a:extLst>
              <a:ext uri="{FF2B5EF4-FFF2-40B4-BE49-F238E27FC236}">
                <a16:creationId xmlns:a16="http://schemas.microsoft.com/office/drawing/2014/main" id="{F329A455-9D14-3643-87B0-C1F003A73BAA}"/>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20.mp3" descr="Track5_Lecture5_Slide20.mp3">
            <a:hlinkClick r:id="" action="ppaction://media"/>
            <a:extLst>
              <a:ext uri="{FF2B5EF4-FFF2-40B4-BE49-F238E27FC236}">
                <a16:creationId xmlns:a16="http://schemas.microsoft.com/office/drawing/2014/main" id="{EF1016D4-3C0F-EF46-8C42-667823F0B6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5839"/>
            <a:ext cx="812800" cy="812800"/>
          </a:xfrm>
          <a:prstGeom prst="rect">
            <a:avLst/>
          </a:prstGeom>
        </p:spPr>
      </p:pic>
    </p:spTree>
    <p:extLst>
      <p:ext uri="{BB962C8B-B14F-4D97-AF65-F5344CB8AC3E}">
        <p14:creationId xmlns:p14="http://schemas.microsoft.com/office/powerpoint/2010/main" val="2708855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FINPLAN puede y no puede hacer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360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incluidos en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2087124"/>
            <a:ext cx="4952113" cy="4247317"/>
          </a:xfrm>
          <a:prstGeom prst="rect">
            <a:avLst/>
          </a:prstGeom>
        </p:spPr>
        <p:txBody>
          <a:bodyPr wrap="square" lIns="91440" tIns="45720" rIns="91440" bIns="45720" anchor="t">
            <a:spAutoFit/>
          </a:bodyPr>
          <a:lstStyle/>
          <a:p>
            <a:pPr>
              <a:spcAft>
                <a:spcPts val="1200"/>
              </a:spcAft>
            </a:pPr>
            <a:r>
              <a:rPr lang="en-ZA" sz="2000" b="1" dirty="0">
                <a:latin typeface="Open Sans"/>
              </a:rPr>
              <a:t>FINPLAN puede ayudar a responder</a:t>
            </a:r>
          </a:p>
          <a:p>
            <a:pPr marL="342900" indent="-342900" algn="just">
              <a:spcAft>
                <a:spcPts val="1200"/>
              </a:spcAft>
              <a:buFont typeface="Arial"/>
              <a:buChar char="•"/>
            </a:pPr>
            <a:r>
              <a:rPr lang="en-ZA" sz="2000" dirty="0">
                <a:latin typeface="Open Sans"/>
              </a:rPr>
              <a:t>Los fondos propios </a:t>
            </a:r>
            <a:r>
              <a:rPr lang="en-ZA" sz="2000" dirty="0" err="1">
                <a:latin typeface="Open Sans"/>
              </a:rPr>
              <a:t>necesarios</a:t>
            </a:r>
            <a:r>
              <a:rPr lang="en-ZA" sz="2000" dirty="0">
                <a:latin typeface="Open Sans"/>
              </a:rPr>
              <a:t> para </a:t>
            </a:r>
            <a:r>
              <a:rPr lang="en-ZA" sz="2000" dirty="0" err="1">
                <a:latin typeface="Open Sans"/>
              </a:rPr>
              <a:t>tener</a:t>
            </a:r>
            <a:r>
              <a:rPr lang="en-ZA" sz="2000" dirty="0">
                <a:latin typeface="Open Sans"/>
              </a:rPr>
              <a:t> un apalancamiento adecuado</a:t>
            </a:r>
            <a:endParaRPr lang="en-ZA" sz="2000" b="1" dirty="0">
              <a:latin typeface="Open Sans"/>
            </a:endParaRPr>
          </a:p>
          <a:p>
            <a:pPr marL="342900" indent="-342900" algn="just">
              <a:spcAft>
                <a:spcPts val="1200"/>
              </a:spcAft>
              <a:buFont typeface="Arial"/>
              <a:buChar char="•"/>
            </a:pPr>
            <a:r>
              <a:rPr lang="en-ZA" sz="2000" dirty="0">
                <a:latin typeface="Open Sans"/>
              </a:rPr>
              <a:t>El rendimiento que pueden esperar los accionistas</a:t>
            </a:r>
          </a:p>
          <a:p>
            <a:pPr marL="342900" indent="-342900" algn="just">
              <a:spcAft>
                <a:spcPts val="1200"/>
              </a:spcAft>
              <a:buFont typeface="Arial"/>
              <a:buChar char="•"/>
            </a:pPr>
            <a:r>
              <a:rPr lang="en-ZA" sz="2000" dirty="0">
                <a:latin typeface="Open Sans"/>
              </a:rPr>
              <a:t>Precio de la energía para proporcionar un rendimiento mínimo a los accionistas</a:t>
            </a:r>
          </a:p>
          <a:p>
            <a:pPr marL="342900" indent="-342900" algn="just">
              <a:spcAft>
                <a:spcPts val="1200"/>
              </a:spcAft>
              <a:buFont typeface="Arial"/>
              <a:buChar char="•"/>
            </a:pPr>
            <a:r>
              <a:rPr lang="en-ZA" sz="2000" dirty="0">
                <a:latin typeface="Open Sans"/>
              </a:rPr>
              <a:t>Sensibilidad del proyecto a </a:t>
            </a:r>
            <a:br>
              <a:rPr lang="en-ZA" sz="2000" dirty="0">
                <a:latin typeface="Open Sans"/>
              </a:rPr>
            </a:br>
            <a:r>
              <a:rPr lang="en-ZA" sz="2000" dirty="0">
                <a:latin typeface="Open Sans"/>
              </a:rPr>
              <a:t>las variaciones del tipo de </a:t>
            </a:r>
            <a:r>
              <a:rPr lang="en-ZA" sz="2000" dirty="0" err="1">
                <a:latin typeface="Open Sans"/>
              </a:rPr>
              <a:t>cambio</a:t>
            </a:r>
            <a:r>
              <a:rPr lang="en-ZA" sz="2000" dirty="0">
                <a:latin typeface="Open Sans"/>
              </a:rPr>
              <a:t>.</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8F67DF43-EF1C-44C3-9F78-E9EB1AAE1746}"/>
              </a:ext>
            </a:extLst>
          </p:cNvPr>
          <p:cNvSpPr/>
          <p:nvPr/>
        </p:nvSpPr>
        <p:spPr>
          <a:xfrm>
            <a:off x="6019929" y="2087124"/>
            <a:ext cx="4693917" cy="3477875"/>
          </a:xfrm>
          <a:prstGeom prst="rect">
            <a:avLst/>
          </a:prstGeom>
        </p:spPr>
        <p:txBody>
          <a:bodyPr wrap="square" lIns="91440" tIns="45720" rIns="91440" bIns="45720" anchor="t">
            <a:spAutoFit/>
          </a:bodyPr>
          <a:lstStyle/>
          <a:p>
            <a:pPr algn="just">
              <a:spcAft>
                <a:spcPts val="1200"/>
              </a:spcAft>
            </a:pPr>
            <a:r>
              <a:rPr lang="en-ZA" sz="2000" b="1" dirty="0">
                <a:latin typeface="Open Sans"/>
              </a:rPr>
              <a:t>FINPLAN no puede </a:t>
            </a:r>
          </a:p>
          <a:p>
            <a:pPr marL="342900" indent="-342900" algn="just">
              <a:spcAft>
                <a:spcPts val="1200"/>
              </a:spcAft>
              <a:buFont typeface="Arial"/>
              <a:buChar char="•"/>
            </a:pPr>
            <a:r>
              <a:rPr lang="en-ZA" sz="2000" dirty="0">
                <a:latin typeface="Open Sans"/>
              </a:rPr>
              <a:t>Tener en cuenta los factores estacionales</a:t>
            </a:r>
            <a:endParaRPr lang="en-ZA" sz="2000" b="1" dirty="0">
              <a:latin typeface="Open Sans"/>
            </a:endParaRPr>
          </a:p>
          <a:p>
            <a:pPr marL="342900" indent="-342900" algn="just">
              <a:spcAft>
                <a:spcPts val="1200"/>
              </a:spcAft>
              <a:buFont typeface="Arial"/>
              <a:buChar char="•"/>
            </a:pPr>
            <a:r>
              <a:rPr lang="en-ZA" sz="2000" dirty="0">
                <a:latin typeface="Open Sans"/>
              </a:rPr>
              <a:t>Transformar un proyecto económico pobre en una empresa de éxito</a:t>
            </a:r>
          </a:p>
          <a:p>
            <a:pPr marL="342900" indent="-342900" algn="just">
              <a:spcAft>
                <a:spcPts val="1200"/>
              </a:spcAft>
              <a:buFont typeface="Arial"/>
              <a:buChar char="•"/>
            </a:pPr>
            <a:r>
              <a:rPr lang="en-ZA" sz="2000" dirty="0">
                <a:latin typeface="Open Sans"/>
              </a:rPr>
              <a:t>Predecir el precio de la energía o el tipo de interés </a:t>
            </a:r>
          </a:p>
          <a:p>
            <a:pPr marL="800100" lvl="1" indent="-342900">
              <a:spcAft>
                <a:spcPts val="1200"/>
              </a:spcAft>
              <a:buFont typeface="Arial"/>
              <a:buChar char="•"/>
            </a:pPr>
            <a:endParaRPr lang="en-ZA" sz="2000" dirty="0">
              <a:latin typeface="Open Sans"/>
            </a:endParaRPr>
          </a:p>
        </p:txBody>
      </p:sp>
      <p:sp>
        <p:nvSpPr>
          <p:cNvPr id="11" name="Oval 10">
            <a:extLst>
              <a:ext uri="{FF2B5EF4-FFF2-40B4-BE49-F238E27FC236}">
                <a16:creationId xmlns:a16="http://schemas.microsoft.com/office/drawing/2014/main" id="{AE9C81A4-595E-3A40-88D3-5E555017B64B}"/>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2.mp3" descr="Track5_Lecture5_Slide22.mp3">
            <a:hlinkClick r:id="" action="ppaction://media"/>
            <a:extLst>
              <a:ext uri="{FF2B5EF4-FFF2-40B4-BE49-F238E27FC236}">
                <a16:creationId xmlns:a16="http://schemas.microsoft.com/office/drawing/2014/main" id="{3850E310-12D8-A04F-B1AE-E21398C7E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8168"/>
            <a:ext cx="812800" cy="812800"/>
          </a:xfrm>
          <a:prstGeom prst="rect">
            <a:avLst/>
          </a:prstGeom>
        </p:spPr>
      </p:pic>
    </p:spTree>
    <p:extLst>
      <p:ext uri="{BB962C8B-B14F-4D97-AF65-F5344CB8AC3E}">
        <p14:creationId xmlns:p14="http://schemas.microsoft.com/office/powerpoint/2010/main" val="41891545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2D3FBE9F-79B8-C746-B3F0-7CBF61D5405E}"/>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8527E23-AB33-467B-A798-4EFBB116C815}"/>
              </a:ext>
            </a:extLst>
          </p:cNvPr>
          <p:cNvSpPr txBox="1"/>
          <p:nvPr/>
        </p:nvSpPr>
        <p:spPr>
          <a:xfrm>
            <a:off x="9907675" y="5896707"/>
            <a:ext cx="20660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
              </a:rPr>
              <a:t>Cursos CCG (esto le llevará al enlace de la página web </a:t>
            </a:r>
            <a:br>
              <a:rPr lang="en-US" sz="800" dirty="0">
                <a:solidFill>
                  <a:schemeClr val="bg1"/>
                </a:solidFill>
                <a:latin typeface="Open Sans "/>
              </a:rPr>
            </a:br>
            <a:r>
              <a:rPr lang="en-US" sz="800" dirty="0">
                <a:solidFill>
                  <a:schemeClr val="bg1"/>
                </a:solidFill>
                <a:latin typeface="Open Sans "/>
              </a:rPr>
              <a:t>http://www.ClimateCompatibleGrowth.com/teachingmaterials)</a:t>
            </a:r>
            <a:endParaRPr lang="en-GB" sz="800" dirty="0">
              <a:solidFill>
                <a:schemeClr val="bg1"/>
              </a:solidFill>
              <a:latin typeface="Open Sans "/>
              <a:ea typeface="+mn-lt"/>
              <a:cs typeface="+mn-lt"/>
            </a:endParaRPr>
          </a:p>
          <a:p>
            <a:endParaRPr lang="en-GB" sz="800" dirty="0">
              <a:latin typeface="Open Sans "/>
              <a:ea typeface="+mn-lt"/>
              <a:cs typeface="+mn-lt"/>
            </a:endParaRPr>
          </a:p>
          <a:p>
            <a:pPr algn="l"/>
            <a:endParaRPr lang="en-GB" sz="800" dirty="0">
              <a:latin typeface="Open Sans "/>
              <a:cs typeface="Calibri"/>
            </a:endParaRPr>
          </a:p>
        </p:txBody>
      </p:sp>
      <p:sp>
        <p:nvSpPr>
          <p:cNvPr id="4" name="TextBox 3">
            <a:extLst>
              <a:ext uri="{FF2B5EF4-FFF2-40B4-BE49-F238E27FC236}">
                <a16:creationId xmlns:a16="http://schemas.microsoft.com/office/drawing/2014/main" id="{0665CEB9-D3A4-4350-8BB2-9EA9960925BF}"/>
              </a:ext>
            </a:extLst>
          </p:cNvPr>
          <p:cNvSpPr txBox="1"/>
          <p:nvPr/>
        </p:nvSpPr>
        <p:spPr>
          <a:xfrm>
            <a:off x="9003323" y="4631317"/>
            <a:ext cx="26845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FFFFFF"/>
                </a:solidFill>
                <a:latin typeface="Open Sans"/>
              </a:rPr>
              <a:t>Money A., </a:t>
            </a:r>
            <a:r>
              <a:rPr lang="en-US" sz="800" dirty="0" err="1">
                <a:solidFill>
                  <a:srgbClr val="FFFFFF"/>
                </a:solidFill>
                <a:latin typeface="Open Sans"/>
              </a:rPr>
              <a:t>Fanaian </a:t>
            </a:r>
            <a:r>
              <a:rPr lang="en-US" sz="800" dirty="0">
                <a:solidFill>
                  <a:srgbClr val="FFFFFF"/>
                </a:solidFill>
                <a:latin typeface="Open Sans"/>
              </a:rPr>
              <a:t>S. Pop M., </a:t>
            </a:r>
            <a:r>
              <a:rPr lang="en-US" sz="800" dirty="0" err="1">
                <a:solidFill>
                  <a:srgbClr val="FFFFFF"/>
                </a:solidFill>
                <a:latin typeface="Open Sans"/>
              </a:rPr>
              <a:t>Berdellans </a:t>
            </a:r>
            <a:r>
              <a:rPr lang="en-US" sz="800" dirty="0">
                <a:solidFill>
                  <a:srgbClr val="FFFFFF"/>
                </a:solidFill>
                <a:latin typeface="Open Sans"/>
              </a:rPr>
              <a:t>I., </a:t>
            </a:r>
            <a:br>
              <a:rPr lang="en-US" sz="800" dirty="0">
                <a:solidFill>
                  <a:srgbClr val="FFFFFF"/>
                </a:solidFill>
                <a:latin typeface="Open Sans"/>
              </a:rPr>
            </a:br>
            <a:r>
              <a:rPr lang="en-US" sz="800" dirty="0">
                <a:solidFill>
                  <a:srgbClr val="FFFFFF"/>
                </a:solidFill>
                <a:latin typeface="Open Sans"/>
              </a:rPr>
              <a:t>Hasanovic S., </a:t>
            </a:r>
            <a:r>
              <a:rPr lang="en-US" sz="800" dirty="0" err="1">
                <a:solidFill>
                  <a:srgbClr val="FFFFFF"/>
                </a:solidFill>
                <a:latin typeface="Open Sans"/>
              </a:rPr>
              <a:t>Gritsevskyi </a:t>
            </a:r>
            <a:r>
              <a:rPr lang="en-US" sz="800" dirty="0">
                <a:solidFill>
                  <a:srgbClr val="FFFFFF"/>
                </a:solidFill>
                <a:latin typeface="Open Sans"/>
              </a:rPr>
              <a:t>A, </a:t>
            </a:r>
            <a:r>
              <a:rPr lang="en-US" sz="800" dirty="0" err="1">
                <a:solidFill>
                  <a:srgbClr val="FFFFFF"/>
                </a:solidFill>
                <a:latin typeface="Open Sans"/>
              </a:rPr>
              <a:t>Stankeviciute </a:t>
            </a:r>
            <a:r>
              <a:rPr lang="en-US" sz="800" dirty="0">
                <a:solidFill>
                  <a:srgbClr val="FFFFFF"/>
                </a:solidFill>
                <a:latin typeface="Open Sans"/>
              </a:rPr>
              <a:t>L.</a:t>
            </a:r>
            <a:r>
              <a:rPr lang="en-GB" sz="800" dirty="0">
                <a:latin typeface="Open Sans"/>
              </a:rPr>
              <a:t>.</a:t>
            </a:r>
            <a:br>
              <a:rPr lang="en-GB" sz="800" dirty="0">
                <a:latin typeface="Open Sans"/>
              </a:rPr>
            </a:br>
            <a:r>
              <a:rPr lang="en-US" sz="800" dirty="0">
                <a:solidFill>
                  <a:srgbClr val="FFFFFF"/>
                </a:solidFill>
                <a:latin typeface="Open Sans"/>
              </a:rPr>
              <a:t>Tot M.; Welsch M., 2021. Clase 5: Opciones de crédito </a:t>
            </a:r>
            <a:br>
              <a:rPr lang="en-US" sz="800" dirty="0">
                <a:solidFill>
                  <a:srgbClr val="FFFFFF"/>
                </a:solidFill>
                <a:latin typeface="Open Sans"/>
              </a:rPr>
            </a:br>
            <a:r>
              <a:rPr lang="en-US" sz="800" dirty="0">
                <a:solidFill>
                  <a:srgbClr val="FFFFFF"/>
                </a:solidFill>
                <a:latin typeface="Open Sans"/>
              </a:rPr>
              <a:t>Options &amp; </a:t>
            </a:r>
            <a:r>
              <a:rPr lang="en-US" sz="800" dirty="0" err="1">
                <a:solidFill>
                  <a:srgbClr val="FFFFFF"/>
                </a:solidFill>
                <a:latin typeface="Open Sans"/>
              </a:rPr>
              <a:t>Finplan </a:t>
            </a:r>
            <a:r>
              <a:rPr lang="en-US" sz="800" dirty="0">
                <a:solidFill>
                  <a:srgbClr val="FFFFFF"/>
                </a:solidFill>
                <a:latin typeface="Open Sans"/>
              </a:rPr>
              <a:t>Methodology, </a:t>
            </a:r>
            <a:r>
              <a:rPr lang="en-US" sz="800" i="1" dirty="0" err="1">
                <a:solidFill>
                  <a:srgbClr val="FFFFFF"/>
                </a:solidFill>
                <a:latin typeface="Open Sans"/>
              </a:rPr>
              <a:t>FinPlan</a:t>
            </a:r>
            <a:r>
              <a:rPr lang="en-US" sz="800" i="1" dirty="0">
                <a:solidFill>
                  <a:srgbClr val="FFFFFF"/>
                </a:solidFill>
                <a:latin typeface="Open Sans"/>
              </a:rPr>
              <a:t>.</a:t>
            </a:r>
            <a:r>
              <a:rPr lang="en-US" sz="800" dirty="0">
                <a:solidFill>
                  <a:srgbClr val="FFFFFF"/>
                </a:solidFill>
                <a:latin typeface="Open Sans"/>
              </a:rPr>
              <a:t> Release Version 1.0.  [presentación en línea]. </a:t>
            </a:r>
            <a:r>
              <a:rPr lang="en-US" sz="800" dirty="0" err="1">
                <a:solidFill>
                  <a:srgbClr val="FFFFFF"/>
                </a:solidFill>
                <a:latin typeface="Open Sans"/>
              </a:rPr>
              <a:t>Programa de </a:t>
            </a:r>
            <a:r>
              <a:rPr lang="en-US" sz="800" dirty="0">
                <a:solidFill>
                  <a:srgbClr val="FFFFFF"/>
                </a:solidFill>
                <a:latin typeface="Open Sans"/>
              </a:rPr>
              <a:t>Crecimiento Compatible con el Clima y Organismo</a:t>
            </a:r>
            <a:br>
              <a:rPr lang="en-GB" sz="800" dirty="0">
                <a:latin typeface="Open Sans"/>
              </a:rPr>
            </a:br>
            <a:r>
              <a:rPr lang="en-US" sz="800" dirty="0">
                <a:solidFill>
                  <a:srgbClr val="FFFFFF"/>
                </a:solidFill>
                <a:latin typeface="Open Sans"/>
              </a:rPr>
              <a:t>Internacional de la Energía Atómica.</a:t>
            </a:r>
            <a:endParaRPr lang="en-GB" sz="800">
              <a:latin typeface="Open Sans"/>
            </a:endParaRPr>
          </a:p>
        </p:txBody>
      </p:sp>
      <p:grpSp>
        <p:nvGrpSpPr>
          <p:cNvPr id="6" name="Group 5">
            <a:extLst>
              <a:ext uri="{FF2B5EF4-FFF2-40B4-BE49-F238E27FC236}">
                <a16:creationId xmlns:a16="http://schemas.microsoft.com/office/drawing/2014/main" id="{7F25666E-3D78-DE4B-BD1E-7E74FFC1B866}"/>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3361E27C-7E1E-684B-B183-14CC6640D8B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579404-387D-424F-A804-15F720D468B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5"/>
              <a:extLst>
                <a:ext uri="{FF2B5EF4-FFF2-40B4-BE49-F238E27FC236}">
                  <a16:creationId xmlns:a16="http://schemas.microsoft.com/office/drawing/2014/main" id="{49899379-A4F0-5142-AB3A-537BED8D013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Crédito a la exportación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Opciones de crédito a la exportación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1938992"/>
          </a:xfrm>
          <a:prstGeom prst="rect">
            <a:avLst/>
          </a:prstGeom>
        </p:spPr>
        <p:txBody>
          <a:bodyPr wrap="square" lIns="91440" tIns="45720" rIns="91440" bIns="45720" anchor="t">
            <a:spAutoFit/>
          </a:bodyPr>
          <a:lstStyle/>
          <a:p>
            <a:pPr marL="342900" indent="-342900" algn="just">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Agencia de Crédito a la Exportación (ECA)</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800100" lvl="1" indent="-342900" algn="just">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Financiación </a:t>
            </a:r>
            <a:r>
              <a:rPr lang="en-ZA" sz="2000" u="sng" dirty="0">
                <a:solidFill>
                  <a:srgbClr val="000000"/>
                </a:solidFill>
                <a:latin typeface="Open Sans"/>
                <a:ea typeface="Open Sans" panose="020B0606030504020204" pitchFamily="34" charset="0"/>
                <a:cs typeface="Open Sans" panose="020B0606030504020204" pitchFamily="34" charset="0"/>
              </a:rPr>
              <a:t>en condiciones favorables </a:t>
            </a:r>
            <a:r>
              <a:rPr lang="en-ZA" sz="2000" dirty="0">
                <a:solidFill>
                  <a:srgbClr val="000000"/>
                </a:solidFill>
                <a:latin typeface="Open Sans"/>
                <a:ea typeface="Open Sans" panose="020B0606030504020204" pitchFamily="34" charset="0"/>
                <a:cs typeface="Open Sans" panose="020B0606030504020204" pitchFamily="34" charset="0"/>
              </a:rPr>
              <a:t>para promover la exportación de bienes y servicios por parte de sus propias empresas</a:t>
            </a:r>
          </a:p>
          <a:p>
            <a:pPr marL="800100" lvl="1" indent="-342900" algn="just">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 financiación puede adoptar la forma de créditos (por ejemplo, préstamo), seguro de crédito y garantías</a:t>
            </a:r>
          </a:p>
        </p:txBody>
      </p:sp>
      <p:sp>
        <p:nvSpPr>
          <p:cNvPr id="7" name="Oval 6">
            <a:extLst>
              <a:ext uri="{FF2B5EF4-FFF2-40B4-BE49-F238E27FC236}">
                <a16:creationId xmlns:a16="http://schemas.microsoft.com/office/drawing/2014/main" id="{743B39FB-4C88-9849-8326-CFDC1703A1C8}"/>
              </a:ext>
            </a:extLst>
          </p:cNvPr>
          <p:cNvSpPr/>
          <p:nvPr/>
        </p:nvSpPr>
        <p:spPr>
          <a:xfrm>
            <a:off x="8930182" y="1370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3.mp3" descr="Track5_Lecture5_Slide3.mp3">
            <a:hlinkClick r:id="" action="ppaction://media"/>
            <a:extLst>
              <a:ext uri="{FF2B5EF4-FFF2-40B4-BE49-F238E27FC236}">
                <a16:creationId xmlns:a16="http://schemas.microsoft.com/office/drawing/2014/main" id="{B857367A-D458-1949-8864-792AEA28AE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22899" y="2083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Los TCE utilizan tres métodos: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Opciones de crédito a la exportación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8504468" cy="3477875"/>
          </a:xfrm>
          <a:prstGeom prst="rect">
            <a:avLst/>
          </a:prstGeom>
        </p:spPr>
        <p:txBody>
          <a:bodyPr wrap="square" lIns="91440" tIns="45720" rIns="91440" bIns="45720" anchor="t">
            <a:spAutoFit/>
          </a:bodyPr>
          <a:lstStyle/>
          <a:p>
            <a:pPr marL="342900" indent="-342900" algn="just">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Préstamo directo: similar a un préstamo bancario, en el que el préstamo se concede al comprar bienes o servicios a empresas del país organizador.</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lgn="just">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Préstamos de intermediarios financieros: el TCE presta fondos a un intermediario financiero, como un banco comercial, que a su vez presta los fondos a la entidad importadora.</a:t>
            </a:r>
          </a:p>
          <a:p>
            <a:pPr marL="342900" indent="-342900" algn="just">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Equiparación de los tipos de interés: un prestamista comercial concede un préstamo a la entidad importadora a tipos de interés inferiores a los del mercado y, a su vez, recibe una compensación del TCE por las diferencias de intereses </a:t>
            </a:r>
          </a:p>
        </p:txBody>
      </p:sp>
      <p:sp>
        <p:nvSpPr>
          <p:cNvPr id="7" name="Oval 6">
            <a:extLst>
              <a:ext uri="{FF2B5EF4-FFF2-40B4-BE49-F238E27FC236}">
                <a16:creationId xmlns:a16="http://schemas.microsoft.com/office/drawing/2014/main" id="{EABBE07A-5174-DB43-9A2B-A5799162A384}"/>
              </a:ext>
            </a:extLst>
          </p:cNvPr>
          <p:cNvSpPr/>
          <p:nvPr/>
        </p:nvSpPr>
        <p:spPr>
          <a:xfrm>
            <a:off x="9072912" y="2791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4.mp3" descr="Track5_Lecture5_Slide4.mp3">
            <a:hlinkClick r:id="" action="ppaction://media"/>
            <a:extLst>
              <a:ext uri="{FF2B5EF4-FFF2-40B4-BE49-F238E27FC236}">
                <a16:creationId xmlns:a16="http://schemas.microsoft.com/office/drawing/2014/main" id="{59B2EE5B-22EB-D142-A08F-906F9A8199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277" y="303066"/>
            <a:ext cx="812800" cy="812800"/>
          </a:xfrm>
          <a:prstGeom prst="rect">
            <a:avLst/>
          </a:prstGeom>
        </p:spPr>
      </p:pic>
    </p:spTree>
    <p:extLst>
      <p:ext uri="{BB962C8B-B14F-4D97-AF65-F5344CB8AC3E}">
        <p14:creationId xmlns:p14="http://schemas.microsoft.com/office/powerpoint/2010/main" val="13962057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Sistema de crédito a los proveedores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Opciones de crédito a la exportación </a:t>
            </a:r>
          </a:p>
        </p:txBody>
      </p:sp>
      <p:sp>
        <p:nvSpPr>
          <p:cNvPr id="10" name="Oval 9">
            <a:extLst>
              <a:ext uri="{FF2B5EF4-FFF2-40B4-BE49-F238E27FC236}">
                <a16:creationId xmlns:a16="http://schemas.microsoft.com/office/drawing/2014/main" id="{E2B6E406-65ED-6A45-9D28-C668AFAA4958}"/>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5.mp3" descr="Track5_Lecture5_Slide5.mp3">
            <a:hlinkClick r:id="" action="ppaction://media"/>
            <a:extLst>
              <a:ext uri="{FF2B5EF4-FFF2-40B4-BE49-F238E27FC236}">
                <a16:creationId xmlns:a16="http://schemas.microsoft.com/office/drawing/2014/main" id="{7381E52E-4661-5F45-AC23-1FE834ED21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7799"/>
            <a:ext cx="812800" cy="812800"/>
          </a:xfrm>
          <a:prstGeom prst="rect">
            <a:avLst/>
          </a:prstGeom>
        </p:spPr>
      </p:pic>
      <p:pic>
        <p:nvPicPr>
          <p:cNvPr id="7" name="Imagen 6">
            <a:extLst>
              <a:ext uri="{FF2B5EF4-FFF2-40B4-BE49-F238E27FC236}">
                <a16:creationId xmlns:a16="http://schemas.microsoft.com/office/drawing/2014/main" id="{B3C68607-BF19-0495-C9EA-54DF42AEC758}"/>
              </a:ext>
            </a:extLst>
          </p:cNvPr>
          <p:cNvPicPr>
            <a:picLocks noChangeAspect="1"/>
          </p:cNvPicPr>
          <p:nvPr/>
        </p:nvPicPr>
        <p:blipFill>
          <a:blip r:embed="rId7"/>
          <a:stretch>
            <a:fillRect/>
          </a:stretch>
        </p:blipFill>
        <p:spPr>
          <a:xfrm>
            <a:off x="2103987" y="2287503"/>
            <a:ext cx="5941941" cy="3136259"/>
          </a:xfrm>
          <a:prstGeom prst="rect">
            <a:avLst/>
          </a:prstGeom>
        </p:spPr>
      </p:pic>
    </p:spTree>
    <p:extLst>
      <p:ext uri="{BB962C8B-B14F-4D97-AF65-F5344CB8AC3E}">
        <p14:creationId xmlns:p14="http://schemas.microsoft.com/office/powerpoint/2010/main" val="4842588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Sistema de crédito a los compradores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Opciones de crédito a la exportación </a:t>
            </a:r>
          </a:p>
        </p:txBody>
      </p:sp>
      <p:sp>
        <p:nvSpPr>
          <p:cNvPr id="10" name="Oval 9">
            <a:extLst>
              <a:ext uri="{FF2B5EF4-FFF2-40B4-BE49-F238E27FC236}">
                <a16:creationId xmlns:a16="http://schemas.microsoft.com/office/drawing/2014/main" id="{1141BE15-71B1-7C45-8C32-A185FFA9FDB3}"/>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6.mp3" descr="Track5_Lecture5_Slide6.mp3">
            <a:hlinkClick r:id="" action="ppaction://media"/>
            <a:extLst>
              <a:ext uri="{FF2B5EF4-FFF2-40B4-BE49-F238E27FC236}">
                <a16:creationId xmlns:a16="http://schemas.microsoft.com/office/drawing/2014/main" id="{4DD5E81E-79AF-D840-B944-11A2381839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7799"/>
            <a:ext cx="812800" cy="812800"/>
          </a:xfrm>
          <a:prstGeom prst="rect">
            <a:avLst/>
          </a:prstGeom>
        </p:spPr>
      </p:pic>
      <p:pic>
        <p:nvPicPr>
          <p:cNvPr id="7" name="Imagen 6">
            <a:extLst>
              <a:ext uri="{FF2B5EF4-FFF2-40B4-BE49-F238E27FC236}">
                <a16:creationId xmlns:a16="http://schemas.microsoft.com/office/drawing/2014/main" id="{2D4674E3-2FDF-277C-3C1C-EF05944071D0}"/>
              </a:ext>
            </a:extLst>
          </p:cNvPr>
          <p:cNvPicPr>
            <a:picLocks noChangeAspect="1"/>
          </p:cNvPicPr>
          <p:nvPr/>
        </p:nvPicPr>
        <p:blipFill>
          <a:blip r:embed="rId7"/>
          <a:stretch>
            <a:fillRect/>
          </a:stretch>
        </p:blipFill>
        <p:spPr>
          <a:xfrm>
            <a:off x="2732341" y="2065508"/>
            <a:ext cx="6217920" cy="4053454"/>
          </a:xfrm>
          <a:prstGeom prst="rect">
            <a:avLst/>
          </a:prstGeom>
        </p:spPr>
      </p:pic>
    </p:spTree>
    <p:extLst>
      <p:ext uri="{BB962C8B-B14F-4D97-AF65-F5344CB8AC3E}">
        <p14:creationId xmlns:p14="http://schemas.microsoft.com/office/powerpoint/2010/main" val="2009769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Agencias de crédito a la exportación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Opciones de crédito a la exportación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Banco de Exportación e Importación de los Estados Unidos</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Compagnie Française d'Assurance pour le Commerce </a:t>
            </a:r>
            <a:r>
              <a:rPr lang="en-ZA" sz="2000" dirty="0" err="1">
                <a:solidFill>
                  <a:srgbClr val="000000"/>
                </a:solidFill>
                <a:latin typeface="Open Sans"/>
                <a:ea typeface="Open Sans" panose="020B0606030504020204" pitchFamily="34" charset="0"/>
                <a:cs typeface="Open Sans" panose="020B0606030504020204" pitchFamily="34" charset="0"/>
              </a:rPr>
              <a:t>Extérieur </a:t>
            </a:r>
            <a:r>
              <a:rPr lang="en-ZA" sz="2000" dirty="0">
                <a:solidFill>
                  <a:srgbClr val="000000"/>
                </a:solidFill>
                <a:latin typeface="Open Sans"/>
                <a:ea typeface="Open Sans" panose="020B0606030504020204" pitchFamily="34" charset="0"/>
                <a:cs typeface="Open Sans" panose="020B0606030504020204" pitchFamily="34" charset="0"/>
              </a:rPr>
              <a:t>(COFACE)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Banco de Cooperación Internacional de Japón (JBIC)</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Banco EXIM de Corea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EXIAR: Agencia Rusa de Crédito a la Exportación y Seguro de Inversiones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Corporación de Seguros de Exportación y Crédito de China </a:t>
            </a:r>
          </a:p>
        </p:txBody>
      </p:sp>
      <p:sp>
        <p:nvSpPr>
          <p:cNvPr id="11" name="Oval 10">
            <a:extLst>
              <a:ext uri="{FF2B5EF4-FFF2-40B4-BE49-F238E27FC236}">
                <a16:creationId xmlns:a16="http://schemas.microsoft.com/office/drawing/2014/main" id="{BBFF5D94-88BB-5C45-B914-851C572EACF1}"/>
              </a:ext>
            </a:extLst>
          </p:cNvPr>
          <p:cNvSpPr/>
          <p:nvPr/>
        </p:nvSpPr>
        <p:spPr>
          <a:xfrm>
            <a:off x="9144277" y="1370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7.mp3" descr="Track5_Lecture5_Slide7.mp3">
            <a:hlinkClick r:id="" action="ppaction://media"/>
            <a:extLst>
              <a:ext uri="{FF2B5EF4-FFF2-40B4-BE49-F238E27FC236}">
                <a16:creationId xmlns:a16="http://schemas.microsoft.com/office/drawing/2014/main" id="{B643BDD4-87D4-7143-88A1-859CBDACCB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277" y="208394"/>
            <a:ext cx="812800" cy="812800"/>
          </a:xfrm>
          <a:prstGeom prst="rect">
            <a:avLst/>
          </a:prstGeom>
        </p:spPr>
      </p:pic>
    </p:spTree>
    <p:extLst>
      <p:ext uri="{BB962C8B-B14F-4D97-AF65-F5344CB8AC3E}">
        <p14:creationId xmlns:p14="http://schemas.microsoft.com/office/powerpoint/2010/main" val="462437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Consenso de la OCDE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Directrices sobre créditos a la exportación</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10110638" cy="2400657"/>
          </a:xfrm>
          <a:prstGeom prst="rect">
            <a:avLst/>
          </a:prstGeom>
        </p:spPr>
        <p:txBody>
          <a:bodyPr wrap="square" lIns="91440" tIns="45720" rIns="91440" bIns="45720" anchor="t">
            <a:spAutoFit/>
          </a:bodyPr>
          <a:lstStyle/>
          <a:p>
            <a:pPr marL="342900" indent="-342900" algn="just">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El sitio web de la OCDE ofrece el documento conocido como el consenso de la OCDE en </a:t>
            </a:r>
            <a:r>
              <a:rPr lang="en-GB" sz="2000" dirty="0">
                <a:latin typeface="Open Sans"/>
                <a:ea typeface="+mn-lt"/>
                <a:cs typeface="+mn-lt"/>
                <a:hlinkClick r:id="rId6"/>
              </a:rPr>
              <a:t>https://www.oecd.org/trade/topics/export-credits/</a:t>
            </a:r>
            <a:endParaRPr lang="en-ZA" sz="2000" dirty="0">
              <a:latin typeface="Open Sans"/>
              <a:ea typeface="+mn-lt"/>
              <a:cs typeface="+mn-lt"/>
            </a:endParaRPr>
          </a:p>
          <a:p>
            <a:pPr marL="342900" indent="-342900" algn="just">
              <a:spcAft>
                <a:spcPts val="1200"/>
              </a:spcAft>
              <a:buFont typeface="Arial"/>
              <a:buChar char="•"/>
            </a:pPr>
            <a:r>
              <a:rPr lang="en-GB" sz="2000" dirty="0">
                <a:solidFill>
                  <a:srgbClr val="000000"/>
                </a:solidFill>
                <a:latin typeface="Open Sans"/>
                <a:ea typeface="Open Sans" panose="020B0606030504020204" pitchFamily="34" charset="0"/>
                <a:cs typeface="Calibri"/>
              </a:rPr>
              <a:t>En los enlaces rápidos de este sitio web puede encontrar información importante: </a:t>
            </a:r>
          </a:p>
          <a:p>
            <a:pPr marL="800100" lvl="1" indent="-342900" algn="just">
              <a:spcAft>
                <a:spcPts val="1200"/>
              </a:spcAft>
              <a:buFont typeface="Arial"/>
              <a:buChar char="•"/>
            </a:pPr>
            <a:r>
              <a:rPr lang="en-GB" sz="2000" dirty="0">
                <a:solidFill>
                  <a:srgbClr val="000000"/>
                </a:solidFill>
                <a:latin typeface="Open Sans"/>
                <a:ea typeface="Open Sans" panose="020B0606030504020204" pitchFamily="34" charset="0"/>
                <a:cs typeface="Calibri"/>
              </a:rPr>
              <a:t>"Clasificación del riesgo por países"</a:t>
            </a:r>
          </a:p>
          <a:p>
            <a:pPr marL="800100" lvl="1" indent="-342900" algn="just">
              <a:spcAft>
                <a:spcPts val="1200"/>
              </a:spcAft>
              <a:buFont typeface="Arial"/>
              <a:buChar char="•"/>
            </a:pPr>
            <a:r>
              <a:rPr lang="en-GB" sz="2000" dirty="0">
                <a:solidFill>
                  <a:srgbClr val="000000"/>
                </a:solidFill>
                <a:latin typeface="Open Sans"/>
                <a:ea typeface="Open Sans" panose="020B0606030504020204" pitchFamily="34" charset="0"/>
                <a:cs typeface="Calibri"/>
              </a:rPr>
              <a:t>"Tasas MPR"</a:t>
            </a:r>
          </a:p>
        </p:txBody>
      </p:sp>
      <p:sp>
        <p:nvSpPr>
          <p:cNvPr id="7" name="Oval 6">
            <a:extLst>
              <a:ext uri="{FF2B5EF4-FFF2-40B4-BE49-F238E27FC236}">
                <a16:creationId xmlns:a16="http://schemas.microsoft.com/office/drawing/2014/main" id="{05E78B23-AD96-164C-A7C9-1BBA226B8AE7}"/>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8.mp3" descr="Track5_Lecture5_Slide8.mp3">
            <a:hlinkClick r:id="" action="ppaction://media"/>
            <a:extLst>
              <a:ext uri="{FF2B5EF4-FFF2-40B4-BE49-F238E27FC236}">
                <a16:creationId xmlns:a16="http://schemas.microsoft.com/office/drawing/2014/main" id="{EAFD292D-5E59-4947-B4CA-BD6B0777E0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742275"/>
            <a:ext cx="812800" cy="812800"/>
          </a:xfrm>
          <a:prstGeom prst="rect">
            <a:avLst/>
          </a:prstGeom>
        </p:spPr>
      </p:pic>
    </p:spTree>
    <p:extLst>
      <p:ext uri="{BB962C8B-B14F-4D97-AF65-F5344CB8AC3E}">
        <p14:creationId xmlns:p14="http://schemas.microsoft.com/office/powerpoint/2010/main" val="666111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Principales directrices del consenso de la OCDE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Directrices sobre créditos a la exportación</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4247317"/>
          </a:xfrm>
          <a:prstGeom prst="rect">
            <a:avLst/>
          </a:prstGeom>
        </p:spPr>
        <p:txBody>
          <a:bodyPr wrap="square" lIns="91440" tIns="45720" rIns="91440" bIns="45720" anchor="t">
            <a:spAutoFit/>
          </a:bodyPr>
          <a:lstStyle/>
          <a:p>
            <a:pPr marL="342900" indent="-342900" algn="just">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El importe del crédito a la exportación está limitado al 85% del valor del contrato, y se requiere un pago inicial en efectivo para el 15% restante; </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lgn="just">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 plazo de reembolso de los préstamos para los proyectos de energía no nuclear es de 12 años, y se amplía a 18 años para los proyectos de energía nuclear</a:t>
            </a:r>
          </a:p>
          <a:p>
            <a:pPr marL="342900" indent="-342900" algn="just">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 reembolso debe realizarse mediante cuotas constantes, al menos semestrales, que deben comenzar a más tardar seis meses después de las pruebas de rendimiento de la planta;</a:t>
            </a:r>
          </a:p>
          <a:p>
            <a:pPr marL="342900" indent="-342900" algn="just">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 tipo de interés aplicado no puede ser inferior al calculado cada mes por la OCDE. Este tipo se conoce como CIRR (Tipo de Interés Comercial de Referencia) y equivale a un diferencial del 1% sobre el rendimiento de los bonos del Estado a largo plazo en la misma moneda.</a:t>
            </a:r>
          </a:p>
        </p:txBody>
      </p:sp>
      <p:sp>
        <p:nvSpPr>
          <p:cNvPr id="7" name="Oval 6">
            <a:extLst>
              <a:ext uri="{FF2B5EF4-FFF2-40B4-BE49-F238E27FC236}">
                <a16:creationId xmlns:a16="http://schemas.microsoft.com/office/drawing/2014/main" id="{AD102615-F9F2-4C48-A7CA-D6D7FA780BE1}"/>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9.mp3" descr="Track5_Lecture5_Slide9.mp3">
            <a:hlinkClick r:id="" action="ppaction://media"/>
            <a:extLst>
              <a:ext uri="{FF2B5EF4-FFF2-40B4-BE49-F238E27FC236}">
                <a16:creationId xmlns:a16="http://schemas.microsoft.com/office/drawing/2014/main" id="{A1D76EA7-C7FB-C54D-8FE0-4C1636CF1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8336"/>
            <a:ext cx="812800" cy="812800"/>
          </a:xfrm>
          <a:prstGeom prst="rect">
            <a:avLst/>
          </a:prstGeom>
        </p:spPr>
      </p:pic>
    </p:spTree>
    <p:extLst>
      <p:ext uri="{BB962C8B-B14F-4D97-AF65-F5344CB8AC3E}">
        <p14:creationId xmlns:p14="http://schemas.microsoft.com/office/powerpoint/2010/main" val="6309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9B9395-97C2-4150-B149-A018FBA03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TotalTime>
  <Words>4915</Words>
  <Application>Microsoft Office PowerPoint</Application>
  <PresentationFormat>Panorámica</PresentationFormat>
  <Paragraphs>276</Paragraphs>
  <Slides>22</Slides>
  <Notes>22</Notes>
  <HiddenSlides>0</HiddenSlides>
  <MMClips>21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22</vt:i4>
      </vt:variant>
    </vt:vector>
  </HeadingPairs>
  <TitlesOfParts>
    <vt:vector size="31" baseType="lpstr">
      <vt:lpstr>Arial</vt:lpstr>
      <vt:lpstr>Arial,Sans-Serif</vt:lpstr>
      <vt:lpstr>Calibri</vt:lpstr>
      <vt:lpstr>Calibri Light</vt:lpstr>
      <vt:lpstr>Lato,Sans-Serif</vt:lpstr>
      <vt:lpstr>Open Sans</vt:lpstr>
      <vt:lpstr>Open Sans </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docId:3067C083DB4E5BFEF5AEEBE60E6B8BE4</cp:keywords>
  <cp:lastModifiedBy>Esther Mariela Bolaños Navarro</cp:lastModifiedBy>
  <cp:revision>1076</cp:revision>
  <dcterms:created xsi:type="dcterms:W3CDTF">2021-02-10T16:48:02Z</dcterms:created>
  <dcterms:modified xsi:type="dcterms:W3CDTF">2022-10-25T15:48:44Z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