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ExtraBold" panose="020B0906030804020204" pitchFamily="34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/r7iyZyBkK4/cR5RjvFhhV+xJ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191" name="Google Shape;191;p1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se trata de Python, há algumas coisas diferentes que é importante saber. Em primeiro lugar, existem diferentes versões de Python</a:t>
            </a:r>
            <a:r>
              <a:rPr lang="en-GB"/>
              <a:t>,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2 </a:t>
            </a:r>
            <a:r>
              <a:rPr lang="en-GB"/>
              <a:t>e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3</a:t>
            </a:r>
            <a:r>
              <a:rPr lang="en-GB"/>
              <a:t>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GB"/>
              <a:t>entanto,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OnSSET existem também diferentes pacotes de instalação. Um pacote é uma coleção de códigos e módulos que o ajudam a desenvolver as suas ferramentas sem ter de escrever todo o código. </a:t>
            </a:r>
            <a:r>
              <a:rPr lang="en-GB"/>
              <a:t>Isto significa que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operações comuns foram optimizadas e que pode descarregar o código diretamente e utilizá-lo você mesmo</a:t>
            </a:r>
            <a:r>
              <a:rPr lang="en-GB"/>
              <a:t>. O Anaconda é um desses pacotes, que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usamos com frequência. </a:t>
            </a:r>
            <a:r>
              <a:rPr lang="en-GB"/>
              <a:t>Esta ferramenta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uma coleção de pacotes que são úteis e necessários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executar </a:t>
            </a:r>
            <a:r>
              <a:rPr lang="en-GB"/>
              <a:t>o seu código Python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começar a explorar Python em pormenor, pode encontrar muitos destes módulos, pacotes e bibliotecas que contêm códigos úteis e que estão disponíveis online. </a:t>
            </a:r>
            <a:r>
              <a:rPr lang="en-GB"/>
              <a:t>É importante notar que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existem diferentes formas de executar um código </a:t>
            </a:r>
            <a:r>
              <a:rPr lang="en-GB"/>
              <a:t>Python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pelo que temos diferentes ambientes para o executar. Neste treinamento</a:t>
            </a:r>
            <a:r>
              <a:rPr lang="en-GB"/>
              <a:t>, utilizaremos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 chamado Jupyter Notebook. O Jupyter Notebook é uma forma interactiva de executar o código Python e atualizar facilmente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variáveis. Inclui uma descrição 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utilizar a ferramenta. E também podemos ver alguns dos </a:t>
            </a:r>
            <a:r>
              <a:rPr lang="en-GB"/>
              <a:t>resultados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nossa análise enquanto a estamos a executar</a:t>
            </a:r>
            <a:r>
              <a:rPr lang="en-GB"/>
              <a:t>. </a:t>
            </a:r>
            <a:endParaRPr sz="1300"/>
          </a:p>
        </p:txBody>
      </p:sp>
      <p:sp>
        <p:nvSpPr>
          <p:cNvPr id="282" name="Google Shape;28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que diz respeito ao Python e à execução da análise OnSSET, o que falámos até agora foi uma breve explicação do Python e das suas principais funcionalidades e por que razão o usamos. É importante salientar neste ponto que, para executar a ferramenta OnSSET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precisa de </a:t>
            </a:r>
            <a:r>
              <a:rPr lang="en-GB"/>
              <a:t>ter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qualquer </a:t>
            </a:r>
            <a:r>
              <a:rPr lang="en-GB"/>
              <a:t>conhecimento 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programação </a:t>
            </a:r>
            <a:r>
              <a:rPr lang="en-GB"/>
              <a:t>Python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/>
              <a:t>O OnSSET foi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concebido </a:t>
            </a:r>
            <a:r>
              <a:rPr lang="en-GB"/>
              <a:t>de forma a que uma análise possa ser efectuada sem conhecimentos de programação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 quiser começar a melhorar a ferramenta ou fazer novas adições de código para dar novas funcionalidades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 fazê-lo usando Python. Mas para isso </a:t>
            </a:r>
            <a:r>
              <a:rPr lang="en-GB"/>
              <a:t>é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necessário aprender pelo menos alguns conhecimentos básicos de programação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pode ser feito através de sítios Web online. Neste curso, não abordaremos a forma de atualizar o código</a:t>
            </a:r>
            <a:r>
              <a:rPr lang="en-GB"/>
              <a:t>. </a:t>
            </a:r>
            <a:endParaRPr sz="1300"/>
          </a:p>
        </p:txBody>
      </p:sp>
      <p:sp>
        <p:nvSpPr>
          <p:cNvPr id="296" name="Google Shape;29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mensagem principal a retirar desta primeira parte é que </a:t>
            </a:r>
            <a:r>
              <a:rPr lang="en-GB"/>
              <a:t>estamos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utilizar Python, uma linguagem de programação que é utilizada para executar a ferramenta OnSSET. A segunda parte é que o Python é de código aberto e está disponível gratuitamente, o que significa que pode descarregá-lo gratuitamente do sítio Web do Python. </a:t>
            </a:r>
            <a:r>
              <a:rPr lang="en-GB"/>
              <a:t>É importante notar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que, para gerar cenários de eletrificação utilizando a ferramenta OnSSET, não é necessário ter conhecimentos de programação. Mas se tiver conhecimentos de programação ou </a:t>
            </a:r>
            <a:r>
              <a:rPr lang="en-GB"/>
              <a:t>se quiser editar ou melhorar o OnSSET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é necessário programar em Python. E, por último, se descarregar o pacote Anaconda para Python, pode descarregar o OnSSET Jupyter Notebook e executá-lo offline no seu próprio computador</a:t>
            </a:r>
            <a:r>
              <a:rPr lang="en-GB"/>
              <a:t>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isto que vamos fazer neste curso. Na segunda parte desta aula, vamos falar sobre os processos necessários para executar um cenário de eletrificação geoespacial usando o OnSSET</a:t>
            </a:r>
            <a:r>
              <a:rPr lang="en-GB"/>
              <a:t>. </a:t>
            </a:r>
            <a:endParaRPr/>
          </a:p>
        </p:txBody>
      </p:sp>
      <p:sp>
        <p:nvSpPr>
          <p:cNvPr id="305" name="Google Shape;3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 ferramenta que utilizaremos para o exercício prático é o Global Electrification Platform Generator (GEP Generator).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primeiro passo do </a:t>
            </a:r>
            <a:r>
              <a:rPr lang="en-GB"/>
              <a:t>processo do Gerador GEP é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recolher todos os dados geoespaciais. </a:t>
            </a:r>
            <a:r>
              <a:rPr lang="en-GB"/>
              <a:t>Este é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também o primeiro passo da </a:t>
            </a:r>
            <a:r>
              <a:rPr lang="en-GB"/>
              <a:t>metodologia de sete passos que explicámos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aula 5. O passo seguinte é processar estes conjuntos de dados utilizando </a:t>
            </a:r>
            <a:r>
              <a:rPr lang="en-GB"/>
              <a:t>o Q.G.I.S.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necessário (existem também outras opções para executar o processamento do conjunto de dados no Jupyter Notebook). Podemos precisar de nos certificar de que o </a:t>
            </a:r>
            <a:r>
              <a:rPr lang="en-GB"/>
              <a:t>conjunto de dados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no sistema de coordenadas correto e que está na área correta, ou podemos precisar de o converter para as unidades corretas. </a:t>
            </a:r>
            <a:r>
              <a:rPr lang="en-GB"/>
              <a:t>Assim, estamos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utilizar </a:t>
            </a:r>
            <a:r>
              <a:rPr lang="en-GB"/>
              <a:t>o Q.G.I.S.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fazer este processamento do </a:t>
            </a:r>
            <a:r>
              <a:rPr lang="en-GB"/>
              <a:t>G.I.S.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GB"/>
              <a:t>necessário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/>
              <a:t>Estão disponíveis outras opções 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</a:t>
            </a:r>
            <a:r>
              <a:rPr lang="en-GB"/>
              <a:t>G.I.S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/>
              <a:t>, mas este curso centra-se no Q.G.I.S.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terceiro passo é colocar todos os dados no </a:t>
            </a:r>
            <a:r>
              <a:rPr lang="en-GB"/>
              <a:t>plugin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Q.G.I.S.. </a:t>
            </a:r>
            <a:r>
              <a:rPr lang="en-GB"/>
              <a:t>Este faz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processamento adicional e extrai todos os </a:t>
            </a:r>
            <a:r>
              <a:rPr lang="en-GB"/>
              <a:t>conjuntos de dados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geoespaciais para o ficheiro</a:t>
            </a:r>
            <a:r>
              <a:rPr lang="en-GB"/>
              <a:t>. Estes contêm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informação necessária para a análise da eletrificação de cada povoação na área que estamos a estudar. Importamos o ficheiro CSV para o nosso bloco de notas Jupyter para ter acesso a todos os dados geoespaciais. Utilizaremos </a:t>
            </a:r>
            <a:r>
              <a:rPr lang="en-GB"/>
              <a:t>o bloco de notas Jupyter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efetuar todos os cálculos </a:t>
            </a:r>
            <a:r>
              <a:rPr lang="en-GB"/>
              <a:t>anteriormente descritos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passos quatro a sete</a:t>
            </a:r>
            <a:r>
              <a:rPr lang="en-GB"/>
              <a:t>. </a:t>
            </a:r>
            <a:endParaRPr/>
          </a:p>
        </p:txBody>
      </p:sp>
      <p:sp>
        <p:nvSpPr>
          <p:cNvPr id="319" name="Google Shape;3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calibração </a:t>
            </a:r>
            <a:r>
              <a:rPr lang="en-GB"/>
              <a:t>dos dados é realizada como parte do processo de cálculo da população do ano inicial e final, bem como das povoações electrificadas no ano inicial. Também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fornecemos algumas visualizações preliminares no bloco de notas Jupyter </a:t>
            </a:r>
            <a:r>
              <a:rPr lang="en-GB"/>
              <a:t>ao longo do processo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Depois de importar o ficheiro CSV, é necessário atualizar os parâmetros sociais e técnico-económicos no bloco de notas e executar o código para obter os resultados da eletrificação para o nosso cenário. Nos passos finais, podemos fazer algum pós-processamento para nos certificarmos de que podemos visualizar os resultados que gerámos de uma </a:t>
            </a:r>
            <a:r>
              <a:rPr lang="en-GB"/>
              <a:t>forma adequada para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decisor político ou para quem quer que estejamos a desenvolver estes cenários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Podemos utilizar </a:t>
            </a:r>
            <a:r>
              <a:rPr lang="en-GB"/>
              <a:t>o ficheiro de resultados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GB"/>
              <a:t>contém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os resultados de cada povoação. E podemos criar mapas </a:t>
            </a:r>
            <a:r>
              <a:rPr lang="en-GB"/>
              <a:t>no Q.G.I.S.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noutro software </a:t>
            </a:r>
            <a:r>
              <a:rPr lang="en-GB"/>
              <a:t>G.I.S., para visualizar informações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importantes. </a:t>
            </a:r>
            <a:r>
              <a:rPr lang="en-GB"/>
              <a:t>Além disso,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utilizar o ficheiro de resumo para criar gráficos e tabelas no Excel ou em </a:t>
            </a:r>
            <a:r>
              <a:rPr lang="en-GB"/>
              <a:t>ferramentas semelhantes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apresentar a informação resumida para toda a área de estudo.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estiver a utilizar o bloco de notas Jupyter da GEP, existem alguns valores predefinidos e explicações no bloco de notas. Também pode consultar o manual da GEP, que está ligado aqui, para obter mais informações sobre as diferentes variáveis utilizadas. </a:t>
            </a:r>
            <a:r>
              <a:rPr lang="en-GB"/>
              <a:t>Aí pode também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 informações actualizadas para diferentes parâmetros, incluindo informações sociais e económicas</a:t>
            </a:r>
            <a:r>
              <a:rPr lang="en-GB"/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tiver alguma dificuldade em executar as ferramentas do Gerador GEP, quer as partes de processamento </a:t>
            </a:r>
            <a:r>
              <a:rPr lang="en-GB"/>
              <a:t>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 o caderno Jupyter, pode ir ao fórum OnSSET e colocar as suas questões. Pode aceder diretamente através desta ligação ou através do sítio Web da OnSSET </a:t>
            </a:r>
            <a:r>
              <a:rPr lang="en-GB"/>
              <a:t>(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onsset.org</a:t>
            </a:r>
            <a:r>
              <a:rPr lang="en-GB"/>
              <a:t>).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fim, quando executar os seus cenários, obterá também um ficheiro de variáveis que imprime todas as informações utilizadas.</a:t>
            </a:r>
            <a:endParaRPr/>
          </a:p>
        </p:txBody>
      </p:sp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principal mensagem a </a:t>
            </a:r>
            <a:r>
              <a:rPr lang="en-GB"/>
              <a:t>retirar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 mini-aula é, em primeiro lugar, que todos os processos da análise do Gerador GEP </a:t>
            </a:r>
            <a:r>
              <a:rPr lang="en-GB"/>
              <a:t>podem ser efectuados utilizando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ferramentas e software de código aberto. Isto significa que é possível efetuar toda a análise, desde a recolha dos dados até à sua </a:t>
            </a:r>
            <a:r>
              <a:rPr lang="en-GB"/>
              <a:t>visualização, utilizando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apenas ferramentas e software gratuitos e de </a:t>
            </a:r>
            <a:r>
              <a:rPr lang="en-GB"/>
              <a:t>acesso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livre. Podemos usar </a:t>
            </a:r>
            <a:r>
              <a:rPr lang="en-GB"/>
              <a:t>Q.G.I.S ou Python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os processos </a:t>
            </a:r>
            <a:r>
              <a:rPr lang="en-GB"/>
              <a:t>G.I.S,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Python para executar </a:t>
            </a:r>
            <a:r>
              <a:rPr lang="en-GB"/>
              <a:t>um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OnSSET. </a:t>
            </a:r>
            <a:r>
              <a:rPr lang="en-GB"/>
              <a:t>A segunda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mensagem-chave é que, se </a:t>
            </a:r>
            <a:r>
              <a:rPr lang="en-GB"/>
              <a:t>seguirmos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passos do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descritos </a:t>
            </a:r>
            <a:r>
              <a:rPr lang="en-GB"/>
              <a:t>anteriormente, qualquer pessoa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 criar os seus próprios cenários de eletrificação personalizados utilizando os seus próprios dados de entrada</a:t>
            </a:r>
            <a:r>
              <a:rPr lang="en-GB"/>
              <a:t>. Assim,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 recolher os </a:t>
            </a:r>
            <a:r>
              <a:rPr lang="en-GB"/>
              <a:t>dados 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melhores dados </a:t>
            </a:r>
            <a:r>
              <a:rPr lang="en-GB"/>
              <a:t>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GB"/>
              <a:t>não 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disponíveis e definir os seus próprios cenários para executar um cenário de eletrificação utilizando o modelo OnSSET.</a:t>
            </a:r>
            <a:endParaRPr/>
          </a:p>
        </p:txBody>
      </p:sp>
      <p:sp>
        <p:nvSpPr>
          <p:cNvPr id="367" name="Google Shape;3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Na próxima sessão prática, irá construir o seu próprio modelo no gerador de cenários GEP e aprenderá mais aprofundadamente todas as funcionalidades.</a:t>
            </a:r>
            <a:endParaRPr/>
          </a:p>
        </p:txBody>
      </p:sp>
      <p:sp>
        <p:nvSpPr>
          <p:cNvPr id="375" name="Google Shape;37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No final desta aula, será capaz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Descrever e decifrar os resultados e ficheiros de saída do OnSSET e </a:t>
            </a:r>
            <a:r>
              <a:rPr lang="en-GB"/>
              <a:t>as implicações </a:t>
            </a:r>
            <a:r>
              <a:rPr lang="en-GB" sz="1200"/>
              <a:t>das diferentes condições da rede.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Descrever as funcionalidades e caraterísticas básicas em Python, a linguagem de programação em que se baseia a ferramenta OnSSET.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Enumerar as principais etapas do processo que são necessárias para o Gerador de Cenários GEP.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1200"/>
              <a:t>Descrever o papel da modelação energética no desenvolvimento da política energética.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Isto </a:t>
            </a:r>
            <a:r>
              <a:rPr lang="en-GB"/>
              <a:t>ajudá-lo-á </a:t>
            </a:r>
            <a:r>
              <a:rPr lang="en-GB" sz="1200"/>
              <a:t>a aprofundar os seus conhecimentos sobre a OnSSET e a compreender </a:t>
            </a:r>
            <a:r>
              <a:rPr lang="en-GB"/>
              <a:t>o seu </a:t>
            </a:r>
            <a:r>
              <a:rPr lang="en-GB" sz="1200"/>
              <a:t>contexto.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Nesta mini-aula vamos falar sobre modelação energética, desenvolvimento de cenários e análise de sensibilidade. Esta mini-aula e as mini-aulas seguintes abordarão a teoria das actividades de modelação em geral. </a:t>
            </a:r>
            <a:r>
              <a:rPr lang="en-GB"/>
              <a:t>Isto é importante quando, mais tarde, desenvolver os seus próprios modelos no OnSSET para ter uma compreensão básica do seu modelo.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Além disso, veremos como estamos a desenvolver cenários e a utilizar a análise de sensibilidade na nossa modelação energética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como criamos uma ligação entre a ciência e a política. Porque é que usamos modelos?</a:t>
            </a:r>
            <a:r>
              <a:rPr lang="en-GB"/>
              <a:t> George E.P Box disse uma vez que "todos os modelos estão errados, mas alguns são úteis".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 muitas questões diferentes de política energética e de investimento que um decisor político pode colocar. </a:t>
            </a:r>
            <a:r>
              <a:rPr lang="en-GB"/>
              <a:t>Estas incluem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</a:t>
            </a:r>
            <a:r>
              <a:rPr lang="en-GB"/>
              <a:t>abrangentes,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o que é necessário fazer e quais serão os custos para fornecer fontes de energia modernas a áreas remotas em termos do ODS7? Questões específicas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qual a tecnologia que deve ser utilizada para fornecer eletricidade às pessoas que vivem nos locais mais remotos. Outras questões importantes poderiam ser como aumentar a quota de tecnologias renováveis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 à luz do aquecimento global e do Acordo de Paris. Podemos utilizar modelos energéticos para analisar quais são as tecnologias </a:t>
            </a:r>
            <a:r>
              <a:rPr lang="en-GB"/>
              <a:t>de menor custo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as renováveis</a:t>
            </a:r>
            <a:r>
              <a:rPr lang="en-GB"/>
              <a:t>. 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são as diferenças de custos entre a utilização de energias renováveis ou de combustíveis fósseis para a produção de eletricidade. Também podemos utilizar modelos para analisar outros aspectos, como por exemplo, qual seria o efeito de um subsídio? Ou como é que um </a:t>
            </a:r>
            <a:r>
              <a:rPr lang="en-GB"/>
              <a:t>programa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conservação de energia pode ajudar </a:t>
            </a:r>
            <a:r>
              <a:rPr lang="en-GB"/>
              <a:t>a melhorar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eficiência energética e, através disso, ajudar a </a:t>
            </a:r>
            <a:r>
              <a:rPr lang="en-GB"/>
              <a:t>reduzir 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 do fornecimento de energia.</a:t>
            </a:r>
            <a:endParaRPr/>
          </a:p>
        </p:txBody>
      </p:sp>
      <p:sp>
        <p:nvSpPr>
          <p:cNvPr id="397" name="Google Shape;3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Tendo em conta </a:t>
            </a:r>
            <a:r>
              <a:rPr lang="en-GB"/>
              <a:t>estas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questões, o interessado poderá ter de fornecer algumas informações </a:t>
            </a:r>
            <a:r>
              <a:rPr lang="en-GB"/>
              <a:t>básicas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o sistema energético. O sistema energético é um sistema complexo que inclui numerosas cadeias de abastecimento que ligam os recursos energéticos à procura final. A imagem esquematiza um sistema energético desde os recursos energéticos primários até à procura final. O </a:t>
            </a:r>
            <a:r>
              <a:rPr lang="en-GB"/>
              <a:t>esquema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acima é geralmente referido como o sistema energético de referência</a:t>
            </a:r>
            <a:r>
              <a:rPr lang="en-GB"/>
              <a:t>. Este esquema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 os transportadores de energia, representados pelas linhas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os conversores de energia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representados pelas caixas quadradas.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lado </a:t>
            </a:r>
            <a:r>
              <a:rPr lang="en-GB"/>
              <a:t>direito,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temos a procura de energia. A procura final são os serviços prestados pela energia sob a forma de casas quentes, </a:t>
            </a:r>
            <a:r>
              <a:rPr lang="en-GB"/>
              <a:t>telemóveis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carregados </a:t>
            </a:r>
            <a:r>
              <a:rPr lang="en-GB"/>
              <a:t>ou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luzes. Na área que estamos a estudar para a OnSSET</a:t>
            </a:r>
            <a:r>
              <a:rPr lang="en-GB"/>
              <a:t>, estamos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analisar principalmente a eletricidade no sector residencial. </a:t>
            </a:r>
            <a:r>
              <a:rPr lang="en-GB"/>
              <a:t>Outro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importante para a OnSSET é o sector agrícola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pode ter procura de eletricidade para fins de irrigação ou processamento pós-colheita, que é importante para a segurança alimentar. No entanto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procura final de energia é consumida numa infinidade de áreas: sector dos transportes, indústria </a:t>
            </a:r>
            <a:r>
              <a:rPr lang="en-GB"/>
              <a:t>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edifícios comerciais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mencionar alguns</a:t>
            </a:r>
            <a:r>
              <a:rPr lang="en-GB"/>
              <a:t>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</a:t>
            </a:r>
            <a:r>
              <a:rPr lang="en-GB"/>
              <a:t>eles são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incluídos na modelação energética.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lado </a:t>
            </a:r>
            <a:r>
              <a:rPr lang="en-GB"/>
              <a:t>esquerdo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temos os recursos energéticos primários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-GB"/>
              <a:t>incluem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combustíveis fósseis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o petróleo e o carvão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 também </a:t>
            </a:r>
            <a:r>
              <a:rPr lang="en-GB"/>
              <a:t>os recursos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energéticos renováveis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 biomassa, o sol, a água e o vento. Do lado </a:t>
            </a:r>
            <a:r>
              <a:rPr lang="en-GB"/>
              <a:t>esquerdo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 lado </a:t>
            </a:r>
            <a:r>
              <a:rPr lang="en-GB"/>
              <a:t>direito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existem importantes conversões de energia que transformam estes recursos energéticos primários de modo a torná-los úteis para o utilizador final. Grande parte da eletricidade e do calor produzidos provém de centrais eléctricas, que fornecem a eletricidade e o calor aos clientes através de linhas de transporte e redes de distribuição.</a:t>
            </a:r>
            <a:endParaRPr/>
          </a:p>
        </p:txBody>
      </p:sp>
      <p:sp>
        <p:nvSpPr>
          <p:cNvPr id="430" name="Google Shape;43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Nesta parte da aula, vamos resumir a metodologia dos </a:t>
            </a:r>
            <a:r>
              <a:rPr lang="en-GB"/>
              <a:t>sete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passos da aula 5 com algumas ideias sobre os resultados e resumos fornecidos.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 etapas anteriores, identificámos a opção de </a:t>
            </a:r>
            <a:r>
              <a:rPr lang="en-GB"/>
              <a:t>menor custo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cada povoação. Agora temos estimativas sobre as necessidades de capacidade </a:t>
            </a:r>
            <a:r>
              <a:rPr lang="en-GB"/>
              <a:t>e os requisitos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investimento</a:t>
            </a:r>
            <a:r>
              <a:rPr lang="en-GB"/>
              <a:t>. Quando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resumimos isto para todo o país ou região, obtemos também a divisão entre as diferentes tecnologias. Os investimentos totais estimados e as necessidades totais de capacidade também podem ser divididos por tecnologia.</a:t>
            </a:r>
            <a:endParaRPr/>
          </a:p>
        </p:txBody>
      </p:sp>
      <p:sp>
        <p:nvSpPr>
          <p:cNvPr id="207" name="Google Shape;20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ver num cenário quantas pessoas se espera que estejam ligadas à rede como a opção de </a:t>
            </a:r>
            <a:r>
              <a:rPr lang="en-GB"/>
              <a:t>menor custo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até 2030. Quantas pessoas esperamos que sejam ligadas por uma tecnologia </a:t>
            </a:r>
            <a:r>
              <a:rPr lang="en-GB"/>
              <a:t>autónoma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quantas pessoas esperamos que sejam ligadas por uma tecnologia de mini-rede e de rede? Podemos também ver qual a capacidade necessária para as centrais eléctricas ligadas à rede, as tecnologias </a:t>
            </a:r>
            <a:r>
              <a:rPr lang="en-GB"/>
              <a:t>autónomas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as mini-redes. Para além disso, podemos também ver o </a:t>
            </a:r>
            <a:r>
              <a:rPr lang="en-GB"/>
              <a:t>investimento necessário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tipo de tecnologia.</a:t>
            </a:r>
            <a:endParaRPr/>
          </a:p>
        </p:txBody>
      </p:sp>
      <p:sp>
        <p:nvSpPr>
          <p:cNvPr id="223" name="Google Shape;22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e muito </a:t>
            </a:r>
            <a:r>
              <a:rPr lang="en-GB"/>
              <a:t>importante, podemos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visualizar a informação num mapa. No OnSSET não nos limitamos a descrever quanto </a:t>
            </a:r>
            <a:r>
              <a:rPr lang="en-GB"/>
              <a:t>investimento é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necessário para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tecnologias. Também podemos dizer onde </a:t>
            </a:r>
            <a:r>
              <a:rPr lang="en-GB"/>
              <a:t>as linhas de transmissão devem </a:t>
            </a:r>
            <a:r>
              <a:rPr lang="en-GB" sz="1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expandidas,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também onde uma mini-rede ou tecnologia autónoma deve ser implantada se quisermos identificar a escolha da tecnologia </a:t>
            </a:r>
            <a:r>
              <a:rPr lang="en-GB"/>
              <a:t>de menor custo.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diferentes </a:t>
            </a:r>
            <a:r>
              <a:rPr lang="en-GB"/>
              <a:t>cores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mapa representam as diferentes tecnologias que foram identificadas como </a:t>
            </a:r>
            <a:r>
              <a:rPr lang="en-GB"/>
              <a:t>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opção de </a:t>
            </a:r>
            <a:r>
              <a:rPr lang="en-GB"/>
              <a:t>menor custo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Em azul temos a rede, </a:t>
            </a:r>
            <a:r>
              <a:rPr lang="en-GB"/>
              <a:t>em amarelo a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energia fotovoltaica </a:t>
            </a:r>
            <a:r>
              <a:rPr lang="en-GB"/>
              <a:t>autónoma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 amarelo escuro a mini-rede fotovoltaica e </a:t>
            </a:r>
            <a:r>
              <a:rPr lang="en-GB"/>
              <a:t>em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azul escuro </a:t>
            </a:r>
            <a:r>
              <a:rPr lang="en-GB"/>
              <a:t>as mini-redes hidroeléctricas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Para contextualizar a informação, podemos sobrepor outras informações, como a rede eléctrica existente.</a:t>
            </a:r>
            <a:endParaRPr/>
          </a:p>
        </p:txBody>
      </p:sp>
      <p:sp>
        <p:nvSpPr>
          <p:cNvPr id="239" name="Google Shape;23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Combinando </a:t>
            </a:r>
            <a:r>
              <a:rPr lang="en-GB"/>
              <a:t>os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que vimos na imagem anterior</a:t>
            </a:r>
            <a:r>
              <a:rPr lang="en-GB"/>
              <a:t>,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estes tipos de mapas podem fornecer informações perspicazes que podem ajudar a tomar decisões bem informadas para apoiar estratégias de eletrificação e aumentar o acesso à eletricidade ao </a:t>
            </a:r>
            <a:r>
              <a:rPr lang="en-GB"/>
              <a:t>menor custo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principal mensagem a retirar da metodologia </a:t>
            </a:r>
            <a:r>
              <a:rPr lang="en-GB"/>
              <a:t>dos sete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passos é que podemos usar os dados </a:t>
            </a:r>
            <a:r>
              <a:rPr lang="en-GB"/>
              <a:t>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complementados por dados sociais e económicos no modelo OnSSET para calcular as opções de eletrificação </a:t>
            </a:r>
            <a:r>
              <a:rPr lang="en-GB"/>
              <a:t>de menor custo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É </a:t>
            </a:r>
            <a:r>
              <a:rPr lang="en-GB"/>
              <a:t>através de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combinação da parte geoespacial e dos outros dados que podemos chegar a estas soluções. E, como vimos nos últimos diapositivos, também utilizamos </a:t>
            </a:r>
            <a:r>
              <a:rPr lang="en-GB"/>
              <a:t>o G.I.S.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apresentar e visualizar os resultados, de modo a podermos transmitir as mensagens da nossa análise</a:t>
            </a:r>
            <a:r>
              <a:rPr lang="en-GB"/>
              <a:t>. </a:t>
            </a:r>
            <a:endParaRPr/>
          </a:p>
        </p:txBody>
      </p:sp>
      <p:sp>
        <p:nvSpPr>
          <p:cNvPr id="249" name="Google Shape;2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u="none" strike="noStrike" cap="none"/>
              <a:t>Python é </a:t>
            </a:r>
            <a:r>
              <a:rPr lang="en-GB"/>
              <a:t>uma </a:t>
            </a:r>
            <a:r>
              <a:rPr lang="en-GB" b="0" u="none" strike="noStrike" cap="none"/>
              <a:t>linguagem de programação </a:t>
            </a:r>
            <a:r>
              <a:rPr lang="en-GB"/>
              <a:t>gratuita e de </a:t>
            </a:r>
            <a:r>
              <a:rPr lang="en-GB" b="0" u="none" strike="noStrike" cap="none"/>
              <a:t>código aberto utilizada em muitas aplicações e sectores diferentes. </a:t>
            </a:r>
            <a:r>
              <a:rPr lang="en-GB"/>
              <a:t>Pode ser descarregada </a:t>
            </a:r>
            <a:r>
              <a:rPr lang="en-GB" b="0" u="none" strike="noStrike" cap="none"/>
              <a:t>e </a:t>
            </a:r>
            <a:r>
              <a:rPr lang="en-GB"/>
              <a:t>utilizada </a:t>
            </a:r>
            <a:r>
              <a:rPr lang="en-GB" b="0" u="none" strike="noStrike" cap="none"/>
              <a:t>sem necessidade de </a:t>
            </a:r>
            <a:r>
              <a:rPr lang="en-GB"/>
              <a:t>licença </a:t>
            </a:r>
            <a:r>
              <a:rPr lang="en-GB" b="0" u="none" strike="noStrike" cap="none"/>
              <a:t>e pode ser </a:t>
            </a:r>
            <a:r>
              <a:rPr lang="en-GB"/>
              <a:t>utilizada para </a:t>
            </a:r>
            <a:r>
              <a:rPr lang="en-GB" b="0" u="none" strike="noStrike" cap="none"/>
              <a:t>escrever os seus próprios códigos e pacotes</a:t>
            </a:r>
            <a:r>
              <a:rPr lang="en-GB"/>
              <a:t>. Esta filosofia de código aberto coincide com </a:t>
            </a:r>
            <a:r>
              <a:rPr lang="en-GB" b="0" u="none" strike="noStrike" cap="none"/>
              <a:t>a </a:t>
            </a:r>
            <a:r>
              <a:rPr lang="en-GB"/>
              <a:t>do OnSSET e é uma das razões pelas quais o Python é utilizado com a ferramenta</a:t>
            </a:r>
            <a:r>
              <a:rPr lang="en-GB" b="0" u="none" strike="noStrike" cap="none"/>
              <a:t>. </a:t>
            </a:r>
            <a:r>
              <a:rPr lang="en-GB"/>
              <a:t>Uma </a:t>
            </a:r>
            <a:r>
              <a:rPr lang="en-GB" b="0" u="none" strike="noStrike" cap="none"/>
              <a:t>segunda razão é o facto de Python ser relativamente fácil de aprender</a:t>
            </a:r>
            <a:r>
              <a:rPr lang="en-GB"/>
              <a:t>. Existem </a:t>
            </a:r>
            <a:r>
              <a:rPr lang="en-GB" b="0" u="none" strike="noStrike" cap="none"/>
              <a:t>vários sítios Web</a:t>
            </a:r>
            <a:r>
              <a:rPr lang="en-GB"/>
              <a:t>, recursos </a:t>
            </a:r>
            <a:r>
              <a:rPr lang="en-GB" b="0" u="none" strike="noStrike" cap="none"/>
              <a:t>e </a:t>
            </a:r>
            <a:r>
              <a:rPr lang="en-GB"/>
              <a:t>cursos disponíveis, muitos dos quais são </a:t>
            </a:r>
            <a:r>
              <a:rPr lang="en-GB" b="0" u="none" strike="noStrike" cap="none"/>
              <a:t>gratuitos. </a:t>
            </a:r>
            <a:r>
              <a:rPr lang="en-GB"/>
              <a:t>Apresentamos alguns exemplos no diapositivo.</a:t>
            </a:r>
            <a:endParaRPr/>
          </a:p>
        </p:txBody>
      </p:sp>
      <p:sp>
        <p:nvSpPr>
          <p:cNvPr id="264" name="Google Shape;26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u="none" strike="noStrike" cap="none"/>
              <a:t>Outra vantagem do Python é o facto de ser </a:t>
            </a:r>
            <a:r>
              <a:rPr lang="en-GB"/>
              <a:t>normalmente utilizado </a:t>
            </a:r>
            <a:r>
              <a:rPr lang="en-GB" b="0" u="none" strike="noStrike" cap="none"/>
              <a:t>em software </a:t>
            </a:r>
            <a:r>
              <a:rPr lang="en-GB"/>
              <a:t>geoespacial. A </a:t>
            </a:r>
            <a:r>
              <a:rPr lang="en-GB" b="0" u="none" strike="noStrike" cap="none"/>
              <a:t>interface Python pode </a:t>
            </a:r>
            <a:r>
              <a:rPr lang="en-GB"/>
              <a:t>ser utilizada </a:t>
            </a:r>
            <a:r>
              <a:rPr lang="en-GB" b="0" u="none" strike="noStrike" cap="none"/>
              <a:t>para executar </a:t>
            </a:r>
            <a:r>
              <a:rPr lang="en-GB"/>
              <a:t>vários </a:t>
            </a:r>
            <a:r>
              <a:rPr lang="en-GB" b="0" u="none" strike="noStrike" cap="none"/>
              <a:t>processos. </a:t>
            </a:r>
            <a:r>
              <a:rPr lang="en-GB"/>
              <a:t>Do mesmo modo, o Q.G.I.S.</a:t>
            </a:r>
            <a:r>
              <a:rPr lang="en-GB" b="0" u="none" strike="noStrike" cap="none"/>
              <a:t>, </a:t>
            </a:r>
            <a:r>
              <a:rPr lang="en-GB"/>
              <a:t>um </a:t>
            </a:r>
            <a:r>
              <a:rPr lang="en-GB" b="0" u="none" strike="noStrike" cap="none"/>
              <a:t>software </a:t>
            </a:r>
            <a:r>
              <a:rPr lang="en-GB"/>
              <a:t>utilizado pela OnSSET</a:t>
            </a:r>
            <a:r>
              <a:rPr lang="en-GB" b="0" u="none" strike="noStrike" cap="none"/>
              <a:t>, </a:t>
            </a:r>
            <a:r>
              <a:rPr lang="en-GB"/>
              <a:t>utiliza </a:t>
            </a:r>
            <a:r>
              <a:rPr lang="en-GB" b="0" u="none" strike="noStrike" cap="none"/>
              <a:t>a sintaxe </a:t>
            </a:r>
            <a:r>
              <a:rPr lang="en-GB"/>
              <a:t>Python para executar as suas ferramentas</a:t>
            </a:r>
            <a:r>
              <a:rPr lang="en-GB" b="0" u="none" strike="noStrike" cap="none"/>
              <a:t>. Isto significa que </a:t>
            </a:r>
            <a:r>
              <a:rPr lang="en-GB"/>
              <a:t>os processos codificados em Q.G.I.S também </a:t>
            </a:r>
            <a:r>
              <a:rPr lang="en-GB" b="0" u="none" strike="noStrike" cap="none"/>
              <a:t>podem ser </a:t>
            </a:r>
            <a:r>
              <a:rPr lang="en-GB"/>
              <a:t>executados </a:t>
            </a:r>
            <a:r>
              <a:rPr lang="en-GB" b="0" u="none" strike="noStrike" cap="none"/>
              <a:t>em Python. </a:t>
            </a:r>
            <a:r>
              <a:rPr lang="en-GB"/>
              <a:t>A maioria </a:t>
            </a:r>
            <a:r>
              <a:rPr lang="en-GB" b="0" u="none" strike="noStrike" cap="none"/>
              <a:t>destes códigos </a:t>
            </a:r>
            <a:r>
              <a:rPr lang="en-GB"/>
              <a:t>está disponível </a:t>
            </a:r>
            <a:r>
              <a:rPr lang="en-GB" b="0" u="none" strike="noStrike" cap="none"/>
              <a:t>na ferramenta OnSSET ou no sítio Web </a:t>
            </a:r>
            <a:r>
              <a:rPr lang="en-GB"/>
              <a:t>do documento Q.G.I.S. Isto significa que podemos utilizar Python </a:t>
            </a:r>
            <a:r>
              <a:rPr lang="en-GB" b="0" u="none" strike="noStrike" cap="none"/>
              <a:t>para executar muitas ferramentas</a:t>
            </a:r>
            <a:r>
              <a:rPr lang="en-GB"/>
              <a:t>, o que é necessário para processar e extrair </a:t>
            </a:r>
            <a:r>
              <a:rPr lang="en-GB" b="0" u="none" strike="noStrike" cap="none"/>
              <a:t>dados </a:t>
            </a:r>
            <a:r>
              <a:rPr lang="en-GB"/>
              <a:t>G.I.S </a:t>
            </a:r>
            <a:r>
              <a:rPr lang="en-GB" b="0" u="none" strike="noStrike" cap="none"/>
              <a:t>num formato útil </a:t>
            </a:r>
            <a:r>
              <a:rPr lang="en-GB"/>
              <a:t>para a </a:t>
            </a:r>
            <a:r>
              <a:rPr lang="en-GB" b="0" u="none" strike="noStrike" cap="none"/>
              <a:t>OnSSET. </a:t>
            </a:r>
            <a:r>
              <a:rPr lang="en-GB"/>
              <a:t>Em Python</a:t>
            </a:r>
            <a:r>
              <a:rPr lang="en-GB" b="0" u="none" strike="noStrike" cap="none"/>
              <a:t>, podemos automatizar </a:t>
            </a:r>
            <a:r>
              <a:rPr lang="en-GB"/>
              <a:t>as </a:t>
            </a:r>
            <a:r>
              <a:rPr lang="en-GB" b="0" u="none" strike="noStrike" cap="none"/>
              <a:t>etapas </a:t>
            </a:r>
            <a:r>
              <a:rPr lang="en-GB"/>
              <a:t>utilizadas para a </a:t>
            </a:r>
            <a:r>
              <a:rPr lang="en-GB" b="0" u="none" strike="noStrike" cap="none"/>
              <a:t>análise OnSSET. Em vez de executar 50 ou 60 ferramentas diferentes </a:t>
            </a:r>
            <a:r>
              <a:rPr lang="en-GB"/>
              <a:t>separadamente </a:t>
            </a:r>
            <a:r>
              <a:rPr lang="en-GB" b="0" u="none" strike="noStrike" cap="none"/>
              <a:t>no </a:t>
            </a:r>
            <a:r>
              <a:rPr lang="en-GB"/>
              <a:t>Q.G.I.S.</a:t>
            </a:r>
            <a:r>
              <a:rPr lang="en-GB" b="0" u="none" strike="noStrike" cap="none"/>
              <a:t>, podemos escrever um script Python </a:t>
            </a:r>
            <a:r>
              <a:rPr lang="en-GB"/>
              <a:t>para executar </a:t>
            </a:r>
            <a:r>
              <a:rPr lang="en-GB" b="0" u="none" strike="noStrike" cap="none"/>
              <a:t>todas estas </a:t>
            </a:r>
            <a:r>
              <a:rPr lang="en-GB"/>
              <a:t>ferramentas de uma só vez, desde que sejam fornecidos </a:t>
            </a:r>
            <a:r>
              <a:rPr lang="en-GB" b="0" u="none" strike="noStrike" cap="none"/>
              <a:t>os dados de entrada corretos. </a:t>
            </a:r>
            <a:r>
              <a:rPr lang="en-GB"/>
              <a:t>Para os </a:t>
            </a:r>
            <a:r>
              <a:rPr lang="en-GB" b="0" u="none" strike="noStrike" cap="none"/>
              <a:t>estudos de eletrificação</a:t>
            </a:r>
            <a:r>
              <a:rPr lang="en-GB"/>
              <a:t>, isto pode </a:t>
            </a:r>
            <a:r>
              <a:rPr lang="en-GB" b="0" u="none" strike="noStrike" cap="none"/>
              <a:t>reduzir </a:t>
            </a:r>
            <a:r>
              <a:rPr lang="en-GB"/>
              <a:t>consideravelmente </a:t>
            </a:r>
            <a:r>
              <a:rPr lang="en-GB" b="0" u="none" strike="noStrike" cap="none"/>
              <a:t>o </a:t>
            </a:r>
            <a:r>
              <a:rPr lang="en-GB"/>
              <a:t>tempo de </a:t>
            </a:r>
            <a:r>
              <a:rPr lang="en-GB" b="0" u="none" strike="noStrike" cap="none"/>
              <a:t>processamento. </a:t>
            </a:r>
            <a:r>
              <a:rPr lang="en-GB"/>
              <a:t>No âmbito </a:t>
            </a:r>
            <a:r>
              <a:rPr lang="en-GB" b="0" u="none" strike="noStrike" cap="none"/>
              <a:t>desta formação, desenvolvemos um plugin </a:t>
            </a:r>
            <a:r>
              <a:rPr lang="en-GB"/>
              <a:t>Q.G.I.S. </a:t>
            </a:r>
            <a:r>
              <a:rPr lang="en-GB" b="0" u="none" strike="noStrike" cap="none"/>
              <a:t>para a extração </a:t>
            </a:r>
            <a:r>
              <a:rPr lang="en-GB"/>
              <a:t>G.I.S., que </a:t>
            </a:r>
            <a:r>
              <a:rPr lang="en-GB" b="0" u="none" strike="noStrike" cap="none"/>
              <a:t>executa cerca de 60 ferramentas diferentes </a:t>
            </a:r>
            <a:r>
              <a:rPr lang="en-GB"/>
              <a:t>utilizando código Python.</a:t>
            </a:r>
            <a:endParaRPr/>
          </a:p>
        </p:txBody>
      </p:sp>
      <p:sp>
        <p:nvSpPr>
          <p:cNvPr id="273" name="Google Shape;27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4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4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5" name="Google Shape;105;p64"/>
          <p:cNvSpPr txBox="1">
            <a:spLocks noGrp="1"/>
          </p:cNvSpPr>
          <p:nvPr>
            <p:ph type="title"/>
          </p:nvPr>
        </p:nvSpPr>
        <p:spPr>
          <a:xfrm>
            <a:off x="805249" y="4443413"/>
            <a:ext cx="5587313" cy="132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b="1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4"/>
          <p:cNvSpPr txBox="1">
            <a:spLocks noGrp="1"/>
          </p:cNvSpPr>
          <p:nvPr>
            <p:ph type="body" idx="1"/>
          </p:nvPr>
        </p:nvSpPr>
        <p:spPr>
          <a:xfrm>
            <a:off x="804863" y="4052888"/>
            <a:ext cx="55880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11" name="Google Shape;111;p65"/>
          <p:cNvSpPr txBox="1">
            <a:spLocks noGrp="1"/>
          </p:cNvSpPr>
          <p:nvPr>
            <p:ph type="body" idx="1"/>
          </p:nvPr>
        </p:nvSpPr>
        <p:spPr>
          <a:xfrm>
            <a:off x="1416000" y="1483200"/>
            <a:ext cx="10079565" cy="4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4"/>
          <p:cNvSpPr txBox="1">
            <a:spLocks noGrp="1"/>
          </p:cNvSpPr>
          <p:nvPr>
            <p:ph type="sldNum" idx="12"/>
          </p:nvPr>
        </p:nvSpPr>
        <p:spPr>
          <a:xfrm>
            <a:off x="11786286" y="6497852"/>
            <a:ext cx="4057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6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0" name="Google Shape;130;p66"/>
          <p:cNvSpPr txBox="1"/>
          <p:nvPr/>
        </p:nvSpPr>
        <p:spPr>
          <a:xfrm>
            <a:off x="11798644" y="6492875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6" name="Google Shape;2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0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6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6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6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5" name="Google Shape;165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1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65" y="-160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3" name="Google Shape;33;p51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65" y="-160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1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0" name="Google Shape;4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2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5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" name="Google Shape;45;p55"/>
          <p:cNvSpPr txBox="1">
            <a:spLocks noGrp="1"/>
          </p:cNvSpPr>
          <p:nvPr>
            <p:ph type="title"/>
          </p:nvPr>
        </p:nvSpPr>
        <p:spPr>
          <a:xfrm>
            <a:off x="805249" y="4443413"/>
            <a:ext cx="5587313" cy="132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b="1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1"/>
          </p:nvPr>
        </p:nvSpPr>
        <p:spPr>
          <a:xfrm>
            <a:off x="804863" y="4052888"/>
            <a:ext cx="55880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5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707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5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‹nº›</a:t>
            </a:fld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5" name="Google Shape;15;p48" descr="A picture containing tex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8" descr="A picture containing tex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source.org/licenses/BSD-3-Clause" TargetMode="External"/><Relationship Id="rId3" Type="http://schemas.openxmlformats.org/officeDocument/2006/relationships/hyperlink" Target="https://www.jetbrains.com/pycharm/" TargetMode="External"/><Relationship Id="rId7" Type="http://schemas.openxmlformats.org/officeDocument/2006/relationships/hyperlink" Target="https://github.com/jupyter/design/blob/master/logos/Square%20Logo/squarelogo-greytext-orangebody-greymoons/squarelogo-greytext-orangebody-greymoons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pythonhosted.org/spyder/installation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sset.github.io/teaching_kit/courses/module_2/Lecture%204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57403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legalco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ep-onsset.readthedocs.io/en/lates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onsset.org/" TargetMode="External"/><Relationship Id="rId4" Type="http://schemas.openxmlformats.org/officeDocument/2006/relationships/hyperlink" Target="https://groups.google.com/forum/#!forum/onsse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nsset.github.io/teaching_kit/courses/module_2/Lecture%204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www.flickr.com/photos/26036894@N03/1888991054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medium.com/climate-conscious/climate-finance-unfairly-shifts-priorities-in-the-global-south-5ed42c116cfe" TargetMode="Externa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49307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/4.0/legalcod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4.0/legalcode" TargetMode="External"/><Relationship Id="rId4" Type="http://schemas.openxmlformats.org/officeDocument/2006/relationships/hyperlink" Target="https://doi.org/10.5281/ZENODO.149307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4.0/legalcode" TargetMode="External"/><Relationship Id="rId4" Type="http://schemas.openxmlformats.org/officeDocument/2006/relationships/hyperlink" Target="https://doi.org/10.5281/ZENODO.149307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49307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hyperlink" Target="https://www.open.edu/openlearncreate/mod/quiz/view.php?id=1736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reativecommons.org/licenses/by/3.0/" TargetMode="External"/><Relationship Id="rId4" Type="http://schemas.openxmlformats.org/officeDocument/2006/relationships/hyperlink" Target="https://doi.org/10.1088/1748-9326/aa7b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/4.0/legalcode" TargetMode="External"/><Relationship Id="rId4" Type="http://schemas.openxmlformats.org/officeDocument/2006/relationships/hyperlink" Target="https://doi.org/10.5281/zenodo.45740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nsset.org/uploads/1/8/5/0/18504136/electrification_pathways_for_beni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sset.github.io/teaching_kit/courses/module_2/Lecture%20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odecademy.com/learn/learn-python" TargetMode="External"/><Relationship Id="rId4" Type="http://schemas.openxmlformats.org/officeDocument/2006/relationships/hyperlink" Target="https://www.learnpython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"/>
          <p:cNvSpPr txBox="1"/>
          <p:nvPr/>
        </p:nvSpPr>
        <p:spPr>
          <a:xfrm>
            <a:off x="8832600" y="6157376"/>
            <a:ext cx="29669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Versão 1.0</a:t>
            </a:r>
            <a:endParaRPr sz="10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657741" y="4127693"/>
            <a:ext cx="677481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AULA 6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GERADOR DE CENÁRIOS GEP</a:t>
            </a:r>
            <a:endParaRPr sz="4400" b="1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657741" y="3659026"/>
            <a:ext cx="3012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OnSSET/Global </a:t>
            </a:r>
            <a:br>
              <a:rPr lang="en-GB" sz="1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GB" sz="1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Plataforma de Eletrificação</a:t>
            </a:r>
            <a:endParaRPr sz="1800" b="1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 txBox="1">
            <a:spLocks noGrp="1"/>
          </p:cNvSpPr>
          <p:nvPr>
            <p:ph type="body" idx="1"/>
          </p:nvPr>
        </p:nvSpPr>
        <p:spPr>
          <a:xfrm>
            <a:off x="838200" y="2132692"/>
            <a:ext cx="10515600" cy="316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Versões do Python - </a:t>
            </a:r>
            <a:r>
              <a:rPr lang="en-GB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2.7.X </a:t>
            </a:r>
            <a:r>
              <a:rPr lang="en-GB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Vs </a:t>
            </a:r>
            <a:r>
              <a:rPr lang="en-GB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3.7.X.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Pacotes de instalação Python - </a:t>
            </a:r>
            <a:r>
              <a:rPr lang="en-GB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Anaconda </a:t>
            </a:r>
            <a:r>
              <a:rPr lang="en-GB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(https://www.anaconda.com/)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Módulos Python e bibliotecas de ciência de dados (por exemplo, NumPy, Pandas, Matplotlib)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Ambiente de desenvolvimento integrado (IDE) Python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Editores de texto (por exemplo, Notepad)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Ambiente de bloco de notas (por exemplo, </a:t>
            </a:r>
            <a:r>
              <a:rPr lang="en-GB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Jupyter Notebook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Ambiente de desenvolvimento integrado (IDE) completo (por exemplo, </a:t>
            </a:r>
            <a:r>
              <a:rPr lang="en-GB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PyCharm 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 </a:t>
            </a:r>
            <a:r>
              <a:rPr lang="en-GB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Spyder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314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1020951" y="356062"/>
            <a:ext cx="9816383" cy="80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7"/>
          <p:cNvPicPr preferRelativeResize="0"/>
          <p:nvPr/>
        </p:nvPicPr>
        <p:blipFill rotWithShape="1">
          <a:blip r:embed="rId5">
            <a:alphaModFix/>
          </a:blip>
          <a:srcRect t="-1935" r="12576" b="-1276"/>
          <a:stretch/>
        </p:blipFill>
        <p:spPr>
          <a:xfrm>
            <a:off x="8246832" y="17455"/>
            <a:ext cx="3340239" cy="164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6062" y="164301"/>
            <a:ext cx="1492514" cy="155785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7"/>
          <p:cNvSpPr txBox="1"/>
          <p:nvPr/>
        </p:nvSpPr>
        <p:spPr>
          <a:xfrm>
            <a:off x="838200" y="365125"/>
            <a:ext cx="4648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6.2 Introdução ao Python</a:t>
            </a: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838200" y="1657897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Python - Coisas importantes a saber</a:t>
            </a:r>
            <a:endParaRPr/>
          </a:p>
        </p:txBody>
      </p:sp>
      <p:sp>
        <p:nvSpPr>
          <p:cNvPr id="290" name="Google Shape;290;p7"/>
          <p:cNvSpPr/>
          <p:nvPr/>
        </p:nvSpPr>
        <p:spPr>
          <a:xfrm>
            <a:off x="838200" y="6138292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7476534" y="1712871"/>
            <a:ext cx="19816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www.jetbrains.com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9559847" y="1690688"/>
            <a:ext cx="20168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24292E"/>
                </a:solidFill>
                <a:latin typeface="Calibri"/>
                <a:ea typeface="Calibri"/>
                <a:cs typeface="Calibri"/>
                <a:sym typeface="Calibri"/>
              </a:rPr>
              <a:t>Fonte da imagem: </a:t>
            </a:r>
            <a:r>
              <a:rPr lang="en-GB" sz="1000" b="1" u="sng">
                <a:solidFill>
                  <a:srgbClr val="24292E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imagem, </a:t>
            </a:r>
            <a:r>
              <a:rPr lang="en-GB" sz="1000" u="sng">
                <a:solidFill>
                  <a:srgbClr val="24292E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BSD 3-Clause</a:t>
            </a:r>
            <a:endParaRPr sz="1000" i="0">
              <a:solidFill>
                <a:srgbClr val="2429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/>
          <p:nvPr/>
        </p:nvSpPr>
        <p:spPr>
          <a:xfrm>
            <a:off x="2782956" y="4994807"/>
            <a:ext cx="88280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874245" y="2200196"/>
            <a:ext cx="10443510" cy="250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execução da ferramenta não requer qualquer conhecimento de programação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 conhecimentos básicos de programação, é possível efetuar modificações simples para adaptar a ferramenta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desenvolvimento de novas funcionalidades ou a introdução de grandes alterações nas existentes exige boas competências de programação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Existem muitos tutoriais de Python disponíveis gratuitamente na Internet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838200" y="365125"/>
            <a:ext cx="46053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6.2 Introdução ao Python</a:t>
            </a:r>
            <a:endParaRPr/>
          </a:p>
        </p:txBody>
      </p:sp>
      <p:sp>
        <p:nvSpPr>
          <p:cNvPr id="301" name="Google Shape;301;p8"/>
          <p:cNvSpPr/>
          <p:nvPr/>
        </p:nvSpPr>
        <p:spPr>
          <a:xfrm>
            <a:off x="838200" y="1638158"/>
            <a:ext cx="100686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Python - O que é que eu preciso de saber para utilizar o Gerador de cenários GEP (OnSSET)?</a:t>
            </a: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874245" y="6146563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6.2 Introdução ao Python</a:t>
            </a:r>
            <a:endParaRPr/>
          </a:p>
        </p:txBody>
      </p:sp>
      <p:sp>
        <p:nvSpPr>
          <p:cNvPr id="308" name="Google Shape;308;p10"/>
          <p:cNvSpPr txBox="1">
            <a:spLocks noGrp="1"/>
          </p:cNvSpPr>
          <p:nvPr>
            <p:ph type="body" idx="1"/>
          </p:nvPr>
        </p:nvSpPr>
        <p:spPr>
          <a:xfrm>
            <a:off x="838200" y="19481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651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OnSSET é desenvolvido em Python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5651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Python é de código aberto e está disponível gratuitamente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5651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A criação de cenários de eletrificação não requer conhecimentos de programação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5651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Os modeladores com conhecimentos de programação podem modificar e melhorar a ferramenta OnSSET de acordo com as suas preferências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5651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Com o pacote de distribuição Anaconda para Python, qualquer pessoa pode executar o Gerador de Cenários GEP offline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6858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5080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838200" y="6139785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38200" y="1461572"/>
            <a:ext cx="91575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Mensagens-chave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Aula 6.2 Referências</a:t>
            </a: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838201" y="1690688"/>
            <a:ext cx="562858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Korkovelos, A., Khavari, B., Sahlberg, A., Mentis, D., n.d. Aula 4: Como funciona o Gerador de Cenários GEP - Introdução ao Python e aos processos subjacentes ao Gerador de Cenários GEP (OnSSET) [Documento WWW]. Kit Didático OnSSET. URL </a:t>
            </a:r>
            <a:r>
              <a:rPr lang="en-GB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https://onsset.github.io/teaching_kit/courses/modul</a:t>
            </a: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e_2/Lecture%204/ (acedido em 2.18.21).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"/>
          <p:cNvSpPr txBox="1"/>
          <p:nvPr/>
        </p:nvSpPr>
        <p:spPr>
          <a:xfrm>
            <a:off x="1866379" y="216824"/>
            <a:ext cx="8029184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870248" y="2822769"/>
            <a:ext cx="2661928" cy="1200288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Recolher conjuntos de dados SIG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4840407" y="2834302"/>
            <a:ext cx="2661928" cy="1200329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Processar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conjuntos de dados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QGIS, se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(QGIS)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8850670" y="2815878"/>
            <a:ext cx="2648559" cy="1200288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Executar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plugin para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arquivo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CSV com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dados GIS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(QGIS)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8846054" y="4620383"/>
            <a:ext cx="2648559" cy="1200288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Importar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arquivo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CSV e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variáveis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código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(Bloco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3770897" y="3237148"/>
            <a:ext cx="864298" cy="3327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838200" y="1876560"/>
            <a:ext cx="91575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Os processos para uma análise do Gerador de GEP utilizando a OnSSET</a:t>
            </a:r>
            <a:endParaRPr/>
          </a:p>
        </p:txBody>
      </p:sp>
      <p:sp>
        <p:nvSpPr>
          <p:cNvPr id="328" name="Google Shape;328;p12"/>
          <p:cNvSpPr/>
          <p:nvPr/>
        </p:nvSpPr>
        <p:spPr>
          <a:xfrm>
            <a:off x="838200" y="6141042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  <p:sp>
        <p:nvSpPr>
          <p:cNvPr id="329" name="Google Shape;329;p12"/>
          <p:cNvSpPr txBox="1"/>
          <p:nvPr/>
        </p:nvSpPr>
        <p:spPr>
          <a:xfrm>
            <a:off x="6693034" y="6128156"/>
            <a:ext cx="51698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 adaptada de: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7746665" y="3269232"/>
            <a:ext cx="864298" cy="3327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 rot="5400000">
            <a:off x="10064749" y="4170262"/>
            <a:ext cx="302825" cy="3060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838200" y="235671"/>
            <a:ext cx="6908465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GB"/>
              <a:t>6.3 As etapas da análise geoespacial da eletrificação </a:t>
            </a:r>
            <a:br>
              <a:rPr lang="en-GB"/>
            </a:br>
            <a:r>
              <a:rPr lang="en-GB"/>
              <a:t>com o Gerador GEP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/>
          <p:nvPr/>
        </p:nvSpPr>
        <p:spPr>
          <a:xfrm>
            <a:off x="1866379" y="216824"/>
            <a:ext cx="8029184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7"/>
          <p:cNvSpPr/>
          <p:nvPr/>
        </p:nvSpPr>
        <p:spPr>
          <a:xfrm>
            <a:off x="838200" y="1854155"/>
            <a:ext cx="91575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Os processos para uma análise do Gerador de GEP utilizando a OnSSET</a:t>
            </a: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908510" y="6376108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  <p:sp>
        <p:nvSpPr>
          <p:cNvPr id="340" name="Google Shape;340;p37"/>
          <p:cNvSpPr txBox="1"/>
          <p:nvPr/>
        </p:nvSpPr>
        <p:spPr>
          <a:xfrm>
            <a:off x="4914999" y="6000976"/>
            <a:ext cx="24633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 da imagem adaptada de: 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Khavari et al. 2021, </a:t>
            </a:r>
            <a:r>
              <a:rPr lang="en-GB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37"/>
          <p:cNvGrpSpPr/>
          <p:nvPr/>
        </p:nvGrpSpPr>
        <p:grpSpPr>
          <a:xfrm>
            <a:off x="908510" y="2224725"/>
            <a:ext cx="10553356" cy="4343144"/>
            <a:chOff x="908509" y="2014598"/>
            <a:chExt cx="10628981" cy="4374267"/>
          </a:xfrm>
        </p:grpSpPr>
        <p:sp>
          <p:nvSpPr>
            <p:cNvPr id="342" name="Google Shape;342;p37"/>
            <p:cNvSpPr txBox="1"/>
            <p:nvPr/>
          </p:nvSpPr>
          <p:spPr>
            <a:xfrm>
              <a:off x="4848461" y="3738892"/>
              <a:ext cx="2728770" cy="1227024"/>
            </a:xfrm>
            <a:prstGeom prst="rect">
              <a:avLst/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Executar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código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(Bloco de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notas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Jupyter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7"/>
            <p:cNvSpPr txBox="1"/>
            <p:nvPr/>
          </p:nvSpPr>
          <p:spPr>
            <a:xfrm>
              <a:off x="1685584" y="5453030"/>
              <a:ext cx="3156559" cy="929905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arquivo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resultados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para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mapas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no QGIS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7"/>
            <p:cNvSpPr txBox="1"/>
            <p:nvPr/>
          </p:nvSpPr>
          <p:spPr>
            <a:xfrm>
              <a:off x="7574914" y="5458960"/>
              <a:ext cx="3156559" cy="929905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arquivo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resumo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para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gráficos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tabelas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no Excel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7"/>
            <p:cNvSpPr/>
            <p:nvPr/>
          </p:nvSpPr>
          <p:spPr>
            <a:xfrm rot="8408164">
              <a:off x="4406092" y="5068906"/>
              <a:ext cx="536508" cy="2639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7"/>
            <p:cNvSpPr/>
            <p:nvPr/>
          </p:nvSpPr>
          <p:spPr>
            <a:xfrm rot="2618425">
              <a:off x="7528049" y="5080633"/>
              <a:ext cx="564358" cy="2311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7"/>
            <p:cNvSpPr txBox="1"/>
            <p:nvPr/>
          </p:nvSpPr>
          <p:spPr>
            <a:xfrm>
              <a:off x="908509" y="2021489"/>
              <a:ext cx="2661928" cy="1200288"/>
            </a:xfrm>
            <a:prstGeom prst="rect">
              <a:avLst/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Recolher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conjuntos de dados SIG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7"/>
            <p:cNvSpPr txBox="1"/>
            <p:nvPr/>
          </p:nvSpPr>
          <p:spPr>
            <a:xfrm>
              <a:off x="4878668" y="2033022"/>
              <a:ext cx="2661928" cy="1200329"/>
            </a:xfrm>
            <a:prstGeom prst="rect">
              <a:avLst/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conjuntos de dados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utilizando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QGIS, se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necessário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(QGIS)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7"/>
            <p:cNvSpPr txBox="1"/>
            <p:nvPr/>
          </p:nvSpPr>
          <p:spPr>
            <a:xfrm>
              <a:off x="8888931" y="2014598"/>
              <a:ext cx="2648559" cy="1208889"/>
            </a:xfrm>
            <a:prstGeom prst="rect">
              <a:avLst/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Executar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plugin para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um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arquivo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CSV com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todos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dados GIS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(QGIS)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7"/>
            <p:cNvSpPr txBox="1"/>
            <p:nvPr/>
          </p:nvSpPr>
          <p:spPr>
            <a:xfrm>
              <a:off x="8884315" y="3738892"/>
              <a:ext cx="2648559" cy="1200288"/>
            </a:xfrm>
            <a:prstGeom prst="rect">
              <a:avLst/>
            </a:prstGeom>
            <a:gradFill>
              <a:gsLst>
                <a:gs pos="0">
                  <a:srgbClr val="B0CAE9"/>
                </a:gs>
                <a:gs pos="50000">
                  <a:srgbClr val="A1C1E4"/>
                </a:gs>
                <a:gs pos="100000">
                  <a:srgbClr val="90B8E4"/>
                </a:gs>
              </a:gsLst>
              <a:lin ang="5400000" scaled="0"/>
            </a:gradFill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arquivo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CSV e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atualizar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as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variáveis</a:t>
              </a:r>
              <a:r>
                <a:rPr lang="en-GB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no </a:t>
              </a:r>
              <a:r>
                <a:rPr lang="en-GB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código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(Bloco de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notas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Jupyter</a:t>
              </a:r>
              <a:r>
                <a:rPr lang="en-GB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3809158" y="2435868"/>
              <a:ext cx="864298" cy="3327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7784926" y="2467952"/>
              <a:ext cx="864298" cy="3327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7"/>
            <p:cNvSpPr/>
            <p:nvPr/>
          </p:nvSpPr>
          <p:spPr>
            <a:xfrm rot="5400000">
              <a:off x="10103010" y="3368982"/>
              <a:ext cx="302825" cy="30600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 rot="10800000">
              <a:off x="7779579" y="4173763"/>
              <a:ext cx="864298" cy="3327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37"/>
          <p:cNvSpPr txBox="1">
            <a:spLocks noGrp="1"/>
          </p:cNvSpPr>
          <p:nvPr>
            <p:ph type="title"/>
          </p:nvPr>
        </p:nvSpPr>
        <p:spPr>
          <a:xfrm>
            <a:off x="838200" y="235671"/>
            <a:ext cx="6486464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GB"/>
              <a:t>6.3 As etapas da análise geoespacial da eletrificação com o GEP Generator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/>
          <p:nvPr/>
        </p:nvSpPr>
        <p:spPr>
          <a:xfrm>
            <a:off x="876822" y="365544"/>
            <a:ext cx="10509337" cy="82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870559" y="2298303"/>
            <a:ext cx="10509337" cy="192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Documentar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variáveis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utilizadas</a:t>
            </a: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durante</a:t>
            </a: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GB" sz="200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exercício</a:t>
            </a: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prático</a:t>
            </a: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arquivos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saída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variáveis</a:t>
            </a:r>
            <a:endParaRPr sz="2000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 GEP 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procurar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informações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Utilize o </a:t>
            </a:r>
            <a:r>
              <a:rPr lang="en-GB" sz="200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Fórum</a:t>
            </a: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OnSSET</a:t>
            </a: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colocar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questões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OnSSET.org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870559" y="1926779"/>
            <a:ext cx="4566315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Utilização do Gerador de PGE - indicadores-chave</a:t>
            </a:r>
            <a:endParaRPr sz="18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870559" y="6137135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/>
          </p:nvPr>
        </p:nvSpPr>
        <p:spPr>
          <a:xfrm>
            <a:off x="838200" y="235671"/>
            <a:ext cx="6908465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GB"/>
              <a:t>6.3 As etapas da análise geoespacial da eletrificação </a:t>
            </a:r>
            <a:br>
              <a:rPr lang="en-GB"/>
            </a:br>
            <a:r>
              <a:rPr lang="en-GB"/>
              <a:t>com o Gerador GEP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"/>
          <p:cNvSpPr txBox="1">
            <a:spLocks noGrp="1"/>
          </p:cNvSpPr>
          <p:nvPr>
            <p:ph type="body" idx="1"/>
          </p:nvPr>
        </p:nvSpPr>
        <p:spPr>
          <a:xfrm>
            <a:off x="870559" y="2349967"/>
            <a:ext cx="8414843" cy="334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Todos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processos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Gerador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GEP se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baseiam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ferramentas e software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código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aberto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514350" lvl="0" indent="-514350" algn="l" rtl="0">
              <a:lnSpc>
                <a:spcPct val="150000"/>
              </a:lnSpc>
              <a:spcBef>
                <a:spcPts val="1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Seguindo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todos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processos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acima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descritos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qualquer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pessoa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pode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gerar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cenários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eletrificação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personalizados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utilizando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seus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latin typeface="Open Sans"/>
                <a:ea typeface="Open Sans"/>
                <a:cs typeface="Open Sans"/>
                <a:sym typeface="Open Sans"/>
              </a:rPr>
              <a:t>próprios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 dados de entrada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38200" y="1910321"/>
            <a:ext cx="1960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Mensagens-chave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870559" y="6137135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838200" y="235671"/>
            <a:ext cx="676625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GB" dirty="0"/>
              <a:t>6.3 As </a:t>
            </a:r>
            <a:r>
              <a:rPr lang="en-GB" dirty="0" err="1"/>
              <a:t>etapas</a:t>
            </a:r>
            <a:r>
              <a:rPr lang="en-GB" dirty="0"/>
              <a:t> da </a:t>
            </a:r>
            <a:r>
              <a:rPr lang="en-GB" dirty="0" err="1"/>
              <a:t>análise</a:t>
            </a:r>
            <a:r>
              <a:rPr lang="en-GB" dirty="0"/>
              <a:t> </a:t>
            </a:r>
            <a:r>
              <a:rPr lang="en-GB" dirty="0" err="1"/>
              <a:t>geoespacial</a:t>
            </a:r>
            <a:r>
              <a:rPr lang="en-GB" dirty="0"/>
              <a:t> da </a:t>
            </a:r>
            <a:r>
              <a:rPr lang="en-GB" dirty="0" err="1"/>
              <a:t>eletrificação</a:t>
            </a:r>
            <a:r>
              <a:rPr lang="en-GB" dirty="0"/>
              <a:t> com o GEP Generator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/>
          <p:nvPr/>
        </p:nvSpPr>
        <p:spPr>
          <a:xfrm>
            <a:off x="1" y="2871593"/>
            <a:ext cx="12192000" cy="1076848"/>
          </a:xfrm>
          <a:prstGeom prst="rect">
            <a:avLst/>
          </a:prstGeom>
          <a:solidFill>
            <a:srgbClr val="FBE4D4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8"/>
          <p:cNvSpPr txBox="1">
            <a:spLocks noGrp="1"/>
          </p:cNvSpPr>
          <p:nvPr>
            <p:ph type="body" idx="1"/>
          </p:nvPr>
        </p:nvSpPr>
        <p:spPr>
          <a:xfrm>
            <a:off x="152401" y="3103684"/>
            <a:ext cx="11887200" cy="61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Prática 4: Como efetuar uma análise de eletrificação utilizando o gerador de cenários GEP</a:t>
            </a:r>
            <a:endParaRPr sz="2800"/>
          </a:p>
        </p:txBody>
      </p:sp>
      <p:sp>
        <p:nvSpPr>
          <p:cNvPr id="379" name="Google Shape;379;p38"/>
          <p:cNvSpPr/>
          <p:nvPr/>
        </p:nvSpPr>
        <p:spPr>
          <a:xfrm>
            <a:off x="838200" y="6146561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  <p:sp>
        <p:nvSpPr>
          <p:cNvPr id="380" name="Google Shape;380;p38"/>
          <p:cNvSpPr txBox="1">
            <a:spLocks noGrp="1"/>
          </p:cNvSpPr>
          <p:nvPr>
            <p:ph type="title"/>
          </p:nvPr>
        </p:nvSpPr>
        <p:spPr>
          <a:xfrm>
            <a:off x="838199" y="235671"/>
            <a:ext cx="7186127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GB" dirty="0"/>
              <a:t>6.3 As </a:t>
            </a:r>
            <a:r>
              <a:rPr lang="en-GB" dirty="0" err="1"/>
              <a:t>etapas</a:t>
            </a:r>
            <a:r>
              <a:rPr lang="en-GB" dirty="0"/>
              <a:t> da </a:t>
            </a:r>
            <a:r>
              <a:rPr lang="en-GB" dirty="0" err="1"/>
              <a:t>análise</a:t>
            </a:r>
            <a:r>
              <a:rPr lang="en-GB" dirty="0"/>
              <a:t> </a:t>
            </a:r>
            <a:r>
              <a:rPr lang="en-GB" dirty="0" err="1"/>
              <a:t>geoespacial</a:t>
            </a:r>
            <a:r>
              <a:rPr lang="en-GB" dirty="0"/>
              <a:t> da </a:t>
            </a:r>
            <a:r>
              <a:rPr lang="en-GB" dirty="0" err="1"/>
              <a:t>eletrificação</a:t>
            </a:r>
            <a:r>
              <a:rPr lang="en-GB" dirty="0"/>
              <a:t> com o GEP Generator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Aula 6.3 Referências</a:t>
            </a: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838200" y="1690688"/>
            <a:ext cx="4696327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Korkovelos, A., Khavari, B., Sahlberg, A., Mentis, D., n.d. Aula 4: Como funciona o Gerador de Cenários GEP - Introdução ao Python e ao processo subjacente ao Gerador de Cenários GEP (OnSSET) [Documento WWW]. Kit Didático OnSSET. URL </a:t>
            </a:r>
            <a:r>
              <a:rPr lang="en-GB" sz="2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https://onsset.github.io/teaching_kit/courses/modul</a:t>
            </a: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e_2/Lecture%204/ (acedido em 2.18.21).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/>
          <p:nvPr/>
        </p:nvSpPr>
        <p:spPr>
          <a:xfrm>
            <a:off x="887215" y="2150297"/>
            <a:ext cx="5546547" cy="388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REA1: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Descrever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decifrar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pastas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saída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as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implicações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diferentes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condições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rede.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REA2: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Descrever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funcionalidades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caraterísticas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básicas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Python, 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linguagem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programação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se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baseia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ferramenta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REA3: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principais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etapas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necessárias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Gerador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Cenários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GEP.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REA4: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Descrever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papel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modelagem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energética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desenvolvimento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política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energética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3429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887215" y="335319"/>
            <a:ext cx="7651304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esperados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aprendizagem</a:t>
            </a:r>
            <a:endParaRPr dirty="0"/>
          </a:p>
        </p:txBody>
      </p:sp>
      <p:sp>
        <p:nvSpPr>
          <p:cNvPr id="203" name="Google Shape;203;p3"/>
          <p:cNvSpPr/>
          <p:nvPr/>
        </p:nvSpPr>
        <p:spPr>
          <a:xfrm>
            <a:off x="887215" y="1626550"/>
            <a:ext cx="59522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No final desta aula, será capaz de: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/>
          <p:nvPr/>
        </p:nvSpPr>
        <p:spPr>
          <a:xfrm>
            <a:off x="838200" y="1665028"/>
            <a:ext cx="239681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Modelagem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energética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0055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6.4 Política energética e sistema energético</a:t>
            </a:r>
            <a:endParaRPr/>
          </a:p>
        </p:txBody>
      </p:sp>
      <p:pic>
        <p:nvPicPr>
          <p:cNvPr id="393" name="Google Shape;393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84662" y="2063011"/>
            <a:ext cx="5355003" cy="401625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0"/>
          <p:cNvSpPr/>
          <p:nvPr/>
        </p:nvSpPr>
        <p:spPr>
          <a:xfrm>
            <a:off x="4515388" y="6132237"/>
            <a:ext cx="28935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ryan2point0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PDM 1.0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3484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6.4 Política energética e sistema energético</a:t>
            </a:r>
            <a:endParaRPr/>
          </a:p>
        </p:txBody>
      </p:sp>
      <p:sp>
        <p:nvSpPr>
          <p:cNvPr id="400" name="Google Shape;400;p41"/>
          <p:cNvSpPr txBox="1"/>
          <p:nvPr/>
        </p:nvSpPr>
        <p:spPr>
          <a:xfrm>
            <a:off x="111967" y="2238346"/>
            <a:ext cx="7615911" cy="406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265" marR="0" lvl="0" indent="-34226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</a:pP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é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necessário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fazer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serão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custos para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fornecer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fontes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modernas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zonas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remotas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265" marR="0" lvl="0" indent="-342265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</a:pP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é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necessário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fazer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quota das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tecnologias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renováveis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265" marR="0" lvl="0" indent="-342265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</a:pP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seria o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efeito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um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subsídio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99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fotovoltaica</a:t>
            </a:r>
            <a:r>
              <a:rPr lang="en-GB" sz="23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265" marR="0" lvl="0" indent="-342265" algn="l" rtl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399"/>
              <a:buFont typeface="Arial"/>
              <a:buChar char="•"/>
            </a:pP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conservação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ajudar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reduzir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fornecimento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energia</a:t>
            </a:r>
            <a:r>
              <a:rPr lang="en-GB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5768" y="3810555"/>
            <a:ext cx="3268032" cy="217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1"/>
          <p:cNvSpPr/>
          <p:nvPr/>
        </p:nvSpPr>
        <p:spPr>
          <a:xfrm>
            <a:off x="838200" y="1685346"/>
            <a:ext cx="6910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Exemplos de questões de política energética e de investimento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819346" y="6141193"/>
            <a:ext cx="17299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Taliotis et al. 2018</a:t>
            </a:r>
            <a:endParaRPr/>
          </a:p>
        </p:txBody>
      </p:sp>
      <p:pic>
        <p:nvPicPr>
          <p:cNvPr id="404" name="Google Shape;40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5769" y="1593460"/>
            <a:ext cx="3268032" cy="217868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1"/>
          <p:cNvSpPr/>
          <p:nvPr/>
        </p:nvSpPr>
        <p:spPr>
          <a:xfrm>
            <a:off x="7984589" y="5989242"/>
            <a:ext cx="25154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Isofoton.es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3.0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1626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6.4 Política energética e sistema energético</a:t>
            </a:r>
            <a:endParaRPr/>
          </a:p>
        </p:txBody>
      </p:sp>
      <p:sp>
        <p:nvSpPr>
          <p:cNvPr id="411" name="Google Shape;411;p42"/>
          <p:cNvSpPr/>
          <p:nvPr/>
        </p:nvSpPr>
        <p:spPr>
          <a:xfrm>
            <a:off x="727929" y="6149145"/>
            <a:ext cx="17299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Taliotis et al. 2018</a:t>
            </a:r>
            <a:endParaRPr/>
          </a:p>
        </p:txBody>
      </p:sp>
      <p:sp>
        <p:nvSpPr>
          <p:cNvPr id="412" name="Google Shape;412;p42"/>
          <p:cNvSpPr txBox="1"/>
          <p:nvPr/>
        </p:nvSpPr>
        <p:spPr>
          <a:xfrm>
            <a:off x="9985261" y="5987250"/>
            <a:ext cx="1699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 de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Taliotis et al.,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42"/>
          <p:cNvSpPr txBox="1">
            <a:spLocks noGrp="1"/>
          </p:cNvSpPr>
          <p:nvPr>
            <p:ph type="body" idx="1"/>
          </p:nvPr>
        </p:nvSpPr>
        <p:spPr>
          <a:xfrm>
            <a:off x="838199" y="2208462"/>
            <a:ext cx="10964159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000" dirty="0"/>
              <a:t>Sistema </a:t>
            </a:r>
            <a:r>
              <a:rPr lang="en-GB" sz="2000" dirty="0" err="1"/>
              <a:t>complexo</a:t>
            </a:r>
            <a:r>
              <a:rPr lang="en-GB" sz="2000" dirty="0"/>
              <a:t> que </a:t>
            </a:r>
            <a:r>
              <a:rPr lang="en-GB" sz="2000" dirty="0" err="1"/>
              <a:t>inclui</a:t>
            </a:r>
            <a:r>
              <a:rPr lang="en-GB" sz="2000" dirty="0"/>
              <a:t> </a:t>
            </a:r>
            <a:r>
              <a:rPr lang="en-GB" sz="2000" dirty="0" err="1"/>
              <a:t>várias</a:t>
            </a:r>
            <a:r>
              <a:rPr lang="en-GB" sz="2000" dirty="0"/>
              <a:t> </a:t>
            </a:r>
            <a:r>
              <a:rPr lang="en-GB" sz="2000" dirty="0" err="1"/>
              <a:t>cadeias</a:t>
            </a:r>
            <a:r>
              <a:rPr lang="en-GB" sz="2000" dirty="0"/>
              <a:t> de </a:t>
            </a:r>
            <a:r>
              <a:rPr lang="en-GB" sz="2000" dirty="0" err="1"/>
              <a:t>abastecimento</a:t>
            </a:r>
            <a:r>
              <a:rPr lang="en-GB" sz="2000" dirty="0"/>
              <a:t> que </a:t>
            </a:r>
            <a:r>
              <a:rPr lang="en-GB" sz="2000" dirty="0" err="1"/>
              <a:t>ligam</a:t>
            </a:r>
            <a:r>
              <a:rPr lang="en-GB" sz="2000" dirty="0"/>
              <a:t> </a:t>
            </a:r>
            <a:r>
              <a:rPr lang="en-GB" sz="2000" dirty="0" err="1"/>
              <a:t>os</a:t>
            </a:r>
            <a:r>
              <a:rPr lang="en-GB" sz="2000" dirty="0"/>
              <a:t> </a:t>
            </a:r>
            <a:r>
              <a:rPr lang="en-GB" sz="2000" dirty="0" err="1"/>
              <a:t>recursos</a:t>
            </a:r>
            <a:r>
              <a:rPr lang="en-GB" sz="2000" dirty="0"/>
              <a:t> </a:t>
            </a:r>
            <a:r>
              <a:rPr lang="en-GB" sz="2000" dirty="0" err="1"/>
              <a:t>energéticos</a:t>
            </a:r>
            <a:r>
              <a:rPr lang="en-GB" sz="2000" dirty="0"/>
              <a:t> à </a:t>
            </a:r>
            <a:r>
              <a:rPr lang="en-GB" sz="2000" dirty="0" err="1"/>
              <a:t>procura</a:t>
            </a:r>
            <a:r>
              <a:rPr lang="en-GB" sz="2000" dirty="0"/>
              <a:t> final de </a:t>
            </a:r>
            <a:r>
              <a:rPr lang="en-GB" sz="2000" dirty="0" err="1"/>
              <a:t>energia</a:t>
            </a:r>
            <a:r>
              <a:rPr lang="en-GB" sz="2000" dirty="0"/>
              <a:t>.</a:t>
            </a:r>
            <a:endParaRPr sz="2000" dirty="0"/>
          </a:p>
        </p:txBody>
      </p:sp>
      <p:pic>
        <p:nvPicPr>
          <p:cNvPr id="414" name="Google Shape;41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0463" y="2860504"/>
            <a:ext cx="7573647" cy="362918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2"/>
          <p:cNvSpPr/>
          <p:nvPr/>
        </p:nvSpPr>
        <p:spPr>
          <a:xfrm>
            <a:off x="838200" y="1725725"/>
            <a:ext cx="26421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Política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energética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1597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dirty="0"/>
              <a:t>6.4 Política </a:t>
            </a:r>
            <a:r>
              <a:rPr lang="en-GB" dirty="0" err="1"/>
              <a:t>energética</a:t>
            </a:r>
            <a:r>
              <a:rPr lang="en-GB" dirty="0"/>
              <a:t> e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energético</a:t>
            </a:r>
            <a:endParaRPr dirty="0"/>
          </a:p>
        </p:txBody>
      </p:sp>
      <p:sp>
        <p:nvSpPr>
          <p:cNvPr id="421" name="Google Shape;421;p43"/>
          <p:cNvSpPr txBox="1">
            <a:spLocks noGrp="1"/>
          </p:cNvSpPr>
          <p:nvPr>
            <p:ph type="body" idx="1"/>
          </p:nvPr>
        </p:nvSpPr>
        <p:spPr>
          <a:xfrm>
            <a:off x="838199" y="2208462"/>
            <a:ext cx="10964159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000" dirty="0"/>
              <a:t>Sistema </a:t>
            </a:r>
            <a:r>
              <a:rPr lang="en-GB" sz="2000" dirty="0" err="1"/>
              <a:t>complexo</a:t>
            </a:r>
            <a:r>
              <a:rPr lang="en-GB" sz="2000" dirty="0"/>
              <a:t> que </a:t>
            </a:r>
            <a:r>
              <a:rPr lang="en-GB" sz="2000" dirty="0" err="1"/>
              <a:t>inclui</a:t>
            </a:r>
            <a:r>
              <a:rPr lang="en-GB" sz="2000" dirty="0"/>
              <a:t> </a:t>
            </a:r>
            <a:r>
              <a:rPr lang="en-GB" sz="2000" dirty="0" err="1"/>
              <a:t>várias</a:t>
            </a:r>
            <a:r>
              <a:rPr lang="en-GB" sz="2000" dirty="0"/>
              <a:t> </a:t>
            </a:r>
            <a:r>
              <a:rPr lang="en-GB" sz="2000" dirty="0" err="1"/>
              <a:t>cadeias</a:t>
            </a:r>
            <a:r>
              <a:rPr lang="en-GB" sz="2000" dirty="0"/>
              <a:t> de </a:t>
            </a:r>
            <a:r>
              <a:rPr lang="en-GB" sz="2000" dirty="0" err="1"/>
              <a:t>abastecimento</a:t>
            </a:r>
            <a:r>
              <a:rPr lang="en-GB" sz="2000" dirty="0"/>
              <a:t> que </a:t>
            </a:r>
            <a:r>
              <a:rPr lang="en-GB" sz="2000" dirty="0" err="1"/>
              <a:t>ligam</a:t>
            </a:r>
            <a:r>
              <a:rPr lang="en-GB" sz="2000" dirty="0"/>
              <a:t> </a:t>
            </a:r>
            <a:r>
              <a:rPr lang="en-GB" sz="2000" dirty="0" err="1"/>
              <a:t>os</a:t>
            </a:r>
            <a:r>
              <a:rPr lang="en-GB" sz="2000" dirty="0"/>
              <a:t> </a:t>
            </a:r>
            <a:r>
              <a:rPr lang="en-GB" sz="2000" dirty="0" err="1"/>
              <a:t>recursos</a:t>
            </a:r>
            <a:r>
              <a:rPr lang="en-GB" sz="2000" dirty="0"/>
              <a:t> </a:t>
            </a:r>
            <a:r>
              <a:rPr lang="en-GB" sz="2000" dirty="0" err="1"/>
              <a:t>energéticos</a:t>
            </a:r>
            <a:r>
              <a:rPr lang="en-GB" sz="2000" dirty="0"/>
              <a:t> à </a:t>
            </a:r>
            <a:r>
              <a:rPr lang="en-GB" sz="2000" dirty="0" err="1"/>
              <a:t>procura</a:t>
            </a:r>
            <a:r>
              <a:rPr lang="en-GB" sz="2000" dirty="0"/>
              <a:t> final de </a:t>
            </a:r>
            <a:r>
              <a:rPr lang="en-GB" sz="2000" dirty="0" err="1"/>
              <a:t>energia</a:t>
            </a:r>
            <a:r>
              <a:rPr lang="en-GB" sz="2000" dirty="0"/>
              <a:t>.</a:t>
            </a:r>
            <a:endParaRPr sz="2000" dirty="0"/>
          </a:p>
        </p:txBody>
      </p:sp>
      <p:pic>
        <p:nvPicPr>
          <p:cNvPr id="422" name="Google Shape;42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463" y="2860504"/>
            <a:ext cx="7573647" cy="362918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3"/>
          <p:cNvSpPr/>
          <p:nvPr/>
        </p:nvSpPr>
        <p:spPr>
          <a:xfrm>
            <a:off x="8515409" y="2707236"/>
            <a:ext cx="1332694" cy="3688131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3"/>
          <p:cNvSpPr txBox="1"/>
          <p:nvPr/>
        </p:nvSpPr>
        <p:spPr>
          <a:xfrm rot="-5400000">
            <a:off x="9352619" y="4327207"/>
            <a:ext cx="1713472" cy="44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Exigências finais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3"/>
          <p:cNvSpPr/>
          <p:nvPr/>
        </p:nvSpPr>
        <p:spPr>
          <a:xfrm>
            <a:off x="838200" y="1725725"/>
            <a:ext cx="25674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Política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energética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43"/>
          <p:cNvSpPr/>
          <p:nvPr/>
        </p:nvSpPr>
        <p:spPr>
          <a:xfrm>
            <a:off x="727929" y="6149145"/>
            <a:ext cx="17299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Taliotis et al. 2018</a:t>
            </a:r>
            <a:endParaRPr/>
          </a:p>
        </p:txBody>
      </p:sp>
      <p:sp>
        <p:nvSpPr>
          <p:cNvPr id="427" name="Google Shape;427;p43"/>
          <p:cNvSpPr txBox="1"/>
          <p:nvPr/>
        </p:nvSpPr>
        <p:spPr>
          <a:xfrm>
            <a:off x="9985261" y="5987250"/>
            <a:ext cx="1699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 de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Taliotis et al.,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1410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dirty="0"/>
              <a:t>6.4 Política </a:t>
            </a:r>
            <a:r>
              <a:rPr lang="en-GB" dirty="0" err="1"/>
              <a:t>energética</a:t>
            </a:r>
            <a:r>
              <a:rPr lang="en-GB" dirty="0"/>
              <a:t> e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energético</a:t>
            </a:r>
            <a:endParaRPr dirty="0"/>
          </a:p>
        </p:txBody>
      </p:sp>
      <p:pic>
        <p:nvPicPr>
          <p:cNvPr id="433" name="Google Shape;43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463" y="2860504"/>
            <a:ext cx="7573647" cy="362918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4"/>
          <p:cNvSpPr/>
          <p:nvPr/>
        </p:nvSpPr>
        <p:spPr>
          <a:xfrm>
            <a:off x="8515409" y="2707236"/>
            <a:ext cx="1332694" cy="3688131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4"/>
          <p:cNvSpPr txBox="1"/>
          <p:nvPr/>
        </p:nvSpPr>
        <p:spPr>
          <a:xfrm rot="-5400000">
            <a:off x="9352619" y="4327207"/>
            <a:ext cx="1713472" cy="44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Exigências finais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4"/>
          <p:cNvSpPr txBox="1"/>
          <p:nvPr/>
        </p:nvSpPr>
        <p:spPr>
          <a:xfrm rot="-5400000">
            <a:off x="1242432" y="4132948"/>
            <a:ext cx="1324956" cy="44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4"/>
          <p:cNvSpPr/>
          <p:nvPr/>
        </p:nvSpPr>
        <p:spPr>
          <a:xfrm>
            <a:off x="3246129" y="2860504"/>
            <a:ext cx="762116" cy="3495084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4"/>
          <p:cNvSpPr txBox="1">
            <a:spLocks noGrp="1"/>
          </p:cNvSpPr>
          <p:nvPr>
            <p:ph type="body" idx="1"/>
          </p:nvPr>
        </p:nvSpPr>
        <p:spPr>
          <a:xfrm>
            <a:off x="838199" y="2208462"/>
            <a:ext cx="10964159" cy="46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000" dirty="0"/>
              <a:t>Sistema </a:t>
            </a:r>
            <a:r>
              <a:rPr lang="en-GB" sz="2000" dirty="0" err="1"/>
              <a:t>complexo</a:t>
            </a:r>
            <a:r>
              <a:rPr lang="en-GB" sz="2000" dirty="0"/>
              <a:t> que </a:t>
            </a:r>
            <a:r>
              <a:rPr lang="en-GB" sz="2000" dirty="0" err="1"/>
              <a:t>inclui</a:t>
            </a:r>
            <a:r>
              <a:rPr lang="en-GB" sz="2000" dirty="0"/>
              <a:t> </a:t>
            </a:r>
            <a:r>
              <a:rPr lang="en-GB" sz="2000" dirty="0" err="1"/>
              <a:t>várias</a:t>
            </a:r>
            <a:r>
              <a:rPr lang="en-GB" sz="2000" dirty="0"/>
              <a:t> </a:t>
            </a:r>
            <a:r>
              <a:rPr lang="en-GB" sz="2000" dirty="0" err="1"/>
              <a:t>cadeias</a:t>
            </a:r>
            <a:r>
              <a:rPr lang="en-GB" sz="2000" dirty="0"/>
              <a:t> de </a:t>
            </a:r>
            <a:r>
              <a:rPr lang="en-GB" sz="2000" dirty="0" err="1"/>
              <a:t>abastecimento</a:t>
            </a:r>
            <a:r>
              <a:rPr lang="en-GB" sz="2000" dirty="0"/>
              <a:t> que </a:t>
            </a:r>
            <a:r>
              <a:rPr lang="en-GB" sz="2000" dirty="0" err="1"/>
              <a:t>ligam</a:t>
            </a:r>
            <a:r>
              <a:rPr lang="en-GB" sz="2000" dirty="0"/>
              <a:t> </a:t>
            </a:r>
            <a:r>
              <a:rPr lang="en-GB" sz="2000" dirty="0" err="1"/>
              <a:t>os</a:t>
            </a:r>
            <a:r>
              <a:rPr lang="en-GB" sz="2000" dirty="0"/>
              <a:t> </a:t>
            </a:r>
            <a:r>
              <a:rPr lang="en-GB" sz="2000" dirty="0" err="1"/>
              <a:t>recursos</a:t>
            </a:r>
            <a:r>
              <a:rPr lang="en-GB" sz="2000" dirty="0"/>
              <a:t> </a:t>
            </a:r>
            <a:r>
              <a:rPr lang="en-GB" sz="2000" dirty="0" err="1"/>
              <a:t>energéticos</a:t>
            </a:r>
            <a:r>
              <a:rPr lang="en-GB" sz="2000" dirty="0"/>
              <a:t> à </a:t>
            </a:r>
            <a:r>
              <a:rPr lang="en-GB" sz="2000" dirty="0" err="1"/>
              <a:t>procura</a:t>
            </a:r>
            <a:r>
              <a:rPr lang="en-GB" sz="2000" dirty="0"/>
              <a:t> final de </a:t>
            </a:r>
            <a:r>
              <a:rPr lang="en-GB" sz="2000" dirty="0" err="1"/>
              <a:t>energia</a:t>
            </a:r>
            <a:r>
              <a:rPr lang="en-GB" sz="2000" dirty="0"/>
              <a:t>.</a:t>
            </a:r>
            <a:endParaRPr sz="2000" dirty="0"/>
          </a:p>
        </p:txBody>
      </p:sp>
      <p:sp>
        <p:nvSpPr>
          <p:cNvPr id="439" name="Google Shape;439;p44"/>
          <p:cNvSpPr/>
          <p:nvPr/>
        </p:nvSpPr>
        <p:spPr>
          <a:xfrm>
            <a:off x="838200" y="1725725"/>
            <a:ext cx="26047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Política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energética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44"/>
          <p:cNvSpPr/>
          <p:nvPr/>
        </p:nvSpPr>
        <p:spPr>
          <a:xfrm>
            <a:off x="727929" y="6149145"/>
            <a:ext cx="17299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Taliotis et al. 2018</a:t>
            </a:r>
            <a:endParaRPr/>
          </a:p>
        </p:txBody>
      </p:sp>
      <p:sp>
        <p:nvSpPr>
          <p:cNvPr id="441" name="Google Shape;441;p44"/>
          <p:cNvSpPr txBox="1"/>
          <p:nvPr/>
        </p:nvSpPr>
        <p:spPr>
          <a:xfrm>
            <a:off x="9985261" y="5987250"/>
            <a:ext cx="1699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 de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Taliotis et al.,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Aula 6.4 Referências</a:t>
            </a:r>
            <a:endParaRPr/>
          </a:p>
        </p:txBody>
      </p:sp>
      <p:sp>
        <p:nvSpPr>
          <p:cNvPr id="447" name="Google Shape;447;p45"/>
          <p:cNvSpPr/>
          <p:nvPr/>
        </p:nvSpPr>
        <p:spPr>
          <a:xfrm>
            <a:off x="838200" y="1690687"/>
            <a:ext cx="57134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Taliotis, C., Gardumi, F., Shivakumar, A., Sridharan, V., Ramos, E., Beltramo, A., Rogner, H., Howells, M., 2018. Introdução à Modelação de Sistemas de Energia. </a:t>
            </a:r>
            <a:r>
              <a:rPr lang="en-GB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https://doi.org/10.5281/ZENODO.1493074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6" descr="Graphical user interface, sunburst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6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22</a:t>
            </a:r>
            <a:endParaRPr sz="14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5" name="Google Shape;455;p46"/>
          <p:cNvSpPr/>
          <p:nvPr/>
        </p:nvSpPr>
        <p:spPr>
          <a:xfrm>
            <a:off x="887215" y="1389619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46"/>
          <p:cNvSpPr txBox="1"/>
          <p:nvPr/>
        </p:nvSpPr>
        <p:spPr>
          <a:xfrm>
            <a:off x="718081" y="2211605"/>
            <a:ext cx="5293587" cy="193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Agradecemos</a:t>
            </a:r>
            <a:r>
              <a:rPr lang="en-GB" sz="4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GB" sz="4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sua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atenção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nesta</a:t>
            </a: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aula!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47"/>
          <p:cNvGrpSpPr/>
          <p:nvPr/>
        </p:nvGrpSpPr>
        <p:grpSpPr>
          <a:xfrm>
            <a:off x="3339465" y="4126495"/>
            <a:ext cx="1877504" cy="558800"/>
            <a:chOff x="929196" y="5461000"/>
            <a:chExt cx="1877504" cy="558800"/>
          </a:xfrm>
        </p:grpSpPr>
        <p:sp>
          <p:nvSpPr>
            <p:cNvPr id="462" name="Google Shape;462;p47">
              <a:hlinkClick r:id="rId3"/>
            </p:cNvPr>
            <p:cNvSpPr/>
            <p:nvPr/>
          </p:nvSpPr>
          <p:spPr>
            <a:xfrm>
              <a:off x="929196" y="5461000"/>
              <a:ext cx="1877504" cy="558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7"/>
            <p:cNvSpPr txBox="1"/>
            <p:nvPr/>
          </p:nvSpPr>
          <p:spPr>
            <a:xfrm>
              <a:off x="951053" y="5551169"/>
              <a:ext cx="17921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Fazer o teste</a:t>
              </a:r>
              <a:endParaRPr/>
            </a:p>
          </p:txBody>
        </p:sp>
        <p:sp>
          <p:nvSpPr>
            <p:cNvPr id="464" name="Google Shape;464;p47">
              <a:hlinkClick r:id="rId4"/>
            </p:cNvPr>
            <p:cNvSpPr/>
            <p:nvPr/>
          </p:nvSpPr>
          <p:spPr>
            <a:xfrm>
              <a:off x="929196" y="5461000"/>
              <a:ext cx="1877504" cy="5588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5" name="Google Shape;465;p47" descr="Graphical user interface, webs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7"/>
          <p:cNvSpPr txBox="1"/>
          <p:nvPr/>
        </p:nvSpPr>
        <p:spPr>
          <a:xfrm>
            <a:off x="9919335" y="5886097"/>
            <a:ext cx="18669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Cursos do CCG (isto levá-lo-á 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para a ligação ao sítio Web http://www.ClimateCompatibleGrowth.com/teachingmaterials)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47"/>
          <p:cNvSpPr txBox="1"/>
          <p:nvPr/>
        </p:nvSpPr>
        <p:spPr>
          <a:xfrm>
            <a:off x="9108490" y="4846074"/>
            <a:ext cx="237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Moksnes N., Sahlberg A., Khavari B. 2021.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Aula 6: OnSSET/Plataforma Global de Eletrificação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Plataforma. Versão de lançamento 1.0. [online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apresentação]. Programa de Crescimento Compatível com o Clima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Programa de Crescimento Compatível com o Clima, Programa de Assistência à Gestão do Setor Energético e Grupo do Banco Mundial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44829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dirty="0"/>
              <a:t>6.1 </a:t>
            </a:r>
            <a:r>
              <a:rPr lang="en-GB" dirty="0" err="1"/>
              <a:t>Resultados</a:t>
            </a:r>
            <a:r>
              <a:rPr lang="en-GB" dirty="0"/>
              <a:t> e </a:t>
            </a:r>
            <a:r>
              <a:rPr lang="en-GB" dirty="0" err="1"/>
              <a:t>resumos</a:t>
            </a:r>
            <a:r>
              <a:rPr lang="en-GB" dirty="0"/>
              <a:t> do </a:t>
            </a:r>
            <a:r>
              <a:rPr lang="en-GB" dirty="0" err="1"/>
              <a:t>OnSSET</a:t>
            </a:r>
            <a:endParaRPr dirty="0"/>
          </a:p>
        </p:txBody>
      </p:sp>
      <p:sp>
        <p:nvSpPr>
          <p:cNvPr id="210" name="Google Shape;210;p30"/>
          <p:cNvSpPr txBox="1"/>
          <p:nvPr/>
        </p:nvSpPr>
        <p:spPr>
          <a:xfrm>
            <a:off x="6286497" y="5661942"/>
            <a:ext cx="5580255" cy="51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2029216"/>
            <a:ext cx="8141898" cy="43419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/>
          <p:nvPr/>
        </p:nvSpPr>
        <p:spPr>
          <a:xfrm>
            <a:off x="9229918" y="2763606"/>
            <a:ext cx="2452507" cy="299737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0"/>
          <p:cNvSpPr/>
          <p:nvPr/>
        </p:nvSpPr>
        <p:spPr>
          <a:xfrm>
            <a:off x="9337957" y="2845730"/>
            <a:ext cx="2452507" cy="320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base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ótima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Novas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ligações</a:t>
            </a:r>
            <a:endParaRPr dirty="0"/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Capacidade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30"/>
          <p:cNvCxnSpPr/>
          <p:nvPr/>
        </p:nvCxnSpPr>
        <p:spPr>
          <a:xfrm rot="10800000">
            <a:off x="10731355" y="5774499"/>
            <a:ext cx="0" cy="296146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30"/>
          <p:cNvCxnSpPr>
            <a:endCxn id="216" idx="3"/>
          </p:cNvCxnSpPr>
          <p:nvPr/>
        </p:nvCxnSpPr>
        <p:spPr>
          <a:xfrm rot="10800000">
            <a:off x="6403093" y="6070646"/>
            <a:ext cx="4328400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30"/>
          <p:cNvSpPr txBox="1"/>
          <p:nvPr/>
        </p:nvSpPr>
        <p:spPr>
          <a:xfrm>
            <a:off x="838200" y="1698045"/>
            <a:ext cx="6736793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7. Resultados, resumos e visualização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4400851" y="5411722"/>
            <a:ext cx="2002242" cy="131784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838198" y="6159882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8399292" y="6128089"/>
            <a:ext cx="32608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Mentis et al. 2017,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3.0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/>
        </p:nvSpPr>
        <p:spPr>
          <a:xfrm>
            <a:off x="6286497" y="5661942"/>
            <a:ext cx="5580255" cy="51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/>
          <p:nvPr/>
        </p:nvSpPr>
        <p:spPr>
          <a:xfrm>
            <a:off x="253497" y="2307368"/>
            <a:ext cx="3280293" cy="156418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2719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335902" y="2328920"/>
            <a:ext cx="3253580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base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ótima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identificada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Novas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ligações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2030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Capacidade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necessária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3671887" y="2730861"/>
            <a:ext cx="1412185" cy="181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575" y="4073759"/>
            <a:ext cx="5840860" cy="2178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838200" y="317504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6.1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dirty="0"/>
          </a:p>
        </p:txBody>
      </p:sp>
      <p:sp>
        <p:nvSpPr>
          <p:cNvPr id="231" name="Google Shape;231;p31"/>
          <p:cNvSpPr/>
          <p:nvPr/>
        </p:nvSpPr>
        <p:spPr>
          <a:xfrm>
            <a:off x="756698" y="6399857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8972551" y="5992783"/>
            <a:ext cx="3074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Adaptado de Khavari et al. 2021,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licença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1"/>
          <p:cNvSpPr/>
          <p:nvPr/>
        </p:nvSpPr>
        <p:spPr>
          <a:xfrm rot="5400000">
            <a:off x="689800" y="3902076"/>
            <a:ext cx="346475" cy="24492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0143" y="1465081"/>
            <a:ext cx="6525414" cy="260767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842426" y="1626634"/>
            <a:ext cx="4068939" cy="70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Etapa 7.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b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2000" b="1" dirty="0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en-GB" sz="2000" b="1" dirty="0" err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visualização</a:t>
            </a:r>
            <a:endParaRPr sz="2000" b="1" dirty="0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/>
        </p:nvSpPr>
        <p:spPr>
          <a:xfrm>
            <a:off x="6286497" y="5661942"/>
            <a:ext cx="5580255" cy="51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2" descr="Diff_cost 5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569" y="1371600"/>
            <a:ext cx="3424788" cy="5026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/>
          <p:nvPr/>
        </p:nvSpPr>
        <p:spPr>
          <a:xfrm>
            <a:off x="838200" y="6150318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852488" y="1759169"/>
            <a:ext cx="6736793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Passo 7. Visualização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8924107" y="6143845"/>
            <a:ext cx="28135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Fonte da imagem: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Sahlberg et al. 2018, </a:t>
            </a:r>
            <a:r>
              <a:rPr lang="en-GB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838200" y="309978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6.1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838200" y="2392471"/>
            <a:ext cx="4973877" cy="378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1. Os dados do SIG são complementados por dados socioeconómicos e tecnológicos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2. O SIG é também utilizado para apresentar resultados e transmitir mensagens importantes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838200" y="6120441"/>
            <a:ext cx="15664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Sahlberg et al. 2021</a:t>
            </a:r>
            <a:endParaRPr/>
          </a:p>
        </p:txBody>
      </p:sp>
      <p:sp>
        <p:nvSpPr>
          <p:cNvPr id="253" name="Google Shape;253;p33"/>
          <p:cNvSpPr txBox="1"/>
          <p:nvPr/>
        </p:nvSpPr>
        <p:spPr>
          <a:xfrm>
            <a:off x="838200" y="365125"/>
            <a:ext cx="5257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6.1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resumos</a:t>
            </a:r>
            <a:r>
              <a:rPr lang="en-GB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GB" sz="44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OnSSET</a:t>
            </a:r>
            <a:endParaRPr dirty="0"/>
          </a:p>
        </p:txBody>
      </p:sp>
      <p:sp>
        <p:nvSpPr>
          <p:cNvPr id="254" name="Google Shape;254;p33"/>
          <p:cNvSpPr txBox="1"/>
          <p:nvPr/>
        </p:nvSpPr>
        <p:spPr>
          <a:xfrm>
            <a:off x="838200" y="1726326"/>
            <a:ext cx="6736793" cy="4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Mensagem principal</a:t>
            </a:r>
            <a:endParaRPr sz="2000" b="1">
              <a:solidFill>
                <a:srgbClr val="9CC2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/>
              <a:t>Aula 6.1 Referências</a:t>
            </a: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838200" y="1803923"/>
            <a:ext cx="512884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Sahlberg, A., Khavari, B., Korkovelos, A., Mentis, D., n.d. Palestra 3: Aplicação de SIG na análise de eletrificação na ferramenta OnSSET [Documento WWW]. Kit Didático OnSSET. URL </a:t>
            </a:r>
            <a:r>
              <a:rPr lang="en-GB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https://onsset.github.io/teaching_kit/courses/modul</a:t>
            </a:r>
            <a:r>
              <a:rPr lang="en-GB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e_2/Lecture%203/ (acedido em 2.18.21).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>
            <a:spLocks noGrp="1"/>
          </p:cNvSpPr>
          <p:nvPr>
            <p:ph type="body" idx="1"/>
          </p:nvPr>
        </p:nvSpPr>
        <p:spPr>
          <a:xfrm>
            <a:off x="838200" y="2040599"/>
            <a:ext cx="10515600" cy="4207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Python é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linguagem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programação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código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aberto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é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utilizada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múltiplas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aplicações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vários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setores</a:t>
            </a:r>
            <a:endParaRPr dirty="0"/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fácil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aprender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com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muitos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disponíveis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online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01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https://www.python.org/doc/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01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https://www.learnpython.org/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01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https://www.codecademy.com/learn/learn-python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softwares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SIG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comuns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utilizam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interface Python 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automatizar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processos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6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6.2 Introdução ao Python</a:t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838200" y="1643609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Porquê utilizar Python?</a:t>
            </a: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838200" y="6143065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838200" y="2213932"/>
            <a:ext cx="10515600" cy="23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Cada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ferramenta no QGIS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fornece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um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exemplo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sintaxe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Python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correspondente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A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maior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parte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deles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disponível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 website de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documentação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 QGIS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Automatiza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repetitivos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6.2 Introdução ao Python</a:t>
            </a: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838200" y="1643609"/>
            <a:ext cx="62179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9CC2E5"/>
                </a:solidFill>
                <a:latin typeface="Open Sans"/>
                <a:ea typeface="Open Sans"/>
                <a:cs typeface="Open Sans"/>
                <a:sym typeface="Open Sans"/>
              </a:rPr>
              <a:t>Porquê utilizar Python?</a:t>
            </a: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914400" y="6140234"/>
            <a:ext cx="19559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Fonte:</a:t>
            </a:r>
            <a:r>
              <a:rPr lang="en-GB" sz="1000">
                <a:solidFill>
                  <a:srgbClr val="1D1C1D"/>
                </a:solidFill>
                <a:latin typeface="Open Sans"/>
                <a:ea typeface="Open Sans"/>
                <a:cs typeface="Open Sans"/>
                <a:sym typeface="Open Sans"/>
              </a:rPr>
              <a:t> Korkovelos et al. 2021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C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4546</Words>
  <Application>Microsoft Office PowerPoint</Application>
  <PresentationFormat>Widescreen</PresentationFormat>
  <Paragraphs>202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Open Sans ExtraBold</vt:lpstr>
      <vt:lpstr>Open Sans</vt:lpstr>
      <vt:lpstr>Arial</vt:lpstr>
      <vt:lpstr>Calibri</vt:lpstr>
      <vt:lpstr>CCG</vt:lpstr>
      <vt:lpstr>Office Theme</vt:lpstr>
      <vt:lpstr>Apresentação do PowerPoint</vt:lpstr>
      <vt:lpstr>Apresentação do PowerPoint</vt:lpstr>
      <vt:lpstr>6.1 Resultados e resumos do OnSSET</vt:lpstr>
      <vt:lpstr>Apresentação do PowerPoint</vt:lpstr>
      <vt:lpstr>Apresentação do PowerPoint</vt:lpstr>
      <vt:lpstr>Apresentação do PowerPoint</vt:lpstr>
      <vt:lpstr>Aula 6.1 Referências</vt:lpstr>
      <vt:lpstr>Apresentação do PowerPoint</vt:lpstr>
      <vt:lpstr>Apresentação do PowerPoint</vt:lpstr>
      <vt:lpstr>Apresentação do PowerPoint</vt:lpstr>
      <vt:lpstr>Apresentação do PowerPoint</vt:lpstr>
      <vt:lpstr>6.2 Introdução ao Python</vt:lpstr>
      <vt:lpstr>Aula 6.2 Referências</vt:lpstr>
      <vt:lpstr>6.3 As etapas da análise geoespacial da eletrificação  com o Gerador GEP</vt:lpstr>
      <vt:lpstr>6.3 As etapas da análise geoespacial da eletrificação com o GEP Generator</vt:lpstr>
      <vt:lpstr>6.3 As etapas da análise geoespacial da eletrificação  com o Gerador GEP</vt:lpstr>
      <vt:lpstr>6.3 As etapas da análise geoespacial da eletrificação com o GEP Generator</vt:lpstr>
      <vt:lpstr>6.3 As etapas da análise geoespacial da eletrificação com o GEP Generator</vt:lpstr>
      <vt:lpstr>Aula 6.3 Referências</vt:lpstr>
      <vt:lpstr>6.4 Política energética e sistema energético</vt:lpstr>
      <vt:lpstr>6.4 Política energética e sistema energético</vt:lpstr>
      <vt:lpstr>6.4 Política energética e sistema energético</vt:lpstr>
      <vt:lpstr>6.4 Política energética e sistema energético</vt:lpstr>
      <vt:lpstr>6.4 Política energética e sistema energético</vt:lpstr>
      <vt:lpstr>Aula 6.4 Referências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babak khavari</dc:creator>
  <cp:keywords>, docId:DA52D9E46D06A744573D250D6615705B</cp:keywords>
  <cp:lastModifiedBy>Leo</cp:lastModifiedBy>
  <cp:revision>2</cp:revision>
  <dcterms:created xsi:type="dcterms:W3CDTF">2018-05-01T19:37:15Z</dcterms:created>
  <dcterms:modified xsi:type="dcterms:W3CDTF">2025-02-24T17:45:04Z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</Properties>
</file>