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339" r:id="rId7"/>
    <p:sldId id="340" r:id="rId8"/>
    <p:sldId id="341" r:id="rId9"/>
    <p:sldId id="342" r:id="rId10"/>
    <p:sldId id="297" r:id="rId11"/>
    <p:sldId id="298" r:id="rId12"/>
    <p:sldId id="264" r:id="rId13"/>
    <p:sldId id="343" r:id="rId14"/>
    <p:sldId id="344" r:id="rId15"/>
    <p:sldId id="345" r:id="rId16"/>
    <p:sldId id="288" r:id="rId17"/>
    <p:sldId id="305" r:id="rId18"/>
    <p:sldId id="346" r:id="rId19"/>
    <p:sldId id="303" r:id="rId20"/>
    <p:sldId id="347" r:id="rId21"/>
    <p:sldId id="292" r:id="rId22"/>
    <p:sldId id="348" r:id="rId23"/>
    <p:sldId id="349" r:id="rId24"/>
    <p:sldId id="308" r:id="rId25"/>
    <p:sldId id="368" r:id="rId26"/>
    <p:sldId id="369" r:id="rId27"/>
    <p:sldId id="300"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mrCSH6bfRSgbDKpeTP4uw==" hashData="2zid7g2/XVulDWQWg3pm8caG0yr6voLy5h+hcEX2mZEx43lMkr2HlQeN0d5LssPU7pLfU5eEmZZZFolg4sUL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0"/>
    <p:restoredTop sz="76529"/>
  </p:normalViewPr>
  <p:slideViewPr>
    <p:cSldViewPr snapToGrid="0">
      <p:cViewPr varScale="1">
        <p:scale>
          <a:sx n="87" d="100"/>
          <a:sy n="87" d="100"/>
        </p:scale>
        <p:origin x="156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10/31/2024</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Here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dirty="0">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dirty="0"/>
              <a:t>Energy balance may be represented in the form of flow diagrams or in matrix form. There will be more on this in 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t>
            </a:r>
          </a:p>
        </p:txBody>
      </p:sp>
    </p:spTree>
    <p:extLst>
      <p:ext uri="{BB962C8B-B14F-4D97-AF65-F5344CB8AC3E}">
        <p14:creationId xmlns:p14="http://schemas.microsoft.com/office/powerpoint/2010/main" val="1720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There will be more on this topic in lecture 4.</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be familiar with basic energy terminology, </a:t>
            </a:r>
          </a:p>
          <a:p>
            <a:pPr>
              <a:spcBef>
                <a:spcPts val="0"/>
              </a:spcBef>
              <a:spcAft>
                <a:spcPts val="0"/>
              </a:spcAft>
            </a:pPr>
            <a:r>
              <a:rPr lang="en-GB" dirty="0">
                <a:latin typeface="Open Sans"/>
              </a:rPr>
              <a:t>learn about the concept of the energy chain, </a:t>
            </a:r>
          </a:p>
          <a:p>
            <a:pPr>
              <a:spcBef>
                <a:spcPts val="0"/>
              </a:spcBef>
              <a:spcAft>
                <a:spcPts val="0"/>
              </a:spcAft>
            </a:pPr>
            <a:r>
              <a:rPr lang="en-GB" dirty="0">
                <a:latin typeface="Open Sans"/>
              </a:rPr>
              <a:t>be able to compare energy intensities and </a:t>
            </a:r>
          </a:p>
          <a:p>
            <a:pPr>
              <a:spcBef>
                <a:spcPts val="0"/>
              </a:spcBef>
              <a:spcAft>
                <a:spcPts val="0"/>
              </a:spcAft>
            </a:pPr>
            <a:r>
              <a:rPr lang="en-GB" dirty="0">
                <a:latin typeface="Open Sans"/>
              </a:rPr>
              <a:t>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the energy terminology. </a:t>
            </a:r>
            <a:endParaRPr lang="en-US" dirty="0">
              <a:latin typeface="Open Sans"/>
            </a:endParaRPr>
          </a:p>
          <a:p>
            <a:r>
              <a:rPr lang="en-GB" dirty="0">
                <a:latin typeface="Open Sans"/>
              </a:rPr>
              <a:t>Energy reserves and resources are the first step of the energy chain. They can be split between depletable and renewable energy resources.</a:t>
            </a:r>
          </a:p>
          <a:p>
            <a:r>
              <a:rPr lang="en-GB" dirty="0">
                <a:latin typeface="Open Sans"/>
              </a:rPr>
              <a:t>Depletable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Other examples include coal and minerals.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p>
          <a:p>
            <a:r>
              <a:rPr lang="en-GB" dirty="0">
                <a:latin typeface="Open Sans"/>
              </a:rPr>
              <a:t> </a:t>
            </a:r>
          </a:p>
          <a:p>
            <a:r>
              <a:rPr lang="en-GB" dirty="0">
                <a:latin typeface="Open Sans"/>
              </a:rPr>
              <a:t>Renewable energy resources on the other hand replenish in the same time scale as they are used. Examples include hydro, solar and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a:t>
            </a:r>
            <a:r>
              <a:rPr lang="en-US" sz="1200" b="0" i="0" kern="1200" dirty="0">
                <a:solidFill>
                  <a:schemeClr val="tx1"/>
                </a:solidFill>
                <a:effectLst/>
                <a:latin typeface="Open Sans" panose="020B0606030504020204" pitchFamily="34" charset="0"/>
                <a:ea typeface="+mn-ea"/>
                <a:cs typeface="+mn-cs"/>
              </a:rPr>
              <a:t>the capture or extraction of fuels or energy from natural energy flows, the biosphere and natural reserves of fossil fuels within the national territory in a form suitable for use</a:t>
            </a:r>
            <a:r>
              <a:rPr lang="en-US" dirty="0">
                <a:latin typeface="Open Sans"/>
              </a:rPr>
              <a:t>. Examples include crude oil production (can be measured in barrels, also known as </a:t>
            </a:r>
            <a:r>
              <a:rPr lang="en-US" dirty="0" err="1">
                <a:latin typeface="Open Sans"/>
              </a:rPr>
              <a:t>b.b.l</a:t>
            </a:r>
            <a:r>
              <a:rPr lang="en-US" dirty="0">
                <a:latin typeface="Open Sans"/>
              </a:rPr>
              <a:t>., per day), natural gas production (can be measured in cubic meters per day),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0" i="0" kern="1200" dirty="0">
                <a:solidFill>
                  <a:schemeClr val="tx1"/>
                </a:solidFill>
                <a:effectLst/>
                <a:latin typeface="Open Sans" panose="020B0606030504020204" pitchFamily="34" charset="0"/>
                <a:ea typeface="+mn-ea"/>
                <a:cs typeface="+mn-cs"/>
              </a:rPr>
              <a:t>Final energy consumption refers to all fuel and energy delivered to users for their energy use</a:t>
            </a:r>
            <a:r>
              <a:rPr lang="en-US" u="none" strike="noStrike" cap="none" dirty="0">
                <a:effectLst/>
                <a:latin typeface="Open Sans"/>
                <a:sym typeface="Arial"/>
              </a:rPr>
              <a:t>.</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excludes</a:t>
            </a:r>
            <a:r>
              <a:rPr lang="en-US" u="none" strike="noStrike" cap="none" dirty="0">
                <a:effectLst/>
                <a:latin typeface="Open Sans"/>
                <a:sym typeface="Arial"/>
              </a:rPr>
              <a:t> the losses in transporting energy from the supplier to the end user and non-energy use.</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excludes energy used by the energy sector, including for deliveries, and transformation. It also excludes fuel transformed in the electrical power stations of industrial auto-producers and coke transformed into blast-furnace gas where this is not part of overall industrial consumption but of the transformation sector</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dirty="0">
              <a:latin typeface="Open Sans"/>
            </a:endParaRPr>
          </a:p>
          <a:p>
            <a:endParaRPr lang="en-US" sz="1100" u="none" strike="noStrike" cap="none" dirty="0">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Useful Energy Demand is the form of energy that is being used after final conversion to the consumer for their respective use. </a:t>
            </a:r>
            <a:r>
              <a:rPr lang="en-US" u="none" strike="noStrike" cap="none" dirty="0">
                <a:effectLst/>
                <a:latin typeface="Open Sans"/>
                <a:sym typeface="Arial"/>
              </a:rPr>
              <a:t>In final conversion, electricity becomes</a:t>
            </a:r>
            <a:r>
              <a:rPr lang="en-US" dirty="0">
                <a:latin typeface="Open Sans"/>
                <a:sym typeface="Arial"/>
              </a:rPr>
              <a:t>,</a:t>
            </a:r>
            <a:r>
              <a:rPr lang="en-US" u="none" strike="noStrike" cap="none" dirty="0">
                <a:effectLst/>
                <a:latin typeface="Open Sans"/>
                <a:sym typeface="Arial"/>
              </a:rPr>
              <a:t> for instance light, mechanical energy</a:t>
            </a:r>
            <a:r>
              <a:rPr lang="en-US" dirty="0">
                <a:latin typeface="Open Sans"/>
                <a:sym typeface="Arial"/>
              </a:rPr>
              <a:t>,</a:t>
            </a:r>
            <a:r>
              <a:rPr lang="en-US" u="none" strike="noStrike" cap="none" dirty="0">
                <a:effectLst/>
                <a:latin typeface="Open Sans"/>
                <a:sym typeface="Arial"/>
              </a:rPr>
              <a:t> or heat.</a:t>
            </a:r>
            <a:endParaRPr lang="en-US" dirty="0">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dirty="0">
                <a:effectLst/>
                <a:latin typeface="Open Sans"/>
                <a:sym typeface="Arial"/>
              </a:rPr>
              <a:t>This is an example of the relation between final energy consumption </a:t>
            </a:r>
            <a:r>
              <a:rPr lang="en-US" dirty="0">
                <a:latin typeface="Open Sans"/>
                <a:sym typeface="Arial"/>
              </a:rPr>
              <a:t>(or F.E.C.) </a:t>
            </a:r>
            <a:r>
              <a:rPr lang="en-US" u="none" strike="noStrike" cap="none" dirty="0">
                <a:effectLst/>
                <a:latin typeface="Open Sans"/>
                <a:sym typeface="Arial"/>
              </a:rPr>
              <a:t>and useful energy demand</a:t>
            </a:r>
            <a:r>
              <a:rPr lang="en-US" dirty="0">
                <a:latin typeface="Open Sans"/>
                <a:sym typeface="Arial"/>
              </a:rPr>
              <a:t> (or U.E.D.),</a:t>
            </a:r>
            <a:r>
              <a:rPr lang="en-US" u="none" strike="noStrike" cap="none" dirty="0">
                <a:effectLst/>
                <a:latin typeface="Open Sans"/>
                <a:sym typeface="Arial"/>
              </a:rPr>
              <a:t> the final energy is used as</a:t>
            </a:r>
            <a:r>
              <a:rPr lang="en-US" dirty="0">
                <a:latin typeface="Open Sans"/>
                <a:sym typeface="Arial"/>
              </a:rPr>
              <a:t> the</a:t>
            </a:r>
            <a:r>
              <a:rPr lang="en-US" u="none" strike="noStrike" cap="none" dirty="0">
                <a:effectLst/>
                <a:latin typeface="Open Sans"/>
                <a:sym typeface="Arial"/>
              </a:rPr>
              <a:t> input for the machine, whose thermodynamic efficiency expressed in percentage will determine the useful energy.</a:t>
            </a:r>
            <a:r>
              <a:rPr lang="en-US" dirty="0">
                <a:latin typeface="Open Sans"/>
                <a:sym typeface="Arial"/>
              </a:rPr>
              <a:t> This relationship is calculable by the formula given on the slide, useful energy demand equals efficiency multiplied by final energy consumption.</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dirty="0">
                <a:solidFill>
                  <a:schemeClr val="tx1"/>
                </a:solidFill>
                <a:effectLst/>
                <a:latin typeface="Open Sans" panose="020B0606030504020204" pitchFamily="34" charset="0"/>
                <a:ea typeface="+mn-ea"/>
                <a:cs typeface="+mn-cs"/>
              </a:rPr>
              <a:t>The same energy service can be obtained using different energy amounts, if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a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primary energy needed.</a:t>
            </a: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32228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31/10/2024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72330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10/31/2024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10/31/2024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10/31/2024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10/31/2024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240.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notesSlide" Target="../notesSlides/notesSlide11.xm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jpe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4.emf"/><Relationship Id="rId5" Type="http://schemas.openxmlformats.org/officeDocument/2006/relationships/package" Target="../embeddings/Microsoft_Excel_Worksheet.xlsx"/><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5.png"/><Relationship Id="rId5" Type="http://schemas.openxmlformats.org/officeDocument/2006/relationships/hyperlink" Target="http://www.clker.com/clipart-factory.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3</a:t>
            </a:r>
            <a:r>
              <a:rPr lang="en-ZA" altLang="en-US" sz="4400" b="1">
                <a:latin typeface="Open Sans ExtraBold"/>
                <a:ea typeface="Open Sans ExtraBold"/>
                <a:cs typeface="Open Sans ExtraBold"/>
              </a:rPr>
              <a:t> </a:t>
            </a:r>
            <a:br>
              <a:rPr lang="en-ZA" altLang="en-US" sz="4400" b="1">
                <a:latin typeface="Open Sans ExtraBold"/>
                <a:ea typeface="Open Sans ExtraBold"/>
                <a:cs typeface="Open Sans ExtraBold"/>
              </a:rPr>
            </a:br>
            <a:r>
              <a:rPr lang="en-GB" altLang="en-US" sz="4400" b="1">
                <a:latin typeface="Open Sans ExtraBold"/>
              </a:rPr>
              <a:t>THE ENERGY CHAIN</a:t>
            </a:r>
            <a:endParaRPr lang="en-US" altLang="en-US" sz="4400" b="1">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F9F9A566-0694-A145-A93B-68FFD7E7F892}"/>
              </a:ext>
            </a:extLst>
          </p:cNvPr>
          <p:cNvSpPr txBox="1"/>
          <p:nvPr/>
        </p:nvSpPr>
        <p:spPr>
          <a:xfrm>
            <a:off x="627416" y="4611510"/>
            <a:ext cx="176903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7220A26-8C12-4342-97B4-16BA15A89ACB}"/>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mp3" descr="Track7_Lecture3_Slide1.mp3">
            <a:hlinkClick r:id="" action="ppaction://media"/>
            <a:extLst>
              <a:ext uri="{FF2B5EF4-FFF2-40B4-BE49-F238E27FC236}">
                <a16:creationId xmlns:a16="http://schemas.microsoft.com/office/drawing/2014/main" id="{6876A96E-6055-6949-B039-A049364DC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843672" y="1507733"/>
            <a:ext cx="10251600" cy="1151565"/>
          </a:xfrm>
        </p:spPr>
        <p:txBody>
          <a:bodyPr>
            <a:normAutofit fontScale="25000" lnSpcReduction="20000"/>
          </a:bodyPr>
          <a:lstStyle/>
          <a:p>
            <a:pPr marL="101598" lvl="1" indent="0" eaLnBrk="1" fontAlgn="auto" hangingPunct="1">
              <a:lnSpc>
                <a:spcPct val="110000"/>
              </a:lnSpc>
              <a:spcBef>
                <a:spcPts val="1000"/>
              </a:spcBef>
              <a:buClr>
                <a:srgbClr val="333333"/>
              </a:buClr>
              <a:buSzPts val="1300"/>
              <a:buNone/>
              <a:defRPr/>
            </a:pPr>
            <a:r>
              <a:rPr lang="en-GB" sz="8000" dirty="0"/>
              <a:t>The Energy Intensity (EI) is the amount of energy needed to </a:t>
            </a:r>
            <a:br>
              <a:rPr lang="en-GB" sz="8000" dirty="0"/>
            </a:br>
            <a:r>
              <a:rPr lang="en-GB" sz="8000" dirty="0"/>
              <a:t>produce a certain service</a:t>
            </a:r>
          </a:p>
          <a:p>
            <a:pPr marL="609585" lvl="1" indent="-507987" eaLnBrk="1" fontAlgn="auto" hangingPunct="1">
              <a:lnSpc>
                <a:spcPct val="110000"/>
              </a:lnSpc>
              <a:spcBef>
                <a:spcPts val="1000"/>
              </a:spcBef>
              <a:buClr>
                <a:srgbClr val="333333"/>
              </a:buClr>
              <a:buSzPts val="1300"/>
              <a:buFont typeface="Arial"/>
              <a:buChar char="•"/>
              <a:defRPr/>
            </a:pPr>
            <a:r>
              <a:rPr lang="en-GB" sz="8000" dirty="0"/>
              <a:t>Used to link the final steps of the energy chain</a:t>
            </a:r>
          </a:p>
          <a:p>
            <a:endParaRPr lang="en-GB" dirty="0"/>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972602" y="2814566"/>
            <a:ext cx="2140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682613" y="2814566"/>
            <a:ext cx="210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3113223"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5279432"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3113223" y="444080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572495" y="2937676"/>
            <a:ext cx="169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Process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8112984" y="2829441"/>
                <a:ext cx="1147815" cy="555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rPr>
                        <m:t>𝐸𝐼</m:t>
                      </m:r>
                      <m:r>
                        <a:rPr lang="en-US" sz="1600" i="1" smtClean="0">
                          <a:solidFill>
                            <a:schemeClr val="tx1"/>
                          </a:solidFill>
                          <a:latin typeface="Cambria Math"/>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𝐹𝐸𝐶</m:t>
                          </m:r>
                        </m:num>
                        <m:den>
                          <m:r>
                            <a:rPr lang="en-US" sz="1600" i="1">
                              <a:solidFill>
                                <a:schemeClr val="tx1"/>
                              </a:solidFill>
                              <a:latin typeface="Cambria Math"/>
                            </a:rPr>
                            <m:t>𝑃𝑆𝑃</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8112984" y="2829441"/>
                <a:ext cx="1147815" cy="555024"/>
              </a:xfrm>
              <a:prstGeom prst="rect">
                <a:avLst/>
              </a:prstGeom>
              <a:blipFill>
                <a:blip r:embed="rId5"/>
                <a:stretch>
                  <a:fillRect/>
                </a:stretch>
              </a:blipFill>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5279432" y="4440804"/>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989500" y="4235620"/>
            <a:ext cx="1396536"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8112984" y="4106438"/>
                <a:ext cx="2987613"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a:solidFill>
                            <a:schemeClr val="tx1"/>
                          </a:solidFill>
                          <a:latin typeface="Cambria Math" panose="02040503050406030204" pitchFamily="18" charset="0"/>
                          <a:cs typeface="Calibri" panose="020F0502020204030204" pitchFamily="34" charset="0"/>
                        </a:rPr>
                        <m:t>=</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100 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25 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𝑠𝑡𝑒𝑒𝑙</m:t>
                          </m:r>
                        </m:den>
                      </m:f>
                      <m:r>
                        <a:rPr lang="en-US" sz="1600" b="0" i="1">
                          <a:solidFill>
                            <a:schemeClr val="tx1"/>
                          </a:solidFill>
                          <a:latin typeface="Cambria Math"/>
                        </a:rPr>
                        <m:t>=4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𝑠𝑡𝑒𝑒𝑙</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8112984" y="4106438"/>
                <a:ext cx="2987613" cy="559897"/>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275946" y="4235620"/>
            <a:ext cx="1447832"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214116" y="5538568"/>
            <a:ext cx="1670650" cy="338554"/>
          </a:xfrm>
          <a:prstGeom prst="rect">
            <a:avLst/>
          </a:prstGeom>
        </p:spPr>
        <p:txBody>
          <a:bodyPr wrap="none">
            <a:spAutoFit/>
          </a:bodyPr>
          <a:lstStyle/>
          <a:p>
            <a:pPr algn="ctr"/>
            <a:r>
              <a:rPr lang="en-US" sz="160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3113223" y="5743752"/>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767127" y="5394937"/>
            <a:ext cx="1939172" cy="584775"/>
          </a:xfrm>
          <a:prstGeom prst="rect">
            <a:avLst/>
          </a:prstGeom>
        </p:spPr>
        <p:txBody>
          <a:bodyPr wrap="square">
            <a:spAutoFit/>
          </a:bodyPr>
          <a:lstStyle/>
          <a:p>
            <a:pPr algn="ctr"/>
            <a:r>
              <a:rPr lang="en-US" sz="160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5279432" y="5722715"/>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8112984" y="5405887"/>
                <a:ext cx="2531398"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smtClean="0">
                          <a:solidFill>
                            <a:schemeClr val="tx1"/>
                          </a:solidFill>
                          <a:latin typeface="Cambria Math" panose="02040503050406030204" pitchFamily="18" charset="0"/>
                          <a:cs typeface="Calibri" panose="020F0502020204030204" pitchFamily="34" charset="0"/>
                        </a:rPr>
                        <m:t>=0.05 </m:t>
                      </m:r>
                      <m:f>
                        <m:fPr>
                          <m:ctrlPr>
                            <a:rPr lang="en-US"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𝑙𝑖𝑡𝑒𝑟𝑠</m:t>
                          </m:r>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𝑔𝑎𝑠𝑜𝑙𝑖𝑛𝑒</m:t>
                          </m:r>
                        </m:num>
                        <m:den>
                          <m:r>
                            <a:rPr lang="en-GB" sz="1600" i="1">
                              <a:solidFill>
                                <a:schemeClr val="tx1"/>
                              </a:solidFill>
                              <a:latin typeface="Cambria Math" panose="02040503050406030204" pitchFamily="18" charset="0"/>
                            </a:rPr>
                            <m:t>𝑣𝑒h𝑖𝑐𝑙𝑒</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𝑘𝑚</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8112984" y="5405887"/>
                <a:ext cx="2531398" cy="559897"/>
              </a:xfrm>
              <a:prstGeom prst="rect">
                <a:avLst/>
              </a:prstGeom>
              <a:blipFill>
                <a:blip r:embed="rId7"/>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603272" y="3884885"/>
            <a:ext cx="1666722" cy="1111148"/>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600918" y="5120150"/>
            <a:ext cx="1684921" cy="1228564"/>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5" name="Oval 24">
            <a:extLst>
              <a:ext uri="{FF2B5EF4-FFF2-40B4-BE49-F238E27FC236}">
                <a16:creationId xmlns:a16="http://schemas.microsoft.com/office/drawing/2014/main" id="{8592F6C5-3782-E245-86EA-906A3ABF9261}"/>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3_Slide10.mp3" descr="Track7_Lecture3_Slide10.mp3">
            <a:hlinkClick r:id="" action="ppaction://media"/>
            <a:extLst>
              <a:ext uri="{FF2B5EF4-FFF2-40B4-BE49-F238E27FC236}">
                <a16:creationId xmlns:a16="http://schemas.microsoft.com/office/drawing/2014/main" id="{C442620F-27E7-FF4B-8DC3-13229765C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8822" y="742104"/>
            <a:ext cx="812800" cy="812800"/>
          </a:xfrm>
          <a:prstGeom prst="rect">
            <a:avLst/>
          </a:prstGeom>
        </p:spPr>
      </p:pic>
    </p:spTree>
    <p:extLst>
      <p:ext uri="{BB962C8B-B14F-4D97-AF65-F5344CB8AC3E}">
        <p14:creationId xmlns:p14="http://schemas.microsoft.com/office/powerpoint/2010/main" val="6887596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a:xfrm>
            <a:off x="692922" y="1533371"/>
            <a:ext cx="10066233" cy="807378"/>
          </a:xfrm>
        </p:spPr>
        <p:txBody>
          <a:bodyPr/>
          <a:lstStyle/>
          <a:p>
            <a:r>
              <a:rPr lang="en-GB" dirty="0"/>
              <a:t>Energy Demand Analysis </a:t>
            </a:r>
            <a:r>
              <a:rPr lang="en-GB" dirty="0">
                <a:solidFill>
                  <a:srgbClr val="C00000"/>
                </a:solidFill>
              </a:rPr>
              <a:t>focuses on the last three items of the energy chain.</a:t>
            </a:r>
          </a:p>
          <a:p>
            <a:endParaRPr lang="en-GB" dirty="0"/>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5"/>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6"/>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7"/>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8"/>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9"/>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10"/>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t>Lecture 3.2 – The energy chain</a:t>
            </a:r>
            <a:endParaRPr dirty="0"/>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8B39237F-A702-4746-8110-88952A4A5C95}"/>
              </a:ext>
            </a:extLst>
          </p:cNvPr>
          <p:cNvSpPr/>
          <p:nvPr/>
        </p:nvSpPr>
        <p:spPr>
          <a:xfrm>
            <a:off x="9053988" y="5154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1.mp3" descr="Track7_Lecture3_Slide11.mp3">
            <a:hlinkClick r:id="" action="ppaction://media"/>
            <a:extLst>
              <a:ext uri="{FF2B5EF4-FFF2-40B4-BE49-F238E27FC236}">
                <a16:creationId xmlns:a16="http://schemas.microsoft.com/office/drawing/2014/main" id="{0A4BA09E-C5F4-5D47-8565-3F81F0440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25353" y="586861"/>
            <a:ext cx="812800" cy="812800"/>
          </a:xfrm>
          <a:prstGeom prst="rect">
            <a:avLst/>
          </a:prstGeom>
        </p:spPr>
      </p:pic>
    </p:spTree>
    <p:extLst>
      <p:ext uri="{BB962C8B-B14F-4D97-AF65-F5344CB8AC3E}">
        <p14:creationId xmlns:p14="http://schemas.microsoft.com/office/powerpoint/2010/main" val="4073155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35939" y="1388089"/>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dirty="0"/>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dirty="0"/>
              <a:t>May be represented in:</a:t>
            </a:r>
          </a:p>
          <a:p>
            <a:pPr marL="608965" indent="-507365" eaLnBrk="1" fontAlgn="auto" hangingPunct="1">
              <a:spcBef>
                <a:spcPts val="1000"/>
              </a:spcBef>
              <a:buClr>
                <a:srgbClr val="333333"/>
              </a:buClr>
              <a:buFont typeface="Arial"/>
              <a:buChar char="•"/>
              <a:defRPr/>
            </a:pPr>
            <a:r>
              <a:rPr lang="en-GB" dirty="0"/>
              <a:t>Flow diagram </a:t>
            </a:r>
          </a:p>
          <a:p>
            <a:pPr marL="608965" indent="-507365" eaLnBrk="1" fontAlgn="auto" hangingPunct="1">
              <a:spcBef>
                <a:spcPts val="1000"/>
              </a:spcBef>
              <a:buClr>
                <a:srgbClr val="333333"/>
              </a:buClr>
              <a:buFont typeface="Arial"/>
              <a:buChar char="•"/>
              <a:defRPr/>
            </a:pPr>
            <a:r>
              <a:rPr lang="en-GB" dirty="0"/>
              <a:t>Matrix form (tables)</a:t>
            </a:r>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i="1" dirty="0"/>
              <a:t>More on this in lecture 3.4</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94310"/>
            <a:endParaRPr lang="en-GB" dirty="0"/>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Oval 10">
            <a:extLst>
              <a:ext uri="{FF2B5EF4-FFF2-40B4-BE49-F238E27FC236}">
                <a16:creationId xmlns:a16="http://schemas.microsoft.com/office/drawing/2014/main" id="{CDDD72D0-21E3-A349-90AE-B6F62E987487}"/>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2.mp3" descr="Track7_Lecture3_Slide12.mp3">
            <a:hlinkClick r:id="" action="ppaction://media"/>
            <a:extLst>
              <a:ext uri="{FF2B5EF4-FFF2-40B4-BE49-F238E27FC236}">
                <a16:creationId xmlns:a16="http://schemas.microsoft.com/office/drawing/2014/main" id="{F89DDB5D-4E67-A64E-977A-60EA0CE90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28911535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714107" y="1469378"/>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i="1">
                            <a:latin typeface="Cambria Math" panose="02040503050406030204" pitchFamily="18" charset="0"/>
                          </a:rPr>
                        </m:ctrlPr>
                      </m:sSubPr>
                      <m:e>
                        <m:r>
                          <m:rPr>
                            <m:sty m:val="p"/>
                          </m:rPr>
                          <a:rPr lang="en-GB" sz="2600">
                            <a:latin typeface="Cambria Math" panose="02040503050406030204" pitchFamily="18" charset="0"/>
                          </a:rPr>
                          <m:t>EC</m:t>
                        </m:r>
                      </m:e>
                      <m:sub>
                        <m:r>
                          <a:rPr lang="en-GB" sz="2600">
                            <a:latin typeface="Cambria Math" panose="02040503050406030204" pitchFamily="18" charset="0"/>
                          </a:rPr>
                          <m:t>𝑐𝑜𝑎𝑙</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714107" y="1469378"/>
                <a:ext cx="6256965" cy="4763734"/>
              </a:xfrm>
              <a:blipFill>
                <a:blip r:embed="rId5"/>
                <a:stretch>
                  <a:fillRect l="-202" r="-1417"/>
                </a:stretch>
              </a:blipFill>
            </p:spPr>
            <p:txBody>
              <a:bodyPr/>
              <a:lstStyle/>
              <a:p>
                <a:r>
                  <a:rPr lang="en-US">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293557" y="1663975"/>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746727" y="4089985"/>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373799" y="1690308"/>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6"/>
          <a:stretch>
            <a:fillRect/>
          </a:stretch>
        </p:blipFill>
        <p:spPr>
          <a:xfrm>
            <a:off x="7202283" y="2141160"/>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7"/>
          <a:stretch>
            <a:fillRect/>
          </a:stretch>
        </p:blipFill>
        <p:spPr>
          <a:xfrm>
            <a:off x="7689541" y="4548798"/>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8"/>
          <a:srcRect l="1132" r="9019"/>
          <a:stretch/>
        </p:blipFill>
        <p:spPr>
          <a:xfrm>
            <a:off x="9424744" y="4725730"/>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9"/>
          <a:srcRect t="21997" r="14075" b="16316"/>
          <a:stretch/>
        </p:blipFill>
        <p:spPr>
          <a:xfrm>
            <a:off x="9424743" y="2119054"/>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010247" y="4089985"/>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836772" y="223472"/>
            <a:ext cx="81277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15" name="Oval 14">
            <a:extLst>
              <a:ext uri="{FF2B5EF4-FFF2-40B4-BE49-F238E27FC236}">
                <a16:creationId xmlns:a16="http://schemas.microsoft.com/office/drawing/2014/main" id="{7B43B625-A891-CD40-97BA-A8EFCAAFF739}"/>
              </a:ext>
            </a:extLst>
          </p:cNvPr>
          <p:cNvSpPr/>
          <p:nvPr/>
        </p:nvSpPr>
        <p:spPr>
          <a:xfrm>
            <a:off x="8742802" y="6154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3.mp3" descr="Track7_Lecture3_Slide13.mp3">
            <a:hlinkClick r:id="" action="ppaction://media"/>
            <a:extLst>
              <a:ext uri="{FF2B5EF4-FFF2-40B4-BE49-F238E27FC236}">
                <a16:creationId xmlns:a16="http://schemas.microsoft.com/office/drawing/2014/main" id="{6310D606-2EB9-D944-8106-1746BA246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14167" y="686783"/>
            <a:ext cx="812800" cy="812800"/>
          </a:xfrm>
          <a:prstGeom prst="rect">
            <a:avLst/>
          </a:prstGeom>
        </p:spPr>
      </p:pic>
    </p:spTree>
    <p:extLst>
      <p:ext uri="{BB962C8B-B14F-4D97-AF65-F5344CB8AC3E}">
        <p14:creationId xmlns:p14="http://schemas.microsoft.com/office/powerpoint/2010/main" val="1635019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a:xfrm>
            <a:off x="929945" y="1533371"/>
            <a:ext cx="10657088" cy="618246"/>
          </a:xfrm>
        </p:spPr>
        <p:txBody>
          <a:bodyPr/>
          <a:lstStyle/>
          <a:p>
            <a:pPr marL="101598" eaLnBrk="1" fontAlgn="auto" hangingPunct="1">
              <a:spcBef>
                <a:spcPts val="1000"/>
              </a:spcBef>
              <a:buClr>
                <a:srgbClr val="333333"/>
              </a:buClr>
              <a:defRPr/>
            </a:pPr>
            <a:r>
              <a:rPr lang="en-US" dirty="0"/>
              <a:t>Energy data can be represented in several forms, in different physical and energy units</a:t>
            </a:r>
            <a:endParaRPr lang="en-GB" dirty="0"/>
          </a:p>
          <a:p>
            <a:endParaRPr lang="en-GB" dirty="0"/>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extLst>
              <p:ext uri="{D42A27DB-BD31-4B8C-83A1-F6EECF244321}">
                <p14:modId xmlns:p14="http://schemas.microsoft.com/office/powerpoint/2010/main" val="4003323293"/>
              </p:ext>
            </p:extLst>
          </p:nvPr>
        </p:nvGraphicFramePr>
        <p:xfrm>
          <a:off x="1833530" y="2590444"/>
          <a:ext cx="8190839" cy="3435041"/>
        </p:xfrm>
        <a:graphic>
          <a:graphicData uri="http://schemas.openxmlformats.org/presentationml/2006/ole">
            <mc:AlternateContent xmlns:mc="http://schemas.openxmlformats.org/markup-compatibility/2006">
              <mc:Choice xmlns:v="urn:schemas-microsoft-com:vml" Requires="v">
                <p:oleObj name="Worksheet" r:id="rId5" imgW="10261600" imgH="4305300" progId="Excel.Sheet.12">
                  <p:embed/>
                </p:oleObj>
              </mc:Choice>
              <mc:Fallback>
                <p:oleObj name="Worksheet" r:id="rId5"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6"/>
                      <a:stretch>
                        <a:fillRect/>
                      </a:stretch>
                    </p:blipFill>
                    <p:spPr>
                      <a:xfrm>
                        <a:off x="1833530" y="2590444"/>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299105" y="2199196"/>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25855" y="3121351"/>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33529" y="3121351"/>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35932" y="2600517"/>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22412" y="2467564"/>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05499" y="2211949"/>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8" name="Oval 17">
            <a:extLst>
              <a:ext uri="{FF2B5EF4-FFF2-40B4-BE49-F238E27FC236}">
                <a16:creationId xmlns:a16="http://schemas.microsoft.com/office/drawing/2014/main" id="{D686CA11-BFBD-204E-B8C1-8F6C1CCBC855}"/>
              </a:ext>
            </a:extLst>
          </p:cNvPr>
          <p:cNvSpPr/>
          <p:nvPr/>
        </p:nvSpPr>
        <p:spPr>
          <a:xfrm>
            <a:off x="8856874" y="6411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4.mp3" descr="Track7_Lecture3_Slide14.mp3">
            <a:hlinkClick r:id="" action="ppaction://media"/>
            <a:extLst>
              <a:ext uri="{FF2B5EF4-FFF2-40B4-BE49-F238E27FC236}">
                <a16:creationId xmlns:a16="http://schemas.microsoft.com/office/drawing/2014/main" id="{36F8162A-F6F5-EE43-A6C2-4FC3FD5F23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28239" y="713910"/>
            <a:ext cx="812800" cy="812800"/>
          </a:xfrm>
          <a:prstGeom prst="rect">
            <a:avLst/>
          </a:prstGeom>
        </p:spPr>
      </p:pic>
    </p:spTree>
    <p:extLst>
      <p:ext uri="{BB962C8B-B14F-4D97-AF65-F5344CB8AC3E}">
        <p14:creationId xmlns:p14="http://schemas.microsoft.com/office/powerpoint/2010/main" val="2055742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pPr lvl="0">
                            <a:buNone/>
                          </a:pPr>
                          <a14:m>
                            <m:oMathPara xmlns:m="http://schemas.openxmlformats.org/officeDocument/2006/math">
                              <m:oMathParaPr>
                                <m:jc m:val="centerGroup"/>
                              </m:oMathParaPr>
                              <m:oMath xmlns:m="http://schemas.openxmlformats.org/officeDocument/2006/math">
                                <m:r>
                                  <m:rPr>
                                    <m:sty m:val="p"/>
                                  </m:rPr>
                                  <a:rPr lang="en-GB" sz="1800" b="0" i="0" dirty="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A</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num>
                                  <m:den>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num>
                                  <m:den>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t="-63077" r="-20000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85780" t="-63077" r="-7156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60171" t="-63077" r="-214" b="-210769"/>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77372" r="-20000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85780" t="-77372" r="-7156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60171" t="-77372" r="-214"/>
                          </a:stretch>
                        </a:blipFill>
                      </a:tcPr>
                    </a:tc>
                    <a:extLst>
                      <a:ext uri="{0D108BD9-81ED-4DB2-BD59-A6C34878D82A}">
                        <a16:rowId xmlns:a16="http://schemas.microsoft.com/office/drawing/2014/main" val="526387627"/>
                      </a:ext>
                    </a:extLst>
                  </a:tr>
                </a:tbl>
              </a:graphicData>
            </a:graphic>
          </p:graphicFrame>
        </mc:Fallback>
      </mc:AlternateContent>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938689" y="1533525"/>
            <a:ext cx="10252075" cy="566105"/>
          </a:xfrm>
        </p:spPr>
        <p:txBody>
          <a:bodyPr>
            <a:normAutofit lnSpcReduction="10000"/>
          </a:bodyPr>
          <a:lstStyle/>
          <a:p>
            <a:pPr marL="101598" eaLnBrk="1" fontAlgn="auto" hangingPunct="1">
              <a:spcBef>
                <a:spcPts val="1000"/>
              </a:spcBef>
              <a:buClr>
                <a:srgbClr val="333333"/>
              </a:buClr>
              <a:defRPr/>
            </a:pPr>
            <a:r>
              <a:rPr lang="en-GB" dirty="0"/>
              <a:t>Energy intensity (EI) 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AE833B02-ECAB-274B-B1C4-DE476597C70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5.mp3" descr="Track7_Lecture3_Slide15.mp3">
            <a:hlinkClick r:id="" action="ppaction://media"/>
            <a:extLst>
              <a:ext uri="{FF2B5EF4-FFF2-40B4-BE49-F238E27FC236}">
                <a16:creationId xmlns:a16="http://schemas.microsoft.com/office/drawing/2014/main" id="{92A89191-96CF-0F4D-B383-DBE7FBE5E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137469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929945" y="1507733"/>
            <a:ext cx="10251600" cy="812800"/>
          </a:xfrm>
        </p:spPr>
        <p:txBody>
          <a:bodyPr>
            <a:normAutofit/>
          </a:bodyPr>
          <a:lstStyle/>
          <a:p>
            <a:pPr marL="101598" eaLnBrk="1" fontAlgn="auto" hangingPunct="1">
              <a:spcBef>
                <a:spcPts val="1000"/>
              </a:spcBef>
              <a:buClr>
                <a:srgbClr val="333333"/>
              </a:buClr>
              <a:defRPr/>
            </a:pPr>
            <a:r>
              <a:rPr lang="en-GB" dirty="0"/>
              <a:t>Energy intensity (EI) 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020" r="-66623"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020"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97059" r="-66623"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9705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95146" r="-66623"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95146"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310204" r="-66623"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31020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410204" r="-66623"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41020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62155" t="-490196" r="-66623"/>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43874" t="-49019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E1F9EB1D-5984-884E-94D7-566B0FCB2D8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6.mp3" descr="Track7_Lecture3_Slide16.mp3">
            <a:hlinkClick r:id="" action="ppaction://media"/>
            <a:extLst>
              <a:ext uri="{FF2B5EF4-FFF2-40B4-BE49-F238E27FC236}">
                <a16:creationId xmlns:a16="http://schemas.microsoft.com/office/drawing/2014/main" id="{CE64A17E-FF23-5E4D-922C-8781308C8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3669672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887215" y="1490641"/>
                <a:ext cx="10188136" cy="4385669"/>
              </a:xfrm>
            </p:spPr>
            <p:txBody>
              <a:bodyPr>
                <a:noAutofit/>
              </a:bodyPr>
              <a:lstStyle/>
              <a:p>
                <a:pPr eaLnBrk="1" fontAlgn="auto" hangingPunct="1">
                  <a:lnSpc>
                    <a:spcPct val="100000"/>
                  </a:lnSpc>
                  <a:spcBef>
                    <a:spcPts val="600"/>
                  </a:spcBef>
                  <a:buClr>
                    <a:srgbClr val="333333"/>
                  </a:buClr>
                  <a:defRPr/>
                </a:pPr>
                <a:r>
                  <a:rPr lang="en-GB" dirty="0"/>
                  <a:t>Aggregate energy intensity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𝑬𝑵𝑬𝑹𝑮𝒀</m:t>
                        </m:r>
                        <m:r>
                          <a:rPr lang="en-US">
                            <a:latin typeface="Cambria Math" panose="02040503050406030204" pitchFamily="18" charset="0"/>
                          </a:rPr>
                          <m:t> </m:t>
                        </m:r>
                        <m:r>
                          <a:rPr lang="en-US">
                            <a:latin typeface="Cambria Math" panose="02040503050406030204" pitchFamily="18" charset="0"/>
                          </a:rPr>
                          <m:t>𝑼𝑺𝑬</m:t>
                        </m:r>
                        <m:r>
                          <a:rPr lang="en-US">
                            <a:latin typeface="Cambria Math" panose="02040503050406030204" pitchFamily="18" charset="0"/>
                          </a:rPr>
                          <m:t> </m:t>
                        </m:r>
                      </m:num>
                      <m:den>
                        <m:r>
                          <a:rPr lang="en-US">
                            <a:latin typeface="Cambria Math" panose="02040503050406030204" pitchFamily="18" charset="0"/>
                          </a:rPr>
                          <m:t>𝑮𝑫𝑷</m:t>
                        </m:r>
                        <m:r>
                          <a:rPr lang="en-US">
                            <a:latin typeface="Cambria Math" panose="02040503050406030204" pitchFamily="18" charset="0"/>
                          </a:rPr>
                          <m:t> </m:t>
                        </m:r>
                      </m:den>
                    </m:f>
                  </m:oMath>
                </a14:m>
                <a:endParaRPr lang="en-GB" dirty="0"/>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Disaggregated indicators are a better representation of energy efficiency developments.</a:t>
                </a:r>
              </a:p>
              <a:p>
                <a:pPr>
                  <a:lnSpc>
                    <a:spcPct val="100000"/>
                  </a:lnSpc>
                  <a:spcBef>
                    <a:spcPts val="600"/>
                  </a:spcBef>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887215" y="1490641"/>
                <a:ext cx="10188136" cy="4385669"/>
              </a:xfrm>
              <a:blipFill>
                <a:blip r:embed="rId5"/>
                <a:stretch>
                  <a:fillRect l="-125" b="-4335"/>
                </a:stretch>
              </a:blipFill>
            </p:spPr>
            <p:txBody>
              <a:bodyPr/>
              <a:lstStyle/>
              <a:p>
                <a:r>
                  <a:rPr lang="en-US">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990600" y="3365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5" name="Oval 4">
            <a:extLst>
              <a:ext uri="{FF2B5EF4-FFF2-40B4-BE49-F238E27FC236}">
                <a16:creationId xmlns:a16="http://schemas.microsoft.com/office/drawing/2014/main" id="{F54494A5-91D5-8D4E-ABDC-C5D06748E1DF}"/>
              </a:ext>
            </a:extLst>
          </p:cNvPr>
          <p:cNvSpPr/>
          <p:nvPr/>
        </p:nvSpPr>
        <p:spPr>
          <a:xfrm>
            <a:off x="8896630" y="7094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7.mp3" descr="Track7_Lecture3_Slide17.mp3">
            <a:hlinkClick r:id="" action="ppaction://media"/>
            <a:extLst>
              <a:ext uri="{FF2B5EF4-FFF2-40B4-BE49-F238E27FC236}">
                <a16:creationId xmlns:a16="http://schemas.microsoft.com/office/drawing/2014/main" id="{F03E9841-8B18-BA44-8F10-11FA536DB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780789"/>
            <a:ext cx="812800" cy="812800"/>
          </a:xfrm>
          <a:prstGeom prst="rect">
            <a:avLst/>
          </a:prstGeom>
        </p:spPr>
      </p:pic>
    </p:spTree>
    <p:extLst>
      <p:ext uri="{BB962C8B-B14F-4D97-AF65-F5344CB8AC3E}">
        <p14:creationId xmlns:p14="http://schemas.microsoft.com/office/powerpoint/2010/main" val="3474893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87215" y="1533371"/>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4" name="Oval 33">
            <a:extLst>
              <a:ext uri="{FF2B5EF4-FFF2-40B4-BE49-F238E27FC236}">
                <a16:creationId xmlns:a16="http://schemas.microsoft.com/office/drawing/2014/main" id="{06D49DBC-9FCD-684C-A502-46E9BF6351DA}"/>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8.mp3" descr="Track7_Lecture3_Slide18.mp3">
            <a:hlinkClick r:id="" action="ppaction://media"/>
            <a:extLst>
              <a:ext uri="{FF2B5EF4-FFF2-40B4-BE49-F238E27FC236}">
                <a16:creationId xmlns:a16="http://schemas.microsoft.com/office/drawing/2014/main" id="{903C3529-C375-DB4D-A05E-A0A795977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962948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5101" y="1533371"/>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5"/>
              <a:extLst>
                <a:ext uri="{FF2B5EF4-FFF2-40B4-BE49-F238E27FC236}">
                  <a16:creationId xmlns:a16="http://schemas.microsoft.com/office/drawing/2014/main" id="{2014B48D-FDD8-CB4E-9BAF-9C7D8C105D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5"/>
              <a:extLst>
                <a:ext uri="{FF2B5EF4-FFF2-40B4-BE49-F238E27FC236}">
                  <a16:creationId xmlns:a16="http://schemas.microsoft.com/office/drawing/2014/main" id="{D7DC70CB-B1EB-C94B-82BC-6068DF25A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5"/>
              <a:extLst>
                <a:ext uri="{FF2B5EF4-FFF2-40B4-BE49-F238E27FC236}">
                  <a16:creationId xmlns:a16="http://schemas.microsoft.com/office/drawing/2014/main" id="{59BA7BC3-7B33-9F41-9ADF-3E7CBE8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68" name="Oval 67">
            <a:extLst>
              <a:ext uri="{FF2B5EF4-FFF2-40B4-BE49-F238E27FC236}">
                <a16:creationId xmlns:a16="http://schemas.microsoft.com/office/drawing/2014/main" id="{F9A04A75-92DA-3A4D-B203-9282ED5E1CE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9.mp3" descr="Track7_Lecture3_Slide19.mp3">
            <a:hlinkClick r:id="" action="ppaction://media"/>
            <a:extLst>
              <a:ext uri="{FF2B5EF4-FFF2-40B4-BE49-F238E27FC236}">
                <a16:creationId xmlns:a16="http://schemas.microsoft.com/office/drawing/2014/main" id="{E82302E5-462C-AB45-A3ED-BE68C84DF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7995" y="823519"/>
            <a:ext cx="812800" cy="812800"/>
          </a:xfrm>
          <a:prstGeom prst="rect">
            <a:avLst/>
          </a:prstGeom>
        </p:spPr>
      </p:pic>
    </p:spTree>
    <p:extLst>
      <p:ext uri="{BB962C8B-B14F-4D97-AF65-F5344CB8AC3E}">
        <p14:creationId xmlns:p14="http://schemas.microsoft.com/office/powerpoint/2010/main" val="40767057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dirty="0">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3.2. The Energy chain</a:t>
              </a:r>
              <a:endParaRPr sz="2133">
                <a:latin typeface="Open Sans" panose="020B0606030504020204" pitchFamily="34" charset="0"/>
                <a:cs typeface="Open Sans" panose="020B0606030504020204" pitchFamily="34" charset="0"/>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310515"/>
            <a:ext cx="5019261"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3" name="Oval 12">
            <a:extLst>
              <a:ext uri="{FF2B5EF4-FFF2-40B4-BE49-F238E27FC236}">
                <a16:creationId xmlns:a16="http://schemas.microsoft.com/office/drawing/2014/main" id="{4320E74D-74C2-7544-9432-4D3B059C1141}"/>
              </a:ext>
            </a:extLst>
          </p:cNvPr>
          <p:cNvSpPr/>
          <p:nvPr/>
        </p:nvSpPr>
        <p:spPr>
          <a:xfrm>
            <a:off x="6096000" y="3929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mp3" descr="Track7_Lecture3_Slide2.mp3">
            <a:hlinkClick r:id="" action="ppaction://media"/>
            <a:extLst>
              <a:ext uri="{FF2B5EF4-FFF2-40B4-BE49-F238E27FC236}">
                <a16:creationId xmlns:a16="http://schemas.microsoft.com/office/drawing/2014/main" id="{075A58C8-AF42-1E45-8E91-54BB4ECC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267"/>
            <a:ext cx="812800" cy="812800"/>
          </a:xfrm>
          <a:prstGeom prst="rect">
            <a:avLst/>
          </a:prstGeom>
        </p:spPr>
      </p:pic>
    </p:spTree>
    <p:extLst>
      <p:ext uri="{BB962C8B-B14F-4D97-AF65-F5344CB8AC3E}">
        <p14:creationId xmlns:p14="http://schemas.microsoft.com/office/powerpoint/2010/main" val="3673139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19481B28-54ED-B146-A9EC-C0C056C4D4EE}"/>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0.mp3" descr="Track7_Lecture3_Slide20.mp3">
            <a:hlinkClick r:id="" action="ppaction://media"/>
            <a:extLst>
              <a:ext uri="{FF2B5EF4-FFF2-40B4-BE49-F238E27FC236}">
                <a16:creationId xmlns:a16="http://schemas.microsoft.com/office/drawing/2014/main" id="{ADE43488-E519-FF46-868D-510A1535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894215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8" name="Oval 7">
            <a:extLst>
              <a:ext uri="{FF2B5EF4-FFF2-40B4-BE49-F238E27FC236}">
                <a16:creationId xmlns:a16="http://schemas.microsoft.com/office/drawing/2014/main" id="{1BC7022B-844A-304F-B9BA-F8226310A84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1.mp3" descr="Track7_Lecture3_Slide21.mp3">
            <a:hlinkClick r:id="" action="ppaction://media"/>
            <a:extLst>
              <a:ext uri="{FF2B5EF4-FFF2-40B4-BE49-F238E27FC236}">
                <a16:creationId xmlns:a16="http://schemas.microsoft.com/office/drawing/2014/main" id="{787C1595-5D7A-D54B-AD8A-033B4204B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569799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Oval 9">
            <a:extLst>
              <a:ext uri="{FF2B5EF4-FFF2-40B4-BE49-F238E27FC236}">
                <a16:creationId xmlns:a16="http://schemas.microsoft.com/office/drawing/2014/main" id="{ECC32767-93F7-1944-93DB-D702A8492A6B}"/>
              </a:ext>
            </a:extLst>
          </p:cNvPr>
          <p:cNvSpPr/>
          <p:nvPr/>
        </p:nvSpPr>
        <p:spPr>
          <a:xfrm>
            <a:off x="8896630" y="6593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2.mp3" descr="Track7_Lecture3_Slide22.mp3">
            <a:hlinkClick r:id="" action="ppaction://media"/>
            <a:extLst>
              <a:ext uri="{FF2B5EF4-FFF2-40B4-BE49-F238E27FC236}">
                <a16:creationId xmlns:a16="http://schemas.microsoft.com/office/drawing/2014/main" id="{5868DCD2-C098-774B-8E75-A79680842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730755"/>
            <a:ext cx="812800" cy="812800"/>
          </a:xfrm>
          <a:prstGeom prst="rect">
            <a:avLst/>
          </a:prstGeom>
        </p:spPr>
      </p:pic>
    </p:spTree>
    <p:extLst>
      <p:ext uri="{BB962C8B-B14F-4D97-AF65-F5344CB8AC3E}">
        <p14:creationId xmlns:p14="http://schemas.microsoft.com/office/powerpoint/2010/main" val="6549611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172850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207808"/>
            <a:ext cx="7033181"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5"/>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6"/>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14388243-D84D-3E49-8D50-459245EB5C01}"/>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3.mp3" descr="Track7_Lecture3_Slide3.mp3">
            <a:hlinkClick r:id="" action="ppaction://media"/>
            <a:extLst>
              <a:ext uri="{FF2B5EF4-FFF2-40B4-BE49-F238E27FC236}">
                <a16:creationId xmlns:a16="http://schemas.microsoft.com/office/drawing/2014/main" id="{107E8CC7-4D8B-A84D-9E35-C38E19527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5256192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52286"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5"/>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6"/>
          <a:stretch>
            <a:fillRect/>
          </a:stretch>
        </p:blipFill>
        <p:spPr>
          <a:xfrm>
            <a:off x="1335090"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5257800"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BAFD00B0-E6C8-554A-9661-E553A7D4D047}"/>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4 mod.mp3" descr="Slide 4 mod.mp3">
            <a:hlinkClick r:id="" action="ppaction://media"/>
            <a:extLst>
              <a:ext uri="{FF2B5EF4-FFF2-40B4-BE49-F238E27FC236}">
                <a16:creationId xmlns:a16="http://schemas.microsoft.com/office/drawing/2014/main" id="{140B0CC2-3906-4345-BB65-F018D9D5C8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06971"/>
            <a:ext cx="812800" cy="812800"/>
          </a:xfrm>
          <a:prstGeom prst="rect">
            <a:avLst/>
          </a:prstGeom>
        </p:spPr>
      </p:pic>
    </p:spTree>
    <p:extLst>
      <p:ext uri="{BB962C8B-B14F-4D97-AF65-F5344CB8AC3E}">
        <p14:creationId xmlns:p14="http://schemas.microsoft.com/office/powerpoint/2010/main" val="3001391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86922" y="2056818"/>
            <a:ext cx="6457011" cy="3875600"/>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The quantity of energy delivered to end users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Gasoline purchased (litres)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a:t>
            </a:r>
            <a:r>
              <a:rPr lang="en-US" sz="2000" dirty="0">
                <a:latin typeface="Open Sans"/>
                <a:sym typeface="Arial"/>
              </a:rPr>
              <a:t>excludes</a:t>
            </a:r>
            <a:r>
              <a:rPr lang="en-GB" sz="2000" dirty="0">
                <a:latin typeface="Open Sans"/>
                <a:ea typeface="Open Sans" panose="020B0606030504020204" pitchFamily="34" charset="0"/>
                <a:cs typeface="Open Sans" panose="020B0606030504020204" pitchFamily="34" charset="0"/>
                <a:sym typeface="Calibri"/>
              </a:rPr>
              <a:t> the losses in transporting energy from the supplier to the end user and non-energy use</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5"/>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6702287"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2" name="Oval 11">
            <a:extLst>
              <a:ext uri="{FF2B5EF4-FFF2-40B4-BE49-F238E27FC236}">
                <a16:creationId xmlns:a16="http://schemas.microsoft.com/office/drawing/2014/main" id="{8BAA9155-4A70-9543-8224-F07DB8DC0EC6}"/>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4E0B13F-375F-B942-8180-14F500C68E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785415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844627" y="2379889"/>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a:latin typeface="Cambria Math" panose="02040503050406030204" pitchFamily="18" charset="0"/>
                        <a:sym typeface="Calibri"/>
                      </a:rPr>
                      <m:t>𝑈𝐸𝐷</m:t>
                    </m:r>
                    <m:r>
                      <a:rPr lang="en-GB" sz="2000">
                        <a:latin typeface="Cambria Math" panose="02040503050406030204" pitchFamily="18" charset="0"/>
                        <a:sym typeface="Calibri"/>
                      </a:rPr>
                      <m:t>=</m:t>
                    </m:r>
                    <m:r>
                      <a:rPr lang="en-GB" sz="2000">
                        <a:latin typeface="Cambria Math" panose="02040503050406030204" pitchFamily="18" charset="0"/>
                        <a:sym typeface="Calibri"/>
                      </a:rPr>
                      <m:t>𝜂</m:t>
                    </m:r>
                    <m:r>
                      <a:rPr lang="en-GB" sz="2000">
                        <a:latin typeface="Cambria Math" panose="02040503050406030204" pitchFamily="18" charset="0"/>
                        <a:sym typeface="Calibri"/>
                      </a:rPr>
                      <m:t>×</m:t>
                    </m:r>
                    <m:r>
                      <a:rPr lang="en-GB" sz="2000">
                        <a:latin typeface="Cambria Math" panose="02040503050406030204" pitchFamily="18" charset="0"/>
                        <a:sym typeface="Calibri"/>
                      </a:rPr>
                      <m:t>𝐹𝐸𝐶</m:t>
                    </m:r>
                  </m:oMath>
                </a14:m>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844627" y="2379889"/>
                <a:ext cx="5379563" cy="3444410"/>
              </a:xfrm>
              <a:prstGeom prst="rect">
                <a:avLst/>
              </a:prstGeom>
              <a:blipFill>
                <a:blip r:embed="rId5"/>
                <a:stretch>
                  <a:fillRect l="-706" t="-1838" b="-4412"/>
                </a:stretch>
              </a:blipFill>
              <a:ln>
                <a:noFill/>
              </a:ln>
            </p:spPr>
            <p:txBody>
              <a:bodyPr/>
              <a:lstStyle/>
              <a:p>
                <a:r>
                  <a:rPr lang="en-US">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6"/>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6529044"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9" name="Oval 18">
            <a:extLst>
              <a:ext uri="{FF2B5EF4-FFF2-40B4-BE49-F238E27FC236}">
                <a16:creationId xmlns:a16="http://schemas.microsoft.com/office/drawing/2014/main" id="{143A9031-E9E4-104F-9678-2F5E514DD86D}"/>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6.mp3" descr="Track7_Lecture3_Slide6.mp3">
            <a:hlinkClick r:id="" action="ppaction://media"/>
            <a:extLst>
              <a:ext uri="{FF2B5EF4-FFF2-40B4-BE49-F238E27FC236}">
                <a16:creationId xmlns:a16="http://schemas.microsoft.com/office/drawing/2014/main" id="{492F389B-FFEF-2148-B978-56A9DBD66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3708"/>
            <a:ext cx="812800" cy="812800"/>
          </a:xfrm>
          <a:prstGeom prst="rect">
            <a:avLst/>
          </a:prstGeom>
        </p:spPr>
      </p:pic>
    </p:spTree>
    <p:extLst>
      <p:ext uri="{BB962C8B-B14F-4D97-AF65-F5344CB8AC3E}">
        <p14:creationId xmlns:p14="http://schemas.microsoft.com/office/powerpoint/2010/main" val="13632551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10419" y="2378842"/>
            <a:ext cx="10130232" cy="3707662"/>
          </a:xfrm>
          <a:prstGeom prst="rect">
            <a:avLst/>
          </a:prstGeom>
          <a:noFill/>
          <a:ln>
            <a:noFill/>
          </a:ln>
        </p:spPr>
        <p:txBody>
          <a:bodyPr spcFirstLastPara="1" wrap="square" lIns="121900" tIns="60933" rIns="121900" bIns="60933" anchor="t" anchorCtr="0">
            <a:noAutofit/>
          </a:bodyPr>
          <a:lstStyle/>
          <a:p>
            <a:pPr marL="101598">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7523922"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30BFDC22-8CC8-E849-BA83-9B3B8C2CCF29}"/>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7.mp3" descr="Track7_Lecture3_Slide7.mp3">
            <a:hlinkClick r:id="" action="ppaction://media"/>
            <a:extLst>
              <a:ext uri="{FF2B5EF4-FFF2-40B4-BE49-F238E27FC236}">
                <a16:creationId xmlns:a16="http://schemas.microsoft.com/office/drawing/2014/main" id="{D3E5580C-D1AE-8D4F-AADF-5BA7B3A49C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69541" y="421174"/>
            <a:ext cx="812800" cy="812800"/>
          </a:xfrm>
          <a:prstGeom prst="rect">
            <a:avLst/>
          </a:prstGeom>
        </p:spPr>
      </p:pic>
    </p:spTree>
    <p:extLst>
      <p:ext uri="{BB962C8B-B14F-4D97-AF65-F5344CB8AC3E}">
        <p14:creationId xmlns:p14="http://schemas.microsoft.com/office/powerpoint/2010/main" val="459967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1325563"/>
          </a:xfrm>
        </p:spPr>
        <p:txBody>
          <a:bodyPr spcFirstLastPara="1" vert="horz" wrap="square" lIns="121900" tIns="121900" rIns="121900" bIns="121900" numCol="1" anchor="b" anchorCtr="0" compatLnSpc="1">
            <a:prstTxWarp prst="textNoShape">
              <a:avLst/>
            </a:prstTxWarp>
            <a:normAutofit/>
          </a:bodyPr>
          <a:lstStyle/>
          <a:p>
            <a:r>
              <a:rPr lang="en-GB"/>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705786" y="1533371"/>
            <a:ext cx="10251600" cy="4262298"/>
          </a:xfrm>
        </p:spPr>
        <p:txBody>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670090" y="2674697"/>
            <a:ext cx="159563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753995" y="2769296"/>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641201" y="5072016"/>
            <a:ext cx="1499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5264093" y="5072016"/>
            <a:ext cx="172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8079585" y="507201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10096702" y="5072016"/>
            <a:ext cx="1246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a:off x="6126433" y="4192487"/>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a:off x="8841585" y="4236376"/>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a:off x="10719836" y="427246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a:off x="3390955" y="4208015"/>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9005484" y="4406776"/>
            <a:ext cx="1593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738445" y="5367924"/>
            <a:ext cx="11898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a:cs typeface="Open Sans" panose="020B0606030504020204" pitchFamily="34" charset="0"/>
              </a:rPr>
              <a:t>Oil, Gas, Coal, Flowing water, Sun  </a:t>
            </a:r>
            <a:endParaRPr lang="en-US" sz="1400"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5468551" y="5367924"/>
            <a:ext cx="1328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Open Sans" panose="020B0606030504020204" pitchFamily="34" charset="0"/>
                <a:cs typeface="Open Sans" panose="020B0606030504020204" pitchFamily="34" charset="0"/>
              </a:rPr>
              <a:t>Diesel, Kerosene, Gas, Electricity  </a:t>
            </a:r>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8147948" y="5367924"/>
            <a:ext cx="13872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10096701" y="5367924"/>
            <a:ext cx="12462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a:latin typeface="Open Sans"/>
                <a:cs typeface="Open Sans" panose="020B0606030504020204" pitchFamily="34" charset="0"/>
              </a:rPr>
              <a:t>Heat, Light, Mechanical energy</a:t>
            </a:r>
            <a:endParaRPr lang="en-US"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423118" y="5072016"/>
            <a:ext cx="1816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a:off x="1116335" y="422372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059732" y="45195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664" y="3168569"/>
            <a:ext cx="1219200" cy="1219200"/>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2117" y="3174641"/>
            <a:ext cx="1219200" cy="1219200"/>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1195" y="3122227"/>
            <a:ext cx="1219200" cy="1219200"/>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7891" y="3276587"/>
            <a:ext cx="1219200" cy="1219200"/>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44" name="Oval 43">
            <a:extLst>
              <a:ext uri="{FF2B5EF4-FFF2-40B4-BE49-F238E27FC236}">
                <a16:creationId xmlns:a16="http://schemas.microsoft.com/office/drawing/2014/main" id="{2C57EA0F-D4D7-5749-9A85-034F5E16F0E3}"/>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8.mp3" descr="Track7_Lecture3_Slide8.mp3">
            <a:hlinkClick r:id="" action="ppaction://media"/>
            <a:extLst>
              <a:ext uri="{FF2B5EF4-FFF2-40B4-BE49-F238E27FC236}">
                <a16:creationId xmlns:a16="http://schemas.microsoft.com/office/drawing/2014/main" id="{B20B2780-287E-3A4B-8C15-7234FE47F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28822" y="740071"/>
            <a:ext cx="812800" cy="812800"/>
          </a:xfrm>
          <a:prstGeom prst="rect">
            <a:avLst/>
          </a:prstGeom>
        </p:spPr>
      </p:pic>
    </p:spTree>
    <p:extLst>
      <p:ext uri="{BB962C8B-B14F-4D97-AF65-F5344CB8AC3E}">
        <p14:creationId xmlns:p14="http://schemas.microsoft.com/office/powerpoint/2010/main" val="11456001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42072" y="1533371"/>
            <a:ext cx="10251600" cy="4262298"/>
          </a:xfrm>
        </p:spPr>
        <p:txBody>
          <a:bodyPr/>
          <a:lstStyle/>
          <a:p>
            <a:pPr marL="194310"/>
            <a:r>
              <a:rPr lang="en-GB">
                <a:latin typeface="Open Sans"/>
              </a:rPr>
              <a:t>The energy chain can be thought of backwards in this context.</a:t>
            </a:r>
            <a:endParaRPr lang="en-US">
              <a:latin typeface="Open Sans"/>
            </a:endParaRPr>
          </a:p>
        </p:txBody>
      </p:sp>
      <p:sp>
        <p:nvSpPr>
          <p:cNvPr id="63" name="Text Box 3">
            <a:extLst>
              <a:ext uri="{FF2B5EF4-FFF2-40B4-BE49-F238E27FC236}">
                <a16:creationId xmlns:a16="http://schemas.microsoft.com/office/drawing/2014/main" id="{159E1A7C-A7A0-CE4D-990C-1861187B641D}"/>
              </a:ext>
            </a:extLst>
          </p:cNvPr>
          <p:cNvSpPr txBox="1">
            <a:spLocks noChangeArrowheads="1"/>
          </p:cNvSpPr>
          <p:nvPr/>
        </p:nvSpPr>
        <p:spPr bwMode="auto">
          <a:xfrm>
            <a:off x="1091568" y="2716976"/>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Socio-economic </a:t>
            </a:r>
          </a:p>
          <a:p>
            <a:pPr algn="ctr" eaLnBrk="1" hangingPunct="1"/>
            <a:r>
              <a:rPr lang="en-GB">
                <a:latin typeface="Open Sans" panose="020B0606030504020204" pitchFamily="34" charset="0"/>
                <a:cs typeface="Open Sans" panose="020B0606030504020204" pitchFamily="34" charset="0"/>
              </a:rPr>
              <a:t>needs</a:t>
            </a:r>
            <a:endParaRPr lang="en-US">
              <a:latin typeface="Open Sans" panose="020B0606030504020204" pitchFamily="34" charset="0"/>
              <a:cs typeface="Open Sans" panose="020B0606030504020204" pitchFamily="34" charset="0"/>
            </a:endParaRPr>
          </a:p>
        </p:txBody>
      </p:sp>
      <p:sp>
        <p:nvSpPr>
          <p:cNvPr id="64" name="Text Box 4">
            <a:extLst>
              <a:ext uri="{FF2B5EF4-FFF2-40B4-BE49-F238E27FC236}">
                <a16:creationId xmlns:a16="http://schemas.microsoft.com/office/drawing/2014/main" id="{A2097F70-695A-0F49-99E4-FADD998F9757}"/>
              </a:ext>
            </a:extLst>
          </p:cNvPr>
          <p:cNvSpPr txBox="1">
            <a:spLocks noChangeArrowheads="1"/>
          </p:cNvSpPr>
          <p:nvPr/>
        </p:nvSpPr>
        <p:spPr bwMode="auto">
          <a:xfrm>
            <a:off x="3136167" y="3323991"/>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Useful energy</a:t>
            </a:r>
            <a:endParaRPr lang="en-US">
              <a:latin typeface="Open Sans" panose="020B0606030504020204" pitchFamily="34" charset="0"/>
              <a:cs typeface="Open Sans" panose="020B0606030504020204" pitchFamily="34" charset="0"/>
            </a:endParaRPr>
          </a:p>
        </p:txBody>
      </p:sp>
      <p:sp>
        <p:nvSpPr>
          <p:cNvPr id="65" name="Text Box 5">
            <a:extLst>
              <a:ext uri="{FF2B5EF4-FFF2-40B4-BE49-F238E27FC236}">
                <a16:creationId xmlns:a16="http://schemas.microsoft.com/office/drawing/2014/main" id="{049B2437-7916-9245-9321-8F137941BDA4}"/>
              </a:ext>
            </a:extLst>
          </p:cNvPr>
          <p:cNvSpPr txBox="1">
            <a:spLocks noChangeArrowheads="1"/>
          </p:cNvSpPr>
          <p:nvPr/>
        </p:nvSpPr>
        <p:spPr bwMode="auto">
          <a:xfrm>
            <a:off x="5180765" y="3931005"/>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Final energy</a:t>
            </a:r>
            <a:endParaRPr lang="en-US">
              <a:latin typeface="Open Sans" panose="020B0606030504020204" pitchFamily="34" charset="0"/>
              <a:cs typeface="Open Sans" panose="020B0606030504020204" pitchFamily="34" charset="0"/>
            </a:endParaRPr>
          </a:p>
        </p:txBody>
      </p:sp>
      <p:sp>
        <p:nvSpPr>
          <p:cNvPr id="66" name="Text Box 6">
            <a:extLst>
              <a:ext uri="{FF2B5EF4-FFF2-40B4-BE49-F238E27FC236}">
                <a16:creationId xmlns:a16="http://schemas.microsoft.com/office/drawing/2014/main" id="{60E6B242-D030-AF47-BE3E-AC962AF7DA61}"/>
              </a:ext>
            </a:extLst>
          </p:cNvPr>
          <p:cNvSpPr txBox="1">
            <a:spLocks noChangeArrowheads="1"/>
          </p:cNvSpPr>
          <p:nvPr/>
        </p:nvSpPr>
        <p:spPr bwMode="auto">
          <a:xfrm>
            <a:off x="7225364" y="4538020"/>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Primary energy</a:t>
            </a:r>
            <a:endParaRPr lang="en-US">
              <a:latin typeface="Open Sans" panose="020B0606030504020204" pitchFamily="34" charset="0"/>
              <a:cs typeface="Open Sans" panose="020B0606030504020204" pitchFamily="34" charset="0"/>
            </a:endParaRPr>
          </a:p>
        </p:txBody>
      </p:sp>
      <p:sp>
        <p:nvSpPr>
          <p:cNvPr id="67" name="Text Box 7">
            <a:extLst>
              <a:ext uri="{FF2B5EF4-FFF2-40B4-BE49-F238E27FC236}">
                <a16:creationId xmlns:a16="http://schemas.microsoft.com/office/drawing/2014/main" id="{259F0DBD-9EA0-0E47-B202-136CEEFD2FAB}"/>
              </a:ext>
            </a:extLst>
          </p:cNvPr>
          <p:cNvSpPr txBox="1">
            <a:spLocks noChangeArrowheads="1"/>
          </p:cNvSpPr>
          <p:nvPr/>
        </p:nvSpPr>
        <p:spPr bwMode="auto">
          <a:xfrm>
            <a:off x="9269963" y="5145033"/>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Resources /</a:t>
            </a:r>
          </a:p>
          <a:p>
            <a:pPr algn="ctr" eaLnBrk="1" hangingPunct="1"/>
            <a:r>
              <a:rPr lang="en-GB">
                <a:latin typeface="Open Sans" panose="020B0606030504020204" pitchFamily="34" charset="0"/>
                <a:cs typeface="Open Sans" panose="020B0606030504020204" pitchFamily="34" charset="0"/>
              </a:rPr>
              <a:t>Imports</a:t>
            </a:r>
            <a:endParaRPr lang="en-US">
              <a:latin typeface="Open Sans" panose="020B0606030504020204" pitchFamily="34" charset="0"/>
              <a:cs typeface="Open Sans" panose="020B0606030504020204" pitchFamily="34" charset="0"/>
            </a:endParaRPr>
          </a:p>
        </p:txBody>
      </p:sp>
      <p:cxnSp>
        <p:nvCxnSpPr>
          <p:cNvPr id="70" name="AutoShape 8">
            <a:extLst>
              <a:ext uri="{FF2B5EF4-FFF2-40B4-BE49-F238E27FC236}">
                <a16:creationId xmlns:a16="http://schemas.microsoft.com/office/drawing/2014/main" id="{797B2509-542F-FD41-B0E5-CCE014E0726B}"/>
              </a:ext>
            </a:extLst>
          </p:cNvPr>
          <p:cNvCxnSpPr>
            <a:cxnSpLocks noChangeShapeType="1"/>
            <a:stCxn id="63" idx="2"/>
            <a:endCxn id="64" idx="1"/>
          </p:cNvCxnSpPr>
          <p:nvPr/>
        </p:nvCxnSpPr>
        <p:spPr bwMode="auto">
          <a:xfrm rot="16200000" flipH="1">
            <a:off x="2506361" y="310218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
            <a:extLst>
              <a:ext uri="{FF2B5EF4-FFF2-40B4-BE49-F238E27FC236}">
                <a16:creationId xmlns:a16="http://schemas.microsoft.com/office/drawing/2014/main" id="{988D394F-14DD-2B48-A22E-BA4988C9D543}"/>
              </a:ext>
            </a:extLst>
          </p:cNvPr>
          <p:cNvCxnSpPr>
            <a:cxnSpLocks noChangeShapeType="1"/>
            <a:stCxn id="64" idx="2"/>
            <a:endCxn id="65" idx="1"/>
          </p:cNvCxnSpPr>
          <p:nvPr/>
        </p:nvCxnSpPr>
        <p:spPr bwMode="auto">
          <a:xfrm rot="16200000" flipH="1">
            <a:off x="4550959" y="3709198"/>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10">
            <a:extLst>
              <a:ext uri="{FF2B5EF4-FFF2-40B4-BE49-F238E27FC236}">
                <a16:creationId xmlns:a16="http://schemas.microsoft.com/office/drawing/2014/main" id="{AD095CBE-88C9-0D4A-8790-D6B0C62D4202}"/>
              </a:ext>
            </a:extLst>
          </p:cNvPr>
          <p:cNvCxnSpPr>
            <a:cxnSpLocks noChangeShapeType="1"/>
            <a:stCxn id="65" idx="2"/>
            <a:endCxn id="66" idx="1"/>
          </p:cNvCxnSpPr>
          <p:nvPr/>
        </p:nvCxnSpPr>
        <p:spPr bwMode="auto">
          <a:xfrm rot="16200000" flipH="1">
            <a:off x="6595558" y="431621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11">
            <a:extLst>
              <a:ext uri="{FF2B5EF4-FFF2-40B4-BE49-F238E27FC236}">
                <a16:creationId xmlns:a16="http://schemas.microsoft.com/office/drawing/2014/main" id="{244BD4FB-5066-3F4F-A9BD-DA525F86156D}"/>
              </a:ext>
            </a:extLst>
          </p:cNvPr>
          <p:cNvCxnSpPr>
            <a:cxnSpLocks noChangeShapeType="1"/>
            <a:stCxn id="66" idx="2"/>
            <a:endCxn id="67" idx="1"/>
          </p:cNvCxnSpPr>
          <p:nvPr/>
        </p:nvCxnSpPr>
        <p:spPr bwMode="auto">
          <a:xfrm rot="16200000" flipH="1">
            <a:off x="8640156" y="4923227"/>
            <a:ext cx="199013"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14" name="Oval 13">
            <a:extLst>
              <a:ext uri="{FF2B5EF4-FFF2-40B4-BE49-F238E27FC236}">
                <a16:creationId xmlns:a16="http://schemas.microsoft.com/office/drawing/2014/main" id="{BC4D96BD-6051-9743-A081-A90AD54071EB}"/>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9.mp3" descr="Track7_Lecture3_Slide9.mp3">
            <a:hlinkClick r:id="" action="ppaction://media"/>
            <a:extLst>
              <a:ext uri="{FF2B5EF4-FFF2-40B4-BE49-F238E27FC236}">
                <a16:creationId xmlns:a16="http://schemas.microsoft.com/office/drawing/2014/main" id="{85F82D73-7F9F-EA45-AD80-84C2D956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9278645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purl.org/dc/dcmitype/"/>
    <ds:schemaRef ds:uri="http://purl.org/dc/terms/"/>
    <ds:schemaRef ds:uri="35b8b66e-5759-43c1-a138-f967a8bf5a20"/>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0b696a8a-ab1a-459b-a09e-44df7cbe9330"/>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TotalTime>
  <Words>4964</Words>
  <Application>Microsoft Office PowerPoint</Application>
  <PresentationFormat>Widescreen</PresentationFormat>
  <Paragraphs>541</Paragraphs>
  <Slides>24</Slides>
  <Notes>22</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Arial</vt:lpstr>
      <vt:lpstr>Calibri</vt:lpstr>
      <vt:lpstr>Calibri Light</vt:lpstr>
      <vt:lpstr>Cambria Math</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358</cp:revision>
  <dcterms:created xsi:type="dcterms:W3CDTF">2021-02-10T16:48:02Z</dcterms:created>
  <dcterms:modified xsi:type="dcterms:W3CDTF">2024-10-31T10:45:31Z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