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3"/>
  </p:notesMasterIdLst>
  <p:handoutMasterIdLst>
    <p:handoutMasterId r:id="rId34"/>
  </p:handoutMasterIdLst>
  <p:sldIdLst>
    <p:sldId id="419" r:id="rId5"/>
    <p:sldId id="389" r:id="rId6"/>
    <p:sldId id="479" r:id="rId7"/>
    <p:sldId id="478" r:id="rId8"/>
    <p:sldId id="464" r:id="rId9"/>
    <p:sldId id="465" r:id="rId10"/>
    <p:sldId id="466" r:id="rId11"/>
    <p:sldId id="467" r:id="rId12"/>
    <p:sldId id="468" r:id="rId13"/>
    <p:sldId id="469" r:id="rId14"/>
    <p:sldId id="476" r:id="rId15"/>
    <p:sldId id="477" r:id="rId16"/>
    <p:sldId id="472" r:id="rId17"/>
    <p:sldId id="473" r:id="rId18"/>
    <p:sldId id="474" r:id="rId19"/>
    <p:sldId id="475" r:id="rId20"/>
    <p:sldId id="480" r:id="rId21"/>
    <p:sldId id="481" r:id="rId22"/>
    <p:sldId id="482" r:id="rId23"/>
    <p:sldId id="483" r:id="rId24"/>
    <p:sldId id="470" r:id="rId25"/>
    <p:sldId id="471" r:id="rId26"/>
    <p:sldId id="484" r:id="rId27"/>
    <p:sldId id="485" r:id="rId28"/>
    <p:sldId id="457" r:id="rId29"/>
    <p:sldId id="448" r:id="rId30"/>
    <p:sldId id="486" r:id="rId31"/>
    <p:sldId id="293" r:id="rId32"/>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autoAdjust="0"/>
    <p:restoredTop sz="86342" autoAdjust="0"/>
  </p:normalViewPr>
  <p:slideViewPr>
    <p:cSldViewPr snapToGrid="0">
      <p:cViewPr varScale="1">
        <p:scale>
          <a:sx n="61" d="100"/>
          <a:sy n="61" d="100"/>
        </p:scale>
        <p:origin x="248" y="872"/>
      </p:cViewPr>
      <p:guideLst/>
    </p:cSldViewPr>
  </p:slideViewPr>
  <p:outlineViewPr>
    <p:cViewPr>
      <p:scale>
        <a:sx n="33" d="100"/>
        <a:sy n="33" d="100"/>
      </p:scale>
      <p:origin x="0" y="-733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06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2026. 3. 15.</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r01.safelinks.protection.outlook.com/?url=https%3A%2F%2Fcreativecommons.org%2Flicenses%2Fby-sa%2F4.0%2Fdeed.en&amp;data=05%7C02%7Csimon.ball%40open.ac.uk%7C8b75d0b6e56042db759308de25b428c2%7C0e2ed45596af4100bed3a8e5fd981685%7C0%7C0%7C638989652911880494%7CUnknown%7CTWFpbGZsb3d8eyJFbXB0eU1hcGkiOnRydWUsIlYiOiIwLjAuMDAwMCIsIlAiOiJXaW4zMiIsIkFOIjoiTWFpbCIsIldUIjoyfQ%3D%3D%7C0%7C%7C%7C&amp;sdata=%2FITZkt%2BIetR6zgRVbzpDpm%2Fe6Dlg1L5kh3Mm8lyobao%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ergy-efficient-products.ec.europa.eu/ecodesign-and-energy-label/understanding-energy-label_e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hich.co.uk/reviews/fridge-freezers/article/how-to-defrost-your-fridge-freezer-axDiH1G0Zd4i"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cience.howstuffworks.com/environmental/green-tech/sustainable/smart-power-strip.ht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rescoop.e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open.edu/openlearncreate/course/index.php?categoryid=1459"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every1.energy/learning-materials" TargetMode="External"/><Relationship Id="rId5" Type="http://schemas.openxmlformats.org/officeDocument/2006/relationships/hyperlink" Target="https://www.energymonitor.ai/opinion/opinion-dispelling-myths-around-renewable-energy-technologies/?cf-view" TargetMode="External"/><Relationship Id="rId4" Type="http://schemas.openxmlformats.org/officeDocument/2006/relationships/hyperlink" Target="https://every1.energy/learning-materials/what-energy-community-and-why-should-i-join"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commons.wikimedia.org/wiki/File:Vorarlberger_Kraftwerke-Energy_meter_(electro)-smart_meter-02ASD.jpg" TargetMode="External"/><Relationship Id="rId13" Type="http://schemas.openxmlformats.org/officeDocument/2006/relationships/hyperlink" Target="https://creativecommons.org/publicdomain/zero/1.0/"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reativecommons.org/licenses/by-sa/2.0/" TargetMode="External"/><Relationship Id="rId12" Type="http://schemas.openxmlformats.org/officeDocument/2006/relationships/hyperlink" Target="https://www.flickr.com/photos/dennissylvesterhurd/14425711711/in/photolist-nYKxvr-ae584u-rmB7jz-6EV3kZ-r5hbgV-Zc9CcY-XbvGTW-s3ZXqC-2nm2k68-8AN3SK-hcvJv-doMV6t-moh9jW-ftZ4iY-KpcKT-ceme3-2cd59s-douphm-8twuwn-4H3HYX-9MScDZ-XMzjLr-XMyFLK-vzL8iF-8RSYpk-a6526e-fQDqrz-o5g5Y-gHGmt-9zqsMe-9zqsHV-2Gexsp-96bC4t-2pknfb6-9uiLJ8-r7SVqA-9uiLAV-2nyHGon-bBwXK-4EffyG-92R5Du-79YGDx-7EtaN7-z7XgLu-4aFPxi-zng5GS-pfb6jT-zqqYTe-5SpzgV-z84m8H"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flickr.com/photos/runasun/4531010970/in/photolist-A22YkS-7UoBGN-yoC18r-8Pco9t-5F64Yh-47UmLv-8zeaRX-cAuqrJ-cfpbU-8kvbRu-53QL3o-b4FmCP-8yaPuZ-29X6Ey-busgmk-NMx9Yg-31Krp8-edA7rR-2yUoaZ-5UjNoL-89B1bV-6fC1GJ-2D8m2p-3i6Qar-C9fQW-7wPmj-2AZgnA-8WLNZp-5D8zX-a1B3aL-5d7Fab-dGHwQ2-2DcQCd-8R1qa3-6vWc6-98YTMT-4c7Di8-k52dG-bFWRP-9oC7Cq-eyB4P-duFqnJ-b7F9bz-MBFob-27cHUML-9EwpBG-f1WV9R" TargetMode="External"/><Relationship Id="rId11" Type="http://schemas.openxmlformats.org/officeDocument/2006/relationships/hyperlink" Target="https://www.flickr.com/photos/codeofthenew/15011000448/" TargetMode="External"/><Relationship Id="rId5" Type="http://schemas.openxmlformats.org/officeDocument/2006/relationships/hyperlink" Target="https://creativecommons.org/licenses/by-nc-nd/2.0/" TargetMode="External"/><Relationship Id="rId15" Type="http://schemas.openxmlformats.org/officeDocument/2006/relationships/hyperlink" Target="https://www.flickr.com/photos/87547772@N00/539175921" TargetMode="External"/><Relationship Id="rId10" Type="http://schemas.openxmlformats.org/officeDocument/2006/relationships/hyperlink" Target="https://creativecommons.org/licenses/by/2.0/" TargetMode="External"/><Relationship Id="rId4" Type="http://schemas.openxmlformats.org/officeDocument/2006/relationships/hyperlink" Target="https://www.flickr.com/photos/60486986@N05/23388097312/" TargetMode="External"/><Relationship Id="rId9" Type="http://schemas.openxmlformats.org/officeDocument/2006/relationships/hyperlink" Target="https://www.flickr.com/photos/193030246@N04/51185443459/in/photolist-2kZ5M4R-YHoUDo-2gVhBWm-EHmde9-EdduiC-Bbtyo8-FaVAcR-FaVAwD-F8C5U9-F8C7tG-EHmdTL-bmrWfT-EHme8U-FaVzkk-F8C7Bs-EHmfAU-EZekkJ-EHmeyU-FaVCeg-gmHV8W-FaVzxz-EZenzy-F2wv2F-o68auJ-F2wuor-EHmfLU-EZemMG-2gViDpA-LEdN9a-ABXbz-2pVvMsu-EZeqrf-Edyai2-FaVGaH-EddCAu-F8CcVy-21fHMqa-EZeqSq-Edybpk-EHmjKL-EdyaKe-2kZ2TrW-8WooS2-7k9nHa-BaGwqh-7kdh2Y-ezxMh4-2nBQC5a-4QjWQ2-riod3" TargetMode="External"/><Relationship Id="rId14" Type="http://schemas.openxmlformats.org/officeDocument/2006/relationships/hyperlink" Target="https://www.flickr.com/photos/jirka_matousek/50749644658/" TargetMode="Externa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creativecommons.org/licenses/by-sa/2.0/" TargetMode="External"/><Relationship Id="rId3" Type="http://schemas.openxmlformats.org/officeDocument/2006/relationships/hyperlink" Target="https://www.flickr.com/photos/151653494@N04/32459482564/in/photolist-Rskki7" TargetMode="External"/><Relationship Id="rId7" Type="http://schemas.openxmlformats.org/officeDocument/2006/relationships/hyperlink" Target="https://www.flickr.com/photos/vizpix/4544572654/"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creativecommons.org/licenses/by-sa/4.0/deed.en" TargetMode="External"/><Relationship Id="rId5" Type="http://schemas.openxmlformats.org/officeDocument/2006/relationships/hyperlink" Target="https://commons.wikimedia.org/w/index.php?curid=106631515" TargetMode="External"/><Relationship Id="rId4" Type="http://schemas.openxmlformats.org/officeDocument/2006/relationships/hyperlink" Target="https://creativecommons.org/licenses/by/2.0/" TargetMode="External"/><Relationship Id="rId9" Type="http://schemas.openxmlformats.org/officeDocument/2006/relationships/hyperlink" Target="https://www.flickr.com/photos/dfid/21375818360/in/photolist-yyUE5q-8fsNLX-TodgT1-28zYvnc-2mGzX8W-VY1H1F-7dzWrF-atbVgq-2o1yhrw-2o1yhqQ-286BAUy-Af3ujk-2mGzWYH-2o4Eh8X-2o6bJBg-c19xwG-2887yFi-x7kE7x-2o694Hw-tvptVY-2kRFrfz-uaQve5-MwsBjH-XV7ZC7-SobHar-8fwbVG-MwsBhD-L4tjGf-2887yQg-nWw1KG-c1cead-nqjvL3-dj4quJ-2mPVTn7-2o1wS1v-Lc6pve-2hiCYHV-c1cecy-Jtbgnx-c19xVQ-dj4qfW-2nHDTEu-MfTHPr-nZmA2U-nHSJ3Y-c19xUj-P89Vmy-Xc9uog-dj4pA1-nMf2gx"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martenergygb.org/smart-living/smart-energy-tips/switching-appliances-off-stand-b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latin typeface="+mn-lt"/>
                <a:ea typeface="+mn-ea"/>
                <a:cs typeface="Arial" panose="020B0604020202020204" pitchFamily="34" charset="0"/>
              </a:rPr>
              <a:t>Get involved in the Digital Energy Transition: </a:t>
            </a:r>
            <a:r>
              <a:rPr lang="en-US" altLang="ko-KR" sz="1200" dirty="0">
                <a:solidFill>
                  <a:schemeClr val="tx2"/>
                </a:solidFill>
                <a:cs typeface="Arial" panose="020B0604020202020204" pitchFamily="34" charset="0"/>
              </a:rPr>
              <a:t>10 easy steps you can take today!</a:t>
            </a:r>
            <a:endParaRPr lang="ko-KR" altLang="en-US" sz="1200" dirty="0">
              <a:solidFill>
                <a:schemeClr val="tx2"/>
              </a:solidFill>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kern="1200" dirty="0">
              <a:solidFill>
                <a:schemeClr val="tx1"/>
              </a:solidFill>
              <a:latin typeface="+mn-lt"/>
              <a:ea typeface="+mn-ea"/>
              <a:cs typeface="Arial" panose="020B0604020202020204" pitchFamily="34" charset="0"/>
            </a:endParaRPr>
          </a:p>
          <a:p>
            <a:r>
              <a:rPr lang="en-GB" sz="1200" b="0" i="0" kern="1200" dirty="0">
                <a:solidFill>
                  <a:schemeClr val="tx1"/>
                </a:solidFill>
                <a:effectLst/>
                <a:latin typeface="+mn-lt"/>
                <a:ea typeface="+mn-ea"/>
                <a:cs typeface="+mn-cs"/>
              </a:rPr>
              <a:t>This project has received funding from the European Union’s Horizon Programme for Research and Innovation (2021-2027) under grant agreement No 101075596. Responsibility for this material’s content lies solely with the Every1 project and does not necessarily reflect the opinion of the European Union. The presentation is licensed </a:t>
            </a:r>
            <a:r>
              <a:rPr lang="en-GB" sz="1200" b="0" i="0" u="sng" kern="1200" dirty="0">
                <a:solidFill>
                  <a:schemeClr val="tx1"/>
                </a:solidFill>
                <a:effectLst/>
                <a:latin typeface="+mn-lt"/>
                <a:ea typeface="+mn-ea"/>
                <a:cs typeface="+mn-cs"/>
                <a:hlinkClick r:id="rId3" tooltip="Original URL: https://creativecommons.org/licenses/by-sa/4.0/deed.en. Click or tap if you trust this link."/>
              </a:rPr>
              <a:t>CC BY-SA 4.0,</a:t>
            </a:r>
            <a:r>
              <a:rPr lang="en-GB" sz="1200" b="0" i="0" u="sng"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unless otherwise stated. </a:t>
            </a:r>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861773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3. Increase Efficiency: Investing in White Goods</a:t>
            </a:r>
            <a:endParaRPr lang="en-US" sz="1050" kern="1200" dirty="0">
              <a:solidFill>
                <a:schemeClr val="bg1"/>
              </a:solidFill>
              <a:latin typeface="+mn-lt"/>
              <a:ea typeface="+mn-ea"/>
              <a:cs typeface="+mn-cs"/>
            </a:endParaRPr>
          </a:p>
          <a:p>
            <a:pPr marL="457200" indent="-457200" latinLnBrk="0">
              <a:buChar char="•"/>
            </a:pPr>
            <a:r>
              <a:rPr lang="en-US" sz="1200" dirty="0">
                <a:solidFill>
                  <a:srgbClr val="2B2C30"/>
                </a:solidFill>
                <a:ea typeface="Public Sans"/>
                <a:cs typeface="Segoe UI"/>
              </a:rPr>
              <a:t>When buying new white goods (such as refrigerators, washing machines, and dishwashers), choose models that are energy-efficient.</a:t>
            </a:r>
            <a:endParaRPr lang="en-US" sz="1200" b="1" dirty="0">
              <a:solidFill>
                <a:srgbClr val="2B2C30"/>
              </a:solidFill>
              <a:ea typeface="Public Sans"/>
              <a:cs typeface="Segoe UI"/>
            </a:endParaRPr>
          </a:p>
          <a:p>
            <a:pPr marL="457200" indent="-457200" latinLnBrk="0">
              <a:buChar char="•"/>
            </a:pPr>
            <a:r>
              <a:rPr lang="en-US" sz="1200" dirty="0">
                <a:solidFill>
                  <a:srgbClr val="2B2C30"/>
                </a:solidFill>
                <a:ea typeface="Public Sans"/>
                <a:cs typeface="Segoe UI"/>
                <a:hlinkClick r:id="rId3"/>
              </a:rPr>
              <a:t>EU Energy Labels</a:t>
            </a:r>
            <a:r>
              <a:rPr lang="en-US" sz="1200" dirty="0">
                <a:solidFill>
                  <a:srgbClr val="2B2C30"/>
                </a:solidFill>
                <a:ea typeface="Public Sans"/>
                <a:cs typeface="Segoe UI"/>
              </a:rPr>
              <a:t> help you choose more energy efficient appliances. </a:t>
            </a:r>
          </a:p>
          <a:p>
            <a:pPr marL="457200" indent="-457200" latinLnBrk="0">
              <a:buChar char="•"/>
            </a:pPr>
            <a:r>
              <a:rPr lang="en-US" sz="1200" dirty="0">
                <a:solidFill>
                  <a:srgbClr val="2B2C30"/>
                </a:solidFill>
                <a:ea typeface="Public Sans"/>
                <a:cs typeface="Segoe UI"/>
              </a:rPr>
              <a:t>Consider the long-term savings on your energy bills when investing in more efficient appliances.</a:t>
            </a:r>
            <a:endParaRPr lang="en-US" sz="1200" b="1" dirty="0">
              <a:solidFill>
                <a:srgbClr val="2B2C30"/>
              </a:solidFill>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635193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4. Defrost your freezer regularly</a:t>
            </a:r>
            <a:endParaRPr lang="en-US" sz="1050" kern="1200" dirty="0">
              <a:solidFill>
                <a:schemeClr val="bg1"/>
              </a:solidFill>
              <a:latin typeface="+mn-lt"/>
              <a:ea typeface="+mn-ea"/>
              <a:cs typeface="+mn-cs"/>
            </a:endParaRPr>
          </a:p>
          <a:p>
            <a:pPr algn="ctr" latinLnBrk="0"/>
            <a:r>
              <a:rPr lang="en-US" sz="1200" i="1" dirty="0">
                <a:solidFill>
                  <a:schemeClr val="accent2"/>
                </a:solidFill>
              </a:rPr>
              <a:t>Why is it important to defrost your freezer regularly?</a:t>
            </a:r>
          </a:p>
          <a:p>
            <a:pPr algn="ctr" latinLnBrk="0"/>
            <a:endParaRPr lang="en-US" sz="120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175304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4. Defrost your freezer regularly</a:t>
            </a:r>
            <a:endParaRPr lang="en-US" sz="1050" kern="1200" dirty="0">
              <a:solidFill>
                <a:schemeClr val="bg1"/>
              </a:solidFill>
              <a:latin typeface="+mn-lt"/>
              <a:ea typeface="+mn-ea"/>
              <a:cs typeface="+mn-cs"/>
            </a:endParaRPr>
          </a:p>
          <a:p>
            <a:pPr marL="457200" indent="-457200" latinLnBrk="0">
              <a:buChar char="•"/>
            </a:pPr>
            <a:r>
              <a:rPr lang="en-US" sz="1200" dirty="0">
                <a:solidFill>
                  <a:srgbClr val="2B2C30"/>
                </a:solidFill>
                <a:ea typeface="Public Sans"/>
                <a:cs typeface="Segoe UI"/>
              </a:rPr>
              <a:t>Ice-build up in your freezer can result in increased energy use. This is because your freezer is working harder to keep your food cool.</a:t>
            </a:r>
          </a:p>
          <a:p>
            <a:pPr marL="457200" indent="-457200" latinLnBrk="0">
              <a:buChar char="•"/>
            </a:pPr>
            <a:r>
              <a:rPr lang="en-US" sz="1200" dirty="0">
                <a:solidFill>
                  <a:srgbClr val="2B2C30"/>
                </a:solidFill>
                <a:ea typeface="Public Sans"/>
                <a:cs typeface="Segoe UI"/>
                <a:hlinkClick r:id="rId3"/>
              </a:rPr>
              <a:t>Regularly defrosting your freezer can prevent ice build-up. </a:t>
            </a:r>
          </a:p>
          <a:p>
            <a:pPr marL="457200" indent="-457200" latinLnBrk="0">
              <a:buChar char="•"/>
            </a:pPr>
            <a:r>
              <a:rPr lang="en-US" sz="1200" dirty="0">
                <a:solidFill>
                  <a:srgbClr val="2B2C30"/>
                </a:solidFill>
                <a:ea typeface="Public Sans"/>
                <a:cs typeface="Segoe UI"/>
                <a:hlinkClick r:id="rId3"/>
              </a:rPr>
              <a:t>Find out how to defrost a freezer</a:t>
            </a:r>
            <a:r>
              <a:rPr lang="en-US" sz="1200" dirty="0">
                <a:solidFill>
                  <a:srgbClr val="2B2C30"/>
                </a:solidFill>
                <a:ea typeface="Public Sans"/>
                <a:cs typeface="Segoe UI"/>
              </a:rPr>
              <a:t>.</a:t>
            </a:r>
          </a:p>
          <a:p>
            <a:endParaRPr lang="en-GB" dirty="0"/>
          </a:p>
          <a:p>
            <a:r>
              <a:rPr lang="en-GB" dirty="0"/>
              <a:t>https://www.which.co.uk/reviews/fridge-freezers/article/how-to-defrost-your-fridge-freezer-axDiH1G0Zd4i</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2867896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4. Unplug Idle Electronics </a:t>
            </a:r>
            <a:endParaRPr lang="en-US" sz="1050" dirty="0">
              <a:solidFill>
                <a:schemeClr val="bg1"/>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What is "phantom" energy?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3929791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4. Unplug Idle Electronics </a:t>
            </a:r>
            <a:endParaRPr lang="en-US" sz="1050" dirty="0">
              <a:solidFill>
                <a:schemeClr val="bg1"/>
              </a:solidFill>
            </a:endParaRPr>
          </a:p>
          <a:p>
            <a:pPr marL="457200" indent="-457200" latinLnBrk="0">
              <a:buChar char="•"/>
            </a:pPr>
            <a:r>
              <a:rPr lang="en-US" sz="1200" dirty="0">
                <a:solidFill>
                  <a:srgbClr val="2B2C30"/>
                </a:solidFill>
                <a:ea typeface="Public Sans"/>
                <a:cs typeface="Segoe UI"/>
              </a:rPr>
              <a:t>”Phantom” energy or “standby” energy is when appliances are not in use but still use energy.</a:t>
            </a:r>
          </a:p>
          <a:p>
            <a:pPr marL="457200" indent="-457200" latinLnBrk="0">
              <a:buChar char="•"/>
            </a:pPr>
            <a:r>
              <a:rPr lang="en-US" sz="1200" dirty="0">
                <a:solidFill>
                  <a:srgbClr val="2B2C30"/>
                </a:solidFill>
                <a:ea typeface="Public Sans"/>
                <a:cs typeface="Segoe UI"/>
              </a:rPr>
              <a:t>You can use your smart meter readings to check for "unseen" energy consumption.</a:t>
            </a:r>
          </a:p>
          <a:p>
            <a:pPr marL="457200" indent="-457200" latinLnBrk="0">
              <a:buChar char="•"/>
            </a:pPr>
            <a:r>
              <a:rPr lang="en-US" sz="1200" dirty="0">
                <a:solidFill>
                  <a:srgbClr val="2B2C30"/>
                </a:solidFill>
                <a:ea typeface="Public Sans"/>
                <a:cs typeface="Segoe UI"/>
              </a:rPr>
              <a:t>Consider unplugging electronics and appliances that are not in use, such as chargers, TVs, and kitchen appliances. </a:t>
            </a:r>
          </a:p>
          <a:p>
            <a:pPr marL="457200" indent="-457200" latinLnBrk="0">
              <a:buChar char="•"/>
            </a:pPr>
            <a:r>
              <a:rPr lang="en-US" sz="1200" dirty="0">
                <a:solidFill>
                  <a:srgbClr val="2B2C30"/>
                </a:solidFill>
                <a:ea typeface="Public Sans"/>
                <a:cs typeface="Segoe UI"/>
              </a:rPr>
              <a:t>You may want to consider using </a:t>
            </a:r>
            <a:r>
              <a:rPr lang="en-US" sz="1200" dirty="0">
                <a:solidFill>
                  <a:srgbClr val="2B2C30"/>
                </a:solidFill>
                <a:ea typeface="Public Sans"/>
                <a:cs typeface="Segoe UI"/>
                <a:hlinkClick r:id="rId3"/>
              </a:rPr>
              <a:t>smart power strips </a:t>
            </a:r>
            <a:r>
              <a:rPr lang="en-US" sz="1200" dirty="0">
                <a:solidFill>
                  <a:srgbClr val="2B2C30"/>
                </a:solidFill>
                <a:ea typeface="Public Sans"/>
                <a:cs typeface="Segoe UI"/>
              </a:rPr>
              <a:t>to manage multiple devices.</a:t>
            </a:r>
            <a:endParaRPr lang="en-US" sz="1200" dirty="0"/>
          </a:p>
          <a:p>
            <a:endParaRPr lang="en-GB" dirty="0"/>
          </a:p>
          <a:p>
            <a:r>
              <a:rPr lang="en-GB" dirty="0"/>
              <a:t>https://science.howstuffworks.com/environmental/green-tech/sustainable/smart-power-strip.htm</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809638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noProof="0" dirty="0">
                <a:solidFill>
                  <a:schemeClr val="bg1"/>
                </a:solidFill>
                <a:ea typeface="Public Sans"/>
                <a:cs typeface="Public Sans"/>
                <a:sym typeface="Public Sans"/>
              </a:rPr>
              <a:t>5. Implement a Smart Home</a:t>
            </a:r>
            <a:endParaRPr lang="en-GB" sz="1050" noProof="0" dirty="0">
              <a:solidFill>
                <a:schemeClr val="bg1"/>
              </a:solidFill>
            </a:endParaRPr>
          </a:p>
          <a:p>
            <a:pPr algn="ctr" latinLnBrk="0"/>
            <a:r>
              <a:rPr lang="en-GB" sz="1200" i="1" noProof="0" dirty="0">
                <a:solidFill>
                  <a:schemeClr val="accent2"/>
                </a:solidFill>
              </a:rPr>
              <a:t>What smart home technologies can help you save energy, and how do they work?</a:t>
            </a:r>
          </a:p>
          <a:p>
            <a:pPr algn="ctr" latinLnBrk="0"/>
            <a:endParaRPr lang="en-GB" sz="1200" i="1" noProof="0"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1908245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noProof="0" dirty="0">
                <a:solidFill>
                  <a:schemeClr val="bg1"/>
                </a:solidFill>
                <a:ea typeface="Public Sans"/>
                <a:cs typeface="Public Sans"/>
                <a:sym typeface="Public Sans"/>
              </a:rPr>
              <a:t>5. Implement a Smart Home</a:t>
            </a:r>
            <a:endParaRPr lang="en-GB" sz="1050" noProof="0" dirty="0">
              <a:solidFill>
                <a:schemeClr val="bg1"/>
              </a:solidFill>
            </a:endParaRPr>
          </a:p>
          <a:p>
            <a:pPr marL="457200" indent="-457200" latinLnBrk="0">
              <a:buChar char="•"/>
            </a:pPr>
            <a:r>
              <a:rPr lang="en-GB" sz="1200" noProof="0" dirty="0">
                <a:solidFill>
                  <a:srgbClr val="2B2C30"/>
                </a:solidFill>
                <a:ea typeface="Public Sans"/>
                <a:cs typeface="Segoe UI"/>
              </a:rPr>
              <a:t>Smart plugs, lights, and thermostats can automate and support energy optimisation.</a:t>
            </a:r>
            <a:endParaRPr lang="en-GB" sz="1200" noProof="0" dirty="0">
              <a:solidFill>
                <a:srgbClr val="242424"/>
              </a:solidFill>
              <a:ea typeface="Public Sans"/>
              <a:cs typeface="Segoe UI"/>
            </a:endParaRPr>
          </a:p>
          <a:p>
            <a:pPr marL="457200" indent="-457200" latinLnBrk="0">
              <a:buChar char="•"/>
            </a:pPr>
            <a:r>
              <a:rPr lang="en-GB" sz="1200" noProof="0" dirty="0">
                <a:solidFill>
                  <a:srgbClr val="2B2C30"/>
                </a:solidFill>
                <a:ea typeface="Public Sans"/>
                <a:cs typeface="Segoe UI"/>
              </a:rPr>
              <a:t>These devices </a:t>
            </a:r>
            <a:r>
              <a:rPr lang="en-GB" sz="1200" dirty="0">
                <a:solidFill>
                  <a:srgbClr val="2B2C30"/>
                </a:solidFill>
                <a:ea typeface="Public Sans"/>
                <a:cs typeface="Segoe UI"/>
              </a:rPr>
              <a:t>are</a:t>
            </a:r>
            <a:r>
              <a:rPr lang="en-GB" sz="1200" noProof="0" dirty="0">
                <a:solidFill>
                  <a:srgbClr val="2B2C30"/>
                </a:solidFill>
                <a:ea typeface="Public Sans"/>
                <a:cs typeface="Segoe UI"/>
              </a:rPr>
              <a:t> controlled remotely via smartphone apps, allowing you to monitor and adjust your energy consumption in real-time. </a:t>
            </a:r>
            <a:endParaRPr lang="en-GB" sz="1200" noProof="0" dirty="0">
              <a:solidFill>
                <a:srgbClr val="242424"/>
              </a:solidFill>
              <a:ea typeface="Public Sans"/>
              <a:cs typeface="Segoe UI"/>
            </a:endParaRPr>
          </a:p>
          <a:p>
            <a:pPr marL="457200" indent="-457200" latinLnBrk="0">
              <a:buChar char="•"/>
            </a:pPr>
            <a:r>
              <a:rPr lang="en-GB" sz="1200" noProof="0" dirty="0">
                <a:solidFill>
                  <a:srgbClr val="2B2C30"/>
                </a:solidFill>
                <a:ea typeface="Public Sans"/>
                <a:cs typeface="Segoe UI"/>
              </a:rPr>
              <a:t>You can schedule lights and appliances to turn themselves on and off, when needed.</a:t>
            </a:r>
          </a:p>
          <a:p>
            <a:pPr marL="457200" indent="-457200" latinLnBrk="0">
              <a:buChar char="•"/>
            </a:pPr>
            <a:r>
              <a:rPr lang="en-GB" sz="1200" noProof="0" dirty="0">
                <a:solidFill>
                  <a:srgbClr val="2B2C30"/>
                </a:solidFill>
                <a:ea typeface="Public Sans"/>
                <a:cs typeface="Segoe UI"/>
              </a:rPr>
              <a:t>Smart thermostats can be used to maintain efficient heating and cooling.</a:t>
            </a:r>
            <a:endParaRPr lang="en-GB" sz="1200" noProof="0" dirty="0">
              <a:solidFill>
                <a:srgbClr val="242424"/>
              </a:solidFill>
              <a:ea typeface="Public Sans"/>
              <a:cs typeface="Segoe U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2226914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7. Use Smart Thermostats</a:t>
            </a:r>
            <a:endParaRPr lang="en-US" sz="1050" kern="1200" dirty="0">
              <a:solidFill>
                <a:schemeClr val="bg1"/>
              </a:solidFill>
              <a:latin typeface="+mn-lt"/>
              <a:ea typeface="+mn-ea"/>
              <a:cs typeface="+mn-cs"/>
            </a:endParaRPr>
          </a:p>
          <a:p>
            <a:pPr algn="ctr" latinLnBrk="0"/>
            <a:r>
              <a:rPr lang="en-US" sz="1200" i="1" dirty="0">
                <a:solidFill>
                  <a:schemeClr val="accent2"/>
                </a:solidFill>
              </a:rPr>
              <a:t>What is a smart thermostat and how can it help save energy?</a:t>
            </a:r>
          </a:p>
          <a:p>
            <a:pPr algn="ctr" latinLnBrk="0"/>
            <a:endParaRPr lang="en-US" sz="120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1858622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7. Use Smart Thermostats</a:t>
            </a:r>
            <a:endParaRPr lang="en-US" sz="1050" kern="1200" dirty="0">
              <a:solidFill>
                <a:schemeClr val="bg1"/>
              </a:solidFill>
              <a:latin typeface="+mn-lt"/>
              <a:ea typeface="+mn-ea"/>
              <a:cs typeface="+mn-cs"/>
            </a:endParaRPr>
          </a:p>
          <a:p>
            <a:pPr marL="457200" indent="-457200" latinLnBrk="0">
              <a:buFontTx/>
              <a:buChar char="•"/>
            </a:pPr>
            <a:r>
              <a:rPr lang="en-GB" sz="1200" noProof="0" dirty="0">
                <a:solidFill>
                  <a:srgbClr val="2B2C30"/>
                </a:solidFill>
                <a:ea typeface="Public Sans"/>
                <a:cs typeface="Segoe UI"/>
              </a:rPr>
              <a:t>Smart thermostats enable you to remotely manage how hot or cold your home is via smartphone </a:t>
            </a:r>
            <a:r>
              <a:rPr lang="en-GB" sz="1200" dirty="0">
                <a:solidFill>
                  <a:srgbClr val="2B2C30"/>
                </a:solidFill>
                <a:ea typeface="Public Sans"/>
                <a:cs typeface="Segoe UI"/>
              </a:rPr>
              <a:t>apps.</a:t>
            </a:r>
          </a:p>
          <a:p>
            <a:pPr marL="457200" indent="-457200" latinLnBrk="0">
              <a:buFontTx/>
              <a:buChar char="•"/>
            </a:pPr>
            <a:r>
              <a:rPr lang="en-GB" sz="1200" noProof="0" dirty="0">
                <a:solidFill>
                  <a:srgbClr val="2B2C30"/>
                </a:solidFill>
                <a:ea typeface="Public Sans"/>
                <a:cs typeface="Segoe UI"/>
              </a:rPr>
              <a:t>Smart thermostats can learn your habits and optimise heating and cooling to save energy. </a:t>
            </a:r>
            <a:r>
              <a:rPr lang="en-GB" sz="1200" dirty="0">
                <a:solidFill>
                  <a:srgbClr val="2B2C30"/>
                </a:solidFill>
                <a:ea typeface="Public Sans"/>
                <a:cs typeface="Segoe UI"/>
              </a:rPr>
              <a:t>You can also s</a:t>
            </a:r>
            <a:r>
              <a:rPr lang="en-GB" sz="1200" noProof="0" dirty="0">
                <a:solidFill>
                  <a:srgbClr val="2B2C30"/>
                </a:solidFill>
                <a:ea typeface="Public Sans"/>
                <a:cs typeface="Segoe UI"/>
              </a:rPr>
              <a:t>et temperature schedules to reduce heating and cooling when you're asleep or away.</a:t>
            </a:r>
            <a:endParaRPr lang="en-GB" sz="1200" noProof="0" dirty="0">
              <a:solidFill>
                <a:srgbClr val="242424"/>
              </a:solidFill>
              <a:ea typeface="Public Sans"/>
              <a:cs typeface="Segoe U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18</a:t>
            </a:fld>
            <a:endParaRPr lang="ko-KR" altLang="en-US"/>
          </a:p>
        </p:txBody>
      </p:sp>
    </p:spTree>
    <p:extLst>
      <p:ext uri="{BB962C8B-B14F-4D97-AF65-F5344CB8AC3E}">
        <p14:creationId xmlns:p14="http://schemas.microsoft.com/office/powerpoint/2010/main" val="4150321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8. Use power strips </a:t>
            </a:r>
            <a:endParaRPr lang="en-US" sz="1050" kern="1200" dirty="0">
              <a:solidFill>
                <a:schemeClr val="bg1"/>
              </a:solidFill>
              <a:latin typeface="+mn-lt"/>
              <a:ea typeface="+mn-ea"/>
              <a:cs typeface="+mn-cs"/>
            </a:endParaRPr>
          </a:p>
          <a:p>
            <a:pPr algn="ctr" latinLnBrk="0"/>
            <a:r>
              <a:rPr lang="en-US" sz="1200" i="1" dirty="0">
                <a:solidFill>
                  <a:schemeClr val="accent2"/>
                </a:solidFill>
              </a:rPr>
              <a:t>What are the benefits of smart power strips, and how can they help reduce energy consumption?</a:t>
            </a:r>
          </a:p>
          <a:p>
            <a:pPr algn="ctr" latinLnBrk="0"/>
            <a:endParaRPr lang="en-US" sz="120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19</a:t>
            </a:fld>
            <a:endParaRPr lang="ko-KR" altLang="en-US"/>
          </a:p>
        </p:txBody>
      </p:sp>
    </p:spTree>
    <p:extLst>
      <p:ext uri="{BB962C8B-B14F-4D97-AF65-F5344CB8AC3E}">
        <p14:creationId xmlns:p14="http://schemas.microsoft.com/office/powerpoint/2010/main" val="3420815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t>The digital energy transition offers everyone the opportunity to better understand their own use of energy. Through understanding our energy use we can make informed decisions about how to save energy, without inconvenience or sacrificing comfort. Small changes can mean big cost savings too!  </a:t>
            </a:r>
          </a:p>
          <a:p>
            <a:pPr latinLnBrk="0"/>
            <a:endParaRPr lang="en-GB" sz="1200" dirty="0"/>
          </a:p>
          <a:p>
            <a:pPr latinLnBrk="0"/>
            <a:r>
              <a:rPr lang="en-GB" sz="1200" dirty="0"/>
              <a:t>In this short presentation we'll explore: </a:t>
            </a:r>
          </a:p>
          <a:p>
            <a:endParaRPr lang="en-GB" sz="1200" dirty="0"/>
          </a:p>
          <a:p>
            <a:pPr marL="457200" indent="-457200" latinLnBrk="0">
              <a:buChar char="•"/>
            </a:pPr>
            <a:r>
              <a:rPr lang="en-GB" sz="1200" dirty="0"/>
              <a:t>Easy steps that you can take to understand your energy consumption.</a:t>
            </a:r>
          </a:p>
          <a:p>
            <a:pPr marL="457200" indent="-457200" latinLnBrk="0">
              <a:buChar char="•"/>
            </a:pPr>
            <a:r>
              <a:rPr lang="en-GB" sz="1200" dirty="0"/>
              <a:t>Positive choices you can make to reduce your energy consumption and potentially save money.</a:t>
            </a:r>
          </a:p>
          <a:p>
            <a:pPr latinLnBrk="0"/>
            <a:endParaRPr lang="en-GB" sz="1200" dirty="0"/>
          </a:p>
          <a:p>
            <a:pPr latinLnBrk="0"/>
            <a:r>
              <a:rPr lang="en-GB" sz="1200" dirty="0"/>
              <a:t>Whether you live in a house or flat, rent your home, live in social housing or are a homeowner, this presentation has useful advice for you.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3245792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8. Use power strips </a:t>
            </a:r>
            <a:endParaRPr lang="en-US" sz="1050" kern="1200" dirty="0">
              <a:solidFill>
                <a:schemeClr val="bg1"/>
              </a:solidFill>
              <a:latin typeface="+mn-lt"/>
              <a:ea typeface="+mn-ea"/>
              <a:cs typeface="+mn-cs"/>
            </a:endParaRPr>
          </a:p>
          <a:p>
            <a:pPr marL="457200" indent="-457200" latinLnBrk="0">
              <a:buChar char="•"/>
            </a:pPr>
            <a:r>
              <a:rPr lang="en-US" sz="1200" dirty="0">
                <a:solidFill>
                  <a:srgbClr val="2B2C30"/>
                </a:solidFill>
                <a:ea typeface="Public Sans"/>
                <a:cs typeface="Segoe UI"/>
              </a:rPr>
              <a:t>Power strips enable you to turn off multiple devices at once. </a:t>
            </a:r>
          </a:p>
          <a:p>
            <a:pPr marL="457200" indent="-457200" latinLnBrk="0">
              <a:buChar char="•"/>
            </a:pPr>
            <a:r>
              <a:rPr lang="en-US" sz="1200" dirty="0">
                <a:solidFill>
                  <a:srgbClr val="2B2C30"/>
                </a:solidFill>
                <a:ea typeface="Public Sans"/>
                <a:cs typeface="Segoe UI"/>
              </a:rPr>
              <a:t>Smart power strips can automatically cut power to devices that are not in use. You can also manage smart power strips remotely via smartphone apps.</a:t>
            </a:r>
          </a:p>
          <a:p>
            <a:pPr marL="457200" indent="-457200" latinLnBrk="0">
              <a:buFontTx/>
              <a:buChar char="•"/>
            </a:pPr>
            <a:r>
              <a:rPr lang="en-US" sz="1200" dirty="0">
                <a:solidFill>
                  <a:srgbClr val="2B2C30"/>
                </a:solidFill>
                <a:ea typeface="Public Sans"/>
                <a:cs typeface="Segoe UI"/>
              </a:rPr>
              <a:t>Power strips can reduce standby energy consumption without reducing convenience or comfort. </a:t>
            </a:r>
          </a:p>
          <a:p>
            <a:pPr marL="457200" indent="-457200" latinLnBrk="0">
              <a:buChar char="•"/>
            </a:pPr>
            <a:endParaRPr lang="en-US" sz="1200" dirty="0">
              <a:solidFill>
                <a:srgbClr val="2B2C30"/>
              </a:solidFill>
              <a:ea typeface="Public Sans"/>
              <a:cs typeface="Segoe U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20</a:t>
            </a:fld>
            <a:endParaRPr lang="ko-KR" altLang="en-US"/>
          </a:p>
        </p:txBody>
      </p:sp>
    </p:spTree>
    <p:extLst>
      <p:ext uri="{BB962C8B-B14F-4D97-AF65-F5344CB8AC3E}">
        <p14:creationId xmlns:p14="http://schemas.microsoft.com/office/powerpoint/2010/main" val="2442537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Calibri"/>
                <a:ea typeface="Public Sans"/>
                <a:cs typeface="Public Sans"/>
                <a:sym typeface="Public Sans"/>
              </a:rPr>
              <a:t>9. Work Together: The Role of Energy Communities </a:t>
            </a:r>
            <a:endParaRPr lang="en-US" sz="1050" dirty="0">
              <a:solidFill>
                <a:schemeClr val="bg1"/>
              </a:solidFill>
              <a:latin typeface="Calibri"/>
              <a:ea typeface="Calibri"/>
              <a:cs typeface="Calibri"/>
            </a:endParaRPr>
          </a:p>
          <a:p>
            <a:pPr algn="ctr" latinLnBrk="0"/>
            <a:r>
              <a:rPr lang="en-GB" sz="1200" i="1" noProof="0" dirty="0">
                <a:solidFill>
                  <a:schemeClr val="accent2"/>
                </a:solidFill>
              </a:rPr>
              <a:t>How can participating in an energy community help you and your neighbours?</a:t>
            </a:r>
          </a:p>
          <a:p>
            <a:pPr algn="ctr" latinLnBrk="0"/>
            <a:endParaRPr lang="en-GB" sz="1200" i="1" noProof="0"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21</a:t>
            </a:fld>
            <a:endParaRPr lang="ko-KR" altLang="en-US"/>
          </a:p>
        </p:txBody>
      </p:sp>
    </p:spTree>
    <p:extLst>
      <p:ext uri="{BB962C8B-B14F-4D97-AF65-F5344CB8AC3E}">
        <p14:creationId xmlns:p14="http://schemas.microsoft.com/office/powerpoint/2010/main" val="4103615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Calibri"/>
                <a:ea typeface="Public Sans"/>
                <a:cs typeface="Public Sans"/>
                <a:sym typeface="Public Sans"/>
              </a:rPr>
              <a:t>9. Work Together: The Role of Energy Communities </a:t>
            </a:r>
            <a:endParaRPr lang="en-US" sz="1050" dirty="0">
              <a:solidFill>
                <a:schemeClr val="bg1"/>
              </a:solidFill>
              <a:latin typeface="Calibri"/>
              <a:ea typeface="Calibri"/>
              <a:cs typeface="Calibri"/>
            </a:endParaRPr>
          </a:p>
          <a:p>
            <a:pPr marL="457200" indent="-457200" latinLnBrk="0">
              <a:buChar char="•"/>
            </a:pPr>
            <a:r>
              <a:rPr lang="en-US" sz="1200" dirty="0">
                <a:solidFill>
                  <a:srgbClr val="2B2C30"/>
                </a:solidFill>
                <a:ea typeface="Public Sans"/>
                <a:cs typeface="Segoe UI"/>
              </a:rPr>
              <a:t>Energy communities collectively invest in renewable energy projects, share resources, and support each other in reducing energy consumption. </a:t>
            </a:r>
          </a:p>
          <a:p>
            <a:pPr marL="457200" indent="-457200" latinLnBrk="0">
              <a:buChar char="•"/>
            </a:pPr>
            <a:r>
              <a:rPr lang="en-US" sz="1200" dirty="0">
                <a:solidFill>
                  <a:srgbClr val="2B2C30"/>
                </a:solidFill>
                <a:ea typeface="Public Sans"/>
                <a:cs typeface="Segoe UI"/>
                <a:hlinkClick r:id="rId3"/>
              </a:rPr>
              <a:t>There are thousands of energy communities across Europe</a:t>
            </a:r>
            <a:r>
              <a:rPr lang="en-US" sz="1200" dirty="0">
                <a:solidFill>
                  <a:srgbClr val="2B2C30"/>
                </a:solidFill>
                <a:ea typeface="Public Sans"/>
                <a:cs typeface="Segoe UI"/>
              </a:rPr>
              <a:t>.</a:t>
            </a:r>
          </a:p>
          <a:p>
            <a:pPr marL="457200" indent="-457200" latinLnBrk="0">
              <a:buFontTx/>
              <a:buChar char="•"/>
            </a:pPr>
            <a:r>
              <a:rPr lang="en-US" sz="1200" dirty="0">
                <a:solidFill>
                  <a:srgbClr val="2B2C30"/>
                </a:solidFill>
                <a:ea typeface="Public Sans"/>
                <a:cs typeface="Segoe UI"/>
              </a:rPr>
              <a:t>Join or form an energy community to collaborate with neighbors on energy-saving initiatives. </a:t>
            </a:r>
            <a:endParaRPr lang="en-US" sz="1200" dirty="0">
              <a:ea typeface="Public Sans"/>
            </a:endParaRPr>
          </a:p>
          <a:p>
            <a:pPr marL="457200" indent="-457200" latinLnBrk="0">
              <a:buChar char="•"/>
            </a:pPr>
            <a:r>
              <a:rPr lang="en-US" sz="1200" dirty="0">
                <a:solidFill>
                  <a:srgbClr val="2B2C30"/>
                </a:solidFill>
                <a:ea typeface="Public Sans"/>
                <a:cs typeface="Segoe UI"/>
              </a:rPr>
              <a:t>By working together, members can benefit from shared knowledge, bulk purchasing power, and collective bargaining for better energy rates.</a:t>
            </a:r>
            <a:r>
              <a:rPr lang="en-US" sz="1200" dirty="0">
                <a:solidFill>
                  <a:srgbClr val="2B2C30"/>
                </a:solidFill>
                <a:ea typeface="Public Sans"/>
                <a:cs typeface="Public Sans"/>
              </a:rPr>
              <a:t> </a:t>
            </a:r>
            <a:endParaRPr lang="en-US" sz="1200" dirty="0"/>
          </a:p>
          <a:p>
            <a:endParaRPr lang="en-GB" dirty="0"/>
          </a:p>
          <a:p>
            <a:endParaRPr lang="en-GB" dirty="0"/>
          </a:p>
          <a:p>
            <a:r>
              <a:rPr lang="en-GB" dirty="0"/>
              <a:t>https://www.rescoop.eu</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22</a:t>
            </a:fld>
            <a:endParaRPr lang="ko-KR" altLang="en-US"/>
          </a:p>
        </p:txBody>
      </p:sp>
    </p:spTree>
    <p:extLst>
      <p:ext uri="{BB962C8B-B14F-4D97-AF65-F5344CB8AC3E}">
        <p14:creationId xmlns:p14="http://schemas.microsoft.com/office/powerpoint/2010/main" val="1395737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10. Find out where you can get support </a:t>
            </a:r>
            <a:endParaRPr lang="en-US" sz="1050" kern="1200" dirty="0">
              <a:solidFill>
                <a:schemeClr val="bg1"/>
              </a:solidFill>
              <a:latin typeface="+mn-lt"/>
              <a:ea typeface="+mn-ea"/>
              <a:cs typeface="+mn-cs"/>
            </a:endParaRPr>
          </a:p>
          <a:p>
            <a:pPr algn="ctr" latinLnBrk="0"/>
            <a:r>
              <a:rPr lang="en-GB" sz="1200" i="1" noProof="0" dirty="0">
                <a:solidFill>
                  <a:schemeClr val="accent2"/>
                </a:solidFill>
              </a:rPr>
              <a:t>How can local energy-related groups and organisations support you in achieving your energy-saving goals?</a:t>
            </a:r>
          </a:p>
          <a:p>
            <a:pPr algn="ctr" latinLnBrk="0"/>
            <a:endParaRPr lang="en-GB" sz="1200" i="1" noProof="0"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23</a:t>
            </a:fld>
            <a:endParaRPr lang="ko-KR" altLang="en-US"/>
          </a:p>
        </p:txBody>
      </p:sp>
    </p:spTree>
    <p:extLst>
      <p:ext uri="{BB962C8B-B14F-4D97-AF65-F5344CB8AC3E}">
        <p14:creationId xmlns:p14="http://schemas.microsoft.com/office/powerpoint/2010/main" val="14419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10. Find out where you can get support </a:t>
            </a:r>
            <a:endParaRPr lang="en-US" sz="1050" kern="1200" dirty="0">
              <a:solidFill>
                <a:schemeClr val="bg1"/>
              </a:solidFill>
              <a:latin typeface="+mn-lt"/>
              <a:ea typeface="+mn-ea"/>
              <a:cs typeface="+mn-cs"/>
            </a:endParaRPr>
          </a:p>
          <a:p>
            <a:pPr marL="457200" indent="-457200" latinLnBrk="0">
              <a:buChar char="•"/>
            </a:pPr>
            <a:r>
              <a:rPr lang="en-GB" sz="1200" noProof="0" dirty="0">
                <a:solidFill>
                  <a:srgbClr val="2B2C30"/>
                </a:solidFill>
                <a:ea typeface="Public Sans"/>
                <a:cs typeface="Segoe UI"/>
              </a:rPr>
              <a:t>Look for local energy-related groups, organisations, and government programs that offer resources and support for energy-saving initiatives. </a:t>
            </a:r>
          </a:p>
          <a:p>
            <a:pPr marL="457200" indent="-457200" latinLnBrk="0">
              <a:buChar char="•"/>
            </a:pPr>
            <a:r>
              <a:rPr lang="en-GB" sz="1200" noProof="0" dirty="0">
                <a:solidFill>
                  <a:srgbClr val="2B2C30"/>
                </a:solidFill>
                <a:ea typeface="Public Sans"/>
                <a:cs typeface="Segoe UI"/>
              </a:rPr>
              <a:t>These groups can provide valuable information, technical assistance, and sometimes even financial incentives to help you implement energy-efficient practices. </a:t>
            </a:r>
          </a:p>
          <a:p>
            <a:pPr marL="457200" indent="-457200" latinLnBrk="0">
              <a:buChar char="•"/>
            </a:pPr>
            <a:r>
              <a:rPr lang="en-GB" sz="1200" noProof="0" dirty="0">
                <a:solidFill>
                  <a:srgbClr val="2B2C30"/>
                </a:solidFill>
                <a:ea typeface="Public Sans"/>
                <a:cs typeface="Segoe UI"/>
              </a:rPr>
              <a:t>Check online databases, community boards, and local government websites for available resources.</a:t>
            </a:r>
            <a:endParaRPr lang="en-GB" sz="1200" noProof="0" dirty="0">
              <a:solidFill>
                <a:srgbClr val="2B2C30"/>
              </a:solidFill>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24</a:t>
            </a:fld>
            <a:endParaRPr lang="ko-KR" altLang="en-US"/>
          </a:p>
        </p:txBody>
      </p:sp>
    </p:spTree>
    <p:extLst>
      <p:ext uri="{BB962C8B-B14F-4D97-AF65-F5344CB8AC3E}">
        <p14:creationId xmlns:p14="http://schemas.microsoft.com/office/powerpoint/2010/main" val="4223885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2"/>
                </a:solidFill>
                <a:latin typeface="+mn-lt"/>
                <a:ea typeface="+mn-ea"/>
                <a:cs typeface="Arial" panose="020B0604020202020204" pitchFamily="34" charset="0"/>
              </a:rPr>
              <a:t>Next Steps</a:t>
            </a:r>
            <a:endParaRPr lang="ko-KR" altLang="en-US" sz="1200" kern="1200" dirty="0">
              <a:solidFill>
                <a:schemeClr val="tx2"/>
              </a:solidFill>
              <a:latin typeface="+mn-lt"/>
              <a:ea typeface="+mn-ea"/>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If you want to find out more about the digital energy transition, you may find the following resources useful: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ea typeface="맑은 고딕"/>
              </a:rPr>
              <a:t> Review Every1’s suite of short courses: </a:t>
            </a:r>
            <a:r>
              <a:rPr lang="en-US" altLang="ko-KR" sz="1200" i="1" dirty="0">
                <a:solidFill>
                  <a:srgbClr val="373737"/>
                </a:solidFill>
                <a:ea typeface="맑은 고딕"/>
                <a:hlinkClick r:id="rId3"/>
              </a:rPr>
              <a:t>Digital Energy Essentials</a:t>
            </a:r>
            <a:r>
              <a:rPr lang="en-US" altLang="ko-KR" sz="1200" i="1" dirty="0">
                <a:solidFill>
                  <a:srgbClr val="373737"/>
                </a:solidFill>
                <a:ea typeface="맑은 고딕"/>
              </a:rPr>
              <a:t>.</a:t>
            </a:r>
            <a:endParaRPr lang="ko-KR" altLang="en-US" sz="1200" dirty="0">
              <a:solidFill>
                <a:srgbClr val="373737"/>
              </a:solidFill>
              <a:ea typeface="맑은 고딕"/>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Read Every1’s information booklet </a:t>
            </a:r>
            <a:r>
              <a:rPr lang="en-US" altLang="ko-KR" sz="1200" i="1" dirty="0">
                <a:solidFill>
                  <a:srgbClr val="373737"/>
                </a:solidFill>
                <a:hlinkClick r:id="rId4"/>
              </a:rPr>
              <a:t>What is an energy community and why should I join?</a:t>
            </a:r>
            <a:endParaRPr lang="ko-KR" altLang="en-US" sz="120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Read Energy Monitor’s article </a:t>
            </a:r>
            <a:r>
              <a:rPr lang="en-US" altLang="ko-KR" sz="1200" i="1" dirty="0">
                <a:solidFill>
                  <a:srgbClr val="373737"/>
                </a:solidFill>
                <a:hlinkClick r:id="rId5"/>
              </a:rPr>
              <a:t>Dispelling myths around renewable energy technologies</a:t>
            </a:r>
            <a:r>
              <a:rPr lang="en-US" altLang="ko-KR" sz="1200" i="1" dirty="0">
                <a:solidFill>
                  <a:srgbClr val="373737"/>
                </a:solidFill>
              </a:rPr>
              <a:t>.</a:t>
            </a:r>
            <a:endParaRPr lang="ko-KR" altLang="en-US" sz="1200" i="1"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hlinkClick r:id="rId6"/>
              </a:rPr>
              <a:t>Find out more about the Every1 project’s learning materials.</a:t>
            </a:r>
            <a:endParaRPr lang="ko-KR" altLang="en-US" sz="1200" dirty="0">
              <a:solidFill>
                <a:srgbClr val="373737"/>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25</a:t>
            </a:fld>
            <a:endParaRPr lang="ko-KR" altLang="en-US"/>
          </a:p>
        </p:txBody>
      </p:sp>
    </p:spTree>
    <p:extLst>
      <p:ext uri="{BB962C8B-B14F-4D97-AF65-F5344CB8AC3E}">
        <p14:creationId xmlns:p14="http://schemas.microsoft.com/office/powerpoint/2010/main" val="478003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latinLnBrk="0"/>
            <a:r>
              <a:rPr lang="en-GB" dirty="0"/>
              <a:t>This slide deck </a:t>
            </a:r>
            <a:r>
              <a:rPr lang="en-GB" i="1" dirty="0"/>
              <a:t>Get involved in the digital energy transition: 10 easy steps you can take today!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dirty="0">
                <a:solidFill>
                  <a:schemeClr val="dk1"/>
                </a:solidFill>
                <a:ea typeface="Public Sans"/>
                <a:cs typeface="Public Sans"/>
                <a:sym typeface="Public Sans"/>
                <a:hlinkClick r:id="rId4"/>
              </a:rPr>
              <a:t>P1010139_smartphone</a:t>
            </a:r>
            <a:r>
              <a:rPr lang="en-US" dirty="0">
                <a:solidFill>
                  <a:schemeClr val="dk1"/>
                </a:solidFill>
                <a:ea typeface="Public Sans"/>
                <a:cs typeface="Public Sans"/>
                <a:sym typeface="Public Sans"/>
              </a:rPr>
              <a:t> by </a:t>
            </a:r>
            <a:r>
              <a:rPr lang="en-US" dirty="0" err="1">
                <a:solidFill>
                  <a:schemeClr val="dk1"/>
                </a:solidFill>
                <a:ea typeface="Public Sans"/>
                <a:cs typeface="Public Sans"/>
                <a:sym typeface="Public Sans"/>
              </a:rPr>
              <a:t>stekelbes</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5"/>
              </a:rPr>
              <a:t>CC BY-NC-ND 2.0.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hlinkClick r:id="rId6"/>
              </a:rPr>
              <a:t>home</a:t>
            </a:r>
            <a:r>
              <a:rPr lang="en-US" i="1" dirty="0">
                <a:solidFill>
                  <a:schemeClr val="dk1"/>
                </a:solidFill>
                <a:ea typeface="Public Sans"/>
                <a:cs typeface="Public Sans"/>
                <a:sym typeface="Public Sans"/>
              </a:rPr>
              <a:t> </a:t>
            </a:r>
            <a:r>
              <a:rPr lang="en-US" dirty="0">
                <a:solidFill>
                  <a:schemeClr val="dk1"/>
                </a:solidFill>
                <a:ea typeface="Public Sans"/>
                <a:cs typeface="Public Sans"/>
                <a:sym typeface="Public Sans"/>
              </a:rPr>
              <a:t>by Loraine and Mark is licensed </a:t>
            </a:r>
            <a:r>
              <a:rPr lang="en-US" dirty="0">
                <a:solidFill>
                  <a:schemeClr val="dk1"/>
                </a:solidFill>
                <a:ea typeface="Public Sans"/>
                <a:cs typeface="Public Sans"/>
                <a:sym typeface="Public Sans"/>
                <a:hlinkClick r:id="rId7"/>
              </a:rPr>
              <a:t>CC BY-SA 2.0</a:t>
            </a:r>
            <a:r>
              <a:rPr lang="en-US" dirty="0">
                <a:solidFill>
                  <a:schemeClr val="dk1"/>
                </a:solidFill>
                <a:ea typeface="Public Sans"/>
                <a:cs typeface="Public Sans"/>
                <a:sym typeface="Public Sans"/>
              </a:rPr>
              <a:t>.</a:t>
            </a:r>
            <a:endParaRPr lang="en-US" sz="1200"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Understand your own energy use: </a:t>
            </a:r>
            <a:r>
              <a:rPr lang="en-GB" b="0" i="0" dirty="0" err="1">
                <a:solidFill>
                  <a:srgbClr val="242424"/>
                </a:solidFill>
                <a:effectLst/>
                <a:hlinkClick r:id="rId8"/>
              </a:rPr>
              <a:t>Vorarlberger</a:t>
            </a:r>
            <a:r>
              <a:rPr lang="en-GB" b="0" i="0" dirty="0">
                <a:solidFill>
                  <a:srgbClr val="242424"/>
                </a:solidFill>
                <a:effectLst/>
                <a:hlinkClick r:id="rId8"/>
              </a:rPr>
              <a:t> </a:t>
            </a:r>
            <a:r>
              <a:rPr lang="en-GB" b="0" i="0" dirty="0" err="1">
                <a:solidFill>
                  <a:srgbClr val="242424"/>
                </a:solidFill>
                <a:effectLst/>
                <a:hlinkClick r:id="rId8"/>
              </a:rPr>
              <a:t>Kraftwerke</a:t>
            </a:r>
            <a:r>
              <a:rPr lang="en-GB" b="0" i="0" dirty="0">
                <a:solidFill>
                  <a:srgbClr val="242424"/>
                </a:solidFill>
                <a:effectLst/>
                <a:hlinkClick r:id="rId8"/>
              </a:rPr>
              <a:t>-Energy meter (electro)-smart meter-02ASD</a:t>
            </a:r>
            <a:r>
              <a:rPr lang="en-GB" b="0" i="0" dirty="0">
                <a:solidFill>
                  <a:srgbClr val="242424"/>
                </a:solidFill>
                <a:effectLst/>
              </a:rPr>
              <a:t> by </a:t>
            </a:r>
            <a:r>
              <a:rPr lang="en-GB" b="0" i="0" dirty="0" err="1">
                <a:solidFill>
                  <a:srgbClr val="242424"/>
                </a:solidFill>
                <a:effectLst/>
              </a:rPr>
              <a:t>Asurnipal</a:t>
            </a:r>
            <a:r>
              <a:rPr lang="en-GB" b="0" i="0" dirty="0">
                <a:solidFill>
                  <a:srgbClr val="242424"/>
                </a:solidFill>
                <a:effectLst/>
              </a:rPr>
              <a:t> is licensed </a:t>
            </a:r>
            <a:r>
              <a:rPr lang="en-GB" b="0" i="0" dirty="0">
                <a:solidFill>
                  <a:srgbClr val="242424"/>
                </a:solidFill>
                <a:effectLst/>
                <a:hlinkClick r:id="rId3"/>
              </a:rPr>
              <a:t>CC BY-SA 4.0</a:t>
            </a:r>
            <a:r>
              <a:rPr lang="en-GB" b="0" i="0" dirty="0">
                <a:solidFill>
                  <a:srgbClr val="242424"/>
                </a:solidFill>
                <a:effectLst/>
              </a:rPr>
              <a:t>.</a:t>
            </a:r>
          </a:p>
          <a:p>
            <a:pPr marL="285750" indent="-285750" latinLnBrk="0">
              <a:buFont typeface="Arial" panose="020B0604020202020204" pitchFamily="34" charset="0"/>
              <a:buChar char="•"/>
            </a:pPr>
            <a:r>
              <a:rPr lang="en-GB" dirty="0">
                <a:solidFill>
                  <a:srgbClr val="242424"/>
                </a:solidFill>
              </a:rPr>
              <a:t>Choose an Energy Contract: </a:t>
            </a:r>
            <a:r>
              <a:rPr lang="en-GB" sz="1200" dirty="0">
                <a:solidFill>
                  <a:srgbClr val="242424"/>
                </a:solidFill>
                <a:ea typeface="Public Sans"/>
                <a:cs typeface="Public Sans"/>
                <a:sym typeface="Public Sans"/>
                <a:hlinkClick r:id="rId9"/>
              </a:rPr>
              <a:t>Electricity bills with lightbulb and calculator</a:t>
            </a:r>
            <a:r>
              <a:rPr lang="en-GB" sz="1200" dirty="0">
                <a:solidFill>
                  <a:srgbClr val="242424"/>
                </a:solidFill>
                <a:ea typeface="Public Sans"/>
                <a:cs typeface="Public Sans"/>
                <a:sym typeface="Public Sans"/>
              </a:rPr>
              <a:t> by Uswitch.com Images is </a:t>
            </a:r>
            <a:r>
              <a:rPr lang="en-GB" dirty="0">
                <a:solidFill>
                  <a:srgbClr val="242424"/>
                </a:solidFill>
              </a:rPr>
              <a:t>licensed </a:t>
            </a:r>
            <a:r>
              <a:rPr lang="en-GB" noProof="0" dirty="0">
                <a:solidFill>
                  <a:schemeClr val="dk1"/>
                </a:solidFill>
                <a:ea typeface="Public Sans"/>
                <a:cs typeface="Public Sans"/>
                <a:sym typeface="Public Sans"/>
                <a:hlinkClick r:id="rId10"/>
              </a:rPr>
              <a:t>CC BY 2.0</a:t>
            </a:r>
            <a:r>
              <a:rPr lang="en-GB" dirty="0">
                <a:solidFill>
                  <a:srgbClr val="242424"/>
                </a:solidFill>
              </a:rPr>
              <a:t>. This image has been cropped.</a:t>
            </a:r>
          </a:p>
          <a:p>
            <a:pPr marL="285750" indent="-285750" latinLnBrk="0">
              <a:buFont typeface="Arial" panose="020B0604020202020204" pitchFamily="34" charset="0"/>
              <a:buChar char="•"/>
            </a:pPr>
            <a:r>
              <a:rPr lang="en-GB" dirty="0">
                <a:solidFill>
                  <a:srgbClr val="242424"/>
                </a:solidFill>
              </a:rPr>
              <a:t>Increase efficiency: Investing in White Goods: </a:t>
            </a:r>
            <a:r>
              <a:rPr lang="en-GB" dirty="0">
                <a:solidFill>
                  <a:srgbClr val="242424"/>
                </a:solidFill>
                <a:hlinkClick r:id="rId11"/>
              </a:rPr>
              <a:t>Samsung</a:t>
            </a:r>
            <a:r>
              <a:rPr lang="en-GB" dirty="0">
                <a:solidFill>
                  <a:srgbClr val="242424"/>
                </a:solidFill>
              </a:rPr>
              <a:t> by </a:t>
            </a:r>
            <a:r>
              <a:rPr lang="en-GB" dirty="0" err="1">
                <a:solidFill>
                  <a:srgbClr val="242424"/>
                </a:solidFill>
              </a:rPr>
              <a:t>CODE_n</a:t>
            </a:r>
            <a:r>
              <a:rPr lang="en-GB" dirty="0">
                <a:solidFill>
                  <a:srgbClr val="242424"/>
                </a:solidFill>
              </a:rPr>
              <a:t> is licensed </a:t>
            </a:r>
            <a:r>
              <a:rPr lang="en-GB" dirty="0">
                <a:solidFill>
                  <a:srgbClr val="242424"/>
                </a:solidFill>
                <a:hlinkClick r:id="rId10"/>
              </a:rPr>
              <a:t>CC BY 2.0</a:t>
            </a:r>
            <a:r>
              <a:rPr lang="en-GB" dirty="0">
                <a:solidFill>
                  <a:srgbClr val="242424"/>
                </a:solidFill>
              </a:rPr>
              <a:t>. </a:t>
            </a:r>
          </a:p>
          <a:p>
            <a:pPr marL="285750" indent="-285750" latinLnBrk="0">
              <a:buFont typeface="Arial" panose="020B0604020202020204" pitchFamily="34" charset="0"/>
              <a:buChar char="•"/>
            </a:pPr>
            <a:r>
              <a:rPr lang="en-GB" dirty="0">
                <a:solidFill>
                  <a:srgbClr val="242424"/>
                </a:solidFill>
              </a:rPr>
              <a:t>Unplug idle electronics: </a:t>
            </a:r>
            <a:r>
              <a:rPr lang="en-GB" dirty="0">
                <a:solidFill>
                  <a:srgbClr val="242424"/>
                </a:solidFill>
                <a:hlinkClick r:id="rId12"/>
              </a:rPr>
              <a:t>Kettle</a:t>
            </a:r>
            <a:r>
              <a:rPr lang="en-GB" dirty="0">
                <a:solidFill>
                  <a:srgbClr val="242424"/>
                </a:solidFill>
              </a:rPr>
              <a:t> by Denis Sylvester Hurd is </a:t>
            </a:r>
            <a:r>
              <a:rPr lang="en-GB" dirty="0">
                <a:solidFill>
                  <a:srgbClr val="242424"/>
                </a:solidFill>
                <a:hlinkClick r:id="rId13"/>
              </a:rPr>
              <a:t>CC0 1.0</a:t>
            </a:r>
            <a:r>
              <a:rPr lang="en-GB" dirty="0">
                <a:solidFill>
                  <a:srgbClr val="242424"/>
                </a:solidFill>
              </a:rPr>
              <a:t>.</a:t>
            </a:r>
          </a:p>
          <a:p>
            <a:pPr marL="285750" indent="-285750" latinLnBrk="0">
              <a:buFont typeface="Arial" panose="020B0604020202020204" pitchFamily="34" charset="0"/>
              <a:buChar char="•"/>
            </a:pPr>
            <a:r>
              <a:rPr lang="en-GB" dirty="0">
                <a:solidFill>
                  <a:srgbClr val="242424"/>
                </a:solidFill>
              </a:rPr>
              <a:t>Implement a Smart Home: </a:t>
            </a:r>
            <a:r>
              <a:rPr lang="en-GB" noProof="0" dirty="0">
                <a:solidFill>
                  <a:schemeClr val="dk1"/>
                </a:solidFill>
                <a:ea typeface="Public Sans"/>
                <a:cs typeface="Public Sans"/>
                <a:sym typeface="Public Sans"/>
                <a:hlinkClick r:id="rId14"/>
              </a:rPr>
              <a:t>UMAX U-Smart </a:t>
            </a:r>
            <a:r>
              <a:rPr lang="en-GB" noProof="0" dirty="0" err="1">
                <a:solidFill>
                  <a:schemeClr val="dk1"/>
                </a:solidFill>
                <a:ea typeface="Public Sans"/>
                <a:cs typeface="Public Sans"/>
                <a:sym typeface="Public Sans"/>
                <a:hlinkClick r:id="rId14"/>
              </a:rPr>
              <a:t>Wifi</a:t>
            </a:r>
            <a:r>
              <a:rPr lang="en-GB" noProof="0" dirty="0">
                <a:solidFill>
                  <a:schemeClr val="dk1"/>
                </a:solidFill>
                <a:ea typeface="Public Sans"/>
                <a:cs typeface="Public Sans"/>
                <a:sym typeface="Public Sans"/>
                <a:hlinkClick r:id="rId14"/>
              </a:rPr>
              <a:t> Bulb</a:t>
            </a:r>
            <a:r>
              <a:rPr lang="en-GB" noProof="0" dirty="0">
                <a:solidFill>
                  <a:schemeClr val="dk1"/>
                </a:solidFill>
                <a:ea typeface="Public Sans"/>
                <a:cs typeface="Public Sans"/>
                <a:sym typeface="Public Sans"/>
              </a:rPr>
              <a:t> by Jirka Matousek is licensed </a:t>
            </a:r>
            <a:r>
              <a:rPr lang="en-GB" noProof="0" dirty="0">
                <a:solidFill>
                  <a:schemeClr val="dk1"/>
                </a:solidFill>
                <a:ea typeface="Public Sans"/>
                <a:cs typeface="Public Sans"/>
                <a:sym typeface="Public Sans"/>
                <a:hlinkClick r:id="rId10"/>
              </a:rPr>
              <a:t>CC BY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sym typeface="Public Sans"/>
              </a:rPr>
              <a:t>Defrost your freezer regularly: </a:t>
            </a:r>
            <a:r>
              <a:rPr lang="en-GB" dirty="0">
                <a:solidFill>
                  <a:schemeClr val="dk1"/>
                </a:solidFill>
                <a:sym typeface="Public Sans"/>
                <a:hlinkClick r:id="rId15"/>
              </a:rPr>
              <a:t>Freezer stalactites</a:t>
            </a:r>
            <a:r>
              <a:rPr lang="en-GB" dirty="0">
                <a:solidFill>
                  <a:schemeClr val="dk1"/>
                </a:solidFill>
                <a:sym typeface="Public Sans"/>
              </a:rPr>
              <a:t> by Anders Sandberg is </a:t>
            </a:r>
            <a:r>
              <a:rPr lang="en-GB" dirty="0">
                <a:solidFill>
                  <a:srgbClr val="242424"/>
                </a:solidFill>
              </a:rPr>
              <a:t>licensed </a:t>
            </a:r>
            <a:r>
              <a:rPr lang="en-GB" dirty="0">
                <a:solidFill>
                  <a:srgbClr val="242424"/>
                </a:solidFill>
                <a:hlinkClick r:id="rId10"/>
              </a:rPr>
              <a:t>CC BY 2.0</a:t>
            </a:r>
            <a:r>
              <a:rPr lang="en-GB" dirty="0">
                <a:solidFill>
                  <a:srgbClr val="242424"/>
                </a:solidFill>
              </a:rPr>
              <a:t>. </a:t>
            </a:r>
          </a:p>
          <a:p>
            <a:pPr marL="285750" indent="-285750" latinLnBrk="0">
              <a:buFont typeface="Arial" panose="020B0604020202020204" pitchFamily="34" charset="0"/>
              <a:buChar char="•"/>
            </a:pPr>
            <a:endParaRPr lang="en-GB" noProof="0" dirty="0">
              <a:solidFill>
                <a:schemeClr val="dk1"/>
              </a:solidFill>
              <a:ea typeface="Public Sans"/>
              <a:cs typeface="Public Sans"/>
              <a:sym typeface="Public Sans"/>
            </a:endParaRPr>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26</a:t>
            </a:fld>
            <a:endParaRPr lang="ko-KR" altLang="en-US"/>
          </a:p>
        </p:txBody>
      </p:sp>
    </p:spTree>
    <p:extLst>
      <p:ext uri="{BB962C8B-B14F-4D97-AF65-F5344CB8AC3E}">
        <p14:creationId xmlns:p14="http://schemas.microsoft.com/office/powerpoint/2010/main" val="3304135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2C076-5568-11C7-637A-4FC27F0AB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78696-0E21-77A1-9189-23747D4FCA8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5BF1581-5471-3531-8D5E-1126FB2C687C}"/>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marL="285750" indent="-285750" latinLnBrk="0">
              <a:buFont typeface="Arial" panose="020B0604020202020204" pitchFamily="34" charset="0"/>
              <a:buChar char="•"/>
            </a:pPr>
            <a:r>
              <a:rPr lang="en-GB" dirty="0">
                <a:solidFill>
                  <a:srgbClr val="242424"/>
                </a:solidFill>
              </a:rPr>
              <a:t>Use Smart Thermostats: Promoting energy saving behaviours: </a:t>
            </a:r>
            <a:r>
              <a:rPr lang="en-GB" dirty="0">
                <a:solidFill>
                  <a:srgbClr val="242424"/>
                </a:solidFill>
                <a:hlinkClick r:id="rId3"/>
              </a:rPr>
              <a:t>adjust thermostat</a:t>
            </a:r>
            <a:r>
              <a:rPr lang="en-GB" dirty="0">
                <a:solidFill>
                  <a:srgbClr val="242424"/>
                </a:solidFill>
              </a:rPr>
              <a:t> by CORGI </a:t>
            </a:r>
            <a:r>
              <a:rPr lang="en-GB" dirty="0" err="1">
                <a:solidFill>
                  <a:srgbClr val="242424"/>
                </a:solidFill>
              </a:rPr>
              <a:t>HomePlan</a:t>
            </a:r>
            <a:r>
              <a:rPr lang="en-GB" dirty="0">
                <a:solidFill>
                  <a:srgbClr val="242424"/>
                </a:solidFill>
              </a:rPr>
              <a:t> is licensed </a:t>
            </a:r>
            <a:r>
              <a:rPr lang="en-GB" noProof="0" dirty="0">
                <a:solidFill>
                  <a:schemeClr val="dk1"/>
                </a:solidFill>
                <a:ea typeface="Public Sans"/>
                <a:cs typeface="Public Sans"/>
                <a:sym typeface="Public Sans"/>
                <a:hlinkClick r:id="rId4"/>
              </a:rPr>
              <a:t>CC BY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sym typeface="Public Sans"/>
              </a:rPr>
              <a:t>Use Power Strips: </a:t>
            </a:r>
            <a:r>
              <a:rPr lang="en-GB" dirty="0">
                <a:solidFill>
                  <a:schemeClr val="dk1"/>
                </a:solidFill>
                <a:sym typeface="Public Sans"/>
                <a:hlinkClick r:id="rId5"/>
              </a:rPr>
              <a:t>Power Strips with extension cord.jpg</a:t>
            </a:r>
            <a:r>
              <a:rPr lang="en-GB" dirty="0">
                <a:solidFill>
                  <a:schemeClr val="dk1"/>
                </a:solidFill>
                <a:sym typeface="Public Sans"/>
              </a:rPr>
              <a:t> by Dmitry Makeev is licensed </a:t>
            </a:r>
            <a:r>
              <a:rPr lang="en-GB" dirty="0">
                <a:solidFill>
                  <a:schemeClr val="dk1"/>
                </a:solidFill>
                <a:sym typeface="Public Sans"/>
                <a:hlinkClick r:id="rId6"/>
              </a:rPr>
              <a:t>CC BY-SA 4.0</a:t>
            </a:r>
            <a:r>
              <a:rPr lang="en-GB" dirty="0">
                <a:solidFill>
                  <a:schemeClr val="dk1"/>
                </a:solidFill>
                <a:sym typeface="Public Sans"/>
              </a:rPr>
              <a:t>.</a:t>
            </a:r>
            <a:endParaRPr lang="en-GB" dirty="0">
              <a:solidFill>
                <a:srgbClr val="242424"/>
              </a:solidFill>
            </a:endParaRPr>
          </a:p>
          <a:p>
            <a:pPr marL="285750" indent="-285750" latinLnBrk="0">
              <a:buFont typeface="Arial" panose="020B0604020202020204" pitchFamily="34" charset="0"/>
              <a:buChar char="•"/>
            </a:pPr>
            <a:r>
              <a:rPr lang="en-GB" dirty="0">
                <a:solidFill>
                  <a:srgbClr val="242424"/>
                </a:solidFill>
              </a:rPr>
              <a:t>Work together: The Role of Energy Communities: </a:t>
            </a:r>
            <a:r>
              <a:rPr lang="en-GB" dirty="0">
                <a:solidFill>
                  <a:schemeClr val="dk1"/>
                </a:solidFill>
                <a:ea typeface="Public Sans"/>
                <a:cs typeface="Public Sans"/>
                <a:sym typeface="Public Sans"/>
                <a:hlinkClick r:id="rId7"/>
              </a:rPr>
              <a:t>Clean energy at work for </a:t>
            </a:r>
            <a:r>
              <a:rPr lang="en-GB" dirty="0" err="1">
                <a:solidFill>
                  <a:schemeClr val="dk1"/>
                </a:solidFill>
                <a:ea typeface="Public Sans"/>
                <a:cs typeface="Public Sans"/>
                <a:sym typeface="Public Sans"/>
                <a:hlinkClick r:id="rId7"/>
              </a:rPr>
              <a:t>earthday</a:t>
            </a:r>
            <a:r>
              <a:rPr lang="en-GB" dirty="0">
                <a:solidFill>
                  <a:schemeClr val="dk1"/>
                </a:solidFill>
                <a:ea typeface="Public Sans"/>
                <a:cs typeface="Public Sans"/>
                <a:sym typeface="Public Sans"/>
                <a:hlinkClick r:id="rId7"/>
              </a:rPr>
              <a:t>!</a:t>
            </a:r>
            <a:r>
              <a:rPr lang="en-GB" dirty="0">
                <a:solidFill>
                  <a:schemeClr val="dk1"/>
                </a:solidFill>
                <a:ea typeface="Public Sans"/>
                <a:cs typeface="Public Sans"/>
                <a:sym typeface="Public Sans"/>
              </a:rPr>
              <a:t> by </a:t>
            </a:r>
            <a:r>
              <a:rPr lang="en-GB" dirty="0" err="1">
                <a:solidFill>
                  <a:schemeClr val="dk1"/>
                </a:solidFill>
                <a:ea typeface="Public Sans"/>
                <a:cs typeface="Public Sans"/>
                <a:sym typeface="Public Sans"/>
              </a:rPr>
              <a:t>naturalflow</a:t>
            </a:r>
            <a:r>
              <a:rPr lang="en-GB"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8"/>
              </a:rPr>
              <a:t>CC BY-SA 2.0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Find out where you can get support: </a:t>
            </a:r>
            <a:r>
              <a:rPr lang="en-US" dirty="0" err="1">
                <a:solidFill>
                  <a:schemeClr val="dk1"/>
                </a:solidFill>
                <a:ea typeface="Public Sans"/>
                <a:cs typeface="Public Sans"/>
                <a:sym typeface="Public Sans"/>
                <a:hlinkClick r:id="rId9"/>
              </a:rPr>
              <a:t>Mecktilda</a:t>
            </a:r>
            <a:r>
              <a:rPr lang="en-US" dirty="0">
                <a:solidFill>
                  <a:schemeClr val="dk1"/>
                </a:solidFill>
                <a:ea typeface="Public Sans"/>
                <a:cs typeface="Public Sans"/>
                <a:sym typeface="Public Sans"/>
                <a:hlinkClick r:id="rId9"/>
              </a:rPr>
              <a:t> and Stefano - sales agents for Global Cycle Solutions solar power systems</a:t>
            </a:r>
            <a:r>
              <a:rPr lang="en-US" dirty="0">
                <a:solidFill>
                  <a:schemeClr val="dk1"/>
                </a:solidFill>
                <a:ea typeface="Public Sans"/>
                <a:cs typeface="Public Sans"/>
                <a:sym typeface="Public Sans"/>
              </a:rPr>
              <a:t> by DIFD – UK Department for International Development is </a:t>
            </a:r>
            <a:r>
              <a:rPr lang="en-GB" dirty="0">
                <a:solidFill>
                  <a:srgbClr val="242424"/>
                </a:solidFill>
              </a:rPr>
              <a:t>licensed </a:t>
            </a:r>
            <a:r>
              <a:rPr lang="en-GB" noProof="0" dirty="0">
                <a:solidFill>
                  <a:schemeClr val="dk1"/>
                </a:solidFill>
                <a:ea typeface="Public Sans"/>
                <a:cs typeface="Public Sans"/>
                <a:sym typeface="Public Sans"/>
                <a:hlinkClick r:id="rId4"/>
              </a:rPr>
              <a:t>CC BY 2.0</a:t>
            </a:r>
            <a:r>
              <a:rPr lang="en-GB" noProof="0" dirty="0">
                <a:solidFill>
                  <a:schemeClr val="dk1"/>
                </a:solidFill>
                <a:ea typeface="Public Sans"/>
                <a:cs typeface="Public Sans"/>
                <a:sym typeface="Public Sans"/>
              </a:rPr>
              <a:t>. This image has been cropped.</a:t>
            </a:r>
            <a:endParaRPr lang="en-US" dirty="0">
              <a:solidFill>
                <a:schemeClr val="dk1"/>
              </a:solidFill>
              <a:ea typeface="Public Sans"/>
              <a:cs typeface="Public Sans"/>
              <a:sym typeface="Public Sans"/>
            </a:endParaRPr>
          </a:p>
          <a:p>
            <a:endParaRPr lang="en-BE" dirty="0"/>
          </a:p>
        </p:txBody>
      </p:sp>
      <p:sp>
        <p:nvSpPr>
          <p:cNvPr id="4" name="Slide Number Placeholder 3">
            <a:extLst>
              <a:ext uri="{FF2B5EF4-FFF2-40B4-BE49-F238E27FC236}">
                <a16:creationId xmlns:a16="http://schemas.microsoft.com/office/drawing/2014/main" id="{B40D3E98-DD98-53AF-BD13-DD97A5DDEBA3}"/>
              </a:ext>
            </a:extLst>
          </p:cNvPr>
          <p:cNvSpPr>
            <a:spLocks noGrp="1"/>
          </p:cNvSpPr>
          <p:nvPr>
            <p:ph type="sldNum" sz="quarter" idx="5"/>
          </p:nvPr>
        </p:nvSpPr>
        <p:spPr/>
        <p:txBody>
          <a:bodyPr/>
          <a:lstStyle/>
          <a:p>
            <a:fld id="{F08FC7D2-309F-4B1D-AF63-DB3D4B544859}" type="slidenum">
              <a:rPr lang="ko-KR" altLang="en-US" smtClean="0"/>
              <a:t>27</a:t>
            </a:fld>
            <a:endParaRPr lang="ko-KR" altLang="en-US"/>
          </a:p>
        </p:txBody>
      </p:sp>
    </p:spTree>
    <p:extLst>
      <p:ext uri="{BB962C8B-B14F-4D97-AF65-F5344CB8AC3E}">
        <p14:creationId xmlns:p14="http://schemas.microsoft.com/office/powerpoint/2010/main" val="2412844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dirty="0">
                <a:solidFill>
                  <a:schemeClr val="bg1"/>
                </a:solidFill>
              </a:rPr>
              <a:t>Thank you!</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28</a:t>
            </a:fld>
            <a:endParaRPr lang="ko-KR" altLang="en-US"/>
          </a:p>
        </p:txBody>
      </p:sp>
    </p:spTree>
    <p:extLst>
      <p:ext uri="{BB962C8B-B14F-4D97-AF65-F5344CB8AC3E}">
        <p14:creationId xmlns:p14="http://schemas.microsoft.com/office/powerpoint/2010/main" val="18967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ea typeface="Public Sans"/>
                <a:cs typeface="Public Sans"/>
                <a:sym typeface="Public Sans"/>
              </a:rPr>
              <a:t>Our exploration of each step begins with a reflective question. Take a moment to consider each question, before moving on to the next slide.</a:t>
            </a:r>
          </a:p>
          <a:p>
            <a:pPr latinLnBrk="0"/>
            <a:endParaRPr lang="en-GB" sz="1200" noProof="0" dirty="0">
              <a:solidFill>
                <a:srgbClr val="2B2C30"/>
              </a:solidFill>
              <a:sym typeface="Public Sans"/>
            </a:endParaRPr>
          </a:p>
          <a:p>
            <a:pPr latinLnBrk="0"/>
            <a:r>
              <a:rPr lang="en-GB" sz="1200" dirty="0">
                <a:solidFill>
                  <a:srgbClr val="2B2C30"/>
                </a:solidFill>
                <a:sym typeface="Public Sans"/>
              </a:rPr>
              <a:t>You can work through each step in turn. Alternatively, you can select a particular step you’d like to explore first via the menu. </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1811473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10 easy steps you can take today </a:t>
            </a:r>
            <a:endParaRPr lang="en-US" sz="1050" kern="1200" dirty="0">
              <a:solidFill>
                <a:schemeClr val="bg1"/>
              </a:solidFill>
              <a:latin typeface="+mn-lt"/>
              <a:ea typeface="+mn-ea"/>
              <a:cs typeface="+mn-cs"/>
            </a:endParaRPr>
          </a:p>
          <a:p>
            <a:pPr marL="342900" indent="-342900" latinLnBrk="0">
              <a:buFont typeface="+mj-lt"/>
              <a:buAutoNum type="arabicPeriod"/>
            </a:pPr>
            <a:r>
              <a:rPr lang="en-GB" sz="1200" noProof="0" dirty="0">
                <a:ea typeface="Public Sans"/>
                <a:cs typeface="Public Sans"/>
                <a:sym typeface="Public Sans"/>
              </a:rPr>
              <a:t>Understand your own energy use.</a:t>
            </a:r>
          </a:p>
          <a:p>
            <a:pPr marL="342900" indent="-342900" latinLnBrk="0">
              <a:buFont typeface="+mj-lt"/>
              <a:buAutoNum type="arabicPeriod"/>
            </a:pPr>
            <a:r>
              <a:rPr lang="en-GB" sz="1200" dirty="0">
                <a:ea typeface="Public Sans"/>
                <a:cs typeface="Public Sans"/>
                <a:sym typeface="Public Sans"/>
              </a:rPr>
              <a:t>Choose an energy contract.</a:t>
            </a:r>
          </a:p>
          <a:p>
            <a:pPr marL="342900" indent="-342900" latinLnBrk="0">
              <a:buFont typeface="+mj-lt"/>
              <a:buAutoNum type="arabicPeriod"/>
            </a:pPr>
            <a:r>
              <a:rPr lang="en-GB" sz="1200" noProof="0" dirty="0">
                <a:ea typeface="Public Sans"/>
                <a:cs typeface="Public Sans"/>
                <a:sym typeface="Public Sans"/>
              </a:rPr>
              <a:t>Increase efficiency: investing in white goods.</a:t>
            </a:r>
          </a:p>
          <a:p>
            <a:pPr marL="342900" indent="-342900" latinLnBrk="0">
              <a:buFont typeface="+mj-lt"/>
              <a:buAutoNum type="arabicPeriod"/>
            </a:pPr>
            <a:r>
              <a:rPr lang="en-GB" sz="1200" dirty="0">
                <a:ea typeface="Public Sans"/>
                <a:cs typeface="Public Sans"/>
                <a:sym typeface="Public Sans"/>
              </a:rPr>
              <a:t>Defrost your freezer regularly.</a:t>
            </a:r>
          </a:p>
          <a:p>
            <a:pPr marL="342900" indent="-342900" latinLnBrk="0">
              <a:buFont typeface="+mj-lt"/>
              <a:buAutoNum type="arabicPeriod"/>
            </a:pPr>
            <a:r>
              <a:rPr lang="en-GB" sz="1200" dirty="0">
                <a:ea typeface="Public Sans"/>
                <a:cs typeface="Public Sans"/>
                <a:sym typeface="Public Sans"/>
              </a:rPr>
              <a:t>Unplug idle electronics.</a:t>
            </a:r>
          </a:p>
          <a:p>
            <a:pPr marL="342900" indent="-342900" latinLnBrk="0">
              <a:buFont typeface="+mj-lt"/>
              <a:buAutoNum type="arabicPeriod"/>
            </a:pPr>
            <a:r>
              <a:rPr lang="en-GB" sz="1200" noProof="0" dirty="0">
                <a:ea typeface="Public Sans"/>
                <a:cs typeface="Public Sans"/>
                <a:sym typeface="Public Sans"/>
              </a:rPr>
              <a:t>Implement a smart home.</a:t>
            </a:r>
          </a:p>
          <a:p>
            <a:pPr marL="342900" indent="-342900" latinLnBrk="0">
              <a:buFont typeface="+mj-lt"/>
              <a:buAutoNum type="arabicPeriod"/>
            </a:pPr>
            <a:r>
              <a:rPr lang="en-GB" sz="1200" noProof="0" dirty="0">
                <a:ea typeface="Public Sans"/>
                <a:cs typeface="Public Sans"/>
                <a:sym typeface="Public Sans"/>
              </a:rPr>
              <a:t>Use Smart </a:t>
            </a:r>
            <a:r>
              <a:rPr lang="en-GB" sz="1200" dirty="0">
                <a:ea typeface="Public Sans"/>
                <a:cs typeface="Public Sans"/>
                <a:sym typeface="Public Sans"/>
              </a:rPr>
              <a:t>thermostats.</a:t>
            </a:r>
          </a:p>
          <a:p>
            <a:pPr marL="342900" indent="-342900" latinLnBrk="0">
              <a:buFont typeface="+mj-lt"/>
              <a:buAutoNum type="arabicPeriod"/>
            </a:pPr>
            <a:r>
              <a:rPr lang="en-GB" sz="1200" noProof="0" dirty="0">
                <a:ea typeface="Public Sans"/>
                <a:cs typeface="Public Sans"/>
                <a:sym typeface="Public Sans"/>
              </a:rPr>
              <a:t>Use power s</a:t>
            </a:r>
            <a:r>
              <a:rPr lang="en-GB" sz="1200" dirty="0">
                <a:ea typeface="Public Sans"/>
                <a:cs typeface="Public Sans"/>
                <a:sym typeface="Public Sans"/>
              </a:rPr>
              <a:t>trips.</a:t>
            </a:r>
            <a:endParaRPr lang="en-GB" sz="1200" noProof="0" dirty="0">
              <a:ea typeface="Public Sans"/>
              <a:cs typeface="Public Sans"/>
              <a:sym typeface="Public Sans"/>
            </a:endParaRPr>
          </a:p>
          <a:p>
            <a:pPr marL="342900" indent="-342900" latinLnBrk="0">
              <a:buFont typeface="+mj-lt"/>
              <a:buAutoNum type="arabicPeriod"/>
            </a:pPr>
            <a:r>
              <a:rPr lang="en-GB" sz="1200" noProof="0" dirty="0">
                <a:ea typeface="Public Sans"/>
                <a:cs typeface="Public Sans"/>
                <a:sym typeface="Public Sans"/>
              </a:rPr>
              <a:t>Work together: the role of energy communities.</a:t>
            </a:r>
          </a:p>
          <a:p>
            <a:pPr marL="342900" indent="-342900" latinLnBrk="0">
              <a:buFont typeface="+mj-lt"/>
              <a:buAutoNum type="arabicPeriod"/>
            </a:pPr>
            <a:r>
              <a:rPr lang="en-GB" sz="1200" dirty="0">
                <a:ea typeface="Public Sans"/>
                <a:cs typeface="Public Sans"/>
                <a:sym typeface="Public Sans"/>
              </a:rPr>
              <a:t> Find out where you can get support.</a:t>
            </a:r>
          </a:p>
          <a:p>
            <a:pPr marL="342900" indent="-342900" latinLnBrk="0">
              <a:buFont typeface="+mj-lt"/>
              <a:buAutoNum type="arabicPeriod"/>
            </a:pPr>
            <a:endParaRPr lang="en-GB" sz="1200" noProof="0" dirty="0">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1159969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 Understand your own energy use</a:t>
            </a:r>
            <a:endParaRPr lang="en-US" sz="1050" kern="1200" dirty="0">
              <a:solidFill>
                <a:schemeClr val="bg1"/>
              </a:solidFill>
              <a:latin typeface="+mn-lt"/>
              <a:ea typeface="+mn-ea"/>
              <a:cs typeface="+mn-cs"/>
            </a:endParaRPr>
          </a:p>
          <a:p>
            <a:pPr algn="ctr" latinLnBrk="0"/>
            <a:r>
              <a:rPr lang="en-GB" sz="1200" i="1" noProof="0" dirty="0">
                <a:solidFill>
                  <a:schemeClr val="accent5"/>
                </a:solidFill>
              </a:rPr>
              <a:t>How can understanding your energy use help save energy and reduce your electricity bill?</a:t>
            </a:r>
          </a:p>
          <a:p>
            <a:pPr algn="ctr" latinLnBrk="0"/>
            <a:endParaRPr lang="en-GB" sz="1200" i="1" noProof="0"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623851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 Understand your own energy use</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en-GB" dirty="0"/>
          </a:p>
          <a:p>
            <a:pPr marL="457200" indent="-457200" latinLnBrk="0">
              <a:buChar char="•"/>
            </a:pPr>
            <a:r>
              <a:rPr lang="en-GB" sz="1200" noProof="0" dirty="0">
                <a:solidFill>
                  <a:srgbClr val="2B2C30"/>
                </a:solidFill>
                <a:cs typeface="Segoe UI"/>
              </a:rPr>
              <a:t>A smart meter enables you - and your energy provider - to monitor and analyse your energy consumption patterns in real-time. </a:t>
            </a:r>
          </a:p>
          <a:p>
            <a:pPr marL="457200" indent="-457200" latinLnBrk="0">
              <a:buFontTx/>
              <a:buChar char="•"/>
            </a:pPr>
            <a:r>
              <a:rPr lang="en-GB" sz="1200" dirty="0">
                <a:solidFill>
                  <a:srgbClr val="2B2C30"/>
                </a:solidFill>
                <a:cs typeface="Segoe UI"/>
              </a:rPr>
              <a:t>Check if you have a smart meter or digital (analogue) meter.</a:t>
            </a:r>
          </a:p>
          <a:p>
            <a:pPr marL="457200" indent="-457200" latinLnBrk="0">
              <a:buFontTx/>
              <a:buChar char="•"/>
            </a:pPr>
            <a:r>
              <a:rPr lang="en-GB" sz="1200" noProof="0" dirty="0">
                <a:solidFill>
                  <a:srgbClr val="2B2C30"/>
                </a:solidFill>
                <a:cs typeface="Segoe UI"/>
              </a:rPr>
              <a:t>If you have a smart meter, you can check your energy usage at different times of the day. This will help you identify times of the day when you consume more energy. </a:t>
            </a:r>
          </a:p>
          <a:p>
            <a:pPr marL="457200" indent="-457200" latinLnBrk="0">
              <a:buChar char="•"/>
            </a:pPr>
            <a:r>
              <a:rPr lang="en-GB" sz="1200" dirty="0">
                <a:solidFill>
                  <a:srgbClr val="2B2C30"/>
                </a:solidFill>
                <a:cs typeface="Segoe UI"/>
              </a:rPr>
              <a:t>Are there times of the day when you consume more energy? Look for trends and opportunities to </a:t>
            </a:r>
            <a:r>
              <a:rPr lang="en-GB" sz="1200" noProof="0" dirty="0">
                <a:solidFill>
                  <a:srgbClr val="2B2C30"/>
                </a:solidFill>
                <a:cs typeface="Segoe UI"/>
              </a:rPr>
              <a:t>reduce usage. For example, </a:t>
            </a:r>
            <a:r>
              <a:rPr lang="en-GB" sz="1200" noProof="0" dirty="0">
                <a:solidFill>
                  <a:srgbClr val="2B2C30"/>
                </a:solidFill>
                <a:cs typeface="Segoe UI"/>
                <a:hlinkClick r:id="rId3"/>
              </a:rPr>
              <a:t>unplugging devices when not in use - rather than leaving them on standby</a:t>
            </a:r>
            <a:r>
              <a:rPr lang="en-GB" sz="1200" noProof="0" dirty="0">
                <a:solidFill>
                  <a:srgbClr val="2B2C30"/>
                </a:solidFill>
                <a:cs typeface="Segoe UI"/>
              </a:rPr>
              <a:t> - reduces energy consumption. </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1" hangingPunct="1">
              <a:lnSpc>
                <a:spcPct val="100000"/>
              </a:lnSpc>
              <a:spcBef>
                <a:spcPts val="0"/>
              </a:spcBef>
              <a:spcAft>
                <a:spcPts val="0"/>
              </a:spcAft>
              <a:buClrTx/>
              <a:buSzTx/>
              <a:buFontTx/>
              <a:buNone/>
              <a:tabLst/>
              <a:defRPr/>
            </a:pPr>
            <a:r>
              <a:rPr lang="en-GB" dirty="0"/>
              <a:t>https://www.smartenergygb.org/smart-living/smart-energy-tips/switching-appliances-off-stand-by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214347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2. Choose an Energy Contract </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i="1" noProof="0" dirty="0">
                <a:solidFill>
                  <a:schemeClr val="accent2"/>
                </a:solidFill>
              </a:rPr>
              <a:t>How can switching your energy contract help save money and optimise energy usage?</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1574940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2. Choose an Energy Contract </a:t>
            </a:r>
            <a:endParaRPr lang="en-US" sz="1050" kern="1200" dirty="0">
              <a:solidFill>
                <a:schemeClr val="bg1"/>
              </a:solidFill>
              <a:latin typeface="+mn-lt"/>
              <a:ea typeface="+mn-ea"/>
              <a:cs typeface="+mn-cs"/>
            </a:endParaRPr>
          </a:p>
          <a:p>
            <a:pPr marL="457200" indent="-457200" latinLnBrk="0">
              <a:buChar char="•"/>
            </a:pPr>
            <a:r>
              <a:rPr lang="en-US" sz="1200" dirty="0">
                <a:solidFill>
                  <a:srgbClr val="2B2C30"/>
                </a:solidFill>
              </a:rPr>
              <a:t>Research and compare different energy contracts that offer flexibility options and dynamic pricing. Dynamic pricing means that the price of your energy fluctuates depending on overall demand. </a:t>
            </a:r>
          </a:p>
          <a:p>
            <a:pPr marL="457200" indent="-457200" latinLnBrk="0">
              <a:buChar char="•"/>
            </a:pPr>
            <a:r>
              <a:rPr lang="en-US" sz="1200" dirty="0">
                <a:solidFill>
                  <a:srgbClr val="2B2C30"/>
                </a:solidFill>
              </a:rPr>
              <a:t>Consider plans that allow you to take advantage of lower rates during off-peak hours or offer incentives for reducing consumption during peak times. </a:t>
            </a:r>
            <a:endParaRPr lang="en-US" sz="1200" dirty="0"/>
          </a:p>
          <a:p>
            <a:pPr marL="457200" indent="-457200" latinLnBrk="0">
              <a:buChar char="•"/>
            </a:pPr>
            <a:r>
              <a:rPr lang="en-US" sz="1200" dirty="0">
                <a:solidFill>
                  <a:srgbClr val="2B2C30"/>
                </a:solidFill>
              </a:rPr>
              <a:t>Some contract types may provide renewable energy options or rewards for energy-saving behaviors.</a:t>
            </a:r>
            <a:endParaRPr lang="en-US" sz="120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1256300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3. Increase Efficiency: Investing in White Goods</a:t>
            </a:r>
            <a:endParaRPr lang="en-US" sz="1050" kern="1200" dirty="0">
              <a:solidFill>
                <a:schemeClr val="bg1"/>
              </a:solidFill>
              <a:latin typeface="+mn-lt"/>
              <a:ea typeface="+mn-ea"/>
              <a:cs typeface="+mn-cs"/>
            </a:endParaRPr>
          </a:p>
          <a:p>
            <a:pPr algn="ctr" latinLnBrk="0"/>
            <a:r>
              <a:rPr lang="en-US" sz="1200" i="1" dirty="0">
                <a:solidFill>
                  <a:schemeClr val="accent5"/>
                </a:solidFill>
              </a:rPr>
              <a:t>How can investing in white goods lead to long-term savings on your energy bills?</a:t>
            </a:r>
          </a:p>
          <a:p>
            <a:pPr algn="ctr" latinLnBrk="0"/>
            <a:endParaRPr lang="en-US"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1415418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hyperlink" Target="https://creativecommons.org/licenses/by-sa/4.0/deed.en"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pic>
        <p:nvPicPr>
          <p:cNvPr id="5" name="Picture 4">
            <a:extLst>
              <a:ext uri="{FF2B5EF4-FFF2-40B4-BE49-F238E27FC236}">
                <a16:creationId xmlns:a16="http://schemas.microsoft.com/office/drawing/2014/main" id="{187B00C6-8AFE-4F78-BBD1-DD17CB2E80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307" y="6174064"/>
            <a:ext cx="2220070" cy="465346"/>
          </a:xfrm>
          <a:prstGeom prst="rect">
            <a:avLst/>
          </a:prstGeom>
        </p:spPr>
      </p:pic>
      <p:sp>
        <p:nvSpPr>
          <p:cNvPr id="6" name="TextBox 5">
            <a:extLst>
              <a:ext uri="{FF2B5EF4-FFF2-40B4-BE49-F238E27FC236}">
                <a16:creationId xmlns:a16="http://schemas.microsoft.com/office/drawing/2014/main" id="{C3747AB7-94E9-BD21-7C38-39AE66B10D0C}"/>
              </a:ext>
            </a:extLst>
          </p:cNvPr>
          <p:cNvSpPr txBox="1"/>
          <p:nvPr userDrawn="1"/>
        </p:nvSpPr>
        <p:spPr>
          <a:xfrm>
            <a:off x="2364377" y="6052794"/>
            <a:ext cx="5220454" cy="70788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sz="1000" dirty="0">
                <a:solidFill>
                  <a:schemeClr val="bg2">
                    <a:lumMod val="75000"/>
                  </a:schemeClr>
                </a:solidFill>
                <a:effectLst/>
                <a:latin typeface="+mn-lt"/>
                <a:cs typeface="Calibri" panose="020F0502020204030204" pitchFamily="34" charset="0"/>
              </a:rPr>
              <a:t>This project has received funding from the European Union’s Horizon Programme for Research and Innovation (2021-2027) under grant agreement No 101075596. </a:t>
            </a:r>
            <a:r>
              <a:rPr lang="en-US" sz="1000" dirty="0">
                <a:solidFill>
                  <a:schemeClr val="bg2">
                    <a:lumMod val="75000"/>
                  </a:schemeClr>
                </a:solidFill>
                <a:latin typeface="+mn-lt"/>
                <a:ea typeface="Public Sans"/>
                <a:cs typeface="Public Sans"/>
                <a:sym typeface="Public Sans"/>
              </a:rPr>
              <a:t>Responsibility for this material’s content lies solely with the Every1 project</a:t>
            </a:r>
            <a:r>
              <a:rPr lang="en-US" sz="1000" b="0" i="0" u="none" strike="noStrike" cap="none" dirty="0">
                <a:solidFill>
                  <a:schemeClr val="bg2">
                    <a:lumMod val="75000"/>
                  </a:schemeClr>
                </a:solidFill>
                <a:latin typeface="+mn-lt"/>
                <a:ea typeface="Public Sans"/>
                <a:cs typeface="Public Sans"/>
                <a:sym typeface="Public Sans"/>
              </a:rPr>
              <a:t> and does not necessarily reflect the opinion of the European Union. The presentation is licensed </a:t>
            </a:r>
            <a:r>
              <a:rPr lang="en-US" sz="1000" b="0" i="0" u="sng" strike="noStrike" cap="none" dirty="0">
                <a:solidFill>
                  <a:schemeClr val="bg2">
                    <a:lumMod val="75000"/>
                  </a:schemeClr>
                </a:solidFill>
                <a:latin typeface="+mn-lt"/>
                <a:ea typeface="Public Sans"/>
                <a:cs typeface="Public Sans"/>
                <a:sym typeface="Public Sans"/>
                <a:hlinkClick r:id="rId4">
                  <a:extLst>
                    <a:ext uri="{A12FA001-AC4F-418D-AE19-62706E023703}">
                      <ahyp:hlinkClr xmlns:ahyp="http://schemas.microsoft.com/office/drawing/2018/hyperlinkcolor" val="tx"/>
                    </a:ext>
                  </a:extLst>
                </a:hlinkClick>
              </a:rPr>
              <a:t>CC BY-SA 4.0,</a:t>
            </a:r>
            <a:r>
              <a:rPr lang="en-US" sz="1000" b="0" i="0" u="none" strike="noStrike" cap="none" dirty="0">
                <a:solidFill>
                  <a:schemeClr val="bg2">
                    <a:lumMod val="75000"/>
                  </a:schemeClr>
                </a:solidFill>
                <a:latin typeface="+mn-lt"/>
                <a:ea typeface="Public Sans"/>
                <a:cs typeface="Public Sans"/>
                <a:sym typeface="Public Sans"/>
              </a:rPr>
              <a:t> unless otherwise stated.</a:t>
            </a:r>
            <a:endParaRPr lang="en-GB" sz="1000" dirty="0">
              <a:solidFill>
                <a:schemeClr val="bg2">
                  <a:lumMod val="75000"/>
                </a:schemeClr>
              </a:solidFill>
              <a:effectLst/>
              <a:latin typeface="+mn-lt"/>
              <a:cs typeface="Calibri" panose="020F0502020204030204" pitchFamily="34" charset="0"/>
            </a:endParaRPr>
          </a:p>
        </p:txBody>
      </p:sp>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hyperlink" Target="https://energy-efficient-products.ec.europa.eu/ecodesign-and-energy-label/understanding-energy-label_en"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which.co.uk/reviews/fridge-freezers/article/how-to-defrost-your-fridge-freezer-axDiH1G0Zd4i"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science.howstuffworks.com/environmental/green-tech/sustainable/smart-power-strip.htm"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rescoop.eu/"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open.edu/openlearncreate/course/index.php?categoryid=1459"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hyperlink" Target="https://every1.energy/learning-materials" TargetMode="External"/><Relationship Id="rId5" Type="http://schemas.openxmlformats.org/officeDocument/2006/relationships/hyperlink" Target="https://www.energymonitor.ai/opinion/opinion-dispelling-myths-around-renewable-energy-technologies/?cf-view" TargetMode="External"/><Relationship Id="rId4" Type="http://schemas.openxmlformats.org/officeDocument/2006/relationships/hyperlink" Target="https://every1.energy/learning-materials/what-energy-community-and-why-should-i-join"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commons.wikimedia.org/wiki/File:Vorarlberger_Kraftwerke-Energy_meter_(electro)-smart_meter-02ASD.jpg" TargetMode="External"/><Relationship Id="rId13" Type="http://schemas.openxmlformats.org/officeDocument/2006/relationships/hyperlink" Target="https://creativecommons.org/publicdomain/zero/1.0/"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reativecommons.org/licenses/by-sa/2.0/" TargetMode="External"/><Relationship Id="rId12" Type="http://schemas.openxmlformats.org/officeDocument/2006/relationships/hyperlink" Target="https://www.flickr.com/photos/dennissylvesterhurd/14425711711/in/photolist-nYKxvr-ae584u-rmB7jz-6EV3kZ-r5hbgV-Zc9CcY-XbvGTW-s3ZXqC-2nm2k68-8AN3SK-hcvJv-doMV6t-moh9jW-ftZ4iY-KpcKT-ceme3-2cd59s-douphm-8twuwn-4H3HYX-9MScDZ-XMzjLr-XMyFLK-vzL8iF-8RSYpk-a6526e-fQDqrz-o5g5Y-gHGmt-9zqsMe-9zqsHV-2Gexsp-96bC4t-2pknfb6-9uiLJ8-r7SVqA-9uiLAV-2nyHGon-bBwXK-4EffyG-92R5Du-79YGDx-7EtaN7-z7XgLu-4aFPxi-zng5GS-pfb6jT-zqqYTe-5SpzgV-z84m8H"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flickr.com/photos/runasun/4531010970/in/photolist-A22YkS-7UoBGN-yoC18r-8Pco9t-5F64Yh-47UmLv-8zeaRX-cAuqrJ-cfpbU-8kvbRu-53QL3o-b4FmCP-8yaPuZ-29X6Ey-busgmk-NMx9Yg-31Krp8-edA7rR-2yUoaZ-5UjNoL-89B1bV-6fC1GJ-2D8m2p-3i6Qar-C9fQW-7wPmj-2AZgnA-8WLNZp-5D8zX-a1B3aL-5d7Fab-dGHwQ2-2DcQCd-8R1qa3-6vWc6-98YTMT-4c7Di8-k52dG-bFWRP-9oC7Cq-eyB4P-duFqnJ-b7F9bz-MBFob-27cHUML-9EwpBG-f1WV9R" TargetMode="External"/><Relationship Id="rId11" Type="http://schemas.openxmlformats.org/officeDocument/2006/relationships/hyperlink" Target="https://www.flickr.com/photos/codeofthenew/15011000448/" TargetMode="External"/><Relationship Id="rId5" Type="http://schemas.openxmlformats.org/officeDocument/2006/relationships/hyperlink" Target="https://creativecommons.org/licenses/by-nc-nd/2.0/" TargetMode="External"/><Relationship Id="rId15" Type="http://schemas.openxmlformats.org/officeDocument/2006/relationships/hyperlink" Target="https://www.flickr.com/photos/87547772@N00/539175921" TargetMode="External"/><Relationship Id="rId10" Type="http://schemas.openxmlformats.org/officeDocument/2006/relationships/hyperlink" Target="https://creativecommons.org/licenses/by/2.0/" TargetMode="External"/><Relationship Id="rId4" Type="http://schemas.openxmlformats.org/officeDocument/2006/relationships/hyperlink" Target="https://www.flickr.com/photos/60486986@N05/23388097312/" TargetMode="External"/><Relationship Id="rId9" Type="http://schemas.openxmlformats.org/officeDocument/2006/relationships/hyperlink" Target="https://www.flickr.com/photos/193030246@N04/51185443459/in/photolist-2kZ5M4R-YHoUDo-2gVhBWm-EHmde9-EdduiC-Bbtyo8-FaVAcR-FaVAwD-F8C5U9-F8C7tG-EHmdTL-bmrWfT-EHme8U-FaVzkk-F8C7Bs-EHmfAU-EZekkJ-EHmeyU-FaVCeg-gmHV8W-FaVzxz-EZenzy-F2wv2F-o68auJ-F2wuor-EHmfLU-EZemMG-2gViDpA-LEdN9a-ABXbz-2pVvMsu-EZeqrf-Edyai2-FaVGaH-EddCAu-F8CcVy-21fHMqa-EZeqSq-Edybpk-EHmjKL-EdyaKe-2kZ2TrW-8WooS2-7k9nHa-BaGwqh-7kdh2Y-ezxMh4-2nBQC5a-4QjWQ2-riod3" TargetMode="External"/><Relationship Id="rId14" Type="http://schemas.openxmlformats.org/officeDocument/2006/relationships/hyperlink" Target="https://www.flickr.com/photos/jirka_matousek/50749644658/"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creativecommons.org/licenses/by-sa/2.0/" TargetMode="External"/><Relationship Id="rId3" Type="http://schemas.openxmlformats.org/officeDocument/2006/relationships/hyperlink" Target="https://www.flickr.com/photos/151653494@N04/32459482564/in/photolist-Rskki7" TargetMode="External"/><Relationship Id="rId7" Type="http://schemas.openxmlformats.org/officeDocument/2006/relationships/hyperlink" Target="https://www.flickr.com/photos/vizpix/4544572654/"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creativecommons.org/licenses/by-sa/4.0/deed.en" TargetMode="External"/><Relationship Id="rId5" Type="http://schemas.openxmlformats.org/officeDocument/2006/relationships/hyperlink" Target="https://commons.wikimedia.org/w/index.php?curid=106631515" TargetMode="External"/><Relationship Id="rId4" Type="http://schemas.openxmlformats.org/officeDocument/2006/relationships/hyperlink" Target="https://creativecommons.org/licenses/by/2.0/" TargetMode="External"/><Relationship Id="rId9" Type="http://schemas.openxmlformats.org/officeDocument/2006/relationships/hyperlink" Target="https://www.flickr.com/photos/dfid/21375818360/in/photolist-yyUE5q-8fsNLX-TodgT1-28zYvnc-2mGzX8W-VY1H1F-7dzWrF-atbVgq-2o1yhrw-2o1yhqQ-286BAUy-Af3ujk-2mGzWYH-2o4Eh8X-2o6bJBg-c19xwG-2887yFi-x7kE7x-2o694Hw-tvptVY-2kRFrfz-uaQve5-MwsBjH-XV7ZC7-SobHar-8fwbVG-MwsBhD-L4tjGf-2887yQg-nWw1KG-c1cead-nqjvL3-dj4quJ-2mPVTn7-2o1wS1v-Lc6pve-2hiCYHV-c1cecy-Jtbgnx-c19xVQ-dj4qfW-2nHDTEu-MfTHPr-nZmA2U-nHSJ3Y-c19xUj-P89Vmy-Xc9uog-dj4pA1-nMf2gx"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smartenergygb.org/smart-living/smart-energy-tips/switching-appliances-off-stand-by"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EE2B6D-35E4-4C91-CC80-BAA946F23B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pic>
        <p:nvPicPr>
          <p:cNvPr id="4" name="Picture 3">
            <a:extLst>
              <a:ext uri="{FF2B5EF4-FFF2-40B4-BE49-F238E27FC236}">
                <a16:creationId xmlns:a16="http://schemas.microsoft.com/office/drawing/2014/main" id="{CC7CD423-36EE-D0A8-45FD-F7D2FBAF83D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929" y="1954877"/>
            <a:ext cx="4526071" cy="3394553"/>
          </a:xfrm>
          <a:prstGeom prst="rect">
            <a:avLst/>
          </a:prstGeom>
        </p:spPr>
      </p:pic>
      <p:sp>
        <p:nvSpPr>
          <p:cNvPr id="2" name="Title 1">
            <a:extLst>
              <a:ext uri="{FF2B5EF4-FFF2-40B4-BE49-F238E27FC236}">
                <a16:creationId xmlns:a16="http://schemas.microsoft.com/office/drawing/2014/main" id="{8D2DE0A9-F37C-2EF1-ACC3-F03C3C6A8D71}"/>
              </a:ext>
            </a:extLst>
          </p:cNvPr>
          <p:cNvSpPr>
            <a:spLocks noGrp="1"/>
          </p:cNvSpPr>
          <p:nvPr>
            <p:ph type="title" idx="4294967295"/>
          </p:nvPr>
        </p:nvSpPr>
        <p:spPr>
          <a:xfrm>
            <a:off x="700347" y="1256925"/>
            <a:ext cx="6965582" cy="5470773"/>
          </a:xfrm>
          <a:prstGeom prst="rect">
            <a:avLst/>
          </a:prstGeom>
        </p:spPr>
        <p:txBody>
          <a:bodyPr/>
          <a:lstStyle/>
          <a:p>
            <a:pPr marL="0" marR="0" lvl="0" indent="0" algn="l" defTabSz="914400" rtl="0" eaLnBrk="1" fontAlgn="auto" latinLnBrk="1" hangingPunct="1">
              <a:lnSpc>
                <a:spcPct val="90000"/>
              </a:lnSpc>
              <a:spcBef>
                <a:spcPct val="0"/>
              </a:spcBef>
              <a:spcAft>
                <a:spcPts val="0"/>
              </a:spcAft>
              <a:buClrTx/>
              <a:buSzTx/>
              <a:buFontTx/>
              <a:buNone/>
              <a:tabLst/>
              <a:defRPr/>
            </a:pPr>
            <a: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Get involved in the </a:t>
            </a:r>
            <a:b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Digital Energy </a:t>
            </a:r>
            <a:b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Transition: </a:t>
            </a:r>
            <a:b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6000" kern="1200" dirty="0">
                <a:solidFill>
                  <a:schemeClr val="tx1"/>
                </a:solidFill>
                <a:effectLst/>
              </a:rPr>
              <a:t>10 easy steps you </a:t>
            </a:r>
            <a:br>
              <a:rPr lang="en-US" sz="6000" kern="1200" dirty="0">
                <a:solidFill>
                  <a:schemeClr val="tx1"/>
                </a:solidFill>
                <a:effectLst/>
              </a:rPr>
            </a:br>
            <a:r>
              <a:rPr lang="en-US" sz="6000" kern="1200" dirty="0">
                <a:solidFill>
                  <a:schemeClr val="tx1"/>
                </a:solidFill>
                <a:effectLst/>
              </a:rPr>
              <a:t>can take today!</a:t>
            </a:r>
            <a:endParaRPr lang="en-GB" sz="6000" dirty="0">
              <a:effectLst/>
            </a:endParaRPr>
          </a:p>
          <a:p>
            <a:pPr rtl="0" eaLnBrk="1" latinLnBrk="1" hangingPunct="1"/>
            <a:endParaRPr lang="en-GB" sz="7200" dirty="0">
              <a:effectLst/>
            </a:endParaRPr>
          </a:p>
          <a:p>
            <a:endParaRPr lang="en-GB" sz="7200" dirty="0"/>
          </a:p>
        </p:txBody>
      </p:sp>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42BB5-58B6-278B-E025-E6AA0528F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22001C-3374-C331-455C-B0772C2ED4A4}"/>
              </a:ext>
            </a:extLst>
          </p:cNvPr>
          <p:cNvSpPr>
            <a:spLocks noGrp="1"/>
          </p:cNvSpPr>
          <p:nvPr>
            <p:ph type="title" idx="4294967295"/>
          </p:nvPr>
        </p:nvSpPr>
        <p:spPr>
          <a:xfrm>
            <a:off x="563880" y="764187"/>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3. Increase Efficiency: Investing in White Goods</a:t>
            </a:r>
            <a:endParaRPr lang="en-GB" dirty="0">
              <a:effectLst/>
            </a:endParaRPr>
          </a:p>
          <a:p>
            <a:endParaRPr lang="en-GB" dirty="0"/>
          </a:p>
        </p:txBody>
      </p:sp>
      <p:sp>
        <p:nvSpPr>
          <p:cNvPr id="4" name="TextBox 3">
            <a:extLst>
              <a:ext uri="{FF2B5EF4-FFF2-40B4-BE49-F238E27FC236}">
                <a16:creationId xmlns:a16="http://schemas.microsoft.com/office/drawing/2014/main" id="{92FE9A94-DCC1-E1C5-4D79-C962BC490CDE}"/>
              </a:ext>
            </a:extLst>
          </p:cNvPr>
          <p:cNvSpPr txBox="1"/>
          <p:nvPr/>
        </p:nvSpPr>
        <p:spPr>
          <a:xfrm>
            <a:off x="5260932" y="2677493"/>
            <a:ext cx="6317116" cy="3416320"/>
          </a:xfrm>
          <a:prstGeom prst="rect">
            <a:avLst/>
          </a:prstGeom>
          <a:noFill/>
        </p:spPr>
        <p:txBody>
          <a:bodyPr wrap="square" rtlCol="0">
            <a:spAutoFit/>
          </a:bodyPr>
          <a:lstStyle/>
          <a:p>
            <a:pPr marL="457200" indent="-457200" latinLnBrk="0">
              <a:buChar char="•"/>
            </a:pPr>
            <a:r>
              <a:rPr lang="en-US" sz="2400" dirty="0">
                <a:solidFill>
                  <a:srgbClr val="2B2C30"/>
                </a:solidFill>
                <a:ea typeface="Public Sans"/>
                <a:cs typeface="Segoe UI"/>
              </a:rPr>
              <a:t>When buying new white goods (such as refrigerators, washing machines, and dishwashers), choose models that are energy-efficient.</a:t>
            </a:r>
            <a:endParaRPr lang="en-US" sz="2400" b="1" dirty="0">
              <a:solidFill>
                <a:srgbClr val="2B2C30"/>
              </a:solidFill>
              <a:ea typeface="Public Sans"/>
              <a:cs typeface="Segoe UI"/>
            </a:endParaRPr>
          </a:p>
          <a:p>
            <a:pPr marL="457200" indent="-457200" latinLnBrk="0">
              <a:buChar char="•"/>
            </a:pPr>
            <a:r>
              <a:rPr lang="en-US" sz="2400" dirty="0">
                <a:solidFill>
                  <a:srgbClr val="2B2C30"/>
                </a:solidFill>
                <a:ea typeface="Public Sans"/>
                <a:cs typeface="Segoe UI"/>
                <a:hlinkClick r:id="rId3"/>
              </a:rPr>
              <a:t>EU Energy Labels</a:t>
            </a:r>
            <a:r>
              <a:rPr lang="en-US" sz="2400" dirty="0">
                <a:solidFill>
                  <a:srgbClr val="2B2C30"/>
                </a:solidFill>
                <a:ea typeface="Public Sans"/>
                <a:cs typeface="Segoe UI"/>
              </a:rPr>
              <a:t> help you choose more energy efficient appliances. </a:t>
            </a:r>
          </a:p>
          <a:p>
            <a:pPr marL="457200" indent="-457200" latinLnBrk="0">
              <a:buChar char="•"/>
            </a:pPr>
            <a:r>
              <a:rPr lang="en-US" sz="2400" dirty="0">
                <a:solidFill>
                  <a:srgbClr val="2B2C30"/>
                </a:solidFill>
                <a:ea typeface="Public Sans"/>
                <a:cs typeface="Segoe UI"/>
              </a:rPr>
              <a:t>Consider the long-term savings on your energy bills when investing in more efficient appliances.</a:t>
            </a:r>
            <a:endParaRPr lang="en-US" sz="2400" b="1" dirty="0">
              <a:solidFill>
                <a:srgbClr val="2B2C30"/>
              </a:solidFill>
              <a:ea typeface="Public Sans"/>
              <a:cs typeface="Public Sans"/>
            </a:endParaRPr>
          </a:p>
        </p:txBody>
      </p:sp>
      <p:pic>
        <p:nvPicPr>
          <p:cNvPr id="6" name="Picture 5">
            <a:extLst>
              <a:ext uri="{FF2B5EF4-FFF2-40B4-BE49-F238E27FC236}">
                <a16:creationId xmlns:a16="http://schemas.microsoft.com/office/drawing/2014/main" id="{38305BAD-95D5-66C6-8821-6DF7E30A102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73" y="2188878"/>
            <a:ext cx="4868814" cy="4393550"/>
          </a:xfrm>
          <a:prstGeom prst="rect">
            <a:avLst/>
          </a:prstGeom>
        </p:spPr>
      </p:pic>
    </p:spTree>
    <p:extLst>
      <p:ext uri="{BB962C8B-B14F-4D97-AF65-F5344CB8AC3E}">
        <p14:creationId xmlns:p14="http://schemas.microsoft.com/office/powerpoint/2010/main" val="3289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F056E-0271-F698-8409-4BDD9B02D5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6477C-AAD7-33A1-849A-56CFC2C285F7}"/>
              </a:ext>
            </a:extLst>
          </p:cNvPr>
          <p:cNvSpPr>
            <a:spLocks noGrp="1"/>
          </p:cNvSpPr>
          <p:nvPr>
            <p:ph type="title" idx="4294967295"/>
          </p:nvPr>
        </p:nvSpPr>
        <p:spPr>
          <a:xfrm>
            <a:off x="472440" y="848451"/>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4. Defrost your freezer regularly - Introduction</a:t>
            </a:r>
            <a:endParaRPr lang="en-GB" dirty="0">
              <a:effectLst/>
            </a:endParaRPr>
          </a:p>
          <a:p>
            <a:endParaRPr lang="en-GB" dirty="0"/>
          </a:p>
        </p:txBody>
      </p:sp>
      <p:sp>
        <p:nvSpPr>
          <p:cNvPr id="4" name="TextBox 3">
            <a:extLst>
              <a:ext uri="{FF2B5EF4-FFF2-40B4-BE49-F238E27FC236}">
                <a16:creationId xmlns:a16="http://schemas.microsoft.com/office/drawing/2014/main" id="{F7523C7B-772E-CFDB-6B1C-08434537B540}"/>
              </a:ext>
            </a:extLst>
          </p:cNvPr>
          <p:cNvSpPr txBox="1"/>
          <p:nvPr/>
        </p:nvSpPr>
        <p:spPr>
          <a:xfrm>
            <a:off x="1079325" y="3263226"/>
            <a:ext cx="10033348" cy="2308324"/>
          </a:xfrm>
          <a:prstGeom prst="rect">
            <a:avLst/>
          </a:prstGeom>
          <a:noFill/>
        </p:spPr>
        <p:txBody>
          <a:bodyPr wrap="square" rtlCol="0">
            <a:spAutoFit/>
          </a:bodyPr>
          <a:lstStyle/>
          <a:p>
            <a:pPr algn="ctr" latinLnBrk="0"/>
            <a:r>
              <a:rPr lang="en-US" sz="4800" i="1" dirty="0">
                <a:solidFill>
                  <a:schemeClr val="accent2"/>
                </a:solidFill>
              </a:rPr>
              <a:t>Why is it important to defrost your freezer regularly?</a:t>
            </a:r>
          </a:p>
          <a:p>
            <a:pPr algn="ctr" latinLnBrk="0"/>
            <a:endParaRPr lang="en-US" sz="4800" i="1" dirty="0">
              <a:solidFill>
                <a:schemeClr val="accent2"/>
              </a:solidFill>
            </a:endParaRPr>
          </a:p>
        </p:txBody>
      </p:sp>
    </p:spTree>
    <p:extLst>
      <p:ext uri="{BB962C8B-B14F-4D97-AF65-F5344CB8AC3E}">
        <p14:creationId xmlns:p14="http://schemas.microsoft.com/office/powerpoint/2010/main" val="4081466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76CAE-69B9-36A4-D379-2D2350CAB73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E71436C-D8D6-71F9-2005-F28335AA19C8}"/>
              </a:ext>
            </a:extLst>
          </p:cNvPr>
          <p:cNvSpPr>
            <a:spLocks noGrp="1"/>
          </p:cNvSpPr>
          <p:nvPr>
            <p:ph type="title" idx="4294967295"/>
          </p:nvPr>
        </p:nvSpPr>
        <p:spPr>
          <a:xfrm>
            <a:off x="485503" y="783136"/>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4. Defrost your freezer regularly</a:t>
            </a:r>
            <a:endParaRPr lang="en-GB" dirty="0">
              <a:effectLst/>
            </a:endParaRPr>
          </a:p>
          <a:p>
            <a:endParaRPr lang="en-GB" dirty="0"/>
          </a:p>
        </p:txBody>
      </p:sp>
      <p:sp>
        <p:nvSpPr>
          <p:cNvPr id="4" name="TextBox 3">
            <a:extLst>
              <a:ext uri="{FF2B5EF4-FFF2-40B4-BE49-F238E27FC236}">
                <a16:creationId xmlns:a16="http://schemas.microsoft.com/office/drawing/2014/main" id="{5B37293F-24F8-0380-1F80-AE575BD0E6B4}"/>
              </a:ext>
            </a:extLst>
          </p:cNvPr>
          <p:cNvSpPr txBox="1"/>
          <p:nvPr/>
        </p:nvSpPr>
        <p:spPr>
          <a:xfrm>
            <a:off x="5586608" y="2968668"/>
            <a:ext cx="6075123" cy="2677656"/>
          </a:xfrm>
          <a:prstGeom prst="rect">
            <a:avLst/>
          </a:prstGeom>
          <a:noFill/>
        </p:spPr>
        <p:txBody>
          <a:bodyPr wrap="square" rtlCol="0">
            <a:spAutoFit/>
          </a:bodyPr>
          <a:lstStyle/>
          <a:p>
            <a:pPr marL="457200" indent="-457200" latinLnBrk="0">
              <a:buChar char="•"/>
            </a:pPr>
            <a:r>
              <a:rPr lang="en-US" sz="2400" dirty="0">
                <a:solidFill>
                  <a:srgbClr val="2B2C30"/>
                </a:solidFill>
                <a:ea typeface="Public Sans"/>
                <a:cs typeface="Segoe UI"/>
              </a:rPr>
              <a:t>Ice-build up in your freezer can result in increased energy use. This is because your freezer is working harder to keep your food cool.</a:t>
            </a:r>
          </a:p>
          <a:p>
            <a:pPr marL="457200" indent="-457200" latinLnBrk="0">
              <a:buChar char="•"/>
            </a:pPr>
            <a:r>
              <a:rPr lang="en-US" sz="2400" dirty="0">
                <a:solidFill>
                  <a:srgbClr val="2B2C30"/>
                </a:solidFill>
                <a:ea typeface="Public Sans"/>
                <a:cs typeface="Segoe UI"/>
                <a:hlinkClick r:id="rId3"/>
              </a:rPr>
              <a:t>Regularly defrosting your freezer can prevent ice build-up. </a:t>
            </a:r>
          </a:p>
          <a:p>
            <a:pPr marL="457200" indent="-457200" latinLnBrk="0">
              <a:buChar char="•"/>
            </a:pPr>
            <a:r>
              <a:rPr lang="en-US" sz="2400" dirty="0">
                <a:solidFill>
                  <a:srgbClr val="2B2C30"/>
                </a:solidFill>
                <a:ea typeface="Public Sans"/>
                <a:cs typeface="Segoe UI"/>
                <a:hlinkClick r:id="rId3"/>
              </a:rPr>
              <a:t>Find out how to defrost a freezer</a:t>
            </a:r>
            <a:r>
              <a:rPr lang="en-US" sz="2400" dirty="0">
                <a:solidFill>
                  <a:srgbClr val="2B2C30"/>
                </a:solidFill>
                <a:ea typeface="Public Sans"/>
                <a:cs typeface="Segoe UI"/>
              </a:rPr>
              <a:t>.</a:t>
            </a:r>
          </a:p>
        </p:txBody>
      </p:sp>
      <p:pic>
        <p:nvPicPr>
          <p:cNvPr id="6" name="Picture 5">
            <a:extLst>
              <a:ext uri="{FF2B5EF4-FFF2-40B4-BE49-F238E27FC236}">
                <a16:creationId xmlns:a16="http://schemas.microsoft.com/office/drawing/2014/main" id="{400FEF6D-8487-406A-19D2-5A7C019E343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30" y="3272166"/>
            <a:ext cx="5246643" cy="1974049"/>
          </a:xfrm>
          <a:prstGeom prst="rect">
            <a:avLst/>
          </a:prstGeom>
        </p:spPr>
      </p:pic>
    </p:spTree>
    <p:extLst>
      <p:ext uri="{BB962C8B-B14F-4D97-AF65-F5344CB8AC3E}">
        <p14:creationId xmlns:p14="http://schemas.microsoft.com/office/powerpoint/2010/main" val="137926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EB5A1-B4A9-64BD-61B2-652C301C1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DD82BC-0743-05BB-1A6A-DF5BB929A333}"/>
              </a:ext>
            </a:extLst>
          </p:cNvPr>
          <p:cNvSpPr>
            <a:spLocks noGrp="1"/>
          </p:cNvSpPr>
          <p:nvPr>
            <p:ph type="title" idx="4294967295"/>
          </p:nvPr>
        </p:nvSpPr>
        <p:spPr>
          <a:xfrm>
            <a:off x="537755" y="730885"/>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5. Unplug Idle Electronics - Introduction</a:t>
            </a:r>
            <a:endParaRPr lang="en-GB" dirty="0">
              <a:effectLst/>
            </a:endParaRPr>
          </a:p>
          <a:p>
            <a:endParaRPr lang="en-GB" dirty="0"/>
          </a:p>
        </p:txBody>
      </p:sp>
      <p:sp>
        <p:nvSpPr>
          <p:cNvPr id="4" name="TextBox 3">
            <a:extLst>
              <a:ext uri="{FF2B5EF4-FFF2-40B4-BE49-F238E27FC236}">
                <a16:creationId xmlns:a16="http://schemas.microsoft.com/office/drawing/2014/main" id="{4377BFF2-33C6-968B-4039-27829257A520}"/>
              </a:ext>
            </a:extLst>
          </p:cNvPr>
          <p:cNvSpPr txBox="1"/>
          <p:nvPr/>
        </p:nvSpPr>
        <p:spPr>
          <a:xfrm>
            <a:off x="814193" y="3227801"/>
            <a:ext cx="10797434" cy="830997"/>
          </a:xfrm>
          <a:prstGeom prst="rect">
            <a:avLst/>
          </a:prstGeom>
          <a:noFill/>
        </p:spPr>
        <p:txBody>
          <a:bodyPr wrap="square" rtlCol="0">
            <a:spAutoFit/>
          </a:bodyPr>
          <a:lstStyle/>
          <a:p>
            <a:pPr algn="ctr" latinLnBrk="0"/>
            <a:r>
              <a:rPr lang="en-US" sz="4800" i="1" dirty="0">
                <a:solidFill>
                  <a:schemeClr val="accent2"/>
                </a:solidFill>
              </a:rPr>
              <a:t>What is "phantom" energy? </a:t>
            </a:r>
          </a:p>
        </p:txBody>
      </p:sp>
    </p:spTree>
    <p:extLst>
      <p:ext uri="{BB962C8B-B14F-4D97-AF65-F5344CB8AC3E}">
        <p14:creationId xmlns:p14="http://schemas.microsoft.com/office/powerpoint/2010/main" val="899269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4D80-25C1-4CFD-EC45-A3D4E808EA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7F0DD8-CB38-0AEE-BEE0-6FB08602A9C7}"/>
              </a:ext>
            </a:extLst>
          </p:cNvPr>
          <p:cNvSpPr>
            <a:spLocks noGrp="1"/>
          </p:cNvSpPr>
          <p:nvPr>
            <p:ph type="title" idx="4294967295"/>
          </p:nvPr>
        </p:nvSpPr>
        <p:spPr>
          <a:xfrm>
            <a:off x="621252" y="770074"/>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5. Unplug Idle Electronics </a:t>
            </a:r>
            <a:endParaRPr lang="en-GB" dirty="0">
              <a:effectLst/>
            </a:endParaRPr>
          </a:p>
          <a:p>
            <a:endParaRPr lang="en-GB" dirty="0"/>
          </a:p>
        </p:txBody>
      </p:sp>
      <p:sp>
        <p:nvSpPr>
          <p:cNvPr id="4" name="TextBox 3">
            <a:extLst>
              <a:ext uri="{FF2B5EF4-FFF2-40B4-BE49-F238E27FC236}">
                <a16:creationId xmlns:a16="http://schemas.microsoft.com/office/drawing/2014/main" id="{C48B4B3E-49EA-5666-7C14-9015697F413B}"/>
              </a:ext>
            </a:extLst>
          </p:cNvPr>
          <p:cNvSpPr txBox="1"/>
          <p:nvPr/>
        </p:nvSpPr>
        <p:spPr>
          <a:xfrm>
            <a:off x="4138535" y="2835682"/>
            <a:ext cx="7675982" cy="3046988"/>
          </a:xfrm>
          <a:prstGeom prst="rect">
            <a:avLst/>
          </a:prstGeom>
          <a:noFill/>
        </p:spPr>
        <p:txBody>
          <a:bodyPr wrap="square" rtlCol="0">
            <a:spAutoFit/>
          </a:bodyPr>
          <a:lstStyle/>
          <a:p>
            <a:pPr marL="457200" indent="-457200" latinLnBrk="0">
              <a:buChar char="•"/>
            </a:pPr>
            <a:r>
              <a:rPr lang="en-US" sz="2400" dirty="0">
                <a:solidFill>
                  <a:srgbClr val="2B2C30"/>
                </a:solidFill>
                <a:ea typeface="Public Sans"/>
                <a:cs typeface="Segoe UI"/>
              </a:rPr>
              <a:t>”Phantom” energy or “standby” energy is when appliances are not in use but still use energy.</a:t>
            </a:r>
          </a:p>
          <a:p>
            <a:pPr marL="457200" indent="-457200" latinLnBrk="0">
              <a:buChar char="•"/>
            </a:pPr>
            <a:r>
              <a:rPr lang="en-US" sz="2400" dirty="0">
                <a:solidFill>
                  <a:srgbClr val="2B2C30"/>
                </a:solidFill>
                <a:ea typeface="Public Sans"/>
                <a:cs typeface="Segoe UI"/>
              </a:rPr>
              <a:t>You can use your smart meter readings to check for "unseen" energy consumption.</a:t>
            </a:r>
          </a:p>
          <a:p>
            <a:pPr marL="457200" indent="-457200" latinLnBrk="0">
              <a:buChar char="•"/>
            </a:pPr>
            <a:r>
              <a:rPr lang="en-US" sz="2400" dirty="0">
                <a:solidFill>
                  <a:srgbClr val="2B2C30"/>
                </a:solidFill>
                <a:ea typeface="Public Sans"/>
                <a:cs typeface="Segoe UI"/>
              </a:rPr>
              <a:t>Consider unplugging electronics and appliances that are not in use, such as chargers, TVs, and kitchen appliances. </a:t>
            </a:r>
          </a:p>
          <a:p>
            <a:pPr marL="457200" indent="-457200" latinLnBrk="0">
              <a:buChar char="•"/>
            </a:pPr>
            <a:r>
              <a:rPr lang="en-US" sz="2400" dirty="0">
                <a:solidFill>
                  <a:srgbClr val="2B2C30"/>
                </a:solidFill>
                <a:ea typeface="Public Sans"/>
                <a:cs typeface="Segoe UI"/>
              </a:rPr>
              <a:t>You may want to consider using </a:t>
            </a:r>
            <a:r>
              <a:rPr lang="en-US" sz="2400" dirty="0">
                <a:solidFill>
                  <a:srgbClr val="2B2C30"/>
                </a:solidFill>
                <a:ea typeface="Public Sans"/>
                <a:cs typeface="Segoe UI"/>
                <a:hlinkClick r:id="rId3"/>
              </a:rPr>
              <a:t>smart power strips </a:t>
            </a:r>
            <a:r>
              <a:rPr lang="en-US" sz="2400" dirty="0">
                <a:solidFill>
                  <a:srgbClr val="2B2C30"/>
                </a:solidFill>
                <a:ea typeface="Public Sans"/>
                <a:cs typeface="Segoe UI"/>
              </a:rPr>
              <a:t>to manage multiple devices.</a:t>
            </a:r>
            <a:endParaRPr lang="en-US" sz="2400" dirty="0"/>
          </a:p>
        </p:txBody>
      </p:sp>
      <p:pic>
        <p:nvPicPr>
          <p:cNvPr id="7" name="Picture 6">
            <a:extLst>
              <a:ext uri="{FF2B5EF4-FFF2-40B4-BE49-F238E27FC236}">
                <a16:creationId xmlns:a16="http://schemas.microsoft.com/office/drawing/2014/main" id="{7D2CD309-D920-BF91-A61A-D2AE629DF0E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52" y="2219716"/>
            <a:ext cx="3174135" cy="4278921"/>
          </a:xfrm>
          <a:prstGeom prst="rect">
            <a:avLst/>
          </a:prstGeom>
        </p:spPr>
      </p:pic>
    </p:spTree>
    <p:extLst>
      <p:ext uri="{BB962C8B-B14F-4D97-AF65-F5344CB8AC3E}">
        <p14:creationId xmlns:p14="http://schemas.microsoft.com/office/powerpoint/2010/main" val="29148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24449-55D8-2FC8-5533-C7D7C25899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DA153C-356E-4C67-30E7-EC80DE9A22CE}"/>
              </a:ext>
            </a:extLst>
          </p:cNvPr>
          <p:cNvSpPr>
            <a:spLocks noGrp="1"/>
          </p:cNvSpPr>
          <p:nvPr>
            <p:ph type="title" idx="4294967295"/>
          </p:nvPr>
        </p:nvSpPr>
        <p:spPr>
          <a:xfrm>
            <a:off x="521916" y="678634"/>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6. Implement a Smart Home - Introduction</a:t>
            </a:r>
            <a:endParaRPr lang="en-GB" dirty="0">
              <a:effectLst/>
            </a:endParaRPr>
          </a:p>
          <a:p>
            <a:endParaRPr lang="en-GB" dirty="0"/>
          </a:p>
        </p:txBody>
      </p:sp>
      <p:sp>
        <p:nvSpPr>
          <p:cNvPr id="4" name="TextBox 3">
            <a:extLst>
              <a:ext uri="{FF2B5EF4-FFF2-40B4-BE49-F238E27FC236}">
                <a16:creationId xmlns:a16="http://schemas.microsoft.com/office/drawing/2014/main" id="{E9CF9DF6-E166-5036-F30B-43DE1E958B64}"/>
              </a:ext>
            </a:extLst>
          </p:cNvPr>
          <p:cNvSpPr txBox="1"/>
          <p:nvPr/>
        </p:nvSpPr>
        <p:spPr>
          <a:xfrm>
            <a:off x="521916" y="2898244"/>
            <a:ext cx="11148165" cy="2308324"/>
          </a:xfrm>
          <a:prstGeom prst="rect">
            <a:avLst/>
          </a:prstGeom>
          <a:noFill/>
        </p:spPr>
        <p:txBody>
          <a:bodyPr wrap="square" rtlCol="0">
            <a:spAutoFit/>
          </a:bodyPr>
          <a:lstStyle/>
          <a:p>
            <a:pPr algn="ctr" latinLnBrk="0"/>
            <a:r>
              <a:rPr lang="en-GB" sz="4800" i="1" noProof="0" dirty="0">
                <a:solidFill>
                  <a:schemeClr val="accent2"/>
                </a:solidFill>
              </a:rPr>
              <a:t>What smart home technologies can help you save energy, and how do they work?</a:t>
            </a:r>
          </a:p>
          <a:p>
            <a:pPr algn="ctr" latinLnBrk="0"/>
            <a:endParaRPr lang="en-GB" sz="4800" i="1" noProof="0" dirty="0">
              <a:solidFill>
                <a:schemeClr val="accent2"/>
              </a:solidFill>
            </a:endParaRPr>
          </a:p>
        </p:txBody>
      </p:sp>
    </p:spTree>
    <p:extLst>
      <p:ext uri="{BB962C8B-B14F-4D97-AF65-F5344CB8AC3E}">
        <p14:creationId xmlns:p14="http://schemas.microsoft.com/office/powerpoint/2010/main" val="3051036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84A55-3301-C7C4-A4A7-34966C0987B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92C0E8-044C-54EA-9DA3-11294AE3327B}"/>
              </a:ext>
            </a:extLst>
          </p:cNvPr>
          <p:cNvSpPr>
            <a:spLocks noGrp="1"/>
          </p:cNvSpPr>
          <p:nvPr>
            <p:ph type="title" idx="4294967295"/>
          </p:nvPr>
        </p:nvSpPr>
        <p:spPr>
          <a:xfrm>
            <a:off x="403964" y="743948"/>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6. Implement a Smart Home</a:t>
            </a:r>
            <a:endParaRPr lang="en-GB" dirty="0">
              <a:effectLst/>
            </a:endParaRPr>
          </a:p>
          <a:p>
            <a:endParaRPr lang="en-GB" dirty="0"/>
          </a:p>
        </p:txBody>
      </p:sp>
      <p:sp>
        <p:nvSpPr>
          <p:cNvPr id="4" name="TextBox 3">
            <a:extLst>
              <a:ext uri="{FF2B5EF4-FFF2-40B4-BE49-F238E27FC236}">
                <a16:creationId xmlns:a16="http://schemas.microsoft.com/office/drawing/2014/main" id="{B8F24D65-3C3C-DDDB-79E7-E2DA63900FA9}"/>
              </a:ext>
            </a:extLst>
          </p:cNvPr>
          <p:cNvSpPr txBox="1"/>
          <p:nvPr/>
        </p:nvSpPr>
        <p:spPr>
          <a:xfrm>
            <a:off x="5661764" y="2490228"/>
            <a:ext cx="6152753" cy="3785652"/>
          </a:xfrm>
          <a:prstGeom prst="rect">
            <a:avLst/>
          </a:prstGeom>
          <a:noFill/>
        </p:spPr>
        <p:txBody>
          <a:bodyPr wrap="square" rtlCol="0">
            <a:spAutoFit/>
          </a:bodyPr>
          <a:lstStyle/>
          <a:p>
            <a:pPr marL="457200" indent="-457200" latinLnBrk="0">
              <a:buChar char="•"/>
            </a:pPr>
            <a:r>
              <a:rPr lang="en-GB" sz="2400" noProof="0" dirty="0">
                <a:solidFill>
                  <a:srgbClr val="2B2C30"/>
                </a:solidFill>
                <a:ea typeface="Public Sans"/>
                <a:cs typeface="Segoe UI"/>
              </a:rPr>
              <a:t>Smart plugs, lights, and thermostats can automate and support energy optimisation.</a:t>
            </a:r>
            <a:endParaRPr lang="en-GB" sz="2400" noProof="0" dirty="0">
              <a:solidFill>
                <a:srgbClr val="242424"/>
              </a:solidFill>
              <a:ea typeface="Public Sans"/>
              <a:cs typeface="Segoe UI"/>
            </a:endParaRPr>
          </a:p>
          <a:p>
            <a:pPr marL="457200" indent="-457200" latinLnBrk="0">
              <a:buChar char="•"/>
            </a:pPr>
            <a:r>
              <a:rPr lang="en-GB" sz="2400" noProof="0" dirty="0">
                <a:solidFill>
                  <a:srgbClr val="2B2C30"/>
                </a:solidFill>
                <a:ea typeface="Public Sans"/>
                <a:cs typeface="Segoe UI"/>
              </a:rPr>
              <a:t>These devices </a:t>
            </a:r>
            <a:r>
              <a:rPr lang="en-GB" sz="2400" dirty="0">
                <a:solidFill>
                  <a:srgbClr val="2B2C30"/>
                </a:solidFill>
                <a:ea typeface="Public Sans"/>
                <a:cs typeface="Segoe UI"/>
              </a:rPr>
              <a:t>are</a:t>
            </a:r>
            <a:r>
              <a:rPr lang="en-GB" sz="2400" noProof="0" dirty="0">
                <a:solidFill>
                  <a:srgbClr val="2B2C30"/>
                </a:solidFill>
                <a:ea typeface="Public Sans"/>
                <a:cs typeface="Segoe UI"/>
              </a:rPr>
              <a:t> controlled remotely via smartphone apps, allowing you to monitor and adjust your energy consumption in real-time. </a:t>
            </a:r>
            <a:endParaRPr lang="en-GB" sz="2400" noProof="0" dirty="0">
              <a:solidFill>
                <a:srgbClr val="242424"/>
              </a:solidFill>
              <a:ea typeface="Public Sans"/>
              <a:cs typeface="Segoe UI"/>
            </a:endParaRPr>
          </a:p>
          <a:p>
            <a:pPr marL="457200" indent="-457200" latinLnBrk="0">
              <a:buChar char="•"/>
            </a:pPr>
            <a:r>
              <a:rPr lang="en-GB" sz="2400" noProof="0" dirty="0">
                <a:solidFill>
                  <a:srgbClr val="2B2C30"/>
                </a:solidFill>
                <a:ea typeface="Public Sans"/>
                <a:cs typeface="Segoe UI"/>
              </a:rPr>
              <a:t>You can schedule lights and appliances to turn themselves on and off, when needed.</a:t>
            </a:r>
          </a:p>
          <a:p>
            <a:pPr marL="457200" indent="-457200" latinLnBrk="0">
              <a:buChar char="•"/>
            </a:pPr>
            <a:r>
              <a:rPr lang="en-GB" sz="2400" noProof="0" dirty="0">
                <a:solidFill>
                  <a:srgbClr val="2B2C30"/>
                </a:solidFill>
                <a:ea typeface="Public Sans"/>
                <a:cs typeface="Segoe UI"/>
              </a:rPr>
              <a:t>Smart thermostats can be used to maintain efficient heating and cooling.</a:t>
            </a:r>
            <a:endParaRPr lang="en-GB" sz="2400" noProof="0" dirty="0">
              <a:solidFill>
                <a:srgbClr val="242424"/>
              </a:solidFill>
              <a:ea typeface="Public Sans"/>
              <a:cs typeface="Segoe UI"/>
            </a:endParaRPr>
          </a:p>
        </p:txBody>
      </p:sp>
      <p:pic>
        <p:nvPicPr>
          <p:cNvPr id="5" name="Picture 4">
            <a:extLst>
              <a:ext uri="{FF2B5EF4-FFF2-40B4-BE49-F238E27FC236}">
                <a16:creationId xmlns:a16="http://schemas.microsoft.com/office/drawing/2014/main" id="{68A943D0-DCC0-7212-ABAE-8566648C0E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70" y="2490228"/>
            <a:ext cx="5252581" cy="3939436"/>
          </a:xfrm>
          <a:prstGeom prst="rect">
            <a:avLst/>
          </a:prstGeom>
        </p:spPr>
      </p:pic>
    </p:spTree>
    <p:extLst>
      <p:ext uri="{BB962C8B-B14F-4D97-AF65-F5344CB8AC3E}">
        <p14:creationId xmlns:p14="http://schemas.microsoft.com/office/powerpoint/2010/main" val="22103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6C88A-4827-E78F-6E46-7015F147CC0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5EEBFB-F30D-3E76-627E-620DBF4964C9}"/>
              </a:ext>
            </a:extLst>
          </p:cNvPr>
          <p:cNvSpPr>
            <a:spLocks noGrp="1"/>
          </p:cNvSpPr>
          <p:nvPr>
            <p:ph type="title" idx="4294967295"/>
          </p:nvPr>
        </p:nvSpPr>
        <p:spPr>
          <a:xfrm>
            <a:off x="485503" y="757011"/>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7. Use Smart Thermostats - Introduction</a:t>
            </a:r>
            <a:endParaRPr lang="en-GB" dirty="0">
              <a:effectLst/>
            </a:endParaRPr>
          </a:p>
          <a:p>
            <a:endParaRPr lang="en-GB" dirty="0"/>
          </a:p>
        </p:txBody>
      </p:sp>
      <p:sp>
        <p:nvSpPr>
          <p:cNvPr id="4" name="TextBox 3">
            <a:extLst>
              <a:ext uri="{FF2B5EF4-FFF2-40B4-BE49-F238E27FC236}">
                <a16:creationId xmlns:a16="http://schemas.microsoft.com/office/drawing/2014/main" id="{C3AB2072-28EA-1A3F-E8BA-84B26C31EC0A}"/>
              </a:ext>
            </a:extLst>
          </p:cNvPr>
          <p:cNvSpPr txBox="1"/>
          <p:nvPr/>
        </p:nvSpPr>
        <p:spPr>
          <a:xfrm>
            <a:off x="691019" y="3286516"/>
            <a:ext cx="10809961" cy="2308324"/>
          </a:xfrm>
          <a:prstGeom prst="rect">
            <a:avLst/>
          </a:prstGeom>
          <a:noFill/>
        </p:spPr>
        <p:txBody>
          <a:bodyPr wrap="square" rtlCol="0">
            <a:spAutoFit/>
          </a:bodyPr>
          <a:lstStyle/>
          <a:p>
            <a:pPr algn="ctr" latinLnBrk="0"/>
            <a:r>
              <a:rPr lang="en-US" sz="4800" i="1" dirty="0">
                <a:solidFill>
                  <a:schemeClr val="accent2"/>
                </a:solidFill>
              </a:rPr>
              <a:t>What is a smart thermostat and how can it help save energy?</a:t>
            </a:r>
          </a:p>
          <a:p>
            <a:pPr algn="ctr" latinLnBrk="0"/>
            <a:endParaRPr lang="en-US" sz="4800" i="1" dirty="0">
              <a:solidFill>
                <a:schemeClr val="accent2"/>
              </a:solidFill>
            </a:endParaRPr>
          </a:p>
        </p:txBody>
      </p:sp>
    </p:spTree>
    <p:extLst>
      <p:ext uri="{BB962C8B-B14F-4D97-AF65-F5344CB8AC3E}">
        <p14:creationId xmlns:p14="http://schemas.microsoft.com/office/powerpoint/2010/main" val="1107170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7DC49-6DA9-659C-DAE8-BA0B96A6BCF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E236C3-86D3-8196-6B48-9C8BB411CFBF}"/>
              </a:ext>
            </a:extLst>
          </p:cNvPr>
          <p:cNvSpPr>
            <a:spLocks noGrp="1"/>
          </p:cNvSpPr>
          <p:nvPr>
            <p:ph type="title" idx="4294967295"/>
          </p:nvPr>
        </p:nvSpPr>
        <p:spPr>
          <a:xfrm>
            <a:off x="420188" y="770074"/>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7. Use Smart Thermostats</a:t>
            </a:r>
            <a:endParaRPr lang="en-GB" dirty="0">
              <a:effectLst/>
            </a:endParaRPr>
          </a:p>
          <a:p>
            <a:endParaRPr lang="en-GB" dirty="0"/>
          </a:p>
        </p:txBody>
      </p:sp>
      <p:sp>
        <p:nvSpPr>
          <p:cNvPr id="4" name="TextBox 3">
            <a:extLst>
              <a:ext uri="{FF2B5EF4-FFF2-40B4-BE49-F238E27FC236}">
                <a16:creationId xmlns:a16="http://schemas.microsoft.com/office/drawing/2014/main" id="{C6FF838B-BFE6-EDA6-76BC-6105074602D6}"/>
              </a:ext>
            </a:extLst>
          </p:cNvPr>
          <p:cNvSpPr txBox="1"/>
          <p:nvPr/>
        </p:nvSpPr>
        <p:spPr>
          <a:xfrm>
            <a:off x="4947782" y="2992997"/>
            <a:ext cx="6726476" cy="2677656"/>
          </a:xfrm>
          <a:prstGeom prst="rect">
            <a:avLst/>
          </a:prstGeom>
          <a:noFill/>
        </p:spPr>
        <p:txBody>
          <a:bodyPr wrap="square" rtlCol="0">
            <a:spAutoFit/>
          </a:bodyPr>
          <a:lstStyle/>
          <a:p>
            <a:pPr marL="457200" indent="-457200" latinLnBrk="0">
              <a:buFontTx/>
              <a:buChar char="•"/>
            </a:pPr>
            <a:r>
              <a:rPr lang="en-GB" sz="2400" noProof="0" dirty="0">
                <a:solidFill>
                  <a:srgbClr val="2B2C30"/>
                </a:solidFill>
                <a:ea typeface="Public Sans"/>
                <a:cs typeface="Segoe UI"/>
              </a:rPr>
              <a:t>Smart thermostats enable you to remotely manage how hot or cold your home is via smartphone </a:t>
            </a:r>
            <a:r>
              <a:rPr lang="en-GB" sz="2400" dirty="0">
                <a:solidFill>
                  <a:srgbClr val="2B2C30"/>
                </a:solidFill>
                <a:ea typeface="Public Sans"/>
                <a:cs typeface="Segoe UI"/>
              </a:rPr>
              <a:t>apps.</a:t>
            </a:r>
          </a:p>
          <a:p>
            <a:pPr marL="457200" indent="-457200" latinLnBrk="0">
              <a:buFontTx/>
              <a:buChar char="•"/>
            </a:pPr>
            <a:r>
              <a:rPr lang="en-GB" sz="2400" noProof="0" dirty="0">
                <a:solidFill>
                  <a:srgbClr val="2B2C30"/>
                </a:solidFill>
                <a:ea typeface="Public Sans"/>
                <a:cs typeface="Segoe UI"/>
              </a:rPr>
              <a:t>Smart thermostats can learn your habits and optimise heating and cooling to save energy. </a:t>
            </a:r>
            <a:r>
              <a:rPr lang="en-GB" sz="2400" dirty="0">
                <a:solidFill>
                  <a:srgbClr val="2B2C30"/>
                </a:solidFill>
                <a:ea typeface="Public Sans"/>
                <a:cs typeface="Segoe UI"/>
              </a:rPr>
              <a:t>You can also s</a:t>
            </a:r>
            <a:r>
              <a:rPr lang="en-GB" sz="2400" noProof="0" dirty="0">
                <a:solidFill>
                  <a:srgbClr val="2B2C30"/>
                </a:solidFill>
                <a:ea typeface="Public Sans"/>
                <a:cs typeface="Segoe UI"/>
              </a:rPr>
              <a:t>et temperature schedules to reduce heating and cooling when you're asleep or away.</a:t>
            </a:r>
            <a:endParaRPr lang="en-GB" sz="2400" noProof="0" dirty="0">
              <a:solidFill>
                <a:srgbClr val="242424"/>
              </a:solidFill>
              <a:ea typeface="Public Sans"/>
              <a:cs typeface="Segoe UI"/>
            </a:endParaRPr>
          </a:p>
        </p:txBody>
      </p:sp>
      <p:pic>
        <p:nvPicPr>
          <p:cNvPr id="7" name="Picture 6">
            <a:extLst>
              <a:ext uri="{FF2B5EF4-FFF2-40B4-BE49-F238E27FC236}">
                <a16:creationId xmlns:a16="http://schemas.microsoft.com/office/drawing/2014/main" id="{B5FFB9B3-808A-DD03-7867-D4662A50D9F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37" y="2730674"/>
            <a:ext cx="4815245" cy="3202302"/>
          </a:xfrm>
          <a:prstGeom prst="rect">
            <a:avLst/>
          </a:prstGeom>
        </p:spPr>
      </p:pic>
    </p:spTree>
    <p:extLst>
      <p:ext uri="{BB962C8B-B14F-4D97-AF65-F5344CB8AC3E}">
        <p14:creationId xmlns:p14="http://schemas.microsoft.com/office/powerpoint/2010/main" val="183386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6D807-DAB9-1AB0-3541-504CB006F4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C3AB92-2D4E-842C-F549-47A00A1287E3}"/>
              </a:ext>
            </a:extLst>
          </p:cNvPr>
          <p:cNvSpPr>
            <a:spLocks noGrp="1"/>
          </p:cNvSpPr>
          <p:nvPr>
            <p:ph type="title" idx="4294967295"/>
          </p:nvPr>
        </p:nvSpPr>
        <p:spPr>
          <a:xfrm>
            <a:off x="446314" y="783137"/>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8. Use power strips - Introduction</a:t>
            </a:r>
            <a:endParaRPr lang="en-GB" dirty="0">
              <a:effectLst/>
            </a:endParaRPr>
          </a:p>
          <a:p>
            <a:endParaRPr lang="en-GB" dirty="0"/>
          </a:p>
        </p:txBody>
      </p:sp>
      <p:sp>
        <p:nvSpPr>
          <p:cNvPr id="4" name="TextBox 3">
            <a:extLst>
              <a:ext uri="{FF2B5EF4-FFF2-40B4-BE49-F238E27FC236}">
                <a16:creationId xmlns:a16="http://schemas.microsoft.com/office/drawing/2014/main" id="{3DEE6772-2864-A659-EF4C-1D84F481CA30}"/>
              </a:ext>
            </a:extLst>
          </p:cNvPr>
          <p:cNvSpPr txBox="1"/>
          <p:nvPr/>
        </p:nvSpPr>
        <p:spPr>
          <a:xfrm>
            <a:off x="563671" y="2906038"/>
            <a:ext cx="11085534" cy="3046988"/>
          </a:xfrm>
          <a:prstGeom prst="rect">
            <a:avLst/>
          </a:prstGeom>
          <a:noFill/>
        </p:spPr>
        <p:txBody>
          <a:bodyPr wrap="square" rtlCol="0">
            <a:spAutoFit/>
          </a:bodyPr>
          <a:lstStyle/>
          <a:p>
            <a:pPr algn="ctr" latinLnBrk="0"/>
            <a:r>
              <a:rPr lang="en-US" sz="4800" i="1" dirty="0">
                <a:solidFill>
                  <a:schemeClr val="accent2"/>
                </a:solidFill>
              </a:rPr>
              <a:t>What are the benefits of smart power strips, and how can they help reduce energy consumption?</a:t>
            </a:r>
          </a:p>
          <a:p>
            <a:pPr algn="ctr" latinLnBrk="0"/>
            <a:endParaRPr lang="en-US" sz="4800" i="1" dirty="0">
              <a:solidFill>
                <a:schemeClr val="accent2"/>
              </a:solidFill>
            </a:endParaRPr>
          </a:p>
        </p:txBody>
      </p:sp>
    </p:spTree>
    <p:extLst>
      <p:ext uri="{BB962C8B-B14F-4D97-AF65-F5344CB8AC3E}">
        <p14:creationId xmlns:p14="http://schemas.microsoft.com/office/powerpoint/2010/main" val="590018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73FC5A-BE47-10F2-248A-2CDC9EB65C63}"/>
              </a:ext>
            </a:extLst>
          </p:cNvPr>
          <p:cNvSpPr>
            <a:spLocks noGrp="1"/>
          </p:cNvSpPr>
          <p:nvPr>
            <p:ph type="title" idx="4294967295"/>
          </p:nvPr>
        </p:nvSpPr>
        <p:spPr>
          <a:xfrm>
            <a:off x="668383" y="691126"/>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rPr>
              <a:t>Introduction</a:t>
            </a:r>
            <a:endParaRPr lang="en-GB" dirty="0">
              <a:effectLst/>
            </a:endParaRPr>
          </a:p>
          <a:p>
            <a:endParaRPr lang="en-GB" dirty="0"/>
          </a:p>
        </p:txBody>
      </p:sp>
      <p:sp>
        <p:nvSpPr>
          <p:cNvPr id="2" name="TextBox 1">
            <a:extLst>
              <a:ext uri="{FF2B5EF4-FFF2-40B4-BE49-F238E27FC236}">
                <a16:creationId xmlns:a16="http://schemas.microsoft.com/office/drawing/2014/main" id="{0FE65402-2D24-4C0B-3A9B-70B199ADCEA8}"/>
              </a:ext>
            </a:extLst>
          </p:cNvPr>
          <p:cNvSpPr txBox="1"/>
          <p:nvPr/>
        </p:nvSpPr>
        <p:spPr>
          <a:xfrm>
            <a:off x="4249116" y="243512"/>
            <a:ext cx="7678453" cy="6370975"/>
          </a:xfrm>
          <a:prstGeom prst="rect">
            <a:avLst/>
          </a:prstGeom>
          <a:noFill/>
        </p:spPr>
        <p:txBody>
          <a:bodyPr wrap="square" lIns="91440" tIns="45720" rIns="91440" bIns="45720" rtlCol="0" anchor="t">
            <a:spAutoFit/>
          </a:bodyPr>
          <a:lstStyle/>
          <a:p>
            <a:pPr latinLnBrk="0"/>
            <a:r>
              <a:rPr lang="en-GB" sz="2400" dirty="0"/>
              <a:t>The digital energy transition offers everyone the opportunity to better understand their own use of energy. Through understanding our energy use we can make informed decisions about how to save energy, without inconvenience or sacrificing comfort. Small changes can mean big cost savings too!  </a:t>
            </a:r>
          </a:p>
          <a:p>
            <a:pPr latinLnBrk="0"/>
            <a:endParaRPr lang="en-GB" sz="2400" dirty="0"/>
          </a:p>
          <a:p>
            <a:pPr latinLnBrk="0"/>
            <a:r>
              <a:rPr lang="en-GB" sz="2400" dirty="0"/>
              <a:t>In this short presentation we'll explore: </a:t>
            </a:r>
          </a:p>
          <a:p>
            <a:endParaRPr lang="en-GB" sz="2400" dirty="0"/>
          </a:p>
          <a:p>
            <a:pPr marL="457200" indent="-457200" latinLnBrk="0">
              <a:buChar char="•"/>
            </a:pPr>
            <a:r>
              <a:rPr lang="en-GB" sz="2400" dirty="0"/>
              <a:t>Easy steps that you can take to understand your energy consumption.</a:t>
            </a:r>
          </a:p>
          <a:p>
            <a:pPr marL="457200" indent="-457200" latinLnBrk="0">
              <a:buChar char="•"/>
            </a:pPr>
            <a:r>
              <a:rPr lang="en-GB" sz="2400" dirty="0"/>
              <a:t>Positive choices you can make to reduce your energy consumption and potentially save money.</a:t>
            </a:r>
          </a:p>
          <a:p>
            <a:pPr latinLnBrk="0"/>
            <a:endParaRPr lang="en-GB" sz="2400" dirty="0"/>
          </a:p>
          <a:p>
            <a:pPr latinLnBrk="0"/>
            <a:r>
              <a:rPr lang="en-GB" sz="2400" dirty="0"/>
              <a:t>Whether you live in a house or flat, rent your home, live in social housing or are a homeowner, this presentation has useful advice for you. </a:t>
            </a:r>
          </a:p>
        </p:txBody>
      </p:sp>
      <p:pic>
        <p:nvPicPr>
          <p:cNvPr id="4" name="Picture 3">
            <a:extLst>
              <a:ext uri="{FF2B5EF4-FFF2-40B4-BE49-F238E27FC236}">
                <a16:creationId xmlns:a16="http://schemas.microsoft.com/office/drawing/2014/main" id="{F1392AF9-1687-9CED-BE66-94B674F95D6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6689"/>
            <a:ext cx="4029245" cy="3022705"/>
          </a:xfrm>
          <a:prstGeom prst="rect">
            <a:avLst/>
          </a:prstGeom>
        </p:spPr>
      </p:pic>
    </p:spTree>
    <p:extLst>
      <p:ext uri="{BB962C8B-B14F-4D97-AF65-F5344CB8AC3E}">
        <p14:creationId xmlns:p14="http://schemas.microsoft.com/office/powerpoint/2010/main" val="42491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92EE8-091B-0FE0-B4BE-A7D17AA556B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11A378-DA55-6A4F-BA41-E2B34762FBDA}"/>
              </a:ext>
            </a:extLst>
          </p:cNvPr>
          <p:cNvSpPr>
            <a:spLocks noGrp="1"/>
          </p:cNvSpPr>
          <p:nvPr>
            <p:ph type="title" idx="4294967295"/>
          </p:nvPr>
        </p:nvSpPr>
        <p:spPr>
          <a:xfrm>
            <a:off x="485502" y="743948"/>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8. Use power strips </a:t>
            </a:r>
            <a:endParaRPr lang="en-GB" dirty="0">
              <a:effectLst/>
            </a:endParaRPr>
          </a:p>
          <a:p>
            <a:endParaRPr lang="en-GB" dirty="0"/>
          </a:p>
        </p:txBody>
      </p:sp>
      <p:sp>
        <p:nvSpPr>
          <p:cNvPr id="4" name="TextBox 3">
            <a:extLst>
              <a:ext uri="{FF2B5EF4-FFF2-40B4-BE49-F238E27FC236}">
                <a16:creationId xmlns:a16="http://schemas.microsoft.com/office/drawing/2014/main" id="{18C55726-5E4A-A0F6-F79D-6164468DD29C}"/>
              </a:ext>
            </a:extLst>
          </p:cNvPr>
          <p:cNvSpPr txBox="1"/>
          <p:nvPr/>
        </p:nvSpPr>
        <p:spPr>
          <a:xfrm>
            <a:off x="5541450" y="2636190"/>
            <a:ext cx="6132808" cy="3785652"/>
          </a:xfrm>
          <a:prstGeom prst="rect">
            <a:avLst/>
          </a:prstGeom>
          <a:noFill/>
        </p:spPr>
        <p:txBody>
          <a:bodyPr wrap="square" rtlCol="0">
            <a:spAutoFit/>
          </a:bodyPr>
          <a:lstStyle/>
          <a:p>
            <a:pPr marL="457200" indent="-457200" latinLnBrk="0">
              <a:buChar char="•"/>
            </a:pPr>
            <a:r>
              <a:rPr lang="en-US" sz="2400" dirty="0">
                <a:solidFill>
                  <a:srgbClr val="2B2C30"/>
                </a:solidFill>
                <a:ea typeface="Public Sans"/>
                <a:cs typeface="Segoe UI"/>
              </a:rPr>
              <a:t>Power strips enable you to turn off multiple devices at once. </a:t>
            </a:r>
          </a:p>
          <a:p>
            <a:pPr marL="457200" indent="-457200" latinLnBrk="0">
              <a:buChar char="•"/>
            </a:pPr>
            <a:r>
              <a:rPr lang="en-US" sz="2400" dirty="0">
                <a:solidFill>
                  <a:srgbClr val="2B2C30"/>
                </a:solidFill>
                <a:ea typeface="Public Sans"/>
                <a:cs typeface="Segoe UI"/>
              </a:rPr>
              <a:t>Smart power strips can automatically cut power to devices that are not in use. You can also manage smart power strips remotely via smartphone apps.</a:t>
            </a:r>
          </a:p>
          <a:p>
            <a:pPr marL="457200" indent="-457200" latinLnBrk="0">
              <a:buFontTx/>
              <a:buChar char="•"/>
            </a:pPr>
            <a:r>
              <a:rPr lang="en-US" sz="2400" dirty="0">
                <a:solidFill>
                  <a:srgbClr val="2B2C30"/>
                </a:solidFill>
                <a:ea typeface="Public Sans"/>
                <a:cs typeface="Segoe UI"/>
              </a:rPr>
              <a:t>Power strips can reduce standby energy consumption without reducing convenience or comfort. </a:t>
            </a:r>
          </a:p>
          <a:p>
            <a:pPr marL="457200" indent="-457200" latinLnBrk="0">
              <a:buChar char="•"/>
            </a:pPr>
            <a:endParaRPr lang="en-US" sz="2400" dirty="0">
              <a:solidFill>
                <a:srgbClr val="2B2C30"/>
              </a:solidFill>
              <a:ea typeface="Public Sans"/>
              <a:cs typeface="Segoe UI"/>
            </a:endParaRPr>
          </a:p>
        </p:txBody>
      </p:sp>
      <p:pic>
        <p:nvPicPr>
          <p:cNvPr id="7" name="Picture 6">
            <a:extLst>
              <a:ext uri="{FF2B5EF4-FFF2-40B4-BE49-F238E27FC236}">
                <a16:creationId xmlns:a16="http://schemas.microsoft.com/office/drawing/2014/main" id="{61785334-AAEB-F3E5-3E51-01273EE5F0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82" y="2457681"/>
            <a:ext cx="4921028" cy="3964161"/>
          </a:xfrm>
          <a:prstGeom prst="rect">
            <a:avLst/>
          </a:prstGeom>
        </p:spPr>
      </p:pic>
    </p:spTree>
    <p:extLst>
      <p:ext uri="{BB962C8B-B14F-4D97-AF65-F5344CB8AC3E}">
        <p14:creationId xmlns:p14="http://schemas.microsoft.com/office/powerpoint/2010/main" val="251015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0B598-3C59-58D5-BCCF-5F94FB98C3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AEAC63-C46E-AFD3-8AD2-ABA511DAD7A3}"/>
              </a:ext>
            </a:extLst>
          </p:cNvPr>
          <p:cNvSpPr>
            <a:spLocks noGrp="1"/>
          </p:cNvSpPr>
          <p:nvPr>
            <p:ph type="title" idx="4294967295"/>
          </p:nvPr>
        </p:nvSpPr>
        <p:spPr>
          <a:xfrm>
            <a:off x="537755" y="73088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9. Work Together: The Role of Energy Communities - Introduction</a:t>
            </a:r>
            <a:endParaRPr lang="en-GB" dirty="0">
              <a:effectLst/>
            </a:endParaRPr>
          </a:p>
          <a:p>
            <a:endParaRPr lang="en-GB" dirty="0"/>
          </a:p>
        </p:txBody>
      </p:sp>
      <p:sp>
        <p:nvSpPr>
          <p:cNvPr id="4" name="TextBox 3">
            <a:extLst>
              <a:ext uri="{FF2B5EF4-FFF2-40B4-BE49-F238E27FC236}">
                <a16:creationId xmlns:a16="http://schemas.microsoft.com/office/drawing/2014/main" id="{03AC321A-ECC1-6F77-28D3-B93794C698A1}"/>
              </a:ext>
            </a:extLst>
          </p:cNvPr>
          <p:cNvSpPr txBox="1"/>
          <p:nvPr/>
        </p:nvSpPr>
        <p:spPr>
          <a:xfrm>
            <a:off x="377483" y="2718148"/>
            <a:ext cx="11196566" cy="2308324"/>
          </a:xfrm>
          <a:prstGeom prst="rect">
            <a:avLst/>
          </a:prstGeom>
          <a:noFill/>
        </p:spPr>
        <p:txBody>
          <a:bodyPr wrap="square" rtlCol="0">
            <a:spAutoFit/>
          </a:bodyPr>
          <a:lstStyle/>
          <a:p>
            <a:pPr algn="ctr" latinLnBrk="0"/>
            <a:r>
              <a:rPr lang="en-GB" sz="4800" i="1" noProof="0" dirty="0">
                <a:solidFill>
                  <a:schemeClr val="accent2"/>
                </a:solidFill>
              </a:rPr>
              <a:t>How can participating in an energy community help you and your neighbours?</a:t>
            </a:r>
          </a:p>
          <a:p>
            <a:pPr algn="ctr" latinLnBrk="0"/>
            <a:endParaRPr lang="en-GB" sz="4800" i="1" noProof="0" dirty="0">
              <a:solidFill>
                <a:schemeClr val="accent2"/>
              </a:solidFill>
            </a:endParaRPr>
          </a:p>
        </p:txBody>
      </p:sp>
    </p:spTree>
    <p:extLst>
      <p:ext uri="{BB962C8B-B14F-4D97-AF65-F5344CB8AC3E}">
        <p14:creationId xmlns:p14="http://schemas.microsoft.com/office/powerpoint/2010/main" val="2605909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8971A-92A2-1549-E68D-21610F539B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B02933-3F28-4A46-6511-A3E9C79C2F4D}"/>
              </a:ext>
            </a:extLst>
          </p:cNvPr>
          <p:cNvSpPr>
            <a:spLocks noGrp="1"/>
          </p:cNvSpPr>
          <p:nvPr>
            <p:ph type="title" idx="4294967295"/>
          </p:nvPr>
        </p:nvSpPr>
        <p:spPr>
          <a:xfrm>
            <a:off x="485503" y="836940"/>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9. Work Together: The Role of Energy Communities </a:t>
            </a:r>
            <a:endParaRPr lang="en-GB" dirty="0">
              <a:effectLst/>
            </a:endParaRPr>
          </a:p>
          <a:p>
            <a:endParaRPr lang="en-GB" dirty="0"/>
          </a:p>
        </p:txBody>
      </p:sp>
      <p:sp>
        <p:nvSpPr>
          <p:cNvPr id="4" name="TextBox 3">
            <a:extLst>
              <a:ext uri="{FF2B5EF4-FFF2-40B4-BE49-F238E27FC236}">
                <a16:creationId xmlns:a16="http://schemas.microsoft.com/office/drawing/2014/main" id="{B86F7BA3-B558-E7EE-49BC-1EDCDFCA81CE}"/>
              </a:ext>
            </a:extLst>
          </p:cNvPr>
          <p:cNvSpPr txBox="1"/>
          <p:nvPr/>
        </p:nvSpPr>
        <p:spPr>
          <a:xfrm>
            <a:off x="5561556" y="1964353"/>
            <a:ext cx="6516009" cy="4893647"/>
          </a:xfrm>
          <a:prstGeom prst="rect">
            <a:avLst/>
          </a:prstGeom>
          <a:noFill/>
        </p:spPr>
        <p:txBody>
          <a:bodyPr wrap="square" rtlCol="0">
            <a:spAutoFit/>
          </a:bodyPr>
          <a:lstStyle/>
          <a:p>
            <a:pPr marL="457200" indent="-457200" latinLnBrk="0">
              <a:buChar char="•"/>
            </a:pPr>
            <a:r>
              <a:rPr lang="en-US" sz="2400" dirty="0">
                <a:solidFill>
                  <a:srgbClr val="2B2C30"/>
                </a:solidFill>
                <a:ea typeface="Public Sans"/>
                <a:cs typeface="Segoe UI"/>
              </a:rPr>
              <a:t>Energy communities collectively invest in renewable energy projects, share resources, and support each other in reducing energy consumption. </a:t>
            </a:r>
          </a:p>
          <a:p>
            <a:pPr marL="457200" indent="-457200" latinLnBrk="0">
              <a:buChar char="•"/>
            </a:pPr>
            <a:r>
              <a:rPr lang="en-US" sz="2400" dirty="0">
                <a:solidFill>
                  <a:srgbClr val="2B2C30"/>
                </a:solidFill>
                <a:ea typeface="Public Sans"/>
                <a:cs typeface="Segoe UI"/>
                <a:hlinkClick r:id="rId3"/>
              </a:rPr>
              <a:t>There are thousands of energy communities across Europe</a:t>
            </a:r>
            <a:r>
              <a:rPr lang="en-US" sz="2400" dirty="0">
                <a:solidFill>
                  <a:srgbClr val="2B2C30"/>
                </a:solidFill>
                <a:ea typeface="Public Sans"/>
                <a:cs typeface="Segoe UI"/>
              </a:rPr>
              <a:t>.</a:t>
            </a:r>
          </a:p>
          <a:p>
            <a:pPr marL="457200" indent="-457200" latinLnBrk="0">
              <a:buFontTx/>
              <a:buChar char="•"/>
            </a:pPr>
            <a:r>
              <a:rPr lang="en-US" sz="2400" dirty="0">
                <a:solidFill>
                  <a:srgbClr val="2B2C30"/>
                </a:solidFill>
                <a:ea typeface="Public Sans"/>
                <a:cs typeface="Segoe UI"/>
              </a:rPr>
              <a:t>Join or form an energy community to collaborate with neighbors on energy-saving initiatives. </a:t>
            </a:r>
            <a:endParaRPr lang="en-US" sz="2400" dirty="0">
              <a:ea typeface="Public Sans"/>
            </a:endParaRPr>
          </a:p>
          <a:p>
            <a:pPr marL="457200" indent="-457200" latinLnBrk="0">
              <a:buChar char="•"/>
            </a:pPr>
            <a:r>
              <a:rPr lang="en-US" sz="2400" dirty="0">
                <a:solidFill>
                  <a:srgbClr val="2B2C30"/>
                </a:solidFill>
                <a:ea typeface="Public Sans"/>
                <a:cs typeface="Segoe UI"/>
              </a:rPr>
              <a:t>By working together, members can benefit from shared knowledge, bulk purchasing power, and collective bargaining for better energy rates.</a:t>
            </a:r>
            <a:r>
              <a:rPr lang="en-US" sz="2400" dirty="0">
                <a:solidFill>
                  <a:srgbClr val="2B2C30"/>
                </a:solidFill>
                <a:ea typeface="Public Sans"/>
                <a:cs typeface="Public Sans"/>
              </a:rPr>
              <a:t> </a:t>
            </a:r>
            <a:endParaRPr lang="en-US" sz="2400" dirty="0"/>
          </a:p>
        </p:txBody>
      </p:sp>
      <p:pic>
        <p:nvPicPr>
          <p:cNvPr id="5" name="Picture 4">
            <a:extLst>
              <a:ext uri="{FF2B5EF4-FFF2-40B4-BE49-F238E27FC236}">
                <a16:creationId xmlns:a16="http://schemas.microsoft.com/office/drawing/2014/main" id="{A39DF4FF-C69C-8F4F-9CED-2B1D3198480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35" y="2617940"/>
            <a:ext cx="5343742" cy="3403120"/>
          </a:xfrm>
          <a:prstGeom prst="rect">
            <a:avLst/>
          </a:prstGeom>
        </p:spPr>
      </p:pic>
    </p:spTree>
    <p:extLst>
      <p:ext uri="{BB962C8B-B14F-4D97-AF65-F5344CB8AC3E}">
        <p14:creationId xmlns:p14="http://schemas.microsoft.com/office/powerpoint/2010/main" val="144253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F82FF-2403-0C51-C25B-F241635855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71C5FC-B098-3578-4C68-C439D3941AB4}"/>
              </a:ext>
            </a:extLst>
          </p:cNvPr>
          <p:cNvSpPr>
            <a:spLocks noGrp="1"/>
          </p:cNvSpPr>
          <p:nvPr>
            <p:ph type="title" idx="4294967295"/>
          </p:nvPr>
        </p:nvSpPr>
        <p:spPr>
          <a:xfrm>
            <a:off x="537754" y="8223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10. Find out where you can get support - Introduction</a:t>
            </a:r>
            <a:endParaRPr lang="en-GB" dirty="0">
              <a:effectLst/>
            </a:endParaRPr>
          </a:p>
          <a:p>
            <a:endParaRPr lang="en-GB" dirty="0"/>
          </a:p>
        </p:txBody>
      </p:sp>
      <p:sp>
        <p:nvSpPr>
          <p:cNvPr id="4" name="TextBox 3">
            <a:extLst>
              <a:ext uri="{FF2B5EF4-FFF2-40B4-BE49-F238E27FC236}">
                <a16:creationId xmlns:a16="http://schemas.microsoft.com/office/drawing/2014/main" id="{25E5C836-0C4E-2B70-2559-800920D4B8CB}"/>
              </a:ext>
            </a:extLst>
          </p:cNvPr>
          <p:cNvSpPr txBox="1"/>
          <p:nvPr/>
        </p:nvSpPr>
        <p:spPr>
          <a:xfrm>
            <a:off x="377482" y="2693096"/>
            <a:ext cx="11259196" cy="3046988"/>
          </a:xfrm>
          <a:prstGeom prst="rect">
            <a:avLst/>
          </a:prstGeom>
          <a:noFill/>
        </p:spPr>
        <p:txBody>
          <a:bodyPr wrap="square" rtlCol="0">
            <a:spAutoFit/>
          </a:bodyPr>
          <a:lstStyle/>
          <a:p>
            <a:pPr algn="ctr" latinLnBrk="0"/>
            <a:r>
              <a:rPr lang="en-GB" sz="4800" i="1" noProof="0" dirty="0">
                <a:solidFill>
                  <a:schemeClr val="accent2"/>
                </a:solidFill>
              </a:rPr>
              <a:t>How can local energy-related groups and organisations support you in achieving your energy-saving goals?</a:t>
            </a:r>
          </a:p>
          <a:p>
            <a:pPr algn="ctr" latinLnBrk="0"/>
            <a:endParaRPr lang="en-GB" sz="4800" i="1" noProof="0" dirty="0">
              <a:solidFill>
                <a:schemeClr val="accent2"/>
              </a:solidFill>
            </a:endParaRPr>
          </a:p>
        </p:txBody>
      </p:sp>
    </p:spTree>
    <p:extLst>
      <p:ext uri="{BB962C8B-B14F-4D97-AF65-F5344CB8AC3E}">
        <p14:creationId xmlns:p14="http://schemas.microsoft.com/office/powerpoint/2010/main" val="4252467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8F51B-8541-BED7-1085-2608B37A20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1022DF-46A0-CD2B-47B4-326D7D001C44}"/>
              </a:ext>
            </a:extLst>
          </p:cNvPr>
          <p:cNvSpPr>
            <a:spLocks noGrp="1"/>
          </p:cNvSpPr>
          <p:nvPr>
            <p:ph type="title" idx="4294967295"/>
          </p:nvPr>
        </p:nvSpPr>
        <p:spPr>
          <a:xfrm>
            <a:off x="745073" y="691696"/>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10. Find out where you can get support </a:t>
            </a:r>
            <a:endParaRPr lang="en-GB" dirty="0">
              <a:effectLst/>
            </a:endParaRPr>
          </a:p>
          <a:p>
            <a:endParaRPr lang="en-GB" dirty="0"/>
          </a:p>
        </p:txBody>
      </p:sp>
      <p:sp>
        <p:nvSpPr>
          <p:cNvPr id="4" name="TextBox 3">
            <a:extLst>
              <a:ext uri="{FF2B5EF4-FFF2-40B4-BE49-F238E27FC236}">
                <a16:creationId xmlns:a16="http://schemas.microsoft.com/office/drawing/2014/main" id="{98F002ED-7076-C12C-76BA-4FEBBC6F2705}"/>
              </a:ext>
            </a:extLst>
          </p:cNvPr>
          <p:cNvSpPr txBox="1"/>
          <p:nvPr/>
        </p:nvSpPr>
        <p:spPr>
          <a:xfrm>
            <a:off x="4427819" y="2993721"/>
            <a:ext cx="7315199" cy="3416320"/>
          </a:xfrm>
          <a:prstGeom prst="rect">
            <a:avLst/>
          </a:prstGeom>
          <a:noFill/>
        </p:spPr>
        <p:txBody>
          <a:bodyPr wrap="square" rtlCol="0">
            <a:spAutoFit/>
          </a:bodyPr>
          <a:lstStyle/>
          <a:p>
            <a:pPr marL="457200" indent="-457200" latinLnBrk="0">
              <a:buChar char="•"/>
            </a:pPr>
            <a:r>
              <a:rPr lang="en-GB" sz="2400" noProof="0" dirty="0">
                <a:solidFill>
                  <a:srgbClr val="2B2C30"/>
                </a:solidFill>
                <a:ea typeface="Public Sans"/>
                <a:cs typeface="Segoe UI"/>
              </a:rPr>
              <a:t>Look for local energy-related groups, organisations, and government programs that offer resources and support for energy-saving initiatives. </a:t>
            </a:r>
          </a:p>
          <a:p>
            <a:pPr marL="457200" indent="-457200" latinLnBrk="0">
              <a:buChar char="•"/>
            </a:pPr>
            <a:r>
              <a:rPr lang="en-GB" sz="2400" noProof="0" dirty="0">
                <a:solidFill>
                  <a:srgbClr val="2B2C30"/>
                </a:solidFill>
                <a:ea typeface="Public Sans"/>
                <a:cs typeface="Segoe UI"/>
              </a:rPr>
              <a:t>These groups can provide valuable information, technical assistance, and sometimes even financial incentives to help you implement energy-efficient practices. </a:t>
            </a:r>
          </a:p>
          <a:p>
            <a:pPr marL="457200" indent="-457200" latinLnBrk="0">
              <a:buChar char="•"/>
            </a:pPr>
            <a:r>
              <a:rPr lang="en-GB" sz="2400" noProof="0" dirty="0">
                <a:solidFill>
                  <a:srgbClr val="2B2C30"/>
                </a:solidFill>
                <a:ea typeface="Public Sans"/>
                <a:cs typeface="Segoe UI"/>
              </a:rPr>
              <a:t>Check online databases, community boards, and local government websites for available resources.</a:t>
            </a:r>
            <a:endParaRPr lang="en-GB" sz="2400" noProof="0" dirty="0">
              <a:solidFill>
                <a:srgbClr val="2B2C30"/>
              </a:solidFill>
              <a:ea typeface="Public Sans"/>
              <a:cs typeface="Public Sans"/>
            </a:endParaRPr>
          </a:p>
        </p:txBody>
      </p:sp>
      <p:pic>
        <p:nvPicPr>
          <p:cNvPr id="7" name="Picture 6">
            <a:extLst>
              <a:ext uri="{FF2B5EF4-FFF2-40B4-BE49-F238E27FC236}">
                <a16:creationId xmlns:a16="http://schemas.microsoft.com/office/drawing/2014/main" id="{0CE6F499-8F9F-EE20-76AB-3EBE93D6F4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73" y="2349757"/>
            <a:ext cx="3253109" cy="4277638"/>
          </a:xfrm>
          <a:prstGeom prst="rect">
            <a:avLst/>
          </a:prstGeom>
        </p:spPr>
      </p:pic>
    </p:spTree>
    <p:extLst>
      <p:ext uri="{BB962C8B-B14F-4D97-AF65-F5344CB8AC3E}">
        <p14:creationId xmlns:p14="http://schemas.microsoft.com/office/powerpoint/2010/main" val="166133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직사각형 42">
            <a:extLst>
              <a:ext uri="{FF2B5EF4-FFF2-40B4-BE49-F238E27FC236}">
                <a16:creationId xmlns:a16="http://schemas.microsoft.com/office/drawing/2014/main" id="{D8C4E46F-1B05-476B-90D3-800B8F061E5E}"/>
              </a:ext>
              <a:ext uri="{C183D7F6-B498-43B3-948B-1728B52AA6E4}">
                <adec:decorative xmlns:adec="http://schemas.microsoft.com/office/drawing/2017/decorative" val="1"/>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31" name="직사각형 30">
            <a:extLst>
              <a:ext uri="{FF2B5EF4-FFF2-40B4-BE49-F238E27FC236}">
                <a16:creationId xmlns:a16="http://schemas.microsoft.com/office/drawing/2014/main" id="{054E5D47-4CA2-42D3-88F2-36300092A0B6}"/>
              </a:ext>
              <a:ext uri="{C183D7F6-B498-43B3-948B-1728B52AA6E4}">
                <adec:decorative xmlns:adec="http://schemas.microsoft.com/office/drawing/2017/decorative" val="1"/>
              </a:ext>
            </a:extLst>
          </p:cNvPr>
          <p:cNvSpPr/>
          <p:nvPr/>
        </p:nvSpPr>
        <p:spPr>
          <a:xfrm>
            <a:off x="3500763"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19" name="직사각형 18">
            <a:extLst>
              <a:ext uri="{FF2B5EF4-FFF2-40B4-BE49-F238E27FC236}">
                <a16:creationId xmlns:a16="http://schemas.microsoft.com/office/drawing/2014/main" id="{8DC1423C-2E75-48AE-A98F-626668954196}"/>
              </a:ext>
              <a:ext uri="{C183D7F6-B498-43B3-948B-1728B52AA6E4}">
                <adec:decorative xmlns:adec="http://schemas.microsoft.com/office/drawing/2017/decorative" val="1"/>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4" name="Title 3">
            <a:extLst>
              <a:ext uri="{FF2B5EF4-FFF2-40B4-BE49-F238E27FC236}">
                <a16:creationId xmlns:a16="http://schemas.microsoft.com/office/drawing/2014/main" id="{1CB3AB17-8875-D3B2-DE3D-43F70B766127}"/>
              </a:ext>
            </a:extLst>
          </p:cNvPr>
          <p:cNvSpPr>
            <a:spLocks noGrp="1"/>
          </p:cNvSpPr>
          <p:nvPr>
            <p:ph type="title" idx="4294967295"/>
          </p:nvPr>
        </p:nvSpPr>
        <p:spPr>
          <a:xfrm>
            <a:off x="746139" y="680377"/>
            <a:ext cx="10515600" cy="1325563"/>
          </a:xfrm>
          <a:prstGeom prst="rect">
            <a:avLst/>
          </a:prstGeom>
        </p:spPr>
        <p:txBody>
          <a:bodyPr/>
          <a:lstStyle/>
          <a:p>
            <a:pPr rtl="0" eaLnBrk="1" latinLnBrk="1" hangingPunct="1"/>
            <a:r>
              <a:rPr lang="en-US" sz="2800" kern="1200" dirty="0">
                <a:solidFill>
                  <a:srgbClr val="0E3AF0"/>
                </a:solidFill>
                <a:effectLst/>
                <a:latin typeface="Calibri" panose="020F0502020204030204" pitchFamily="34" charset="0"/>
                <a:ea typeface="맑은 고딕" panose="020B0503020000020004" pitchFamily="34" charset="-127"/>
                <a:cs typeface="Arial" panose="020B0604020202020204" pitchFamily="34" charset="0"/>
              </a:rPr>
              <a:t>Next Steps</a:t>
            </a:r>
            <a:endParaRPr lang="en-GB" dirty="0">
              <a:effectLst/>
            </a:endParaRPr>
          </a:p>
          <a:p>
            <a:endParaRPr lang="en-GB" dirty="0"/>
          </a:p>
        </p:txBody>
      </p:sp>
      <p:grpSp>
        <p:nvGrpSpPr>
          <p:cNvPr id="20" name="그룹 19">
            <a:extLst>
              <a:ext uri="{FF2B5EF4-FFF2-40B4-BE49-F238E27FC236}">
                <a16:creationId xmlns:a16="http://schemas.microsoft.com/office/drawing/2014/main" id="{5AD01B13-396A-4A4F-8EA6-968460F8AFEB}"/>
              </a:ext>
              <a:ext uri="{C183D7F6-B498-43B3-948B-1728B52AA6E4}">
                <adec:decorative xmlns:adec="http://schemas.microsoft.com/office/drawing/2017/decorative" val="1"/>
              </a:ext>
            </a:extLst>
          </p:cNvPr>
          <p:cNvGrpSpPr/>
          <p:nvPr/>
        </p:nvGrpSpPr>
        <p:grpSpPr>
          <a:xfrm>
            <a:off x="1728249" y="2344322"/>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2C42074F-0750-4FD2-8807-D7FBE2B0EA4D}"/>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A864822C-C010-4224-BC0B-E7C41C5EB6AF}"/>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28A61F9F-621E-4119-801E-4C5936CAB216}"/>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A3DBB9BC-07EE-46AC-8758-87D3A16759EA}"/>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BA07292B-02E8-4BAA-BC44-60528F7C3EF0}"/>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A77F8A80-C421-46CC-B4C9-0528FE07E9FE}"/>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04DD1AD9-583D-4367-A3C5-55A5C0766C8C}"/>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2C95811B-B365-4F32-93F0-776B8143B392}"/>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3" name="TextBox 2">
            <a:extLst>
              <a:ext uri="{FF2B5EF4-FFF2-40B4-BE49-F238E27FC236}">
                <a16:creationId xmlns:a16="http://schemas.microsoft.com/office/drawing/2014/main" id="{A285EDEE-0D89-AE70-0953-34055524EF0D}"/>
              </a:ext>
            </a:extLst>
          </p:cNvPr>
          <p:cNvSpPr txBox="1"/>
          <p:nvPr/>
        </p:nvSpPr>
        <p:spPr>
          <a:xfrm>
            <a:off x="753706" y="1215518"/>
            <a:ext cx="10648074" cy="830997"/>
          </a:xfrm>
          <a:prstGeom prst="rect">
            <a:avLst/>
          </a:prstGeom>
          <a:noFill/>
        </p:spPr>
        <p:txBody>
          <a:bodyPr wrap="square" rtlCol="0">
            <a:spAutoFit/>
          </a:bodyPr>
          <a:lstStyle/>
          <a:p>
            <a:pPr latinLnBrk="0"/>
            <a:r>
              <a:rPr lang="en-GB" sz="2400" dirty="0"/>
              <a:t>If you want to find out more about the digital energy transition, you may find the following resources useful: </a:t>
            </a:r>
          </a:p>
        </p:txBody>
      </p:sp>
      <p:sp>
        <p:nvSpPr>
          <p:cNvPr id="29" name="TextBox 28">
            <a:extLst>
              <a:ext uri="{FF2B5EF4-FFF2-40B4-BE49-F238E27FC236}">
                <a16:creationId xmlns:a16="http://schemas.microsoft.com/office/drawing/2014/main" id="{4ECDE187-04E2-45C2-AB71-3163282F7484}"/>
              </a:ext>
            </a:extLst>
          </p:cNvPr>
          <p:cNvSpPr txBox="1"/>
          <p:nvPr/>
        </p:nvSpPr>
        <p:spPr>
          <a:xfrm>
            <a:off x="1033660" y="4136963"/>
            <a:ext cx="2175491" cy="1446550"/>
          </a:xfrm>
          <a:prstGeom prst="rect">
            <a:avLst/>
          </a:prstGeom>
          <a:noFill/>
        </p:spPr>
        <p:txBody>
          <a:bodyPr wrap="square" lIns="91440" tIns="45720" rIns="91440" bIns="45720" rtlCol="0" anchor="t" anchorCtr="0">
            <a:spAutoFit/>
          </a:bodyPr>
          <a:lstStyle/>
          <a:p>
            <a:pPr algn="ctr"/>
            <a:r>
              <a:rPr lang="en-US" altLang="ko-KR" sz="2200" dirty="0">
                <a:solidFill>
                  <a:srgbClr val="373737"/>
                </a:solidFill>
                <a:ea typeface="맑은 고딕"/>
              </a:rPr>
              <a:t> Review Every1’s suite of short courses: </a:t>
            </a:r>
            <a:r>
              <a:rPr lang="en-US" altLang="ko-KR" sz="2200" i="1" dirty="0">
                <a:solidFill>
                  <a:srgbClr val="373737"/>
                </a:solidFill>
                <a:ea typeface="맑은 고딕"/>
                <a:hlinkClick r:id="rId3"/>
              </a:rPr>
              <a:t>Digital Energy Essentials</a:t>
            </a:r>
            <a:r>
              <a:rPr lang="en-US" altLang="ko-KR" sz="2200" i="1" dirty="0">
                <a:solidFill>
                  <a:srgbClr val="373737"/>
                </a:solidFill>
                <a:ea typeface="맑은 고딕"/>
              </a:rPr>
              <a:t>.</a:t>
            </a:r>
            <a:endParaRPr lang="ko-KR" altLang="en-US" sz="2200" dirty="0">
              <a:solidFill>
                <a:srgbClr val="373737"/>
              </a:solidFill>
              <a:ea typeface="맑은 고딕"/>
            </a:endParaRPr>
          </a:p>
        </p:txBody>
      </p:sp>
      <p:grpSp>
        <p:nvGrpSpPr>
          <p:cNvPr id="32" name="그룹 31">
            <a:extLst>
              <a:ext uri="{FF2B5EF4-FFF2-40B4-BE49-F238E27FC236}">
                <a16:creationId xmlns:a16="http://schemas.microsoft.com/office/drawing/2014/main" id="{9AA80F0D-EBB3-4C6C-AADE-CFFA66F10EDB}"/>
              </a:ext>
              <a:ext uri="{C183D7F6-B498-43B3-948B-1728B52AA6E4}">
                <adec:decorative xmlns:adec="http://schemas.microsoft.com/office/drawing/2017/decorative" val="1"/>
              </a:ext>
            </a:extLst>
          </p:cNvPr>
          <p:cNvGrpSpPr/>
          <p:nvPr/>
        </p:nvGrpSpPr>
        <p:grpSpPr>
          <a:xfrm>
            <a:off x="4435138" y="2356969"/>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CB5A7904-CAC3-45AF-AD1B-B88536EFABA4}"/>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07FD3683-124B-4FC8-BC8A-82E8EDA88594}"/>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2A91A445-0E3B-4298-8F85-60E5F18D4600}"/>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00C46BB7-2B24-4F61-B68C-D6C6C84CAE81}"/>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31CACC48-9DB5-4E01-9F86-D656492A4064}"/>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BF68F072-6072-44B5-962D-CD5C2BCA3F02}"/>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A2BDE4CF-280A-4584-8667-43095FCB7679}"/>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6C3D891F-4EAA-4258-8585-3FD65753E409}"/>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1" name="TextBox 40">
            <a:extLst>
              <a:ext uri="{FF2B5EF4-FFF2-40B4-BE49-F238E27FC236}">
                <a16:creationId xmlns:a16="http://schemas.microsoft.com/office/drawing/2014/main" id="{D9C87595-16A2-4A0F-9DBB-4AF40FA3BA2C}"/>
              </a:ext>
            </a:extLst>
          </p:cNvPr>
          <p:cNvSpPr txBox="1"/>
          <p:nvPr/>
        </p:nvSpPr>
        <p:spPr>
          <a:xfrm>
            <a:off x="3607496" y="3518824"/>
            <a:ext cx="2364667" cy="2123658"/>
          </a:xfrm>
          <a:prstGeom prst="rect">
            <a:avLst/>
          </a:prstGeom>
          <a:noFill/>
        </p:spPr>
        <p:txBody>
          <a:bodyPr wrap="square" rtlCol="0" anchor="t" anchorCtr="0">
            <a:spAutoFit/>
          </a:bodyPr>
          <a:lstStyle/>
          <a:p>
            <a:pPr algn="ctr"/>
            <a:r>
              <a:rPr lang="en-US" altLang="ko-KR" sz="2200" dirty="0">
                <a:solidFill>
                  <a:srgbClr val="373737"/>
                </a:solidFill>
              </a:rPr>
              <a:t>Read Every1’s information booklet </a:t>
            </a:r>
            <a:r>
              <a:rPr lang="en-US" altLang="ko-KR" sz="2200" i="1" dirty="0">
                <a:solidFill>
                  <a:srgbClr val="373737"/>
                </a:solidFill>
                <a:hlinkClick r:id="rId4"/>
              </a:rPr>
              <a:t>What is an energy community and why should I join?</a:t>
            </a:r>
            <a:endParaRPr lang="ko-KR" altLang="en-US" sz="2200" dirty="0">
              <a:solidFill>
                <a:srgbClr val="373737"/>
              </a:solidFill>
            </a:endParaRPr>
          </a:p>
        </p:txBody>
      </p:sp>
      <p:grpSp>
        <p:nvGrpSpPr>
          <p:cNvPr id="44" name="그룹 43">
            <a:extLst>
              <a:ext uri="{FF2B5EF4-FFF2-40B4-BE49-F238E27FC236}">
                <a16:creationId xmlns:a16="http://schemas.microsoft.com/office/drawing/2014/main" id="{3A90AFA9-BBC6-4A1F-852A-2034796C8128}"/>
              </a:ext>
              <a:ext uri="{C183D7F6-B498-43B3-948B-1728B52AA6E4}">
                <adec:decorative xmlns:adec="http://schemas.microsoft.com/office/drawing/2017/decorative" val="1"/>
              </a:ext>
            </a:extLst>
          </p:cNvPr>
          <p:cNvGrpSpPr/>
          <p:nvPr/>
        </p:nvGrpSpPr>
        <p:grpSpPr>
          <a:xfrm>
            <a:off x="7117191" y="2373874"/>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0BDCFC98-590A-4D8E-A462-BAE1BE13ACC2}"/>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EF5FBB8A-E465-44D4-B8D1-F10F2F7522EE}"/>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E2B08763-62DC-4077-9578-8D7722FB6B96}"/>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E0A40E80-BEFD-48A6-84AE-6697C6935653}"/>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49" name="TextBox 48">
            <a:extLst>
              <a:ext uri="{FF2B5EF4-FFF2-40B4-BE49-F238E27FC236}">
                <a16:creationId xmlns:a16="http://schemas.microsoft.com/office/drawing/2014/main" id="{E8F01505-D47E-4B07-82B8-EC043F5EC813}"/>
              </a:ext>
            </a:extLst>
          </p:cNvPr>
          <p:cNvSpPr txBox="1"/>
          <p:nvPr/>
        </p:nvSpPr>
        <p:spPr>
          <a:xfrm>
            <a:off x="6270165" y="3504565"/>
            <a:ext cx="2338969" cy="2123658"/>
          </a:xfrm>
          <a:prstGeom prst="rect">
            <a:avLst/>
          </a:prstGeom>
          <a:noFill/>
        </p:spPr>
        <p:txBody>
          <a:bodyPr wrap="square" rtlCol="0" anchor="t" anchorCtr="0">
            <a:spAutoFit/>
          </a:bodyPr>
          <a:lstStyle/>
          <a:p>
            <a:pPr algn="ctr"/>
            <a:r>
              <a:rPr lang="en-US" altLang="ko-KR" sz="2200" dirty="0">
                <a:solidFill>
                  <a:srgbClr val="373737"/>
                </a:solidFill>
              </a:rPr>
              <a:t>Read Energy Monitor’s article </a:t>
            </a:r>
            <a:r>
              <a:rPr lang="en-US" altLang="ko-KR" sz="2200" i="1" dirty="0">
                <a:solidFill>
                  <a:srgbClr val="373737"/>
                </a:solidFill>
                <a:hlinkClick r:id="rId5"/>
              </a:rPr>
              <a:t>Dispelling myths around renewable energy technologies</a:t>
            </a:r>
            <a:r>
              <a:rPr lang="en-US" altLang="ko-KR" sz="2200" i="1" dirty="0">
                <a:solidFill>
                  <a:srgbClr val="373737"/>
                </a:solidFill>
              </a:rPr>
              <a:t>.</a:t>
            </a:r>
            <a:endParaRPr lang="ko-KR" altLang="en-US" sz="2200" i="1" dirty="0">
              <a:solidFill>
                <a:srgbClr val="373737"/>
              </a:solidFill>
            </a:endParaRPr>
          </a:p>
        </p:txBody>
      </p:sp>
      <p:sp>
        <p:nvSpPr>
          <p:cNvPr id="51" name="직사각형 50">
            <a:extLst>
              <a:ext uri="{FF2B5EF4-FFF2-40B4-BE49-F238E27FC236}">
                <a16:creationId xmlns:a16="http://schemas.microsoft.com/office/drawing/2014/main" id="{27655039-CC5E-4A6C-B955-BA8E42F25249}"/>
              </a:ext>
              <a:ext uri="{C183D7F6-B498-43B3-948B-1728B52AA6E4}">
                <adec:decorative xmlns:adec="http://schemas.microsoft.com/office/drawing/2017/decorative" val="1"/>
              </a:ext>
            </a:extLst>
          </p:cNvPr>
          <p:cNvSpPr/>
          <p:nvPr/>
        </p:nvSpPr>
        <p:spPr>
          <a:xfrm>
            <a:off x="8886984"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52" name="그룹 51">
            <a:extLst>
              <a:ext uri="{FF2B5EF4-FFF2-40B4-BE49-F238E27FC236}">
                <a16:creationId xmlns:a16="http://schemas.microsoft.com/office/drawing/2014/main" id="{60FBB8CB-27AD-447B-BBCA-ED5A88C17E7D}"/>
              </a:ext>
              <a:ext uri="{C183D7F6-B498-43B3-948B-1728B52AA6E4}">
                <adec:decorative xmlns:adec="http://schemas.microsoft.com/office/drawing/2017/decorative" val="1"/>
              </a:ext>
            </a:extLst>
          </p:cNvPr>
          <p:cNvGrpSpPr/>
          <p:nvPr/>
        </p:nvGrpSpPr>
        <p:grpSpPr>
          <a:xfrm>
            <a:off x="9814895" y="2373874"/>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6D27B5B0-8EA5-4314-8D40-901A71EC91C2}"/>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8ADF8768-6762-4083-BD0C-23C359F0C680}"/>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DF82C772-CBA9-4C34-A2F6-4913D95D0A8B}"/>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BB3C32CE-37D2-4FD8-B7EA-222700C3C02A}"/>
                </a:ext>
                <a:ext uri="{C183D7F6-B498-43B3-948B-1728B52AA6E4}">
                  <adec:decorative xmlns:adec="http://schemas.microsoft.com/office/drawing/2017/decorative" val="1"/>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dirty="0"/>
            </a:p>
          </p:txBody>
        </p:sp>
        <p:sp>
          <p:nvSpPr>
            <p:cNvPr id="57" name="자유형: 도형 56">
              <a:extLst>
                <a:ext uri="{FF2B5EF4-FFF2-40B4-BE49-F238E27FC236}">
                  <a16:creationId xmlns:a16="http://schemas.microsoft.com/office/drawing/2014/main" id="{A00B855A-7C5F-48DF-84E9-802AD90D1BF6}"/>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210DBF81-707D-4B03-A053-6E220B52166B}"/>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CDA4C86D-A84A-43D2-9577-9E3AAB8FEC1C}"/>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60" name="TextBox 59">
            <a:extLst>
              <a:ext uri="{FF2B5EF4-FFF2-40B4-BE49-F238E27FC236}">
                <a16:creationId xmlns:a16="http://schemas.microsoft.com/office/drawing/2014/main" id="{DB6D982A-54DA-4FCC-9383-F91FC1E1D9CE}"/>
              </a:ext>
            </a:extLst>
          </p:cNvPr>
          <p:cNvSpPr txBox="1"/>
          <p:nvPr/>
        </p:nvSpPr>
        <p:spPr>
          <a:xfrm>
            <a:off x="9102884" y="3798409"/>
            <a:ext cx="2071376" cy="1785104"/>
          </a:xfrm>
          <a:prstGeom prst="rect">
            <a:avLst/>
          </a:prstGeom>
          <a:noFill/>
        </p:spPr>
        <p:txBody>
          <a:bodyPr wrap="square" rtlCol="0" anchor="t" anchorCtr="0">
            <a:spAutoFit/>
          </a:bodyPr>
          <a:lstStyle/>
          <a:p>
            <a:pPr algn="ctr"/>
            <a:r>
              <a:rPr lang="en-US" altLang="ko-KR" sz="2200" dirty="0">
                <a:solidFill>
                  <a:srgbClr val="373737"/>
                </a:solidFill>
                <a:hlinkClick r:id="rId6"/>
              </a:rPr>
              <a:t>Find out more about the Every1 project’s learning materials.</a:t>
            </a:r>
            <a:endParaRPr lang="ko-KR" altLang="en-US" sz="2200" dirty="0">
              <a:solidFill>
                <a:srgbClr val="373737"/>
              </a:solidFill>
            </a:endParaRPr>
          </a:p>
        </p:txBody>
      </p:sp>
    </p:spTree>
    <p:extLst>
      <p:ext uri="{BB962C8B-B14F-4D97-AF65-F5344CB8AC3E}">
        <p14:creationId xmlns:p14="http://schemas.microsoft.com/office/powerpoint/2010/main" val="418412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2128D5-002D-4FE4-6C5F-2491E28731FD}"/>
              </a:ext>
            </a:extLst>
          </p:cNvPr>
          <p:cNvSpPr>
            <a:spLocks noGrp="1"/>
          </p:cNvSpPr>
          <p:nvPr>
            <p:ph type="title" idx="4294967295"/>
          </p:nvPr>
        </p:nvSpPr>
        <p:spPr>
          <a:xfrm>
            <a:off x="381000" y="913765"/>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 1</a:t>
            </a:r>
            <a:endParaRPr lang="en-GB" dirty="0">
              <a:effectLst/>
            </a:endParaRPr>
          </a:p>
          <a:p>
            <a:endParaRPr lang="en-GB" dirty="0"/>
          </a:p>
        </p:txBody>
      </p:sp>
      <p:sp>
        <p:nvSpPr>
          <p:cNvPr id="4" name="TextBox 3">
            <a:extLst>
              <a:ext uri="{FF2B5EF4-FFF2-40B4-BE49-F238E27FC236}">
                <a16:creationId xmlns:a16="http://schemas.microsoft.com/office/drawing/2014/main" id="{B6E2F0C4-3708-062E-837B-49F21B8E51C4}"/>
              </a:ext>
            </a:extLst>
          </p:cNvPr>
          <p:cNvSpPr txBox="1"/>
          <p:nvPr/>
        </p:nvSpPr>
        <p:spPr>
          <a:xfrm>
            <a:off x="4283900" y="474345"/>
            <a:ext cx="7628351" cy="5909310"/>
          </a:xfrm>
          <a:prstGeom prst="rect">
            <a:avLst/>
          </a:prstGeom>
          <a:noFill/>
        </p:spPr>
        <p:txBody>
          <a:bodyPr wrap="square" lIns="91440" tIns="45720" rIns="91440" bIns="45720" rtlCol="0" anchor="t">
            <a:spAutoFit/>
          </a:bodyPr>
          <a:lstStyle/>
          <a:p>
            <a:pPr latinLnBrk="0"/>
            <a:r>
              <a:rPr lang="en-GB" dirty="0"/>
              <a:t>This slide deck </a:t>
            </a:r>
            <a:r>
              <a:rPr lang="en-GB" i="1" dirty="0"/>
              <a:t>Get involved in the digital energy transition: 10 easy steps you can take today!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dirty="0">
                <a:solidFill>
                  <a:schemeClr val="dk1"/>
                </a:solidFill>
                <a:ea typeface="Public Sans"/>
                <a:cs typeface="Public Sans"/>
                <a:sym typeface="Public Sans"/>
                <a:hlinkClick r:id="rId4"/>
              </a:rPr>
              <a:t>P1010139_smartphone</a:t>
            </a:r>
            <a:r>
              <a:rPr lang="en-US" dirty="0">
                <a:solidFill>
                  <a:schemeClr val="dk1"/>
                </a:solidFill>
                <a:ea typeface="Public Sans"/>
                <a:cs typeface="Public Sans"/>
                <a:sym typeface="Public Sans"/>
              </a:rPr>
              <a:t> by </a:t>
            </a:r>
            <a:r>
              <a:rPr lang="en-US" dirty="0" err="1">
                <a:solidFill>
                  <a:schemeClr val="dk1"/>
                </a:solidFill>
                <a:ea typeface="Public Sans"/>
                <a:cs typeface="Public Sans"/>
                <a:sym typeface="Public Sans"/>
              </a:rPr>
              <a:t>stekelbes</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5"/>
              </a:rPr>
              <a:t>CC BY-NC-ND 2.0.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hlinkClick r:id="rId6"/>
              </a:rPr>
              <a:t>home</a:t>
            </a:r>
            <a:r>
              <a:rPr lang="en-US" i="1" dirty="0">
                <a:solidFill>
                  <a:schemeClr val="dk1"/>
                </a:solidFill>
                <a:ea typeface="Public Sans"/>
                <a:cs typeface="Public Sans"/>
                <a:sym typeface="Public Sans"/>
              </a:rPr>
              <a:t> </a:t>
            </a:r>
            <a:r>
              <a:rPr lang="en-US" dirty="0">
                <a:solidFill>
                  <a:schemeClr val="dk1"/>
                </a:solidFill>
                <a:ea typeface="Public Sans"/>
                <a:cs typeface="Public Sans"/>
                <a:sym typeface="Public Sans"/>
              </a:rPr>
              <a:t>by Loraine and Mark is licensed </a:t>
            </a:r>
            <a:r>
              <a:rPr lang="en-US" dirty="0">
                <a:solidFill>
                  <a:schemeClr val="dk1"/>
                </a:solidFill>
                <a:ea typeface="Public Sans"/>
                <a:cs typeface="Public Sans"/>
                <a:sym typeface="Public Sans"/>
                <a:hlinkClick r:id="rId7"/>
              </a:rPr>
              <a:t>CC BY-SA 2.0</a:t>
            </a:r>
            <a:r>
              <a:rPr lang="en-US" dirty="0">
                <a:solidFill>
                  <a:schemeClr val="dk1"/>
                </a:solidFill>
                <a:ea typeface="Public Sans"/>
                <a:cs typeface="Public Sans"/>
                <a:sym typeface="Public Sans"/>
              </a:rPr>
              <a:t>.</a:t>
            </a:r>
            <a:endParaRPr lang="en-US" sz="1800"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Understand your own energy use: </a:t>
            </a:r>
            <a:r>
              <a:rPr lang="en-GB" b="0" i="0" dirty="0">
                <a:solidFill>
                  <a:srgbClr val="242424"/>
                </a:solidFill>
                <a:effectLst/>
                <a:hlinkClick r:id="rId8"/>
              </a:rPr>
              <a:t>Vorarlberger Kraftwerke-Energy meter (electro)-smart meter-02ASD</a:t>
            </a:r>
            <a:r>
              <a:rPr lang="en-GB" b="0" i="0" dirty="0">
                <a:solidFill>
                  <a:srgbClr val="242424"/>
                </a:solidFill>
                <a:effectLst/>
              </a:rPr>
              <a:t> by </a:t>
            </a:r>
            <a:r>
              <a:rPr lang="en-GB" b="0" i="0" dirty="0" err="1">
                <a:solidFill>
                  <a:srgbClr val="242424"/>
                </a:solidFill>
                <a:effectLst/>
              </a:rPr>
              <a:t>Asurnipal</a:t>
            </a:r>
            <a:r>
              <a:rPr lang="en-GB" b="0" i="0" dirty="0">
                <a:solidFill>
                  <a:srgbClr val="242424"/>
                </a:solidFill>
                <a:effectLst/>
              </a:rPr>
              <a:t> is licensed </a:t>
            </a:r>
            <a:r>
              <a:rPr lang="en-GB" b="0" i="0" dirty="0">
                <a:solidFill>
                  <a:srgbClr val="242424"/>
                </a:solidFill>
                <a:effectLst/>
                <a:hlinkClick r:id="rId3"/>
              </a:rPr>
              <a:t>CC BY-SA 4.0</a:t>
            </a:r>
            <a:r>
              <a:rPr lang="en-GB" b="0" i="0" dirty="0">
                <a:solidFill>
                  <a:srgbClr val="242424"/>
                </a:solidFill>
                <a:effectLst/>
              </a:rPr>
              <a:t>.</a:t>
            </a:r>
          </a:p>
          <a:p>
            <a:pPr marL="285750" indent="-285750" latinLnBrk="0">
              <a:buFont typeface="Arial" panose="020B0604020202020204" pitchFamily="34" charset="0"/>
              <a:buChar char="•"/>
            </a:pPr>
            <a:r>
              <a:rPr lang="en-GB" dirty="0">
                <a:solidFill>
                  <a:srgbClr val="242424"/>
                </a:solidFill>
              </a:rPr>
              <a:t>Choose an Energy Contract: </a:t>
            </a:r>
            <a:r>
              <a:rPr lang="en-GB" sz="1800" dirty="0">
                <a:solidFill>
                  <a:srgbClr val="242424"/>
                </a:solidFill>
                <a:ea typeface="Public Sans"/>
                <a:cs typeface="Public Sans"/>
                <a:sym typeface="Public Sans"/>
                <a:hlinkClick r:id="rId9"/>
              </a:rPr>
              <a:t>Electricity bills with lightbulb and calculator</a:t>
            </a:r>
            <a:r>
              <a:rPr lang="en-GB" sz="1800" dirty="0">
                <a:solidFill>
                  <a:srgbClr val="242424"/>
                </a:solidFill>
                <a:ea typeface="Public Sans"/>
                <a:cs typeface="Public Sans"/>
                <a:sym typeface="Public Sans"/>
              </a:rPr>
              <a:t> by </a:t>
            </a:r>
            <a:r>
              <a:rPr lang="en-GB" sz="1800" dirty="0" err="1">
                <a:solidFill>
                  <a:srgbClr val="242424"/>
                </a:solidFill>
                <a:ea typeface="Public Sans"/>
                <a:cs typeface="Public Sans"/>
                <a:sym typeface="Public Sans"/>
              </a:rPr>
              <a:t>Uswitch.com</a:t>
            </a:r>
            <a:r>
              <a:rPr lang="en-GB" sz="1800" dirty="0">
                <a:solidFill>
                  <a:srgbClr val="242424"/>
                </a:solidFill>
                <a:ea typeface="Public Sans"/>
                <a:cs typeface="Public Sans"/>
                <a:sym typeface="Public Sans"/>
              </a:rPr>
              <a:t> Images is </a:t>
            </a:r>
            <a:r>
              <a:rPr lang="en-GB" dirty="0">
                <a:solidFill>
                  <a:srgbClr val="242424"/>
                </a:solidFill>
              </a:rPr>
              <a:t>licensed </a:t>
            </a:r>
            <a:r>
              <a:rPr lang="en-GB" noProof="0" dirty="0">
                <a:solidFill>
                  <a:schemeClr val="dk1"/>
                </a:solidFill>
                <a:ea typeface="Public Sans"/>
                <a:cs typeface="Public Sans"/>
                <a:sym typeface="Public Sans"/>
                <a:hlinkClick r:id="rId10"/>
              </a:rPr>
              <a:t>CC BY 2.0</a:t>
            </a:r>
            <a:r>
              <a:rPr lang="en-GB" dirty="0">
                <a:solidFill>
                  <a:srgbClr val="242424"/>
                </a:solidFill>
              </a:rPr>
              <a:t>. This image has been cropped.</a:t>
            </a:r>
          </a:p>
          <a:p>
            <a:pPr marL="285750" indent="-285750" latinLnBrk="0">
              <a:buFont typeface="Arial" panose="020B0604020202020204" pitchFamily="34" charset="0"/>
              <a:buChar char="•"/>
            </a:pPr>
            <a:r>
              <a:rPr lang="en-GB" dirty="0">
                <a:solidFill>
                  <a:srgbClr val="242424"/>
                </a:solidFill>
              </a:rPr>
              <a:t>Increase efficiency: Investing in White Goods: </a:t>
            </a:r>
            <a:r>
              <a:rPr lang="en-GB" dirty="0">
                <a:solidFill>
                  <a:srgbClr val="242424"/>
                </a:solidFill>
                <a:hlinkClick r:id="rId11"/>
              </a:rPr>
              <a:t>Samsung</a:t>
            </a:r>
            <a:r>
              <a:rPr lang="en-GB" dirty="0">
                <a:solidFill>
                  <a:srgbClr val="242424"/>
                </a:solidFill>
              </a:rPr>
              <a:t> by </a:t>
            </a:r>
            <a:r>
              <a:rPr lang="en-GB" dirty="0" err="1">
                <a:solidFill>
                  <a:srgbClr val="242424"/>
                </a:solidFill>
              </a:rPr>
              <a:t>CODE_n</a:t>
            </a:r>
            <a:r>
              <a:rPr lang="en-GB" dirty="0">
                <a:solidFill>
                  <a:srgbClr val="242424"/>
                </a:solidFill>
              </a:rPr>
              <a:t> is licensed </a:t>
            </a:r>
            <a:r>
              <a:rPr lang="en-GB" dirty="0">
                <a:solidFill>
                  <a:srgbClr val="242424"/>
                </a:solidFill>
                <a:hlinkClick r:id="rId10"/>
              </a:rPr>
              <a:t>CC BY 2.0</a:t>
            </a:r>
            <a:r>
              <a:rPr lang="en-GB" dirty="0">
                <a:solidFill>
                  <a:srgbClr val="242424"/>
                </a:solidFill>
              </a:rPr>
              <a:t>. </a:t>
            </a:r>
          </a:p>
          <a:p>
            <a:pPr marL="285750" indent="-285750" latinLnBrk="0">
              <a:buFont typeface="Arial" panose="020B0604020202020204" pitchFamily="34" charset="0"/>
              <a:buChar char="•"/>
            </a:pPr>
            <a:r>
              <a:rPr lang="en-GB" dirty="0">
                <a:solidFill>
                  <a:srgbClr val="242424"/>
                </a:solidFill>
              </a:rPr>
              <a:t>Unplug idle electronics: </a:t>
            </a:r>
            <a:r>
              <a:rPr lang="en-GB" dirty="0">
                <a:solidFill>
                  <a:srgbClr val="242424"/>
                </a:solidFill>
                <a:hlinkClick r:id="rId12"/>
              </a:rPr>
              <a:t>Kettle</a:t>
            </a:r>
            <a:r>
              <a:rPr lang="en-GB" dirty="0">
                <a:solidFill>
                  <a:srgbClr val="242424"/>
                </a:solidFill>
              </a:rPr>
              <a:t> by Denis Sylvester Hurd is </a:t>
            </a:r>
            <a:r>
              <a:rPr lang="en-GB" dirty="0">
                <a:solidFill>
                  <a:srgbClr val="242424"/>
                </a:solidFill>
                <a:hlinkClick r:id="rId13"/>
              </a:rPr>
              <a:t>CC0 1.0</a:t>
            </a:r>
            <a:r>
              <a:rPr lang="en-GB" dirty="0">
                <a:solidFill>
                  <a:srgbClr val="242424"/>
                </a:solidFill>
              </a:rPr>
              <a:t>.</a:t>
            </a:r>
          </a:p>
          <a:p>
            <a:pPr marL="285750" indent="-285750" latinLnBrk="0">
              <a:buFont typeface="Arial" panose="020B0604020202020204" pitchFamily="34" charset="0"/>
              <a:buChar char="•"/>
            </a:pPr>
            <a:r>
              <a:rPr lang="en-GB" dirty="0">
                <a:solidFill>
                  <a:srgbClr val="242424"/>
                </a:solidFill>
              </a:rPr>
              <a:t>Implement a Smart Home: </a:t>
            </a:r>
            <a:r>
              <a:rPr lang="en-GB" noProof="0" dirty="0">
                <a:solidFill>
                  <a:schemeClr val="dk1"/>
                </a:solidFill>
                <a:ea typeface="Public Sans"/>
                <a:cs typeface="Public Sans"/>
                <a:sym typeface="Public Sans"/>
                <a:hlinkClick r:id="rId14"/>
              </a:rPr>
              <a:t>UMAX U-Smart Wifi Bulb</a:t>
            </a:r>
            <a:r>
              <a:rPr lang="en-GB" noProof="0" dirty="0">
                <a:solidFill>
                  <a:schemeClr val="dk1"/>
                </a:solidFill>
                <a:ea typeface="Public Sans"/>
                <a:cs typeface="Public Sans"/>
                <a:sym typeface="Public Sans"/>
              </a:rPr>
              <a:t> by Jirka Matousek is licensed </a:t>
            </a:r>
            <a:r>
              <a:rPr lang="en-GB" noProof="0" dirty="0">
                <a:solidFill>
                  <a:schemeClr val="dk1"/>
                </a:solidFill>
                <a:ea typeface="Public Sans"/>
                <a:cs typeface="Public Sans"/>
                <a:sym typeface="Public Sans"/>
                <a:hlinkClick r:id="rId10"/>
              </a:rPr>
              <a:t>CC BY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sym typeface="Public Sans"/>
              </a:rPr>
              <a:t>Defrost your freezer regularly: </a:t>
            </a:r>
            <a:r>
              <a:rPr lang="en-GB" dirty="0">
                <a:solidFill>
                  <a:schemeClr val="dk1"/>
                </a:solidFill>
                <a:sym typeface="Public Sans"/>
                <a:hlinkClick r:id="rId15"/>
              </a:rPr>
              <a:t>Freezer stalactites</a:t>
            </a:r>
            <a:r>
              <a:rPr lang="en-GB" dirty="0">
                <a:solidFill>
                  <a:schemeClr val="dk1"/>
                </a:solidFill>
                <a:sym typeface="Public Sans"/>
              </a:rPr>
              <a:t> by Anders Sandberg is </a:t>
            </a:r>
            <a:r>
              <a:rPr lang="en-GB" dirty="0">
                <a:solidFill>
                  <a:srgbClr val="242424"/>
                </a:solidFill>
              </a:rPr>
              <a:t>licensed </a:t>
            </a:r>
            <a:r>
              <a:rPr lang="en-GB" dirty="0">
                <a:solidFill>
                  <a:srgbClr val="242424"/>
                </a:solidFill>
                <a:hlinkClick r:id="rId10"/>
              </a:rPr>
              <a:t>CC BY 2.0</a:t>
            </a:r>
            <a:r>
              <a:rPr lang="en-GB" dirty="0">
                <a:solidFill>
                  <a:srgbClr val="242424"/>
                </a:solidFill>
              </a:rPr>
              <a:t>. </a:t>
            </a:r>
          </a:p>
          <a:p>
            <a:pPr marL="285750" indent="-285750" latinLnBrk="0">
              <a:buFont typeface="Arial" panose="020B0604020202020204" pitchFamily="34" charset="0"/>
              <a:buChar char="•"/>
            </a:pPr>
            <a:endParaRPr lang="en-GB" noProof="0" dirty="0">
              <a:solidFill>
                <a:schemeClr val="dk1"/>
              </a:solidFill>
              <a:ea typeface="Public Sans"/>
              <a:cs typeface="Public Sans"/>
              <a:sym typeface="Public Sans"/>
            </a:endParaRPr>
          </a:p>
        </p:txBody>
      </p:sp>
    </p:spTree>
    <p:extLst>
      <p:ext uri="{BB962C8B-B14F-4D97-AF65-F5344CB8AC3E}">
        <p14:creationId xmlns:p14="http://schemas.microsoft.com/office/powerpoint/2010/main" val="2177672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93706-38C2-DA73-1F48-3591D20800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24405C-1E82-C28A-BB3C-97DE3D44DA53}"/>
              </a:ext>
            </a:extLst>
          </p:cNvPr>
          <p:cNvSpPr>
            <a:spLocks noGrp="1"/>
          </p:cNvSpPr>
          <p:nvPr>
            <p:ph type="title" idx="4294967295"/>
          </p:nvPr>
        </p:nvSpPr>
        <p:spPr>
          <a:xfrm>
            <a:off x="304801" y="874576"/>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 2</a:t>
            </a:r>
            <a:endParaRPr lang="en-GB" dirty="0">
              <a:effectLst/>
            </a:endParaRPr>
          </a:p>
          <a:p>
            <a:endParaRPr lang="en-GB" dirty="0"/>
          </a:p>
        </p:txBody>
      </p:sp>
      <p:sp>
        <p:nvSpPr>
          <p:cNvPr id="4" name="TextBox 3">
            <a:extLst>
              <a:ext uri="{FF2B5EF4-FFF2-40B4-BE49-F238E27FC236}">
                <a16:creationId xmlns:a16="http://schemas.microsoft.com/office/drawing/2014/main" id="{FABA671B-4366-A68A-28DD-76DB95051182}"/>
              </a:ext>
            </a:extLst>
          </p:cNvPr>
          <p:cNvSpPr txBox="1"/>
          <p:nvPr/>
        </p:nvSpPr>
        <p:spPr>
          <a:xfrm>
            <a:off x="4258848" y="458700"/>
            <a:ext cx="7628351" cy="2862322"/>
          </a:xfrm>
          <a:prstGeom prst="rect">
            <a:avLst/>
          </a:prstGeom>
          <a:noFill/>
        </p:spPr>
        <p:txBody>
          <a:bodyPr wrap="square" lIns="91440" tIns="45720" rIns="91440" bIns="45720" rtlCol="0" anchor="t">
            <a:spAutoFit/>
          </a:bodyPr>
          <a:lstStyle/>
          <a:p>
            <a:pPr marL="285750" indent="-285750" latinLnBrk="0">
              <a:buFont typeface="Arial" panose="020B0604020202020204" pitchFamily="34" charset="0"/>
              <a:buChar char="•"/>
            </a:pPr>
            <a:r>
              <a:rPr lang="en-GB" dirty="0">
                <a:solidFill>
                  <a:srgbClr val="242424"/>
                </a:solidFill>
              </a:rPr>
              <a:t>Use Smart Thermostats: Promoting energy saving behaviours: </a:t>
            </a:r>
            <a:r>
              <a:rPr lang="en-GB" dirty="0">
                <a:solidFill>
                  <a:srgbClr val="242424"/>
                </a:solidFill>
                <a:hlinkClick r:id="rId3"/>
              </a:rPr>
              <a:t>adjust thermostat</a:t>
            </a:r>
            <a:r>
              <a:rPr lang="en-GB" dirty="0">
                <a:solidFill>
                  <a:srgbClr val="242424"/>
                </a:solidFill>
              </a:rPr>
              <a:t> by CORGI </a:t>
            </a:r>
            <a:r>
              <a:rPr lang="en-GB" dirty="0" err="1">
                <a:solidFill>
                  <a:srgbClr val="242424"/>
                </a:solidFill>
              </a:rPr>
              <a:t>HomePlan</a:t>
            </a:r>
            <a:r>
              <a:rPr lang="en-GB" dirty="0">
                <a:solidFill>
                  <a:srgbClr val="242424"/>
                </a:solidFill>
              </a:rPr>
              <a:t> is licensed </a:t>
            </a:r>
            <a:r>
              <a:rPr lang="en-GB" noProof="0" dirty="0">
                <a:solidFill>
                  <a:schemeClr val="dk1"/>
                </a:solidFill>
                <a:ea typeface="Public Sans"/>
                <a:cs typeface="Public Sans"/>
                <a:sym typeface="Public Sans"/>
                <a:hlinkClick r:id="rId4"/>
              </a:rPr>
              <a:t>CC BY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sym typeface="Public Sans"/>
              </a:rPr>
              <a:t>Use Power Strips: </a:t>
            </a:r>
            <a:r>
              <a:rPr lang="en-GB" dirty="0">
                <a:solidFill>
                  <a:schemeClr val="dk1"/>
                </a:solidFill>
                <a:sym typeface="Public Sans"/>
                <a:hlinkClick r:id="rId5"/>
              </a:rPr>
              <a:t>Power Strips with extension cord.jpg</a:t>
            </a:r>
            <a:r>
              <a:rPr lang="en-GB" dirty="0">
                <a:solidFill>
                  <a:schemeClr val="dk1"/>
                </a:solidFill>
                <a:sym typeface="Public Sans"/>
              </a:rPr>
              <a:t> by Dmitry Makeev is licensed </a:t>
            </a:r>
            <a:r>
              <a:rPr lang="en-GB" dirty="0">
                <a:solidFill>
                  <a:schemeClr val="dk1"/>
                </a:solidFill>
                <a:sym typeface="Public Sans"/>
                <a:hlinkClick r:id="rId6"/>
              </a:rPr>
              <a:t>CC BY-SA 4.0</a:t>
            </a:r>
            <a:r>
              <a:rPr lang="en-GB" dirty="0">
                <a:solidFill>
                  <a:schemeClr val="dk1"/>
                </a:solidFill>
                <a:sym typeface="Public Sans"/>
              </a:rPr>
              <a:t>.</a:t>
            </a:r>
            <a:endParaRPr lang="en-GB" dirty="0">
              <a:solidFill>
                <a:srgbClr val="242424"/>
              </a:solidFill>
            </a:endParaRPr>
          </a:p>
          <a:p>
            <a:pPr marL="285750" indent="-285750" latinLnBrk="0">
              <a:buFont typeface="Arial" panose="020B0604020202020204" pitchFamily="34" charset="0"/>
              <a:buChar char="•"/>
            </a:pPr>
            <a:r>
              <a:rPr lang="en-GB" dirty="0">
                <a:solidFill>
                  <a:srgbClr val="242424"/>
                </a:solidFill>
              </a:rPr>
              <a:t>Work together: The Role of Energy Communities: </a:t>
            </a:r>
            <a:r>
              <a:rPr lang="en-GB" dirty="0">
                <a:solidFill>
                  <a:schemeClr val="dk1"/>
                </a:solidFill>
                <a:ea typeface="Public Sans"/>
                <a:cs typeface="Public Sans"/>
                <a:sym typeface="Public Sans"/>
                <a:hlinkClick r:id="rId7"/>
              </a:rPr>
              <a:t>Clean energy at work for earthday!</a:t>
            </a:r>
            <a:r>
              <a:rPr lang="en-GB" dirty="0">
                <a:solidFill>
                  <a:schemeClr val="dk1"/>
                </a:solidFill>
                <a:ea typeface="Public Sans"/>
                <a:cs typeface="Public Sans"/>
                <a:sym typeface="Public Sans"/>
              </a:rPr>
              <a:t> by </a:t>
            </a:r>
            <a:r>
              <a:rPr lang="en-GB" dirty="0" err="1">
                <a:solidFill>
                  <a:schemeClr val="dk1"/>
                </a:solidFill>
                <a:ea typeface="Public Sans"/>
                <a:cs typeface="Public Sans"/>
                <a:sym typeface="Public Sans"/>
              </a:rPr>
              <a:t>naturalflow</a:t>
            </a:r>
            <a:r>
              <a:rPr lang="en-GB"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8"/>
              </a:rPr>
              <a:t>CC BY-SA 2.0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Find out where you can get support: </a:t>
            </a:r>
            <a:r>
              <a:rPr lang="en-US" dirty="0">
                <a:solidFill>
                  <a:schemeClr val="dk1"/>
                </a:solidFill>
                <a:ea typeface="Public Sans"/>
                <a:cs typeface="Public Sans"/>
                <a:sym typeface="Public Sans"/>
                <a:hlinkClick r:id="rId9"/>
              </a:rPr>
              <a:t>Mecktilda and Stefano - sales agents for Global Cycle Solutions solar power systems</a:t>
            </a:r>
            <a:r>
              <a:rPr lang="en-US" dirty="0">
                <a:solidFill>
                  <a:schemeClr val="dk1"/>
                </a:solidFill>
                <a:ea typeface="Public Sans"/>
                <a:cs typeface="Public Sans"/>
                <a:sym typeface="Public Sans"/>
              </a:rPr>
              <a:t> by DIFD – UK Department for International Development is </a:t>
            </a:r>
            <a:r>
              <a:rPr lang="en-GB" dirty="0">
                <a:solidFill>
                  <a:srgbClr val="242424"/>
                </a:solidFill>
              </a:rPr>
              <a:t>licensed </a:t>
            </a:r>
            <a:r>
              <a:rPr lang="en-GB" noProof="0" dirty="0">
                <a:solidFill>
                  <a:schemeClr val="dk1"/>
                </a:solidFill>
                <a:ea typeface="Public Sans"/>
                <a:cs typeface="Public Sans"/>
                <a:sym typeface="Public Sans"/>
                <a:hlinkClick r:id="rId4"/>
              </a:rPr>
              <a:t>CC BY 2.0</a:t>
            </a:r>
            <a:r>
              <a:rPr lang="en-GB" noProof="0" dirty="0">
                <a:solidFill>
                  <a:schemeClr val="dk1"/>
                </a:solidFill>
                <a:ea typeface="Public Sans"/>
                <a:cs typeface="Public Sans"/>
                <a:sym typeface="Public Sans"/>
              </a:rPr>
              <a:t>. This image has been cropped.</a:t>
            </a:r>
            <a:endParaRPr lang="en-US" dirty="0">
              <a:solidFill>
                <a:schemeClr val="dk1"/>
              </a:solidFill>
              <a:ea typeface="Public Sans"/>
              <a:cs typeface="Public Sans"/>
              <a:sym typeface="Public Sans"/>
            </a:endParaRPr>
          </a:p>
        </p:txBody>
      </p:sp>
    </p:spTree>
    <p:extLst>
      <p:ext uri="{BB962C8B-B14F-4D97-AF65-F5344CB8AC3E}">
        <p14:creationId xmlns:p14="http://schemas.microsoft.com/office/powerpoint/2010/main" val="4182844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65A24-158F-333C-F8AC-4929D63A1DE7}"/>
              </a:ext>
            </a:extLst>
          </p:cNvPr>
          <p:cNvSpPr>
            <a:spLocks noGrp="1"/>
          </p:cNvSpPr>
          <p:nvPr>
            <p:ph type="title" idx="4294967295"/>
          </p:nvPr>
        </p:nvSpPr>
        <p:spPr>
          <a:xfrm>
            <a:off x="4359728" y="2977697"/>
            <a:ext cx="3961312" cy="1325563"/>
          </a:xfrm>
          <a:prstGeom prst="rect">
            <a:avLst/>
          </a:prstGeom>
        </p:spPr>
        <p:txBody>
          <a:bodyPr/>
          <a:lstStyle/>
          <a:p>
            <a:pPr marL="0" marR="0" lvl="0" indent="0" algn="l" defTabSz="914400" rtl="0" eaLnBrk="1" fontAlgn="auto" latinLnBrk="1" hangingPunct="1">
              <a:lnSpc>
                <a:spcPct val="90000"/>
              </a:lnSpc>
              <a:spcBef>
                <a:spcPct val="0"/>
              </a:spcBef>
              <a:spcAft>
                <a:spcPts val="0"/>
              </a:spcAft>
              <a:buClrTx/>
              <a:buSzTx/>
              <a:buFontTx/>
              <a:buNone/>
              <a:tabLst/>
              <a:defRPr/>
            </a:pPr>
            <a:r>
              <a:rPr lang="en-US" sz="6000" b="0" kern="1200" dirty="0">
                <a:solidFill>
                  <a:schemeClr val="bg1"/>
                </a:solidFill>
                <a:effectLst/>
              </a:rPr>
              <a:t>Thank you!</a:t>
            </a:r>
            <a:endParaRPr lang="en-GB" sz="6000" dirty="0">
              <a:solidFill>
                <a:schemeClr val="bg1"/>
              </a:solidFill>
              <a:effectLst/>
            </a:endParaRPr>
          </a:p>
          <a:p>
            <a:endParaRPr lang="en-GB" sz="6000" dirty="0">
              <a:solidFill>
                <a:schemeClr val="bg1"/>
              </a:solidFill>
            </a:endParaRPr>
          </a:p>
        </p:txBody>
      </p:sp>
    </p:spTree>
    <p:extLst>
      <p:ext uri="{BB962C8B-B14F-4D97-AF65-F5344CB8AC3E}">
        <p14:creationId xmlns:p14="http://schemas.microsoft.com/office/powerpoint/2010/main" val="190762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165D3-66A4-7667-AC58-4749B4B19B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1142B5F-9C88-7421-8D82-C9889D0BEA31}"/>
              </a:ext>
            </a:extLst>
          </p:cNvPr>
          <p:cNvSpPr>
            <a:spLocks noGrp="1"/>
          </p:cNvSpPr>
          <p:nvPr>
            <p:ph type="title" idx="4294967295"/>
          </p:nvPr>
        </p:nvSpPr>
        <p:spPr>
          <a:xfrm>
            <a:off x="576943" y="691126"/>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j-ea"/>
                <a:cs typeface="+mj-cs"/>
              </a:rPr>
              <a:t>This</a:t>
            </a:r>
            <a:r>
              <a:rPr lang="en-US" sz="2800" b="1" kern="1200" baseline="0" dirty="0">
                <a:solidFill>
                  <a:srgbClr val="FFFFFF"/>
                </a:solidFill>
                <a:effectLst/>
                <a:latin typeface="Calibri" panose="020F0502020204030204" pitchFamily="34" charset="0"/>
                <a:ea typeface="+mj-ea"/>
                <a:cs typeface="+mj-cs"/>
              </a:rPr>
              <a:t> presentation</a:t>
            </a:r>
            <a:endParaRPr lang="en-GB" dirty="0">
              <a:effectLst/>
            </a:endParaRPr>
          </a:p>
          <a:p>
            <a:endParaRPr lang="en-GB" dirty="0"/>
          </a:p>
        </p:txBody>
      </p:sp>
      <p:sp>
        <p:nvSpPr>
          <p:cNvPr id="2" name="TextBox 1">
            <a:extLst>
              <a:ext uri="{FF2B5EF4-FFF2-40B4-BE49-F238E27FC236}">
                <a16:creationId xmlns:a16="http://schemas.microsoft.com/office/drawing/2014/main" id="{4D366B55-7ACA-91FD-62DA-6FBF6BEC8E01}"/>
              </a:ext>
            </a:extLst>
          </p:cNvPr>
          <p:cNvSpPr txBox="1"/>
          <p:nvPr/>
        </p:nvSpPr>
        <p:spPr>
          <a:xfrm>
            <a:off x="4511072" y="2197893"/>
            <a:ext cx="6944367" cy="2677656"/>
          </a:xfrm>
          <a:prstGeom prst="rect">
            <a:avLst/>
          </a:prstGeom>
          <a:noFill/>
        </p:spPr>
        <p:txBody>
          <a:bodyPr wrap="square" rtlCol="0">
            <a:spAutoFit/>
          </a:bodyPr>
          <a:lstStyle/>
          <a:p>
            <a:pPr latinLnBrk="0"/>
            <a:r>
              <a:rPr lang="en-GB" sz="2400" dirty="0">
                <a:solidFill>
                  <a:srgbClr val="2B2C30"/>
                </a:solidFill>
                <a:ea typeface="Public Sans"/>
                <a:cs typeface="Public Sans"/>
                <a:sym typeface="Public Sans"/>
              </a:rPr>
              <a:t>Our exploration of each step begins with a reflective question. Take a moment to consider each question, before moving on to the next slide.</a:t>
            </a:r>
          </a:p>
          <a:p>
            <a:pPr latinLnBrk="0"/>
            <a:endParaRPr lang="en-GB" sz="2400" noProof="0" dirty="0">
              <a:solidFill>
                <a:srgbClr val="2B2C30"/>
              </a:solidFill>
              <a:sym typeface="Public Sans"/>
            </a:endParaRPr>
          </a:p>
          <a:p>
            <a:pPr latinLnBrk="0"/>
            <a:r>
              <a:rPr lang="en-GB" sz="2400" dirty="0">
                <a:solidFill>
                  <a:srgbClr val="2B2C30"/>
                </a:solidFill>
                <a:sym typeface="Public Sans"/>
              </a:rPr>
              <a:t>You can work through each step in turn. Alternatively, you can select a particular step you’d like to explore first via the menu. </a:t>
            </a:r>
            <a:endParaRPr lang="en-GB" sz="2400" noProof="0" dirty="0"/>
          </a:p>
        </p:txBody>
      </p:sp>
      <p:pic>
        <p:nvPicPr>
          <p:cNvPr id="4" name="Picture 3">
            <a:extLst>
              <a:ext uri="{FF2B5EF4-FFF2-40B4-BE49-F238E27FC236}">
                <a16:creationId xmlns:a16="http://schemas.microsoft.com/office/drawing/2014/main" id="{6DCB2999-080F-8ABF-1BEF-700A8461BC0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6689"/>
            <a:ext cx="4029245" cy="3022705"/>
          </a:xfrm>
          <a:prstGeom prst="rect">
            <a:avLst/>
          </a:prstGeom>
        </p:spPr>
      </p:pic>
    </p:spTree>
    <p:extLst>
      <p:ext uri="{BB962C8B-B14F-4D97-AF65-F5344CB8AC3E}">
        <p14:creationId xmlns:p14="http://schemas.microsoft.com/office/powerpoint/2010/main" val="37384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C27791-A2C9-75C8-3B91-943DC1C287E3}"/>
              </a:ext>
            </a:extLst>
          </p:cNvPr>
          <p:cNvSpPr>
            <a:spLocks noGrp="1"/>
          </p:cNvSpPr>
          <p:nvPr>
            <p:ph type="title" idx="4294967295"/>
          </p:nvPr>
        </p:nvSpPr>
        <p:spPr>
          <a:xfrm>
            <a:off x="384131" y="823456"/>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10 easy steps you can take today </a:t>
            </a:r>
            <a:endParaRPr lang="en-GB" dirty="0">
              <a:effectLst/>
            </a:endParaRPr>
          </a:p>
          <a:p>
            <a:endParaRPr lang="en-GB" dirty="0"/>
          </a:p>
        </p:txBody>
      </p:sp>
      <p:sp>
        <p:nvSpPr>
          <p:cNvPr id="2" name="TextBox 1">
            <a:extLst>
              <a:ext uri="{FF2B5EF4-FFF2-40B4-BE49-F238E27FC236}">
                <a16:creationId xmlns:a16="http://schemas.microsoft.com/office/drawing/2014/main" id="{1013318B-F51A-DE9B-4143-B6140E6B757E}"/>
              </a:ext>
            </a:extLst>
          </p:cNvPr>
          <p:cNvSpPr txBox="1"/>
          <p:nvPr/>
        </p:nvSpPr>
        <p:spPr>
          <a:xfrm>
            <a:off x="384131" y="2149019"/>
            <a:ext cx="11423738" cy="4154984"/>
          </a:xfrm>
          <a:prstGeom prst="rect">
            <a:avLst/>
          </a:prstGeom>
          <a:noFill/>
        </p:spPr>
        <p:txBody>
          <a:bodyPr wrap="square" rtlCol="0">
            <a:spAutoFit/>
          </a:bodyPr>
          <a:lstStyle/>
          <a:p>
            <a:pPr marL="342900" indent="-342900" latinLnBrk="0">
              <a:buFont typeface="+mj-lt"/>
              <a:buAutoNum type="arabicPeriod"/>
            </a:pPr>
            <a:r>
              <a:rPr lang="en-GB" sz="2400" noProof="0" dirty="0">
                <a:ea typeface="Public Sans"/>
                <a:cs typeface="Public Sans"/>
                <a:sym typeface="Public Sans"/>
              </a:rPr>
              <a:t>Understand your own energy use.</a:t>
            </a:r>
          </a:p>
          <a:p>
            <a:pPr marL="342900" indent="-342900" latinLnBrk="0">
              <a:buFont typeface="+mj-lt"/>
              <a:buAutoNum type="arabicPeriod"/>
            </a:pPr>
            <a:r>
              <a:rPr lang="en-GB" sz="2400" dirty="0">
                <a:ea typeface="Public Sans"/>
                <a:cs typeface="Public Sans"/>
                <a:sym typeface="Public Sans"/>
              </a:rPr>
              <a:t>Choose an energy contract.</a:t>
            </a:r>
          </a:p>
          <a:p>
            <a:pPr marL="342900" indent="-342900" latinLnBrk="0">
              <a:buFont typeface="+mj-lt"/>
              <a:buAutoNum type="arabicPeriod"/>
            </a:pPr>
            <a:r>
              <a:rPr lang="en-GB" sz="2400" noProof="0" dirty="0">
                <a:ea typeface="Public Sans"/>
                <a:cs typeface="Public Sans"/>
                <a:sym typeface="Public Sans"/>
              </a:rPr>
              <a:t>Increase efficiency: investing in white goods.</a:t>
            </a:r>
          </a:p>
          <a:p>
            <a:pPr marL="342900" indent="-342900" latinLnBrk="0">
              <a:buFont typeface="+mj-lt"/>
              <a:buAutoNum type="arabicPeriod"/>
            </a:pPr>
            <a:r>
              <a:rPr lang="en-GB" sz="2400" dirty="0">
                <a:ea typeface="Public Sans"/>
                <a:cs typeface="Public Sans"/>
                <a:sym typeface="Public Sans"/>
              </a:rPr>
              <a:t>Defrost your freezer regularly.</a:t>
            </a:r>
          </a:p>
          <a:p>
            <a:pPr marL="342900" indent="-342900" latinLnBrk="0">
              <a:buFont typeface="+mj-lt"/>
              <a:buAutoNum type="arabicPeriod"/>
            </a:pPr>
            <a:r>
              <a:rPr lang="en-GB" sz="2400" dirty="0">
                <a:ea typeface="Public Sans"/>
                <a:cs typeface="Public Sans"/>
                <a:sym typeface="Public Sans"/>
              </a:rPr>
              <a:t>Unplug idle electronics.</a:t>
            </a:r>
          </a:p>
          <a:p>
            <a:pPr marL="342900" indent="-342900" latinLnBrk="0">
              <a:buFont typeface="+mj-lt"/>
              <a:buAutoNum type="arabicPeriod"/>
            </a:pPr>
            <a:r>
              <a:rPr lang="en-GB" sz="2400" noProof="0" dirty="0">
                <a:ea typeface="Public Sans"/>
                <a:cs typeface="Public Sans"/>
                <a:sym typeface="Public Sans"/>
              </a:rPr>
              <a:t>Implement a smart home.</a:t>
            </a:r>
          </a:p>
          <a:p>
            <a:pPr marL="342900" indent="-342900" latinLnBrk="0">
              <a:buFont typeface="+mj-lt"/>
              <a:buAutoNum type="arabicPeriod"/>
            </a:pPr>
            <a:r>
              <a:rPr lang="en-GB" sz="2400" noProof="0" dirty="0">
                <a:ea typeface="Public Sans"/>
                <a:cs typeface="Public Sans"/>
                <a:sym typeface="Public Sans"/>
              </a:rPr>
              <a:t>Use Smart </a:t>
            </a:r>
            <a:r>
              <a:rPr lang="en-GB" sz="2400" dirty="0">
                <a:ea typeface="Public Sans"/>
                <a:cs typeface="Public Sans"/>
                <a:sym typeface="Public Sans"/>
              </a:rPr>
              <a:t>thermostats.</a:t>
            </a:r>
          </a:p>
          <a:p>
            <a:pPr marL="342900" indent="-342900" latinLnBrk="0">
              <a:buFont typeface="+mj-lt"/>
              <a:buAutoNum type="arabicPeriod"/>
            </a:pPr>
            <a:r>
              <a:rPr lang="en-GB" sz="2400" noProof="0" dirty="0">
                <a:ea typeface="Public Sans"/>
                <a:cs typeface="Public Sans"/>
                <a:sym typeface="Public Sans"/>
              </a:rPr>
              <a:t>Use power s</a:t>
            </a:r>
            <a:r>
              <a:rPr lang="en-GB" sz="2400" dirty="0">
                <a:ea typeface="Public Sans"/>
                <a:cs typeface="Public Sans"/>
                <a:sym typeface="Public Sans"/>
              </a:rPr>
              <a:t>trips.</a:t>
            </a:r>
            <a:endParaRPr lang="en-GB" sz="2400" noProof="0" dirty="0">
              <a:ea typeface="Public Sans"/>
              <a:cs typeface="Public Sans"/>
              <a:sym typeface="Public Sans"/>
            </a:endParaRPr>
          </a:p>
          <a:p>
            <a:pPr marL="342900" indent="-342900" latinLnBrk="0">
              <a:buFont typeface="+mj-lt"/>
              <a:buAutoNum type="arabicPeriod"/>
            </a:pPr>
            <a:r>
              <a:rPr lang="en-GB" sz="2400" noProof="0" dirty="0">
                <a:ea typeface="Public Sans"/>
                <a:cs typeface="Public Sans"/>
                <a:sym typeface="Public Sans"/>
              </a:rPr>
              <a:t>Work together: the role of energy communities.</a:t>
            </a:r>
          </a:p>
          <a:p>
            <a:pPr marL="342900" indent="-342900" latinLnBrk="0">
              <a:buFont typeface="+mj-lt"/>
              <a:buAutoNum type="arabicPeriod"/>
            </a:pPr>
            <a:r>
              <a:rPr lang="en-GB" sz="2400" dirty="0">
                <a:ea typeface="Public Sans"/>
                <a:cs typeface="Public Sans"/>
                <a:sym typeface="Public Sans"/>
              </a:rPr>
              <a:t> Find out where you can get support.</a:t>
            </a:r>
          </a:p>
          <a:p>
            <a:pPr marL="342900" indent="-342900" latinLnBrk="0">
              <a:buFont typeface="+mj-lt"/>
              <a:buAutoNum type="arabicPeriod"/>
            </a:pPr>
            <a:endParaRPr lang="en-GB" sz="2400" noProof="0" dirty="0">
              <a:ea typeface="Public Sans"/>
              <a:cs typeface="Public Sans"/>
              <a:sym typeface="Public Sans"/>
            </a:endParaRPr>
          </a:p>
        </p:txBody>
      </p:sp>
    </p:spTree>
    <p:extLst>
      <p:ext uri="{BB962C8B-B14F-4D97-AF65-F5344CB8AC3E}">
        <p14:creationId xmlns:p14="http://schemas.microsoft.com/office/powerpoint/2010/main" val="139848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82A1E-C13D-D5FE-F008-35AF50F92142}"/>
              </a:ext>
            </a:extLst>
          </p:cNvPr>
          <p:cNvSpPr>
            <a:spLocks noGrp="1"/>
          </p:cNvSpPr>
          <p:nvPr>
            <p:ph type="title" idx="4294967295"/>
          </p:nvPr>
        </p:nvSpPr>
        <p:spPr>
          <a:xfrm>
            <a:off x="485503" y="730885"/>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 Understand your own energy use - Introduction</a:t>
            </a:r>
            <a:endParaRPr lang="en-GB" dirty="0">
              <a:effectLst/>
            </a:endParaRPr>
          </a:p>
          <a:p>
            <a:endParaRPr lang="en-GB" dirty="0"/>
          </a:p>
        </p:txBody>
      </p:sp>
      <p:sp>
        <p:nvSpPr>
          <p:cNvPr id="4" name="TextBox 3">
            <a:extLst>
              <a:ext uri="{FF2B5EF4-FFF2-40B4-BE49-F238E27FC236}">
                <a16:creationId xmlns:a16="http://schemas.microsoft.com/office/drawing/2014/main" id="{3ECF41D1-D927-3D59-52A9-A0E9BBB94037}"/>
              </a:ext>
            </a:extLst>
          </p:cNvPr>
          <p:cNvSpPr txBox="1"/>
          <p:nvPr/>
        </p:nvSpPr>
        <p:spPr>
          <a:xfrm>
            <a:off x="377482" y="3303740"/>
            <a:ext cx="11437034" cy="2308324"/>
          </a:xfrm>
          <a:prstGeom prst="rect">
            <a:avLst/>
          </a:prstGeom>
          <a:noFill/>
        </p:spPr>
        <p:txBody>
          <a:bodyPr wrap="square" rtlCol="0">
            <a:spAutoFit/>
          </a:bodyPr>
          <a:lstStyle/>
          <a:p>
            <a:pPr algn="ctr" latinLnBrk="0"/>
            <a:r>
              <a:rPr lang="en-GB" sz="4800" i="1" noProof="0" dirty="0">
                <a:solidFill>
                  <a:schemeClr val="accent5"/>
                </a:solidFill>
              </a:rPr>
              <a:t>How can understanding your energy use help save energy and reduce your electricity bill?</a:t>
            </a:r>
          </a:p>
          <a:p>
            <a:pPr algn="ctr" latinLnBrk="0"/>
            <a:endParaRPr lang="en-GB" sz="4800" i="1" noProof="0" dirty="0">
              <a:solidFill>
                <a:schemeClr val="accent5"/>
              </a:solidFill>
            </a:endParaRPr>
          </a:p>
        </p:txBody>
      </p:sp>
    </p:spTree>
    <p:extLst>
      <p:ext uri="{BB962C8B-B14F-4D97-AF65-F5344CB8AC3E}">
        <p14:creationId xmlns:p14="http://schemas.microsoft.com/office/powerpoint/2010/main" val="2163527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3C3-1BE7-2437-BBE9-6BB97A5715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33E00E-A43A-8486-4825-3F0C2F8306DF}"/>
              </a:ext>
            </a:extLst>
          </p:cNvPr>
          <p:cNvSpPr>
            <a:spLocks noGrp="1"/>
          </p:cNvSpPr>
          <p:nvPr>
            <p:ph type="title" idx="4294967295"/>
          </p:nvPr>
        </p:nvSpPr>
        <p:spPr>
          <a:xfrm>
            <a:off x="838200" y="365125"/>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 Understand your own energy use</a:t>
            </a:r>
            <a:endParaRPr lang="en-GB" dirty="0">
              <a:effectLst/>
            </a:endParaRPr>
          </a:p>
          <a:p>
            <a:endParaRPr lang="en-GB" dirty="0"/>
          </a:p>
        </p:txBody>
      </p:sp>
      <p:sp>
        <p:nvSpPr>
          <p:cNvPr id="4" name="TextBox 3">
            <a:extLst>
              <a:ext uri="{FF2B5EF4-FFF2-40B4-BE49-F238E27FC236}">
                <a16:creationId xmlns:a16="http://schemas.microsoft.com/office/drawing/2014/main" id="{CB33C395-3CC3-4B54-6421-D833B99114A3}"/>
              </a:ext>
            </a:extLst>
          </p:cNvPr>
          <p:cNvSpPr txBox="1"/>
          <p:nvPr/>
        </p:nvSpPr>
        <p:spPr>
          <a:xfrm>
            <a:off x="3908121" y="1964353"/>
            <a:ext cx="7906396" cy="4893647"/>
          </a:xfrm>
          <a:prstGeom prst="rect">
            <a:avLst/>
          </a:prstGeom>
          <a:noFill/>
        </p:spPr>
        <p:txBody>
          <a:bodyPr wrap="square" rtlCol="0">
            <a:spAutoFit/>
          </a:bodyPr>
          <a:lstStyle/>
          <a:p>
            <a:pPr marL="457200" indent="-457200" latinLnBrk="0">
              <a:buChar char="•"/>
            </a:pPr>
            <a:r>
              <a:rPr lang="en-GB" sz="2400" noProof="0" dirty="0">
                <a:solidFill>
                  <a:srgbClr val="2B2C30"/>
                </a:solidFill>
                <a:cs typeface="Segoe UI"/>
              </a:rPr>
              <a:t>A smart meter enables you - and your energy provider - to monitor and analyse your energy consumption patterns in real-time. </a:t>
            </a:r>
          </a:p>
          <a:p>
            <a:pPr marL="457200" indent="-457200" latinLnBrk="0">
              <a:buFontTx/>
              <a:buChar char="•"/>
            </a:pPr>
            <a:r>
              <a:rPr lang="en-GB" sz="2400" dirty="0">
                <a:solidFill>
                  <a:srgbClr val="2B2C30"/>
                </a:solidFill>
                <a:cs typeface="Segoe UI"/>
              </a:rPr>
              <a:t>Check if you have a smart meter or digital (analogue) meter.</a:t>
            </a:r>
          </a:p>
          <a:p>
            <a:pPr marL="457200" indent="-457200" latinLnBrk="0">
              <a:buFontTx/>
              <a:buChar char="•"/>
            </a:pPr>
            <a:r>
              <a:rPr lang="en-GB" sz="2400" noProof="0" dirty="0">
                <a:solidFill>
                  <a:srgbClr val="2B2C30"/>
                </a:solidFill>
                <a:cs typeface="Segoe UI"/>
              </a:rPr>
              <a:t>If you have a smart meter, you can check your energy usage at different times of the day. This will help you identify times of the day when you consume more energy. </a:t>
            </a:r>
          </a:p>
          <a:p>
            <a:pPr marL="457200" indent="-457200" latinLnBrk="0">
              <a:buChar char="•"/>
            </a:pPr>
            <a:r>
              <a:rPr lang="en-GB" sz="2400" dirty="0">
                <a:solidFill>
                  <a:srgbClr val="2B2C30"/>
                </a:solidFill>
                <a:cs typeface="Segoe UI"/>
              </a:rPr>
              <a:t>Are there times of the day when you consume more energy? Look for trends and opportunities to </a:t>
            </a:r>
            <a:r>
              <a:rPr lang="en-GB" sz="2400" noProof="0" dirty="0">
                <a:solidFill>
                  <a:srgbClr val="2B2C30"/>
                </a:solidFill>
                <a:cs typeface="Segoe UI"/>
              </a:rPr>
              <a:t>reduce usage. For example, </a:t>
            </a:r>
            <a:r>
              <a:rPr lang="en-GB" sz="2400" noProof="0" dirty="0">
                <a:solidFill>
                  <a:srgbClr val="2B2C30"/>
                </a:solidFill>
                <a:cs typeface="Segoe UI"/>
                <a:hlinkClick r:id="rId3"/>
              </a:rPr>
              <a:t>unplugging devices when not in use - rather than leaving them on standby</a:t>
            </a:r>
            <a:r>
              <a:rPr lang="en-GB" sz="2400" noProof="0" dirty="0">
                <a:solidFill>
                  <a:srgbClr val="2B2C30"/>
                </a:solidFill>
                <a:cs typeface="Segoe UI"/>
              </a:rPr>
              <a:t> - reduces energy consumption. </a:t>
            </a:r>
          </a:p>
        </p:txBody>
      </p:sp>
      <p:pic>
        <p:nvPicPr>
          <p:cNvPr id="7" name="Picture 6">
            <a:extLst>
              <a:ext uri="{FF2B5EF4-FFF2-40B4-BE49-F238E27FC236}">
                <a16:creationId xmlns:a16="http://schemas.microsoft.com/office/drawing/2014/main" id="{2BA414CB-E4FB-3249-B22D-6AE5311A8B6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435" y="2119407"/>
            <a:ext cx="2803801" cy="4555012"/>
          </a:xfrm>
          <a:prstGeom prst="rect">
            <a:avLst/>
          </a:prstGeom>
        </p:spPr>
      </p:pic>
    </p:spTree>
    <p:extLst>
      <p:ext uri="{BB962C8B-B14F-4D97-AF65-F5344CB8AC3E}">
        <p14:creationId xmlns:p14="http://schemas.microsoft.com/office/powerpoint/2010/main" val="3210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F9A5-B6BE-2DCD-6B42-42A3DD8C71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6ACF01-3D52-65FA-226E-49F21BB2F04E}"/>
              </a:ext>
            </a:extLst>
          </p:cNvPr>
          <p:cNvSpPr>
            <a:spLocks noGrp="1"/>
          </p:cNvSpPr>
          <p:nvPr>
            <p:ph type="title" idx="4294967295"/>
          </p:nvPr>
        </p:nvSpPr>
        <p:spPr>
          <a:xfrm>
            <a:off x="446315" y="717823"/>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2. Choose an Energy Contract - Introduction</a:t>
            </a:r>
            <a:endParaRPr lang="en-GB" dirty="0">
              <a:effectLst/>
            </a:endParaRPr>
          </a:p>
          <a:p>
            <a:endParaRPr lang="en-GB" dirty="0"/>
          </a:p>
        </p:txBody>
      </p:sp>
      <p:sp>
        <p:nvSpPr>
          <p:cNvPr id="4" name="TextBox 3">
            <a:extLst>
              <a:ext uri="{FF2B5EF4-FFF2-40B4-BE49-F238E27FC236}">
                <a16:creationId xmlns:a16="http://schemas.microsoft.com/office/drawing/2014/main" id="{B190F597-7B51-9EB6-1253-74AAF241D190}"/>
              </a:ext>
            </a:extLst>
          </p:cNvPr>
          <p:cNvSpPr txBox="1"/>
          <p:nvPr/>
        </p:nvSpPr>
        <p:spPr>
          <a:xfrm>
            <a:off x="553231" y="2768252"/>
            <a:ext cx="11085535" cy="2308324"/>
          </a:xfrm>
          <a:prstGeom prst="rect">
            <a:avLst/>
          </a:prstGeom>
          <a:noFill/>
        </p:spPr>
        <p:txBody>
          <a:bodyPr wrap="square" rtlCol="0">
            <a:spAutoFit/>
          </a:bodyPr>
          <a:lstStyle/>
          <a:p>
            <a:pPr algn="ctr" latinLnBrk="0"/>
            <a:r>
              <a:rPr lang="en-GB" sz="4800" i="1" noProof="0" dirty="0">
                <a:solidFill>
                  <a:schemeClr val="accent2"/>
                </a:solidFill>
              </a:rPr>
              <a:t>How can switching your energy contract help save money and optimise energy usage?</a:t>
            </a:r>
          </a:p>
        </p:txBody>
      </p:sp>
    </p:spTree>
    <p:extLst>
      <p:ext uri="{BB962C8B-B14F-4D97-AF65-F5344CB8AC3E}">
        <p14:creationId xmlns:p14="http://schemas.microsoft.com/office/powerpoint/2010/main" val="515079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A0FC-3697-BA58-3181-7ABAA11BC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EF1249-E2F2-0249-3260-7E3CB78ADDA8}"/>
              </a:ext>
            </a:extLst>
          </p:cNvPr>
          <p:cNvSpPr>
            <a:spLocks noGrp="1"/>
          </p:cNvSpPr>
          <p:nvPr>
            <p:ph type="title" idx="4294967295"/>
          </p:nvPr>
        </p:nvSpPr>
        <p:spPr>
          <a:xfrm>
            <a:off x="583376" y="764667"/>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2. Choose an Energy Contract </a:t>
            </a:r>
            <a:endParaRPr lang="en-GB" dirty="0">
              <a:effectLst/>
            </a:endParaRPr>
          </a:p>
          <a:p>
            <a:endParaRPr lang="en-GB" dirty="0"/>
          </a:p>
        </p:txBody>
      </p:sp>
      <p:sp>
        <p:nvSpPr>
          <p:cNvPr id="4" name="TextBox 3">
            <a:extLst>
              <a:ext uri="{FF2B5EF4-FFF2-40B4-BE49-F238E27FC236}">
                <a16:creationId xmlns:a16="http://schemas.microsoft.com/office/drawing/2014/main" id="{12E9D6D4-ADBC-D7EB-E231-9A2E3FFD7EF4}"/>
              </a:ext>
            </a:extLst>
          </p:cNvPr>
          <p:cNvSpPr txBox="1"/>
          <p:nvPr/>
        </p:nvSpPr>
        <p:spPr>
          <a:xfrm>
            <a:off x="4408631" y="2800436"/>
            <a:ext cx="7405886" cy="3416320"/>
          </a:xfrm>
          <a:prstGeom prst="rect">
            <a:avLst/>
          </a:prstGeom>
          <a:noFill/>
        </p:spPr>
        <p:txBody>
          <a:bodyPr wrap="square" rtlCol="0">
            <a:spAutoFit/>
          </a:bodyPr>
          <a:lstStyle/>
          <a:p>
            <a:pPr marL="457200" indent="-457200" latinLnBrk="0">
              <a:buChar char="•"/>
            </a:pPr>
            <a:r>
              <a:rPr lang="en-US" sz="2400" dirty="0">
                <a:solidFill>
                  <a:srgbClr val="2B2C30"/>
                </a:solidFill>
              </a:rPr>
              <a:t>Research and compare different energy contracts that offer flexibility options and dynamic pricing. Dynamic pricing means that the price of your energy fluctuates depending on overall demand. </a:t>
            </a:r>
          </a:p>
          <a:p>
            <a:pPr marL="457200" indent="-457200" latinLnBrk="0">
              <a:buChar char="•"/>
            </a:pPr>
            <a:r>
              <a:rPr lang="en-US" sz="2400" dirty="0">
                <a:solidFill>
                  <a:srgbClr val="2B2C30"/>
                </a:solidFill>
              </a:rPr>
              <a:t>Consider plans that allow you to take advantage of lower rates during off-peak hours or offer incentives for reducing consumption during peak times. </a:t>
            </a:r>
            <a:endParaRPr lang="en-US" sz="2400" dirty="0"/>
          </a:p>
          <a:p>
            <a:pPr marL="457200" indent="-457200" latinLnBrk="0">
              <a:buChar char="•"/>
            </a:pPr>
            <a:r>
              <a:rPr lang="en-US" sz="2400" dirty="0">
                <a:solidFill>
                  <a:srgbClr val="2B2C30"/>
                </a:solidFill>
              </a:rPr>
              <a:t>Some contract types may provide renewable energy options or rewards for energy-saving behaviors.</a:t>
            </a:r>
            <a:endParaRPr lang="en-US" sz="2400" dirty="0"/>
          </a:p>
        </p:txBody>
      </p:sp>
      <p:pic>
        <p:nvPicPr>
          <p:cNvPr id="5" name="Picture 4">
            <a:extLst>
              <a:ext uri="{FF2B5EF4-FFF2-40B4-BE49-F238E27FC236}">
                <a16:creationId xmlns:a16="http://schemas.microsoft.com/office/drawing/2014/main" id="{013F9013-B925-266E-9CF5-488DE299184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376" y="2090230"/>
            <a:ext cx="3249588" cy="4559734"/>
          </a:xfrm>
          <a:prstGeom prst="rect">
            <a:avLst/>
          </a:prstGeom>
        </p:spPr>
      </p:pic>
    </p:spTree>
    <p:extLst>
      <p:ext uri="{BB962C8B-B14F-4D97-AF65-F5344CB8AC3E}">
        <p14:creationId xmlns:p14="http://schemas.microsoft.com/office/powerpoint/2010/main" val="133286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B3927-D115-407C-E584-86BC989C7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4DB7F-AD8A-51A4-5BD2-1A8B57D972B4}"/>
              </a:ext>
            </a:extLst>
          </p:cNvPr>
          <p:cNvSpPr>
            <a:spLocks noGrp="1"/>
          </p:cNvSpPr>
          <p:nvPr>
            <p:ph type="title" idx="4294967295"/>
          </p:nvPr>
        </p:nvSpPr>
        <p:spPr>
          <a:xfrm>
            <a:off x="550818" y="809263"/>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3. Increase Efficiency: Investing in White Goods - Introduction</a:t>
            </a:r>
            <a:endParaRPr lang="en-GB" dirty="0">
              <a:effectLst/>
            </a:endParaRPr>
          </a:p>
          <a:p>
            <a:endParaRPr lang="en-GB" dirty="0"/>
          </a:p>
        </p:txBody>
      </p:sp>
      <p:sp>
        <p:nvSpPr>
          <p:cNvPr id="4" name="TextBox 3">
            <a:extLst>
              <a:ext uri="{FF2B5EF4-FFF2-40B4-BE49-F238E27FC236}">
                <a16:creationId xmlns:a16="http://schemas.microsoft.com/office/drawing/2014/main" id="{3578E889-170D-661A-C4C9-37B6BB6336A3}"/>
              </a:ext>
            </a:extLst>
          </p:cNvPr>
          <p:cNvSpPr txBox="1"/>
          <p:nvPr/>
        </p:nvSpPr>
        <p:spPr>
          <a:xfrm>
            <a:off x="885169" y="3429000"/>
            <a:ext cx="10421655" cy="2123658"/>
          </a:xfrm>
          <a:prstGeom prst="rect">
            <a:avLst/>
          </a:prstGeom>
          <a:noFill/>
        </p:spPr>
        <p:txBody>
          <a:bodyPr wrap="square" rtlCol="0">
            <a:spAutoFit/>
          </a:bodyPr>
          <a:lstStyle/>
          <a:p>
            <a:pPr algn="ctr" latinLnBrk="0"/>
            <a:r>
              <a:rPr lang="en-US" sz="4400" i="1" dirty="0">
                <a:solidFill>
                  <a:schemeClr val="accent5"/>
                </a:solidFill>
              </a:rPr>
              <a:t>How can investing in white goods lead to long-term savings on your energy bills?</a:t>
            </a:r>
          </a:p>
          <a:p>
            <a:pPr algn="ctr" latinLnBrk="0"/>
            <a:endParaRPr lang="en-US" sz="4400" i="1" dirty="0">
              <a:solidFill>
                <a:schemeClr val="accent5"/>
              </a:solidFill>
            </a:endParaRPr>
          </a:p>
        </p:txBody>
      </p:sp>
    </p:spTree>
    <p:extLst>
      <p:ext uri="{BB962C8B-B14F-4D97-AF65-F5344CB8AC3E}">
        <p14:creationId xmlns:p14="http://schemas.microsoft.com/office/powerpoint/2010/main" val="696545023"/>
      </p:ext>
    </p:extLst>
  </p:cSld>
  <p:clrMapOvr>
    <a:masterClrMapping/>
  </p:clrMapOvr>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9c2b11d-9272-4eed-95ac-95725493c81f" xsi:nil="true"/>
    <lcf76f155ced4ddcb4097134ff3c332f xmlns="c67c0ac7-78b5-4864-aca3-db9996adcf6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FC0EDCDBA201B409A2395B9861151A1" ma:contentTypeVersion="15" ma:contentTypeDescription="Create a new document." ma:contentTypeScope="" ma:versionID="d7b704e02a6f4df70b832825b3db7aa0">
  <xsd:schema xmlns:xsd="http://www.w3.org/2001/XMLSchema" xmlns:xs="http://www.w3.org/2001/XMLSchema" xmlns:p="http://schemas.microsoft.com/office/2006/metadata/properties" xmlns:ns2="c67c0ac7-78b5-4864-aca3-db9996adcf66" xmlns:ns3="59c2b11d-9272-4eed-95ac-95725493c81f" targetNamespace="http://schemas.microsoft.com/office/2006/metadata/properties" ma:root="true" ma:fieldsID="f3bd6d414d30b12d2dfe1bd1fa025680" ns2:_="" ns3:_="">
    <xsd:import namespace="c67c0ac7-78b5-4864-aca3-db9996adcf66"/>
    <xsd:import namespace="59c2b11d-9272-4eed-95ac-95725493c8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0ac7-78b5-4864-aca3-db9996adc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9249fec-8619-4602-8705-1823ced1ad95"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c2b11d-9272-4eed-95ac-95725493c81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8e361e-f706-48d1-9f52-00535f2db59c}" ma:internalName="TaxCatchAll" ma:showField="CatchAllData" ma:web="59c2b11d-9272-4eed-95ac-95725493c81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CA0DD0-504F-4EB9-B60E-59D0E157F7B9}">
  <ds:schemaRefs>
    <ds:schemaRef ds:uri="http://schemas.microsoft.com/office/2006/documentManagement/types"/>
    <ds:schemaRef ds:uri="http://purl.org/dc/terms/"/>
    <ds:schemaRef ds:uri="http://schemas.microsoft.com/office/2006/metadata/properties"/>
    <ds:schemaRef ds:uri="http://www.w3.org/XML/1998/namespace"/>
    <ds:schemaRef ds:uri="http://schemas.microsoft.com/office/infopath/2007/PartnerControls"/>
    <ds:schemaRef ds:uri="http://purl.org/dc/elements/1.1/"/>
    <ds:schemaRef ds:uri="http://schemas.openxmlformats.org/package/2006/metadata/core-properties"/>
    <ds:schemaRef ds:uri="75a85b04-3e87-4e6d-8e61-343b36998706"/>
    <ds:schemaRef ds:uri="577805d4-8e47-4788-b8ec-5b1290b6ebfb"/>
    <ds:schemaRef ds:uri="http://purl.org/dc/dcmitype/"/>
    <ds:schemaRef ds:uri="59c2b11d-9272-4eed-95ac-95725493c81f"/>
    <ds:schemaRef ds:uri="c67c0ac7-78b5-4864-aca3-db9996adcf66"/>
    <ds:schemaRef ds:uri="f45ef3b6-e1f8-4ba6-89ba-26b48c006428"/>
    <ds:schemaRef ds:uri="7b26517a-e12b-4b49-bcfd-51642f3fdde0"/>
  </ds:schemaRefs>
</ds:datastoreItem>
</file>

<file path=customXml/itemProps2.xml><?xml version="1.0" encoding="utf-8"?>
<ds:datastoreItem xmlns:ds="http://schemas.openxmlformats.org/officeDocument/2006/customXml" ds:itemID="{318BBB29-C94A-4328-9F17-DD417699A2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7c0ac7-78b5-4864-aca3-db9996adcf66"/>
    <ds:schemaRef ds:uri="59c2b11d-9272-4eed-95ac-95725493c8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3774D8-BCA8-4A02-93E0-3307429344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318</TotalTime>
  <Words>3216</Words>
  <Application>Microsoft Macintosh PowerPoint</Application>
  <PresentationFormat>Widescreen</PresentationFormat>
  <Paragraphs>264</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맑은 고딕</vt:lpstr>
      <vt:lpstr>Arial</vt:lpstr>
      <vt:lpstr>Calibri</vt:lpstr>
      <vt:lpstr>Public Sans</vt:lpstr>
      <vt:lpstr>Segoe UI</vt:lpstr>
      <vt:lpstr>Every1 slide master</vt:lpstr>
      <vt:lpstr>Get involved in the  Digital Energy  Transition:  10 easy steps you  can take today!  </vt:lpstr>
      <vt:lpstr>Introduction </vt:lpstr>
      <vt:lpstr>This presentation </vt:lpstr>
      <vt:lpstr>10 easy steps you can take today  </vt:lpstr>
      <vt:lpstr>1. Understand your own energy use - Introduction </vt:lpstr>
      <vt:lpstr>1. Understand your own energy use </vt:lpstr>
      <vt:lpstr>2. Choose an Energy Contract - Introduction </vt:lpstr>
      <vt:lpstr>2. Choose an Energy Contract  </vt:lpstr>
      <vt:lpstr>3. Increase Efficiency: Investing in White Goods - Introduction </vt:lpstr>
      <vt:lpstr>3. Increase Efficiency: Investing in White Goods </vt:lpstr>
      <vt:lpstr>4. Defrost your freezer regularly - Introduction </vt:lpstr>
      <vt:lpstr>4. Defrost your freezer regularly </vt:lpstr>
      <vt:lpstr>5. Unplug Idle Electronics - Introduction </vt:lpstr>
      <vt:lpstr>5. Unplug Idle Electronics  </vt:lpstr>
      <vt:lpstr>6. Implement a Smart Home - Introduction </vt:lpstr>
      <vt:lpstr>6. Implement a Smart Home </vt:lpstr>
      <vt:lpstr>7. Use Smart Thermostats - Introduction </vt:lpstr>
      <vt:lpstr>7. Use Smart Thermostats </vt:lpstr>
      <vt:lpstr>8. Use power strips - Introduction </vt:lpstr>
      <vt:lpstr>8. Use power strips  </vt:lpstr>
      <vt:lpstr>9. Work Together: The Role of Energy Communities - Introduction </vt:lpstr>
      <vt:lpstr>9. Work Together: The Role of Energy Communities  </vt:lpstr>
      <vt:lpstr>10. Find out where you can get support - Introduction </vt:lpstr>
      <vt:lpstr>10. Find out where you can get support  </vt:lpstr>
      <vt:lpstr>Next Steps </vt:lpstr>
      <vt:lpstr>Acknowledgements 1 </vt:lpstr>
      <vt:lpstr>Acknowledgements 2 </vt:lpstr>
      <vt:lpstr>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Beck.Pitt</cp:lastModifiedBy>
  <cp:revision>395</cp:revision>
  <dcterms:created xsi:type="dcterms:W3CDTF">2019-04-06T05:20:47Z</dcterms:created>
  <dcterms:modified xsi:type="dcterms:W3CDTF">2026-03-15T14:14:13Z</dcterms:modified>
  <cp:category/>
</cp:coreProperties>
</file>