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660" r:id="rId5"/>
    <p:sldMasterId id="2147483666" r:id="rId6"/>
  </p:sldMasterIdLst>
  <p:notesMasterIdLst>
    <p:notesMasterId r:id="rId36"/>
  </p:notesMasterIdLst>
  <p:sldIdLst>
    <p:sldId id="330" r:id="rId7"/>
    <p:sldId id="318" r:id="rId8"/>
    <p:sldId id="260" r:id="rId9"/>
    <p:sldId id="269" r:id="rId10"/>
    <p:sldId id="272" r:id="rId11"/>
    <p:sldId id="270" r:id="rId12"/>
    <p:sldId id="273" r:id="rId13"/>
    <p:sldId id="326" r:id="rId14"/>
    <p:sldId id="294" r:id="rId15"/>
    <p:sldId id="327" r:id="rId16"/>
    <p:sldId id="278" r:id="rId17"/>
    <p:sldId id="268" r:id="rId18"/>
    <p:sldId id="328" r:id="rId19"/>
    <p:sldId id="264" r:id="rId20"/>
    <p:sldId id="267" r:id="rId21"/>
    <p:sldId id="323" r:id="rId22"/>
    <p:sldId id="276" r:id="rId23"/>
    <p:sldId id="275" r:id="rId24"/>
    <p:sldId id="274" r:id="rId25"/>
    <p:sldId id="280" r:id="rId26"/>
    <p:sldId id="266" r:id="rId27"/>
    <p:sldId id="265" r:id="rId28"/>
    <p:sldId id="277" r:id="rId29"/>
    <p:sldId id="281" r:id="rId30"/>
    <p:sldId id="282" r:id="rId31"/>
    <p:sldId id="283" r:id="rId32"/>
    <p:sldId id="285" r:id="rId33"/>
    <p:sldId id="329" r:id="rId34"/>
    <p:sldId id="3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GgugKV1mFdcJnnchsIH/A==" hashData="Xz1YZaWbNZdCroYHqGkUmXxkACMCdsO9cAkia/te8OfVBIg7vn95ZZp/hI3U8ApQ1wOZAJp1ig1cD+qdduvxb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192A0E-F5FF-57F6-B57D-61DC34E7D25F}" name="George, Megan (BEIS)" initials="GM(" userId="S::Megan.George@beis.gov.uk::e2c4a6fa-2353-40b9-89e5-a7d89ab9c5ff" providerId="AD"/>
  <p188:author id="{D1AA0352-92DE-BEE0-5CF5-8E36A9ED4461}" name="Edwards, Stephanie (NZSI - International Net Zero)" initials="ES(INZ" userId="S::Stephanie.Edwards@beis.gov.uk::48d12b24-21ad-4eff-bf19-377caa25eb8f" providerId="AD"/>
  <p188:author id="{9B019E55-1096-9E44-A581-87A56FE1A424}" name="Dodson2, Jennie (BEIS)" initials="DJ(" userId="S::Jennie.Dodson2@beis.gov.uk::2936e93c-89de-4624-a489-55e61b591631" providerId="AD"/>
  <p188:author id="{486EDE69-9FA4-A5ED-8D9E-FD94C3E0C06E}" name="George, Megan (BEIS)" initials="G(" userId="S::megan.george@beis.gov.uk::e2c4a6fa-2353-40b9-89e5-a7d89ab9c5ff" providerId="AD"/>
  <p188:author id="{EB71AD6B-2519-1EF6-D578-6690A2A830DC}" name="Dale, Peter (NZSI - International Net Zero)" initials="DP(INZ" userId="S::peter.dale@beis.gov.uk::6bf274f2-eff1-48cf-808f-558fcf7b15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A5DDA-B0B6-4AF8-98FD-689E5876D934}" v="3" dt="2023-10-23T22:21:40.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8"/>
    <p:restoredTop sz="88478"/>
  </p:normalViewPr>
  <p:slideViewPr>
    <p:cSldViewPr snapToGrid="0">
      <p:cViewPr varScale="1">
        <p:scale>
          <a:sx n="101" d="100"/>
          <a:sy n="101" d="100"/>
        </p:scale>
        <p:origin x="804" y="96"/>
      </p:cViewPr>
      <p:guideLst/>
    </p:cSldViewPr>
  </p:slideViewPr>
  <p:outlineViewPr>
    <p:cViewPr>
      <p:scale>
        <a:sx n="33" d="100"/>
        <a:sy n="33" d="100"/>
      </p:scale>
      <p:origin x="0" y="-32"/>
    </p:cViewPr>
  </p:outlineViewPr>
  <p:notesTextViewPr>
    <p:cViewPr>
      <p:scale>
        <a:sx n="1" d="1"/>
        <a:sy n="1" d="1"/>
      </p:scale>
      <p:origin x="0" y="0"/>
    </p:cViewPr>
  </p:notesTextViewPr>
  <p:notesViewPr>
    <p:cSldViewPr snapToGrid="0">
      <p:cViewPr varScale="1">
        <p:scale>
          <a:sx n="81" d="100"/>
          <a:sy n="81" d="100"/>
        </p:scale>
        <p:origin x="100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ro Quiros" userId="c6e0c9a6bf53ef3c" providerId="LiveId" clId="{58EA5DDA-B0B6-4AF8-98FD-689E5876D934}"/>
    <pc:docChg chg="custSel delSld modSld modMainMaster">
      <pc:chgData name="Jairo Quiros" userId="c6e0c9a6bf53ef3c" providerId="LiveId" clId="{58EA5DDA-B0B6-4AF8-98FD-689E5876D934}" dt="2023-10-23T22:21:40.612" v="18"/>
      <pc:docMkLst>
        <pc:docMk/>
      </pc:docMkLst>
      <pc:sldChg chg="del">
        <pc:chgData name="Jairo Quiros" userId="c6e0c9a6bf53ef3c" providerId="LiveId" clId="{58EA5DDA-B0B6-4AF8-98FD-689E5876D934}" dt="2023-10-23T22:20:41.353" v="14" actId="47"/>
        <pc:sldMkLst>
          <pc:docMk/>
          <pc:sldMk cId="159368209" sldId="309"/>
        </pc:sldMkLst>
      </pc:sldChg>
      <pc:sldChg chg="addSp delSp modSp mod">
        <pc:chgData name="Jairo Quiros" userId="c6e0c9a6bf53ef3c" providerId="LiveId" clId="{58EA5DDA-B0B6-4AF8-98FD-689E5876D934}" dt="2023-10-23T22:20:38.228" v="13"/>
        <pc:sldMkLst>
          <pc:docMk/>
          <pc:sldMk cId="996270381" sldId="324"/>
        </pc:sldMkLst>
        <pc:spChg chg="mod">
          <ac:chgData name="Jairo Quiros" userId="c6e0c9a6bf53ef3c" providerId="LiveId" clId="{58EA5DDA-B0B6-4AF8-98FD-689E5876D934}" dt="2023-10-22T09:15:12.382" v="10" actId="20577"/>
          <ac:spMkLst>
            <pc:docMk/>
            <pc:sldMk cId="996270381" sldId="324"/>
            <ac:spMk id="2" creationId="{5D3F1E9C-79C5-E84E-B08F-06797F27B6F6}"/>
          </ac:spMkLst>
        </pc:spChg>
        <pc:picChg chg="add mod">
          <ac:chgData name="Jairo Quiros" userId="c6e0c9a6bf53ef3c" providerId="LiveId" clId="{58EA5DDA-B0B6-4AF8-98FD-689E5876D934}" dt="2023-10-23T22:20:38.228" v="13"/>
          <ac:picMkLst>
            <pc:docMk/>
            <pc:sldMk cId="996270381" sldId="324"/>
            <ac:picMk id="3" creationId="{064276CB-125E-F567-7090-53B339070621}"/>
          </ac:picMkLst>
        </pc:picChg>
        <pc:picChg chg="del">
          <ac:chgData name="Jairo Quiros" userId="c6e0c9a6bf53ef3c" providerId="LiveId" clId="{58EA5DDA-B0B6-4AF8-98FD-689E5876D934}" dt="2023-10-23T22:20:37.942" v="12" actId="478"/>
          <ac:picMkLst>
            <pc:docMk/>
            <pc:sldMk cId="996270381" sldId="324"/>
            <ac:picMk id="5" creationId="{AD590227-F5B1-B5CC-CE5F-EDA473ED96F5}"/>
          </ac:picMkLst>
        </pc:picChg>
      </pc:sldChg>
      <pc:sldChg chg="addSp delSp modSp mod">
        <pc:chgData name="Jairo Quiros" userId="c6e0c9a6bf53ef3c" providerId="LiveId" clId="{58EA5DDA-B0B6-4AF8-98FD-689E5876D934}" dt="2023-10-23T22:21:40.612" v="18"/>
        <pc:sldMkLst>
          <pc:docMk/>
          <pc:sldMk cId="644641627" sldId="325"/>
        </pc:sldMkLst>
        <pc:spChg chg="mod">
          <ac:chgData name="Jairo Quiros" userId="c6e0c9a6bf53ef3c" providerId="LiveId" clId="{58EA5DDA-B0B6-4AF8-98FD-689E5876D934}" dt="2023-10-22T09:25:49.974" v="11" actId="20577"/>
          <ac:spMkLst>
            <pc:docMk/>
            <pc:sldMk cId="644641627" sldId="325"/>
            <ac:spMk id="6" creationId="{F86BE729-03A1-22F5-69BF-1FBAEEBA5FAA}"/>
          </ac:spMkLst>
        </pc:spChg>
        <pc:picChg chg="add mod">
          <ac:chgData name="Jairo Quiros" userId="c6e0c9a6bf53ef3c" providerId="LiveId" clId="{58EA5DDA-B0B6-4AF8-98FD-689E5876D934}" dt="2023-10-23T22:21:40.612" v="18"/>
          <ac:picMkLst>
            <pc:docMk/>
            <pc:sldMk cId="644641627" sldId="325"/>
            <ac:picMk id="9" creationId="{90717C20-5240-2E13-90EE-EB8B7B100037}"/>
          </ac:picMkLst>
        </pc:picChg>
        <pc:picChg chg="del">
          <ac:chgData name="Jairo Quiros" userId="c6e0c9a6bf53ef3c" providerId="LiveId" clId="{58EA5DDA-B0B6-4AF8-98FD-689E5876D934}" dt="2023-10-23T22:21:40.255" v="17" actId="478"/>
          <ac:picMkLst>
            <pc:docMk/>
            <pc:sldMk cId="644641627" sldId="325"/>
            <ac:picMk id="12" creationId="{585DF062-A72D-369E-DA6E-1A9081F592F6}"/>
          </ac:picMkLst>
        </pc:picChg>
      </pc:sldChg>
      <pc:sldMasterChg chg="modSldLayout">
        <pc:chgData name="Jairo Quiros" userId="c6e0c9a6bf53ef3c" providerId="LiveId" clId="{58EA5DDA-B0B6-4AF8-98FD-689E5876D934}" dt="2023-10-23T22:21:12.665" v="16"/>
        <pc:sldMasterMkLst>
          <pc:docMk/>
          <pc:sldMasterMk cId="495285279" sldId="2147483660"/>
        </pc:sldMasterMkLst>
        <pc:sldLayoutChg chg="addSp delSp modSp mod">
          <pc:chgData name="Jairo Quiros" userId="c6e0c9a6bf53ef3c" providerId="LiveId" clId="{58EA5DDA-B0B6-4AF8-98FD-689E5876D934}" dt="2023-10-23T22:21:12.665" v="16"/>
          <pc:sldLayoutMkLst>
            <pc:docMk/>
            <pc:sldMasterMk cId="495285279" sldId="2147483660"/>
            <pc:sldLayoutMk cId="2875400971" sldId="2147483662"/>
          </pc:sldLayoutMkLst>
          <pc:spChg chg="del">
            <ac:chgData name="Jairo Quiros" userId="c6e0c9a6bf53ef3c" providerId="LiveId" clId="{58EA5DDA-B0B6-4AF8-98FD-689E5876D934}" dt="2023-10-23T22:21:12.209" v="15" actId="478"/>
            <ac:spMkLst>
              <pc:docMk/>
              <pc:sldMasterMk cId="495285279" sldId="2147483660"/>
              <pc:sldLayoutMk cId="2875400971" sldId="2147483662"/>
              <ac:spMk id="2" creationId="{35E4B0DE-EE44-08A6-0FF5-1CA221EE6C69}"/>
            </ac:spMkLst>
          </pc:spChg>
          <pc:grpChg chg="add mod">
            <ac:chgData name="Jairo Quiros" userId="c6e0c9a6bf53ef3c" providerId="LiveId" clId="{58EA5DDA-B0B6-4AF8-98FD-689E5876D934}" dt="2023-10-23T22:21:12.665" v="16"/>
            <ac:grpSpMkLst>
              <pc:docMk/>
              <pc:sldMasterMk cId="495285279" sldId="2147483660"/>
              <pc:sldLayoutMk cId="2875400971" sldId="2147483662"/>
              <ac:grpSpMk id="6" creationId="{4A32A768-994A-A653-058A-0A6CA93E0CAC}"/>
            </ac:grpSpMkLst>
          </pc:grpChg>
          <pc:picChg chg="del">
            <ac:chgData name="Jairo Quiros" userId="c6e0c9a6bf53ef3c" providerId="LiveId" clId="{58EA5DDA-B0B6-4AF8-98FD-689E5876D934}" dt="2023-10-23T22:21:12.209" v="15" actId="478"/>
            <ac:picMkLst>
              <pc:docMk/>
              <pc:sldMasterMk cId="495285279" sldId="2147483660"/>
              <pc:sldLayoutMk cId="2875400971" sldId="2147483662"/>
              <ac:picMk id="3" creationId="{CFF79C88-1CAD-34EF-7B1C-C1E7587D2A00}"/>
            </ac:picMkLst>
          </pc:picChg>
          <pc:picChg chg="del">
            <ac:chgData name="Jairo Quiros" userId="c6e0c9a6bf53ef3c" providerId="LiveId" clId="{58EA5DDA-B0B6-4AF8-98FD-689E5876D934}" dt="2023-10-23T22:21:12.209" v="15" actId="478"/>
            <ac:picMkLst>
              <pc:docMk/>
              <pc:sldMasterMk cId="495285279" sldId="2147483660"/>
              <pc:sldLayoutMk cId="2875400971" sldId="2147483662"/>
              <ac:picMk id="4" creationId="{B15F8D50-F370-FDE5-CAC5-437053DAB780}"/>
            </ac:picMkLst>
          </pc:picChg>
          <pc:picChg chg="del">
            <ac:chgData name="Jairo Quiros" userId="c6e0c9a6bf53ef3c" providerId="LiveId" clId="{58EA5DDA-B0B6-4AF8-98FD-689E5876D934}" dt="2023-10-23T22:21:12.209" v="15" actId="478"/>
            <ac:picMkLst>
              <pc:docMk/>
              <pc:sldMasterMk cId="495285279" sldId="2147483660"/>
              <pc:sldLayoutMk cId="2875400971" sldId="2147483662"/>
              <ac:picMk id="5" creationId="{B043A1A9-CA32-F2C9-6698-1A420E6BCC88}"/>
            </ac:picMkLst>
          </pc:picChg>
          <pc:picChg chg="mod">
            <ac:chgData name="Jairo Quiros" userId="c6e0c9a6bf53ef3c" providerId="LiveId" clId="{58EA5DDA-B0B6-4AF8-98FD-689E5876D934}" dt="2023-10-23T22:21:12.665" v="16"/>
            <ac:picMkLst>
              <pc:docMk/>
              <pc:sldMasterMk cId="495285279" sldId="2147483660"/>
              <pc:sldLayoutMk cId="2875400971" sldId="2147483662"/>
              <ac:picMk id="7" creationId="{7C246061-5403-043F-6AA2-DED749B1F6A8}"/>
            </ac:picMkLst>
          </pc:picChg>
          <pc:picChg chg="mod">
            <ac:chgData name="Jairo Quiros" userId="c6e0c9a6bf53ef3c" providerId="LiveId" clId="{58EA5DDA-B0B6-4AF8-98FD-689E5876D934}" dt="2023-10-23T22:21:12.665" v="16"/>
            <ac:picMkLst>
              <pc:docMk/>
              <pc:sldMasterMk cId="495285279" sldId="2147483660"/>
              <pc:sldLayoutMk cId="2875400971" sldId="2147483662"/>
              <ac:picMk id="8" creationId="{4958AB6C-ACA1-55FA-71F3-223529847E44}"/>
            </ac:picMkLst>
          </pc:picChg>
          <pc:picChg chg="add mod">
            <ac:chgData name="Jairo Quiros" userId="c6e0c9a6bf53ef3c" providerId="LiveId" clId="{58EA5DDA-B0B6-4AF8-98FD-689E5876D934}" dt="2023-10-23T22:21:12.665" v="16"/>
            <ac:picMkLst>
              <pc:docMk/>
              <pc:sldMasterMk cId="495285279" sldId="2147483660"/>
              <pc:sldLayoutMk cId="2875400971" sldId="2147483662"/>
              <ac:picMk id="10" creationId="{FCEE2A52-F28D-792A-74C6-E0AD8A00DF6E}"/>
            </ac:picMkLst>
          </pc:picChg>
        </pc:sldLayoutChg>
      </pc:sldMasterChg>
      <pc:sldMasterChg chg="delSldLayout">
        <pc:chgData name="Jairo Quiros" userId="c6e0c9a6bf53ef3c" providerId="LiveId" clId="{58EA5DDA-B0B6-4AF8-98FD-689E5876D934}" dt="2023-10-23T22:20:41.353" v="14" actId="47"/>
        <pc:sldMasterMkLst>
          <pc:docMk/>
          <pc:sldMasterMk cId="3168349961" sldId="2147483697"/>
        </pc:sldMasterMkLst>
        <pc:sldLayoutChg chg="del">
          <pc:chgData name="Jairo Quiros" userId="c6e0c9a6bf53ef3c" providerId="LiveId" clId="{58EA5DDA-B0B6-4AF8-98FD-689E5876D934}" dt="2023-10-23T22:20:41.353" v="14" actId="47"/>
          <pc:sldLayoutMkLst>
            <pc:docMk/>
            <pc:sldMasterMk cId="3168349961" sldId="2147483697"/>
            <pc:sldLayoutMk cId="1314709517" sldId="214748369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7D2DF-804A-4439-8D1D-A13A8E41C46F}" type="datetimeFigureOut">
              <a:rPr lang="en-GB" smtClean="0"/>
              <a:t>02/11/2024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B1EC6-F41B-49B2-82E1-18DE3B3A3675}" type="slidenum">
              <a:rPr lang="en-GB" smtClean="0"/>
              <a:t>‹#›</a:t>
            </a:fld>
            <a:endParaRPr lang="en-GB"/>
          </a:p>
        </p:txBody>
      </p:sp>
    </p:spTree>
    <p:extLst>
      <p:ext uri="{BB962C8B-B14F-4D97-AF65-F5344CB8AC3E}">
        <p14:creationId xmlns:p14="http://schemas.microsoft.com/office/powerpoint/2010/main" val="398561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35830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maximize this contribution, though, the transition to emission-free vehicles must be accompanied by a plan to transition to emission-free electricity, for example Solar PV generation which as this slide illustrates still has so much potential in many regions of the world. </a:t>
            </a:r>
          </a:p>
        </p:txBody>
      </p:sp>
      <p:sp>
        <p:nvSpPr>
          <p:cNvPr id="4" name="Slide Number Placeholder 3"/>
          <p:cNvSpPr>
            <a:spLocks noGrp="1"/>
          </p:cNvSpPr>
          <p:nvPr>
            <p:ph type="sldNum" sz="quarter" idx="5"/>
          </p:nvPr>
        </p:nvSpPr>
        <p:spPr/>
        <p:txBody>
          <a:bodyPr/>
          <a:lstStyle/>
          <a:p>
            <a:fld id="{66DB1EC6-F41B-49B2-82E1-18DE3B3A3675}" type="slidenum">
              <a:rPr lang="en-GB" smtClean="0"/>
              <a:t>10</a:t>
            </a:fld>
            <a:endParaRPr lang="en-GB"/>
          </a:p>
        </p:txBody>
      </p:sp>
    </p:spTree>
    <p:extLst>
      <p:ext uri="{BB962C8B-B14F-4D97-AF65-F5344CB8AC3E}">
        <p14:creationId xmlns:p14="http://schemas.microsoft.com/office/powerpoint/2010/main" val="279255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effectLst/>
                <a:latin typeface="futura-pt"/>
              </a:rPr>
              <a:t>However, because solar and also wind energy are variable sources of power, additional technologies may need to be adopted to enable that energy to be stored and reused to match demand. In this example, excess renewable electricity generated in the Orkney islands is used by electrolysers to produce hydrogen, by electrolysis of water. This hydrogen is then stored as high-pressure gas in the tube trailers, which can be transported to mainland Orkney, for a variety of end uses including auxiliary power and heat for ferries in Kirkwall harbour, fuelling a fleet of hydrogen range-extended light vehicles, and heating for buildings in the Kirkwall area.</a:t>
            </a:r>
          </a:p>
          <a:p>
            <a:endParaRPr lang="en-GB" b="0" i="0" u="none" strike="noStrike" dirty="0">
              <a:effectLst/>
              <a:latin typeface="futura-p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Generation exceeding demand becomes an issue earlier in the transition for smaller or more isolated systems like these islands but will occur in ever larger systems as renewable generation shares increase around the world.</a:t>
            </a:r>
          </a:p>
          <a:p>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11</a:t>
            </a:fld>
            <a:endParaRPr lang="en-GB"/>
          </a:p>
        </p:txBody>
      </p:sp>
    </p:spTree>
    <p:extLst>
      <p:ext uri="{BB962C8B-B14F-4D97-AF65-F5344CB8AC3E}">
        <p14:creationId xmlns:p14="http://schemas.microsoft.com/office/powerpoint/2010/main" val="309822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dirty="0"/>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2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dirty="0"/>
              <a:t>Solar and wind generation are variable sources of power, but an increasing number of end uses for the electricity can also be varied, in principle. </a:t>
            </a:r>
          </a:p>
          <a:p>
            <a:pPr>
              <a:buFont typeface="Arial" panose="020B0604020202020204" pitchFamily="34" charset="0"/>
              <a:buNone/>
            </a:pPr>
            <a:r>
              <a:rPr lang="en-GB" dirty="0">
                <a:latin typeface="+mn-lt"/>
              </a:rPr>
              <a:t>These include routine charging of vehicles and devices, dishwashers, washing machines, heating, cooling, and some manufacturing processes. </a:t>
            </a:r>
          </a:p>
          <a:p>
            <a:pPr>
              <a:buFont typeface="Arial" panose="020B0604020202020204" pitchFamily="34" charset="0"/>
              <a:buNone/>
            </a:pPr>
            <a:r>
              <a:rPr lang="en-GB" dirty="0">
                <a:latin typeface="+mn-lt"/>
              </a:rPr>
              <a:t>If these can be </a:t>
            </a:r>
            <a:r>
              <a:rPr lang="en-GB" dirty="0"/>
              <a:t>switched on when renewable energy is being generated, and switched off when it isn’t, this can reduce the </a:t>
            </a:r>
            <a:r>
              <a:rPr lang="en-GB" dirty="0">
                <a:latin typeface="+mn-lt"/>
              </a:rPr>
              <a:t>fuel burned in the system, or losses to storage which would otherwise be required to fill the demand gap. </a:t>
            </a:r>
          </a:p>
          <a:p>
            <a:pPr>
              <a:buFont typeface="Arial" panose="020B0604020202020204" pitchFamily="34" charset="0"/>
              <a:buNone/>
            </a:pPr>
            <a:r>
              <a:rPr lang="en-GB" dirty="0">
                <a:latin typeface="+mn-lt"/>
              </a:rPr>
              <a:t>Enabling more renewable energy to be sold (rather than stored) also helps incentivise further generation.</a:t>
            </a: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13</a:t>
            </a:fld>
            <a:endParaRPr lang="en-GB"/>
          </a:p>
        </p:txBody>
      </p:sp>
    </p:spTree>
    <p:extLst>
      <p:ext uri="{BB962C8B-B14F-4D97-AF65-F5344CB8AC3E}">
        <p14:creationId xmlns:p14="http://schemas.microsoft.com/office/powerpoint/2010/main" val="122573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2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a:t>For demand to be adjusted to match renewable supply, thousands and potentially millions of distributed devices need to receive instructions from the grid, and/or access to current and forecast energy generation data.</a:t>
            </a:r>
          </a:p>
          <a:p>
            <a:pPr>
              <a:buFontTx/>
              <a:buNone/>
            </a:pPr>
            <a:r>
              <a:rPr lang="en-GB" dirty="0"/>
              <a:t>So </a:t>
            </a:r>
            <a:r>
              <a:rPr lang="en-GB" b="1" dirty="0"/>
              <a:t>data availability and internet connection</a:t>
            </a:r>
            <a:r>
              <a:rPr lang="en-GB" dirty="0"/>
              <a:t> become critical for enabling zero-emission electricity.</a:t>
            </a:r>
          </a:p>
          <a:p>
            <a:pPr>
              <a:buFontTx/>
              <a:buNone/>
            </a:pPr>
            <a:r>
              <a:rPr lang="en-GB" dirty="0"/>
              <a:t>End-user data may also need to be made available to the system, bringing </a:t>
            </a:r>
            <a:r>
              <a:rPr lang="en-GB" b="1" dirty="0"/>
              <a:t>privacy and data security </a:t>
            </a:r>
            <a:r>
              <a:rPr lang="en-GB" dirty="0"/>
              <a:t>also into consideration.</a:t>
            </a:r>
          </a:p>
          <a:p>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15</a:t>
            </a:fld>
            <a:endParaRPr lang="en-GB"/>
          </a:p>
        </p:txBody>
      </p:sp>
    </p:spTree>
    <p:extLst>
      <p:ext uri="{BB962C8B-B14F-4D97-AF65-F5344CB8AC3E}">
        <p14:creationId xmlns:p14="http://schemas.microsoft.com/office/powerpoint/2010/main" val="364428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SzPct val="100000"/>
              <a:buNone/>
            </a:pPr>
            <a:r>
              <a:rPr lang="en-GB" dirty="0"/>
              <a:t>However, the </a:t>
            </a:r>
            <a:r>
              <a:rPr lang="en-GB" b="1" dirty="0"/>
              <a:t>quality of the decision</a:t>
            </a:r>
            <a:r>
              <a:rPr lang="en-GB" dirty="0"/>
              <a:t> is not proportional to the quantity of data!</a:t>
            </a:r>
          </a:p>
          <a:p>
            <a:pPr>
              <a:buFontTx/>
              <a:buNone/>
            </a:pPr>
            <a:endParaRPr lang="en-GB" dirty="0"/>
          </a:p>
          <a:p>
            <a:pPr>
              <a:buFontTx/>
              <a:buNone/>
            </a:pPr>
            <a:r>
              <a:rPr lang="en-GB" dirty="0"/>
              <a:t>Data acquisition and particularly storage can create huge </a:t>
            </a:r>
            <a:r>
              <a:rPr lang="en-GB" b="1" dirty="0"/>
              <a:t>legislative challenges, </a:t>
            </a:r>
            <a:r>
              <a:rPr lang="en-GB" dirty="0"/>
              <a:t>as well as becoming extremely </a:t>
            </a:r>
            <a:r>
              <a:rPr lang="en-GB" b="1" dirty="0"/>
              <a:t>expensive</a:t>
            </a:r>
            <a:r>
              <a:rPr lang="en-GB" dirty="0"/>
              <a:t>!</a:t>
            </a:r>
          </a:p>
          <a:p>
            <a:pPr>
              <a:buFontTx/>
              <a:buNone/>
            </a:pPr>
            <a:endParaRPr lang="en-GB" dirty="0"/>
          </a:p>
          <a:p>
            <a:pPr>
              <a:buFontTx/>
              <a:buNone/>
            </a:pPr>
            <a:r>
              <a:rPr lang="en-GB" dirty="0"/>
              <a:t>It may be that </a:t>
            </a:r>
            <a:r>
              <a:rPr lang="en-GB" b="1" dirty="0"/>
              <a:t>existing open data, </a:t>
            </a:r>
            <a:r>
              <a:rPr lang="en-GB" dirty="0"/>
              <a:t>if processed and interpreted with modern tools, is more than sufficient to inform the key decisions</a:t>
            </a:r>
          </a:p>
          <a:p>
            <a:pPr>
              <a:buFontTx/>
              <a:buNone/>
            </a:pPr>
            <a:endParaRPr lang="en-US" dirty="0"/>
          </a:p>
          <a:p>
            <a:pPr>
              <a:buFontTx/>
              <a:buNone/>
            </a:pPr>
            <a:r>
              <a:rPr lang="en-US" dirty="0"/>
              <a:t>Centers of expertise for managing these new challenges are already being established and are valuable resources for governments and industry</a:t>
            </a:r>
            <a:r>
              <a:rPr lang="en-GB" dirty="0"/>
              <a:t>.</a:t>
            </a: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16</a:t>
            </a:fld>
            <a:endParaRPr lang="en-GB"/>
          </a:p>
        </p:txBody>
      </p:sp>
    </p:spTree>
    <p:extLst>
      <p:ext uri="{BB962C8B-B14F-4D97-AF65-F5344CB8AC3E}">
        <p14:creationId xmlns:p14="http://schemas.microsoft.com/office/powerpoint/2010/main" val="2850138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many cases, the challenges for data- and connection-dependent technologies are much more fundamental. For most, it has become hard to imagine not having access to the internet. But if we cast our minds back to the 1990s (for those of us who were there), we can remember that life did exist without it, as this map illustrates. In 1990, the internet existed but almost no-one used it. Moving forwards in time, we can see usage spreading around the world over the course of 3 decades, but even today over a third of people still do not use the internet. In some regions, internet access itself may be the technology most needed to enable the energy transition to start.</a:t>
            </a:r>
          </a:p>
        </p:txBody>
      </p:sp>
      <p:sp>
        <p:nvSpPr>
          <p:cNvPr id="4" name="Slide Number Placeholder 3"/>
          <p:cNvSpPr>
            <a:spLocks noGrp="1"/>
          </p:cNvSpPr>
          <p:nvPr>
            <p:ph type="sldNum" sz="quarter" idx="5"/>
          </p:nvPr>
        </p:nvSpPr>
        <p:spPr/>
        <p:txBody>
          <a:bodyPr/>
          <a:lstStyle/>
          <a:p>
            <a:fld id="{66DB1EC6-F41B-49B2-82E1-18DE3B3A3675}" type="slidenum">
              <a:rPr lang="en-GB" smtClean="0"/>
              <a:t>17</a:t>
            </a:fld>
            <a:endParaRPr lang="en-GB"/>
          </a:p>
        </p:txBody>
      </p:sp>
    </p:spTree>
    <p:extLst>
      <p:ext uri="{BB962C8B-B14F-4D97-AF65-F5344CB8AC3E}">
        <p14:creationId xmlns:p14="http://schemas.microsoft.com/office/powerpoint/2010/main" val="61888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912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challenge for many low-emission technologies is the higher upfront cost, sometimes accompanied by other costs associated with the change, such as the larger radiators and improved insulation needed for heat-pumps.</a:t>
            </a:r>
          </a:p>
        </p:txBody>
      </p:sp>
      <p:sp>
        <p:nvSpPr>
          <p:cNvPr id="4" name="Slide Number Placeholder 3"/>
          <p:cNvSpPr>
            <a:spLocks noGrp="1"/>
          </p:cNvSpPr>
          <p:nvPr>
            <p:ph type="sldNum" sz="quarter" idx="5"/>
          </p:nvPr>
        </p:nvSpPr>
        <p:spPr/>
        <p:txBody>
          <a:bodyPr/>
          <a:lstStyle/>
          <a:p>
            <a:fld id="{66DB1EC6-F41B-49B2-82E1-18DE3B3A3675}" type="slidenum">
              <a:rPr lang="en-GB" smtClean="0"/>
              <a:t>19</a:t>
            </a:fld>
            <a:endParaRPr lang="en-GB"/>
          </a:p>
        </p:txBody>
      </p:sp>
    </p:spTree>
    <p:extLst>
      <p:ext uri="{BB962C8B-B14F-4D97-AF65-F5344CB8AC3E}">
        <p14:creationId xmlns:p14="http://schemas.microsoft.com/office/powerpoint/2010/main" val="116156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we explore the importance of adopting different technologies for achieving pathways to zero emissions.  Technologies can themselves enable these pathways, but we must also think about how to enable people and societies to adopt the necessary technologies in the first place, not to mention integrating and maintaining them.</a:t>
            </a:r>
          </a:p>
        </p:txBody>
      </p:sp>
      <p:sp>
        <p:nvSpPr>
          <p:cNvPr id="4" name="Slide Number Placeholder 3"/>
          <p:cNvSpPr>
            <a:spLocks noGrp="1"/>
          </p:cNvSpPr>
          <p:nvPr>
            <p:ph type="sldNum" sz="quarter" idx="5"/>
          </p:nvPr>
        </p:nvSpPr>
        <p:spPr/>
        <p:txBody>
          <a:bodyPr/>
          <a:lstStyle/>
          <a:p>
            <a:fld id="{66DB1EC6-F41B-49B2-82E1-18DE3B3A3675}" type="slidenum">
              <a:rPr lang="en-GB" smtClean="0"/>
              <a:t>2</a:t>
            </a:fld>
            <a:endParaRPr lang="en-GB"/>
          </a:p>
        </p:txBody>
      </p:sp>
    </p:spTree>
    <p:extLst>
      <p:ext uri="{BB962C8B-B14F-4D97-AF65-F5344CB8AC3E}">
        <p14:creationId xmlns:p14="http://schemas.microsoft.com/office/powerpoint/2010/main" val="2038250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None/>
            </a:pPr>
            <a:r>
              <a:rPr lang="en-US" dirty="0"/>
              <a:t>Where there is the business case and/or the desire to make the change to a decarbonizing technology, it can be possible - in principle - to get around the upfront cost with financing.</a:t>
            </a:r>
          </a:p>
          <a:p>
            <a:pPr marL="101600" indent="0">
              <a:buNone/>
            </a:pPr>
            <a:endParaRPr lang="en-US" dirty="0"/>
          </a:p>
          <a:p>
            <a:pPr marL="101600" indent="0">
              <a:buNone/>
            </a:pPr>
            <a:r>
              <a:rPr lang="en-US" dirty="0"/>
              <a:t>For many homeowners and businesses, they would at least have the </a:t>
            </a:r>
            <a:r>
              <a:rPr lang="en-US" i="1" dirty="0"/>
              <a:t>option</a:t>
            </a:r>
            <a:r>
              <a:rPr lang="en-US" dirty="0"/>
              <a:t> to borrow against the future saving the technology can provide. For billions around the world, however, no matter how compelling the case - or need - to purchase more efficient equipment, loans may simply be not available, and they are stuck.</a:t>
            </a:r>
          </a:p>
          <a:p>
            <a:pPr marL="101600" indent="0">
              <a:buNone/>
            </a:pPr>
            <a:endParaRPr lang="en-US" dirty="0"/>
          </a:p>
          <a:p>
            <a:pPr marL="101600" marR="0" lvl="0" indent="0" algn="l" defTabSz="914400" rtl="0" eaLnBrk="1" fontAlgn="auto" latinLnBrk="0" hangingPunct="1">
              <a:lnSpc>
                <a:spcPct val="100000"/>
              </a:lnSpc>
              <a:spcBef>
                <a:spcPts val="0"/>
              </a:spcBef>
              <a:spcAft>
                <a:spcPts val="0"/>
              </a:spcAft>
              <a:buClrTx/>
              <a:buSzTx/>
              <a:buFontTx/>
              <a:buNone/>
              <a:tabLst/>
              <a:defRPr/>
            </a:pPr>
            <a:r>
              <a:rPr lang="en-US" dirty="0"/>
              <a:t>But there are a growing number of programs and companies, like the examples in this slide, which address this problem and prevent people being </a:t>
            </a:r>
            <a:r>
              <a:rPr lang="en-US" i="1" dirty="0"/>
              <a:t>locked-out</a:t>
            </a:r>
            <a:r>
              <a:rPr lang="en-US" dirty="0"/>
              <a:t> of technology access. </a:t>
            </a:r>
          </a:p>
          <a:p>
            <a:pPr marL="101600" indent="0">
              <a:buNone/>
            </a:pP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20</a:t>
            </a:fld>
            <a:endParaRPr lang="en-GB"/>
          </a:p>
        </p:txBody>
      </p:sp>
    </p:spTree>
    <p:extLst>
      <p:ext uri="{BB962C8B-B14F-4D97-AF65-F5344CB8AC3E}">
        <p14:creationId xmlns:p14="http://schemas.microsoft.com/office/powerpoint/2010/main" val="2811946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027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SzPct val="100000"/>
              <a:buNone/>
            </a:pPr>
            <a:r>
              <a:rPr lang="en-GB" dirty="0"/>
              <a:t>The financial implications of new technologies are of course not the only factor that effects adoption rates. As well as convenience, there is of course their relative </a:t>
            </a:r>
            <a:r>
              <a:rPr lang="en-GB" b="1" dirty="0"/>
              <a:t>safety</a:t>
            </a:r>
            <a:r>
              <a:rPr lang="en-GB" dirty="0"/>
              <a:t>.</a:t>
            </a:r>
          </a:p>
          <a:p>
            <a:pPr marL="101600" indent="0">
              <a:buSzPct val="100000"/>
              <a:buNone/>
            </a:pPr>
            <a:endParaRPr lang="en-GB" dirty="0"/>
          </a:p>
          <a:p>
            <a:pPr marL="101600" indent="0">
              <a:buSzPct val="100000"/>
              <a:buNone/>
            </a:pPr>
            <a:r>
              <a:rPr lang="en-GB" dirty="0"/>
              <a:t>In the case of the electrification of personal transport, there is the genuine safety consideration over the </a:t>
            </a:r>
            <a:r>
              <a:rPr lang="en-GB" b="1" dirty="0"/>
              <a:t>range</a:t>
            </a:r>
            <a:r>
              <a:rPr lang="en-GB" dirty="0"/>
              <a:t> of vehicles. </a:t>
            </a:r>
          </a:p>
          <a:p>
            <a:pPr marL="101600" indent="0">
              <a:buSzPct val="100000"/>
              <a:buNone/>
            </a:pPr>
            <a:endParaRPr lang="en-GB" dirty="0"/>
          </a:p>
          <a:p>
            <a:pPr marL="101600" indent="0">
              <a:buSzPct val="100000"/>
              <a:buNone/>
            </a:pPr>
            <a:r>
              <a:rPr lang="en-GB" dirty="0"/>
              <a:t>In some places, being “out of gas”  is an inconvenience; in other places, it can be life-threatening. </a:t>
            </a:r>
          </a:p>
          <a:p>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22</a:t>
            </a:fld>
            <a:endParaRPr lang="en-GB"/>
          </a:p>
        </p:txBody>
      </p:sp>
    </p:spTree>
    <p:extLst>
      <p:ext uri="{BB962C8B-B14F-4D97-AF65-F5344CB8AC3E}">
        <p14:creationId xmlns:p14="http://schemas.microsoft.com/office/powerpoint/2010/main" val="3589737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SzPct val="100000"/>
              <a:buNone/>
            </a:pPr>
            <a:r>
              <a:rPr lang="en-GB" dirty="0"/>
              <a:t>An even more effective switch for decarbonising personal transport is of course to travel without a car altogether.  But riding bicycles, e-bikes and taking public transport all have different safety profiles than driving a car.</a:t>
            </a:r>
          </a:p>
          <a:p>
            <a:pPr marL="101600" indent="0">
              <a:buSzPct val="100000"/>
              <a:buNone/>
            </a:pPr>
            <a:endParaRPr lang="en-GB" dirty="0"/>
          </a:p>
          <a:p>
            <a:pPr marL="101600" indent="0">
              <a:buSzPct val="100000"/>
              <a:buNone/>
            </a:pPr>
            <a:r>
              <a:rPr lang="en-GB" dirty="0"/>
              <a:t>Even if the statistical chances of an accident or incident were similar, people may still </a:t>
            </a:r>
            <a:r>
              <a:rPr lang="en-GB" i="1" dirty="0"/>
              <a:t>feel</a:t>
            </a:r>
            <a:r>
              <a:rPr lang="en-GB" dirty="0"/>
              <a:t> safer inside their own vehicle. The nature of typical dangers while driving (e.g. damage or theft of the car) may also be less frightening than those on public transport or bicycle (e.g. personal exposure to violence and theft).</a:t>
            </a:r>
          </a:p>
          <a:p>
            <a:pPr marL="101600" indent="0">
              <a:buSzPct val="100000"/>
              <a:buNone/>
            </a:pPr>
            <a:endParaRPr lang="en-GB" dirty="0"/>
          </a:p>
          <a:p>
            <a:pPr marL="101600" indent="0">
              <a:buSzPct val="100000"/>
              <a:buNone/>
            </a:pPr>
            <a:r>
              <a:rPr lang="en-GB" dirty="0"/>
              <a:t>Building affordable and effective public transport and cycle networks may sometimes not be sufficient.  For people to leave their cars, trains and buses also need to be safe from crime, and the streets and air quality safe for bicycles.</a:t>
            </a:r>
          </a:p>
          <a:p>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23</a:t>
            </a:fld>
            <a:endParaRPr lang="en-GB"/>
          </a:p>
        </p:txBody>
      </p:sp>
    </p:spTree>
    <p:extLst>
      <p:ext uri="{BB962C8B-B14F-4D97-AF65-F5344CB8AC3E}">
        <p14:creationId xmlns:p14="http://schemas.microsoft.com/office/powerpoint/2010/main" val="2780037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254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in new technologies needs to be accompanied by growth in people who have the skills to build, maintain and repair them. Some of the expertise needed may require entirely new education pathways, and new courses  - like this one you are attending right now, where people are attempting to tell others how to do something that has never been done. But the people who trained the flight controllers in this image had not landed a spacecraft on the moon before either.</a:t>
            </a:r>
          </a:p>
          <a:p>
            <a:endParaRPr lang="en-US" dirty="0"/>
          </a:p>
          <a:p>
            <a:r>
              <a:rPr lang="en-US" dirty="0"/>
              <a:t>As well as new skillsets, any transition will also require huge growth in many </a:t>
            </a:r>
            <a:r>
              <a:rPr lang="en-US" i="1" dirty="0"/>
              <a:t>existing</a:t>
            </a:r>
            <a:r>
              <a:rPr lang="en-US" dirty="0"/>
              <a:t> areas of expertise in related infrastructures and technologies. For example, for the transition from horses to cars a century ago, it would be all very well to have a mechanic available in the nearest town, but if no-one had paved the roads to get there, they wouldn’t be much use. Similarly, the growth in a country’s adoption of hydrogen as a clean fuel in the future could become limited by the availability of traditional welders, or builders, rather than by lack of experts in the hydrogen production itself. </a:t>
            </a:r>
          </a:p>
        </p:txBody>
      </p:sp>
      <p:sp>
        <p:nvSpPr>
          <p:cNvPr id="4" name="Slide Number Placeholder 3"/>
          <p:cNvSpPr>
            <a:spLocks noGrp="1"/>
          </p:cNvSpPr>
          <p:nvPr>
            <p:ph type="sldNum" sz="quarter" idx="5"/>
          </p:nvPr>
        </p:nvSpPr>
        <p:spPr/>
        <p:txBody>
          <a:bodyPr/>
          <a:lstStyle/>
          <a:p>
            <a:fld id="{66DB1EC6-F41B-49B2-82E1-18DE3B3A3675}" type="slidenum">
              <a:rPr lang="en-GB" smtClean="0"/>
              <a:t>25</a:t>
            </a:fld>
            <a:endParaRPr lang="en-GB"/>
          </a:p>
        </p:txBody>
      </p:sp>
    </p:spTree>
    <p:extLst>
      <p:ext uri="{BB962C8B-B14F-4D97-AF65-F5344CB8AC3E}">
        <p14:creationId xmlns:p14="http://schemas.microsoft.com/office/powerpoint/2010/main" val="3008452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the scientific training to enable them to adopt clean technologies, belief that the transition is going to happen may be just as critical, as well as some sense of broad agreement within society that it is a good thing.  Those elements are unfortunately beyond the scope of this course, but we can borrow further form the example of the Apollo program, and hope that the same sense of purpose can be generated for what is a much more critical situation for humanity than that was.</a:t>
            </a:r>
          </a:p>
        </p:txBody>
      </p:sp>
      <p:sp>
        <p:nvSpPr>
          <p:cNvPr id="4" name="Slide Number Placeholder 3"/>
          <p:cNvSpPr>
            <a:spLocks noGrp="1"/>
          </p:cNvSpPr>
          <p:nvPr>
            <p:ph type="sldNum" sz="quarter" idx="5"/>
          </p:nvPr>
        </p:nvSpPr>
        <p:spPr/>
        <p:txBody>
          <a:bodyPr/>
          <a:lstStyle/>
          <a:p>
            <a:fld id="{66DB1EC6-F41B-49B2-82E1-18DE3B3A3675}" type="slidenum">
              <a:rPr lang="en-GB" smtClean="0"/>
              <a:t>26</a:t>
            </a:fld>
            <a:endParaRPr lang="en-GB"/>
          </a:p>
        </p:txBody>
      </p:sp>
    </p:spTree>
    <p:extLst>
      <p:ext uri="{BB962C8B-B14F-4D97-AF65-F5344CB8AC3E}">
        <p14:creationId xmlns:p14="http://schemas.microsoft.com/office/powerpoint/2010/main" val="1433274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of the Earth taken from orbit around the Moon has been described as “</a:t>
            </a:r>
            <a:r>
              <a:rPr lang="en-GB" b="0" i="0" u="none" strike="noStrike" dirty="0">
                <a:solidFill>
                  <a:srgbClr val="202122"/>
                </a:solidFill>
                <a:effectLst/>
                <a:latin typeface="Arial" panose="020B0604020202020204" pitchFamily="34" charset="0"/>
              </a:rPr>
              <a:t>the most influential environmental photograph ever taken” and as marking “the beginning of the environmental movement”.  It showed the Earth in its isolation and vulnerability. When the crew of a later apollo mission, Apollo 13, were at this point, they were famously in a damaged spacecraft which was filling up with carbon dioxide, and even if they solved that problem there had insufficient energy to run the spacecraft for re-entry to Earth. Yet the flight control team (some of whom were in the previous photo), working with thousands of industry contractors, found a way to re-design the way the spacecraft’s power and environmental systems could work, and the crew made it. Today, over 50 years on, it is not a 3-person spacecraft that needs to be re-designed and repowered, it is one that holds 8-billion.  But we have 8 billion people to do it.</a:t>
            </a: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27</a:t>
            </a:fld>
            <a:endParaRPr lang="en-GB"/>
          </a:p>
        </p:txBody>
      </p:sp>
    </p:spTree>
    <p:extLst>
      <p:ext uri="{BB962C8B-B14F-4D97-AF65-F5344CB8AC3E}">
        <p14:creationId xmlns:p14="http://schemas.microsoft.com/office/powerpoint/2010/main" val="3893059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0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perhaps the most familiar day-to-day example of such a technology, we could begin by mentioning zero-emission vehicles, the most prolific of which being battery-powered “electric” vehicles. A significant number of countries have already committed to phasing-out the sale of combustion engines in the relatively near future – many in the coming decade - and in the most progressive case as soon as two years time. Phase-out  targets are just one kind of legislative approach; </a:t>
            </a:r>
            <a:r>
              <a:rPr lang="en-US" sz="1200" dirty="0"/>
              <a:t>many countries have different methods of encouraging or enforcing a transition to zero-emission vehicle targets that are too numerous to list but can be found in the link above.</a:t>
            </a: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4</a:t>
            </a:fld>
            <a:endParaRPr lang="en-GB"/>
          </a:p>
        </p:txBody>
      </p:sp>
    </p:spTree>
    <p:extLst>
      <p:ext uri="{BB962C8B-B14F-4D97-AF65-F5344CB8AC3E}">
        <p14:creationId xmlns:p14="http://schemas.microsoft.com/office/powerpoint/2010/main" val="1144888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degree of international consistency was reached however in the COP26 declaration, aiming for 100% of vehicle sales to be electric or zero in leading markets in just 12 years time.</a:t>
            </a:r>
          </a:p>
        </p:txBody>
      </p:sp>
      <p:sp>
        <p:nvSpPr>
          <p:cNvPr id="4" name="Slide Number Placeholder 3"/>
          <p:cNvSpPr>
            <a:spLocks noGrp="1"/>
          </p:cNvSpPr>
          <p:nvPr>
            <p:ph type="sldNum" sz="quarter" idx="5"/>
          </p:nvPr>
        </p:nvSpPr>
        <p:spPr/>
        <p:txBody>
          <a:bodyPr/>
          <a:lstStyle/>
          <a:p>
            <a:fld id="{66DB1EC6-F41B-49B2-82E1-18DE3B3A3675}" type="slidenum">
              <a:rPr lang="en-GB" smtClean="0"/>
              <a:t>5</a:t>
            </a:fld>
            <a:endParaRPr lang="en-GB"/>
          </a:p>
        </p:txBody>
      </p:sp>
    </p:spTree>
    <p:extLst>
      <p:ext uri="{BB962C8B-B14F-4D97-AF65-F5344CB8AC3E}">
        <p14:creationId xmlns:p14="http://schemas.microsoft.com/office/powerpoint/2010/main" val="260982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targets can be compared with current data on actual sales, for example what was sold last year. This figure shows the share of electric vehicles in new car sales by country. Though the running cost of electric vehicles can be much lower than combustion equivalents, the upfront cost is usually still higher. It might not be surprising, therefore, that this map picks out mostly countries where average individual wealth is higher, and a greater fraction of car-buyers might have the additional upfront cost at their disposal.</a:t>
            </a:r>
          </a:p>
        </p:txBody>
      </p:sp>
      <p:sp>
        <p:nvSpPr>
          <p:cNvPr id="4" name="Slide Number Placeholder 3"/>
          <p:cNvSpPr>
            <a:spLocks noGrp="1"/>
          </p:cNvSpPr>
          <p:nvPr>
            <p:ph type="sldNum" sz="quarter" idx="5"/>
          </p:nvPr>
        </p:nvSpPr>
        <p:spPr/>
        <p:txBody>
          <a:bodyPr/>
          <a:lstStyle/>
          <a:p>
            <a:fld id="{66DB1EC6-F41B-49B2-82E1-18DE3B3A3675}" type="slidenum">
              <a:rPr lang="en-GB" smtClean="0"/>
              <a:t>6</a:t>
            </a:fld>
            <a:endParaRPr lang="en-GB"/>
          </a:p>
        </p:txBody>
      </p:sp>
    </p:spTree>
    <p:extLst>
      <p:ext uri="{BB962C8B-B14F-4D97-AF65-F5344CB8AC3E}">
        <p14:creationId xmlns:p14="http://schemas.microsoft.com/office/powerpoint/2010/main" val="1612056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comparison, this map shows countries with GDP per capita higher than $2000, which ensures that all the countries in the previous slide are included.  This does indeed have some similarities with the previous map, but many differences. For example, China and India are much further advanced in EV share that countries with comparable GDP per capita. Meanwhile, a number of countries with the highest GDP per capita (USA, Australia) are not among the highest for share of electric vehicles. So the uptake of this technology is not simply down to the personal wealth of the people in the region; there are other factors enabling or preventing adoption. Regions that seem to be exceptions to this trend may provide valuable examples of how societies can enable individuals to adopt a technology despite the barrier of upfront cost.</a:t>
            </a:r>
          </a:p>
          <a:p>
            <a:endParaRPr lang="en-US" dirty="0"/>
          </a:p>
          <a:p>
            <a:r>
              <a:rPr lang="en-US" dirty="0"/>
              <a:t>[Note that the EV list is not comprehensive, so we can only comment on higher-GDP countries that make both lists.]</a:t>
            </a:r>
          </a:p>
        </p:txBody>
      </p:sp>
      <p:sp>
        <p:nvSpPr>
          <p:cNvPr id="4" name="Slide Number Placeholder 3"/>
          <p:cNvSpPr>
            <a:spLocks noGrp="1"/>
          </p:cNvSpPr>
          <p:nvPr>
            <p:ph type="sldNum" sz="quarter" idx="5"/>
          </p:nvPr>
        </p:nvSpPr>
        <p:spPr/>
        <p:txBody>
          <a:bodyPr/>
          <a:lstStyle/>
          <a:p>
            <a:fld id="{66DB1EC6-F41B-49B2-82E1-18DE3B3A3675}" type="slidenum">
              <a:rPr lang="en-GB" smtClean="0"/>
              <a:t>7</a:t>
            </a:fld>
            <a:endParaRPr lang="en-GB"/>
          </a:p>
        </p:txBody>
      </p:sp>
    </p:spTree>
    <p:extLst>
      <p:ext uri="{BB962C8B-B14F-4D97-AF65-F5344CB8AC3E}">
        <p14:creationId xmlns:p14="http://schemas.microsoft.com/office/powerpoint/2010/main" val="303549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Zero-emission vehicles can enable huge improvements of air-quality in cities; a life-changing (and, for some, life-saving) benefit that the technology can provide, whatever the source of the energy that is used to charge them.</a:t>
            </a:r>
          </a:p>
        </p:txBody>
      </p:sp>
      <p:sp>
        <p:nvSpPr>
          <p:cNvPr id="4" name="Slide Number Placeholder 3"/>
          <p:cNvSpPr>
            <a:spLocks noGrp="1"/>
          </p:cNvSpPr>
          <p:nvPr>
            <p:ph type="sldNum" sz="quarter" idx="5"/>
          </p:nvPr>
        </p:nvSpPr>
        <p:spPr/>
        <p:txBody>
          <a:bodyPr/>
          <a:lstStyle/>
          <a:p>
            <a:fld id="{66DB1EC6-F41B-49B2-82E1-18DE3B3A3675}" type="slidenum">
              <a:rPr lang="en-GB" smtClean="0"/>
              <a:t>8</a:t>
            </a:fld>
            <a:endParaRPr lang="en-GB"/>
          </a:p>
        </p:txBody>
      </p:sp>
    </p:spTree>
    <p:extLst>
      <p:ext uri="{BB962C8B-B14F-4D97-AF65-F5344CB8AC3E}">
        <p14:creationId xmlns:p14="http://schemas.microsoft.com/office/powerpoint/2010/main" val="86135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Contribution to </a:t>
            </a:r>
            <a:r>
              <a:rPr lang="en-US" i="1" dirty="0"/>
              <a:t>overall</a:t>
            </a:r>
            <a:r>
              <a:rPr lang="en-US" dirty="0"/>
              <a:t> emissions reduction is also guaranteed due the much greater energy efficiency of electric vehicles which can drive over 3 times further on the same amount of energy. So they reduce total system emissions even if the source of electricity is not renewable.</a:t>
            </a:r>
          </a:p>
        </p:txBody>
      </p:sp>
      <p:sp>
        <p:nvSpPr>
          <p:cNvPr id="4" name="Slide Number Placeholder 3"/>
          <p:cNvSpPr>
            <a:spLocks noGrp="1"/>
          </p:cNvSpPr>
          <p:nvPr>
            <p:ph type="sldNum" sz="quarter" idx="5"/>
          </p:nvPr>
        </p:nvSpPr>
        <p:spPr/>
        <p:txBody>
          <a:bodyPr/>
          <a:lstStyle/>
          <a:p>
            <a:fld id="{66DB1EC6-F41B-49B2-82E1-18DE3B3A3675}" type="slidenum">
              <a:rPr lang="en-GB" smtClean="0"/>
              <a:t>9</a:t>
            </a:fld>
            <a:endParaRPr lang="en-GB"/>
          </a:p>
        </p:txBody>
      </p:sp>
    </p:spTree>
    <p:extLst>
      <p:ext uri="{BB962C8B-B14F-4D97-AF65-F5344CB8AC3E}">
        <p14:creationId xmlns:p14="http://schemas.microsoft.com/office/powerpoint/2010/main" val="376057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214392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line">
  <p:cSld name="Section header line">
    <p:bg>
      <p:bgPr>
        <a:gradFill>
          <a:gsLst>
            <a:gs pos="0">
              <a:srgbClr val="003192"/>
            </a:gs>
            <a:gs pos="100000">
              <a:srgbClr val="002060"/>
            </a:gs>
          </a:gsLst>
          <a:lin ang="8100000" scaled="0"/>
        </a:gradFill>
        <a:effectLst/>
      </p:bgPr>
    </p:bg>
    <p:spTree>
      <p:nvGrpSpPr>
        <p:cNvPr id="1" name="Shape 27"/>
        <p:cNvGrpSpPr/>
        <p:nvPr/>
      </p:nvGrpSpPr>
      <p:grpSpPr>
        <a:xfrm>
          <a:off x="0" y="0"/>
          <a:ext cx="0" cy="0"/>
          <a:chOff x="0" y="0"/>
          <a:chExt cx="0" cy="0"/>
        </a:xfrm>
      </p:grpSpPr>
      <p:sp>
        <p:nvSpPr>
          <p:cNvPr id="28" name="Google Shape;28;p16"/>
          <p:cNvSpPr txBox="1"/>
          <p:nvPr/>
        </p:nvSpPr>
        <p:spPr>
          <a:xfrm>
            <a:off x="11167872" y="6405036"/>
            <a:ext cx="381000" cy="153888"/>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1000"/>
              <a:buFont typeface="Trebuchet MS"/>
              <a:buNone/>
            </a:pPr>
            <a:fld id="{00000000-1234-1234-1234-123412341234}" type="slidenum">
              <a:rPr lang="en-GB" sz="1000" b="0" i="0" u="none" strike="noStrike" cap="none">
                <a:solidFill>
                  <a:schemeClr val="lt1"/>
                </a:solidFill>
                <a:latin typeface="Trebuchet MS"/>
                <a:ea typeface="Trebuchet MS"/>
                <a:cs typeface="Trebuchet MS"/>
                <a:sym typeface="Trebuchet MS"/>
              </a:rPr>
              <a:t>‹#›</a:t>
            </a:fld>
            <a:endParaRPr sz="1000" b="0" i="0" u="none" strike="noStrike" cap="none">
              <a:solidFill>
                <a:schemeClr val="lt1"/>
              </a:solidFill>
              <a:latin typeface="Trebuchet MS"/>
              <a:ea typeface="Trebuchet MS"/>
              <a:cs typeface="Trebuchet MS"/>
              <a:sym typeface="Trebuchet MS"/>
            </a:endParaRPr>
          </a:p>
        </p:txBody>
      </p:sp>
      <p:sp>
        <p:nvSpPr>
          <p:cNvPr id="29" name="Google Shape;29;p16"/>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400"/>
              <a:buFont typeface="Trebuchet MS"/>
              <a:buNone/>
              <a:defRPr sz="54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1" name="Google Shape;31;p16"/>
          <p:cNvCxnSpPr/>
          <p:nvPr/>
        </p:nvCxnSpPr>
        <p:spPr>
          <a:xfrm>
            <a:off x="618898" y="3680016"/>
            <a:ext cx="11576304" cy="0"/>
          </a:xfrm>
          <a:prstGeom prst="straightConnector1">
            <a:avLst/>
          </a:prstGeom>
          <a:noFill/>
          <a:ln w="1905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684517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89"/>
        <p:cNvGrpSpPr/>
        <p:nvPr/>
      </p:nvGrpSpPr>
      <p:grpSpPr>
        <a:xfrm>
          <a:off x="0" y="0"/>
          <a:ext cx="0" cy="0"/>
          <a:chOff x="0" y="0"/>
          <a:chExt cx="0" cy="0"/>
        </a:xfrm>
      </p:grpSpPr>
      <p:sp>
        <p:nvSpPr>
          <p:cNvPr id="490" name="Google Shape;490;gf4be5d5d2e_2_36"/>
          <p:cNvSpPr txBox="1">
            <a:spLocks noGrp="1"/>
          </p:cNvSpPr>
          <p:nvPr>
            <p:ph type="title"/>
          </p:nvPr>
        </p:nvSpPr>
        <p:spPr>
          <a:xfrm>
            <a:off x="629400" y="476496"/>
            <a:ext cx="8103896"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mj-lt"/>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f4be5d5d2e_2_36"/>
          <p:cNvSpPr txBox="1">
            <a:spLocks noGrp="1"/>
          </p:cNvSpPr>
          <p:nvPr>
            <p:ph type="body" idx="1"/>
          </p:nvPr>
        </p:nvSpPr>
        <p:spPr>
          <a:xfrm>
            <a:off x="629399" y="1252728"/>
            <a:ext cx="10933801" cy="4922031"/>
          </a:xfrm>
          <a:prstGeom prst="rect">
            <a:avLst/>
          </a:prstGeom>
          <a:noFill/>
          <a:ln>
            <a:noFill/>
          </a:ln>
        </p:spPr>
        <p:txBody>
          <a:bodyPr spcFirstLastPara="1" wrap="square" lIns="0" tIns="0" rIns="0" bIns="0" anchor="t" anchorCtr="0">
            <a:noAutofit/>
          </a:bodyPr>
          <a:lstStyle>
            <a:lvl1pPr marL="558800" lvl="0" indent="-457200" algn="l">
              <a:lnSpc>
                <a:spcPct val="110000"/>
              </a:lnSpc>
              <a:spcBef>
                <a:spcPts val="300"/>
              </a:spcBef>
              <a:spcAft>
                <a:spcPts val="300"/>
              </a:spcAft>
              <a:buClr>
                <a:schemeClr val="dk1"/>
              </a:buClr>
              <a:buSzPts val="2000"/>
              <a:buFont typeface="+mj-lt"/>
              <a:buAutoNum type="arabicPeriod"/>
              <a:defRPr sz="2000">
                <a:latin typeface="+mn-lt"/>
                <a:ea typeface="Trebuchet MS"/>
                <a:cs typeface="Trebuchet MS"/>
                <a:sym typeface="Trebuchet MS"/>
              </a:defRPr>
            </a:lvl1pPr>
            <a:lvl2pPr marL="1016000" lvl="1" indent="-457200" algn="l">
              <a:lnSpc>
                <a:spcPct val="100000"/>
              </a:lnSpc>
              <a:spcBef>
                <a:spcPts val="0"/>
              </a:spcBef>
              <a:spcAft>
                <a:spcPts val="0"/>
              </a:spcAft>
              <a:buSzPts val="2000"/>
              <a:buFont typeface="Arial" panose="020B0604020202020204" pitchFamily="34" charset="0"/>
              <a:buChar char="•"/>
              <a:defRPr sz="2000">
                <a:latin typeface="Trebuchet MS"/>
                <a:ea typeface="Trebuchet MS"/>
                <a:cs typeface="Trebuchet MS"/>
                <a:sym typeface="Trebuchet MS"/>
              </a:defRPr>
            </a:lvl2pPr>
            <a:lvl3pPr marL="1371600" lvl="2" indent="-355600" algn="l">
              <a:lnSpc>
                <a:spcPct val="100000"/>
              </a:lnSpc>
              <a:spcBef>
                <a:spcPts val="0"/>
              </a:spcBef>
              <a:spcAft>
                <a:spcPts val="0"/>
              </a:spcAft>
              <a:buSzPts val="2000"/>
              <a:buChar char="–"/>
              <a:defRPr sz="2000">
                <a:latin typeface="Trebuchet MS"/>
                <a:ea typeface="Trebuchet MS"/>
                <a:cs typeface="Trebuchet MS"/>
                <a:sym typeface="Trebuchet MS"/>
              </a:defRPr>
            </a:lvl3pPr>
            <a:lvl4pPr marL="1828800" lvl="3" indent="-406400" algn="l">
              <a:lnSpc>
                <a:spcPct val="100000"/>
              </a:lnSpc>
              <a:spcBef>
                <a:spcPts val="0"/>
              </a:spcBef>
              <a:spcAft>
                <a:spcPts val="0"/>
              </a:spcAft>
              <a:buSzPts val="2800"/>
              <a:buChar char="​"/>
              <a:defRPr sz="2800">
                <a:latin typeface="Trebuchet MS"/>
                <a:ea typeface="Trebuchet MS"/>
                <a:cs typeface="Trebuchet MS"/>
                <a:sym typeface="Trebuchet MS"/>
              </a:defRPr>
            </a:lvl4pPr>
            <a:lvl5pPr marL="2286000" lvl="4" indent="-4064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900"/>
              </a:spcBef>
              <a:spcAft>
                <a:spcPts val="0"/>
              </a:spcAft>
              <a:buClr>
                <a:schemeClr val="dk1"/>
              </a:buClr>
              <a:buSzPts val="1800"/>
              <a:buChar char="​"/>
              <a:defRPr/>
            </a:lvl7pPr>
            <a:lvl8pPr marL="3657600" lvl="7" indent="-342900" algn="l">
              <a:lnSpc>
                <a:spcPct val="90000"/>
              </a:lnSpc>
              <a:spcBef>
                <a:spcPts val="900"/>
              </a:spcBef>
              <a:spcAft>
                <a:spcPts val="0"/>
              </a:spcAft>
              <a:buClr>
                <a:schemeClr val="dk2"/>
              </a:buClr>
              <a:buSzPts val="1800"/>
              <a:buChar char="​"/>
              <a:defRPr/>
            </a:lvl8pPr>
            <a:lvl9pPr marL="4114800" lvl="8" indent="-342900" algn="l">
              <a:lnSpc>
                <a:spcPct val="100000"/>
              </a:lnSpc>
              <a:spcBef>
                <a:spcPts val="0"/>
              </a:spcBef>
              <a:spcAft>
                <a:spcPts val="900"/>
              </a:spcAft>
              <a:buClr>
                <a:schemeClr val="dk2"/>
              </a:buClr>
              <a:buSzPts val="1800"/>
              <a:buChar char="​"/>
              <a:defRPr/>
            </a:lvl9pPr>
          </a:lstStyle>
          <a:p>
            <a:endParaRPr lang="en-GB"/>
          </a:p>
          <a:p>
            <a:pPr lvl="1"/>
            <a:endParaRPr/>
          </a:p>
        </p:txBody>
      </p:sp>
      <p:sp>
        <p:nvSpPr>
          <p:cNvPr id="9" name="Minus 8">
            <a:extLst>
              <a:ext uri="{FF2B5EF4-FFF2-40B4-BE49-F238E27FC236}">
                <a16:creationId xmlns:a16="http://schemas.microsoft.com/office/drawing/2014/main" id="{243FFBAA-A859-4E3E-8361-9731DA300143}"/>
              </a:ext>
            </a:extLst>
          </p:cNvPr>
          <p:cNvSpPr>
            <a:spLocks/>
          </p:cNvSpPr>
          <p:nvPr userDrawn="1"/>
        </p:nvSpPr>
        <p:spPr bwMode="auto">
          <a:xfrm>
            <a:off x="-819002" y="919694"/>
            <a:ext cx="11001390" cy="147106"/>
          </a:xfrm>
          <a:custGeom>
            <a:avLst/>
            <a:gdLst>
              <a:gd name="T0" fmla="*/ 629821 w 4751573"/>
              <a:gd name="T1" fmla="*/ 68802 h 179922"/>
              <a:gd name="T2" fmla="*/ 4121752 w 4751573"/>
              <a:gd name="T3" fmla="*/ 68802 h 179922"/>
              <a:gd name="T4" fmla="*/ 4121752 w 4751573"/>
              <a:gd name="T5" fmla="*/ 111120 h 179922"/>
              <a:gd name="T6" fmla="*/ 629821 w 4751573"/>
              <a:gd name="T7" fmla="*/ 111120 h 179922"/>
              <a:gd name="T8" fmla="*/ 629821 w 4751573"/>
              <a:gd name="T9" fmla="*/ 68802 h 1799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1573" h="179922">
                <a:moveTo>
                  <a:pt x="629821" y="68802"/>
                </a:moveTo>
                <a:lnTo>
                  <a:pt x="4121752" y="68802"/>
                </a:lnTo>
                <a:lnTo>
                  <a:pt x="4121752" y="111120"/>
                </a:lnTo>
                <a:lnTo>
                  <a:pt x="629821" y="111120"/>
                </a:lnTo>
                <a:lnTo>
                  <a:pt x="629821" y="68802"/>
                </a:lnTo>
                <a:close/>
              </a:path>
            </a:pathLst>
          </a:custGeom>
          <a:solidFill>
            <a:srgbClr val="1CBC2B"/>
          </a:solidFill>
          <a:ln w="127">
            <a:solidFill>
              <a:srgbClr val="1CBC2B"/>
            </a:solidFill>
            <a:miter lim="800000"/>
            <a:headEnd/>
            <a:tailEnd/>
          </a:ln>
        </p:spPr>
        <p:txBody>
          <a:bodyPr vert="horz" wrap="square" lIns="91440" tIns="45720" rIns="91440" bIns="45720" numCol="1" anchor="ctr"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id="{4A32A768-994A-A653-058A-0A6CA93E0CAC}"/>
              </a:ext>
            </a:extLst>
          </p:cNvPr>
          <p:cNvGrpSpPr>
            <a:grpSpLocks noChangeAspect="1"/>
          </p:cNvGrpSpPr>
          <p:nvPr userDrawn="1"/>
        </p:nvGrpSpPr>
        <p:grpSpPr>
          <a:xfrm>
            <a:off x="9055065" y="285605"/>
            <a:ext cx="1097280" cy="718618"/>
            <a:chOff x="3403969" y="5271776"/>
            <a:chExt cx="1878150" cy="1161732"/>
          </a:xfrm>
        </p:grpSpPr>
        <p:pic>
          <p:nvPicPr>
            <p:cNvPr id="7" name="Picture 6" descr="Logo&#10;&#10;Description automatically generated">
              <a:extLst>
                <a:ext uri="{FF2B5EF4-FFF2-40B4-BE49-F238E27FC236}">
                  <a16:creationId xmlns:a16="http://schemas.microsoft.com/office/drawing/2014/main" id="{7C246061-5403-043F-6AA2-DED749B1F6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2996"/>
            <a:stretch/>
          </p:blipFill>
          <p:spPr>
            <a:xfrm>
              <a:off x="3403969" y="5271776"/>
              <a:ext cx="620982" cy="1124526"/>
            </a:xfrm>
            <a:prstGeom prst="rect">
              <a:avLst/>
            </a:prstGeom>
          </p:spPr>
        </p:pic>
        <p:pic>
          <p:nvPicPr>
            <p:cNvPr id="8" name="Picture 7" descr="Logo&#10;&#10;Description automatically generated">
              <a:extLst>
                <a:ext uri="{FF2B5EF4-FFF2-40B4-BE49-F238E27FC236}">
                  <a16:creationId xmlns:a16="http://schemas.microsoft.com/office/drawing/2014/main" id="{4958AB6C-ACA1-55FA-71F3-223529847E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04" r="48163"/>
            <a:stretch/>
          </p:blipFill>
          <p:spPr>
            <a:xfrm>
              <a:off x="4010024" y="5308982"/>
              <a:ext cx="1272095" cy="1124526"/>
            </a:xfrm>
            <a:prstGeom prst="rect">
              <a:avLst/>
            </a:prstGeom>
          </p:spPr>
        </p:pic>
      </p:grpSp>
      <p:pic>
        <p:nvPicPr>
          <p:cNvPr id="10" name="Picture 9">
            <a:extLst>
              <a:ext uri="{FF2B5EF4-FFF2-40B4-BE49-F238E27FC236}">
                <a16:creationId xmlns:a16="http://schemas.microsoft.com/office/drawing/2014/main" id="{FCEE2A52-F28D-792A-74C6-E0AD8A00DF6E}"/>
              </a:ext>
            </a:extLst>
          </p:cNvPr>
          <p:cNvPicPr>
            <a:picLocks noChangeAspect="1"/>
          </p:cNvPicPr>
          <p:nvPr userDrawn="1"/>
        </p:nvPicPr>
        <p:blipFill rotWithShape="1">
          <a:blip r:embed="rId3"/>
          <a:srcRect l="72969" t="6111" r="1015" b="55139"/>
          <a:stretch/>
        </p:blipFill>
        <p:spPr>
          <a:xfrm>
            <a:off x="10504156" y="194768"/>
            <a:ext cx="1097280" cy="919342"/>
          </a:xfrm>
          <a:prstGeom prst="rect">
            <a:avLst/>
          </a:prstGeom>
        </p:spPr>
      </p:pic>
    </p:spTree>
    <p:extLst>
      <p:ext uri="{BB962C8B-B14F-4D97-AF65-F5344CB8AC3E}">
        <p14:creationId xmlns:p14="http://schemas.microsoft.com/office/powerpoint/2010/main" val="2875400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0577-48E7-AC19-694F-9542558964CD}"/>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1C9126A7-AB0D-7642-A955-01871B2FE3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0B198A52-B66D-673D-916A-442CDC51DC6C}"/>
              </a:ext>
            </a:extLst>
          </p:cNvPr>
          <p:cNvSpPr>
            <a:spLocks noGrp="1"/>
          </p:cNvSpPr>
          <p:nvPr>
            <p:ph type="dt" sz="half" idx="10"/>
          </p:nvPr>
        </p:nvSpPr>
        <p:spPr/>
        <p:txBody>
          <a:bodyPr/>
          <a:lstStyle/>
          <a:p>
            <a:fld id="{6493A766-2431-4194-AAC6-FD23832318ED}" type="datetimeFigureOut">
              <a:rPr lang="en-AT" smtClean="0"/>
              <a:t>11/02/2024</a:t>
            </a:fld>
            <a:endParaRPr lang="en-AT"/>
          </a:p>
        </p:txBody>
      </p:sp>
      <p:sp>
        <p:nvSpPr>
          <p:cNvPr id="5" name="Footer Placeholder 4">
            <a:extLst>
              <a:ext uri="{FF2B5EF4-FFF2-40B4-BE49-F238E27FC236}">
                <a16:creationId xmlns:a16="http://schemas.microsoft.com/office/drawing/2014/main" id="{BD6C5EDE-97A4-980D-F960-B95401280F8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DE076F2-371D-54C2-E76A-CD6B56A8D044}"/>
              </a:ext>
            </a:extLst>
          </p:cNvPr>
          <p:cNvSpPr>
            <a:spLocks noGrp="1"/>
          </p:cNvSpPr>
          <p:nvPr>
            <p:ph type="sldNum" sz="quarter" idx="12"/>
          </p:nvPr>
        </p:nvSpPr>
        <p:spPr/>
        <p:txBody>
          <a:bodyPr/>
          <a:lstStyle/>
          <a:p>
            <a:fld id="{66F7F160-3BDD-46BA-9403-E9531AD95EB0}" type="slidenum">
              <a:rPr lang="en-AT" smtClean="0"/>
              <a:t>‹#›</a:t>
            </a:fld>
            <a:endParaRPr lang="en-AT"/>
          </a:p>
        </p:txBody>
      </p:sp>
    </p:spTree>
    <p:extLst>
      <p:ext uri="{BB962C8B-B14F-4D97-AF65-F5344CB8AC3E}">
        <p14:creationId xmlns:p14="http://schemas.microsoft.com/office/powerpoint/2010/main" val="19621635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68349961"/>
      </p:ext>
    </p:extLst>
  </p:cSld>
  <p:clrMap bg1="lt1" tx1="dk1" bg2="dk2" tx2="lt2" accent1="accent1" accent2="accent2" accent3="accent3" accent4="accent4" accent5="accent5" accent6="accent6" hlink="hlink" folHlink="folHlink"/>
  <p:sldLayoutIdLst>
    <p:sldLayoutId id="214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gede09acef4_16_0"/>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7F7F7F"/>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49" name="Google Shape;449;gede09acef4_16_0"/>
          <p:cNvSpPr txBox="1"/>
          <p:nvPr/>
        </p:nvSpPr>
        <p:spPr>
          <a:xfrm>
            <a:off x="11167872" y="6405036"/>
            <a:ext cx="381000" cy="153888"/>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
        <p:nvSpPr>
          <p:cNvPr id="450" name="Google Shape;450;gede09acef4_16_0"/>
          <p:cNvSpPr txBox="1">
            <a:spLocks noGrp="1"/>
          </p:cNvSpPr>
          <p:nvPr>
            <p:ph type="title"/>
          </p:nvPr>
        </p:nvSpPr>
        <p:spPr>
          <a:xfrm>
            <a:off x="630000" y="622800"/>
            <a:ext cx="1093335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1" name="Google Shape;451;gede09acef4_16_0"/>
          <p:cNvSpPr txBox="1">
            <a:spLocks noGrp="1"/>
          </p:cNvSpPr>
          <p:nvPr>
            <p:ph type="body" idx="1"/>
          </p:nvPr>
        </p:nvSpPr>
        <p:spPr>
          <a:xfrm>
            <a:off x="630000" y="1825625"/>
            <a:ext cx="10933350" cy="4351338"/>
          </a:xfrm>
          <a:prstGeom prst="rect">
            <a:avLst/>
          </a:prstGeom>
          <a:noFill/>
          <a:ln>
            <a:noFill/>
          </a:ln>
        </p:spPr>
        <p:txBody>
          <a:bodyPr spcFirstLastPara="1" wrap="square" lIns="0" tIns="0" rIns="0" bIns="0" anchor="t" anchorCtr="0">
            <a:noAutofit/>
          </a:bodyPr>
          <a:lstStyle>
            <a:lvl1pPr marL="457200" marR="0" lvl="0" indent="-304800" algn="l" rtl="0">
              <a:lnSpc>
                <a:spcPct val="110000"/>
              </a:lnSpc>
              <a:spcBef>
                <a:spcPts val="60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1pPr>
            <a:lvl2pPr marL="914400" marR="0" lvl="1" indent="-304800" algn="l" rtl="0">
              <a:lnSpc>
                <a:spcPct val="90000"/>
              </a:lnSpc>
              <a:spcBef>
                <a:spcPts val="300"/>
              </a:spcBef>
              <a:spcAft>
                <a:spcPts val="0"/>
              </a:spcAft>
              <a:buClr>
                <a:schemeClr val="dk2"/>
              </a:buClr>
              <a:buSzPts val="1200"/>
              <a:buFont typeface="Arial"/>
              <a:buChar char="•"/>
              <a:defRPr sz="1200" b="0" i="0" u="none" strike="noStrike" cap="none">
                <a:solidFill>
                  <a:schemeClr val="dk1"/>
                </a:solidFill>
                <a:latin typeface="Trebuchet MS"/>
                <a:ea typeface="Trebuchet MS"/>
                <a:cs typeface="Trebuchet MS"/>
                <a:sym typeface="Trebuchet MS"/>
              </a:defRPr>
            </a:lvl2pPr>
            <a:lvl3pPr marL="1371600" marR="0" lvl="2" indent="-304800" algn="l" rtl="0">
              <a:lnSpc>
                <a:spcPct val="90000"/>
              </a:lnSpc>
              <a:spcBef>
                <a:spcPts val="300"/>
              </a:spcBef>
              <a:spcAft>
                <a:spcPts val="0"/>
              </a:spcAft>
              <a:buClr>
                <a:schemeClr val="dk2"/>
              </a:buClr>
              <a:buSzPts val="1200"/>
              <a:buFont typeface="Trebuchet MS"/>
              <a:buChar char="–"/>
              <a:defRPr sz="1200" b="0" i="0" u="none" strike="noStrike" cap="none">
                <a:solidFill>
                  <a:schemeClr val="dk1"/>
                </a:solidFill>
                <a:latin typeface="Trebuchet MS"/>
                <a:ea typeface="Trebuchet MS"/>
                <a:cs typeface="Trebuchet MS"/>
                <a:sym typeface="Trebuchet MS"/>
              </a:defRPr>
            </a:lvl3pPr>
            <a:lvl4pPr marL="1828800" marR="0" lvl="3" indent="-330200" algn="l" rtl="0">
              <a:lnSpc>
                <a:spcPct val="110000"/>
              </a:lnSpc>
              <a:spcBef>
                <a:spcPts val="300"/>
              </a:spcBef>
              <a:spcAft>
                <a:spcPts val="0"/>
              </a:spcAft>
              <a:buClr>
                <a:schemeClr val="dk2"/>
              </a:buClr>
              <a:buSzPts val="1600"/>
              <a:buFont typeface="Arial"/>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300"/>
              </a:spcBef>
              <a:spcAft>
                <a:spcPts val="0"/>
              </a:spcAft>
              <a:buClr>
                <a:schemeClr val="dk1"/>
              </a:buClr>
              <a:buSzPts val="1600"/>
              <a:buFont typeface="Arial"/>
              <a:buChar char="​"/>
              <a:defRPr sz="1600" b="1" i="0" u="none" strike="noStrike" cap="none">
                <a:solidFill>
                  <a:schemeClr val="dk1"/>
                </a:solidFill>
                <a:latin typeface="Trebuchet MS"/>
                <a:ea typeface="Trebuchet MS"/>
                <a:cs typeface="Trebuchet MS"/>
                <a:sym typeface="Trebuchet MS"/>
              </a:defRPr>
            </a:lvl5pPr>
            <a:lvl6pPr marL="2743200" marR="0" lvl="5" indent="-330200" algn="l" rtl="0">
              <a:lnSpc>
                <a:spcPct val="90000"/>
              </a:lnSpc>
              <a:spcBef>
                <a:spcPts val="300"/>
              </a:spcBef>
              <a:spcAft>
                <a:spcPts val="0"/>
              </a:spcAft>
              <a:buClr>
                <a:schemeClr val="dk2"/>
              </a:buClr>
              <a:buSzPts val="16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508000" algn="l" rtl="0">
              <a:lnSpc>
                <a:spcPct val="90000"/>
              </a:lnSpc>
              <a:spcBef>
                <a:spcPts val="900"/>
              </a:spcBef>
              <a:spcAft>
                <a:spcPts val="0"/>
              </a:spcAft>
              <a:buClr>
                <a:schemeClr val="dk1"/>
              </a:buClr>
              <a:buSzPts val="44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571500" algn="l" rtl="0">
              <a:lnSpc>
                <a:spcPct val="90000"/>
              </a:lnSpc>
              <a:spcBef>
                <a:spcPts val="900"/>
              </a:spcBef>
              <a:spcAft>
                <a:spcPts val="0"/>
              </a:spcAft>
              <a:buClr>
                <a:schemeClr val="dk2"/>
              </a:buClr>
              <a:buSzPts val="54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81000" algn="l" rtl="0">
              <a:lnSpc>
                <a:spcPct val="100000"/>
              </a:lnSpc>
              <a:spcBef>
                <a:spcPts val="0"/>
              </a:spcBef>
              <a:spcAft>
                <a:spcPts val="900"/>
              </a:spcAft>
              <a:buClr>
                <a:schemeClr val="dk2"/>
              </a:buClr>
              <a:buSzPts val="2400"/>
              <a:buFont typeface="Arial"/>
              <a:buChar char="​"/>
              <a:defRPr sz="2400" b="0" i="0" u="none" strike="noStrike" cap="none">
                <a:solidFill>
                  <a:schemeClr val="dk2"/>
                </a:solidFill>
                <a:latin typeface="Trebuchet MS"/>
                <a:ea typeface="Trebuchet MS"/>
                <a:cs typeface="Trebuchet MS"/>
                <a:sym typeface="Trebuchet MS"/>
              </a:defRPr>
            </a:lvl9pPr>
          </a:lstStyle>
          <a:p>
            <a:endParaRPr/>
          </a:p>
        </p:txBody>
      </p:sp>
      <p:sp>
        <p:nvSpPr>
          <p:cNvPr id="7" name="TextBox 6">
            <a:extLst>
              <a:ext uri="{FF2B5EF4-FFF2-40B4-BE49-F238E27FC236}">
                <a16:creationId xmlns:a16="http://schemas.microsoft.com/office/drawing/2014/main" id="{DDF97C8B-FB8A-F366-9C82-6BE592ED1B13}"/>
              </a:ext>
            </a:extLst>
          </p:cNvPr>
          <p:cNvSpPr txBox="1"/>
          <p:nvPr>
            <p:extLst>
              <p:ext uri="{1162E1C5-73C7-4A58-AE30-91384D911F3F}">
                <p184:classification xmlns:p184="http://schemas.microsoft.com/office/powerpoint/2018/4/main" val="ftr"/>
              </p:ext>
            </p:extLst>
          </p:nvPr>
        </p:nvSpPr>
        <p:spPr>
          <a:xfrm>
            <a:off x="0" y="67056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3" name="TextBox 2">
            <a:extLst>
              <a:ext uri="{FF2B5EF4-FFF2-40B4-BE49-F238E27FC236}">
                <a16:creationId xmlns:a16="http://schemas.microsoft.com/office/drawing/2014/main" id="{E82C137A-8CDC-A451-AD0F-B9C62A82F2C0}"/>
              </a:ext>
            </a:extLst>
          </p:cNvPr>
          <p:cNvSpPr txBox="1"/>
          <p:nvPr>
            <p:extLst>
              <p:ext uri="{1162E1C5-73C7-4A58-AE30-91384D911F3F}">
                <p184:classification xmlns:p184="http://schemas.microsoft.com/office/powerpoint/2018/4/main" val="hdr"/>
              </p:ext>
            </p:extLst>
          </p:nvPr>
        </p:nvSpPr>
        <p:spPr>
          <a:xfrm>
            <a:off x="0" y="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95285279"/>
      </p:ext>
    </p:extLst>
  </p:cSld>
  <p:clrMap bg1="lt1" tx1="dk1" bg2="dk2" tx2="lt2" accent1="accent1" accent2="accent2" accent3="accent3" accent4="accent4" accent5="accent5" accent6="accent6" hlink="hlink" folHlink="folHlink"/>
  <p:sldLayoutIdLst>
    <p:sldLayoutId id="2147483665" r:id="rId1"/>
    <p:sldLayoutId id="2147483662" r:id="rId2"/>
    <p:sldLayoutId id="2147483700"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330EA680-D336-4FF7-8B7A-9848BB0A1C32}" type="slidenum">
              <a:rPr lang="en-GB" smtClean="0"/>
              <a:t>‹#›</a:t>
            </a:fld>
            <a:endParaRPr lang="en-GB"/>
          </a:p>
        </p:txBody>
      </p:sp>
    </p:spTree>
    <p:extLst>
      <p:ext uri="{BB962C8B-B14F-4D97-AF65-F5344CB8AC3E}">
        <p14:creationId xmlns:p14="http://schemas.microsoft.com/office/powerpoint/2010/main" val="3176676507"/>
      </p:ext>
    </p:extLst>
  </p:cSld>
  <p:clrMap bg1="lt1" tx1="dk1" bg2="dk2" tx2="lt2" accent1="accent1" accent2="accent2" accent3="accent3" accent4="accent4" accent5="accent5" accent6="accent6" hlink="hlink" folHlink="folHlink"/>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creativecommons.org/licenses/by/4.0/deed.d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iea.org/data-and-statistics/data-product/global-ev-outlook-2023#global-ev-policies" TargetMode="External"/><Relationship Id="rId4" Type="http://schemas.openxmlformats.org/officeDocument/2006/relationships/hyperlink" Target="https://zevtc.org/tracking-progress/light-duty-vehicle-ma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116589"/>
            <a:ext cx="7892284" cy="1948751"/>
          </a:xfrm>
        </p:spPr>
        <p:txBody>
          <a:bodyPr>
            <a:normAutofit/>
          </a:bodyPr>
          <a:lstStyle/>
          <a:p>
            <a:r>
              <a:rPr lang="en-US" sz="6700" dirty="0">
                <a:solidFill>
                  <a:schemeClr val="bg1"/>
                </a:solidFill>
              </a:rPr>
              <a:t>Lecture 6 </a:t>
            </a:r>
            <a:br>
              <a:rPr lang="en-US" dirty="0"/>
            </a:br>
            <a:r>
              <a:rPr lang="en-US" dirty="0"/>
              <a:t>Enabling Technologies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435486"/>
            <a:ext cx="3186383" cy="954803"/>
          </a:xfrm>
        </p:spPr>
        <p:txBody>
          <a:bodyPr/>
          <a:lstStyle/>
          <a:p>
            <a:r>
              <a:rPr lang="en-US" dirty="0"/>
              <a:t>The Electricity Transition Playbook</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normAutofit fontScale="62500" lnSpcReduction="20000"/>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5" y="3367815"/>
            <a:ext cx="169550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CCG and Green Grids Initiative</a:t>
            </a:r>
          </a:p>
        </p:txBody>
      </p:sp>
      <p:pic>
        <p:nvPicPr>
          <p:cNvPr id="5" name="Picture 4">
            <a:extLst>
              <a:ext uri="{FF2B5EF4-FFF2-40B4-BE49-F238E27FC236}">
                <a16:creationId xmlns:a16="http://schemas.microsoft.com/office/drawing/2014/main" id="{AD590227-F5B1-B5CC-CE5F-EDA473ED96F5}"/>
              </a:ext>
            </a:extLst>
          </p:cNvPr>
          <p:cNvPicPr>
            <a:picLocks noChangeAspect="1"/>
          </p:cNvPicPr>
          <p:nvPr/>
        </p:nvPicPr>
        <p:blipFill>
          <a:blip r:embed="rId3"/>
          <a:srcRect/>
          <a:stretch/>
        </p:blipFill>
        <p:spPr>
          <a:xfrm>
            <a:off x="10515101" y="3409135"/>
            <a:ext cx="1340490" cy="424947"/>
          </a:xfrm>
          <a:prstGeom prst="rect">
            <a:avLst/>
          </a:prstGeom>
        </p:spPr>
      </p:pic>
    </p:spTree>
    <p:extLst>
      <p:ext uri="{BB962C8B-B14F-4D97-AF65-F5344CB8AC3E}">
        <p14:creationId xmlns:p14="http://schemas.microsoft.com/office/powerpoint/2010/main" val="170990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Solar PV generation</a:t>
            </a:r>
          </a:p>
        </p:txBody>
      </p:sp>
      <p:pic>
        <p:nvPicPr>
          <p:cNvPr id="9" name="Picture 8" descr="A screenshot of a map&#10;&#10;Description automatically generated with medium confidence">
            <a:extLst>
              <a:ext uri="{FF2B5EF4-FFF2-40B4-BE49-F238E27FC236}">
                <a16:creationId xmlns:a16="http://schemas.microsoft.com/office/drawing/2014/main" id="{3C9C0CD3-04E6-A0F6-0D55-989B0EFD4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43" y="1192271"/>
            <a:ext cx="11946713" cy="5189233"/>
          </a:xfrm>
          <a:prstGeom prst="rect">
            <a:avLst/>
          </a:prstGeom>
        </p:spPr>
      </p:pic>
      <p:sp>
        <p:nvSpPr>
          <p:cNvPr id="15" name="TextBox 14">
            <a:extLst>
              <a:ext uri="{FF2B5EF4-FFF2-40B4-BE49-F238E27FC236}">
                <a16:creationId xmlns:a16="http://schemas.microsoft.com/office/drawing/2014/main" id="{839CCE0A-1517-6A27-D6D6-EB85374731C3}"/>
              </a:ext>
            </a:extLst>
          </p:cNvPr>
          <p:cNvSpPr txBox="1"/>
          <p:nvPr/>
        </p:nvSpPr>
        <p:spPr>
          <a:xfrm>
            <a:off x="4362006" y="6469415"/>
            <a:ext cx="3467986" cy="338554"/>
          </a:xfrm>
          <a:prstGeom prst="rect">
            <a:avLst/>
          </a:prstGeom>
          <a:noFill/>
        </p:spPr>
        <p:txBody>
          <a:bodyPr wrap="square">
            <a:spAutoFit/>
          </a:bodyPr>
          <a:lstStyle/>
          <a:p>
            <a:r>
              <a:rPr lang="en-US" sz="1600" dirty="0">
                <a:solidFill>
                  <a:schemeClr val="bg1">
                    <a:lumMod val="75000"/>
                  </a:schemeClr>
                </a:solidFill>
              </a:rPr>
              <a:t>https://</a:t>
            </a:r>
            <a:r>
              <a:rPr lang="en-US" sz="1600" dirty="0" err="1">
                <a:solidFill>
                  <a:schemeClr val="bg1">
                    <a:lumMod val="75000"/>
                  </a:schemeClr>
                </a:solidFill>
              </a:rPr>
              <a:t>globalsolaratlas.info</a:t>
            </a:r>
            <a:r>
              <a:rPr lang="en-US" sz="1600" dirty="0">
                <a:solidFill>
                  <a:schemeClr val="bg1">
                    <a:lumMod val="75000"/>
                  </a:schemeClr>
                </a:solidFill>
              </a:rPr>
              <a:t>/map</a:t>
            </a:r>
          </a:p>
        </p:txBody>
      </p:sp>
    </p:spTree>
    <p:extLst>
      <p:ext uri="{BB962C8B-B14F-4D97-AF65-F5344CB8AC3E}">
        <p14:creationId xmlns:p14="http://schemas.microsoft.com/office/powerpoint/2010/main" val="954651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Hydrogen storage</a:t>
            </a:r>
          </a:p>
        </p:txBody>
      </p:sp>
      <p:pic>
        <p:nvPicPr>
          <p:cNvPr id="3" name="Picture 2">
            <a:extLst>
              <a:ext uri="{FF2B5EF4-FFF2-40B4-BE49-F238E27FC236}">
                <a16:creationId xmlns:a16="http://schemas.microsoft.com/office/drawing/2014/main" id="{D26AC283-3246-1EB0-0767-25E8BC00025D}"/>
              </a:ext>
            </a:extLst>
          </p:cNvPr>
          <p:cNvPicPr>
            <a:picLocks noChangeAspect="1"/>
          </p:cNvPicPr>
          <p:nvPr/>
        </p:nvPicPr>
        <p:blipFill>
          <a:blip r:embed="rId3"/>
          <a:stretch>
            <a:fillRect/>
          </a:stretch>
        </p:blipFill>
        <p:spPr>
          <a:xfrm>
            <a:off x="2942995" y="1243473"/>
            <a:ext cx="8703066" cy="4883387"/>
          </a:xfrm>
          <a:prstGeom prst="rect">
            <a:avLst/>
          </a:prstGeom>
        </p:spPr>
      </p:pic>
      <p:pic>
        <p:nvPicPr>
          <p:cNvPr id="8" name="Picture 7" descr="A map of the united kingdom&#10;&#10;Description automatically generated with medium confidence">
            <a:extLst>
              <a:ext uri="{FF2B5EF4-FFF2-40B4-BE49-F238E27FC236}">
                <a16:creationId xmlns:a16="http://schemas.microsoft.com/office/drawing/2014/main" id="{FE4E8F05-FB8D-9B41-202A-E1EBF47E1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53" y="1949048"/>
            <a:ext cx="1779354" cy="3155387"/>
          </a:xfrm>
          <a:prstGeom prst="rect">
            <a:avLst/>
          </a:prstGeom>
        </p:spPr>
      </p:pic>
      <p:sp>
        <p:nvSpPr>
          <p:cNvPr id="9" name="Rectangle 8">
            <a:extLst>
              <a:ext uri="{FF2B5EF4-FFF2-40B4-BE49-F238E27FC236}">
                <a16:creationId xmlns:a16="http://schemas.microsoft.com/office/drawing/2014/main" id="{4DE1473C-6244-4562-197F-320C64842372}"/>
              </a:ext>
            </a:extLst>
          </p:cNvPr>
          <p:cNvSpPr/>
          <p:nvPr/>
        </p:nvSpPr>
        <p:spPr>
          <a:xfrm>
            <a:off x="1123122" y="1949048"/>
            <a:ext cx="437321" cy="34689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A01667B-8E27-DCFC-8F9E-791AD5D83370}"/>
              </a:ext>
            </a:extLst>
          </p:cNvPr>
          <p:cNvCxnSpPr>
            <a:cxnSpLocks/>
          </p:cNvCxnSpPr>
          <p:nvPr/>
        </p:nvCxnSpPr>
        <p:spPr>
          <a:xfrm flipV="1">
            <a:off x="1157453" y="1243473"/>
            <a:ext cx="1785542" cy="7055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4A5E28-AAF7-D96E-0F14-3D1C4D367098}"/>
              </a:ext>
            </a:extLst>
          </p:cNvPr>
          <p:cNvCxnSpPr>
            <a:cxnSpLocks/>
          </p:cNvCxnSpPr>
          <p:nvPr/>
        </p:nvCxnSpPr>
        <p:spPr>
          <a:xfrm>
            <a:off x="1123122" y="2291999"/>
            <a:ext cx="1854204" cy="38348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CA43C8-2B88-72EA-2772-7D922C02C74E}"/>
              </a:ext>
            </a:extLst>
          </p:cNvPr>
          <p:cNvSpPr txBox="1"/>
          <p:nvPr/>
        </p:nvSpPr>
        <p:spPr>
          <a:xfrm>
            <a:off x="463953" y="5966005"/>
            <a:ext cx="5466601" cy="830997"/>
          </a:xfrm>
          <a:prstGeom prst="rect">
            <a:avLst/>
          </a:prstGeom>
          <a:noFill/>
        </p:spPr>
        <p:txBody>
          <a:bodyPr wrap="square">
            <a:spAutoFit/>
          </a:bodyPr>
          <a:lstStyle/>
          <a:p>
            <a:r>
              <a:rPr lang="en-US" sz="1600" dirty="0">
                <a:solidFill>
                  <a:schemeClr val="tx1">
                    <a:lumMod val="50000"/>
                    <a:lumOff val="50000"/>
                  </a:schemeClr>
                </a:solidFill>
              </a:rPr>
              <a:t>https://</a:t>
            </a:r>
            <a:r>
              <a:rPr lang="en-US" sz="1600" dirty="0" err="1">
                <a:solidFill>
                  <a:schemeClr val="tx1">
                    <a:lumMod val="50000"/>
                    <a:lumOff val="50000"/>
                  </a:schemeClr>
                </a:solidFill>
              </a:rPr>
              <a:t>www.bighit.eu</a:t>
            </a:r>
            <a:endParaRPr lang="en-US" sz="1600" dirty="0">
              <a:solidFill>
                <a:schemeClr val="tx1">
                  <a:lumMod val="50000"/>
                  <a:lumOff val="50000"/>
                </a:schemeClr>
              </a:solidFill>
            </a:endParaRPr>
          </a:p>
          <a:p>
            <a:r>
              <a:rPr lang="en-US" sz="1600" dirty="0">
                <a:solidFill>
                  <a:schemeClr val="tx1">
                    <a:lumMod val="50000"/>
                    <a:lumOff val="50000"/>
                  </a:schemeClr>
                </a:solidFill>
              </a:rPr>
              <a:t>https://</a:t>
            </a:r>
            <a:r>
              <a:rPr lang="en-US" sz="1600" dirty="0" err="1">
                <a:solidFill>
                  <a:schemeClr val="tx1">
                    <a:lumMod val="50000"/>
                    <a:lumOff val="50000"/>
                  </a:schemeClr>
                </a:solidFill>
              </a:rPr>
              <a:t>www.emec.org.uk</a:t>
            </a:r>
            <a:r>
              <a:rPr lang="en-US" sz="1600" dirty="0">
                <a:solidFill>
                  <a:schemeClr val="tx1">
                    <a:lumMod val="50000"/>
                    <a:lumOff val="50000"/>
                  </a:schemeClr>
                </a:solidFill>
              </a:rPr>
              <a:t>/facilities/hydrogen/</a:t>
            </a:r>
          </a:p>
          <a:p>
            <a:r>
              <a:rPr lang="en-US" sz="1600" dirty="0">
                <a:solidFill>
                  <a:schemeClr val="tx1">
                    <a:lumMod val="50000"/>
                    <a:lumOff val="50000"/>
                  </a:schemeClr>
                </a:solidFill>
              </a:rPr>
              <a:t>https://</a:t>
            </a:r>
            <a:r>
              <a:rPr lang="en-US" sz="1600" dirty="0" err="1">
                <a:solidFill>
                  <a:schemeClr val="tx1">
                    <a:lumMod val="50000"/>
                    <a:lumOff val="50000"/>
                  </a:schemeClr>
                </a:solidFill>
              </a:rPr>
              <a:t>www.youtube.com</a:t>
            </a:r>
            <a:r>
              <a:rPr lang="en-US" sz="1600" dirty="0">
                <a:solidFill>
                  <a:schemeClr val="tx1">
                    <a:lumMod val="50000"/>
                    <a:lumOff val="50000"/>
                  </a:schemeClr>
                </a:solidFill>
              </a:rPr>
              <a:t>/</a:t>
            </a:r>
            <a:r>
              <a:rPr lang="en-US" sz="1600" dirty="0" err="1">
                <a:solidFill>
                  <a:schemeClr val="tx1">
                    <a:lumMod val="50000"/>
                    <a:lumOff val="50000"/>
                  </a:schemeClr>
                </a:solidFill>
              </a:rPr>
              <a:t>watch?v</a:t>
            </a:r>
            <a:r>
              <a:rPr lang="en-US" sz="1600" dirty="0">
                <a:solidFill>
                  <a:schemeClr val="tx1">
                    <a:lumMod val="50000"/>
                    <a:lumOff val="50000"/>
                  </a:schemeClr>
                </a:solidFill>
              </a:rPr>
              <a:t>=Rybpaqhg5Qg</a:t>
            </a:r>
          </a:p>
        </p:txBody>
      </p:sp>
    </p:spTree>
    <p:extLst>
      <p:ext uri="{BB962C8B-B14F-4D97-AF65-F5344CB8AC3E}">
        <p14:creationId xmlns:p14="http://schemas.microsoft.com/office/powerpoint/2010/main" val="298335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Smart grids and devices</a:t>
            </a:r>
          </a:p>
        </p:txBody>
      </p:sp>
    </p:spTree>
    <p:extLst>
      <p:ext uri="{BB962C8B-B14F-4D97-AF65-F5344CB8AC3E}">
        <p14:creationId xmlns:p14="http://schemas.microsoft.com/office/powerpoint/2010/main" val="2100746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Smart grids and devices</a:t>
            </a:r>
          </a:p>
        </p:txBody>
      </p:sp>
      <p:pic>
        <p:nvPicPr>
          <p:cNvPr id="6" name="Picture 5">
            <a:extLst>
              <a:ext uri="{FF2B5EF4-FFF2-40B4-BE49-F238E27FC236}">
                <a16:creationId xmlns:a16="http://schemas.microsoft.com/office/drawing/2014/main" id="{701A0A2F-6453-E22A-1390-9602A0042419}"/>
              </a:ext>
            </a:extLst>
          </p:cNvPr>
          <p:cNvPicPr>
            <a:picLocks noChangeAspect="1"/>
          </p:cNvPicPr>
          <p:nvPr/>
        </p:nvPicPr>
        <p:blipFill>
          <a:blip r:embed="rId3"/>
          <a:stretch>
            <a:fillRect/>
          </a:stretch>
        </p:blipFill>
        <p:spPr>
          <a:xfrm>
            <a:off x="628800" y="1252728"/>
            <a:ext cx="5017164" cy="4856458"/>
          </a:xfrm>
          <a:prstGeom prst="rect">
            <a:avLst/>
          </a:prstGeom>
        </p:spPr>
      </p:pic>
      <p:sp>
        <p:nvSpPr>
          <p:cNvPr id="8" name="TextBox 7">
            <a:extLst>
              <a:ext uri="{FF2B5EF4-FFF2-40B4-BE49-F238E27FC236}">
                <a16:creationId xmlns:a16="http://schemas.microsoft.com/office/drawing/2014/main" id="{1C68E405-D57B-6BC2-61B0-F9EC5B674953}"/>
              </a:ext>
            </a:extLst>
          </p:cNvPr>
          <p:cNvSpPr txBox="1"/>
          <p:nvPr/>
        </p:nvSpPr>
        <p:spPr>
          <a:xfrm>
            <a:off x="532840" y="6109186"/>
            <a:ext cx="6135220" cy="276999"/>
          </a:xfrm>
          <a:prstGeom prst="rect">
            <a:avLst/>
          </a:prstGeom>
          <a:noFill/>
        </p:spPr>
        <p:txBody>
          <a:bodyPr wrap="square">
            <a:spAutoFit/>
          </a:bodyPr>
          <a:lstStyle/>
          <a:p>
            <a:r>
              <a:rPr lang="en-GB" sz="1200" b="0" i="1" u="none" strike="noStrike" dirty="0">
                <a:solidFill>
                  <a:srgbClr val="444444"/>
                </a:solidFill>
                <a:effectLst/>
                <a:latin typeface="+mj-lt"/>
              </a:rPr>
              <a:t>Graphic: </a:t>
            </a:r>
            <a:r>
              <a:rPr lang="en-GB" sz="1200" b="0" i="1" u="none" strike="noStrike" dirty="0" err="1">
                <a:solidFill>
                  <a:srgbClr val="444444"/>
                </a:solidFill>
                <a:effectLst/>
                <a:latin typeface="+mj-lt"/>
              </a:rPr>
              <a:t>Bartz</a:t>
            </a:r>
            <a:r>
              <a:rPr lang="en-GB" sz="1200" b="0" i="1" u="none" strike="noStrike" dirty="0">
                <a:solidFill>
                  <a:srgbClr val="444444"/>
                </a:solidFill>
                <a:effectLst/>
                <a:latin typeface="+mj-lt"/>
              </a:rPr>
              <a:t>/</a:t>
            </a:r>
            <a:r>
              <a:rPr lang="en-GB" sz="1200" b="0" i="1" u="none" strike="noStrike" dirty="0" err="1">
                <a:solidFill>
                  <a:srgbClr val="444444"/>
                </a:solidFill>
                <a:effectLst/>
                <a:latin typeface="+mj-lt"/>
              </a:rPr>
              <a:t>Stockmar</a:t>
            </a:r>
            <a:r>
              <a:rPr lang="en-GB" sz="1200" b="0" i="1" u="none" strike="noStrike" dirty="0">
                <a:solidFill>
                  <a:srgbClr val="444444"/>
                </a:solidFill>
                <a:effectLst/>
                <a:latin typeface="+mj-lt"/>
              </a:rPr>
              <a:t>, </a:t>
            </a:r>
            <a:r>
              <a:rPr lang="en-GB" sz="1200" b="0" i="1" u="none" strike="noStrike" dirty="0">
                <a:solidFill>
                  <a:srgbClr val="444444"/>
                </a:solidFill>
                <a:effectLst/>
                <a:latin typeface="+mj-lt"/>
                <a:hlinkClick r:id="rId4"/>
              </a:rPr>
              <a:t>CC BY 4.0</a:t>
            </a:r>
            <a:endParaRPr lang="en-US" sz="1200" dirty="0">
              <a:latin typeface="+mj-lt"/>
            </a:endParaRPr>
          </a:p>
        </p:txBody>
      </p:sp>
      <p:sp>
        <p:nvSpPr>
          <p:cNvPr id="11" name="TextBox 10">
            <a:extLst>
              <a:ext uri="{FF2B5EF4-FFF2-40B4-BE49-F238E27FC236}">
                <a16:creationId xmlns:a16="http://schemas.microsoft.com/office/drawing/2014/main" id="{D17F7389-D9E9-F654-1634-D6D4613FC03E}"/>
              </a:ext>
            </a:extLst>
          </p:cNvPr>
          <p:cNvSpPr txBox="1"/>
          <p:nvPr/>
        </p:nvSpPr>
        <p:spPr>
          <a:xfrm>
            <a:off x="532840" y="6381504"/>
            <a:ext cx="6135220" cy="276999"/>
          </a:xfrm>
          <a:prstGeom prst="rect">
            <a:avLst/>
          </a:prstGeom>
          <a:noFill/>
        </p:spPr>
        <p:txBody>
          <a:bodyPr wrap="square">
            <a:spAutoFit/>
          </a:bodyPr>
          <a:lstStyle/>
          <a:p>
            <a:r>
              <a:rPr lang="en-US" sz="1200" dirty="0">
                <a:solidFill>
                  <a:schemeClr val="bg1">
                    <a:lumMod val="75000"/>
                  </a:schemeClr>
                </a:solidFill>
              </a:rPr>
              <a:t>https://</a:t>
            </a:r>
            <a:r>
              <a:rPr lang="en-US" sz="1200" dirty="0" err="1">
                <a:solidFill>
                  <a:schemeClr val="bg1">
                    <a:lumMod val="75000"/>
                  </a:schemeClr>
                </a:solidFill>
              </a:rPr>
              <a:t>en.wikipedia.org</a:t>
            </a:r>
            <a:r>
              <a:rPr lang="en-US" sz="1200" dirty="0">
                <a:solidFill>
                  <a:schemeClr val="bg1">
                    <a:lumMod val="75000"/>
                  </a:schemeClr>
                </a:solidFill>
              </a:rPr>
              <a:t>/wiki/</a:t>
            </a:r>
            <a:r>
              <a:rPr lang="en-US" sz="1200" dirty="0" err="1">
                <a:solidFill>
                  <a:schemeClr val="bg1">
                    <a:lumMod val="75000"/>
                  </a:schemeClr>
                </a:solidFill>
              </a:rPr>
              <a:t>Smart_grid</a:t>
            </a:r>
            <a:r>
              <a:rPr lang="en-US" sz="1200" dirty="0">
                <a:solidFill>
                  <a:schemeClr val="bg1">
                    <a:lumMod val="75000"/>
                  </a:schemeClr>
                </a:solidFill>
              </a:rPr>
              <a:t>#/media/</a:t>
            </a:r>
            <a:r>
              <a:rPr lang="en-US" sz="1200" dirty="0" err="1">
                <a:solidFill>
                  <a:schemeClr val="bg1">
                    <a:lumMod val="75000"/>
                  </a:schemeClr>
                </a:solidFill>
              </a:rPr>
              <a:t>File:Staying_big_or_getting_smaller.jpg</a:t>
            </a:r>
            <a:endParaRPr lang="en-US" sz="1200" dirty="0">
              <a:solidFill>
                <a:schemeClr val="bg1">
                  <a:lumMod val="75000"/>
                </a:schemeClr>
              </a:solidFill>
            </a:endParaRPr>
          </a:p>
        </p:txBody>
      </p:sp>
      <p:pic>
        <p:nvPicPr>
          <p:cNvPr id="12" name="Picture 11">
            <a:extLst>
              <a:ext uri="{FF2B5EF4-FFF2-40B4-BE49-F238E27FC236}">
                <a16:creationId xmlns:a16="http://schemas.microsoft.com/office/drawing/2014/main" id="{6B3F7970-2920-76AA-D3D4-9E95A169E10C}"/>
              </a:ext>
            </a:extLst>
          </p:cNvPr>
          <p:cNvPicPr>
            <a:picLocks noChangeAspect="1"/>
          </p:cNvPicPr>
          <p:nvPr/>
        </p:nvPicPr>
        <p:blipFill>
          <a:blip r:embed="rId5"/>
          <a:stretch>
            <a:fillRect/>
          </a:stretch>
        </p:blipFill>
        <p:spPr>
          <a:xfrm>
            <a:off x="6020921" y="1939282"/>
            <a:ext cx="5068337" cy="2444727"/>
          </a:xfrm>
          <a:prstGeom prst="rect">
            <a:avLst/>
          </a:prstGeom>
        </p:spPr>
      </p:pic>
      <p:sp>
        <p:nvSpPr>
          <p:cNvPr id="14" name="TextBox 13">
            <a:extLst>
              <a:ext uri="{FF2B5EF4-FFF2-40B4-BE49-F238E27FC236}">
                <a16:creationId xmlns:a16="http://schemas.microsoft.com/office/drawing/2014/main" id="{4FEB8858-B428-40E2-A1B2-BA07CF0E775C}"/>
              </a:ext>
            </a:extLst>
          </p:cNvPr>
          <p:cNvSpPr txBox="1"/>
          <p:nvPr/>
        </p:nvSpPr>
        <p:spPr>
          <a:xfrm>
            <a:off x="6020921" y="4425494"/>
            <a:ext cx="4583017" cy="461665"/>
          </a:xfrm>
          <a:prstGeom prst="rect">
            <a:avLst/>
          </a:prstGeom>
          <a:noFill/>
        </p:spPr>
        <p:txBody>
          <a:bodyPr wrap="square">
            <a:spAutoFit/>
          </a:bodyPr>
          <a:lstStyle/>
          <a:p>
            <a:pPr algn="l"/>
            <a:r>
              <a:rPr lang="en-GB" sz="1200" b="0" i="0" u="none" strike="noStrike" dirty="0">
                <a:solidFill>
                  <a:srgbClr val="111111"/>
                </a:solidFill>
                <a:effectLst/>
                <a:latin typeface="+mj-lt"/>
              </a:rPr>
              <a:t>Example of demand side management / energy flexibility by Hicham </a:t>
            </a:r>
            <a:r>
              <a:rPr lang="en-GB" sz="1200" b="0" i="0" u="none" strike="noStrike" dirty="0" err="1">
                <a:solidFill>
                  <a:srgbClr val="111111"/>
                </a:solidFill>
                <a:effectLst/>
                <a:latin typeface="+mj-lt"/>
              </a:rPr>
              <a:t>Johra</a:t>
            </a:r>
            <a:r>
              <a:rPr lang="en-GB" sz="1200" b="0" i="0" u="none" strike="noStrike" dirty="0">
                <a:solidFill>
                  <a:srgbClr val="111111"/>
                </a:solidFill>
                <a:effectLst/>
                <a:latin typeface="+mj-lt"/>
              </a:rPr>
              <a:t> et al. 2019 J. Phys.: Conf. Ser. 1343 012064</a:t>
            </a:r>
          </a:p>
        </p:txBody>
      </p:sp>
      <p:sp>
        <p:nvSpPr>
          <p:cNvPr id="18" name="TextBox 17">
            <a:extLst>
              <a:ext uri="{FF2B5EF4-FFF2-40B4-BE49-F238E27FC236}">
                <a16:creationId xmlns:a16="http://schemas.microsoft.com/office/drawing/2014/main" id="{8A4ADBF5-FB02-0A13-D14D-32FF88F31946}"/>
              </a:ext>
            </a:extLst>
          </p:cNvPr>
          <p:cNvSpPr txBox="1"/>
          <p:nvPr/>
        </p:nvSpPr>
        <p:spPr>
          <a:xfrm>
            <a:off x="6020921" y="4812599"/>
            <a:ext cx="6135220" cy="276999"/>
          </a:xfrm>
          <a:prstGeom prst="rect">
            <a:avLst/>
          </a:prstGeom>
          <a:noFill/>
        </p:spPr>
        <p:txBody>
          <a:bodyPr wrap="square">
            <a:spAutoFit/>
          </a:bodyPr>
          <a:lstStyle/>
          <a:p>
            <a:r>
              <a:rPr lang="en-US" sz="1200" dirty="0">
                <a:solidFill>
                  <a:schemeClr val="bg1">
                    <a:lumMod val="75000"/>
                  </a:schemeClr>
                </a:solidFill>
              </a:rPr>
              <a:t>https://</a:t>
            </a:r>
            <a:r>
              <a:rPr lang="en-US" sz="1200" dirty="0" err="1">
                <a:solidFill>
                  <a:schemeClr val="bg1">
                    <a:lumMod val="75000"/>
                  </a:schemeClr>
                </a:solidFill>
              </a:rPr>
              <a:t>iopscience.iop.org</a:t>
            </a:r>
            <a:r>
              <a:rPr lang="en-US" sz="1200" dirty="0">
                <a:solidFill>
                  <a:schemeClr val="bg1">
                    <a:lumMod val="75000"/>
                  </a:schemeClr>
                </a:solidFill>
              </a:rPr>
              <a:t>/article/10.1088/1742-6596/1343/1/012064/pdf</a:t>
            </a:r>
            <a:endParaRPr lang="en-US" sz="1200" dirty="0"/>
          </a:p>
        </p:txBody>
      </p:sp>
    </p:spTree>
    <p:extLst>
      <p:ext uri="{BB962C8B-B14F-4D97-AF65-F5344CB8AC3E}">
        <p14:creationId xmlns:p14="http://schemas.microsoft.com/office/powerpoint/2010/main" val="2605780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Data</a:t>
            </a:r>
          </a:p>
        </p:txBody>
      </p:sp>
    </p:spTree>
    <p:extLst>
      <p:ext uri="{BB962C8B-B14F-4D97-AF65-F5344CB8AC3E}">
        <p14:creationId xmlns:p14="http://schemas.microsoft.com/office/powerpoint/2010/main" val="3695017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Data availability</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629399" y="1252728"/>
            <a:ext cx="10933801" cy="1869199"/>
          </a:xfrm>
        </p:spPr>
        <p:txBody>
          <a:bodyPr/>
          <a:lstStyle/>
          <a:p>
            <a:pPr marL="101600" indent="0">
              <a:buSzPct val="100000"/>
              <a:buNone/>
            </a:pPr>
            <a:endParaRPr lang="en-GB" dirty="0"/>
          </a:p>
          <a:p>
            <a:pPr marL="101600" indent="0">
              <a:buNone/>
            </a:pPr>
            <a:r>
              <a:rPr lang="en-GB" dirty="0"/>
              <a:t>In January 2012, the USA’s </a:t>
            </a:r>
            <a:r>
              <a:rPr lang="en-GB" i="1" dirty="0"/>
              <a:t>Green Button initiative</a:t>
            </a:r>
            <a:r>
              <a:rPr lang="en-GB" dirty="0"/>
              <a:t> was launched,</a:t>
            </a:r>
          </a:p>
          <a:p>
            <a:pPr marL="101600" indent="0">
              <a:buNone/>
            </a:pPr>
            <a:r>
              <a:rPr lang="en-GB" dirty="0"/>
              <a:t>allowing energy customers securely download their own detailed </a:t>
            </a:r>
          </a:p>
          <a:p>
            <a:pPr marL="101600" indent="0">
              <a:buNone/>
            </a:pPr>
            <a:r>
              <a:rPr lang="en-GB" dirty="0"/>
              <a:t>energy usage with a simple click on electric utilities' websites.</a:t>
            </a:r>
          </a:p>
          <a:p>
            <a:pPr marL="101600" indent="0">
              <a:buNone/>
            </a:pPr>
            <a:endParaRPr lang="en-GB" dirty="0"/>
          </a:p>
        </p:txBody>
      </p:sp>
      <p:pic>
        <p:nvPicPr>
          <p:cNvPr id="6" name="Picture 5">
            <a:extLst>
              <a:ext uri="{FF2B5EF4-FFF2-40B4-BE49-F238E27FC236}">
                <a16:creationId xmlns:a16="http://schemas.microsoft.com/office/drawing/2014/main" id="{402C8E6C-A959-7059-6A2A-2BDE85F24462}"/>
              </a:ext>
            </a:extLst>
          </p:cNvPr>
          <p:cNvPicPr>
            <a:picLocks noChangeAspect="1"/>
          </p:cNvPicPr>
          <p:nvPr/>
        </p:nvPicPr>
        <p:blipFill>
          <a:blip r:embed="rId3"/>
          <a:stretch>
            <a:fillRect/>
          </a:stretch>
        </p:blipFill>
        <p:spPr>
          <a:xfrm>
            <a:off x="8240111" y="1580118"/>
            <a:ext cx="3123324" cy="1541810"/>
          </a:xfrm>
          <a:prstGeom prst="rect">
            <a:avLst/>
          </a:prstGeom>
        </p:spPr>
      </p:pic>
      <p:grpSp>
        <p:nvGrpSpPr>
          <p:cNvPr id="13" name="Group 12">
            <a:extLst>
              <a:ext uri="{FF2B5EF4-FFF2-40B4-BE49-F238E27FC236}">
                <a16:creationId xmlns:a16="http://schemas.microsoft.com/office/drawing/2014/main" id="{3A932973-95FF-75A3-0F73-0675D8941405}"/>
              </a:ext>
            </a:extLst>
          </p:cNvPr>
          <p:cNvGrpSpPr/>
          <p:nvPr/>
        </p:nvGrpSpPr>
        <p:grpSpPr>
          <a:xfrm>
            <a:off x="508354" y="2964688"/>
            <a:ext cx="11532075" cy="3758840"/>
            <a:chOff x="508354" y="2964688"/>
            <a:chExt cx="11532075" cy="3758840"/>
          </a:xfrm>
        </p:grpSpPr>
        <p:pic>
          <p:nvPicPr>
            <p:cNvPr id="5" name="Picture 4">
              <a:extLst>
                <a:ext uri="{FF2B5EF4-FFF2-40B4-BE49-F238E27FC236}">
                  <a16:creationId xmlns:a16="http://schemas.microsoft.com/office/drawing/2014/main" id="{77DD7344-344E-DD83-076E-D745799D9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54" y="2964688"/>
              <a:ext cx="2656187" cy="3758840"/>
            </a:xfrm>
            <a:prstGeom prst="rect">
              <a:avLst/>
            </a:prstGeom>
          </p:spPr>
        </p:pic>
        <p:sp>
          <p:nvSpPr>
            <p:cNvPr id="8" name="TextBox 7">
              <a:extLst>
                <a:ext uri="{FF2B5EF4-FFF2-40B4-BE49-F238E27FC236}">
                  <a16:creationId xmlns:a16="http://schemas.microsoft.com/office/drawing/2014/main" id="{EE2D54B5-31F4-2D55-81A3-51B48CBEDC31}"/>
                </a:ext>
              </a:extLst>
            </p:cNvPr>
            <p:cNvSpPr txBox="1"/>
            <p:nvPr/>
          </p:nvSpPr>
          <p:spPr>
            <a:xfrm>
              <a:off x="3164541" y="3473816"/>
              <a:ext cx="8875888" cy="2585323"/>
            </a:xfrm>
            <a:prstGeom prst="rect">
              <a:avLst/>
            </a:prstGeom>
            <a:noFill/>
          </p:spPr>
          <p:txBody>
            <a:bodyPr wrap="square">
              <a:spAutoFit/>
            </a:bodyPr>
            <a:lstStyle/>
            <a:p>
              <a:pPr marL="101600" indent="0">
                <a:buNone/>
              </a:pPr>
              <a:r>
                <a:rPr lang="en-GB" dirty="0"/>
                <a:t>In June 2019, the UK’s </a:t>
              </a:r>
              <a:r>
                <a:rPr lang="en-GB" i="1" dirty="0"/>
                <a:t>Energy Data Taskforce published this report, which </a:t>
              </a:r>
              <a:r>
                <a:rPr lang="en-GB" b="0" i="0" u="none" strike="noStrike" dirty="0">
                  <a:solidFill>
                    <a:srgbClr val="2C2E31"/>
                  </a:solidFill>
                  <a:effectLst/>
                  <a:latin typeface="Roboto" panose="020F0502020204030204" pitchFamily="34" charset="0"/>
                </a:rPr>
                <a:t>presents </a:t>
              </a:r>
              <a:r>
                <a:rPr lang="en-GB" i="0" u="none" strike="noStrike" dirty="0">
                  <a:solidFill>
                    <a:srgbClr val="2C2E31"/>
                  </a:solidFill>
                  <a:effectLst/>
                  <a:latin typeface="Roboto" panose="020F0502020204030204" pitchFamily="34" charset="0"/>
                </a:rPr>
                <a:t>five key recommendations</a:t>
              </a:r>
              <a:r>
                <a:rPr lang="en-GB" b="0" i="0" u="none" strike="noStrike" dirty="0">
                  <a:solidFill>
                    <a:srgbClr val="2C2E31"/>
                  </a:solidFill>
                  <a:effectLst/>
                  <a:latin typeface="Roboto" panose="020F0502020204030204" pitchFamily="34" charset="0"/>
                </a:rPr>
                <a:t>:</a:t>
              </a:r>
            </a:p>
            <a:p>
              <a:pPr marL="101600" indent="0">
                <a:buNone/>
              </a:pPr>
              <a:endParaRPr lang="en-GB" b="0" i="0" u="none" strike="noStrike" dirty="0">
                <a:solidFill>
                  <a:srgbClr val="2C2E31"/>
                </a:solidFill>
                <a:effectLst/>
                <a:latin typeface="Roboto" panose="020F0502020204030204" pitchFamily="34" charset="0"/>
              </a:endParaRPr>
            </a:p>
            <a:p>
              <a:pPr algn="l"/>
              <a:r>
                <a:rPr lang="en-GB" b="1" i="0" u="none" strike="noStrike" dirty="0">
                  <a:solidFill>
                    <a:srgbClr val="2C2E31"/>
                  </a:solidFill>
                  <a:effectLst/>
                  <a:latin typeface="Roboto" panose="02000000000000000000" pitchFamily="2" charset="0"/>
                </a:rPr>
                <a:t> 1: Digitalisation of the Energy System</a:t>
              </a:r>
            </a:p>
            <a:p>
              <a:pPr algn="l"/>
              <a:r>
                <a:rPr lang="en-GB" b="1" i="0" u="none" strike="noStrike" dirty="0">
                  <a:solidFill>
                    <a:srgbClr val="2C2E31"/>
                  </a:solidFill>
                  <a:effectLst/>
                  <a:latin typeface="Roboto" panose="02000000000000000000" pitchFamily="2" charset="0"/>
                </a:rPr>
                <a:t> 2: Maximising the Value of Data</a:t>
              </a:r>
              <a:endParaRPr lang="en-GB" b="0" i="0" u="none" strike="noStrike" dirty="0">
                <a:solidFill>
                  <a:srgbClr val="2C2E31"/>
                </a:solidFill>
                <a:effectLst/>
                <a:latin typeface="Roboto" panose="02000000000000000000" pitchFamily="2" charset="0"/>
              </a:endParaRPr>
            </a:p>
            <a:p>
              <a:pPr algn="l"/>
              <a:r>
                <a:rPr lang="en-GB" b="1" i="0" u="none" strike="noStrike" dirty="0">
                  <a:solidFill>
                    <a:srgbClr val="2C2E31"/>
                  </a:solidFill>
                  <a:effectLst/>
                  <a:latin typeface="Roboto" panose="02000000000000000000" pitchFamily="2" charset="0"/>
                </a:rPr>
                <a:t> 3: Visibility of Data</a:t>
              </a:r>
            </a:p>
            <a:p>
              <a:pPr algn="l"/>
              <a:r>
                <a:rPr lang="en-GB" b="1" i="0" u="none" strike="noStrike" dirty="0">
                  <a:solidFill>
                    <a:srgbClr val="2C2E31"/>
                  </a:solidFill>
                  <a:effectLst/>
                  <a:latin typeface="Roboto" panose="02000000000000000000" pitchFamily="2" charset="0"/>
                </a:rPr>
                <a:t> 4: Coordination of Asset Registration</a:t>
              </a:r>
            </a:p>
            <a:p>
              <a:pPr algn="l"/>
              <a:r>
                <a:rPr lang="en-GB" b="1" i="0" u="none" strike="noStrike" dirty="0">
                  <a:solidFill>
                    <a:srgbClr val="2C2E31"/>
                  </a:solidFill>
                  <a:effectLst/>
                  <a:latin typeface="Roboto" panose="02000000000000000000" pitchFamily="2" charset="0"/>
                </a:rPr>
                <a:t> 5: Visibility of Infrastructure and Assets</a:t>
              </a:r>
              <a:endParaRPr lang="en-GB" b="0" i="0" u="none" strike="noStrike" dirty="0">
                <a:solidFill>
                  <a:srgbClr val="2C2E31"/>
                </a:solidFill>
                <a:effectLst/>
                <a:latin typeface="Roboto" panose="02000000000000000000" pitchFamily="2" charset="0"/>
              </a:endParaRPr>
            </a:p>
            <a:p>
              <a:pPr marL="101600" indent="0">
                <a:buNone/>
              </a:pPr>
              <a:endParaRPr lang="en-GB" i="1" dirty="0"/>
            </a:p>
          </p:txBody>
        </p:sp>
        <p:sp>
          <p:nvSpPr>
            <p:cNvPr id="10" name="TextBox 9">
              <a:extLst>
                <a:ext uri="{FF2B5EF4-FFF2-40B4-BE49-F238E27FC236}">
                  <a16:creationId xmlns:a16="http://schemas.microsoft.com/office/drawing/2014/main" id="{2E2C5CA9-5B99-0AF3-FB9C-082D7BBD1821}"/>
                </a:ext>
              </a:extLst>
            </p:cNvPr>
            <p:cNvSpPr txBox="1"/>
            <p:nvPr/>
          </p:nvSpPr>
          <p:spPr>
            <a:xfrm>
              <a:off x="3164541" y="6212227"/>
              <a:ext cx="6135510" cy="338554"/>
            </a:xfrm>
            <a:prstGeom prst="rect">
              <a:avLst/>
            </a:prstGeom>
            <a:noFill/>
          </p:spPr>
          <p:txBody>
            <a:bodyPr wrap="square">
              <a:spAutoFit/>
            </a:bodyPr>
            <a:lstStyle/>
            <a:p>
              <a:r>
                <a:rPr lang="en-US" sz="1600" dirty="0">
                  <a:solidFill>
                    <a:schemeClr val="tx1">
                      <a:lumMod val="50000"/>
                      <a:lumOff val="50000"/>
                    </a:schemeClr>
                  </a:solidFill>
                </a:rPr>
                <a:t>https://</a:t>
              </a:r>
              <a:r>
                <a:rPr lang="en-US" sz="1600" dirty="0" err="1">
                  <a:solidFill>
                    <a:schemeClr val="tx1">
                      <a:lumMod val="50000"/>
                      <a:lumOff val="50000"/>
                    </a:schemeClr>
                  </a:solidFill>
                </a:rPr>
                <a:t>www.gov.uk</a:t>
              </a:r>
              <a:r>
                <a:rPr lang="en-US" sz="1600" dirty="0">
                  <a:solidFill>
                    <a:schemeClr val="tx1">
                      <a:lumMod val="50000"/>
                      <a:lumOff val="50000"/>
                    </a:schemeClr>
                  </a:solidFill>
                </a:rPr>
                <a:t>/government/groups/energy-data-taskforce</a:t>
              </a:r>
            </a:p>
          </p:txBody>
        </p:sp>
      </p:grpSp>
      <p:sp>
        <p:nvSpPr>
          <p:cNvPr id="12" name="TextBox 11">
            <a:extLst>
              <a:ext uri="{FF2B5EF4-FFF2-40B4-BE49-F238E27FC236}">
                <a16:creationId xmlns:a16="http://schemas.microsoft.com/office/drawing/2014/main" id="{47CAE80E-39C7-C5EC-FBB5-9F8CBEC75DED}"/>
              </a:ext>
            </a:extLst>
          </p:cNvPr>
          <p:cNvSpPr txBox="1"/>
          <p:nvPr/>
        </p:nvSpPr>
        <p:spPr>
          <a:xfrm>
            <a:off x="7426678" y="2824937"/>
            <a:ext cx="6135510" cy="369332"/>
          </a:xfrm>
          <a:prstGeom prst="rect">
            <a:avLst/>
          </a:prstGeom>
          <a:noFill/>
        </p:spPr>
        <p:txBody>
          <a:bodyPr wrap="square">
            <a:spAutoFit/>
          </a:bodyPr>
          <a:lstStyle/>
          <a:p>
            <a:r>
              <a:rPr lang="en-US" sz="1800" dirty="0">
                <a:solidFill>
                  <a:schemeClr val="tx1">
                    <a:lumMod val="50000"/>
                    <a:lumOff val="50000"/>
                  </a:schemeClr>
                </a:solidFill>
              </a:rPr>
              <a:t>https://</a:t>
            </a:r>
            <a:r>
              <a:rPr lang="en-US" sz="1800" dirty="0" err="1">
                <a:solidFill>
                  <a:schemeClr val="tx1">
                    <a:lumMod val="50000"/>
                    <a:lumOff val="50000"/>
                  </a:schemeClr>
                </a:solidFill>
              </a:rPr>
              <a:t>www.energy.gov</a:t>
            </a:r>
            <a:r>
              <a:rPr lang="en-US" sz="1800" dirty="0">
                <a:solidFill>
                  <a:schemeClr val="tx1">
                    <a:lumMod val="50000"/>
                    <a:lumOff val="50000"/>
                  </a:schemeClr>
                </a:solidFill>
              </a:rPr>
              <a:t>/data/green-button</a:t>
            </a:r>
          </a:p>
        </p:txBody>
      </p:sp>
    </p:spTree>
    <p:extLst>
      <p:ext uri="{BB962C8B-B14F-4D97-AF65-F5344CB8AC3E}">
        <p14:creationId xmlns:p14="http://schemas.microsoft.com/office/powerpoint/2010/main" val="3670318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400" y="476496"/>
            <a:ext cx="8103896" cy="443198"/>
          </a:xfrm>
        </p:spPr>
        <p:txBody>
          <a:bodyPr/>
          <a:lstStyle/>
          <a:p>
            <a:r>
              <a:rPr lang="en-GB" dirty="0"/>
              <a:t>Data - humans working with technology</a:t>
            </a:r>
          </a:p>
        </p:txBody>
      </p:sp>
      <p:pic>
        <p:nvPicPr>
          <p:cNvPr id="5" name="Picture 4" descr="A person touching a fingerprint&#10;&#10;Description automatically generated with low confidence">
            <a:extLst>
              <a:ext uri="{FF2B5EF4-FFF2-40B4-BE49-F238E27FC236}">
                <a16:creationId xmlns:a16="http://schemas.microsoft.com/office/drawing/2014/main" id="{12D19090-0C64-AAFF-6E06-8F868FCB6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00" y="1074078"/>
            <a:ext cx="7772400" cy="5684771"/>
          </a:xfrm>
          <a:prstGeom prst="rect">
            <a:avLst/>
          </a:prstGeom>
        </p:spPr>
      </p:pic>
      <p:sp>
        <p:nvSpPr>
          <p:cNvPr id="4" name="TextBox 3">
            <a:extLst>
              <a:ext uri="{FF2B5EF4-FFF2-40B4-BE49-F238E27FC236}">
                <a16:creationId xmlns:a16="http://schemas.microsoft.com/office/drawing/2014/main" id="{97B1E4DA-6DA7-866E-E589-B41B4E296107}"/>
              </a:ext>
            </a:extLst>
          </p:cNvPr>
          <p:cNvSpPr txBox="1"/>
          <p:nvPr/>
        </p:nvSpPr>
        <p:spPr>
          <a:xfrm>
            <a:off x="8562806" y="5759260"/>
            <a:ext cx="2277792" cy="830997"/>
          </a:xfrm>
          <a:prstGeom prst="rect">
            <a:avLst/>
          </a:prstGeom>
          <a:noFill/>
        </p:spPr>
        <p:txBody>
          <a:bodyPr wrap="square">
            <a:spAutoFit/>
          </a:bodyPr>
          <a:lstStyle/>
          <a:p>
            <a:r>
              <a:rPr lang="en-US" sz="1600" dirty="0">
                <a:solidFill>
                  <a:schemeClr val="tx1">
                    <a:lumMod val="50000"/>
                    <a:lumOff val="50000"/>
                  </a:schemeClr>
                </a:solidFill>
              </a:rPr>
              <a:t>https://</a:t>
            </a:r>
            <a:r>
              <a:rPr lang="en-US" sz="1600" dirty="0" err="1">
                <a:solidFill>
                  <a:schemeClr val="tx1">
                    <a:lumMod val="50000"/>
                    <a:lumOff val="50000"/>
                  </a:schemeClr>
                </a:solidFill>
              </a:rPr>
              <a:t>www.uts.edu.au</a:t>
            </a:r>
            <a:r>
              <a:rPr lang="en-US" sz="1600" dirty="0">
                <a:solidFill>
                  <a:schemeClr val="tx1">
                    <a:lumMod val="50000"/>
                    <a:lumOff val="50000"/>
                  </a:schemeClr>
                </a:solidFill>
              </a:rPr>
              <a:t>/human-technology-institute</a:t>
            </a:r>
          </a:p>
        </p:txBody>
      </p:sp>
    </p:spTree>
    <p:extLst>
      <p:ext uri="{BB962C8B-B14F-4D97-AF65-F5344CB8AC3E}">
        <p14:creationId xmlns:p14="http://schemas.microsoft.com/office/powerpoint/2010/main" val="335595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400" y="476496"/>
            <a:ext cx="8103896" cy="443198"/>
          </a:xfrm>
        </p:spPr>
        <p:txBody>
          <a:bodyPr/>
          <a:lstStyle/>
          <a:p>
            <a:r>
              <a:rPr lang="en-GB" dirty="0"/>
              <a:t>Internet access</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629399" y="1252728"/>
            <a:ext cx="10933801" cy="1869199"/>
          </a:xfrm>
        </p:spPr>
        <p:txBody>
          <a:bodyPr/>
          <a:lstStyle/>
          <a:p>
            <a:pPr marL="101600" indent="0">
              <a:buSzPct val="100000"/>
              <a:buNone/>
            </a:pPr>
            <a:endParaRPr lang="en-GB" dirty="0"/>
          </a:p>
          <a:p>
            <a:pPr marL="101600" indent="0">
              <a:buNone/>
            </a:pPr>
            <a:endParaRPr lang="en-GB" dirty="0"/>
          </a:p>
        </p:txBody>
      </p:sp>
      <p:pic>
        <p:nvPicPr>
          <p:cNvPr id="7" name="internet_access_map.mp4">
            <a:hlinkClick r:id="" action="ppaction://media"/>
            <a:extLst>
              <a:ext uri="{FF2B5EF4-FFF2-40B4-BE49-F238E27FC236}">
                <a16:creationId xmlns:a16="http://schemas.microsoft.com/office/drawing/2014/main" id="{DF1B5B8E-1296-FE97-675F-31C5C0956F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059" y="1173018"/>
            <a:ext cx="11899881" cy="5684982"/>
          </a:xfrm>
          <a:prstGeom prst="rect">
            <a:avLst/>
          </a:prstGeom>
        </p:spPr>
      </p:pic>
    </p:spTree>
    <p:extLst>
      <p:ext uri="{BB962C8B-B14F-4D97-AF65-F5344CB8AC3E}">
        <p14:creationId xmlns:p14="http://schemas.microsoft.com/office/powerpoint/2010/main" val="4155609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Enabling people</a:t>
            </a:r>
          </a:p>
        </p:txBody>
      </p:sp>
      <p:sp>
        <p:nvSpPr>
          <p:cNvPr id="2" name="Google Shape;1805;ge618aa29e2_0_16">
            <a:extLst>
              <a:ext uri="{FF2B5EF4-FFF2-40B4-BE49-F238E27FC236}">
                <a16:creationId xmlns:a16="http://schemas.microsoft.com/office/drawing/2014/main" id="{15CF1767-9D21-F672-E140-666C1D6BF8EB}"/>
              </a:ext>
            </a:extLst>
          </p:cNvPr>
          <p:cNvSpPr txBox="1"/>
          <p:nvPr/>
        </p:nvSpPr>
        <p:spPr>
          <a:xfrm>
            <a:off x="625200" y="4439995"/>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Trebuchet MS"/>
                <a:ea typeface="Trebuchet MS"/>
                <a:cs typeface="Trebuchet MS"/>
                <a:sym typeface="Trebuchet MS"/>
              </a:rPr>
              <a:t>t</a:t>
            </a: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o adopt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20548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DE12-5FEF-C249-C411-587FF832B176}"/>
              </a:ext>
            </a:extLst>
          </p:cNvPr>
          <p:cNvSpPr>
            <a:spLocks noGrp="1"/>
          </p:cNvSpPr>
          <p:nvPr>
            <p:ph type="title"/>
          </p:nvPr>
        </p:nvSpPr>
        <p:spPr/>
        <p:txBody>
          <a:bodyPr/>
          <a:lstStyle/>
          <a:p>
            <a:r>
              <a:rPr lang="en-US" dirty="0"/>
              <a:t>Enabling people – financing</a:t>
            </a:r>
          </a:p>
        </p:txBody>
      </p:sp>
      <p:sp>
        <p:nvSpPr>
          <p:cNvPr id="3" name="Text Placeholder 2">
            <a:extLst>
              <a:ext uri="{FF2B5EF4-FFF2-40B4-BE49-F238E27FC236}">
                <a16:creationId xmlns:a16="http://schemas.microsoft.com/office/drawing/2014/main" id="{F65A7A5C-A2BA-CAFE-47A8-839229F5B125}"/>
              </a:ext>
            </a:extLst>
          </p:cNvPr>
          <p:cNvSpPr>
            <a:spLocks noGrp="1"/>
          </p:cNvSpPr>
          <p:nvPr>
            <p:ph type="body" idx="1"/>
          </p:nvPr>
        </p:nvSpPr>
        <p:spPr>
          <a:xfrm>
            <a:off x="558516" y="1337788"/>
            <a:ext cx="10933801" cy="4922031"/>
          </a:xfrm>
        </p:spPr>
        <p:txBody>
          <a:bodyPr/>
          <a:lstStyle/>
          <a:p>
            <a:pPr marL="101600" indent="0">
              <a:buNone/>
            </a:pPr>
            <a:r>
              <a:rPr lang="en-US" dirty="0"/>
              <a:t>Though many energy-efficient and zero-emission technologies may actually save money in the long term, the </a:t>
            </a:r>
            <a:r>
              <a:rPr lang="en-US" b="1" dirty="0"/>
              <a:t>upfront purchase cost </a:t>
            </a:r>
            <a:r>
              <a:rPr lang="en-US" dirty="0"/>
              <a:t>can be an impossibly high barrier for many people. We saw this trade of already in the above example of electric vehicles. </a:t>
            </a:r>
          </a:p>
          <a:p>
            <a:pPr marL="101600" indent="0">
              <a:buNone/>
            </a:pPr>
            <a:endParaRPr lang="en-US" dirty="0"/>
          </a:p>
          <a:p>
            <a:pPr marL="101600" indent="0">
              <a:buNone/>
            </a:pPr>
            <a:r>
              <a:rPr lang="en-US" dirty="0"/>
              <a:t>Heating and cooling technologies are another familiar example. Even in wealthier, developed countries, the initial cost of switching from gas heating to a more energy-efficient heat pump is still financially prohibitive for the majority of households.</a:t>
            </a:r>
          </a:p>
          <a:p>
            <a:pPr marL="101600" indent="0">
              <a:buNone/>
            </a:pPr>
            <a:r>
              <a:rPr lang="en-US" dirty="0"/>
              <a:t> </a:t>
            </a:r>
          </a:p>
          <a:p>
            <a:pPr marL="101600" indent="0">
              <a:buNone/>
            </a:pPr>
            <a:r>
              <a:rPr lang="en-US" dirty="0" err="1"/>
              <a:t>Futhermore</a:t>
            </a:r>
            <a:r>
              <a:rPr lang="en-US" dirty="0"/>
              <a:t>, adopting energy saving technologies can require other </a:t>
            </a:r>
            <a:r>
              <a:rPr lang="en-US" b="1" dirty="0"/>
              <a:t>building modifications</a:t>
            </a:r>
            <a:r>
              <a:rPr lang="en-US" dirty="0"/>
              <a:t>, sometimes substantial ones, putting them out of reach of yet more households and businesses.</a:t>
            </a:r>
          </a:p>
          <a:p>
            <a:pPr marL="101600" indent="0">
              <a:buNone/>
            </a:pPr>
            <a:endParaRPr lang="en-US" dirty="0"/>
          </a:p>
          <a:p>
            <a:pPr marL="101600" indent="0">
              <a:buNone/>
            </a:pPr>
            <a:r>
              <a:rPr lang="en-US" dirty="0"/>
              <a:t>And lastly, there may be buildings where such modifications would not even be permitted under current </a:t>
            </a:r>
            <a:r>
              <a:rPr lang="en-US" b="1" dirty="0"/>
              <a:t>regulations</a:t>
            </a:r>
            <a:r>
              <a:rPr lang="en-US" dirty="0"/>
              <a:t>,</a:t>
            </a:r>
            <a:r>
              <a:rPr lang="en-US" b="1" i="1" dirty="0"/>
              <a:t> </a:t>
            </a:r>
            <a:r>
              <a:rPr lang="en-US" dirty="0"/>
              <a:t>for example for older buildings or those in historic areas.</a:t>
            </a:r>
          </a:p>
          <a:p>
            <a:pPr marL="101600" indent="0">
              <a:buNone/>
            </a:pPr>
            <a:endParaRPr lang="en-US" dirty="0"/>
          </a:p>
          <a:p>
            <a:pPr marL="101600" indent="0">
              <a:buNone/>
            </a:pPr>
            <a:endParaRPr lang="en-US" dirty="0"/>
          </a:p>
        </p:txBody>
      </p:sp>
    </p:spTree>
    <p:extLst>
      <p:ext uri="{BB962C8B-B14F-4D97-AF65-F5344CB8AC3E}">
        <p14:creationId xmlns:p14="http://schemas.microsoft.com/office/powerpoint/2010/main" val="424845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“Enabling technologies”</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p:txBody>
          <a:bodyPr/>
          <a:lstStyle/>
          <a:p>
            <a:pPr>
              <a:buSzPct val="100000"/>
            </a:pPr>
            <a:endParaRPr lang="en-GB" dirty="0"/>
          </a:p>
          <a:p>
            <a:pPr marL="101600" indent="0">
              <a:buNone/>
            </a:pPr>
            <a:r>
              <a:rPr lang="en-GB" dirty="0"/>
              <a:t>This title has at least two possible meanings in the context of this course:</a:t>
            </a:r>
          </a:p>
          <a:p>
            <a:pPr marL="101600" indent="0">
              <a:buNone/>
            </a:pPr>
            <a:endParaRPr lang="en-GB" dirty="0"/>
          </a:p>
          <a:p>
            <a:pPr marL="101600" indent="0">
              <a:buNone/>
            </a:pPr>
            <a:r>
              <a:rPr lang="en-GB" dirty="0"/>
              <a:t>1. </a:t>
            </a:r>
            <a:r>
              <a:rPr lang="en-GB" i="1" dirty="0"/>
              <a:t>Enabling</a:t>
            </a:r>
            <a:r>
              <a:rPr lang="en-GB" dirty="0"/>
              <a:t> as an adjective</a:t>
            </a:r>
          </a:p>
          <a:p>
            <a:pPr marL="101600" indent="0">
              <a:buNone/>
            </a:pPr>
            <a:r>
              <a:rPr lang="en-GB" dirty="0"/>
              <a:t>    e.g. How can </a:t>
            </a:r>
            <a:r>
              <a:rPr lang="en-GB" b="1" dirty="0"/>
              <a:t>technologies enable society </a:t>
            </a:r>
            <a:r>
              <a:rPr lang="en-GB" dirty="0"/>
              <a:t>to reach net-zero emissions targets</a:t>
            </a:r>
          </a:p>
          <a:p>
            <a:pPr marL="101600" indent="0">
              <a:buNone/>
            </a:pPr>
            <a:r>
              <a:rPr lang="en-GB" dirty="0"/>
              <a:t>	</a:t>
            </a:r>
          </a:p>
          <a:p>
            <a:pPr marL="101600" indent="0">
              <a:buNone/>
            </a:pPr>
            <a:r>
              <a:rPr lang="en-GB" dirty="0"/>
              <a:t>2. </a:t>
            </a:r>
            <a:r>
              <a:rPr lang="en-GB" i="1" dirty="0"/>
              <a:t>Enabling</a:t>
            </a:r>
            <a:r>
              <a:rPr lang="en-GB" dirty="0"/>
              <a:t> as a verb</a:t>
            </a:r>
          </a:p>
          <a:p>
            <a:pPr marL="101600" indent="0">
              <a:buNone/>
            </a:pPr>
            <a:r>
              <a:rPr lang="en-GB" dirty="0"/>
              <a:t>    e.g. How can </a:t>
            </a:r>
            <a:r>
              <a:rPr lang="en-GB" b="1" dirty="0"/>
              <a:t>society enable people </a:t>
            </a:r>
            <a:r>
              <a:rPr lang="en-GB" dirty="0"/>
              <a:t>to adopt these technologies</a:t>
            </a:r>
          </a:p>
          <a:p>
            <a:pPr marL="101600" indent="0">
              <a:buNone/>
            </a:pPr>
            <a:endParaRPr lang="en-GB" dirty="0"/>
          </a:p>
          <a:p>
            <a:pPr marL="101600" indent="0">
              <a:buNone/>
            </a:pPr>
            <a:r>
              <a:rPr lang="en-GB" dirty="0"/>
              <a:t>This chapter will try to address both of these.</a:t>
            </a:r>
          </a:p>
        </p:txBody>
      </p:sp>
    </p:spTree>
    <p:extLst>
      <p:ext uri="{BB962C8B-B14F-4D97-AF65-F5344CB8AC3E}">
        <p14:creationId xmlns:p14="http://schemas.microsoft.com/office/powerpoint/2010/main" val="1041841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DE12-5FEF-C249-C411-587FF832B176}"/>
              </a:ext>
            </a:extLst>
          </p:cNvPr>
          <p:cNvSpPr>
            <a:spLocks noGrp="1"/>
          </p:cNvSpPr>
          <p:nvPr>
            <p:ph type="title"/>
          </p:nvPr>
        </p:nvSpPr>
        <p:spPr/>
        <p:txBody>
          <a:bodyPr/>
          <a:lstStyle/>
          <a:p>
            <a:r>
              <a:rPr lang="en-US" dirty="0"/>
              <a:t>Enabling people – financing</a:t>
            </a:r>
          </a:p>
        </p:txBody>
      </p:sp>
      <p:sp>
        <p:nvSpPr>
          <p:cNvPr id="3" name="Text Placeholder 2">
            <a:extLst>
              <a:ext uri="{FF2B5EF4-FFF2-40B4-BE49-F238E27FC236}">
                <a16:creationId xmlns:a16="http://schemas.microsoft.com/office/drawing/2014/main" id="{F65A7A5C-A2BA-CAFE-47A8-839229F5B125}"/>
              </a:ext>
            </a:extLst>
          </p:cNvPr>
          <p:cNvSpPr>
            <a:spLocks noGrp="1"/>
          </p:cNvSpPr>
          <p:nvPr>
            <p:ph type="body" idx="1"/>
          </p:nvPr>
        </p:nvSpPr>
        <p:spPr>
          <a:xfrm>
            <a:off x="558516" y="1337788"/>
            <a:ext cx="10933801" cy="4922031"/>
          </a:xfrm>
        </p:spPr>
        <p:txBody>
          <a:bodyPr/>
          <a:lstStyle/>
          <a:p>
            <a:pPr marL="101600" indent="0">
              <a:buNone/>
            </a:pPr>
            <a:endParaRPr lang="en-US" dirty="0"/>
          </a:p>
          <a:p>
            <a:pPr marL="101600" indent="0">
              <a:buNone/>
            </a:pPr>
            <a:endParaRPr lang="en-US" dirty="0"/>
          </a:p>
        </p:txBody>
      </p:sp>
      <p:pic>
        <p:nvPicPr>
          <p:cNvPr id="5" name="Graphic 4">
            <a:extLst>
              <a:ext uri="{FF2B5EF4-FFF2-40B4-BE49-F238E27FC236}">
                <a16:creationId xmlns:a16="http://schemas.microsoft.com/office/drawing/2014/main" id="{849DF92B-280B-E2E3-406A-DEA4C80F6B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01" y="2059076"/>
            <a:ext cx="4159045" cy="1207843"/>
          </a:xfrm>
          <a:prstGeom prst="rect">
            <a:avLst/>
          </a:prstGeom>
        </p:spPr>
      </p:pic>
      <p:pic>
        <p:nvPicPr>
          <p:cNvPr id="7" name="Picture 6" descr="A picture containing text, screenshot, font, logo&#10;&#10;Description automatically generated">
            <a:extLst>
              <a:ext uri="{FF2B5EF4-FFF2-40B4-BE49-F238E27FC236}">
                <a16:creationId xmlns:a16="http://schemas.microsoft.com/office/drawing/2014/main" id="{B1BFFA1A-1B6D-6583-C423-CE64DA802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00" y="3166545"/>
            <a:ext cx="4978446" cy="2264501"/>
          </a:xfrm>
          <a:prstGeom prst="rect">
            <a:avLst/>
          </a:prstGeom>
        </p:spPr>
      </p:pic>
      <p:pic>
        <p:nvPicPr>
          <p:cNvPr id="9" name="Graphic 8">
            <a:extLst>
              <a:ext uri="{FF2B5EF4-FFF2-40B4-BE49-F238E27FC236}">
                <a16:creationId xmlns:a16="http://schemas.microsoft.com/office/drawing/2014/main" id="{8039620E-CCB3-14C3-41E7-F7FE7C9B7D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44941" y="2060500"/>
            <a:ext cx="3000580" cy="1206419"/>
          </a:xfrm>
          <a:prstGeom prst="rect">
            <a:avLst/>
          </a:prstGeom>
        </p:spPr>
      </p:pic>
      <p:sp>
        <p:nvSpPr>
          <p:cNvPr id="10" name="TextBox 9">
            <a:extLst>
              <a:ext uri="{FF2B5EF4-FFF2-40B4-BE49-F238E27FC236}">
                <a16:creationId xmlns:a16="http://schemas.microsoft.com/office/drawing/2014/main" id="{7682849B-49EB-AD20-F569-9A0F7582C98D}"/>
              </a:ext>
            </a:extLst>
          </p:cNvPr>
          <p:cNvSpPr txBox="1"/>
          <p:nvPr/>
        </p:nvSpPr>
        <p:spPr>
          <a:xfrm>
            <a:off x="6113795" y="3266919"/>
            <a:ext cx="5239001" cy="1754326"/>
          </a:xfrm>
          <a:prstGeom prst="rect">
            <a:avLst/>
          </a:prstGeom>
          <a:noFill/>
        </p:spPr>
        <p:txBody>
          <a:bodyPr wrap="square" rtlCol="0">
            <a:spAutoFit/>
          </a:bodyPr>
          <a:lstStyle/>
          <a:p>
            <a:r>
              <a:rPr lang="en-GB" b="0" i="0" u="none" strike="noStrike" dirty="0">
                <a:solidFill>
                  <a:srgbClr val="361163"/>
                </a:solidFill>
                <a:effectLst/>
                <a:latin typeface="DIN Medium"/>
              </a:rPr>
              <a:t>2 billion people have access to electricity but still cook with biomass. Load shedding, weak grids, affordability of electricity, accessibility of liquid petroleum gas (LPG), tradition, perceptions, and a lack of suitable cooking appliances all act as barriers to scaling up the use of electricity or gas for cooking – clean cooking.</a:t>
            </a:r>
            <a:endParaRPr lang="en-US" dirty="0"/>
          </a:p>
        </p:txBody>
      </p:sp>
      <p:pic>
        <p:nvPicPr>
          <p:cNvPr id="12" name="Picture 11" descr="A picture containing text, font, screenshot, line&#10;&#10;Description automatically generated">
            <a:extLst>
              <a:ext uri="{FF2B5EF4-FFF2-40B4-BE49-F238E27FC236}">
                <a16:creationId xmlns:a16="http://schemas.microsoft.com/office/drawing/2014/main" id="{170FD1FE-CD2A-7E3D-53CF-A435331EB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4156" y="5075621"/>
            <a:ext cx="4220087" cy="889182"/>
          </a:xfrm>
          <a:prstGeom prst="rect">
            <a:avLst/>
          </a:prstGeom>
        </p:spPr>
      </p:pic>
      <p:sp>
        <p:nvSpPr>
          <p:cNvPr id="8" name="TextBox 7">
            <a:extLst>
              <a:ext uri="{FF2B5EF4-FFF2-40B4-BE49-F238E27FC236}">
                <a16:creationId xmlns:a16="http://schemas.microsoft.com/office/drawing/2014/main" id="{4E46354A-345A-7C26-4BD2-62D3EB36B90C}"/>
              </a:ext>
            </a:extLst>
          </p:cNvPr>
          <p:cNvSpPr txBox="1"/>
          <p:nvPr/>
        </p:nvSpPr>
        <p:spPr>
          <a:xfrm>
            <a:off x="629400" y="6259819"/>
            <a:ext cx="2468130" cy="338554"/>
          </a:xfrm>
          <a:prstGeom prst="rect">
            <a:avLst/>
          </a:prstGeom>
          <a:noFill/>
        </p:spPr>
        <p:txBody>
          <a:bodyPr wrap="square">
            <a:spAutoFit/>
          </a:bodyPr>
          <a:lstStyle/>
          <a:p>
            <a:r>
              <a:rPr lang="en-US" sz="1600" dirty="0">
                <a:solidFill>
                  <a:schemeClr val="tx1">
                    <a:lumMod val="50000"/>
                    <a:lumOff val="50000"/>
                  </a:schemeClr>
                </a:solidFill>
              </a:rPr>
              <a:t>https://m-</a:t>
            </a:r>
            <a:r>
              <a:rPr lang="en-US" sz="1600" dirty="0" err="1">
                <a:solidFill>
                  <a:schemeClr val="tx1">
                    <a:lumMod val="50000"/>
                    <a:lumOff val="50000"/>
                  </a:schemeClr>
                </a:solidFill>
              </a:rPr>
              <a:t>kopa.com</a:t>
            </a:r>
            <a:endParaRPr lang="en-US" sz="1600" dirty="0">
              <a:solidFill>
                <a:schemeClr val="tx1">
                  <a:lumMod val="50000"/>
                  <a:lumOff val="50000"/>
                </a:schemeClr>
              </a:solidFill>
            </a:endParaRPr>
          </a:p>
        </p:txBody>
      </p:sp>
      <p:sp>
        <p:nvSpPr>
          <p:cNvPr id="11" name="TextBox 10">
            <a:extLst>
              <a:ext uri="{FF2B5EF4-FFF2-40B4-BE49-F238E27FC236}">
                <a16:creationId xmlns:a16="http://schemas.microsoft.com/office/drawing/2014/main" id="{28EE4486-5669-65A1-DC9D-0A7810F5DE09}"/>
              </a:ext>
            </a:extLst>
          </p:cNvPr>
          <p:cNvSpPr txBox="1"/>
          <p:nvPr/>
        </p:nvSpPr>
        <p:spPr>
          <a:xfrm>
            <a:off x="6113794" y="6335538"/>
            <a:ext cx="3258805" cy="338554"/>
          </a:xfrm>
          <a:prstGeom prst="rect">
            <a:avLst/>
          </a:prstGeom>
          <a:noFill/>
        </p:spPr>
        <p:txBody>
          <a:bodyPr wrap="square">
            <a:spAutoFit/>
          </a:bodyPr>
          <a:lstStyle/>
          <a:p>
            <a:r>
              <a:rPr lang="en-US" sz="1600" dirty="0">
                <a:solidFill>
                  <a:schemeClr val="tx1">
                    <a:lumMod val="50000"/>
                    <a:lumOff val="50000"/>
                  </a:schemeClr>
                </a:solidFill>
              </a:rPr>
              <a:t>https://https://</a:t>
            </a:r>
            <a:r>
              <a:rPr lang="en-US" sz="1600" dirty="0" err="1">
                <a:solidFill>
                  <a:schemeClr val="tx1">
                    <a:lumMod val="50000"/>
                    <a:lumOff val="50000"/>
                  </a:schemeClr>
                </a:solidFill>
              </a:rPr>
              <a:t>mecs.org.uk</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3139318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Safety and public perception</a:t>
            </a:r>
          </a:p>
        </p:txBody>
      </p:sp>
    </p:spTree>
    <p:extLst>
      <p:ext uri="{BB962C8B-B14F-4D97-AF65-F5344CB8AC3E}">
        <p14:creationId xmlns:p14="http://schemas.microsoft.com/office/powerpoint/2010/main" val="3121896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Safety and public perception</a:t>
            </a:r>
          </a:p>
        </p:txBody>
      </p:sp>
      <p:pic>
        <p:nvPicPr>
          <p:cNvPr id="5" name="Picture 4">
            <a:extLst>
              <a:ext uri="{FF2B5EF4-FFF2-40B4-BE49-F238E27FC236}">
                <a16:creationId xmlns:a16="http://schemas.microsoft.com/office/drawing/2014/main" id="{3BDAC6F2-19B0-A904-48C0-FC87E9816DDA}"/>
              </a:ext>
            </a:extLst>
          </p:cNvPr>
          <p:cNvPicPr>
            <a:picLocks noChangeAspect="1"/>
          </p:cNvPicPr>
          <p:nvPr/>
        </p:nvPicPr>
        <p:blipFill>
          <a:blip r:embed="rId3"/>
          <a:stretch>
            <a:fillRect/>
          </a:stretch>
        </p:blipFill>
        <p:spPr>
          <a:xfrm>
            <a:off x="629400" y="1184420"/>
            <a:ext cx="6397147" cy="3649797"/>
          </a:xfrm>
          <a:prstGeom prst="rect">
            <a:avLst/>
          </a:prstGeom>
        </p:spPr>
      </p:pic>
      <p:sp>
        <p:nvSpPr>
          <p:cNvPr id="8" name="TextBox 7">
            <a:extLst>
              <a:ext uri="{FF2B5EF4-FFF2-40B4-BE49-F238E27FC236}">
                <a16:creationId xmlns:a16="http://schemas.microsoft.com/office/drawing/2014/main" id="{6692312E-FBFD-4592-9825-4F90225A6740}"/>
              </a:ext>
            </a:extLst>
          </p:cNvPr>
          <p:cNvSpPr txBox="1"/>
          <p:nvPr/>
        </p:nvSpPr>
        <p:spPr>
          <a:xfrm>
            <a:off x="527419" y="4880913"/>
            <a:ext cx="5421035" cy="246221"/>
          </a:xfrm>
          <a:prstGeom prst="rect">
            <a:avLst/>
          </a:prstGeom>
          <a:noFill/>
        </p:spPr>
        <p:txBody>
          <a:bodyPr wrap="square">
            <a:spAutoFit/>
          </a:bodyPr>
          <a:lstStyle/>
          <a:p>
            <a:r>
              <a:rPr lang="en-US" sz="1000" dirty="0">
                <a:solidFill>
                  <a:schemeClr val="tx1">
                    <a:lumMod val="50000"/>
                    <a:lumOff val="50000"/>
                  </a:schemeClr>
                </a:solidFill>
              </a:rPr>
              <a:t>https://</a:t>
            </a:r>
            <a:r>
              <a:rPr lang="en-US" sz="1000" dirty="0" err="1">
                <a:solidFill>
                  <a:schemeClr val="tx1">
                    <a:lumMod val="50000"/>
                    <a:lumOff val="50000"/>
                  </a:schemeClr>
                </a:solidFill>
              </a:rPr>
              <a:t>www.authentikusa.com</a:t>
            </a:r>
            <a:r>
              <a:rPr lang="en-US" sz="1000" dirty="0">
                <a:solidFill>
                  <a:schemeClr val="tx1">
                    <a:lumMod val="50000"/>
                    <a:lumOff val="50000"/>
                  </a:schemeClr>
                </a:solidFill>
              </a:rPr>
              <a:t>/uploads/images/</a:t>
            </a:r>
            <a:r>
              <a:rPr lang="en-US" sz="1000" dirty="0" err="1">
                <a:solidFill>
                  <a:schemeClr val="tx1">
                    <a:lumMod val="50000"/>
                    <a:lumOff val="50000"/>
                  </a:schemeClr>
                </a:solidFill>
              </a:rPr>
              <a:t>orig</a:t>
            </a:r>
            <a:r>
              <a:rPr lang="en-US" sz="1000" dirty="0">
                <a:solidFill>
                  <a:schemeClr val="tx1">
                    <a:lumMod val="50000"/>
                    <a:lumOff val="50000"/>
                  </a:schemeClr>
                </a:solidFill>
              </a:rPr>
              <a:t>/blog/</a:t>
            </a:r>
            <a:r>
              <a:rPr lang="en-US" sz="1000" dirty="0" err="1">
                <a:solidFill>
                  <a:schemeClr val="tx1">
                    <a:lumMod val="50000"/>
                    <a:lumOff val="50000"/>
                  </a:schemeClr>
                </a:solidFill>
              </a:rPr>
              <a:t>visiter</a:t>
            </a:r>
            <a:r>
              <a:rPr lang="en-US" sz="1000" dirty="0">
                <a:solidFill>
                  <a:schemeClr val="tx1">
                    <a:lumMod val="50000"/>
                    <a:lumOff val="50000"/>
                  </a:schemeClr>
                </a:solidFill>
              </a:rPr>
              <a:t>-death-valley-national-</a:t>
            </a:r>
            <a:r>
              <a:rPr lang="en-US" sz="1000" dirty="0" err="1">
                <a:solidFill>
                  <a:schemeClr val="tx1">
                    <a:lumMod val="50000"/>
                    <a:lumOff val="50000"/>
                  </a:schemeClr>
                </a:solidFill>
              </a:rPr>
              <a:t>park.jpg</a:t>
            </a:r>
            <a:endParaRPr lang="en-US" sz="1000" dirty="0">
              <a:solidFill>
                <a:schemeClr val="tx1">
                  <a:lumMod val="50000"/>
                  <a:lumOff val="50000"/>
                </a:schemeClr>
              </a:solidFill>
            </a:endParaRPr>
          </a:p>
        </p:txBody>
      </p:sp>
      <p:pic>
        <p:nvPicPr>
          <p:cNvPr id="4" name="Picture 3">
            <a:extLst>
              <a:ext uri="{FF2B5EF4-FFF2-40B4-BE49-F238E27FC236}">
                <a16:creationId xmlns:a16="http://schemas.microsoft.com/office/drawing/2014/main" id="{D76DC5ED-B800-1F28-F31A-C34D97A3BBC2}"/>
              </a:ext>
            </a:extLst>
          </p:cNvPr>
          <p:cNvPicPr>
            <a:picLocks noChangeAspect="1"/>
          </p:cNvPicPr>
          <p:nvPr/>
        </p:nvPicPr>
        <p:blipFill>
          <a:blip r:embed="rId4"/>
          <a:stretch>
            <a:fillRect/>
          </a:stretch>
        </p:blipFill>
        <p:spPr>
          <a:xfrm>
            <a:off x="7123743" y="2485487"/>
            <a:ext cx="4866395" cy="3649796"/>
          </a:xfrm>
          <a:prstGeom prst="rect">
            <a:avLst/>
          </a:prstGeom>
        </p:spPr>
      </p:pic>
      <p:sp>
        <p:nvSpPr>
          <p:cNvPr id="6" name="TextBox 5">
            <a:extLst>
              <a:ext uri="{FF2B5EF4-FFF2-40B4-BE49-F238E27FC236}">
                <a16:creationId xmlns:a16="http://schemas.microsoft.com/office/drawing/2014/main" id="{B9A2561C-3646-B15C-F3EA-16B05948BB0E}"/>
              </a:ext>
            </a:extLst>
          </p:cNvPr>
          <p:cNvSpPr txBox="1"/>
          <p:nvPr/>
        </p:nvSpPr>
        <p:spPr>
          <a:xfrm>
            <a:off x="6302931" y="6135283"/>
            <a:ext cx="5821677" cy="246221"/>
          </a:xfrm>
          <a:prstGeom prst="rect">
            <a:avLst/>
          </a:prstGeom>
          <a:noFill/>
        </p:spPr>
        <p:txBody>
          <a:bodyPr wrap="square">
            <a:spAutoFit/>
          </a:bodyPr>
          <a:lstStyle/>
          <a:p>
            <a:r>
              <a:rPr lang="en-US" sz="1000" dirty="0">
                <a:solidFill>
                  <a:schemeClr val="tx1">
                    <a:lumMod val="50000"/>
                    <a:lumOff val="50000"/>
                  </a:schemeClr>
                </a:solidFill>
              </a:rPr>
              <a:t>https://</a:t>
            </a:r>
            <a:r>
              <a:rPr lang="en-US" sz="1000" dirty="0" err="1">
                <a:solidFill>
                  <a:schemeClr val="tx1">
                    <a:lumMod val="50000"/>
                    <a:lumOff val="50000"/>
                  </a:schemeClr>
                </a:solidFill>
              </a:rPr>
              <a:t>en.wikipedia.org</a:t>
            </a:r>
            <a:r>
              <a:rPr lang="en-US" sz="1000" dirty="0">
                <a:solidFill>
                  <a:schemeClr val="tx1">
                    <a:lumMod val="50000"/>
                    <a:lumOff val="50000"/>
                  </a:schemeClr>
                </a:solidFill>
              </a:rPr>
              <a:t>/wiki/</a:t>
            </a:r>
            <a:r>
              <a:rPr lang="en-US" sz="1000" dirty="0" err="1">
                <a:solidFill>
                  <a:schemeClr val="tx1">
                    <a:lumMod val="50000"/>
                    <a:lumOff val="50000"/>
                  </a:schemeClr>
                </a:solidFill>
              </a:rPr>
              <a:t>Dalton_Highway</a:t>
            </a:r>
            <a:r>
              <a:rPr lang="en-US" sz="1000" dirty="0">
                <a:solidFill>
                  <a:schemeClr val="tx1">
                    <a:lumMod val="50000"/>
                    <a:lumOff val="50000"/>
                  </a:schemeClr>
                </a:solidFill>
              </a:rPr>
              <a:t>#/media/</a:t>
            </a:r>
            <a:r>
              <a:rPr lang="en-US" sz="1000" dirty="0" err="1">
                <a:solidFill>
                  <a:schemeClr val="tx1">
                    <a:lumMod val="50000"/>
                    <a:lumOff val="50000"/>
                  </a:schemeClr>
                </a:solidFill>
              </a:rPr>
              <a:t>File:Dalton_truck_and_Sukakpak_Mountain.jpg</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3754866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Safety and public perception</a:t>
            </a:r>
          </a:p>
        </p:txBody>
      </p:sp>
      <p:sp>
        <p:nvSpPr>
          <p:cNvPr id="10" name="TextBox 9">
            <a:extLst>
              <a:ext uri="{FF2B5EF4-FFF2-40B4-BE49-F238E27FC236}">
                <a16:creationId xmlns:a16="http://schemas.microsoft.com/office/drawing/2014/main" id="{4461D751-6708-3ECC-1589-BC74BCFC8681}"/>
              </a:ext>
            </a:extLst>
          </p:cNvPr>
          <p:cNvSpPr txBox="1"/>
          <p:nvPr/>
        </p:nvSpPr>
        <p:spPr>
          <a:xfrm>
            <a:off x="542483" y="6193715"/>
            <a:ext cx="8103895" cy="246221"/>
          </a:xfrm>
          <a:prstGeom prst="rect">
            <a:avLst/>
          </a:prstGeom>
          <a:noFill/>
        </p:spPr>
        <p:txBody>
          <a:bodyPr wrap="square">
            <a:spAutoFit/>
          </a:bodyPr>
          <a:lstStyle/>
          <a:p>
            <a:r>
              <a:rPr lang="en-US" sz="1000" dirty="0">
                <a:solidFill>
                  <a:schemeClr val="tx1">
                    <a:lumMod val="50000"/>
                    <a:lumOff val="50000"/>
                  </a:schemeClr>
                </a:solidFill>
              </a:rPr>
              <a:t>https://</a:t>
            </a:r>
            <a:r>
              <a:rPr lang="en-US" sz="1000" dirty="0" err="1">
                <a:solidFill>
                  <a:schemeClr val="tx1">
                    <a:lumMod val="50000"/>
                    <a:lumOff val="50000"/>
                  </a:schemeClr>
                </a:solidFill>
              </a:rPr>
              <a:t>www.gov.uk</a:t>
            </a:r>
            <a:r>
              <a:rPr lang="en-US" sz="1000" dirty="0">
                <a:solidFill>
                  <a:schemeClr val="tx1">
                    <a:lumMod val="50000"/>
                    <a:lumOff val="50000"/>
                  </a:schemeClr>
                </a:solidFill>
              </a:rPr>
              <a:t>/government/statistics/reported-road-casualties-great-britain-annual-report-2021</a:t>
            </a:r>
          </a:p>
        </p:txBody>
      </p:sp>
      <p:grpSp>
        <p:nvGrpSpPr>
          <p:cNvPr id="17" name="Group 16">
            <a:extLst>
              <a:ext uri="{FF2B5EF4-FFF2-40B4-BE49-F238E27FC236}">
                <a16:creationId xmlns:a16="http://schemas.microsoft.com/office/drawing/2014/main" id="{399F271E-A7A2-638B-64FA-659524E211C8}"/>
              </a:ext>
            </a:extLst>
          </p:cNvPr>
          <p:cNvGrpSpPr/>
          <p:nvPr/>
        </p:nvGrpSpPr>
        <p:grpSpPr>
          <a:xfrm>
            <a:off x="628570" y="1248099"/>
            <a:ext cx="4779477" cy="4775777"/>
            <a:chOff x="628570" y="1248099"/>
            <a:chExt cx="4779477" cy="4775777"/>
          </a:xfrm>
        </p:grpSpPr>
        <p:pic>
          <p:nvPicPr>
            <p:cNvPr id="7" name="Picture 6" descr="A blue background with white text&#10;&#10;Description automatically generated">
              <a:extLst>
                <a:ext uri="{FF2B5EF4-FFF2-40B4-BE49-F238E27FC236}">
                  <a16:creationId xmlns:a16="http://schemas.microsoft.com/office/drawing/2014/main" id="{D7D88AA6-11EB-9BD6-138D-A22282B45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70" y="1248099"/>
              <a:ext cx="4779477" cy="1071519"/>
            </a:xfrm>
            <a:prstGeom prst="rect">
              <a:avLst/>
            </a:prstGeom>
          </p:spPr>
        </p:pic>
        <p:pic>
          <p:nvPicPr>
            <p:cNvPr id="12" name="Picture 11" descr="A graph of a road accident&#10;&#10;Description automatically generated">
              <a:extLst>
                <a:ext uri="{FF2B5EF4-FFF2-40B4-BE49-F238E27FC236}">
                  <a16:creationId xmlns:a16="http://schemas.microsoft.com/office/drawing/2014/main" id="{79EB7660-E596-29AA-D33C-B713E16F5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70" y="2319618"/>
              <a:ext cx="4779477" cy="3704258"/>
            </a:xfrm>
            <a:prstGeom prst="rect">
              <a:avLst/>
            </a:prstGeom>
          </p:spPr>
        </p:pic>
      </p:grpSp>
      <p:sp>
        <p:nvSpPr>
          <p:cNvPr id="21" name="TextBox 20">
            <a:extLst>
              <a:ext uri="{FF2B5EF4-FFF2-40B4-BE49-F238E27FC236}">
                <a16:creationId xmlns:a16="http://schemas.microsoft.com/office/drawing/2014/main" id="{E84772B8-5D36-BC21-1552-731B498CE539}"/>
              </a:ext>
            </a:extLst>
          </p:cNvPr>
          <p:cNvSpPr txBox="1"/>
          <p:nvPr/>
        </p:nvSpPr>
        <p:spPr>
          <a:xfrm>
            <a:off x="5555962" y="3002163"/>
            <a:ext cx="3177331" cy="369332"/>
          </a:xfrm>
          <a:prstGeom prst="rect">
            <a:avLst/>
          </a:prstGeom>
          <a:noFill/>
        </p:spPr>
        <p:txBody>
          <a:bodyPr wrap="square">
            <a:spAutoFit/>
          </a:bodyPr>
          <a:lstStyle/>
          <a:p>
            <a:pPr marL="101600" indent="0">
              <a:buSzPct val="100000"/>
              <a:buNone/>
            </a:pPr>
            <a:r>
              <a:rPr lang="en-GB" dirty="0"/>
              <a:t>…but it is </a:t>
            </a:r>
            <a:r>
              <a:rPr lang="en-GB" b="1" dirty="0"/>
              <a:t>not normalised</a:t>
            </a:r>
            <a:r>
              <a:rPr lang="en-GB" dirty="0"/>
              <a:t>!</a:t>
            </a:r>
          </a:p>
        </p:txBody>
      </p:sp>
      <p:grpSp>
        <p:nvGrpSpPr>
          <p:cNvPr id="40" name="Group 39">
            <a:extLst>
              <a:ext uri="{FF2B5EF4-FFF2-40B4-BE49-F238E27FC236}">
                <a16:creationId xmlns:a16="http://schemas.microsoft.com/office/drawing/2014/main" id="{E22661FB-1BDA-17EF-E0B2-CAE002E24E9D}"/>
              </a:ext>
            </a:extLst>
          </p:cNvPr>
          <p:cNvGrpSpPr/>
          <p:nvPr/>
        </p:nvGrpSpPr>
        <p:grpSpPr>
          <a:xfrm>
            <a:off x="4900955" y="1810366"/>
            <a:ext cx="3915617" cy="1022000"/>
            <a:chOff x="4900955" y="1810366"/>
            <a:chExt cx="3915617" cy="1022000"/>
          </a:xfrm>
        </p:grpSpPr>
        <p:sp>
          <p:nvSpPr>
            <p:cNvPr id="20" name="TextBox 19">
              <a:extLst>
                <a:ext uri="{FF2B5EF4-FFF2-40B4-BE49-F238E27FC236}">
                  <a16:creationId xmlns:a16="http://schemas.microsoft.com/office/drawing/2014/main" id="{766ECEDC-C5E9-C32A-0055-5D8353732B8C}"/>
                </a:ext>
              </a:extLst>
            </p:cNvPr>
            <p:cNvSpPr txBox="1"/>
            <p:nvPr/>
          </p:nvSpPr>
          <p:spPr>
            <a:xfrm>
              <a:off x="5639241" y="1810366"/>
              <a:ext cx="3177331" cy="923330"/>
            </a:xfrm>
            <a:prstGeom prst="rect">
              <a:avLst/>
            </a:prstGeom>
            <a:noFill/>
          </p:spPr>
          <p:txBody>
            <a:bodyPr wrap="square">
              <a:spAutoFit/>
            </a:bodyPr>
            <a:lstStyle/>
            <a:p>
              <a:pPr marL="101600" indent="0">
                <a:buSzPct val="100000"/>
                <a:buNone/>
              </a:pPr>
              <a:r>
                <a:rPr lang="en-GB" dirty="0"/>
                <a:t>This graphic seems to show that travelling by car is the most risky….</a:t>
              </a:r>
            </a:p>
          </p:txBody>
        </p:sp>
        <p:cxnSp>
          <p:nvCxnSpPr>
            <p:cNvPr id="31" name="Straight Arrow Connector 30">
              <a:extLst>
                <a:ext uri="{FF2B5EF4-FFF2-40B4-BE49-F238E27FC236}">
                  <a16:creationId xmlns:a16="http://schemas.microsoft.com/office/drawing/2014/main" id="{FE6E5AF6-4F61-35B8-281E-31F333D3428D}"/>
                </a:ext>
              </a:extLst>
            </p:cNvPr>
            <p:cNvCxnSpPr>
              <a:cxnSpLocks/>
            </p:cNvCxnSpPr>
            <p:nvPr/>
          </p:nvCxnSpPr>
          <p:spPr>
            <a:xfrm flipH="1">
              <a:off x="4900955" y="2089361"/>
              <a:ext cx="901452" cy="743005"/>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grpSp>
      <p:pic>
        <p:nvPicPr>
          <p:cNvPr id="14" name="Picture 13" descr="A screenshot of a phone&#10;&#10;Description automatically generated">
            <a:extLst>
              <a:ext uri="{FF2B5EF4-FFF2-40B4-BE49-F238E27FC236}">
                <a16:creationId xmlns:a16="http://schemas.microsoft.com/office/drawing/2014/main" id="{93EF5C40-1DE6-2F98-D83B-9C590073D4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7766" y="1882846"/>
            <a:ext cx="2515039" cy="3704258"/>
          </a:xfrm>
          <a:prstGeom prst="rect">
            <a:avLst/>
          </a:prstGeom>
        </p:spPr>
      </p:pic>
      <p:pic>
        <p:nvPicPr>
          <p:cNvPr id="16" name="Picture 15">
            <a:extLst>
              <a:ext uri="{FF2B5EF4-FFF2-40B4-BE49-F238E27FC236}">
                <a16:creationId xmlns:a16="http://schemas.microsoft.com/office/drawing/2014/main" id="{793A3FC6-B33A-8333-9B6A-967DB3DA3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3955" y="5587104"/>
            <a:ext cx="4778850" cy="525933"/>
          </a:xfrm>
          <a:prstGeom prst="rect">
            <a:avLst/>
          </a:prstGeom>
        </p:spPr>
      </p:pic>
      <p:grpSp>
        <p:nvGrpSpPr>
          <p:cNvPr id="43" name="Group 42">
            <a:extLst>
              <a:ext uri="{FF2B5EF4-FFF2-40B4-BE49-F238E27FC236}">
                <a16:creationId xmlns:a16="http://schemas.microsoft.com/office/drawing/2014/main" id="{448ECA5D-A22B-F031-318B-EF3DAA87BF52}"/>
              </a:ext>
            </a:extLst>
          </p:cNvPr>
          <p:cNvGrpSpPr/>
          <p:nvPr/>
        </p:nvGrpSpPr>
        <p:grpSpPr>
          <a:xfrm>
            <a:off x="5660208" y="3371495"/>
            <a:ext cx="5554639" cy="2450576"/>
            <a:chOff x="5660208" y="3371495"/>
            <a:chExt cx="5554639" cy="2450576"/>
          </a:xfrm>
        </p:grpSpPr>
        <p:sp>
          <p:nvSpPr>
            <p:cNvPr id="22" name="TextBox 21">
              <a:extLst>
                <a:ext uri="{FF2B5EF4-FFF2-40B4-BE49-F238E27FC236}">
                  <a16:creationId xmlns:a16="http://schemas.microsoft.com/office/drawing/2014/main" id="{BDDE4356-82BD-4C51-C7BA-20167225A797}"/>
                </a:ext>
              </a:extLst>
            </p:cNvPr>
            <p:cNvSpPr txBox="1"/>
            <p:nvPr/>
          </p:nvSpPr>
          <p:spPr>
            <a:xfrm>
              <a:off x="5660208" y="3841309"/>
              <a:ext cx="3177331" cy="1477328"/>
            </a:xfrm>
            <a:prstGeom prst="rect">
              <a:avLst/>
            </a:prstGeom>
            <a:noFill/>
          </p:spPr>
          <p:txBody>
            <a:bodyPr wrap="square">
              <a:spAutoFit/>
            </a:bodyPr>
            <a:lstStyle/>
            <a:p>
              <a:pPr marL="101600" indent="0">
                <a:buSzPct val="100000"/>
                <a:buNone/>
              </a:pPr>
              <a:r>
                <a:rPr lang="en-GB" dirty="0"/>
                <a:t>This table is normalised by vehicle miles, indicating that safety of low-energy transport needs to be improved.</a:t>
              </a:r>
            </a:p>
          </p:txBody>
        </p:sp>
        <p:cxnSp>
          <p:nvCxnSpPr>
            <p:cNvPr id="33" name="Straight Arrow Connector 32">
              <a:extLst>
                <a:ext uri="{FF2B5EF4-FFF2-40B4-BE49-F238E27FC236}">
                  <a16:creationId xmlns:a16="http://schemas.microsoft.com/office/drawing/2014/main" id="{2A0ACF38-FFCC-CBB6-0202-7B373B64734E}"/>
                </a:ext>
              </a:extLst>
            </p:cNvPr>
            <p:cNvCxnSpPr>
              <a:cxnSpLocks/>
            </p:cNvCxnSpPr>
            <p:nvPr/>
          </p:nvCxnSpPr>
          <p:spPr>
            <a:xfrm flipV="1">
              <a:off x="8296835" y="3371495"/>
              <a:ext cx="679077" cy="401607"/>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37" name="Rounded Rectangle 36">
              <a:extLst>
                <a:ext uri="{FF2B5EF4-FFF2-40B4-BE49-F238E27FC236}">
                  <a16:creationId xmlns:a16="http://schemas.microsoft.com/office/drawing/2014/main" id="{F532C5FD-0B20-17D9-D014-9C65739D2903}"/>
                </a:ext>
              </a:extLst>
            </p:cNvPr>
            <p:cNvSpPr/>
            <p:nvPr/>
          </p:nvSpPr>
          <p:spPr>
            <a:xfrm>
              <a:off x="8122024" y="5620724"/>
              <a:ext cx="3092823" cy="201347"/>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7E30C43B-5A30-9803-7CB3-B7E9CFA1B176}"/>
              </a:ext>
            </a:extLst>
          </p:cNvPr>
          <p:cNvSpPr txBox="1"/>
          <p:nvPr/>
        </p:nvSpPr>
        <p:spPr>
          <a:xfrm>
            <a:off x="6605984" y="6081859"/>
            <a:ext cx="4871081" cy="584775"/>
          </a:xfrm>
          <a:prstGeom prst="rect">
            <a:avLst/>
          </a:prstGeom>
          <a:noFill/>
        </p:spPr>
        <p:txBody>
          <a:bodyPr wrap="square">
            <a:spAutoFit/>
          </a:bodyPr>
          <a:lstStyle/>
          <a:p>
            <a:pPr marL="101600" indent="0">
              <a:buSzPct val="100000"/>
              <a:buNone/>
            </a:pPr>
            <a:r>
              <a:rPr lang="en-GB" sz="800" dirty="0"/>
              <a:t>N.B. Normalisation by “urban passenger miles” would be a more relevant comparison, or limiting data to short journeys, but this data could not be found. Bus/coach travel safety should also not be interpreted from the above order (presumably, casualty rates per </a:t>
            </a:r>
            <a:r>
              <a:rPr lang="en-GB" sz="800" i="1" dirty="0"/>
              <a:t>passenger </a:t>
            </a:r>
            <a:r>
              <a:rPr lang="en-GB" sz="800" dirty="0"/>
              <a:t>mile would be much lower for this category).</a:t>
            </a:r>
          </a:p>
        </p:txBody>
      </p:sp>
    </p:spTree>
    <p:extLst>
      <p:ext uri="{BB962C8B-B14F-4D97-AF65-F5344CB8AC3E}">
        <p14:creationId xmlns:p14="http://schemas.microsoft.com/office/powerpoint/2010/main" val="992951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Enabling people </a:t>
            </a:r>
            <a:br>
              <a:rPr lang="en-GB" dirty="0"/>
            </a:br>
            <a:r>
              <a:rPr lang="en-GB" sz="2000" dirty="0"/>
              <a:t>who build and use technologies</a:t>
            </a:r>
          </a:p>
        </p:txBody>
      </p:sp>
    </p:spTree>
    <p:extLst>
      <p:ext uri="{BB962C8B-B14F-4D97-AF65-F5344CB8AC3E}">
        <p14:creationId xmlns:p14="http://schemas.microsoft.com/office/powerpoint/2010/main" val="2269695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Enabling people - education</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629400" y="5009521"/>
            <a:ext cx="4063981" cy="884023"/>
          </a:xfrm>
        </p:spPr>
        <p:txBody>
          <a:bodyPr/>
          <a:lstStyle/>
          <a:p>
            <a:pPr marL="101600" indent="0">
              <a:buSzPct val="100000"/>
              <a:buNone/>
            </a:pPr>
            <a:r>
              <a:rPr lang="en-GB" dirty="0">
                <a:solidFill>
                  <a:srgbClr val="202122"/>
                </a:solidFill>
                <a:latin typeface="Arial" panose="020B0604020202020204" pitchFamily="34" charset="0"/>
              </a:rPr>
              <a:t>Rice University</a:t>
            </a:r>
            <a:r>
              <a:rPr lang="en-GB" b="0" i="0" u="none" strike="noStrike" dirty="0">
                <a:solidFill>
                  <a:srgbClr val="202122"/>
                </a:solidFill>
                <a:effectLst/>
                <a:latin typeface="Arial" panose="020B0604020202020204" pitchFamily="34" charset="0"/>
              </a:rPr>
              <a:t>, 1962:</a:t>
            </a:r>
          </a:p>
          <a:p>
            <a:pPr marL="101600" indent="0">
              <a:buSzPct val="100000"/>
              <a:buNone/>
            </a:pPr>
            <a:r>
              <a:rPr lang="en-GB" dirty="0">
                <a:solidFill>
                  <a:srgbClr val="202122"/>
                </a:solidFill>
                <a:latin typeface="Arial" panose="020B0604020202020204" pitchFamily="34" charset="0"/>
              </a:rPr>
              <a:t>“We choose to go to the moon”</a:t>
            </a:r>
            <a:r>
              <a:rPr lang="en-GB" kern="0" baseline="30000" dirty="0">
                <a:solidFill>
                  <a:schemeClr val="bg1">
                    <a:lumMod val="50000"/>
                  </a:schemeClr>
                </a:solidFill>
                <a:latin typeface="Arial" panose="020B0604020202020204" pitchFamily="34" charset="0"/>
              </a:rPr>
              <a:t> 1</a:t>
            </a:r>
            <a:endParaRPr lang="en-GB" dirty="0"/>
          </a:p>
        </p:txBody>
      </p:sp>
      <p:pic>
        <p:nvPicPr>
          <p:cNvPr id="4" name="Picture 3">
            <a:extLst>
              <a:ext uri="{FF2B5EF4-FFF2-40B4-BE49-F238E27FC236}">
                <a16:creationId xmlns:a16="http://schemas.microsoft.com/office/drawing/2014/main" id="{16633853-1724-0417-2A12-B9C08D9A7A5B}"/>
              </a:ext>
            </a:extLst>
          </p:cNvPr>
          <p:cNvPicPr>
            <a:picLocks noChangeAspect="1"/>
          </p:cNvPicPr>
          <p:nvPr/>
        </p:nvPicPr>
        <p:blipFill>
          <a:blip r:embed="rId3"/>
          <a:stretch>
            <a:fillRect/>
          </a:stretch>
        </p:blipFill>
        <p:spPr>
          <a:xfrm>
            <a:off x="723901" y="2507988"/>
            <a:ext cx="1656612" cy="2409617"/>
          </a:xfrm>
          <a:prstGeom prst="rect">
            <a:avLst/>
          </a:prstGeom>
        </p:spPr>
      </p:pic>
      <p:sp>
        <p:nvSpPr>
          <p:cNvPr id="6" name="TextBox 5">
            <a:extLst>
              <a:ext uri="{FF2B5EF4-FFF2-40B4-BE49-F238E27FC236}">
                <a16:creationId xmlns:a16="http://schemas.microsoft.com/office/drawing/2014/main" id="{72CC4C53-B007-1BD4-A232-43D7FC8B6B60}"/>
              </a:ext>
            </a:extLst>
          </p:cNvPr>
          <p:cNvSpPr txBox="1"/>
          <p:nvPr/>
        </p:nvSpPr>
        <p:spPr>
          <a:xfrm>
            <a:off x="0" y="6108527"/>
            <a:ext cx="11806280" cy="461665"/>
          </a:xfrm>
          <a:prstGeom prst="rect">
            <a:avLst/>
          </a:prstGeom>
          <a:noFill/>
        </p:spPr>
        <p:txBody>
          <a:bodyPr wrap="square">
            <a:spAutoFit/>
          </a:bodyPr>
          <a:lstStyle/>
          <a:p>
            <a:pPr marL="228600" indent="-228600">
              <a:buAutoNum type="arabicPeriod"/>
            </a:pPr>
            <a:r>
              <a:rPr lang="en-US" sz="1200" dirty="0">
                <a:solidFill>
                  <a:schemeClr val="tx1">
                    <a:lumMod val="50000"/>
                    <a:lumOff val="50000"/>
                  </a:schemeClr>
                </a:solidFill>
              </a:rPr>
              <a:t>https://</a:t>
            </a:r>
            <a:r>
              <a:rPr lang="en-US" sz="1200" dirty="0" err="1">
                <a:solidFill>
                  <a:schemeClr val="tx1">
                    <a:lumMod val="50000"/>
                    <a:lumOff val="50000"/>
                  </a:schemeClr>
                </a:solidFill>
              </a:rPr>
              <a:t>upload.wikimedia.org</a:t>
            </a:r>
            <a:r>
              <a:rPr lang="en-US" sz="1200" dirty="0">
                <a:solidFill>
                  <a:schemeClr val="tx1">
                    <a:lumMod val="50000"/>
                    <a:lumOff val="50000"/>
                  </a:schemeClr>
                </a:solidFill>
              </a:rPr>
              <a:t>/</a:t>
            </a:r>
            <a:r>
              <a:rPr lang="en-US" sz="1200" dirty="0" err="1">
                <a:solidFill>
                  <a:schemeClr val="tx1">
                    <a:lumMod val="50000"/>
                    <a:lumOff val="50000"/>
                  </a:schemeClr>
                </a:solidFill>
              </a:rPr>
              <a:t>wikipedia</a:t>
            </a:r>
            <a:r>
              <a:rPr lang="en-US" sz="1200" dirty="0">
                <a:solidFill>
                  <a:schemeClr val="tx1">
                    <a:lumMod val="50000"/>
                    <a:lumOff val="50000"/>
                  </a:schemeClr>
                </a:solidFill>
              </a:rPr>
              <a:t>/commons/thumb/5/56/John_F._</a:t>
            </a:r>
            <a:r>
              <a:rPr lang="en-US" sz="1200" dirty="0" err="1">
                <a:solidFill>
                  <a:schemeClr val="tx1">
                    <a:lumMod val="50000"/>
                    <a:lumOff val="50000"/>
                  </a:schemeClr>
                </a:solidFill>
              </a:rPr>
              <a:t>Kennedy_speaks_at_Rice_University.jpg</a:t>
            </a:r>
            <a:r>
              <a:rPr lang="en-US" sz="1200" dirty="0">
                <a:solidFill>
                  <a:schemeClr val="tx1">
                    <a:lumMod val="50000"/>
                    <a:lumOff val="50000"/>
                  </a:schemeClr>
                </a:solidFill>
              </a:rPr>
              <a:t>/220px-John_F._Kennedy_speaks_at_Rice_University.jpg</a:t>
            </a:r>
          </a:p>
          <a:p>
            <a:pPr marL="228600" indent="-228600">
              <a:buAutoNum type="arabicPeriod"/>
            </a:pPr>
            <a:r>
              <a:rPr lang="en-US" sz="1200" dirty="0">
                <a:solidFill>
                  <a:schemeClr val="tx1">
                    <a:lumMod val="50000"/>
                    <a:lumOff val="50000"/>
                  </a:schemeClr>
                </a:solidFill>
              </a:rPr>
              <a:t>https://</a:t>
            </a:r>
            <a:r>
              <a:rPr lang="en-US" sz="1200" dirty="0" err="1">
                <a:solidFill>
                  <a:schemeClr val="tx1">
                    <a:lumMod val="50000"/>
                    <a:lumOff val="50000"/>
                  </a:schemeClr>
                </a:solidFill>
              </a:rPr>
              <a:t>cdn.cnn.com</a:t>
            </a:r>
            <a:r>
              <a:rPr lang="en-US" sz="1200" dirty="0">
                <a:solidFill>
                  <a:schemeClr val="tx1">
                    <a:lumMod val="50000"/>
                    <a:lumOff val="50000"/>
                  </a:schemeClr>
                </a:solidFill>
              </a:rPr>
              <a:t>/</a:t>
            </a:r>
            <a:r>
              <a:rPr lang="en-US" sz="1200" dirty="0" err="1">
                <a:solidFill>
                  <a:schemeClr val="tx1">
                    <a:lumMod val="50000"/>
                    <a:lumOff val="50000"/>
                  </a:schemeClr>
                </a:solidFill>
              </a:rPr>
              <a:t>cnnnext</a:t>
            </a:r>
            <a:r>
              <a:rPr lang="en-US" sz="1200" dirty="0">
                <a:solidFill>
                  <a:schemeClr val="tx1">
                    <a:lumMod val="50000"/>
                    <a:lumOff val="50000"/>
                  </a:schemeClr>
                </a:solidFill>
              </a:rPr>
              <a:t>/dam/assets/190628104016-apollo-11-mission-control-super-169.jpg                      3. https://</a:t>
            </a:r>
            <a:r>
              <a:rPr lang="en-US" sz="1200" dirty="0" err="1">
                <a:solidFill>
                  <a:schemeClr val="tx1">
                    <a:lumMod val="50000"/>
                    <a:lumOff val="50000"/>
                  </a:schemeClr>
                </a:solidFill>
              </a:rPr>
              <a:t>www.bbc.co.uk</a:t>
            </a:r>
            <a:r>
              <a:rPr lang="en-US" sz="1200" dirty="0">
                <a:solidFill>
                  <a:schemeClr val="tx1">
                    <a:lumMod val="50000"/>
                    <a:lumOff val="50000"/>
                  </a:schemeClr>
                </a:solidFill>
              </a:rPr>
              <a:t>/</a:t>
            </a:r>
            <a:r>
              <a:rPr lang="en-US" sz="1200" dirty="0" err="1">
                <a:solidFill>
                  <a:schemeClr val="tx1">
                    <a:lumMod val="50000"/>
                    <a:lumOff val="50000"/>
                  </a:schemeClr>
                </a:solidFill>
              </a:rPr>
              <a:t>programmes</a:t>
            </a:r>
            <a:r>
              <a:rPr lang="en-US" sz="1200" dirty="0">
                <a:solidFill>
                  <a:schemeClr val="tx1">
                    <a:lumMod val="50000"/>
                    <a:lumOff val="50000"/>
                  </a:schemeClr>
                </a:solidFill>
              </a:rPr>
              <a:t>/w3csz4dk</a:t>
            </a:r>
          </a:p>
        </p:txBody>
      </p:sp>
      <p:pic>
        <p:nvPicPr>
          <p:cNvPr id="7" name="Picture 6">
            <a:extLst>
              <a:ext uri="{FF2B5EF4-FFF2-40B4-BE49-F238E27FC236}">
                <a16:creationId xmlns:a16="http://schemas.microsoft.com/office/drawing/2014/main" id="{8DE7089D-D893-859A-2EB1-21320ED8806B}"/>
              </a:ext>
            </a:extLst>
          </p:cNvPr>
          <p:cNvPicPr>
            <a:picLocks noChangeAspect="1"/>
          </p:cNvPicPr>
          <p:nvPr/>
        </p:nvPicPr>
        <p:blipFill>
          <a:blip r:embed="rId4"/>
          <a:stretch>
            <a:fillRect/>
          </a:stretch>
        </p:blipFill>
        <p:spPr>
          <a:xfrm>
            <a:off x="5334682" y="1617863"/>
            <a:ext cx="5873328" cy="3299742"/>
          </a:xfrm>
          <a:prstGeom prst="rect">
            <a:avLst/>
          </a:prstGeom>
        </p:spPr>
      </p:pic>
      <p:sp>
        <p:nvSpPr>
          <p:cNvPr id="8" name="Text Placeholder 2">
            <a:extLst>
              <a:ext uri="{FF2B5EF4-FFF2-40B4-BE49-F238E27FC236}">
                <a16:creationId xmlns:a16="http://schemas.microsoft.com/office/drawing/2014/main" id="{58A9DB71-0B37-456D-F7ED-F60C59F598CC}"/>
              </a:ext>
            </a:extLst>
          </p:cNvPr>
          <p:cNvSpPr txBox="1">
            <a:spLocks/>
          </p:cNvSpPr>
          <p:nvPr/>
        </p:nvSpPr>
        <p:spPr>
          <a:xfrm>
            <a:off x="5248486" y="5006659"/>
            <a:ext cx="5675762" cy="886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1"/>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1"/>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1"/>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1"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900"/>
              </a:spcBef>
              <a:spcAft>
                <a:spcPts val="0"/>
              </a:spcAft>
              <a:buClr>
                <a:schemeClr val="dk1"/>
              </a:buClr>
              <a:buSzPts val="18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900"/>
              </a:spcBef>
              <a:spcAft>
                <a:spcPts val="0"/>
              </a:spcAft>
              <a:buClr>
                <a:schemeClr val="dk2"/>
              </a:buClr>
              <a:buSzPts val="18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42900" algn="l" rtl="0">
              <a:lnSpc>
                <a:spcPct val="100000"/>
              </a:lnSpc>
              <a:spcBef>
                <a:spcPts val="0"/>
              </a:spcBef>
              <a:spcAft>
                <a:spcPts val="900"/>
              </a:spcAft>
              <a:buClr>
                <a:schemeClr val="dk2"/>
              </a:buClr>
              <a:buSzPts val="1800"/>
              <a:buFont typeface="Arial"/>
              <a:buChar char="​"/>
              <a:defRPr sz="2400" b="0" i="0" u="none" strike="noStrike" cap="none">
                <a:solidFill>
                  <a:schemeClr val="dk2"/>
                </a:solidFill>
                <a:latin typeface="Trebuchet MS"/>
                <a:ea typeface="Trebuchet MS"/>
                <a:cs typeface="Trebuchet MS"/>
                <a:sym typeface="Trebuchet MS"/>
              </a:defRPr>
            </a:lvl9pPr>
          </a:lstStyle>
          <a:p>
            <a:pPr marL="101600" indent="0">
              <a:buSzPct val="100000"/>
              <a:buNone/>
            </a:pPr>
            <a:r>
              <a:rPr lang="en-GB" dirty="0"/>
              <a:t>20 July 1969</a:t>
            </a:r>
            <a:r>
              <a:rPr lang="en-GB" kern="0" dirty="0">
                <a:solidFill>
                  <a:srgbClr val="202122"/>
                </a:solidFill>
                <a:latin typeface="Arial" panose="020B0604020202020204" pitchFamily="34" charset="0"/>
              </a:rPr>
              <a:t>:</a:t>
            </a:r>
            <a:r>
              <a:rPr lang="en-GB" kern="0" baseline="30000" dirty="0">
                <a:solidFill>
                  <a:schemeClr val="bg1">
                    <a:lumMod val="50000"/>
                  </a:schemeClr>
                </a:solidFill>
                <a:latin typeface="Arial" panose="020B0604020202020204" pitchFamily="34" charset="0"/>
              </a:rPr>
              <a:t> </a:t>
            </a:r>
          </a:p>
          <a:p>
            <a:pPr marL="101600" indent="0">
              <a:buSzPct val="100000"/>
              <a:buFont typeface="+mj-lt"/>
              <a:buNone/>
            </a:pPr>
            <a:r>
              <a:rPr lang="en-GB" kern="0" dirty="0">
                <a:solidFill>
                  <a:srgbClr val="202122"/>
                </a:solidFill>
                <a:latin typeface="Arial" panose="020B0604020202020204" pitchFamily="34" charset="0"/>
              </a:rPr>
              <a:t>Mission control room during moon landing</a:t>
            </a:r>
            <a:r>
              <a:rPr lang="en-GB" kern="0" baseline="30000" dirty="0">
                <a:solidFill>
                  <a:schemeClr val="bg1">
                    <a:lumMod val="50000"/>
                  </a:schemeClr>
                </a:solidFill>
                <a:latin typeface="Arial" panose="020B0604020202020204" pitchFamily="34" charset="0"/>
              </a:rPr>
              <a:t>2</a:t>
            </a:r>
            <a:endParaRPr lang="en-GB" kern="0" dirty="0">
              <a:solidFill>
                <a:srgbClr val="202122"/>
              </a:solidFill>
              <a:latin typeface="Arial" panose="020B0604020202020204" pitchFamily="34" charset="0"/>
            </a:endParaRPr>
          </a:p>
          <a:p>
            <a:pPr marL="101600" indent="0">
              <a:buSzPct val="100000"/>
              <a:buFont typeface="+mj-lt"/>
              <a:buNone/>
            </a:pPr>
            <a:r>
              <a:rPr lang="en-GB" kern="0" dirty="0">
                <a:solidFill>
                  <a:srgbClr val="202122"/>
                </a:solidFill>
                <a:latin typeface="Arial" panose="020B0604020202020204" pitchFamily="34" charset="0"/>
              </a:rPr>
              <a:t>       </a:t>
            </a:r>
            <a:endParaRPr lang="en-GB" kern="0" dirty="0"/>
          </a:p>
        </p:txBody>
      </p:sp>
      <p:grpSp>
        <p:nvGrpSpPr>
          <p:cNvPr id="30" name="Group 29">
            <a:extLst>
              <a:ext uri="{FF2B5EF4-FFF2-40B4-BE49-F238E27FC236}">
                <a16:creationId xmlns:a16="http://schemas.microsoft.com/office/drawing/2014/main" id="{83E1EAC9-8264-6C0B-67DD-28DB2F79347C}"/>
              </a:ext>
            </a:extLst>
          </p:cNvPr>
          <p:cNvGrpSpPr/>
          <p:nvPr/>
        </p:nvGrpSpPr>
        <p:grpSpPr>
          <a:xfrm>
            <a:off x="1552206" y="1143037"/>
            <a:ext cx="3696279" cy="1273034"/>
            <a:chOff x="1552206" y="1143037"/>
            <a:chExt cx="3696279" cy="1273034"/>
          </a:xfrm>
        </p:grpSpPr>
        <p:sp>
          <p:nvSpPr>
            <p:cNvPr id="9" name="Text Placeholder 2">
              <a:extLst>
                <a:ext uri="{FF2B5EF4-FFF2-40B4-BE49-F238E27FC236}">
                  <a16:creationId xmlns:a16="http://schemas.microsoft.com/office/drawing/2014/main" id="{F61B611D-39C8-8E5C-A44C-D9C783A58DA5}"/>
                </a:ext>
              </a:extLst>
            </p:cNvPr>
            <p:cNvSpPr txBox="1">
              <a:spLocks/>
            </p:cNvSpPr>
            <p:nvPr/>
          </p:nvSpPr>
          <p:spPr>
            <a:xfrm>
              <a:off x="1552206" y="1143037"/>
              <a:ext cx="3696279" cy="3805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1"/>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1"/>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1"/>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1"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900"/>
                </a:spcBef>
                <a:spcAft>
                  <a:spcPts val="0"/>
                </a:spcAft>
                <a:buClr>
                  <a:schemeClr val="dk1"/>
                </a:buClr>
                <a:buSzPts val="18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900"/>
                </a:spcBef>
                <a:spcAft>
                  <a:spcPts val="0"/>
                </a:spcAft>
                <a:buClr>
                  <a:schemeClr val="dk2"/>
                </a:buClr>
                <a:buSzPts val="18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42900" algn="l" rtl="0">
                <a:lnSpc>
                  <a:spcPct val="100000"/>
                </a:lnSpc>
                <a:spcBef>
                  <a:spcPts val="0"/>
                </a:spcBef>
                <a:spcAft>
                  <a:spcPts val="900"/>
                </a:spcAft>
                <a:buClr>
                  <a:schemeClr val="dk2"/>
                </a:buClr>
                <a:buSzPts val="1800"/>
                <a:buFont typeface="Arial"/>
                <a:buChar char="​"/>
                <a:defRPr sz="2400" b="0" i="0" u="none" strike="noStrike" cap="none">
                  <a:solidFill>
                    <a:schemeClr val="dk2"/>
                  </a:solidFill>
                  <a:latin typeface="Trebuchet MS"/>
                  <a:ea typeface="Trebuchet MS"/>
                  <a:cs typeface="Trebuchet MS"/>
                  <a:sym typeface="Trebuchet MS"/>
                </a:defRPr>
              </a:lvl9pPr>
            </a:lstStyle>
            <a:p>
              <a:pPr marL="101600" indent="0">
                <a:buSzPct val="100000"/>
                <a:buFont typeface="+mj-lt"/>
                <a:buNone/>
              </a:pPr>
              <a:r>
                <a:rPr lang="en-GB" kern="0" dirty="0">
                  <a:solidFill>
                    <a:srgbClr val="202122"/>
                  </a:solidFill>
                  <a:latin typeface="Arial" panose="020B0604020202020204" pitchFamily="34" charset="0"/>
                </a:rPr>
                <a:t>when </a:t>
              </a:r>
              <a:r>
                <a:rPr lang="en-GB" b="1" kern="0" dirty="0">
                  <a:solidFill>
                    <a:srgbClr val="202122"/>
                  </a:solidFill>
                  <a:latin typeface="Arial" panose="020B0604020202020204" pitchFamily="34" charset="0"/>
                </a:rPr>
                <a:t>this target </a:t>
              </a:r>
              <a:r>
                <a:rPr lang="en-GB" kern="0" dirty="0">
                  <a:solidFill>
                    <a:srgbClr val="202122"/>
                  </a:solidFill>
                  <a:latin typeface="Arial" panose="020B0604020202020204" pitchFamily="34" charset="0"/>
                </a:rPr>
                <a:t>was set, </a:t>
              </a:r>
            </a:p>
            <a:p>
              <a:pPr marL="101600" indent="0">
                <a:buSzPct val="100000"/>
                <a:buFont typeface="+mj-lt"/>
                <a:buNone/>
              </a:pPr>
              <a:r>
                <a:rPr lang="en-GB" kern="0" dirty="0">
                  <a:solidFill>
                    <a:srgbClr val="202122"/>
                  </a:solidFill>
                  <a:latin typeface="Arial" panose="020B0604020202020204" pitchFamily="34" charset="0"/>
                </a:rPr>
                <a:t>	</a:t>
              </a:r>
            </a:p>
            <a:p>
              <a:pPr marL="101600" indent="0">
                <a:buSzPct val="100000"/>
                <a:buFont typeface="+mj-lt"/>
                <a:buNone/>
              </a:pPr>
              <a:r>
                <a:rPr lang="en-GB" kern="0" dirty="0">
                  <a:solidFill>
                    <a:srgbClr val="202122"/>
                  </a:solidFill>
                  <a:latin typeface="Arial" panose="020B0604020202020204" pitchFamily="34" charset="0"/>
                </a:rPr>
                <a:t>      </a:t>
              </a:r>
              <a:endParaRPr lang="en-GB" kern="0" dirty="0"/>
            </a:p>
          </p:txBody>
        </p:sp>
        <p:cxnSp>
          <p:nvCxnSpPr>
            <p:cNvPr id="21" name="Straight Arrow Connector 20">
              <a:extLst>
                <a:ext uri="{FF2B5EF4-FFF2-40B4-BE49-F238E27FC236}">
                  <a16:creationId xmlns:a16="http://schemas.microsoft.com/office/drawing/2014/main" id="{774D7D03-6A2B-F409-EEF2-11086A966AB7}"/>
                </a:ext>
              </a:extLst>
            </p:cNvPr>
            <p:cNvCxnSpPr>
              <a:cxnSpLocks/>
            </p:cNvCxnSpPr>
            <p:nvPr/>
          </p:nvCxnSpPr>
          <p:spPr>
            <a:xfrm flipH="1">
              <a:off x="1552207" y="1448474"/>
              <a:ext cx="762115" cy="967597"/>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grpSp>
      <p:grpSp>
        <p:nvGrpSpPr>
          <p:cNvPr id="31" name="Group 30">
            <a:extLst>
              <a:ext uri="{FF2B5EF4-FFF2-40B4-BE49-F238E27FC236}">
                <a16:creationId xmlns:a16="http://schemas.microsoft.com/office/drawing/2014/main" id="{7D9A7CC3-AF16-E07B-5CC9-C21F4B297005}"/>
              </a:ext>
            </a:extLst>
          </p:cNvPr>
          <p:cNvGrpSpPr/>
          <p:nvPr/>
        </p:nvGrpSpPr>
        <p:grpSpPr>
          <a:xfrm>
            <a:off x="2604344" y="1541222"/>
            <a:ext cx="3220352" cy="644193"/>
            <a:chOff x="2604344" y="1541222"/>
            <a:chExt cx="3220352" cy="644193"/>
          </a:xfrm>
        </p:grpSpPr>
        <p:cxnSp>
          <p:nvCxnSpPr>
            <p:cNvPr id="23" name="Straight Arrow Connector 22">
              <a:extLst>
                <a:ext uri="{FF2B5EF4-FFF2-40B4-BE49-F238E27FC236}">
                  <a16:creationId xmlns:a16="http://schemas.microsoft.com/office/drawing/2014/main" id="{DBE1F893-A88A-520E-CBC7-C3EEBAC4C818}"/>
                </a:ext>
              </a:extLst>
            </p:cNvPr>
            <p:cNvCxnSpPr>
              <a:cxnSpLocks/>
            </p:cNvCxnSpPr>
            <p:nvPr/>
          </p:nvCxnSpPr>
          <p:spPr>
            <a:xfrm>
              <a:off x="4977052" y="1731759"/>
              <a:ext cx="847644" cy="453656"/>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27" name="TextBox 26">
              <a:extLst>
                <a:ext uri="{FF2B5EF4-FFF2-40B4-BE49-F238E27FC236}">
                  <a16:creationId xmlns:a16="http://schemas.microsoft.com/office/drawing/2014/main" id="{A5D5066E-CBB4-927B-9548-C9A57C4ADD70}"/>
                </a:ext>
              </a:extLst>
            </p:cNvPr>
            <p:cNvSpPr txBox="1"/>
            <p:nvPr/>
          </p:nvSpPr>
          <p:spPr>
            <a:xfrm>
              <a:off x="2604344" y="1541222"/>
              <a:ext cx="2506508" cy="369332"/>
            </a:xfrm>
            <a:prstGeom prst="rect">
              <a:avLst/>
            </a:prstGeom>
            <a:noFill/>
          </p:spPr>
          <p:txBody>
            <a:bodyPr wrap="square">
              <a:spAutoFit/>
            </a:bodyPr>
            <a:lstStyle/>
            <a:p>
              <a:r>
                <a:rPr lang="en-GB" kern="0" dirty="0">
                  <a:solidFill>
                    <a:srgbClr val="202122"/>
                  </a:solidFill>
                  <a:latin typeface="Arial" panose="020B0604020202020204" pitchFamily="34" charset="0"/>
                </a:rPr>
                <a:t>most of </a:t>
              </a:r>
              <a:r>
                <a:rPr lang="en-GB" b="1" kern="0" dirty="0">
                  <a:solidFill>
                    <a:srgbClr val="202122"/>
                  </a:solidFill>
                  <a:latin typeface="Arial" panose="020B0604020202020204" pitchFamily="34" charset="0"/>
                </a:rPr>
                <a:t>these people</a:t>
              </a:r>
              <a:r>
                <a:rPr lang="en-GB" kern="0" dirty="0">
                  <a:solidFill>
                    <a:srgbClr val="202122"/>
                  </a:solidFill>
                  <a:latin typeface="Arial" panose="020B0604020202020204" pitchFamily="34" charset="0"/>
                </a:rPr>
                <a:t> </a:t>
              </a:r>
              <a:endParaRPr lang="en-US" dirty="0"/>
            </a:p>
          </p:txBody>
        </p:sp>
      </p:grpSp>
      <p:sp>
        <p:nvSpPr>
          <p:cNvPr id="29" name="TextBox 28">
            <a:extLst>
              <a:ext uri="{FF2B5EF4-FFF2-40B4-BE49-F238E27FC236}">
                <a16:creationId xmlns:a16="http://schemas.microsoft.com/office/drawing/2014/main" id="{4D5C99F5-9E17-355C-C198-8DE5290D1482}"/>
              </a:ext>
            </a:extLst>
          </p:cNvPr>
          <p:cNvSpPr txBox="1"/>
          <p:nvPr/>
        </p:nvSpPr>
        <p:spPr>
          <a:xfrm>
            <a:off x="2270095" y="1932272"/>
            <a:ext cx="2260502" cy="369332"/>
          </a:xfrm>
          <a:prstGeom prst="rect">
            <a:avLst/>
          </a:prstGeom>
          <a:noFill/>
        </p:spPr>
        <p:txBody>
          <a:bodyPr wrap="square">
            <a:spAutoFit/>
          </a:bodyPr>
          <a:lstStyle/>
          <a:p>
            <a:r>
              <a:rPr lang="en-GB" kern="0" dirty="0">
                <a:solidFill>
                  <a:srgbClr val="202122"/>
                </a:solidFill>
                <a:latin typeface="Arial" panose="020B0604020202020204" pitchFamily="34" charset="0"/>
              </a:rPr>
              <a:t>were still </a:t>
            </a:r>
            <a:r>
              <a:rPr lang="en-GB" b="1" kern="0" dirty="0">
                <a:solidFill>
                  <a:srgbClr val="202122"/>
                </a:solidFill>
                <a:latin typeface="Arial" panose="020B0604020202020204" pitchFamily="34" charset="0"/>
              </a:rPr>
              <a:t>at school!</a:t>
            </a:r>
            <a:endParaRPr lang="en-US" dirty="0"/>
          </a:p>
        </p:txBody>
      </p:sp>
      <p:sp>
        <p:nvSpPr>
          <p:cNvPr id="32" name="TextBox 31">
            <a:extLst>
              <a:ext uri="{FF2B5EF4-FFF2-40B4-BE49-F238E27FC236}">
                <a16:creationId xmlns:a16="http://schemas.microsoft.com/office/drawing/2014/main" id="{E6727CCA-CC64-5A07-BC66-F1B370F91078}"/>
              </a:ext>
            </a:extLst>
          </p:cNvPr>
          <p:cNvSpPr txBox="1"/>
          <p:nvPr/>
        </p:nvSpPr>
        <p:spPr>
          <a:xfrm>
            <a:off x="7138595" y="1263808"/>
            <a:ext cx="2260502" cy="369332"/>
          </a:xfrm>
          <a:prstGeom prst="rect">
            <a:avLst/>
          </a:prstGeom>
          <a:noFill/>
        </p:spPr>
        <p:txBody>
          <a:bodyPr wrap="square">
            <a:spAutoFit/>
          </a:bodyPr>
          <a:lstStyle/>
          <a:p>
            <a:r>
              <a:rPr lang="en-GB" kern="0" dirty="0">
                <a:solidFill>
                  <a:srgbClr val="202122"/>
                </a:solidFill>
                <a:latin typeface="Arial" panose="020B0604020202020204" pitchFamily="34" charset="0"/>
              </a:rPr>
              <a:t>(average age 27)</a:t>
            </a:r>
            <a:r>
              <a:rPr lang="en-GB" kern="0" baseline="30000" dirty="0">
                <a:solidFill>
                  <a:schemeClr val="bg1">
                    <a:lumMod val="50000"/>
                  </a:schemeClr>
                </a:solidFill>
                <a:latin typeface="Arial" panose="020B0604020202020204" pitchFamily="34" charset="0"/>
              </a:rPr>
              <a:t> 3</a:t>
            </a:r>
            <a:endParaRPr lang="en-US" dirty="0"/>
          </a:p>
        </p:txBody>
      </p:sp>
      <p:sp>
        <p:nvSpPr>
          <p:cNvPr id="5" name="TextBox 4">
            <a:extLst>
              <a:ext uri="{FF2B5EF4-FFF2-40B4-BE49-F238E27FC236}">
                <a16:creationId xmlns:a16="http://schemas.microsoft.com/office/drawing/2014/main" id="{8AD10438-B9CC-835A-D95D-7C35C4356E0B}"/>
              </a:ext>
            </a:extLst>
          </p:cNvPr>
          <p:cNvSpPr txBox="1"/>
          <p:nvPr/>
        </p:nvSpPr>
        <p:spPr>
          <a:xfrm>
            <a:off x="2850350" y="2442800"/>
            <a:ext cx="2260502" cy="646331"/>
          </a:xfrm>
          <a:prstGeom prst="rect">
            <a:avLst/>
          </a:prstGeom>
          <a:noFill/>
        </p:spPr>
        <p:txBody>
          <a:bodyPr wrap="square">
            <a:spAutoFit/>
          </a:bodyPr>
          <a:lstStyle/>
          <a:p>
            <a:r>
              <a:rPr lang="en-GB" kern="0" dirty="0">
                <a:solidFill>
                  <a:srgbClr val="202122"/>
                </a:solidFill>
                <a:latin typeface="Arial" panose="020B0604020202020204" pitchFamily="34" charset="0"/>
              </a:rPr>
              <a:t>..and their </a:t>
            </a:r>
            <a:r>
              <a:rPr lang="en-GB" b="1" kern="0" dirty="0">
                <a:solidFill>
                  <a:srgbClr val="202122"/>
                </a:solidFill>
                <a:latin typeface="Arial" panose="020B0604020202020204" pitchFamily="34" charset="0"/>
              </a:rPr>
              <a:t>job titles did not exist!</a:t>
            </a:r>
            <a:endParaRPr lang="en-US" b="1" dirty="0"/>
          </a:p>
        </p:txBody>
      </p:sp>
    </p:spTree>
    <p:extLst>
      <p:ext uri="{BB962C8B-B14F-4D97-AF65-F5344CB8AC3E}">
        <p14:creationId xmlns:p14="http://schemas.microsoft.com/office/powerpoint/2010/main" val="3947366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29" grpId="0"/>
      <p:bldP spid="3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Enabling people – motivation</a:t>
            </a:r>
          </a:p>
        </p:txBody>
      </p:sp>
      <p:pic>
        <p:nvPicPr>
          <p:cNvPr id="4" name="Picture 3">
            <a:extLst>
              <a:ext uri="{FF2B5EF4-FFF2-40B4-BE49-F238E27FC236}">
                <a16:creationId xmlns:a16="http://schemas.microsoft.com/office/drawing/2014/main" id="{16633853-1724-0417-2A12-B9C08D9A7A5B}"/>
              </a:ext>
            </a:extLst>
          </p:cNvPr>
          <p:cNvPicPr>
            <a:picLocks noChangeAspect="1"/>
          </p:cNvPicPr>
          <p:nvPr/>
        </p:nvPicPr>
        <p:blipFill>
          <a:blip r:embed="rId3"/>
          <a:stretch>
            <a:fillRect/>
          </a:stretch>
        </p:blipFill>
        <p:spPr>
          <a:xfrm>
            <a:off x="723901" y="2507988"/>
            <a:ext cx="1656612" cy="2409617"/>
          </a:xfrm>
          <a:prstGeom prst="rect">
            <a:avLst/>
          </a:prstGeom>
        </p:spPr>
      </p:pic>
      <p:sp>
        <p:nvSpPr>
          <p:cNvPr id="10" name="TextBox 9">
            <a:extLst>
              <a:ext uri="{FF2B5EF4-FFF2-40B4-BE49-F238E27FC236}">
                <a16:creationId xmlns:a16="http://schemas.microsoft.com/office/drawing/2014/main" id="{EA190E1A-B0B0-7E29-ED44-E8F92A3F1070}"/>
              </a:ext>
            </a:extLst>
          </p:cNvPr>
          <p:cNvSpPr txBox="1"/>
          <p:nvPr/>
        </p:nvSpPr>
        <p:spPr>
          <a:xfrm>
            <a:off x="4133004" y="4287870"/>
            <a:ext cx="6137808" cy="707886"/>
          </a:xfrm>
          <a:prstGeom prst="rect">
            <a:avLst/>
          </a:prstGeom>
          <a:noFill/>
        </p:spPr>
        <p:txBody>
          <a:bodyPr wrap="square">
            <a:spAutoFit/>
          </a:bodyPr>
          <a:lstStyle/>
          <a:p>
            <a:r>
              <a:rPr lang="en-GB" sz="2000" i="0" u="none" strike="noStrike" dirty="0">
                <a:solidFill>
                  <a:srgbClr val="202122"/>
                </a:solidFill>
                <a:effectLst/>
                <a:latin typeface="Arial" panose="020B0604020202020204" pitchFamily="34" charset="0"/>
              </a:rPr>
              <a:t>“…without </a:t>
            </a:r>
            <a:r>
              <a:rPr lang="en-GB" sz="2000" b="1" i="0" u="none" strike="noStrike" dirty="0">
                <a:solidFill>
                  <a:srgbClr val="202122"/>
                </a:solidFill>
                <a:effectLst/>
                <a:latin typeface="Arial" panose="020B0604020202020204" pitchFamily="34" charset="0"/>
              </a:rPr>
              <a:t>repeating the mistakes </a:t>
            </a:r>
            <a:r>
              <a:rPr lang="en-GB" sz="2000" i="0" u="none" strike="noStrike" dirty="0">
                <a:solidFill>
                  <a:srgbClr val="202122"/>
                </a:solidFill>
                <a:effectLst/>
                <a:latin typeface="Arial" panose="020B0604020202020204" pitchFamily="34" charset="0"/>
              </a:rPr>
              <a:t>that man has made in extending his writ around this globe of ours”</a:t>
            </a:r>
            <a:endParaRPr lang="en-US" sz="2000" dirty="0"/>
          </a:p>
        </p:txBody>
      </p:sp>
      <p:sp>
        <p:nvSpPr>
          <p:cNvPr id="11" name="TextBox 10">
            <a:extLst>
              <a:ext uri="{FF2B5EF4-FFF2-40B4-BE49-F238E27FC236}">
                <a16:creationId xmlns:a16="http://schemas.microsoft.com/office/drawing/2014/main" id="{0D402B65-D8A1-6F57-6952-192952959CA9}"/>
              </a:ext>
            </a:extLst>
          </p:cNvPr>
          <p:cNvSpPr txBox="1"/>
          <p:nvPr/>
        </p:nvSpPr>
        <p:spPr>
          <a:xfrm>
            <a:off x="4133004" y="2150102"/>
            <a:ext cx="6910600" cy="1015663"/>
          </a:xfrm>
          <a:prstGeom prst="rect">
            <a:avLst/>
          </a:prstGeom>
          <a:noFill/>
        </p:spPr>
        <p:txBody>
          <a:bodyPr wrap="square" rtlCol="0">
            <a:spAutoFit/>
          </a:bodyPr>
          <a:lstStyle/>
          <a:p>
            <a:r>
              <a:rPr lang="en-GB" sz="2000" dirty="0">
                <a:solidFill>
                  <a:srgbClr val="202122"/>
                </a:solidFill>
                <a:latin typeface="Arial" panose="020B0604020202020204" pitchFamily="34" charset="0"/>
              </a:rPr>
              <a:t>…</a:t>
            </a:r>
            <a:r>
              <a:rPr lang="en-GB" sz="2000" b="0" i="0" u="none" strike="noStrike" dirty="0">
                <a:solidFill>
                  <a:srgbClr val="202122"/>
                </a:solidFill>
                <a:effectLst/>
                <a:latin typeface="Arial" panose="020B0604020202020204" pitchFamily="34" charset="0"/>
              </a:rPr>
              <a:t>that goal will serve to organize and measure </a:t>
            </a:r>
          </a:p>
          <a:p>
            <a:r>
              <a:rPr lang="en-GB" sz="2000" b="0" i="0" u="none" strike="noStrike" dirty="0">
                <a:solidFill>
                  <a:srgbClr val="202122"/>
                </a:solidFill>
                <a:effectLst/>
                <a:latin typeface="Arial" panose="020B0604020202020204" pitchFamily="34" charset="0"/>
              </a:rPr>
              <a:t>the best of our energies and skills, </a:t>
            </a:r>
          </a:p>
          <a:p>
            <a:endParaRPr lang="en-GB" sz="2000" dirty="0">
              <a:solidFill>
                <a:srgbClr val="202122"/>
              </a:solidFill>
              <a:latin typeface="Arial" panose="020B0604020202020204" pitchFamily="34" charset="0"/>
            </a:endParaRPr>
          </a:p>
        </p:txBody>
      </p:sp>
      <p:sp>
        <p:nvSpPr>
          <p:cNvPr id="13" name="TextBox 12">
            <a:extLst>
              <a:ext uri="{FF2B5EF4-FFF2-40B4-BE49-F238E27FC236}">
                <a16:creationId xmlns:a16="http://schemas.microsoft.com/office/drawing/2014/main" id="{32F56AFC-558E-F44E-C0CA-FFDBD3EDB7A7}"/>
              </a:ext>
            </a:extLst>
          </p:cNvPr>
          <p:cNvSpPr txBox="1"/>
          <p:nvPr/>
        </p:nvSpPr>
        <p:spPr>
          <a:xfrm>
            <a:off x="516110" y="1330051"/>
            <a:ext cx="4063981" cy="400110"/>
          </a:xfrm>
          <a:prstGeom prst="rect">
            <a:avLst/>
          </a:prstGeom>
          <a:noFill/>
        </p:spPr>
        <p:txBody>
          <a:bodyPr wrap="square">
            <a:spAutoFit/>
          </a:bodyPr>
          <a:lstStyle/>
          <a:p>
            <a:pPr marL="101600" indent="0">
              <a:buSzPct val="100000"/>
              <a:buNone/>
            </a:pPr>
            <a:r>
              <a:rPr lang="en-GB" sz="2000" dirty="0">
                <a:solidFill>
                  <a:srgbClr val="202122"/>
                </a:solidFill>
                <a:latin typeface="Arial" panose="020B0604020202020204" pitchFamily="34" charset="0"/>
              </a:rPr>
              <a:t>“We choose to go to the moon…</a:t>
            </a:r>
            <a:endParaRPr lang="en-GB" sz="2000" dirty="0"/>
          </a:p>
        </p:txBody>
      </p:sp>
      <p:sp>
        <p:nvSpPr>
          <p:cNvPr id="16" name="TextBox 15">
            <a:extLst>
              <a:ext uri="{FF2B5EF4-FFF2-40B4-BE49-F238E27FC236}">
                <a16:creationId xmlns:a16="http://schemas.microsoft.com/office/drawing/2014/main" id="{0F6E210C-F723-59DE-2B82-DE89BEA09C9D}"/>
              </a:ext>
            </a:extLst>
          </p:cNvPr>
          <p:cNvSpPr txBox="1"/>
          <p:nvPr/>
        </p:nvSpPr>
        <p:spPr>
          <a:xfrm>
            <a:off x="4133004" y="6150671"/>
            <a:ext cx="10220241" cy="461665"/>
          </a:xfrm>
          <a:prstGeom prst="rect">
            <a:avLst/>
          </a:prstGeom>
          <a:noFill/>
        </p:spPr>
        <p:txBody>
          <a:bodyPr wrap="square">
            <a:spAutoFit/>
          </a:bodyPr>
          <a:lstStyle/>
          <a:p>
            <a:r>
              <a:rPr lang="en-US" sz="1200" dirty="0">
                <a:solidFill>
                  <a:schemeClr val="bg1">
                    <a:lumMod val="50000"/>
                  </a:schemeClr>
                </a:solidFill>
              </a:rPr>
              <a:t>Speech given by John F. Kennedy, </a:t>
            </a:r>
            <a:r>
              <a:rPr lang="en-GB" sz="1200" b="0" i="0" u="none" strike="noStrike" dirty="0">
                <a:solidFill>
                  <a:schemeClr val="bg1">
                    <a:lumMod val="50000"/>
                  </a:schemeClr>
                </a:solidFill>
                <a:effectLst/>
                <a:latin typeface="Arial" panose="020B0604020202020204" pitchFamily="34" charset="0"/>
              </a:rPr>
              <a:t>largely written by presidential advisor and speechwriter </a:t>
            </a:r>
            <a:r>
              <a:rPr lang="en-GB" sz="1200" b="1" i="0" u="none" strike="noStrike" dirty="0">
                <a:solidFill>
                  <a:schemeClr val="bg1">
                    <a:lumMod val="50000"/>
                  </a:schemeClr>
                </a:solidFill>
                <a:effectLst/>
                <a:latin typeface="Arial" panose="020B0604020202020204" pitchFamily="34" charset="0"/>
              </a:rPr>
              <a:t>Ted Sorensen</a:t>
            </a:r>
          </a:p>
          <a:p>
            <a:r>
              <a:rPr lang="en-US" sz="1200" dirty="0">
                <a:solidFill>
                  <a:schemeClr val="bg1">
                    <a:lumMod val="50000"/>
                  </a:schemeClr>
                </a:solidFill>
              </a:rPr>
              <a:t>https://</a:t>
            </a:r>
            <a:r>
              <a:rPr lang="en-US" sz="1200" dirty="0" err="1">
                <a:solidFill>
                  <a:schemeClr val="bg1">
                    <a:lumMod val="50000"/>
                  </a:schemeClr>
                </a:solidFill>
              </a:rPr>
              <a:t>web.archive.org</a:t>
            </a:r>
            <a:r>
              <a:rPr lang="en-US" sz="1200" dirty="0">
                <a:solidFill>
                  <a:schemeClr val="bg1">
                    <a:lumMod val="50000"/>
                  </a:schemeClr>
                </a:solidFill>
              </a:rPr>
              <a:t>/web/20180315230845/https://</a:t>
            </a:r>
            <a:r>
              <a:rPr lang="en-US" sz="1200" dirty="0" err="1">
                <a:solidFill>
                  <a:schemeClr val="bg1">
                    <a:lumMod val="50000"/>
                  </a:schemeClr>
                </a:solidFill>
              </a:rPr>
              <a:t>er.jsc.nasa.gov</a:t>
            </a:r>
            <a:r>
              <a:rPr lang="en-US" sz="1200" dirty="0">
                <a:solidFill>
                  <a:schemeClr val="bg1">
                    <a:lumMod val="50000"/>
                  </a:schemeClr>
                </a:solidFill>
              </a:rPr>
              <a:t>/</a:t>
            </a:r>
            <a:r>
              <a:rPr lang="en-US" sz="1200" dirty="0" err="1">
                <a:solidFill>
                  <a:schemeClr val="bg1">
                    <a:lumMod val="50000"/>
                  </a:schemeClr>
                </a:solidFill>
              </a:rPr>
              <a:t>seh</a:t>
            </a:r>
            <a:r>
              <a:rPr lang="en-US" sz="1200" dirty="0">
                <a:solidFill>
                  <a:schemeClr val="bg1">
                    <a:lumMod val="50000"/>
                  </a:schemeClr>
                </a:solidFill>
              </a:rPr>
              <a:t>/</a:t>
            </a:r>
            <a:r>
              <a:rPr lang="en-US" sz="1200" dirty="0" err="1">
                <a:solidFill>
                  <a:schemeClr val="bg1">
                    <a:lumMod val="50000"/>
                  </a:schemeClr>
                </a:solidFill>
              </a:rPr>
              <a:t>ricetalk.htm</a:t>
            </a:r>
            <a:endParaRPr lang="en-US" sz="1200" dirty="0">
              <a:solidFill>
                <a:schemeClr val="bg1">
                  <a:lumMod val="50000"/>
                </a:schemeClr>
              </a:solidFill>
            </a:endParaRPr>
          </a:p>
        </p:txBody>
      </p:sp>
      <p:sp>
        <p:nvSpPr>
          <p:cNvPr id="18" name="TextBox 17">
            <a:extLst>
              <a:ext uri="{FF2B5EF4-FFF2-40B4-BE49-F238E27FC236}">
                <a16:creationId xmlns:a16="http://schemas.microsoft.com/office/drawing/2014/main" id="{BE7C0B6C-C629-42F6-D91F-FCFE3C62D944}"/>
              </a:ext>
            </a:extLst>
          </p:cNvPr>
          <p:cNvSpPr txBox="1"/>
          <p:nvPr/>
        </p:nvSpPr>
        <p:spPr>
          <a:xfrm>
            <a:off x="4133006" y="2983089"/>
            <a:ext cx="7319246" cy="707886"/>
          </a:xfrm>
          <a:prstGeom prst="rect">
            <a:avLst/>
          </a:prstGeom>
          <a:noFill/>
        </p:spPr>
        <p:txBody>
          <a:bodyPr wrap="square">
            <a:spAutoFit/>
          </a:bodyPr>
          <a:lstStyle/>
          <a:p>
            <a:r>
              <a:rPr lang="en-GB" sz="2000" b="0" i="0" u="none" strike="noStrike" dirty="0">
                <a:solidFill>
                  <a:srgbClr val="202122"/>
                </a:solidFill>
                <a:effectLst/>
                <a:latin typeface="Arial" panose="020B0604020202020204" pitchFamily="34" charset="0"/>
              </a:rPr>
              <a:t>because that challenge is one that we are willing to accept, </a:t>
            </a:r>
          </a:p>
          <a:p>
            <a:endParaRPr lang="en-GB" sz="2000" dirty="0">
              <a:solidFill>
                <a:srgbClr val="202122"/>
              </a:solidFill>
              <a:latin typeface="Arial" panose="020B0604020202020204" pitchFamily="34" charset="0"/>
            </a:endParaRPr>
          </a:p>
        </p:txBody>
      </p:sp>
      <p:sp>
        <p:nvSpPr>
          <p:cNvPr id="20" name="TextBox 19">
            <a:extLst>
              <a:ext uri="{FF2B5EF4-FFF2-40B4-BE49-F238E27FC236}">
                <a16:creationId xmlns:a16="http://schemas.microsoft.com/office/drawing/2014/main" id="{CB2600F5-CA1D-EE22-503C-4887417F4465}"/>
              </a:ext>
            </a:extLst>
          </p:cNvPr>
          <p:cNvSpPr txBox="1"/>
          <p:nvPr/>
        </p:nvSpPr>
        <p:spPr>
          <a:xfrm>
            <a:off x="4133006" y="3585707"/>
            <a:ext cx="7319246" cy="400110"/>
          </a:xfrm>
          <a:prstGeom prst="rect">
            <a:avLst/>
          </a:prstGeom>
          <a:noFill/>
        </p:spPr>
        <p:txBody>
          <a:bodyPr wrap="square">
            <a:spAutoFit/>
          </a:bodyPr>
          <a:lstStyle/>
          <a:p>
            <a:r>
              <a:rPr lang="en-GB" sz="2000" b="0" i="0" u="none" strike="noStrike" dirty="0">
                <a:solidFill>
                  <a:srgbClr val="202122"/>
                </a:solidFill>
                <a:effectLst/>
                <a:latin typeface="Arial" panose="020B0604020202020204" pitchFamily="34" charset="0"/>
              </a:rPr>
              <a:t>one we are unwilling to postpone…”</a:t>
            </a:r>
            <a:endParaRPr lang="en-US" sz="2000" dirty="0"/>
          </a:p>
        </p:txBody>
      </p:sp>
    </p:spTree>
    <p:extLst>
      <p:ext uri="{BB962C8B-B14F-4D97-AF65-F5344CB8AC3E}">
        <p14:creationId xmlns:p14="http://schemas.microsoft.com/office/powerpoint/2010/main" val="1317469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Enabling the Energy Transition</a:t>
            </a:r>
          </a:p>
        </p:txBody>
      </p:sp>
      <p:sp>
        <p:nvSpPr>
          <p:cNvPr id="10" name="TextBox 9">
            <a:extLst>
              <a:ext uri="{FF2B5EF4-FFF2-40B4-BE49-F238E27FC236}">
                <a16:creationId xmlns:a16="http://schemas.microsoft.com/office/drawing/2014/main" id="{EA190E1A-B0B0-7E29-ED44-E8F92A3F1070}"/>
              </a:ext>
            </a:extLst>
          </p:cNvPr>
          <p:cNvSpPr txBox="1"/>
          <p:nvPr/>
        </p:nvSpPr>
        <p:spPr>
          <a:xfrm>
            <a:off x="4133004" y="4287870"/>
            <a:ext cx="6137808" cy="707886"/>
          </a:xfrm>
          <a:prstGeom prst="rect">
            <a:avLst/>
          </a:prstGeom>
          <a:noFill/>
        </p:spPr>
        <p:txBody>
          <a:bodyPr wrap="square">
            <a:spAutoFit/>
          </a:bodyPr>
          <a:lstStyle/>
          <a:p>
            <a:r>
              <a:rPr lang="en-GB" sz="2000" i="0" u="none" strike="noStrike" dirty="0">
                <a:solidFill>
                  <a:srgbClr val="202122"/>
                </a:solidFill>
                <a:effectLst/>
                <a:latin typeface="Arial" panose="020B0604020202020204" pitchFamily="34" charset="0"/>
              </a:rPr>
              <a:t>“…without </a:t>
            </a:r>
            <a:r>
              <a:rPr lang="en-GB" sz="2000" b="1" i="0" u="none" strike="noStrike" dirty="0">
                <a:solidFill>
                  <a:srgbClr val="202122"/>
                </a:solidFill>
                <a:effectLst/>
                <a:latin typeface="Arial" panose="020B0604020202020204" pitchFamily="34" charset="0"/>
              </a:rPr>
              <a:t>repeating the mistakes </a:t>
            </a:r>
            <a:r>
              <a:rPr lang="en-GB" sz="2000" i="0" u="none" strike="noStrike" dirty="0">
                <a:solidFill>
                  <a:srgbClr val="202122"/>
                </a:solidFill>
                <a:effectLst/>
                <a:latin typeface="Arial" panose="020B0604020202020204" pitchFamily="34" charset="0"/>
              </a:rPr>
              <a:t>that man has made in extending his writ around this globe of ours”</a:t>
            </a:r>
            <a:endParaRPr lang="en-US" sz="2000" dirty="0"/>
          </a:p>
        </p:txBody>
      </p:sp>
      <p:sp>
        <p:nvSpPr>
          <p:cNvPr id="11" name="TextBox 10">
            <a:extLst>
              <a:ext uri="{FF2B5EF4-FFF2-40B4-BE49-F238E27FC236}">
                <a16:creationId xmlns:a16="http://schemas.microsoft.com/office/drawing/2014/main" id="{0D402B65-D8A1-6F57-6952-192952959CA9}"/>
              </a:ext>
            </a:extLst>
          </p:cNvPr>
          <p:cNvSpPr txBox="1"/>
          <p:nvPr/>
        </p:nvSpPr>
        <p:spPr>
          <a:xfrm>
            <a:off x="4133004" y="2150102"/>
            <a:ext cx="6910600" cy="1015663"/>
          </a:xfrm>
          <a:prstGeom prst="rect">
            <a:avLst/>
          </a:prstGeom>
          <a:noFill/>
        </p:spPr>
        <p:txBody>
          <a:bodyPr wrap="square" rtlCol="0">
            <a:spAutoFit/>
          </a:bodyPr>
          <a:lstStyle/>
          <a:p>
            <a:r>
              <a:rPr lang="en-GB" sz="2000" dirty="0">
                <a:solidFill>
                  <a:srgbClr val="202122"/>
                </a:solidFill>
                <a:latin typeface="Arial" panose="020B0604020202020204" pitchFamily="34" charset="0"/>
              </a:rPr>
              <a:t>…</a:t>
            </a:r>
            <a:r>
              <a:rPr lang="en-GB" sz="2000" b="0" i="0" u="none" strike="noStrike" dirty="0">
                <a:solidFill>
                  <a:srgbClr val="202122"/>
                </a:solidFill>
                <a:effectLst/>
                <a:latin typeface="Arial" panose="020B0604020202020204" pitchFamily="34" charset="0"/>
              </a:rPr>
              <a:t>that goal will serve to organize and measure </a:t>
            </a:r>
          </a:p>
          <a:p>
            <a:r>
              <a:rPr lang="en-GB" sz="2000" b="0" i="0" u="none" strike="noStrike" dirty="0">
                <a:solidFill>
                  <a:srgbClr val="202122"/>
                </a:solidFill>
                <a:effectLst/>
                <a:latin typeface="Arial" panose="020B0604020202020204" pitchFamily="34" charset="0"/>
              </a:rPr>
              <a:t>the best of our energies and </a:t>
            </a:r>
            <a:r>
              <a:rPr lang="en-GB" sz="2000" b="1" i="0" u="none" strike="noStrike" dirty="0">
                <a:solidFill>
                  <a:srgbClr val="202122"/>
                </a:solidFill>
                <a:effectLst/>
                <a:latin typeface="Arial" panose="020B0604020202020204" pitchFamily="34" charset="0"/>
              </a:rPr>
              <a:t>skills</a:t>
            </a:r>
            <a:r>
              <a:rPr lang="en-GB" sz="2000" b="0" i="0" u="none" strike="noStrike" dirty="0">
                <a:solidFill>
                  <a:srgbClr val="202122"/>
                </a:solidFill>
                <a:effectLst/>
                <a:latin typeface="Arial" panose="020B0604020202020204" pitchFamily="34" charset="0"/>
              </a:rPr>
              <a:t>, </a:t>
            </a:r>
          </a:p>
          <a:p>
            <a:endParaRPr lang="en-GB" sz="2000" dirty="0">
              <a:solidFill>
                <a:srgbClr val="202122"/>
              </a:solidFill>
              <a:latin typeface="Arial" panose="020B0604020202020204" pitchFamily="34" charset="0"/>
            </a:endParaRPr>
          </a:p>
        </p:txBody>
      </p:sp>
      <p:sp>
        <p:nvSpPr>
          <p:cNvPr id="16" name="TextBox 15">
            <a:extLst>
              <a:ext uri="{FF2B5EF4-FFF2-40B4-BE49-F238E27FC236}">
                <a16:creationId xmlns:a16="http://schemas.microsoft.com/office/drawing/2014/main" id="{0F6E210C-F723-59DE-2B82-DE89BEA09C9D}"/>
              </a:ext>
            </a:extLst>
          </p:cNvPr>
          <p:cNvSpPr txBox="1"/>
          <p:nvPr/>
        </p:nvSpPr>
        <p:spPr>
          <a:xfrm>
            <a:off x="4133004" y="6150671"/>
            <a:ext cx="10220241" cy="461665"/>
          </a:xfrm>
          <a:prstGeom prst="rect">
            <a:avLst/>
          </a:prstGeom>
          <a:noFill/>
        </p:spPr>
        <p:txBody>
          <a:bodyPr wrap="square">
            <a:spAutoFit/>
          </a:bodyPr>
          <a:lstStyle/>
          <a:p>
            <a:r>
              <a:rPr lang="en-US" sz="1200" dirty="0">
                <a:solidFill>
                  <a:schemeClr val="bg1">
                    <a:lumMod val="50000"/>
                  </a:schemeClr>
                </a:solidFill>
              </a:rPr>
              <a:t>Speech given by John F. Kennedy, </a:t>
            </a:r>
            <a:r>
              <a:rPr lang="en-GB" sz="1200" b="0" i="0" u="none" strike="noStrike" dirty="0">
                <a:solidFill>
                  <a:schemeClr val="bg1">
                    <a:lumMod val="50000"/>
                  </a:schemeClr>
                </a:solidFill>
                <a:effectLst/>
                <a:latin typeface="Arial" panose="020B0604020202020204" pitchFamily="34" charset="0"/>
              </a:rPr>
              <a:t>largely written by presidential advisor and speechwriter </a:t>
            </a:r>
            <a:r>
              <a:rPr lang="en-GB" sz="1200" b="1" i="0" u="none" strike="noStrike" dirty="0">
                <a:solidFill>
                  <a:schemeClr val="bg1">
                    <a:lumMod val="50000"/>
                  </a:schemeClr>
                </a:solidFill>
                <a:effectLst/>
                <a:latin typeface="Arial" panose="020B0604020202020204" pitchFamily="34" charset="0"/>
              </a:rPr>
              <a:t>Ted Sorensen</a:t>
            </a:r>
          </a:p>
          <a:p>
            <a:r>
              <a:rPr lang="en-US" sz="1200" dirty="0">
                <a:solidFill>
                  <a:schemeClr val="bg1">
                    <a:lumMod val="50000"/>
                  </a:schemeClr>
                </a:solidFill>
              </a:rPr>
              <a:t>https://</a:t>
            </a:r>
            <a:r>
              <a:rPr lang="en-US" sz="1200" dirty="0" err="1">
                <a:solidFill>
                  <a:schemeClr val="bg1">
                    <a:lumMod val="50000"/>
                  </a:schemeClr>
                </a:solidFill>
              </a:rPr>
              <a:t>web.archive.org</a:t>
            </a:r>
            <a:r>
              <a:rPr lang="en-US" sz="1200" dirty="0">
                <a:solidFill>
                  <a:schemeClr val="bg1">
                    <a:lumMod val="50000"/>
                  </a:schemeClr>
                </a:solidFill>
              </a:rPr>
              <a:t>/web/20180315230845/https://</a:t>
            </a:r>
            <a:r>
              <a:rPr lang="en-US" sz="1200" dirty="0" err="1">
                <a:solidFill>
                  <a:schemeClr val="bg1">
                    <a:lumMod val="50000"/>
                  </a:schemeClr>
                </a:solidFill>
              </a:rPr>
              <a:t>er.jsc.nasa.gov</a:t>
            </a:r>
            <a:r>
              <a:rPr lang="en-US" sz="1200" dirty="0">
                <a:solidFill>
                  <a:schemeClr val="bg1">
                    <a:lumMod val="50000"/>
                  </a:schemeClr>
                </a:solidFill>
              </a:rPr>
              <a:t>/</a:t>
            </a:r>
            <a:r>
              <a:rPr lang="en-US" sz="1200" dirty="0" err="1">
                <a:solidFill>
                  <a:schemeClr val="bg1">
                    <a:lumMod val="50000"/>
                  </a:schemeClr>
                </a:solidFill>
              </a:rPr>
              <a:t>seh</a:t>
            </a:r>
            <a:r>
              <a:rPr lang="en-US" sz="1200" dirty="0">
                <a:solidFill>
                  <a:schemeClr val="bg1">
                    <a:lumMod val="50000"/>
                  </a:schemeClr>
                </a:solidFill>
              </a:rPr>
              <a:t>/</a:t>
            </a:r>
            <a:r>
              <a:rPr lang="en-US" sz="1200" dirty="0" err="1">
                <a:solidFill>
                  <a:schemeClr val="bg1">
                    <a:lumMod val="50000"/>
                  </a:schemeClr>
                </a:solidFill>
              </a:rPr>
              <a:t>ricetalk.htm</a:t>
            </a:r>
            <a:endParaRPr lang="en-US" sz="1200" dirty="0">
              <a:solidFill>
                <a:schemeClr val="bg1">
                  <a:lumMod val="50000"/>
                </a:schemeClr>
              </a:solidFill>
            </a:endParaRPr>
          </a:p>
        </p:txBody>
      </p:sp>
      <p:sp>
        <p:nvSpPr>
          <p:cNvPr id="18" name="TextBox 17">
            <a:extLst>
              <a:ext uri="{FF2B5EF4-FFF2-40B4-BE49-F238E27FC236}">
                <a16:creationId xmlns:a16="http://schemas.microsoft.com/office/drawing/2014/main" id="{BE7C0B6C-C629-42F6-D91F-FCFE3C62D944}"/>
              </a:ext>
            </a:extLst>
          </p:cNvPr>
          <p:cNvSpPr txBox="1"/>
          <p:nvPr/>
        </p:nvSpPr>
        <p:spPr>
          <a:xfrm>
            <a:off x="4133006" y="2983089"/>
            <a:ext cx="7319246" cy="707886"/>
          </a:xfrm>
          <a:prstGeom prst="rect">
            <a:avLst/>
          </a:prstGeom>
          <a:noFill/>
        </p:spPr>
        <p:txBody>
          <a:bodyPr wrap="square">
            <a:spAutoFit/>
          </a:bodyPr>
          <a:lstStyle/>
          <a:p>
            <a:r>
              <a:rPr lang="en-GB" sz="2000" b="0" i="0" u="none" strike="noStrike" dirty="0">
                <a:solidFill>
                  <a:srgbClr val="202122"/>
                </a:solidFill>
                <a:effectLst/>
                <a:latin typeface="Arial" panose="020B0604020202020204" pitchFamily="34" charset="0"/>
              </a:rPr>
              <a:t>because that challenge is one that we are willing to accept, </a:t>
            </a:r>
          </a:p>
          <a:p>
            <a:endParaRPr lang="en-GB" sz="2000" dirty="0">
              <a:solidFill>
                <a:srgbClr val="202122"/>
              </a:solidFill>
              <a:latin typeface="Arial" panose="020B0604020202020204" pitchFamily="34" charset="0"/>
            </a:endParaRPr>
          </a:p>
        </p:txBody>
      </p:sp>
      <p:sp>
        <p:nvSpPr>
          <p:cNvPr id="20" name="TextBox 19">
            <a:extLst>
              <a:ext uri="{FF2B5EF4-FFF2-40B4-BE49-F238E27FC236}">
                <a16:creationId xmlns:a16="http://schemas.microsoft.com/office/drawing/2014/main" id="{CB2600F5-CA1D-EE22-503C-4887417F4465}"/>
              </a:ext>
            </a:extLst>
          </p:cNvPr>
          <p:cNvSpPr txBox="1"/>
          <p:nvPr/>
        </p:nvSpPr>
        <p:spPr>
          <a:xfrm>
            <a:off x="4133006" y="3585707"/>
            <a:ext cx="7319246" cy="400110"/>
          </a:xfrm>
          <a:prstGeom prst="rect">
            <a:avLst/>
          </a:prstGeom>
          <a:noFill/>
        </p:spPr>
        <p:txBody>
          <a:bodyPr wrap="square">
            <a:spAutoFit/>
          </a:bodyPr>
          <a:lstStyle/>
          <a:p>
            <a:r>
              <a:rPr lang="en-GB" sz="2000" b="0" i="0" u="none" strike="noStrike" dirty="0">
                <a:solidFill>
                  <a:srgbClr val="202122"/>
                </a:solidFill>
                <a:effectLst/>
                <a:latin typeface="Arial" panose="020B0604020202020204" pitchFamily="34" charset="0"/>
              </a:rPr>
              <a:t>one we are unwilling to postpone…”</a:t>
            </a:r>
            <a:endParaRPr lang="en-US" sz="2000" dirty="0"/>
          </a:p>
        </p:txBody>
      </p:sp>
      <p:grpSp>
        <p:nvGrpSpPr>
          <p:cNvPr id="9" name="Group 8">
            <a:extLst>
              <a:ext uri="{FF2B5EF4-FFF2-40B4-BE49-F238E27FC236}">
                <a16:creationId xmlns:a16="http://schemas.microsoft.com/office/drawing/2014/main" id="{E0F8E649-9563-357C-C186-BE7DD297A73B}"/>
              </a:ext>
            </a:extLst>
          </p:cNvPr>
          <p:cNvGrpSpPr/>
          <p:nvPr/>
        </p:nvGrpSpPr>
        <p:grpSpPr>
          <a:xfrm>
            <a:off x="629399" y="2150102"/>
            <a:ext cx="9348081" cy="4462234"/>
            <a:chOff x="629399" y="2150102"/>
            <a:chExt cx="9348081" cy="4462234"/>
          </a:xfrm>
        </p:grpSpPr>
        <p:pic>
          <p:nvPicPr>
            <p:cNvPr id="3" name="Picture 2">
              <a:extLst>
                <a:ext uri="{FF2B5EF4-FFF2-40B4-BE49-F238E27FC236}">
                  <a16:creationId xmlns:a16="http://schemas.microsoft.com/office/drawing/2014/main" id="{CB69EF8D-85C4-5A9A-87B1-8384C49D4CCF}"/>
                </a:ext>
              </a:extLst>
            </p:cNvPr>
            <p:cNvPicPr>
              <a:picLocks noChangeAspect="1"/>
            </p:cNvPicPr>
            <p:nvPr/>
          </p:nvPicPr>
          <p:blipFill>
            <a:blip r:embed="rId3"/>
            <a:stretch>
              <a:fillRect/>
            </a:stretch>
          </p:blipFill>
          <p:spPr>
            <a:xfrm flipH="1">
              <a:off x="629399" y="2150102"/>
              <a:ext cx="3198733" cy="3198733"/>
            </a:xfrm>
            <a:prstGeom prst="rect">
              <a:avLst/>
            </a:prstGeom>
          </p:spPr>
        </p:pic>
        <p:sp>
          <p:nvSpPr>
            <p:cNvPr id="5" name="TextBox 4">
              <a:extLst>
                <a:ext uri="{FF2B5EF4-FFF2-40B4-BE49-F238E27FC236}">
                  <a16:creationId xmlns:a16="http://schemas.microsoft.com/office/drawing/2014/main" id="{B04C3118-DB39-9EAD-C83A-AC9138935E78}"/>
                </a:ext>
              </a:extLst>
            </p:cNvPr>
            <p:cNvSpPr txBox="1"/>
            <p:nvPr/>
          </p:nvSpPr>
          <p:spPr>
            <a:xfrm>
              <a:off x="629399" y="5412007"/>
              <a:ext cx="3198734" cy="1200329"/>
            </a:xfrm>
            <a:prstGeom prst="rect">
              <a:avLst/>
            </a:prstGeom>
            <a:noFill/>
          </p:spPr>
          <p:txBody>
            <a:bodyPr wrap="square">
              <a:spAutoFit/>
            </a:bodyPr>
            <a:lstStyle/>
            <a:p>
              <a:r>
                <a:rPr lang="en-GB" sz="1200" b="0" i="0" strike="noStrike" dirty="0">
                  <a:solidFill>
                    <a:schemeClr val="bg1">
                      <a:lumMod val="50000"/>
                    </a:schemeClr>
                  </a:solidFill>
                  <a:effectLst/>
                  <a:latin typeface="Arial" panose="020B0604020202020204" pitchFamily="34" charset="0"/>
                </a:rPr>
                <a:t>Taken by Apollo 8 astronaut William Anders:</a:t>
              </a:r>
            </a:p>
            <a:p>
              <a:endParaRPr lang="en-GB" sz="1200" b="0" i="0" strike="noStrike" dirty="0">
                <a:solidFill>
                  <a:schemeClr val="bg1">
                    <a:lumMod val="50000"/>
                  </a:schemeClr>
                </a:solidFill>
                <a:effectLst/>
                <a:latin typeface="Arial" panose="020B0604020202020204" pitchFamily="34" charset="0"/>
              </a:endParaRPr>
            </a:p>
            <a:p>
              <a:r>
                <a:rPr lang="en-GB" sz="1200" b="0" i="0" strike="noStrike" dirty="0">
                  <a:solidFill>
                    <a:schemeClr val="bg1">
                      <a:lumMod val="50000"/>
                    </a:schemeClr>
                  </a:solidFill>
                  <a:effectLst/>
                  <a:latin typeface="Arial" panose="020B0604020202020204" pitchFamily="34" charset="0"/>
                </a:rPr>
                <a:t>"We set out to explore the moon and instead discovered the Earth”</a:t>
              </a:r>
            </a:p>
            <a:p>
              <a:endParaRPr lang="en-GB" sz="1200" b="0" i="0" strike="noStrike" dirty="0">
                <a:solidFill>
                  <a:schemeClr val="bg1">
                    <a:lumMod val="50000"/>
                  </a:schemeClr>
                </a:solidFill>
                <a:effectLst/>
                <a:latin typeface="Arial" panose="020B0604020202020204" pitchFamily="34" charset="0"/>
              </a:endParaRPr>
            </a:p>
            <a:p>
              <a:r>
                <a:rPr lang="en-US" sz="1200" dirty="0">
                  <a:solidFill>
                    <a:schemeClr val="bg1">
                      <a:lumMod val="50000"/>
                    </a:schemeClr>
                  </a:solidFill>
                </a:rPr>
                <a:t>https://</a:t>
              </a:r>
              <a:r>
                <a:rPr lang="en-US" sz="1200" dirty="0" err="1">
                  <a:solidFill>
                    <a:schemeClr val="bg1">
                      <a:lumMod val="50000"/>
                    </a:schemeClr>
                  </a:solidFill>
                </a:rPr>
                <a:t>en.wikipedia.org</a:t>
              </a:r>
              <a:r>
                <a:rPr lang="en-US" sz="1200" dirty="0">
                  <a:solidFill>
                    <a:schemeClr val="bg1">
                      <a:lumMod val="50000"/>
                    </a:schemeClr>
                  </a:solidFill>
                </a:rPr>
                <a:t>/wiki/Earthrise</a:t>
              </a:r>
            </a:p>
          </p:txBody>
        </p:sp>
        <p:cxnSp>
          <p:nvCxnSpPr>
            <p:cNvPr id="8" name="Straight Connector 7">
              <a:extLst>
                <a:ext uri="{FF2B5EF4-FFF2-40B4-BE49-F238E27FC236}">
                  <a16:creationId xmlns:a16="http://schemas.microsoft.com/office/drawing/2014/main" id="{6A63FED5-714E-C1B1-F640-A382F6D6ACCA}"/>
                </a:ext>
              </a:extLst>
            </p:cNvPr>
            <p:cNvCxnSpPr/>
            <p:nvPr/>
          </p:nvCxnSpPr>
          <p:spPr>
            <a:xfrm>
              <a:off x="8100127" y="4995756"/>
              <a:ext cx="1877353" cy="0"/>
            </a:xfrm>
            <a:prstGeom prst="line">
              <a:avLst/>
            </a:prstGeom>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3839809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1" name="Google Shape;14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2" name="Google Shape;14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4" name="Google Shape;144;p5"/>
          <p:cNvSpPr txBox="1"/>
          <p:nvPr/>
        </p:nvSpPr>
        <p:spPr>
          <a:xfrm>
            <a:off x="9027736" y="5114953"/>
            <a:ext cx="2850222" cy="707846"/>
          </a:xfrm>
          <a:prstGeom prst="rect">
            <a:avLst/>
          </a:prstGeom>
          <a:noFill/>
          <a:ln>
            <a:noFill/>
          </a:ln>
        </p:spPr>
        <p:txBody>
          <a:bodyPr spcFirstLastPara="1" wrap="square" lIns="91425" tIns="45700" rIns="91425" bIns="45700" anchor="t" anchorCtr="0">
            <a:spAutoFit/>
          </a:bodyPr>
          <a:lstStyle/>
          <a:p>
            <a:pPr algn="ctr"/>
            <a:r>
              <a:rPr lang="en-ZA" sz="800" dirty="0">
                <a:solidFill>
                  <a:schemeClr val="bg1"/>
                </a:solidFill>
                <a:latin typeface="Open Sans"/>
                <a:ea typeface="+mn-lt"/>
                <a:cs typeface="+mn-lt"/>
              </a:rPr>
              <a:t>Stringer M. J., 2023.</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6: Enabling Technologies.</a:t>
            </a:r>
          </a:p>
          <a:p>
            <a:pPr algn="ctr"/>
            <a:r>
              <a:rPr lang="en-US" sz="800" dirty="0">
                <a:solidFill>
                  <a:schemeClr val="lt1"/>
                </a:solidFill>
                <a:latin typeface="Open Sans"/>
                <a:ea typeface="Open Sans"/>
                <a:cs typeface="Open Sans"/>
                <a:sym typeface="Open Sans"/>
              </a:rPr>
              <a:t>The Electricity Transition Playbook. Release Version 1.0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Green Grids Initiative</a:t>
            </a:r>
            <a:endParaRPr dirty="0"/>
          </a:p>
        </p:txBody>
      </p:sp>
      <p:sp>
        <p:nvSpPr>
          <p:cNvPr id="145" name="Google Shape;145;p5"/>
          <p:cNvSpPr txBox="1"/>
          <p:nvPr/>
        </p:nvSpPr>
        <p:spPr>
          <a:xfrm>
            <a:off x="9266839" y="3300962"/>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a:t>
            </a:r>
            <a:br>
              <a:rPr lang="en-US" sz="900" b="1" i="1" dirty="0">
                <a:solidFill>
                  <a:schemeClr val="lt1"/>
                </a:solidFill>
                <a:latin typeface="Open Sans"/>
                <a:ea typeface="Open Sans"/>
                <a:cs typeface="Open Sans"/>
                <a:sym typeface="Open Sans"/>
              </a:rPr>
            </a:br>
            <a:r>
              <a:rPr lang="en-US" sz="900" b="1" i="1" dirty="0">
                <a:solidFill>
                  <a:schemeClr val="lt1"/>
                </a:solidFill>
                <a:latin typeface="Open Sans"/>
                <a:ea typeface="Open Sans"/>
                <a:cs typeface="Open Sans"/>
                <a:sym typeface="Open Sans"/>
              </a:rPr>
              <a:t>with CCG and Green Grids Initiative</a:t>
            </a:r>
            <a:endParaRPr dirty="0"/>
          </a:p>
        </p:txBody>
      </p:sp>
      <p:sp>
        <p:nvSpPr>
          <p:cNvPr id="147" name="Google Shape;147;p5"/>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5"/>
          <p:cNvSpPr txBox="1"/>
          <p:nvPr/>
        </p:nvSpPr>
        <p:spPr>
          <a:xfrm>
            <a:off x="9266839" y="4569195"/>
            <a:ext cx="2372017" cy="33851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solidFill>
                <a:latin typeface="Open Sans"/>
                <a:ea typeface="+mn-lt"/>
                <a:cs typeface="+mn-lt"/>
              </a:rPr>
              <a:t>Consolidated by Martin Stringer from CCG and Green Grids Initiative</a:t>
            </a:r>
          </a:p>
        </p:txBody>
      </p:sp>
      <p:pic>
        <p:nvPicPr>
          <p:cNvPr id="149" name="Google Shape;149;p5"/>
          <p:cNvPicPr preferRelativeResize="0"/>
          <p:nvPr/>
        </p:nvPicPr>
        <p:blipFill rotWithShape="1">
          <a:blip r:embed="rId4">
            <a:alphaModFix/>
          </a:blip>
          <a:srcRect/>
          <a:stretch/>
        </p:blipFill>
        <p:spPr>
          <a:xfrm>
            <a:off x="9500089" y="3810192"/>
            <a:ext cx="1939850" cy="614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2"/>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Technologies</a:t>
            </a:r>
          </a:p>
        </p:txBody>
      </p:sp>
      <p:sp>
        <p:nvSpPr>
          <p:cNvPr id="5" name="Google Shape;1805;ge618aa29e2_0_16">
            <a:extLst>
              <a:ext uri="{FF2B5EF4-FFF2-40B4-BE49-F238E27FC236}">
                <a16:creationId xmlns:a16="http://schemas.microsoft.com/office/drawing/2014/main" id="{3E4ECD5E-8913-DF3B-BC2B-5C7CA4E32359}"/>
              </a:ext>
            </a:extLst>
          </p:cNvPr>
          <p:cNvSpPr txBox="1"/>
          <p:nvPr/>
        </p:nvSpPr>
        <p:spPr>
          <a:xfrm>
            <a:off x="625200" y="4298700"/>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Trebuchet MS"/>
                <a:ea typeface="Trebuchet MS"/>
                <a:cs typeface="Trebuchet MS"/>
                <a:sym typeface="Trebuchet MS"/>
              </a:rPr>
              <a:t>that can e</a:t>
            </a:r>
            <a:r>
              <a:rPr kumimoji="0" lang="en-GB" sz="2000" b="0" i="0" u="none" strike="noStrike" kern="1200" cap="none" spc="0" normalizeH="0" baseline="0" noProof="0" dirty="0" err="1">
                <a:ln>
                  <a:noFill/>
                </a:ln>
                <a:solidFill>
                  <a:srgbClr val="FFFFFF"/>
                </a:solidFill>
                <a:effectLst/>
                <a:uLnTx/>
                <a:uFillTx/>
                <a:latin typeface="Trebuchet MS"/>
                <a:ea typeface="Trebuchet MS"/>
                <a:cs typeface="Trebuchet MS"/>
                <a:sym typeface="Trebuchet MS"/>
              </a:rPr>
              <a:t>nable</a:t>
            </a: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 the energy transition</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3877229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A4B7D1-5202-F4DE-C4B4-6525C6DD3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00" y="1137115"/>
            <a:ext cx="8078339" cy="5605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8733296" y="2217832"/>
            <a:ext cx="2829904" cy="785672"/>
          </a:xfrm>
        </p:spPr>
        <p:txBody>
          <a:bodyPr/>
          <a:lstStyle/>
          <a:p>
            <a:pPr marL="101600" indent="0">
              <a:buSzPct val="100000"/>
              <a:buNone/>
            </a:pPr>
            <a:r>
              <a:rPr lang="en-US" sz="1000" b="1" u="sng" dirty="0"/>
              <a:t>N.B</a:t>
            </a:r>
            <a:r>
              <a:rPr lang="en-US" sz="1000" dirty="0"/>
              <a:t>. This map just shows one particular kind of legislation that may drive change. Many countries have different kinds of zero-emission vehicle targets.</a:t>
            </a:r>
          </a:p>
        </p:txBody>
      </p:sp>
      <p:sp>
        <p:nvSpPr>
          <p:cNvPr id="5" name="TextBox 4">
            <a:extLst>
              <a:ext uri="{FF2B5EF4-FFF2-40B4-BE49-F238E27FC236}">
                <a16:creationId xmlns:a16="http://schemas.microsoft.com/office/drawing/2014/main" id="{CA50B4F7-21C2-4194-5AC1-21CAE1E08F93}"/>
              </a:ext>
            </a:extLst>
          </p:cNvPr>
          <p:cNvSpPr txBox="1"/>
          <p:nvPr/>
        </p:nvSpPr>
        <p:spPr>
          <a:xfrm>
            <a:off x="8707139" y="4939620"/>
            <a:ext cx="3390268" cy="553998"/>
          </a:xfrm>
          <a:prstGeom prst="rect">
            <a:avLst/>
          </a:prstGeom>
          <a:noFill/>
        </p:spPr>
        <p:txBody>
          <a:bodyPr wrap="square">
            <a:spAutoFit/>
          </a:bodyPr>
          <a:lstStyle/>
          <a:p>
            <a:r>
              <a:rPr lang="en-GB" sz="1000" b="0" i="0" u="sng" strike="noStrike" dirty="0">
                <a:solidFill>
                  <a:srgbClr val="1C1C1C"/>
                </a:solidFill>
                <a:effectLst/>
              </a:rPr>
              <a:t>Graphic</a:t>
            </a:r>
            <a:r>
              <a:rPr lang="en-GB" sz="1000" b="0" i="0" u="none" strike="noStrike" dirty="0">
                <a:solidFill>
                  <a:srgbClr val="1C1C1C"/>
                </a:solidFill>
                <a:effectLst/>
              </a:rPr>
              <a:t>:</a:t>
            </a:r>
          </a:p>
          <a:p>
            <a:r>
              <a:rPr lang="en-GB" sz="1000" b="0" i="0" u="none" strike="noStrike" dirty="0">
                <a:solidFill>
                  <a:srgbClr val="1C1C1C"/>
                </a:solidFill>
                <a:effectLst/>
              </a:rPr>
              <a:t>The Zero Emission Vehicles Transition Council</a:t>
            </a:r>
          </a:p>
          <a:p>
            <a:r>
              <a:rPr lang="en-US" sz="1000" dirty="0">
                <a:hlinkClick r:id="rId4"/>
              </a:rPr>
              <a:t>https://</a:t>
            </a:r>
            <a:r>
              <a:rPr lang="en-US" sz="1000" dirty="0" err="1">
                <a:hlinkClick r:id="rId4"/>
              </a:rPr>
              <a:t>zevtc.org</a:t>
            </a:r>
            <a:r>
              <a:rPr lang="en-US" sz="1000" dirty="0">
                <a:hlinkClick r:id="rId4"/>
              </a:rPr>
              <a:t>/tracking-progress/light-duty-vehicle-map</a:t>
            </a:r>
            <a:endParaRPr lang="en-US" sz="1000" dirty="0"/>
          </a:p>
        </p:txBody>
      </p:sp>
      <p:sp>
        <p:nvSpPr>
          <p:cNvPr id="6" name="TextBox 5">
            <a:extLst>
              <a:ext uri="{FF2B5EF4-FFF2-40B4-BE49-F238E27FC236}">
                <a16:creationId xmlns:a16="http://schemas.microsoft.com/office/drawing/2014/main" id="{B97C306F-A301-956B-DB35-77C48B283F39}"/>
              </a:ext>
            </a:extLst>
          </p:cNvPr>
          <p:cNvSpPr txBox="1"/>
          <p:nvPr/>
        </p:nvSpPr>
        <p:spPr>
          <a:xfrm>
            <a:off x="8636741" y="2992723"/>
            <a:ext cx="3136993" cy="400110"/>
          </a:xfrm>
          <a:prstGeom prst="rect">
            <a:avLst/>
          </a:prstGeom>
          <a:noFill/>
        </p:spPr>
        <p:txBody>
          <a:bodyPr wrap="square">
            <a:spAutoFit/>
          </a:bodyPr>
          <a:lstStyle/>
          <a:p>
            <a:pPr marL="101600" indent="0">
              <a:buSzPct val="100000"/>
              <a:buNone/>
            </a:pPr>
            <a:r>
              <a:rPr lang="en-GB" sz="1000" dirty="0">
                <a:hlinkClick r:id="rId5"/>
              </a:rPr>
              <a:t>https://www.iea.org/data-and-statistics/data-product/global-ev-outlook-2023 - global-ev-policies</a:t>
            </a:r>
            <a:endParaRPr lang="en-GB" sz="1000" dirty="0"/>
          </a:p>
        </p:txBody>
      </p:sp>
    </p:spTree>
    <p:extLst>
      <p:ext uri="{BB962C8B-B14F-4D97-AF65-F5344CB8AC3E}">
        <p14:creationId xmlns:p14="http://schemas.microsoft.com/office/powerpoint/2010/main" val="3962221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sp>
        <p:nvSpPr>
          <p:cNvPr id="5" name="Text Placeholder 4">
            <a:extLst>
              <a:ext uri="{FF2B5EF4-FFF2-40B4-BE49-F238E27FC236}">
                <a16:creationId xmlns:a16="http://schemas.microsoft.com/office/drawing/2014/main" id="{44FA852D-88FB-54BE-FB71-AE6D98394D6B}"/>
              </a:ext>
            </a:extLst>
          </p:cNvPr>
          <p:cNvSpPr>
            <a:spLocks noGrp="1"/>
          </p:cNvSpPr>
          <p:nvPr>
            <p:ph type="body" idx="1"/>
          </p:nvPr>
        </p:nvSpPr>
        <p:spPr/>
        <p:txBody>
          <a:bodyPr/>
          <a:lstStyle/>
          <a:p>
            <a:pPr marL="101600" indent="0">
              <a:buNone/>
            </a:pPr>
            <a:r>
              <a:rPr lang="en-US" dirty="0"/>
              <a:t>COP26 declaration signed by 39 countries:</a:t>
            </a:r>
          </a:p>
          <a:p>
            <a:pPr marL="101600" indent="0">
              <a:buNone/>
            </a:pPr>
            <a:r>
              <a:rPr lang="en-US" sz="1600" dirty="0">
                <a:solidFill>
                  <a:schemeClr val="tx1">
                    <a:lumMod val="50000"/>
                    <a:lumOff val="50000"/>
                  </a:schemeClr>
                </a:solidFill>
              </a:rPr>
              <a:t>https://</a:t>
            </a:r>
            <a:r>
              <a:rPr lang="en-US" sz="1600" dirty="0" err="1">
                <a:solidFill>
                  <a:schemeClr val="tx1">
                    <a:lumMod val="50000"/>
                    <a:lumOff val="50000"/>
                  </a:schemeClr>
                </a:solidFill>
              </a:rPr>
              <a:t>acceleratingtozero.org</a:t>
            </a:r>
            <a:r>
              <a:rPr lang="en-US" sz="1600" dirty="0">
                <a:solidFill>
                  <a:schemeClr val="tx1">
                    <a:lumMod val="50000"/>
                    <a:lumOff val="50000"/>
                  </a:schemeClr>
                </a:solidFill>
              </a:rPr>
              <a:t>/the-declaration/</a:t>
            </a:r>
          </a:p>
          <a:p>
            <a:pPr marL="101600" indent="0">
              <a:buNone/>
            </a:pPr>
            <a:endParaRPr lang="en-US" dirty="0"/>
          </a:p>
          <a:p>
            <a:pPr marL="101600" indent="0">
              <a:buNone/>
            </a:pPr>
            <a:r>
              <a:rPr lang="en-US" dirty="0"/>
              <a:t>	“</a:t>
            </a:r>
            <a:r>
              <a:rPr lang="en-GB" b="0" i="0" u="none" strike="noStrike" dirty="0">
                <a:solidFill>
                  <a:srgbClr val="595959"/>
                </a:solidFill>
                <a:effectLst/>
                <a:latin typeface="Montserrat" pitchFamily="2" charset="77"/>
              </a:rPr>
              <a:t>Together, we will work towards all sales of new cars and vans being zero 	emission globally by 2040, and by no later than 2035 in leading markets.</a:t>
            </a:r>
            <a:r>
              <a:rPr lang="en-US" b="0" i="0" u="none" strike="noStrike" dirty="0">
                <a:solidFill>
                  <a:srgbClr val="595959"/>
                </a:solidFill>
                <a:effectLst/>
                <a:latin typeface="Montserrat" pitchFamily="2" charset="77"/>
              </a:rPr>
              <a:t>”</a:t>
            </a:r>
            <a:endParaRPr lang="en-US" dirty="0"/>
          </a:p>
        </p:txBody>
      </p:sp>
      <p:pic>
        <p:nvPicPr>
          <p:cNvPr id="4" name="Graphic 3">
            <a:extLst>
              <a:ext uri="{FF2B5EF4-FFF2-40B4-BE49-F238E27FC236}">
                <a16:creationId xmlns:a16="http://schemas.microsoft.com/office/drawing/2014/main" id="{7991FCD6-48B0-EF79-5C86-631B3205AE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235" y="3661059"/>
            <a:ext cx="3625529" cy="2513700"/>
          </a:xfrm>
          <a:prstGeom prst="rect">
            <a:avLst/>
          </a:prstGeom>
        </p:spPr>
      </p:pic>
    </p:spTree>
    <p:extLst>
      <p:ext uri="{BB962C8B-B14F-4D97-AF65-F5344CB8AC3E}">
        <p14:creationId xmlns:p14="http://schemas.microsoft.com/office/powerpoint/2010/main" val="313472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95E797-8575-DD47-84AB-086D7804BE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564" y="1234966"/>
            <a:ext cx="11625553" cy="5418082"/>
          </a:xfrm>
          <a:prstGeom prst="rect">
            <a:avLst/>
          </a:prstGeom>
        </p:spPr>
      </p:pic>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4440009" y="3640205"/>
            <a:ext cx="3017691" cy="607603"/>
          </a:xfrm>
        </p:spPr>
        <p:txBody>
          <a:bodyPr/>
          <a:lstStyle/>
          <a:p>
            <a:pPr marL="101600" indent="0">
              <a:buSzPct val="100000"/>
              <a:buNone/>
            </a:pPr>
            <a:r>
              <a:rPr lang="en-GB" dirty="0"/>
              <a:t>Worldwide  share = 14%</a:t>
            </a:r>
          </a:p>
        </p:txBody>
      </p:sp>
    </p:spTree>
    <p:extLst>
      <p:ext uri="{BB962C8B-B14F-4D97-AF65-F5344CB8AC3E}">
        <p14:creationId xmlns:p14="http://schemas.microsoft.com/office/powerpoint/2010/main" val="3033566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BAF354-C14A-8F67-B3D8-1BC222CD48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565" y="1234966"/>
            <a:ext cx="11625551" cy="5418081"/>
          </a:xfrm>
          <a:prstGeom prst="rect">
            <a:avLst/>
          </a:prstGeom>
        </p:spPr>
      </p:pic>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spTree>
    <p:extLst>
      <p:ext uri="{BB962C8B-B14F-4D97-AF65-F5344CB8AC3E}">
        <p14:creationId xmlns:p14="http://schemas.microsoft.com/office/powerpoint/2010/main" val="4275418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pic>
        <p:nvPicPr>
          <p:cNvPr id="4" name="Picture 3" descr="A map of the world with different shades of orange&#10;&#10;Description automatically generated">
            <a:extLst>
              <a:ext uri="{FF2B5EF4-FFF2-40B4-BE49-F238E27FC236}">
                <a16:creationId xmlns:a16="http://schemas.microsoft.com/office/drawing/2014/main" id="{AB2DAA9A-BF7F-C39E-871D-66CD4A15B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99" y="1157802"/>
            <a:ext cx="8103895" cy="5486400"/>
          </a:xfrm>
          <a:prstGeom prst="rect">
            <a:avLst/>
          </a:prstGeom>
        </p:spPr>
      </p:pic>
    </p:spTree>
    <p:extLst>
      <p:ext uri="{BB962C8B-B14F-4D97-AF65-F5344CB8AC3E}">
        <p14:creationId xmlns:p14="http://schemas.microsoft.com/office/powerpoint/2010/main" val="303828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grpSp>
        <p:nvGrpSpPr>
          <p:cNvPr id="13" name="Group 12">
            <a:extLst>
              <a:ext uri="{FF2B5EF4-FFF2-40B4-BE49-F238E27FC236}">
                <a16:creationId xmlns:a16="http://schemas.microsoft.com/office/drawing/2014/main" id="{CB3B20E6-57C7-4018-7167-0EF32A5851B2}"/>
              </a:ext>
            </a:extLst>
          </p:cNvPr>
          <p:cNvGrpSpPr/>
          <p:nvPr/>
        </p:nvGrpSpPr>
        <p:grpSpPr>
          <a:xfrm>
            <a:off x="683100" y="1298385"/>
            <a:ext cx="4989501" cy="5314036"/>
            <a:chOff x="550601" y="1184389"/>
            <a:chExt cx="4989501" cy="5314036"/>
          </a:xfrm>
        </p:grpSpPr>
        <p:pic>
          <p:nvPicPr>
            <p:cNvPr id="5" name="Picture 4" descr="A screenshot of a car&#10;&#10;Description automatically generated">
              <a:extLst>
                <a:ext uri="{FF2B5EF4-FFF2-40B4-BE49-F238E27FC236}">
                  <a16:creationId xmlns:a16="http://schemas.microsoft.com/office/drawing/2014/main" id="{488EEC83-00FE-E692-BD93-8220F17E1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01" y="2055582"/>
              <a:ext cx="4989501" cy="4067979"/>
            </a:xfrm>
            <a:prstGeom prst="rect">
              <a:avLst/>
            </a:prstGeom>
          </p:spPr>
        </p:pic>
        <p:pic>
          <p:nvPicPr>
            <p:cNvPr id="7" name="Picture 6" descr="A blue and white logo&#10;&#10;Description automatically generated">
              <a:extLst>
                <a:ext uri="{FF2B5EF4-FFF2-40B4-BE49-F238E27FC236}">
                  <a16:creationId xmlns:a16="http://schemas.microsoft.com/office/drawing/2014/main" id="{C72759ED-BD0A-B725-1F25-EA3C033B2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01" y="1184389"/>
              <a:ext cx="4989501" cy="877551"/>
            </a:xfrm>
            <a:prstGeom prst="rect">
              <a:avLst/>
            </a:prstGeom>
          </p:spPr>
        </p:pic>
        <p:pic>
          <p:nvPicPr>
            <p:cNvPr id="12" name="Picture 11">
              <a:extLst>
                <a:ext uri="{FF2B5EF4-FFF2-40B4-BE49-F238E27FC236}">
                  <a16:creationId xmlns:a16="http://schemas.microsoft.com/office/drawing/2014/main" id="{0FEB4746-B385-6CE8-06B4-4CC093831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7" y="6041059"/>
              <a:ext cx="4856400" cy="457366"/>
            </a:xfrm>
            <a:prstGeom prst="rect">
              <a:avLst/>
            </a:prstGeom>
          </p:spPr>
        </p:pic>
      </p:grpSp>
      <p:sp>
        <p:nvSpPr>
          <p:cNvPr id="20" name="TextBox 19">
            <a:extLst>
              <a:ext uri="{FF2B5EF4-FFF2-40B4-BE49-F238E27FC236}">
                <a16:creationId xmlns:a16="http://schemas.microsoft.com/office/drawing/2014/main" id="{F3965FE3-A542-4589-D954-63D38FC0A187}"/>
              </a:ext>
            </a:extLst>
          </p:cNvPr>
          <p:cNvSpPr txBox="1"/>
          <p:nvPr/>
        </p:nvSpPr>
        <p:spPr>
          <a:xfrm>
            <a:off x="6778278" y="4264893"/>
            <a:ext cx="3757494" cy="646331"/>
          </a:xfrm>
          <a:prstGeom prst="rect">
            <a:avLst/>
          </a:prstGeom>
          <a:noFill/>
        </p:spPr>
        <p:txBody>
          <a:bodyPr wrap="square">
            <a:spAutoFit/>
          </a:bodyPr>
          <a:lstStyle/>
          <a:p>
            <a:pPr marL="101600" indent="0">
              <a:buSzPct val="100000"/>
              <a:buNone/>
            </a:pPr>
            <a:r>
              <a:rPr lang="en-GB" dirty="0"/>
              <a:t>Initial cost of gasoline cars is typically still lower</a:t>
            </a:r>
          </a:p>
        </p:txBody>
      </p:sp>
      <p:cxnSp>
        <p:nvCxnSpPr>
          <p:cNvPr id="21" name="Straight Arrow Connector 20">
            <a:extLst>
              <a:ext uri="{FF2B5EF4-FFF2-40B4-BE49-F238E27FC236}">
                <a16:creationId xmlns:a16="http://schemas.microsoft.com/office/drawing/2014/main" id="{7B28B5DA-8B03-11D2-03A0-DFF14920526B}"/>
              </a:ext>
            </a:extLst>
          </p:cNvPr>
          <p:cNvCxnSpPr>
            <a:cxnSpLocks/>
          </p:cNvCxnSpPr>
          <p:nvPr/>
        </p:nvCxnSpPr>
        <p:spPr>
          <a:xfrm flipH="1">
            <a:off x="5617949" y="4624769"/>
            <a:ext cx="1139198" cy="0"/>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27" name="TextBox 26">
            <a:extLst>
              <a:ext uri="{FF2B5EF4-FFF2-40B4-BE49-F238E27FC236}">
                <a16:creationId xmlns:a16="http://schemas.microsoft.com/office/drawing/2014/main" id="{13FF2367-514F-5262-A02B-86BCB4B15841}"/>
              </a:ext>
            </a:extLst>
          </p:cNvPr>
          <p:cNvSpPr txBox="1"/>
          <p:nvPr/>
        </p:nvSpPr>
        <p:spPr>
          <a:xfrm>
            <a:off x="6778277" y="5066746"/>
            <a:ext cx="3177331" cy="646331"/>
          </a:xfrm>
          <a:prstGeom prst="rect">
            <a:avLst/>
          </a:prstGeom>
          <a:noFill/>
        </p:spPr>
        <p:txBody>
          <a:bodyPr wrap="square">
            <a:spAutoFit/>
          </a:bodyPr>
          <a:lstStyle/>
          <a:p>
            <a:pPr marL="101600" indent="0">
              <a:buSzPct val="100000"/>
              <a:buNone/>
            </a:pPr>
            <a:r>
              <a:rPr lang="en-GB" dirty="0"/>
              <a:t>But energy consumption can be over </a:t>
            </a:r>
            <a:r>
              <a:rPr lang="en-GB" b="1" dirty="0"/>
              <a:t>3 times higher</a:t>
            </a:r>
            <a:r>
              <a:rPr lang="en-GB" dirty="0"/>
              <a:t>.</a:t>
            </a:r>
          </a:p>
        </p:txBody>
      </p:sp>
      <p:cxnSp>
        <p:nvCxnSpPr>
          <p:cNvPr id="28" name="Straight Arrow Connector 27">
            <a:extLst>
              <a:ext uri="{FF2B5EF4-FFF2-40B4-BE49-F238E27FC236}">
                <a16:creationId xmlns:a16="http://schemas.microsoft.com/office/drawing/2014/main" id="{9F63AA58-E034-CAE7-6969-55198B706265}"/>
              </a:ext>
            </a:extLst>
          </p:cNvPr>
          <p:cNvCxnSpPr>
            <a:cxnSpLocks/>
          </p:cNvCxnSpPr>
          <p:nvPr/>
        </p:nvCxnSpPr>
        <p:spPr>
          <a:xfrm flipH="1">
            <a:off x="5596819" y="5389912"/>
            <a:ext cx="1160328" cy="0"/>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29" name="Rounded Rectangle 28">
            <a:extLst>
              <a:ext uri="{FF2B5EF4-FFF2-40B4-BE49-F238E27FC236}">
                <a16:creationId xmlns:a16="http://schemas.microsoft.com/office/drawing/2014/main" id="{93E46C78-227C-31C4-4B3B-37B7994EB7D3}"/>
              </a:ext>
            </a:extLst>
          </p:cNvPr>
          <p:cNvSpPr/>
          <p:nvPr/>
        </p:nvSpPr>
        <p:spPr>
          <a:xfrm>
            <a:off x="2503996" y="4479299"/>
            <a:ext cx="3092823" cy="294406"/>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8E7A2124-4518-5C4F-071A-34054CD28E8E}"/>
              </a:ext>
            </a:extLst>
          </p:cNvPr>
          <p:cNvCxnSpPr>
            <a:cxnSpLocks/>
          </p:cNvCxnSpPr>
          <p:nvPr/>
        </p:nvCxnSpPr>
        <p:spPr>
          <a:xfrm flipH="1">
            <a:off x="5596819" y="6246404"/>
            <a:ext cx="1160328" cy="0"/>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37" name="TextBox 36">
            <a:extLst>
              <a:ext uri="{FF2B5EF4-FFF2-40B4-BE49-F238E27FC236}">
                <a16:creationId xmlns:a16="http://schemas.microsoft.com/office/drawing/2014/main" id="{0A5AF2BB-D78B-1033-0EF8-5867EA744462}"/>
              </a:ext>
            </a:extLst>
          </p:cNvPr>
          <p:cNvSpPr txBox="1"/>
          <p:nvPr/>
        </p:nvSpPr>
        <p:spPr>
          <a:xfrm>
            <a:off x="6778277" y="5923238"/>
            <a:ext cx="3177331" cy="646331"/>
          </a:xfrm>
          <a:prstGeom prst="rect">
            <a:avLst/>
          </a:prstGeom>
          <a:noFill/>
        </p:spPr>
        <p:txBody>
          <a:bodyPr wrap="square">
            <a:spAutoFit/>
          </a:bodyPr>
          <a:lstStyle/>
          <a:p>
            <a:pPr marL="101600" indent="0">
              <a:buSzPct val="100000"/>
              <a:buNone/>
            </a:pPr>
            <a:r>
              <a:rPr lang="en-GB" dirty="0"/>
              <a:t>And running costs over $1000 more each year.</a:t>
            </a:r>
          </a:p>
        </p:txBody>
      </p:sp>
    </p:spTree>
    <p:extLst>
      <p:ext uri="{BB962C8B-B14F-4D97-AF65-F5344CB8AC3E}">
        <p14:creationId xmlns:p14="http://schemas.microsoft.com/office/powerpoint/2010/main" val="3801703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CC UK 2020 Grid 16:9 - 11991">
  <a:themeElements>
    <a:clrScheme name="UCCC UK 2020">
      <a:dk1>
        <a:srgbClr val="242424"/>
      </a:dk1>
      <a:lt1>
        <a:srgbClr val="FFFFFF"/>
      </a:lt1>
      <a:dk2>
        <a:srgbClr val="002060"/>
      </a:dk2>
      <a:lt2>
        <a:srgbClr val="F2F2F2"/>
      </a:lt2>
      <a:accent1>
        <a:srgbClr val="001236"/>
      </a:accent1>
      <a:accent2>
        <a:srgbClr val="003192"/>
      </a:accent2>
      <a:accent3>
        <a:srgbClr val="FFEC5D"/>
      </a:accent3>
      <a:accent4>
        <a:srgbClr val="4B93DC"/>
      </a:accent4>
      <a:accent5>
        <a:srgbClr val="D9D9D9"/>
      </a:accent5>
      <a:accent6>
        <a:srgbClr val="8CDC73"/>
      </a:accent6>
      <a:hlink>
        <a:srgbClr val="2E3558"/>
      </a:hlink>
      <a:folHlink>
        <a:srgbClr val="4C58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 12 06 BA template" id="{05E1C20F-F11D-4D37-A695-E76F831DA5F2}" vid="{FC7A123E-89C6-4389-B23C-714F93DE3E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5b8b66e-5759-43c1-a138-f967a8bf5a20">
      <Value>3</Value>
    </TaxCatchAll>
    <lcf76f155ced4ddcb4097134ff3c332f xmlns="0b696a8a-ab1a-459b-a09e-44df7cbe93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7" ma:contentTypeDescription="Create a new document." ma:contentTypeScope="" ma:versionID="79f8815d7021c15af2b072937e2d090b">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a6f3f63fc0ee8c5504a470af4690d5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DE3B85-07E8-4CB4-84BD-CEF3094F4237}">
  <ds:schemaRefs>
    <ds:schemaRef ds:uri="http://schemas.microsoft.com/sharepoint/v3/contenttype/forms"/>
  </ds:schemaRefs>
</ds:datastoreItem>
</file>

<file path=customXml/itemProps2.xml><?xml version="1.0" encoding="utf-8"?>
<ds:datastoreItem xmlns:ds="http://schemas.openxmlformats.org/officeDocument/2006/customXml" ds:itemID="{22898148-E755-4E4D-A5B1-95483911B114}">
  <ds:schemaRefs>
    <ds:schemaRef ds:uri="0063f72e-ace3-48fb-9c1f-5b513408b31f"/>
    <ds:schemaRef ds:uri="265015ab-9d7f-432c-8b5c-d65e93430a34"/>
    <ds:schemaRef ds:uri="4e4ba58b-07e1-4d55-916c-b3d7aa8a8ae1"/>
    <ds:schemaRef ds:uri="a8f60570-4bd3-4f2b-950b-a996de8ab151"/>
    <ds:schemaRef ds:uri="aaacb922-5235-4a66-b188-303b9b46fbd7"/>
    <ds:schemaRef ds:uri="b413c3fd-5a3b-4239-b985-69032e371c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5b8b66e-5759-43c1-a138-f967a8bf5a20"/>
    <ds:schemaRef ds:uri="0b696a8a-ab1a-459b-a09e-44df7cbe9330"/>
  </ds:schemaRefs>
</ds:datastoreItem>
</file>

<file path=customXml/itemProps3.xml><?xml version="1.0" encoding="utf-8"?>
<ds:datastoreItem xmlns:ds="http://schemas.openxmlformats.org/officeDocument/2006/customXml" ds:itemID="{257C338B-C7D0-4DE8-B226-08E52BC33E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7325</TotalTime>
  <Words>3484</Words>
  <Application>Microsoft Office PowerPoint</Application>
  <PresentationFormat>Widescreen</PresentationFormat>
  <Paragraphs>215</Paragraphs>
  <Slides>29</Slides>
  <Notes>28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Arial</vt:lpstr>
      <vt:lpstr>Calibri</vt:lpstr>
      <vt:lpstr>DIN Medium</vt:lpstr>
      <vt:lpstr>futura-pt</vt:lpstr>
      <vt:lpstr>Montserrat</vt:lpstr>
      <vt:lpstr>Open Sans</vt:lpstr>
      <vt:lpstr>Open Sans ExtraBold</vt:lpstr>
      <vt:lpstr>Roboto</vt:lpstr>
      <vt:lpstr>Trebuchet MS</vt:lpstr>
      <vt:lpstr>Simple Light</vt:lpstr>
      <vt:lpstr>UCCC UK 2020 Grid 16:9 - 11991</vt:lpstr>
      <vt:lpstr>1_Simple Light</vt:lpstr>
      <vt:lpstr>Lecture 6  Enabling Technologies</vt:lpstr>
      <vt:lpstr>“Enabling technologies”</vt:lpstr>
      <vt:lpstr>Technologies</vt:lpstr>
      <vt:lpstr>Technology example: Electric vehicles</vt:lpstr>
      <vt:lpstr>Technology example: Electric vehicles</vt:lpstr>
      <vt:lpstr>Technology example: Electric vehicles</vt:lpstr>
      <vt:lpstr>Technology example: Electric vehicles</vt:lpstr>
      <vt:lpstr>Technology example: Electric vehicles</vt:lpstr>
      <vt:lpstr>Technology example: Electric vehicles</vt:lpstr>
      <vt:lpstr>Technology example: Solar PV generation</vt:lpstr>
      <vt:lpstr>Technology example: Hydrogen storage</vt:lpstr>
      <vt:lpstr>Smart grids and devices</vt:lpstr>
      <vt:lpstr>Smart grids and devices</vt:lpstr>
      <vt:lpstr>Data</vt:lpstr>
      <vt:lpstr>Data availability</vt:lpstr>
      <vt:lpstr>Data - humans working with technology</vt:lpstr>
      <vt:lpstr>Internet access</vt:lpstr>
      <vt:lpstr>Enabling people</vt:lpstr>
      <vt:lpstr>Enabling people – financing</vt:lpstr>
      <vt:lpstr>Enabling people – financing</vt:lpstr>
      <vt:lpstr>Safety and public perception</vt:lpstr>
      <vt:lpstr>Safety and public perception</vt:lpstr>
      <vt:lpstr>Safety and public perception</vt:lpstr>
      <vt:lpstr>Enabling people  who build and use technologies</vt:lpstr>
      <vt:lpstr>Enabling people - education</vt:lpstr>
      <vt:lpstr>Enabling people – motivation</vt:lpstr>
      <vt:lpstr>Enabling the Energy Transition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Breakthrough Agenda Roundtable: [insert sector]</dc:title>
  <dc:creator>George, Megan (BEIS)</dc:creator>
  <cp:lastModifiedBy>Ashutosh.Bhagurkar</cp:lastModifiedBy>
  <cp:revision>493</cp:revision>
  <cp:lastPrinted>2023-10-13T12:29:34Z</cp:lastPrinted>
  <dcterms:created xsi:type="dcterms:W3CDTF">2023-03-02T11:39:23Z</dcterms:created>
  <dcterms:modified xsi:type="dcterms:W3CDTF">2024-11-02T18:42:42Z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2023-03-02T11:39:23Z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b08f2dd6-275b-49be-982e-3c30b6088613</vt:lpwstr>
  </property>
  <property fmtid="{D5CDD505-2E9C-101B-9397-08002B2CF9AE}" pid="8" name="MSIP_Label_ba62f585-b40f-4ab9-bafe-39150f03d124_ContentBits">
    <vt:lpwstr>0</vt:lpwstr>
  </property>
  <property fmtid="{D5CDD505-2E9C-101B-9397-08002B2CF9AE}" pid="9" name="ContentTypeId">
    <vt:lpwstr>0x010100633F727AA7180443A862CD9A25741398</vt:lpwstr>
  </property>
  <property fmtid="{D5CDD505-2E9C-101B-9397-08002B2CF9AE}" pid="10" name="_dlc_DocIdItemGuid">
    <vt:lpwstr>891ce5c6-7a4e-48db-945a-c756f20c5d0f</vt:lpwstr>
  </property>
  <property fmtid="{D5CDD505-2E9C-101B-9397-08002B2CF9AE}" pid="11" name="Business Unit">
    <vt:lpwstr>3;#International Climate Negotiations|4bf2d44c-fd56-4add-95e0-64e8b8e288d5</vt:lpwstr>
  </property>
  <property fmtid="{D5CDD505-2E9C-101B-9397-08002B2CF9AE}" pid="12" name="MediaServiceImageTags">
    <vt:lpwstr/>
  </property>
</Properties>
</file>