
<file path=[Content_Types].xml><?xml version="1.0" encoding="utf-8"?>
<Types xmlns="http://schemas.openxmlformats.org/package/2006/content-types">
  <Default Extension="bin" ContentType="application/vnd.openxmlformats-officedocument.presentationml.printerSetting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s/slide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1.xml" ContentType="application/vnd.openxmlformats-officedocument.presentationml.slide+xml"/>
  <Override PartName="/ppt/slides/slide33.xml" ContentType="application/vnd.openxmlformats-officedocument.presentationml.slide+xml"/>
  <Override PartName="/ppt/slides/slide31.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2.xml" ContentType="application/vnd.openxmlformats-officedocument.presentationml.slide+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xml" ContentType="application/vnd.openxmlformats-officedocument.presentationml.notesSlide+xml"/>
  <Override PartName="/ppt/notesSlides/notesSlide19.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4.xml" ContentType="application/vnd.openxmlformats-officedocument.presentationml.notesSlide+xml"/>
  <Override PartName="/ppt/notesSlides/notesSlide26.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2.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27.xml" ContentType="application/vnd.openxmlformats-officedocument.presentationml.notesSlide+xml"/>
  <Override PartName="/ppt/notesSlides/notesSlide31.xml" ContentType="application/vnd.openxmlformats-officedocument.presentationml.notesSlide+xml"/>
  <Override PartName="/ppt/slideLayouts/slideLayout1.xml" ContentType="application/vnd.openxmlformats-officedocument.presentationml.slideLayout+xml"/>
  <Override PartName="/ppt/notesSlides/notesSlide41.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notesSlides/notesSlide40.xml" ContentType="application/vnd.openxmlformats-officedocument.presentationml.notesSlid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notesSlides/notesSlide39.xml" ContentType="application/vnd.openxmlformats-officedocument.presentationml.notesSlide+xml"/>
  <Override PartName="/ppt/slideLayouts/slideLayout3.xml" ContentType="application/vnd.openxmlformats-officedocument.presentationml.slideLayout+xml"/>
  <Override PartName="/ppt/slideLayouts/slideLayout11.xml" ContentType="application/vnd.openxmlformats-officedocument.presentationml.slideLayout+xml"/>
  <Override PartName="/ppt/notesSlides/notesSlide37.xml" ContentType="application/vnd.openxmlformats-officedocument.presentationml.notesSlide+xml"/>
  <Override PartName="/ppt/notesSlides/notesSlide35.xml" ContentType="application/vnd.openxmlformats-officedocument.presentationml.notesSlide+xml"/>
  <Override PartName="/ppt/notesSlides/notesSlide34.xml" ContentType="application/vnd.openxmlformats-officedocument.presentationml.notesSlide+xml"/>
  <Override PartName="/ppt/notesSlides/notesSlide38.xml" ContentType="application/vnd.openxmlformats-officedocument.presentationml.notesSlide+xml"/>
  <Override PartName="/ppt/slideLayouts/slideLayout12.xml" ContentType="application/vnd.openxmlformats-officedocument.presentationml.slideLayout+xml"/>
  <Override PartName="/ppt/notesSlides/notesSlide33.xml" ContentType="application/vnd.openxmlformats-officedocument.presentationml.notesSlide+xml"/>
  <Override PartName="/ppt/notesSlides/notesSlide32.xml" ContentType="application/vnd.openxmlformats-officedocument.presentationml.notesSlide+xml"/>
  <Override PartName="/ppt/notesSlides/notesSlide36.xml" ContentType="application/vnd.openxmlformats-officedocument.presentationml.notesSlide+xml"/>
  <Override PartName="/ppt/handoutMasters/handoutMaster1.xml" ContentType="application/vnd.openxmlformats-officedocument.presentationml.handoutMaster+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1.bin" ContentType="application/vnd.openxmlformats-officedocument.oleObject"/>
  <Override PartName="/ppt/notesMasters/notesMaster1.xml" ContentType="application/vnd.openxmlformats-officedocument.presentationml.notesMaster+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handoutMasterIdLst>
    <p:handoutMasterId r:id="rId44"/>
  </p:handoutMasterIdLst>
  <p:sldIdLst>
    <p:sldId id="300" r:id="rId2"/>
    <p:sldId id="257" r:id="rId3"/>
    <p:sldId id="287" r:id="rId4"/>
    <p:sldId id="263" r:id="rId5"/>
    <p:sldId id="261" r:id="rId6"/>
    <p:sldId id="259" r:id="rId7"/>
    <p:sldId id="260" r:id="rId8"/>
    <p:sldId id="262" r:id="rId9"/>
    <p:sldId id="264" r:id="rId10"/>
    <p:sldId id="266" r:id="rId11"/>
    <p:sldId id="269" r:id="rId12"/>
    <p:sldId id="268" r:id="rId13"/>
    <p:sldId id="281" r:id="rId14"/>
    <p:sldId id="270" r:id="rId15"/>
    <p:sldId id="271" r:id="rId16"/>
    <p:sldId id="272" r:id="rId17"/>
    <p:sldId id="273" r:id="rId18"/>
    <p:sldId id="274" r:id="rId19"/>
    <p:sldId id="275" r:id="rId20"/>
    <p:sldId id="282" r:id="rId21"/>
    <p:sldId id="283" r:id="rId22"/>
    <p:sldId id="284" r:id="rId23"/>
    <p:sldId id="276" r:id="rId24"/>
    <p:sldId id="277" r:id="rId25"/>
    <p:sldId id="285" r:id="rId26"/>
    <p:sldId id="267" r:id="rId27"/>
    <p:sldId id="286" r:id="rId28"/>
    <p:sldId id="278" r:id="rId29"/>
    <p:sldId id="288" r:id="rId30"/>
    <p:sldId id="289" r:id="rId31"/>
    <p:sldId id="290" r:id="rId32"/>
    <p:sldId id="291" r:id="rId33"/>
    <p:sldId id="292" r:id="rId34"/>
    <p:sldId id="293" r:id="rId35"/>
    <p:sldId id="294" r:id="rId36"/>
    <p:sldId id="295" r:id="rId37"/>
    <p:sldId id="296" r:id="rId38"/>
    <p:sldId id="297" r:id="rId39"/>
    <p:sldId id="299" r:id="rId40"/>
    <p:sldId id="298" r:id="rId41"/>
    <p:sldId id="301"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71" autoAdjust="0"/>
    <p:restoredTop sz="73810" autoAdjust="0"/>
  </p:normalViewPr>
  <p:slideViewPr>
    <p:cSldViewPr snapToGrid="0">
      <p:cViewPr varScale="1">
        <p:scale>
          <a:sx n="61" d="100"/>
          <a:sy n="61" d="100"/>
        </p:scale>
        <p:origin x="-1584" y="-104"/>
      </p:cViewPr>
      <p:guideLst>
        <p:guide orient="horz" pos="2160"/>
        <p:guide pos="3840"/>
      </p:guideLst>
    </p:cSldViewPr>
  </p:slideViewPr>
  <p:notesTextViewPr>
    <p:cViewPr>
      <p:scale>
        <a:sx n="1" d="1"/>
        <a:sy n="1" d="1"/>
      </p:scale>
      <p:origin x="16" y="144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47"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50" Type="http://schemas.openxmlformats.org/officeDocument/2006/relationships/customXml" Target="../customXml/item1.xml"/><Relationship Id="rId7" Type="http://schemas.openxmlformats.org/officeDocument/2006/relationships/slide" Target="slides/slide6.xml"/><Relationship Id="rId29" Type="http://schemas.openxmlformats.org/officeDocument/2006/relationships/slide" Target="slides/slide28.xml"/><Relationship Id="rId2" Type="http://schemas.openxmlformats.org/officeDocument/2006/relationships/slide" Target="slides/slide1.xml"/><Relationship Id="rId16" Type="http://schemas.openxmlformats.org/officeDocument/2006/relationships/slide" Target="slides/slide15.xml"/><Relationship Id="rId24" Type="http://schemas.openxmlformats.org/officeDocument/2006/relationships/slide" Target="slides/slide23.xml"/><Relationship Id="rId32" Type="http://schemas.openxmlformats.org/officeDocument/2006/relationships/slide" Target="slides/slide31.xml"/><Relationship Id="rId11" Type="http://schemas.openxmlformats.org/officeDocument/2006/relationships/slide" Target="slides/slide10.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interSettings" Target="printerSettings/printerSettings1.bin"/><Relationship Id="rId49" Type="http://schemas.openxmlformats.org/officeDocument/2006/relationships/tableStyles" Target="tableStyles.xml"/><Relationship Id="rId23" Type="http://schemas.openxmlformats.org/officeDocument/2006/relationships/slide" Target="slides/slide22.xml"/><Relationship Id="rId28" Type="http://schemas.openxmlformats.org/officeDocument/2006/relationships/slide" Target="slides/slide27.xml"/><Relationship Id="rId5" Type="http://schemas.openxmlformats.org/officeDocument/2006/relationships/slide" Target="slides/slide4.xml"/><Relationship Id="rId36" Type="http://schemas.openxmlformats.org/officeDocument/2006/relationships/slide" Target="slides/slide35.xml"/><Relationship Id="rId15" Type="http://schemas.openxmlformats.org/officeDocument/2006/relationships/slide" Target="slides/slide14.xml"/><Relationship Id="rId31" Type="http://schemas.openxmlformats.org/officeDocument/2006/relationships/slide" Target="slides/slide30.xml"/><Relationship Id="rId10" Type="http://schemas.openxmlformats.org/officeDocument/2006/relationships/slide" Target="slides/slide9.xml"/><Relationship Id="rId19" Type="http://schemas.openxmlformats.org/officeDocument/2006/relationships/slide" Target="slides/slide18.xml"/><Relationship Id="rId44" Type="http://schemas.openxmlformats.org/officeDocument/2006/relationships/handoutMaster" Target="handoutMasters/handoutMaster1.xml"/><Relationship Id="rId52" Type="http://schemas.openxmlformats.org/officeDocument/2006/relationships/customXml" Target="../customXml/item3.xml"/><Relationship Id="rId48"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 Type="http://schemas.openxmlformats.org/officeDocument/2006/relationships/slide" Target="slides/slide3.xml"/><Relationship Id="rId30" Type="http://schemas.openxmlformats.org/officeDocument/2006/relationships/slide" Target="slides/slide29.xml"/><Relationship Id="rId9" Type="http://schemas.openxmlformats.org/officeDocument/2006/relationships/slide" Target="slides/slide8.xml"/><Relationship Id="rId35" Type="http://schemas.openxmlformats.org/officeDocument/2006/relationships/slide" Target="slides/slide34.xml"/><Relationship Id="rId14" Type="http://schemas.openxmlformats.org/officeDocument/2006/relationships/slide" Target="slides/slide13.xml"/><Relationship Id="rId43"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customXml" Target="../customXml/item2.xml"/><Relationship Id="rId3" Type="http://schemas.openxmlformats.org/officeDocument/2006/relationships/slide" Target="slides/slide2.xml"/><Relationship Id="rId46" Type="http://schemas.openxmlformats.org/officeDocument/2006/relationships/presProps" Target="presProps.xml"/><Relationship Id="rId25" Type="http://schemas.openxmlformats.org/officeDocument/2006/relationships/slide" Target="slides/slide24.xml"/><Relationship Id="rId33" Type="http://schemas.openxmlformats.org/officeDocument/2006/relationships/slide" Target="slides/slide32.xml"/><Relationship Id="rId12" Type="http://schemas.openxmlformats.org/officeDocument/2006/relationships/slide" Target="slides/slide11.xml"/><Relationship Id="rId17" Type="http://schemas.openxmlformats.org/officeDocument/2006/relationships/slide" Target="slides/slide16.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png"/><Relationship Id="rId2" Type="http://schemas.openxmlformats.org/officeDocument/2006/relationships/image" Target="../media/image20.png"/><Relationship Id="rId3" Type="http://schemas.openxmlformats.org/officeDocument/2006/relationships/image" Target="../media/image2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462D1EF-995B-2B46-876F-DFC5165105C6}" type="datetimeFigureOut">
              <a:rPr lang="en-US" smtClean="0"/>
              <a:t>25/05/20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07F3349-78CF-184F-9A9C-73DD5A21750B}" type="slidenum">
              <a:rPr lang="en-US" smtClean="0"/>
              <a:t>‹#›</a:t>
            </a:fld>
            <a:endParaRPr lang="en-US"/>
          </a:p>
        </p:txBody>
      </p:sp>
    </p:spTree>
    <p:extLst>
      <p:ext uri="{BB962C8B-B14F-4D97-AF65-F5344CB8AC3E}">
        <p14:creationId xmlns:p14="http://schemas.microsoft.com/office/powerpoint/2010/main" val="3018817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4F8E77-4117-584C-95AE-A5B64C250B9E}" type="datetimeFigureOut">
              <a:rPr lang="en-US" smtClean="0"/>
              <a:t>25/05/20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4ACEC0-9EA4-E94D-A3C0-23B67B66EB82}" type="slidenum">
              <a:rPr lang="en-US" smtClean="0"/>
              <a:t>‹#›</a:t>
            </a:fld>
            <a:endParaRPr lang="en-US"/>
          </a:p>
        </p:txBody>
      </p:sp>
    </p:spTree>
    <p:extLst>
      <p:ext uri="{BB962C8B-B14F-4D97-AF65-F5344CB8AC3E}">
        <p14:creationId xmlns:p14="http://schemas.microsoft.com/office/powerpoint/2010/main" val="18414548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r>
              <a:rPr lang="en-US" i="1" dirty="0" smtClean="0"/>
              <a:t>Tutor</a:t>
            </a:r>
            <a:r>
              <a:rPr lang="en-US" i="1" baseline="0" dirty="0" smtClean="0"/>
              <a:t> instructions: Course split into three 1.5 hour sessions. Each involves a lecture follow by a practical session.</a:t>
            </a:r>
          </a:p>
          <a:p>
            <a:endParaRPr lang="en-US" i="1" baseline="0" dirty="0" smtClean="0"/>
          </a:p>
          <a:p>
            <a:r>
              <a:rPr lang="en-US" i="1" baseline="0" dirty="0" smtClean="0"/>
              <a:t>Structure and rough timings for part 1.</a:t>
            </a:r>
          </a:p>
          <a:p>
            <a:r>
              <a:rPr lang="en-US" i="1" baseline="0" dirty="0" smtClean="0"/>
              <a:t>Lecture (slides 1 to 28): 30-40minutes	</a:t>
            </a:r>
          </a:p>
          <a:p>
            <a:r>
              <a:rPr lang="en-US" i="1" baseline="0" dirty="0" smtClean="0"/>
              <a:t>Break: 5minutes</a:t>
            </a:r>
          </a:p>
          <a:p>
            <a:r>
              <a:rPr lang="en-US" i="1" dirty="0" smtClean="0"/>
              <a:t>Introduce practical</a:t>
            </a:r>
            <a:r>
              <a:rPr lang="en-US" i="1" baseline="0" dirty="0" smtClean="0"/>
              <a:t> (slides 29 to 39): 5-10minutes</a:t>
            </a:r>
          </a:p>
          <a:p>
            <a:r>
              <a:rPr lang="en-US" i="1" baseline="0" dirty="0" smtClean="0"/>
              <a:t>Completion of practical questions by participants: 30minutes</a:t>
            </a:r>
          </a:p>
          <a:p>
            <a:r>
              <a:rPr lang="en-US" i="1" baseline="0" dirty="0" smtClean="0"/>
              <a:t>Wrap up and group discussion of summary practical questions (slide 41): 10 minutes</a:t>
            </a:r>
            <a:endParaRPr lang="en-US" i="1" dirty="0"/>
          </a:p>
        </p:txBody>
      </p:sp>
      <p:sp>
        <p:nvSpPr>
          <p:cNvPr id="19460" name="Slide Number Placeholder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57263">
              <a:defRPr sz="3000">
                <a:solidFill>
                  <a:srgbClr val="E3284A"/>
                </a:solidFill>
                <a:latin typeface="Arial" charset="0"/>
                <a:ea typeface="ＭＳ Ｐゴシック" charset="0"/>
              </a:defRPr>
            </a:lvl1pPr>
            <a:lvl2pPr defTabSz="957263">
              <a:defRPr sz="3000">
                <a:solidFill>
                  <a:srgbClr val="E3284A"/>
                </a:solidFill>
                <a:latin typeface="Arial" charset="0"/>
                <a:ea typeface="ＭＳ Ｐゴシック" charset="0"/>
              </a:defRPr>
            </a:lvl2pPr>
            <a:lvl3pPr defTabSz="957263">
              <a:defRPr sz="3000">
                <a:solidFill>
                  <a:srgbClr val="E3284A"/>
                </a:solidFill>
                <a:latin typeface="Arial" charset="0"/>
                <a:ea typeface="ＭＳ Ｐゴシック" charset="0"/>
              </a:defRPr>
            </a:lvl3pPr>
            <a:lvl4pPr defTabSz="957263">
              <a:defRPr sz="3000">
                <a:solidFill>
                  <a:srgbClr val="E3284A"/>
                </a:solidFill>
                <a:latin typeface="Arial" charset="0"/>
                <a:ea typeface="ＭＳ Ｐゴシック" charset="0"/>
              </a:defRPr>
            </a:lvl4pPr>
            <a:lvl5pPr defTabSz="957263">
              <a:defRPr sz="3000">
                <a:solidFill>
                  <a:srgbClr val="E3284A"/>
                </a:solidFill>
                <a:latin typeface="Arial" charset="0"/>
                <a:ea typeface="ＭＳ Ｐゴシック" charset="0"/>
              </a:defRPr>
            </a:lvl5pPr>
            <a:lvl6pPr marL="2281238" indent="4763" defTabSz="957263" eaLnBrk="0" fontAlgn="base" hangingPunct="0">
              <a:spcBef>
                <a:spcPct val="0"/>
              </a:spcBef>
              <a:spcAft>
                <a:spcPct val="0"/>
              </a:spcAft>
              <a:defRPr sz="3000">
                <a:solidFill>
                  <a:srgbClr val="E3284A"/>
                </a:solidFill>
                <a:latin typeface="Arial" charset="0"/>
                <a:ea typeface="ＭＳ Ｐゴシック" charset="0"/>
              </a:defRPr>
            </a:lvl6pPr>
            <a:lvl7pPr marL="2738438" indent="4763" defTabSz="957263" eaLnBrk="0" fontAlgn="base" hangingPunct="0">
              <a:spcBef>
                <a:spcPct val="0"/>
              </a:spcBef>
              <a:spcAft>
                <a:spcPct val="0"/>
              </a:spcAft>
              <a:defRPr sz="3000">
                <a:solidFill>
                  <a:srgbClr val="E3284A"/>
                </a:solidFill>
                <a:latin typeface="Arial" charset="0"/>
                <a:ea typeface="ＭＳ Ｐゴシック" charset="0"/>
              </a:defRPr>
            </a:lvl7pPr>
            <a:lvl8pPr marL="3195638" indent="4763" defTabSz="957263" eaLnBrk="0" fontAlgn="base" hangingPunct="0">
              <a:spcBef>
                <a:spcPct val="0"/>
              </a:spcBef>
              <a:spcAft>
                <a:spcPct val="0"/>
              </a:spcAft>
              <a:defRPr sz="3000">
                <a:solidFill>
                  <a:srgbClr val="E3284A"/>
                </a:solidFill>
                <a:latin typeface="Arial" charset="0"/>
                <a:ea typeface="ＭＳ Ｐゴシック" charset="0"/>
              </a:defRPr>
            </a:lvl8pPr>
            <a:lvl9pPr marL="3652838" indent="4763" defTabSz="957263" eaLnBrk="0" fontAlgn="base" hangingPunct="0">
              <a:spcBef>
                <a:spcPct val="0"/>
              </a:spcBef>
              <a:spcAft>
                <a:spcPct val="0"/>
              </a:spcAft>
              <a:defRPr sz="3000">
                <a:solidFill>
                  <a:srgbClr val="E3284A"/>
                </a:solidFill>
                <a:latin typeface="Arial" charset="0"/>
                <a:ea typeface="ＭＳ Ｐゴシック" charset="0"/>
              </a:defRPr>
            </a:lvl9pPr>
          </a:lstStyle>
          <a:p>
            <a:fld id="{E09845C0-D823-EE47-8887-D75BDA88AF95}" type="slidenum">
              <a:rPr lang="en-GB" sz="1300">
                <a:solidFill>
                  <a:srgbClr val="000000"/>
                </a:solidFill>
              </a:rPr>
              <a:pPr/>
              <a:t>1</a:t>
            </a:fld>
            <a:endParaRPr lang="en-GB" sz="1300" dirty="0">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common misconception is that all heavy metals are toxic, and</a:t>
            </a:r>
            <a:r>
              <a:rPr lang="en-US" baseline="0" dirty="0" smtClean="0"/>
              <a:t> that we should reduce our exposure to all heavy metals as much as possible to be healthy</a:t>
            </a:r>
          </a:p>
          <a:p>
            <a:endParaRPr lang="en-US" baseline="0" dirty="0" smtClean="0"/>
          </a:p>
          <a:p>
            <a:r>
              <a:rPr lang="en-US" baseline="0" dirty="0" smtClean="0"/>
              <a:t>This is not true. As mentioned, some elements classified as heavy metals are in fact key nutrients. Not having enough in our diet (being deficient in that element) can result in health problems (e.g. Se, Zn, Fe)</a:t>
            </a:r>
          </a:p>
          <a:p>
            <a:r>
              <a:rPr lang="en-US" baseline="0" dirty="0" smtClean="0"/>
              <a:t>E.g. Se intake should be 40-400ug/day according to WHO</a:t>
            </a:r>
            <a:r>
              <a:rPr lang="en-US" dirty="0" smtClean="0"/>
              <a:t>– lower can result in health problems due to Se deficiency,</a:t>
            </a:r>
            <a:r>
              <a:rPr lang="en-US" baseline="0" dirty="0" smtClean="0"/>
              <a:t> higher can result in health problems sue to Se toxicity.</a:t>
            </a:r>
          </a:p>
          <a:p>
            <a:endParaRPr lang="en-US" baseline="0" dirty="0" smtClean="0"/>
          </a:p>
          <a:p>
            <a:r>
              <a:rPr lang="en-US" baseline="0" dirty="0" smtClean="0"/>
              <a:t>Others have no known nutritional value (Hg, </a:t>
            </a:r>
            <a:r>
              <a:rPr lang="en-US" baseline="0" dirty="0" err="1" smtClean="0"/>
              <a:t>Pb</a:t>
            </a:r>
            <a:r>
              <a:rPr lang="en-US" baseline="0" dirty="0" smtClean="0"/>
              <a:t>, As). In this case it is desirable to have lowest exposure to these elements as possible.</a:t>
            </a:r>
          </a:p>
          <a:p>
            <a:endParaRPr lang="en-US" baseline="0" dirty="0" smtClean="0"/>
          </a:p>
          <a:p>
            <a:r>
              <a:rPr lang="en-US" baseline="0" dirty="0" smtClean="0"/>
              <a:t>In detail the nutritional value and potential toxicity of an element depends on both the intake amount, and the chemical form (speciation) of the element.</a:t>
            </a:r>
            <a:endParaRPr lang="en-US" dirty="0" smtClean="0"/>
          </a:p>
          <a:p>
            <a:endParaRPr lang="en-US" dirty="0"/>
          </a:p>
        </p:txBody>
      </p:sp>
      <p:sp>
        <p:nvSpPr>
          <p:cNvPr id="4" name="Slide Number Placeholder 3"/>
          <p:cNvSpPr>
            <a:spLocks noGrp="1"/>
          </p:cNvSpPr>
          <p:nvPr>
            <p:ph type="sldNum" sz="quarter" idx="10"/>
          </p:nvPr>
        </p:nvSpPr>
        <p:spPr/>
        <p:txBody>
          <a:bodyPr/>
          <a:lstStyle/>
          <a:p>
            <a:fld id="{E34ACEC0-9EA4-E94D-A3C0-23B67B66EB82}" type="slidenum">
              <a:rPr lang="en-US" smtClean="0"/>
              <a:t>10</a:t>
            </a:fld>
            <a:endParaRPr lang="en-US"/>
          </a:p>
        </p:txBody>
      </p:sp>
    </p:spTree>
    <p:extLst>
      <p:ext uri="{BB962C8B-B14F-4D97-AF65-F5344CB8AC3E}">
        <p14:creationId xmlns:p14="http://schemas.microsoft.com/office/powerpoint/2010/main" val="25609652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are peopl</a:t>
            </a:r>
            <a:r>
              <a:rPr lang="en-US" baseline="0" dirty="0" smtClean="0"/>
              <a:t>e exposed to heavy metals?</a:t>
            </a:r>
            <a:endParaRPr lang="en-US" dirty="0" smtClean="0"/>
          </a:p>
          <a:p>
            <a:endParaRPr lang="en-US" dirty="0" smtClean="0"/>
          </a:p>
          <a:p>
            <a:r>
              <a:rPr lang="en-US" dirty="0" smtClean="0"/>
              <a:t>Heavy</a:t>
            </a:r>
            <a:r>
              <a:rPr lang="en-US" baseline="0" dirty="0" smtClean="0"/>
              <a:t> metals (and other toxic chemicals, such as various organic compounds)</a:t>
            </a:r>
            <a:r>
              <a:rPr lang="en-US" dirty="0" smtClean="0"/>
              <a:t> can enter human bodies</a:t>
            </a:r>
            <a:r>
              <a:rPr lang="en-US" baseline="0" dirty="0" smtClean="0"/>
              <a:t> through a variety of pathways</a:t>
            </a:r>
          </a:p>
          <a:p>
            <a:r>
              <a:rPr lang="en-US" baseline="0" dirty="0" smtClean="0"/>
              <a:t>1. Inhalation </a:t>
            </a:r>
            <a:r>
              <a:rPr lang="mr-IN" baseline="0" dirty="0" smtClean="0"/>
              <a:t>–</a:t>
            </a:r>
            <a:r>
              <a:rPr lang="en-US" baseline="0" dirty="0" smtClean="0"/>
              <a:t> breathing small metal bearing particles (or in the case of Hg </a:t>
            </a:r>
            <a:r>
              <a:rPr lang="mr-IN" baseline="0" dirty="0" smtClean="0"/>
              <a:t>–</a:t>
            </a:r>
            <a:r>
              <a:rPr lang="en-US" baseline="0" dirty="0" smtClean="0"/>
              <a:t> vapor) into the lungs where they can dissolve and be transferred into the blood stream</a:t>
            </a:r>
          </a:p>
          <a:p>
            <a:r>
              <a:rPr lang="en-US" baseline="0" dirty="0" smtClean="0"/>
              <a:t>2. Ingestion </a:t>
            </a:r>
            <a:r>
              <a:rPr lang="mr-IN" baseline="0" dirty="0" smtClean="0"/>
              <a:t>–</a:t>
            </a:r>
            <a:r>
              <a:rPr lang="en-US" baseline="0" dirty="0" smtClean="0"/>
              <a:t> eating food and drinking water containing metals, which can then enter the body through the digestive system</a:t>
            </a:r>
          </a:p>
          <a:p>
            <a:r>
              <a:rPr lang="en-US" baseline="0" dirty="0" smtClean="0"/>
              <a:t>3. Dermal </a:t>
            </a:r>
            <a:r>
              <a:rPr lang="mr-IN" baseline="0" dirty="0" smtClean="0"/>
              <a:t>–</a:t>
            </a:r>
            <a:r>
              <a:rPr lang="en-US" baseline="0" dirty="0" smtClean="0"/>
              <a:t> metals being absorbed directly through the skin.</a:t>
            </a:r>
          </a:p>
          <a:p>
            <a:endParaRPr lang="en-US" dirty="0" smtClean="0"/>
          </a:p>
          <a:p>
            <a:r>
              <a:rPr lang="en-US" dirty="0" smtClean="0"/>
              <a:t>Note that inhalation and</a:t>
            </a:r>
            <a:r>
              <a:rPr lang="en-US" baseline="0" dirty="0" smtClean="0"/>
              <a:t> dermal exposure only likely to be a problem in very specific circumstances (i.e. people who work in hazardous conditions, handling materials containing very high metal contents). In part 2 we will discuss an example of this related to the use of mercury in artisanal gold mining operations (which is an important issue in Myanmar).</a:t>
            </a:r>
          </a:p>
          <a:p>
            <a:endParaRPr lang="en-US" baseline="0" dirty="0" smtClean="0"/>
          </a:p>
          <a:p>
            <a:r>
              <a:rPr lang="en-US" baseline="0" dirty="0" smtClean="0"/>
              <a:t>Ingestion is typically the most important route by people are exposed to heavy metals, so we will focus on this exposure route further in this lecture.</a:t>
            </a:r>
          </a:p>
          <a:p>
            <a:endParaRPr lang="en-US" baseline="0" dirty="0" smtClean="0"/>
          </a:p>
          <a:p>
            <a:r>
              <a:rPr lang="en-US" baseline="0" dirty="0" smtClean="0"/>
              <a:t>Drinking and eating likely most important route for the vast majority of population, so these are the exposure routes that we will now consider in more detail.</a:t>
            </a:r>
            <a:endParaRPr lang="en-US" dirty="0" smtClean="0"/>
          </a:p>
          <a:p>
            <a:endParaRPr lang="en-US" dirty="0"/>
          </a:p>
        </p:txBody>
      </p:sp>
      <p:sp>
        <p:nvSpPr>
          <p:cNvPr id="4" name="Slide Number Placeholder 3"/>
          <p:cNvSpPr>
            <a:spLocks noGrp="1"/>
          </p:cNvSpPr>
          <p:nvPr>
            <p:ph type="sldNum" sz="quarter" idx="10"/>
          </p:nvPr>
        </p:nvSpPr>
        <p:spPr/>
        <p:txBody>
          <a:bodyPr/>
          <a:lstStyle/>
          <a:p>
            <a:fld id="{E34ACEC0-9EA4-E94D-A3C0-23B67B66EB82}" type="slidenum">
              <a:rPr lang="en-US" smtClean="0"/>
              <a:t>11</a:t>
            </a:fld>
            <a:endParaRPr lang="en-US" dirty="0"/>
          </a:p>
        </p:txBody>
      </p:sp>
    </p:spTree>
    <p:extLst>
      <p:ext uri="{BB962C8B-B14F-4D97-AF65-F5344CB8AC3E}">
        <p14:creationId xmlns:p14="http://schemas.microsoft.com/office/powerpoint/2010/main" val="7333419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If exposed</a:t>
            </a:r>
            <a:r>
              <a:rPr lang="en-US" baseline="0" dirty="0" smtClean="0"/>
              <a:t> to high amounts of a heavy metal, people may experience adverse health effects due to metal toxicity - as these metals disrupt important biological processes.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Many metals species are also carcinogens, and can exposure to them increases the risk of cancer in populations.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non-cancer toxicity effects due to metal exposure can be split into 2 categories</a:t>
            </a:r>
          </a:p>
          <a:p>
            <a:endParaRPr lang="en-US" baseline="0" dirty="0" smtClean="0"/>
          </a:p>
          <a:p>
            <a:r>
              <a:rPr lang="en-US" baseline="0" dirty="0" smtClean="0"/>
              <a:t>Acute toxicity refers to harmful effects on health due to the short term exposure to a toxic substance. The symptoms are quite quickly apparent.</a:t>
            </a:r>
          </a:p>
          <a:p>
            <a:endParaRPr lang="en-US" baseline="0" dirty="0" smtClean="0"/>
          </a:p>
          <a:p>
            <a:r>
              <a:rPr lang="en-US" baseline="0" dirty="0" smtClean="0"/>
              <a:t>However, most cases of heavy metal toxicity are more subtle, and involve the exposure to lower amounts of heavy metals over long periods of time (years to decades). This is known as chronic toxicity and the symptoms of the metal toxicity develop slowly, often over the lifetime of the individual.</a:t>
            </a:r>
          </a:p>
          <a:p>
            <a:endParaRPr lang="en-US" baseline="0" dirty="0" smtClean="0"/>
          </a:p>
          <a:p>
            <a:r>
              <a:rPr lang="en-US" baseline="0" dirty="0" smtClean="0"/>
              <a:t>In this case, it is often hard to diagnose heavy metal toxicity as the cause of the resulting health problems, so that many people can develop chronic toxicity due to heavy metal exposure without realizing it. </a:t>
            </a:r>
            <a:r>
              <a:rPr lang="en-US" dirty="0" smtClean="0"/>
              <a:t>Identifying groups</a:t>
            </a:r>
            <a:r>
              <a:rPr lang="en-US" baseline="0" dirty="0" smtClean="0"/>
              <a:t> of people that are at risk of chronic metal toxicity represents an important first step towards addressing these issues. In the latter part of the lecture and in the practical section we will focus how this can be done (specifically for exposure via ingestion).</a:t>
            </a:r>
            <a:endParaRPr lang="en-US" dirty="0" smtClean="0"/>
          </a:p>
          <a:p>
            <a:endParaRPr lang="en-US" dirty="0"/>
          </a:p>
        </p:txBody>
      </p:sp>
      <p:sp>
        <p:nvSpPr>
          <p:cNvPr id="4" name="Slide Number Placeholder 3"/>
          <p:cNvSpPr>
            <a:spLocks noGrp="1"/>
          </p:cNvSpPr>
          <p:nvPr>
            <p:ph type="sldNum" sz="quarter" idx="10"/>
          </p:nvPr>
        </p:nvSpPr>
        <p:spPr/>
        <p:txBody>
          <a:bodyPr/>
          <a:lstStyle/>
          <a:p>
            <a:fld id="{E34ACEC0-9EA4-E94D-A3C0-23B67B66EB82}" type="slidenum">
              <a:rPr lang="en-US" smtClean="0"/>
              <a:t>12</a:t>
            </a:fld>
            <a:endParaRPr lang="en-US"/>
          </a:p>
        </p:txBody>
      </p:sp>
    </p:spTree>
    <p:extLst>
      <p:ext uri="{BB962C8B-B14F-4D97-AF65-F5344CB8AC3E}">
        <p14:creationId xmlns:p14="http://schemas.microsoft.com/office/powerpoint/2010/main" val="38330632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Tutor instruction: These</a:t>
            </a:r>
            <a:r>
              <a:rPr lang="en-US" i="1" baseline="0" dirty="0" smtClean="0"/>
              <a:t> summary ‘True or False’ sections are inserted throughout the lectures in this course. They are intended to encourage the participates to actively think about the lecture material. Ask them to read through these statements and decide, based on the material presented so far, if they think they are true or false. Give them 3-5mins to to this and discuss among themselves. Then ask them to shout out what they think, before revealing the answers on the next page.</a:t>
            </a:r>
          </a:p>
          <a:p>
            <a:endParaRPr lang="en-US" i="1" baseline="0" dirty="0" smtClean="0"/>
          </a:p>
        </p:txBody>
      </p:sp>
      <p:sp>
        <p:nvSpPr>
          <p:cNvPr id="4" name="Slide Number Placeholder 3"/>
          <p:cNvSpPr>
            <a:spLocks noGrp="1"/>
          </p:cNvSpPr>
          <p:nvPr>
            <p:ph type="sldNum" sz="quarter" idx="10"/>
          </p:nvPr>
        </p:nvSpPr>
        <p:spPr/>
        <p:txBody>
          <a:bodyPr/>
          <a:lstStyle/>
          <a:p>
            <a:fld id="{E34ACEC0-9EA4-E94D-A3C0-23B67B66EB82}" type="slidenum">
              <a:rPr lang="en-US" smtClean="0"/>
              <a:t>13</a:t>
            </a:fld>
            <a:endParaRPr lang="en-US"/>
          </a:p>
        </p:txBody>
      </p:sp>
    </p:spTree>
    <p:extLst>
      <p:ext uri="{BB962C8B-B14F-4D97-AF65-F5344CB8AC3E}">
        <p14:creationId xmlns:p14="http://schemas.microsoft.com/office/powerpoint/2010/main" val="40671416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Tutor instruction: </a:t>
            </a:r>
            <a:r>
              <a:rPr lang="en-US" i="1" baseline="0" dirty="0" smtClean="0"/>
              <a:t>Spend a moment to briefly explain any incorrect answers.</a:t>
            </a:r>
            <a:endParaRPr lang="en-US" i="1" dirty="0" smtClean="0"/>
          </a:p>
          <a:p>
            <a:endParaRPr lang="en-US" dirty="0"/>
          </a:p>
        </p:txBody>
      </p:sp>
      <p:sp>
        <p:nvSpPr>
          <p:cNvPr id="4" name="Slide Number Placeholder 3"/>
          <p:cNvSpPr>
            <a:spLocks noGrp="1"/>
          </p:cNvSpPr>
          <p:nvPr>
            <p:ph type="sldNum" sz="quarter" idx="10"/>
          </p:nvPr>
        </p:nvSpPr>
        <p:spPr/>
        <p:txBody>
          <a:bodyPr/>
          <a:lstStyle/>
          <a:p>
            <a:fld id="{E34ACEC0-9EA4-E94D-A3C0-23B67B66EB82}" type="slidenum">
              <a:rPr lang="en-US" smtClean="0"/>
              <a:t>14</a:t>
            </a:fld>
            <a:endParaRPr lang="en-US"/>
          </a:p>
        </p:txBody>
      </p:sp>
    </p:spTree>
    <p:extLst>
      <p:ext uri="{BB962C8B-B14F-4D97-AF65-F5344CB8AC3E}">
        <p14:creationId xmlns:p14="http://schemas.microsoft.com/office/powerpoint/2010/main" val="25505945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limit heavy metal exposure</a:t>
            </a:r>
            <a:r>
              <a:rPr lang="en-US" baseline="0" dirty="0" smtClean="0"/>
              <a:t> in drinking waters to levels deemed safe, various government bodies and organizations have set l</a:t>
            </a:r>
            <a:r>
              <a:rPr lang="en-US" dirty="0" smtClean="0"/>
              <a:t>egal</a:t>
            </a:r>
            <a:r>
              <a:rPr lang="en-US" baseline="0" dirty="0" smtClean="0"/>
              <a:t> limits/guidelines of the concentrations of heavy metals and metalloids in water – here are the ones given by the WHO for some important heavy metals and the metalloids, arsenic and selenium.</a:t>
            </a:r>
          </a:p>
          <a:p>
            <a:endParaRPr lang="en-US" baseline="0" dirty="0" smtClean="0"/>
          </a:p>
          <a:p>
            <a:r>
              <a:rPr lang="en-US" baseline="0" dirty="0" smtClean="0"/>
              <a:t>If the concentration of these elements in drinking water is higher than these guideline values, then there is a risk that people will develop chronic metal toxicity problems due to being exposed to too much of these metals over time.</a:t>
            </a:r>
          </a:p>
          <a:p>
            <a:endParaRPr lang="en-US" dirty="0" smtClean="0"/>
          </a:p>
          <a:p>
            <a:r>
              <a:rPr lang="en-US" dirty="0" smtClean="0"/>
              <a:t>Many of these levels have been set</a:t>
            </a:r>
            <a:r>
              <a:rPr lang="en-US" baseline="0" dirty="0" smtClean="0"/>
              <a:t> to lower and lower values over the past few decades, as the harmful effects of long term exposure has become more apparent. For example the UK recently lower the legal limit of </a:t>
            </a:r>
            <a:r>
              <a:rPr lang="en-US" baseline="0" dirty="0" err="1" smtClean="0"/>
              <a:t>Pb</a:t>
            </a:r>
            <a:r>
              <a:rPr lang="en-US" baseline="0" dirty="0" smtClean="0"/>
              <a:t> in drinking water from 25 to 10 μg/L in 2013. </a:t>
            </a:r>
          </a:p>
          <a:p>
            <a:endParaRPr lang="en-US" baseline="0" dirty="0" smtClean="0"/>
          </a:p>
          <a:p>
            <a:r>
              <a:rPr lang="en-US" baseline="0" dirty="0" smtClean="0"/>
              <a:t>Due the accumulation of lead in cells of the lifetime of individuals, UN states that there is no agreed upon ‘safe’ level of lead intake, and it should be reduced as much as possible</a:t>
            </a:r>
          </a:p>
          <a:p>
            <a:r>
              <a:rPr lang="en-US" baseline="0" dirty="0" smtClean="0"/>
              <a:t>Ideally, intake of As, Hg </a:t>
            </a:r>
            <a:r>
              <a:rPr lang="en-US" baseline="0" dirty="0" err="1" smtClean="0"/>
              <a:t>etc</a:t>
            </a:r>
            <a:r>
              <a:rPr lang="en-US" baseline="0" dirty="0" smtClean="0"/>
              <a:t> should also be as close to zero as possible. Legal/recommended limits of these elements are often influenced by both what is considered safe and what can be practically achieved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34ACEC0-9EA4-E94D-A3C0-23B67B66EB82}" type="slidenum">
              <a:rPr lang="en-US" smtClean="0"/>
              <a:t>15</a:t>
            </a:fld>
            <a:endParaRPr lang="en-US"/>
          </a:p>
        </p:txBody>
      </p:sp>
    </p:spTree>
    <p:extLst>
      <p:ext uri="{BB962C8B-B14F-4D97-AF65-F5344CB8AC3E}">
        <p14:creationId xmlns:p14="http://schemas.microsoft.com/office/powerpoint/2010/main" val="11042886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Generally</a:t>
            </a:r>
            <a:r>
              <a:rPr lang="en-US" baseline="0" dirty="0" smtClean="0"/>
              <a:t> ingestion of food however is the most important exposure route for most heavy metals.</a:t>
            </a:r>
          </a:p>
          <a:p>
            <a:endParaRPr lang="en-US" baseline="0" dirty="0" smtClean="0"/>
          </a:p>
          <a:p>
            <a:r>
              <a:rPr lang="en-US" baseline="0" dirty="0" smtClean="0"/>
              <a:t>Heavy metals enter food chains via uptake from water and soils into plants. Certain life forms can accumulate large amounts of certain metals, so that if eaten by people they represent an important exposure route into humans.</a:t>
            </a:r>
            <a:endParaRPr lang="en-US" dirty="0"/>
          </a:p>
        </p:txBody>
      </p:sp>
      <p:sp>
        <p:nvSpPr>
          <p:cNvPr id="4" name="Slide Number Placeholder 3"/>
          <p:cNvSpPr>
            <a:spLocks noGrp="1"/>
          </p:cNvSpPr>
          <p:nvPr>
            <p:ph type="sldNum" sz="quarter" idx="10"/>
          </p:nvPr>
        </p:nvSpPr>
        <p:spPr/>
        <p:txBody>
          <a:bodyPr/>
          <a:lstStyle/>
          <a:p>
            <a:fld id="{E34ACEC0-9EA4-E94D-A3C0-23B67B66EB82}" type="slidenum">
              <a:rPr lang="en-US" smtClean="0"/>
              <a:t>16</a:t>
            </a:fld>
            <a:endParaRPr lang="en-US"/>
          </a:p>
        </p:txBody>
      </p:sp>
    </p:spTree>
    <p:extLst>
      <p:ext uri="{BB962C8B-B14F-4D97-AF65-F5344CB8AC3E}">
        <p14:creationId xmlns:p14="http://schemas.microsoft.com/office/powerpoint/2010/main" val="12558816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Rice</a:t>
            </a:r>
            <a:r>
              <a:rPr lang="en-US" baseline="0" dirty="0" smtClean="0"/>
              <a:t> in particular is prone to accumulating Cd and As, with rice consumption an important exposure route for these metals to many people around the world.</a:t>
            </a:r>
          </a:p>
          <a:p>
            <a:endParaRPr lang="en-US" baseline="0" dirty="0" smtClean="0"/>
          </a:p>
          <a:p>
            <a:r>
              <a:rPr lang="en-US" baseline="0" dirty="0" smtClean="0"/>
              <a:t>An prominent example of Cd toxicity due to rice consumption occurred in Japan in the early 20</a:t>
            </a:r>
            <a:r>
              <a:rPr lang="en-US" baseline="30000" dirty="0" smtClean="0"/>
              <a:t>th</a:t>
            </a:r>
            <a:r>
              <a:rPr lang="en-US" baseline="0" dirty="0" smtClean="0"/>
              <a:t> century. Mining operations released Cd into rivers which then accumulated in soils downstream. Rice grown in these soils accumulated large amounts of this Cd and many people became sick from eating this rice.</a:t>
            </a:r>
            <a:endParaRPr lang="en-US" dirty="0"/>
          </a:p>
        </p:txBody>
      </p:sp>
      <p:sp>
        <p:nvSpPr>
          <p:cNvPr id="4" name="Slide Number Placeholder 3"/>
          <p:cNvSpPr>
            <a:spLocks noGrp="1"/>
          </p:cNvSpPr>
          <p:nvPr>
            <p:ph type="sldNum" sz="quarter" idx="10"/>
          </p:nvPr>
        </p:nvSpPr>
        <p:spPr/>
        <p:txBody>
          <a:bodyPr/>
          <a:lstStyle/>
          <a:p>
            <a:fld id="{E34ACEC0-9EA4-E94D-A3C0-23B67B66EB82}" type="slidenum">
              <a:rPr lang="en-US" smtClean="0"/>
              <a:t>17</a:t>
            </a:fld>
            <a:endParaRPr lang="en-US"/>
          </a:p>
        </p:txBody>
      </p:sp>
    </p:spTree>
    <p:extLst>
      <p:ext uri="{BB962C8B-B14F-4D97-AF65-F5344CB8AC3E}">
        <p14:creationId xmlns:p14="http://schemas.microsoft.com/office/powerpoint/2010/main" val="38489465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Metal exposure via eating food is</a:t>
            </a:r>
            <a:r>
              <a:rPr lang="en-US" baseline="0" dirty="0" smtClean="0"/>
              <a:t> a dominant exposure route because organisms can accumulate metals in there cells to much higher concentrations than in the surrounding environment </a:t>
            </a:r>
            <a:r>
              <a:rPr lang="mr-IN" baseline="0" dirty="0" smtClean="0"/>
              <a:t>–</a:t>
            </a:r>
            <a:r>
              <a:rPr lang="en-US" baseline="0" dirty="0" smtClean="0"/>
              <a:t> known as bioaccumulation.</a:t>
            </a:r>
          </a:p>
          <a:p>
            <a:endParaRPr lang="en-US" baseline="0" dirty="0" smtClean="0"/>
          </a:p>
          <a:p>
            <a:r>
              <a:rPr lang="en-US" baseline="0" dirty="0" smtClean="0"/>
              <a:t>This occurs because organisms uptake metals dissolved in the water they live in faster than they excrete them as waste, so that over time the concentration of these metals increases. </a:t>
            </a:r>
          </a:p>
          <a:p>
            <a:endParaRPr lang="en-US" baseline="0" dirty="0" smtClean="0"/>
          </a:p>
          <a:p>
            <a:r>
              <a:rPr lang="en-US" baseline="0" dirty="0" smtClean="0"/>
              <a:t>Mercury (Hg) is very toxic heavy metal that prone to bioaccumulation. Photosynthesizing algae (living at the bottom of the food web) can feature Hg concentrations 2 to 3 times higher than the waters they live in due to this process.</a:t>
            </a:r>
            <a:endParaRPr lang="en-US" dirty="0"/>
          </a:p>
        </p:txBody>
      </p:sp>
      <p:sp>
        <p:nvSpPr>
          <p:cNvPr id="4" name="Slide Number Placeholder 3"/>
          <p:cNvSpPr>
            <a:spLocks noGrp="1"/>
          </p:cNvSpPr>
          <p:nvPr>
            <p:ph type="sldNum" sz="quarter" idx="10"/>
          </p:nvPr>
        </p:nvSpPr>
        <p:spPr/>
        <p:txBody>
          <a:bodyPr/>
          <a:lstStyle/>
          <a:p>
            <a:fld id="{E34ACEC0-9EA4-E94D-A3C0-23B67B66EB82}" type="slidenum">
              <a:rPr lang="en-US" smtClean="0"/>
              <a:t>18</a:t>
            </a:fld>
            <a:endParaRPr lang="en-US"/>
          </a:p>
        </p:txBody>
      </p:sp>
    </p:spTree>
    <p:extLst>
      <p:ext uri="{BB962C8B-B14F-4D97-AF65-F5344CB8AC3E}">
        <p14:creationId xmlns:p14="http://schemas.microsoft.com/office/powerpoint/2010/main" val="6055241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Bioaccumulation of heavy</a:t>
            </a:r>
            <a:r>
              <a:rPr lang="en-US" baseline="0" dirty="0" smtClean="0"/>
              <a:t> metals continues up the food chain. For example, zooplankton will eat a large amount of algae over their lifetime, and due to will accumulation a large fraction of of the Hg in all this algae. This increases this Hg concentration in the zooplankton to even higher levels than the algae</a:t>
            </a:r>
            <a:endParaRPr lang="en-US" dirty="0"/>
          </a:p>
        </p:txBody>
      </p:sp>
      <p:sp>
        <p:nvSpPr>
          <p:cNvPr id="4" name="Slide Number Placeholder 3"/>
          <p:cNvSpPr>
            <a:spLocks noGrp="1"/>
          </p:cNvSpPr>
          <p:nvPr>
            <p:ph type="sldNum" sz="quarter" idx="10"/>
          </p:nvPr>
        </p:nvSpPr>
        <p:spPr/>
        <p:txBody>
          <a:bodyPr/>
          <a:lstStyle/>
          <a:p>
            <a:fld id="{E34ACEC0-9EA4-E94D-A3C0-23B67B66EB82}" type="slidenum">
              <a:rPr lang="en-US" smtClean="0"/>
              <a:t>19</a:t>
            </a:fld>
            <a:endParaRPr lang="en-US"/>
          </a:p>
        </p:txBody>
      </p:sp>
    </p:spTree>
    <p:extLst>
      <p:ext uri="{BB962C8B-B14F-4D97-AF65-F5344CB8AC3E}">
        <p14:creationId xmlns:p14="http://schemas.microsoft.com/office/powerpoint/2010/main" val="1700674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baseline="0" dirty="0" smtClean="0"/>
              <a:t>Tutor instruction: Introduce yourself and give a brief outline of your career background. Ask each of the participants to introduce themselves and their academic backgrounds in turn (e.g. geology, botany, physics etc.). Comment on the diversity of the different areas of expertise present and state that the subject of this course requires expertise from a wide variety of disciplines  </a:t>
            </a:r>
            <a:endParaRPr lang="en-US" i="1" dirty="0"/>
          </a:p>
        </p:txBody>
      </p:sp>
      <p:sp>
        <p:nvSpPr>
          <p:cNvPr id="4" name="Slide Number Placeholder 3"/>
          <p:cNvSpPr>
            <a:spLocks noGrp="1"/>
          </p:cNvSpPr>
          <p:nvPr>
            <p:ph type="sldNum" sz="quarter" idx="10"/>
          </p:nvPr>
        </p:nvSpPr>
        <p:spPr/>
        <p:txBody>
          <a:bodyPr/>
          <a:lstStyle/>
          <a:p>
            <a:fld id="{E34ACEC0-9EA4-E94D-A3C0-23B67B66EB82}" type="slidenum">
              <a:rPr lang="en-US" smtClean="0"/>
              <a:t>2</a:t>
            </a:fld>
            <a:endParaRPr lang="en-US" dirty="0"/>
          </a:p>
        </p:txBody>
      </p:sp>
    </p:spTree>
    <p:extLst>
      <p:ext uri="{BB962C8B-B14F-4D97-AF65-F5344CB8AC3E}">
        <p14:creationId xmlns:p14="http://schemas.microsoft.com/office/powerpoint/2010/main" val="35084697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process is repeated in many steps up the food chain, so that fish at the top of the food chain can have Hg concentrations in their tissues of up to 1 </a:t>
            </a:r>
            <a:r>
              <a:rPr lang="en-US" baseline="0" dirty="0" err="1" smtClean="0"/>
              <a:t>milliion</a:t>
            </a:r>
            <a:r>
              <a:rPr lang="en-US" baseline="0" dirty="0" smtClean="0"/>
              <a:t> times higher than the water they live in </a:t>
            </a:r>
            <a:r>
              <a:rPr lang="mr-IN" baseline="0" dirty="0" smtClean="0"/>
              <a:t>–</a:t>
            </a:r>
            <a:r>
              <a:rPr lang="en-US" baseline="0" dirty="0" smtClean="0"/>
              <a:t> collectively this is known as </a:t>
            </a:r>
            <a:r>
              <a:rPr lang="en-US" baseline="0" dirty="0" err="1" smtClean="0"/>
              <a:t>biomagnification</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E34ACEC0-9EA4-E94D-A3C0-23B67B66EB82}" type="slidenum">
              <a:rPr lang="en-US" smtClean="0"/>
              <a:t>20</a:t>
            </a:fld>
            <a:endParaRPr lang="en-US"/>
          </a:p>
        </p:txBody>
      </p:sp>
    </p:spTree>
    <p:extLst>
      <p:ext uri="{BB962C8B-B14F-4D97-AF65-F5344CB8AC3E}">
        <p14:creationId xmlns:p14="http://schemas.microsoft.com/office/powerpoint/2010/main" val="19222565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People who</a:t>
            </a:r>
            <a:r>
              <a:rPr lang="en-US" baseline="0" dirty="0" smtClean="0"/>
              <a:t> eat this fish can then be exposed to large amounts of Hg </a:t>
            </a:r>
            <a:r>
              <a:rPr lang="mr-IN" baseline="0" dirty="0" smtClean="0"/>
              <a:t>–</a:t>
            </a:r>
            <a:r>
              <a:rPr lang="en-US" baseline="0" dirty="0" smtClean="0"/>
              <a:t> and because of this fish and shell fish consumption is an important exposure route for Hg (and other toxic metals including Cd). Concentrations of Hg (and Cd) in water bodies (rivers, lakes, groundwater) are typically much lower than WHO drinking water guideline values.</a:t>
            </a:r>
          </a:p>
        </p:txBody>
      </p:sp>
      <p:sp>
        <p:nvSpPr>
          <p:cNvPr id="4" name="Slide Number Placeholder 3"/>
          <p:cNvSpPr>
            <a:spLocks noGrp="1"/>
          </p:cNvSpPr>
          <p:nvPr>
            <p:ph type="sldNum" sz="quarter" idx="10"/>
          </p:nvPr>
        </p:nvSpPr>
        <p:spPr/>
        <p:txBody>
          <a:bodyPr/>
          <a:lstStyle/>
          <a:p>
            <a:fld id="{E34ACEC0-9EA4-E94D-A3C0-23B67B66EB82}" type="slidenum">
              <a:rPr lang="en-US" smtClean="0"/>
              <a:t>21</a:t>
            </a:fld>
            <a:endParaRPr lang="en-US"/>
          </a:p>
        </p:txBody>
      </p:sp>
    </p:spTree>
    <p:extLst>
      <p:ext uri="{BB962C8B-B14F-4D97-AF65-F5344CB8AC3E}">
        <p14:creationId xmlns:p14="http://schemas.microsoft.com/office/powerpoint/2010/main" val="36827501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Even in areas influenced by pollution, concentrations of Hg dissolved in water bodies are typically very low, presenting little toxicity risk due to exposure via drinking this water. Fish and shell fish living in these waters however can accumulate huge amounts of these metals, and eating these animals can result in exposure to toxic amounts of these elements. Due to the metal accumulation by these animals, measurements of metal in their tissues can often be a more useful way of assessing levels of contamination by pollutions sources, than direct measurements of the water.</a:t>
            </a:r>
            <a:endParaRPr lang="en-US" dirty="0"/>
          </a:p>
        </p:txBody>
      </p:sp>
      <p:sp>
        <p:nvSpPr>
          <p:cNvPr id="4" name="Slide Number Placeholder 3"/>
          <p:cNvSpPr>
            <a:spLocks noGrp="1"/>
          </p:cNvSpPr>
          <p:nvPr>
            <p:ph type="sldNum" sz="quarter" idx="10"/>
          </p:nvPr>
        </p:nvSpPr>
        <p:spPr/>
        <p:txBody>
          <a:bodyPr/>
          <a:lstStyle/>
          <a:p>
            <a:fld id="{E34ACEC0-9EA4-E94D-A3C0-23B67B66EB82}" type="slidenum">
              <a:rPr lang="en-US" smtClean="0"/>
              <a:t>22</a:t>
            </a:fld>
            <a:endParaRPr lang="en-US"/>
          </a:p>
        </p:txBody>
      </p:sp>
    </p:spTree>
    <p:extLst>
      <p:ext uri="{BB962C8B-B14F-4D97-AF65-F5344CB8AC3E}">
        <p14:creationId xmlns:p14="http://schemas.microsoft.com/office/powerpoint/2010/main" val="10075280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Tutor instruction: </a:t>
            </a:r>
            <a:r>
              <a:rPr lang="en-US" i="1" baseline="0" dirty="0" smtClean="0"/>
              <a:t>Ask participants to read through these statements and decide, based on the material presented so far, if they think they are true or false. Give them 3-5mins to to this and discuss among themselves. Then ask them to shout out what they think, before revealing the answers on the next page.</a:t>
            </a:r>
          </a:p>
          <a:p>
            <a:endParaRPr lang="en-US" dirty="0"/>
          </a:p>
        </p:txBody>
      </p:sp>
      <p:sp>
        <p:nvSpPr>
          <p:cNvPr id="4" name="Slide Number Placeholder 3"/>
          <p:cNvSpPr>
            <a:spLocks noGrp="1"/>
          </p:cNvSpPr>
          <p:nvPr>
            <p:ph type="sldNum" sz="quarter" idx="10"/>
          </p:nvPr>
        </p:nvSpPr>
        <p:spPr/>
        <p:txBody>
          <a:bodyPr/>
          <a:lstStyle/>
          <a:p>
            <a:fld id="{E34ACEC0-9EA4-E94D-A3C0-23B67B66EB82}" type="slidenum">
              <a:rPr lang="en-US" smtClean="0"/>
              <a:t>23</a:t>
            </a:fld>
            <a:endParaRPr lang="en-US"/>
          </a:p>
        </p:txBody>
      </p:sp>
    </p:spTree>
    <p:extLst>
      <p:ext uri="{BB962C8B-B14F-4D97-AF65-F5344CB8AC3E}">
        <p14:creationId xmlns:p14="http://schemas.microsoft.com/office/powerpoint/2010/main" val="5588965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baseline="0" dirty="0" smtClean="0"/>
              <a:t>Tutor instruction: Spend a moment to briefly explain any incorrect answers.</a:t>
            </a:r>
            <a:endParaRPr lang="en-US" i="1" dirty="0" smtClean="0"/>
          </a:p>
          <a:p>
            <a:endParaRPr lang="en-US" dirty="0"/>
          </a:p>
        </p:txBody>
      </p:sp>
      <p:sp>
        <p:nvSpPr>
          <p:cNvPr id="4" name="Slide Number Placeholder 3"/>
          <p:cNvSpPr>
            <a:spLocks noGrp="1"/>
          </p:cNvSpPr>
          <p:nvPr>
            <p:ph type="sldNum" sz="quarter" idx="10"/>
          </p:nvPr>
        </p:nvSpPr>
        <p:spPr/>
        <p:txBody>
          <a:bodyPr/>
          <a:lstStyle/>
          <a:p>
            <a:fld id="{E34ACEC0-9EA4-E94D-A3C0-23B67B66EB82}" type="slidenum">
              <a:rPr lang="en-US" smtClean="0"/>
              <a:t>24</a:t>
            </a:fld>
            <a:endParaRPr lang="en-US"/>
          </a:p>
        </p:txBody>
      </p:sp>
    </p:spTree>
    <p:extLst>
      <p:ext uri="{BB962C8B-B14F-4D97-AF65-F5344CB8AC3E}">
        <p14:creationId xmlns:p14="http://schemas.microsoft.com/office/powerpoint/2010/main" val="15542224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protect populations</a:t>
            </a:r>
            <a:r>
              <a:rPr lang="en-US" baseline="0" dirty="0" smtClean="0"/>
              <a:t> from dangerous levels of metal exposure, it is important to evaluate the risk posed by exposure to different metals, via different exposure routes/activities (i.e. drinking water, eating fish </a:t>
            </a:r>
            <a:r>
              <a:rPr lang="en-US" baseline="0" dirty="0" err="1" smtClean="0"/>
              <a:t>etc</a:t>
            </a:r>
            <a:r>
              <a:rPr lang="en-US" baseline="0" dirty="0" smtClean="0"/>
              <a:t>).</a:t>
            </a:r>
          </a:p>
          <a:p>
            <a:endParaRPr lang="en-US" baseline="0" dirty="0" smtClean="0"/>
          </a:p>
          <a:p>
            <a:r>
              <a:rPr lang="en-US" baseline="0" dirty="0" smtClean="0"/>
              <a:t>To do this, the estimated daily metal intake (per kg of body mass) is compared to a level that is considered safe, using a hazard quotient (HQ). If HQ &gt; 1 then metal intake exceeds the safe level and people are a risk of developing chronic toxicity problems. If HQ &lt; 1, then metal intake is below the safe level and people are not at risk of developing chronic toxicity problems</a:t>
            </a:r>
            <a:endParaRPr lang="en-US" dirty="0"/>
          </a:p>
        </p:txBody>
      </p:sp>
      <p:sp>
        <p:nvSpPr>
          <p:cNvPr id="4" name="Slide Number Placeholder 3"/>
          <p:cNvSpPr>
            <a:spLocks noGrp="1"/>
          </p:cNvSpPr>
          <p:nvPr>
            <p:ph type="sldNum" sz="quarter" idx="10"/>
          </p:nvPr>
        </p:nvSpPr>
        <p:spPr/>
        <p:txBody>
          <a:bodyPr/>
          <a:lstStyle/>
          <a:p>
            <a:fld id="{E34ACEC0-9EA4-E94D-A3C0-23B67B66EB82}" type="slidenum">
              <a:rPr lang="en-US" smtClean="0"/>
              <a:t>25</a:t>
            </a:fld>
            <a:endParaRPr lang="en-US"/>
          </a:p>
        </p:txBody>
      </p:sp>
    </p:spTree>
    <p:extLst>
      <p:ext uri="{BB962C8B-B14F-4D97-AF65-F5344CB8AC3E}">
        <p14:creationId xmlns:p14="http://schemas.microsoft.com/office/powerpoint/2010/main" val="9931173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Safe</a:t>
            </a:r>
            <a:r>
              <a:rPr lang="en-US" baseline="0" dirty="0" smtClean="0"/>
              <a:t> intake levels are normally evaluated using experiments on animals</a:t>
            </a:r>
          </a:p>
          <a:p>
            <a:endParaRPr lang="en-US" baseline="0" dirty="0" smtClean="0"/>
          </a:p>
          <a:p>
            <a:r>
              <a:rPr lang="en-US" baseline="0" dirty="0" smtClean="0"/>
              <a:t>Shown in the table are some reference doses used by the US EPA for environmental impact assessments.</a:t>
            </a:r>
            <a:endParaRPr lang="en-US" dirty="0"/>
          </a:p>
        </p:txBody>
      </p:sp>
      <p:sp>
        <p:nvSpPr>
          <p:cNvPr id="4" name="Slide Number Placeholder 3"/>
          <p:cNvSpPr>
            <a:spLocks noGrp="1"/>
          </p:cNvSpPr>
          <p:nvPr>
            <p:ph type="sldNum" sz="quarter" idx="10"/>
          </p:nvPr>
        </p:nvSpPr>
        <p:spPr/>
        <p:txBody>
          <a:bodyPr/>
          <a:lstStyle/>
          <a:p>
            <a:fld id="{E34ACEC0-9EA4-E94D-A3C0-23B67B66EB82}" type="slidenum">
              <a:rPr lang="en-US" smtClean="0"/>
              <a:t>26</a:t>
            </a:fld>
            <a:endParaRPr lang="en-US"/>
          </a:p>
        </p:txBody>
      </p:sp>
    </p:spTree>
    <p:extLst>
      <p:ext uri="{BB962C8B-B14F-4D97-AF65-F5344CB8AC3E}">
        <p14:creationId xmlns:p14="http://schemas.microsoft.com/office/powerpoint/2010/main" val="41875500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average daily</a:t>
            </a:r>
            <a:r>
              <a:rPr lang="en-US" baseline="0" dirty="0" smtClean="0"/>
              <a:t> intake of metals by ingestion (eating and drinking) over long time periods can be estimated using this equation (developed by the US EPA).</a:t>
            </a:r>
          </a:p>
          <a:p>
            <a:endParaRPr lang="en-US" baseline="0" dirty="0" smtClean="0"/>
          </a:p>
          <a:p>
            <a:r>
              <a:rPr lang="en-US" baseline="0" dirty="0" smtClean="0"/>
              <a:t>Other, similar equations can be used to assess intake by inhalation and dermal absorption.</a:t>
            </a:r>
          </a:p>
          <a:p>
            <a:endParaRPr lang="en-US" baseline="0" dirty="0" smtClean="0"/>
          </a:p>
          <a:p>
            <a:r>
              <a:rPr lang="en-US" baseline="0" dirty="0" smtClean="0"/>
              <a:t>In the practical, you will learn to use this equations to assess chronic toxicity to risks form various heavy metals via different exposure activities (drinking water versus eating different foods), in a hypothetical case study. Importantly you will also critically think about different variables in this equation and how you might approach choosing suitable values for different groups of people.</a:t>
            </a:r>
          </a:p>
        </p:txBody>
      </p:sp>
      <p:sp>
        <p:nvSpPr>
          <p:cNvPr id="4" name="Slide Number Placeholder 3"/>
          <p:cNvSpPr>
            <a:spLocks noGrp="1"/>
          </p:cNvSpPr>
          <p:nvPr>
            <p:ph type="sldNum" sz="quarter" idx="10"/>
          </p:nvPr>
        </p:nvSpPr>
        <p:spPr/>
        <p:txBody>
          <a:bodyPr/>
          <a:lstStyle/>
          <a:p>
            <a:fld id="{E34ACEC0-9EA4-E94D-A3C0-23B67B66EB82}" type="slidenum">
              <a:rPr lang="en-US" smtClean="0"/>
              <a:t>27</a:t>
            </a:fld>
            <a:endParaRPr lang="en-US"/>
          </a:p>
        </p:txBody>
      </p:sp>
    </p:spTree>
    <p:extLst>
      <p:ext uri="{BB962C8B-B14F-4D97-AF65-F5344CB8AC3E}">
        <p14:creationId xmlns:p14="http://schemas.microsoft.com/office/powerpoint/2010/main" val="9931173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end this first lecture of the</a:t>
            </a:r>
            <a:r>
              <a:rPr lang="en-US" baseline="0" dirty="0" smtClean="0"/>
              <a:t> course, we revisit the 3 key questions set out at the start of this lecture, which you hopefully can now all answer.</a:t>
            </a:r>
          </a:p>
          <a:p>
            <a:endParaRPr lang="en-US" baseline="0" dirty="0" smtClean="0"/>
          </a:p>
          <a:p>
            <a:r>
              <a:rPr lang="en-US" i="1" baseline="0" dirty="0" smtClean="0"/>
              <a:t>Tutor instruction: run through each question and the answer in turn</a:t>
            </a:r>
            <a:endParaRPr lang="en-US" i="1" dirty="0"/>
          </a:p>
        </p:txBody>
      </p:sp>
      <p:sp>
        <p:nvSpPr>
          <p:cNvPr id="4" name="Slide Number Placeholder 3"/>
          <p:cNvSpPr>
            <a:spLocks noGrp="1"/>
          </p:cNvSpPr>
          <p:nvPr>
            <p:ph type="sldNum" sz="quarter" idx="10"/>
          </p:nvPr>
        </p:nvSpPr>
        <p:spPr/>
        <p:txBody>
          <a:bodyPr/>
          <a:lstStyle/>
          <a:p>
            <a:fld id="{E34ACEC0-9EA4-E94D-A3C0-23B67B66EB82}" type="slidenum">
              <a:rPr lang="en-US" smtClean="0"/>
              <a:t>28</a:t>
            </a:fld>
            <a:endParaRPr lang="en-US"/>
          </a:p>
        </p:txBody>
      </p:sp>
    </p:spTree>
    <p:extLst>
      <p:ext uri="{BB962C8B-B14F-4D97-AF65-F5344CB8AC3E}">
        <p14:creationId xmlns:p14="http://schemas.microsoft.com/office/powerpoint/2010/main" val="16930396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Tutor instruction:</a:t>
            </a:r>
            <a:r>
              <a:rPr lang="en-US" i="1" baseline="0" dirty="0" smtClean="0"/>
              <a:t> Depending on time availability it is good to pause for a 5 minute break at this point to give the participants to discuss the lecture materials among themselves. It is also a chance for participants to ask the tutor questions about the lecture material individually (i.e. not in front of the whole class), which they are often more confortable/willing to do. </a:t>
            </a:r>
            <a:endParaRPr lang="en-US" i="1" dirty="0"/>
          </a:p>
        </p:txBody>
      </p:sp>
      <p:sp>
        <p:nvSpPr>
          <p:cNvPr id="4" name="Slide Number Placeholder 3"/>
          <p:cNvSpPr>
            <a:spLocks noGrp="1"/>
          </p:cNvSpPr>
          <p:nvPr>
            <p:ph type="sldNum" sz="quarter" idx="10"/>
          </p:nvPr>
        </p:nvSpPr>
        <p:spPr/>
        <p:txBody>
          <a:bodyPr/>
          <a:lstStyle/>
          <a:p>
            <a:fld id="{E34ACEC0-9EA4-E94D-A3C0-23B67B66EB82}" type="slidenum">
              <a:rPr lang="en-US" smtClean="0"/>
              <a:t>29</a:t>
            </a:fld>
            <a:endParaRPr lang="en-US"/>
          </a:p>
        </p:txBody>
      </p:sp>
    </p:spTree>
    <p:extLst>
      <p:ext uri="{BB962C8B-B14F-4D97-AF65-F5344CB8AC3E}">
        <p14:creationId xmlns:p14="http://schemas.microsoft.com/office/powerpoint/2010/main" val="37771253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activity is split into 3 parts.</a:t>
            </a:r>
          </a:p>
          <a:p>
            <a:endParaRPr lang="en-US" dirty="0" smtClean="0"/>
          </a:p>
          <a:p>
            <a:r>
              <a:rPr lang="en-US" dirty="0" smtClean="0"/>
              <a:t>I</a:t>
            </a:r>
            <a:r>
              <a:rPr lang="en-US" baseline="0" dirty="0" smtClean="0"/>
              <a:t>n the first part we will learn about the different routes by which people can be exposed to heavy metals, and how we can identify and assess the risks of metal exposure by these different routes </a:t>
            </a:r>
          </a:p>
          <a:p>
            <a:endParaRPr lang="en-US" baseline="0" dirty="0" smtClean="0"/>
          </a:p>
          <a:p>
            <a:r>
              <a:rPr lang="en-US" baseline="0" dirty="0" smtClean="0"/>
              <a:t>In part 2 we will learn about the processes related to mining activities that release metals to surface waters (rivers and lakes)</a:t>
            </a:r>
          </a:p>
          <a:p>
            <a:endParaRPr lang="en-US" baseline="0" dirty="0" smtClean="0"/>
          </a:p>
          <a:p>
            <a:r>
              <a:rPr lang="en-US" baseline="0" dirty="0" smtClean="0"/>
              <a:t>Finally in part 3 we will build on this understanding to learn about different techniques to remediate metal release by acid mine drainage (the dominant mining process for releasing metals to the surrounding environment).</a:t>
            </a:r>
          </a:p>
          <a:p>
            <a:endParaRPr lang="en-US" baseline="0" dirty="0" smtClean="0"/>
          </a:p>
          <a:p>
            <a:r>
              <a:rPr lang="en-US" baseline="0" dirty="0" smtClean="0"/>
              <a:t>Each part involves a short lecture of about 3o to 40 minutes followed by a practical session where you will put the skills and knowledge you have learnt into action.</a:t>
            </a:r>
          </a:p>
          <a:p>
            <a:endParaRPr lang="en-US" baseline="0" dirty="0" smtClean="0"/>
          </a:p>
        </p:txBody>
      </p:sp>
      <p:sp>
        <p:nvSpPr>
          <p:cNvPr id="4" name="Slide Number Placeholder 3"/>
          <p:cNvSpPr>
            <a:spLocks noGrp="1"/>
          </p:cNvSpPr>
          <p:nvPr>
            <p:ph type="sldNum" sz="quarter" idx="10"/>
          </p:nvPr>
        </p:nvSpPr>
        <p:spPr/>
        <p:txBody>
          <a:bodyPr/>
          <a:lstStyle/>
          <a:p>
            <a:fld id="{E34ACEC0-9EA4-E94D-A3C0-23B67B66EB82}" type="slidenum">
              <a:rPr lang="en-US" smtClean="0"/>
              <a:t>3</a:t>
            </a:fld>
            <a:endParaRPr lang="en-US" dirty="0"/>
          </a:p>
        </p:txBody>
      </p:sp>
    </p:spTree>
    <p:extLst>
      <p:ext uri="{BB962C8B-B14F-4D97-AF65-F5344CB8AC3E}">
        <p14:creationId xmlns:p14="http://schemas.microsoft.com/office/powerpoint/2010/main" val="35633426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this practical, you are going to assess the chronic toxicity risks to people living in a hypothetical town due to exposure to various heavy metals, via different exposure routes.</a:t>
            </a:r>
          </a:p>
          <a:p>
            <a:endParaRPr lang="en-US" baseline="0" dirty="0" smtClean="0"/>
          </a:p>
          <a:p>
            <a:r>
              <a:rPr lang="en-US" baseline="0" dirty="0" smtClean="0"/>
              <a:t>The town is next to a river, and upstream there is a lead-zinc mine and an area were river sediments are mined for gold by artisanal miners (we will focus on assessing the impact of these mining activities on releasing heavy metals to the river in part 2).</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34ACEC0-9EA4-E94D-A3C0-23B67B66EB82}" type="slidenum">
              <a:rPr lang="en-US" smtClean="0"/>
              <a:t>30</a:t>
            </a:fld>
            <a:endParaRPr lang="en-US"/>
          </a:p>
        </p:txBody>
      </p:sp>
    </p:spTree>
    <p:extLst>
      <p:ext uri="{BB962C8B-B14F-4D97-AF65-F5344CB8AC3E}">
        <p14:creationId xmlns:p14="http://schemas.microsoft.com/office/powerpoint/2010/main" val="27119176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people living</a:t>
            </a:r>
            <a:r>
              <a:rPr lang="en-US" baseline="0" dirty="0" smtClean="0"/>
              <a:t> in the town use the river as a source of drinking water, and to irrigate their rice fields. They also eat fish caught in the river. </a:t>
            </a:r>
          </a:p>
          <a:p>
            <a:endParaRPr lang="en-US" baseline="0" dirty="0" smtClean="0"/>
          </a:p>
          <a:p>
            <a:r>
              <a:rPr lang="en-US" baseline="0" dirty="0" smtClean="0"/>
              <a:t>The important question you are going to answer, is are they at risk from developing chronic metal toxicity via these exposure routes?</a:t>
            </a:r>
            <a:endParaRPr lang="en-US" dirty="0"/>
          </a:p>
        </p:txBody>
      </p:sp>
      <p:sp>
        <p:nvSpPr>
          <p:cNvPr id="4" name="Slide Number Placeholder 3"/>
          <p:cNvSpPr>
            <a:spLocks noGrp="1"/>
          </p:cNvSpPr>
          <p:nvPr>
            <p:ph type="sldNum" sz="quarter" idx="10"/>
          </p:nvPr>
        </p:nvSpPr>
        <p:spPr/>
        <p:txBody>
          <a:bodyPr/>
          <a:lstStyle/>
          <a:p>
            <a:fld id="{E34ACEC0-9EA4-E94D-A3C0-23B67B66EB82}" type="slidenum">
              <a:rPr lang="en-US" smtClean="0"/>
              <a:t>31</a:t>
            </a:fld>
            <a:endParaRPr lang="en-US"/>
          </a:p>
        </p:txBody>
      </p:sp>
    </p:spTree>
    <p:extLst>
      <p:ext uri="{BB962C8B-B14F-4D97-AF65-F5344CB8AC3E}">
        <p14:creationId xmlns:p14="http://schemas.microsoft.com/office/powerpoint/2010/main" val="874895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answer this question you are going to calculate hazard quotients (HQ) for different metals and these different activities (drinking water, eating rice and eating fish).</a:t>
            </a:r>
          </a:p>
          <a:p>
            <a:endParaRPr lang="en-US" baseline="0" dirty="0" smtClean="0"/>
          </a:p>
          <a:p>
            <a:r>
              <a:rPr lang="en-US" baseline="0" dirty="0" smtClean="0"/>
              <a:t>The hazard quotient is the ratio of the average daily metal intake to the recommended daily metal intake considered to be the ‘safe’ level, in micro grams of metal per day per kg of body weight.</a:t>
            </a:r>
          </a:p>
          <a:p>
            <a:endParaRPr lang="en-US" baseline="0" dirty="0" smtClean="0"/>
          </a:p>
          <a:p>
            <a:r>
              <a:rPr lang="en-US" baseline="0" dirty="0" smtClean="0"/>
              <a:t>If this ratio is higher than 1, then metal intake exceeds the safe level and there is risk of developing health issues due to chronic metal toxicity. The higher the ratio the greater the risk.</a:t>
            </a:r>
            <a:endParaRPr lang="en-US" dirty="0"/>
          </a:p>
        </p:txBody>
      </p:sp>
      <p:sp>
        <p:nvSpPr>
          <p:cNvPr id="4" name="Slide Number Placeholder 3"/>
          <p:cNvSpPr>
            <a:spLocks noGrp="1"/>
          </p:cNvSpPr>
          <p:nvPr>
            <p:ph type="sldNum" sz="quarter" idx="10"/>
          </p:nvPr>
        </p:nvSpPr>
        <p:spPr/>
        <p:txBody>
          <a:bodyPr/>
          <a:lstStyle/>
          <a:p>
            <a:fld id="{E34ACEC0-9EA4-E94D-A3C0-23B67B66EB82}" type="slidenum">
              <a:rPr lang="en-US" smtClean="0"/>
              <a:t>32</a:t>
            </a:fld>
            <a:endParaRPr lang="en-US"/>
          </a:p>
        </p:txBody>
      </p:sp>
    </p:spTree>
    <p:extLst>
      <p:ext uri="{BB962C8B-B14F-4D97-AF65-F5344CB8AC3E}">
        <p14:creationId xmlns:p14="http://schemas.microsoft.com/office/powerpoint/2010/main" val="15058890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recommended daily intake (safe level) for metals are provided by the US EPA are listed in the handout.</a:t>
            </a:r>
          </a:p>
          <a:p>
            <a:endParaRPr lang="en-US" baseline="0" dirty="0" smtClean="0"/>
          </a:p>
          <a:p>
            <a:r>
              <a:rPr lang="en-US" baseline="0" dirty="0" smtClean="0"/>
              <a:t>To calculate the HQs you must however first calculate average daily intake (ADI) for the different metals and exposure activities (drinking water, eating rice, eating fish), using this equation.</a:t>
            </a:r>
          </a:p>
          <a:p>
            <a:endParaRPr lang="en-US" baseline="0" dirty="0" smtClean="0"/>
          </a:p>
          <a:p>
            <a:r>
              <a:rPr lang="en-US" baseline="0" dirty="0" smtClean="0"/>
              <a:t>This equations features 6 variables that must be set by the environmental scientist conducting the risk assessment</a:t>
            </a:r>
            <a:endParaRPr lang="en-US" dirty="0"/>
          </a:p>
        </p:txBody>
      </p:sp>
      <p:sp>
        <p:nvSpPr>
          <p:cNvPr id="4" name="Slide Number Placeholder 3"/>
          <p:cNvSpPr>
            <a:spLocks noGrp="1"/>
          </p:cNvSpPr>
          <p:nvPr>
            <p:ph type="sldNum" sz="quarter" idx="10"/>
          </p:nvPr>
        </p:nvSpPr>
        <p:spPr/>
        <p:txBody>
          <a:bodyPr/>
          <a:lstStyle/>
          <a:p>
            <a:fld id="{E34ACEC0-9EA4-E94D-A3C0-23B67B66EB82}" type="slidenum">
              <a:rPr lang="en-US" smtClean="0"/>
              <a:t>33</a:t>
            </a:fld>
            <a:endParaRPr lang="en-US"/>
          </a:p>
        </p:txBody>
      </p:sp>
    </p:spTree>
    <p:extLst>
      <p:ext uri="{BB962C8B-B14F-4D97-AF65-F5344CB8AC3E}">
        <p14:creationId xmlns:p14="http://schemas.microsoft.com/office/powerpoint/2010/main" val="9931173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 </a:t>
            </a:r>
            <a:r>
              <a:rPr lang="mr-IN" dirty="0" smtClean="0"/>
              <a:t>–</a:t>
            </a:r>
            <a:r>
              <a:rPr lang="en-US" dirty="0" smtClean="0"/>
              <a:t> is the concentration of the metal</a:t>
            </a:r>
            <a:r>
              <a:rPr lang="en-US" baseline="0" dirty="0" smtClean="0"/>
              <a:t> </a:t>
            </a:r>
            <a:r>
              <a:rPr lang="en-US" dirty="0" smtClean="0"/>
              <a:t>in the water or the food. This variable</a:t>
            </a:r>
            <a:r>
              <a:rPr lang="en-US" baseline="0" dirty="0" smtClean="0"/>
              <a:t> is set by collection of samples of this material and measurement of metal concentrations in a lab</a:t>
            </a:r>
          </a:p>
          <a:p>
            <a:endParaRPr lang="en-US" baseline="0" dirty="0" smtClean="0"/>
          </a:p>
          <a:p>
            <a:r>
              <a:rPr lang="en-US" baseline="0" dirty="0" smtClean="0"/>
              <a:t>The remaining variables however must be set according to local knowledge of the population of people being considered in the risk assessment</a:t>
            </a:r>
            <a:endParaRPr lang="en-US" dirty="0"/>
          </a:p>
        </p:txBody>
      </p:sp>
      <p:sp>
        <p:nvSpPr>
          <p:cNvPr id="4" name="Slide Number Placeholder 3"/>
          <p:cNvSpPr>
            <a:spLocks noGrp="1"/>
          </p:cNvSpPr>
          <p:nvPr>
            <p:ph type="sldNum" sz="quarter" idx="10"/>
          </p:nvPr>
        </p:nvSpPr>
        <p:spPr/>
        <p:txBody>
          <a:bodyPr/>
          <a:lstStyle/>
          <a:p>
            <a:fld id="{E34ACEC0-9EA4-E94D-A3C0-23B67B66EB82}" type="slidenum">
              <a:rPr lang="en-US" smtClean="0"/>
              <a:t>34</a:t>
            </a:fld>
            <a:endParaRPr lang="en-US"/>
          </a:p>
        </p:txBody>
      </p:sp>
    </p:spTree>
    <p:extLst>
      <p:ext uri="{BB962C8B-B14F-4D97-AF65-F5344CB8AC3E}">
        <p14:creationId xmlns:p14="http://schemas.microsoft.com/office/powerpoint/2010/main" val="9931173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IR </a:t>
            </a:r>
            <a:r>
              <a:rPr lang="mr-IN" dirty="0" smtClean="0"/>
              <a:t>–</a:t>
            </a:r>
            <a:r>
              <a:rPr lang="en-US" dirty="0" smtClean="0"/>
              <a:t> is the ingesting rate, the</a:t>
            </a:r>
            <a:r>
              <a:rPr lang="en-US" baseline="0" dirty="0" smtClean="0"/>
              <a:t> amount of water or food that is consumed per day (likely to vary between different groups of people depending on lifestyle, so is desirable to obtain local knowledge)</a:t>
            </a:r>
            <a:endParaRPr lang="en-US" dirty="0"/>
          </a:p>
        </p:txBody>
      </p:sp>
      <p:sp>
        <p:nvSpPr>
          <p:cNvPr id="4" name="Slide Number Placeholder 3"/>
          <p:cNvSpPr>
            <a:spLocks noGrp="1"/>
          </p:cNvSpPr>
          <p:nvPr>
            <p:ph type="sldNum" sz="quarter" idx="10"/>
          </p:nvPr>
        </p:nvSpPr>
        <p:spPr/>
        <p:txBody>
          <a:bodyPr/>
          <a:lstStyle/>
          <a:p>
            <a:fld id="{E34ACEC0-9EA4-E94D-A3C0-23B67B66EB82}" type="slidenum">
              <a:rPr lang="en-US" smtClean="0"/>
              <a:t>35</a:t>
            </a:fld>
            <a:endParaRPr lang="en-US"/>
          </a:p>
        </p:txBody>
      </p:sp>
    </p:spTree>
    <p:extLst>
      <p:ext uri="{BB962C8B-B14F-4D97-AF65-F5344CB8AC3E}">
        <p14:creationId xmlns:p14="http://schemas.microsoft.com/office/powerpoint/2010/main" val="9931173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BW </a:t>
            </a:r>
            <a:r>
              <a:rPr lang="mr-IN" dirty="0" smtClean="0"/>
              <a:t>–</a:t>
            </a:r>
            <a:r>
              <a:rPr lang="en-US" dirty="0" smtClean="0"/>
              <a:t> is the average</a:t>
            </a:r>
            <a:r>
              <a:rPr lang="en-US" baseline="0" dirty="0" smtClean="0"/>
              <a:t> body weight of the group of people subject to the risk assessment, in kg (again will vary between different groups of people, but assuming an average of 70kg for adults is generally suitable).</a:t>
            </a:r>
            <a:endParaRPr lang="en-US" dirty="0"/>
          </a:p>
        </p:txBody>
      </p:sp>
      <p:sp>
        <p:nvSpPr>
          <p:cNvPr id="4" name="Slide Number Placeholder 3"/>
          <p:cNvSpPr>
            <a:spLocks noGrp="1"/>
          </p:cNvSpPr>
          <p:nvPr>
            <p:ph type="sldNum" sz="quarter" idx="10"/>
          </p:nvPr>
        </p:nvSpPr>
        <p:spPr/>
        <p:txBody>
          <a:bodyPr/>
          <a:lstStyle/>
          <a:p>
            <a:fld id="{E34ACEC0-9EA4-E94D-A3C0-23B67B66EB82}" type="slidenum">
              <a:rPr lang="en-US" smtClean="0"/>
              <a:t>36</a:t>
            </a:fld>
            <a:endParaRPr lang="en-US"/>
          </a:p>
        </p:txBody>
      </p:sp>
    </p:spTree>
    <p:extLst>
      <p:ext uri="{BB962C8B-B14F-4D97-AF65-F5344CB8AC3E}">
        <p14:creationId xmlns:p14="http://schemas.microsoft.com/office/powerpoint/2010/main" val="9931173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EF, ED and AT, are exposure frequency, exposure duration and averaging time.</a:t>
            </a:r>
          </a:p>
          <a:p>
            <a:endParaRPr lang="en-US" dirty="0" smtClean="0"/>
          </a:p>
          <a:p>
            <a:r>
              <a:rPr lang="en-US" dirty="0" smtClean="0"/>
              <a:t>Exposure</a:t>
            </a:r>
            <a:r>
              <a:rPr lang="en-US" baseline="0" dirty="0" smtClean="0"/>
              <a:t> frequency is the number of days per year which the activity occurs. For example of drinking water is likely to be every day (so 365 days/year), but eating fish and rice may be less frequent (e.g. eating fish just once a week, so 52 days per year). Is important to have knowledge of lifestyles of the group of people this assessment applies too to set this value.</a:t>
            </a:r>
          </a:p>
          <a:p>
            <a:endParaRPr lang="en-US" baseline="0" dirty="0" smtClean="0"/>
          </a:p>
          <a:p>
            <a:r>
              <a:rPr lang="en-US" baseline="0" dirty="0" smtClean="0"/>
              <a:t>Exposure duration and the averaging time reflect the total length of time (in years for ED, and days for AT) which the risk assessment is being conducted for </a:t>
            </a:r>
            <a:r>
              <a:rPr lang="mr-IN" baseline="0" dirty="0" smtClean="0"/>
              <a:t>–</a:t>
            </a:r>
            <a:r>
              <a:rPr lang="en-US" baseline="0" dirty="0" smtClean="0"/>
              <a:t> typically set to the average life span of the people being considered.</a:t>
            </a:r>
            <a:endParaRPr lang="en-US" dirty="0"/>
          </a:p>
        </p:txBody>
      </p:sp>
      <p:sp>
        <p:nvSpPr>
          <p:cNvPr id="4" name="Slide Number Placeholder 3"/>
          <p:cNvSpPr>
            <a:spLocks noGrp="1"/>
          </p:cNvSpPr>
          <p:nvPr>
            <p:ph type="sldNum" sz="quarter" idx="10"/>
          </p:nvPr>
        </p:nvSpPr>
        <p:spPr/>
        <p:txBody>
          <a:bodyPr/>
          <a:lstStyle/>
          <a:p>
            <a:fld id="{E34ACEC0-9EA4-E94D-A3C0-23B67B66EB82}" type="slidenum">
              <a:rPr lang="en-US" smtClean="0"/>
              <a:t>37</a:t>
            </a:fld>
            <a:endParaRPr lang="en-US"/>
          </a:p>
        </p:txBody>
      </p:sp>
    </p:spTree>
    <p:extLst>
      <p:ext uri="{BB962C8B-B14F-4D97-AF65-F5344CB8AC3E}">
        <p14:creationId xmlns:p14="http://schemas.microsoft.com/office/powerpoint/2010/main" val="9931173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Your task</a:t>
            </a:r>
            <a:r>
              <a:rPr lang="en-US" baseline="0" dirty="0" smtClean="0"/>
              <a:t> is to use this equation to calculate ADI and HQ values for </a:t>
            </a:r>
            <a:r>
              <a:rPr lang="en-US" baseline="0" dirty="0" err="1" smtClean="0"/>
              <a:t>Pb</a:t>
            </a:r>
            <a:r>
              <a:rPr lang="en-US" baseline="0" dirty="0" smtClean="0"/>
              <a:t>, Cd and Hg for drinking water (question 1), eating rice (question 2) and eating fish (question 3)</a:t>
            </a:r>
          </a:p>
          <a:p>
            <a:endParaRPr lang="en-US" baseline="0" dirty="0" smtClean="0"/>
          </a:p>
          <a:p>
            <a:r>
              <a:rPr lang="en-US" i="1" baseline="0" dirty="0" smtClean="0"/>
              <a:t>Tutor instruction: make sure everyone has found the correct part of the handout for the practical questions</a:t>
            </a:r>
            <a:endParaRPr lang="en-US" i="1" dirty="0"/>
          </a:p>
        </p:txBody>
      </p:sp>
      <p:sp>
        <p:nvSpPr>
          <p:cNvPr id="4" name="Slide Number Placeholder 3"/>
          <p:cNvSpPr>
            <a:spLocks noGrp="1"/>
          </p:cNvSpPr>
          <p:nvPr>
            <p:ph type="sldNum" sz="quarter" idx="10"/>
          </p:nvPr>
        </p:nvSpPr>
        <p:spPr/>
        <p:txBody>
          <a:bodyPr/>
          <a:lstStyle/>
          <a:p>
            <a:fld id="{E34ACEC0-9EA4-E94D-A3C0-23B67B66EB82}" type="slidenum">
              <a:rPr lang="en-US" smtClean="0"/>
              <a:t>38</a:t>
            </a:fld>
            <a:endParaRPr lang="en-US"/>
          </a:p>
        </p:txBody>
      </p:sp>
    </p:spTree>
    <p:extLst>
      <p:ext uri="{BB962C8B-B14F-4D97-AF65-F5344CB8AC3E}">
        <p14:creationId xmlns:p14="http://schemas.microsoft.com/office/powerpoint/2010/main" val="34969992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Once you have done these calculations I want you to considered these 3 summary questions, which we will then discuss together at the end.</a:t>
            </a:r>
          </a:p>
          <a:p>
            <a:endParaRPr lang="en-US" dirty="0"/>
          </a:p>
        </p:txBody>
      </p:sp>
      <p:sp>
        <p:nvSpPr>
          <p:cNvPr id="4" name="Slide Number Placeholder 3"/>
          <p:cNvSpPr>
            <a:spLocks noGrp="1"/>
          </p:cNvSpPr>
          <p:nvPr>
            <p:ph type="sldNum" sz="quarter" idx="10"/>
          </p:nvPr>
        </p:nvSpPr>
        <p:spPr/>
        <p:txBody>
          <a:bodyPr/>
          <a:lstStyle/>
          <a:p>
            <a:fld id="{E34ACEC0-9EA4-E94D-A3C0-23B67B66EB82}" type="slidenum">
              <a:rPr lang="en-US" smtClean="0"/>
              <a:t>39</a:t>
            </a:fld>
            <a:endParaRPr lang="en-US"/>
          </a:p>
        </p:txBody>
      </p:sp>
    </p:spTree>
    <p:extLst>
      <p:ext uri="{BB962C8B-B14F-4D97-AF65-F5344CB8AC3E}">
        <p14:creationId xmlns:p14="http://schemas.microsoft.com/office/powerpoint/2010/main" val="10154494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 this course we are going to learn about</a:t>
            </a:r>
            <a:r>
              <a:rPr lang="en-US" baseline="0" dirty="0" smtClean="0"/>
              <a:t> the release of heavy metals to surface environments (soils, rivers, lakes) from mining activities and the impact of the health of local populations.</a:t>
            </a:r>
          </a:p>
          <a:p>
            <a:endParaRPr lang="en-US" dirty="0"/>
          </a:p>
        </p:txBody>
      </p:sp>
      <p:sp>
        <p:nvSpPr>
          <p:cNvPr id="4" name="Slide Number Placeholder 3"/>
          <p:cNvSpPr>
            <a:spLocks noGrp="1"/>
          </p:cNvSpPr>
          <p:nvPr>
            <p:ph type="sldNum" sz="quarter" idx="10"/>
          </p:nvPr>
        </p:nvSpPr>
        <p:spPr/>
        <p:txBody>
          <a:bodyPr/>
          <a:lstStyle/>
          <a:p>
            <a:fld id="{E34ACEC0-9EA4-E94D-A3C0-23B67B66EB82}" type="slidenum">
              <a:rPr lang="en-US" smtClean="0"/>
              <a:t>4</a:t>
            </a:fld>
            <a:endParaRPr lang="en-US" dirty="0"/>
          </a:p>
        </p:txBody>
      </p:sp>
    </p:spTree>
    <p:extLst>
      <p:ext uri="{BB962C8B-B14F-4D97-AF65-F5344CB8AC3E}">
        <p14:creationId xmlns:p14="http://schemas.microsoft.com/office/powerpoint/2010/main" val="35616526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Tutor instruction: Once they have had the time to complete the calculations</a:t>
            </a:r>
            <a:r>
              <a:rPr lang="en-US" i="1" baseline="0" dirty="0" smtClean="0"/>
              <a:t>, bring up this slide to show the answers, and point out the place in the handout where they can find these answers to check for themselves.</a:t>
            </a:r>
            <a:endParaRPr lang="en-US" i="1" dirty="0"/>
          </a:p>
        </p:txBody>
      </p:sp>
      <p:sp>
        <p:nvSpPr>
          <p:cNvPr id="4" name="Slide Number Placeholder 3"/>
          <p:cNvSpPr>
            <a:spLocks noGrp="1"/>
          </p:cNvSpPr>
          <p:nvPr>
            <p:ph type="sldNum" sz="quarter" idx="10"/>
          </p:nvPr>
        </p:nvSpPr>
        <p:spPr/>
        <p:txBody>
          <a:bodyPr/>
          <a:lstStyle/>
          <a:p>
            <a:fld id="{E34ACEC0-9EA4-E94D-A3C0-23B67B66EB82}" type="slidenum">
              <a:rPr lang="en-US" smtClean="0"/>
              <a:t>40</a:t>
            </a:fld>
            <a:endParaRPr lang="en-US"/>
          </a:p>
        </p:txBody>
      </p:sp>
    </p:spTree>
    <p:extLst>
      <p:ext uri="{BB962C8B-B14F-4D97-AF65-F5344CB8AC3E}">
        <p14:creationId xmlns:p14="http://schemas.microsoft.com/office/powerpoint/2010/main" val="34595012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i="1" baseline="0" dirty="0" smtClean="0"/>
              <a:t>Tutor instruction: In the final 5-10minutes go though these 3 summary questions together as a group. Ask the participants to volunteer to share their answers with the rest of the class d fill in any gaps/miss-understandings where needed, rather than just talking them through yourself (as done on the recorded version).</a:t>
            </a:r>
          </a:p>
          <a:p>
            <a:pPr marL="0" marR="0" indent="0" algn="l" defTabSz="457200" rtl="0" eaLnBrk="1" fontAlgn="auto" latinLnBrk="0" hangingPunct="1">
              <a:lnSpc>
                <a:spcPct val="100000"/>
              </a:lnSpc>
              <a:spcBef>
                <a:spcPts val="0"/>
              </a:spcBef>
              <a:spcAft>
                <a:spcPts val="0"/>
              </a:spcAft>
              <a:buClrTx/>
              <a:buSzTx/>
              <a:buFontTx/>
              <a:buNone/>
              <a:tabLst/>
              <a:defRPr/>
            </a:pPr>
            <a:endParaRPr lang="en-US" i="1"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i="1" baseline="0" dirty="0" smtClean="0"/>
              <a:t>Question 1: Should be pretty straight forward; </a:t>
            </a:r>
            <a:r>
              <a:rPr lang="en-US" i="1" baseline="0" dirty="0" err="1" smtClean="0"/>
              <a:t>Pb</a:t>
            </a:r>
            <a:r>
              <a:rPr lang="en-US" i="1" baseline="0" dirty="0" smtClean="0"/>
              <a:t> drinking water (HQ = 3.1), Cd eating rice (HQ = 1.43), Hg eating fish (HQ = 1.3)</a:t>
            </a:r>
          </a:p>
          <a:p>
            <a:pPr marL="0" marR="0" indent="0" algn="l" defTabSz="457200" rtl="0" eaLnBrk="1" fontAlgn="auto" latinLnBrk="0" hangingPunct="1">
              <a:lnSpc>
                <a:spcPct val="100000"/>
              </a:lnSpc>
              <a:spcBef>
                <a:spcPts val="0"/>
              </a:spcBef>
              <a:spcAft>
                <a:spcPts val="0"/>
              </a:spcAft>
              <a:buClrTx/>
              <a:buSzTx/>
              <a:buFontTx/>
              <a:buNone/>
              <a:tabLst/>
              <a:defRPr/>
            </a:pPr>
            <a:endParaRPr lang="en-US" i="1"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i="1" baseline="0" dirty="0" smtClean="0"/>
              <a:t>Out of these </a:t>
            </a:r>
            <a:r>
              <a:rPr lang="en-US" i="1" baseline="0" dirty="0" err="1" smtClean="0"/>
              <a:t>Pb</a:t>
            </a:r>
            <a:r>
              <a:rPr lang="en-US" i="1" baseline="0" dirty="0" smtClean="0"/>
              <a:t> in drinking water presents the highest risk for chronic toxicity health problems (has the highest HQ). Get them to note that HQs are a useful tools for ranking relative risks exposure to different metals via different routes in populations, which in turn is useful for prioritizing which issues to tackle given a limited amount of resources and time.</a:t>
            </a:r>
          </a:p>
          <a:p>
            <a:pPr marL="0" marR="0" indent="0" algn="l" defTabSz="457200" rtl="0" eaLnBrk="1" fontAlgn="auto" latinLnBrk="0" hangingPunct="1">
              <a:lnSpc>
                <a:spcPct val="100000"/>
              </a:lnSpc>
              <a:spcBef>
                <a:spcPts val="0"/>
              </a:spcBef>
              <a:spcAft>
                <a:spcPts val="0"/>
              </a:spcAft>
              <a:buClrTx/>
              <a:buSzTx/>
              <a:buFontTx/>
              <a:buNone/>
              <a:tabLst/>
              <a:defRPr/>
            </a:pPr>
            <a:endParaRPr lang="en-US" i="1"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i="1" baseline="0" dirty="0" smtClean="0"/>
              <a:t>Question 2: Discuss how body weight would need to be set to lower values for children, which would raise the HQs (i.e. risks of chronic toxicity), however children will also eat and drink less per day than adults, lowering the ingestion rate which in turn will lower HQ’s. Will also need to change the average time and exposure duration, as people are children for only a limited amount of time. May also need to change the exposure frequency depending on the lifestyle habits of children compared to adults in the population being assessed, for example children may eat rice or fish, more or less frequently than adults.</a:t>
            </a:r>
          </a:p>
          <a:p>
            <a:pPr marL="0" marR="0" indent="0" algn="l" defTabSz="457200" rtl="0" eaLnBrk="1" fontAlgn="auto" latinLnBrk="0" hangingPunct="1">
              <a:lnSpc>
                <a:spcPct val="100000"/>
              </a:lnSpc>
              <a:spcBef>
                <a:spcPts val="0"/>
              </a:spcBef>
              <a:spcAft>
                <a:spcPts val="0"/>
              </a:spcAft>
              <a:buClrTx/>
              <a:buSzTx/>
              <a:buFontTx/>
              <a:buNone/>
              <a:tabLst/>
              <a:defRPr/>
            </a:pPr>
            <a:endParaRPr lang="en-US" i="1"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i="1" baseline="0" dirty="0" smtClean="0"/>
              <a:t>Question 3: Recognize that all of the variables in the ADI equations will vary in a given population generating uncertainty in the calculated HQs. Concentrations of metals in water and food can vary considerably, and ideally require measurement of a large number of samples to characterize the average value and degree of variance. Likewise, BW, IR, and EF will all vary between individuals in the population. These variables may also change over the average time (and exposure duration). Need to consider these potential sources of uncertainties when interpreting HQs. Can try to assess the likely variance in each of these variables and propagation through the calculation to give a sense of the likely range of HQ given these sources of uncertainty.</a:t>
            </a:r>
          </a:p>
          <a:p>
            <a:pPr marL="0" marR="0" indent="0" algn="l" defTabSz="457200" rtl="0" eaLnBrk="1" fontAlgn="auto" latinLnBrk="0" hangingPunct="1">
              <a:lnSpc>
                <a:spcPct val="100000"/>
              </a:lnSpc>
              <a:spcBef>
                <a:spcPts val="0"/>
              </a:spcBef>
              <a:spcAft>
                <a:spcPts val="0"/>
              </a:spcAft>
              <a:buClrTx/>
              <a:buSzTx/>
              <a:buFontTx/>
              <a:buNone/>
              <a:tabLst/>
              <a:defRPr/>
            </a:pPr>
            <a:endParaRPr lang="en-US" i="1"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i="1" baseline="0" dirty="0" smtClean="0"/>
          </a:p>
          <a:p>
            <a:endParaRPr lang="en-US" dirty="0"/>
          </a:p>
        </p:txBody>
      </p:sp>
      <p:sp>
        <p:nvSpPr>
          <p:cNvPr id="4" name="Slide Number Placeholder 3"/>
          <p:cNvSpPr>
            <a:spLocks noGrp="1"/>
          </p:cNvSpPr>
          <p:nvPr>
            <p:ph type="sldNum" sz="quarter" idx="10"/>
          </p:nvPr>
        </p:nvSpPr>
        <p:spPr/>
        <p:txBody>
          <a:bodyPr/>
          <a:lstStyle/>
          <a:p>
            <a:fld id="{E34ACEC0-9EA4-E94D-A3C0-23B67B66EB82}" type="slidenum">
              <a:rPr lang="en-US" smtClean="0"/>
              <a:t>41</a:t>
            </a:fld>
            <a:endParaRPr lang="en-US"/>
          </a:p>
        </p:txBody>
      </p:sp>
    </p:spTree>
    <p:extLst>
      <p:ext uri="{BB962C8B-B14F-4D97-AF65-F5344CB8AC3E}">
        <p14:creationId xmlns:p14="http://schemas.microsoft.com/office/powerpoint/2010/main" val="1015449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Exposure</a:t>
            </a:r>
            <a:r>
              <a:rPr lang="en-US" baseline="0" dirty="0" smtClean="0"/>
              <a:t> to heavy metals can result in harmful effects for wildlife and humans. To be able to protect human populations from health problems resulting from heavy metal exposure we must first understand 2 things.</a:t>
            </a:r>
          </a:p>
          <a:p>
            <a:endParaRPr lang="en-US" baseline="0" dirty="0" smtClean="0"/>
          </a:p>
          <a:p>
            <a:pPr marL="228600" indent="-228600">
              <a:buAutoNum type="arabicPeriod"/>
            </a:pPr>
            <a:r>
              <a:rPr lang="en-US" baseline="0" dirty="0" smtClean="0"/>
              <a:t>How people are exposed to these metals (the exposure route, for example through eating certain foods or from drinking water), and</a:t>
            </a:r>
          </a:p>
          <a:p>
            <a:pPr marL="228600" indent="-228600">
              <a:buAutoNum type="arabicPeriod"/>
            </a:pPr>
            <a:r>
              <a:rPr lang="en-US" baseline="0" dirty="0" smtClean="0"/>
              <a:t>Where these metals have come from in the environment, and their transport pathway to the point of human exposure</a:t>
            </a:r>
          </a:p>
          <a:p>
            <a:endParaRPr lang="en-US" dirty="0" smtClean="0"/>
          </a:p>
          <a:p>
            <a:r>
              <a:rPr lang="en-US" dirty="0" smtClean="0"/>
              <a:t>Understand</a:t>
            </a:r>
            <a:r>
              <a:rPr lang="en-US" baseline="0" dirty="0" smtClean="0"/>
              <a:t>ing these 2 things then allows for the development of strategies to protect human populations, by addressing metal exposure routes, for example changing the source of drinking water, or by reducing the release and transport of metals within the environment.</a:t>
            </a:r>
          </a:p>
          <a:p>
            <a:endParaRPr lang="en-US" baseline="0" dirty="0" smtClean="0"/>
          </a:p>
          <a:p>
            <a:r>
              <a:rPr lang="en-US" baseline="0" dirty="0" smtClean="0"/>
              <a:t>Heavy metals occur naturally in environment, but human activities, in particular mining have released huge amounts of these elements to the environment during the past century, which has increased the risk of human populations developing heath problems due to metal exposure.</a:t>
            </a:r>
            <a:endParaRPr lang="en-US" dirty="0" smtClean="0"/>
          </a:p>
          <a:p>
            <a:endParaRPr lang="en-US" dirty="0" smtClean="0"/>
          </a:p>
          <a:p>
            <a:endParaRPr lang="en-US" baseline="0" dirty="0" smtClean="0"/>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34ACEC0-9EA4-E94D-A3C0-23B67B66EB82}" type="slidenum">
              <a:rPr lang="en-US" smtClean="0"/>
              <a:t>5</a:t>
            </a:fld>
            <a:endParaRPr lang="en-US" dirty="0"/>
          </a:p>
        </p:txBody>
      </p:sp>
    </p:spTree>
    <p:extLst>
      <p:ext uri="{BB962C8B-B14F-4D97-AF65-F5344CB8AC3E}">
        <p14:creationId xmlns:p14="http://schemas.microsoft.com/office/powerpoint/2010/main" val="41785065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learning goals of this first part are to be able to answer these 3 questions.</a:t>
            </a:r>
          </a:p>
          <a:p>
            <a:endParaRPr lang="en-US" baseline="0" dirty="0" smtClean="0"/>
          </a:p>
          <a:p>
            <a:pPr marL="514350" indent="-514350">
              <a:buFont typeface="+mj-lt"/>
              <a:buAutoNum type="arabicPeriod"/>
            </a:pPr>
            <a:r>
              <a:rPr lang="en-US" baseline="0" dirty="0" smtClean="0"/>
              <a:t> </a:t>
            </a:r>
            <a:r>
              <a:rPr lang="en-US" dirty="0" smtClean="0"/>
              <a:t>What are ‘heavy metals’ and why are they important water quality parameters?</a:t>
            </a:r>
          </a:p>
          <a:p>
            <a:pPr marL="514350" indent="-514350">
              <a:buFont typeface="+mj-lt"/>
              <a:buAutoNum type="arabicPeriod"/>
            </a:pPr>
            <a:endParaRPr lang="en-US" dirty="0" smtClean="0"/>
          </a:p>
          <a:p>
            <a:pPr marL="514350" indent="-514350">
              <a:buFont typeface="+mj-lt"/>
              <a:buAutoNum type="arabicPeriod"/>
            </a:pPr>
            <a:r>
              <a:rPr lang="en-US" dirty="0" smtClean="0"/>
              <a:t>What are the routes by which people can be exposed to heavy metals?</a:t>
            </a:r>
          </a:p>
          <a:p>
            <a:pPr marL="514350" indent="-514350">
              <a:buFont typeface="+mj-lt"/>
              <a:buAutoNum type="arabicPeriod"/>
            </a:pPr>
            <a:endParaRPr lang="en-US" dirty="0" smtClean="0"/>
          </a:p>
          <a:p>
            <a:pPr marL="514350" indent="-514350">
              <a:buFont typeface="+mj-lt"/>
              <a:buAutoNum type="arabicPeriod"/>
            </a:pPr>
            <a:r>
              <a:rPr lang="en-US" dirty="0" smtClean="0"/>
              <a:t>How can the toxicity risks of chronic metal exposure be evaluated?</a:t>
            </a:r>
          </a:p>
          <a:p>
            <a:pPr marL="0" indent="0">
              <a:buFont typeface="+mj-lt"/>
              <a:buNone/>
            </a:pPr>
            <a:endParaRPr lang="en-US" dirty="0" smtClean="0"/>
          </a:p>
          <a:p>
            <a:pPr marL="0" indent="0">
              <a:buFont typeface="+mj-lt"/>
              <a:buNone/>
            </a:pPr>
            <a:r>
              <a:rPr lang="en-US" dirty="0" smtClean="0"/>
              <a:t>We will return</a:t>
            </a:r>
            <a:r>
              <a:rPr lang="en-US" baseline="0" dirty="0" smtClean="0"/>
              <a:t> to these at the end of this lecture, by which hopefully you will all be able to confidently answer these questions.</a:t>
            </a:r>
            <a:endParaRPr lang="en-US" dirty="0" smtClean="0"/>
          </a:p>
          <a:p>
            <a:endParaRPr lang="en-US" dirty="0"/>
          </a:p>
        </p:txBody>
      </p:sp>
      <p:sp>
        <p:nvSpPr>
          <p:cNvPr id="4" name="Slide Number Placeholder 3"/>
          <p:cNvSpPr>
            <a:spLocks noGrp="1"/>
          </p:cNvSpPr>
          <p:nvPr>
            <p:ph type="sldNum" sz="quarter" idx="10"/>
          </p:nvPr>
        </p:nvSpPr>
        <p:spPr/>
        <p:txBody>
          <a:bodyPr/>
          <a:lstStyle/>
          <a:p>
            <a:fld id="{E34ACEC0-9EA4-E94D-A3C0-23B67B66EB82}" type="slidenum">
              <a:rPr lang="en-US" smtClean="0"/>
              <a:t>6</a:t>
            </a:fld>
            <a:endParaRPr lang="en-US" dirty="0"/>
          </a:p>
        </p:txBody>
      </p:sp>
    </p:spTree>
    <p:extLst>
      <p:ext uri="{BB962C8B-B14F-4D97-AF65-F5344CB8AC3E}">
        <p14:creationId xmlns:p14="http://schemas.microsoft.com/office/powerpoint/2010/main" val="1823896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firstly</a:t>
            </a:r>
            <a:r>
              <a:rPr lang="en-US" baseline="0" dirty="0" smtClean="0"/>
              <a:t>, what are heavy metals?</a:t>
            </a:r>
          </a:p>
          <a:p>
            <a:endParaRPr lang="en-US" baseline="0" dirty="0" smtClean="0"/>
          </a:p>
          <a:p>
            <a:r>
              <a:rPr lang="en-US" baseline="0" dirty="0" smtClean="0"/>
              <a:t>This is a term used throughout the literature in environmental science, but is poorly defined.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Generally, refers to metal elements with a high density or atomic number, but different studies often use ‘heavy metals’ to refer to different groups of elements. Trace element and trace metal are other commonly used terms.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Note that the elements arsenic and selenium are technically non-metals, but show similar chemical behavior to metal elements, and are often referred to as ‘metalloids’. These elements can be toxic and are often including in studies of heavy metal pollution.</a:t>
            </a:r>
          </a:p>
          <a:p>
            <a:endParaRPr lang="en-US" dirty="0"/>
          </a:p>
        </p:txBody>
      </p:sp>
      <p:sp>
        <p:nvSpPr>
          <p:cNvPr id="4" name="Slide Number Placeholder 3"/>
          <p:cNvSpPr>
            <a:spLocks noGrp="1"/>
          </p:cNvSpPr>
          <p:nvPr>
            <p:ph type="sldNum" sz="quarter" idx="10"/>
          </p:nvPr>
        </p:nvSpPr>
        <p:spPr/>
        <p:txBody>
          <a:bodyPr/>
          <a:lstStyle/>
          <a:p>
            <a:fld id="{E34ACEC0-9EA4-E94D-A3C0-23B67B66EB82}" type="slidenum">
              <a:rPr lang="en-US" smtClean="0"/>
              <a:t>7</a:t>
            </a:fld>
            <a:endParaRPr lang="en-US" dirty="0"/>
          </a:p>
        </p:txBody>
      </p:sp>
    </p:spTree>
    <p:extLst>
      <p:ext uri="{BB962C8B-B14F-4D97-AF65-F5344CB8AC3E}">
        <p14:creationId xmlns:p14="http://schemas.microsoft.com/office/powerpoint/2010/main" val="25903191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a:t>
            </a:r>
            <a:r>
              <a:rPr lang="en-US" baseline="0" dirty="0" smtClean="0"/>
              <a:t> are heavy metals important?</a:t>
            </a:r>
          </a:p>
          <a:p>
            <a:endParaRPr lang="en-US" baseline="0" dirty="0" smtClean="0"/>
          </a:p>
          <a:p>
            <a:r>
              <a:rPr lang="en-US" baseline="0" dirty="0" smtClean="0"/>
              <a:t>Many heavy metals are important nutrients, essential to life </a:t>
            </a:r>
            <a:r>
              <a:rPr lang="mr-IN" baseline="0" dirty="0" smtClean="0"/>
              <a:t>–</a:t>
            </a:r>
            <a:r>
              <a:rPr lang="en-US" baseline="0" dirty="0" smtClean="0"/>
              <a:t> e.g. Fe, Zn, Cu. We need at least some of these in our diets to remain healthy.</a:t>
            </a:r>
          </a:p>
          <a:p>
            <a:endParaRPr lang="en-US" baseline="0" dirty="0" smtClean="0"/>
          </a:p>
          <a:p>
            <a:r>
              <a:rPr lang="en-US" baseline="0" dirty="0" smtClean="0"/>
              <a:t>However, at high enough exposure most elements are toxic to life.</a:t>
            </a:r>
          </a:p>
          <a:p>
            <a:endParaRPr lang="en-US" baseline="0" dirty="0" smtClean="0"/>
          </a:p>
          <a:p>
            <a:r>
              <a:rPr lang="en-US" baseline="0" dirty="0" smtClean="0"/>
              <a:t>Both the nutrient and toxic roles of metals, in particular those highlighted in red, make them a key water quality parameter</a:t>
            </a:r>
          </a:p>
        </p:txBody>
      </p:sp>
      <p:sp>
        <p:nvSpPr>
          <p:cNvPr id="4" name="Slide Number Placeholder 3"/>
          <p:cNvSpPr>
            <a:spLocks noGrp="1"/>
          </p:cNvSpPr>
          <p:nvPr>
            <p:ph type="sldNum" sz="quarter" idx="10"/>
          </p:nvPr>
        </p:nvSpPr>
        <p:spPr/>
        <p:txBody>
          <a:bodyPr/>
          <a:lstStyle/>
          <a:p>
            <a:fld id="{E34ACEC0-9EA4-E94D-A3C0-23B67B66EB82}" type="slidenum">
              <a:rPr lang="en-US" smtClean="0"/>
              <a:t>8</a:t>
            </a:fld>
            <a:endParaRPr lang="en-US" dirty="0"/>
          </a:p>
        </p:txBody>
      </p:sp>
    </p:spTree>
    <p:extLst>
      <p:ext uri="{BB962C8B-B14F-4D97-AF65-F5344CB8AC3E}">
        <p14:creationId xmlns:p14="http://schemas.microsoft.com/office/powerpoint/2010/main" val="2240553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important</a:t>
            </a:r>
            <a:r>
              <a:rPr lang="en-US" baseline="0" dirty="0" smtClean="0"/>
              <a:t> to note that while human activities (including mining) have released large amounts of metals to the environment, high concentrations of the elements in water sources and food can occur due to natural processes.</a:t>
            </a:r>
          </a:p>
          <a:p>
            <a:endParaRPr lang="en-US" baseline="0" dirty="0" smtClean="0"/>
          </a:p>
          <a:p>
            <a:r>
              <a:rPr lang="en-US" baseline="0" dirty="0" smtClean="0"/>
              <a:t>A particularly important example of this are concentrations of arsenic in groundwater, which can be well above levels deemed safe for drinking water due to natural processes. This is a major concern for public health in the delta regions of large south east Asian rivers, including the Irrawaddy in Myanmar. This issue will not be covered here, but is considered in the courses designed by Laura Richards and Gianfranco </a:t>
            </a:r>
            <a:r>
              <a:rPr lang="en-US" baseline="0" dirty="0" err="1" smtClean="0"/>
              <a:t>Pincetti</a:t>
            </a:r>
            <a:r>
              <a:rPr lang="en-US" baseline="0" dirty="0" smtClean="0"/>
              <a:t> Zuniga.</a:t>
            </a:r>
          </a:p>
          <a:p>
            <a:endParaRPr lang="en-US" baseline="0" dirty="0" smtClean="0"/>
          </a:p>
          <a:p>
            <a:r>
              <a:rPr lang="en-US" baseline="0" dirty="0" smtClean="0"/>
              <a:t>Distinguishing between the different human and natural sources these elements to the environment is a major challenge (as considered in part 2 of this course). It is a common misconception that high heavy metal concentrations in environmental systems must be linked to human inputs. This is not necessarily the case, and rigorous assessment of both natural and human metal sources is required before any solid conclusions regarding metal sources can be made.</a:t>
            </a:r>
            <a:endParaRPr lang="en-US" dirty="0"/>
          </a:p>
        </p:txBody>
      </p:sp>
      <p:sp>
        <p:nvSpPr>
          <p:cNvPr id="4" name="Slide Number Placeholder 3"/>
          <p:cNvSpPr>
            <a:spLocks noGrp="1"/>
          </p:cNvSpPr>
          <p:nvPr>
            <p:ph type="sldNum" sz="quarter" idx="10"/>
          </p:nvPr>
        </p:nvSpPr>
        <p:spPr/>
        <p:txBody>
          <a:bodyPr/>
          <a:lstStyle/>
          <a:p>
            <a:fld id="{E34ACEC0-9EA4-E94D-A3C0-23B67B66EB82}" type="slidenum">
              <a:rPr lang="en-US" smtClean="0"/>
              <a:t>9</a:t>
            </a:fld>
            <a:endParaRPr lang="en-US" dirty="0"/>
          </a:p>
        </p:txBody>
      </p:sp>
    </p:spTree>
    <p:extLst>
      <p:ext uri="{BB962C8B-B14F-4D97-AF65-F5344CB8AC3E}">
        <p14:creationId xmlns:p14="http://schemas.microsoft.com/office/powerpoint/2010/main" val="6575576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9571075"/>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51E364C-7A60-441E-A2D9-A74E275456E1}" type="datetimeFigureOut">
              <a:rPr lang="en-GB" smtClean="0"/>
              <a:t>25/05/20</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267F7D7-1491-4D41-89DD-ED5053B2205A}" type="slidenum">
              <a:rPr lang="en-GB" smtClean="0"/>
              <a:t>‹#›</a:t>
            </a:fld>
            <a:endParaRPr lang="en-GB"/>
          </a:p>
        </p:txBody>
      </p:sp>
    </p:spTree>
    <p:extLst>
      <p:ext uri="{BB962C8B-B14F-4D97-AF65-F5344CB8AC3E}">
        <p14:creationId xmlns:p14="http://schemas.microsoft.com/office/powerpoint/2010/main" val="2268710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51E364C-7A60-441E-A2D9-A74E275456E1}" type="datetimeFigureOut">
              <a:rPr lang="en-GB" smtClean="0"/>
              <a:t>25/05/20</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267F7D7-1491-4D41-89DD-ED5053B2205A}" type="slidenum">
              <a:rPr lang="en-GB" smtClean="0"/>
              <a:t>‹#›</a:t>
            </a:fld>
            <a:endParaRPr lang="en-GB"/>
          </a:p>
        </p:txBody>
      </p:sp>
    </p:spTree>
    <p:extLst>
      <p:ext uri="{BB962C8B-B14F-4D97-AF65-F5344CB8AC3E}">
        <p14:creationId xmlns:p14="http://schemas.microsoft.com/office/powerpoint/2010/main" val="9940249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3" name="Picture 2" descr="1_TheOU_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28449" y="259173"/>
            <a:ext cx="1211984" cy="623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97004" y="2081216"/>
            <a:ext cx="11192959" cy="3271410"/>
          </a:xfrm>
          <a:prstGeom prst="rect">
            <a:avLst/>
          </a:prstGeom>
        </p:spPr>
        <p:txBody>
          <a:bodyPr/>
          <a:lstStyle>
            <a:lvl1pPr>
              <a:lnSpc>
                <a:spcPts val="3016"/>
              </a:lnSpc>
              <a:defRPr sz="3618">
                <a:solidFill>
                  <a:schemeClr val="bg1"/>
                </a:solidFill>
              </a:defRPr>
            </a:lvl1pPr>
          </a:lstStyle>
          <a:p>
            <a:r>
              <a:rPr lang="en-US" dirty="0" smtClean="0"/>
              <a:t>Click to edit Master title style</a:t>
            </a:r>
            <a:endParaRPr lang="en-GB" dirty="0"/>
          </a:p>
        </p:txBody>
      </p:sp>
    </p:spTree>
    <p:extLst>
      <p:ext uri="{BB962C8B-B14F-4D97-AF65-F5344CB8AC3E}">
        <p14:creationId xmlns:p14="http://schemas.microsoft.com/office/powerpoint/2010/main" val="3661645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4351338"/>
          </a:xfrm>
          <a:prstGeom prst="rect">
            <a:avLst/>
          </a:prstGeo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Tree>
    <p:extLst>
      <p:ext uri="{BB962C8B-B14F-4D97-AF65-F5344CB8AC3E}">
        <p14:creationId xmlns:p14="http://schemas.microsoft.com/office/powerpoint/2010/main" val="322252086"/>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GB" smtClean="0"/>
              <a:t>Click to edit Master title style</a:t>
            </a:r>
            <a:endParaRPr lang="en-GB"/>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51E364C-7A60-441E-A2D9-A74E275456E1}" type="datetimeFigureOut">
              <a:rPr lang="en-GB" smtClean="0"/>
              <a:t>25/05/20</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267F7D7-1491-4D41-89DD-ED5053B2205A}" type="slidenum">
              <a:rPr lang="en-GB" smtClean="0"/>
              <a:t>‹#›</a:t>
            </a:fld>
            <a:endParaRPr lang="en-GB"/>
          </a:p>
        </p:txBody>
      </p:sp>
    </p:spTree>
    <p:extLst>
      <p:ext uri="{BB962C8B-B14F-4D97-AF65-F5344CB8AC3E}">
        <p14:creationId xmlns:p14="http://schemas.microsoft.com/office/powerpoint/2010/main" val="2208880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GB" smtClean="0"/>
              <a:t>Click to edit Master title style</a:t>
            </a:r>
            <a:endParaRPr lang="en-GB"/>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551E364C-7A60-441E-A2D9-A74E275456E1}" type="datetimeFigureOut">
              <a:rPr lang="en-GB" smtClean="0"/>
              <a:t>25/05/20</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267F7D7-1491-4D41-89DD-ED5053B2205A}" type="slidenum">
              <a:rPr lang="en-GB" smtClean="0"/>
              <a:t>‹#›</a:t>
            </a:fld>
            <a:endParaRPr lang="en-GB"/>
          </a:p>
        </p:txBody>
      </p:sp>
    </p:spTree>
    <p:extLst>
      <p:ext uri="{BB962C8B-B14F-4D97-AF65-F5344CB8AC3E}">
        <p14:creationId xmlns:p14="http://schemas.microsoft.com/office/powerpoint/2010/main" val="2627392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GB" smtClean="0"/>
              <a:t>Click to edit Master title style</a:t>
            </a:r>
            <a:endParaRPr lang="en-GB"/>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551E364C-7A60-441E-A2D9-A74E275456E1}" type="datetimeFigureOut">
              <a:rPr lang="en-GB" smtClean="0"/>
              <a:t>25/05/20</a:t>
            </a:fld>
            <a:endParaRPr lang="en-GB"/>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F267F7D7-1491-4D41-89DD-ED5053B2205A}" type="slidenum">
              <a:rPr lang="en-GB" smtClean="0"/>
              <a:t>‹#›</a:t>
            </a:fld>
            <a:endParaRPr lang="en-GB"/>
          </a:p>
        </p:txBody>
      </p:sp>
    </p:spTree>
    <p:extLst>
      <p:ext uri="{BB962C8B-B14F-4D97-AF65-F5344CB8AC3E}">
        <p14:creationId xmlns:p14="http://schemas.microsoft.com/office/powerpoint/2010/main" val="71238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GB" smtClean="0"/>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551E364C-7A60-441E-A2D9-A74E275456E1}" type="datetimeFigureOut">
              <a:rPr lang="en-GB" smtClean="0"/>
              <a:t>25/05/20</a:t>
            </a:fld>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F267F7D7-1491-4D41-89DD-ED5053B2205A}" type="slidenum">
              <a:rPr lang="en-GB" smtClean="0"/>
              <a:t>‹#›</a:t>
            </a:fld>
            <a:endParaRPr lang="en-GB"/>
          </a:p>
        </p:txBody>
      </p:sp>
    </p:spTree>
    <p:extLst>
      <p:ext uri="{BB962C8B-B14F-4D97-AF65-F5344CB8AC3E}">
        <p14:creationId xmlns:p14="http://schemas.microsoft.com/office/powerpoint/2010/main" val="93149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551E364C-7A60-441E-A2D9-A74E275456E1}" type="datetimeFigureOut">
              <a:rPr lang="en-GB" smtClean="0"/>
              <a:t>25/05/20</a:t>
            </a:fld>
            <a:endParaRPr lang="en-GB"/>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F267F7D7-1491-4D41-89DD-ED5053B2205A}" type="slidenum">
              <a:rPr lang="en-GB" smtClean="0"/>
              <a:t>‹#›</a:t>
            </a:fld>
            <a:endParaRPr lang="en-GB"/>
          </a:p>
        </p:txBody>
      </p:sp>
    </p:spTree>
    <p:extLst>
      <p:ext uri="{BB962C8B-B14F-4D97-AF65-F5344CB8AC3E}">
        <p14:creationId xmlns:p14="http://schemas.microsoft.com/office/powerpoint/2010/main" val="738128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GB" smtClean="0"/>
              <a:t>Click to edit Master title style</a:t>
            </a:r>
            <a:endParaRPr lang="en-GB"/>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551E364C-7A60-441E-A2D9-A74E275456E1}" type="datetimeFigureOut">
              <a:rPr lang="en-GB" smtClean="0"/>
              <a:t>25/05/20</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267F7D7-1491-4D41-89DD-ED5053B2205A}" type="slidenum">
              <a:rPr lang="en-GB" smtClean="0"/>
              <a:t>‹#›</a:t>
            </a:fld>
            <a:endParaRPr lang="en-GB"/>
          </a:p>
        </p:txBody>
      </p:sp>
    </p:spTree>
    <p:extLst>
      <p:ext uri="{BB962C8B-B14F-4D97-AF65-F5344CB8AC3E}">
        <p14:creationId xmlns:p14="http://schemas.microsoft.com/office/powerpoint/2010/main" val="803161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GB" smtClean="0"/>
              <a:t>Click to edit Master title style</a:t>
            </a:r>
            <a:endParaRPr lang="en-GB"/>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551E364C-7A60-441E-A2D9-A74E275456E1}" type="datetimeFigureOut">
              <a:rPr lang="en-GB" smtClean="0"/>
              <a:t>25/05/20</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267F7D7-1491-4D41-89DD-ED5053B2205A}" type="slidenum">
              <a:rPr lang="en-GB" smtClean="0"/>
              <a:t>‹#›</a:t>
            </a:fld>
            <a:endParaRPr lang="en-GB"/>
          </a:p>
        </p:txBody>
      </p:sp>
    </p:spTree>
    <p:extLst>
      <p:ext uri="{BB962C8B-B14F-4D97-AF65-F5344CB8AC3E}">
        <p14:creationId xmlns:p14="http://schemas.microsoft.com/office/powerpoint/2010/main" val="299460007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Content Placeholder 4"/>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9406506" y="485814"/>
            <a:ext cx="1845694" cy="779888"/>
          </a:xfrm>
          <a:prstGeom prst="rect">
            <a:avLst/>
          </a:prstGeom>
        </p:spPr>
      </p:pic>
    </p:spTree>
    <p:extLst>
      <p:ext uri="{BB962C8B-B14F-4D97-AF65-F5344CB8AC3E}">
        <p14:creationId xmlns:p14="http://schemas.microsoft.com/office/powerpoint/2010/main" val="6095733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xmlns:p14="http://schemas.microsoft.com/office/powerpoint/2010/mai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4" Type="http://schemas.openxmlformats.org/officeDocument/2006/relationships/image" Target="../media/image14.jp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5.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6.emf"/></Relationships>
</file>

<file path=ppt/slides/_rels/slide2.xml.rels><?xml version="1.0" encoding="UTF-8" standalone="yes"?>
<Relationships xmlns="http://schemas.openxmlformats.org/package/2006/relationships"><Relationship Id="rId3" Type="http://schemas.openxmlformats.org/officeDocument/2006/relationships/hyperlink" Target="https://www.earth.ox.ac.uk/people/luke-bridgestock/" TargetMode="External"/><Relationship Id="rId4" Type="http://schemas.openxmlformats.org/officeDocument/2006/relationships/image" Target="../media/image8.jp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6.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6.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6.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7.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7.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4" Type="http://schemas.openxmlformats.org/officeDocument/2006/relationships/oleObject" Target="../embeddings/oleObject1.bin"/><Relationship Id="rId5" Type="http://schemas.openxmlformats.org/officeDocument/2006/relationships/package" Target="../embeddings/Microsoft_Word_Document1.docx"/><Relationship Id="rId6" Type="http://schemas.openxmlformats.org/officeDocument/2006/relationships/image" Target="../media/image18.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40.xml.rels><?xml version="1.0" encoding="UTF-8" standalone="yes"?>
<Relationships xmlns="http://schemas.openxmlformats.org/package/2006/relationships"><Relationship Id="rId11" Type="http://schemas.openxmlformats.org/officeDocument/2006/relationships/package" Target="../embeddings/Microsoft_Word_Document4.docx"/><Relationship Id="rId12" Type="http://schemas.openxmlformats.org/officeDocument/2006/relationships/image" Target="../media/image21.png"/><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notesSlide" Target="../notesSlides/notesSlide40.xml"/><Relationship Id="rId4" Type="http://schemas.openxmlformats.org/officeDocument/2006/relationships/oleObject" Target="../embeddings/oleObject2.bin"/><Relationship Id="rId5" Type="http://schemas.openxmlformats.org/officeDocument/2006/relationships/package" Target="../embeddings/Microsoft_Word_Document2.docx"/><Relationship Id="rId6" Type="http://schemas.openxmlformats.org/officeDocument/2006/relationships/image" Target="../media/image19.png"/><Relationship Id="rId7" Type="http://schemas.openxmlformats.org/officeDocument/2006/relationships/oleObject" Target="../embeddings/oleObject3.bin"/><Relationship Id="rId8" Type="http://schemas.openxmlformats.org/officeDocument/2006/relationships/package" Target="../embeddings/Microsoft_Word_Document3.docx"/><Relationship Id="rId9" Type="http://schemas.openxmlformats.org/officeDocument/2006/relationships/image" Target="../media/image20.png"/><Relationship Id="rId10" Type="http://schemas.openxmlformats.org/officeDocument/2006/relationships/oleObject" Target="../embeddings/oleObject4.bin"/></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ctrTitle"/>
          </p:nvPr>
        </p:nvSpPr>
        <p:spPr>
          <a:xfrm>
            <a:off x="3158559" y="4732783"/>
            <a:ext cx="6918483" cy="614815"/>
          </a:xfrm>
        </p:spPr>
        <p:txBody>
          <a:bodyPr/>
          <a:lstStyle/>
          <a:p>
            <a:pPr algn="r">
              <a:lnSpc>
                <a:spcPct val="100000"/>
              </a:lnSpc>
              <a:defRPr/>
            </a:pPr>
            <a:r>
              <a:rPr lang="en-US" dirty="0" smtClean="0">
                <a:ea typeface="+mj-ea"/>
              </a:rPr>
              <a:t>IDO Meeting</a:t>
            </a:r>
            <a:br>
              <a:rPr lang="en-US" dirty="0" smtClean="0">
                <a:ea typeface="+mj-ea"/>
              </a:rPr>
            </a:br>
            <a:r>
              <a:rPr lang="en-US" sz="2895" dirty="0">
                <a:ea typeface="+mj-ea"/>
              </a:rPr>
              <a:t>19</a:t>
            </a:r>
            <a:r>
              <a:rPr lang="en-US" sz="2895" baseline="30000" dirty="0">
                <a:ea typeface="+mj-ea"/>
              </a:rPr>
              <a:t>th</a:t>
            </a:r>
            <a:r>
              <a:rPr lang="en-US" sz="2895" dirty="0">
                <a:ea typeface="+mj-ea"/>
              </a:rPr>
              <a:t> December 2016</a:t>
            </a:r>
          </a:p>
        </p:txBody>
      </p:sp>
      <p:sp>
        <p:nvSpPr>
          <p:cNvPr id="5" name="TextBox 4"/>
          <p:cNvSpPr txBox="1"/>
          <p:nvPr/>
        </p:nvSpPr>
        <p:spPr>
          <a:xfrm>
            <a:off x="9756931" y="1303064"/>
            <a:ext cx="642073" cy="499627"/>
          </a:xfrm>
          <a:prstGeom prst="rect">
            <a:avLst/>
          </a:prstGeom>
        </p:spPr>
        <p:txBody>
          <a:bodyPr wrap="none" lIns="0" tIns="0" rIns="0" bIns="0"/>
          <a:lstStyle/>
          <a:p>
            <a:pPr defTabSz="392128">
              <a:defRPr/>
            </a:pPr>
            <a:endParaRPr lang="en-US" sz="1206" dirty="0">
              <a:solidFill>
                <a:prstClr val="white"/>
              </a:solidFill>
              <a:latin typeface="Arial" panose="020B0604020202020204" pitchFamily="34" charset="0"/>
              <a:ea typeface="+mn-ea"/>
            </a:endParaRPr>
          </a:p>
        </p:txBody>
      </p:sp>
      <p:pic>
        <p:nvPicPr>
          <p:cNvPr id="18436"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48890" y="1261307"/>
            <a:ext cx="1828152" cy="97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769984" y="2064743"/>
            <a:ext cx="642073" cy="501067"/>
          </a:xfrm>
          <a:prstGeom prst="rect">
            <a:avLst/>
          </a:prstGeom>
        </p:spPr>
        <p:txBody>
          <a:bodyPr wrap="none" lIns="0" tIns="0" rIns="0" bIns="0"/>
          <a:lstStyle/>
          <a:p>
            <a:pPr defTabSz="392128">
              <a:defRPr/>
            </a:pPr>
            <a:endParaRPr lang="en-US" sz="1206" dirty="0">
              <a:solidFill>
                <a:prstClr val="white"/>
              </a:solidFill>
              <a:latin typeface="Arial" panose="020B0604020202020204" pitchFamily="34" charset="0"/>
              <a:ea typeface="+mn-ea"/>
            </a:endParaRPr>
          </a:p>
        </p:txBody>
      </p:sp>
      <p:pic>
        <p:nvPicPr>
          <p:cNvPr id="18438"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22117" y="-97910"/>
            <a:ext cx="7976887" cy="711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8889113" y="0"/>
            <a:ext cx="3302887" cy="6858000"/>
          </a:xfrm>
          <a:prstGeom prst="rect">
            <a:avLst/>
          </a:prstGeom>
          <a:solidFill>
            <a:srgbClr val="EB600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392128">
              <a:defRPr/>
            </a:pPr>
            <a:endParaRPr lang="en-GB" sz="1568" dirty="0">
              <a:solidFill>
                <a:prstClr val="white"/>
              </a:solidFill>
            </a:endParaRPr>
          </a:p>
        </p:txBody>
      </p:sp>
      <p:sp>
        <p:nvSpPr>
          <p:cNvPr id="10" name="Title 1"/>
          <p:cNvSpPr txBox="1">
            <a:spLocks/>
          </p:cNvSpPr>
          <p:nvPr/>
        </p:nvSpPr>
        <p:spPr>
          <a:xfrm>
            <a:off x="6370779" y="2513976"/>
            <a:ext cx="5525165" cy="2090660"/>
          </a:xfrm>
          <a:prstGeom prst="rect">
            <a:avLst/>
          </a:prstGeom>
        </p:spPr>
        <p:txBody>
          <a:bodyPr lIns="0" tIns="0" rIns="0" bIns="0">
            <a:normAutofit fontScale="97500"/>
          </a:bodyPr>
          <a:lstStyle>
            <a:lvl1pPr algn="l" defTabSz="650276" rtl="0" eaLnBrk="1" latinLnBrk="0" hangingPunct="1">
              <a:lnSpc>
                <a:spcPts val="5000"/>
              </a:lnSpc>
              <a:spcBef>
                <a:spcPts val="0"/>
              </a:spcBef>
              <a:buNone/>
              <a:defRPr sz="6000" b="1" kern="1200">
                <a:solidFill>
                  <a:schemeClr val="bg1"/>
                </a:solidFill>
                <a:latin typeface="+mj-lt"/>
                <a:ea typeface="+mj-ea"/>
                <a:cs typeface="+mj-cs"/>
              </a:defRPr>
            </a:lvl1pPr>
          </a:lstStyle>
          <a:p>
            <a:pPr algn="r">
              <a:lnSpc>
                <a:spcPct val="100000"/>
              </a:lnSpc>
              <a:defRPr/>
            </a:pPr>
            <a:endParaRPr lang="en-GB" sz="2895" dirty="0">
              <a:solidFill>
                <a:prstClr val="white"/>
              </a:solidFill>
              <a:latin typeface="Arial" charset="0"/>
              <a:ea typeface="Arial" charset="0"/>
              <a:cs typeface="Arial" charset="0"/>
            </a:endParaRPr>
          </a:p>
        </p:txBody>
      </p:sp>
      <p:pic>
        <p:nvPicPr>
          <p:cNvPr id="18441"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835454" y="790478"/>
            <a:ext cx="3356547" cy="1144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2" name="Picture 1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941496" y="5448388"/>
            <a:ext cx="5954447" cy="945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3" name="Picture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552" y="0"/>
            <a:ext cx="607287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5839725" y="2561083"/>
            <a:ext cx="5965550" cy="1808450"/>
          </a:xfrm>
          <a:prstGeom prst="rect">
            <a:avLst/>
          </a:prstGeom>
        </p:spPr>
        <p:txBody>
          <a:bodyPr wrap="none" lIns="0" tIns="0" rIns="0" bIns="0"/>
          <a:lstStyle/>
          <a:p>
            <a:pPr defTabSz="392128">
              <a:defRPr/>
            </a:pPr>
            <a:r>
              <a:rPr lang="en-GB" sz="3200" b="1" dirty="0" smtClean="0">
                <a:solidFill>
                  <a:prstClr val="white"/>
                </a:solidFill>
                <a:latin typeface="Arial" panose="020B0604020202020204" pitchFamily="34" charset="0"/>
                <a:ea typeface="+mn-ea"/>
              </a:rPr>
              <a:t>Heavy metal pollution from </a:t>
            </a:r>
          </a:p>
          <a:p>
            <a:pPr defTabSz="392128">
              <a:defRPr/>
            </a:pPr>
            <a:r>
              <a:rPr lang="en-GB" sz="3200" b="1" dirty="0" smtClean="0">
                <a:solidFill>
                  <a:prstClr val="white"/>
                </a:solidFill>
                <a:latin typeface="Arial" panose="020B0604020202020204" pitchFamily="34" charset="0"/>
                <a:ea typeface="+mn-ea"/>
              </a:rPr>
              <a:t>mining activities</a:t>
            </a:r>
            <a:endParaRPr lang="en-GB" sz="3200" b="1" dirty="0">
              <a:solidFill>
                <a:prstClr val="white"/>
              </a:solidFill>
              <a:latin typeface="Arial" panose="020B0604020202020204" pitchFamily="34" charset="0"/>
              <a:ea typeface="+mn-ea"/>
            </a:endParaRPr>
          </a:p>
          <a:p>
            <a:pPr algn="r" defTabSz="392128">
              <a:defRPr/>
            </a:pPr>
            <a:endParaRPr lang="en-GB" sz="3257" dirty="0">
              <a:solidFill>
                <a:prstClr val="white"/>
              </a:solidFill>
              <a:latin typeface="Arial" panose="020B0604020202020204" pitchFamily="34" charset="0"/>
              <a:ea typeface="+mn-ea"/>
            </a:endParaRPr>
          </a:p>
          <a:p>
            <a:pPr defTabSz="392128">
              <a:defRPr/>
            </a:pPr>
            <a:endParaRPr lang="en-GB" sz="2400" dirty="0">
              <a:solidFill>
                <a:prstClr val="white"/>
              </a:solidFill>
              <a:latin typeface="Arial" panose="020B0604020202020204" pitchFamily="34" charset="0"/>
              <a:ea typeface="+mn-ea"/>
            </a:endParaRPr>
          </a:p>
        </p:txBody>
      </p:sp>
    </p:spTree>
    <p:extLst>
      <p:ext uri="{BB962C8B-B14F-4D97-AF65-F5344CB8AC3E}">
        <p14:creationId xmlns:p14="http://schemas.microsoft.com/office/powerpoint/2010/main" val="847261864"/>
      </p:ext>
    </p:extLst>
  </p:cSld>
  <p:clrMapOvr>
    <a:masterClrMapping/>
  </p:clrMapOvr>
  <mc:AlternateContent xmlns:mc="http://schemas.openxmlformats.org/markup-compatibility/2006" xmlns:p14="http://schemas.microsoft.com/office/powerpoint/2010/main">
    <mc:Choice Requires="p14">
      <p:transition spd="slow" p14:dur="2000" advTm="7695"/>
    </mc:Choice>
    <mc:Fallback xmlns="">
      <p:transition xmlns:p14="http://schemas.microsoft.com/office/powerpoint/2010/main" spd="slow" advTm="7695"/>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284939"/>
            <a:ext cx="82296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Nutrient or toxin?</a:t>
            </a:r>
            <a:endParaRPr lang="en-US" dirty="0"/>
          </a:p>
        </p:txBody>
      </p:sp>
      <p:sp>
        <p:nvSpPr>
          <p:cNvPr id="4" name="Content Placeholder 2"/>
          <p:cNvSpPr>
            <a:spLocks noGrp="1"/>
          </p:cNvSpPr>
          <p:nvPr>
            <p:ph idx="1"/>
          </p:nvPr>
        </p:nvSpPr>
        <p:spPr>
          <a:xfrm>
            <a:off x="457200" y="1525652"/>
            <a:ext cx="8229600" cy="4525963"/>
          </a:xfrm>
        </p:spPr>
        <p:txBody>
          <a:bodyPr>
            <a:normAutofit/>
          </a:bodyPr>
          <a:lstStyle/>
          <a:p>
            <a:pPr marL="0" indent="0">
              <a:buNone/>
            </a:pPr>
            <a:r>
              <a:rPr lang="en-US" sz="2400" dirty="0" smtClean="0"/>
              <a:t>Some elements are required nutrients essential for life</a:t>
            </a:r>
          </a:p>
          <a:p>
            <a:pPr lvl="1"/>
            <a:r>
              <a:rPr lang="en-US" sz="2000" dirty="0" smtClean="0"/>
              <a:t>e.g. Selenium (Se), Zinc (Zn), Iron (Fe)</a:t>
            </a:r>
          </a:p>
          <a:p>
            <a:pPr marL="0" indent="0">
              <a:buNone/>
            </a:pPr>
            <a:endParaRPr lang="en-US" sz="2400" dirty="0"/>
          </a:p>
          <a:p>
            <a:pPr marL="0" indent="0">
              <a:buNone/>
            </a:pPr>
            <a:r>
              <a:rPr lang="en-US" sz="2400" dirty="0" smtClean="0"/>
              <a:t>Others have no known nutritional value</a:t>
            </a:r>
          </a:p>
          <a:p>
            <a:pPr lvl="1"/>
            <a:r>
              <a:rPr lang="en-US" sz="2000" dirty="0" smtClean="0"/>
              <a:t>e.g. Mercury (Hg), Lead (</a:t>
            </a:r>
            <a:r>
              <a:rPr lang="en-US" sz="2000" dirty="0" err="1" smtClean="0"/>
              <a:t>Pb</a:t>
            </a:r>
            <a:r>
              <a:rPr lang="en-US" sz="2000" dirty="0" smtClean="0"/>
              <a:t>), Arsenic (As)</a:t>
            </a:r>
          </a:p>
          <a:p>
            <a:pPr lvl="1"/>
            <a:endParaRPr lang="en-US" sz="2000" dirty="0" smtClean="0"/>
          </a:p>
          <a:p>
            <a:pPr marL="0" indent="0">
              <a:buNone/>
            </a:pPr>
            <a:r>
              <a:rPr lang="en-US" sz="2400" dirty="0" smtClean="0"/>
              <a:t>Most elements can be toxic in high enough quantities and certain chemical forms</a:t>
            </a:r>
          </a:p>
          <a:p>
            <a:pPr marL="0" indent="0">
              <a:buNone/>
            </a:pPr>
            <a:endParaRPr lang="en-US" sz="2400" dirty="0"/>
          </a:p>
          <a:p>
            <a:pPr marL="0" indent="0">
              <a:buNone/>
            </a:pPr>
            <a:r>
              <a:rPr lang="en-US" sz="2400" dirty="0" smtClean="0"/>
              <a:t>It is therefore important to consume the right amount of certain heavy metals to remain healthy</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192203925"/>
      </p:ext>
    </p:extLst>
  </p:cSld>
  <p:clrMapOvr>
    <a:masterClrMapping/>
  </p:clrMapOvr>
  <mc:AlternateContent xmlns:mc="http://schemas.openxmlformats.org/markup-compatibility/2006" xmlns:p14="http://schemas.microsoft.com/office/powerpoint/2010/main">
    <mc:Choice Requires="p14">
      <p:transition spd="slow" p14:dur="2000" advTm="86519"/>
    </mc:Choice>
    <mc:Fallback xmlns="">
      <p:transition xmlns:p14="http://schemas.microsoft.com/office/powerpoint/2010/main" spd="slow" advTm="86519"/>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301122"/>
            <a:ext cx="82296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Exposure to metals</a:t>
            </a:r>
            <a:endParaRPr lang="en-US" dirty="0"/>
          </a:p>
        </p:txBody>
      </p:sp>
      <p:sp>
        <p:nvSpPr>
          <p:cNvPr id="4" name="Content Placeholder 2"/>
          <p:cNvSpPr txBox="1">
            <a:spLocks/>
          </p:cNvSpPr>
          <p:nvPr/>
        </p:nvSpPr>
        <p:spPr>
          <a:xfrm>
            <a:off x="457200" y="1199922"/>
            <a:ext cx="10273388" cy="5440362"/>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600" dirty="0" smtClean="0"/>
              <a:t>People can be exposed to metals by different routes;</a:t>
            </a:r>
          </a:p>
          <a:p>
            <a:pPr marL="0" indent="0">
              <a:buFont typeface="Arial" panose="020B0604020202020204" pitchFamily="34" charset="0"/>
              <a:buNone/>
            </a:pPr>
            <a:endParaRPr lang="en-US" sz="2600" dirty="0" smtClean="0"/>
          </a:p>
          <a:p>
            <a:pPr marL="514350" indent="-514350">
              <a:buFont typeface="+mj-lt"/>
              <a:buAutoNum type="arabicPeriod"/>
            </a:pPr>
            <a:r>
              <a:rPr lang="en-US" sz="2600" dirty="0" smtClean="0"/>
              <a:t>Inhalation (breathing into lungs)</a:t>
            </a:r>
          </a:p>
          <a:p>
            <a:pPr marL="857250" lvl="1" indent="-457200">
              <a:buFont typeface="Wingdings" charset="2"/>
              <a:buChar char="Ø"/>
            </a:pPr>
            <a:r>
              <a:rPr lang="en-US" dirty="0" smtClean="0"/>
              <a:t>This is important for gold mine workers using the mercury amalgamation technique (covered in part 2)</a:t>
            </a:r>
          </a:p>
          <a:p>
            <a:pPr marL="0" indent="0">
              <a:buFont typeface="Arial" panose="020B0604020202020204" pitchFamily="34" charset="0"/>
              <a:buNone/>
            </a:pPr>
            <a:endParaRPr lang="en-US" sz="2000" dirty="0" smtClean="0"/>
          </a:p>
          <a:p>
            <a:pPr marL="514350" indent="-514350">
              <a:buFont typeface="+mj-lt"/>
              <a:buAutoNum type="arabicPeriod"/>
            </a:pPr>
            <a:r>
              <a:rPr lang="en-US" sz="2600" dirty="0" smtClean="0">
                <a:solidFill>
                  <a:srgbClr val="FF0000"/>
                </a:solidFill>
              </a:rPr>
              <a:t>Ingestion</a:t>
            </a:r>
            <a:r>
              <a:rPr lang="en-US" dirty="0" smtClean="0">
                <a:solidFill>
                  <a:srgbClr val="FF0000"/>
                </a:solidFill>
              </a:rPr>
              <a:t> </a:t>
            </a:r>
          </a:p>
          <a:p>
            <a:pPr marL="857250" lvl="1" indent="-457200">
              <a:buFont typeface="Wingdings" charset="2"/>
              <a:buChar char="Ø"/>
            </a:pPr>
            <a:r>
              <a:rPr lang="en-US" dirty="0" smtClean="0">
                <a:solidFill>
                  <a:srgbClr val="FF0000"/>
                </a:solidFill>
              </a:rPr>
              <a:t>Drinking water</a:t>
            </a:r>
          </a:p>
          <a:p>
            <a:pPr marL="857250" lvl="1" indent="-457200">
              <a:buFont typeface="Wingdings" charset="2"/>
              <a:buChar char="Ø"/>
            </a:pPr>
            <a:r>
              <a:rPr lang="en-US" dirty="0" smtClean="0">
                <a:solidFill>
                  <a:srgbClr val="FF0000"/>
                </a:solidFill>
              </a:rPr>
              <a:t>Eating food</a:t>
            </a:r>
          </a:p>
          <a:p>
            <a:pPr marL="514350" indent="-514350">
              <a:buFont typeface="+mj-lt"/>
              <a:buAutoNum type="arabicPeriod"/>
            </a:pPr>
            <a:endParaRPr lang="en-US" dirty="0" smtClean="0"/>
          </a:p>
          <a:p>
            <a:pPr marL="514350" indent="-514350">
              <a:buFont typeface="+mj-lt"/>
              <a:buAutoNum type="arabicPeriod"/>
            </a:pPr>
            <a:r>
              <a:rPr lang="en-US" dirty="0" smtClean="0"/>
              <a:t>Dermal exposure (absorbed through skin)</a:t>
            </a:r>
          </a:p>
          <a:p>
            <a:pPr marL="914400" lvl="1" indent="-514350">
              <a:buFont typeface="Wingdings" charset="2"/>
              <a:buChar char="Ø"/>
            </a:pPr>
            <a:r>
              <a:rPr lang="en-US" dirty="0" smtClean="0"/>
              <a:t>Generally only important for people working with hazardous chemicals (e.g. gold miners using mercury, see part 2)</a:t>
            </a:r>
          </a:p>
          <a:p>
            <a:pPr marL="400050" lvl="1" indent="0">
              <a:buFont typeface="Arial" panose="020B0604020202020204" pitchFamily="34" charset="0"/>
              <a:buNone/>
            </a:pPr>
            <a:endParaRPr lang="en-US" dirty="0" smtClean="0"/>
          </a:p>
          <a:p>
            <a:endParaRPr lang="en-US" dirty="0"/>
          </a:p>
        </p:txBody>
      </p:sp>
      <p:sp>
        <p:nvSpPr>
          <p:cNvPr id="5" name="Right Arrow 4"/>
          <p:cNvSpPr/>
          <p:nvPr/>
        </p:nvSpPr>
        <p:spPr>
          <a:xfrm>
            <a:off x="3428999" y="3985630"/>
            <a:ext cx="1886857" cy="50799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a:off x="5495517" y="3876231"/>
            <a:ext cx="4893126" cy="707886"/>
          </a:xfrm>
          <a:prstGeom prst="rect">
            <a:avLst/>
          </a:prstGeom>
          <a:noFill/>
        </p:spPr>
        <p:txBody>
          <a:bodyPr wrap="square" rtlCol="0">
            <a:spAutoFit/>
          </a:bodyPr>
          <a:lstStyle/>
          <a:p>
            <a:r>
              <a:rPr lang="en-US" sz="2000" dirty="0" smtClean="0"/>
              <a:t>Important metal exposure routes for general populations living in mining areas</a:t>
            </a:r>
            <a:endParaRPr lang="en-US" sz="2000" dirty="0"/>
          </a:p>
        </p:txBody>
      </p:sp>
    </p:spTree>
    <p:extLst>
      <p:ext uri="{BB962C8B-B14F-4D97-AF65-F5344CB8AC3E}">
        <p14:creationId xmlns:p14="http://schemas.microsoft.com/office/powerpoint/2010/main" val="192203925"/>
      </p:ext>
    </p:extLst>
  </p:cSld>
  <p:clrMapOvr>
    <a:masterClrMapping/>
  </p:clrMapOvr>
  <mc:AlternateContent xmlns:mc="http://schemas.openxmlformats.org/markup-compatibility/2006" xmlns:p14="http://schemas.microsoft.com/office/powerpoint/2010/main">
    <mc:Choice Requires="p14">
      <p:transition spd="slow" p14:dur="2000" advTm="92922"/>
    </mc:Choice>
    <mc:Fallback xmlns="">
      <p:transition xmlns:p14="http://schemas.microsoft.com/office/powerpoint/2010/main" spd="slow" advTm="92922"/>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274638"/>
            <a:ext cx="82296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mtClean="0"/>
              <a:t>Acute versus chronic toxicity</a:t>
            </a:r>
            <a:endParaRPr lang="en-US" dirty="0"/>
          </a:p>
        </p:txBody>
      </p:sp>
      <p:sp>
        <p:nvSpPr>
          <p:cNvPr id="4" name="Content Placeholder 2"/>
          <p:cNvSpPr>
            <a:spLocks noGrp="1"/>
          </p:cNvSpPr>
          <p:nvPr>
            <p:ph idx="1"/>
          </p:nvPr>
        </p:nvSpPr>
        <p:spPr>
          <a:xfrm>
            <a:off x="494013" y="1854307"/>
            <a:ext cx="10582768" cy="4525963"/>
          </a:xfrm>
        </p:spPr>
        <p:txBody>
          <a:bodyPr/>
          <a:lstStyle/>
          <a:p>
            <a:pPr marL="0" indent="0">
              <a:buNone/>
            </a:pPr>
            <a:r>
              <a:rPr lang="en-US" b="1" dirty="0" smtClean="0"/>
              <a:t>Acute toxicity</a:t>
            </a:r>
            <a:r>
              <a:rPr lang="en-US" dirty="0" smtClean="0"/>
              <a:t>: harmful effects of short term exposure to a high concentration of a substance </a:t>
            </a:r>
          </a:p>
          <a:p>
            <a:pPr marL="0" indent="0">
              <a:buNone/>
            </a:pPr>
            <a:endParaRPr lang="en-US" b="1" dirty="0"/>
          </a:p>
          <a:p>
            <a:pPr marL="0" indent="0">
              <a:buNone/>
            </a:pPr>
            <a:r>
              <a:rPr lang="en-US" b="1" dirty="0" smtClean="0"/>
              <a:t>Chronic toxicity</a:t>
            </a:r>
            <a:r>
              <a:rPr lang="en-US" dirty="0" smtClean="0"/>
              <a:t>: harmful effects due to long term exposure to low concentrations of a substance</a:t>
            </a:r>
            <a:endParaRPr lang="en-US" b="1" dirty="0"/>
          </a:p>
        </p:txBody>
      </p:sp>
      <p:pic>
        <p:nvPicPr>
          <p:cNvPr id="5" name="Picture 4" descr="Toxic symbo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0487" y="4211660"/>
            <a:ext cx="2365564" cy="2365564"/>
          </a:xfrm>
          <a:prstGeom prst="rect">
            <a:avLst/>
          </a:prstGeom>
        </p:spPr>
      </p:pic>
    </p:spTree>
    <p:extLst>
      <p:ext uri="{BB962C8B-B14F-4D97-AF65-F5344CB8AC3E}">
        <p14:creationId xmlns:p14="http://schemas.microsoft.com/office/powerpoint/2010/main" val="192203925"/>
      </p:ext>
    </p:extLst>
  </p:cSld>
  <p:clrMapOvr>
    <a:masterClrMapping/>
  </p:clrMapOvr>
  <mc:AlternateContent xmlns:mc="http://schemas.openxmlformats.org/markup-compatibility/2006" xmlns:p14="http://schemas.microsoft.com/office/powerpoint/2010/main">
    <mc:Choice Requires="p14">
      <p:transition spd="slow" p14:dur="2000" advTm="117292"/>
    </mc:Choice>
    <mc:Fallback xmlns="">
      <p:transition xmlns:p14="http://schemas.microsoft.com/office/powerpoint/2010/main" spd="slow" advTm="117292"/>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199" y="274638"/>
            <a:ext cx="8596225" cy="1143000"/>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mtClean="0"/>
              <a:t>Summary </a:t>
            </a:r>
            <a:br>
              <a:rPr lang="en-US" smtClean="0"/>
            </a:br>
            <a:r>
              <a:rPr lang="en-US" i="1" smtClean="0"/>
              <a:t>True or false?</a:t>
            </a:r>
            <a:endParaRPr lang="en-US" i="1" dirty="0"/>
          </a:p>
        </p:txBody>
      </p:sp>
      <p:sp>
        <p:nvSpPr>
          <p:cNvPr id="4" name="Content Placeholder 2"/>
          <p:cNvSpPr>
            <a:spLocks noGrp="1"/>
          </p:cNvSpPr>
          <p:nvPr>
            <p:ph idx="1"/>
          </p:nvPr>
        </p:nvSpPr>
        <p:spPr>
          <a:xfrm>
            <a:off x="457199" y="1649040"/>
            <a:ext cx="11054980" cy="4525963"/>
          </a:xfrm>
        </p:spPr>
        <p:txBody>
          <a:bodyPr>
            <a:normAutofit/>
          </a:bodyPr>
          <a:lstStyle/>
          <a:p>
            <a:pPr marL="514350" indent="-514350">
              <a:buFont typeface="+mj-lt"/>
              <a:buAutoNum type="arabicPeriod"/>
            </a:pPr>
            <a:r>
              <a:rPr lang="en-US" sz="2900" dirty="0" smtClean="0"/>
              <a:t>Certain heavy metals are important nutrients but exposure to too much of a heavy metal can result in harmful effects</a:t>
            </a:r>
          </a:p>
          <a:p>
            <a:pPr marL="514350" indent="-514350">
              <a:buFont typeface="+mj-lt"/>
              <a:buAutoNum type="arabicPeriod"/>
            </a:pPr>
            <a:endParaRPr lang="en-US" sz="2900" dirty="0"/>
          </a:p>
          <a:p>
            <a:pPr marL="514350" indent="-514350">
              <a:buFont typeface="+mj-lt"/>
              <a:buAutoNum type="arabicPeriod"/>
            </a:pPr>
            <a:r>
              <a:rPr lang="en-US" sz="2900" dirty="0" smtClean="0"/>
              <a:t>Inhalation, ingestion and dermal are all exposure routes for heavy metals</a:t>
            </a:r>
          </a:p>
          <a:p>
            <a:pPr marL="514350" indent="-514350">
              <a:buFont typeface="+mj-lt"/>
              <a:buAutoNum type="arabicPeriod"/>
            </a:pPr>
            <a:endParaRPr lang="en-US" sz="2900" dirty="0"/>
          </a:p>
          <a:p>
            <a:pPr marL="514350" indent="-514350">
              <a:buFont typeface="+mj-lt"/>
              <a:buAutoNum type="arabicPeriod"/>
            </a:pPr>
            <a:r>
              <a:rPr lang="en-US" sz="2900" dirty="0" smtClean="0"/>
              <a:t>To remain healthy, we should try to minimize our exposure to all heavy metals</a:t>
            </a:r>
          </a:p>
          <a:p>
            <a:pPr marL="514350" indent="-514350">
              <a:buFont typeface="+mj-lt"/>
              <a:buAutoNum type="arabicPeriod"/>
            </a:pPr>
            <a:endParaRPr lang="en-US" sz="2900" dirty="0"/>
          </a:p>
          <a:p>
            <a:pPr marL="0" indent="0">
              <a:buNone/>
            </a:pPr>
            <a:endParaRPr lang="en-US" sz="2900" dirty="0" smtClean="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3982813216"/>
      </p:ext>
    </p:extLst>
  </p:cSld>
  <p:clrMapOvr>
    <a:masterClrMapping/>
  </p:clrMapOvr>
  <mc:AlternateContent xmlns:mc="http://schemas.openxmlformats.org/markup-compatibility/2006" xmlns:p14="http://schemas.microsoft.com/office/powerpoint/2010/main">
    <mc:Choice Requires="p14">
      <p:transition spd="slow" p14:dur="2000" advTm="27020"/>
    </mc:Choice>
    <mc:Fallback xmlns="">
      <p:transition xmlns:p14="http://schemas.microsoft.com/office/powerpoint/2010/main" spd="slow" advTm="27020"/>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274638"/>
            <a:ext cx="8229600" cy="1143000"/>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mtClean="0"/>
              <a:t>Summary </a:t>
            </a:r>
            <a:br>
              <a:rPr lang="en-US" smtClean="0"/>
            </a:br>
            <a:r>
              <a:rPr lang="en-US" i="1" smtClean="0"/>
              <a:t>True or false?</a:t>
            </a:r>
            <a:endParaRPr lang="en-US" i="1" dirty="0"/>
          </a:p>
        </p:txBody>
      </p:sp>
      <p:sp>
        <p:nvSpPr>
          <p:cNvPr id="4" name="Content Placeholder 2"/>
          <p:cNvSpPr txBox="1">
            <a:spLocks/>
          </p:cNvSpPr>
          <p:nvPr/>
        </p:nvSpPr>
        <p:spPr>
          <a:xfrm>
            <a:off x="457199" y="1600200"/>
            <a:ext cx="10631617" cy="45259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n-US" sz="2900" dirty="0" smtClean="0"/>
              <a:t>Certain heavy metals are important nutrients but exposure to too much of a heavy metal can result in harmful effects </a:t>
            </a:r>
            <a:r>
              <a:rPr lang="en-US" b="1" dirty="0" smtClean="0">
                <a:solidFill>
                  <a:schemeClr val="accent6">
                    <a:lumMod val="75000"/>
                  </a:schemeClr>
                </a:solidFill>
              </a:rPr>
              <a:t>TRUE </a:t>
            </a:r>
            <a:r>
              <a:rPr lang="en-US" b="1" dirty="0" smtClean="0">
                <a:solidFill>
                  <a:schemeClr val="accent6">
                    <a:lumMod val="75000"/>
                  </a:schemeClr>
                </a:solidFill>
                <a:latin typeface="Zapf Dingbats"/>
                <a:ea typeface="Zapf Dingbats"/>
                <a:cs typeface="Zapf Dingbats"/>
                <a:sym typeface="Zapf Dingbats"/>
              </a:rPr>
              <a:t>✔</a:t>
            </a:r>
          </a:p>
          <a:p>
            <a:pPr marL="514350" indent="-514350">
              <a:buFont typeface="+mj-lt"/>
              <a:buAutoNum type="arabicPeriod"/>
            </a:pPr>
            <a:endParaRPr lang="en-US" sz="2900" dirty="0" smtClean="0"/>
          </a:p>
          <a:p>
            <a:pPr marL="514350" indent="-514350">
              <a:buFont typeface="+mj-lt"/>
              <a:buAutoNum type="arabicPeriod"/>
            </a:pPr>
            <a:r>
              <a:rPr lang="en-US" sz="2900" dirty="0" smtClean="0"/>
              <a:t>Inhalation, ingestion and dermal are all exposure routes for heavy metals </a:t>
            </a:r>
            <a:r>
              <a:rPr lang="en-US" b="1" dirty="0" smtClean="0">
                <a:solidFill>
                  <a:srgbClr val="548235"/>
                </a:solidFill>
              </a:rPr>
              <a:t>TRUE </a:t>
            </a:r>
            <a:r>
              <a:rPr lang="en-US" b="1" dirty="0" smtClean="0">
                <a:solidFill>
                  <a:srgbClr val="548235"/>
                </a:solidFill>
                <a:latin typeface="Zapf Dingbats"/>
                <a:ea typeface="Zapf Dingbats"/>
                <a:cs typeface="Zapf Dingbats"/>
                <a:sym typeface="Zapf Dingbats"/>
              </a:rPr>
              <a:t>✔</a:t>
            </a:r>
          </a:p>
          <a:p>
            <a:pPr marL="0" indent="0">
              <a:buFont typeface="Arial" panose="020B0604020202020204" pitchFamily="34" charset="0"/>
              <a:buNone/>
            </a:pPr>
            <a:endParaRPr lang="en-US" b="1" dirty="0" smtClean="0">
              <a:solidFill>
                <a:schemeClr val="accent3"/>
              </a:solidFill>
              <a:latin typeface="Zapf Dingbats"/>
              <a:ea typeface="Zapf Dingbats"/>
              <a:cs typeface="Zapf Dingbats"/>
              <a:sym typeface="Zapf Dingbats"/>
            </a:endParaRPr>
          </a:p>
          <a:p>
            <a:pPr marL="514350" indent="-514350">
              <a:buFont typeface="+mj-lt"/>
              <a:buAutoNum type="arabicPeriod"/>
            </a:pPr>
            <a:r>
              <a:rPr lang="en-US" dirty="0" smtClean="0"/>
              <a:t>To remain healthy, we should try to minimize our exposure to all metals/metalloids </a:t>
            </a:r>
            <a:r>
              <a:rPr lang="en-US" b="1" dirty="0" smtClean="0">
                <a:solidFill>
                  <a:srgbClr val="FF0000"/>
                </a:solidFill>
              </a:rPr>
              <a:t>FALSE </a:t>
            </a:r>
            <a:r>
              <a:rPr lang="en-US" b="1" dirty="0" smtClean="0">
                <a:solidFill>
                  <a:srgbClr val="FF0000"/>
                </a:solidFill>
                <a:latin typeface="Zapf Dingbats"/>
                <a:ea typeface="Zapf Dingbats"/>
                <a:cs typeface="Zapf Dingbats"/>
                <a:sym typeface="Zapf Dingbats"/>
              </a:rPr>
              <a:t>✗</a:t>
            </a:r>
            <a:r>
              <a:rPr lang="en-US" dirty="0" smtClean="0">
                <a:solidFill>
                  <a:srgbClr val="FF0000"/>
                </a:solidFill>
                <a:sym typeface="Zapf Dingbats"/>
              </a:rPr>
              <a:t> We need small amounts of some elements to remain healthy (e.g. Se, Zn, Fe)</a:t>
            </a:r>
            <a:endParaRPr lang="en-US" dirty="0" smtClean="0"/>
          </a:p>
          <a:p>
            <a:pPr marL="514350" indent="-514350">
              <a:buFont typeface="+mj-lt"/>
              <a:buAutoNum type="arabicPeriod"/>
            </a:pPr>
            <a:endParaRPr lang="en-US" dirty="0" smtClean="0"/>
          </a:p>
          <a:p>
            <a:pPr marL="0" indent="0">
              <a:buFont typeface="Arial" panose="020B0604020202020204" pitchFamily="34" charset="0"/>
              <a:buNone/>
            </a:pPr>
            <a:endParaRPr lang="en-US" sz="2900" dirty="0" smtClean="0"/>
          </a:p>
          <a:p>
            <a:pPr marL="0" indent="0">
              <a:buFont typeface="Arial" panose="020B0604020202020204" pitchFamily="34" charset="0"/>
              <a:buNone/>
            </a:pPr>
            <a:endParaRPr lang="en-US" sz="2900" dirty="0" smtClean="0"/>
          </a:p>
          <a:p>
            <a:pPr marL="0" indent="0">
              <a:buFont typeface="Arial" panose="020B0604020202020204" pitchFamily="34" charset="0"/>
              <a:buNone/>
            </a:pPr>
            <a:endParaRPr lang="en-US" dirty="0" smtClean="0"/>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3982813216"/>
      </p:ext>
    </p:extLst>
  </p:cSld>
  <p:clrMapOvr>
    <a:masterClrMapping/>
  </p:clrMapOvr>
  <mc:AlternateContent xmlns:mc="http://schemas.openxmlformats.org/markup-compatibility/2006" xmlns:p14="http://schemas.microsoft.com/office/powerpoint/2010/main">
    <mc:Choice Requires="p14">
      <p:transition spd="slow" p14:dur="2000" advTm="54749"/>
    </mc:Choice>
    <mc:Fallback xmlns="">
      <p:transition xmlns:p14="http://schemas.microsoft.com/office/powerpoint/2010/main" spd="slow" advTm="54749"/>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66485" y="274638"/>
            <a:ext cx="8882337" cy="153964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smtClean="0"/>
              <a:t>Ingestion: Drinking Water</a:t>
            </a:r>
            <a:br>
              <a:rPr lang="en-US" sz="2800" dirty="0" smtClean="0"/>
            </a:br>
            <a:r>
              <a:rPr lang="en-US" sz="2800" dirty="0" smtClean="0"/>
              <a:t/>
            </a:r>
            <a:br>
              <a:rPr lang="en-US" sz="2800" dirty="0" smtClean="0"/>
            </a:br>
            <a:r>
              <a:rPr lang="en-US" sz="2800" dirty="0" smtClean="0"/>
              <a:t>World Health Organization's (WHO) guidelines for drinking water metal concentrations</a:t>
            </a:r>
            <a:endParaRPr lang="en-US" sz="2800" dirty="0"/>
          </a:p>
        </p:txBody>
      </p:sp>
      <p:graphicFrame>
        <p:nvGraphicFramePr>
          <p:cNvPr id="4" name="Table 3"/>
          <p:cNvGraphicFramePr>
            <a:graphicFrameLocks noGrp="1"/>
          </p:cNvGraphicFramePr>
          <p:nvPr>
            <p:extLst>
              <p:ext uri="{D42A27DB-BD31-4B8C-83A1-F6EECF244321}">
                <p14:modId xmlns:p14="http://schemas.microsoft.com/office/powerpoint/2010/main" val="2933243870"/>
              </p:ext>
            </p:extLst>
          </p:nvPr>
        </p:nvGraphicFramePr>
        <p:xfrm>
          <a:off x="1489207" y="2050869"/>
          <a:ext cx="6096000" cy="4480560"/>
        </p:xfrm>
        <a:graphic>
          <a:graphicData uri="http://schemas.openxmlformats.org/drawingml/2006/table">
            <a:tbl>
              <a:tblPr firstRow="1" bandRow="1">
                <a:tableStyleId>{5C22544A-7EE6-4342-B048-85BDC9FD1C3A}</a:tableStyleId>
              </a:tblPr>
              <a:tblGrid>
                <a:gridCol w="3048000"/>
                <a:gridCol w="3048000"/>
              </a:tblGrid>
              <a:tr h="370840">
                <a:tc>
                  <a:txBody>
                    <a:bodyPr/>
                    <a:lstStyle/>
                    <a:p>
                      <a:r>
                        <a:rPr lang="en-US" sz="2400" dirty="0" smtClean="0"/>
                        <a:t>Element</a:t>
                      </a:r>
                      <a:endParaRPr lang="en-US" sz="2400" dirty="0"/>
                    </a:p>
                  </a:txBody>
                  <a:tcPr/>
                </a:tc>
                <a:tc>
                  <a:txBody>
                    <a:bodyPr/>
                    <a:lstStyle/>
                    <a:p>
                      <a:r>
                        <a:rPr lang="en-US" sz="2400" dirty="0" smtClean="0"/>
                        <a:t>Maximum</a:t>
                      </a:r>
                      <a:r>
                        <a:rPr lang="en-US" sz="2400" baseline="0" dirty="0" smtClean="0"/>
                        <a:t> concentration (μg/L)</a:t>
                      </a:r>
                      <a:endParaRPr lang="en-US" sz="2400" dirty="0"/>
                    </a:p>
                  </a:txBody>
                  <a:tcPr/>
                </a:tc>
              </a:tr>
              <a:tr h="370840">
                <a:tc>
                  <a:txBody>
                    <a:bodyPr/>
                    <a:lstStyle/>
                    <a:p>
                      <a:r>
                        <a:rPr lang="en-US" sz="2400" dirty="0" smtClean="0"/>
                        <a:t>Arsenic (As)</a:t>
                      </a:r>
                      <a:endParaRPr lang="en-US" sz="2400" dirty="0"/>
                    </a:p>
                  </a:txBody>
                  <a:tcPr/>
                </a:tc>
                <a:tc>
                  <a:txBody>
                    <a:bodyPr/>
                    <a:lstStyle/>
                    <a:p>
                      <a:r>
                        <a:rPr lang="en-US" sz="2400" dirty="0" smtClean="0"/>
                        <a:t>10</a:t>
                      </a:r>
                      <a:endParaRPr lang="en-US" sz="2400" dirty="0"/>
                    </a:p>
                  </a:txBody>
                  <a:tcPr/>
                </a:tc>
              </a:tr>
              <a:tr h="370840">
                <a:tc>
                  <a:txBody>
                    <a:bodyPr/>
                    <a:lstStyle/>
                    <a:p>
                      <a:r>
                        <a:rPr lang="en-US" sz="2400" dirty="0" smtClean="0"/>
                        <a:t>Cadmium (Cd)</a:t>
                      </a:r>
                      <a:endParaRPr lang="en-US" sz="2400" dirty="0"/>
                    </a:p>
                  </a:txBody>
                  <a:tcPr/>
                </a:tc>
                <a:tc>
                  <a:txBody>
                    <a:bodyPr/>
                    <a:lstStyle/>
                    <a:p>
                      <a:r>
                        <a:rPr lang="en-US" sz="2400" dirty="0" smtClean="0"/>
                        <a:t>3</a:t>
                      </a:r>
                      <a:endParaRPr lang="en-US" sz="2400" dirty="0"/>
                    </a:p>
                  </a:txBody>
                  <a:tcPr/>
                </a:tc>
              </a:tr>
              <a:tr h="370840">
                <a:tc>
                  <a:txBody>
                    <a:bodyPr/>
                    <a:lstStyle/>
                    <a:p>
                      <a:r>
                        <a:rPr lang="en-US" sz="2400" dirty="0" smtClean="0"/>
                        <a:t>Chromium</a:t>
                      </a:r>
                      <a:r>
                        <a:rPr lang="en-US" sz="2400" baseline="0" dirty="0" smtClean="0"/>
                        <a:t> (Cr)</a:t>
                      </a:r>
                      <a:endParaRPr lang="en-US" sz="2400" dirty="0"/>
                    </a:p>
                  </a:txBody>
                  <a:tcPr/>
                </a:tc>
                <a:tc>
                  <a:txBody>
                    <a:bodyPr/>
                    <a:lstStyle/>
                    <a:p>
                      <a:r>
                        <a:rPr lang="en-US" sz="2400" dirty="0" smtClean="0"/>
                        <a:t>50</a:t>
                      </a:r>
                      <a:endParaRPr lang="en-US" sz="2400" dirty="0"/>
                    </a:p>
                  </a:txBody>
                  <a:tcPr/>
                </a:tc>
              </a:tr>
              <a:tr h="370840">
                <a:tc>
                  <a:txBody>
                    <a:bodyPr/>
                    <a:lstStyle/>
                    <a:p>
                      <a:r>
                        <a:rPr lang="en-US" sz="2400" dirty="0" smtClean="0"/>
                        <a:t>Copper (Cu)</a:t>
                      </a:r>
                      <a:endParaRPr lang="en-US" sz="2400" dirty="0"/>
                    </a:p>
                  </a:txBody>
                  <a:tcPr/>
                </a:tc>
                <a:tc>
                  <a:txBody>
                    <a:bodyPr/>
                    <a:lstStyle/>
                    <a:p>
                      <a:r>
                        <a:rPr lang="en-US" sz="2400" dirty="0" smtClean="0"/>
                        <a:t>2000</a:t>
                      </a:r>
                      <a:endParaRPr lang="en-US" sz="2400" dirty="0"/>
                    </a:p>
                  </a:txBody>
                  <a:tcPr/>
                </a:tc>
              </a:tr>
              <a:tr h="370840">
                <a:tc>
                  <a:txBody>
                    <a:bodyPr/>
                    <a:lstStyle/>
                    <a:p>
                      <a:r>
                        <a:rPr lang="en-US" sz="2400" dirty="0" smtClean="0"/>
                        <a:t>Lead (</a:t>
                      </a:r>
                      <a:r>
                        <a:rPr lang="en-US" sz="2400" dirty="0" err="1" smtClean="0"/>
                        <a:t>Pb</a:t>
                      </a:r>
                      <a:r>
                        <a:rPr lang="en-US" sz="2400" dirty="0" smtClean="0"/>
                        <a:t>)</a:t>
                      </a:r>
                      <a:endParaRPr lang="en-US" sz="2400" dirty="0"/>
                    </a:p>
                  </a:txBody>
                  <a:tcPr/>
                </a:tc>
                <a:tc>
                  <a:txBody>
                    <a:bodyPr/>
                    <a:lstStyle/>
                    <a:p>
                      <a:r>
                        <a:rPr lang="en-US" sz="2400" dirty="0" smtClean="0"/>
                        <a:t>10</a:t>
                      </a:r>
                      <a:endParaRPr lang="en-US" sz="2400" dirty="0"/>
                    </a:p>
                  </a:txBody>
                  <a:tcPr/>
                </a:tc>
              </a:tr>
              <a:tr h="370840">
                <a:tc>
                  <a:txBody>
                    <a:bodyPr/>
                    <a:lstStyle/>
                    <a:p>
                      <a:r>
                        <a:rPr lang="en-US" sz="2400" dirty="0" smtClean="0"/>
                        <a:t>Mercury (Hg)</a:t>
                      </a:r>
                      <a:endParaRPr lang="en-US" sz="2400" dirty="0"/>
                    </a:p>
                  </a:txBody>
                  <a:tcPr/>
                </a:tc>
                <a:tc>
                  <a:txBody>
                    <a:bodyPr/>
                    <a:lstStyle/>
                    <a:p>
                      <a:r>
                        <a:rPr lang="en-US" sz="2400" dirty="0" smtClean="0"/>
                        <a:t>6</a:t>
                      </a:r>
                      <a:endParaRPr lang="en-US" sz="2400" dirty="0"/>
                    </a:p>
                  </a:txBody>
                  <a:tcPr/>
                </a:tc>
              </a:tr>
              <a:tr h="370840">
                <a:tc>
                  <a:txBody>
                    <a:bodyPr/>
                    <a:lstStyle/>
                    <a:p>
                      <a:r>
                        <a:rPr lang="en-US" sz="2400" dirty="0" smtClean="0"/>
                        <a:t>Nickel (Ni)</a:t>
                      </a:r>
                      <a:endParaRPr lang="en-US" sz="2400" dirty="0"/>
                    </a:p>
                  </a:txBody>
                  <a:tcPr/>
                </a:tc>
                <a:tc>
                  <a:txBody>
                    <a:bodyPr/>
                    <a:lstStyle/>
                    <a:p>
                      <a:r>
                        <a:rPr lang="en-US" sz="2400" dirty="0" smtClean="0"/>
                        <a:t>70</a:t>
                      </a:r>
                      <a:endParaRPr lang="en-US" sz="2400" dirty="0"/>
                    </a:p>
                  </a:txBody>
                  <a:tcPr/>
                </a:tc>
              </a:tr>
              <a:tr h="370840">
                <a:tc>
                  <a:txBody>
                    <a:bodyPr/>
                    <a:lstStyle/>
                    <a:p>
                      <a:r>
                        <a:rPr lang="en-US" sz="2400" dirty="0" smtClean="0"/>
                        <a:t>Selenium (Se)</a:t>
                      </a:r>
                      <a:endParaRPr lang="en-US" sz="2400" dirty="0"/>
                    </a:p>
                  </a:txBody>
                  <a:tcPr/>
                </a:tc>
                <a:tc>
                  <a:txBody>
                    <a:bodyPr/>
                    <a:lstStyle/>
                    <a:p>
                      <a:r>
                        <a:rPr lang="en-US" sz="2400" dirty="0" smtClean="0"/>
                        <a:t>40</a:t>
                      </a:r>
                      <a:endParaRPr lang="en-US" sz="2400" dirty="0"/>
                    </a:p>
                  </a:txBody>
                  <a:tcPr/>
                </a:tc>
              </a:tr>
            </a:tbl>
          </a:graphicData>
        </a:graphic>
      </p:graphicFrame>
    </p:spTree>
    <p:extLst>
      <p:ext uri="{BB962C8B-B14F-4D97-AF65-F5344CB8AC3E}">
        <p14:creationId xmlns:p14="http://schemas.microsoft.com/office/powerpoint/2010/main" val="3982813216"/>
      </p:ext>
    </p:extLst>
  </p:cSld>
  <p:clrMapOvr>
    <a:masterClrMapping/>
  </p:clrMapOvr>
  <mc:AlternateContent xmlns:mc="http://schemas.openxmlformats.org/markup-compatibility/2006" xmlns:p14="http://schemas.microsoft.com/office/powerpoint/2010/main">
    <mc:Choice Requires="p14">
      <p:transition spd="slow" p14:dur="2000" advTm="98908"/>
    </mc:Choice>
    <mc:Fallback xmlns="">
      <p:transition xmlns:p14="http://schemas.microsoft.com/office/powerpoint/2010/main" spd="slow" advTm="98908"/>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66486" y="274638"/>
            <a:ext cx="8229600" cy="153964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smtClean="0"/>
              <a:t>Ingestion: Food</a:t>
            </a:r>
            <a:br>
              <a:rPr lang="en-US" sz="2800" smtClean="0"/>
            </a:br>
            <a:r>
              <a:rPr lang="en-US" sz="2800" smtClean="0"/>
              <a:t/>
            </a:r>
            <a:br>
              <a:rPr lang="en-US" sz="2800" smtClean="0"/>
            </a:br>
            <a:endParaRPr lang="en-US" sz="2800" dirty="0"/>
          </a:p>
        </p:txBody>
      </p:sp>
      <p:sp>
        <p:nvSpPr>
          <p:cNvPr id="4" name="TextBox 3"/>
          <p:cNvSpPr txBox="1"/>
          <p:nvPr/>
        </p:nvSpPr>
        <p:spPr>
          <a:xfrm>
            <a:off x="343928" y="1004401"/>
            <a:ext cx="8820333" cy="3570208"/>
          </a:xfrm>
          <a:prstGeom prst="rect">
            <a:avLst/>
          </a:prstGeom>
          <a:noFill/>
        </p:spPr>
        <p:txBody>
          <a:bodyPr wrap="square" rtlCol="0">
            <a:spAutoFit/>
          </a:bodyPr>
          <a:lstStyle/>
          <a:p>
            <a:r>
              <a:rPr lang="en-US" sz="2000" dirty="0" smtClean="0"/>
              <a:t>For many metals, intake by food is typically much more important than drinking water.</a:t>
            </a:r>
          </a:p>
          <a:p>
            <a:endParaRPr lang="en-US" sz="1200" dirty="0"/>
          </a:p>
          <a:p>
            <a:r>
              <a:rPr lang="en-US" sz="2000" dirty="0"/>
              <a:t>Metal pollution from mines and other human activities to water sources can affect food </a:t>
            </a:r>
            <a:r>
              <a:rPr lang="en-US" sz="2000" dirty="0" smtClean="0"/>
              <a:t>supplies</a:t>
            </a:r>
          </a:p>
          <a:p>
            <a:endParaRPr lang="en-US" sz="1400" dirty="0"/>
          </a:p>
          <a:p>
            <a:r>
              <a:rPr lang="en-US" sz="2000" dirty="0" smtClean="0"/>
              <a:t>	1. Contaminated </a:t>
            </a:r>
            <a:r>
              <a:rPr lang="en-US" sz="2000" dirty="0"/>
              <a:t>waters may be use to irrigate </a:t>
            </a:r>
            <a:r>
              <a:rPr lang="en-US" sz="2000" dirty="0" smtClean="0"/>
              <a:t>crops</a:t>
            </a:r>
          </a:p>
          <a:p>
            <a:r>
              <a:rPr lang="en-US" sz="2000" dirty="0" smtClean="0"/>
              <a:t> </a:t>
            </a:r>
          </a:p>
          <a:p>
            <a:r>
              <a:rPr lang="en-US" sz="2000" dirty="0"/>
              <a:t>	</a:t>
            </a:r>
            <a:r>
              <a:rPr lang="en-US" sz="2000" dirty="0" smtClean="0"/>
              <a:t>2. Fish and seafood can accumulate large amounts of some metals</a:t>
            </a:r>
            <a:endParaRPr lang="en-US" sz="2000" dirty="0"/>
          </a:p>
          <a:p>
            <a:endParaRPr lang="en-US" sz="2000" dirty="0" smtClean="0"/>
          </a:p>
          <a:p>
            <a:endParaRPr lang="en-US" sz="2000" dirty="0"/>
          </a:p>
          <a:p>
            <a:endParaRPr lang="en-US" sz="2000" dirty="0"/>
          </a:p>
        </p:txBody>
      </p:sp>
      <p:pic>
        <p:nvPicPr>
          <p:cNvPr id="5" name="Picture 4" descr="Rice paddy.jpg"/>
          <p:cNvPicPr>
            <a:picLocks noChangeAspect="1"/>
          </p:cNvPicPr>
          <p:nvPr/>
        </p:nvPicPr>
        <p:blipFill rotWithShape="1">
          <a:blip r:embed="rId3">
            <a:extLst>
              <a:ext uri="{28A0092B-C50C-407E-A947-70E740481C1C}">
                <a14:useLocalDpi xmlns:a14="http://schemas.microsoft.com/office/drawing/2010/main" val="0"/>
              </a:ext>
            </a:extLst>
          </a:blip>
          <a:srcRect r="5391"/>
          <a:stretch/>
        </p:blipFill>
        <p:spPr>
          <a:xfrm>
            <a:off x="1202956" y="3841790"/>
            <a:ext cx="4295325" cy="2669683"/>
          </a:xfrm>
          <a:prstGeom prst="rect">
            <a:avLst/>
          </a:prstGeom>
        </p:spPr>
      </p:pic>
      <p:pic>
        <p:nvPicPr>
          <p:cNvPr id="6" name="Picture 5" descr="food-3084224_192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1879" y="3825245"/>
            <a:ext cx="4150074" cy="2766716"/>
          </a:xfrm>
          <a:prstGeom prst="rect">
            <a:avLst/>
          </a:prstGeom>
        </p:spPr>
      </p:pic>
      <p:sp>
        <p:nvSpPr>
          <p:cNvPr id="7" name="TextBox 6"/>
          <p:cNvSpPr txBox="1"/>
          <p:nvPr/>
        </p:nvSpPr>
        <p:spPr>
          <a:xfrm>
            <a:off x="10185584" y="6488668"/>
            <a:ext cx="2006416" cy="369332"/>
          </a:xfrm>
          <a:prstGeom prst="rect">
            <a:avLst/>
          </a:prstGeom>
          <a:noFill/>
        </p:spPr>
        <p:txBody>
          <a:bodyPr wrap="none" rtlCol="0">
            <a:spAutoFit/>
          </a:bodyPr>
          <a:lstStyle/>
          <a:p>
            <a:r>
              <a:rPr lang="en-US" dirty="0" smtClean="0"/>
              <a:t>Photos; </a:t>
            </a:r>
            <a:r>
              <a:rPr lang="en-US" dirty="0" err="1" smtClean="0"/>
              <a:t>pexels.com</a:t>
            </a:r>
            <a:endParaRPr lang="en-US" dirty="0"/>
          </a:p>
        </p:txBody>
      </p:sp>
    </p:spTree>
    <p:extLst>
      <p:ext uri="{BB962C8B-B14F-4D97-AF65-F5344CB8AC3E}">
        <p14:creationId xmlns:p14="http://schemas.microsoft.com/office/powerpoint/2010/main" val="3982813216"/>
      </p:ext>
    </p:extLst>
  </p:cSld>
  <p:clrMapOvr>
    <a:masterClrMapping/>
  </p:clrMapOvr>
  <mc:AlternateContent xmlns:mc="http://schemas.openxmlformats.org/markup-compatibility/2006" xmlns:p14="http://schemas.microsoft.com/office/powerpoint/2010/main">
    <mc:Choice Requires="p14">
      <p:transition spd="slow" p14:dur="2000" advTm="49676"/>
    </mc:Choice>
    <mc:Fallback xmlns="">
      <p:transition xmlns:p14="http://schemas.microsoft.com/office/powerpoint/2010/main" spd="slow" advTm="49676"/>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66486" y="274638"/>
            <a:ext cx="8229600" cy="153964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800" dirty="0" smtClean="0"/>
              <a:t>Ingestion: Food</a:t>
            </a:r>
          </a:p>
          <a:p>
            <a:r>
              <a:rPr lang="en-US" sz="2800" dirty="0" smtClean="0"/>
              <a:t>1. Contamination of irrigation waters</a:t>
            </a:r>
            <a:br>
              <a:rPr lang="en-US" sz="2800" dirty="0" smtClean="0"/>
            </a:br>
            <a:r>
              <a:rPr lang="en-US" sz="2800" dirty="0" smtClean="0"/>
              <a:t/>
            </a:r>
            <a:br>
              <a:rPr lang="en-US" sz="2800" dirty="0" smtClean="0"/>
            </a:br>
            <a:endParaRPr lang="en-US" sz="2800" dirty="0"/>
          </a:p>
        </p:txBody>
      </p:sp>
      <p:pic>
        <p:nvPicPr>
          <p:cNvPr id="4" name="Picture 3" descr="Rice paddy.jpg"/>
          <p:cNvPicPr>
            <a:picLocks noChangeAspect="1"/>
          </p:cNvPicPr>
          <p:nvPr/>
        </p:nvPicPr>
        <p:blipFill rotWithShape="1">
          <a:blip r:embed="rId3">
            <a:extLst>
              <a:ext uri="{28A0092B-C50C-407E-A947-70E740481C1C}">
                <a14:useLocalDpi xmlns:a14="http://schemas.microsoft.com/office/drawing/2010/main" val="0"/>
              </a:ext>
            </a:extLst>
          </a:blip>
          <a:srcRect r="5391"/>
          <a:stretch/>
        </p:blipFill>
        <p:spPr>
          <a:xfrm>
            <a:off x="307384" y="3972031"/>
            <a:ext cx="4295325" cy="2669683"/>
          </a:xfrm>
          <a:prstGeom prst="rect">
            <a:avLst/>
          </a:prstGeom>
        </p:spPr>
      </p:pic>
      <p:sp>
        <p:nvSpPr>
          <p:cNvPr id="5" name="TextBox 4"/>
          <p:cNvSpPr txBox="1"/>
          <p:nvPr/>
        </p:nvSpPr>
        <p:spPr>
          <a:xfrm>
            <a:off x="187293" y="995735"/>
            <a:ext cx="8956707" cy="1323439"/>
          </a:xfrm>
          <a:prstGeom prst="rect">
            <a:avLst/>
          </a:prstGeom>
          <a:noFill/>
        </p:spPr>
        <p:txBody>
          <a:bodyPr wrap="square" rtlCol="0">
            <a:spAutoFit/>
          </a:bodyPr>
          <a:lstStyle/>
          <a:p>
            <a:r>
              <a:rPr lang="en-US" sz="2000" dirty="0"/>
              <a:t>Contaminated waters may be use to irrigate crops, resulting in </a:t>
            </a:r>
            <a:r>
              <a:rPr lang="en-US" sz="2000" dirty="0" smtClean="0"/>
              <a:t>metals</a:t>
            </a:r>
            <a:r>
              <a:rPr lang="en-US" sz="2000" dirty="0"/>
              <a:t> </a:t>
            </a:r>
            <a:r>
              <a:rPr lang="en-US" sz="2000" dirty="0" smtClean="0"/>
              <a:t>entering </a:t>
            </a:r>
            <a:r>
              <a:rPr lang="en-US" sz="2000" dirty="0"/>
              <a:t>the food </a:t>
            </a:r>
            <a:r>
              <a:rPr lang="en-US" sz="2000" dirty="0" smtClean="0"/>
              <a:t>chain</a:t>
            </a:r>
          </a:p>
          <a:p>
            <a:endParaRPr lang="en-US" sz="2000" dirty="0"/>
          </a:p>
          <a:p>
            <a:endParaRPr lang="en-US" sz="2000" dirty="0"/>
          </a:p>
        </p:txBody>
      </p:sp>
      <p:sp>
        <p:nvSpPr>
          <p:cNvPr id="6" name="Rectangle 5"/>
          <p:cNvSpPr/>
          <p:nvPr/>
        </p:nvSpPr>
        <p:spPr>
          <a:xfrm>
            <a:off x="4848013" y="3939614"/>
            <a:ext cx="6485051" cy="707886"/>
          </a:xfrm>
          <a:prstGeom prst="rect">
            <a:avLst/>
          </a:prstGeom>
        </p:spPr>
        <p:txBody>
          <a:bodyPr wrap="square">
            <a:spAutoFit/>
          </a:bodyPr>
          <a:lstStyle/>
          <a:p>
            <a:r>
              <a:rPr lang="en-US" sz="2000" dirty="0" smtClean="0"/>
              <a:t>The local population became sick with ‘</a:t>
            </a:r>
            <a:r>
              <a:rPr lang="en-US" sz="2000" dirty="0" err="1" smtClean="0"/>
              <a:t>itai-itai</a:t>
            </a:r>
            <a:r>
              <a:rPr lang="en-US" sz="2000" dirty="0" smtClean="0"/>
              <a:t>’ disease (cadmium poisoning) after eating the contaminated rice</a:t>
            </a:r>
            <a:endParaRPr lang="en-US" sz="2000" dirty="0"/>
          </a:p>
        </p:txBody>
      </p:sp>
      <p:sp>
        <p:nvSpPr>
          <p:cNvPr id="7" name="TextBox 6"/>
          <p:cNvSpPr txBox="1"/>
          <p:nvPr/>
        </p:nvSpPr>
        <p:spPr>
          <a:xfrm>
            <a:off x="179115" y="1831900"/>
            <a:ext cx="10828287" cy="2246769"/>
          </a:xfrm>
          <a:prstGeom prst="rect">
            <a:avLst/>
          </a:prstGeom>
          <a:noFill/>
        </p:spPr>
        <p:txBody>
          <a:bodyPr wrap="square" rtlCol="0">
            <a:spAutoFit/>
          </a:bodyPr>
          <a:lstStyle/>
          <a:p>
            <a:r>
              <a:rPr lang="en-US" sz="2000" u="sng" dirty="0" smtClean="0"/>
              <a:t>Cadmium poisoning </a:t>
            </a:r>
            <a:r>
              <a:rPr lang="mr-IN" sz="2000" i="1" u="sng" dirty="0" smtClean="0"/>
              <a:t>–</a:t>
            </a:r>
            <a:r>
              <a:rPr lang="en-US" sz="2000" i="1" u="sng" dirty="0" smtClean="0"/>
              <a:t> </a:t>
            </a:r>
            <a:r>
              <a:rPr lang="en-US" sz="2000" i="1" u="sng" dirty="0" err="1" smtClean="0"/>
              <a:t>Itai-Itai</a:t>
            </a:r>
            <a:r>
              <a:rPr lang="en-US" sz="2000" i="1" u="sng" dirty="0" smtClean="0"/>
              <a:t> disease</a:t>
            </a:r>
          </a:p>
          <a:p>
            <a:r>
              <a:rPr lang="en-US" sz="2000" dirty="0" smtClean="0"/>
              <a:t>A prominent example of metal poisoning occurred in Toyama Prefecture, Japan in the early 20</a:t>
            </a:r>
            <a:r>
              <a:rPr lang="en-US" sz="2000" baseline="30000" dirty="0" smtClean="0"/>
              <a:t>th</a:t>
            </a:r>
            <a:r>
              <a:rPr lang="en-US" sz="2000" dirty="0" smtClean="0"/>
              <a:t> century.</a:t>
            </a:r>
          </a:p>
          <a:p>
            <a:endParaRPr lang="en-US" sz="2000" dirty="0"/>
          </a:p>
          <a:p>
            <a:r>
              <a:rPr lang="en-US" sz="2000" dirty="0" smtClean="0"/>
              <a:t>Mining operations contaminated rivers used for irrigation of rice fields. This caused high levels of cadmium (Cd) to accumulate in the rice.</a:t>
            </a:r>
            <a:endParaRPr lang="en-US" sz="2000" dirty="0"/>
          </a:p>
          <a:p>
            <a:endParaRPr lang="en-US" sz="2000" dirty="0"/>
          </a:p>
        </p:txBody>
      </p:sp>
      <p:sp>
        <p:nvSpPr>
          <p:cNvPr id="8" name="TextBox 7"/>
          <p:cNvSpPr txBox="1"/>
          <p:nvPr/>
        </p:nvSpPr>
        <p:spPr>
          <a:xfrm>
            <a:off x="10185584" y="6488668"/>
            <a:ext cx="1916135" cy="369332"/>
          </a:xfrm>
          <a:prstGeom prst="rect">
            <a:avLst/>
          </a:prstGeom>
          <a:noFill/>
        </p:spPr>
        <p:txBody>
          <a:bodyPr wrap="none" rtlCol="0">
            <a:spAutoFit/>
          </a:bodyPr>
          <a:lstStyle/>
          <a:p>
            <a:r>
              <a:rPr lang="en-US" dirty="0" smtClean="0"/>
              <a:t>Photo; </a:t>
            </a:r>
            <a:r>
              <a:rPr lang="en-US" dirty="0" err="1" smtClean="0"/>
              <a:t>pexels.com</a:t>
            </a:r>
            <a:endParaRPr lang="en-US" dirty="0"/>
          </a:p>
        </p:txBody>
      </p:sp>
    </p:spTree>
    <p:extLst>
      <p:ext uri="{BB962C8B-B14F-4D97-AF65-F5344CB8AC3E}">
        <p14:creationId xmlns:p14="http://schemas.microsoft.com/office/powerpoint/2010/main" val="3982813216"/>
      </p:ext>
    </p:extLst>
  </p:cSld>
  <p:clrMapOvr>
    <a:masterClrMapping/>
  </p:clrMapOvr>
  <mc:AlternateContent xmlns:mc="http://schemas.openxmlformats.org/markup-compatibility/2006" xmlns:p14="http://schemas.microsoft.com/office/powerpoint/2010/main">
    <mc:Choice Requires="p14">
      <p:transition spd="slow" p14:dur="2000" advTm="73112"/>
    </mc:Choice>
    <mc:Fallback xmlns="">
      <p:transition xmlns:p14="http://schemas.microsoft.com/office/powerpoint/2010/main" spd="slow" advTm="73112"/>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2620" y="900722"/>
            <a:ext cx="8429590" cy="1200329"/>
          </a:xfrm>
          <a:prstGeom prst="rect">
            <a:avLst/>
          </a:prstGeom>
          <a:noFill/>
        </p:spPr>
        <p:txBody>
          <a:bodyPr wrap="square" rtlCol="0">
            <a:spAutoFit/>
          </a:bodyPr>
          <a:lstStyle/>
          <a:p>
            <a:r>
              <a:rPr lang="en-GB" dirty="0" smtClean="0"/>
              <a:t>Some metals can be concentrated by living organisms, a process known as </a:t>
            </a:r>
            <a:r>
              <a:rPr lang="en-GB" b="1" dirty="0" smtClean="0"/>
              <a:t>bioaccumulation</a:t>
            </a:r>
          </a:p>
          <a:p>
            <a:endParaRPr lang="en-GB" dirty="0"/>
          </a:p>
          <a:p>
            <a:endParaRPr lang="en-US" dirty="0"/>
          </a:p>
        </p:txBody>
      </p:sp>
      <p:pic>
        <p:nvPicPr>
          <p:cNvPr id="4" name="Picture 3" descr="Bioaccumulation.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5742" y="3493021"/>
            <a:ext cx="8297058" cy="3084184"/>
          </a:xfrm>
          <a:prstGeom prst="rect">
            <a:avLst/>
          </a:prstGeom>
        </p:spPr>
      </p:pic>
      <p:sp>
        <p:nvSpPr>
          <p:cNvPr id="5" name="Title 1"/>
          <p:cNvSpPr txBox="1">
            <a:spLocks/>
          </p:cNvSpPr>
          <p:nvPr/>
        </p:nvSpPr>
        <p:spPr>
          <a:xfrm>
            <a:off x="366486" y="85498"/>
            <a:ext cx="8229600" cy="153964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800" dirty="0" smtClean="0"/>
              <a:t>Ingestion: Food</a:t>
            </a:r>
          </a:p>
          <a:p>
            <a:r>
              <a:rPr lang="en-US" sz="2800" dirty="0" smtClean="0"/>
              <a:t>2. Bioaccumulation and </a:t>
            </a:r>
            <a:r>
              <a:rPr lang="en-US" sz="2800" dirty="0" err="1" smtClean="0"/>
              <a:t>biomagnification</a:t>
            </a:r>
            <a:r>
              <a:rPr lang="en-US" sz="2800" dirty="0" smtClean="0"/>
              <a:t> </a:t>
            </a:r>
            <a:br>
              <a:rPr lang="en-US" sz="2800" dirty="0" smtClean="0"/>
            </a:br>
            <a:r>
              <a:rPr lang="en-US" sz="2800" dirty="0" smtClean="0"/>
              <a:t/>
            </a:r>
            <a:br>
              <a:rPr lang="en-US" sz="2800" dirty="0" smtClean="0"/>
            </a:br>
            <a:endParaRPr lang="en-US" sz="2800" dirty="0"/>
          </a:p>
        </p:txBody>
      </p:sp>
      <p:sp>
        <p:nvSpPr>
          <p:cNvPr id="6" name="TextBox 5"/>
          <p:cNvSpPr txBox="1"/>
          <p:nvPr/>
        </p:nvSpPr>
        <p:spPr>
          <a:xfrm>
            <a:off x="316054" y="1695231"/>
            <a:ext cx="11232480" cy="2031325"/>
          </a:xfrm>
          <a:prstGeom prst="rect">
            <a:avLst/>
          </a:prstGeom>
          <a:noFill/>
        </p:spPr>
        <p:txBody>
          <a:bodyPr wrap="square" rtlCol="0">
            <a:spAutoFit/>
          </a:bodyPr>
          <a:lstStyle/>
          <a:p>
            <a:r>
              <a:rPr lang="en-GB" dirty="0" smtClean="0"/>
              <a:t>This happens because the organisms take in metals faster than they excrete them as waste</a:t>
            </a:r>
          </a:p>
          <a:p>
            <a:endParaRPr lang="en-GB" dirty="0"/>
          </a:p>
          <a:p>
            <a:r>
              <a:rPr lang="en-GB" dirty="0" smtClean="0"/>
              <a:t>Over their lifetime, the concentration of these metals in their tissues increases</a:t>
            </a:r>
          </a:p>
          <a:p>
            <a:endParaRPr lang="en-GB" dirty="0"/>
          </a:p>
          <a:p>
            <a:r>
              <a:rPr lang="en-GB" dirty="0" smtClean="0"/>
              <a:t>For example, algae living in rivers can take in mercury (Hg) faster than they excrete it. This means the concentration of mercury in the algae can be 2 </a:t>
            </a:r>
            <a:r>
              <a:rPr lang="mr-IN" dirty="0" smtClean="0"/>
              <a:t>–</a:t>
            </a:r>
            <a:r>
              <a:rPr lang="en-GB" dirty="0" smtClean="0"/>
              <a:t> 3 times higher than the river water.</a:t>
            </a:r>
            <a:endParaRPr lang="en-US" dirty="0"/>
          </a:p>
          <a:p>
            <a:endParaRPr lang="en-US" dirty="0"/>
          </a:p>
        </p:txBody>
      </p:sp>
    </p:spTree>
    <p:extLst>
      <p:ext uri="{BB962C8B-B14F-4D97-AF65-F5344CB8AC3E}">
        <p14:creationId xmlns:p14="http://schemas.microsoft.com/office/powerpoint/2010/main" val="3982813216"/>
      </p:ext>
    </p:extLst>
  </p:cSld>
  <p:clrMapOvr>
    <a:masterClrMapping/>
  </p:clrMapOvr>
  <mc:AlternateContent xmlns:mc="http://schemas.openxmlformats.org/markup-compatibility/2006" xmlns:p14="http://schemas.microsoft.com/office/powerpoint/2010/main">
    <mc:Choice Requires="p14">
      <p:transition spd="slow" p14:dur="2000" advTm="66213"/>
    </mc:Choice>
    <mc:Fallback xmlns="">
      <p:transition xmlns:p14="http://schemas.microsoft.com/office/powerpoint/2010/main" spd="slow" advTm="66213"/>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66486" y="85498"/>
            <a:ext cx="8229600" cy="153964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800" dirty="0" smtClean="0"/>
              <a:t>Ingestion: Food</a:t>
            </a:r>
          </a:p>
          <a:p>
            <a:r>
              <a:rPr lang="en-US" sz="2800" dirty="0" smtClean="0"/>
              <a:t>2. Bioaccumulation and </a:t>
            </a:r>
            <a:r>
              <a:rPr lang="en-US" sz="2800" dirty="0" err="1" smtClean="0"/>
              <a:t>biomagnification</a:t>
            </a:r>
            <a:r>
              <a:rPr lang="en-US" sz="2800" dirty="0" smtClean="0"/>
              <a:t> </a:t>
            </a:r>
            <a:br>
              <a:rPr lang="en-US" sz="2800" dirty="0" smtClean="0"/>
            </a:br>
            <a:r>
              <a:rPr lang="en-US" sz="2800" dirty="0" smtClean="0"/>
              <a:t/>
            </a:r>
            <a:br>
              <a:rPr lang="en-US" sz="2800" dirty="0" smtClean="0"/>
            </a:br>
            <a:endParaRPr lang="en-US" sz="2800" dirty="0"/>
          </a:p>
        </p:txBody>
      </p:sp>
      <p:pic>
        <p:nvPicPr>
          <p:cNvPr id="4" name="Picture 3" descr="Biomagnification.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2677" y="1921576"/>
            <a:ext cx="8159323" cy="6056978"/>
          </a:xfrm>
          <a:prstGeom prst="rect">
            <a:avLst/>
          </a:prstGeom>
        </p:spPr>
      </p:pic>
      <p:sp>
        <p:nvSpPr>
          <p:cNvPr id="5" name="TextBox 4"/>
          <p:cNvSpPr txBox="1"/>
          <p:nvPr/>
        </p:nvSpPr>
        <p:spPr>
          <a:xfrm>
            <a:off x="268787" y="860977"/>
            <a:ext cx="8429590" cy="2031325"/>
          </a:xfrm>
          <a:prstGeom prst="rect">
            <a:avLst/>
          </a:prstGeom>
          <a:noFill/>
        </p:spPr>
        <p:txBody>
          <a:bodyPr wrap="square" rtlCol="0">
            <a:spAutoFit/>
          </a:bodyPr>
          <a:lstStyle/>
          <a:p>
            <a:r>
              <a:rPr lang="en-GB" dirty="0" smtClean="0"/>
              <a:t>This process (bioaccumulation) can continue up the food chain</a:t>
            </a:r>
          </a:p>
          <a:p>
            <a:endParaRPr lang="en-GB" dirty="0"/>
          </a:p>
          <a:p>
            <a:r>
              <a:rPr lang="en-GB" dirty="0" smtClean="0"/>
              <a:t>Zooplankton eat lots of algae over their lifetime, accumulating mercury (Hg) from the algae to higher concentrations. </a:t>
            </a:r>
          </a:p>
          <a:p>
            <a:endParaRPr lang="en-GB" b="1" dirty="0"/>
          </a:p>
          <a:p>
            <a:endParaRPr lang="en-GB" b="1" dirty="0" smtClean="0"/>
          </a:p>
          <a:p>
            <a:endParaRPr lang="en-US" dirty="0"/>
          </a:p>
        </p:txBody>
      </p:sp>
      <p:sp>
        <p:nvSpPr>
          <p:cNvPr id="6" name="TextBox 5"/>
          <p:cNvSpPr txBox="1"/>
          <p:nvPr/>
        </p:nvSpPr>
        <p:spPr>
          <a:xfrm>
            <a:off x="9120613" y="4274191"/>
            <a:ext cx="715009" cy="276999"/>
          </a:xfrm>
          <a:prstGeom prst="rect">
            <a:avLst/>
          </a:prstGeom>
          <a:noFill/>
        </p:spPr>
        <p:txBody>
          <a:bodyPr wrap="none" rtlCol="0">
            <a:spAutoFit/>
          </a:bodyPr>
          <a:lstStyle/>
          <a:p>
            <a:r>
              <a:rPr lang="en-US" sz="1200" b="1" dirty="0" smtClean="0">
                <a:latin typeface="Helvetica"/>
                <a:cs typeface="Helvetica"/>
              </a:rPr>
              <a:t>Insects</a:t>
            </a:r>
            <a:endParaRPr lang="en-US" sz="1200" b="1" dirty="0">
              <a:latin typeface="Helvetica"/>
              <a:cs typeface="Helvetica"/>
            </a:endParaRPr>
          </a:p>
        </p:txBody>
      </p:sp>
      <p:sp>
        <p:nvSpPr>
          <p:cNvPr id="7" name="TextBox 6"/>
          <p:cNvSpPr txBox="1"/>
          <p:nvPr/>
        </p:nvSpPr>
        <p:spPr>
          <a:xfrm>
            <a:off x="7667980" y="5394477"/>
            <a:ext cx="1107845" cy="276999"/>
          </a:xfrm>
          <a:prstGeom prst="rect">
            <a:avLst/>
          </a:prstGeom>
          <a:noFill/>
        </p:spPr>
        <p:txBody>
          <a:bodyPr wrap="none" rtlCol="0">
            <a:spAutoFit/>
          </a:bodyPr>
          <a:lstStyle/>
          <a:p>
            <a:r>
              <a:rPr lang="en-US" sz="1200" b="1" dirty="0" smtClean="0">
                <a:latin typeface="Helvetica"/>
                <a:cs typeface="Helvetica"/>
              </a:rPr>
              <a:t>Zooplankton</a:t>
            </a:r>
            <a:endParaRPr lang="en-US" sz="1200" b="1" dirty="0">
              <a:latin typeface="Helvetica"/>
              <a:cs typeface="Helvetica"/>
            </a:endParaRPr>
          </a:p>
        </p:txBody>
      </p:sp>
    </p:spTree>
    <p:extLst>
      <p:ext uri="{BB962C8B-B14F-4D97-AF65-F5344CB8AC3E}">
        <p14:creationId xmlns:p14="http://schemas.microsoft.com/office/powerpoint/2010/main" val="3982813216"/>
      </p:ext>
    </p:extLst>
  </p:cSld>
  <p:clrMapOvr>
    <a:masterClrMapping/>
  </p:clrMapOvr>
  <mc:AlternateContent xmlns:mc="http://schemas.openxmlformats.org/markup-compatibility/2006" xmlns:p14="http://schemas.microsoft.com/office/powerpoint/2010/main">
    <mc:Choice Requires="p14">
      <p:transition spd="slow" p14:dur="2000" advTm="37979"/>
    </mc:Choice>
    <mc:Fallback xmlns="">
      <p:transition xmlns:p14="http://schemas.microsoft.com/office/powerpoint/2010/main" spd="slow" advTm="37979"/>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838200" y="555625"/>
            <a:ext cx="4191000" cy="7778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dirty="0" smtClean="0"/>
              <a:t>Tutor introduction </a:t>
            </a:r>
            <a:endParaRPr lang="en-US" sz="4000" dirty="0"/>
          </a:p>
        </p:txBody>
      </p:sp>
      <p:sp>
        <p:nvSpPr>
          <p:cNvPr id="4" name="Content Placeholder 2"/>
          <p:cNvSpPr>
            <a:spLocks noGrp="1"/>
          </p:cNvSpPr>
          <p:nvPr>
            <p:ph sz="half" idx="1"/>
          </p:nvPr>
        </p:nvSpPr>
        <p:spPr>
          <a:xfrm>
            <a:off x="838200" y="1825625"/>
            <a:ext cx="6407797" cy="4351338"/>
          </a:xfrm>
        </p:spPr>
        <p:txBody>
          <a:bodyPr/>
          <a:lstStyle/>
          <a:p>
            <a:pPr marL="0" indent="0">
              <a:buNone/>
            </a:pPr>
            <a:r>
              <a:rPr lang="en-GB" dirty="0" err="1" smtClean="0"/>
              <a:t>Dr.</a:t>
            </a:r>
            <a:r>
              <a:rPr lang="en-GB" dirty="0" smtClean="0"/>
              <a:t> Luke Bridgestock</a:t>
            </a:r>
          </a:p>
          <a:p>
            <a:pPr marL="0" indent="0">
              <a:buNone/>
            </a:pPr>
            <a:endParaRPr lang="en-GB" sz="1400" dirty="0" smtClean="0"/>
          </a:p>
          <a:p>
            <a:r>
              <a:rPr lang="en-GB" sz="2000" dirty="0" err="1" smtClean="0"/>
              <a:t>MSci</a:t>
            </a:r>
            <a:r>
              <a:rPr lang="en-GB" sz="2000" dirty="0" smtClean="0"/>
              <a:t> Geology and PhD Isotope Geochemistry, Imperial College London</a:t>
            </a:r>
          </a:p>
          <a:p>
            <a:r>
              <a:rPr lang="en-GB" sz="2000" dirty="0" smtClean="0"/>
              <a:t>Postdoctoral Research Associate, University of Oxford (2015 to 2020)</a:t>
            </a:r>
          </a:p>
          <a:p>
            <a:r>
              <a:rPr lang="en-GB" sz="2000" dirty="0" err="1" smtClean="0"/>
              <a:t>Leverhulme</a:t>
            </a:r>
            <a:r>
              <a:rPr lang="en-GB" sz="2000" dirty="0" smtClean="0"/>
              <a:t> Early Career Research Fellow, University of Cambridge (May, 2020 to present)</a:t>
            </a:r>
          </a:p>
          <a:p>
            <a:r>
              <a:rPr lang="en-GB" sz="2000" dirty="0" smtClean="0"/>
              <a:t>Research interests in metal cycling in the environment</a:t>
            </a:r>
            <a:endParaRPr lang="en-GB" sz="2000" dirty="0"/>
          </a:p>
          <a:p>
            <a:r>
              <a:rPr lang="en-GB" sz="2000" dirty="0" smtClean="0"/>
              <a:t>More details at </a:t>
            </a:r>
            <a:r>
              <a:rPr lang="en-GB" sz="2000" dirty="0">
                <a:hlinkClick r:id="rId3"/>
              </a:rPr>
              <a:t>https://www.earth.ox.ac.uk/people/luke-bridgestock</a:t>
            </a:r>
            <a:r>
              <a:rPr lang="en-GB" sz="2000" dirty="0" smtClean="0">
                <a:hlinkClick r:id="rId3"/>
              </a:rPr>
              <a:t>/</a:t>
            </a:r>
            <a:endParaRPr lang="en-GB" sz="2000" dirty="0" smtClean="0"/>
          </a:p>
          <a:p>
            <a:endParaRPr lang="en-US" sz="2000" dirty="0"/>
          </a:p>
        </p:txBody>
      </p:sp>
      <p:pic>
        <p:nvPicPr>
          <p:cNvPr id="5" name="Picture 4" descr="IMG_0638-e1460451363273-390x39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09089" y="2001663"/>
            <a:ext cx="3714750" cy="3714750"/>
          </a:xfrm>
          <a:prstGeom prst="rect">
            <a:avLst/>
          </a:prstGeom>
        </p:spPr>
      </p:pic>
    </p:spTree>
    <p:extLst>
      <p:ext uri="{BB962C8B-B14F-4D97-AF65-F5344CB8AC3E}">
        <p14:creationId xmlns:p14="http://schemas.microsoft.com/office/powerpoint/2010/main" val="1527540698"/>
      </p:ext>
    </p:extLst>
  </p:cSld>
  <p:clrMapOvr>
    <a:masterClrMapping/>
  </p:clrMapOvr>
  <mc:AlternateContent xmlns:mc="http://schemas.openxmlformats.org/markup-compatibility/2006" xmlns:p14="http://schemas.microsoft.com/office/powerpoint/2010/main">
    <mc:Choice Requires="p14">
      <p:transition spd="slow" p14:dur="2000" advTm="50917"/>
    </mc:Choice>
    <mc:Fallback xmlns="">
      <p:transition xmlns:p14="http://schemas.microsoft.com/office/powerpoint/2010/main" spd="slow" advTm="50917"/>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66486" y="85498"/>
            <a:ext cx="8229600" cy="153964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800" dirty="0" smtClean="0"/>
              <a:t>Ingestion: Food</a:t>
            </a:r>
          </a:p>
          <a:p>
            <a:r>
              <a:rPr lang="en-US" sz="2800" dirty="0" smtClean="0"/>
              <a:t>2. Bioaccumulation and </a:t>
            </a:r>
            <a:r>
              <a:rPr lang="en-US" sz="2800" dirty="0" err="1" smtClean="0"/>
              <a:t>biomagnification</a:t>
            </a:r>
            <a:r>
              <a:rPr lang="en-US" sz="2800" dirty="0" smtClean="0"/>
              <a:t> </a:t>
            </a:r>
            <a:br>
              <a:rPr lang="en-US" sz="2800" dirty="0" smtClean="0"/>
            </a:br>
            <a:r>
              <a:rPr lang="en-US" sz="2800" dirty="0" smtClean="0"/>
              <a:t/>
            </a:r>
            <a:br>
              <a:rPr lang="en-US" sz="2800" dirty="0" smtClean="0"/>
            </a:br>
            <a:endParaRPr lang="en-US" sz="2800" dirty="0"/>
          </a:p>
        </p:txBody>
      </p:sp>
      <p:pic>
        <p:nvPicPr>
          <p:cNvPr id="4" name="Picture 3" descr="Biomagnification.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2677" y="1921576"/>
            <a:ext cx="8159323" cy="6056978"/>
          </a:xfrm>
          <a:prstGeom prst="rect">
            <a:avLst/>
          </a:prstGeom>
        </p:spPr>
      </p:pic>
      <p:sp>
        <p:nvSpPr>
          <p:cNvPr id="5" name="TextBox 4"/>
          <p:cNvSpPr txBox="1"/>
          <p:nvPr/>
        </p:nvSpPr>
        <p:spPr>
          <a:xfrm>
            <a:off x="268787" y="860977"/>
            <a:ext cx="8429590" cy="2185214"/>
          </a:xfrm>
          <a:prstGeom prst="rect">
            <a:avLst/>
          </a:prstGeom>
          <a:noFill/>
        </p:spPr>
        <p:txBody>
          <a:bodyPr wrap="square" rtlCol="0">
            <a:spAutoFit/>
          </a:bodyPr>
          <a:lstStyle/>
          <a:p>
            <a:r>
              <a:rPr lang="en-GB" dirty="0"/>
              <a:t>This process is repeated up the food chain, so that fish at the top of the food chain can have up to 1 million times higher concentrations of mercury (Hg) in their tissues than the river water they live in.</a:t>
            </a:r>
          </a:p>
          <a:p>
            <a:endParaRPr lang="en-GB" sz="1000" dirty="0"/>
          </a:p>
          <a:p>
            <a:r>
              <a:rPr lang="en-GB" dirty="0"/>
              <a:t>This process is known as </a:t>
            </a:r>
            <a:r>
              <a:rPr lang="en-GB" b="1" dirty="0" err="1"/>
              <a:t>biomagnifcation</a:t>
            </a:r>
            <a:endParaRPr lang="en-GB" b="1" dirty="0"/>
          </a:p>
          <a:p>
            <a:endParaRPr lang="en-GB" b="1" dirty="0"/>
          </a:p>
          <a:p>
            <a:endParaRPr lang="en-GB" b="1" dirty="0" smtClean="0"/>
          </a:p>
          <a:p>
            <a:endParaRPr lang="en-US" dirty="0"/>
          </a:p>
        </p:txBody>
      </p:sp>
      <p:sp>
        <p:nvSpPr>
          <p:cNvPr id="6" name="TextBox 5"/>
          <p:cNvSpPr txBox="1"/>
          <p:nvPr/>
        </p:nvSpPr>
        <p:spPr>
          <a:xfrm>
            <a:off x="9120613" y="4274191"/>
            <a:ext cx="715009" cy="276999"/>
          </a:xfrm>
          <a:prstGeom prst="rect">
            <a:avLst/>
          </a:prstGeom>
          <a:noFill/>
        </p:spPr>
        <p:txBody>
          <a:bodyPr wrap="none" rtlCol="0">
            <a:spAutoFit/>
          </a:bodyPr>
          <a:lstStyle/>
          <a:p>
            <a:r>
              <a:rPr lang="en-US" sz="1200" b="1" dirty="0" smtClean="0">
                <a:latin typeface="Helvetica"/>
                <a:cs typeface="Helvetica"/>
              </a:rPr>
              <a:t>Insects</a:t>
            </a:r>
            <a:endParaRPr lang="en-US" sz="1200" b="1" dirty="0">
              <a:latin typeface="Helvetica"/>
              <a:cs typeface="Helvetica"/>
            </a:endParaRPr>
          </a:p>
        </p:txBody>
      </p:sp>
      <p:sp>
        <p:nvSpPr>
          <p:cNvPr id="7" name="TextBox 6"/>
          <p:cNvSpPr txBox="1"/>
          <p:nvPr/>
        </p:nvSpPr>
        <p:spPr>
          <a:xfrm>
            <a:off x="7667980" y="5394477"/>
            <a:ext cx="1107845" cy="276999"/>
          </a:xfrm>
          <a:prstGeom prst="rect">
            <a:avLst/>
          </a:prstGeom>
          <a:noFill/>
        </p:spPr>
        <p:txBody>
          <a:bodyPr wrap="none" rtlCol="0">
            <a:spAutoFit/>
          </a:bodyPr>
          <a:lstStyle/>
          <a:p>
            <a:r>
              <a:rPr lang="en-US" sz="1200" b="1" dirty="0" smtClean="0">
                <a:latin typeface="Helvetica"/>
                <a:cs typeface="Helvetica"/>
              </a:rPr>
              <a:t>Zooplankton</a:t>
            </a:r>
            <a:endParaRPr lang="en-US" sz="1200" b="1" dirty="0">
              <a:latin typeface="Helvetica"/>
              <a:cs typeface="Helvetica"/>
            </a:endParaRPr>
          </a:p>
        </p:txBody>
      </p:sp>
    </p:spTree>
    <p:extLst>
      <p:ext uri="{BB962C8B-B14F-4D97-AF65-F5344CB8AC3E}">
        <p14:creationId xmlns:p14="http://schemas.microsoft.com/office/powerpoint/2010/main" val="333228588"/>
      </p:ext>
    </p:extLst>
  </p:cSld>
  <p:clrMapOvr>
    <a:masterClrMapping/>
  </p:clrMapOvr>
  <mc:AlternateContent xmlns:mc="http://schemas.openxmlformats.org/markup-compatibility/2006" xmlns:p14="http://schemas.microsoft.com/office/powerpoint/2010/main">
    <mc:Choice Requires="p14">
      <p:transition spd="slow" p14:dur="2000" advTm="27040"/>
    </mc:Choice>
    <mc:Fallback xmlns="">
      <p:transition xmlns:p14="http://schemas.microsoft.com/office/powerpoint/2010/main" spd="slow" advTm="27040"/>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66486" y="85498"/>
            <a:ext cx="8229600" cy="153964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800" dirty="0" smtClean="0"/>
              <a:t>Ingestion: Food</a:t>
            </a:r>
          </a:p>
          <a:p>
            <a:r>
              <a:rPr lang="en-US" sz="2800" dirty="0" smtClean="0"/>
              <a:t>2. Bioaccumulation and </a:t>
            </a:r>
            <a:r>
              <a:rPr lang="en-US" sz="2800" dirty="0" err="1" smtClean="0"/>
              <a:t>biomagnification</a:t>
            </a:r>
            <a:r>
              <a:rPr lang="en-US" sz="2800" dirty="0" smtClean="0"/>
              <a:t> </a:t>
            </a:r>
            <a:br>
              <a:rPr lang="en-US" sz="2800" dirty="0" smtClean="0"/>
            </a:br>
            <a:r>
              <a:rPr lang="en-US" sz="2800" dirty="0" smtClean="0"/>
              <a:t/>
            </a:r>
            <a:br>
              <a:rPr lang="en-US" sz="2800" dirty="0" smtClean="0"/>
            </a:br>
            <a:endParaRPr lang="en-US" sz="2800" dirty="0"/>
          </a:p>
        </p:txBody>
      </p:sp>
      <p:pic>
        <p:nvPicPr>
          <p:cNvPr id="4" name="Picture 3" descr="Biomagnification.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2677" y="1921576"/>
            <a:ext cx="8159323" cy="6056978"/>
          </a:xfrm>
          <a:prstGeom prst="rect">
            <a:avLst/>
          </a:prstGeom>
        </p:spPr>
      </p:pic>
      <p:sp>
        <p:nvSpPr>
          <p:cNvPr id="5" name="TextBox 4"/>
          <p:cNvSpPr txBox="1"/>
          <p:nvPr/>
        </p:nvSpPr>
        <p:spPr>
          <a:xfrm>
            <a:off x="268787" y="860977"/>
            <a:ext cx="8429590" cy="2492990"/>
          </a:xfrm>
          <a:prstGeom prst="rect">
            <a:avLst/>
          </a:prstGeom>
          <a:noFill/>
        </p:spPr>
        <p:txBody>
          <a:bodyPr wrap="square" rtlCol="0">
            <a:spAutoFit/>
          </a:bodyPr>
          <a:lstStyle/>
          <a:p>
            <a:r>
              <a:rPr lang="en-GB" dirty="0"/>
              <a:t>Local populations who eat these fish can then be exposed to large amounts of mercury</a:t>
            </a:r>
          </a:p>
          <a:p>
            <a:endParaRPr lang="en-GB" sz="1200" dirty="0"/>
          </a:p>
          <a:p>
            <a:r>
              <a:rPr lang="en-GB" dirty="0"/>
              <a:t>Even though the mercury (Hg) concentration of water may be much lower than the WHO drinking water guideline of </a:t>
            </a:r>
            <a:r>
              <a:rPr lang="en-GB" dirty="0" smtClean="0"/>
              <a:t>6 μg g</a:t>
            </a:r>
            <a:r>
              <a:rPr lang="en-GB" baseline="30000" dirty="0" smtClean="0"/>
              <a:t>-1</a:t>
            </a:r>
            <a:r>
              <a:rPr lang="en-GB" dirty="0" smtClean="0"/>
              <a:t>, mercury poisoning via eating fish can be important.</a:t>
            </a:r>
            <a:endParaRPr lang="en-GB" baseline="30000" dirty="0" smtClean="0"/>
          </a:p>
          <a:p>
            <a:endParaRPr lang="en-GB" baseline="30000" dirty="0" smtClean="0"/>
          </a:p>
          <a:p>
            <a:endParaRPr lang="en-GB" b="1" dirty="0"/>
          </a:p>
          <a:p>
            <a:endParaRPr lang="en-GB" b="1" dirty="0" smtClean="0"/>
          </a:p>
          <a:p>
            <a:endParaRPr lang="en-US" dirty="0"/>
          </a:p>
        </p:txBody>
      </p:sp>
      <p:sp>
        <p:nvSpPr>
          <p:cNvPr id="6" name="TextBox 5"/>
          <p:cNvSpPr txBox="1"/>
          <p:nvPr/>
        </p:nvSpPr>
        <p:spPr>
          <a:xfrm>
            <a:off x="9120613" y="4274191"/>
            <a:ext cx="715009" cy="276999"/>
          </a:xfrm>
          <a:prstGeom prst="rect">
            <a:avLst/>
          </a:prstGeom>
          <a:noFill/>
        </p:spPr>
        <p:txBody>
          <a:bodyPr wrap="none" rtlCol="0">
            <a:spAutoFit/>
          </a:bodyPr>
          <a:lstStyle/>
          <a:p>
            <a:r>
              <a:rPr lang="en-US" sz="1200" b="1" dirty="0" smtClean="0">
                <a:latin typeface="Helvetica"/>
                <a:cs typeface="Helvetica"/>
              </a:rPr>
              <a:t>Insects</a:t>
            </a:r>
            <a:endParaRPr lang="en-US" sz="1200" b="1" dirty="0">
              <a:latin typeface="Helvetica"/>
              <a:cs typeface="Helvetica"/>
            </a:endParaRPr>
          </a:p>
        </p:txBody>
      </p:sp>
      <p:sp>
        <p:nvSpPr>
          <p:cNvPr id="7" name="TextBox 6"/>
          <p:cNvSpPr txBox="1"/>
          <p:nvPr/>
        </p:nvSpPr>
        <p:spPr>
          <a:xfrm>
            <a:off x="7667980" y="5394477"/>
            <a:ext cx="1107845" cy="276999"/>
          </a:xfrm>
          <a:prstGeom prst="rect">
            <a:avLst/>
          </a:prstGeom>
          <a:noFill/>
        </p:spPr>
        <p:txBody>
          <a:bodyPr wrap="none" rtlCol="0">
            <a:spAutoFit/>
          </a:bodyPr>
          <a:lstStyle/>
          <a:p>
            <a:r>
              <a:rPr lang="en-US" sz="1200" b="1" dirty="0" smtClean="0">
                <a:latin typeface="Helvetica"/>
                <a:cs typeface="Helvetica"/>
              </a:rPr>
              <a:t>Zooplankton</a:t>
            </a:r>
            <a:endParaRPr lang="en-US" sz="1200" b="1" dirty="0">
              <a:latin typeface="Helvetica"/>
              <a:cs typeface="Helvetica"/>
            </a:endParaRPr>
          </a:p>
        </p:txBody>
      </p:sp>
    </p:spTree>
    <p:extLst>
      <p:ext uri="{BB962C8B-B14F-4D97-AF65-F5344CB8AC3E}">
        <p14:creationId xmlns:p14="http://schemas.microsoft.com/office/powerpoint/2010/main" val="4030596784"/>
      </p:ext>
    </p:extLst>
  </p:cSld>
  <p:clrMapOvr>
    <a:masterClrMapping/>
  </p:clrMapOvr>
  <mc:AlternateContent xmlns:mc="http://schemas.openxmlformats.org/markup-compatibility/2006" xmlns:p14="http://schemas.microsoft.com/office/powerpoint/2010/main">
    <mc:Choice Requires="p14">
      <p:transition spd="slow" p14:dur="2000" advTm="43524"/>
    </mc:Choice>
    <mc:Fallback xmlns="">
      <p:transition xmlns:p14="http://schemas.microsoft.com/office/powerpoint/2010/main" spd="slow" advTm="43524"/>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66486" y="85498"/>
            <a:ext cx="8229600" cy="153964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800" dirty="0" smtClean="0"/>
              <a:t>Ingestion: Food</a:t>
            </a:r>
          </a:p>
          <a:p>
            <a:r>
              <a:rPr lang="en-US" sz="2800" dirty="0" smtClean="0"/>
              <a:t>2. Bioaccumulation and </a:t>
            </a:r>
            <a:r>
              <a:rPr lang="en-US" sz="2800" dirty="0" err="1" smtClean="0"/>
              <a:t>biomagnification</a:t>
            </a:r>
            <a:r>
              <a:rPr lang="en-US" sz="2800" dirty="0" smtClean="0"/>
              <a:t> </a:t>
            </a:r>
            <a:br>
              <a:rPr lang="en-US" sz="2800" dirty="0" smtClean="0"/>
            </a:br>
            <a:r>
              <a:rPr lang="en-US" sz="2800" dirty="0" smtClean="0"/>
              <a:t/>
            </a:r>
            <a:br>
              <a:rPr lang="en-US" sz="2800" dirty="0" smtClean="0"/>
            </a:br>
            <a:endParaRPr lang="en-US" sz="2800" dirty="0"/>
          </a:p>
        </p:txBody>
      </p:sp>
      <p:pic>
        <p:nvPicPr>
          <p:cNvPr id="4" name="Picture 3" descr="Biomagnification.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2677" y="1921576"/>
            <a:ext cx="8159323" cy="6056978"/>
          </a:xfrm>
          <a:prstGeom prst="rect">
            <a:avLst/>
          </a:prstGeom>
        </p:spPr>
      </p:pic>
      <p:sp>
        <p:nvSpPr>
          <p:cNvPr id="5" name="TextBox 4"/>
          <p:cNvSpPr txBox="1"/>
          <p:nvPr/>
        </p:nvSpPr>
        <p:spPr>
          <a:xfrm>
            <a:off x="268787" y="795857"/>
            <a:ext cx="8429590" cy="2308324"/>
          </a:xfrm>
          <a:prstGeom prst="rect">
            <a:avLst/>
          </a:prstGeom>
          <a:noFill/>
        </p:spPr>
        <p:txBody>
          <a:bodyPr wrap="square" rtlCol="0">
            <a:spAutoFit/>
          </a:bodyPr>
          <a:lstStyle/>
          <a:p>
            <a:r>
              <a:rPr lang="en-GB" dirty="0"/>
              <a:t>Contamination of water with mercury (Hg) by mining and other human activities can cause high levels of this element to accumulate in fish and shell fish</a:t>
            </a:r>
          </a:p>
          <a:p>
            <a:endParaRPr lang="en-GB" dirty="0"/>
          </a:p>
          <a:p>
            <a:r>
              <a:rPr lang="en-GB" dirty="0"/>
              <a:t>The consumption of fish and shell fish is typically the most important exposure route of mercury (Hg)</a:t>
            </a:r>
          </a:p>
          <a:p>
            <a:endParaRPr lang="en-GB" b="1" dirty="0"/>
          </a:p>
          <a:p>
            <a:endParaRPr lang="en-GB" b="1" dirty="0" smtClean="0"/>
          </a:p>
          <a:p>
            <a:endParaRPr lang="en-US" dirty="0"/>
          </a:p>
        </p:txBody>
      </p:sp>
      <p:sp>
        <p:nvSpPr>
          <p:cNvPr id="6" name="TextBox 5"/>
          <p:cNvSpPr txBox="1"/>
          <p:nvPr/>
        </p:nvSpPr>
        <p:spPr>
          <a:xfrm>
            <a:off x="9120613" y="4274191"/>
            <a:ext cx="715009" cy="276999"/>
          </a:xfrm>
          <a:prstGeom prst="rect">
            <a:avLst/>
          </a:prstGeom>
          <a:noFill/>
        </p:spPr>
        <p:txBody>
          <a:bodyPr wrap="none" rtlCol="0">
            <a:spAutoFit/>
          </a:bodyPr>
          <a:lstStyle/>
          <a:p>
            <a:r>
              <a:rPr lang="en-US" sz="1200" b="1" dirty="0" smtClean="0">
                <a:latin typeface="Helvetica"/>
                <a:cs typeface="Helvetica"/>
              </a:rPr>
              <a:t>Insects</a:t>
            </a:r>
            <a:endParaRPr lang="en-US" sz="1200" b="1" dirty="0">
              <a:latin typeface="Helvetica"/>
              <a:cs typeface="Helvetica"/>
            </a:endParaRPr>
          </a:p>
        </p:txBody>
      </p:sp>
      <p:sp>
        <p:nvSpPr>
          <p:cNvPr id="7" name="TextBox 6"/>
          <p:cNvSpPr txBox="1"/>
          <p:nvPr/>
        </p:nvSpPr>
        <p:spPr>
          <a:xfrm>
            <a:off x="7667980" y="5394477"/>
            <a:ext cx="1107845" cy="276999"/>
          </a:xfrm>
          <a:prstGeom prst="rect">
            <a:avLst/>
          </a:prstGeom>
          <a:noFill/>
        </p:spPr>
        <p:txBody>
          <a:bodyPr wrap="none" rtlCol="0">
            <a:spAutoFit/>
          </a:bodyPr>
          <a:lstStyle/>
          <a:p>
            <a:r>
              <a:rPr lang="en-US" sz="1200" b="1" dirty="0" smtClean="0">
                <a:latin typeface="Helvetica"/>
                <a:cs typeface="Helvetica"/>
              </a:rPr>
              <a:t>Zooplankton</a:t>
            </a:r>
            <a:endParaRPr lang="en-US" sz="1200" b="1" dirty="0">
              <a:latin typeface="Helvetica"/>
              <a:cs typeface="Helvetica"/>
            </a:endParaRPr>
          </a:p>
        </p:txBody>
      </p:sp>
    </p:spTree>
    <p:extLst>
      <p:ext uri="{BB962C8B-B14F-4D97-AF65-F5344CB8AC3E}">
        <p14:creationId xmlns:p14="http://schemas.microsoft.com/office/powerpoint/2010/main" val="4030596784"/>
      </p:ext>
    </p:extLst>
  </p:cSld>
  <p:clrMapOvr>
    <a:masterClrMapping/>
  </p:clrMapOvr>
  <mc:AlternateContent xmlns:mc="http://schemas.openxmlformats.org/markup-compatibility/2006" xmlns:p14="http://schemas.microsoft.com/office/powerpoint/2010/main">
    <mc:Choice Requires="p14">
      <p:transition spd="slow" p14:dur="2000" advTm="59408"/>
    </mc:Choice>
    <mc:Fallback xmlns="">
      <p:transition xmlns:p14="http://schemas.microsoft.com/office/powerpoint/2010/main" spd="slow" advTm="59408"/>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274638"/>
            <a:ext cx="8229600" cy="1143000"/>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mtClean="0"/>
              <a:t>Summary </a:t>
            </a:r>
            <a:br>
              <a:rPr lang="en-US" smtClean="0"/>
            </a:br>
            <a:r>
              <a:rPr lang="en-US" i="1" smtClean="0"/>
              <a:t>True or false?</a:t>
            </a:r>
            <a:endParaRPr lang="en-US" i="1" dirty="0"/>
          </a:p>
        </p:txBody>
      </p:sp>
      <p:sp>
        <p:nvSpPr>
          <p:cNvPr id="4" name="Content Placeholder 2"/>
          <p:cNvSpPr txBox="1">
            <a:spLocks/>
          </p:cNvSpPr>
          <p:nvPr/>
        </p:nvSpPr>
        <p:spPr>
          <a:xfrm>
            <a:off x="457199" y="1600200"/>
            <a:ext cx="10599051" cy="4525963"/>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n-US" sz="2900" dirty="0" smtClean="0"/>
              <a:t>Different government bodies and organizations (such as WHO) have set limits for the maximum concentrations of certain heavy metals in drinking water</a:t>
            </a:r>
          </a:p>
          <a:p>
            <a:pPr marL="514350" indent="-514350">
              <a:buFont typeface="+mj-lt"/>
              <a:buAutoNum type="arabicPeriod"/>
            </a:pPr>
            <a:endParaRPr lang="en-US" sz="2900" dirty="0" smtClean="0"/>
          </a:p>
          <a:p>
            <a:pPr marL="514350" indent="-514350">
              <a:buFont typeface="+mj-lt"/>
              <a:buAutoNum type="arabicPeriod"/>
            </a:pPr>
            <a:r>
              <a:rPr lang="en-US" sz="2900" dirty="0" smtClean="0"/>
              <a:t>It is only important to consider heavy metal concentrations in water used for drinking to assess the toxicity risk to local populations</a:t>
            </a:r>
          </a:p>
          <a:p>
            <a:pPr marL="514350" indent="-514350">
              <a:buFont typeface="+mj-lt"/>
              <a:buAutoNum type="arabicPeriod"/>
            </a:pPr>
            <a:endParaRPr lang="en-US" sz="2900" dirty="0" smtClean="0"/>
          </a:p>
          <a:p>
            <a:pPr marL="514350" indent="-514350">
              <a:buFont typeface="+mj-lt"/>
              <a:buAutoNum type="arabicPeriod"/>
            </a:pPr>
            <a:r>
              <a:rPr lang="en-US" sz="2900" dirty="0" err="1" smtClean="0"/>
              <a:t>Biomagnification</a:t>
            </a:r>
            <a:r>
              <a:rPr lang="en-US" sz="2900" dirty="0" smtClean="0"/>
              <a:t> is a process by which certain metals increase in concentration in living organisms higher up the food chain</a:t>
            </a:r>
          </a:p>
          <a:p>
            <a:pPr marL="514350" indent="-514350">
              <a:buFont typeface="+mj-lt"/>
              <a:buAutoNum type="arabicPeriod"/>
            </a:pPr>
            <a:endParaRPr lang="en-US" sz="2900" dirty="0" smtClean="0"/>
          </a:p>
          <a:p>
            <a:pPr marL="514350" indent="-514350">
              <a:buFont typeface="+mj-lt"/>
              <a:buAutoNum type="arabicPeriod"/>
            </a:pPr>
            <a:endParaRPr lang="en-US" sz="2900" dirty="0" smtClean="0"/>
          </a:p>
          <a:p>
            <a:pPr marL="514350" indent="-514350">
              <a:buFont typeface="+mj-lt"/>
              <a:buAutoNum type="arabicPeriod"/>
            </a:pPr>
            <a:endParaRPr lang="en-US" sz="2900" dirty="0" smtClean="0"/>
          </a:p>
          <a:p>
            <a:pPr marL="0" indent="0">
              <a:buFont typeface="Arial" panose="020B0604020202020204" pitchFamily="34" charset="0"/>
              <a:buNone/>
            </a:pPr>
            <a:endParaRPr lang="en-US" dirty="0" smtClean="0"/>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3982813216"/>
      </p:ext>
    </p:extLst>
  </p:cSld>
  <p:clrMapOvr>
    <a:masterClrMapping/>
  </p:clrMapOvr>
  <mc:AlternateContent xmlns:mc="http://schemas.openxmlformats.org/markup-compatibility/2006" xmlns:p14="http://schemas.microsoft.com/office/powerpoint/2010/main">
    <mc:Choice Requires="p14">
      <p:transition spd="slow" p14:dur="2000" advTm="16146"/>
    </mc:Choice>
    <mc:Fallback xmlns="">
      <p:transition xmlns:p14="http://schemas.microsoft.com/office/powerpoint/2010/main" spd="slow" advTm="16146"/>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274638"/>
            <a:ext cx="8229600" cy="1143000"/>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mtClean="0"/>
              <a:t>Summary </a:t>
            </a:r>
            <a:br>
              <a:rPr lang="en-US" smtClean="0"/>
            </a:br>
            <a:r>
              <a:rPr lang="en-US" i="1" smtClean="0"/>
              <a:t>True or false?</a:t>
            </a:r>
            <a:endParaRPr lang="en-US" i="1" dirty="0"/>
          </a:p>
        </p:txBody>
      </p:sp>
      <p:sp>
        <p:nvSpPr>
          <p:cNvPr id="4" name="Content Placeholder 2"/>
          <p:cNvSpPr>
            <a:spLocks noGrp="1"/>
          </p:cNvSpPr>
          <p:nvPr>
            <p:ph idx="1"/>
          </p:nvPr>
        </p:nvSpPr>
        <p:spPr>
          <a:xfrm>
            <a:off x="457200" y="1600200"/>
            <a:ext cx="10875864" cy="4525963"/>
          </a:xfrm>
        </p:spPr>
        <p:txBody>
          <a:bodyPr>
            <a:normAutofit fontScale="92500" lnSpcReduction="10000"/>
          </a:bodyPr>
          <a:lstStyle/>
          <a:p>
            <a:pPr marL="514350" indent="-514350">
              <a:buFont typeface="+mj-lt"/>
              <a:buAutoNum type="arabicPeriod"/>
            </a:pPr>
            <a:r>
              <a:rPr lang="en-US" sz="2900" dirty="0" smtClean="0"/>
              <a:t>Different government bodies and organizations (such as WHO) have set limits for the maximum concentrations of certain heavy metals in drinking water </a:t>
            </a:r>
            <a:r>
              <a:rPr lang="en-US" sz="2800" b="1" dirty="0">
                <a:solidFill>
                  <a:srgbClr val="548235"/>
                </a:solidFill>
              </a:rPr>
              <a:t>TRUE </a:t>
            </a:r>
            <a:r>
              <a:rPr lang="en-US" sz="2800" b="1" dirty="0" smtClean="0">
                <a:solidFill>
                  <a:srgbClr val="548235"/>
                </a:solidFill>
                <a:latin typeface="Zapf Dingbats"/>
                <a:ea typeface="Zapf Dingbats"/>
                <a:cs typeface="Zapf Dingbats"/>
                <a:sym typeface="Zapf Dingbats"/>
              </a:rPr>
              <a:t>✔</a:t>
            </a:r>
            <a:endParaRPr lang="en-US" sz="2900" dirty="0" smtClean="0">
              <a:solidFill>
                <a:srgbClr val="548235"/>
              </a:solidFill>
            </a:endParaRPr>
          </a:p>
          <a:p>
            <a:pPr marL="514350" indent="-514350">
              <a:buFont typeface="+mj-lt"/>
              <a:buAutoNum type="arabicPeriod"/>
            </a:pPr>
            <a:endParaRPr lang="en-US" sz="2900" dirty="0"/>
          </a:p>
          <a:p>
            <a:pPr marL="514350" indent="-514350">
              <a:buFont typeface="+mj-lt"/>
              <a:buAutoNum type="arabicPeriod"/>
            </a:pPr>
            <a:r>
              <a:rPr lang="en-US" sz="2900" dirty="0" smtClean="0"/>
              <a:t>It is only important to consider heavy metal concentrations in water used for drinking to assess the toxicity risk to local populations </a:t>
            </a:r>
            <a:r>
              <a:rPr lang="en-US" sz="2800" b="1" dirty="0" smtClean="0">
                <a:solidFill>
                  <a:srgbClr val="FF0000"/>
                </a:solidFill>
              </a:rPr>
              <a:t>FALSE </a:t>
            </a:r>
            <a:r>
              <a:rPr lang="en-US" sz="2800" b="1" dirty="0">
                <a:solidFill>
                  <a:srgbClr val="FF0000"/>
                </a:solidFill>
                <a:latin typeface="Zapf Dingbats"/>
                <a:ea typeface="Zapf Dingbats"/>
                <a:cs typeface="Zapf Dingbats"/>
                <a:sym typeface="Zapf Dingbats"/>
              </a:rPr>
              <a:t>✗</a:t>
            </a:r>
            <a:r>
              <a:rPr lang="en-US" sz="2800" dirty="0">
                <a:solidFill>
                  <a:srgbClr val="FF0000"/>
                </a:solidFill>
                <a:sym typeface="Zapf Dingbats"/>
              </a:rPr>
              <a:t> Heavy metals can enter the food chain if contaminated water is used to irrigate </a:t>
            </a:r>
            <a:r>
              <a:rPr lang="en-US" sz="2800" dirty="0" smtClean="0">
                <a:solidFill>
                  <a:srgbClr val="FF0000"/>
                </a:solidFill>
                <a:sym typeface="Zapf Dingbats"/>
              </a:rPr>
              <a:t>crops, and by </a:t>
            </a:r>
            <a:r>
              <a:rPr lang="en-US" sz="2800" dirty="0" err="1" smtClean="0">
                <a:solidFill>
                  <a:srgbClr val="FF0000"/>
                </a:solidFill>
                <a:sym typeface="Zapf Dingbats"/>
              </a:rPr>
              <a:t>biomagnification</a:t>
            </a:r>
            <a:r>
              <a:rPr lang="en-US" sz="2800" dirty="0" smtClean="0">
                <a:solidFill>
                  <a:srgbClr val="FF0000"/>
                </a:solidFill>
                <a:sym typeface="Zapf Dingbats"/>
              </a:rPr>
              <a:t> in fish and shell fish</a:t>
            </a:r>
            <a:endParaRPr lang="en-US" sz="2900" dirty="0" smtClean="0"/>
          </a:p>
          <a:p>
            <a:pPr marL="0" indent="0">
              <a:buNone/>
            </a:pPr>
            <a:endParaRPr lang="en-US" sz="2900" dirty="0"/>
          </a:p>
          <a:p>
            <a:pPr marL="514350" indent="-514350">
              <a:buFont typeface="+mj-lt"/>
              <a:buAutoNum type="arabicPeriod"/>
            </a:pPr>
            <a:r>
              <a:rPr lang="en-US" sz="2900" dirty="0" err="1" smtClean="0"/>
              <a:t>Biomagnification</a:t>
            </a:r>
            <a:r>
              <a:rPr lang="en-US" sz="2900" dirty="0" smtClean="0"/>
              <a:t> is a process by which certain metals increase in concentration in living organisms higher up the food chain </a:t>
            </a:r>
            <a:r>
              <a:rPr lang="en-US" sz="2800" b="1" dirty="0">
                <a:solidFill>
                  <a:srgbClr val="548235"/>
                </a:solidFill>
              </a:rPr>
              <a:t>TRUE </a:t>
            </a:r>
            <a:r>
              <a:rPr lang="en-US" sz="2800" b="1" dirty="0">
                <a:solidFill>
                  <a:srgbClr val="548235"/>
                </a:solidFill>
                <a:latin typeface="Zapf Dingbats"/>
                <a:ea typeface="Zapf Dingbats"/>
                <a:cs typeface="Zapf Dingbats"/>
                <a:sym typeface="Zapf Dingbats"/>
              </a:rPr>
              <a:t>✔</a:t>
            </a:r>
          </a:p>
          <a:p>
            <a:pPr marL="514350" indent="-514350">
              <a:buFont typeface="+mj-lt"/>
              <a:buAutoNum type="arabicPeriod"/>
            </a:pPr>
            <a:endParaRPr lang="en-US" sz="2900" dirty="0" smtClean="0"/>
          </a:p>
          <a:p>
            <a:pPr marL="514350" indent="-514350">
              <a:buFont typeface="+mj-lt"/>
              <a:buAutoNum type="arabicPeriod"/>
            </a:pPr>
            <a:endParaRPr lang="en-US" sz="2900" dirty="0"/>
          </a:p>
          <a:p>
            <a:pPr marL="514350" indent="-514350">
              <a:buFont typeface="+mj-lt"/>
              <a:buAutoNum type="arabicPeriod"/>
            </a:pPr>
            <a:endParaRPr lang="en-US" sz="2900" dirty="0" smtClean="0"/>
          </a:p>
          <a:p>
            <a:pPr marL="514350" indent="-514350">
              <a:buFont typeface="+mj-lt"/>
              <a:buAutoNum type="arabicPeriod"/>
            </a:pPr>
            <a:endParaRPr lang="en-US" sz="2900" dirty="0" smtClean="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3982813216"/>
      </p:ext>
    </p:extLst>
  </p:cSld>
  <p:clrMapOvr>
    <a:masterClrMapping/>
  </p:clrMapOvr>
  <mc:AlternateContent xmlns:mc="http://schemas.openxmlformats.org/markup-compatibility/2006" xmlns:p14="http://schemas.microsoft.com/office/powerpoint/2010/main">
    <mc:Choice Requires="p14">
      <p:transition spd="slow" p14:dur="2000" advTm="62441"/>
    </mc:Choice>
    <mc:Fallback xmlns="">
      <p:transition xmlns:p14="http://schemas.microsoft.com/office/powerpoint/2010/main" spd="slow" advTm="62441"/>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04109" y="3666094"/>
            <a:ext cx="4941438" cy="769418"/>
          </a:xfrm>
        </p:spPr>
        <p:txBody>
          <a:bodyPr/>
          <a:lstStyle/>
          <a:p>
            <a:pPr marL="0" indent="0">
              <a:buNone/>
            </a:pPr>
            <a:r>
              <a:rPr lang="en-US" dirty="0" smtClean="0"/>
              <a:t>Recommended daily intake</a:t>
            </a:r>
            <a:endParaRPr lang="en-US" dirty="0"/>
          </a:p>
        </p:txBody>
      </p:sp>
      <p:sp>
        <p:nvSpPr>
          <p:cNvPr id="3" name="Title 1"/>
          <p:cNvSpPr txBox="1">
            <a:spLocks/>
          </p:cNvSpPr>
          <p:nvPr/>
        </p:nvSpPr>
        <p:spPr>
          <a:xfrm>
            <a:off x="273135" y="237829"/>
            <a:ext cx="82296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Evaluating chronic toxicity risk</a:t>
            </a:r>
            <a:endParaRPr lang="en-US" dirty="0"/>
          </a:p>
        </p:txBody>
      </p:sp>
      <p:sp>
        <p:nvSpPr>
          <p:cNvPr id="5" name="Content Placeholder 1"/>
          <p:cNvSpPr txBox="1">
            <a:spLocks/>
          </p:cNvSpPr>
          <p:nvPr/>
        </p:nvSpPr>
        <p:spPr>
          <a:xfrm>
            <a:off x="438410" y="3211143"/>
            <a:ext cx="8543963" cy="76941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t>Hazard Quotient (HQ) =         Average daily Intake</a:t>
            </a:r>
            <a:endParaRPr lang="en-US" dirty="0"/>
          </a:p>
        </p:txBody>
      </p:sp>
      <p:cxnSp>
        <p:nvCxnSpPr>
          <p:cNvPr id="9" name="Straight Connector 8"/>
          <p:cNvCxnSpPr/>
          <p:nvPr/>
        </p:nvCxnSpPr>
        <p:spPr>
          <a:xfrm>
            <a:off x="4049421" y="3717733"/>
            <a:ext cx="3957395"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Left Arrow 10"/>
          <p:cNvSpPr/>
          <p:nvPr/>
        </p:nvSpPr>
        <p:spPr>
          <a:xfrm rot="19723312">
            <a:off x="7358134" y="2749119"/>
            <a:ext cx="1052804" cy="496923"/>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Left Arrow 11"/>
          <p:cNvSpPr/>
          <p:nvPr/>
        </p:nvSpPr>
        <p:spPr>
          <a:xfrm rot="2097861">
            <a:off x="7361569" y="4368169"/>
            <a:ext cx="988691" cy="496923"/>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Content Placeholder 1"/>
          <p:cNvSpPr txBox="1">
            <a:spLocks/>
          </p:cNvSpPr>
          <p:nvPr/>
        </p:nvSpPr>
        <p:spPr>
          <a:xfrm>
            <a:off x="8433718" y="4462652"/>
            <a:ext cx="3426965" cy="76941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t>Safe intake level</a:t>
            </a:r>
          </a:p>
          <a:p>
            <a:pPr marL="0" indent="0">
              <a:buFont typeface="Arial" panose="020B0604020202020204" pitchFamily="34" charset="0"/>
              <a:buNone/>
            </a:pPr>
            <a:r>
              <a:rPr lang="en-US" dirty="0" smtClean="0"/>
              <a:t>(μg/day/kg)</a:t>
            </a:r>
          </a:p>
        </p:txBody>
      </p:sp>
      <p:sp>
        <p:nvSpPr>
          <p:cNvPr id="14" name="Content Placeholder 1"/>
          <p:cNvSpPr txBox="1">
            <a:spLocks/>
          </p:cNvSpPr>
          <p:nvPr/>
        </p:nvSpPr>
        <p:spPr>
          <a:xfrm>
            <a:off x="8378499" y="2277673"/>
            <a:ext cx="3426965" cy="76941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t>Actual intake level</a:t>
            </a:r>
          </a:p>
          <a:p>
            <a:pPr marL="0" indent="0">
              <a:buFont typeface="Arial" panose="020B0604020202020204" pitchFamily="34" charset="0"/>
              <a:buNone/>
            </a:pPr>
            <a:r>
              <a:rPr lang="en-US" dirty="0" smtClean="0"/>
              <a:t>(μg/day/kg)</a:t>
            </a:r>
          </a:p>
        </p:txBody>
      </p:sp>
      <p:sp>
        <p:nvSpPr>
          <p:cNvPr id="15" name="TextBox 14"/>
          <p:cNvSpPr txBox="1"/>
          <p:nvPr/>
        </p:nvSpPr>
        <p:spPr>
          <a:xfrm>
            <a:off x="662633" y="4840400"/>
            <a:ext cx="5686748" cy="1384995"/>
          </a:xfrm>
          <a:prstGeom prst="rect">
            <a:avLst/>
          </a:prstGeom>
          <a:noFill/>
        </p:spPr>
        <p:txBody>
          <a:bodyPr wrap="none" rtlCol="0">
            <a:spAutoFit/>
          </a:bodyPr>
          <a:lstStyle/>
          <a:p>
            <a:r>
              <a:rPr lang="en-US" sz="2800" b="1" dirty="0" smtClean="0"/>
              <a:t>If </a:t>
            </a:r>
            <a:r>
              <a:rPr lang="en-US" sz="2800" b="1" dirty="0" smtClean="0">
                <a:solidFill>
                  <a:schemeClr val="accent6"/>
                </a:solidFill>
              </a:rPr>
              <a:t>HQ &lt; 1 	</a:t>
            </a:r>
            <a:r>
              <a:rPr lang="en-US" sz="2800" dirty="0" smtClean="0"/>
              <a:t>no risk of chronic toxicity</a:t>
            </a:r>
          </a:p>
          <a:p>
            <a:endParaRPr lang="en-US" sz="2800" dirty="0"/>
          </a:p>
          <a:p>
            <a:r>
              <a:rPr lang="en-US" sz="2800" b="1" dirty="0" smtClean="0"/>
              <a:t>If </a:t>
            </a:r>
            <a:r>
              <a:rPr lang="en-US" sz="2800" b="1" dirty="0" smtClean="0">
                <a:solidFill>
                  <a:srgbClr val="FF0000"/>
                </a:solidFill>
              </a:rPr>
              <a:t>HQ &gt; 1 </a:t>
            </a:r>
            <a:r>
              <a:rPr lang="en-US" sz="2800" dirty="0" smtClean="0"/>
              <a:t>	risk of </a:t>
            </a:r>
            <a:r>
              <a:rPr lang="en-US" sz="2800" dirty="0"/>
              <a:t>chronic </a:t>
            </a:r>
            <a:r>
              <a:rPr lang="en-US" sz="2800" dirty="0" smtClean="0"/>
              <a:t>toxicity</a:t>
            </a:r>
            <a:endParaRPr lang="en-US" sz="2800" dirty="0"/>
          </a:p>
        </p:txBody>
      </p:sp>
      <p:sp>
        <p:nvSpPr>
          <p:cNvPr id="17" name="Content Placeholder 1"/>
          <p:cNvSpPr txBox="1">
            <a:spLocks/>
          </p:cNvSpPr>
          <p:nvPr/>
        </p:nvSpPr>
        <p:spPr>
          <a:xfrm>
            <a:off x="340010" y="1325799"/>
            <a:ext cx="10243723" cy="76941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t>The risk of someone developing chronic toxicity due to exposure to a metal can be estimated using a hazard quotient</a:t>
            </a:r>
          </a:p>
        </p:txBody>
      </p:sp>
    </p:spTree>
    <p:extLst>
      <p:ext uri="{BB962C8B-B14F-4D97-AF65-F5344CB8AC3E}">
        <p14:creationId xmlns:p14="http://schemas.microsoft.com/office/powerpoint/2010/main" val="1611370570"/>
      </p:ext>
    </p:extLst>
  </p:cSld>
  <p:clrMapOvr>
    <a:masterClrMapping/>
  </p:clrMapOvr>
  <mc:AlternateContent xmlns:mc="http://schemas.openxmlformats.org/markup-compatibility/2006" xmlns:p14="http://schemas.microsoft.com/office/powerpoint/2010/main">
    <mc:Choice Requires="p14">
      <p:transition spd="slow" p14:dur="2000" advTm="68548"/>
    </mc:Choice>
    <mc:Fallback xmlns="">
      <p:transition xmlns:p14="http://schemas.microsoft.com/office/powerpoint/2010/main" spd="slow" advTm="68548"/>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49240" y="2224039"/>
            <a:ext cx="11559756" cy="5213806"/>
          </a:xfrm>
        </p:spPr>
        <p:txBody>
          <a:bodyPr>
            <a:normAutofit/>
          </a:bodyPr>
          <a:lstStyle/>
          <a:p>
            <a:pPr marL="0" indent="0">
              <a:buNone/>
            </a:pPr>
            <a:r>
              <a:rPr lang="en-US" sz="2000" dirty="0" smtClean="0"/>
              <a:t>The </a:t>
            </a:r>
            <a:r>
              <a:rPr lang="en-US" sz="2000" b="1" dirty="0" smtClean="0">
                <a:solidFill>
                  <a:srgbClr val="FF0000"/>
                </a:solidFill>
              </a:rPr>
              <a:t>recommended daily intake </a:t>
            </a:r>
            <a:r>
              <a:rPr lang="en-US" sz="2000" dirty="0" smtClean="0"/>
              <a:t>is the amount of metal exposure that is considered to be safe</a:t>
            </a:r>
          </a:p>
          <a:p>
            <a:pPr marL="0" indent="0">
              <a:buNone/>
            </a:pPr>
            <a:endParaRPr lang="en-US" sz="900" dirty="0" smtClean="0"/>
          </a:p>
          <a:p>
            <a:pPr marL="0" indent="0">
              <a:buNone/>
            </a:pPr>
            <a:r>
              <a:rPr lang="en-US" sz="2000" dirty="0" smtClean="0"/>
              <a:t>Below this intake amount no harmful toxicity effects are thought to occur</a:t>
            </a:r>
            <a:endParaRPr lang="en-US" sz="1000" dirty="0"/>
          </a:p>
          <a:p>
            <a:pPr marL="0" indent="0">
              <a:buNone/>
            </a:pPr>
            <a:r>
              <a:rPr lang="en-US" sz="2000" dirty="0" smtClean="0"/>
              <a:t>Above this amount there is a risk of developing toxicity problems</a:t>
            </a:r>
          </a:p>
          <a:p>
            <a:pPr marL="0" indent="0">
              <a:buNone/>
            </a:pPr>
            <a:endParaRPr lang="en-US" sz="1050" dirty="0" smtClean="0"/>
          </a:p>
          <a:p>
            <a:pPr marL="0" indent="0">
              <a:buNone/>
            </a:pPr>
            <a:r>
              <a:rPr lang="en-US" sz="2000" dirty="0" smtClean="0"/>
              <a:t>The units are amount of metal (μg) per day, per kg of body mass (μg/day/kg)</a:t>
            </a:r>
          </a:p>
          <a:p>
            <a:pPr marL="0" indent="0">
              <a:buNone/>
            </a:pPr>
            <a:endParaRPr lang="en-US" sz="2000" dirty="0" smtClean="0"/>
          </a:p>
        </p:txBody>
      </p:sp>
      <p:sp>
        <p:nvSpPr>
          <p:cNvPr id="6" name="Content Placeholder 1"/>
          <p:cNvSpPr txBox="1">
            <a:spLocks/>
          </p:cNvSpPr>
          <p:nvPr/>
        </p:nvSpPr>
        <p:spPr>
          <a:xfrm>
            <a:off x="548835" y="1094618"/>
            <a:ext cx="8543963" cy="76941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t>Hazard Quotient (HQ) =           Average Daily Intake</a:t>
            </a:r>
            <a:endParaRPr lang="en-US" dirty="0"/>
          </a:p>
        </p:txBody>
      </p:sp>
      <p:sp>
        <p:nvSpPr>
          <p:cNvPr id="7" name="Content Placeholder 1"/>
          <p:cNvSpPr txBox="1">
            <a:spLocks/>
          </p:cNvSpPr>
          <p:nvPr/>
        </p:nvSpPr>
        <p:spPr>
          <a:xfrm>
            <a:off x="4280188" y="1549569"/>
            <a:ext cx="4941438" cy="76941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smtClean="0">
                <a:solidFill>
                  <a:srgbClr val="FF0000"/>
                </a:solidFill>
              </a:rPr>
              <a:t>Recommended daily intake</a:t>
            </a:r>
            <a:endParaRPr lang="en-US" b="1" dirty="0">
              <a:solidFill>
                <a:srgbClr val="FF0000"/>
              </a:solidFill>
            </a:endParaRPr>
          </a:p>
        </p:txBody>
      </p:sp>
      <p:cxnSp>
        <p:nvCxnSpPr>
          <p:cNvPr id="8" name="Straight Connector 7"/>
          <p:cNvCxnSpPr/>
          <p:nvPr/>
        </p:nvCxnSpPr>
        <p:spPr>
          <a:xfrm>
            <a:off x="4325500" y="1601208"/>
            <a:ext cx="3957395"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aphicFrame>
        <p:nvGraphicFramePr>
          <p:cNvPr id="2" name="Table 1"/>
          <p:cNvGraphicFramePr>
            <a:graphicFrameLocks noGrp="1"/>
          </p:cNvGraphicFramePr>
          <p:nvPr>
            <p:extLst>
              <p:ext uri="{D42A27DB-BD31-4B8C-83A1-F6EECF244321}">
                <p14:modId xmlns:p14="http://schemas.microsoft.com/office/powerpoint/2010/main" val="3893539178"/>
              </p:ext>
            </p:extLst>
          </p:nvPr>
        </p:nvGraphicFramePr>
        <p:xfrm>
          <a:off x="946017" y="4621433"/>
          <a:ext cx="2753688" cy="1854200"/>
        </p:xfrm>
        <a:graphic>
          <a:graphicData uri="http://schemas.openxmlformats.org/drawingml/2006/table">
            <a:tbl>
              <a:tblPr bandRow="1">
                <a:tableStyleId>{5C22544A-7EE6-4342-B048-85BDC9FD1C3A}</a:tableStyleId>
              </a:tblPr>
              <a:tblGrid>
                <a:gridCol w="636941"/>
                <a:gridCol w="2116747"/>
              </a:tblGrid>
              <a:tr h="370840">
                <a:tc>
                  <a:txBody>
                    <a:bodyPr/>
                    <a:lstStyle/>
                    <a:p>
                      <a:r>
                        <a:rPr lang="en-US" b="1" dirty="0" smtClean="0"/>
                        <a:t>Cd</a:t>
                      </a:r>
                      <a:endParaRPr lang="en-US" b="1" dirty="0"/>
                    </a:p>
                  </a:txBody>
                  <a:tcPr/>
                </a:tc>
                <a:tc>
                  <a:txBody>
                    <a:bodyPr/>
                    <a:lstStyle/>
                    <a:p>
                      <a:r>
                        <a:rPr lang="en-US" dirty="0" smtClean="0"/>
                        <a:t>1         </a:t>
                      </a:r>
                      <a:r>
                        <a:rPr lang="en-US" sz="1800" dirty="0" smtClean="0"/>
                        <a:t>μg/day/kg</a:t>
                      </a:r>
                      <a:endParaRPr lang="en-US" dirty="0"/>
                    </a:p>
                  </a:txBody>
                  <a:tcPr/>
                </a:tc>
              </a:tr>
              <a:tr h="370840">
                <a:tc>
                  <a:txBody>
                    <a:bodyPr/>
                    <a:lstStyle/>
                    <a:p>
                      <a:r>
                        <a:rPr lang="en-US" b="1" dirty="0" smtClean="0"/>
                        <a:t>Cr</a:t>
                      </a:r>
                      <a:endParaRPr lang="en-US" b="1" dirty="0"/>
                    </a:p>
                  </a:txBody>
                  <a:tcPr/>
                </a:tc>
                <a:tc>
                  <a:txBody>
                    <a:bodyPr/>
                    <a:lstStyle/>
                    <a:p>
                      <a:r>
                        <a:rPr lang="en-US" dirty="0" smtClean="0"/>
                        <a:t>1500  </a:t>
                      </a:r>
                      <a:r>
                        <a:rPr lang="en-US" sz="1800" dirty="0" smtClean="0"/>
                        <a:t>μg/day/kg</a:t>
                      </a:r>
                      <a:endParaRPr lang="en-US" dirty="0"/>
                    </a:p>
                  </a:txBody>
                  <a:tcPr/>
                </a:tc>
              </a:tr>
              <a:tr h="370840">
                <a:tc>
                  <a:txBody>
                    <a:bodyPr/>
                    <a:lstStyle/>
                    <a:p>
                      <a:r>
                        <a:rPr lang="en-US" b="1" dirty="0" smtClean="0"/>
                        <a:t>Cu</a:t>
                      </a:r>
                      <a:endParaRPr lang="en-US" b="1" dirty="0"/>
                    </a:p>
                  </a:txBody>
                  <a:tcPr/>
                </a:tc>
                <a:tc>
                  <a:txBody>
                    <a:bodyPr/>
                    <a:lstStyle/>
                    <a:p>
                      <a:r>
                        <a:rPr lang="en-US" dirty="0" smtClean="0"/>
                        <a:t>40       </a:t>
                      </a:r>
                      <a:r>
                        <a:rPr lang="en-US" sz="1800" dirty="0" smtClean="0"/>
                        <a:t>μg/day/kg</a:t>
                      </a:r>
                      <a:endParaRPr lang="en-US" dirty="0"/>
                    </a:p>
                  </a:txBody>
                  <a:tcPr/>
                </a:tc>
              </a:tr>
              <a:tr h="370840">
                <a:tc>
                  <a:txBody>
                    <a:bodyPr/>
                    <a:lstStyle/>
                    <a:p>
                      <a:r>
                        <a:rPr lang="en-US" b="1" dirty="0" err="1" smtClean="0"/>
                        <a:t>Pb</a:t>
                      </a:r>
                      <a:endParaRPr lang="en-US" b="1" dirty="0"/>
                    </a:p>
                  </a:txBody>
                  <a:tcPr/>
                </a:tc>
                <a:tc>
                  <a:txBody>
                    <a:bodyPr/>
                    <a:lstStyle/>
                    <a:p>
                      <a:r>
                        <a:rPr lang="en-US" dirty="0" smtClean="0"/>
                        <a:t>0.14    </a:t>
                      </a:r>
                      <a:r>
                        <a:rPr lang="en-US" sz="1800" dirty="0" smtClean="0"/>
                        <a:t>μg/day/kg</a:t>
                      </a:r>
                      <a:endParaRPr lang="en-US" dirty="0"/>
                    </a:p>
                  </a:txBody>
                  <a:tcPr/>
                </a:tc>
              </a:tr>
              <a:tr h="370840">
                <a:tc>
                  <a:txBody>
                    <a:bodyPr/>
                    <a:lstStyle/>
                    <a:p>
                      <a:r>
                        <a:rPr lang="en-US" b="1" dirty="0" smtClean="0"/>
                        <a:t>Hg</a:t>
                      </a:r>
                      <a:endParaRPr lang="en-US" b="1" dirty="0"/>
                    </a:p>
                  </a:txBody>
                  <a:tcPr/>
                </a:tc>
                <a:tc>
                  <a:txBody>
                    <a:bodyPr/>
                    <a:lstStyle/>
                    <a:p>
                      <a:r>
                        <a:rPr lang="en-US" dirty="0" smtClean="0"/>
                        <a:t>0.16    </a:t>
                      </a:r>
                      <a:r>
                        <a:rPr lang="en-US" sz="1800" dirty="0" smtClean="0"/>
                        <a:t>μg/day/kg</a:t>
                      </a:r>
                      <a:endParaRPr lang="en-US" dirty="0"/>
                    </a:p>
                  </a:txBody>
                  <a:tcPr/>
                </a:tc>
              </a:tr>
            </a:tbl>
          </a:graphicData>
        </a:graphic>
      </p:graphicFrame>
      <p:sp>
        <p:nvSpPr>
          <p:cNvPr id="9" name="TextBox 8"/>
          <p:cNvSpPr txBox="1"/>
          <p:nvPr/>
        </p:nvSpPr>
        <p:spPr>
          <a:xfrm>
            <a:off x="3970022" y="5888594"/>
            <a:ext cx="6747586" cy="646331"/>
          </a:xfrm>
          <a:prstGeom prst="rect">
            <a:avLst/>
          </a:prstGeom>
          <a:noFill/>
        </p:spPr>
        <p:txBody>
          <a:bodyPr wrap="square" rtlCol="0">
            <a:spAutoFit/>
          </a:bodyPr>
          <a:lstStyle/>
          <a:p>
            <a:r>
              <a:rPr lang="en-US" dirty="0" smtClean="0"/>
              <a:t>Recommend daily intakes (also known as reference doses) specified by the US Environmental Protection Agency for several key metals</a:t>
            </a:r>
            <a:endParaRPr lang="en-US" dirty="0"/>
          </a:p>
        </p:txBody>
      </p:sp>
      <p:sp>
        <p:nvSpPr>
          <p:cNvPr id="10" name="Title 1"/>
          <p:cNvSpPr txBox="1">
            <a:spLocks/>
          </p:cNvSpPr>
          <p:nvPr/>
        </p:nvSpPr>
        <p:spPr>
          <a:xfrm>
            <a:off x="273135" y="237829"/>
            <a:ext cx="82296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Evaluating chronic toxicity risk</a:t>
            </a:r>
            <a:endParaRPr lang="en-US" dirty="0"/>
          </a:p>
        </p:txBody>
      </p:sp>
    </p:spTree>
    <p:extLst>
      <p:ext uri="{BB962C8B-B14F-4D97-AF65-F5344CB8AC3E}">
        <p14:creationId xmlns:p14="http://schemas.microsoft.com/office/powerpoint/2010/main" val="192203925"/>
      </p:ext>
    </p:extLst>
  </p:cSld>
  <p:clrMapOvr>
    <a:masterClrMapping/>
  </p:clrMapOvr>
  <mc:AlternateContent xmlns:mc="http://schemas.openxmlformats.org/markup-compatibility/2006" xmlns:p14="http://schemas.microsoft.com/office/powerpoint/2010/main">
    <mc:Choice Requires="p14">
      <p:transition spd="slow" p14:dur="2000" advTm="25950"/>
    </mc:Choice>
    <mc:Fallback xmlns="">
      <p:transition xmlns:p14="http://schemas.microsoft.com/office/powerpoint/2010/main" spd="slow" advTm="25950"/>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
          <p:cNvSpPr txBox="1">
            <a:spLocks/>
          </p:cNvSpPr>
          <p:nvPr/>
        </p:nvSpPr>
        <p:spPr>
          <a:xfrm>
            <a:off x="100733" y="2246026"/>
            <a:ext cx="11348112" cy="21342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t>Average daily intake (ADI) of a metal, by ingestion of water or food can be calculated using;</a:t>
            </a:r>
          </a:p>
          <a:p>
            <a:pPr marL="0" indent="0">
              <a:buFont typeface="Arial" panose="020B0604020202020204" pitchFamily="34" charset="0"/>
              <a:buNone/>
            </a:pPr>
            <a:endParaRPr lang="en-US" dirty="0"/>
          </a:p>
          <a:p>
            <a:pPr marL="0" indent="0">
              <a:buNone/>
            </a:pPr>
            <a:r>
              <a:rPr lang="en-US" b="1" dirty="0" smtClean="0">
                <a:solidFill>
                  <a:srgbClr val="FF0000"/>
                </a:solidFill>
              </a:rPr>
              <a:t>ADI</a:t>
            </a:r>
            <a:r>
              <a:rPr lang="en-US" dirty="0" smtClean="0"/>
              <a:t> =    C × IR × EF × ED</a:t>
            </a:r>
            <a:endParaRPr lang="en-US" dirty="0"/>
          </a:p>
        </p:txBody>
      </p:sp>
      <p:cxnSp>
        <p:nvCxnSpPr>
          <p:cNvPr id="18" name="Straight Connector 17"/>
          <p:cNvCxnSpPr/>
          <p:nvPr/>
        </p:nvCxnSpPr>
        <p:spPr>
          <a:xfrm>
            <a:off x="1417292" y="4122622"/>
            <a:ext cx="20063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0" name="Content Placeholder 1"/>
          <p:cNvSpPr txBox="1">
            <a:spLocks/>
          </p:cNvSpPr>
          <p:nvPr/>
        </p:nvSpPr>
        <p:spPr>
          <a:xfrm>
            <a:off x="1616448" y="4149776"/>
            <a:ext cx="1512690" cy="76941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t>BW × AT </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198542649"/>
              </p:ext>
            </p:extLst>
          </p:nvPr>
        </p:nvGraphicFramePr>
        <p:xfrm>
          <a:off x="3828542" y="2854594"/>
          <a:ext cx="8411766" cy="3947159"/>
        </p:xfrm>
        <a:graphic>
          <a:graphicData uri="http://schemas.openxmlformats.org/drawingml/2006/table">
            <a:tbl>
              <a:tblPr bandRow="1">
                <a:tableStyleId>{5C22544A-7EE6-4342-B048-85BDC9FD1C3A}</a:tableStyleId>
              </a:tblPr>
              <a:tblGrid>
                <a:gridCol w="546953"/>
                <a:gridCol w="2319837"/>
                <a:gridCol w="5544976"/>
              </a:tblGrid>
              <a:tr h="370840">
                <a:tc>
                  <a:txBody>
                    <a:bodyPr/>
                    <a:lstStyle/>
                    <a:p>
                      <a:r>
                        <a:rPr lang="en-US" b="1" dirty="0" smtClean="0"/>
                        <a:t>ADI</a:t>
                      </a:r>
                      <a:endParaRPr lang="en-US" b="1" dirty="0"/>
                    </a:p>
                  </a:txBody>
                  <a:tcPr/>
                </a:tc>
                <a:tc>
                  <a:txBody>
                    <a:bodyPr/>
                    <a:lstStyle/>
                    <a:p>
                      <a:r>
                        <a:rPr lang="en-US" dirty="0" smtClean="0"/>
                        <a:t>Average daily intake</a:t>
                      </a:r>
                      <a:endParaRPr lang="en-US" dirty="0"/>
                    </a:p>
                  </a:txBody>
                  <a:tcPr/>
                </a:tc>
                <a:tc>
                  <a:txBody>
                    <a:bodyPr/>
                    <a:lstStyle/>
                    <a:p>
                      <a:r>
                        <a:rPr lang="en-US" dirty="0" smtClean="0"/>
                        <a:t>Average</a:t>
                      </a:r>
                      <a:r>
                        <a:rPr lang="en-US" baseline="0" dirty="0" smtClean="0"/>
                        <a:t> amount of metal, consumed per day, per body mass (μg/day/kg)</a:t>
                      </a:r>
                      <a:endParaRPr lang="en-US" dirty="0"/>
                    </a:p>
                  </a:txBody>
                  <a:tcPr/>
                </a:tc>
              </a:tr>
              <a:tr h="370840">
                <a:tc>
                  <a:txBody>
                    <a:bodyPr/>
                    <a:lstStyle/>
                    <a:p>
                      <a:r>
                        <a:rPr lang="en-US" b="1" dirty="0" smtClean="0"/>
                        <a:t>C</a:t>
                      </a:r>
                      <a:endParaRPr lang="en-US" b="1" dirty="0"/>
                    </a:p>
                  </a:txBody>
                  <a:tcPr/>
                </a:tc>
                <a:tc>
                  <a:txBody>
                    <a:bodyPr/>
                    <a:lstStyle/>
                    <a:p>
                      <a:r>
                        <a:rPr lang="en-US" dirty="0" smtClean="0"/>
                        <a:t>Metal</a:t>
                      </a:r>
                      <a:r>
                        <a:rPr lang="en-US" baseline="0" dirty="0" smtClean="0"/>
                        <a:t> concentration</a:t>
                      </a:r>
                      <a:endParaRPr lang="en-US" dirty="0"/>
                    </a:p>
                  </a:txBody>
                  <a:tcPr/>
                </a:tc>
                <a:tc>
                  <a:txBody>
                    <a:bodyPr/>
                    <a:lstStyle/>
                    <a:p>
                      <a:r>
                        <a:rPr lang="en-US" dirty="0" smtClean="0"/>
                        <a:t>Concentration</a:t>
                      </a:r>
                      <a:r>
                        <a:rPr lang="en-US" baseline="0" dirty="0" smtClean="0"/>
                        <a:t> of metal in water (μg/L) or food (μg/kg)</a:t>
                      </a:r>
                      <a:endParaRPr lang="en-US" dirty="0"/>
                    </a:p>
                  </a:txBody>
                  <a:tcPr/>
                </a:tc>
              </a:tr>
              <a:tr h="370840">
                <a:tc>
                  <a:txBody>
                    <a:bodyPr/>
                    <a:lstStyle/>
                    <a:p>
                      <a:r>
                        <a:rPr lang="en-US" b="1" dirty="0" smtClean="0"/>
                        <a:t>IR</a:t>
                      </a:r>
                      <a:endParaRPr lang="en-US" b="1" dirty="0"/>
                    </a:p>
                  </a:txBody>
                  <a:tcPr/>
                </a:tc>
                <a:tc>
                  <a:txBody>
                    <a:bodyPr/>
                    <a:lstStyle/>
                    <a:p>
                      <a:r>
                        <a:rPr lang="en-US" dirty="0" smtClean="0"/>
                        <a:t>Ingestion rate</a:t>
                      </a:r>
                      <a:endParaRPr lang="en-US" dirty="0"/>
                    </a:p>
                  </a:txBody>
                  <a:tcPr/>
                </a:tc>
                <a:tc>
                  <a:txBody>
                    <a:bodyPr/>
                    <a:lstStyle/>
                    <a:p>
                      <a:r>
                        <a:rPr lang="en-US" dirty="0" smtClean="0"/>
                        <a:t>Amount of water (L/day)</a:t>
                      </a:r>
                      <a:r>
                        <a:rPr lang="en-US" baseline="0" dirty="0" smtClean="0"/>
                        <a:t> or food (kg/day) consumed per day</a:t>
                      </a:r>
                      <a:endParaRPr lang="en-US" dirty="0"/>
                    </a:p>
                  </a:txBody>
                  <a:tcPr/>
                </a:tc>
              </a:tr>
              <a:tr h="370840">
                <a:tc>
                  <a:txBody>
                    <a:bodyPr/>
                    <a:lstStyle/>
                    <a:p>
                      <a:r>
                        <a:rPr lang="en-US" b="1" dirty="0" smtClean="0"/>
                        <a:t>EF</a:t>
                      </a:r>
                      <a:endParaRPr lang="en-US" b="1" dirty="0"/>
                    </a:p>
                  </a:txBody>
                  <a:tcPr/>
                </a:tc>
                <a:tc>
                  <a:txBody>
                    <a:bodyPr/>
                    <a:lstStyle/>
                    <a:p>
                      <a:r>
                        <a:rPr lang="en-US" dirty="0" smtClean="0">
                          <a:solidFill>
                            <a:schemeClr val="tx1"/>
                          </a:solidFill>
                        </a:rPr>
                        <a:t>Exposure frequency</a:t>
                      </a:r>
                      <a:endParaRPr lang="en-US" dirty="0">
                        <a:solidFill>
                          <a:schemeClr val="tx1"/>
                        </a:solidFill>
                      </a:endParaRPr>
                    </a:p>
                  </a:txBody>
                  <a:tcPr/>
                </a:tc>
                <a:tc>
                  <a:txBody>
                    <a:bodyPr/>
                    <a:lstStyle/>
                    <a:p>
                      <a:r>
                        <a:rPr lang="en-US" dirty="0" smtClean="0">
                          <a:solidFill>
                            <a:schemeClr val="tx1"/>
                          </a:solidFill>
                        </a:rPr>
                        <a:t>Number</a:t>
                      </a:r>
                      <a:r>
                        <a:rPr lang="en-US" baseline="0" dirty="0" smtClean="0">
                          <a:solidFill>
                            <a:schemeClr val="tx1"/>
                          </a:solidFill>
                        </a:rPr>
                        <a:t> of days per year that exposure activity (i.e. consumption of contaminated food or water) occurs</a:t>
                      </a:r>
                    </a:p>
                  </a:txBody>
                  <a:tcPr/>
                </a:tc>
              </a:tr>
              <a:tr h="370840">
                <a:tc>
                  <a:txBody>
                    <a:bodyPr/>
                    <a:lstStyle/>
                    <a:p>
                      <a:r>
                        <a:rPr lang="en-US" b="1" dirty="0" smtClean="0"/>
                        <a:t>ED</a:t>
                      </a:r>
                      <a:endParaRPr lang="en-US" b="1" dirty="0"/>
                    </a:p>
                  </a:txBody>
                  <a:tcPr/>
                </a:tc>
                <a:tc>
                  <a:txBody>
                    <a:bodyPr/>
                    <a:lstStyle/>
                    <a:p>
                      <a:r>
                        <a:rPr lang="en-US" dirty="0" smtClean="0">
                          <a:solidFill>
                            <a:schemeClr val="tx1"/>
                          </a:solidFill>
                        </a:rPr>
                        <a:t>Exposure duration</a:t>
                      </a:r>
                      <a:endParaRPr lang="en-US" dirty="0">
                        <a:solidFill>
                          <a:schemeClr val="tx1"/>
                        </a:solidFill>
                      </a:endParaRPr>
                    </a:p>
                  </a:txBody>
                  <a:tcPr/>
                </a:tc>
                <a:tc>
                  <a:txBody>
                    <a:bodyPr/>
                    <a:lstStyle/>
                    <a:p>
                      <a:r>
                        <a:rPr lang="en-US" baseline="0" dirty="0" smtClean="0">
                          <a:solidFill>
                            <a:schemeClr val="tx1"/>
                          </a:solidFill>
                        </a:rPr>
                        <a:t>Number of years exposure occurs over</a:t>
                      </a:r>
                    </a:p>
                  </a:txBody>
                  <a:tcPr/>
                </a:tc>
              </a:tr>
              <a:tr h="370840">
                <a:tc>
                  <a:txBody>
                    <a:bodyPr/>
                    <a:lstStyle/>
                    <a:p>
                      <a:r>
                        <a:rPr lang="en-US" b="1" dirty="0" smtClean="0"/>
                        <a:t>BW</a:t>
                      </a:r>
                      <a:endParaRPr lang="en-US" b="1" dirty="0"/>
                    </a:p>
                  </a:txBody>
                  <a:tcPr/>
                </a:tc>
                <a:tc>
                  <a:txBody>
                    <a:bodyPr/>
                    <a:lstStyle/>
                    <a:p>
                      <a:r>
                        <a:rPr lang="en-US" dirty="0" smtClean="0"/>
                        <a:t>Body</a:t>
                      </a:r>
                      <a:r>
                        <a:rPr lang="en-US" baseline="0" dirty="0" smtClean="0"/>
                        <a:t> weight</a:t>
                      </a:r>
                      <a:endParaRPr lang="en-US" dirty="0"/>
                    </a:p>
                  </a:txBody>
                  <a:tcPr/>
                </a:tc>
                <a:tc>
                  <a:txBody>
                    <a:bodyPr/>
                    <a:lstStyle/>
                    <a:p>
                      <a:r>
                        <a:rPr lang="en-US" dirty="0" smtClean="0"/>
                        <a:t>Average body weight (kg)</a:t>
                      </a:r>
                      <a:endParaRPr lang="en-US" dirty="0"/>
                    </a:p>
                  </a:txBody>
                  <a:tcPr/>
                </a:tc>
              </a:tr>
              <a:tr h="370840">
                <a:tc>
                  <a:txBody>
                    <a:bodyPr/>
                    <a:lstStyle/>
                    <a:p>
                      <a:r>
                        <a:rPr lang="en-US" b="1" dirty="0" smtClean="0"/>
                        <a:t>AT</a:t>
                      </a:r>
                      <a:endParaRPr lang="en-US" b="1" dirty="0"/>
                    </a:p>
                  </a:txBody>
                  <a:tcPr/>
                </a:tc>
                <a:tc>
                  <a:txBody>
                    <a:bodyPr/>
                    <a:lstStyle/>
                    <a:p>
                      <a:r>
                        <a:rPr lang="en-US" dirty="0" smtClean="0"/>
                        <a:t>Averaging</a:t>
                      </a:r>
                      <a:r>
                        <a:rPr lang="en-US" baseline="0" dirty="0" smtClean="0"/>
                        <a:t> time</a:t>
                      </a:r>
                      <a:endParaRPr lang="en-US" dirty="0"/>
                    </a:p>
                  </a:txBody>
                  <a:tcPr/>
                </a:tc>
                <a:tc>
                  <a:txBody>
                    <a:bodyPr/>
                    <a:lstStyle/>
                    <a:p>
                      <a:r>
                        <a:rPr lang="en-US" dirty="0" smtClean="0"/>
                        <a:t>Total time period</a:t>
                      </a:r>
                      <a:r>
                        <a:rPr lang="en-US" baseline="0" dirty="0" smtClean="0"/>
                        <a:t> considered (days) </a:t>
                      </a:r>
                      <a:r>
                        <a:rPr lang="mr-IN" baseline="0" dirty="0" smtClean="0"/>
                        <a:t>–</a:t>
                      </a:r>
                      <a:r>
                        <a:rPr lang="en-US" baseline="0" dirty="0" smtClean="0"/>
                        <a:t> often the lifetime of an individual (same length of time as ED, but in days not years)</a:t>
                      </a:r>
                      <a:endParaRPr lang="en-US" dirty="0"/>
                    </a:p>
                  </a:txBody>
                  <a:tcPr/>
                </a:tc>
              </a:tr>
            </a:tbl>
          </a:graphicData>
        </a:graphic>
      </p:graphicFrame>
      <p:sp>
        <p:nvSpPr>
          <p:cNvPr id="23" name="Content Placeholder 1"/>
          <p:cNvSpPr txBox="1">
            <a:spLocks/>
          </p:cNvSpPr>
          <p:nvPr/>
        </p:nvSpPr>
        <p:spPr>
          <a:xfrm>
            <a:off x="548835" y="1094618"/>
            <a:ext cx="8543963" cy="76941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t>Hazard Quotient (HQ) =           </a:t>
            </a:r>
            <a:r>
              <a:rPr lang="en-US" b="1" dirty="0" smtClean="0">
                <a:solidFill>
                  <a:srgbClr val="FF0000"/>
                </a:solidFill>
              </a:rPr>
              <a:t>Average Daily Intake</a:t>
            </a:r>
            <a:endParaRPr lang="en-US" b="1" dirty="0">
              <a:solidFill>
                <a:srgbClr val="FF0000"/>
              </a:solidFill>
            </a:endParaRPr>
          </a:p>
        </p:txBody>
      </p:sp>
      <p:sp>
        <p:nvSpPr>
          <p:cNvPr id="24" name="Content Placeholder 1"/>
          <p:cNvSpPr txBox="1">
            <a:spLocks/>
          </p:cNvSpPr>
          <p:nvPr/>
        </p:nvSpPr>
        <p:spPr>
          <a:xfrm>
            <a:off x="4280188" y="1549569"/>
            <a:ext cx="4941438" cy="76941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t>Recommended daily intake</a:t>
            </a:r>
            <a:endParaRPr lang="en-US" dirty="0"/>
          </a:p>
        </p:txBody>
      </p:sp>
      <p:cxnSp>
        <p:nvCxnSpPr>
          <p:cNvPr id="25" name="Straight Connector 24"/>
          <p:cNvCxnSpPr/>
          <p:nvPr/>
        </p:nvCxnSpPr>
        <p:spPr>
          <a:xfrm>
            <a:off x="4325500" y="1601208"/>
            <a:ext cx="3957395"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6" name="Title 1"/>
          <p:cNvSpPr txBox="1">
            <a:spLocks/>
          </p:cNvSpPr>
          <p:nvPr/>
        </p:nvSpPr>
        <p:spPr>
          <a:xfrm>
            <a:off x="273135" y="237829"/>
            <a:ext cx="82296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Evaluating chronic toxicity risk</a:t>
            </a:r>
            <a:endParaRPr lang="en-US" dirty="0"/>
          </a:p>
        </p:txBody>
      </p:sp>
    </p:spTree>
    <p:extLst>
      <p:ext uri="{BB962C8B-B14F-4D97-AF65-F5344CB8AC3E}">
        <p14:creationId xmlns:p14="http://schemas.microsoft.com/office/powerpoint/2010/main" val="4155418663"/>
      </p:ext>
    </p:extLst>
  </p:cSld>
  <p:clrMapOvr>
    <a:masterClrMapping/>
  </p:clrMapOvr>
  <mc:AlternateContent xmlns:mc="http://schemas.openxmlformats.org/markup-compatibility/2006" xmlns:p14="http://schemas.microsoft.com/office/powerpoint/2010/main">
    <mc:Choice Requires="p14">
      <p:transition spd="slow" p14:dur="2000" advTm="69749"/>
    </mc:Choice>
    <mc:Fallback xmlns="">
      <p:transition xmlns:p14="http://schemas.microsoft.com/office/powerpoint/2010/main" spd="slow" advTm="69749"/>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274638"/>
            <a:ext cx="82296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mtClean="0"/>
              <a:t>Part 1; Key learning objectives</a:t>
            </a:r>
            <a:endParaRPr lang="en-US" dirty="0"/>
          </a:p>
        </p:txBody>
      </p:sp>
      <p:sp>
        <p:nvSpPr>
          <p:cNvPr id="4" name="Content Placeholder 2"/>
          <p:cNvSpPr>
            <a:spLocks noGrp="1"/>
          </p:cNvSpPr>
          <p:nvPr>
            <p:ph idx="1"/>
          </p:nvPr>
        </p:nvSpPr>
        <p:spPr>
          <a:xfrm>
            <a:off x="549232" y="1243607"/>
            <a:ext cx="10599051" cy="5411938"/>
          </a:xfrm>
        </p:spPr>
        <p:txBody>
          <a:bodyPr>
            <a:normAutofit fontScale="92500"/>
          </a:bodyPr>
          <a:lstStyle/>
          <a:p>
            <a:pPr marL="514350" indent="-514350">
              <a:buFont typeface="+mj-lt"/>
              <a:buAutoNum type="arabicPeriod"/>
            </a:pPr>
            <a:r>
              <a:rPr lang="en-US" dirty="0" smtClean="0"/>
              <a:t>What are ‘heavy metals’ and why are they important water quality parameters?</a:t>
            </a:r>
          </a:p>
          <a:p>
            <a:pPr marL="914400" lvl="1" indent="-514350"/>
            <a:r>
              <a:rPr lang="en-US" i="1" dirty="0" smtClean="0"/>
              <a:t>A group of metal elements on the periodic table. They are important water quality parameters because some act as nutrients, while most are toxic at high concentrations</a:t>
            </a:r>
          </a:p>
          <a:p>
            <a:pPr marL="400050" lvl="1" indent="0">
              <a:buNone/>
            </a:pPr>
            <a:endParaRPr lang="en-US" i="1" dirty="0" smtClean="0"/>
          </a:p>
          <a:p>
            <a:pPr marL="514350" indent="-514350">
              <a:buFont typeface="+mj-lt"/>
              <a:buAutoNum type="arabicPeriod"/>
            </a:pPr>
            <a:r>
              <a:rPr lang="en-US" dirty="0" smtClean="0"/>
              <a:t>What are the routes by which people can be exposed to heavy metals?</a:t>
            </a:r>
          </a:p>
          <a:p>
            <a:pPr marL="914400" lvl="1" indent="-514350"/>
            <a:r>
              <a:rPr lang="en-US" i="1" dirty="0" smtClean="0"/>
              <a:t>Inhalation (breathing), ingestion (eating and drinking) and dermal (absorption through skin). Ingestion is typically the main exposure route for the general population.</a:t>
            </a:r>
          </a:p>
          <a:p>
            <a:pPr marL="914400" lvl="1" indent="-514350"/>
            <a:endParaRPr lang="en-US" i="1" dirty="0" smtClean="0"/>
          </a:p>
          <a:p>
            <a:pPr marL="514350" indent="-514350">
              <a:buFont typeface="+mj-lt"/>
              <a:buAutoNum type="arabicPeriod" startAt="3"/>
            </a:pPr>
            <a:r>
              <a:rPr lang="en-US" dirty="0"/>
              <a:t>How can the toxicity risks of </a:t>
            </a:r>
            <a:r>
              <a:rPr lang="en-US" dirty="0" smtClean="0"/>
              <a:t>chronic metal </a:t>
            </a:r>
            <a:r>
              <a:rPr lang="en-US" dirty="0"/>
              <a:t>exposure be evaluated?</a:t>
            </a:r>
          </a:p>
          <a:p>
            <a:pPr lvl="1"/>
            <a:r>
              <a:rPr lang="en-US" i="1" dirty="0"/>
              <a:t>Chronic toxicity risks can be evaluated by comparing the average daily intake rate of a </a:t>
            </a:r>
            <a:r>
              <a:rPr lang="en-US" i="1" dirty="0" smtClean="0"/>
              <a:t>metal by a particular exposure route </a:t>
            </a:r>
            <a:r>
              <a:rPr lang="en-US" i="1" dirty="0"/>
              <a:t>over a long period of time, to the recommended ‘safe’ intake rate using a metric known as a hazard </a:t>
            </a:r>
            <a:r>
              <a:rPr lang="en-US" i="1" dirty="0" smtClean="0"/>
              <a:t>quotient (HQ)</a:t>
            </a:r>
            <a:endParaRPr lang="en-US" i="1" dirty="0"/>
          </a:p>
          <a:p>
            <a:pPr marL="914400" lvl="1" indent="-514350"/>
            <a:endParaRPr lang="en-US" i="1" dirty="0" smtClean="0"/>
          </a:p>
          <a:p>
            <a:pPr marL="514350" indent="-514350">
              <a:buFont typeface="+mj-lt"/>
              <a:buAutoNum type="arabicPeriod"/>
            </a:pPr>
            <a:endParaRPr lang="en-US" dirty="0"/>
          </a:p>
        </p:txBody>
      </p:sp>
    </p:spTree>
    <p:extLst>
      <p:ext uri="{BB962C8B-B14F-4D97-AF65-F5344CB8AC3E}">
        <p14:creationId xmlns:p14="http://schemas.microsoft.com/office/powerpoint/2010/main" val="3982813216"/>
      </p:ext>
    </p:extLst>
  </p:cSld>
  <p:clrMapOvr>
    <a:masterClrMapping/>
  </p:clrMapOvr>
  <mc:AlternateContent xmlns:mc="http://schemas.openxmlformats.org/markup-compatibility/2006" xmlns:p14="http://schemas.microsoft.com/office/powerpoint/2010/main">
    <mc:Choice Requires="p14">
      <p:transition spd="slow" p14:dur="2000" advTm="124754"/>
    </mc:Choice>
    <mc:Fallback xmlns="">
      <p:transition xmlns:p14="http://schemas.microsoft.com/office/powerpoint/2010/main" spd="slow" advTm="124754"/>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1950156" y="2759089"/>
            <a:ext cx="6400800" cy="1752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t>Practical 1: Exposure of local people to heavy metals</a:t>
            </a:r>
          </a:p>
          <a:p>
            <a:pPr marL="0" indent="0">
              <a:buNone/>
            </a:pPr>
            <a:endParaRPr lang="en-US" dirty="0"/>
          </a:p>
        </p:txBody>
      </p:sp>
      <p:sp>
        <p:nvSpPr>
          <p:cNvPr id="8" name="Title 1"/>
          <p:cNvSpPr txBox="1">
            <a:spLocks/>
          </p:cNvSpPr>
          <p:nvPr/>
        </p:nvSpPr>
        <p:spPr>
          <a:xfrm>
            <a:off x="1416756" y="4838282"/>
            <a:ext cx="7772400" cy="1470025"/>
          </a:xfrm>
          <a:prstGeom prst="rect">
            <a:avLst/>
          </a:prstGeom>
        </p:spPr>
        <p:txBody>
          <a:bodyPr vert="horz" lIns="91440" tIns="45720" rIns="91440" bIns="4572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i="1" dirty="0"/>
              <a:t>Luke </a:t>
            </a:r>
            <a:r>
              <a:rPr lang="en-US" sz="3200" i="1" dirty="0" smtClean="0"/>
              <a:t>Bridgestock</a:t>
            </a:r>
          </a:p>
          <a:p>
            <a:r>
              <a:rPr lang="en-US" sz="3200" dirty="0" smtClean="0"/>
              <a:t>Department of Earth Sciences, </a:t>
            </a:r>
          </a:p>
          <a:p>
            <a:r>
              <a:rPr lang="en-US" sz="3200" dirty="0" smtClean="0"/>
              <a:t>University of Oxford</a:t>
            </a:r>
            <a:endParaRPr lang="en-US" sz="3200" dirty="0"/>
          </a:p>
        </p:txBody>
      </p:sp>
      <p:pic>
        <p:nvPicPr>
          <p:cNvPr id="9" name="Picture 8" descr="Oxford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556" y="5076434"/>
            <a:ext cx="1371600" cy="1371600"/>
          </a:xfrm>
          <a:prstGeom prst="rect">
            <a:avLst/>
          </a:prstGeom>
        </p:spPr>
      </p:pic>
      <p:sp>
        <p:nvSpPr>
          <p:cNvPr id="10" name="Title 1"/>
          <p:cNvSpPr txBox="1">
            <a:spLocks/>
          </p:cNvSpPr>
          <p:nvPr/>
        </p:nvSpPr>
        <p:spPr>
          <a:xfrm>
            <a:off x="1308337" y="939650"/>
            <a:ext cx="7772400" cy="147002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dirty="0" smtClean="0"/>
              <a:t>Heavy metal pollution from mining activities</a:t>
            </a:r>
            <a:br>
              <a:rPr lang="en-US" sz="4000" dirty="0" smtClean="0"/>
            </a:br>
            <a:endParaRPr lang="en-US" sz="4000" dirty="0"/>
          </a:p>
        </p:txBody>
      </p:sp>
    </p:spTree>
    <p:extLst>
      <p:ext uri="{BB962C8B-B14F-4D97-AF65-F5344CB8AC3E}">
        <p14:creationId xmlns:p14="http://schemas.microsoft.com/office/powerpoint/2010/main" val="2734052430"/>
      </p:ext>
    </p:extLst>
  </p:cSld>
  <p:clrMapOvr>
    <a:masterClrMapping/>
  </p:clrMapOvr>
  <mc:AlternateContent xmlns:mc="http://schemas.openxmlformats.org/markup-compatibility/2006" xmlns:p14="http://schemas.microsoft.com/office/powerpoint/2010/main">
    <mc:Choice Requires="p14">
      <p:transition spd="slow" p14:dur="2000" advTm="15133"/>
    </mc:Choice>
    <mc:Fallback xmlns="">
      <p:transition xmlns:p14="http://schemas.microsoft.com/office/powerpoint/2010/main" spd="slow" advTm="15133"/>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274638"/>
            <a:ext cx="82296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Activity Outline</a:t>
            </a:r>
            <a:endParaRPr lang="en-US" dirty="0"/>
          </a:p>
        </p:txBody>
      </p:sp>
      <p:sp>
        <p:nvSpPr>
          <p:cNvPr id="4" name="Content Placeholder 2"/>
          <p:cNvSpPr>
            <a:spLocks noGrp="1"/>
          </p:cNvSpPr>
          <p:nvPr>
            <p:ph idx="1"/>
          </p:nvPr>
        </p:nvSpPr>
        <p:spPr>
          <a:xfrm>
            <a:off x="457199" y="1453733"/>
            <a:ext cx="11184467" cy="4525963"/>
          </a:xfrm>
        </p:spPr>
        <p:txBody>
          <a:bodyPr>
            <a:normAutofit fontScale="77500" lnSpcReduction="20000"/>
          </a:bodyPr>
          <a:lstStyle/>
          <a:p>
            <a:pPr marL="0" indent="0">
              <a:buNone/>
            </a:pPr>
            <a:r>
              <a:rPr lang="en-US" sz="3000" b="1" dirty="0">
                <a:solidFill>
                  <a:srgbClr val="000000"/>
                </a:solidFill>
              </a:rPr>
              <a:t>This activity will focus on the exposure of local populations to heavy metal pollution from mining operations</a:t>
            </a:r>
          </a:p>
          <a:p>
            <a:pPr marL="0" indent="0">
              <a:buNone/>
            </a:pPr>
            <a:endParaRPr lang="en-US" sz="3000" b="1" dirty="0">
              <a:solidFill>
                <a:srgbClr val="000000"/>
              </a:solidFill>
            </a:endParaRPr>
          </a:p>
          <a:p>
            <a:pPr marL="0" indent="0">
              <a:buNone/>
            </a:pPr>
            <a:r>
              <a:rPr lang="en-US" sz="3000" b="1" dirty="0">
                <a:solidFill>
                  <a:srgbClr val="800000"/>
                </a:solidFill>
              </a:rPr>
              <a:t>Part 1</a:t>
            </a:r>
            <a:r>
              <a:rPr lang="en-US" sz="3000" dirty="0">
                <a:solidFill>
                  <a:srgbClr val="800000"/>
                </a:solidFill>
              </a:rPr>
              <a:t>; the impact of heavy metal pollution from mines on water quality and the health of local populations</a:t>
            </a:r>
          </a:p>
          <a:p>
            <a:pPr marL="0" indent="0">
              <a:buNone/>
            </a:pPr>
            <a:endParaRPr lang="en-US" dirty="0">
              <a:solidFill>
                <a:srgbClr val="C0504D"/>
              </a:solidFill>
            </a:endParaRPr>
          </a:p>
          <a:p>
            <a:pPr marL="0" indent="0">
              <a:buNone/>
            </a:pPr>
            <a:r>
              <a:rPr lang="en-US" sz="3000" b="1" dirty="0">
                <a:solidFill>
                  <a:srgbClr val="000000"/>
                </a:solidFill>
              </a:rPr>
              <a:t>Part 2;  </a:t>
            </a:r>
            <a:r>
              <a:rPr lang="en-US" sz="3000" dirty="0">
                <a:solidFill>
                  <a:srgbClr val="000000"/>
                </a:solidFill>
              </a:rPr>
              <a:t>the release of heavy metals to surface waters (rivers and lakes) from mining </a:t>
            </a:r>
            <a:r>
              <a:rPr lang="en-US" sz="3000" dirty="0" smtClean="0">
                <a:solidFill>
                  <a:srgbClr val="000000"/>
                </a:solidFill>
              </a:rPr>
              <a:t>activities</a:t>
            </a:r>
          </a:p>
          <a:p>
            <a:pPr marL="0" indent="0">
              <a:buNone/>
            </a:pPr>
            <a:endParaRPr lang="en-US" sz="3000" dirty="0">
              <a:solidFill>
                <a:srgbClr val="FF0000"/>
              </a:solidFill>
            </a:endParaRPr>
          </a:p>
          <a:p>
            <a:pPr marL="0" indent="0">
              <a:buNone/>
            </a:pPr>
            <a:r>
              <a:rPr lang="en-US" sz="3000" b="1" dirty="0" smtClean="0"/>
              <a:t>Part 3; </a:t>
            </a:r>
            <a:r>
              <a:rPr lang="en-US" sz="3000" dirty="0" smtClean="0"/>
              <a:t>remediation techniques for acid mine drainage</a:t>
            </a:r>
          </a:p>
          <a:p>
            <a:pPr marL="0" indent="0">
              <a:buNone/>
            </a:pPr>
            <a:endParaRPr lang="en-US" sz="3000" dirty="0"/>
          </a:p>
          <a:p>
            <a:pPr marL="0" indent="0">
              <a:buNone/>
            </a:pPr>
            <a:r>
              <a:rPr lang="en-US" sz="3000" b="1" dirty="0"/>
              <a:t>Practical; </a:t>
            </a:r>
            <a:r>
              <a:rPr lang="en-US" sz="3000" dirty="0"/>
              <a:t>a case study to assess the exposure routes of local people to heavy metals and the sources of heavy metals to a river system impacted by mine pollution. 	</a:t>
            </a:r>
          </a:p>
        </p:txBody>
      </p:sp>
    </p:spTree>
    <p:extLst>
      <p:ext uri="{BB962C8B-B14F-4D97-AF65-F5344CB8AC3E}">
        <p14:creationId xmlns:p14="http://schemas.microsoft.com/office/powerpoint/2010/main" val="577749636"/>
      </p:ext>
    </p:extLst>
  </p:cSld>
  <p:clrMapOvr>
    <a:masterClrMapping/>
  </p:clrMapOvr>
  <mc:AlternateContent xmlns:mc="http://schemas.openxmlformats.org/markup-compatibility/2006" xmlns:p14="http://schemas.microsoft.com/office/powerpoint/2010/main">
    <mc:Choice Requires="p14">
      <p:transition spd="slow" p14:dur="2000" advTm="56298"/>
    </mc:Choice>
    <mc:Fallback xmlns="">
      <p:transition xmlns:p14="http://schemas.microsoft.com/office/powerpoint/2010/main" spd="slow" advTm="56298"/>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74363" y="243337"/>
            <a:ext cx="82296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Case study</a:t>
            </a:r>
            <a:endParaRPr lang="en-US" dirty="0"/>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1270129" y="1111098"/>
            <a:ext cx="7029199" cy="5728410"/>
          </a:xfrm>
          <a:prstGeom prst="rect">
            <a:avLst/>
          </a:prstGeom>
        </p:spPr>
      </p:pic>
    </p:spTree>
    <p:extLst>
      <p:ext uri="{BB962C8B-B14F-4D97-AF65-F5344CB8AC3E}">
        <p14:creationId xmlns:p14="http://schemas.microsoft.com/office/powerpoint/2010/main" val="548550865"/>
      </p:ext>
    </p:extLst>
  </p:cSld>
  <p:clrMapOvr>
    <a:masterClrMapping/>
  </p:clrMapOvr>
  <mc:AlternateContent xmlns:mc="http://schemas.openxmlformats.org/markup-compatibility/2006" xmlns:p14="http://schemas.microsoft.com/office/powerpoint/2010/main">
    <mc:Choice Requires="p14">
      <p:transition spd="slow" p14:dur="2000" advTm="43695"/>
    </mc:Choice>
    <mc:Fallback xmlns="">
      <p:transition xmlns:p14="http://schemas.microsoft.com/office/powerpoint/2010/main" spd="slow" advTm="43695"/>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3758729" y="990970"/>
            <a:ext cx="7029199" cy="5728410"/>
          </a:xfrm>
          <a:prstGeom prst="rect">
            <a:avLst/>
          </a:prstGeom>
        </p:spPr>
      </p:pic>
      <p:sp>
        <p:nvSpPr>
          <p:cNvPr id="7" name="TextBox 6"/>
          <p:cNvSpPr txBox="1"/>
          <p:nvPr/>
        </p:nvSpPr>
        <p:spPr>
          <a:xfrm>
            <a:off x="375712" y="1858586"/>
            <a:ext cx="2989515" cy="2862323"/>
          </a:xfrm>
          <a:prstGeom prst="rect">
            <a:avLst/>
          </a:prstGeom>
          <a:noFill/>
        </p:spPr>
        <p:txBody>
          <a:bodyPr wrap="square" rtlCol="0">
            <a:spAutoFit/>
          </a:bodyPr>
          <a:lstStyle/>
          <a:p>
            <a:r>
              <a:rPr lang="en-US" dirty="0" smtClean="0"/>
              <a:t>Local people use water form the main river for drinking and to irrigate their rice fields</a:t>
            </a:r>
          </a:p>
          <a:p>
            <a:endParaRPr lang="en-US" dirty="0"/>
          </a:p>
          <a:p>
            <a:r>
              <a:rPr lang="en-US" dirty="0" smtClean="0"/>
              <a:t>They also eat fish caught in the river</a:t>
            </a:r>
          </a:p>
          <a:p>
            <a:endParaRPr lang="en-US" dirty="0"/>
          </a:p>
          <a:p>
            <a:r>
              <a:rPr lang="en-US" b="1" dirty="0" smtClean="0"/>
              <a:t>Are they at risk from developing chronic metal toxicity?</a:t>
            </a:r>
            <a:endParaRPr lang="en-US" b="1" dirty="0"/>
          </a:p>
        </p:txBody>
      </p:sp>
      <p:sp>
        <p:nvSpPr>
          <p:cNvPr id="8" name="Title 1"/>
          <p:cNvSpPr txBox="1">
            <a:spLocks/>
          </p:cNvSpPr>
          <p:nvPr/>
        </p:nvSpPr>
        <p:spPr>
          <a:xfrm>
            <a:off x="273135" y="237829"/>
            <a:ext cx="82296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Evaluating chronic toxicity risk</a:t>
            </a:r>
            <a:endParaRPr lang="en-US" dirty="0"/>
          </a:p>
        </p:txBody>
      </p:sp>
    </p:spTree>
    <p:extLst>
      <p:ext uri="{BB962C8B-B14F-4D97-AF65-F5344CB8AC3E}">
        <p14:creationId xmlns:p14="http://schemas.microsoft.com/office/powerpoint/2010/main" val="633080176"/>
      </p:ext>
    </p:extLst>
  </p:cSld>
  <p:clrMapOvr>
    <a:masterClrMapping/>
  </p:clrMapOvr>
  <mc:AlternateContent xmlns:mc="http://schemas.openxmlformats.org/markup-compatibility/2006" xmlns:p14="http://schemas.microsoft.com/office/powerpoint/2010/main">
    <mc:Choice Requires="p14">
      <p:transition spd="slow" p14:dur="2000" advTm="45115"/>
    </mc:Choice>
    <mc:Fallback xmlns="">
      <p:transition xmlns:p14="http://schemas.microsoft.com/office/powerpoint/2010/main" spd="slow" advTm="45115"/>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22964" y="1048787"/>
            <a:ext cx="10520931" cy="1631216"/>
          </a:xfrm>
          <a:prstGeom prst="rect">
            <a:avLst/>
          </a:prstGeom>
          <a:noFill/>
        </p:spPr>
        <p:txBody>
          <a:bodyPr wrap="square" rtlCol="0">
            <a:spAutoFit/>
          </a:bodyPr>
          <a:lstStyle/>
          <a:p>
            <a:r>
              <a:rPr lang="en-US" sz="2000" b="1" dirty="0"/>
              <a:t>Are they at risk from developing chronic metal toxicity?</a:t>
            </a:r>
          </a:p>
          <a:p>
            <a:endParaRPr lang="en-US" sz="2000" dirty="0"/>
          </a:p>
          <a:p>
            <a:r>
              <a:rPr lang="en-US" sz="2000" dirty="0"/>
              <a:t>To answer this </a:t>
            </a:r>
            <a:r>
              <a:rPr lang="en-US" sz="2000" dirty="0" smtClean="0"/>
              <a:t>question we can calculate hazard quotients (HQ) for exposure to different metals, by different activities</a:t>
            </a:r>
          </a:p>
          <a:p>
            <a:endParaRPr lang="en-US" sz="2000" dirty="0"/>
          </a:p>
        </p:txBody>
      </p:sp>
      <p:sp>
        <p:nvSpPr>
          <p:cNvPr id="8" name="Content Placeholder 1"/>
          <p:cNvSpPr>
            <a:spLocks noGrp="1"/>
          </p:cNvSpPr>
          <p:nvPr>
            <p:ph idx="1"/>
          </p:nvPr>
        </p:nvSpPr>
        <p:spPr>
          <a:xfrm>
            <a:off x="4004109" y="3666094"/>
            <a:ext cx="4941438" cy="769418"/>
          </a:xfrm>
        </p:spPr>
        <p:txBody>
          <a:bodyPr/>
          <a:lstStyle/>
          <a:p>
            <a:pPr marL="0" indent="0">
              <a:buNone/>
            </a:pPr>
            <a:r>
              <a:rPr lang="en-US" dirty="0" smtClean="0"/>
              <a:t>Recommended daily intake</a:t>
            </a:r>
            <a:endParaRPr lang="en-US" dirty="0"/>
          </a:p>
        </p:txBody>
      </p:sp>
      <p:sp>
        <p:nvSpPr>
          <p:cNvPr id="9" name="Content Placeholder 1"/>
          <p:cNvSpPr txBox="1">
            <a:spLocks/>
          </p:cNvSpPr>
          <p:nvPr/>
        </p:nvSpPr>
        <p:spPr>
          <a:xfrm>
            <a:off x="438410" y="3211143"/>
            <a:ext cx="8543963" cy="76941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t>Hazard Quotient (HQ) =         Average daily Intake</a:t>
            </a:r>
            <a:endParaRPr lang="en-US" dirty="0"/>
          </a:p>
        </p:txBody>
      </p:sp>
      <p:cxnSp>
        <p:nvCxnSpPr>
          <p:cNvPr id="10" name="Straight Connector 9"/>
          <p:cNvCxnSpPr/>
          <p:nvPr/>
        </p:nvCxnSpPr>
        <p:spPr>
          <a:xfrm>
            <a:off x="4049421" y="3717733"/>
            <a:ext cx="3957395"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Left Arrow 10"/>
          <p:cNvSpPr/>
          <p:nvPr/>
        </p:nvSpPr>
        <p:spPr>
          <a:xfrm rot="19723312">
            <a:off x="7358134" y="2749119"/>
            <a:ext cx="1052804" cy="496923"/>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Left Arrow 11"/>
          <p:cNvSpPr/>
          <p:nvPr/>
        </p:nvSpPr>
        <p:spPr>
          <a:xfrm rot="2097861">
            <a:off x="7361569" y="4368169"/>
            <a:ext cx="988691" cy="496923"/>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Content Placeholder 1"/>
          <p:cNvSpPr txBox="1">
            <a:spLocks/>
          </p:cNvSpPr>
          <p:nvPr/>
        </p:nvSpPr>
        <p:spPr>
          <a:xfrm>
            <a:off x="8433718" y="4462652"/>
            <a:ext cx="3426965" cy="76941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t>Safe intake level</a:t>
            </a:r>
          </a:p>
          <a:p>
            <a:pPr marL="0" indent="0">
              <a:buFont typeface="Arial" panose="020B0604020202020204" pitchFamily="34" charset="0"/>
              <a:buNone/>
            </a:pPr>
            <a:r>
              <a:rPr lang="en-US" dirty="0" smtClean="0"/>
              <a:t>(μg/day/kg)</a:t>
            </a:r>
          </a:p>
        </p:txBody>
      </p:sp>
      <p:sp>
        <p:nvSpPr>
          <p:cNvPr id="14" name="Content Placeholder 1"/>
          <p:cNvSpPr txBox="1">
            <a:spLocks/>
          </p:cNvSpPr>
          <p:nvPr/>
        </p:nvSpPr>
        <p:spPr>
          <a:xfrm>
            <a:off x="8378499" y="2277673"/>
            <a:ext cx="3426965" cy="76941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t>Actual intake level</a:t>
            </a:r>
          </a:p>
          <a:p>
            <a:pPr marL="0" indent="0">
              <a:buFont typeface="Arial" panose="020B0604020202020204" pitchFamily="34" charset="0"/>
              <a:buNone/>
            </a:pPr>
            <a:r>
              <a:rPr lang="en-US" dirty="0" smtClean="0"/>
              <a:t>(μg/day/kg)</a:t>
            </a:r>
          </a:p>
        </p:txBody>
      </p:sp>
      <p:sp>
        <p:nvSpPr>
          <p:cNvPr id="15" name="TextBox 14"/>
          <p:cNvSpPr txBox="1"/>
          <p:nvPr/>
        </p:nvSpPr>
        <p:spPr>
          <a:xfrm>
            <a:off x="662633" y="4840400"/>
            <a:ext cx="5686748" cy="1384995"/>
          </a:xfrm>
          <a:prstGeom prst="rect">
            <a:avLst/>
          </a:prstGeom>
          <a:noFill/>
        </p:spPr>
        <p:txBody>
          <a:bodyPr wrap="none" rtlCol="0">
            <a:spAutoFit/>
          </a:bodyPr>
          <a:lstStyle/>
          <a:p>
            <a:r>
              <a:rPr lang="en-US" sz="2800" b="1" dirty="0" smtClean="0"/>
              <a:t>If </a:t>
            </a:r>
            <a:r>
              <a:rPr lang="en-US" sz="2800" b="1" dirty="0" smtClean="0">
                <a:solidFill>
                  <a:schemeClr val="accent6"/>
                </a:solidFill>
              </a:rPr>
              <a:t>HQ &lt; 1 	</a:t>
            </a:r>
            <a:r>
              <a:rPr lang="en-US" sz="2800" dirty="0" smtClean="0"/>
              <a:t>no risk of chronic toxicity</a:t>
            </a:r>
          </a:p>
          <a:p>
            <a:endParaRPr lang="en-US" sz="2800" dirty="0"/>
          </a:p>
          <a:p>
            <a:r>
              <a:rPr lang="en-US" sz="2800" b="1" dirty="0" smtClean="0"/>
              <a:t>If </a:t>
            </a:r>
            <a:r>
              <a:rPr lang="en-US" sz="2800" b="1" dirty="0" smtClean="0">
                <a:solidFill>
                  <a:srgbClr val="FF0000"/>
                </a:solidFill>
              </a:rPr>
              <a:t>HQ &gt; 1 </a:t>
            </a:r>
            <a:r>
              <a:rPr lang="en-US" sz="2800" dirty="0" smtClean="0"/>
              <a:t>	risk of </a:t>
            </a:r>
            <a:r>
              <a:rPr lang="en-US" sz="2800" dirty="0"/>
              <a:t>chronic </a:t>
            </a:r>
            <a:r>
              <a:rPr lang="en-US" sz="2800" dirty="0" smtClean="0"/>
              <a:t>toxicity</a:t>
            </a:r>
            <a:endParaRPr lang="en-US" sz="2800" dirty="0"/>
          </a:p>
        </p:txBody>
      </p:sp>
      <p:sp>
        <p:nvSpPr>
          <p:cNvPr id="16" name="Title 1"/>
          <p:cNvSpPr txBox="1">
            <a:spLocks/>
          </p:cNvSpPr>
          <p:nvPr/>
        </p:nvSpPr>
        <p:spPr>
          <a:xfrm>
            <a:off x="273135" y="237829"/>
            <a:ext cx="82296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Evaluating chronic toxicity risk</a:t>
            </a:r>
            <a:endParaRPr lang="en-US" dirty="0"/>
          </a:p>
        </p:txBody>
      </p:sp>
    </p:spTree>
    <p:extLst>
      <p:ext uri="{BB962C8B-B14F-4D97-AF65-F5344CB8AC3E}">
        <p14:creationId xmlns:p14="http://schemas.microsoft.com/office/powerpoint/2010/main" val="3482549690"/>
      </p:ext>
    </p:extLst>
  </p:cSld>
  <p:clrMapOvr>
    <a:masterClrMapping/>
  </p:clrMapOvr>
  <mc:AlternateContent xmlns:mc="http://schemas.openxmlformats.org/markup-compatibility/2006" xmlns:p14="http://schemas.microsoft.com/office/powerpoint/2010/main">
    <mc:Choice Requires="p14">
      <p:transition spd="slow" p14:dur="2000" advTm="57393"/>
    </mc:Choice>
    <mc:Fallback xmlns="">
      <p:transition xmlns:p14="http://schemas.microsoft.com/office/powerpoint/2010/main" spd="slow" advTm="57393"/>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
          <p:cNvSpPr txBox="1">
            <a:spLocks/>
          </p:cNvSpPr>
          <p:nvPr/>
        </p:nvSpPr>
        <p:spPr>
          <a:xfrm>
            <a:off x="100733" y="2246026"/>
            <a:ext cx="11348112" cy="21342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t>Average daily intake (ADI) of a metal, by ingestion of water or food can be calculated using;</a:t>
            </a:r>
          </a:p>
          <a:p>
            <a:pPr marL="0" indent="0">
              <a:buFont typeface="Arial" panose="020B0604020202020204" pitchFamily="34" charset="0"/>
              <a:buNone/>
            </a:pPr>
            <a:endParaRPr lang="en-US" dirty="0"/>
          </a:p>
          <a:p>
            <a:pPr marL="0" indent="0">
              <a:buNone/>
            </a:pPr>
            <a:r>
              <a:rPr lang="en-US" b="1" dirty="0" smtClean="0">
                <a:solidFill>
                  <a:srgbClr val="FF0000"/>
                </a:solidFill>
              </a:rPr>
              <a:t>ADI</a:t>
            </a:r>
            <a:r>
              <a:rPr lang="en-US" dirty="0" smtClean="0"/>
              <a:t> =    C × IR × EF × ED</a:t>
            </a:r>
            <a:endParaRPr lang="en-US" dirty="0"/>
          </a:p>
        </p:txBody>
      </p:sp>
      <p:cxnSp>
        <p:nvCxnSpPr>
          <p:cNvPr id="18" name="Straight Connector 17"/>
          <p:cNvCxnSpPr/>
          <p:nvPr/>
        </p:nvCxnSpPr>
        <p:spPr>
          <a:xfrm>
            <a:off x="1417292" y="4122622"/>
            <a:ext cx="20063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0" name="Content Placeholder 1"/>
          <p:cNvSpPr txBox="1">
            <a:spLocks/>
          </p:cNvSpPr>
          <p:nvPr/>
        </p:nvSpPr>
        <p:spPr>
          <a:xfrm>
            <a:off x="1616448" y="4149776"/>
            <a:ext cx="1512690" cy="76941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t>BW × AT </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3616873394"/>
              </p:ext>
            </p:extLst>
          </p:nvPr>
        </p:nvGraphicFramePr>
        <p:xfrm>
          <a:off x="3828542" y="2854594"/>
          <a:ext cx="8411766" cy="3947159"/>
        </p:xfrm>
        <a:graphic>
          <a:graphicData uri="http://schemas.openxmlformats.org/drawingml/2006/table">
            <a:tbl>
              <a:tblPr bandRow="1">
                <a:tableStyleId>{5C22544A-7EE6-4342-B048-85BDC9FD1C3A}</a:tableStyleId>
              </a:tblPr>
              <a:tblGrid>
                <a:gridCol w="546953"/>
                <a:gridCol w="2319837"/>
                <a:gridCol w="5544976"/>
              </a:tblGrid>
              <a:tr h="370840">
                <a:tc>
                  <a:txBody>
                    <a:bodyPr/>
                    <a:lstStyle/>
                    <a:p>
                      <a:r>
                        <a:rPr lang="en-US" b="1" dirty="0" smtClean="0"/>
                        <a:t>ADI</a:t>
                      </a:r>
                      <a:endParaRPr lang="en-US" b="1" dirty="0"/>
                    </a:p>
                  </a:txBody>
                  <a:tcPr/>
                </a:tc>
                <a:tc>
                  <a:txBody>
                    <a:bodyPr/>
                    <a:lstStyle/>
                    <a:p>
                      <a:r>
                        <a:rPr lang="en-US" dirty="0" smtClean="0"/>
                        <a:t>Average daily intake</a:t>
                      </a:r>
                      <a:endParaRPr lang="en-US" dirty="0"/>
                    </a:p>
                  </a:txBody>
                  <a:tcPr/>
                </a:tc>
                <a:tc>
                  <a:txBody>
                    <a:bodyPr/>
                    <a:lstStyle/>
                    <a:p>
                      <a:r>
                        <a:rPr lang="en-US" dirty="0" smtClean="0"/>
                        <a:t>Average</a:t>
                      </a:r>
                      <a:r>
                        <a:rPr lang="en-US" baseline="0" dirty="0" smtClean="0"/>
                        <a:t> amount of metal, consumed per day, per body mass (μg/day/kg)</a:t>
                      </a:r>
                      <a:endParaRPr lang="en-US" dirty="0"/>
                    </a:p>
                  </a:txBody>
                  <a:tcPr/>
                </a:tc>
              </a:tr>
              <a:tr h="370840">
                <a:tc>
                  <a:txBody>
                    <a:bodyPr/>
                    <a:lstStyle/>
                    <a:p>
                      <a:r>
                        <a:rPr lang="en-US" b="1" dirty="0" smtClean="0"/>
                        <a:t>C</a:t>
                      </a:r>
                      <a:endParaRPr lang="en-US" b="1" dirty="0"/>
                    </a:p>
                  </a:txBody>
                  <a:tcPr/>
                </a:tc>
                <a:tc>
                  <a:txBody>
                    <a:bodyPr/>
                    <a:lstStyle/>
                    <a:p>
                      <a:r>
                        <a:rPr lang="en-US" dirty="0" smtClean="0"/>
                        <a:t>Metal</a:t>
                      </a:r>
                      <a:r>
                        <a:rPr lang="en-US" baseline="0" dirty="0" smtClean="0"/>
                        <a:t> concentration</a:t>
                      </a:r>
                      <a:endParaRPr lang="en-US" dirty="0"/>
                    </a:p>
                  </a:txBody>
                  <a:tcPr/>
                </a:tc>
                <a:tc>
                  <a:txBody>
                    <a:bodyPr/>
                    <a:lstStyle/>
                    <a:p>
                      <a:r>
                        <a:rPr lang="en-US" dirty="0" smtClean="0"/>
                        <a:t>Concentration</a:t>
                      </a:r>
                      <a:r>
                        <a:rPr lang="en-US" baseline="0" dirty="0" smtClean="0"/>
                        <a:t> of metal in water (μg/L) or food (μg/kg)</a:t>
                      </a:r>
                      <a:endParaRPr lang="en-US" dirty="0"/>
                    </a:p>
                  </a:txBody>
                  <a:tcPr/>
                </a:tc>
              </a:tr>
              <a:tr h="370840">
                <a:tc>
                  <a:txBody>
                    <a:bodyPr/>
                    <a:lstStyle/>
                    <a:p>
                      <a:r>
                        <a:rPr lang="en-US" b="1" dirty="0" smtClean="0"/>
                        <a:t>IR</a:t>
                      </a:r>
                      <a:endParaRPr lang="en-US" b="1" dirty="0"/>
                    </a:p>
                  </a:txBody>
                  <a:tcPr/>
                </a:tc>
                <a:tc>
                  <a:txBody>
                    <a:bodyPr/>
                    <a:lstStyle/>
                    <a:p>
                      <a:r>
                        <a:rPr lang="en-US" dirty="0" smtClean="0"/>
                        <a:t>Ingestion rate</a:t>
                      </a:r>
                      <a:endParaRPr lang="en-US" dirty="0"/>
                    </a:p>
                  </a:txBody>
                  <a:tcPr/>
                </a:tc>
                <a:tc>
                  <a:txBody>
                    <a:bodyPr/>
                    <a:lstStyle/>
                    <a:p>
                      <a:r>
                        <a:rPr lang="en-US" dirty="0" smtClean="0"/>
                        <a:t>Amount of water (L/day)</a:t>
                      </a:r>
                      <a:r>
                        <a:rPr lang="en-US" baseline="0" dirty="0" smtClean="0"/>
                        <a:t> or food (kg/day) consumed per day</a:t>
                      </a:r>
                      <a:endParaRPr lang="en-US" dirty="0"/>
                    </a:p>
                  </a:txBody>
                  <a:tcPr/>
                </a:tc>
              </a:tr>
              <a:tr h="370840">
                <a:tc>
                  <a:txBody>
                    <a:bodyPr/>
                    <a:lstStyle/>
                    <a:p>
                      <a:r>
                        <a:rPr lang="en-US" b="1" dirty="0" smtClean="0"/>
                        <a:t>EF</a:t>
                      </a:r>
                      <a:endParaRPr lang="en-US" b="1" dirty="0"/>
                    </a:p>
                  </a:txBody>
                  <a:tcPr/>
                </a:tc>
                <a:tc>
                  <a:txBody>
                    <a:bodyPr/>
                    <a:lstStyle/>
                    <a:p>
                      <a:r>
                        <a:rPr lang="en-US" dirty="0" smtClean="0">
                          <a:solidFill>
                            <a:schemeClr val="tx1"/>
                          </a:solidFill>
                        </a:rPr>
                        <a:t>Exposure frequency</a:t>
                      </a:r>
                      <a:endParaRPr lang="en-US" dirty="0">
                        <a:solidFill>
                          <a:schemeClr val="tx1"/>
                        </a:solidFill>
                      </a:endParaRPr>
                    </a:p>
                  </a:txBody>
                  <a:tcPr/>
                </a:tc>
                <a:tc>
                  <a:txBody>
                    <a:bodyPr/>
                    <a:lstStyle/>
                    <a:p>
                      <a:r>
                        <a:rPr lang="en-US" dirty="0" smtClean="0">
                          <a:solidFill>
                            <a:schemeClr val="tx1"/>
                          </a:solidFill>
                        </a:rPr>
                        <a:t>Number</a:t>
                      </a:r>
                      <a:r>
                        <a:rPr lang="en-US" baseline="0" dirty="0" smtClean="0">
                          <a:solidFill>
                            <a:schemeClr val="tx1"/>
                          </a:solidFill>
                        </a:rPr>
                        <a:t> of days per year that exposure activity (i.e. consumption of contaminated food or water) occurs</a:t>
                      </a:r>
                    </a:p>
                  </a:txBody>
                  <a:tcPr/>
                </a:tc>
              </a:tr>
              <a:tr h="370840">
                <a:tc>
                  <a:txBody>
                    <a:bodyPr/>
                    <a:lstStyle/>
                    <a:p>
                      <a:r>
                        <a:rPr lang="en-US" b="1" dirty="0" smtClean="0"/>
                        <a:t>ED</a:t>
                      </a:r>
                      <a:endParaRPr lang="en-US" b="1" dirty="0"/>
                    </a:p>
                  </a:txBody>
                  <a:tcPr/>
                </a:tc>
                <a:tc>
                  <a:txBody>
                    <a:bodyPr/>
                    <a:lstStyle/>
                    <a:p>
                      <a:r>
                        <a:rPr lang="en-US" dirty="0" smtClean="0">
                          <a:solidFill>
                            <a:schemeClr val="tx1"/>
                          </a:solidFill>
                        </a:rPr>
                        <a:t>Exposure duration</a:t>
                      </a:r>
                      <a:endParaRPr lang="en-US" dirty="0">
                        <a:solidFill>
                          <a:schemeClr val="tx1"/>
                        </a:solidFill>
                      </a:endParaRPr>
                    </a:p>
                  </a:txBody>
                  <a:tcPr/>
                </a:tc>
                <a:tc>
                  <a:txBody>
                    <a:bodyPr/>
                    <a:lstStyle/>
                    <a:p>
                      <a:r>
                        <a:rPr lang="en-US" baseline="0" dirty="0" smtClean="0">
                          <a:solidFill>
                            <a:schemeClr val="tx1"/>
                          </a:solidFill>
                        </a:rPr>
                        <a:t>Number of years exposure occurs over</a:t>
                      </a:r>
                    </a:p>
                  </a:txBody>
                  <a:tcPr/>
                </a:tc>
              </a:tr>
              <a:tr h="370840">
                <a:tc>
                  <a:txBody>
                    <a:bodyPr/>
                    <a:lstStyle/>
                    <a:p>
                      <a:r>
                        <a:rPr lang="en-US" b="1" dirty="0" smtClean="0"/>
                        <a:t>BW</a:t>
                      </a:r>
                      <a:endParaRPr lang="en-US" b="1" dirty="0"/>
                    </a:p>
                  </a:txBody>
                  <a:tcPr/>
                </a:tc>
                <a:tc>
                  <a:txBody>
                    <a:bodyPr/>
                    <a:lstStyle/>
                    <a:p>
                      <a:r>
                        <a:rPr lang="en-US" dirty="0" smtClean="0"/>
                        <a:t>Body</a:t>
                      </a:r>
                      <a:r>
                        <a:rPr lang="en-US" baseline="0" dirty="0" smtClean="0"/>
                        <a:t> weight</a:t>
                      </a:r>
                      <a:endParaRPr lang="en-US" dirty="0"/>
                    </a:p>
                  </a:txBody>
                  <a:tcPr/>
                </a:tc>
                <a:tc>
                  <a:txBody>
                    <a:bodyPr/>
                    <a:lstStyle/>
                    <a:p>
                      <a:r>
                        <a:rPr lang="en-US" dirty="0" smtClean="0"/>
                        <a:t>Average body weight (kg)</a:t>
                      </a:r>
                      <a:endParaRPr lang="en-US" dirty="0"/>
                    </a:p>
                  </a:txBody>
                  <a:tcPr/>
                </a:tc>
              </a:tr>
              <a:tr h="370840">
                <a:tc>
                  <a:txBody>
                    <a:bodyPr/>
                    <a:lstStyle/>
                    <a:p>
                      <a:r>
                        <a:rPr lang="en-US" b="1" dirty="0" smtClean="0"/>
                        <a:t>AT</a:t>
                      </a:r>
                      <a:endParaRPr lang="en-US" b="1" dirty="0"/>
                    </a:p>
                  </a:txBody>
                  <a:tcPr/>
                </a:tc>
                <a:tc>
                  <a:txBody>
                    <a:bodyPr/>
                    <a:lstStyle/>
                    <a:p>
                      <a:r>
                        <a:rPr lang="en-US" dirty="0" smtClean="0"/>
                        <a:t>Averaging</a:t>
                      </a:r>
                      <a:r>
                        <a:rPr lang="en-US" baseline="0" dirty="0" smtClean="0"/>
                        <a:t> time</a:t>
                      </a:r>
                      <a:endParaRPr lang="en-US" dirty="0"/>
                    </a:p>
                  </a:txBody>
                  <a:tcPr/>
                </a:tc>
                <a:tc>
                  <a:txBody>
                    <a:bodyPr/>
                    <a:lstStyle/>
                    <a:p>
                      <a:r>
                        <a:rPr lang="en-US" dirty="0" smtClean="0"/>
                        <a:t>Total time period</a:t>
                      </a:r>
                      <a:r>
                        <a:rPr lang="en-US" baseline="0" dirty="0" smtClean="0"/>
                        <a:t> considered (days) </a:t>
                      </a:r>
                      <a:r>
                        <a:rPr lang="mr-IN" baseline="0" dirty="0" smtClean="0"/>
                        <a:t>–</a:t>
                      </a:r>
                      <a:r>
                        <a:rPr lang="en-US" baseline="0" dirty="0" smtClean="0"/>
                        <a:t> often the lifetime of an individual (same length of time as ED, but in days not years)</a:t>
                      </a:r>
                      <a:endParaRPr lang="en-US" dirty="0"/>
                    </a:p>
                  </a:txBody>
                  <a:tcPr/>
                </a:tc>
              </a:tr>
            </a:tbl>
          </a:graphicData>
        </a:graphic>
      </p:graphicFrame>
      <p:sp>
        <p:nvSpPr>
          <p:cNvPr id="23" name="Content Placeholder 1"/>
          <p:cNvSpPr txBox="1">
            <a:spLocks/>
          </p:cNvSpPr>
          <p:nvPr/>
        </p:nvSpPr>
        <p:spPr>
          <a:xfrm>
            <a:off x="548835" y="1094618"/>
            <a:ext cx="8543963" cy="76941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t>Hazard Quotient (HQ) =           </a:t>
            </a:r>
            <a:r>
              <a:rPr lang="en-US" b="1" dirty="0" smtClean="0">
                <a:solidFill>
                  <a:srgbClr val="FF0000"/>
                </a:solidFill>
              </a:rPr>
              <a:t>Average Daily Intake</a:t>
            </a:r>
            <a:endParaRPr lang="en-US" b="1" dirty="0">
              <a:solidFill>
                <a:srgbClr val="FF0000"/>
              </a:solidFill>
            </a:endParaRPr>
          </a:p>
        </p:txBody>
      </p:sp>
      <p:sp>
        <p:nvSpPr>
          <p:cNvPr id="24" name="Content Placeholder 1"/>
          <p:cNvSpPr txBox="1">
            <a:spLocks/>
          </p:cNvSpPr>
          <p:nvPr/>
        </p:nvSpPr>
        <p:spPr>
          <a:xfrm>
            <a:off x="4280188" y="1549569"/>
            <a:ext cx="4941438" cy="76941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t>Recommended daily intake</a:t>
            </a:r>
            <a:endParaRPr lang="en-US" dirty="0"/>
          </a:p>
        </p:txBody>
      </p:sp>
      <p:cxnSp>
        <p:nvCxnSpPr>
          <p:cNvPr id="25" name="Straight Connector 24"/>
          <p:cNvCxnSpPr/>
          <p:nvPr/>
        </p:nvCxnSpPr>
        <p:spPr>
          <a:xfrm>
            <a:off x="4325500" y="1601208"/>
            <a:ext cx="3957395"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6" name="Title 1"/>
          <p:cNvSpPr txBox="1">
            <a:spLocks/>
          </p:cNvSpPr>
          <p:nvPr/>
        </p:nvSpPr>
        <p:spPr>
          <a:xfrm>
            <a:off x="273135" y="237829"/>
            <a:ext cx="82296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Evaluating chronic toxicity risk</a:t>
            </a:r>
            <a:endParaRPr lang="en-US" dirty="0"/>
          </a:p>
        </p:txBody>
      </p:sp>
    </p:spTree>
    <p:extLst>
      <p:ext uri="{BB962C8B-B14F-4D97-AF65-F5344CB8AC3E}">
        <p14:creationId xmlns:p14="http://schemas.microsoft.com/office/powerpoint/2010/main" val="2979992175"/>
      </p:ext>
    </p:extLst>
  </p:cSld>
  <p:clrMapOvr>
    <a:masterClrMapping/>
  </p:clrMapOvr>
  <mc:AlternateContent xmlns:mc="http://schemas.openxmlformats.org/markup-compatibility/2006" xmlns:p14="http://schemas.microsoft.com/office/powerpoint/2010/main">
    <mc:Choice Requires="p14">
      <p:transition spd="slow" p14:dur="2000" advTm="51375"/>
    </mc:Choice>
    <mc:Fallback xmlns="">
      <p:transition xmlns:p14="http://schemas.microsoft.com/office/powerpoint/2010/main" spd="slow" advTm="51375"/>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
          <p:cNvSpPr txBox="1">
            <a:spLocks/>
          </p:cNvSpPr>
          <p:nvPr/>
        </p:nvSpPr>
        <p:spPr>
          <a:xfrm>
            <a:off x="100733" y="2246026"/>
            <a:ext cx="11348112" cy="21342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t>Average daily intake (ADI) of a metal, by ingestion of water or food can be calculated using;</a:t>
            </a:r>
          </a:p>
          <a:p>
            <a:pPr marL="0" indent="0">
              <a:buFont typeface="Arial" panose="020B0604020202020204" pitchFamily="34" charset="0"/>
              <a:buNone/>
            </a:pPr>
            <a:endParaRPr lang="en-US" dirty="0"/>
          </a:p>
          <a:p>
            <a:pPr marL="0" indent="0">
              <a:buNone/>
            </a:pPr>
            <a:r>
              <a:rPr lang="en-US" dirty="0" smtClean="0"/>
              <a:t>ADI =   </a:t>
            </a:r>
            <a:r>
              <a:rPr lang="en-US" b="1" dirty="0" smtClean="0">
                <a:solidFill>
                  <a:srgbClr val="FF0000"/>
                </a:solidFill>
              </a:rPr>
              <a:t> C </a:t>
            </a:r>
            <a:r>
              <a:rPr lang="en-US" dirty="0" smtClean="0"/>
              <a:t>× IR × EF × ED</a:t>
            </a:r>
            <a:endParaRPr lang="en-US" dirty="0"/>
          </a:p>
        </p:txBody>
      </p:sp>
      <p:cxnSp>
        <p:nvCxnSpPr>
          <p:cNvPr id="18" name="Straight Connector 17"/>
          <p:cNvCxnSpPr/>
          <p:nvPr/>
        </p:nvCxnSpPr>
        <p:spPr>
          <a:xfrm>
            <a:off x="1417292" y="4122622"/>
            <a:ext cx="20063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0" name="Content Placeholder 1"/>
          <p:cNvSpPr txBox="1">
            <a:spLocks/>
          </p:cNvSpPr>
          <p:nvPr/>
        </p:nvSpPr>
        <p:spPr>
          <a:xfrm>
            <a:off x="1616448" y="4149776"/>
            <a:ext cx="1512690" cy="76941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t>BW × AT </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2691682165"/>
              </p:ext>
            </p:extLst>
          </p:nvPr>
        </p:nvGraphicFramePr>
        <p:xfrm>
          <a:off x="3828542" y="2854594"/>
          <a:ext cx="8411766" cy="3947159"/>
        </p:xfrm>
        <a:graphic>
          <a:graphicData uri="http://schemas.openxmlformats.org/drawingml/2006/table">
            <a:tbl>
              <a:tblPr bandRow="1">
                <a:tableStyleId>{5C22544A-7EE6-4342-B048-85BDC9FD1C3A}</a:tableStyleId>
              </a:tblPr>
              <a:tblGrid>
                <a:gridCol w="546953"/>
                <a:gridCol w="2319837"/>
                <a:gridCol w="5544976"/>
              </a:tblGrid>
              <a:tr h="370840">
                <a:tc>
                  <a:txBody>
                    <a:bodyPr/>
                    <a:lstStyle/>
                    <a:p>
                      <a:r>
                        <a:rPr lang="en-US" b="1" dirty="0" smtClean="0"/>
                        <a:t>ADI</a:t>
                      </a:r>
                      <a:endParaRPr lang="en-US" b="1" dirty="0"/>
                    </a:p>
                  </a:txBody>
                  <a:tcPr/>
                </a:tc>
                <a:tc>
                  <a:txBody>
                    <a:bodyPr/>
                    <a:lstStyle/>
                    <a:p>
                      <a:r>
                        <a:rPr lang="en-US" dirty="0" smtClean="0"/>
                        <a:t>Average daily intake</a:t>
                      </a:r>
                      <a:endParaRPr lang="en-US" dirty="0"/>
                    </a:p>
                  </a:txBody>
                  <a:tcPr/>
                </a:tc>
                <a:tc>
                  <a:txBody>
                    <a:bodyPr/>
                    <a:lstStyle/>
                    <a:p>
                      <a:r>
                        <a:rPr lang="en-US" dirty="0" smtClean="0"/>
                        <a:t>Average</a:t>
                      </a:r>
                      <a:r>
                        <a:rPr lang="en-US" baseline="0" dirty="0" smtClean="0"/>
                        <a:t> amount of metal, consumed per day, per body mass (μg/day/kg)</a:t>
                      </a:r>
                      <a:endParaRPr lang="en-US" dirty="0"/>
                    </a:p>
                  </a:txBody>
                  <a:tcPr/>
                </a:tc>
              </a:tr>
              <a:tr h="370840">
                <a:tc>
                  <a:txBody>
                    <a:bodyPr/>
                    <a:lstStyle/>
                    <a:p>
                      <a:r>
                        <a:rPr lang="en-US" b="1" dirty="0" smtClean="0">
                          <a:solidFill>
                            <a:srgbClr val="FF0000"/>
                          </a:solidFill>
                        </a:rPr>
                        <a:t>C</a:t>
                      </a:r>
                      <a:endParaRPr lang="en-US" b="1" dirty="0">
                        <a:solidFill>
                          <a:srgbClr val="FF0000"/>
                        </a:solidFill>
                      </a:endParaRPr>
                    </a:p>
                  </a:txBody>
                  <a:tcPr/>
                </a:tc>
                <a:tc>
                  <a:txBody>
                    <a:bodyPr/>
                    <a:lstStyle/>
                    <a:p>
                      <a:r>
                        <a:rPr lang="en-US" b="1" dirty="0" smtClean="0">
                          <a:solidFill>
                            <a:srgbClr val="FF0000"/>
                          </a:solidFill>
                        </a:rPr>
                        <a:t>Metal</a:t>
                      </a:r>
                      <a:r>
                        <a:rPr lang="en-US" b="1" baseline="0" dirty="0" smtClean="0">
                          <a:solidFill>
                            <a:srgbClr val="FF0000"/>
                          </a:solidFill>
                        </a:rPr>
                        <a:t> concentration</a:t>
                      </a:r>
                      <a:endParaRPr lang="en-US" b="1" dirty="0">
                        <a:solidFill>
                          <a:srgbClr val="FF0000"/>
                        </a:solidFill>
                      </a:endParaRPr>
                    </a:p>
                  </a:txBody>
                  <a:tcPr/>
                </a:tc>
                <a:tc>
                  <a:txBody>
                    <a:bodyPr/>
                    <a:lstStyle/>
                    <a:p>
                      <a:r>
                        <a:rPr lang="en-US" b="1" dirty="0" smtClean="0">
                          <a:solidFill>
                            <a:srgbClr val="FF0000"/>
                          </a:solidFill>
                        </a:rPr>
                        <a:t>Concentration</a:t>
                      </a:r>
                      <a:r>
                        <a:rPr lang="en-US" b="1" baseline="0" dirty="0" smtClean="0">
                          <a:solidFill>
                            <a:srgbClr val="FF0000"/>
                          </a:solidFill>
                        </a:rPr>
                        <a:t> of metal in water (μg/L) or food (μg/kg)</a:t>
                      </a:r>
                      <a:endParaRPr lang="en-US" b="1" dirty="0">
                        <a:solidFill>
                          <a:srgbClr val="FF0000"/>
                        </a:solidFill>
                      </a:endParaRPr>
                    </a:p>
                  </a:txBody>
                  <a:tcPr/>
                </a:tc>
              </a:tr>
              <a:tr h="370840">
                <a:tc>
                  <a:txBody>
                    <a:bodyPr/>
                    <a:lstStyle/>
                    <a:p>
                      <a:r>
                        <a:rPr lang="en-US" b="1" dirty="0" smtClean="0"/>
                        <a:t>IR</a:t>
                      </a:r>
                      <a:endParaRPr lang="en-US" b="1" dirty="0"/>
                    </a:p>
                  </a:txBody>
                  <a:tcPr/>
                </a:tc>
                <a:tc>
                  <a:txBody>
                    <a:bodyPr/>
                    <a:lstStyle/>
                    <a:p>
                      <a:r>
                        <a:rPr lang="en-US" dirty="0" smtClean="0"/>
                        <a:t>Ingestion rate</a:t>
                      </a:r>
                      <a:endParaRPr lang="en-US" dirty="0"/>
                    </a:p>
                  </a:txBody>
                  <a:tcPr/>
                </a:tc>
                <a:tc>
                  <a:txBody>
                    <a:bodyPr/>
                    <a:lstStyle/>
                    <a:p>
                      <a:r>
                        <a:rPr lang="en-US" dirty="0" smtClean="0"/>
                        <a:t>Amount of water (L/day)</a:t>
                      </a:r>
                      <a:r>
                        <a:rPr lang="en-US" baseline="0" dirty="0" smtClean="0"/>
                        <a:t> or food (kg/day) consumed per day</a:t>
                      </a:r>
                      <a:endParaRPr lang="en-US" dirty="0"/>
                    </a:p>
                  </a:txBody>
                  <a:tcPr/>
                </a:tc>
              </a:tr>
              <a:tr h="370840">
                <a:tc>
                  <a:txBody>
                    <a:bodyPr/>
                    <a:lstStyle/>
                    <a:p>
                      <a:r>
                        <a:rPr lang="en-US" b="1" dirty="0" smtClean="0"/>
                        <a:t>EF</a:t>
                      </a:r>
                      <a:endParaRPr lang="en-US" b="1" dirty="0"/>
                    </a:p>
                  </a:txBody>
                  <a:tcPr/>
                </a:tc>
                <a:tc>
                  <a:txBody>
                    <a:bodyPr/>
                    <a:lstStyle/>
                    <a:p>
                      <a:r>
                        <a:rPr lang="en-US" dirty="0" smtClean="0">
                          <a:solidFill>
                            <a:schemeClr val="tx1"/>
                          </a:solidFill>
                        </a:rPr>
                        <a:t>Exposure frequency</a:t>
                      </a:r>
                      <a:endParaRPr lang="en-US" dirty="0">
                        <a:solidFill>
                          <a:schemeClr val="tx1"/>
                        </a:solidFill>
                      </a:endParaRPr>
                    </a:p>
                  </a:txBody>
                  <a:tcPr/>
                </a:tc>
                <a:tc>
                  <a:txBody>
                    <a:bodyPr/>
                    <a:lstStyle/>
                    <a:p>
                      <a:r>
                        <a:rPr lang="en-US" dirty="0" smtClean="0">
                          <a:solidFill>
                            <a:schemeClr val="tx1"/>
                          </a:solidFill>
                        </a:rPr>
                        <a:t>Number</a:t>
                      </a:r>
                      <a:r>
                        <a:rPr lang="en-US" baseline="0" dirty="0" smtClean="0">
                          <a:solidFill>
                            <a:schemeClr val="tx1"/>
                          </a:solidFill>
                        </a:rPr>
                        <a:t> of days per year that exposure activity (i.e. consumption of contaminated food or water) occurs</a:t>
                      </a:r>
                    </a:p>
                  </a:txBody>
                  <a:tcPr/>
                </a:tc>
              </a:tr>
              <a:tr h="370840">
                <a:tc>
                  <a:txBody>
                    <a:bodyPr/>
                    <a:lstStyle/>
                    <a:p>
                      <a:r>
                        <a:rPr lang="en-US" b="1" dirty="0" smtClean="0"/>
                        <a:t>ED</a:t>
                      </a:r>
                      <a:endParaRPr lang="en-US" b="1" dirty="0"/>
                    </a:p>
                  </a:txBody>
                  <a:tcPr/>
                </a:tc>
                <a:tc>
                  <a:txBody>
                    <a:bodyPr/>
                    <a:lstStyle/>
                    <a:p>
                      <a:r>
                        <a:rPr lang="en-US" dirty="0" smtClean="0">
                          <a:solidFill>
                            <a:schemeClr val="tx1"/>
                          </a:solidFill>
                        </a:rPr>
                        <a:t>Exposure duration</a:t>
                      </a:r>
                      <a:endParaRPr lang="en-US" dirty="0">
                        <a:solidFill>
                          <a:schemeClr val="tx1"/>
                        </a:solidFill>
                      </a:endParaRPr>
                    </a:p>
                  </a:txBody>
                  <a:tcPr/>
                </a:tc>
                <a:tc>
                  <a:txBody>
                    <a:bodyPr/>
                    <a:lstStyle/>
                    <a:p>
                      <a:r>
                        <a:rPr lang="en-US" baseline="0" dirty="0" smtClean="0">
                          <a:solidFill>
                            <a:schemeClr val="tx1"/>
                          </a:solidFill>
                        </a:rPr>
                        <a:t>Number of years exposure occurs over</a:t>
                      </a:r>
                    </a:p>
                  </a:txBody>
                  <a:tcPr/>
                </a:tc>
              </a:tr>
              <a:tr h="370840">
                <a:tc>
                  <a:txBody>
                    <a:bodyPr/>
                    <a:lstStyle/>
                    <a:p>
                      <a:r>
                        <a:rPr lang="en-US" b="1" dirty="0" smtClean="0"/>
                        <a:t>BW</a:t>
                      </a:r>
                      <a:endParaRPr lang="en-US" b="1" dirty="0"/>
                    </a:p>
                  </a:txBody>
                  <a:tcPr/>
                </a:tc>
                <a:tc>
                  <a:txBody>
                    <a:bodyPr/>
                    <a:lstStyle/>
                    <a:p>
                      <a:r>
                        <a:rPr lang="en-US" dirty="0" smtClean="0"/>
                        <a:t>Body</a:t>
                      </a:r>
                      <a:r>
                        <a:rPr lang="en-US" baseline="0" dirty="0" smtClean="0"/>
                        <a:t> weight</a:t>
                      </a:r>
                      <a:endParaRPr lang="en-US" dirty="0"/>
                    </a:p>
                  </a:txBody>
                  <a:tcPr/>
                </a:tc>
                <a:tc>
                  <a:txBody>
                    <a:bodyPr/>
                    <a:lstStyle/>
                    <a:p>
                      <a:r>
                        <a:rPr lang="en-US" dirty="0" smtClean="0"/>
                        <a:t>Average body weight (kg)</a:t>
                      </a:r>
                      <a:endParaRPr lang="en-US" dirty="0"/>
                    </a:p>
                  </a:txBody>
                  <a:tcPr/>
                </a:tc>
              </a:tr>
              <a:tr h="370840">
                <a:tc>
                  <a:txBody>
                    <a:bodyPr/>
                    <a:lstStyle/>
                    <a:p>
                      <a:r>
                        <a:rPr lang="en-US" b="1" dirty="0" smtClean="0"/>
                        <a:t>AT</a:t>
                      </a:r>
                      <a:endParaRPr lang="en-US" b="1" dirty="0"/>
                    </a:p>
                  </a:txBody>
                  <a:tcPr/>
                </a:tc>
                <a:tc>
                  <a:txBody>
                    <a:bodyPr/>
                    <a:lstStyle/>
                    <a:p>
                      <a:r>
                        <a:rPr lang="en-US" dirty="0" smtClean="0"/>
                        <a:t>Averaging</a:t>
                      </a:r>
                      <a:r>
                        <a:rPr lang="en-US" baseline="0" dirty="0" smtClean="0"/>
                        <a:t> time</a:t>
                      </a:r>
                      <a:endParaRPr lang="en-US" dirty="0"/>
                    </a:p>
                  </a:txBody>
                  <a:tcPr/>
                </a:tc>
                <a:tc>
                  <a:txBody>
                    <a:bodyPr/>
                    <a:lstStyle/>
                    <a:p>
                      <a:r>
                        <a:rPr lang="en-US" dirty="0" smtClean="0"/>
                        <a:t>Total time period</a:t>
                      </a:r>
                      <a:r>
                        <a:rPr lang="en-US" baseline="0" dirty="0" smtClean="0"/>
                        <a:t> considered (days) </a:t>
                      </a:r>
                      <a:r>
                        <a:rPr lang="mr-IN" baseline="0" dirty="0" smtClean="0"/>
                        <a:t>–</a:t>
                      </a:r>
                      <a:r>
                        <a:rPr lang="en-US" baseline="0" dirty="0" smtClean="0"/>
                        <a:t> often the lifetime of an individual (same length of time as ED, but in days not years)</a:t>
                      </a:r>
                      <a:endParaRPr lang="en-US" dirty="0"/>
                    </a:p>
                  </a:txBody>
                  <a:tcPr/>
                </a:tc>
              </a:tr>
            </a:tbl>
          </a:graphicData>
        </a:graphic>
      </p:graphicFrame>
      <p:sp>
        <p:nvSpPr>
          <p:cNvPr id="23" name="Content Placeholder 1"/>
          <p:cNvSpPr txBox="1">
            <a:spLocks/>
          </p:cNvSpPr>
          <p:nvPr/>
        </p:nvSpPr>
        <p:spPr>
          <a:xfrm>
            <a:off x="548835" y="1094618"/>
            <a:ext cx="8543963" cy="76941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t>Hazard Quotient (HQ) =           </a:t>
            </a:r>
            <a:r>
              <a:rPr lang="en-US" b="1" dirty="0" smtClean="0">
                <a:solidFill>
                  <a:srgbClr val="FF0000"/>
                </a:solidFill>
              </a:rPr>
              <a:t>Average Daily Intake</a:t>
            </a:r>
            <a:endParaRPr lang="en-US" b="1" dirty="0">
              <a:solidFill>
                <a:srgbClr val="FF0000"/>
              </a:solidFill>
            </a:endParaRPr>
          </a:p>
        </p:txBody>
      </p:sp>
      <p:sp>
        <p:nvSpPr>
          <p:cNvPr id="24" name="Content Placeholder 1"/>
          <p:cNvSpPr txBox="1">
            <a:spLocks/>
          </p:cNvSpPr>
          <p:nvPr/>
        </p:nvSpPr>
        <p:spPr>
          <a:xfrm>
            <a:off x="4280188" y="1549569"/>
            <a:ext cx="4941438" cy="76941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t>Recommended daily intake</a:t>
            </a:r>
            <a:endParaRPr lang="en-US" dirty="0"/>
          </a:p>
        </p:txBody>
      </p:sp>
      <p:cxnSp>
        <p:nvCxnSpPr>
          <p:cNvPr id="25" name="Straight Connector 24"/>
          <p:cNvCxnSpPr/>
          <p:nvPr/>
        </p:nvCxnSpPr>
        <p:spPr>
          <a:xfrm>
            <a:off x="4325500" y="1601208"/>
            <a:ext cx="3957395"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6" name="Title 1"/>
          <p:cNvSpPr txBox="1">
            <a:spLocks/>
          </p:cNvSpPr>
          <p:nvPr/>
        </p:nvSpPr>
        <p:spPr>
          <a:xfrm>
            <a:off x="273135" y="237829"/>
            <a:ext cx="82296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Evaluating chronic toxicity risk</a:t>
            </a:r>
            <a:endParaRPr lang="en-US" dirty="0"/>
          </a:p>
        </p:txBody>
      </p:sp>
    </p:spTree>
    <p:extLst>
      <p:ext uri="{BB962C8B-B14F-4D97-AF65-F5344CB8AC3E}">
        <p14:creationId xmlns:p14="http://schemas.microsoft.com/office/powerpoint/2010/main" val="3009338956"/>
      </p:ext>
    </p:extLst>
  </p:cSld>
  <p:clrMapOvr>
    <a:masterClrMapping/>
  </p:clrMapOvr>
  <mc:AlternateContent xmlns:mc="http://schemas.openxmlformats.org/markup-compatibility/2006" xmlns:p14="http://schemas.microsoft.com/office/powerpoint/2010/main">
    <mc:Choice Requires="p14">
      <p:transition spd="slow" p14:dur="2000" advTm="41013"/>
    </mc:Choice>
    <mc:Fallback xmlns="">
      <p:transition xmlns:p14="http://schemas.microsoft.com/office/powerpoint/2010/main" spd="slow" advTm="41013"/>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
          <p:cNvSpPr txBox="1">
            <a:spLocks/>
          </p:cNvSpPr>
          <p:nvPr/>
        </p:nvSpPr>
        <p:spPr>
          <a:xfrm>
            <a:off x="100733" y="2246026"/>
            <a:ext cx="11348112" cy="21342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t>Average daily intake (ADI) of a metal, by ingestion of water or food can be calculated using;</a:t>
            </a:r>
          </a:p>
          <a:p>
            <a:pPr marL="0" indent="0">
              <a:buFont typeface="Arial" panose="020B0604020202020204" pitchFamily="34" charset="0"/>
              <a:buNone/>
            </a:pPr>
            <a:endParaRPr lang="en-US" dirty="0"/>
          </a:p>
          <a:p>
            <a:pPr marL="0" indent="0">
              <a:buNone/>
            </a:pPr>
            <a:r>
              <a:rPr lang="en-US" dirty="0" smtClean="0"/>
              <a:t>ADI =    C ×</a:t>
            </a:r>
            <a:r>
              <a:rPr lang="en-US" b="1" dirty="0" smtClean="0">
                <a:solidFill>
                  <a:srgbClr val="FF0000"/>
                </a:solidFill>
              </a:rPr>
              <a:t> IR </a:t>
            </a:r>
            <a:r>
              <a:rPr lang="en-US" dirty="0" smtClean="0"/>
              <a:t>× EF × ED</a:t>
            </a:r>
            <a:endParaRPr lang="en-US" dirty="0"/>
          </a:p>
        </p:txBody>
      </p:sp>
      <p:cxnSp>
        <p:nvCxnSpPr>
          <p:cNvPr id="18" name="Straight Connector 17"/>
          <p:cNvCxnSpPr/>
          <p:nvPr/>
        </p:nvCxnSpPr>
        <p:spPr>
          <a:xfrm>
            <a:off x="1417292" y="4122622"/>
            <a:ext cx="20063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0" name="Content Placeholder 1"/>
          <p:cNvSpPr txBox="1">
            <a:spLocks/>
          </p:cNvSpPr>
          <p:nvPr/>
        </p:nvSpPr>
        <p:spPr>
          <a:xfrm>
            <a:off x="1616448" y="4149776"/>
            <a:ext cx="1512690" cy="76941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t>BW × AT </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2921055467"/>
              </p:ext>
            </p:extLst>
          </p:nvPr>
        </p:nvGraphicFramePr>
        <p:xfrm>
          <a:off x="3828542" y="2854594"/>
          <a:ext cx="8411766" cy="3947159"/>
        </p:xfrm>
        <a:graphic>
          <a:graphicData uri="http://schemas.openxmlformats.org/drawingml/2006/table">
            <a:tbl>
              <a:tblPr bandRow="1">
                <a:tableStyleId>{5C22544A-7EE6-4342-B048-85BDC9FD1C3A}</a:tableStyleId>
              </a:tblPr>
              <a:tblGrid>
                <a:gridCol w="546953"/>
                <a:gridCol w="2319837"/>
                <a:gridCol w="5544976"/>
              </a:tblGrid>
              <a:tr h="370840">
                <a:tc>
                  <a:txBody>
                    <a:bodyPr/>
                    <a:lstStyle/>
                    <a:p>
                      <a:r>
                        <a:rPr lang="en-US" b="1" dirty="0" smtClean="0"/>
                        <a:t>ADI</a:t>
                      </a:r>
                      <a:endParaRPr lang="en-US" b="1" dirty="0"/>
                    </a:p>
                  </a:txBody>
                  <a:tcPr/>
                </a:tc>
                <a:tc>
                  <a:txBody>
                    <a:bodyPr/>
                    <a:lstStyle/>
                    <a:p>
                      <a:r>
                        <a:rPr lang="en-US" dirty="0" smtClean="0"/>
                        <a:t>Average daily intake</a:t>
                      </a:r>
                      <a:endParaRPr lang="en-US" dirty="0"/>
                    </a:p>
                  </a:txBody>
                  <a:tcPr/>
                </a:tc>
                <a:tc>
                  <a:txBody>
                    <a:bodyPr/>
                    <a:lstStyle/>
                    <a:p>
                      <a:r>
                        <a:rPr lang="en-US" dirty="0" smtClean="0"/>
                        <a:t>Average</a:t>
                      </a:r>
                      <a:r>
                        <a:rPr lang="en-US" baseline="0" dirty="0" smtClean="0"/>
                        <a:t> amount of metal, consumed per day, per body mass (μg/day/kg)</a:t>
                      </a:r>
                      <a:endParaRPr lang="en-US" dirty="0"/>
                    </a:p>
                  </a:txBody>
                  <a:tcPr/>
                </a:tc>
              </a:tr>
              <a:tr h="370840">
                <a:tc>
                  <a:txBody>
                    <a:bodyPr/>
                    <a:lstStyle/>
                    <a:p>
                      <a:r>
                        <a:rPr lang="en-US" b="1" dirty="0" smtClean="0"/>
                        <a:t>C</a:t>
                      </a:r>
                      <a:endParaRPr lang="en-US" b="1" dirty="0"/>
                    </a:p>
                  </a:txBody>
                  <a:tcPr/>
                </a:tc>
                <a:tc>
                  <a:txBody>
                    <a:bodyPr/>
                    <a:lstStyle/>
                    <a:p>
                      <a:r>
                        <a:rPr lang="en-US" dirty="0" smtClean="0"/>
                        <a:t>Metal</a:t>
                      </a:r>
                      <a:r>
                        <a:rPr lang="en-US" baseline="0" dirty="0" smtClean="0"/>
                        <a:t> concentration</a:t>
                      </a:r>
                      <a:endParaRPr lang="en-US" dirty="0"/>
                    </a:p>
                  </a:txBody>
                  <a:tcPr/>
                </a:tc>
                <a:tc>
                  <a:txBody>
                    <a:bodyPr/>
                    <a:lstStyle/>
                    <a:p>
                      <a:r>
                        <a:rPr lang="en-US" dirty="0" smtClean="0"/>
                        <a:t>Concentration</a:t>
                      </a:r>
                      <a:r>
                        <a:rPr lang="en-US" baseline="0" dirty="0" smtClean="0"/>
                        <a:t> of metal in water (μg/L) or food (μg/kg)</a:t>
                      </a:r>
                      <a:endParaRPr lang="en-US" dirty="0"/>
                    </a:p>
                  </a:txBody>
                  <a:tcPr/>
                </a:tc>
              </a:tr>
              <a:tr h="370840">
                <a:tc>
                  <a:txBody>
                    <a:bodyPr/>
                    <a:lstStyle/>
                    <a:p>
                      <a:r>
                        <a:rPr lang="en-US" b="1" dirty="0" smtClean="0">
                          <a:solidFill>
                            <a:srgbClr val="FF0000"/>
                          </a:solidFill>
                        </a:rPr>
                        <a:t>IR</a:t>
                      </a:r>
                      <a:endParaRPr lang="en-US" b="1" dirty="0">
                        <a:solidFill>
                          <a:srgbClr val="FF0000"/>
                        </a:solidFill>
                      </a:endParaRPr>
                    </a:p>
                  </a:txBody>
                  <a:tcPr/>
                </a:tc>
                <a:tc>
                  <a:txBody>
                    <a:bodyPr/>
                    <a:lstStyle/>
                    <a:p>
                      <a:r>
                        <a:rPr lang="en-US" b="1" dirty="0" smtClean="0">
                          <a:solidFill>
                            <a:srgbClr val="FF0000"/>
                          </a:solidFill>
                        </a:rPr>
                        <a:t>Ingestion rate</a:t>
                      </a:r>
                      <a:endParaRPr lang="en-US" b="1" dirty="0">
                        <a:solidFill>
                          <a:srgbClr val="FF0000"/>
                        </a:solidFill>
                      </a:endParaRPr>
                    </a:p>
                  </a:txBody>
                  <a:tcPr/>
                </a:tc>
                <a:tc>
                  <a:txBody>
                    <a:bodyPr/>
                    <a:lstStyle/>
                    <a:p>
                      <a:r>
                        <a:rPr lang="en-US" b="1" dirty="0" smtClean="0">
                          <a:solidFill>
                            <a:srgbClr val="FF0000"/>
                          </a:solidFill>
                        </a:rPr>
                        <a:t>Amount of water (L/day)</a:t>
                      </a:r>
                      <a:r>
                        <a:rPr lang="en-US" b="1" baseline="0" dirty="0" smtClean="0">
                          <a:solidFill>
                            <a:srgbClr val="FF0000"/>
                          </a:solidFill>
                        </a:rPr>
                        <a:t> or food (kg/day) consumed per day</a:t>
                      </a:r>
                      <a:endParaRPr lang="en-US" b="1" dirty="0">
                        <a:solidFill>
                          <a:srgbClr val="FF0000"/>
                        </a:solidFill>
                      </a:endParaRPr>
                    </a:p>
                  </a:txBody>
                  <a:tcPr/>
                </a:tc>
              </a:tr>
              <a:tr h="370840">
                <a:tc>
                  <a:txBody>
                    <a:bodyPr/>
                    <a:lstStyle/>
                    <a:p>
                      <a:r>
                        <a:rPr lang="en-US" b="1" dirty="0" smtClean="0"/>
                        <a:t>EF</a:t>
                      </a:r>
                      <a:endParaRPr lang="en-US" b="1" dirty="0"/>
                    </a:p>
                  </a:txBody>
                  <a:tcPr/>
                </a:tc>
                <a:tc>
                  <a:txBody>
                    <a:bodyPr/>
                    <a:lstStyle/>
                    <a:p>
                      <a:r>
                        <a:rPr lang="en-US" dirty="0" smtClean="0">
                          <a:solidFill>
                            <a:schemeClr val="tx1"/>
                          </a:solidFill>
                        </a:rPr>
                        <a:t>Exposure frequency</a:t>
                      </a:r>
                      <a:endParaRPr lang="en-US" dirty="0">
                        <a:solidFill>
                          <a:schemeClr val="tx1"/>
                        </a:solidFill>
                      </a:endParaRPr>
                    </a:p>
                  </a:txBody>
                  <a:tcPr/>
                </a:tc>
                <a:tc>
                  <a:txBody>
                    <a:bodyPr/>
                    <a:lstStyle/>
                    <a:p>
                      <a:r>
                        <a:rPr lang="en-US" dirty="0" smtClean="0">
                          <a:solidFill>
                            <a:schemeClr val="tx1"/>
                          </a:solidFill>
                        </a:rPr>
                        <a:t>Number</a:t>
                      </a:r>
                      <a:r>
                        <a:rPr lang="en-US" baseline="0" dirty="0" smtClean="0">
                          <a:solidFill>
                            <a:schemeClr val="tx1"/>
                          </a:solidFill>
                        </a:rPr>
                        <a:t> of days per year that exposure activity (i.e. consumption of contaminated food or water) occurs</a:t>
                      </a:r>
                    </a:p>
                  </a:txBody>
                  <a:tcPr/>
                </a:tc>
              </a:tr>
              <a:tr h="370840">
                <a:tc>
                  <a:txBody>
                    <a:bodyPr/>
                    <a:lstStyle/>
                    <a:p>
                      <a:r>
                        <a:rPr lang="en-US" b="1" dirty="0" smtClean="0"/>
                        <a:t>ED</a:t>
                      </a:r>
                      <a:endParaRPr lang="en-US" b="1" dirty="0"/>
                    </a:p>
                  </a:txBody>
                  <a:tcPr/>
                </a:tc>
                <a:tc>
                  <a:txBody>
                    <a:bodyPr/>
                    <a:lstStyle/>
                    <a:p>
                      <a:r>
                        <a:rPr lang="en-US" dirty="0" smtClean="0">
                          <a:solidFill>
                            <a:schemeClr val="tx1"/>
                          </a:solidFill>
                        </a:rPr>
                        <a:t>Exposure duration</a:t>
                      </a:r>
                      <a:endParaRPr lang="en-US" dirty="0">
                        <a:solidFill>
                          <a:schemeClr val="tx1"/>
                        </a:solidFill>
                      </a:endParaRPr>
                    </a:p>
                  </a:txBody>
                  <a:tcPr/>
                </a:tc>
                <a:tc>
                  <a:txBody>
                    <a:bodyPr/>
                    <a:lstStyle/>
                    <a:p>
                      <a:r>
                        <a:rPr lang="en-US" baseline="0" dirty="0" smtClean="0">
                          <a:solidFill>
                            <a:schemeClr val="tx1"/>
                          </a:solidFill>
                        </a:rPr>
                        <a:t>Number of years exposure occurs over</a:t>
                      </a:r>
                    </a:p>
                  </a:txBody>
                  <a:tcPr/>
                </a:tc>
              </a:tr>
              <a:tr h="370840">
                <a:tc>
                  <a:txBody>
                    <a:bodyPr/>
                    <a:lstStyle/>
                    <a:p>
                      <a:r>
                        <a:rPr lang="en-US" b="1" dirty="0" smtClean="0"/>
                        <a:t>BW</a:t>
                      </a:r>
                      <a:endParaRPr lang="en-US" b="1" dirty="0"/>
                    </a:p>
                  </a:txBody>
                  <a:tcPr/>
                </a:tc>
                <a:tc>
                  <a:txBody>
                    <a:bodyPr/>
                    <a:lstStyle/>
                    <a:p>
                      <a:r>
                        <a:rPr lang="en-US" dirty="0" smtClean="0"/>
                        <a:t>Body</a:t>
                      </a:r>
                      <a:r>
                        <a:rPr lang="en-US" baseline="0" dirty="0" smtClean="0"/>
                        <a:t> weight</a:t>
                      </a:r>
                      <a:endParaRPr lang="en-US" dirty="0"/>
                    </a:p>
                  </a:txBody>
                  <a:tcPr/>
                </a:tc>
                <a:tc>
                  <a:txBody>
                    <a:bodyPr/>
                    <a:lstStyle/>
                    <a:p>
                      <a:r>
                        <a:rPr lang="en-US" dirty="0" smtClean="0"/>
                        <a:t>Average body weight (kg)</a:t>
                      </a:r>
                      <a:endParaRPr lang="en-US" dirty="0"/>
                    </a:p>
                  </a:txBody>
                  <a:tcPr/>
                </a:tc>
              </a:tr>
              <a:tr h="370840">
                <a:tc>
                  <a:txBody>
                    <a:bodyPr/>
                    <a:lstStyle/>
                    <a:p>
                      <a:r>
                        <a:rPr lang="en-US" b="1" dirty="0" smtClean="0"/>
                        <a:t>AT</a:t>
                      </a:r>
                      <a:endParaRPr lang="en-US" b="1" dirty="0"/>
                    </a:p>
                  </a:txBody>
                  <a:tcPr/>
                </a:tc>
                <a:tc>
                  <a:txBody>
                    <a:bodyPr/>
                    <a:lstStyle/>
                    <a:p>
                      <a:r>
                        <a:rPr lang="en-US" dirty="0" smtClean="0"/>
                        <a:t>Averaging</a:t>
                      </a:r>
                      <a:r>
                        <a:rPr lang="en-US" baseline="0" dirty="0" smtClean="0"/>
                        <a:t> time</a:t>
                      </a:r>
                      <a:endParaRPr lang="en-US" dirty="0"/>
                    </a:p>
                  </a:txBody>
                  <a:tcPr/>
                </a:tc>
                <a:tc>
                  <a:txBody>
                    <a:bodyPr/>
                    <a:lstStyle/>
                    <a:p>
                      <a:r>
                        <a:rPr lang="en-US" dirty="0" smtClean="0"/>
                        <a:t>Total time period</a:t>
                      </a:r>
                      <a:r>
                        <a:rPr lang="en-US" baseline="0" dirty="0" smtClean="0"/>
                        <a:t> considered (days) </a:t>
                      </a:r>
                      <a:r>
                        <a:rPr lang="mr-IN" baseline="0" dirty="0" smtClean="0"/>
                        <a:t>–</a:t>
                      </a:r>
                      <a:r>
                        <a:rPr lang="en-US" baseline="0" dirty="0" smtClean="0"/>
                        <a:t> often the lifetime of an individual (same length of time as ED, but in days not years)</a:t>
                      </a:r>
                      <a:endParaRPr lang="en-US" dirty="0"/>
                    </a:p>
                  </a:txBody>
                  <a:tcPr/>
                </a:tc>
              </a:tr>
            </a:tbl>
          </a:graphicData>
        </a:graphic>
      </p:graphicFrame>
      <p:sp>
        <p:nvSpPr>
          <p:cNvPr id="23" name="Content Placeholder 1"/>
          <p:cNvSpPr txBox="1">
            <a:spLocks/>
          </p:cNvSpPr>
          <p:nvPr/>
        </p:nvSpPr>
        <p:spPr>
          <a:xfrm>
            <a:off x="548835" y="1094618"/>
            <a:ext cx="8543963" cy="76941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t>Hazard Quotient (HQ) =           </a:t>
            </a:r>
            <a:r>
              <a:rPr lang="en-US" b="1" dirty="0" smtClean="0">
                <a:solidFill>
                  <a:srgbClr val="FF0000"/>
                </a:solidFill>
              </a:rPr>
              <a:t>Average Daily Intake</a:t>
            </a:r>
            <a:endParaRPr lang="en-US" b="1" dirty="0">
              <a:solidFill>
                <a:srgbClr val="FF0000"/>
              </a:solidFill>
            </a:endParaRPr>
          </a:p>
        </p:txBody>
      </p:sp>
      <p:sp>
        <p:nvSpPr>
          <p:cNvPr id="24" name="Content Placeholder 1"/>
          <p:cNvSpPr txBox="1">
            <a:spLocks/>
          </p:cNvSpPr>
          <p:nvPr/>
        </p:nvSpPr>
        <p:spPr>
          <a:xfrm>
            <a:off x="4280188" y="1549569"/>
            <a:ext cx="4941438" cy="76941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t>Recommended daily intake</a:t>
            </a:r>
            <a:endParaRPr lang="en-US" dirty="0"/>
          </a:p>
        </p:txBody>
      </p:sp>
      <p:cxnSp>
        <p:nvCxnSpPr>
          <p:cNvPr id="25" name="Straight Connector 24"/>
          <p:cNvCxnSpPr/>
          <p:nvPr/>
        </p:nvCxnSpPr>
        <p:spPr>
          <a:xfrm>
            <a:off x="4325500" y="1601208"/>
            <a:ext cx="3957395"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6" name="Title 1"/>
          <p:cNvSpPr txBox="1">
            <a:spLocks/>
          </p:cNvSpPr>
          <p:nvPr/>
        </p:nvSpPr>
        <p:spPr>
          <a:xfrm>
            <a:off x="273135" y="237829"/>
            <a:ext cx="82296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Evaluating chronic toxicity risk</a:t>
            </a:r>
            <a:endParaRPr lang="en-US" dirty="0"/>
          </a:p>
        </p:txBody>
      </p:sp>
    </p:spTree>
    <p:extLst>
      <p:ext uri="{BB962C8B-B14F-4D97-AF65-F5344CB8AC3E}">
        <p14:creationId xmlns:p14="http://schemas.microsoft.com/office/powerpoint/2010/main" val="2647224312"/>
      </p:ext>
    </p:extLst>
  </p:cSld>
  <p:clrMapOvr>
    <a:masterClrMapping/>
  </p:clrMapOvr>
  <mc:AlternateContent xmlns:mc="http://schemas.openxmlformats.org/markup-compatibility/2006" xmlns:p14="http://schemas.microsoft.com/office/powerpoint/2010/main">
    <mc:Choice Requires="p14">
      <p:transition spd="slow" p14:dur="2000" advTm="33353"/>
    </mc:Choice>
    <mc:Fallback xmlns="">
      <p:transition xmlns:p14="http://schemas.microsoft.com/office/powerpoint/2010/main" spd="slow" advTm="33353"/>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
          <p:cNvSpPr txBox="1">
            <a:spLocks/>
          </p:cNvSpPr>
          <p:nvPr/>
        </p:nvSpPr>
        <p:spPr>
          <a:xfrm>
            <a:off x="100733" y="2246026"/>
            <a:ext cx="11348112" cy="21342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t>Average daily intake (ADI) of a metal, by ingestion of water or food can be calculated using;</a:t>
            </a:r>
          </a:p>
          <a:p>
            <a:pPr marL="0" indent="0">
              <a:buFont typeface="Arial" panose="020B0604020202020204" pitchFamily="34" charset="0"/>
              <a:buNone/>
            </a:pPr>
            <a:endParaRPr lang="en-US" dirty="0"/>
          </a:p>
          <a:p>
            <a:pPr marL="0" indent="0">
              <a:buNone/>
            </a:pPr>
            <a:r>
              <a:rPr lang="en-US" dirty="0" smtClean="0"/>
              <a:t>ADI =    C × IR × EF × ED</a:t>
            </a:r>
            <a:endParaRPr lang="en-US" dirty="0"/>
          </a:p>
        </p:txBody>
      </p:sp>
      <p:cxnSp>
        <p:nvCxnSpPr>
          <p:cNvPr id="18" name="Straight Connector 17"/>
          <p:cNvCxnSpPr/>
          <p:nvPr/>
        </p:nvCxnSpPr>
        <p:spPr>
          <a:xfrm>
            <a:off x="1417292" y="4122622"/>
            <a:ext cx="20063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0" name="Content Placeholder 1"/>
          <p:cNvSpPr txBox="1">
            <a:spLocks/>
          </p:cNvSpPr>
          <p:nvPr/>
        </p:nvSpPr>
        <p:spPr>
          <a:xfrm>
            <a:off x="1616448" y="4149776"/>
            <a:ext cx="1512690" cy="76941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smtClean="0">
                <a:solidFill>
                  <a:srgbClr val="FF0000"/>
                </a:solidFill>
              </a:rPr>
              <a:t>BW</a:t>
            </a:r>
            <a:r>
              <a:rPr lang="en-US" dirty="0" smtClean="0"/>
              <a:t> × AT </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991154188"/>
              </p:ext>
            </p:extLst>
          </p:nvPr>
        </p:nvGraphicFramePr>
        <p:xfrm>
          <a:off x="3828542" y="2854594"/>
          <a:ext cx="8411766" cy="3947159"/>
        </p:xfrm>
        <a:graphic>
          <a:graphicData uri="http://schemas.openxmlformats.org/drawingml/2006/table">
            <a:tbl>
              <a:tblPr bandRow="1">
                <a:tableStyleId>{5C22544A-7EE6-4342-B048-85BDC9FD1C3A}</a:tableStyleId>
              </a:tblPr>
              <a:tblGrid>
                <a:gridCol w="546953"/>
                <a:gridCol w="2319837"/>
                <a:gridCol w="5544976"/>
              </a:tblGrid>
              <a:tr h="370840">
                <a:tc>
                  <a:txBody>
                    <a:bodyPr/>
                    <a:lstStyle/>
                    <a:p>
                      <a:r>
                        <a:rPr lang="en-US" b="1" dirty="0" smtClean="0"/>
                        <a:t>ADI</a:t>
                      </a:r>
                      <a:endParaRPr lang="en-US" b="1" dirty="0"/>
                    </a:p>
                  </a:txBody>
                  <a:tcPr/>
                </a:tc>
                <a:tc>
                  <a:txBody>
                    <a:bodyPr/>
                    <a:lstStyle/>
                    <a:p>
                      <a:r>
                        <a:rPr lang="en-US" dirty="0" smtClean="0"/>
                        <a:t>Average daily intake</a:t>
                      </a:r>
                      <a:endParaRPr lang="en-US" dirty="0"/>
                    </a:p>
                  </a:txBody>
                  <a:tcPr/>
                </a:tc>
                <a:tc>
                  <a:txBody>
                    <a:bodyPr/>
                    <a:lstStyle/>
                    <a:p>
                      <a:r>
                        <a:rPr lang="en-US" dirty="0" smtClean="0"/>
                        <a:t>Average</a:t>
                      </a:r>
                      <a:r>
                        <a:rPr lang="en-US" baseline="0" dirty="0" smtClean="0"/>
                        <a:t> amount of metal, consumed per day, per body mass (μg/day/kg)</a:t>
                      </a:r>
                      <a:endParaRPr lang="en-US" dirty="0"/>
                    </a:p>
                  </a:txBody>
                  <a:tcPr/>
                </a:tc>
              </a:tr>
              <a:tr h="370840">
                <a:tc>
                  <a:txBody>
                    <a:bodyPr/>
                    <a:lstStyle/>
                    <a:p>
                      <a:r>
                        <a:rPr lang="en-US" b="1" dirty="0" smtClean="0"/>
                        <a:t>C</a:t>
                      </a:r>
                      <a:endParaRPr lang="en-US" b="1" dirty="0"/>
                    </a:p>
                  </a:txBody>
                  <a:tcPr/>
                </a:tc>
                <a:tc>
                  <a:txBody>
                    <a:bodyPr/>
                    <a:lstStyle/>
                    <a:p>
                      <a:r>
                        <a:rPr lang="en-US" dirty="0" smtClean="0"/>
                        <a:t>Metal</a:t>
                      </a:r>
                      <a:r>
                        <a:rPr lang="en-US" baseline="0" dirty="0" smtClean="0"/>
                        <a:t> concentration</a:t>
                      </a:r>
                      <a:endParaRPr lang="en-US" dirty="0"/>
                    </a:p>
                  </a:txBody>
                  <a:tcPr/>
                </a:tc>
                <a:tc>
                  <a:txBody>
                    <a:bodyPr/>
                    <a:lstStyle/>
                    <a:p>
                      <a:r>
                        <a:rPr lang="en-US" dirty="0" smtClean="0"/>
                        <a:t>Concentration</a:t>
                      </a:r>
                      <a:r>
                        <a:rPr lang="en-US" baseline="0" dirty="0" smtClean="0"/>
                        <a:t> of metal in water (μg/L) or food (μg/kg)</a:t>
                      </a:r>
                      <a:endParaRPr lang="en-US" dirty="0"/>
                    </a:p>
                  </a:txBody>
                  <a:tcPr/>
                </a:tc>
              </a:tr>
              <a:tr h="370840">
                <a:tc>
                  <a:txBody>
                    <a:bodyPr/>
                    <a:lstStyle/>
                    <a:p>
                      <a:r>
                        <a:rPr lang="en-US" b="1" dirty="0" smtClean="0"/>
                        <a:t>IR</a:t>
                      </a:r>
                      <a:endParaRPr lang="en-US" b="1" dirty="0"/>
                    </a:p>
                  </a:txBody>
                  <a:tcPr/>
                </a:tc>
                <a:tc>
                  <a:txBody>
                    <a:bodyPr/>
                    <a:lstStyle/>
                    <a:p>
                      <a:r>
                        <a:rPr lang="en-US" dirty="0" smtClean="0"/>
                        <a:t>Ingestion rate</a:t>
                      </a:r>
                      <a:endParaRPr lang="en-US" dirty="0"/>
                    </a:p>
                  </a:txBody>
                  <a:tcPr/>
                </a:tc>
                <a:tc>
                  <a:txBody>
                    <a:bodyPr/>
                    <a:lstStyle/>
                    <a:p>
                      <a:r>
                        <a:rPr lang="en-US" dirty="0" smtClean="0"/>
                        <a:t>Amount of water (L/day)</a:t>
                      </a:r>
                      <a:r>
                        <a:rPr lang="en-US" baseline="0" dirty="0" smtClean="0"/>
                        <a:t> or food (kg/day) consumed per day</a:t>
                      </a:r>
                      <a:endParaRPr lang="en-US" dirty="0"/>
                    </a:p>
                  </a:txBody>
                  <a:tcPr/>
                </a:tc>
              </a:tr>
              <a:tr h="370840">
                <a:tc>
                  <a:txBody>
                    <a:bodyPr/>
                    <a:lstStyle/>
                    <a:p>
                      <a:r>
                        <a:rPr lang="en-US" b="1" dirty="0" smtClean="0"/>
                        <a:t>EF</a:t>
                      </a:r>
                      <a:endParaRPr lang="en-US" b="1" dirty="0"/>
                    </a:p>
                  </a:txBody>
                  <a:tcPr/>
                </a:tc>
                <a:tc>
                  <a:txBody>
                    <a:bodyPr/>
                    <a:lstStyle/>
                    <a:p>
                      <a:r>
                        <a:rPr lang="en-US" dirty="0" smtClean="0">
                          <a:solidFill>
                            <a:schemeClr val="tx1"/>
                          </a:solidFill>
                        </a:rPr>
                        <a:t>Exposure frequency</a:t>
                      </a:r>
                      <a:endParaRPr lang="en-US" dirty="0">
                        <a:solidFill>
                          <a:schemeClr val="tx1"/>
                        </a:solidFill>
                      </a:endParaRPr>
                    </a:p>
                  </a:txBody>
                  <a:tcPr/>
                </a:tc>
                <a:tc>
                  <a:txBody>
                    <a:bodyPr/>
                    <a:lstStyle/>
                    <a:p>
                      <a:r>
                        <a:rPr lang="en-US" dirty="0" smtClean="0">
                          <a:solidFill>
                            <a:schemeClr val="tx1"/>
                          </a:solidFill>
                        </a:rPr>
                        <a:t>Number</a:t>
                      </a:r>
                      <a:r>
                        <a:rPr lang="en-US" baseline="0" dirty="0" smtClean="0">
                          <a:solidFill>
                            <a:schemeClr val="tx1"/>
                          </a:solidFill>
                        </a:rPr>
                        <a:t> of days per year that exposure activity (i.e. consumption of contaminated food or water) occurs</a:t>
                      </a:r>
                    </a:p>
                  </a:txBody>
                  <a:tcPr/>
                </a:tc>
              </a:tr>
              <a:tr h="370840">
                <a:tc>
                  <a:txBody>
                    <a:bodyPr/>
                    <a:lstStyle/>
                    <a:p>
                      <a:r>
                        <a:rPr lang="en-US" b="1" dirty="0" smtClean="0"/>
                        <a:t>ED</a:t>
                      </a:r>
                      <a:endParaRPr lang="en-US" b="1" dirty="0"/>
                    </a:p>
                  </a:txBody>
                  <a:tcPr/>
                </a:tc>
                <a:tc>
                  <a:txBody>
                    <a:bodyPr/>
                    <a:lstStyle/>
                    <a:p>
                      <a:r>
                        <a:rPr lang="en-US" dirty="0" smtClean="0">
                          <a:solidFill>
                            <a:schemeClr val="tx1"/>
                          </a:solidFill>
                        </a:rPr>
                        <a:t>Exposure duration</a:t>
                      </a:r>
                      <a:endParaRPr lang="en-US" dirty="0">
                        <a:solidFill>
                          <a:schemeClr val="tx1"/>
                        </a:solidFill>
                      </a:endParaRPr>
                    </a:p>
                  </a:txBody>
                  <a:tcPr/>
                </a:tc>
                <a:tc>
                  <a:txBody>
                    <a:bodyPr/>
                    <a:lstStyle/>
                    <a:p>
                      <a:r>
                        <a:rPr lang="en-US" baseline="0" dirty="0" smtClean="0">
                          <a:solidFill>
                            <a:schemeClr val="tx1"/>
                          </a:solidFill>
                        </a:rPr>
                        <a:t>Number of years exposure occurs over</a:t>
                      </a:r>
                    </a:p>
                  </a:txBody>
                  <a:tcPr/>
                </a:tc>
              </a:tr>
              <a:tr h="370840">
                <a:tc>
                  <a:txBody>
                    <a:bodyPr/>
                    <a:lstStyle/>
                    <a:p>
                      <a:r>
                        <a:rPr lang="en-US" b="1" dirty="0" smtClean="0">
                          <a:solidFill>
                            <a:srgbClr val="FF0000"/>
                          </a:solidFill>
                        </a:rPr>
                        <a:t>BW</a:t>
                      </a:r>
                      <a:endParaRPr lang="en-US" b="1" dirty="0">
                        <a:solidFill>
                          <a:srgbClr val="FF0000"/>
                        </a:solidFill>
                      </a:endParaRPr>
                    </a:p>
                  </a:txBody>
                  <a:tcPr/>
                </a:tc>
                <a:tc>
                  <a:txBody>
                    <a:bodyPr/>
                    <a:lstStyle/>
                    <a:p>
                      <a:r>
                        <a:rPr lang="en-US" b="1" dirty="0" smtClean="0">
                          <a:solidFill>
                            <a:srgbClr val="FF0000"/>
                          </a:solidFill>
                        </a:rPr>
                        <a:t>Body</a:t>
                      </a:r>
                      <a:r>
                        <a:rPr lang="en-US" b="1" baseline="0" dirty="0" smtClean="0">
                          <a:solidFill>
                            <a:srgbClr val="FF0000"/>
                          </a:solidFill>
                        </a:rPr>
                        <a:t> weight</a:t>
                      </a:r>
                      <a:endParaRPr lang="en-US" b="1" dirty="0">
                        <a:solidFill>
                          <a:srgbClr val="FF0000"/>
                        </a:solidFill>
                      </a:endParaRPr>
                    </a:p>
                  </a:txBody>
                  <a:tcPr/>
                </a:tc>
                <a:tc>
                  <a:txBody>
                    <a:bodyPr/>
                    <a:lstStyle/>
                    <a:p>
                      <a:r>
                        <a:rPr lang="en-US" b="1" dirty="0" smtClean="0">
                          <a:solidFill>
                            <a:srgbClr val="FF0000"/>
                          </a:solidFill>
                        </a:rPr>
                        <a:t>Average body weight (kg)</a:t>
                      </a:r>
                      <a:endParaRPr lang="en-US" b="1" dirty="0">
                        <a:solidFill>
                          <a:srgbClr val="FF0000"/>
                        </a:solidFill>
                      </a:endParaRPr>
                    </a:p>
                  </a:txBody>
                  <a:tcPr/>
                </a:tc>
              </a:tr>
              <a:tr h="370840">
                <a:tc>
                  <a:txBody>
                    <a:bodyPr/>
                    <a:lstStyle/>
                    <a:p>
                      <a:r>
                        <a:rPr lang="en-US" b="1" dirty="0" smtClean="0"/>
                        <a:t>AT</a:t>
                      </a:r>
                      <a:endParaRPr lang="en-US" b="1" dirty="0"/>
                    </a:p>
                  </a:txBody>
                  <a:tcPr/>
                </a:tc>
                <a:tc>
                  <a:txBody>
                    <a:bodyPr/>
                    <a:lstStyle/>
                    <a:p>
                      <a:r>
                        <a:rPr lang="en-US" dirty="0" smtClean="0"/>
                        <a:t>Averaging</a:t>
                      </a:r>
                      <a:r>
                        <a:rPr lang="en-US" baseline="0" dirty="0" smtClean="0"/>
                        <a:t> time</a:t>
                      </a:r>
                      <a:endParaRPr lang="en-US" dirty="0"/>
                    </a:p>
                  </a:txBody>
                  <a:tcPr/>
                </a:tc>
                <a:tc>
                  <a:txBody>
                    <a:bodyPr/>
                    <a:lstStyle/>
                    <a:p>
                      <a:r>
                        <a:rPr lang="en-US" dirty="0" smtClean="0"/>
                        <a:t>Total time period</a:t>
                      </a:r>
                      <a:r>
                        <a:rPr lang="en-US" baseline="0" dirty="0" smtClean="0"/>
                        <a:t> considered (days) </a:t>
                      </a:r>
                      <a:r>
                        <a:rPr lang="mr-IN" baseline="0" dirty="0" smtClean="0"/>
                        <a:t>–</a:t>
                      </a:r>
                      <a:r>
                        <a:rPr lang="en-US" baseline="0" dirty="0" smtClean="0"/>
                        <a:t> often the lifetime of an individual (same length of time as ED, but in days not years)</a:t>
                      </a:r>
                      <a:endParaRPr lang="en-US" dirty="0"/>
                    </a:p>
                  </a:txBody>
                  <a:tcPr/>
                </a:tc>
              </a:tr>
            </a:tbl>
          </a:graphicData>
        </a:graphic>
      </p:graphicFrame>
      <p:sp>
        <p:nvSpPr>
          <p:cNvPr id="23" name="Content Placeholder 1"/>
          <p:cNvSpPr txBox="1">
            <a:spLocks/>
          </p:cNvSpPr>
          <p:nvPr/>
        </p:nvSpPr>
        <p:spPr>
          <a:xfrm>
            <a:off x="548835" y="1094618"/>
            <a:ext cx="8543963" cy="76941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t>Hazard Quotient (HQ) =           </a:t>
            </a:r>
            <a:r>
              <a:rPr lang="en-US" b="1" dirty="0" smtClean="0">
                <a:solidFill>
                  <a:srgbClr val="FF0000"/>
                </a:solidFill>
              </a:rPr>
              <a:t>Average Daily Intake</a:t>
            </a:r>
            <a:endParaRPr lang="en-US" b="1" dirty="0">
              <a:solidFill>
                <a:srgbClr val="FF0000"/>
              </a:solidFill>
            </a:endParaRPr>
          </a:p>
        </p:txBody>
      </p:sp>
      <p:sp>
        <p:nvSpPr>
          <p:cNvPr id="24" name="Content Placeholder 1"/>
          <p:cNvSpPr txBox="1">
            <a:spLocks/>
          </p:cNvSpPr>
          <p:nvPr/>
        </p:nvSpPr>
        <p:spPr>
          <a:xfrm>
            <a:off x="4280188" y="1549569"/>
            <a:ext cx="4941438" cy="76941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t>Recommended daily intake</a:t>
            </a:r>
            <a:endParaRPr lang="en-US" dirty="0"/>
          </a:p>
        </p:txBody>
      </p:sp>
      <p:cxnSp>
        <p:nvCxnSpPr>
          <p:cNvPr id="25" name="Straight Connector 24"/>
          <p:cNvCxnSpPr/>
          <p:nvPr/>
        </p:nvCxnSpPr>
        <p:spPr>
          <a:xfrm>
            <a:off x="4325500" y="1601208"/>
            <a:ext cx="3957395"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6" name="Title 1"/>
          <p:cNvSpPr txBox="1">
            <a:spLocks/>
          </p:cNvSpPr>
          <p:nvPr/>
        </p:nvSpPr>
        <p:spPr>
          <a:xfrm>
            <a:off x="273135" y="237829"/>
            <a:ext cx="82296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Evaluating chronic toxicity risk</a:t>
            </a:r>
            <a:endParaRPr lang="en-US" dirty="0"/>
          </a:p>
        </p:txBody>
      </p:sp>
    </p:spTree>
    <p:extLst>
      <p:ext uri="{BB962C8B-B14F-4D97-AF65-F5344CB8AC3E}">
        <p14:creationId xmlns:p14="http://schemas.microsoft.com/office/powerpoint/2010/main" val="4005566015"/>
      </p:ext>
    </p:extLst>
  </p:cSld>
  <p:clrMapOvr>
    <a:masterClrMapping/>
  </p:clrMapOvr>
  <mc:AlternateContent xmlns:mc="http://schemas.openxmlformats.org/markup-compatibility/2006" xmlns:p14="http://schemas.microsoft.com/office/powerpoint/2010/main">
    <mc:Choice Requires="p14">
      <p:transition spd="slow" p14:dur="2000" advTm="24314"/>
    </mc:Choice>
    <mc:Fallback xmlns="">
      <p:transition xmlns:p14="http://schemas.microsoft.com/office/powerpoint/2010/main" spd="slow" advTm="24314"/>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
          <p:cNvSpPr txBox="1">
            <a:spLocks/>
          </p:cNvSpPr>
          <p:nvPr/>
        </p:nvSpPr>
        <p:spPr>
          <a:xfrm>
            <a:off x="100733" y="2246026"/>
            <a:ext cx="11348112" cy="21342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t>Average daily intake (ADI) of a metal, by ingestion of water or food can be calculated using;</a:t>
            </a:r>
          </a:p>
          <a:p>
            <a:pPr marL="0" indent="0">
              <a:buFont typeface="Arial" panose="020B0604020202020204" pitchFamily="34" charset="0"/>
              <a:buNone/>
            </a:pPr>
            <a:endParaRPr lang="en-US" dirty="0"/>
          </a:p>
          <a:p>
            <a:pPr marL="0" indent="0">
              <a:buNone/>
            </a:pPr>
            <a:r>
              <a:rPr lang="en-US" dirty="0" smtClean="0"/>
              <a:t>ADI =    C × IR × </a:t>
            </a:r>
            <a:r>
              <a:rPr lang="en-US" b="1" dirty="0" smtClean="0">
                <a:solidFill>
                  <a:srgbClr val="FF0000"/>
                </a:solidFill>
              </a:rPr>
              <a:t>EF × ED</a:t>
            </a:r>
            <a:endParaRPr lang="en-US" b="1" dirty="0">
              <a:solidFill>
                <a:srgbClr val="FF0000"/>
              </a:solidFill>
            </a:endParaRPr>
          </a:p>
        </p:txBody>
      </p:sp>
      <p:cxnSp>
        <p:nvCxnSpPr>
          <p:cNvPr id="18" name="Straight Connector 17"/>
          <p:cNvCxnSpPr/>
          <p:nvPr/>
        </p:nvCxnSpPr>
        <p:spPr>
          <a:xfrm>
            <a:off x="1417292" y="4122622"/>
            <a:ext cx="20063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0" name="Content Placeholder 1"/>
          <p:cNvSpPr txBox="1">
            <a:spLocks/>
          </p:cNvSpPr>
          <p:nvPr/>
        </p:nvSpPr>
        <p:spPr>
          <a:xfrm>
            <a:off x="1616448" y="4149776"/>
            <a:ext cx="1512690" cy="76941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t>BW × </a:t>
            </a:r>
            <a:r>
              <a:rPr lang="en-US" b="1" dirty="0" smtClean="0">
                <a:solidFill>
                  <a:srgbClr val="FF0000"/>
                </a:solidFill>
              </a:rPr>
              <a:t>AT</a:t>
            </a:r>
            <a:r>
              <a:rPr lang="en-US" dirty="0" smtClean="0"/>
              <a:t> </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2487352970"/>
              </p:ext>
            </p:extLst>
          </p:nvPr>
        </p:nvGraphicFramePr>
        <p:xfrm>
          <a:off x="3828542" y="2854594"/>
          <a:ext cx="8411766" cy="3947159"/>
        </p:xfrm>
        <a:graphic>
          <a:graphicData uri="http://schemas.openxmlformats.org/drawingml/2006/table">
            <a:tbl>
              <a:tblPr bandRow="1">
                <a:tableStyleId>{5C22544A-7EE6-4342-B048-85BDC9FD1C3A}</a:tableStyleId>
              </a:tblPr>
              <a:tblGrid>
                <a:gridCol w="546953"/>
                <a:gridCol w="2319837"/>
                <a:gridCol w="5544976"/>
              </a:tblGrid>
              <a:tr h="370840">
                <a:tc>
                  <a:txBody>
                    <a:bodyPr/>
                    <a:lstStyle/>
                    <a:p>
                      <a:r>
                        <a:rPr lang="en-US" b="1" dirty="0" smtClean="0"/>
                        <a:t>ADI</a:t>
                      </a:r>
                      <a:endParaRPr lang="en-US" b="1" dirty="0"/>
                    </a:p>
                  </a:txBody>
                  <a:tcPr/>
                </a:tc>
                <a:tc>
                  <a:txBody>
                    <a:bodyPr/>
                    <a:lstStyle/>
                    <a:p>
                      <a:r>
                        <a:rPr lang="en-US" dirty="0" smtClean="0"/>
                        <a:t>Average daily intake</a:t>
                      </a:r>
                      <a:endParaRPr lang="en-US" dirty="0"/>
                    </a:p>
                  </a:txBody>
                  <a:tcPr/>
                </a:tc>
                <a:tc>
                  <a:txBody>
                    <a:bodyPr/>
                    <a:lstStyle/>
                    <a:p>
                      <a:r>
                        <a:rPr lang="en-US" dirty="0" smtClean="0"/>
                        <a:t>Average</a:t>
                      </a:r>
                      <a:r>
                        <a:rPr lang="en-US" baseline="0" dirty="0" smtClean="0"/>
                        <a:t> amount of metal, consumed per day, per body mass (μg/day/kg)</a:t>
                      </a:r>
                      <a:endParaRPr lang="en-US" dirty="0"/>
                    </a:p>
                  </a:txBody>
                  <a:tcPr/>
                </a:tc>
              </a:tr>
              <a:tr h="370840">
                <a:tc>
                  <a:txBody>
                    <a:bodyPr/>
                    <a:lstStyle/>
                    <a:p>
                      <a:r>
                        <a:rPr lang="en-US" b="1" dirty="0" smtClean="0"/>
                        <a:t>C</a:t>
                      </a:r>
                      <a:endParaRPr lang="en-US" b="1" dirty="0"/>
                    </a:p>
                  </a:txBody>
                  <a:tcPr/>
                </a:tc>
                <a:tc>
                  <a:txBody>
                    <a:bodyPr/>
                    <a:lstStyle/>
                    <a:p>
                      <a:r>
                        <a:rPr lang="en-US" dirty="0" smtClean="0"/>
                        <a:t>Metal</a:t>
                      </a:r>
                      <a:r>
                        <a:rPr lang="en-US" baseline="0" dirty="0" smtClean="0"/>
                        <a:t> concentration</a:t>
                      </a:r>
                      <a:endParaRPr lang="en-US" dirty="0"/>
                    </a:p>
                  </a:txBody>
                  <a:tcPr/>
                </a:tc>
                <a:tc>
                  <a:txBody>
                    <a:bodyPr/>
                    <a:lstStyle/>
                    <a:p>
                      <a:r>
                        <a:rPr lang="en-US" dirty="0" smtClean="0"/>
                        <a:t>Concentration</a:t>
                      </a:r>
                      <a:r>
                        <a:rPr lang="en-US" baseline="0" dirty="0" smtClean="0"/>
                        <a:t> of metal in water (μg/L) or food (μg/kg)</a:t>
                      </a:r>
                      <a:endParaRPr lang="en-US" dirty="0"/>
                    </a:p>
                  </a:txBody>
                  <a:tcPr/>
                </a:tc>
              </a:tr>
              <a:tr h="370840">
                <a:tc>
                  <a:txBody>
                    <a:bodyPr/>
                    <a:lstStyle/>
                    <a:p>
                      <a:r>
                        <a:rPr lang="en-US" b="1" dirty="0" smtClean="0"/>
                        <a:t>IR</a:t>
                      </a:r>
                      <a:endParaRPr lang="en-US" b="1" dirty="0"/>
                    </a:p>
                  </a:txBody>
                  <a:tcPr/>
                </a:tc>
                <a:tc>
                  <a:txBody>
                    <a:bodyPr/>
                    <a:lstStyle/>
                    <a:p>
                      <a:r>
                        <a:rPr lang="en-US" dirty="0" smtClean="0"/>
                        <a:t>Ingestion rate</a:t>
                      </a:r>
                      <a:endParaRPr lang="en-US" dirty="0"/>
                    </a:p>
                  </a:txBody>
                  <a:tcPr/>
                </a:tc>
                <a:tc>
                  <a:txBody>
                    <a:bodyPr/>
                    <a:lstStyle/>
                    <a:p>
                      <a:r>
                        <a:rPr lang="en-US" dirty="0" smtClean="0"/>
                        <a:t>Amount of water (L/day)</a:t>
                      </a:r>
                      <a:r>
                        <a:rPr lang="en-US" baseline="0" dirty="0" smtClean="0"/>
                        <a:t> or food (kg/day) consumed per day</a:t>
                      </a:r>
                      <a:endParaRPr lang="en-US" dirty="0"/>
                    </a:p>
                  </a:txBody>
                  <a:tcPr/>
                </a:tc>
              </a:tr>
              <a:tr h="370840">
                <a:tc>
                  <a:txBody>
                    <a:bodyPr/>
                    <a:lstStyle/>
                    <a:p>
                      <a:r>
                        <a:rPr lang="en-US" b="1" dirty="0" smtClean="0">
                          <a:solidFill>
                            <a:srgbClr val="FF0000"/>
                          </a:solidFill>
                        </a:rPr>
                        <a:t>EF</a:t>
                      </a:r>
                      <a:endParaRPr lang="en-US" b="1" dirty="0">
                        <a:solidFill>
                          <a:srgbClr val="FF0000"/>
                        </a:solidFill>
                      </a:endParaRPr>
                    </a:p>
                  </a:txBody>
                  <a:tcPr/>
                </a:tc>
                <a:tc>
                  <a:txBody>
                    <a:bodyPr/>
                    <a:lstStyle/>
                    <a:p>
                      <a:r>
                        <a:rPr lang="en-US" b="1" dirty="0" smtClean="0">
                          <a:solidFill>
                            <a:srgbClr val="FF0000"/>
                          </a:solidFill>
                        </a:rPr>
                        <a:t>Exposure frequency</a:t>
                      </a:r>
                      <a:endParaRPr lang="en-US" b="1" dirty="0">
                        <a:solidFill>
                          <a:srgbClr val="FF0000"/>
                        </a:solidFill>
                      </a:endParaRPr>
                    </a:p>
                  </a:txBody>
                  <a:tcPr/>
                </a:tc>
                <a:tc>
                  <a:txBody>
                    <a:bodyPr/>
                    <a:lstStyle/>
                    <a:p>
                      <a:r>
                        <a:rPr lang="en-US" b="1" dirty="0" smtClean="0">
                          <a:solidFill>
                            <a:srgbClr val="FF0000"/>
                          </a:solidFill>
                        </a:rPr>
                        <a:t>Number</a:t>
                      </a:r>
                      <a:r>
                        <a:rPr lang="en-US" b="1" baseline="0" dirty="0" smtClean="0">
                          <a:solidFill>
                            <a:srgbClr val="FF0000"/>
                          </a:solidFill>
                        </a:rPr>
                        <a:t> of days per year that exposure activity (i.e. consumption of contaminated food or water) occurs</a:t>
                      </a:r>
                    </a:p>
                  </a:txBody>
                  <a:tcPr/>
                </a:tc>
              </a:tr>
              <a:tr h="370840">
                <a:tc>
                  <a:txBody>
                    <a:bodyPr/>
                    <a:lstStyle/>
                    <a:p>
                      <a:r>
                        <a:rPr lang="en-US" b="1" dirty="0" smtClean="0">
                          <a:solidFill>
                            <a:srgbClr val="FF0000"/>
                          </a:solidFill>
                        </a:rPr>
                        <a:t>ED</a:t>
                      </a:r>
                      <a:endParaRPr lang="en-US" b="1" dirty="0">
                        <a:solidFill>
                          <a:srgbClr val="FF0000"/>
                        </a:solidFill>
                      </a:endParaRPr>
                    </a:p>
                  </a:txBody>
                  <a:tcPr/>
                </a:tc>
                <a:tc>
                  <a:txBody>
                    <a:bodyPr/>
                    <a:lstStyle/>
                    <a:p>
                      <a:r>
                        <a:rPr lang="en-US" b="1" dirty="0" smtClean="0">
                          <a:solidFill>
                            <a:srgbClr val="FF0000"/>
                          </a:solidFill>
                        </a:rPr>
                        <a:t>Exposure duration</a:t>
                      </a:r>
                      <a:endParaRPr lang="en-US" b="1" dirty="0">
                        <a:solidFill>
                          <a:srgbClr val="FF0000"/>
                        </a:solidFill>
                      </a:endParaRPr>
                    </a:p>
                  </a:txBody>
                  <a:tcPr/>
                </a:tc>
                <a:tc>
                  <a:txBody>
                    <a:bodyPr/>
                    <a:lstStyle/>
                    <a:p>
                      <a:r>
                        <a:rPr lang="en-US" b="1" baseline="0" dirty="0" smtClean="0">
                          <a:solidFill>
                            <a:srgbClr val="FF0000"/>
                          </a:solidFill>
                        </a:rPr>
                        <a:t>Number of years exposure occurs over</a:t>
                      </a:r>
                    </a:p>
                  </a:txBody>
                  <a:tcPr/>
                </a:tc>
              </a:tr>
              <a:tr h="370840">
                <a:tc>
                  <a:txBody>
                    <a:bodyPr/>
                    <a:lstStyle/>
                    <a:p>
                      <a:r>
                        <a:rPr lang="en-US" b="0" dirty="0" smtClean="0">
                          <a:solidFill>
                            <a:schemeClr val="tx1"/>
                          </a:solidFill>
                        </a:rPr>
                        <a:t>BW</a:t>
                      </a:r>
                      <a:endParaRPr lang="en-US" b="0" dirty="0">
                        <a:solidFill>
                          <a:schemeClr val="tx1"/>
                        </a:solidFill>
                      </a:endParaRPr>
                    </a:p>
                  </a:txBody>
                  <a:tcPr/>
                </a:tc>
                <a:tc>
                  <a:txBody>
                    <a:bodyPr/>
                    <a:lstStyle/>
                    <a:p>
                      <a:r>
                        <a:rPr lang="en-US" b="0" dirty="0" smtClean="0">
                          <a:solidFill>
                            <a:schemeClr val="tx1"/>
                          </a:solidFill>
                        </a:rPr>
                        <a:t>Body</a:t>
                      </a:r>
                      <a:r>
                        <a:rPr lang="en-US" b="0" baseline="0" dirty="0" smtClean="0">
                          <a:solidFill>
                            <a:schemeClr val="tx1"/>
                          </a:solidFill>
                        </a:rPr>
                        <a:t> weight</a:t>
                      </a:r>
                      <a:endParaRPr lang="en-US" b="0" dirty="0">
                        <a:solidFill>
                          <a:schemeClr val="tx1"/>
                        </a:solidFill>
                      </a:endParaRPr>
                    </a:p>
                  </a:txBody>
                  <a:tcPr/>
                </a:tc>
                <a:tc>
                  <a:txBody>
                    <a:bodyPr/>
                    <a:lstStyle/>
                    <a:p>
                      <a:r>
                        <a:rPr lang="en-US" b="0" dirty="0" smtClean="0">
                          <a:solidFill>
                            <a:schemeClr val="tx1"/>
                          </a:solidFill>
                        </a:rPr>
                        <a:t>Average body weight (kg)</a:t>
                      </a:r>
                      <a:endParaRPr lang="en-US" b="0" dirty="0">
                        <a:solidFill>
                          <a:schemeClr val="tx1"/>
                        </a:solidFill>
                      </a:endParaRPr>
                    </a:p>
                  </a:txBody>
                  <a:tcPr/>
                </a:tc>
              </a:tr>
              <a:tr h="370840">
                <a:tc>
                  <a:txBody>
                    <a:bodyPr/>
                    <a:lstStyle/>
                    <a:p>
                      <a:r>
                        <a:rPr lang="en-US" b="1" dirty="0" smtClean="0">
                          <a:solidFill>
                            <a:srgbClr val="FF0000"/>
                          </a:solidFill>
                        </a:rPr>
                        <a:t>AT</a:t>
                      </a:r>
                      <a:endParaRPr lang="en-US" b="1" dirty="0">
                        <a:solidFill>
                          <a:srgbClr val="FF0000"/>
                        </a:solidFill>
                      </a:endParaRPr>
                    </a:p>
                  </a:txBody>
                  <a:tcPr/>
                </a:tc>
                <a:tc>
                  <a:txBody>
                    <a:bodyPr/>
                    <a:lstStyle/>
                    <a:p>
                      <a:r>
                        <a:rPr lang="en-US" b="1" dirty="0" smtClean="0">
                          <a:solidFill>
                            <a:srgbClr val="FF0000"/>
                          </a:solidFill>
                        </a:rPr>
                        <a:t>Averaging</a:t>
                      </a:r>
                      <a:r>
                        <a:rPr lang="en-US" b="1" baseline="0" dirty="0" smtClean="0">
                          <a:solidFill>
                            <a:srgbClr val="FF0000"/>
                          </a:solidFill>
                        </a:rPr>
                        <a:t> time</a:t>
                      </a:r>
                      <a:endParaRPr lang="en-US" b="1" dirty="0">
                        <a:solidFill>
                          <a:srgbClr val="FF0000"/>
                        </a:solidFill>
                      </a:endParaRPr>
                    </a:p>
                  </a:txBody>
                  <a:tcPr/>
                </a:tc>
                <a:tc>
                  <a:txBody>
                    <a:bodyPr/>
                    <a:lstStyle/>
                    <a:p>
                      <a:r>
                        <a:rPr lang="en-US" b="1" dirty="0" smtClean="0">
                          <a:solidFill>
                            <a:srgbClr val="FF0000"/>
                          </a:solidFill>
                        </a:rPr>
                        <a:t>Total time period</a:t>
                      </a:r>
                      <a:r>
                        <a:rPr lang="en-US" b="1" baseline="0" dirty="0" smtClean="0">
                          <a:solidFill>
                            <a:srgbClr val="FF0000"/>
                          </a:solidFill>
                        </a:rPr>
                        <a:t> considered (days) </a:t>
                      </a:r>
                      <a:r>
                        <a:rPr lang="mr-IN" b="1" baseline="0" dirty="0" smtClean="0">
                          <a:solidFill>
                            <a:srgbClr val="FF0000"/>
                          </a:solidFill>
                        </a:rPr>
                        <a:t>–</a:t>
                      </a:r>
                      <a:r>
                        <a:rPr lang="en-US" b="1" baseline="0" dirty="0" smtClean="0">
                          <a:solidFill>
                            <a:srgbClr val="FF0000"/>
                          </a:solidFill>
                        </a:rPr>
                        <a:t> often the lifetime of an individual (same length of time as ED, but in days not years)</a:t>
                      </a:r>
                      <a:endParaRPr lang="en-US" b="1" dirty="0">
                        <a:solidFill>
                          <a:srgbClr val="FF0000"/>
                        </a:solidFill>
                      </a:endParaRPr>
                    </a:p>
                  </a:txBody>
                  <a:tcPr/>
                </a:tc>
              </a:tr>
            </a:tbl>
          </a:graphicData>
        </a:graphic>
      </p:graphicFrame>
      <p:sp>
        <p:nvSpPr>
          <p:cNvPr id="23" name="Content Placeholder 1"/>
          <p:cNvSpPr txBox="1">
            <a:spLocks/>
          </p:cNvSpPr>
          <p:nvPr/>
        </p:nvSpPr>
        <p:spPr>
          <a:xfrm>
            <a:off x="548835" y="1094618"/>
            <a:ext cx="8543963" cy="76941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t>Hazard Quotient (HQ) =           </a:t>
            </a:r>
            <a:r>
              <a:rPr lang="en-US" b="1" dirty="0" smtClean="0">
                <a:solidFill>
                  <a:srgbClr val="FF0000"/>
                </a:solidFill>
              </a:rPr>
              <a:t>Average Daily Intake</a:t>
            </a:r>
            <a:endParaRPr lang="en-US" b="1" dirty="0">
              <a:solidFill>
                <a:srgbClr val="FF0000"/>
              </a:solidFill>
            </a:endParaRPr>
          </a:p>
        </p:txBody>
      </p:sp>
      <p:sp>
        <p:nvSpPr>
          <p:cNvPr id="24" name="Content Placeholder 1"/>
          <p:cNvSpPr txBox="1">
            <a:spLocks/>
          </p:cNvSpPr>
          <p:nvPr/>
        </p:nvSpPr>
        <p:spPr>
          <a:xfrm>
            <a:off x="4280188" y="1549569"/>
            <a:ext cx="4941438" cy="76941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t>Recommended daily intake</a:t>
            </a:r>
            <a:endParaRPr lang="en-US" dirty="0"/>
          </a:p>
        </p:txBody>
      </p:sp>
      <p:cxnSp>
        <p:nvCxnSpPr>
          <p:cNvPr id="25" name="Straight Connector 24"/>
          <p:cNvCxnSpPr/>
          <p:nvPr/>
        </p:nvCxnSpPr>
        <p:spPr>
          <a:xfrm>
            <a:off x="4325500" y="1601208"/>
            <a:ext cx="3957395"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6" name="Title 1"/>
          <p:cNvSpPr txBox="1">
            <a:spLocks/>
          </p:cNvSpPr>
          <p:nvPr/>
        </p:nvSpPr>
        <p:spPr>
          <a:xfrm>
            <a:off x="273135" y="237829"/>
            <a:ext cx="82296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Evaluating chronic toxicity risk</a:t>
            </a:r>
            <a:endParaRPr lang="en-US" dirty="0"/>
          </a:p>
        </p:txBody>
      </p:sp>
    </p:spTree>
    <p:extLst>
      <p:ext uri="{BB962C8B-B14F-4D97-AF65-F5344CB8AC3E}">
        <p14:creationId xmlns:p14="http://schemas.microsoft.com/office/powerpoint/2010/main" val="1730962530"/>
      </p:ext>
    </p:extLst>
  </p:cSld>
  <p:clrMapOvr>
    <a:masterClrMapping/>
  </p:clrMapOvr>
  <mc:AlternateContent xmlns:mc="http://schemas.openxmlformats.org/markup-compatibility/2006" xmlns:p14="http://schemas.microsoft.com/office/powerpoint/2010/main">
    <mc:Choice Requires="p14">
      <p:transition spd="slow" p14:dur="2000" advTm="109198"/>
    </mc:Choice>
    <mc:Fallback xmlns="">
      <p:transition xmlns:p14="http://schemas.microsoft.com/office/powerpoint/2010/main" spd="slow" advTm="109198"/>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73135" y="237829"/>
            <a:ext cx="82296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Your task</a:t>
            </a:r>
            <a:endParaRPr lang="en-US" dirty="0"/>
          </a:p>
        </p:txBody>
      </p:sp>
      <p:graphicFrame>
        <p:nvGraphicFramePr>
          <p:cNvPr id="2" name="Object 1"/>
          <p:cNvGraphicFramePr>
            <a:graphicFrameLocks noChangeAspect="1"/>
          </p:cNvGraphicFramePr>
          <p:nvPr>
            <p:extLst>
              <p:ext uri="{D42A27DB-BD31-4B8C-83A1-F6EECF244321}">
                <p14:modId xmlns:p14="http://schemas.microsoft.com/office/powerpoint/2010/main" val="4111043571"/>
              </p:ext>
            </p:extLst>
          </p:nvPr>
        </p:nvGraphicFramePr>
        <p:xfrm>
          <a:off x="556300" y="1305639"/>
          <a:ext cx="7422386" cy="3902851"/>
        </p:xfrm>
        <a:graphic>
          <a:graphicData uri="http://schemas.openxmlformats.org/presentationml/2006/ole">
            <mc:AlternateContent xmlns:mc="http://schemas.openxmlformats.org/markup-compatibility/2006">
              <mc:Choice xmlns:v="urn:schemas-microsoft-com:vml" Requires="v">
                <p:oleObj spid="_x0000_s1095" name="Document" r:id="rId5" imgW="5410200" imgH="2844800" progId="Word.Document.12">
                  <p:embed/>
                </p:oleObj>
              </mc:Choice>
              <mc:Fallback>
                <p:oleObj name="Document" r:id="rId5" imgW="5410200" imgH="2844800" progId="Word.Document.12">
                  <p:embed/>
                  <p:pic>
                    <p:nvPicPr>
                      <p:cNvPr id="0" name=""/>
                      <p:cNvPicPr/>
                      <p:nvPr/>
                    </p:nvPicPr>
                    <p:blipFill>
                      <a:blip r:embed="rId6"/>
                      <a:stretch>
                        <a:fillRect/>
                      </a:stretch>
                    </p:blipFill>
                    <p:spPr>
                      <a:xfrm>
                        <a:off x="556300" y="1305639"/>
                        <a:ext cx="7422386" cy="3902851"/>
                      </a:xfrm>
                      <a:prstGeom prst="rect">
                        <a:avLst/>
                      </a:prstGeom>
                    </p:spPr>
                  </p:pic>
                </p:oleObj>
              </mc:Fallback>
            </mc:AlternateContent>
          </a:graphicData>
        </a:graphic>
      </p:graphicFrame>
      <p:sp>
        <p:nvSpPr>
          <p:cNvPr id="3" name="TextBox 2"/>
          <p:cNvSpPr txBox="1"/>
          <p:nvPr/>
        </p:nvSpPr>
        <p:spPr>
          <a:xfrm>
            <a:off x="1417299" y="5196802"/>
            <a:ext cx="3546063" cy="954107"/>
          </a:xfrm>
          <a:prstGeom prst="rect">
            <a:avLst/>
          </a:prstGeom>
          <a:noFill/>
        </p:spPr>
        <p:txBody>
          <a:bodyPr wrap="none" rtlCol="0">
            <a:spAutoFit/>
          </a:bodyPr>
          <a:lstStyle/>
          <a:p>
            <a:r>
              <a:rPr lang="en-US" sz="2800" dirty="0"/>
              <a:t>ADI =    C × IR × EF × ED</a:t>
            </a:r>
          </a:p>
          <a:p>
            <a:endParaRPr lang="en-US" sz="2800" dirty="0"/>
          </a:p>
        </p:txBody>
      </p:sp>
      <p:cxnSp>
        <p:nvCxnSpPr>
          <p:cNvPr id="8" name="Straight Connector 7"/>
          <p:cNvCxnSpPr/>
          <p:nvPr/>
        </p:nvCxnSpPr>
        <p:spPr>
          <a:xfrm>
            <a:off x="2632120" y="5712130"/>
            <a:ext cx="20063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 name="Content Placeholder 1"/>
          <p:cNvSpPr txBox="1">
            <a:spLocks/>
          </p:cNvSpPr>
          <p:nvPr/>
        </p:nvSpPr>
        <p:spPr>
          <a:xfrm>
            <a:off x="2978527" y="5757688"/>
            <a:ext cx="1512690" cy="76941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t>BW ×</a:t>
            </a:r>
            <a:r>
              <a:rPr lang="en-US" dirty="0" smtClean="0">
                <a:solidFill>
                  <a:srgbClr val="000000"/>
                </a:solidFill>
              </a:rPr>
              <a:t> AT </a:t>
            </a:r>
            <a:endParaRPr lang="en-US" dirty="0">
              <a:solidFill>
                <a:srgbClr val="000000"/>
              </a:solidFill>
            </a:endParaRPr>
          </a:p>
        </p:txBody>
      </p:sp>
      <p:sp>
        <p:nvSpPr>
          <p:cNvPr id="10" name="Content Placeholder 1"/>
          <p:cNvSpPr txBox="1">
            <a:spLocks/>
          </p:cNvSpPr>
          <p:nvPr/>
        </p:nvSpPr>
        <p:spPr>
          <a:xfrm>
            <a:off x="6462256" y="5179591"/>
            <a:ext cx="8543963" cy="76941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smtClean="0"/>
              <a:t>Hazard Quotient (HQ) =     </a:t>
            </a:r>
            <a:r>
              <a:rPr lang="en-US" sz="2000" dirty="0" smtClean="0">
                <a:solidFill>
                  <a:srgbClr val="000000"/>
                </a:solidFill>
              </a:rPr>
              <a:t>Average Daily Intake</a:t>
            </a:r>
            <a:endParaRPr lang="en-US" sz="2000" dirty="0">
              <a:solidFill>
                <a:srgbClr val="000000"/>
              </a:solidFill>
            </a:endParaRPr>
          </a:p>
        </p:txBody>
      </p:sp>
      <p:sp>
        <p:nvSpPr>
          <p:cNvPr id="11" name="Content Placeholder 1"/>
          <p:cNvSpPr txBox="1">
            <a:spLocks/>
          </p:cNvSpPr>
          <p:nvPr/>
        </p:nvSpPr>
        <p:spPr>
          <a:xfrm>
            <a:off x="8904419" y="5519079"/>
            <a:ext cx="4941438" cy="76941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smtClean="0"/>
              <a:t>Recommended daily intake</a:t>
            </a:r>
            <a:endParaRPr lang="en-US" sz="2000" dirty="0"/>
          </a:p>
        </p:txBody>
      </p:sp>
      <p:cxnSp>
        <p:nvCxnSpPr>
          <p:cNvPr id="12" name="Straight Connector 11"/>
          <p:cNvCxnSpPr/>
          <p:nvPr/>
        </p:nvCxnSpPr>
        <p:spPr>
          <a:xfrm>
            <a:off x="9082066" y="5542207"/>
            <a:ext cx="269383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481042" y="6292713"/>
            <a:ext cx="3546614" cy="369332"/>
          </a:xfrm>
          <a:prstGeom prst="rect">
            <a:avLst/>
          </a:prstGeom>
          <a:noFill/>
        </p:spPr>
        <p:txBody>
          <a:bodyPr wrap="none" rtlCol="0">
            <a:spAutoFit/>
          </a:bodyPr>
          <a:lstStyle/>
          <a:p>
            <a:r>
              <a:rPr lang="en-US" b="1" dirty="0" smtClean="0"/>
              <a:t>Then repeat for eating rice and fish</a:t>
            </a:r>
            <a:endParaRPr lang="en-US" b="1" dirty="0"/>
          </a:p>
        </p:txBody>
      </p:sp>
    </p:spTree>
    <p:extLst>
      <p:ext uri="{BB962C8B-B14F-4D97-AF65-F5344CB8AC3E}">
        <p14:creationId xmlns:p14="http://schemas.microsoft.com/office/powerpoint/2010/main" val="1498279317"/>
      </p:ext>
    </p:extLst>
  </p:cSld>
  <p:clrMapOvr>
    <a:masterClrMapping/>
  </p:clrMapOvr>
  <mc:AlternateContent xmlns:mc="http://schemas.openxmlformats.org/markup-compatibility/2006" xmlns:p14="http://schemas.microsoft.com/office/powerpoint/2010/main">
    <mc:Choice Requires="p14">
      <p:transition spd="slow" p14:dur="2000" advTm="55979"/>
    </mc:Choice>
    <mc:Fallback xmlns="">
      <p:transition xmlns:p14="http://schemas.microsoft.com/office/powerpoint/2010/main" spd="slow" advTm="55979"/>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10592" y="1715179"/>
            <a:ext cx="10515600" cy="4351338"/>
          </a:xfrm>
        </p:spPr>
        <p:txBody>
          <a:bodyPr/>
          <a:lstStyle/>
          <a:p>
            <a:pPr marL="514350" indent="-514350">
              <a:buFont typeface="+mj-lt"/>
              <a:buAutoNum type="arabicPeriod"/>
            </a:pPr>
            <a:r>
              <a:rPr lang="en-US" dirty="0" smtClean="0"/>
              <a:t>Based </a:t>
            </a:r>
            <a:r>
              <a:rPr lang="en-US" dirty="0"/>
              <a:t>on the hazard quotients (HQ), which metals (</a:t>
            </a:r>
            <a:r>
              <a:rPr lang="en-US" dirty="0" err="1" smtClean="0"/>
              <a:t>Pb</a:t>
            </a:r>
            <a:r>
              <a:rPr lang="en-US" dirty="0"/>
              <a:t>,</a:t>
            </a:r>
            <a:r>
              <a:rPr lang="en-US" dirty="0" smtClean="0"/>
              <a:t> </a:t>
            </a:r>
            <a:r>
              <a:rPr lang="en-US" dirty="0"/>
              <a:t>Cd, Hg) and which exposure activities (drinking, eating rice and fish) represent a chronic toxicity risk</a:t>
            </a:r>
            <a:r>
              <a:rPr lang="en-US" dirty="0" smtClean="0"/>
              <a:t>?</a:t>
            </a:r>
            <a:r>
              <a:rPr lang="en-GB" dirty="0"/>
              <a:t> </a:t>
            </a:r>
            <a:r>
              <a:rPr lang="en-US" dirty="0" smtClean="0"/>
              <a:t>(</a:t>
            </a:r>
            <a:r>
              <a:rPr lang="en-US" dirty="0"/>
              <a:t>i.e. which HQ’s are greater than 1?)</a:t>
            </a:r>
            <a:endParaRPr lang="en-GB" dirty="0"/>
          </a:p>
          <a:p>
            <a:pPr marL="514350" indent="-514350">
              <a:buFont typeface="+mj-lt"/>
              <a:buAutoNum type="arabicPeriod"/>
            </a:pPr>
            <a:endParaRPr lang="en-GB" dirty="0"/>
          </a:p>
          <a:p>
            <a:pPr marL="514350" indent="-514350">
              <a:buFont typeface="+mj-lt"/>
              <a:buAutoNum type="arabicPeriod"/>
            </a:pPr>
            <a:r>
              <a:rPr lang="en-US" dirty="0"/>
              <a:t>This risk assessment was for adults. How might these hazard quotients (HQ) differ for children? Hint; consider that children have less body </a:t>
            </a:r>
            <a:r>
              <a:rPr lang="en-US" dirty="0" smtClean="0"/>
              <a:t>weight</a:t>
            </a:r>
          </a:p>
          <a:p>
            <a:pPr marL="514350" indent="-514350">
              <a:buFont typeface="+mj-lt"/>
              <a:buAutoNum type="arabicPeriod"/>
            </a:pPr>
            <a:endParaRPr lang="en-US" dirty="0"/>
          </a:p>
          <a:p>
            <a:pPr marL="514350" indent="-514350">
              <a:buFont typeface="+mj-lt"/>
              <a:buAutoNum type="arabicPeriod"/>
            </a:pPr>
            <a:r>
              <a:rPr lang="en-US" dirty="0"/>
              <a:t>What are the assumptions and sources of uncertainty in these assessments of toxicity risk?</a:t>
            </a:r>
            <a:endParaRPr lang="en-GB" dirty="0"/>
          </a:p>
          <a:p>
            <a:pPr marL="0" indent="0">
              <a:buNone/>
            </a:pPr>
            <a:endParaRPr lang="en-GB" dirty="0"/>
          </a:p>
          <a:p>
            <a:pPr marL="0" indent="0">
              <a:buNone/>
            </a:pPr>
            <a:endParaRPr lang="en-US" dirty="0"/>
          </a:p>
        </p:txBody>
      </p:sp>
      <p:sp>
        <p:nvSpPr>
          <p:cNvPr id="3" name="Title 1"/>
          <p:cNvSpPr txBox="1">
            <a:spLocks/>
          </p:cNvSpPr>
          <p:nvPr/>
        </p:nvSpPr>
        <p:spPr>
          <a:xfrm>
            <a:off x="273135" y="237829"/>
            <a:ext cx="82296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Group discussion questions</a:t>
            </a:r>
            <a:endParaRPr lang="en-US" dirty="0"/>
          </a:p>
        </p:txBody>
      </p:sp>
    </p:spTree>
    <p:extLst>
      <p:ext uri="{BB962C8B-B14F-4D97-AF65-F5344CB8AC3E}">
        <p14:creationId xmlns:p14="http://schemas.microsoft.com/office/powerpoint/2010/main" val="2271513384"/>
      </p:ext>
    </p:extLst>
  </p:cSld>
  <p:clrMapOvr>
    <a:masterClrMapping/>
  </p:clrMapOvr>
  <mc:AlternateContent xmlns:mc="http://schemas.openxmlformats.org/markup-compatibility/2006" xmlns:p14="http://schemas.microsoft.com/office/powerpoint/2010/main">
    <mc:Choice Requires="p14">
      <p:transition spd="slow" p14:dur="2000" advTm="38335"/>
    </mc:Choice>
    <mc:Fallback xmlns="">
      <p:transition xmlns:p14="http://schemas.microsoft.com/office/powerpoint/2010/main" spd="slow" advTm="38335"/>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1950156" y="2759089"/>
            <a:ext cx="6400800" cy="1752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smtClean="0"/>
              <a:t>Part 1: Heavy metal toxicity and exposure of local populations to metal pollution from mines</a:t>
            </a:r>
          </a:p>
          <a:p>
            <a:endParaRPr lang="en-US" dirty="0"/>
          </a:p>
        </p:txBody>
      </p:sp>
      <p:sp>
        <p:nvSpPr>
          <p:cNvPr id="8" name="Title 1"/>
          <p:cNvSpPr txBox="1">
            <a:spLocks/>
          </p:cNvSpPr>
          <p:nvPr/>
        </p:nvSpPr>
        <p:spPr>
          <a:xfrm>
            <a:off x="1416756" y="4838282"/>
            <a:ext cx="7772400" cy="1470025"/>
          </a:xfrm>
          <a:prstGeom prst="rect">
            <a:avLst/>
          </a:prstGeom>
        </p:spPr>
        <p:txBody>
          <a:bodyPr vert="horz" lIns="91440" tIns="45720" rIns="91440" bIns="4572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i="1" dirty="0"/>
              <a:t>Luke </a:t>
            </a:r>
            <a:r>
              <a:rPr lang="en-US" sz="3200" i="1" dirty="0" smtClean="0"/>
              <a:t>Bridgestock</a:t>
            </a:r>
          </a:p>
          <a:p>
            <a:r>
              <a:rPr lang="en-US" sz="3200" dirty="0" smtClean="0"/>
              <a:t>Department of Earth Sciences, </a:t>
            </a:r>
          </a:p>
          <a:p>
            <a:r>
              <a:rPr lang="en-US" sz="3200" dirty="0" smtClean="0"/>
              <a:t>University of Oxford</a:t>
            </a:r>
            <a:endParaRPr lang="en-US" sz="3200" dirty="0"/>
          </a:p>
        </p:txBody>
      </p:sp>
      <p:pic>
        <p:nvPicPr>
          <p:cNvPr id="9" name="Picture 8" descr="Oxford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556" y="5076434"/>
            <a:ext cx="1371600" cy="1371600"/>
          </a:xfrm>
          <a:prstGeom prst="rect">
            <a:avLst/>
          </a:prstGeom>
        </p:spPr>
      </p:pic>
      <p:sp>
        <p:nvSpPr>
          <p:cNvPr id="10" name="Title 1"/>
          <p:cNvSpPr txBox="1">
            <a:spLocks/>
          </p:cNvSpPr>
          <p:nvPr/>
        </p:nvSpPr>
        <p:spPr>
          <a:xfrm>
            <a:off x="1308337" y="939650"/>
            <a:ext cx="7772400" cy="147002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dirty="0" smtClean="0"/>
              <a:t>Heavy metal pollution from mining activities</a:t>
            </a:r>
            <a:br>
              <a:rPr lang="en-US" sz="4000" dirty="0" smtClean="0"/>
            </a:br>
            <a:endParaRPr lang="en-US" sz="4000" dirty="0"/>
          </a:p>
        </p:txBody>
      </p:sp>
    </p:spTree>
    <p:extLst>
      <p:ext uri="{BB962C8B-B14F-4D97-AF65-F5344CB8AC3E}">
        <p14:creationId xmlns:p14="http://schemas.microsoft.com/office/powerpoint/2010/main" val="2125858262"/>
      </p:ext>
    </p:extLst>
  </p:cSld>
  <p:clrMapOvr>
    <a:masterClrMapping/>
  </p:clrMapOvr>
  <mc:AlternateContent xmlns:mc="http://schemas.openxmlformats.org/markup-compatibility/2006" xmlns:p14="http://schemas.microsoft.com/office/powerpoint/2010/main">
    <mc:Choice Requires="p14">
      <p:transition spd="slow" p14:dur="2000" advTm="14970"/>
    </mc:Choice>
    <mc:Fallback xmlns="">
      <p:transition xmlns:p14="http://schemas.microsoft.com/office/powerpoint/2010/main" spd="slow" advTm="14970"/>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508280666"/>
              </p:ext>
            </p:extLst>
          </p:nvPr>
        </p:nvGraphicFramePr>
        <p:xfrm>
          <a:off x="629927" y="1252779"/>
          <a:ext cx="8151664" cy="1894401"/>
        </p:xfrm>
        <a:graphic>
          <a:graphicData uri="http://schemas.openxmlformats.org/presentationml/2006/ole">
            <mc:AlternateContent xmlns:mc="http://schemas.openxmlformats.org/markup-compatibility/2006">
              <mc:Choice xmlns:v="urn:schemas-microsoft-com:vml" Requires="v">
                <p:oleObj spid="_x0000_s2233" name="Document" r:id="rId5" imgW="5410200" imgH="1257300" progId="Word.Document.12">
                  <p:embed/>
                </p:oleObj>
              </mc:Choice>
              <mc:Fallback>
                <p:oleObj name="Document" r:id="rId5" imgW="5410200" imgH="1257300" progId="Word.Document.12">
                  <p:embed/>
                  <p:pic>
                    <p:nvPicPr>
                      <p:cNvPr id="0" name=""/>
                      <p:cNvPicPr/>
                      <p:nvPr/>
                    </p:nvPicPr>
                    <p:blipFill>
                      <a:blip r:embed="rId6"/>
                      <a:stretch>
                        <a:fillRect/>
                      </a:stretch>
                    </p:blipFill>
                    <p:spPr>
                      <a:xfrm>
                        <a:off x="629927" y="1252779"/>
                        <a:ext cx="8151664" cy="1894401"/>
                      </a:xfrm>
                      <a:prstGeom prst="rect">
                        <a:avLst/>
                      </a:prstGeom>
                    </p:spPr>
                  </p:pic>
                </p:oleObj>
              </mc:Fallback>
            </mc:AlternateContent>
          </a:graphicData>
        </a:graphic>
      </p:graphicFrame>
      <p:sp>
        <p:nvSpPr>
          <p:cNvPr id="4" name="Title 1"/>
          <p:cNvSpPr txBox="1">
            <a:spLocks/>
          </p:cNvSpPr>
          <p:nvPr/>
        </p:nvSpPr>
        <p:spPr>
          <a:xfrm>
            <a:off x="273135" y="237829"/>
            <a:ext cx="82296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Answers</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4049772199"/>
              </p:ext>
            </p:extLst>
          </p:nvPr>
        </p:nvGraphicFramePr>
        <p:xfrm>
          <a:off x="692700" y="3140803"/>
          <a:ext cx="8056554" cy="1872298"/>
        </p:xfrm>
        <a:graphic>
          <a:graphicData uri="http://schemas.openxmlformats.org/presentationml/2006/ole">
            <mc:AlternateContent xmlns:mc="http://schemas.openxmlformats.org/markup-compatibility/2006">
              <mc:Choice xmlns:v="urn:schemas-microsoft-com:vml" Requires="v">
                <p:oleObj spid="_x0000_s2234" name="Document" r:id="rId8" imgW="5410200" imgH="1257300" progId="Word.Document.12">
                  <p:embed/>
                </p:oleObj>
              </mc:Choice>
              <mc:Fallback>
                <p:oleObj name="Document" r:id="rId8" imgW="5410200" imgH="1257300" progId="Word.Document.12">
                  <p:embed/>
                  <p:pic>
                    <p:nvPicPr>
                      <p:cNvPr id="0" name=""/>
                      <p:cNvPicPr/>
                      <p:nvPr/>
                    </p:nvPicPr>
                    <p:blipFill>
                      <a:blip r:embed="rId9"/>
                      <a:stretch>
                        <a:fillRect/>
                      </a:stretch>
                    </p:blipFill>
                    <p:spPr>
                      <a:xfrm>
                        <a:off x="692700" y="3140803"/>
                        <a:ext cx="8056554" cy="1872298"/>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845613856"/>
              </p:ext>
            </p:extLst>
          </p:nvPr>
        </p:nvGraphicFramePr>
        <p:xfrm>
          <a:off x="673460" y="4976797"/>
          <a:ext cx="8094875" cy="1881203"/>
        </p:xfrm>
        <a:graphic>
          <a:graphicData uri="http://schemas.openxmlformats.org/presentationml/2006/ole">
            <mc:AlternateContent xmlns:mc="http://schemas.openxmlformats.org/markup-compatibility/2006">
              <mc:Choice xmlns:v="urn:schemas-microsoft-com:vml" Requires="v">
                <p:oleObj spid="_x0000_s2235" name="Document" r:id="rId11" imgW="5410200" imgH="1257300" progId="Word.Document.12">
                  <p:embed/>
                </p:oleObj>
              </mc:Choice>
              <mc:Fallback>
                <p:oleObj name="Document" r:id="rId11" imgW="5410200" imgH="1257300" progId="Word.Document.12">
                  <p:embed/>
                  <p:pic>
                    <p:nvPicPr>
                      <p:cNvPr id="0" name=""/>
                      <p:cNvPicPr/>
                      <p:nvPr/>
                    </p:nvPicPr>
                    <p:blipFill>
                      <a:blip r:embed="rId12"/>
                      <a:stretch>
                        <a:fillRect/>
                      </a:stretch>
                    </p:blipFill>
                    <p:spPr>
                      <a:xfrm>
                        <a:off x="673460" y="4976797"/>
                        <a:ext cx="8094875" cy="1881203"/>
                      </a:xfrm>
                      <a:prstGeom prst="rect">
                        <a:avLst/>
                      </a:prstGeom>
                    </p:spPr>
                  </p:pic>
                </p:oleObj>
              </mc:Fallback>
            </mc:AlternateContent>
          </a:graphicData>
        </a:graphic>
      </p:graphicFrame>
      <p:sp>
        <p:nvSpPr>
          <p:cNvPr id="2" name="TextBox 1"/>
          <p:cNvSpPr txBox="1"/>
          <p:nvPr/>
        </p:nvSpPr>
        <p:spPr>
          <a:xfrm>
            <a:off x="625821" y="901825"/>
            <a:ext cx="1878827" cy="369332"/>
          </a:xfrm>
          <a:prstGeom prst="rect">
            <a:avLst/>
          </a:prstGeom>
          <a:noFill/>
        </p:spPr>
        <p:txBody>
          <a:bodyPr wrap="none" rtlCol="0">
            <a:spAutoFit/>
          </a:bodyPr>
          <a:lstStyle/>
          <a:p>
            <a:r>
              <a:rPr lang="en-US" dirty="0" smtClean="0"/>
              <a:t>(1) Drinking water</a:t>
            </a:r>
            <a:endParaRPr lang="en-US" dirty="0"/>
          </a:p>
        </p:txBody>
      </p:sp>
      <p:sp>
        <p:nvSpPr>
          <p:cNvPr id="8" name="TextBox 7"/>
          <p:cNvSpPr txBox="1"/>
          <p:nvPr/>
        </p:nvSpPr>
        <p:spPr>
          <a:xfrm>
            <a:off x="649376" y="2821062"/>
            <a:ext cx="1475434" cy="369332"/>
          </a:xfrm>
          <a:prstGeom prst="rect">
            <a:avLst/>
          </a:prstGeom>
          <a:noFill/>
        </p:spPr>
        <p:txBody>
          <a:bodyPr wrap="none" rtlCol="0">
            <a:spAutoFit/>
          </a:bodyPr>
          <a:lstStyle/>
          <a:p>
            <a:r>
              <a:rPr lang="en-US" dirty="0" smtClean="0"/>
              <a:t>(2) Eating rice</a:t>
            </a:r>
            <a:endParaRPr lang="en-US" dirty="0"/>
          </a:p>
        </p:txBody>
      </p:sp>
      <p:sp>
        <p:nvSpPr>
          <p:cNvPr id="9" name="TextBox 8"/>
          <p:cNvSpPr txBox="1"/>
          <p:nvPr/>
        </p:nvSpPr>
        <p:spPr>
          <a:xfrm>
            <a:off x="686189" y="4661518"/>
            <a:ext cx="1464501" cy="369332"/>
          </a:xfrm>
          <a:prstGeom prst="rect">
            <a:avLst/>
          </a:prstGeom>
          <a:noFill/>
        </p:spPr>
        <p:txBody>
          <a:bodyPr wrap="none" rtlCol="0">
            <a:spAutoFit/>
          </a:bodyPr>
          <a:lstStyle/>
          <a:p>
            <a:r>
              <a:rPr lang="en-US" dirty="0" smtClean="0"/>
              <a:t>(3) Eating fish</a:t>
            </a:r>
            <a:endParaRPr lang="en-US" dirty="0"/>
          </a:p>
        </p:txBody>
      </p:sp>
    </p:spTree>
    <p:extLst>
      <p:ext uri="{BB962C8B-B14F-4D97-AF65-F5344CB8AC3E}">
        <p14:creationId xmlns:p14="http://schemas.microsoft.com/office/powerpoint/2010/main" val="3729661106"/>
      </p:ext>
    </p:extLst>
  </p:cSld>
  <p:clrMapOvr>
    <a:masterClrMapping/>
  </p:clrMapOvr>
  <mc:AlternateContent xmlns:mc="http://schemas.openxmlformats.org/markup-compatibility/2006" xmlns:p14="http://schemas.microsoft.com/office/powerpoint/2010/main">
    <mc:Choice Requires="p14">
      <p:transition spd="slow" p14:dur="2000" advTm="22722"/>
    </mc:Choice>
    <mc:Fallback xmlns="">
      <p:transition xmlns:p14="http://schemas.microsoft.com/office/powerpoint/2010/main" spd="slow" advTm="22722"/>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10592" y="1715179"/>
            <a:ext cx="10515600" cy="4351338"/>
          </a:xfrm>
        </p:spPr>
        <p:txBody>
          <a:bodyPr/>
          <a:lstStyle/>
          <a:p>
            <a:pPr marL="514350" indent="-514350">
              <a:buFont typeface="+mj-lt"/>
              <a:buAutoNum type="arabicPeriod"/>
            </a:pPr>
            <a:r>
              <a:rPr lang="en-US" dirty="0" smtClean="0"/>
              <a:t>Based </a:t>
            </a:r>
            <a:r>
              <a:rPr lang="en-US" dirty="0"/>
              <a:t>on the hazard quotients (HQ), which metals (</a:t>
            </a:r>
            <a:r>
              <a:rPr lang="en-US" dirty="0" err="1" smtClean="0"/>
              <a:t>Pb</a:t>
            </a:r>
            <a:r>
              <a:rPr lang="en-US" dirty="0"/>
              <a:t>,</a:t>
            </a:r>
            <a:r>
              <a:rPr lang="en-US" dirty="0" smtClean="0"/>
              <a:t> </a:t>
            </a:r>
            <a:r>
              <a:rPr lang="en-US" dirty="0"/>
              <a:t>Cd, Hg) and which exposure activities (drinking, eating rice and fish) represent a chronic toxicity risk</a:t>
            </a:r>
            <a:r>
              <a:rPr lang="en-US" dirty="0" smtClean="0"/>
              <a:t>?</a:t>
            </a:r>
            <a:r>
              <a:rPr lang="en-GB" dirty="0"/>
              <a:t> </a:t>
            </a:r>
            <a:r>
              <a:rPr lang="en-US" dirty="0" smtClean="0"/>
              <a:t>(</a:t>
            </a:r>
            <a:r>
              <a:rPr lang="en-US" dirty="0"/>
              <a:t>i.e. which HQ’s are greater than 1?)</a:t>
            </a:r>
            <a:endParaRPr lang="en-GB" dirty="0"/>
          </a:p>
          <a:p>
            <a:pPr marL="514350" indent="-514350">
              <a:buFont typeface="+mj-lt"/>
              <a:buAutoNum type="arabicPeriod"/>
            </a:pPr>
            <a:endParaRPr lang="en-GB" dirty="0"/>
          </a:p>
          <a:p>
            <a:pPr marL="514350" indent="-514350">
              <a:buFont typeface="+mj-lt"/>
              <a:buAutoNum type="arabicPeriod"/>
            </a:pPr>
            <a:r>
              <a:rPr lang="en-US" dirty="0"/>
              <a:t>This risk assessment was for adults. How might these hazard quotients (HQ) differ for children? Hint; consider that children have less body </a:t>
            </a:r>
            <a:r>
              <a:rPr lang="en-US" dirty="0" smtClean="0"/>
              <a:t>weight</a:t>
            </a:r>
          </a:p>
          <a:p>
            <a:pPr marL="514350" indent="-514350">
              <a:buFont typeface="+mj-lt"/>
              <a:buAutoNum type="arabicPeriod"/>
            </a:pPr>
            <a:endParaRPr lang="en-US" dirty="0"/>
          </a:p>
          <a:p>
            <a:pPr marL="514350" indent="-514350">
              <a:buFont typeface="+mj-lt"/>
              <a:buAutoNum type="arabicPeriod"/>
            </a:pPr>
            <a:r>
              <a:rPr lang="en-US" dirty="0"/>
              <a:t>What are the assumptions and sources of uncertainty in these assessments of toxicity risk?</a:t>
            </a:r>
            <a:endParaRPr lang="en-GB" dirty="0"/>
          </a:p>
          <a:p>
            <a:pPr marL="0" indent="0">
              <a:buNone/>
            </a:pPr>
            <a:endParaRPr lang="en-GB" dirty="0"/>
          </a:p>
          <a:p>
            <a:pPr marL="0" indent="0">
              <a:buNone/>
            </a:pPr>
            <a:endParaRPr lang="en-US" dirty="0"/>
          </a:p>
        </p:txBody>
      </p:sp>
      <p:sp>
        <p:nvSpPr>
          <p:cNvPr id="3" name="Title 1"/>
          <p:cNvSpPr txBox="1">
            <a:spLocks/>
          </p:cNvSpPr>
          <p:nvPr/>
        </p:nvSpPr>
        <p:spPr>
          <a:xfrm>
            <a:off x="273135" y="237829"/>
            <a:ext cx="82296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Group discussion questions</a:t>
            </a:r>
            <a:endParaRPr lang="en-US" dirty="0"/>
          </a:p>
        </p:txBody>
      </p:sp>
    </p:spTree>
    <p:extLst>
      <p:ext uri="{BB962C8B-B14F-4D97-AF65-F5344CB8AC3E}">
        <p14:creationId xmlns:p14="http://schemas.microsoft.com/office/powerpoint/2010/main" val="791870381"/>
      </p:ext>
    </p:extLst>
  </p:cSld>
  <p:clrMapOvr>
    <a:masterClrMapping/>
  </p:clrMapOvr>
  <mc:AlternateContent xmlns:mc="http://schemas.openxmlformats.org/markup-compatibility/2006" xmlns:p14="http://schemas.microsoft.com/office/powerpoint/2010/main">
    <mc:Choice Requires="p14">
      <p:transition spd="slow" p14:dur="2000" advTm="332463"/>
    </mc:Choice>
    <mc:Fallback xmlns="">
      <p:transition xmlns:p14="http://schemas.microsoft.com/office/powerpoint/2010/main" spd="slow" advTm="332463"/>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274638"/>
            <a:ext cx="8715022"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Introduction</a:t>
            </a:r>
            <a:endParaRPr lang="en-US" dirty="0"/>
          </a:p>
        </p:txBody>
      </p:sp>
      <p:sp>
        <p:nvSpPr>
          <p:cNvPr id="4" name="Content Placeholder 2"/>
          <p:cNvSpPr>
            <a:spLocks noGrp="1"/>
          </p:cNvSpPr>
          <p:nvPr>
            <p:ph idx="1"/>
          </p:nvPr>
        </p:nvSpPr>
        <p:spPr>
          <a:xfrm>
            <a:off x="457200" y="1457259"/>
            <a:ext cx="10944578" cy="4749487"/>
          </a:xfrm>
        </p:spPr>
        <p:txBody>
          <a:bodyPr>
            <a:normAutofit lnSpcReduction="10000"/>
          </a:bodyPr>
          <a:lstStyle/>
          <a:p>
            <a:pPr marL="0" indent="0">
              <a:buNone/>
            </a:pPr>
            <a:r>
              <a:rPr lang="en-US" dirty="0" smtClean="0"/>
              <a:t>Exposure to heavy metals can result in harmful effects for wildlife and humans.</a:t>
            </a:r>
          </a:p>
          <a:p>
            <a:pPr marL="0" indent="0">
              <a:buNone/>
            </a:pPr>
            <a:endParaRPr lang="en-US" dirty="0"/>
          </a:p>
          <a:p>
            <a:pPr marL="0" indent="0">
              <a:buNone/>
            </a:pPr>
            <a:r>
              <a:rPr lang="en-US" dirty="0" smtClean="0"/>
              <a:t>To be able to implement successful strategies to protect populations from the toxic effects of heavy metals, it is important to understand;</a:t>
            </a:r>
          </a:p>
          <a:p>
            <a:pPr marL="0" indent="0">
              <a:buNone/>
            </a:pPr>
            <a:endParaRPr lang="en-US" dirty="0" smtClean="0"/>
          </a:p>
          <a:p>
            <a:pPr marL="514350" indent="-514350">
              <a:buFont typeface="+mj-lt"/>
              <a:buAutoNum type="arabicPeriod"/>
            </a:pPr>
            <a:r>
              <a:rPr lang="en-US" dirty="0" smtClean="0"/>
              <a:t>How people are exposed to these metals (i.e. the exposure route)</a:t>
            </a:r>
          </a:p>
          <a:p>
            <a:pPr marL="514350" indent="-514350">
              <a:buFont typeface="+mj-lt"/>
              <a:buAutoNum type="arabicPeriod"/>
            </a:pPr>
            <a:r>
              <a:rPr lang="en-US" dirty="0" smtClean="0"/>
              <a:t>The sources of these metals to the environment</a:t>
            </a:r>
          </a:p>
          <a:p>
            <a:pPr marL="0" indent="0">
              <a:buNone/>
            </a:pPr>
            <a:endParaRPr lang="en-US" dirty="0"/>
          </a:p>
          <a:p>
            <a:pPr marL="0" indent="0">
              <a:buNone/>
            </a:pPr>
            <a:r>
              <a:rPr lang="en-US" dirty="0" smtClean="0"/>
              <a:t>Human activities, in particular mining have been a major source of heavy metals to the environment during recent history</a:t>
            </a:r>
            <a:endParaRPr lang="en-US" dirty="0"/>
          </a:p>
        </p:txBody>
      </p:sp>
    </p:spTree>
    <p:extLst>
      <p:ext uri="{BB962C8B-B14F-4D97-AF65-F5344CB8AC3E}">
        <p14:creationId xmlns:p14="http://schemas.microsoft.com/office/powerpoint/2010/main" val="2125858262"/>
      </p:ext>
    </p:extLst>
  </p:cSld>
  <p:clrMapOvr>
    <a:masterClrMapping/>
  </p:clrMapOvr>
  <mc:AlternateContent xmlns:mc="http://schemas.openxmlformats.org/markup-compatibility/2006" xmlns:p14="http://schemas.microsoft.com/office/powerpoint/2010/main">
    <mc:Choice Requires="p14">
      <p:transition spd="slow" p14:dur="2000" advTm="76375"/>
    </mc:Choice>
    <mc:Fallback xmlns="">
      <p:transition xmlns:p14="http://schemas.microsoft.com/office/powerpoint/2010/main" spd="slow" advTm="76375"/>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274638"/>
            <a:ext cx="82296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Part 1; Key learning objectives</a:t>
            </a:r>
            <a:endParaRPr lang="en-US" dirty="0"/>
          </a:p>
        </p:txBody>
      </p:sp>
      <p:sp>
        <p:nvSpPr>
          <p:cNvPr id="4" name="Content Placeholder 2"/>
          <p:cNvSpPr>
            <a:spLocks noGrp="1"/>
          </p:cNvSpPr>
          <p:nvPr>
            <p:ph idx="1"/>
          </p:nvPr>
        </p:nvSpPr>
        <p:spPr>
          <a:xfrm>
            <a:off x="457200" y="1600200"/>
            <a:ext cx="10620022" cy="4525963"/>
          </a:xfrm>
        </p:spPr>
        <p:txBody>
          <a:bodyPr>
            <a:normAutofit/>
          </a:bodyPr>
          <a:lstStyle/>
          <a:p>
            <a:pPr marL="514350" indent="-514350">
              <a:buFont typeface="+mj-lt"/>
              <a:buAutoNum type="arabicPeriod"/>
            </a:pPr>
            <a:r>
              <a:rPr lang="en-US" dirty="0" smtClean="0"/>
              <a:t>What are ‘heavy metals’ and why are they important water quality parameters?</a:t>
            </a:r>
          </a:p>
          <a:p>
            <a:pPr marL="514350" indent="-514350">
              <a:buFont typeface="+mj-lt"/>
              <a:buAutoNum type="arabicPeriod"/>
            </a:pPr>
            <a:endParaRPr lang="en-US" dirty="0" smtClean="0"/>
          </a:p>
          <a:p>
            <a:pPr marL="514350" indent="-514350">
              <a:buFont typeface="+mj-lt"/>
              <a:buAutoNum type="arabicPeriod"/>
            </a:pPr>
            <a:r>
              <a:rPr lang="en-US" dirty="0" smtClean="0"/>
              <a:t>What are the routes by which people can be exposed to heavy metals?</a:t>
            </a:r>
          </a:p>
          <a:p>
            <a:pPr marL="514350" indent="-514350">
              <a:buFont typeface="+mj-lt"/>
              <a:buAutoNum type="arabicPeriod"/>
            </a:pPr>
            <a:endParaRPr lang="en-US" dirty="0" smtClean="0"/>
          </a:p>
          <a:p>
            <a:pPr marL="514350" indent="-514350">
              <a:buFont typeface="+mj-lt"/>
              <a:buAutoNum type="arabicPeriod"/>
            </a:pPr>
            <a:r>
              <a:rPr lang="en-US" dirty="0" smtClean="0"/>
              <a:t>How can the toxicity risks of chronic metal exposure be evaluated?</a:t>
            </a:r>
          </a:p>
          <a:p>
            <a:pPr marL="514350" indent="-514350">
              <a:buFont typeface="+mj-lt"/>
              <a:buAutoNum type="arabicPeriod"/>
            </a:pPr>
            <a:endParaRPr lang="en-US" dirty="0"/>
          </a:p>
        </p:txBody>
      </p:sp>
    </p:spTree>
    <p:extLst>
      <p:ext uri="{BB962C8B-B14F-4D97-AF65-F5344CB8AC3E}">
        <p14:creationId xmlns:p14="http://schemas.microsoft.com/office/powerpoint/2010/main" val="2125858262"/>
      </p:ext>
    </p:extLst>
  </p:cSld>
  <p:clrMapOvr>
    <a:masterClrMapping/>
  </p:clrMapOvr>
  <mc:AlternateContent xmlns:mc="http://schemas.openxmlformats.org/markup-compatibility/2006" xmlns:p14="http://schemas.microsoft.com/office/powerpoint/2010/main">
    <mc:Choice Requires="p14">
      <p:transition spd="slow" p14:dur="2000" advTm="35921"/>
    </mc:Choice>
    <mc:Fallback xmlns="">
      <p:transition xmlns:p14="http://schemas.microsoft.com/office/powerpoint/2010/main" spd="slow" advTm="35921"/>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txBox="1">
            <a:spLocks/>
          </p:cNvSpPr>
          <p:nvPr/>
        </p:nvSpPr>
        <p:spPr>
          <a:xfrm>
            <a:off x="559379" y="325178"/>
            <a:ext cx="8229600" cy="11430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smtClean="0"/>
              <a:t>What are ‘heavy metals’? </a:t>
            </a:r>
            <a:endParaRPr lang="en-US" sz="3600" dirty="0"/>
          </a:p>
        </p:txBody>
      </p:sp>
      <p:pic>
        <p:nvPicPr>
          <p:cNvPr id="4" name="Picture 3" descr="Periodic table-Heavy metals.eps"/>
          <p:cNvPicPr>
            <a:picLocks noChangeAspect="1"/>
          </p:cNvPicPr>
          <p:nvPr/>
        </p:nvPicPr>
        <p:blipFill rotWithShape="1">
          <a:blip r:embed="rId3">
            <a:extLst>
              <a:ext uri="{28A0092B-C50C-407E-A947-70E740481C1C}">
                <a14:useLocalDpi xmlns:a14="http://schemas.microsoft.com/office/drawing/2010/main" val="0"/>
              </a:ext>
            </a:extLst>
          </a:blip>
          <a:srcRect b="29955"/>
          <a:stretch/>
        </p:blipFill>
        <p:spPr>
          <a:xfrm>
            <a:off x="0" y="2061955"/>
            <a:ext cx="8820480" cy="4530167"/>
          </a:xfrm>
          <a:prstGeom prst="rect">
            <a:avLst/>
          </a:prstGeom>
        </p:spPr>
      </p:pic>
      <p:sp>
        <p:nvSpPr>
          <p:cNvPr id="5" name="Title 4"/>
          <p:cNvSpPr txBox="1">
            <a:spLocks/>
          </p:cNvSpPr>
          <p:nvPr/>
        </p:nvSpPr>
        <p:spPr>
          <a:xfrm>
            <a:off x="559378" y="1119615"/>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dirty="0" smtClean="0"/>
              <a:t>Loose definition, but generally refer to metal elements with a high density or atomic number.</a:t>
            </a:r>
          </a:p>
          <a:p>
            <a:pPr algn="l"/>
            <a:r>
              <a:rPr lang="en-US" sz="2000" dirty="0" smtClean="0"/>
              <a:t>These elements can also be referred to as ‘trace metals’ or ‘trace elements’</a:t>
            </a:r>
          </a:p>
        </p:txBody>
      </p:sp>
      <p:sp>
        <p:nvSpPr>
          <p:cNvPr id="6" name="TextBox 5"/>
          <p:cNvSpPr txBox="1"/>
          <p:nvPr/>
        </p:nvSpPr>
        <p:spPr>
          <a:xfrm>
            <a:off x="8809063" y="2524933"/>
            <a:ext cx="3382937" cy="2031325"/>
          </a:xfrm>
          <a:prstGeom prst="rect">
            <a:avLst/>
          </a:prstGeom>
          <a:noFill/>
        </p:spPr>
        <p:txBody>
          <a:bodyPr wrap="square" rtlCol="0">
            <a:spAutoFit/>
          </a:bodyPr>
          <a:lstStyle/>
          <a:p>
            <a:r>
              <a:rPr lang="en-US" dirty="0" smtClean="0"/>
              <a:t>The elements within the</a:t>
            </a:r>
            <a:r>
              <a:rPr lang="en-US" dirty="0" smtClean="0">
                <a:solidFill>
                  <a:schemeClr val="tx2"/>
                </a:solidFill>
              </a:rPr>
              <a:t> </a:t>
            </a:r>
            <a:r>
              <a:rPr lang="en-US" b="1" dirty="0" smtClean="0">
                <a:solidFill>
                  <a:schemeClr val="tx2"/>
                </a:solidFill>
              </a:rPr>
              <a:t>blue</a:t>
            </a:r>
            <a:r>
              <a:rPr lang="en-US" dirty="0" smtClean="0">
                <a:solidFill>
                  <a:schemeClr val="tx2"/>
                </a:solidFill>
              </a:rPr>
              <a:t> </a:t>
            </a:r>
            <a:r>
              <a:rPr lang="en-US" dirty="0" smtClean="0"/>
              <a:t>outline are considered heavy metals</a:t>
            </a:r>
          </a:p>
          <a:p>
            <a:endParaRPr lang="en-US" dirty="0" smtClean="0"/>
          </a:p>
          <a:p>
            <a:r>
              <a:rPr lang="en-US" dirty="0" smtClean="0"/>
              <a:t>The elements </a:t>
            </a:r>
            <a:r>
              <a:rPr lang="en-US" dirty="0" smtClean="0">
                <a:solidFill>
                  <a:srgbClr val="008000"/>
                </a:solidFill>
              </a:rPr>
              <a:t>arsenic </a:t>
            </a:r>
            <a:r>
              <a:rPr lang="en-US" dirty="0">
                <a:solidFill>
                  <a:srgbClr val="008000"/>
                </a:solidFill>
              </a:rPr>
              <a:t>and selenium </a:t>
            </a:r>
            <a:r>
              <a:rPr lang="en-US" dirty="0"/>
              <a:t>are often called ‘</a:t>
            </a:r>
            <a:r>
              <a:rPr lang="en-US" dirty="0" smtClean="0"/>
              <a:t>metalloids’</a:t>
            </a:r>
            <a:endParaRPr lang="en-US" dirty="0"/>
          </a:p>
        </p:txBody>
      </p:sp>
    </p:spTree>
    <p:extLst>
      <p:ext uri="{BB962C8B-B14F-4D97-AF65-F5344CB8AC3E}">
        <p14:creationId xmlns:p14="http://schemas.microsoft.com/office/powerpoint/2010/main" val="2125858262"/>
      </p:ext>
    </p:extLst>
  </p:cSld>
  <p:clrMapOvr>
    <a:masterClrMapping/>
  </p:clrMapOvr>
  <mc:AlternateContent xmlns:mc="http://schemas.openxmlformats.org/markup-compatibility/2006" xmlns:p14="http://schemas.microsoft.com/office/powerpoint/2010/main">
    <mc:Choice Requires="p14">
      <p:transition spd="slow" p14:dur="2000" advTm="64233"/>
    </mc:Choice>
    <mc:Fallback xmlns="">
      <p:transition xmlns:p14="http://schemas.microsoft.com/office/powerpoint/2010/main" spd="slow" advTm="64234"/>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txBox="1">
            <a:spLocks/>
          </p:cNvSpPr>
          <p:nvPr/>
        </p:nvSpPr>
        <p:spPr>
          <a:xfrm>
            <a:off x="570088" y="422420"/>
            <a:ext cx="8229600" cy="11430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smtClean="0"/>
              <a:t>Why are heavy metals important?</a:t>
            </a:r>
            <a:endParaRPr lang="en-US" sz="3600" dirty="0"/>
          </a:p>
        </p:txBody>
      </p:sp>
      <p:sp>
        <p:nvSpPr>
          <p:cNvPr id="4" name="TextBox 3"/>
          <p:cNvSpPr txBox="1"/>
          <p:nvPr/>
        </p:nvSpPr>
        <p:spPr>
          <a:xfrm>
            <a:off x="830641" y="1638797"/>
            <a:ext cx="3325250" cy="4093428"/>
          </a:xfrm>
          <a:prstGeom prst="rect">
            <a:avLst/>
          </a:prstGeom>
          <a:noFill/>
        </p:spPr>
        <p:txBody>
          <a:bodyPr wrap="square" rtlCol="0">
            <a:spAutoFit/>
          </a:bodyPr>
          <a:lstStyle/>
          <a:p>
            <a:pPr marL="285750" indent="-285750">
              <a:buFont typeface="Arial"/>
              <a:buChar char="•"/>
            </a:pPr>
            <a:r>
              <a:rPr lang="en-US" sz="2000" dirty="0" smtClean="0"/>
              <a:t>Some heavy metals are important nutrients for living organisms</a:t>
            </a:r>
          </a:p>
          <a:p>
            <a:pPr lvl="1"/>
            <a:r>
              <a:rPr lang="en-US" sz="2000" dirty="0" smtClean="0"/>
              <a:t>e.g. iron, zinc</a:t>
            </a:r>
          </a:p>
          <a:p>
            <a:pPr marL="285750" indent="-285750">
              <a:buFont typeface="Arial"/>
              <a:buChar char="•"/>
            </a:pPr>
            <a:endParaRPr lang="en-US" sz="2000" dirty="0"/>
          </a:p>
          <a:p>
            <a:pPr marL="285750" indent="-285750">
              <a:buFont typeface="Arial"/>
              <a:buChar char="•"/>
            </a:pPr>
            <a:r>
              <a:rPr lang="en-US" sz="2000" dirty="0" smtClean="0"/>
              <a:t>Most of these elements are toxic to living organisms at high concentrations</a:t>
            </a:r>
          </a:p>
          <a:p>
            <a:pPr marL="285750" indent="-285750">
              <a:buFont typeface="Arial"/>
              <a:buChar char="•"/>
            </a:pPr>
            <a:endParaRPr lang="en-US" sz="2000" dirty="0"/>
          </a:p>
          <a:p>
            <a:pPr marL="285750" indent="-285750">
              <a:buFont typeface="Arial"/>
              <a:buChar char="•"/>
            </a:pPr>
            <a:r>
              <a:rPr lang="en-US" sz="2000" dirty="0" smtClean="0"/>
              <a:t>Heavy metal concentrations are therefore an important </a:t>
            </a:r>
            <a:r>
              <a:rPr lang="en-US" sz="2000" b="1" i="1" dirty="0" smtClean="0"/>
              <a:t>water quality parameter</a:t>
            </a:r>
          </a:p>
        </p:txBody>
      </p:sp>
      <p:pic>
        <p:nvPicPr>
          <p:cNvPr id="5" name="Picture 4" descr="Periodic table-Heavy metals of imporance.eps"/>
          <p:cNvPicPr>
            <a:picLocks noChangeAspect="1"/>
          </p:cNvPicPr>
          <p:nvPr/>
        </p:nvPicPr>
        <p:blipFill rotWithShape="1">
          <a:blip r:embed="rId3">
            <a:extLst>
              <a:ext uri="{28A0092B-C50C-407E-A947-70E740481C1C}">
                <a14:useLocalDpi xmlns:a14="http://schemas.microsoft.com/office/drawing/2010/main" val="0"/>
              </a:ext>
            </a:extLst>
          </a:blip>
          <a:srcRect b="30214"/>
          <a:stretch/>
        </p:blipFill>
        <p:spPr>
          <a:xfrm>
            <a:off x="4416082" y="1820333"/>
            <a:ext cx="6985699" cy="3767667"/>
          </a:xfrm>
          <a:prstGeom prst="rect">
            <a:avLst/>
          </a:prstGeom>
        </p:spPr>
      </p:pic>
      <p:sp>
        <p:nvSpPr>
          <p:cNvPr id="6" name="TextBox 5"/>
          <p:cNvSpPr txBox="1"/>
          <p:nvPr/>
        </p:nvSpPr>
        <p:spPr>
          <a:xfrm>
            <a:off x="946204" y="6018281"/>
            <a:ext cx="7740596" cy="369332"/>
          </a:xfrm>
          <a:prstGeom prst="rect">
            <a:avLst/>
          </a:prstGeom>
          <a:noFill/>
        </p:spPr>
        <p:txBody>
          <a:bodyPr wrap="none" rtlCol="0">
            <a:spAutoFit/>
          </a:bodyPr>
          <a:lstStyle/>
          <a:p>
            <a:r>
              <a:rPr lang="en-US" dirty="0" smtClean="0"/>
              <a:t>Elements highlighted in </a:t>
            </a:r>
            <a:r>
              <a:rPr lang="en-US" b="1" dirty="0" smtClean="0">
                <a:solidFill>
                  <a:srgbClr val="FF0000"/>
                </a:solidFill>
              </a:rPr>
              <a:t>red</a:t>
            </a:r>
            <a:r>
              <a:rPr lang="en-US" dirty="0" smtClean="0"/>
              <a:t> are considered important for assessing water quality</a:t>
            </a:r>
            <a:endParaRPr lang="en-US" dirty="0"/>
          </a:p>
        </p:txBody>
      </p:sp>
    </p:spTree>
    <p:extLst>
      <p:ext uri="{BB962C8B-B14F-4D97-AF65-F5344CB8AC3E}">
        <p14:creationId xmlns:p14="http://schemas.microsoft.com/office/powerpoint/2010/main" val="2125858262"/>
      </p:ext>
    </p:extLst>
  </p:cSld>
  <p:clrMapOvr>
    <a:masterClrMapping/>
  </p:clrMapOvr>
  <mc:AlternateContent xmlns:mc="http://schemas.openxmlformats.org/markup-compatibility/2006" xmlns:p14="http://schemas.microsoft.com/office/powerpoint/2010/main">
    <mc:Choice Requires="p14">
      <p:transition spd="slow" p14:dur="2000" advTm="55697"/>
    </mc:Choice>
    <mc:Fallback xmlns="">
      <p:transition xmlns:p14="http://schemas.microsoft.com/office/powerpoint/2010/main" spd="slow" advTm="55697"/>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txBox="1">
            <a:spLocks/>
          </p:cNvSpPr>
          <p:nvPr/>
        </p:nvSpPr>
        <p:spPr>
          <a:xfrm>
            <a:off x="570088" y="422420"/>
            <a:ext cx="8229600" cy="11430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smtClean="0"/>
              <a:t>Why are heavy metals important?</a:t>
            </a:r>
            <a:endParaRPr lang="en-US" sz="3600" dirty="0"/>
          </a:p>
        </p:txBody>
      </p:sp>
      <p:sp>
        <p:nvSpPr>
          <p:cNvPr id="4" name="TextBox 3"/>
          <p:cNvSpPr txBox="1"/>
          <p:nvPr/>
        </p:nvSpPr>
        <p:spPr>
          <a:xfrm>
            <a:off x="830641" y="1638797"/>
            <a:ext cx="3325250" cy="3693319"/>
          </a:xfrm>
          <a:prstGeom prst="rect">
            <a:avLst/>
          </a:prstGeom>
          <a:noFill/>
        </p:spPr>
        <p:txBody>
          <a:bodyPr wrap="square" rtlCol="0">
            <a:spAutoFit/>
          </a:bodyPr>
          <a:lstStyle/>
          <a:p>
            <a:pPr marL="285750" indent="-285750">
              <a:buFont typeface="Arial"/>
              <a:buChar char="•"/>
            </a:pPr>
            <a:r>
              <a:rPr lang="en-US" dirty="0"/>
              <a:t>The concentrations of these elements in water can vary due to natural processes</a:t>
            </a:r>
          </a:p>
          <a:p>
            <a:pPr marL="285750" indent="-285750">
              <a:buFont typeface="Arial"/>
              <a:buChar char="•"/>
            </a:pPr>
            <a:endParaRPr lang="en-US" dirty="0"/>
          </a:p>
          <a:p>
            <a:pPr lvl="1"/>
            <a:r>
              <a:rPr lang="en-US" dirty="0"/>
              <a:t>For example, arsenic in groundwater can naturally occur at high concentrations that are toxic to life</a:t>
            </a:r>
          </a:p>
          <a:p>
            <a:pPr marL="285750" indent="-285750">
              <a:buFont typeface="Arial"/>
              <a:buChar char="•"/>
            </a:pPr>
            <a:endParaRPr lang="en-US" dirty="0"/>
          </a:p>
          <a:p>
            <a:pPr marL="285750" indent="-285750">
              <a:buFont typeface="Arial"/>
              <a:buChar char="•"/>
            </a:pPr>
            <a:r>
              <a:rPr lang="en-US" dirty="0"/>
              <a:t>However, human activities have released large amounts of these elements into the environment as pollution</a:t>
            </a:r>
          </a:p>
        </p:txBody>
      </p:sp>
      <p:pic>
        <p:nvPicPr>
          <p:cNvPr id="5" name="Picture 4" descr="Periodic table-Heavy metals of imporance.eps"/>
          <p:cNvPicPr>
            <a:picLocks noChangeAspect="1"/>
          </p:cNvPicPr>
          <p:nvPr/>
        </p:nvPicPr>
        <p:blipFill rotWithShape="1">
          <a:blip r:embed="rId3">
            <a:extLst>
              <a:ext uri="{28A0092B-C50C-407E-A947-70E740481C1C}">
                <a14:useLocalDpi xmlns:a14="http://schemas.microsoft.com/office/drawing/2010/main" val="0"/>
              </a:ext>
            </a:extLst>
          </a:blip>
          <a:srcRect b="30214"/>
          <a:stretch/>
        </p:blipFill>
        <p:spPr>
          <a:xfrm>
            <a:off x="4416082" y="1820333"/>
            <a:ext cx="6985699" cy="3767667"/>
          </a:xfrm>
          <a:prstGeom prst="rect">
            <a:avLst/>
          </a:prstGeom>
        </p:spPr>
      </p:pic>
      <p:sp>
        <p:nvSpPr>
          <p:cNvPr id="6" name="TextBox 5"/>
          <p:cNvSpPr txBox="1"/>
          <p:nvPr/>
        </p:nvSpPr>
        <p:spPr>
          <a:xfrm>
            <a:off x="946204" y="6018281"/>
            <a:ext cx="7740596" cy="369332"/>
          </a:xfrm>
          <a:prstGeom prst="rect">
            <a:avLst/>
          </a:prstGeom>
          <a:noFill/>
        </p:spPr>
        <p:txBody>
          <a:bodyPr wrap="none" rtlCol="0">
            <a:spAutoFit/>
          </a:bodyPr>
          <a:lstStyle/>
          <a:p>
            <a:r>
              <a:rPr lang="en-US" dirty="0" smtClean="0"/>
              <a:t>Elements highlighted in </a:t>
            </a:r>
            <a:r>
              <a:rPr lang="en-US" b="1" dirty="0" smtClean="0">
                <a:solidFill>
                  <a:srgbClr val="FF0000"/>
                </a:solidFill>
              </a:rPr>
              <a:t>red</a:t>
            </a:r>
            <a:r>
              <a:rPr lang="en-US" dirty="0" smtClean="0"/>
              <a:t> are considered important for assessing water quality</a:t>
            </a:r>
            <a:endParaRPr lang="en-US" dirty="0"/>
          </a:p>
        </p:txBody>
      </p:sp>
    </p:spTree>
    <p:extLst>
      <p:ext uri="{BB962C8B-B14F-4D97-AF65-F5344CB8AC3E}">
        <p14:creationId xmlns:p14="http://schemas.microsoft.com/office/powerpoint/2010/main" val="698023505"/>
      </p:ext>
    </p:extLst>
  </p:cSld>
  <p:clrMapOvr>
    <a:masterClrMapping/>
  </p:clrMapOvr>
  <mc:AlternateContent xmlns:mc="http://schemas.openxmlformats.org/markup-compatibility/2006" xmlns:p14="http://schemas.microsoft.com/office/powerpoint/2010/main">
    <mc:Choice Requires="p14">
      <p:transition spd="slow" p14:dur="2000" advTm="97239"/>
    </mc:Choice>
    <mc:Fallback xmlns="">
      <p:transition xmlns:p14="http://schemas.microsoft.com/office/powerpoint/2010/main" spd="slow" advTm="97239"/>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TIDE PP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IDE PP Template [Read-Only]" id="{8A09C1CC-9DCE-4933-BFF9-F20519C2F82B}" vid="{F93D5E99-17C0-465D-9371-27053E8CE48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94FDE60FF607542A8938EF5BD5BE825" ma:contentTypeVersion="6" ma:contentTypeDescription="Create a new document." ma:contentTypeScope="" ma:versionID="42333c817fbedfab4d6888ffca566e4c">
  <xsd:schema xmlns:xsd="http://www.w3.org/2001/XMLSchema" xmlns:xs="http://www.w3.org/2001/XMLSchema" xmlns:p="http://schemas.microsoft.com/office/2006/metadata/properties" xmlns:ns2="1bff5ba4-f8ce-4e5a-8d12-16d349a7a505" targetNamespace="http://schemas.microsoft.com/office/2006/metadata/properties" ma:root="true" ma:fieldsID="59c2ac20afdbb326a6dfe8cb6f114b68" ns2:_="">
    <xsd:import namespace="1bff5ba4-f8ce-4e5a-8d12-16d349a7a50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ff5ba4-f8ce-4e5a-8d12-16d349a7a50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LengthInSeconds" ma:index="13"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AEE1ECD-7942-40F9-8AB0-47A6418D5223}"/>
</file>

<file path=customXml/itemProps2.xml><?xml version="1.0" encoding="utf-8"?>
<ds:datastoreItem xmlns:ds="http://schemas.openxmlformats.org/officeDocument/2006/customXml" ds:itemID="{D63F497D-DD7D-4011-8EEE-09422CA5C527}"/>
</file>

<file path=customXml/itemProps3.xml><?xml version="1.0" encoding="utf-8"?>
<ds:datastoreItem xmlns:ds="http://schemas.openxmlformats.org/officeDocument/2006/customXml" ds:itemID="{933817CC-14E1-46A5-A012-D04216DD9FF9}"/>
</file>

<file path=docProps/app.xml><?xml version="1.0" encoding="utf-8"?>
<Properties xmlns="http://schemas.openxmlformats.org/officeDocument/2006/extended-properties" xmlns:vt="http://schemas.openxmlformats.org/officeDocument/2006/docPropsVTypes">
  <Template>TIDE%20PP%20Template.potx</Template>
  <TotalTime>14802</TotalTime>
  <Words>7376</Words>
  <Application>Microsoft Macintosh PowerPoint</Application>
  <PresentationFormat>Custom</PresentationFormat>
  <Paragraphs>672</Paragraphs>
  <Slides>41</Slides>
  <Notes>41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43" baseType="lpstr">
      <vt:lpstr>TIDE PP Template</vt:lpstr>
      <vt:lpstr>Document</vt:lpstr>
      <vt:lpstr>IDO Meeting 19th December 2016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Open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Claire.Wymer</dc:creator>
  <cp:lastModifiedBy>Luke Bridgestock</cp:lastModifiedBy>
  <cp:revision>129</cp:revision>
  <cp:lastPrinted>2020-05-24T20:25:04Z</cp:lastPrinted>
  <dcterms:created xsi:type="dcterms:W3CDTF">2018-04-12T10:43:44Z</dcterms:created>
  <dcterms:modified xsi:type="dcterms:W3CDTF">2020-05-25T12:17:55Z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0x010100294FDE60FF607542A8938EF5BD5BE825</vt:lpwstr>
  </property>
</Properties>
</file>