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Lst>
  <p:notesMasterIdLst>
    <p:notesMasterId r:id="rId29"/>
  </p:notesMasterIdLst>
  <p:sldIdLst>
    <p:sldId id="256" r:id="rId5"/>
    <p:sldId id="257" r:id="rId6"/>
    <p:sldId id="287" r:id="rId7"/>
    <p:sldId id="260" r:id="rId8"/>
    <p:sldId id="268" r:id="rId9"/>
    <p:sldId id="269" r:id="rId10"/>
    <p:sldId id="270" r:id="rId11"/>
    <p:sldId id="272" r:id="rId12"/>
    <p:sldId id="273" r:id="rId13"/>
    <p:sldId id="275" r:id="rId14"/>
    <p:sldId id="274" r:id="rId15"/>
    <p:sldId id="276" r:id="rId16"/>
    <p:sldId id="277" r:id="rId17"/>
    <p:sldId id="278" r:id="rId18"/>
    <p:sldId id="279" r:id="rId19"/>
    <p:sldId id="280" r:id="rId20"/>
    <p:sldId id="266" r:id="rId21"/>
    <p:sldId id="281" r:id="rId22"/>
    <p:sldId id="283" r:id="rId23"/>
    <p:sldId id="284" r:id="rId24"/>
    <p:sldId id="285" r:id="rId25"/>
    <p:sldId id="286" r:id="rId26"/>
    <p:sldId id="282" r:id="rId27"/>
    <p:sldId id="26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LU3c4SJuSif0dgQAxtIqfw==" hashData="LFHuaWriFpUfmzob9KtCjWfvRufAqhk81Xjp/H8ZrhQnXpg3k62raSUQmymmMyg5HD6kbO3BJj9C9W7sX4yPt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102E"/>
    <a:srgbClr val="FAA306"/>
    <a:srgbClr val="CBD3EA"/>
    <a:srgbClr val="0121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4"/>
    <p:restoredTop sz="80544" autoAdjust="0"/>
  </p:normalViewPr>
  <p:slideViewPr>
    <p:cSldViewPr snapToGrid="0" snapToObjects="1">
      <p:cViewPr varScale="1">
        <p:scale>
          <a:sx n="61" d="100"/>
          <a:sy n="61" d="100"/>
        </p:scale>
        <p:origin x="1531"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0EDCE7-A62B-4B9C-81F0-0AB9369B5901}" type="doc">
      <dgm:prSet loTypeId="urn:microsoft.com/office/officeart/2005/8/layout/arrow2" loCatId="process" qsTypeId="urn:microsoft.com/office/officeart/2005/8/quickstyle/simple1" qsCatId="simple" csTypeId="urn:microsoft.com/office/officeart/2005/8/colors/accent2_1" csCatId="accent2" phldr="1"/>
      <dgm:spPr/>
      <dgm:t>
        <a:bodyPr/>
        <a:lstStyle/>
        <a:p>
          <a:endParaRPr lang="en-US"/>
        </a:p>
      </dgm:t>
    </dgm:pt>
    <dgm:pt modelId="{4E895C05-0889-4B50-B137-76B42519504C}">
      <dgm:prSet phldrT="[Text]" custT="1"/>
      <dgm:spPr/>
      <dgm:t>
        <a:bodyPr/>
        <a:lstStyle/>
        <a:p>
          <a:pPr algn="ctr"/>
          <a:r>
            <a:rPr lang="en-US" sz="1600" dirty="0"/>
            <a:t>Hoja de ruta 2050</a:t>
          </a:r>
        </a:p>
        <a:p>
          <a:pPr algn="ctr"/>
          <a:r>
            <a:rPr lang="en-US" sz="1600" dirty="0"/>
            <a:t>(2011)</a:t>
          </a:r>
        </a:p>
      </dgm:t>
    </dgm:pt>
    <dgm:pt modelId="{C657D8AA-A9E4-4C9F-AE4D-11006BEB876F}" type="parTrans" cxnId="{726196F3-7881-4CE6-A8D8-F0372F9F3DFF}">
      <dgm:prSet/>
      <dgm:spPr/>
      <dgm:t>
        <a:bodyPr/>
        <a:lstStyle/>
        <a:p>
          <a:endParaRPr lang="en-US"/>
        </a:p>
      </dgm:t>
    </dgm:pt>
    <dgm:pt modelId="{E214E240-1FE9-475E-8903-22A85D09C1E0}" type="sibTrans" cxnId="{726196F3-7881-4CE6-A8D8-F0372F9F3DFF}">
      <dgm:prSet/>
      <dgm:spPr/>
      <dgm:t>
        <a:bodyPr/>
        <a:lstStyle/>
        <a:p>
          <a:endParaRPr lang="en-US"/>
        </a:p>
      </dgm:t>
    </dgm:pt>
    <dgm:pt modelId="{35119841-AB7B-4AE0-8333-5F0732C31E21}">
      <dgm:prSet phldrT="[Text]" custT="1"/>
      <dgm:spPr/>
      <dgm:t>
        <a:bodyPr/>
        <a:lstStyle/>
        <a:p>
          <a:pPr algn="ctr"/>
          <a:r>
            <a:rPr lang="en-US" sz="1600" dirty="0"/>
            <a:t>Energía limpia para todos los europeos</a:t>
          </a:r>
        </a:p>
        <a:p>
          <a:pPr algn="ctr"/>
          <a:r>
            <a:rPr lang="en-US" sz="1600" dirty="0"/>
            <a:t>(2016)</a:t>
          </a:r>
        </a:p>
      </dgm:t>
    </dgm:pt>
    <dgm:pt modelId="{34C48B20-3C85-48A2-B8FD-FA6F721AE9F9}" type="parTrans" cxnId="{EA2154B4-AD41-42A2-84F5-2D0C129C2E4F}">
      <dgm:prSet/>
      <dgm:spPr/>
      <dgm:t>
        <a:bodyPr/>
        <a:lstStyle/>
        <a:p>
          <a:endParaRPr lang="en-US"/>
        </a:p>
      </dgm:t>
    </dgm:pt>
    <dgm:pt modelId="{C0A3B628-FEF7-4AFF-9A44-BE31E9D2CB84}" type="sibTrans" cxnId="{EA2154B4-AD41-42A2-84F5-2D0C129C2E4F}">
      <dgm:prSet/>
      <dgm:spPr/>
      <dgm:t>
        <a:bodyPr/>
        <a:lstStyle/>
        <a:p>
          <a:endParaRPr lang="en-US"/>
        </a:p>
      </dgm:t>
    </dgm:pt>
    <dgm:pt modelId="{76DBB44D-9A24-4FF9-96E8-54E27AEF6B88}">
      <dgm:prSet phldrT="[Text]" custT="1"/>
      <dgm:spPr/>
      <dgm:t>
        <a:bodyPr/>
        <a:lstStyle/>
        <a:p>
          <a:pPr algn="ctr"/>
          <a:r>
            <a:rPr lang="en-US" sz="1600" dirty="0"/>
            <a:t>Planeta limpio para todos</a:t>
          </a:r>
        </a:p>
        <a:p>
          <a:pPr algn="ctr"/>
          <a:r>
            <a:rPr lang="en-US" sz="1600" dirty="0"/>
            <a:t>(2018)</a:t>
          </a:r>
        </a:p>
      </dgm:t>
    </dgm:pt>
    <dgm:pt modelId="{F4EC0739-CB4E-42E6-9A3C-81F000F1E37D}" type="parTrans" cxnId="{B516CCCE-8A54-4640-909B-5BB1968BBE4B}">
      <dgm:prSet/>
      <dgm:spPr/>
      <dgm:t>
        <a:bodyPr/>
        <a:lstStyle/>
        <a:p>
          <a:endParaRPr lang="en-US"/>
        </a:p>
      </dgm:t>
    </dgm:pt>
    <dgm:pt modelId="{67C8E695-3129-44CB-ABE5-2EDF78645149}" type="sibTrans" cxnId="{B516CCCE-8A54-4640-909B-5BB1968BBE4B}">
      <dgm:prSet/>
      <dgm:spPr/>
      <dgm:t>
        <a:bodyPr/>
        <a:lstStyle/>
        <a:p>
          <a:endParaRPr lang="en-US"/>
        </a:p>
      </dgm:t>
    </dgm:pt>
    <dgm:pt modelId="{06A040E0-C53F-4753-9BB5-D3CCA7485197}">
      <dgm:prSet/>
      <dgm:spPr/>
      <dgm:t>
        <a:bodyPr/>
        <a:lstStyle/>
        <a:p>
          <a:endParaRPr lang="en-US"/>
        </a:p>
      </dgm:t>
    </dgm:pt>
    <dgm:pt modelId="{A00334D3-7AE2-4FFA-89F8-857C47D4887B}" type="parTrans" cxnId="{02C85316-2E06-4C32-81DF-AB2F91F79B7C}">
      <dgm:prSet/>
      <dgm:spPr/>
      <dgm:t>
        <a:bodyPr/>
        <a:lstStyle/>
        <a:p>
          <a:endParaRPr lang="en-US"/>
        </a:p>
      </dgm:t>
    </dgm:pt>
    <dgm:pt modelId="{50F569BC-D1EF-4485-BD30-67F52B8A49F1}" type="sibTrans" cxnId="{02C85316-2E06-4C32-81DF-AB2F91F79B7C}">
      <dgm:prSet/>
      <dgm:spPr/>
      <dgm:t>
        <a:bodyPr/>
        <a:lstStyle/>
        <a:p>
          <a:endParaRPr lang="en-US"/>
        </a:p>
      </dgm:t>
    </dgm:pt>
    <dgm:pt modelId="{1E57AE82-99A1-4EA1-A60A-430BA64B82CA}" type="pres">
      <dgm:prSet presAssocID="{D20EDCE7-A62B-4B9C-81F0-0AB9369B5901}" presName="arrowDiagram" presStyleCnt="0">
        <dgm:presLayoutVars>
          <dgm:chMax val="5"/>
          <dgm:dir/>
          <dgm:resizeHandles val="exact"/>
        </dgm:presLayoutVars>
      </dgm:prSet>
      <dgm:spPr/>
    </dgm:pt>
    <dgm:pt modelId="{7B348835-1E0E-4FD7-91EF-DD9D70307E7E}" type="pres">
      <dgm:prSet presAssocID="{D20EDCE7-A62B-4B9C-81F0-0AB9369B5901}" presName="arrow" presStyleLbl="bgShp" presStyleIdx="0" presStyleCnt="1" custLinFactNeighborX="103"/>
      <dgm:spPr/>
    </dgm:pt>
    <dgm:pt modelId="{BB77C2A2-26D2-4D7B-A0C5-CBE16CBA19A0}" type="pres">
      <dgm:prSet presAssocID="{D20EDCE7-A62B-4B9C-81F0-0AB9369B5901}" presName="arrowDiagram4" presStyleCnt="0"/>
      <dgm:spPr/>
    </dgm:pt>
    <dgm:pt modelId="{0FC7BD48-121E-415E-ABBC-34F0E9C41E87}" type="pres">
      <dgm:prSet presAssocID="{4E895C05-0889-4B50-B137-76B42519504C}" presName="bullet4a" presStyleLbl="node1" presStyleIdx="0" presStyleCnt="4"/>
      <dgm:spPr/>
    </dgm:pt>
    <dgm:pt modelId="{7C4777DE-9405-40B8-A554-E99FBE85B004}" type="pres">
      <dgm:prSet presAssocID="{4E895C05-0889-4B50-B137-76B42519504C}" presName="textBox4a" presStyleLbl="revTx" presStyleIdx="0" presStyleCnt="4" custScaleX="171382" custScaleY="71219" custLinFactNeighborX="-13794" custLinFactNeighborY="945">
        <dgm:presLayoutVars>
          <dgm:bulletEnabled val="1"/>
        </dgm:presLayoutVars>
      </dgm:prSet>
      <dgm:spPr/>
    </dgm:pt>
    <dgm:pt modelId="{CDA340C7-99C1-4B7D-A2A3-7F01EBE5E490}" type="pres">
      <dgm:prSet presAssocID="{35119841-AB7B-4AE0-8333-5F0732C31E21}" presName="bullet4b" presStyleLbl="node1" presStyleIdx="1" presStyleCnt="4"/>
      <dgm:spPr/>
    </dgm:pt>
    <dgm:pt modelId="{4C3D0E0A-D7B6-4770-87E2-34D6B2779859}" type="pres">
      <dgm:prSet presAssocID="{35119841-AB7B-4AE0-8333-5F0732C31E21}" presName="textBox4b" presStyleLbl="revTx" presStyleIdx="1" presStyleCnt="4" custScaleX="129554" custScaleY="60575" custLinFactNeighborX="-3416" custLinFactNeighborY="-9936">
        <dgm:presLayoutVars>
          <dgm:bulletEnabled val="1"/>
        </dgm:presLayoutVars>
      </dgm:prSet>
      <dgm:spPr/>
    </dgm:pt>
    <dgm:pt modelId="{C5CD6FC1-956A-4247-ABDF-60485B0F948A}" type="pres">
      <dgm:prSet presAssocID="{76DBB44D-9A24-4FF9-96E8-54E27AEF6B88}" presName="bullet4c" presStyleLbl="node1" presStyleIdx="2" presStyleCnt="4"/>
      <dgm:spPr/>
    </dgm:pt>
    <dgm:pt modelId="{08500F17-DCD3-4063-AFC4-4910C6565A7B}" type="pres">
      <dgm:prSet presAssocID="{76DBB44D-9A24-4FF9-96E8-54E27AEF6B88}" presName="textBox4c" presStyleLbl="revTx" presStyleIdx="2" presStyleCnt="4" custScaleY="40858" custLinFactNeighborX="-4020" custLinFactNeighborY="-23660">
        <dgm:presLayoutVars>
          <dgm:bulletEnabled val="1"/>
        </dgm:presLayoutVars>
      </dgm:prSet>
      <dgm:spPr/>
    </dgm:pt>
    <dgm:pt modelId="{D6310A79-6F40-4A42-9FCF-76F6C1343076}" type="pres">
      <dgm:prSet presAssocID="{06A040E0-C53F-4753-9BB5-D3CCA7485197}" presName="bullet4d" presStyleLbl="node1" presStyleIdx="3" presStyleCnt="4"/>
      <dgm:spPr/>
    </dgm:pt>
    <dgm:pt modelId="{ACA535A0-274A-45DB-BF66-443B1326FE4D}" type="pres">
      <dgm:prSet presAssocID="{06A040E0-C53F-4753-9BB5-D3CCA7485197}" presName="textBox4d" presStyleLbl="revTx" presStyleIdx="3" presStyleCnt="4">
        <dgm:presLayoutVars>
          <dgm:bulletEnabled val="1"/>
        </dgm:presLayoutVars>
      </dgm:prSet>
      <dgm:spPr/>
    </dgm:pt>
  </dgm:ptLst>
  <dgm:cxnLst>
    <dgm:cxn modelId="{36406F02-D711-4411-9EBB-DCDDA18EF368}" type="presOf" srcId="{76DBB44D-9A24-4FF9-96E8-54E27AEF6B88}" destId="{08500F17-DCD3-4063-AFC4-4910C6565A7B}" srcOrd="0" destOrd="0" presId="urn:microsoft.com/office/officeart/2005/8/layout/arrow2"/>
    <dgm:cxn modelId="{17020A09-1052-47D3-AE87-79EB1F1619E9}" type="presOf" srcId="{D20EDCE7-A62B-4B9C-81F0-0AB9369B5901}" destId="{1E57AE82-99A1-4EA1-A60A-430BA64B82CA}" srcOrd="0" destOrd="0" presId="urn:microsoft.com/office/officeart/2005/8/layout/arrow2"/>
    <dgm:cxn modelId="{02C85316-2E06-4C32-81DF-AB2F91F79B7C}" srcId="{D20EDCE7-A62B-4B9C-81F0-0AB9369B5901}" destId="{06A040E0-C53F-4753-9BB5-D3CCA7485197}" srcOrd="3" destOrd="0" parTransId="{A00334D3-7AE2-4FFA-89F8-857C47D4887B}" sibTransId="{50F569BC-D1EF-4485-BD30-67F52B8A49F1}"/>
    <dgm:cxn modelId="{9329162C-5095-481C-9A84-F3014344886F}" type="presOf" srcId="{06A040E0-C53F-4753-9BB5-D3CCA7485197}" destId="{ACA535A0-274A-45DB-BF66-443B1326FE4D}" srcOrd="0" destOrd="0" presId="urn:microsoft.com/office/officeart/2005/8/layout/arrow2"/>
    <dgm:cxn modelId="{A7BD2B5F-4D16-468C-9920-E12044A09210}" type="presOf" srcId="{4E895C05-0889-4B50-B137-76B42519504C}" destId="{7C4777DE-9405-40B8-A554-E99FBE85B004}" srcOrd="0" destOrd="0" presId="urn:microsoft.com/office/officeart/2005/8/layout/arrow2"/>
    <dgm:cxn modelId="{9A437E4F-C892-47C7-92BA-21F7F99983F6}" type="presOf" srcId="{35119841-AB7B-4AE0-8333-5F0732C31E21}" destId="{4C3D0E0A-D7B6-4770-87E2-34D6B2779859}" srcOrd="0" destOrd="0" presId="urn:microsoft.com/office/officeart/2005/8/layout/arrow2"/>
    <dgm:cxn modelId="{EA2154B4-AD41-42A2-84F5-2D0C129C2E4F}" srcId="{D20EDCE7-A62B-4B9C-81F0-0AB9369B5901}" destId="{35119841-AB7B-4AE0-8333-5F0732C31E21}" srcOrd="1" destOrd="0" parTransId="{34C48B20-3C85-48A2-B8FD-FA6F721AE9F9}" sibTransId="{C0A3B628-FEF7-4AFF-9A44-BE31E9D2CB84}"/>
    <dgm:cxn modelId="{B516CCCE-8A54-4640-909B-5BB1968BBE4B}" srcId="{D20EDCE7-A62B-4B9C-81F0-0AB9369B5901}" destId="{76DBB44D-9A24-4FF9-96E8-54E27AEF6B88}" srcOrd="2" destOrd="0" parTransId="{F4EC0739-CB4E-42E6-9A3C-81F000F1E37D}" sibTransId="{67C8E695-3129-44CB-ABE5-2EDF78645149}"/>
    <dgm:cxn modelId="{726196F3-7881-4CE6-A8D8-F0372F9F3DFF}" srcId="{D20EDCE7-A62B-4B9C-81F0-0AB9369B5901}" destId="{4E895C05-0889-4B50-B137-76B42519504C}" srcOrd="0" destOrd="0" parTransId="{C657D8AA-A9E4-4C9F-AE4D-11006BEB876F}" sibTransId="{E214E240-1FE9-475E-8903-22A85D09C1E0}"/>
    <dgm:cxn modelId="{B72E4AD4-A720-4467-89CF-A3AE4612B141}" type="presParOf" srcId="{1E57AE82-99A1-4EA1-A60A-430BA64B82CA}" destId="{7B348835-1E0E-4FD7-91EF-DD9D70307E7E}" srcOrd="0" destOrd="0" presId="urn:microsoft.com/office/officeart/2005/8/layout/arrow2"/>
    <dgm:cxn modelId="{2022328D-D105-46D5-AFBB-DD04B115C2E0}" type="presParOf" srcId="{1E57AE82-99A1-4EA1-A60A-430BA64B82CA}" destId="{BB77C2A2-26D2-4D7B-A0C5-CBE16CBA19A0}" srcOrd="1" destOrd="0" presId="urn:microsoft.com/office/officeart/2005/8/layout/arrow2"/>
    <dgm:cxn modelId="{854E3D08-651A-4A83-8BCE-34BE7F2EA64C}" type="presParOf" srcId="{BB77C2A2-26D2-4D7B-A0C5-CBE16CBA19A0}" destId="{0FC7BD48-121E-415E-ABBC-34F0E9C41E87}" srcOrd="0" destOrd="0" presId="urn:microsoft.com/office/officeart/2005/8/layout/arrow2"/>
    <dgm:cxn modelId="{35F63B48-E605-4355-AC8F-1DAF6D2AB8C9}" type="presParOf" srcId="{BB77C2A2-26D2-4D7B-A0C5-CBE16CBA19A0}" destId="{7C4777DE-9405-40B8-A554-E99FBE85B004}" srcOrd="1" destOrd="0" presId="urn:microsoft.com/office/officeart/2005/8/layout/arrow2"/>
    <dgm:cxn modelId="{666D7B1D-804A-4A95-B35E-9F00B9D4A72E}" type="presParOf" srcId="{BB77C2A2-26D2-4D7B-A0C5-CBE16CBA19A0}" destId="{CDA340C7-99C1-4B7D-A2A3-7F01EBE5E490}" srcOrd="2" destOrd="0" presId="urn:microsoft.com/office/officeart/2005/8/layout/arrow2"/>
    <dgm:cxn modelId="{FC68B5CA-F478-4E0A-B7E1-320283B4B535}" type="presParOf" srcId="{BB77C2A2-26D2-4D7B-A0C5-CBE16CBA19A0}" destId="{4C3D0E0A-D7B6-4770-87E2-34D6B2779859}" srcOrd="3" destOrd="0" presId="urn:microsoft.com/office/officeart/2005/8/layout/arrow2"/>
    <dgm:cxn modelId="{FC61E444-99C6-45A3-823F-52907A3063A6}" type="presParOf" srcId="{BB77C2A2-26D2-4D7B-A0C5-CBE16CBA19A0}" destId="{C5CD6FC1-956A-4247-ABDF-60485B0F948A}" srcOrd="4" destOrd="0" presId="urn:microsoft.com/office/officeart/2005/8/layout/arrow2"/>
    <dgm:cxn modelId="{80C8B156-6977-47B3-BCBD-B79D9EC130E8}" type="presParOf" srcId="{BB77C2A2-26D2-4D7B-A0C5-CBE16CBA19A0}" destId="{08500F17-DCD3-4063-AFC4-4910C6565A7B}" srcOrd="5" destOrd="0" presId="urn:microsoft.com/office/officeart/2005/8/layout/arrow2"/>
    <dgm:cxn modelId="{7F7EF977-CAD2-4327-AD8D-9383DA8D4BB6}" type="presParOf" srcId="{BB77C2A2-26D2-4D7B-A0C5-CBE16CBA19A0}" destId="{D6310A79-6F40-4A42-9FCF-76F6C1343076}" srcOrd="6" destOrd="0" presId="urn:microsoft.com/office/officeart/2005/8/layout/arrow2"/>
    <dgm:cxn modelId="{92325562-CB59-4372-B72D-25E7FAA6DD51}" type="presParOf" srcId="{BB77C2A2-26D2-4D7B-A0C5-CBE16CBA19A0}" destId="{ACA535A0-274A-45DB-BF66-443B1326FE4D}" srcOrd="7" destOrd="0" presId="urn:microsoft.com/office/officeart/2005/8/layout/arrow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348835-1E0E-4FD7-91EF-DD9D70307E7E}">
      <dsp:nvSpPr>
        <dsp:cNvPr id="0" name=""/>
        <dsp:cNvSpPr/>
      </dsp:nvSpPr>
      <dsp:spPr>
        <a:xfrm>
          <a:off x="231337" y="0"/>
          <a:ext cx="6192180" cy="3870113"/>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C7BD48-121E-415E-ABBC-34F0E9C41E87}">
      <dsp:nvSpPr>
        <dsp:cNvPr id="0" name=""/>
        <dsp:cNvSpPr/>
      </dsp:nvSpPr>
      <dsp:spPr>
        <a:xfrm>
          <a:off x="834889" y="2877816"/>
          <a:ext cx="142420" cy="142420"/>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4777DE-9405-40B8-A554-E99FBE85B004}">
      <dsp:nvSpPr>
        <dsp:cNvPr id="0" name=""/>
        <dsp:cNvSpPr/>
      </dsp:nvSpPr>
      <dsp:spPr>
        <a:xfrm>
          <a:off x="382121" y="3090279"/>
          <a:ext cx="1814700" cy="655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465" tIns="0" rIns="0" bIns="0" numCol="1" spcCol="1270" anchor="t" anchorCtr="0">
          <a:noAutofit/>
        </a:bodyPr>
        <a:lstStyle/>
        <a:p>
          <a:pPr marL="0" lvl="0" indent="0" algn="ctr" defTabSz="711200">
            <a:lnSpc>
              <a:spcPct val="90000"/>
            </a:lnSpc>
            <a:spcBef>
              <a:spcPct val="0"/>
            </a:spcBef>
            <a:spcAft>
              <a:spcPct val="35000"/>
            </a:spcAft>
            <a:buNone/>
          </a:pPr>
          <a:r>
            <a:rPr lang="en-US" sz="1600" kern="1200" dirty="0"/>
            <a:t>Hoja de ruta 2050</a:t>
          </a:r>
        </a:p>
        <a:p>
          <a:pPr marL="0" lvl="0" indent="0" algn="ctr" defTabSz="711200">
            <a:lnSpc>
              <a:spcPct val="90000"/>
            </a:lnSpc>
            <a:spcBef>
              <a:spcPct val="0"/>
            </a:spcBef>
            <a:spcAft>
              <a:spcPct val="35000"/>
            </a:spcAft>
            <a:buNone/>
          </a:pPr>
          <a:r>
            <a:rPr lang="en-US" sz="1600" kern="1200" dirty="0"/>
            <a:t>(2011)</a:t>
          </a:r>
        </a:p>
      </dsp:txBody>
      <dsp:txXfrm>
        <a:off x="382121" y="3090279"/>
        <a:ext cx="1814700" cy="655988"/>
      </dsp:txXfrm>
    </dsp:sp>
    <dsp:sp modelId="{CDA340C7-99C1-4B7D-A2A3-7F01EBE5E490}">
      <dsp:nvSpPr>
        <dsp:cNvPr id="0" name=""/>
        <dsp:cNvSpPr/>
      </dsp:nvSpPr>
      <dsp:spPr>
        <a:xfrm>
          <a:off x="1841118" y="1977627"/>
          <a:ext cx="247687" cy="247687"/>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3D0E0A-D7B6-4770-87E2-34D6B2779859}">
      <dsp:nvSpPr>
        <dsp:cNvPr id="0" name=""/>
        <dsp:cNvSpPr/>
      </dsp:nvSpPr>
      <dsp:spPr>
        <a:xfrm>
          <a:off x="1728388" y="2274382"/>
          <a:ext cx="1684665" cy="10713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44" tIns="0" rIns="0" bIns="0" numCol="1" spcCol="1270" anchor="t" anchorCtr="0">
          <a:noAutofit/>
        </a:bodyPr>
        <a:lstStyle/>
        <a:p>
          <a:pPr marL="0" lvl="0" indent="0" algn="ctr" defTabSz="711200">
            <a:lnSpc>
              <a:spcPct val="90000"/>
            </a:lnSpc>
            <a:spcBef>
              <a:spcPct val="0"/>
            </a:spcBef>
            <a:spcAft>
              <a:spcPct val="35000"/>
            </a:spcAft>
            <a:buNone/>
          </a:pPr>
          <a:r>
            <a:rPr lang="en-US" sz="1600" kern="1200" dirty="0"/>
            <a:t>Energía limpia para todos los europeos</a:t>
          </a:r>
        </a:p>
        <a:p>
          <a:pPr marL="0" lvl="0" indent="0" algn="ctr" defTabSz="711200">
            <a:lnSpc>
              <a:spcPct val="90000"/>
            </a:lnSpc>
            <a:spcBef>
              <a:spcPct val="0"/>
            </a:spcBef>
            <a:spcAft>
              <a:spcPct val="35000"/>
            </a:spcAft>
            <a:buNone/>
          </a:pPr>
          <a:r>
            <a:rPr lang="en-US" sz="1600" kern="1200" dirty="0"/>
            <a:t>(2016)</a:t>
          </a:r>
        </a:p>
      </dsp:txBody>
      <dsp:txXfrm>
        <a:off x="1728388" y="2274382"/>
        <a:ext cx="1684665" cy="1071354"/>
      </dsp:txXfrm>
    </dsp:sp>
    <dsp:sp modelId="{C5CD6FC1-956A-4247-ABDF-60485B0F948A}">
      <dsp:nvSpPr>
        <dsp:cNvPr id="0" name=""/>
        <dsp:cNvSpPr/>
      </dsp:nvSpPr>
      <dsp:spPr>
        <a:xfrm>
          <a:off x="3125996" y="1314290"/>
          <a:ext cx="328185" cy="328185"/>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500F17-DCD3-4063-AFC4-4910C6565A7B}">
      <dsp:nvSpPr>
        <dsp:cNvPr id="0" name=""/>
        <dsp:cNvSpPr/>
      </dsp:nvSpPr>
      <dsp:spPr>
        <a:xfrm>
          <a:off x="3237814" y="1619758"/>
          <a:ext cx="1300357" cy="977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899" tIns="0" rIns="0" bIns="0" numCol="1" spcCol="1270" anchor="t" anchorCtr="0">
          <a:noAutofit/>
        </a:bodyPr>
        <a:lstStyle/>
        <a:p>
          <a:pPr marL="0" lvl="0" indent="0" algn="ctr" defTabSz="711200">
            <a:lnSpc>
              <a:spcPct val="90000"/>
            </a:lnSpc>
            <a:spcBef>
              <a:spcPct val="0"/>
            </a:spcBef>
            <a:spcAft>
              <a:spcPct val="35000"/>
            </a:spcAft>
            <a:buNone/>
          </a:pPr>
          <a:r>
            <a:rPr lang="en-US" sz="1600" kern="1200" dirty="0"/>
            <a:t>Planeta limpio para todos</a:t>
          </a:r>
        </a:p>
        <a:p>
          <a:pPr marL="0" lvl="0" indent="0" algn="ctr" defTabSz="711200">
            <a:lnSpc>
              <a:spcPct val="90000"/>
            </a:lnSpc>
            <a:spcBef>
              <a:spcPct val="0"/>
            </a:spcBef>
            <a:spcAft>
              <a:spcPct val="35000"/>
            </a:spcAft>
            <a:buNone/>
          </a:pPr>
          <a:r>
            <a:rPr lang="en-US" sz="1600" kern="1200" dirty="0"/>
            <a:t>(2018)</a:t>
          </a:r>
        </a:p>
      </dsp:txBody>
      <dsp:txXfrm>
        <a:off x="3237814" y="1619758"/>
        <a:ext cx="1300357" cy="977212"/>
      </dsp:txXfrm>
    </dsp:sp>
    <dsp:sp modelId="{D6310A79-6F40-4A42-9FCF-76F6C1343076}">
      <dsp:nvSpPr>
        <dsp:cNvPr id="0" name=""/>
        <dsp:cNvSpPr/>
      </dsp:nvSpPr>
      <dsp:spPr>
        <a:xfrm>
          <a:off x="4525429" y="875419"/>
          <a:ext cx="439644" cy="439644"/>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A535A0-274A-45DB-BF66-443B1326FE4D}">
      <dsp:nvSpPr>
        <dsp:cNvPr id="0" name=""/>
        <dsp:cNvSpPr/>
      </dsp:nvSpPr>
      <dsp:spPr>
        <a:xfrm>
          <a:off x="4745251" y="1095241"/>
          <a:ext cx="1300357" cy="2774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959" tIns="0" rIns="0" bIns="0" numCol="1" spcCol="1270" anchor="t" anchorCtr="0">
          <a:noAutofit/>
        </a:bodyPr>
        <a:lstStyle/>
        <a:p>
          <a:pPr marL="0" lvl="0" indent="0" algn="l" defTabSz="2889250">
            <a:lnSpc>
              <a:spcPct val="90000"/>
            </a:lnSpc>
            <a:spcBef>
              <a:spcPct val="0"/>
            </a:spcBef>
            <a:spcAft>
              <a:spcPct val="35000"/>
            </a:spcAft>
            <a:buNone/>
          </a:pPr>
          <a:endParaRPr lang="en-US" sz="6500" kern="1200"/>
        </a:p>
      </dsp:txBody>
      <dsp:txXfrm>
        <a:off x="4745251" y="1095241"/>
        <a:ext cx="1300357" cy="2774871"/>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6C75D-436C-EE46-83FA-773C741CDC1E}" type="datetimeFigureOut">
              <a:rPr lang="en-US" smtClean="0"/>
              <a:t>10/26/2022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8FC84-7549-424A-9090-8C112A69B027}" type="slidenum">
              <a:rPr lang="en-US" smtClean="0"/>
              <a:t>‹Nº›</a:t>
            </a:fld>
            <a:endParaRPr lang="en-US"/>
          </a:p>
        </p:txBody>
      </p:sp>
    </p:spTree>
    <p:extLst>
      <p:ext uri="{BB962C8B-B14F-4D97-AF65-F5344CB8AC3E}">
        <p14:creationId xmlns:p14="http://schemas.microsoft.com/office/powerpoint/2010/main" val="114865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800"/>
              </a:spcAft>
            </a:pPr>
            <a:r>
              <a:rPr lang="en-GB" dirty="0"/>
              <a:t>Con esta conferencia concluye el </a:t>
            </a:r>
            <a:r>
              <a:rPr lang="en-GB" baseline="0" dirty="0"/>
              <a:t>curso. Hasta ahora, el curso se ha </a:t>
            </a:r>
            <a:r>
              <a:rPr lang="en-GB" dirty="0"/>
              <a:t>centrado </a:t>
            </a:r>
            <a:r>
              <a:rPr lang="en-GB" baseline="0" dirty="0"/>
              <a:t>en la representación de los sistemas climáticos, terrestres</a:t>
            </a:r>
            <a:r>
              <a:rPr lang="en-GB" dirty="0"/>
              <a:t>,</a:t>
            </a:r>
            <a:r>
              <a:rPr lang="en-GB" baseline="0" dirty="0"/>
              <a:t> energéticos e hídricos y sus interrelaciones en los modelos. Ahora concluimos mencionando algunas acciones que los gobiernos pueden llevar a cabo para preservar estos sistemas y mitigar el cambio climático. La atención se centrará en las políticas comúnmente adoptadas para mitigar el cambio climático. Al final de la conferencia, serás capaz de </a:t>
            </a:r>
            <a:br>
              <a:rPr lang="en-GB" dirty="0">
                <a:cs typeface="+mn-lt"/>
              </a:rPr>
            </a:br>
            <a:r>
              <a:rPr lang="en-GB" dirty="0"/>
              <a:t>1) </a:t>
            </a:r>
            <a:r>
              <a:rPr lang="en-GB" dirty="0">
                <a:latin typeface="Roboto"/>
                <a:ea typeface="Roboto"/>
              </a:rPr>
              <a:t>Identificar los principales tipos de políticas climáticas directas y su aplicación en todo el mundo</a:t>
            </a:r>
            <a:endParaRPr lang="en-US" dirty="0"/>
          </a:p>
          <a:p>
            <a:pPr>
              <a:spcAft>
                <a:spcPts val="1800"/>
              </a:spcAft>
            </a:pPr>
            <a:r>
              <a:rPr lang="en-GB" dirty="0">
                <a:latin typeface="Roboto"/>
                <a:ea typeface="Roboto"/>
              </a:rPr>
              <a:t>2) identificar los principales tipos de políticas climáticas indirectas y su aplicación en todo el mundo </a:t>
            </a:r>
            <a:endParaRPr lang="en-GB" dirty="0">
              <a:latin typeface="Calibri" panose="020F0502020204030204"/>
              <a:ea typeface="Roboto"/>
              <a:cs typeface="Calibri" panose="020F0502020204030204"/>
            </a:endParaRPr>
          </a:p>
          <a:p>
            <a:pPr>
              <a:spcAft>
                <a:spcPts val="1800"/>
              </a:spcAft>
            </a:pPr>
            <a:r>
              <a:rPr lang="en-GB" dirty="0">
                <a:latin typeface="Roboto"/>
                <a:ea typeface="Roboto"/>
              </a:rPr>
              <a:t>3) analizar un ejemplo de aplicación de políticas climáticas de la región de Asia y el Pacífico </a:t>
            </a:r>
            <a:br>
              <a:rPr lang="en-GB" dirty="0">
                <a:latin typeface="Roboto"/>
                <a:ea typeface="Roboto"/>
              </a:rPr>
            </a:br>
            <a:r>
              <a:rPr lang="en-GB" dirty="0">
                <a:latin typeface="Roboto"/>
                <a:ea typeface="Roboto"/>
              </a:rPr>
              <a:t>4) reflexionar sobre los elementos clave de las políticas climáticas de la Unión Europea y su aplicabilidad a otros contextos.</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a:t>
            </a:fld>
            <a:endParaRPr lang="en-US"/>
          </a:p>
        </p:txBody>
      </p:sp>
    </p:spTree>
    <p:extLst>
      <p:ext uri="{BB962C8B-B14F-4D97-AF65-F5344CB8AC3E}">
        <p14:creationId xmlns:p14="http://schemas.microsoft.com/office/powerpoint/2010/main" val="423752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El último tipo de </a:t>
            </a:r>
            <a:r>
              <a:rPr lang="en-GB" baseline="0" dirty="0"/>
              <a:t>política </a:t>
            </a:r>
            <a:r>
              <a:rPr lang="en-GB" dirty="0"/>
              <a:t>climática indirecta </a:t>
            </a:r>
            <a:r>
              <a:rPr lang="en-GB" baseline="0" dirty="0"/>
              <a:t>que merece ser mencionado es cualquier política que regule el uso del suelo. Como se ha visto en las conferencias anteriores, el suelo capta o libera gases de efecto invernadero según el tipo de cobertura. Ciertos suelos y coberturas del suelo pueden funcionar como grandes sumideros de carbono. Cambiar la cobertura del suelo sustituyendo, por ejemplo, las tierras forestales por edificios o cultivos provoca una liberación neta de carbono. Por ello, varios gobiernos están emitiendo políticas que limitan la deforestación o el uso de la tierra para la agricultura, o </a:t>
            </a:r>
            <a:r>
              <a:rPr lang="en-GB" dirty="0"/>
              <a:t>emitiendo políticas </a:t>
            </a:r>
            <a:r>
              <a:rPr lang="en-GB" baseline="0" dirty="0"/>
              <a:t>que apoyan la restauración de las reservas naturales. Estas políticas pueden ser necesarias, pero también pueden entrar en conflicto con las políticas de apoyo al desarrollo de otros sectores de la economía. Por ejemplo, pueden causar conflictos en el uso de la tierra cuando existen políticas que obligan a aumentar la producción de biocombustibles. Esto demuestra la importancia de una perspectiva de planificación integrada</a:t>
            </a:r>
            <a:r>
              <a:rPr lang="en-GB" dirty="0"/>
              <a:t>, </a:t>
            </a:r>
            <a:r>
              <a:rPr lang="en-GB" baseline="0" dirty="0"/>
              <a:t>especialmente en las políticas climáticas.</a:t>
            </a:r>
            <a:endParaRPr lang="en-GB" dirty="0"/>
          </a:p>
        </p:txBody>
      </p:sp>
      <p:sp>
        <p:nvSpPr>
          <p:cNvPr id="4" name="Slide Number Placeholder 3"/>
          <p:cNvSpPr>
            <a:spLocks noGrp="1"/>
          </p:cNvSpPr>
          <p:nvPr>
            <p:ph type="sldNum" sz="quarter" idx="10"/>
          </p:nvPr>
        </p:nvSpPr>
        <p:spPr/>
        <p:txBody>
          <a:bodyPr/>
          <a:lstStyle/>
          <a:p>
            <a:fld id="{B698FC84-7549-424A-9090-8C112A69B027}" type="slidenum">
              <a:rPr lang="en-US" smtClean="0"/>
              <a:t>11</a:t>
            </a:fld>
            <a:endParaRPr lang="en-US"/>
          </a:p>
        </p:txBody>
      </p:sp>
    </p:spTree>
    <p:extLst>
      <p:ext uri="{BB962C8B-B14F-4D97-AF65-F5344CB8AC3E}">
        <p14:creationId xmlns:p14="http://schemas.microsoft.com/office/powerpoint/2010/main" val="2607145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 las dos siguientes miniconferencias </a:t>
            </a:r>
            <a:r>
              <a:rPr lang="en-GB" baseline="0" dirty="0"/>
              <a:t>se analizan ejemplos de políticas climáticas en regiones muy distantes entre sí y en diferentes etapas de su desarrollo económico. Las políticas climáticas evolucionan con rapidez y las que se muestran aquí pueden quedar obsoletas rápidamente. Por ello, los ejemplos no deben considerarse en modo alguno como un juicio sobre los procesos de política climática en estas regiones. Sólo representan una instantánea en un momento histórico concreto y sirven únicamente para mostrar aplicaciones de los conceptos descritos en las miniconferencias anteriores. El primer ejemplo es el de Indonesia. A partir de ahora, el país cuenta con políticas que pueden influir directa o indirectamente en su contribución a la mitigación del cambio climático y al desarrollo sostenible en varias escalas de tiempo. El Reglamento del Presidente 59</a:t>
            </a:r>
            <a:r>
              <a:rPr lang="en-GB" dirty="0"/>
              <a:t>, </a:t>
            </a:r>
            <a:r>
              <a:rPr lang="en-GB" baseline="0" dirty="0"/>
              <a:t>año 2017</a:t>
            </a:r>
            <a:r>
              <a:rPr lang="en-GB" dirty="0"/>
              <a:t>, </a:t>
            </a:r>
            <a:r>
              <a:rPr lang="en-GB" baseline="0" dirty="0"/>
              <a:t>regula a corto plazo la implementación de la Agenda 2030 de Naciones Unidas para el Desarrollo Sostenible. La Ley 16</a:t>
            </a:r>
            <a:r>
              <a:rPr lang="en-GB" dirty="0"/>
              <a:t>, </a:t>
            </a:r>
            <a:r>
              <a:rPr lang="en-GB" baseline="0" dirty="0"/>
              <a:t>año 2016</a:t>
            </a:r>
            <a:r>
              <a:rPr lang="en-GB" dirty="0"/>
              <a:t>, </a:t>
            </a:r>
            <a:r>
              <a:rPr lang="en-GB" baseline="0" dirty="0"/>
              <a:t>ratifica el Acuerdo de París al C.F.C.U. y orienta al país en el mediano plazo al logro de sus Contribuciones Determinadas Nacionalmente. El Plan General de Energía (</a:t>
            </a:r>
            <a:r>
              <a:rPr lang="en-GB" dirty="0"/>
              <a:t>R.U.E.N.) </a:t>
            </a:r>
            <a:r>
              <a:rPr lang="en-GB" baseline="0" dirty="0"/>
              <a:t>orienta el desarrollo sostenible del sistema energético hasta el año 2050.</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12</a:t>
            </a:fld>
            <a:endParaRPr lang="en-US"/>
          </a:p>
        </p:txBody>
      </p:sp>
    </p:spTree>
    <p:extLst>
      <p:ext uri="{BB962C8B-B14F-4D97-AF65-F5344CB8AC3E}">
        <p14:creationId xmlns:p14="http://schemas.microsoft.com/office/powerpoint/2010/main" val="3085567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Entre los </a:t>
            </a:r>
            <a:r>
              <a:rPr lang="en-GB" baseline="0" dirty="0"/>
              <a:t>documentos políticos citados en la diapositiva anterior, la Contribución </a:t>
            </a:r>
            <a:r>
              <a:rPr lang="en-GB" dirty="0"/>
              <a:t>Prevista </a:t>
            </a:r>
            <a:r>
              <a:rPr lang="en-GB" baseline="0" dirty="0"/>
              <a:t>y Determinada a Nivel Nacional de Indonesia, presentada </a:t>
            </a:r>
            <a:r>
              <a:rPr lang="en-GB" dirty="0"/>
              <a:t>al </a:t>
            </a:r>
            <a:r>
              <a:rPr lang="en-GB" baseline="0" dirty="0"/>
              <a:t>F.C.C.</a:t>
            </a:r>
            <a:r>
              <a:rPr lang="en-GB" dirty="0"/>
              <a:t>U. </a:t>
            </a:r>
            <a:r>
              <a:rPr lang="en-GB" baseline="0" dirty="0"/>
              <a:t>en 2015, incluye políticas climáticas directas en forma de objetivos de reducción de emisiones. Como puede verse en la tabla, que recoge datos del Reglamento Presidencial 61</a:t>
            </a:r>
            <a:r>
              <a:rPr lang="en-GB" dirty="0"/>
              <a:t>, del </a:t>
            </a:r>
            <a:r>
              <a:rPr lang="en-GB" baseline="0" dirty="0"/>
              <a:t>año 2011, el país decidió hace años dos objetivos de reducción de emisiones, uno incondicional y otro condicionado a la recepción de ayuda financiera externa. El objetivo incondicional era la reducción del 29% de las emisiones de </a:t>
            </a:r>
            <a:r>
              <a:rPr lang="en-GB" dirty="0"/>
              <a:t>dióxido de carbono equivalente </a:t>
            </a:r>
            <a:r>
              <a:rPr lang="en-GB" baseline="0" dirty="0"/>
              <a:t>por parte del conjunto de la economía en 2030 en comparación con una línea de base asumida por el Gobierno. Este porcentaje de reducción se traduce en cifras absolutas para cada sector. El objetivo condicional es más elevado y se fija en un 38%. Este tipo de </a:t>
            </a:r>
            <a:r>
              <a:rPr lang="en-GB" dirty="0"/>
              <a:t>objetivo </a:t>
            </a:r>
            <a:r>
              <a:rPr lang="en-GB" baseline="0" dirty="0"/>
              <a:t>es común en todas las Contribuciones Previstas y Determinadas a Nivel Nacional. Los objetivos se han revisado en varios países en el momento de publicar esta conferencia y se están revisando en Indonesia y en muchos más países, para reflejar mejor la urgencia en la reducción de las emisiones en todo el mundo</a:t>
            </a:r>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13</a:t>
            </a:fld>
            <a:endParaRPr lang="en-US"/>
          </a:p>
        </p:txBody>
      </p:sp>
    </p:spTree>
    <p:extLst>
      <p:ext uri="{BB962C8B-B14F-4D97-AF65-F5344CB8AC3E}">
        <p14:creationId xmlns:p14="http://schemas.microsoft.com/office/powerpoint/2010/main" val="2813899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Por el contrario, la Política Energética Nacional (publicada en 2017) incluye una </a:t>
            </a:r>
            <a:r>
              <a:rPr lang="en-GB" baseline="0" dirty="0"/>
              <a:t>serie de políticas climáticas indirectas. Incluye un plan de apoyo a las energías renovables, en forma de objetivo obligatorio de energía renovable. Esto requiere que al menos el 23% del suministro total de energía primaria en 2025 provenga de fuentes renovables y el 31% en 2050. Otra política climática indirecta es la introducción de una norma sobre combustibles bajos en carbono. Esta norma obliga a que al menos el 30% del contenido energético de los combustibles para </a:t>
            </a:r>
            <a:r>
              <a:rPr lang="en-GB" dirty="0"/>
              <a:t>el transporte proceda </a:t>
            </a:r>
            <a:r>
              <a:rPr lang="en-GB" baseline="0" dirty="0"/>
              <a:t>de biocombustibles en 2020. Por último, incluye otra política climática indirecta, en forma de objetivo de eficiencia energética. Este tipo de </a:t>
            </a:r>
            <a:r>
              <a:rPr lang="en-GB" dirty="0"/>
              <a:t>objetivo </a:t>
            </a:r>
            <a:r>
              <a:rPr lang="en-GB" baseline="0" dirty="0"/>
              <a:t>no se ha tratado en las miniconferencias anteriores, pero es muy común y puede considerarse como una forma de esquema de sustitución de combustibles en la que el consumo de combustibles fósiles se sustituye por el no consumo. En este caso, el objetivo de eficiencia energética exige una disminución anual del 1% del consumo final de energía mediante el ahorro en todos los sectores. Las medidas de eficiencia energética son, en algunos casos, efectivas, ya que hay medidas que tienen un bajo coste, un importante potencial de ahorro de emisiones y un potencial de reducción de la factura energética del consumidor. Sin embargo, es posible que haya que subvencionarlas, ya que los costes iniciales de capital y los inconvenientes para los consumidores finales también pueden ser significativos.</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14</a:t>
            </a:fld>
            <a:endParaRPr lang="en-US"/>
          </a:p>
        </p:txBody>
      </p:sp>
    </p:spTree>
    <p:extLst>
      <p:ext uri="{BB962C8B-B14F-4D97-AF65-F5344CB8AC3E}">
        <p14:creationId xmlns:p14="http://schemas.microsoft.com/office/powerpoint/2010/main" val="507699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En síntesis, la política climática general de Indonesia parece estar avanzando con respecto al plan de desarrollo de bajas emisiones para 2050 y el apoyo a las energías renovables. Las áreas que </a:t>
            </a:r>
            <a:r>
              <a:rPr lang="en-GB" baseline="0" dirty="0"/>
              <a:t>aún </a:t>
            </a:r>
            <a:r>
              <a:rPr lang="en-GB" dirty="0"/>
              <a:t>no </a:t>
            </a:r>
            <a:r>
              <a:rPr lang="en-GB" baseline="0" dirty="0"/>
              <a:t>se han explorado son los objetivos vinculantes de emisiones para 2050, las normas de rendimiento de emisiones en el transporte y otras políticas climáticas directas</a:t>
            </a:r>
            <a:r>
              <a:rPr lang="en-GB" dirty="0"/>
              <a:t>, como </a:t>
            </a:r>
            <a:r>
              <a:rPr lang="en-GB" baseline="0" dirty="0"/>
              <a:t>el impuesto sobre el carbono o los sistemas de comercio de emisiones. Pero</a:t>
            </a:r>
            <a:r>
              <a:rPr lang="en-GB" dirty="0"/>
              <a:t>, </a:t>
            </a:r>
            <a:r>
              <a:rPr lang="en-GB" baseline="0" dirty="0"/>
              <a:t>como se ha dicho, las políticas evolucionan continuamente y con rapidez. El proyecto Climate Action Tracker actualiza periódicamente los avances en todas estas dimensiones para Indonesia y otros países. El conjunto de políticas está dando actualmente pasos muy positivos hacia la reducción de la intensidad energética en el sector de la energía. La intensidad energética se calcula como el uso de energía por unidad de PIB. La intensidad ha ido disminuyendo desde el año 2000</a:t>
            </a:r>
            <a:r>
              <a:rPr lang="en-GB" dirty="0"/>
              <a:t>, </a:t>
            </a:r>
            <a:r>
              <a:rPr lang="en-GB" baseline="0" dirty="0"/>
              <a:t>y está por debajo del nivel de los países del G20. Por el contrario, la intensidad del carbono (calculada como las emisiones de carbono por unidad de suministro total de energía primaria), ha aumentado en los últimos años. Esta tendencia negativa se debe a que la proporción de carbón en el suministro de energía sigue siendo elevada. Su cambio depende de los planes de expansión de la electricidad de carbón y, potencialmente, de la introducción de políticas más estrictas.</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15</a:t>
            </a:fld>
            <a:endParaRPr lang="en-US"/>
          </a:p>
        </p:txBody>
      </p:sp>
    </p:spTree>
    <p:extLst>
      <p:ext uri="{BB962C8B-B14F-4D97-AF65-F5344CB8AC3E}">
        <p14:creationId xmlns:p14="http://schemas.microsoft.com/office/powerpoint/2010/main" val="2419400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Una </a:t>
            </a:r>
            <a:r>
              <a:rPr lang="en-GB" baseline="0" dirty="0"/>
              <a:t>reducción exitosa y significativa de las emisiones de carbono en línea con la dirección política general del país podría requerir también un cambio en las políticas existentes. El gráfico muestra las subvenciones a los combustibles fósiles distribuidas en cada país del mundo en 2015, a partir de datos de la División de Estadística de la ONU. Aunque con subvenciones muy inferiores a las de otros países, Indonesia figuraba en el centro de la escala. La presencia de subvenciones a los combustibles fósiles puede haber coincidido indirectamente </a:t>
            </a:r>
            <a:r>
              <a:rPr lang="en-GB" dirty="0"/>
              <a:t>con </a:t>
            </a:r>
            <a:r>
              <a:rPr lang="en-GB" baseline="0" dirty="0"/>
              <a:t>el aumento de la intensidad del carbono en el sector energético. A la luz de un mayor compromiso con el desarrollo sostenible, habría que reconsiderar cuidadosamente esta política y evaluarla conjuntamente con las demás vigentes. Este es sólo un ejemplo y un debate similar se aplica a muchos más países. El concepto central que surge es la necesidad de una mayor coherencia política en todos los sectores de la economía, así como en todos los ámbitos de la política climática.</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16</a:t>
            </a:fld>
            <a:endParaRPr lang="en-US"/>
          </a:p>
        </p:txBody>
      </p:sp>
    </p:spTree>
    <p:extLst>
      <p:ext uri="{BB962C8B-B14F-4D97-AF65-F5344CB8AC3E}">
        <p14:creationId xmlns:p14="http://schemas.microsoft.com/office/powerpoint/2010/main" val="1387955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En esta miniconferencia se describen ejemplos </a:t>
            </a:r>
            <a:r>
              <a:rPr lang="en-GB" baseline="0" dirty="0"/>
              <a:t>de política climática de otra región con un trasfondo </a:t>
            </a:r>
            <a:r>
              <a:rPr lang="en-GB" dirty="0"/>
              <a:t>diferente </a:t>
            </a:r>
            <a:r>
              <a:rPr lang="en-GB" baseline="0" dirty="0"/>
              <a:t>y en una fase distinta del desarrollo de su economía: la Unión Europea. El camino de la Unión Europea hacia una profunda descarbonización de su economía comenzó antes que en otros lugares, pero la política se consolidó con fuerza en la última década. La primera hoja de ruta para la descarbonización a largo plazo de la Unión se publicó en 2011. Su principal característica era la propuesta de un objetivo de reducción del 80% de las emisiones de </a:t>
            </a:r>
            <a:r>
              <a:rPr lang="en-GB" dirty="0"/>
              <a:t>gases </a:t>
            </a:r>
            <a:r>
              <a:rPr lang="en-GB" baseline="0" dirty="0"/>
              <a:t>de efecto invernadero para 2050, en comparación con 1990. A la hoja de ruta le siguieron otras estrategias, en particular la de "Energía limpia para todos los europeos", en 2016, y la de "Planeta limpio para todos", en 2018, que aumentaron gradualmente las ambiciones de descarbonización. El último y mayor paso en la política climática de la Unión Europea ha sido la publicación del Pacto Verde Europeo a finales de 2019, que plantea un plan de inversión de 1 billón de euros para que la Unión sea neutra en carbono en 2050</a:t>
            </a:r>
            <a:r>
              <a:rPr lang="en-GB" dirty="0"/>
              <a:t>. </a:t>
            </a:r>
            <a:endParaRPr lang="en-GB" dirty="0">
              <a:cs typeface="Calibri"/>
            </a:endParaRPr>
          </a:p>
          <a:p>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18</a:t>
            </a:fld>
            <a:endParaRPr lang="en-US"/>
          </a:p>
        </p:txBody>
      </p:sp>
    </p:spTree>
    <p:extLst>
      <p:ext uri="{BB962C8B-B14F-4D97-AF65-F5344CB8AC3E}">
        <p14:creationId xmlns:p14="http://schemas.microsoft.com/office/powerpoint/2010/main" val="3945717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aseline="0" dirty="0"/>
              <a:t>El Pacto Verde </a:t>
            </a:r>
            <a:r>
              <a:rPr lang="en-GB" dirty="0"/>
              <a:t>Europeo </a:t>
            </a:r>
            <a:r>
              <a:rPr lang="en-GB" baseline="0" dirty="0"/>
              <a:t>introduce una serie de políticas que impulsan directa o indirectamente la reducción de las emisiones de </a:t>
            </a:r>
            <a:r>
              <a:rPr lang="en-GB" dirty="0"/>
              <a:t>gases </a:t>
            </a:r>
            <a:r>
              <a:rPr lang="en-GB" baseline="0" dirty="0"/>
              <a:t>de efecto invernadero en la Unión Europea. Estas políticas son numerosas y abarcan todos los sectores de la economía europea. Mientras que las áreas de intervención y los objetivos clave se han establecido desde el principio, las políticas sectoriales individuales están todavía en diferentes etapas de diseño, discusión y aprobación. Aquí sólo se presentan los objetivos políticos clave, definidos desde el principio. Empezando </a:t>
            </a:r>
            <a:r>
              <a:rPr lang="en-GB" dirty="0"/>
              <a:t>por las </a:t>
            </a:r>
            <a:r>
              <a:rPr lang="en-GB" baseline="0" dirty="0"/>
              <a:t>políticas directas, la primera es un objetivo de reducción de </a:t>
            </a:r>
            <a:r>
              <a:rPr lang="en-GB" dirty="0"/>
              <a:t>las emisiones de gases </a:t>
            </a:r>
            <a:r>
              <a:rPr lang="en-GB" baseline="0" dirty="0"/>
              <a:t>de efecto invernadero a cero para 2050. Esto se complementa con un objetivo provisional de reducción del 55% de las emisiones de gases de efecto invernadero para 2030 en comparación con 1990, acordado a través del Plan de Objetivos Climáticos 2030. </a:t>
            </a:r>
            <a:r>
              <a:rPr lang="en-GB" dirty="0">
                <a:latin typeface="Montserrat" panose="00000500000000000000"/>
              </a:rPr>
              <a:t>El </a:t>
            </a:r>
            <a:r>
              <a:rPr lang="en-GB" baseline="0" dirty="0">
                <a:latin typeface="Montserrat" panose="00000500000000000000"/>
              </a:rPr>
              <a:t>objetivo de reducción de emisiones para 2030, definido a nivel de </a:t>
            </a:r>
            <a:r>
              <a:rPr lang="en-GB" dirty="0">
                <a:latin typeface="Montserrat" panose="00000500000000000000"/>
              </a:rPr>
              <a:t>la Unión Europea, se </a:t>
            </a:r>
            <a:r>
              <a:rPr lang="en-GB" baseline="0" dirty="0">
                <a:latin typeface="Montserrat" panose="00000500000000000000"/>
              </a:rPr>
              <a:t>ha convertido en objetivos nacionales vinculantes de reducción de emisiones a través de la llamada Decisión de Esfuerzo Compartido. Estos objetivos se han incluido además en las políticas nacionales a través de los Planes Nacionales de Energía y Clima que cada gobierno redactó y presentó a la Comisión Europea.</a:t>
            </a:r>
            <a:endParaRPr lang="en-GB" dirty="0">
              <a:latin typeface="Montserrat" panose="00000500000000000000"/>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19</a:t>
            </a:fld>
            <a:endParaRPr lang="en-US"/>
          </a:p>
        </p:txBody>
      </p:sp>
    </p:spTree>
    <p:extLst>
      <p:ext uri="{BB962C8B-B14F-4D97-AF65-F5344CB8AC3E}">
        <p14:creationId xmlns:p14="http://schemas.microsoft.com/office/powerpoint/2010/main" val="1241659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El Pacto Verde </a:t>
            </a:r>
            <a:r>
              <a:rPr lang="en-GB" dirty="0"/>
              <a:t>Europeo </a:t>
            </a:r>
            <a:r>
              <a:rPr lang="en-GB" baseline="0" dirty="0"/>
              <a:t>también incluye numerosas políticas </a:t>
            </a:r>
            <a:r>
              <a:rPr lang="en-GB" dirty="0"/>
              <a:t>climáticas </a:t>
            </a:r>
            <a:r>
              <a:rPr lang="en-GB" baseline="0" dirty="0"/>
              <a:t>indirectas y confirma las anteriores. De nuevo, esta diapositiva sólo presenta una selección de ellas, en la que se establecen objetivos globales para toda la Unión Europea. Todos los objetivos son a medio plazo hasta 2030, y forman parte del marco climático y energético de la Unión Europea para 2030. A través de la Directiva de Eficiencia Energética, se estableció un objetivo de aumento de la eficiencia energética para 2030, que se ha confirmado hasta ahora. El objetivo obliga a reducir el consumo de energía mediante medidas de eficiencia energética en un </a:t>
            </a:r>
            <a:r>
              <a:rPr lang="en-GB" dirty="0"/>
              <a:t>32,5% </a:t>
            </a:r>
            <a:r>
              <a:rPr lang="en-GB" baseline="0" dirty="0"/>
              <a:t>en 2030, en relación con un escenario predefinido de continuidad. Del mismo modo, la Directiva revisada sobre energías renovables había fijado un objetivo del 32% de energía renovable en el consumo final de energía para 2030, que también se ha confirmado. Todos estos objetivos son vinculantes. Aunque no difieren de los </a:t>
            </a:r>
            <a:r>
              <a:rPr lang="en-GB" dirty="0"/>
              <a:t>adoptados </a:t>
            </a:r>
            <a:r>
              <a:rPr lang="en-GB" baseline="0" dirty="0"/>
              <a:t>por otros países del mundo, tienen la peculiaridad de haber sido acordados por una unión de países</a:t>
            </a:r>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20</a:t>
            </a:fld>
            <a:endParaRPr lang="en-US"/>
          </a:p>
        </p:txBody>
      </p:sp>
    </p:spTree>
    <p:extLst>
      <p:ext uri="{BB962C8B-B14F-4D97-AF65-F5344CB8AC3E}">
        <p14:creationId xmlns:p14="http://schemas.microsoft.com/office/powerpoint/2010/main" val="2208937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Uno de los pilares de </a:t>
            </a:r>
            <a:r>
              <a:rPr lang="en-US" sz="1200" b="0" i="0" kern="1200" baseline="0" dirty="0">
                <a:solidFill>
                  <a:schemeClr val="tx1"/>
                </a:solidFill>
                <a:effectLst/>
                <a:latin typeface="+mn-lt"/>
                <a:ea typeface="+mn-ea"/>
                <a:cs typeface="+mn-cs"/>
              </a:rPr>
              <a:t>las políticas de reducción de emisiones descritas en las diapositivas anteriores es el Régimen de Comercio de Derechos de Emisión de </a:t>
            </a:r>
            <a:r>
              <a:rPr lang="en-US" dirty="0"/>
              <a:t>la Unión Europea (E</a:t>
            </a:r>
            <a:r>
              <a:rPr lang="en-US" sz="1200" b="0" i="0" kern="1200" baseline="0" dirty="0">
                <a:solidFill>
                  <a:schemeClr val="tx1"/>
                </a:solidFill>
                <a:effectLst/>
                <a:latin typeface="+mn-lt"/>
                <a:ea typeface="+mn-ea"/>
                <a:cs typeface="+mn-cs"/>
              </a:rPr>
              <a:t>.T.S.). Creado </a:t>
            </a:r>
            <a:r>
              <a:rPr lang="en-US" sz="1200" b="0" i="0" kern="1200" dirty="0">
                <a:solidFill>
                  <a:schemeClr val="tx1"/>
                </a:solidFill>
                <a:effectLst/>
                <a:latin typeface="+mn-lt"/>
                <a:ea typeface="+mn-ea"/>
                <a:cs typeface="+mn-cs"/>
              </a:rPr>
              <a:t>en 2005, fue el primer </a:t>
            </a:r>
            <a:r>
              <a:rPr lang="en-US" dirty="0"/>
              <a:t>sistema </a:t>
            </a:r>
            <a:r>
              <a:rPr lang="en-US" sz="1200" b="0" i="0" kern="1200" dirty="0">
                <a:solidFill>
                  <a:schemeClr val="tx1"/>
                </a:solidFill>
                <a:effectLst/>
                <a:latin typeface="+mn-lt"/>
                <a:ea typeface="+mn-ea"/>
                <a:cs typeface="+mn-cs"/>
              </a:rPr>
              <a:t>internacional de </a:t>
            </a:r>
            <a:r>
              <a:rPr lang="en-US" sz="1200" b="0" i="0" kern="1200" baseline="0" dirty="0">
                <a:solidFill>
                  <a:schemeClr val="tx1"/>
                </a:solidFill>
                <a:effectLst/>
                <a:latin typeface="+mn-lt"/>
                <a:ea typeface="+mn-ea"/>
                <a:cs typeface="+mn-cs"/>
              </a:rPr>
              <a:t>comercio de </a:t>
            </a:r>
            <a:r>
              <a:rPr lang="en-US" dirty="0"/>
              <a:t>emisiones del </a:t>
            </a:r>
            <a:r>
              <a:rPr lang="en-US" sz="1200" b="0" i="0" kern="1200" dirty="0">
                <a:solidFill>
                  <a:schemeClr val="tx1"/>
                </a:solidFill>
                <a:effectLst/>
                <a:latin typeface="+mn-lt"/>
                <a:ea typeface="+mn-ea"/>
                <a:cs typeface="+mn-cs"/>
              </a:rPr>
              <a:t>mundo.</a:t>
            </a:r>
          </a:p>
          <a:p>
            <a:r>
              <a:rPr lang="en-US" sz="1200" b="0" i="0" kern="1200" dirty="0">
                <a:solidFill>
                  <a:schemeClr val="tx1"/>
                </a:solidFill>
                <a:effectLst/>
                <a:latin typeface="+mn-lt"/>
                <a:ea typeface="+mn-ea"/>
                <a:cs typeface="+mn-cs"/>
              </a:rPr>
              <a:t>Opera en todos los países de la UE, además de Islandia, </a:t>
            </a:r>
            <a:r>
              <a:rPr lang="en-US" dirty="0"/>
              <a:t>Liechtenstein </a:t>
            </a:r>
            <a:r>
              <a:rPr lang="en-US" sz="1200" b="0" i="0" kern="1200" dirty="0">
                <a:solidFill>
                  <a:schemeClr val="tx1"/>
                </a:solidFill>
                <a:effectLst/>
                <a:latin typeface="+mn-lt"/>
                <a:ea typeface="+mn-ea"/>
                <a:cs typeface="+mn-cs"/>
              </a:rPr>
              <a:t>y Noruega. Actualmente </a:t>
            </a:r>
            <a:r>
              <a:rPr lang="en-US" sz="1200" b="0" i="0" kern="1200" baseline="0" dirty="0">
                <a:solidFill>
                  <a:schemeClr val="tx1"/>
                </a:solidFill>
                <a:effectLst/>
                <a:latin typeface="+mn-lt"/>
                <a:ea typeface="+mn-ea"/>
                <a:cs typeface="+mn-cs"/>
              </a:rPr>
              <a:t>cubre 11.000 instalaciones de gran consumo energético y compañías aéreas y alrededor del 45% de las emisiones de gases de efecto invernadero de la UE. </a:t>
            </a:r>
            <a:r>
              <a:rPr lang="en-US" sz="1200" b="0" i="0" kern="1200" dirty="0">
                <a:solidFill>
                  <a:schemeClr val="tx1"/>
                </a:solidFill>
                <a:effectLst/>
                <a:latin typeface="+mn-lt"/>
                <a:ea typeface="+mn-ea"/>
                <a:cs typeface="+mn-cs"/>
              </a:rPr>
              <a:t>Funciona como un sistema de tope y comercio, de la </a:t>
            </a:r>
            <a:r>
              <a:rPr lang="en-US" sz="1200" b="0" i="0" kern="1200" baseline="0" dirty="0">
                <a:solidFill>
                  <a:schemeClr val="tx1"/>
                </a:solidFill>
                <a:effectLst/>
                <a:latin typeface="+mn-lt"/>
                <a:ea typeface="+mn-ea"/>
                <a:cs typeface="+mn-cs"/>
              </a:rPr>
              <a:t>misma manera que se describe en la minilección 1 de esta conferencia. Comenzó en 2005 y permitió la disminución gradual de las emisiones en la U.E. (barras grises en la figura). Al principio, todos los derechos de emisión se asignaban libremente. Después, sobre todo a partir de 2013, una parte de los derechos se vendió a los mejores postores. El </a:t>
            </a:r>
            <a:r>
              <a:rPr lang="en-US" sz="1200" b="0" i="0" kern="1200" dirty="0">
                <a:solidFill>
                  <a:schemeClr val="tx1"/>
                </a:solidFill>
                <a:effectLst/>
                <a:latin typeface="+mn-lt"/>
                <a:ea typeface="+mn-ea"/>
                <a:cs typeface="+mn-cs"/>
              </a:rPr>
              <a:t>E.T.S. de la Unión Europea ha inspirado a </a:t>
            </a:r>
            <a:r>
              <a:rPr lang="en-US" sz="1200" b="0" i="0" kern="1200" baseline="0" dirty="0">
                <a:solidFill>
                  <a:schemeClr val="tx1"/>
                </a:solidFill>
                <a:effectLst/>
                <a:latin typeface="+mn-lt"/>
                <a:ea typeface="+mn-ea"/>
                <a:cs typeface="+mn-cs"/>
              </a:rPr>
              <a:t>otros países o regiones. </a:t>
            </a:r>
            <a:r>
              <a:rPr lang="en-US" sz="1200" b="0" i="0" kern="1200" dirty="0">
                <a:solidFill>
                  <a:schemeClr val="tx1"/>
                </a:solidFill>
                <a:effectLst/>
                <a:latin typeface="+mn-lt"/>
                <a:ea typeface="+mn-ea"/>
                <a:cs typeface="+mn-cs"/>
              </a:rPr>
              <a:t>En Canadá, China, Japón, Nueva Zelanda, Corea del Sur</a:t>
            </a:r>
            <a:r>
              <a:rPr lang="en-US" dirty="0"/>
              <a:t>,</a:t>
            </a:r>
            <a:r>
              <a:rPr lang="en-US" sz="1200" b="0" i="0" kern="1200" dirty="0">
                <a:solidFill>
                  <a:schemeClr val="tx1"/>
                </a:solidFill>
                <a:effectLst/>
                <a:latin typeface="+mn-lt"/>
                <a:ea typeface="+mn-ea"/>
                <a:cs typeface="+mn-cs"/>
              </a:rPr>
              <a:t> Suiza y Estados Unidos ya funcionan o se están desarrollando regímenes nacionales o subnacionales de comercio de emisiones. </a:t>
            </a:r>
            <a:r>
              <a:rPr lang="en-US" sz="1200" b="0" i="0" kern="1200" baseline="0" dirty="0">
                <a:solidFill>
                  <a:schemeClr val="tx1"/>
                </a:solidFill>
                <a:effectLst/>
                <a:latin typeface="+mn-lt"/>
                <a:ea typeface="+mn-ea"/>
                <a:cs typeface="+mn-cs"/>
              </a:rPr>
              <a:t>En la U.E. se </a:t>
            </a:r>
            <a:r>
              <a:rPr lang="en-US" b="0" dirty="0"/>
              <a:t>ha acumulado </a:t>
            </a:r>
            <a:r>
              <a:rPr lang="en-US" sz="1200" b="0" i="0" kern="1200" baseline="0" dirty="0">
                <a:solidFill>
                  <a:schemeClr val="tx1"/>
                </a:solidFill>
                <a:effectLst/>
                <a:latin typeface="+mn-lt"/>
                <a:ea typeface="+mn-ea"/>
                <a:cs typeface="+mn-cs"/>
              </a:rPr>
              <a:t>un excedente </a:t>
            </a:r>
            <a:r>
              <a:rPr lang="en-US" sz="1200" b="0" i="0" kern="1200" dirty="0">
                <a:solidFill>
                  <a:schemeClr val="tx1"/>
                </a:solidFill>
                <a:effectLst/>
                <a:latin typeface="+mn-lt"/>
                <a:ea typeface="+mn-ea"/>
                <a:cs typeface="+mn-cs"/>
              </a:rPr>
              <a:t>de derechos de emisión en el sistema de comercio de emisiones desde 2009. El excedente de derechos se debe en gran medida a la crisis económica (que redujo las emisiones más de lo previsto) y a las elevadas importaciones de créditos internacionales. Esto ha provocado una bajada de los precios del carbono y, por tanto, un menor incentivo para reducir las emisiones. A corto plazo, el excedente corre el riesgo de socavar el funcionamiento ordenado del mercado del carbono. A más largo plazo, podría afectar a la capacidad de la </a:t>
            </a:r>
            <a:r>
              <a:rPr lang="en-US" dirty="0"/>
              <a:t>E.T.S. </a:t>
            </a:r>
            <a:r>
              <a:rPr lang="en-US" sz="1200" b="0" i="0" kern="1200" dirty="0">
                <a:solidFill>
                  <a:schemeClr val="tx1"/>
                </a:solidFill>
                <a:effectLst/>
                <a:latin typeface="+mn-lt"/>
                <a:ea typeface="+mn-ea"/>
                <a:cs typeface="+mn-cs"/>
              </a:rPr>
              <a:t>para cumplir objetivos de reducción de emisiones más exigentes de forma rentable. La Comisión Europea abordó esta cuestión utilizando </a:t>
            </a:r>
            <a:r>
              <a:rPr lang="en-US" sz="1200" b="0" i="0" kern="1200" baseline="0" dirty="0">
                <a:solidFill>
                  <a:schemeClr val="tx1"/>
                </a:solidFill>
                <a:effectLst/>
                <a:latin typeface="+mn-lt"/>
                <a:ea typeface="+mn-ea"/>
                <a:cs typeface="+mn-cs"/>
              </a:rPr>
              <a:t>el llamado mecanismo de Reserva de Estabilidad del Mercado, por el que retiró una serie de derechos de emisión del mercado para impulsar los precios.</a:t>
            </a:r>
            <a:endParaRPr lang="en-US" sz="1200" b="0" i="0" kern="1200" dirty="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21</a:t>
            </a:fld>
            <a:endParaRPr lang="en-US"/>
          </a:p>
        </p:txBody>
      </p:sp>
    </p:spTree>
    <p:extLst>
      <p:ext uri="{BB962C8B-B14F-4D97-AF65-F5344CB8AC3E}">
        <p14:creationId xmlns:p14="http://schemas.microsoft.com/office/powerpoint/2010/main" val="1969219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Las </a:t>
            </a:r>
            <a:r>
              <a:rPr lang="en-GB" baseline="0" dirty="0"/>
              <a:t>políticas más comúnmente adoptadas para apoyar la mitigación del cambio climático pueden clasificarse en dos clases: directas e indirectas. En este módulo se describen dos ejemplos de políticas climáticas directas: los impuestos sobre el carbono y los sistemas de tope y comercio de emisiones. El impuesto sobre el carbono es la política más intuitiva: consiste en un impuesto que debe pagarse por emitir directamente gases de efecto invernadero a la atmósfera. Se establece por ley un impuesto por unidad de emisión (en términos de CO2-equivalente)", con valores diferentes para los distintos tipos de emisores. El pago global es, por tanto, proporcional a la cantidad de gases de efecto invernadero emitidos. Este tipo de política se considera generalmente la forma más eficiente, desde el punto de vista económico, de regular las emisiones equivalentes de carbono. La razón es que impulsa automáticamente un nuevo equilibrio entre la oferta y la demanda en los mercados energéticos, como se muestra en la figura de la derecha. En la figura, la introducción de un impuesto sobre las emisiones para los proveedores de gasolina empujaría la curva de oferta hacia arriba. Es decir, suministrar la misma cantidad de gasolina costaría más, debido al impuesto. En este caso, si la demanda de gasolina es elástica a los precios, el punto de encuentro entre la oferta y la demanda se establecería en una menor cantidad de gasolina. En resumen, a mayor precio de la oferta de gasolina, menos consumidores la utilizarían.</a:t>
            </a:r>
            <a:endParaRPr lang="en-GB" dirty="0"/>
          </a:p>
        </p:txBody>
      </p:sp>
      <p:sp>
        <p:nvSpPr>
          <p:cNvPr id="4" name="Slide Number Placeholder 3"/>
          <p:cNvSpPr>
            <a:spLocks noGrp="1"/>
          </p:cNvSpPr>
          <p:nvPr>
            <p:ph type="sldNum" sz="quarter" idx="10"/>
          </p:nvPr>
        </p:nvSpPr>
        <p:spPr/>
        <p:txBody>
          <a:bodyPr/>
          <a:lstStyle/>
          <a:p>
            <a:fld id="{B698FC84-7549-424A-9090-8C112A69B027}" type="slidenum">
              <a:rPr lang="en-US" smtClean="0"/>
              <a:t>3</a:t>
            </a:fld>
            <a:endParaRPr lang="en-US"/>
          </a:p>
        </p:txBody>
      </p:sp>
    </p:spTree>
    <p:extLst>
      <p:ext uri="{BB962C8B-B14F-4D97-AF65-F5344CB8AC3E}">
        <p14:creationId xmlns:p14="http://schemas.microsoft.com/office/powerpoint/2010/main" val="3730977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Como </a:t>
            </a:r>
            <a:r>
              <a:rPr lang="en-GB" baseline="0" dirty="0"/>
              <a:t>cierre de esta mini conferencia, se pueden ver instantáneas de dónde han llevado </a:t>
            </a:r>
            <a:r>
              <a:rPr lang="en-GB" dirty="0"/>
              <a:t>a</a:t>
            </a:r>
            <a:r>
              <a:rPr lang="en-GB" baseline="0" dirty="0"/>
              <a:t> la Unión Europea todas las políticas descritas en la última década, en términos de emisiones de carbono. Estas instantáneas pueden recuperarse de nuevo en el proyecto de seguimiento de la acción climática. Empezando </a:t>
            </a:r>
            <a:r>
              <a:rPr lang="en-GB" dirty="0"/>
              <a:t>por </a:t>
            </a:r>
            <a:r>
              <a:rPr lang="en-GB" baseline="0" dirty="0"/>
              <a:t>la intensidad de carbono (por unidad de suministro de energía primaria), ésta ha disminuido en los </a:t>
            </a:r>
            <a:r>
              <a:rPr lang="en-GB" dirty="0"/>
              <a:t>últimos años</a:t>
            </a:r>
            <a:r>
              <a:rPr lang="en-GB" baseline="0" dirty="0"/>
              <a:t>, situando a la Unión Europea entre los países con mejores resultados del G 20. La proporción de energías renovables en el suministro de energía </a:t>
            </a:r>
            <a:r>
              <a:rPr lang="en-GB" dirty="0"/>
              <a:t>primaria </a:t>
            </a:r>
            <a:r>
              <a:rPr lang="en-GB" baseline="0" dirty="0"/>
              <a:t>ha aumentado, situando a la </a:t>
            </a:r>
            <a:r>
              <a:rPr lang="en-GB" dirty="0"/>
              <a:t>UE de </a:t>
            </a:r>
            <a:r>
              <a:rPr lang="en-GB" baseline="0" dirty="0"/>
              <a:t>nuevo entre los países con mejores resultados del G 20. En cuanto a la eliminación del carbón en el sector eléctrico, la UE obtiene una puntuación media. Esto se debe a la cantidad de generación de energía con carbón en la Unión Europea, que sigue siendo significativa por muchas razones. Entre ellas, la seguridad del suministro (especialmente tras el amplio cierre de las centrales nucleares), la independencia energética y, no menos importante, la importancia de la economía del carbón para el mercado laboral de algunas regiones europeas</a:t>
            </a:r>
            <a:r>
              <a:rPr lang="en-GB" dirty="0"/>
              <a:t>. </a:t>
            </a:r>
            <a:endParaRPr lang="en-GB" baseline="0" dirty="0">
              <a:cs typeface="Calibri"/>
            </a:endParaRPr>
          </a:p>
          <a:p>
            <a:r>
              <a:rPr lang="en-GB" baseline="0" dirty="0"/>
              <a:t>Con esto concluye la conferencia sobre políticas climáticas y el curso. Ahora ha adquirido todos los elementos para reflexionar sobre las interrelaciones entre el clima, la tierra, la energía y el agua y cómo pueden modelarse en apoyo de la planificación integrada. Le agradecemos su interés, esperamos sus comentarios y le invitamos a realizar los ejercicios prácticos.</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22</a:t>
            </a:fld>
            <a:endParaRPr lang="en-US"/>
          </a:p>
        </p:txBody>
      </p:sp>
    </p:spTree>
    <p:extLst>
      <p:ext uri="{BB962C8B-B14F-4D97-AF65-F5344CB8AC3E}">
        <p14:creationId xmlns:p14="http://schemas.microsoft.com/office/powerpoint/2010/main" val="3723033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650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aseline="0" dirty="0"/>
              <a:t>El impuesto sobre el carbono ya se ha aplicado en varios casos en todo el mundo (véanse las zonas azules y verdes de la figura). Otros países tienen previsto aplicarlo (véanse las zonas rojas de la figura). </a:t>
            </a:r>
            <a:r>
              <a:rPr lang="en-US" sz="1200" dirty="0">
                <a:latin typeface="Montserrat" panose="00000500000000000000"/>
              </a:rPr>
              <a:t>En muchos casos, el impuesto se aplica a la venta de los combustibles y no al consumidor que los quema, partiendo de la base de que el combustible se quemará y emitirá el carbono. Así, por ejemplo, en el caso de los combustibles para el transporte, el impuesto se aplicaría </a:t>
            </a:r>
            <a:r>
              <a:rPr lang="en-US" sz="1200" baseline="0" dirty="0">
                <a:latin typeface="Montserrat" panose="00000500000000000000"/>
              </a:rPr>
              <a:t>en el surtidor. </a:t>
            </a:r>
          </a:p>
          <a:p>
            <a:r>
              <a:rPr lang="en-US" sz="1200" baseline="0" dirty="0">
                <a:latin typeface="Montserrat" panose="00000500000000000000"/>
              </a:rPr>
              <a:t>Aunque </a:t>
            </a:r>
            <a:r>
              <a:rPr lang="en-GB" baseline="0" dirty="0"/>
              <a:t>pueda parecer una política sencilla de aplicar, </a:t>
            </a:r>
            <a:r>
              <a:rPr lang="en-GB" dirty="0"/>
              <a:t>hay, sin embargo</a:t>
            </a:r>
            <a:r>
              <a:rPr lang="en-GB" baseline="0" dirty="0"/>
              <a:t>, </a:t>
            </a:r>
            <a:r>
              <a:rPr lang="en-GB" dirty="0"/>
              <a:t>varias </a:t>
            </a:r>
            <a:r>
              <a:rPr lang="en-GB" baseline="0" dirty="0"/>
              <a:t>sutilezas </a:t>
            </a:r>
            <a:r>
              <a:rPr lang="en-GB" dirty="0"/>
              <a:t>que hay que </a:t>
            </a:r>
            <a:r>
              <a:rPr lang="en-GB" baseline="0" dirty="0"/>
              <a:t>tener en cuenta a la hora de aplicarla. </a:t>
            </a:r>
            <a:r>
              <a:rPr lang="en-US" sz="1200" baseline="0" dirty="0">
                <a:latin typeface="Montserrat" panose="00000500000000000000"/>
              </a:rPr>
              <a:t>Con </a:t>
            </a:r>
            <a:r>
              <a:rPr lang="en-US" dirty="0">
                <a:latin typeface="Montserrat" panose="00000500000000000000"/>
              </a:rPr>
              <a:t>un </a:t>
            </a:r>
            <a:r>
              <a:rPr lang="en-US" sz="1200" baseline="0" dirty="0">
                <a:latin typeface="Montserrat" panose="00000500000000000000"/>
              </a:rPr>
              <a:t>sistema de impuestos </a:t>
            </a:r>
            <a:r>
              <a:rPr lang="en-US" dirty="0">
                <a:latin typeface="Montserrat" panose="00000500000000000000"/>
              </a:rPr>
              <a:t>sobre el carbono</a:t>
            </a:r>
            <a:r>
              <a:rPr lang="en-US" sz="1200" baseline="0" dirty="0">
                <a:latin typeface="Montserrat" panose="00000500000000000000"/>
              </a:rPr>
              <a:t>, </a:t>
            </a:r>
            <a:r>
              <a:rPr lang="en-US" sz="1200" dirty="0">
                <a:latin typeface="Montserrat" panose="00000500000000000000"/>
              </a:rPr>
              <a:t>pueden producirse </a:t>
            </a:r>
            <a:r>
              <a:rPr lang="en-US" sz="1200" baseline="0" dirty="0">
                <a:latin typeface="Montserrat" panose="00000500000000000000"/>
              </a:rPr>
              <a:t>"</a:t>
            </a:r>
            <a:r>
              <a:rPr lang="en-US" sz="1200" dirty="0">
                <a:latin typeface="Montserrat" panose="00000500000000000000"/>
              </a:rPr>
              <a:t>fugas de carbono" si una jurisdicción tiene un impuesto elevado sobre el carbono y otra </a:t>
            </a:r>
            <a:r>
              <a:rPr lang="en-US" sz="1200" baseline="0" dirty="0">
                <a:latin typeface="Montserrat" panose="00000500000000000000"/>
              </a:rPr>
              <a:t>no</a:t>
            </a:r>
            <a:r>
              <a:rPr lang="en-US" sz="1200" dirty="0">
                <a:latin typeface="Montserrat" panose="00000500000000000000"/>
              </a:rPr>
              <a:t>. Las industrias que emiten mucho pueden trasladar sus operaciones a la jurisdicción con un impuesto más bajo. Para contrarrestar esta situación, algunos países (especialmente en la Unión Europea) han considerado la posibilidad de realizar "ajustes fiscales en frontera", en los que las importaciones se gravan en función de su contenido de carbono. Curiosamente, en algunos casos podría haber "fugas negativas", es decir, que las fugas de carbono tengan el efecto de reducir las emisiones (por ejemplo, induciendo a </a:t>
            </a:r>
            <a:r>
              <a:rPr lang="en-US" sz="1200" baseline="0" dirty="0">
                <a:latin typeface="Montserrat" panose="00000500000000000000"/>
              </a:rPr>
              <a:t>los países ricos en carbón a pasarse al gas o al petróleo)</a:t>
            </a:r>
            <a:r>
              <a:rPr lang="en-US" sz="1200" dirty="0">
                <a:latin typeface="Montserrat" panose="00000500000000000000"/>
              </a:rPr>
              <a:t>. </a:t>
            </a:r>
            <a:endParaRPr lang="sv-SE" dirty="0"/>
          </a:p>
        </p:txBody>
      </p:sp>
      <p:sp>
        <p:nvSpPr>
          <p:cNvPr id="4" name="Slide Number Placeholder 3"/>
          <p:cNvSpPr>
            <a:spLocks noGrp="1"/>
          </p:cNvSpPr>
          <p:nvPr>
            <p:ph type="sldNum" sz="quarter" idx="10"/>
          </p:nvPr>
        </p:nvSpPr>
        <p:spPr/>
        <p:txBody>
          <a:bodyPr/>
          <a:lstStyle/>
          <a:p>
            <a:fld id="{B698FC84-7549-424A-9090-8C112A69B027}" type="slidenum">
              <a:rPr lang="en-US" smtClean="0"/>
              <a:t>4</a:t>
            </a:fld>
            <a:endParaRPr lang="en-US"/>
          </a:p>
        </p:txBody>
      </p:sp>
    </p:spTree>
    <p:extLst>
      <p:ext uri="{BB962C8B-B14F-4D97-AF65-F5344CB8AC3E}">
        <p14:creationId xmlns:p14="http://schemas.microsoft.com/office/powerpoint/2010/main" val="2092028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También hay otros retos asociados a los impuestos sobre el carbono que deben tenerse en cuenta en la planificación. En primer lugar, los </a:t>
            </a:r>
            <a:r>
              <a:rPr lang="en-US" dirty="0"/>
              <a:t>efectos de los impuestos sobre el carbono pueden tardar una década o más en aparecer, porque se necesita tiempo para que las tecnologías ineficientes (vehículos, equipos de fábrica, edificios) sean sustituidas por modelos más nuevos y porque muchos modelos antiguos todavía se filtran en el sistema. En segundo lugar, </a:t>
            </a:r>
            <a:r>
              <a:rPr lang="en-US" baseline="0" dirty="0"/>
              <a:t>se trata de un impuesto directo y, como </a:t>
            </a:r>
            <a:r>
              <a:rPr lang="en-US" dirty="0"/>
              <a:t>la mayoría de los </a:t>
            </a:r>
            <a:r>
              <a:rPr lang="en-US" baseline="0" dirty="0"/>
              <a:t>impuestos, puede ser impopular si no se explica y justifica adecuadamente. Cuando lo proponen los gobiernos, puede encontrar una fuerte oposición por parte de las asociaciones de consumidores y sus representaciones. En tercer lugar, si no se planifica con cuidado, podría tener el efecto no deseado de pesar sobre las clases de ingresos que ya están luchando con la asequibilidad de los servicios energéticos. Por último, su eficacia depende </a:t>
            </a:r>
            <a:r>
              <a:rPr lang="en-US" dirty="0"/>
              <a:t>en parte de cómo se reciclen los ingresos de los impuestos sobre el carbono en la economía. Hay diferentes maneras de reciclarlos </a:t>
            </a:r>
            <a:r>
              <a:rPr lang="en-US" baseline="0" dirty="0"/>
              <a:t>y cada una de ellas tiene diferentes impactos: los ingresos podrían utilizarse para reducir directamente </a:t>
            </a:r>
            <a:r>
              <a:rPr lang="en-US" dirty="0"/>
              <a:t>los impuestos sobre la renta. Esto se considera "económicamente eficiente". Los ingresos de los impuestos podrían reutilizarse </a:t>
            </a:r>
            <a:r>
              <a:rPr lang="en-US" baseline="0" dirty="0"/>
              <a:t>para </a:t>
            </a:r>
            <a:r>
              <a:rPr lang="en-US" dirty="0"/>
              <a:t>apoyar proyectos de </a:t>
            </a:r>
            <a:r>
              <a:rPr lang="en-US" baseline="0" dirty="0"/>
              <a:t>desarrollo de </a:t>
            </a:r>
            <a:r>
              <a:rPr lang="en-US" dirty="0"/>
              <a:t>energías renovables</a:t>
            </a:r>
            <a:r>
              <a:rPr lang="en-US" baseline="0" dirty="0"/>
              <a:t>. Por último, podrían establecerse </a:t>
            </a:r>
            <a:r>
              <a:rPr lang="en-US" dirty="0"/>
              <a:t>sistemas de reciclaje y diseñarse de forma que se garantice que las poblaciones desfavorecidas reciban los beneficios y que el impuesto sobre el carbono no aumente las desigualdades.</a:t>
            </a:r>
          </a:p>
        </p:txBody>
      </p:sp>
      <p:sp>
        <p:nvSpPr>
          <p:cNvPr id="4" name="Slide Number Placeholder 3"/>
          <p:cNvSpPr>
            <a:spLocks noGrp="1"/>
          </p:cNvSpPr>
          <p:nvPr>
            <p:ph type="sldNum" sz="quarter" idx="10"/>
          </p:nvPr>
        </p:nvSpPr>
        <p:spPr/>
        <p:txBody>
          <a:bodyPr/>
          <a:lstStyle/>
          <a:p>
            <a:fld id="{B698FC84-7549-424A-9090-8C112A69B027}" type="slidenum">
              <a:rPr lang="en-US" smtClean="0"/>
              <a:t>5</a:t>
            </a:fld>
            <a:endParaRPr lang="en-US"/>
          </a:p>
        </p:txBody>
      </p:sp>
    </p:spTree>
    <p:extLst>
      <p:ext uri="{BB962C8B-B14F-4D97-AF65-F5344CB8AC3E}">
        <p14:creationId xmlns:p14="http://schemas.microsoft.com/office/powerpoint/2010/main" val="3537616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Otro </a:t>
            </a:r>
            <a:r>
              <a:rPr lang="en-GB" baseline="0" dirty="0"/>
              <a:t>tipo de política climática directa es el llamado régimen de comercio de derechos de emisión con fijación de límites máximos. El mecanismo funciona como se describe en la imagen. </a:t>
            </a:r>
            <a:r>
              <a:rPr lang="en-US" sz="1200" b="0" i="0" kern="1200" baseline="0" dirty="0">
                <a:solidFill>
                  <a:schemeClr val="tx1"/>
                </a:solidFill>
                <a:effectLst/>
                <a:latin typeface="+mn-lt"/>
                <a:ea typeface="+mn-ea"/>
                <a:cs typeface="+mn-cs"/>
              </a:rPr>
              <a:t>El gobierno establece un límite </a:t>
            </a:r>
            <a:r>
              <a:rPr lang="en-US" sz="1200" b="0" i="0" kern="1200" dirty="0">
                <a:solidFill>
                  <a:schemeClr val="tx1"/>
                </a:solidFill>
                <a:effectLst/>
                <a:latin typeface="+mn-lt"/>
                <a:ea typeface="+mn-ea"/>
                <a:cs typeface="+mn-cs"/>
              </a:rPr>
              <a:t>a la cantidad total de gases de efecto invernadero que pueden emitir las instalaciones del sistema. </a:t>
            </a:r>
            <a:r>
              <a:rPr lang="en-US" dirty="0"/>
              <a:t>Esto está </a:t>
            </a:r>
            <a:r>
              <a:rPr lang="en-US" baseline="0" dirty="0"/>
              <a:t>representado por la línea roja horizontal de la figura. </a:t>
            </a:r>
            <a:r>
              <a:rPr lang="en-US" sz="1200" b="0" i="0" kern="1200" dirty="0">
                <a:solidFill>
                  <a:schemeClr val="tx1"/>
                </a:solidFill>
                <a:effectLst/>
                <a:latin typeface="+mn-lt"/>
                <a:ea typeface="+mn-ea"/>
                <a:cs typeface="+mn-cs"/>
              </a:rPr>
              <a:t>El tope suele reducirse con el tiempo para que las emisiones totales disminuyan. Dentro del límite, las empresas reciben o compran derechos de emisión, que pueden intercambiar entre sí según sus necesidades. También pueden comprar cantidades limitadas de créditos internacionales procedentes de proyectos de ahorro de emisiones en todo el mundo. </a:t>
            </a:r>
          </a:p>
          <a:p>
            <a:r>
              <a:rPr lang="en-US" sz="1200" b="0" i="0" kern="1200" dirty="0">
                <a:solidFill>
                  <a:schemeClr val="tx1"/>
                </a:solidFill>
                <a:effectLst/>
                <a:latin typeface="+mn-lt"/>
                <a:ea typeface="+mn-ea"/>
                <a:cs typeface="+mn-cs"/>
              </a:rPr>
              <a:t>Después de cada año, una empresa debe entregar suficientes derechos de emisión para cubrir todas sus emisiones; de lo contrario, se le imponen fuertes multas. Si una empresa reduce sus emisiones, puede quedarse con los derechos que le sobren para cubrir sus necesidades futuras o bien venderlos a otra empresa que haya emitido más y le falten derechos. La teoría económica sugiere que, debido a </a:t>
            </a:r>
            <a:r>
              <a:rPr lang="en-US" sz="1200" b="0" i="0" kern="1200" baseline="0" dirty="0">
                <a:solidFill>
                  <a:schemeClr val="tx1"/>
                </a:solidFill>
                <a:effectLst/>
                <a:latin typeface="+mn-lt"/>
                <a:ea typeface="+mn-ea"/>
                <a:cs typeface="+mn-cs"/>
              </a:rPr>
              <a:t>la </a:t>
            </a:r>
            <a:r>
              <a:rPr lang="en-US" sz="1200" b="0" i="0" kern="1200" dirty="0">
                <a:solidFill>
                  <a:schemeClr val="tx1"/>
                </a:solidFill>
                <a:effectLst/>
                <a:latin typeface="+mn-lt"/>
                <a:ea typeface="+mn-ea"/>
                <a:cs typeface="+mn-cs"/>
              </a:rPr>
              <a:t>limitada </a:t>
            </a:r>
            <a:r>
              <a:rPr lang="en-US" sz="1200" b="0" i="0" kern="1200" baseline="0" dirty="0">
                <a:solidFill>
                  <a:schemeClr val="tx1"/>
                </a:solidFill>
                <a:effectLst/>
                <a:latin typeface="+mn-lt"/>
                <a:ea typeface="+mn-ea"/>
                <a:cs typeface="+mn-cs"/>
              </a:rPr>
              <a:t>cantidad de derechos disponibles, éstos tienen un precio no despreciable. </a:t>
            </a:r>
            <a:r>
              <a:rPr lang="en-US" dirty="0"/>
              <a:t>Y sugiere que quienes puedan reducir fácilmente el carbono lo harán, mientras que quienes tengan más dificultades para reducir las emisiones de carbono (por ejemplo, la producción de acero) pagarán.</a:t>
            </a:r>
          </a:p>
        </p:txBody>
      </p:sp>
      <p:sp>
        <p:nvSpPr>
          <p:cNvPr id="4" name="Slide Number Placeholder 3"/>
          <p:cNvSpPr>
            <a:spLocks noGrp="1"/>
          </p:cNvSpPr>
          <p:nvPr>
            <p:ph type="sldNum" sz="quarter" idx="10"/>
          </p:nvPr>
        </p:nvSpPr>
        <p:spPr/>
        <p:txBody>
          <a:bodyPr/>
          <a:lstStyle/>
          <a:p>
            <a:fld id="{B698FC84-7549-424A-9090-8C112A69B027}" type="slidenum">
              <a:rPr lang="en-US" smtClean="0"/>
              <a:t>6</a:t>
            </a:fld>
            <a:endParaRPr lang="en-US"/>
          </a:p>
        </p:txBody>
      </p:sp>
    </p:spTree>
    <p:extLst>
      <p:ext uri="{BB962C8B-B14F-4D97-AF65-F5344CB8AC3E}">
        <p14:creationId xmlns:p14="http://schemas.microsoft.com/office/powerpoint/2010/main" val="919283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aseline="0" dirty="0"/>
              <a:t>Los regímenes de comercio de derechos de emisión tienen sus pros y sus contras. En primer lugar, compensar las emisiones de los grandes contaminadores puede no ser siempre eficaz. Puede haber </a:t>
            </a:r>
            <a:r>
              <a:rPr lang="en-GB" dirty="0"/>
              <a:t>problemas </a:t>
            </a:r>
            <a:r>
              <a:rPr lang="en-US" dirty="0"/>
              <a:t>a la hora de confirmar claramente que una compensación es válida: </a:t>
            </a:r>
            <a:r>
              <a:rPr lang="en-US" baseline="0" dirty="0"/>
              <a:t>por ejemplo, ¿la </a:t>
            </a:r>
            <a:r>
              <a:rPr lang="en-US" dirty="0"/>
              <a:t>reforestación tras la tala de árboles reduce realmente el carbono? </a:t>
            </a:r>
            <a:r>
              <a:rPr lang="en-US" baseline="0" dirty="0"/>
              <a:t>Además, las compensaciones </a:t>
            </a:r>
            <a:r>
              <a:rPr lang="en-US" dirty="0"/>
              <a:t>no suelen ser locales, por lo que las reducciones de emisiones no benefician a las poblaciones locales. En tercer lugar, a veces la vida útil de las compensaciones de carbono no es lo suficientemente larga como para tener un impacto significativo: por ejemplo, </a:t>
            </a:r>
            <a:r>
              <a:rPr lang="en-US" baseline="0" dirty="0"/>
              <a:t>puede ocurrir que una zona se someta a la reforestación, se cobren los derechos de emisión y luego se corten los árboles</a:t>
            </a:r>
            <a:r>
              <a:rPr lang="en-US" dirty="0"/>
              <a:t>. Otro problema es que si los peores contaminantes pueden seguir emitiendo, el impacto de la contaminación atmosférica local se mantiene, y suele afectar más a los más desfavorecidos. </a:t>
            </a:r>
            <a:r>
              <a:rPr lang="en-US" sz="1200" dirty="0">
                <a:latin typeface="Montserrat" panose="00000500000000000000"/>
              </a:rPr>
              <a:t>Una </a:t>
            </a:r>
            <a:r>
              <a:rPr lang="en-US" sz="1200" baseline="0" dirty="0">
                <a:latin typeface="Montserrat" panose="00000500000000000000"/>
              </a:rPr>
              <a:t>ventaja de este mecanismo es que puede ser económicamente eficiente si se aplica de forma coordinada en dos jurisdicciones. </a:t>
            </a:r>
            <a:r>
              <a:rPr lang="en-US" dirty="0"/>
              <a:t>Si dos jurisdicciones acuerdan un tope mutuo y permisos transferibles, el precio del carbono en las dos jurisdicciones se igualará. </a:t>
            </a:r>
            <a:r>
              <a:rPr lang="en-US" baseline="0" dirty="0"/>
              <a:t>Además, </a:t>
            </a:r>
            <a:r>
              <a:rPr lang="en-US" dirty="0"/>
              <a:t>si </a:t>
            </a:r>
            <a:r>
              <a:rPr lang="en-US" baseline="0" dirty="0"/>
              <a:t>se fijan precios </a:t>
            </a:r>
            <a:r>
              <a:rPr lang="en-US" dirty="0"/>
              <a:t>mínimos </a:t>
            </a:r>
            <a:r>
              <a:rPr lang="en-US" baseline="0" dirty="0"/>
              <a:t>y máximos para los derechos de emisión, pueden dar cierta estabilidad (este tipo de régimen se asemeja a un impuesto sobre el carbono y se denomina híbrido). Otras ventajas pueden provenir del reciclaje de los ingresos procedentes de la venta de los derechos de emisión, de forma similar a los impuestos sobre el carbono.</a:t>
            </a:r>
            <a:endParaRPr lang="en-US" sz="1200" dirty="0">
              <a:latin typeface="Montserrat" panose="00000500000000000000"/>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7</a:t>
            </a:fld>
            <a:endParaRPr lang="en-US"/>
          </a:p>
        </p:txBody>
      </p:sp>
    </p:spTree>
    <p:extLst>
      <p:ext uri="{BB962C8B-B14F-4D97-AF65-F5344CB8AC3E}">
        <p14:creationId xmlns:p14="http://schemas.microsoft.com/office/powerpoint/2010/main" val="123582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Con el mecanismo de tarifas de alimentación </a:t>
            </a:r>
            <a:r>
              <a:rPr lang="en-US" baseline="0" dirty="0"/>
              <a:t>(o </a:t>
            </a:r>
            <a:r>
              <a:rPr lang="en-US" dirty="0"/>
              <a:t>acuerdos de compra de energía), se paga un precio fijo impuesto por el Gobierno a los proveedores de energía renovable </a:t>
            </a:r>
            <a:r>
              <a:rPr lang="en-US" baseline="0" dirty="0"/>
              <a:t>por cada unidad de electricidad </a:t>
            </a:r>
            <a:r>
              <a:rPr lang="en-US" dirty="0"/>
              <a:t>durante un periodo determinado (normalmente de 10 </a:t>
            </a:r>
            <a:r>
              <a:rPr lang="en-US" baseline="0" dirty="0"/>
              <a:t>a </a:t>
            </a:r>
            <a:r>
              <a:rPr lang="en-US" dirty="0"/>
              <a:t>30 años). Con </a:t>
            </a:r>
            <a:r>
              <a:rPr lang="en-US" baseline="0" dirty="0"/>
              <a:t>los mecanismos de primas de alimentación, </a:t>
            </a:r>
            <a:r>
              <a:rPr lang="en-US" dirty="0"/>
              <a:t>los generadores venden al precio del mercado pero reciben una prima por cada unidad de electricidad que venden. Las primas pueden ser fijas o cambiar con el tiempo en función de las condiciones del mercado. Por último, el mecanismo de Contrato por Diferencia (o </a:t>
            </a:r>
            <a:r>
              <a:rPr lang="en-US" dirty="0" err="1"/>
              <a:t>C.f.D. </a:t>
            </a:r>
            <a:r>
              <a:rPr lang="en-US" dirty="0"/>
              <a:t>) es similar a la prima de alimentación, pero incluye una cláusula por la que si el precio de mercado es superior a un "precio de ejercicio", la prima pasa a ser negativa. Una ventaja de las primas de alimentación es que incentivan la generación cuando el precio es alto. El </a:t>
            </a:r>
            <a:r>
              <a:rPr lang="en-US" baseline="0" dirty="0"/>
              <a:t>contrato por diferencia </a:t>
            </a:r>
            <a:r>
              <a:rPr lang="en-US" dirty="0"/>
              <a:t>reduce este incentivo. Un </a:t>
            </a:r>
            <a:r>
              <a:rPr lang="en-US" baseline="0" dirty="0"/>
              <a:t>reto asociado a los regímenes de apoyo a las energías renovables en general es que resulta difícil estimar cuánto contribuyen realmente a la reducción de las emisiones.</a:t>
            </a:r>
            <a:endParaRPr lang="en-US" dirty="0"/>
          </a:p>
        </p:txBody>
      </p:sp>
      <p:sp>
        <p:nvSpPr>
          <p:cNvPr id="4" name="Slide Number Placeholder 3"/>
          <p:cNvSpPr>
            <a:spLocks noGrp="1"/>
          </p:cNvSpPr>
          <p:nvPr>
            <p:ph type="sldNum" sz="quarter" idx="10"/>
          </p:nvPr>
        </p:nvSpPr>
        <p:spPr/>
        <p:txBody>
          <a:bodyPr/>
          <a:lstStyle/>
          <a:p>
            <a:fld id="{B698FC84-7549-424A-9090-8C112A69B027}" type="slidenum">
              <a:rPr lang="en-US" smtClean="0"/>
              <a:t>8</a:t>
            </a:fld>
            <a:endParaRPr lang="en-US"/>
          </a:p>
        </p:txBody>
      </p:sp>
    </p:spTree>
    <p:extLst>
      <p:ext uri="{BB962C8B-B14F-4D97-AF65-F5344CB8AC3E}">
        <p14:creationId xmlns:p14="http://schemas.microsoft.com/office/powerpoint/2010/main" val="2287290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Otro </a:t>
            </a:r>
            <a:r>
              <a:rPr lang="en-GB" baseline="0" dirty="0"/>
              <a:t>tipo de </a:t>
            </a:r>
            <a:r>
              <a:rPr lang="en-GB" dirty="0"/>
              <a:t>política </a:t>
            </a:r>
            <a:r>
              <a:rPr lang="en-GB" baseline="0" dirty="0"/>
              <a:t>climática indirecta son las normas sobre combustibles con bajas emisiones de carbono. Éstas se refieren a la intensidad de carbono de los combustibles. La intensidad del carbono se define como la cantidad de dióxido de carbono emitida por unidad de energía suministrada por un determinado combustible. Como puede verse en la figura, la intensidad del carbono puede variar significativamente entre los combustibles y entre los países. Por ejemplo, la figura muestra que el carbón, la barra negra de la parte inferior, emite la mayor cantidad de dióxido de carbono por unidad de energía entre todos los combustibles utilizados habitualmente. Las normas sobre combustibles bajos en carbono son reglas que imponen una intensidad máxima de carbono a los combustibles (normalmente y especialmente en el sector del transporte). Ejemplos de aplicación son</a:t>
            </a:r>
            <a:r>
              <a:rPr lang="en-GB" dirty="0"/>
              <a:t>, por </a:t>
            </a:r>
            <a:r>
              <a:rPr lang="en-GB" baseline="0" dirty="0"/>
              <a:t>ejemplo</a:t>
            </a:r>
            <a:r>
              <a:rPr lang="en-GB" dirty="0"/>
              <a:t>, </a:t>
            </a:r>
            <a:r>
              <a:rPr lang="en-GB" baseline="0" dirty="0"/>
              <a:t>Columbia Británica y California. Se aplican sanciones por vender o importar combustibles que no cumplan las normas. Estas normas suelen impulsar la producción y venta de combustibles hacia los biocombustibles. Una posible consecuencia indirecta de estas normas y del despliegue de los biocombustibles es el impacto en los usos del suelo y, a su vez, en la seguridad alimentaria y la deforestación.</a:t>
            </a:r>
            <a:endParaRPr lang="sv-SE" dirty="0"/>
          </a:p>
        </p:txBody>
      </p:sp>
      <p:sp>
        <p:nvSpPr>
          <p:cNvPr id="4" name="Slide Number Placeholder 3"/>
          <p:cNvSpPr>
            <a:spLocks noGrp="1"/>
          </p:cNvSpPr>
          <p:nvPr>
            <p:ph type="sldNum" sz="quarter" idx="10"/>
          </p:nvPr>
        </p:nvSpPr>
        <p:spPr/>
        <p:txBody>
          <a:bodyPr/>
          <a:lstStyle/>
          <a:p>
            <a:fld id="{B698FC84-7549-424A-9090-8C112A69B027}" type="slidenum">
              <a:rPr lang="en-US" smtClean="0"/>
              <a:t>9</a:t>
            </a:fld>
            <a:endParaRPr lang="en-US"/>
          </a:p>
        </p:txBody>
      </p:sp>
    </p:spTree>
    <p:extLst>
      <p:ext uri="{BB962C8B-B14F-4D97-AF65-F5344CB8AC3E}">
        <p14:creationId xmlns:p14="http://schemas.microsoft.com/office/powerpoint/2010/main" val="3579787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Los planes de sustitución de </a:t>
            </a:r>
            <a:r>
              <a:rPr lang="en-GB" dirty="0"/>
              <a:t>combustibles </a:t>
            </a:r>
            <a:r>
              <a:rPr lang="en-GB" baseline="0" dirty="0"/>
              <a:t>son otro tipo de política climática indirecta. </a:t>
            </a:r>
            <a:r>
              <a:rPr lang="en-US" dirty="0"/>
              <a:t>Fomentan la sustitución de combustibles (por </a:t>
            </a:r>
            <a:r>
              <a:rPr lang="en-US" baseline="0" dirty="0"/>
              <a:t>ejemplo, de carbón vegetal para cocinar a </a:t>
            </a:r>
            <a:r>
              <a:rPr lang="en-US" dirty="0"/>
              <a:t>electricidad o gas natural, o de calderas de petróleo a calderas de gas). A diferencia de los regímenes de comercio de derechos de emisión, los regímenes de sustitución de combustibles pueden afectar tanto a la calidad del aire local como a las emisiones de carbono en general. Los </a:t>
            </a:r>
            <a:r>
              <a:rPr lang="en-US" baseline="0" dirty="0"/>
              <a:t>incentivos a la sustitución de combustibles pueden crearse a través de subvenciones (ya sea a un combustible o a una tecnología que lo utilice) o a través de impuestos sobre combustibles específicos (por ejemplo, el gasóleo para el transporte, o el carbón vegetal para cocinar). Estos mecanismos pueden ser especialmente eficaces para impulsar la electrificación de ciertos servicios o la </a:t>
            </a:r>
            <a:r>
              <a:rPr lang="en-US" baseline="0" dirty="0" err="1"/>
              <a:t>descarbonización </a:t>
            </a:r>
            <a:r>
              <a:rPr lang="en-US" baseline="0" dirty="0"/>
              <a:t>del transporte. Sin embargo, en algunos casos pueden correr el riesgo de aumentar las desigualdades, como en el caso de los impuestos a tanto alzado sobre los combustibles que son esenciales para los grupos de menores ingresos y pobres en energía.</a:t>
            </a:r>
            <a:endParaRPr lang="en-GB" dirty="0"/>
          </a:p>
        </p:txBody>
      </p:sp>
      <p:sp>
        <p:nvSpPr>
          <p:cNvPr id="4" name="Slide Number Placeholder 3"/>
          <p:cNvSpPr>
            <a:spLocks noGrp="1"/>
          </p:cNvSpPr>
          <p:nvPr>
            <p:ph type="sldNum" sz="quarter" idx="10"/>
          </p:nvPr>
        </p:nvSpPr>
        <p:spPr/>
        <p:txBody>
          <a:bodyPr/>
          <a:lstStyle/>
          <a:p>
            <a:fld id="{B698FC84-7549-424A-9090-8C112A69B027}" type="slidenum">
              <a:rPr lang="en-US" smtClean="0"/>
              <a:t>10</a:t>
            </a:fld>
            <a:endParaRPr lang="en-US"/>
          </a:p>
        </p:txBody>
      </p:sp>
    </p:spTree>
    <p:extLst>
      <p:ext uri="{BB962C8B-B14F-4D97-AF65-F5344CB8AC3E}">
        <p14:creationId xmlns:p14="http://schemas.microsoft.com/office/powerpoint/2010/main" val="39390291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03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2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descr="A picture containing website&#10;&#10;Description automatically generated">
            <a:extLst>
              <a:ext uri="{FF2B5EF4-FFF2-40B4-BE49-F238E27FC236}">
                <a16:creationId xmlns:a16="http://schemas.microsoft.com/office/drawing/2014/main" id="{A1F99227-50D2-1C46-AF8E-9827980BE9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59565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Thank you!</a:t>
            </a:r>
            <a:endParaRPr lang="en-US" dirty="0"/>
          </a:p>
        </p:txBody>
      </p:sp>
      <p:pic>
        <p:nvPicPr>
          <p:cNvPr id="4" name="Picture 3" descr="Graphical user interface, website&#10;&#10;Description automatically generated">
            <a:extLst>
              <a:ext uri="{FF2B5EF4-FFF2-40B4-BE49-F238E27FC236}">
                <a16:creationId xmlns:a16="http://schemas.microsoft.com/office/drawing/2014/main" id="{DED03AAF-50FC-874A-830E-A9FC549137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4923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spTree>
    <p:extLst>
      <p:ext uri="{BB962C8B-B14F-4D97-AF65-F5344CB8AC3E}">
        <p14:creationId xmlns:p14="http://schemas.microsoft.com/office/powerpoint/2010/main" val="1415196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‹Nº›</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Reference: Click to edit reference text styles</a:t>
            </a:r>
            <a:endParaRPr lang="en-US" dirty="0"/>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463005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‹Nº›</a:t>
            </a:fld>
            <a:endParaRPr lang="en-US"/>
          </a:p>
        </p:txBody>
      </p:sp>
    </p:spTree>
    <p:extLst>
      <p:ext uri="{BB962C8B-B14F-4D97-AF65-F5344CB8AC3E}">
        <p14:creationId xmlns:p14="http://schemas.microsoft.com/office/powerpoint/2010/main" val="381056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‹Nº›</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a:t>
            </a:r>
            <a:endParaRPr lang="en-US" dirty="0"/>
          </a:p>
        </p:txBody>
      </p:sp>
    </p:spTree>
    <p:extLst>
      <p:ext uri="{BB962C8B-B14F-4D97-AF65-F5344CB8AC3E}">
        <p14:creationId xmlns:p14="http://schemas.microsoft.com/office/powerpoint/2010/main" val="4014214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‹Nº›</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171727" y="5750351"/>
            <a:ext cx="3556364"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Reference: Click to edit reference text styles</a:t>
            </a:r>
            <a:endParaRPr lang="en-US" dirty="0"/>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847472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mc:Choice>
        <mc:Fallback xmlns="">
          <p:sp>
            <p:nvSpPr>
              <p:cNvPr id="6" name="Content Placeholder 5">
                <a:extLst>
                  <a:ext uri="{FF2B5EF4-FFF2-40B4-BE49-F238E27FC236}">
                    <a16:creationId xmlns:a16="http://schemas.microsoft.com/office/drawing/2014/main" id="{C15CAD7F-FA21-4B44-A3CB-B764C164DDF6}"/>
                  </a:ext>
                </a:extLst>
              </p:cNvPr>
              <p:cNvSpPr>
                <a:spLocks noGrp="1" noRot="1" noChangeAspect="1" noMove="1" noResize="1" noEditPoints="1" noAdjustHandles="1" noChangeArrowheads="1" noChangeShapeType="1" noTextEdit="1"/>
              </p:cNvSpPr>
              <p:nvPr>
                <p:ph sz="quarter" idx="4"/>
              </p:nvPr>
            </p:nvSpPr>
            <p:spPr>
              <a:xfrm>
                <a:off x="6172200" y="2910428"/>
                <a:ext cx="5183188" cy="3124928"/>
              </a:xfrm>
              <a:blipFill>
                <a:blip r:embed="rId2"/>
                <a:stretch>
                  <a:fillRect l="-1222" t="-1613"/>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‹Nº›</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Reference: Click to edit reference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235994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‹Nº›</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spTree>
    <p:extLst>
      <p:ext uri="{BB962C8B-B14F-4D97-AF65-F5344CB8AC3E}">
        <p14:creationId xmlns:p14="http://schemas.microsoft.com/office/powerpoint/2010/main" val="1295142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‹Nº›</a:t>
            </a:fld>
            <a:endParaRPr lang="en-US"/>
          </a:p>
        </p:txBody>
      </p:sp>
    </p:spTree>
    <p:extLst>
      <p:ext uri="{BB962C8B-B14F-4D97-AF65-F5344CB8AC3E}">
        <p14:creationId xmlns:p14="http://schemas.microsoft.com/office/powerpoint/2010/main" val="3482045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dirty="0"/>
              <a:t>Logo</a:t>
            </a:r>
          </a:p>
        </p:txBody>
      </p:sp>
    </p:spTree>
    <p:extLst>
      <p:ext uri="{BB962C8B-B14F-4D97-AF65-F5344CB8AC3E}">
        <p14:creationId xmlns:p14="http://schemas.microsoft.com/office/powerpoint/2010/main" val="3400871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‹Nº›</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Reference: Click to edit reference text styles</a:t>
            </a:r>
            <a:endParaRPr lang="en-US" dirty="0"/>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2874723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Thank you!</a:t>
            </a:r>
            <a:endParaRPr lang="en-US" dirty="0"/>
          </a:p>
        </p:txBody>
      </p:sp>
    </p:spTree>
    <p:extLst>
      <p:ext uri="{BB962C8B-B14F-4D97-AF65-F5344CB8AC3E}">
        <p14:creationId xmlns:p14="http://schemas.microsoft.com/office/powerpoint/2010/main" val="2431097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‹Nº›</a:t>
            </a:fld>
            <a:endParaRPr lang="en-US" dirty="0"/>
          </a:p>
        </p:txBody>
      </p:sp>
      <p:pic>
        <p:nvPicPr>
          <p:cNvPr id="4" name="Picture 3" descr="A screenshot of a computer&#10;&#10;Description automatically generated with medium confidence">
            <a:extLst>
              <a:ext uri="{FF2B5EF4-FFF2-40B4-BE49-F238E27FC236}">
                <a16:creationId xmlns:a16="http://schemas.microsoft.com/office/drawing/2014/main" id="{C73B64D8-1E63-4243-AFEC-D875A086CCA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screenshot of a computer&#10;&#10;Description automatically generated with low confidence">
            <a:extLst>
              <a:ext uri="{FF2B5EF4-FFF2-40B4-BE49-F238E27FC236}">
                <a16:creationId xmlns:a16="http://schemas.microsoft.com/office/drawing/2014/main" id="{85CEDAC9-AFFD-604A-A011-BEBAC55DD71F}"/>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09292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‹Nº›</a:t>
            </a:fld>
            <a:endParaRPr lang="en-US"/>
          </a:p>
        </p:txBody>
      </p:sp>
      <p:pic>
        <p:nvPicPr>
          <p:cNvPr id="5" name="Picture 4" descr="Graphical user interface, text&#10;&#10;Description automatically generated">
            <a:extLst>
              <a:ext uri="{FF2B5EF4-FFF2-40B4-BE49-F238E27FC236}">
                <a16:creationId xmlns:a16="http://schemas.microsoft.com/office/drawing/2014/main" id="{9B8D37A3-D7DB-5C4C-9D70-1A96D3BE3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30222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‹Nº›</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a:t>
            </a:r>
            <a:endParaRPr lang="en-US" dirty="0"/>
          </a:p>
        </p:txBody>
      </p:sp>
      <p:pic>
        <p:nvPicPr>
          <p:cNvPr id="8" name="Picture 7" descr="Graphical user interface, sunburst chart&#10;&#10;Description automatically generated">
            <a:extLst>
              <a:ext uri="{FF2B5EF4-FFF2-40B4-BE49-F238E27FC236}">
                <a16:creationId xmlns:a16="http://schemas.microsoft.com/office/drawing/2014/main" id="{5F6E016A-9B51-564A-B6A0-9C0E5CEC0B4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223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‹Nº›</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dirty="0"/>
              <a:t>Reference: Click to edit reference text styles</a:t>
            </a:r>
            <a:endParaRPr lang="en-US" dirty="0"/>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1021975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mc:Choice>
        <mc:Fallback xmlns="">
          <p:sp>
            <p:nvSpPr>
              <p:cNvPr id="6" name="Content Placeholder 5">
                <a:extLst>
                  <a:ext uri="{FF2B5EF4-FFF2-40B4-BE49-F238E27FC236}">
                    <a16:creationId xmlns:a16="http://schemas.microsoft.com/office/drawing/2014/main" id="{C15CAD7F-FA21-4B44-A3CB-B764C164DDF6}"/>
                  </a:ext>
                </a:extLst>
              </p:cNvPr>
              <p:cNvSpPr>
                <a:spLocks noGrp="1" noRot="1" noChangeAspect="1" noMove="1" noResize="1" noEditPoints="1" noAdjustHandles="1" noChangeArrowheads="1" noChangeShapeType="1" noTextEdit="1"/>
              </p:cNvSpPr>
              <p:nvPr>
                <p:ph sz="quarter" idx="4"/>
              </p:nvPr>
            </p:nvSpPr>
            <p:spPr>
              <a:xfrm>
                <a:off x="6172200" y="2910428"/>
                <a:ext cx="5183188" cy="3124928"/>
              </a:xfrm>
              <a:blipFill>
                <a:blip r:embed="rId2"/>
                <a:stretch>
                  <a:fillRect l="-1222" t="-1613"/>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‹Nº›</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dirty="0"/>
              <a:t>Reference: Click to edit reference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246497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‹Nº›</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pic>
        <p:nvPicPr>
          <p:cNvPr id="6" name="Picture 5" descr="Graphical user interface, sunburst chart&#10;&#10;Description automatically generated">
            <a:extLst>
              <a:ext uri="{FF2B5EF4-FFF2-40B4-BE49-F238E27FC236}">
                <a16:creationId xmlns:a16="http://schemas.microsoft.com/office/drawing/2014/main" id="{381C1493-16F2-C145-ACBC-58697D9B75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68770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‹Nº›</a:t>
            </a:fld>
            <a:endParaRPr lang="en-US"/>
          </a:p>
        </p:txBody>
      </p:sp>
      <p:pic>
        <p:nvPicPr>
          <p:cNvPr id="4" name="Picture 3" descr="Graphical user interface, text&#10;&#10;Description automatically generated">
            <a:extLst>
              <a:ext uri="{FF2B5EF4-FFF2-40B4-BE49-F238E27FC236}">
                <a16:creationId xmlns:a16="http://schemas.microsoft.com/office/drawing/2014/main" id="{60CF72D0-9BE2-4148-B362-CCA6158E25D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03064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dirty="0"/>
              <a:t>Logo</a:t>
            </a:r>
          </a:p>
        </p:txBody>
      </p:sp>
      <p:pic>
        <p:nvPicPr>
          <p:cNvPr id="8" name="Picture 7" descr="Graphical user interface, website&#10;&#10;Description automatically generated">
            <a:extLst>
              <a:ext uri="{FF2B5EF4-FFF2-40B4-BE49-F238E27FC236}">
                <a16:creationId xmlns:a16="http://schemas.microsoft.com/office/drawing/2014/main" id="{F0128AA9-0DE5-F148-BE14-37EEB466DA5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9714E1D3-79F5-C64A-A77E-CD8D48FC8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4">
            <a:extLst>
              <a:ext uri="{FF2B5EF4-FFF2-40B4-BE49-F238E27FC236}">
                <a16:creationId xmlns:a16="http://schemas.microsoft.com/office/drawing/2014/main" id="{34217D62-DCD6-C947-8949-81F5E77423AB}"/>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3095759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p:nvPicPr>
        <p:blipFill>
          <a:blip r:embed="rId23"/>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Haga clic para editar el estilo del título principal</a:t>
            </a:r>
            <a:endParaRPr lang="en-US" dirty="0"/>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Editar estilos de texto maestro</a:t>
            </a:r>
          </a:p>
          <a:p>
            <a:pPr lvl="1"/>
            <a:r>
              <a:rPr lang="en-US"/>
              <a:t>Segundo nivel</a:t>
            </a:r>
          </a:p>
          <a:p>
            <a:pPr lvl="2"/>
            <a:r>
              <a:rPr lang="en-US"/>
              <a:t>Tercer nivel</a:t>
            </a:r>
          </a:p>
          <a:p>
            <a:pPr lvl="3"/>
            <a:r>
              <a:rPr lang="en-US"/>
              <a:t>Cuarto nivel</a:t>
            </a:r>
          </a:p>
          <a:p>
            <a:pPr lvl="4"/>
            <a:r>
              <a:rPr lang="en-US"/>
              <a:t>Quinto nivel</a:t>
            </a:r>
            <a:endParaRPr lang="en-US" dirty="0"/>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t>‹Nº›</a:t>
            </a:fld>
            <a:endParaRPr lang="en-US" dirty="0"/>
          </a:p>
        </p:txBody>
      </p:sp>
      <p:pic>
        <p:nvPicPr>
          <p:cNvPr id="7" name="Picture 6" descr="Graphical user interface, text&#10;&#10;Description automatically generated">
            <a:extLst>
              <a:ext uri="{FF2B5EF4-FFF2-40B4-BE49-F238E27FC236}">
                <a16:creationId xmlns:a16="http://schemas.microsoft.com/office/drawing/2014/main" id="{60C37333-D2BE-7F45-AEEF-1C84DCCB5373}"/>
              </a:ext>
            </a:extLst>
          </p:cNvPr>
          <p:cNvPicPr>
            <a:picLocks noChangeAspect="1"/>
          </p:cNvPicPr>
          <p:nvPr userDrawn="1"/>
        </p:nvPicPr>
        <p:blipFill>
          <a:blip r:embed="rId23"/>
          <a:stretch>
            <a:fillRect/>
          </a:stretch>
        </p:blipFill>
        <p:spPr>
          <a:xfrm>
            <a:off x="0" y="0"/>
            <a:ext cx="12192000" cy="6858000"/>
          </a:xfrm>
          <a:prstGeom prst="rect">
            <a:avLst/>
          </a:prstGeom>
        </p:spPr>
      </p:pic>
    </p:spTree>
    <p:extLst>
      <p:ext uri="{BB962C8B-B14F-4D97-AF65-F5344CB8AC3E}">
        <p14:creationId xmlns:p14="http://schemas.microsoft.com/office/powerpoint/2010/main" val="194994699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49" r:id="rId11"/>
    <p:sldLayoutId id="2147483650" r:id="rId12"/>
    <p:sldLayoutId id="2147483651" r:id="rId13"/>
    <p:sldLayoutId id="2147483673" r:id="rId14"/>
    <p:sldLayoutId id="2147483652" r:id="rId15"/>
    <p:sldLayoutId id="2147483653" r:id="rId16"/>
    <p:sldLayoutId id="2147483672" r:id="rId17"/>
    <p:sldLayoutId id="2147483656" r:id="rId18"/>
    <p:sldLayoutId id="2147483657" r:id="rId19"/>
    <p:sldLayoutId id="2147483674" r:id="rId20"/>
    <p:sldLayoutId id="2147483697" r:id="rId21"/>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creativecommons.org/licenses/by-sa/4.0/"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hyperlink" Target="https://commons.wikimedia.org/wiki/File:Land_cover_map_of_Nepal_using_Landsat_30_m_(2010)_data.jpg" TargetMode="External"/><Relationship Id="rId5" Type="http://schemas.openxmlformats.org/officeDocument/2006/relationships/image" Target="../media/image13.jp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creativecommons.org/licenses/by/3.0/deed.en"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hyperlink" Target="https://commons.wikimedia.org/wiki/File:Fossil-fuel_subsidies,_OWID.svg" TargetMode="External"/><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hyperlink" Target="https://climateactiontracker.org/countries/indonesia/" TargetMode="External"/><Relationship Id="rId2" Type="http://schemas.openxmlformats.org/officeDocument/2006/relationships/hyperlink" Target="https://www.unescap.org/sites/default/files/UN%20ESCAP%20Workshop%20Indonesia%20Mr.%20Budi%20Cahyono.pdf"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8.png"/><Relationship Id="rId4" Type="http://schemas.openxmlformats.org/officeDocument/2006/relationships/notesSlide" Target="../notesSlides/notesSlide16.xml"/><Relationship Id="rId9" Type="http://schemas.microsoft.com/office/2007/relationships/diagramDrawing" Target="../diagrams/drawing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8.png"/><Relationship Id="rId5" Type="http://schemas.openxmlformats.org/officeDocument/2006/relationships/image" Target="../media/image15.emf"/><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8.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hyperlink" Target="https://www.eea.europa.eu/data-and-maps/dashboards/emissions-trading-viewer-1" TargetMode="External"/><Relationship Id="rId2" Type="http://schemas.openxmlformats.org/officeDocument/2006/relationships/hyperlink" Target="https://ec.europa.eu/info/strategy/priorities-2019-2024/european-green-deal_en" TargetMode="External"/><Relationship Id="rId1" Type="http://schemas.openxmlformats.org/officeDocument/2006/relationships/slideLayout" Target="../slideLayouts/slideLayout7.xml"/><Relationship Id="rId4" Type="http://schemas.openxmlformats.org/officeDocument/2006/relationships/hyperlink" Target="https://climateactiontracker.org/countries/eu/"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21.xml"/><Relationship Id="rId1" Type="http://schemas.openxmlformats.org/officeDocument/2006/relationships/slideLayout" Target="../slideLayouts/slideLayout21.xml"/><Relationship Id="rId4" Type="http://schemas.openxmlformats.org/officeDocument/2006/relationships/hyperlink" Target="https://www.open.edu/openlearncreate/mod/quiz/view.php?id=179118"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6.xml"/><Relationship Id="rId7" Type="http://schemas.openxmlformats.org/officeDocument/2006/relationships/hyperlink" Target="https://creativecommons.org/licenses/by-sa/4.0/deed.en"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commons.wikimedia.org/wiki/File:Carbon_tax_world_map.png" TargetMode="External"/><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0.emf"/><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creativecommons.org/share-your-work/public-domain/cc0/" TargetMode="External"/><Relationship Id="rId5" Type="http://schemas.openxmlformats.org/officeDocument/2006/relationships/hyperlink" Target="https://commons.wikimedia.org/wiki/File:Factory_Silhouette.svg" TargetMode="Externa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2.jpg"/><Relationship Id="rId5" Type="http://schemas.openxmlformats.org/officeDocument/2006/relationships/hyperlink" Target="https://commons.wikimedia.org/w/index.php?curid=3560400" TargetMode="Externa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651352" y="4320132"/>
            <a:ext cx="6564620" cy="1929937"/>
          </a:xfrm>
        </p:spPr>
        <p:txBody>
          <a:bodyPr>
            <a:normAutofit fontScale="90000"/>
          </a:bodyPr>
          <a:lstStyle/>
          <a:p>
            <a:r>
              <a:rPr lang="en-US" dirty="0">
                <a:solidFill>
                  <a:schemeClr val="bg1"/>
                </a:solidFill>
              </a:rPr>
              <a:t>LECTURA 11</a:t>
            </a:r>
            <a:br>
              <a:rPr lang="en-US" dirty="0"/>
            </a:br>
            <a:r>
              <a:rPr lang="en-US" dirty="0"/>
              <a:t>POLÍTICAS CLIMÁTICAS EN LOS CLASES</a:t>
            </a:r>
          </a:p>
        </p:txBody>
      </p:sp>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a:xfrm>
            <a:off x="688931" y="3939240"/>
            <a:ext cx="2846121" cy="380952"/>
          </a:xfrm>
        </p:spPr>
        <p:txBody>
          <a:bodyPr/>
          <a:lstStyle/>
          <a:p>
            <a:r>
              <a:rPr lang="en-US" dirty="0"/>
              <a:t>Introducción a CLEWS</a:t>
            </a: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p:txBody>
          <a:bodyPr/>
          <a:lstStyle/>
          <a:p>
            <a:endParaRPr lang="en-US" dirty="0"/>
          </a:p>
        </p:txBody>
      </p:sp>
      <p:sp>
        <p:nvSpPr>
          <p:cNvPr id="5" name="Oval 4">
            <a:extLst>
              <a:ext uri="{FF2B5EF4-FFF2-40B4-BE49-F238E27FC236}">
                <a16:creationId xmlns:a16="http://schemas.microsoft.com/office/drawing/2014/main" id="{EC1F312A-D0C0-1843-A418-CDC4CAD4FE47}"/>
              </a:ext>
            </a:extLst>
          </p:cNvPr>
          <p:cNvSpPr/>
          <p:nvPr/>
        </p:nvSpPr>
        <p:spPr>
          <a:xfrm>
            <a:off x="6797047" y="432957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11_Slide1.mp3" descr="Lecture11_Slide1.mp3">
            <a:hlinkClick r:id="" action="ppaction://media"/>
            <a:extLst>
              <a:ext uri="{FF2B5EF4-FFF2-40B4-BE49-F238E27FC236}">
                <a16:creationId xmlns:a16="http://schemas.microsoft.com/office/drawing/2014/main" id="{EA7F3AC9-760B-A74C-AFF7-7E9AF1B64E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47151" y="4385574"/>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11.2 Políticas climáticas indirectas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lstStyle/>
          <a:p>
            <a:pPr marL="342900" indent="-342900">
              <a:buFont typeface="Arial" panose="020B0604020202020204" pitchFamily="34" charset="0"/>
              <a:buChar char="•"/>
            </a:pPr>
            <a:r>
              <a:rPr lang="en-US" dirty="0"/>
              <a:t>Regímenes que fomentan la sustitución del combustible </a:t>
            </a:r>
          </a:p>
          <a:p>
            <a:pPr marL="342900" indent="-342900">
              <a:buFont typeface="Arial" panose="020B0604020202020204" pitchFamily="34" charset="0"/>
              <a:buChar char="•"/>
            </a:pPr>
            <a:r>
              <a:rPr lang="en-US" dirty="0"/>
              <a:t>Pueden tener un impacto tanto en la calidad del aire local como en las emisiones globales de carbono.</a:t>
            </a:r>
          </a:p>
          <a:p>
            <a:pPr marL="342900" indent="-342900">
              <a:buFont typeface="Arial" panose="020B0604020202020204" pitchFamily="34" charset="0"/>
              <a:buChar char="•"/>
            </a:pPr>
            <a:r>
              <a:rPr lang="en-US" dirty="0"/>
              <a:t>Pueden consistir en subvenciones o impuestos sobre determinados combustibles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10</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fontScale="92500"/>
          </a:bodyPr>
          <a:lstStyle/>
          <a:p>
            <a:r>
              <a:rPr lang="en-US" dirty="0">
                <a:latin typeface="Open Sans"/>
                <a:ea typeface="Open Sans SemiBold"/>
                <a:cs typeface="Open Sans SemiBold"/>
              </a:rPr>
              <a:t>Planes de sustitución de combustibles</a:t>
            </a:r>
          </a:p>
        </p:txBody>
      </p:sp>
      <p:sp>
        <p:nvSpPr>
          <p:cNvPr id="6" name="Oval 5">
            <a:extLst>
              <a:ext uri="{FF2B5EF4-FFF2-40B4-BE49-F238E27FC236}">
                <a16:creationId xmlns:a16="http://schemas.microsoft.com/office/drawing/2014/main" id="{F602E663-F0B3-8C44-9288-8E21C7A6AB85}"/>
              </a:ext>
            </a:extLst>
          </p:cNvPr>
          <p:cNvSpPr/>
          <p:nvPr/>
        </p:nvSpPr>
        <p:spPr>
          <a:xfrm>
            <a:off x="9940626" y="1085815"/>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11.mp3" descr="Lecture11_Slide11.mp3">
            <a:hlinkClick r:id="" action="ppaction://media"/>
            <a:extLst>
              <a:ext uri="{FF2B5EF4-FFF2-40B4-BE49-F238E27FC236}">
                <a16:creationId xmlns:a16="http://schemas.microsoft.com/office/drawing/2014/main" id="{BF7EF85C-57F0-4840-8B9C-3C096A4B10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2951" y="1174700"/>
            <a:ext cx="812800" cy="812800"/>
          </a:xfrm>
          <a:prstGeom prst="rect">
            <a:avLst/>
          </a:prstGeom>
        </p:spPr>
      </p:pic>
    </p:spTree>
    <p:extLst>
      <p:ext uri="{BB962C8B-B14F-4D97-AF65-F5344CB8AC3E}">
        <p14:creationId xmlns:p14="http://schemas.microsoft.com/office/powerpoint/2010/main" val="65813280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11.2 Políticas climáticas indirectas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4270070" cy="3421930"/>
          </a:xfrm>
        </p:spPr>
        <p:txBody>
          <a:bodyPr/>
          <a:lstStyle/>
          <a:p>
            <a:pPr algn="just"/>
            <a:r>
              <a:rPr lang="en-US" dirty="0"/>
              <a:t>Dado que el uso de la tierra tiene un enorme impacto en el ciclo del carbono, las políticas gubernamentales relativas al uso de la tierra repercuten en las emisiones de carbono</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11</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Políticas de uso del suelo</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3725" y="2648712"/>
            <a:ext cx="5916675" cy="2958338"/>
          </a:xfrm>
          <a:prstGeom prst="rect">
            <a:avLst/>
          </a:prstGeom>
        </p:spPr>
      </p:pic>
      <p:sp>
        <p:nvSpPr>
          <p:cNvPr id="10" name="Text Placeholder 1"/>
          <p:cNvSpPr>
            <a:spLocks noGrp="1"/>
          </p:cNvSpPr>
          <p:nvPr>
            <p:ph type="body" sz="quarter" idx="17"/>
          </p:nvPr>
        </p:nvSpPr>
        <p:spPr>
          <a:xfrm>
            <a:off x="663575" y="6044762"/>
            <a:ext cx="5157787" cy="356018"/>
          </a:xfrm>
        </p:spPr>
        <p:txBody>
          <a:bodyPr/>
          <a:lstStyle/>
          <a:p>
            <a:r>
              <a:rPr lang="sv-SE" b="1" dirty="0"/>
              <a:t>Fuente de la imagen</a:t>
            </a:r>
            <a:r>
              <a:rPr lang="sv-SE" dirty="0"/>
              <a:t>: </a:t>
            </a:r>
            <a:r>
              <a:rPr lang="sv-SE" dirty="0" err="1"/>
              <a:t>Uddinkabir</a:t>
            </a:r>
            <a:r>
              <a:rPr lang="sv-SE" dirty="0"/>
              <a:t>, </a:t>
            </a:r>
            <a:r>
              <a:rPr lang="sv-SE" dirty="0" err="1">
                <a:hlinkClick r:id="rId6"/>
              </a:rPr>
              <a:t>imagen</a:t>
            </a:r>
            <a:r>
              <a:rPr lang="sv-SE" dirty="0"/>
              <a:t>, con </a:t>
            </a:r>
            <a:r>
              <a:rPr lang="sv-SE" dirty="0" err="1"/>
              <a:t>licencia </a:t>
            </a:r>
            <a:r>
              <a:rPr lang="sv-SE" dirty="0">
                <a:hlinkClick r:id="rId7"/>
              </a:rPr>
              <a:t>CC BY-SA 4.0</a:t>
            </a:r>
            <a:endParaRPr lang="sv-SE" dirty="0"/>
          </a:p>
        </p:txBody>
      </p:sp>
      <p:sp>
        <p:nvSpPr>
          <p:cNvPr id="11" name="Oval 10">
            <a:extLst>
              <a:ext uri="{FF2B5EF4-FFF2-40B4-BE49-F238E27FC236}">
                <a16:creationId xmlns:a16="http://schemas.microsoft.com/office/drawing/2014/main" id="{6B09E94B-85E1-D744-AA4D-E73310DD8CC5}"/>
              </a:ext>
            </a:extLst>
          </p:cNvPr>
          <p:cNvSpPr/>
          <p:nvPr/>
        </p:nvSpPr>
        <p:spPr>
          <a:xfrm>
            <a:off x="9881691" y="10996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11_Slide12.mp3" descr="Lecture11_Slide12.mp3">
            <a:hlinkClick r:id="" action="ppaction://media"/>
            <a:extLst>
              <a:ext uri="{FF2B5EF4-FFF2-40B4-BE49-F238E27FC236}">
                <a16:creationId xmlns:a16="http://schemas.microsoft.com/office/drawing/2014/main" id="{CC5AA200-44C3-104A-BC5B-78707B791A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953056" y="1198514"/>
            <a:ext cx="812800" cy="812800"/>
          </a:xfrm>
          <a:prstGeom prst="rect">
            <a:avLst/>
          </a:prstGeom>
        </p:spPr>
      </p:pic>
    </p:spTree>
    <p:extLst>
      <p:ext uri="{BB962C8B-B14F-4D97-AF65-F5344CB8AC3E}">
        <p14:creationId xmlns:p14="http://schemas.microsoft.com/office/powerpoint/2010/main" val="25750502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9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11.3 Ejemplos - Indonesia</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12</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Una visión general</a:t>
            </a:r>
          </a:p>
        </p:txBody>
      </p:sp>
      <p:graphicFrame>
        <p:nvGraphicFramePr>
          <p:cNvPr id="10" name="Table 9"/>
          <p:cNvGraphicFramePr>
            <a:graphicFrameLocks noGrp="1"/>
          </p:cNvGraphicFramePr>
          <p:nvPr>
            <p:extLst>
              <p:ext uri="{D42A27DB-BD31-4B8C-83A1-F6EECF244321}">
                <p14:modId xmlns:p14="http://schemas.microsoft.com/office/powerpoint/2010/main" val="1014209539"/>
              </p:ext>
            </p:extLst>
          </p:nvPr>
        </p:nvGraphicFramePr>
        <p:xfrm>
          <a:off x="1799399" y="2455274"/>
          <a:ext cx="8835197" cy="3142112"/>
        </p:xfrm>
        <a:graphic>
          <a:graphicData uri="http://schemas.openxmlformats.org/drawingml/2006/table">
            <a:tbl>
              <a:tblPr firstRow="1" bandRow="1">
                <a:tableStyleId>{5C22544A-7EE6-4342-B048-85BDC9FD1C3A}</a:tableStyleId>
              </a:tblPr>
              <a:tblGrid>
                <a:gridCol w="1643014">
                  <a:extLst>
                    <a:ext uri="{9D8B030D-6E8A-4147-A177-3AD203B41FA5}">
                      <a16:colId xmlns:a16="http://schemas.microsoft.com/office/drawing/2014/main" val="1645245534"/>
                    </a:ext>
                  </a:extLst>
                </a:gridCol>
                <a:gridCol w="2476240">
                  <a:extLst>
                    <a:ext uri="{9D8B030D-6E8A-4147-A177-3AD203B41FA5}">
                      <a16:colId xmlns:a16="http://schemas.microsoft.com/office/drawing/2014/main" val="2578712314"/>
                    </a:ext>
                  </a:extLst>
                </a:gridCol>
                <a:gridCol w="2527982">
                  <a:extLst>
                    <a:ext uri="{9D8B030D-6E8A-4147-A177-3AD203B41FA5}">
                      <a16:colId xmlns:a16="http://schemas.microsoft.com/office/drawing/2014/main" val="1420980194"/>
                    </a:ext>
                  </a:extLst>
                </a:gridCol>
                <a:gridCol w="2187961">
                  <a:extLst>
                    <a:ext uri="{9D8B030D-6E8A-4147-A177-3AD203B41FA5}">
                      <a16:colId xmlns:a16="http://schemas.microsoft.com/office/drawing/2014/main" val="2717006863"/>
                    </a:ext>
                  </a:extLst>
                </a:gridCol>
              </a:tblGrid>
              <a:tr h="384856">
                <a:tc>
                  <a:txBody>
                    <a:bodyPr/>
                    <a:lstStyle/>
                    <a:p>
                      <a:endParaRPr lang="en-GB" sz="1200" noProof="0" dirty="0">
                        <a:latin typeface="Open Sans"/>
                        <a:ea typeface="Open Sans"/>
                        <a:cs typeface="Open Sans"/>
                      </a:endParaRPr>
                    </a:p>
                  </a:txBody>
                  <a:tcPr/>
                </a:tc>
                <a:tc>
                  <a:txBody>
                    <a:bodyPr/>
                    <a:lstStyle/>
                    <a:p>
                      <a:pPr algn="ctr"/>
                      <a:r>
                        <a:rPr lang="en-GB" sz="1200" noProof="0" dirty="0">
                          <a:latin typeface="Open Sans"/>
                          <a:ea typeface="Open Sans"/>
                          <a:cs typeface="Open Sans"/>
                        </a:rPr>
                        <a:t>ODS7</a:t>
                      </a:r>
                    </a:p>
                  </a:txBody>
                  <a:tcPr anchor="ctr"/>
                </a:tc>
                <a:tc>
                  <a:txBody>
                    <a:bodyPr/>
                    <a:lstStyle/>
                    <a:p>
                      <a:pPr algn="ctr"/>
                      <a:r>
                        <a:rPr lang="en-GB" sz="1200" noProof="0" dirty="0">
                          <a:latin typeface="Open Sans"/>
                          <a:ea typeface="Open Sans"/>
                          <a:cs typeface="Open Sans"/>
                        </a:rPr>
                        <a:t>NDC</a:t>
                      </a:r>
                    </a:p>
                  </a:txBody>
                  <a:tcPr anchor="ctr"/>
                </a:tc>
                <a:tc>
                  <a:txBody>
                    <a:bodyPr/>
                    <a:lstStyle/>
                    <a:p>
                      <a:pPr algn="ctr"/>
                      <a:r>
                        <a:rPr lang="en-GB" sz="1200" noProof="0" dirty="0">
                          <a:latin typeface="Open Sans"/>
                          <a:ea typeface="Open Sans"/>
                          <a:cs typeface="Open Sans"/>
                        </a:rPr>
                        <a:t>RUEN</a:t>
                      </a:r>
                    </a:p>
                  </a:txBody>
                  <a:tcPr anchor="ctr"/>
                </a:tc>
                <a:extLst>
                  <a:ext uri="{0D108BD9-81ED-4DB2-BD59-A6C34878D82A}">
                    <a16:rowId xmlns:a16="http://schemas.microsoft.com/office/drawing/2014/main" val="186682620"/>
                  </a:ext>
                </a:extLst>
              </a:tr>
              <a:tr h="854064">
                <a:tc>
                  <a:txBody>
                    <a:bodyPr/>
                    <a:lstStyle/>
                    <a:p>
                      <a:r>
                        <a:rPr lang="en-GB" sz="1200" b="1" noProof="0" dirty="0">
                          <a:latin typeface="Open Sans"/>
                          <a:ea typeface="Open Sans"/>
                          <a:cs typeface="Open Sans"/>
                        </a:rPr>
                        <a:t>Documento político</a:t>
                      </a:r>
                    </a:p>
                  </a:txBody>
                  <a:tcPr/>
                </a:tc>
                <a:tc>
                  <a:txBody>
                    <a:bodyPr/>
                    <a:lstStyle/>
                    <a:p>
                      <a:pPr algn="ctr"/>
                      <a:r>
                        <a:rPr lang="en-GB" sz="1200" noProof="0" dirty="0">
                          <a:latin typeface="Open Sans"/>
                          <a:ea typeface="Open Sans"/>
                          <a:cs typeface="Open Sans"/>
                        </a:rPr>
                        <a:t>Reglamento del Presidente N. 59 año 2017 sobre la </a:t>
                      </a:r>
                      <a:r>
                        <a:rPr lang="en-GB" sz="1200" baseline="0" noProof="0" dirty="0">
                          <a:latin typeface="Open Sans"/>
                          <a:ea typeface="Open Sans"/>
                          <a:cs typeface="Open Sans"/>
                        </a:rPr>
                        <a:t>implementación de los ODS</a:t>
                      </a:r>
                      <a:endParaRPr lang="en-GB" sz="1200" noProof="0" dirty="0">
                        <a:latin typeface="Open Sans"/>
                        <a:ea typeface="Open Sans"/>
                        <a:cs typeface="Open Sans"/>
                      </a:endParaRPr>
                    </a:p>
                  </a:txBody>
                  <a:tcPr anchor="ctr"/>
                </a:tc>
                <a:tc>
                  <a:txBody>
                    <a:bodyPr/>
                    <a:lstStyle/>
                    <a:p>
                      <a:pPr algn="ctr"/>
                      <a:r>
                        <a:rPr lang="en-GB" sz="1200" noProof="0" dirty="0">
                          <a:latin typeface="Open Sans"/>
                          <a:ea typeface="Open Sans"/>
                          <a:cs typeface="Open Sans"/>
                        </a:rPr>
                        <a:t>Ley N. 16 </a:t>
                      </a:r>
                      <a:r>
                        <a:rPr lang="en-GB" sz="1200" baseline="0" noProof="0" dirty="0">
                          <a:latin typeface="Open Sans"/>
                          <a:ea typeface="Open Sans"/>
                          <a:cs typeface="Open Sans"/>
                        </a:rPr>
                        <a:t>año 2016 sobre la ratificación del Acuerdo de París a la CMNUCC</a:t>
                      </a:r>
                      <a:endParaRPr lang="en-GB" sz="1200" noProof="0" dirty="0">
                        <a:latin typeface="Open Sans"/>
                        <a:ea typeface="Open Sans"/>
                        <a:cs typeface="Open Sans"/>
                      </a:endParaRPr>
                    </a:p>
                  </a:txBody>
                  <a:tcPr anchor="ctr"/>
                </a:tc>
                <a:tc>
                  <a:txBody>
                    <a:bodyPr/>
                    <a:lstStyle/>
                    <a:p>
                      <a:pPr algn="ctr"/>
                      <a:r>
                        <a:rPr lang="en-GB" sz="1200" noProof="0" dirty="0">
                          <a:latin typeface="Open Sans"/>
                          <a:ea typeface="Open Sans"/>
                          <a:cs typeface="Open Sans"/>
                        </a:rPr>
                        <a:t>Reglamento del Presidente </a:t>
                      </a:r>
                      <a:r>
                        <a:rPr lang="en-GB" sz="1200" baseline="0" noProof="0" dirty="0">
                          <a:latin typeface="Open Sans"/>
                          <a:ea typeface="Open Sans"/>
                          <a:cs typeface="Open Sans"/>
                        </a:rPr>
                        <a:t>N. 22 año 2017 sobre la Planificación Energética Nacional (RUEN)</a:t>
                      </a:r>
                      <a:endParaRPr lang="en-GB" sz="1200" noProof="0" dirty="0">
                        <a:latin typeface="Open Sans"/>
                        <a:ea typeface="Open Sans"/>
                        <a:cs typeface="Open Sans"/>
                      </a:endParaRPr>
                    </a:p>
                  </a:txBody>
                  <a:tcPr anchor="ctr"/>
                </a:tc>
                <a:extLst>
                  <a:ext uri="{0D108BD9-81ED-4DB2-BD59-A6C34878D82A}">
                    <a16:rowId xmlns:a16="http://schemas.microsoft.com/office/drawing/2014/main" val="393827423"/>
                  </a:ext>
                </a:extLst>
              </a:tr>
              <a:tr h="474480">
                <a:tc>
                  <a:txBody>
                    <a:bodyPr/>
                    <a:lstStyle/>
                    <a:p>
                      <a:r>
                        <a:rPr lang="en-GB" sz="1200" b="1" noProof="0" dirty="0">
                          <a:latin typeface="Open Sans"/>
                          <a:ea typeface="Open Sans"/>
                          <a:cs typeface="Open Sans"/>
                        </a:rPr>
                        <a:t>Tema clave</a:t>
                      </a:r>
                    </a:p>
                  </a:txBody>
                  <a:tcPr/>
                </a:tc>
                <a:tc>
                  <a:txBody>
                    <a:bodyPr/>
                    <a:lstStyle/>
                    <a:p>
                      <a:pPr algn="ctr"/>
                      <a:r>
                        <a:rPr lang="en-GB" sz="1200" noProof="0" dirty="0">
                          <a:latin typeface="Open Sans"/>
                          <a:ea typeface="Open Sans"/>
                          <a:cs typeface="Open Sans"/>
                        </a:rPr>
                        <a:t>Objetivos de Desarrollo Sostenible (ODS)</a:t>
                      </a:r>
                    </a:p>
                  </a:txBody>
                  <a:tcPr anchor="ctr"/>
                </a:tc>
                <a:tc>
                  <a:txBody>
                    <a:bodyPr/>
                    <a:lstStyle/>
                    <a:p>
                      <a:pPr algn="ctr"/>
                      <a:r>
                        <a:rPr lang="en-GB" sz="1200" noProof="0" dirty="0">
                          <a:latin typeface="Open Sans"/>
                          <a:ea typeface="Open Sans"/>
                          <a:cs typeface="Open Sans"/>
                        </a:rPr>
                        <a:t>Contribución Determinada a Nivel Nacional (CDN)</a:t>
                      </a:r>
                    </a:p>
                  </a:txBody>
                  <a:tcPr anchor="ctr"/>
                </a:tc>
                <a:tc>
                  <a:txBody>
                    <a:bodyPr/>
                    <a:lstStyle/>
                    <a:p>
                      <a:pPr algn="ctr"/>
                      <a:r>
                        <a:rPr lang="en-GB" sz="1200" noProof="0" dirty="0">
                          <a:latin typeface="Open Sans"/>
                          <a:ea typeface="Open Sans"/>
                          <a:cs typeface="Open Sans"/>
                        </a:rPr>
                        <a:t>Plan General de la Energía (RUEN)</a:t>
                      </a:r>
                    </a:p>
                  </a:txBody>
                  <a:tcPr anchor="ctr"/>
                </a:tc>
                <a:extLst>
                  <a:ext uri="{0D108BD9-81ED-4DB2-BD59-A6C34878D82A}">
                    <a16:rowId xmlns:a16="http://schemas.microsoft.com/office/drawing/2014/main" val="4040859204"/>
                  </a:ext>
                </a:extLst>
              </a:tr>
              <a:tr h="1043856">
                <a:tc>
                  <a:txBody>
                    <a:bodyPr/>
                    <a:lstStyle/>
                    <a:p>
                      <a:r>
                        <a:rPr lang="en-GB" sz="1200" b="1" noProof="0" dirty="0">
                          <a:latin typeface="Open Sans"/>
                          <a:ea typeface="Open Sans"/>
                          <a:cs typeface="Open Sans"/>
                        </a:rPr>
                        <a:t>Contenido</a:t>
                      </a:r>
                    </a:p>
                  </a:txBody>
                  <a:tcPr/>
                </a:tc>
                <a:tc>
                  <a:txBody>
                    <a:bodyPr/>
                    <a:lstStyle/>
                    <a:p>
                      <a:pPr algn="ctr"/>
                      <a:r>
                        <a:rPr lang="en-GB" sz="1200" noProof="0" dirty="0">
                          <a:latin typeface="Open Sans"/>
                          <a:ea typeface="Open Sans"/>
                          <a:cs typeface="Open Sans"/>
                        </a:rPr>
                        <a:t>Una </a:t>
                      </a:r>
                      <a:r>
                        <a:rPr lang="en-GB" sz="1200" baseline="0" noProof="0" dirty="0">
                          <a:latin typeface="Open Sans"/>
                          <a:ea typeface="Open Sans"/>
                          <a:cs typeface="Open Sans"/>
                        </a:rPr>
                        <a:t>guía para lograr el acceso universal a la energía, una mayor eficiencia energética y un mayor uso de las energías renovables</a:t>
                      </a:r>
                      <a:endParaRPr lang="en-GB" sz="1200" noProof="0" dirty="0">
                        <a:latin typeface="Open Sans"/>
                        <a:ea typeface="Open Sans"/>
                        <a:cs typeface="Open Sans"/>
                      </a:endParaRPr>
                    </a:p>
                  </a:txBody>
                  <a:tcPr anchor="ctr"/>
                </a:tc>
                <a:tc>
                  <a:txBody>
                    <a:bodyPr/>
                    <a:lstStyle/>
                    <a:p>
                      <a:pPr algn="ctr"/>
                      <a:r>
                        <a:rPr lang="en-GB" sz="1200" noProof="0" dirty="0">
                          <a:latin typeface="Open Sans"/>
                          <a:ea typeface="Open Sans"/>
                          <a:cs typeface="Open Sans"/>
                        </a:rPr>
                        <a:t>Una guía para alcanzar los objetivos de la NDC de reducción de emisiones nacionales por sector</a:t>
                      </a:r>
                    </a:p>
                  </a:txBody>
                  <a:tcPr anchor="ctr"/>
                </a:tc>
                <a:tc>
                  <a:txBody>
                    <a:bodyPr/>
                    <a:lstStyle/>
                    <a:p>
                      <a:pPr algn="ctr"/>
                      <a:r>
                        <a:rPr lang="en-GB" sz="1200" noProof="0" dirty="0">
                          <a:latin typeface="Open Sans"/>
                          <a:ea typeface="Open Sans"/>
                          <a:cs typeface="Open Sans"/>
                        </a:rPr>
                        <a:t>Una guía para orientar la gestión nacional de la energía para </a:t>
                      </a:r>
                      <a:r>
                        <a:rPr lang="en-GB" sz="1200" baseline="0" noProof="0" dirty="0">
                          <a:latin typeface="Open Sans"/>
                          <a:ea typeface="Open Sans"/>
                          <a:cs typeface="Open Sans"/>
                        </a:rPr>
                        <a:t>lograr la independencia y la seguridad energética</a:t>
                      </a:r>
                      <a:endParaRPr lang="en-GB" sz="1200" noProof="0" dirty="0">
                        <a:latin typeface="Open Sans"/>
                        <a:ea typeface="Open Sans"/>
                        <a:cs typeface="Open Sans"/>
                      </a:endParaRPr>
                    </a:p>
                  </a:txBody>
                  <a:tcPr anchor="ctr"/>
                </a:tc>
                <a:extLst>
                  <a:ext uri="{0D108BD9-81ED-4DB2-BD59-A6C34878D82A}">
                    <a16:rowId xmlns:a16="http://schemas.microsoft.com/office/drawing/2014/main" val="1816809033"/>
                  </a:ext>
                </a:extLst>
              </a:tr>
              <a:tr h="384856">
                <a:tc>
                  <a:txBody>
                    <a:bodyPr/>
                    <a:lstStyle/>
                    <a:p>
                      <a:r>
                        <a:rPr lang="en-GB" sz="1200" b="1" noProof="0" dirty="0">
                          <a:latin typeface="Open Sans"/>
                          <a:ea typeface="Open Sans"/>
                          <a:cs typeface="Open Sans"/>
                        </a:rPr>
                        <a:t>Tiempo de espera</a:t>
                      </a:r>
                    </a:p>
                  </a:txBody>
                  <a:tcPr/>
                </a:tc>
                <a:tc>
                  <a:txBody>
                    <a:bodyPr/>
                    <a:lstStyle/>
                    <a:p>
                      <a:pPr algn="ctr"/>
                      <a:r>
                        <a:rPr lang="en-GB" sz="1200" noProof="0" dirty="0">
                          <a:latin typeface="Open Sans"/>
                          <a:ea typeface="Open Sans"/>
                          <a:cs typeface="Open Sans"/>
                        </a:rPr>
                        <a:t>Hasta 2019</a:t>
                      </a:r>
                    </a:p>
                  </a:txBody>
                  <a:tcPr anchor="ctr"/>
                </a:tc>
                <a:tc>
                  <a:txBody>
                    <a:bodyPr/>
                    <a:lstStyle/>
                    <a:p>
                      <a:pPr algn="ctr"/>
                      <a:r>
                        <a:rPr lang="en-GB" sz="1200" noProof="0" dirty="0">
                          <a:latin typeface="Open Sans"/>
                          <a:ea typeface="Open Sans"/>
                          <a:cs typeface="Open Sans"/>
                        </a:rPr>
                        <a:t>Hasta 2030</a:t>
                      </a:r>
                    </a:p>
                  </a:txBody>
                  <a:tcPr anchor="ctr"/>
                </a:tc>
                <a:tc>
                  <a:txBody>
                    <a:bodyPr/>
                    <a:lstStyle/>
                    <a:p>
                      <a:pPr algn="ctr"/>
                      <a:r>
                        <a:rPr lang="en-GB" sz="1200" noProof="0" dirty="0">
                          <a:latin typeface="Open Sans"/>
                          <a:ea typeface="Open Sans"/>
                          <a:cs typeface="Open Sans"/>
                        </a:rPr>
                        <a:t>Hasta 2050</a:t>
                      </a:r>
                    </a:p>
                  </a:txBody>
                  <a:tcPr anchor="ctr"/>
                </a:tc>
                <a:extLst>
                  <a:ext uri="{0D108BD9-81ED-4DB2-BD59-A6C34878D82A}">
                    <a16:rowId xmlns:a16="http://schemas.microsoft.com/office/drawing/2014/main" val="3384734722"/>
                  </a:ext>
                </a:extLst>
              </a:tr>
            </a:tbl>
          </a:graphicData>
        </a:graphic>
      </p:graphicFrame>
      <p:sp>
        <p:nvSpPr>
          <p:cNvPr id="11" name="Text Placeholder 9">
            <a:extLst>
              <a:ext uri="{FF2B5EF4-FFF2-40B4-BE49-F238E27FC236}">
                <a16:creationId xmlns:a16="http://schemas.microsoft.com/office/drawing/2014/main" id="{B206DC5E-DE75-D44C-AEF5-D186DF24BF40}"/>
              </a:ext>
            </a:extLst>
          </p:cNvPr>
          <p:cNvSpPr>
            <a:spLocks noGrp="1"/>
          </p:cNvSpPr>
          <p:nvPr>
            <p:ph type="body" sz="quarter" idx="16"/>
          </p:nvPr>
        </p:nvSpPr>
        <p:spPr>
          <a:xfrm>
            <a:off x="8141919" y="5788058"/>
            <a:ext cx="3576812" cy="603315"/>
          </a:xfrm>
        </p:spPr>
        <p:txBody>
          <a:bodyPr>
            <a:normAutofit fontScale="92500" lnSpcReduction="10000"/>
          </a:bodyPr>
          <a:lstStyle/>
          <a:p>
            <a:r>
              <a:rPr lang="en-US" dirty="0">
                <a:latin typeface="Open Sans"/>
                <a:ea typeface="Open Sans SemiBold"/>
                <a:cs typeface="Segoe UI"/>
              </a:rPr>
              <a:t>Ministerio de Energía y Recursos Minerales, Indonesia, DEN, UNESCAP, Política energética nacional en Indonesia, 2019 </a:t>
            </a:r>
            <a:endParaRPr lang="en-US" dirty="0">
              <a:latin typeface="Open Sans"/>
            </a:endParaRPr>
          </a:p>
        </p:txBody>
      </p:sp>
      <p:sp>
        <p:nvSpPr>
          <p:cNvPr id="8" name="Oval 7">
            <a:extLst>
              <a:ext uri="{FF2B5EF4-FFF2-40B4-BE49-F238E27FC236}">
                <a16:creationId xmlns:a16="http://schemas.microsoft.com/office/drawing/2014/main" id="{F2223AF9-7BDE-344C-8D17-A8DF62099F39}"/>
              </a:ext>
            </a:extLst>
          </p:cNvPr>
          <p:cNvSpPr/>
          <p:nvPr/>
        </p:nvSpPr>
        <p:spPr>
          <a:xfrm>
            <a:off x="7865000"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13.mp3" descr="Lecture11_Slide13.mp3">
            <a:hlinkClick r:id="" action="ppaction://media"/>
            <a:extLst>
              <a:ext uri="{FF2B5EF4-FFF2-40B4-BE49-F238E27FC236}">
                <a16:creationId xmlns:a16="http://schemas.microsoft.com/office/drawing/2014/main" id="{2FAE8074-1A7B-334A-AEC8-A7DB4C39E1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6365" y="1260614"/>
            <a:ext cx="812800" cy="812800"/>
          </a:xfrm>
          <a:prstGeom prst="rect">
            <a:avLst/>
          </a:prstGeom>
        </p:spPr>
      </p:pic>
    </p:spTree>
    <p:extLst>
      <p:ext uri="{BB962C8B-B14F-4D97-AF65-F5344CB8AC3E}">
        <p14:creationId xmlns:p14="http://schemas.microsoft.com/office/powerpoint/2010/main" val="36824176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41664CE-7403-0841-BD9D-2BA241C2185B}"/>
              </a:ext>
            </a:extLst>
          </p:cNvPr>
          <p:cNvSpPr>
            <a:spLocks noGrp="1"/>
          </p:cNvSpPr>
          <p:nvPr>
            <p:ph type="title"/>
          </p:nvPr>
        </p:nvSpPr>
        <p:spPr/>
        <p:txBody>
          <a:bodyPr/>
          <a:lstStyle/>
          <a:p>
            <a:r>
              <a:rPr lang="en-US" dirty="0"/>
              <a:t>11.3 Ejemplos - Indonesia</a:t>
            </a:r>
          </a:p>
        </p:txBody>
      </p:sp>
      <p:sp>
        <p:nvSpPr>
          <p:cNvPr id="11" name="Content Placeholder 10">
            <a:extLst>
              <a:ext uri="{FF2B5EF4-FFF2-40B4-BE49-F238E27FC236}">
                <a16:creationId xmlns:a16="http://schemas.microsoft.com/office/drawing/2014/main" id="{2B811810-2E48-8448-812A-328DCB8345B5}"/>
              </a:ext>
            </a:extLst>
          </p:cNvPr>
          <p:cNvSpPr>
            <a:spLocks noGrp="1"/>
          </p:cNvSpPr>
          <p:nvPr>
            <p:ph sz="half" idx="2"/>
          </p:nvPr>
        </p:nvSpPr>
        <p:spPr>
          <a:xfrm>
            <a:off x="663575" y="2910428"/>
            <a:ext cx="4873625" cy="3124928"/>
          </a:xfrm>
        </p:spPr>
        <p:txBody>
          <a:bodyPr vert="horz" lIns="91440" tIns="45720" rIns="91440" bIns="45720" rtlCol="0" anchor="t">
            <a:normAutofit/>
          </a:bodyPr>
          <a:lstStyle/>
          <a:p>
            <a:r>
              <a:rPr lang="en-US" dirty="0">
                <a:solidFill>
                  <a:srgbClr val="C8102E"/>
                </a:solidFill>
                <a:latin typeface="Open Sans" panose="020B0606030504020204" pitchFamily="34" charset="0"/>
                <a:ea typeface="Open Sans" panose="020B0606030504020204" pitchFamily="34" charset="0"/>
                <a:cs typeface="Open Sans" panose="020B0606030504020204" pitchFamily="34" charset="0"/>
              </a:rPr>
              <a:t>Límite de emisión de GEI a medio plazo</a:t>
            </a:r>
          </a:p>
          <a:p>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CA" dirty="0">
                <a:solidFill>
                  <a:srgbClr val="C8102E"/>
                </a:solidFill>
                <a:latin typeface="Open Sans" panose="020B0606030504020204" pitchFamily="34" charset="0"/>
                <a:ea typeface="Open Sans" panose="020B0606030504020204" pitchFamily="34" charset="0"/>
                <a:cs typeface="Open Sans" panose="020B0606030504020204" pitchFamily="34" charset="0"/>
              </a:rPr>
              <a:t>Documentos relevantes:</a:t>
            </a:r>
          </a:p>
          <a:p>
            <a:pPr marL="342900" indent="-342900">
              <a:buFont typeface="Arial" panose="020B0604020202020204" pitchFamily="34" charset="0"/>
              <a:buChar char="•"/>
            </a:pPr>
            <a:r>
              <a:rPr lang="en-CA" b="0" dirty="0">
                <a:solidFill>
                  <a:schemeClr val="tx1"/>
                </a:solidFill>
                <a:latin typeface="Open Sans"/>
                <a:ea typeface="Open Sans"/>
                <a:cs typeface="Open Sans"/>
              </a:rPr>
              <a:t>Contribución prevista a nivel nacional, 2015;</a:t>
            </a:r>
          </a:p>
          <a:p>
            <a:pPr marL="342900" indent="-342900">
              <a:buFont typeface="Arial" panose="020B0604020202020204" pitchFamily="34" charset="0"/>
              <a:buChar char="•"/>
            </a:pPr>
            <a:r>
              <a:rPr lang="en-CA" b="0" dirty="0">
                <a:solidFill>
                  <a:schemeClr val="tx1"/>
                </a:solidFill>
                <a:latin typeface="Open Sans"/>
                <a:ea typeface="Open Sans"/>
                <a:cs typeface="Open Sans"/>
              </a:rPr>
              <a:t>Política energética nacional;</a:t>
            </a:r>
          </a:p>
          <a:p>
            <a:pPr marL="342900" indent="-342900">
              <a:buFont typeface="Arial" panose="020B0604020202020204" pitchFamily="34" charset="0"/>
              <a:buChar char="•"/>
            </a:pPr>
            <a:r>
              <a:rPr lang="en-CA" b="0" dirty="0">
                <a:solidFill>
                  <a:schemeClr val="tx1"/>
                </a:solidFill>
                <a:latin typeface="Open Sans"/>
                <a:ea typeface="Open Sans"/>
                <a:cs typeface="Open Sans"/>
              </a:rPr>
              <a:t>Reglamento presidencial nº 61/2011.</a:t>
            </a:r>
          </a:p>
          <a:p>
            <a:endParaRPr lang="en-US" dirty="0">
              <a:solidFill>
                <a:schemeClr val="tx1"/>
              </a:solidFill>
            </a:endParaRPr>
          </a:p>
        </p:txBody>
      </p:sp>
      <p:sp>
        <p:nvSpPr>
          <p:cNvPr id="7" name="Slide Number Placeholder 6">
            <a:extLst>
              <a:ext uri="{FF2B5EF4-FFF2-40B4-BE49-F238E27FC236}">
                <a16:creationId xmlns:a16="http://schemas.microsoft.com/office/drawing/2014/main" id="{A7938C04-44B9-C14E-A6F9-FE53EE8DEEFB}"/>
              </a:ext>
            </a:extLst>
          </p:cNvPr>
          <p:cNvSpPr>
            <a:spLocks noGrp="1"/>
          </p:cNvSpPr>
          <p:nvPr>
            <p:ph type="sldNum" sz="quarter" idx="12"/>
          </p:nvPr>
        </p:nvSpPr>
        <p:spPr/>
        <p:txBody>
          <a:bodyPr/>
          <a:lstStyle/>
          <a:p>
            <a:fld id="{709224B1-416C-A648-9EFE-8567A5B13899}" type="slidenum">
              <a:rPr lang="en-US" smtClean="0"/>
              <a:t>13</a:t>
            </a:fld>
            <a:endParaRPr lang="en-US"/>
          </a:p>
        </p:txBody>
      </p:sp>
      <p:sp>
        <p:nvSpPr>
          <p:cNvPr id="14" name="Text Placeholder 13">
            <a:extLst>
              <a:ext uri="{FF2B5EF4-FFF2-40B4-BE49-F238E27FC236}">
                <a16:creationId xmlns:a16="http://schemas.microsoft.com/office/drawing/2014/main" id="{FDC3C1AF-0FEE-0C4B-997E-29AC24BC26D5}"/>
              </a:ext>
            </a:extLst>
          </p:cNvPr>
          <p:cNvSpPr>
            <a:spLocks noGrp="1"/>
          </p:cNvSpPr>
          <p:nvPr>
            <p:ph type="body" sz="quarter" idx="13"/>
          </p:nvPr>
        </p:nvSpPr>
        <p:spPr/>
        <p:txBody>
          <a:bodyPr/>
          <a:lstStyle/>
          <a:p>
            <a:r>
              <a:rPr lang="en-US" dirty="0">
                <a:latin typeface="Open Sans"/>
                <a:ea typeface="Open Sans SemiBold"/>
                <a:cs typeface="Open Sans SemiBold"/>
              </a:rPr>
              <a:t>Políticas climáticas directas</a:t>
            </a:r>
          </a:p>
        </p:txBody>
      </p:sp>
      <p:graphicFrame>
        <p:nvGraphicFramePr>
          <p:cNvPr id="8" name="Table 7"/>
          <p:cNvGraphicFramePr>
            <a:graphicFrameLocks noGrp="1"/>
          </p:cNvGraphicFramePr>
          <p:nvPr>
            <p:extLst>
              <p:ext uri="{D42A27DB-BD31-4B8C-83A1-F6EECF244321}">
                <p14:modId xmlns:p14="http://schemas.microsoft.com/office/powerpoint/2010/main" val="3423878790"/>
              </p:ext>
            </p:extLst>
          </p:nvPr>
        </p:nvGraphicFramePr>
        <p:xfrm>
          <a:off x="5694852" y="2715624"/>
          <a:ext cx="5804997" cy="2911876"/>
        </p:xfrm>
        <a:graphic>
          <a:graphicData uri="http://schemas.openxmlformats.org/drawingml/2006/table">
            <a:tbl>
              <a:tblPr firstRow="1" bandRow="1">
                <a:tableStyleId>{5C22544A-7EE6-4342-B048-85BDC9FD1C3A}</a:tableStyleId>
              </a:tblPr>
              <a:tblGrid>
                <a:gridCol w="2153748">
                  <a:extLst>
                    <a:ext uri="{9D8B030D-6E8A-4147-A177-3AD203B41FA5}">
                      <a16:colId xmlns:a16="http://schemas.microsoft.com/office/drawing/2014/main" val="3754577061"/>
                    </a:ext>
                  </a:extLst>
                </a:gridCol>
                <a:gridCol w="1788374">
                  <a:extLst>
                    <a:ext uri="{9D8B030D-6E8A-4147-A177-3AD203B41FA5}">
                      <a16:colId xmlns:a16="http://schemas.microsoft.com/office/drawing/2014/main" val="414468688"/>
                    </a:ext>
                  </a:extLst>
                </a:gridCol>
                <a:gridCol w="1862875">
                  <a:extLst>
                    <a:ext uri="{9D8B030D-6E8A-4147-A177-3AD203B41FA5}">
                      <a16:colId xmlns:a16="http://schemas.microsoft.com/office/drawing/2014/main" val="2984360774"/>
                    </a:ext>
                  </a:extLst>
                </a:gridCol>
              </a:tblGrid>
              <a:tr h="341468">
                <a:tc>
                  <a:txBody>
                    <a:bodyPr/>
                    <a:lstStyle/>
                    <a:p>
                      <a:endParaRPr lang="en-GB" sz="1400" noProof="0" dirty="0"/>
                    </a:p>
                  </a:txBody>
                  <a:tcPr/>
                </a:tc>
                <a:tc gridSpan="2">
                  <a:txBody>
                    <a:bodyPr/>
                    <a:lstStyle/>
                    <a:p>
                      <a:pPr algn="ctr"/>
                      <a:r>
                        <a:rPr lang="en-GB" sz="1400" noProof="0" dirty="0"/>
                        <a:t>Objetivo de reducción de emisiones para 2030</a:t>
                      </a:r>
                    </a:p>
                  </a:txBody>
                  <a:tcPr/>
                </a:tc>
                <a:tc hMerge="1">
                  <a:txBody>
                    <a:bodyPr/>
                    <a:lstStyle/>
                    <a:p>
                      <a:endParaRPr lang="sv-SE" dirty="0"/>
                    </a:p>
                  </a:txBody>
                  <a:tcPr/>
                </a:tc>
                <a:extLst>
                  <a:ext uri="{0D108BD9-81ED-4DB2-BD59-A6C34878D82A}">
                    <a16:rowId xmlns:a16="http://schemas.microsoft.com/office/drawing/2014/main" val="2985305679"/>
                  </a:ext>
                </a:extLst>
              </a:tr>
              <a:tr h="359208">
                <a:tc>
                  <a:txBody>
                    <a:bodyPr/>
                    <a:lstStyle/>
                    <a:p>
                      <a:endParaRPr lang="en-GB" sz="1400" b="1" noProof="0" dirty="0"/>
                    </a:p>
                  </a:txBody>
                  <a:tcPr/>
                </a:tc>
                <a:tc>
                  <a:txBody>
                    <a:bodyPr/>
                    <a:lstStyle/>
                    <a:p>
                      <a:pPr algn="ctr"/>
                      <a:r>
                        <a:rPr lang="en-GB" sz="1400" b="1" noProof="0" dirty="0"/>
                        <a:t>29% (Incondicional)</a:t>
                      </a:r>
                    </a:p>
                  </a:txBody>
                  <a:tcPr/>
                </a:tc>
                <a:tc>
                  <a:txBody>
                    <a:bodyPr/>
                    <a:lstStyle/>
                    <a:p>
                      <a:pPr algn="ctr"/>
                      <a:r>
                        <a:rPr lang="en-GB" sz="1400" b="1" noProof="0" dirty="0"/>
                        <a:t>38% (Condicional)</a:t>
                      </a:r>
                    </a:p>
                  </a:txBody>
                  <a:tcPr/>
                </a:tc>
                <a:extLst>
                  <a:ext uri="{0D108BD9-81ED-4DB2-BD59-A6C34878D82A}">
                    <a16:rowId xmlns:a16="http://schemas.microsoft.com/office/drawing/2014/main" val="3813991258"/>
                  </a:ext>
                </a:extLst>
              </a:tr>
              <a:tr h="341468">
                <a:tc>
                  <a:txBody>
                    <a:bodyPr/>
                    <a:lstStyle/>
                    <a:p>
                      <a:r>
                        <a:rPr lang="en-GB" sz="1400" b="1" noProof="0" dirty="0"/>
                        <a:t>Silvicultura y turberas</a:t>
                      </a:r>
                    </a:p>
                  </a:txBody>
                  <a:tcPr/>
                </a:tc>
                <a:tc>
                  <a:txBody>
                    <a:bodyPr/>
                    <a:lstStyle/>
                    <a:p>
                      <a:pPr algn="ctr"/>
                      <a:r>
                        <a:rPr lang="en-GB" sz="1400" noProof="0" dirty="0"/>
                        <a:t>59.3</a:t>
                      </a:r>
                    </a:p>
                  </a:txBody>
                  <a:tcPr/>
                </a:tc>
                <a:tc>
                  <a:txBody>
                    <a:bodyPr/>
                    <a:lstStyle/>
                    <a:p>
                      <a:pPr algn="ctr"/>
                      <a:r>
                        <a:rPr lang="en-GB" sz="1400" noProof="0" dirty="0"/>
                        <a:t>60.2</a:t>
                      </a:r>
                    </a:p>
                  </a:txBody>
                  <a:tcPr/>
                </a:tc>
                <a:extLst>
                  <a:ext uri="{0D108BD9-81ED-4DB2-BD59-A6C34878D82A}">
                    <a16:rowId xmlns:a16="http://schemas.microsoft.com/office/drawing/2014/main" val="3422372170"/>
                  </a:ext>
                </a:extLst>
              </a:tr>
              <a:tr h="341468">
                <a:tc>
                  <a:txBody>
                    <a:bodyPr/>
                    <a:lstStyle/>
                    <a:p>
                      <a:r>
                        <a:rPr lang="en-GB" sz="1400" b="1" noProof="0" dirty="0"/>
                        <a:t>Residuos</a:t>
                      </a:r>
                    </a:p>
                  </a:txBody>
                  <a:tcPr/>
                </a:tc>
                <a:tc>
                  <a:txBody>
                    <a:bodyPr/>
                    <a:lstStyle/>
                    <a:p>
                      <a:pPr algn="ctr"/>
                      <a:r>
                        <a:rPr lang="en-GB" sz="1400" noProof="0" dirty="0"/>
                        <a:t>1.3</a:t>
                      </a:r>
                    </a:p>
                  </a:txBody>
                  <a:tcPr/>
                </a:tc>
                <a:tc>
                  <a:txBody>
                    <a:bodyPr/>
                    <a:lstStyle/>
                    <a:p>
                      <a:pPr algn="ctr"/>
                      <a:r>
                        <a:rPr lang="en-GB" sz="1400" noProof="0" dirty="0"/>
                        <a:t>2.6</a:t>
                      </a:r>
                    </a:p>
                  </a:txBody>
                  <a:tcPr/>
                </a:tc>
                <a:extLst>
                  <a:ext uri="{0D108BD9-81ED-4DB2-BD59-A6C34878D82A}">
                    <a16:rowId xmlns:a16="http://schemas.microsoft.com/office/drawing/2014/main" val="141417712"/>
                  </a:ext>
                </a:extLst>
              </a:tr>
              <a:tr h="503860">
                <a:tc>
                  <a:txBody>
                    <a:bodyPr/>
                    <a:lstStyle/>
                    <a:p>
                      <a:r>
                        <a:rPr lang="en-GB" sz="1400" b="1" noProof="0" dirty="0"/>
                        <a:t>Energía y transporte</a:t>
                      </a:r>
                    </a:p>
                  </a:txBody>
                  <a:tcPr/>
                </a:tc>
                <a:tc>
                  <a:txBody>
                    <a:bodyPr/>
                    <a:lstStyle/>
                    <a:p>
                      <a:pPr algn="ctr"/>
                      <a:r>
                        <a:rPr lang="en-GB" sz="1400" noProof="0" dirty="0"/>
                        <a:t>37.9</a:t>
                      </a:r>
                    </a:p>
                  </a:txBody>
                  <a:tcPr/>
                </a:tc>
                <a:tc>
                  <a:txBody>
                    <a:bodyPr/>
                    <a:lstStyle/>
                    <a:p>
                      <a:pPr algn="ctr"/>
                      <a:r>
                        <a:rPr lang="en-GB" sz="1400" noProof="0" dirty="0"/>
                        <a:t>36.6</a:t>
                      </a:r>
                    </a:p>
                  </a:txBody>
                  <a:tcPr/>
                </a:tc>
                <a:extLst>
                  <a:ext uri="{0D108BD9-81ED-4DB2-BD59-A6C34878D82A}">
                    <a16:rowId xmlns:a16="http://schemas.microsoft.com/office/drawing/2014/main" val="4003068517"/>
                  </a:ext>
                </a:extLst>
              </a:tr>
              <a:tr h="341468">
                <a:tc>
                  <a:txBody>
                    <a:bodyPr/>
                    <a:lstStyle/>
                    <a:p>
                      <a:r>
                        <a:rPr lang="en-GB" sz="1400" b="1" noProof="0" dirty="0"/>
                        <a:t>Agricultura</a:t>
                      </a:r>
                    </a:p>
                  </a:txBody>
                  <a:tcPr/>
                </a:tc>
                <a:tc>
                  <a:txBody>
                    <a:bodyPr/>
                    <a:lstStyle/>
                    <a:p>
                      <a:pPr algn="ctr"/>
                      <a:r>
                        <a:rPr lang="en-GB" sz="1400" noProof="0" dirty="0"/>
                        <a:t>1.1</a:t>
                      </a:r>
                    </a:p>
                  </a:txBody>
                  <a:tcPr/>
                </a:tc>
                <a:tc>
                  <a:txBody>
                    <a:bodyPr/>
                    <a:lstStyle/>
                    <a:p>
                      <a:pPr algn="ctr"/>
                      <a:r>
                        <a:rPr lang="en-GB" sz="1400" noProof="0" dirty="0"/>
                        <a:t>0.3</a:t>
                      </a:r>
                    </a:p>
                  </a:txBody>
                  <a:tcPr/>
                </a:tc>
                <a:extLst>
                  <a:ext uri="{0D108BD9-81ED-4DB2-BD59-A6C34878D82A}">
                    <a16:rowId xmlns:a16="http://schemas.microsoft.com/office/drawing/2014/main" val="932639042"/>
                  </a:ext>
                </a:extLst>
              </a:tr>
              <a:tr h="341468">
                <a:tc>
                  <a:txBody>
                    <a:bodyPr/>
                    <a:lstStyle/>
                    <a:p>
                      <a:r>
                        <a:rPr lang="en-GB" sz="1400" b="1" noProof="0" dirty="0"/>
                        <a:t>Industria</a:t>
                      </a:r>
                    </a:p>
                  </a:txBody>
                  <a:tcPr/>
                </a:tc>
                <a:tc>
                  <a:txBody>
                    <a:bodyPr/>
                    <a:lstStyle/>
                    <a:p>
                      <a:pPr algn="ctr"/>
                      <a:r>
                        <a:rPr lang="en-GB" sz="1400" noProof="0" dirty="0"/>
                        <a:t>0.3</a:t>
                      </a:r>
                    </a:p>
                  </a:txBody>
                  <a:tcPr/>
                </a:tc>
                <a:tc>
                  <a:txBody>
                    <a:bodyPr/>
                    <a:lstStyle/>
                    <a:p>
                      <a:pPr algn="ctr"/>
                      <a:r>
                        <a:rPr lang="en-GB" sz="1400" noProof="0" dirty="0"/>
                        <a:t>0.3</a:t>
                      </a:r>
                    </a:p>
                  </a:txBody>
                  <a:tcPr/>
                </a:tc>
                <a:extLst>
                  <a:ext uri="{0D108BD9-81ED-4DB2-BD59-A6C34878D82A}">
                    <a16:rowId xmlns:a16="http://schemas.microsoft.com/office/drawing/2014/main" val="2648236590"/>
                  </a:ext>
                </a:extLst>
              </a:tr>
              <a:tr h="341468">
                <a:tc>
                  <a:txBody>
                    <a:bodyPr/>
                    <a:lstStyle/>
                    <a:p>
                      <a:r>
                        <a:rPr lang="en-GB" sz="1400" b="1" noProof="0" dirty="0"/>
                        <a:t>Total</a:t>
                      </a:r>
                    </a:p>
                  </a:txBody>
                  <a:tcPr/>
                </a:tc>
                <a:tc>
                  <a:txBody>
                    <a:bodyPr/>
                    <a:lstStyle/>
                    <a:p>
                      <a:pPr algn="ctr"/>
                      <a:r>
                        <a:rPr lang="en-GB" sz="1400" noProof="0" dirty="0"/>
                        <a:t>100</a:t>
                      </a:r>
                    </a:p>
                  </a:txBody>
                  <a:tcPr/>
                </a:tc>
                <a:tc>
                  <a:txBody>
                    <a:bodyPr/>
                    <a:lstStyle/>
                    <a:p>
                      <a:pPr algn="ctr"/>
                      <a:r>
                        <a:rPr lang="en-GB" sz="1400" noProof="0" dirty="0"/>
                        <a:t>100</a:t>
                      </a:r>
                    </a:p>
                  </a:txBody>
                  <a:tcPr/>
                </a:tc>
                <a:extLst>
                  <a:ext uri="{0D108BD9-81ED-4DB2-BD59-A6C34878D82A}">
                    <a16:rowId xmlns:a16="http://schemas.microsoft.com/office/drawing/2014/main" val="4012042636"/>
                  </a:ext>
                </a:extLst>
              </a:tr>
            </a:tbl>
          </a:graphicData>
        </a:graphic>
      </p:graphicFrame>
      <p:sp>
        <p:nvSpPr>
          <p:cNvPr id="13" name="Text Placeholder 9">
            <a:extLst>
              <a:ext uri="{FF2B5EF4-FFF2-40B4-BE49-F238E27FC236}">
                <a16:creationId xmlns:a16="http://schemas.microsoft.com/office/drawing/2014/main" id="{B206DC5E-DE75-D44C-AEF5-D186DF24BF40}"/>
              </a:ext>
            </a:extLst>
          </p:cNvPr>
          <p:cNvSpPr>
            <a:spLocks noGrp="1"/>
          </p:cNvSpPr>
          <p:nvPr>
            <p:ph type="body" sz="quarter" idx="4294967295"/>
          </p:nvPr>
        </p:nvSpPr>
        <p:spPr>
          <a:xfrm>
            <a:off x="7473998" y="5759836"/>
            <a:ext cx="4244732" cy="603315"/>
          </a:xfrm>
          <a:prstGeom prst="rect">
            <a:avLst/>
          </a:prstGeom>
        </p:spPr>
        <p:txBody>
          <a:bodyPr vert="horz" lIns="91440" tIns="45720" rIns="91440" bIns="45720" rtlCol="0" anchor="t">
            <a:noAutofit/>
          </a:bodyPr>
          <a:lstStyle/>
          <a:p>
            <a:pPr algn="r"/>
            <a:r>
              <a:rPr lang="en-US" sz="1400" b="0" i="1" dirty="0">
                <a:latin typeface="Open Sans"/>
                <a:ea typeface="Open Sans SemiBold"/>
                <a:cs typeface="Segoe UI"/>
              </a:rPr>
              <a:t>Ministerio de Medio Ambiente y Silvicultura, 2016 Informe anual de la dirección general de control de la contaminación y los daños ambientales, 2016</a:t>
            </a:r>
          </a:p>
        </p:txBody>
      </p:sp>
      <p:sp>
        <p:nvSpPr>
          <p:cNvPr id="10" name="Oval 9">
            <a:extLst>
              <a:ext uri="{FF2B5EF4-FFF2-40B4-BE49-F238E27FC236}">
                <a16:creationId xmlns:a16="http://schemas.microsoft.com/office/drawing/2014/main" id="{22084AE8-08AE-1B46-8AC1-3007C024A780}"/>
              </a:ext>
            </a:extLst>
          </p:cNvPr>
          <p:cNvSpPr/>
          <p:nvPr/>
        </p:nvSpPr>
        <p:spPr>
          <a:xfrm>
            <a:off x="7865000"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14.mp3" descr="Lecture11_Slide14.mp3">
            <a:hlinkClick r:id="" action="ppaction://media"/>
            <a:extLst>
              <a:ext uri="{FF2B5EF4-FFF2-40B4-BE49-F238E27FC236}">
                <a16:creationId xmlns:a16="http://schemas.microsoft.com/office/drawing/2014/main" id="{3640D332-97B4-CA46-98A0-2BDB42D2FF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6365" y="1246065"/>
            <a:ext cx="812800" cy="812800"/>
          </a:xfrm>
          <a:prstGeom prst="rect">
            <a:avLst/>
          </a:prstGeom>
        </p:spPr>
      </p:pic>
    </p:spTree>
    <p:extLst>
      <p:ext uri="{BB962C8B-B14F-4D97-AF65-F5344CB8AC3E}">
        <p14:creationId xmlns:p14="http://schemas.microsoft.com/office/powerpoint/2010/main" val="65772215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4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575" y="448083"/>
            <a:ext cx="9457150" cy="1325563"/>
          </a:xfrm>
        </p:spPr>
        <p:txBody>
          <a:bodyPr/>
          <a:lstStyle/>
          <a:p>
            <a:r>
              <a:rPr lang="en-US" dirty="0"/>
              <a:t>11.3 Ejemplos - Indonesia</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8156650" cy="3579860"/>
          </a:xfrm>
        </p:spPr>
        <p:txBody>
          <a:bodyPr vert="horz" lIns="91440" tIns="45720" rIns="91440" bIns="45720" rtlCol="0" anchor="t">
            <a:normAutofit/>
          </a:bodyPr>
          <a:lstStyle/>
          <a:p>
            <a:pPr marL="342900" indent="-342900">
              <a:buFont typeface="Arial" panose="020B0604020202020204" pitchFamily="34" charset="0"/>
              <a:buChar char="•"/>
            </a:pPr>
            <a:r>
              <a:rPr lang="en-CA" dirty="0">
                <a:solidFill>
                  <a:srgbClr val="C8102E"/>
                </a:solidFill>
                <a:latin typeface="Open Sans"/>
                <a:ea typeface="Open Sans"/>
                <a:cs typeface="Open Sans"/>
              </a:rPr>
              <a:t>Objetivos de las energías renovables: </a:t>
            </a:r>
            <a:r>
              <a:rPr lang="en-CA" b="0" dirty="0">
                <a:latin typeface="Open Sans"/>
                <a:ea typeface="Open Sans"/>
                <a:cs typeface="Open Sans"/>
              </a:rPr>
              <a:t>23% (2025) y 31% (2050) en el conjunto del suministro de energía primaria</a:t>
            </a:r>
          </a:p>
          <a:p>
            <a:pPr marL="342900" indent="-342900">
              <a:buFont typeface="Arial" panose="020B0604020202020204" pitchFamily="34" charset="0"/>
              <a:buChar char="•"/>
            </a:pPr>
            <a:r>
              <a:rPr lang="en-CA" dirty="0">
                <a:solidFill>
                  <a:srgbClr val="C8102E"/>
                </a:solidFill>
                <a:latin typeface="Open Sans"/>
                <a:ea typeface="Open Sans"/>
                <a:cs typeface="Open Sans"/>
              </a:rPr>
              <a:t>Biocombustibles en el transporte: </a:t>
            </a:r>
            <a:r>
              <a:rPr lang="en-CA" b="0" dirty="0">
                <a:latin typeface="Open Sans"/>
                <a:ea typeface="Open Sans"/>
                <a:cs typeface="Open Sans"/>
              </a:rPr>
              <a:t>30% para 2020</a:t>
            </a:r>
          </a:p>
          <a:p>
            <a:pPr marL="342900" indent="-342900">
              <a:buFont typeface="Arial" panose="020B0604020202020204" pitchFamily="34" charset="0"/>
              <a:buChar char="•"/>
            </a:pPr>
            <a:r>
              <a:rPr lang="en-CA" dirty="0">
                <a:solidFill>
                  <a:srgbClr val="C8102E"/>
                </a:solidFill>
                <a:latin typeface="Open Sans"/>
                <a:ea typeface="Open Sans"/>
                <a:cs typeface="Open Sans"/>
              </a:rPr>
              <a:t>Eficiencia energética: </a:t>
            </a:r>
            <a:r>
              <a:rPr lang="en-CA" b="0" dirty="0">
                <a:latin typeface="Open Sans"/>
                <a:ea typeface="Open Sans"/>
                <a:cs typeface="Open Sans"/>
              </a:rPr>
              <a:t>1% de disminución anual del consumo de energía final</a:t>
            </a:r>
          </a:p>
          <a:p>
            <a:endParaRPr lang="en-CA" dirty="0">
              <a:latin typeface="Open Sans" panose="020B0606030504020204" pitchFamily="34" charset="0"/>
              <a:ea typeface="Open Sans" panose="020B0606030504020204" pitchFamily="34" charset="0"/>
              <a:cs typeface="Open Sans" panose="020B0606030504020204" pitchFamily="34" charset="0"/>
            </a:endParaRPr>
          </a:p>
          <a:p>
            <a:r>
              <a:rPr lang="en-CA" dirty="0">
                <a:solidFill>
                  <a:srgbClr val="C8102E"/>
                </a:solidFill>
                <a:latin typeface="Open Sans" panose="020B0606030504020204" pitchFamily="34" charset="0"/>
                <a:ea typeface="Open Sans" panose="020B0606030504020204" pitchFamily="34" charset="0"/>
                <a:cs typeface="Open Sans" panose="020B0606030504020204" pitchFamily="34" charset="0"/>
              </a:rPr>
              <a:t>Documentos relevantes:</a:t>
            </a:r>
          </a:p>
          <a:p>
            <a:pPr marL="342900" indent="-342900">
              <a:buFont typeface="Arial" panose="020B0604020202020204" pitchFamily="34" charset="0"/>
              <a:buChar char="•"/>
            </a:pPr>
            <a:r>
              <a:rPr lang="en-CA" b="0" dirty="0">
                <a:latin typeface="Open Sans"/>
                <a:ea typeface="Open Sans"/>
                <a:cs typeface="Open Sans"/>
              </a:rPr>
              <a:t>Política energética nacional</a:t>
            </a:r>
          </a:p>
          <a:p>
            <a:pPr marL="342900" indent="-342900">
              <a:buFont typeface="Arial" panose="020B0604020202020204" pitchFamily="34" charset="0"/>
              <a:buChar char="•"/>
            </a:pPr>
            <a:r>
              <a:rPr lang="en-CA" b="0" dirty="0">
                <a:latin typeface="Open Sans"/>
                <a:ea typeface="Open Sans"/>
                <a:cs typeface="Open Sans"/>
              </a:rPr>
              <a:t>Reglamento ministerial nº 136/2015</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14</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Políticas climáticas indirectas</a:t>
            </a:r>
          </a:p>
        </p:txBody>
      </p:sp>
      <p:sp>
        <p:nvSpPr>
          <p:cNvPr id="6" name="Oval 5">
            <a:extLst>
              <a:ext uri="{FF2B5EF4-FFF2-40B4-BE49-F238E27FC236}">
                <a16:creationId xmlns:a16="http://schemas.microsoft.com/office/drawing/2014/main" id="{53A4F8C4-9464-5548-8E2F-6F7CFDD5A3D5}"/>
              </a:ext>
            </a:extLst>
          </p:cNvPr>
          <p:cNvSpPr/>
          <p:nvPr/>
        </p:nvSpPr>
        <p:spPr>
          <a:xfrm>
            <a:off x="7865000" y="1011862"/>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15.mp3" descr="Lecture11_Slide15.mp3">
            <a:hlinkClick r:id="" action="ppaction://media"/>
            <a:extLst>
              <a:ext uri="{FF2B5EF4-FFF2-40B4-BE49-F238E27FC236}">
                <a16:creationId xmlns:a16="http://schemas.microsoft.com/office/drawing/2014/main" id="{73D7919B-3751-4043-875E-EC26ADBBD7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5981" y="1082037"/>
            <a:ext cx="812800" cy="812800"/>
          </a:xfrm>
          <a:prstGeom prst="rect">
            <a:avLst/>
          </a:prstGeom>
        </p:spPr>
      </p:pic>
    </p:spTree>
    <p:extLst>
      <p:ext uri="{BB962C8B-B14F-4D97-AF65-F5344CB8AC3E}">
        <p14:creationId xmlns:p14="http://schemas.microsoft.com/office/powerpoint/2010/main" val="6385895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8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437291" y="166603"/>
            <a:ext cx="9457150" cy="1325563"/>
          </a:xfrm>
        </p:spPr>
        <p:txBody>
          <a:bodyPr/>
          <a:lstStyle/>
          <a:p>
            <a:r>
              <a:rPr lang="en-US" dirty="0"/>
              <a:t>11.3 Ejemplos - Indonesia</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normAutofit/>
          </a:bodyPr>
          <a:lstStyle/>
          <a:p>
            <a:r>
              <a:rPr lang="en-CA" dirty="0">
                <a:latin typeface="Open Sans" panose="020B0606030504020204" pitchFamily="34" charset="0"/>
                <a:ea typeface="Open Sans" panose="020B0606030504020204" pitchFamily="34" charset="0"/>
                <a:cs typeface="Open Sans" panose="020B0606030504020204" pitchFamily="34" charset="0"/>
              </a:rPr>
              <a:t>Plan de desarrollo con bajas emisiones para 2050</a:t>
            </a:r>
          </a:p>
          <a:p>
            <a:r>
              <a:rPr lang="en-CA" dirty="0">
                <a:latin typeface="Open Sans" panose="020B0606030504020204" pitchFamily="34" charset="0"/>
                <a:ea typeface="Open Sans" panose="020B0606030504020204" pitchFamily="34" charset="0"/>
                <a:cs typeface="Open Sans" panose="020B0606030504020204" pitchFamily="34" charset="0"/>
              </a:rPr>
              <a:t>Régimen de ayudas a las energías renovables</a:t>
            </a:r>
          </a:p>
          <a:p>
            <a:r>
              <a:rPr lang="en-CA" dirty="0">
                <a:latin typeface="Open Sans" panose="020B0606030504020204" pitchFamily="34" charset="0"/>
                <a:ea typeface="Open Sans" panose="020B0606030504020204" pitchFamily="34" charset="0"/>
                <a:cs typeface="Open Sans" panose="020B0606030504020204" pitchFamily="34" charset="0"/>
              </a:rPr>
              <a:t>Objetivos de emisiones de GEI para 2050</a:t>
            </a:r>
          </a:p>
          <a:p>
            <a:r>
              <a:rPr lang="en-CA" dirty="0">
                <a:latin typeface="Open Sans" panose="020B0606030504020204" pitchFamily="34" charset="0"/>
                <a:ea typeface="Open Sans" panose="020B0606030504020204" pitchFamily="34" charset="0"/>
                <a:cs typeface="Open Sans" panose="020B0606030504020204" pitchFamily="34" charset="0"/>
              </a:rPr>
              <a:t>Régimen de comercio de derechos de emisión </a:t>
            </a:r>
          </a:p>
          <a:p>
            <a:r>
              <a:rPr lang="en-CA" dirty="0">
                <a:latin typeface="Open Sans" panose="020B0606030504020204" pitchFamily="34" charset="0"/>
                <a:ea typeface="Open Sans" panose="020B0606030504020204" pitchFamily="34" charset="0"/>
                <a:cs typeface="Open Sans" panose="020B0606030504020204" pitchFamily="34" charset="0"/>
              </a:rPr>
              <a:t>Impuesto sobre el carbono</a:t>
            </a:r>
          </a:p>
          <a:p>
            <a:endParaRPr lang="en-CA" dirty="0">
              <a:latin typeface="Open Sans" panose="020B0606030504020204" pitchFamily="34" charset="0"/>
              <a:ea typeface="Open Sans" panose="020B0606030504020204" pitchFamily="34" charset="0"/>
              <a:cs typeface="Open Sans" panose="020B0606030504020204" pitchFamily="34" charset="0"/>
            </a:endParaRPr>
          </a:p>
          <a:p>
            <a:r>
              <a:rPr lang="en-CA" dirty="0">
                <a:latin typeface="Open Sans" panose="020B0606030504020204" pitchFamily="34" charset="0"/>
                <a:ea typeface="Open Sans" panose="020B0606030504020204" pitchFamily="34" charset="0"/>
                <a:cs typeface="Open Sans" panose="020B0606030504020204" pitchFamily="34" charset="0"/>
              </a:rPr>
              <a:t>Intensidad energética (por unidad de PIB)</a:t>
            </a:r>
          </a:p>
          <a:p>
            <a:r>
              <a:rPr lang="en-CA" dirty="0">
                <a:latin typeface="Open Sans" panose="020B0606030504020204" pitchFamily="34" charset="0"/>
                <a:ea typeface="Open Sans" panose="020B0606030504020204" pitchFamily="34" charset="0"/>
                <a:cs typeface="Open Sans" panose="020B0606030504020204" pitchFamily="34" charset="0"/>
              </a:rPr>
              <a:t>Intensidad de carbono (por unidad de suministro de energía primaria)</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15</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El camino a seguir</a:t>
            </a:r>
          </a:p>
        </p:txBody>
      </p:sp>
      <p:sp>
        <p:nvSpPr>
          <p:cNvPr id="6" name="Oval 5"/>
          <p:cNvSpPr/>
          <p:nvPr/>
        </p:nvSpPr>
        <p:spPr>
          <a:xfrm>
            <a:off x="7358077" y="3104262"/>
            <a:ext cx="178755" cy="180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Oval 9"/>
          <p:cNvSpPr/>
          <p:nvPr/>
        </p:nvSpPr>
        <p:spPr>
          <a:xfrm>
            <a:off x="7358078" y="2672369"/>
            <a:ext cx="178755" cy="180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Oval 10"/>
          <p:cNvSpPr/>
          <p:nvPr/>
        </p:nvSpPr>
        <p:spPr>
          <a:xfrm>
            <a:off x="7358078" y="5197652"/>
            <a:ext cx="178755" cy="180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Oval 11"/>
          <p:cNvSpPr/>
          <p:nvPr/>
        </p:nvSpPr>
        <p:spPr>
          <a:xfrm>
            <a:off x="7358076" y="4365030"/>
            <a:ext cx="178755"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Oval 12"/>
          <p:cNvSpPr/>
          <p:nvPr/>
        </p:nvSpPr>
        <p:spPr>
          <a:xfrm>
            <a:off x="7358078" y="3520748"/>
            <a:ext cx="178755"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Oval 13"/>
          <p:cNvSpPr/>
          <p:nvPr/>
        </p:nvSpPr>
        <p:spPr>
          <a:xfrm>
            <a:off x="7358078" y="3952414"/>
            <a:ext cx="178755"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Oval 14"/>
          <p:cNvSpPr/>
          <p:nvPr/>
        </p:nvSpPr>
        <p:spPr>
          <a:xfrm>
            <a:off x="7358075" y="5649229"/>
            <a:ext cx="178755"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Text Placeholder 9">
            <a:extLst>
              <a:ext uri="{FF2B5EF4-FFF2-40B4-BE49-F238E27FC236}">
                <a16:creationId xmlns:a16="http://schemas.microsoft.com/office/drawing/2014/main" id="{B206DC5E-DE75-D44C-AEF5-D186DF24BF40}"/>
              </a:ext>
            </a:extLst>
          </p:cNvPr>
          <p:cNvSpPr>
            <a:spLocks noGrp="1"/>
          </p:cNvSpPr>
          <p:nvPr>
            <p:ph type="body" sz="quarter" idx="4294967295"/>
          </p:nvPr>
        </p:nvSpPr>
        <p:spPr>
          <a:xfrm>
            <a:off x="8198367" y="5919762"/>
            <a:ext cx="3529770" cy="603315"/>
          </a:xfrm>
          <a:prstGeom prst="rect">
            <a:avLst/>
          </a:prstGeom>
        </p:spPr>
        <p:txBody>
          <a:bodyPr vert="horz" lIns="91440" tIns="45720" rIns="91440" bIns="45720" rtlCol="0" anchor="t">
            <a:normAutofit/>
          </a:bodyPr>
          <a:lstStyle/>
          <a:p>
            <a:pPr algn="r"/>
            <a:r>
              <a:rPr lang="en-US" sz="1400" b="0" i="1" dirty="0">
                <a:latin typeface="Open Sans"/>
                <a:ea typeface="Open Sans SemiBold"/>
                <a:cs typeface="Segoe UI"/>
              </a:rPr>
              <a:t>Climate Analytics y </a:t>
            </a:r>
            <a:r>
              <a:rPr lang="en-US" sz="1400" b="0" i="1" dirty="0" err="1">
                <a:latin typeface="Open Sans"/>
                <a:ea typeface="Open Sans SemiBold"/>
                <a:cs typeface="Segoe UI"/>
              </a:rPr>
              <a:t>NewClimate </a:t>
            </a:r>
            <a:r>
              <a:rPr lang="en-US" sz="1400" b="0" i="1" dirty="0">
                <a:latin typeface="Open Sans"/>
                <a:ea typeface="Open Sans SemiBold"/>
                <a:cs typeface="Segoe UI"/>
              </a:rPr>
              <a:t>Institute, Climate Action Tracker, 2021</a:t>
            </a:r>
          </a:p>
        </p:txBody>
      </p:sp>
      <p:sp>
        <p:nvSpPr>
          <p:cNvPr id="17" name="Oval 16">
            <a:extLst>
              <a:ext uri="{FF2B5EF4-FFF2-40B4-BE49-F238E27FC236}">
                <a16:creationId xmlns:a16="http://schemas.microsoft.com/office/drawing/2014/main" id="{3C61AF6F-2113-4144-8D50-FDB9BFE7B119}"/>
              </a:ext>
            </a:extLst>
          </p:cNvPr>
          <p:cNvSpPr/>
          <p:nvPr/>
        </p:nvSpPr>
        <p:spPr>
          <a:xfrm>
            <a:off x="7865000" y="53663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16.mp3" descr="Lecture11_Slide16.mp3">
            <a:hlinkClick r:id="" action="ppaction://media"/>
            <a:extLst>
              <a:ext uri="{FF2B5EF4-FFF2-40B4-BE49-F238E27FC236}">
                <a16:creationId xmlns:a16="http://schemas.microsoft.com/office/drawing/2014/main" id="{64A42E26-5EB0-6841-8AF1-88439DA601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6365" y="591998"/>
            <a:ext cx="812800" cy="812800"/>
          </a:xfrm>
          <a:prstGeom prst="rect">
            <a:avLst/>
          </a:prstGeom>
        </p:spPr>
      </p:pic>
    </p:spTree>
    <p:extLst>
      <p:ext uri="{BB962C8B-B14F-4D97-AF65-F5344CB8AC3E}">
        <p14:creationId xmlns:p14="http://schemas.microsoft.com/office/powerpoint/2010/main" val="139334805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11.3 Ejemplos - Indonesia</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16</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El camino a seguir</a:t>
            </a: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4334" y="2235650"/>
            <a:ext cx="5380481" cy="3799965"/>
          </a:xfrm>
          <a:prstGeom prst="rect">
            <a:avLst/>
          </a:prstGeom>
        </p:spPr>
      </p:pic>
      <p:sp>
        <p:nvSpPr>
          <p:cNvPr id="18" name="Text Placeholder 1"/>
          <p:cNvSpPr>
            <a:spLocks noGrp="1"/>
          </p:cNvSpPr>
          <p:nvPr>
            <p:ph type="body" sz="quarter" idx="17"/>
          </p:nvPr>
        </p:nvSpPr>
        <p:spPr>
          <a:xfrm>
            <a:off x="663575" y="6072985"/>
            <a:ext cx="5157787" cy="356018"/>
          </a:xfrm>
        </p:spPr>
        <p:txBody>
          <a:bodyPr/>
          <a:lstStyle/>
          <a:p>
            <a:r>
              <a:rPr lang="sv-SE" b="1" dirty="0"/>
              <a:t>Fuente de la imagen</a:t>
            </a:r>
            <a:r>
              <a:rPr lang="sv-SE" dirty="0"/>
              <a:t>: </a:t>
            </a:r>
            <a:r>
              <a:rPr lang="sv-SE" dirty="0" err="1"/>
              <a:t>Nuestro mundo </a:t>
            </a:r>
            <a:r>
              <a:rPr lang="sv-SE" dirty="0"/>
              <a:t>en datos, </a:t>
            </a:r>
            <a:r>
              <a:rPr lang="sv-SE" dirty="0" err="1">
                <a:hlinkClick r:id="rId6"/>
              </a:rPr>
              <a:t>imagen</a:t>
            </a:r>
            <a:r>
              <a:rPr lang="sv-SE" dirty="0"/>
              <a:t>, con </a:t>
            </a:r>
            <a:r>
              <a:rPr lang="sv-SE" dirty="0" err="1"/>
              <a:t>licencia </a:t>
            </a:r>
            <a:r>
              <a:rPr lang="sv-SE" dirty="0">
                <a:hlinkClick r:id="rId7"/>
              </a:rPr>
              <a:t>CC BY 3.0</a:t>
            </a:r>
            <a:endParaRPr lang="sv-SE" dirty="0"/>
          </a:p>
        </p:txBody>
      </p:sp>
      <p:sp>
        <p:nvSpPr>
          <p:cNvPr id="8" name="Oval 7">
            <a:extLst>
              <a:ext uri="{FF2B5EF4-FFF2-40B4-BE49-F238E27FC236}">
                <a16:creationId xmlns:a16="http://schemas.microsoft.com/office/drawing/2014/main" id="{F45EB3D3-39CE-6147-91C7-AAC587D76A74}"/>
              </a:ext>
            </a:extLst>
          </p:cNvPr>
          <p:cNvSpPr/>
          <p:nvPr/>
        </p:nvSpPr>
        <p:spPr>
          <a:xfrm>
            <a:off x="7865000"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17.mp3" descr="Lecture11_Slide17.mp3">
            <a:hlinkClick r:id="" action="ppaction://media"/>
            <a:extLst>
              <a:ext uri="{FF2B5EF4-FFF2-40B4-BE49-F238E27FC236}">
                <a16:creationId xmlns:a16="http://schemas.microsoft.com/office/drawing/2014/main" id="{28743E00-A9AD-AB4A-A69E-0A8D42E89A3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36365" y="1255615"/>
            <a:ext cx="812800" cy="812800"/>
          </a:xfrm>
          <a:prstGeom prst="rect">
            <a:avLst/>
          </a:prstGeom>
        </p:spPr>
      </p:pic>
    </p:spTree>
    <p:extLst>
      <p:ext uri="{BB962C8B-B14F-4D97-AF65-F5344CB8AC3E}">
        <p14:creationId xmlns:p14="http://schemas.microsoft.com/office/powerpoint/2010/main" val="18764538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dirty="0"/>
              <a:t>Conferencia 11.3 Referencias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fld id="{709224B1-416C-A648-9EFE-8567A5B13899}" type="slidenum">
              <a:rPr lang="en-US" smtClean="0"/>
              <a:t>17</a:t>
            </a:fld>
            <a:endParaRPr lang="en-US" dirty="0"/>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a:xfrm>
            <a:off x="663575" y="2082799"/>
            <a:ext cx="5573536" cy="4006915"/>
          </a:xfrm>
        </p:spPr>
        <p:txBody>
          <a:bodyPr/>
          <a:lstStyle/>
          <a:p>
            <a:r>
              <a:rPr lang="en-US" dirty="0"/>
              <a:t>Ministerio de Energía y Recursos Minerales, Indonesia, DEN, UNESCAP, Política energética nacional en Indonesia, 2019, URL: </a:t>
            </a:r>
            <a:r>
              <a:rPr lang="en-US" dirty="0">
                <a:hlinkClick r:id="rId2"/>
              </a:rPr>
              <a:t>https:</a:t>
            </a:r>
            <a:r>
              <a:rPr lang="en-US" dirty="0"/>
              <a:t>//www.unescap.org/sites/default/files/UN%20ESCAP%20Workshop%20Indonesia%20Mr.%20Budi%20Cahyono.pdf  </a:t>
            </a:r>
          </a:p>
          <a:p>
            <a:r>
              <a:rPr lang="en-US" dirty="0"/>
              <a:t>Ministerio de Medio Ambiente y Silvicultura, 2016 Informe anual de la dirección general de control de la contaminación y los daños ambientales, 2016</a:t>
            </a:r>
          </a:p>
          <a:p>
            <a:r>
              <a:rPr lang="en-US" dirty="0"/>
              <a:t>Climate Analytics y </a:t>
            </a:r>
            <a:r>
              <a:rPr lang="en-US" dirty="0" err="1"/>
              <a:t>NewClimate </a:t>
            </a:r>
            <a:r>
              <a:rPr lang="en-US" dirty="0"/>
              <a:t>Institute, Climate Action Tracker, 2021, URL: </a:t>
            </a:r>
            <a:r>
              <a:rPr lang="en-US" dirty="0">
                <a:hlinkClick r:id="rId3"/>
              </a:rPr>
              <a:t>https:</a:t>
            </a:r>
            <a:r>
              <a:rPr lang="en-US" dirty="0"/>
              <a:t>//climateactiontracker.org/countries/indonesia/ </a:t>
            </a:r>
          </a:p>
          <a:p>
            <a:endParaRPr lang="en-US" dirty="0"/>
          </a:p>
        </p:txBody>
      </p:sp>
    </p:spTree>
    <p:extLst>
      <p:ext uri="{BB962C8B-B14F-4D97-AF65-F5344CB8AC3E}">
        <p14:creationId xmlns:p14="http://schemas.microsoft.com/office/powerpoint/2010/main" val="3850444911"/>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880" y="681037"/>
            <a:ext cx="5432120" cy="1325563"/>
          </a:xfrm>
        </p:spPr>
        <p:txBody>
          <a:bodyPr/>
          <a:lstStyle/>
          <a:p>
            <a:r>
              <a:rPr lang="en-US" dirty="0"/>
              <a:t>11.4 Ejemplos - Unión Europea</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3310515" cy="3421930"/>
          </a:xfrm>
        </p:spPr>
        <p:txBody>
          <a:bodyPr vert="horz" lIns="91440" tIns="45720" rIns="91440" bIns="45720" rtlCol="0" anchor="t">
            <a:normAutofit/>
          </a:bodyPr>
          <a:lstStyle/>
          <a:p>
            <a:r>
              <a:rPr lang="en-US" dirty="0">
                <a:solidFill>
                  <a:srgbClr val="C8102E"/>
                </a:solidFill>
                <a:latin typeface="Open Sans SemiBold"/>
                <a:ea typeface="Open Sans SemiBold"/>
                <a:cs typeface="Open Sans SemiBold"/>
              </a:rPr>
              <a:t>Una hoja de ruta </a:t>
            </a:r>
            <a:r>
              <a:rPr lang="en-US" b="0" dirty="0">
                <a:latin typeface="Open Sans"/>
                <a:ea typeface="Open Sans SemiBold"/>
                <a:cs typeface="Open Sans SemiBold"/>
              </a:rPr>
              <a:t>para la neutralidad del carbono en 2050 en todos los sectores de las economías europeas.</a:t>
            </a:r>
          </a:p>
          <a:p>
            <a:endParaRPr lang="en-US" dirty="0"/>
          </a:p>
          <a:p>
            <a:r>
              <a:rPr lang="en-US" dirty="0">
                <a:solidFill>
                  <a:srgbClr val="C8102E"/>
                </a:solidFill>
              </a:rPr>
              <a:t>1 billón de euros de inversión</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18</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Una visión general</a:t>
            </a:r>
          </a:p>
        </p:txBody>
      </p:sp>
      <p:graphicFrame>
        <p:nvGraphicFramePr>
          <p:cNvPr id="11" name="Diagram 10"/>
          <p:cNvGraphicFramePr/>
          <p:nvPr>
            <p:extLst>
              <p:ext uri="{D42A27DB-BD31-4B8C-83A1-F6EECF244321}">
                <p14:modId xmlns:p14="http://schemas.microsoft.com/office/powerpoint/2010/main" val="847766302"/>
              </p:ext>
            </p:extLst>
          </p:nvPr>
        </p:nvGraphicFramePr>
        <p:xfrm>
          <a:off x="4305300" y="2381249"/>
          <a:ext cx="6642100" cy="38701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Rectangle 11"/>
          <p:cNvSpPr/>
          <p:nvPr/>
        </p:nvSpPr>
        <p:spPr>
          <a:xfrm>
            <a:off x="9185910" y="3694430"/>
            <a:ext cx="1342390" cy="89606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extBox 12"/>
          <p:cNvSpPr txBox="1"/>
          <p:nvPr/>
        </p:nvSpPr>
        <p:spPr>
          <a:xfrm>
            <a:off x="8964930" y="3684270"/>
            <a:ext cx="1760220" cy="861774"/>
          </a:xfrm>
          <a:prstGeom prst="rect">
            <a:avLst/>
          </a:prstGeom>
          <a:noFill/>
        </p:spPr>
        <p:txBody>
          <a:bodyPr wrap="square" lIns="91440" tIns="45720" rIns="91440" bIns="45720" rtlCol="0" anchor="t">
            <a:spAutoFit/>
          </a:bodyPr>
          <a:lstStyle/>
          <a:p>
            <a:pPr algn="ctr"/>
            <a:r>
              <a:rPr lang="en-GB" sz="1600" b="1" dirty="0"/>
              <a:t>Europeo </a:t>
            </a:r>
            <a:endParaRPr lang="en-GB" sz="1600" b="1" dirty="0">
              <a:cs typeface="Calibri"/>
            </a:endParaRPr>
          </a:p>
          <a:p>
            <a:pPr algn="ctr"/>
            <a:r>
              <a:rPr lang="en-GB" sz="1600" b="1" dirty="0"/>
              <a:t>El "Green Deal</a:t>
            </a:r>
            <a:endParaRPr lang="en-GB" sz="1600" b="1" dirty="0">
              <a:cs typeface="Calibri"/>
            </a:endParaRPr>
          </a:p>
          <a:p>
            <a:pPr algn="ctr"/>
            <a:r>
              <a:rPr lang="en-GB" sz="1600" b="1" dirty="0"/>
              <a:t>(2019)</a:t>
            </a:r>
            <a:endParaRPr lang="en-GB" sz="1600" b="1" dirty="0">
              <a:cs typeface="Calibri"/>
            </a:endParaRPr>
          </a:p>
        </p:txBody>
      </p:sp>
      <p:sp>
        <p:nvSpPr>
          <p:cNvPr id="14" name="Text Placeholder 9">
            <a:extLst>
              <a:ext uri="{FF2B5EF4-FFF2-40B4-BE49-F238E27FC236}">
                <a16:creationId xmlns:a16="http://schemas.microsoft.com/office/drawing/2014/main" id="{B206DC5E-DE75-D44C-AEF5-D186DF24BF40}"/>
              </a:ext>
            </a:extLst>
          </p:cNvPr>
          <p:cNvSpPr>
            <a:spLocks noGrp="1"/>
          </p:cNvSpPr>
          <p:nvPr>
            <p:ph type="body" sz="quarter" idx="4294967295"/>
          </p:nvPr>
        </p:nvSpPr>
        <p:spPr>
          <a:xfrm>
            <a:off x="8320663" y="5759835"/>
            <a:ext cx="3398067" cy="650352"/>
          </a:xfrm>
          <a:prstGeom prst="rect">
            <a:avLst/>
          </a:prstGeom>
        </p:spPr>
        <p:txBody>
          <a:bodyPr vert="horz" lIns="91440" tIns="45720" rIns="91440" bIns="45720" rtlCol="0" anchor="t">
            <a:noAutofit/>
          </a:bodyPr>
          <a:lstStyle/>
          <a:p>
            <a:pPr algn="r"/>
            <a:r>
              <a:rPr lang="en-US" sz="1400" b="0" i="1" dirty="0">
                <a:latin typeface="Open Sans"/>
                <a:ea typeface="Open Sans SemiBold"/>
                <a:cs typeface="Segoe UI"/>
              </a:rPr>
              <a:t>Comisión Europea, Un pacto verde europeo: esforzarse por ser el primer continente neutro desde el punto de vista climático, 2019 </a:t>
            </a:r>
            <a:endParaRPr lang="en-US" sz="1400" b="0" i="1">
              <a:latin typeface="Open Sans"/>
              <a:cs typeface="Segoe UI" panose="020B0502040204020203" pitchFamily="34" charset="0"/>
            </a:endParaRPr>
          </a:p>
        </p:txBody>
      </p:sp>
      <p:sp>
        <p:nvSpPr>
          <p:cNvPr id="10" name="Oval 9">
            <a:extLst>
              <a:ext uri="{FF2B5EF4-FFF2-40B4-BE49-F238E27FC236}">
                <a16:creationId xmlns:a16="http://schemas.microsoft.com/office/drawing/2014/main" id="{281A7A30-9BF8-BD47-A177-3E7FD619BFB6}"/>
              </a:ext>
            </a:extLst>
          </p:cNvPr>
          <p:cNvSpPr/>
          <p:nvPr/>
        </p:nvSpPr>
        <p:spPr>
          <a:xfrm>
            <a:off x="5524275" y="87317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19.mp3" descr="Lecture11_Slide19.mp3">
            <a:hlinkClick r:id="" action="ppaction://media"/>
            <a:extLst>
              <a:ext uri="{FF2B5EF4-FFF2-40B4-BE49-F238E27FC236}">
                <a16:creationId xmlns:a16="http://schemas.microsoft.com/office/drawing/2014/main" id="{186F0244-747B-7D4E-BD2D-C521B890744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595640" y="937418"/>
            <a:ext cx="812800" cy="812800"/>
          </a:xfrm>
          <a:prstGeom prst="rect">
            <a:avLst/>
          </a:prstGeom>
        </p:spPr>
      </p:pic>
    </p:spTree>
    <p:extLst>
      <p:ext uri="{BB962C8B-B14F-4D97-AF65-F5344CB8AC3E}">
        <p14:creationId xmlns:p14="http://schemas.microsoft.com/office/powerpoint/2010/main" val="15094987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880" y="681038"/>
            <a:ext cx="8288736" cy="621670"/>
          </a:xfrm>
        </p:spPr>
        <p:txBody>
          <a:bodyPr>
            <a:normAutofit fontScale="90000"/>
          </a:bodyPr>
          <a:lstStyle/>
          <a:p>
            <a:r>
              <a:rPr lang="en-US" dirty="0"/>
              <a:t>11.4 Ejemplos - Unión Europea</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575" y="2582945"/>
            <a:ext cx="10514861" cy="3421930"/>
          </a:xfrm>
        </p:spPr>
        <p:txBody>
          <a:bodyPr>
            <a:normAutofit lnSpcReduction="10000"/>
          </a:bodyPr>
          <a:lstStyle/>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Ninguna emisión de GEI en 2050.</a:t>
            </a:r>
          </a:p>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Reducción del 55% de las emisiones de gases de efecto invernadero en 2030 respecto a 1990</a:t>
            </a:r>
          </a:p>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Objetivos para 2030 convertidos en objetivos nacionales mediante una Decisión de Esfuerzo Compartido: aquí</a:t>
            </a:r>
          </a:p>
          <a:p>
            <a:pPr marL="342900" indent="-342900">
              <a:buFont typeface="Arial" panose="020B0604020202020204" pitchFamily="34" charset="0"/>
              <a:buChar char="•"/>
            </a:pPr>
            <a:endParaRPr lang="en-US" dirty="0">
              <a:solidFill>
                <a:srgbClr val="C8102E"/>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rgbClr val="C8102E"/>
                </a:solidFill>
                <a:latin typeface="Open Sans" panose="020B0606030504020204" pitchFamily="34" charset="0"/>
                <a:ea typeface="Open Sans" panose="020B0606030504020204" pitchFamily="34" charset="0"/>
                <a:cs typeface="Open Sans" panose="020B0606030504020204" pitchFamily="34" charset="0"/>
              </a:rPr>
              <a:t>Documentos relevantes:</a:t>
            </a:r>
          </a:p>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El "Green Deal" europeo</a:t>
            </a:r>
          </a:p>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Planeta limpio para todos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19</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880" y="1782836"/>
            <a:ext cx="4860700" cy="439247"/>
          </a:xfrm>
        </p:spPr>
        <p:txBody>
          <a:bodyPr>
            <a:normAutofit/>
          </a:bodyPr>
          <a:lstStyle/>
          <a:p>
            <a:r>
              <a:rPr lang="en-US" dirty="0">
                <a:latin typeface="Open Sans"/>
                <a:ea typeface="Open Sans SemiBold"/>
                <a:cs typeface="Open Sans SemiBold"/>
              </a:rPr>
              <a:t>Políticas climáticas directas</a:t>
            </a:r>
          </a:p>
        </p:txBody>
      </p:sp>
      <p:sp>
        <p:nvSpPr>
          <p:cNvPr id="6" name="Oval 5">
            <a:extLst>
              <a:ext uri="{FF2B5EF4-FFF2-40B4-BE49-F238E27FC236}">
                <a16:creationId xmlns:a16="http://schemas.microsoft.com/office/drawing/2014/main" id="{B1B16FD9-DBCF-CD43-9F1F-73B9297106B1}"/>
              </a:ext>
            </a:extLst>
          </p:cNvPr>
          <p:cNvSpPr/>
          <p:nvPr/>
        </p:nvSpPr>
        <p:spPr>
          <a:xfrm>
            <a:off x="8902512" y="6434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20.mp3" descr="Lecture11_Slide20.mp3">
            <a:hlinkClick r:id="" action="ppaction://media"/>
            <a:extLst>
              <a:ext uri="{FF2B5EF4-FFF2-40B4-BE49-F238E27FC236}">
                <a16:creationId xmlns:a16="http://schemas.microsoft.com/office/drawing/2014/main" id="{04DD1833-6A0E-A948-9319-CA2333FE02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52616" y="681037"/>
            <a:ext cx="812800" cy="812800"/>
          </a:xfrm>
          <a:prstGeom prst="rect">
            <a:avLst/>
          </a:prstGeom>
        </p:spPr>
      </p:pic>
    </p:spTree>
    <p:extLst>
      <p:ext uri="{BB962C8B-B14F-4D97-AF65-F5344CB8AC3E}">
        <p14:creationId xmlns:p14="http://schemas.microsoft.com/office/powerpoint/2010/main" val="38913434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575" y="388288"/>
            <a:ext cx="9457150" cy="1325563"/>
          </a:xfrm>
        </p:spPr>
        <p:txBody>
          <a:bodyPr/>
          <a:lstStyle/>
          <a:p>
            <a:r>
              <a:rPr lang="en-US" dirty="0"/>
              <a:t>Resultados del aprendizaje</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vert="horz" lIns="91440" tIns="45720" rIns="91440" bIns="45720" rtlCol="0" anchor="t">
            <a:normAutofit/>
          </a:bodyPr>
          <a:lstStyle/>
          <a:p>
            <a:pPr marL="342900" indent="-342900">
              <a:buFont typeface="Arial" panose="020B0604020202020204" pitchFamily="34" charset="0"/>
              <a:buChar char="•"/>
            </a:pPr>
            <a:r>
              <a:rPr lang="en-US" dirty="0"/>
              <a:t>OIT 1: Identificar los principales tipos de políticas climáticas directas y su aplicación en todo el mundo</a:t>
            </a:r>
          </a:p>
          <a:p>
            <a:pPr marL="342900" indent="-342900">
              <a:buFont typeface="Arial" panose="020B0604020202020204" pitchFamily="34" charset="0"/>
              <a:buChar char="•"/>
            </a:pPr>
            <a:r>
              <a:rPr lang="en-US" dirty="0"/>
              <a:t>OIT 2: Identificar los principales tipos de políticas climáticas indirectas y su aplicación en todo el mundo</a:t>
            </a:r>
          </a:p>
          <a:p>
            <a:pPr marL="342900" indent="-342900">
              <a:buFont typeface="Arial" panose="020B0604020202020204" pitchFamily="34" charset="0"/>
              <a:buChar char="•"/>
            </a:pPr>
            <a:r>
              <a:rPr lang="en-US" dirty="0">
                <a:latin typeface="Open Sans SemiBold"/>
                <a:ea typeface="Open Sans SemiBold"/>
                <a:cs typeface="Open Sans SemiBold"/>
              </a:rPr>
              <a:t>OIT 3: Analizar un ejemplo de aplicación de políticas climáticas de la región de Asia y el Pacífico</a:t>
            </a:r>
          </a:p>
          <a:p>
            <a:pPr marL="342900" indent="-342900">
              <a:buFont typeface="Arial" panose="020B0604020202020204" pitchFamily="34" charset="0"/>
              <a:buChar char="•"/>
            </a:pPr>
            <a:r>
              <a:rPr lang="en-US" dirty="0"/>
              <a:t>OIT 4: Reflexionar sobre los elementos clave de las políticas climáticas de la Unión Europea y su aplicabilidad a otros contextos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2</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06620"/>
            <a:ext cx="5660329" cy="448654"/>
          </a:xfrm>
        </p:spPr>
        <p:txBody>
          <a:bodyPr>
            <a:normAutofit fontScale="85000" lnSpcReduction="10000"/>
          </a:bodyPr>
          <a:lstStyle/>
          <a:p>
            <a:r>
              <a:rPr lang="en-US" dirty="0">
                <a:latin typeface="Open Sans"/>
                <a:ea typeface="Open Sans SemiBold"/>
                <a:cs typeface="Open Sans SemiBold"/>
              </a:rPr>
              <a:t>Al final de esta conferencia, usted será capaz de</a:t>
            </a:r>
          </a:p>
        </p:txBody>
      </p:sp>
      <p:sp>
        <p:nvSpPr>
          <p:cNvPr id="6" name="Oval 5">
            <a:extLst>
              <a:ext uri="{FF2B5EF4-FFF2-40B4-BE49-F238E27FC236}">
                <a16:creationId xmlns:a16="http://schemas.microsoft.com/office/drawing/2014/main" id="{7E4DE3F9-2B0E-E04B-9E48-15B77475F411}"/>
              </a:ext>
            </a:extLst>
          </p:cNvPr>
          <p:cNvSpPr/>
          <p:nvPr/>
        </p:nvSpPr>
        <p:spPr>
          <a:xfrm>
            <a:off x="8222467" y="90470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2.mp3" descr="Lecture11_Slide2.mp3">
            <a:hlinkClick r:id="" action="ppaction://media"/>
            <a:extLst>
              <a:ext uri="{FF2B5EF4-FFF2-40B4-BE49-F238E27FC236}">
                <a16:creationId xmlns:a16="http://schemas.microsoft.com/office/drawing/2014/main" id="{C43EDBEB-E23C-434A-BFBF-D6604FCF89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93832" y="942384"/>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880" y="681038"/>
            <a:ext cx="9183266" cy="721878"/>
          </a:xfrm>
        </p:spPr>
        <p:txBody>
          <a:bodyPr/>
          <a:lstStyle/>
          <a:p>
            <a:r>
              <a:rPr lang="en-US" dirty="0"/>
              <a:t>11.4 Ejemplos - Unión Europea</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575" y="2582945"/>
            <a:ext cx="7879176" cy="3421930"/>
          </a:xfrm>
        </p:spPr>
        <p:txBody>
          <a:bodyPr vert="horz" lIns="91440" tIns="45720" rIns="91440" bIns="45720" rtlCol="0" anchor="t">
            <a:normAutofit lnSpcReduction="10000"/>
          </a:bodyPr>
          <a:lstStyle/>
          <a:p>
            <a:pPr marL="342900" indent="-342900">
              <a:buFont typeface="Arial" panose="020B0604020202020204" pitchFamily="34" charset="0"/>
              <a:buChar char="•"/>
            </a:pPr>
            <a:r>
              <a:rPr lang="en-US" dirty="0">
                <a:latin typeface="Open Sans"/>
                <a:ea typeface="Open Sans"/>
                <a:cs typeface="Open Sans"/>
              </a:rPr>
              <a:t>32,5% de mejora de la </a:t>
            </a:r>
            <a:r>
              <a:rPr lang="en-US" b="0" dirty="0">
                <a:latin typeface="Open Sans"/>
                <a:ea typeface="Open Sans"/>
                <a:cs typeface="Open Sans"/>
              </a:rPr>
              <a:t>eficiencia energética (en comparación con las proyecciones de uso de energía en 2030)</a:t>
            </a:r>
          </a:p>
          <a:p>
            <a:pPr marL="342900" indent="-342900">
              <a:buFont typeface="Arial" panose="020B0604020202020204" pitchFamily="34" charset="0"/>
              <a:buChar char="•"/>
            </a:pPr>
            <a:r>
              <a:rPr lang="en-US" dirty="0">
                <a:latin typeface="Open Sans"/>
                <a:ea typeface="Open Sans"/>
                <a:cs typeface="Open Sans"/>
              </a:rPr>
              <a:t>32% </a:t>
            </a:r>
            <a:r>
              <a:rPr lang="en-US" b="0" dirty="0">
                <a:latin typeface="Open Sans"/>
                <a:ea typeface="Open Sans"/>
                <a:cs typeface="Open Sans"/>
              </a:rPr>
              <a:t>de energía renovable en el consumo de energía para 2030</a:t>
            </a:r>
          </a:p>
          <a:p>
            <a:pPr marL="342900" indent="-342900">
              <a:buFont typeface="Arial" panose="020B0604020202020204" pitchFamily="34" charset="0"/>
              <a:buChar char="•"/>
            </a:pPr>
            <a:endParaRPr lang="en-US" dirty="0">
              <a:solidFill>
                <a:srgbClr val="C8102E"/>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rgbClr val="C8102E"/>
                </a:solidFill>
                <a:latin typeface="Open Sans" panose="020B0606030504020204" pitchFamily="34" charset="0"/>
                <a:ea typeface="Open Sans" panose="020B0606030504020204" pitchFamily="34" charset="0"/>
                <a:cs typeface="Open Sans" panose="020B0606030504020204" pitchFamily="34" charset="0"/>
              </a:rPr>
              <a:t>Documentos relevantes:</a:t>
            </a:r>
          </a:p>
          <a:p>
            <a:pPr marL="342900" indent="-342900">
              <a:buFont typeface="Arial" panose="020B0604020202020204" pitchFamily="34" charset="0"/>
              <a:buChar char="•"/>
            </a:pPr>
            <a:r>
              <a:rPr lang="en-US" b="0" dirty="0">
                <a:latin typeface="Open Sans"/>
                <a:ea typeface="Open Sans"/>
                <a:cs typeface="Open Sans"/>
              </a:rPr>
              <a:t>marco climático y energético 2030 </a:t>
            </a:r>
          </a:p>
          <a:p>
            <a:pPr marL="342900" indent="-342900">
              <a:buFont typeface="Arial" panose="020B0604020202020204" pitchFamily="34" charset="0"/>
              <a:buChar char="•"/>
            </a:pPr>
            <a:r>
              <a:rPr lang="en-US" b="0" dirty="0">
                <a:latin typeface="Open Sans"/>
                <a:ea typeface="Open Sans"/>
                <a:cs typeface="Open Sans"/>
              </a:rPr>
              <a:t>Directiva revisada sobre energías renovables </a:t>
            </a:r>
            <a:endParaRPr lang="en-US" b="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b="0" dirty="0">
                <a:latin typeface="Open Sans"/>
                <a:ea typeface="Open Sans"/>
                <a:cs typeface="Open Sans"/>
              </a:rPr>
              <a:t>Directiva sobre eficiencia energética</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20</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1796403"/>
            <a:ext cx="4860700" cy="439247"/>
          </a:xfrm>
        </p:spPr>
        <p:txBody>
          <a:bodyPr>
            <a:normAutofit/>
          </a:bodyPr>
          <a:lstStyle/>
          <a:p>
            <a:r>
              <a:rPr lang="en-US" dirty="0">
                <a:latin typeface="Open Sans"/>
                <a:ea typeface="Open Sans SemiBold"/>
                <a:cs typeface="Open Sans SemiBold"/>
              </a:rPr>
              <a:t>Políticas climáticas indirectas</a:t>
            </a:r>
          </a:p>
        </p:txBody>
      </p:sp>
      <p:sp>
        <p:nvSpPr>
          <p:cNvPr id="6" name="Oval 5">
            <a:extLst>
              <a:ext uri="{FF2B5EF4-FFF2-40B4-BE49-F238E27FC236}">
                <a16:creationId xmlns:a16="http://schemas.microsoft.com/office/drawing/2014/main" id="{02C68E86-83A1-F243-9321-A4951630BDC9}"/>
              </a:ext>
            </a:extLst>
          </p:cNvPr>
          <p:cNvSpPr/>
          <p:nvPr/>
        </p:nvSpPr>
        <p:spPr>
          <a:xfrm>
            <a:off x="9756593" y="61699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21.mp3" descr="Lecture11_Slide21.mp3">
            <a:hlinkClick r:id="" action="ppaction://media"/>
            <a:extLst>
              <a:ext uri="{FF2B5EF4-FFF2-40B4-BE49-F238E27FC236}">
                <a16:creationId xmlns:a16="http://schemas.microsoft.com/office/drawing/2014/main" id="{35305503-9B81-684B-8373-7EBB787D89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7146" y="681037"/>
            <a:ext cx="812800" cy="812800"/>
          </a:xfrm>
          <a:prstGeom prst="rect">
            <a:avLst/>
          </a:prstGeom>
        </p:spPr>
      </p:pic>
    </p:spTree>
    <p:extLst>
      <p:ext uri="{BB962C8B-B14F-4D97-AF65-F5344CB8AC3E}">
        <p14:creationId xmlns:p14="http://schemas.microsoft.com/office/powerpoint/2010/main" val="170297832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880" y="681037"/>
            <a:ext cx="8600534" cy="669901"/>
          </a:xfrm>
        </p:spPr>
        <p:txBody>
          <a:bodyPr>
            <a:normAutofit fontScale="90000"/>
          </a:bodyPr>
          <a:lstStyle/>
          <a:p>
            <a:r>
              <a:rPr lang="en-US" dirty="0"/>
              <a:t>11.4 Ejemplos - Unión Europea</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4270070" cy="3421930"/>
          </a:xfrm>
        </p:spPr>
        <p:txBody>
          <a:bodyPr/>
          <a:lstStyle/>
          <a:p>
            <a:pPr marL="342900" indent="-342900">
              <a:buFont typeface="Arial" panose="020B0604020202020204" pitchFamily="34" charset="0"/>
              <a:buChar char="•"/>
            </a:pPr>
            <a:r>
              <a:rPr lang="en-US" dirty="0"/>
              <a:t>Creada en 2005</a:t>
            </a:r>
          </a:p>
          <a:p>
            <a:pPr marL="342900" indent="-342900">
              <a:buFont typeface="Arial" panose="020B0604020202020204" pitchFamily="34" charset="0"/>
              <a:buChar char="•"/>
            </a:pPr>
            <a:r>
              <a:rPr lang="en-US" dirty="0"/>
              <a:t>Cubre el 45% de las emisiones de gases de efecto invernadero de EY</a:t>
            </a:r>
          </a:p>
          <a:p>
            <a:pPr marL="342900" indent="-342900">
              <a:buFont typeface="Arial" panose="020B0604020202020204" pitchFamily="34" charset="0"/>
              <a:buChar char="•"/>
            </a:pPr>
            <a:r>
              <a:rPr lang="en-US" dirty="0"/>
              <a:t>Un sistema de tope y comercio</a:t>
            </a:r>
          </a:p>
          <a:p>
            <a:pPr marL="342900" indent="-342900">
              <a:buFont typeface="Arial" panose="020B0604020202020204" pitchFamily="34" charset="0"/>
              <a:buChar char="•"/>
            </a:pPr>
            <a:r>
              <a:rPr lang="en-US" dirty="0">
                <a:solidFill>
                  <a:srgbClr val="C8102E"/>
                </a:solidFill>
              </a:rPr>
              <a:t>Desafíos: </a:t>
            </a:r>
            <a:r>
              <a:rPr lang="en-US" dirty="0"/>
              <a:t>¡exceso de derechos de emisión acumulados!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21</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1679953"/>
            <a:ext cx="7883285" cy="482379"/>
          </a:xfrm>
        </p:spPr>
        <p:txBody>
          <a:bodyPr>
            <a:normAutofit fontScale="85000" lnSpcReduction="10000"/>
          </a:bodyPr>
          <a:lstStyle/>
          <a:p>
            <a:r>
              <a:rPr lang="en-US" dirty="0">
                <a:latin typeface="Open Sans"/>
                <a:ea typeface="Open Sans SemiBold"/>
                <a:cs typeface="Open Sans SemiBold"/>
              </a:rPr>
              <a:t>Régimen de Comercio de Derechos de Emisión de la Unión Europea</a:t>
            </a:r>
          </a:p>
        </p:txBody>
      </p:sp>
      <p:pic>
        <p:nvPicPr>
          <p:cNvPr id="10" name="Picture 9"/>
          <p:cNvPicPr>
            <a:picLocks noChangeAspect="1"/>
          </p:cNvPicPr>
          <p:nvPr/>
        </p:nvPicPr>
        <p:blipFill>
          <a:blip r:embed="rId5"/>
          <a:stretch>
            <a:fillRect/>
          </a:stretch>
        </p:blipFill>
        <p:spPr>
          <a:xfrm>
            <a:off x="5221123" y="2650291"/>
            <a:ext cx="6056477" cy="2335699"/>
          </a:xfrm>
          <a:prstGeom prst="rect">
            <a:avLst/>
          </a:prstGeom>
        </p:spPr>
      </p:pic>
      <p:sp>
        <p:nvSpPr>
          <p:cNvPr id="14" name="Text Placeholder 9">
            <a:extLst>
              <a:ext uri="{FF2B5EF4-FFF2-40B4-BE49-F238E27FC236}">
                <a16:creationId xmlns:a16="http://schemas.microsoft.com/office/drawing/2014/main" id="{B206DC5E-DE75-D44C-AEF5-D186DF24BF40}"/>
              </a:ext>
            </a:extLst>
          </p:cNvPr>
          <p:cNvSpPr>
            <a:spLocks noGrp="1"/>
          </p:cNvSpPr>
          <p:nvPr>
            <p:ph type="body" sz="quarter" idx="4294967295"/>
          </p:nvPr>
        </p:nvSpPr>
        <p:spPr>
          <a:xfrm>
            <a:off x="7765628" y="5919761"/>
            <a:ext cx="3953102" cy="471612"/>
          </a:xfrm>
          <a:prstGeom prst="rect">
            <a:avLst/>
          </a:prstGeom>
        </p:spPr>
        <p:txBody>
          <a:bodyPr vert="horz" lIns="91440" tIns="45720" rIns="91440" bIns="45720" rtlCol="0" anchor="t">
            <a:noAutofit/>
          </a:bodyPr>
          <a:lstStyle/>
          <a:p>
            <a:pPr algn="r"/>
            <a:r>
              <a:rPr lang="en-US" sz="1400" b="0" i="1" dirty="0">
                <a:latin typeface="Open Sans"/>
                <a:ea typeface="Open Sans SemiBold"/>
                <a:cs typeface="Segoe UI"/>
              </a:rPr>
              <a:t>Agencia Europea de Medio Ambiente, visor de datos del Sistema de Comercio de Emisiones de la UE (ETS), 2021 </a:t>
            </a:r>
            <a:endParaRPr lang="en-US" sz="1400" b="0" i="1">
              <a:latin typeface="Open Sans"/>
              <a:cs typeface="Segoe UI" panose="020B0502040204020203" pitchFamily="34" charset="0"/>
            </a:endParaRPr>
          </a:p>
        </p:txBody>
      </p:sp>
      <p:sp>
        <p:nvSpPr>
          <p:cNvPr id="11" name="Oval 10">
            <a:extLst>
              <a:ext uri="{FF2B5EF4-FFF2-40B4-BE49-F238E27FC236}">
                <a16:creationId xmlns:a16="http://schemas.microsoft.com/office/drawing/2014/main" id="{7173C4B2-5D28-D945-960A-02CE9AC77625}"/>
              </a:ext>
            </a:extLst>
          </p:cNvPr>
          <p:cNvSpPr/>
          <p:nvPr/>
        </p:nvSpPr>
        <p:spPr>
          <a:xfrm>
            <a:off x="9264414" y="439702"/>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22.mp3" descr="Lecture11_Slide22.mp3">
            <a:hlinkClick r:id="" action="ppaction://media"/>
            <a:extLst>
              <a:ext uri="{FF2B5EF4-FFF2-40B4-BE49-F238E27FC236}">
                <a16:creationId xmlns:a16="http://schemas.microsoft.com/office/drawing/2014/main" id="{EF849909-2C0E-4A48-9248-7CB1DD5844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35779" y="538138"/>
            <a:ext cx="812800" cy="812800"/>
          </a:xfrm>
          <a:prstGeom prst="rect">
            <a:avLst/>
          </a:prstGeom>
        </p:spPr>
      </p:pic>
    </p:spTree>
    <p:extLst>
      <p:ext uri="{BB962C8B-B14F-4D97-AF65-F5344CB8AC3E}">
        <p14:creationId xmlns:p14="http://schemas.microsoft.com/office/powerpoint/2010/main" val="21927482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880" y="681037"/>
            <a:ext cx="4860395" cy="1325563"/>
          </a:xfrm>
        </p:spPr>
        <p:txBody>
          <a:bodyPr/>
          <a:lstStyle/>
          <a:p>
            <a:r>
              <a:rPr lang="en-US" dirty="0"/>
              <a:t>11.4 Ejemplos - Unión Europea</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575" y="2582945"/>
            <a:ext cx="10514861" cy="3421930"/>
          </a:xfrm>
        </p:spPr>
        <p:txBody>
          <a:bodyPr vert="horz" lIns="91440" tIns="45720" rIns="91440" bIns="45720" rtlCol="0" anchor="t">
            <a:normAutofit fontScale="77500" lnSpcReduction="20000"/>
          </a:bodyPr>
          <a:lstStyle/>
          <a:p>
            <a:r>
              <a:rPr lang="en-US" dirty="0">
                <a:solidFill>
                  <a:srgbClr val="C8102E"/>
                </a:solidFill>
                <a:latin typeface="Open Sans" panose="020B0606030504020204" pitchFamily="34" charset="0"/>
                <a:ea typeface="Open Sans" panose="020B0606030504020204" pitchFamily="34" charset="0"/>
                <a:cs typeface="Open Sans" panose="020B0606030504020204" pitchFamily="34" charset="0"/>
              </a:rPr>
              <a:t>Intensidad de carbono comparada con otros países del G20:</a:t>
            </a:r>
          </a:p>
          <a:p>
            <a:pPr marL="342900" indent="-342900">
              <a:buFont typeface="Arial" panose="020B0604020202020204" pitchFamily="34" charset="0"/>
              <a:buChar char="•"/>
            </a:pPr>
            <a:r>
              <a:rPr lang="en-US" dirty="0">
                <a:latin typeface="Open Sans"/>
                <a:ea typeface="Open Sans"/>
                <a:cs typeface="Open Sans"/>
              </a:rPr>
              <a:t>2013-2018 </a:t>
            </a:r>
            <a:r>
              <a:rPr lang="en-US" dirty="0">
                <a:solidFill>
                  <a:srgbClr val="FAA306"/>
                </a:solidFill>
                <a:latin typeface="Open Sans"/>
                <a:ea typeface="Open Sans"/>
                <a:cs typeface="Open Sans"/>
              </a:rPr>
              <a:t>MEDIO</a:t>
            </a:r>
          </a:p>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Después de 2018 </a:t>
            </a:r>
            <a:r>
              <a:rPr lang="en-US" dirty="0">
                <a:solidFill>
                  <a:srgbClr val="00B050"/>
                </a:solidFill>
                <a:latin typeface="Open Sans" panose="020B0606030504020204" pitchFamily="34" charset="0"/>
                <a:ea typeface="Open Sans" panose="020B0606030504020204" pitchFamily="34" charset="0"/>
                <a:cs typeface="Open Sans" panose="020B0606030504020204" pitchFamily="34" charset="0"/>
              </a:rPr>
              <a:t>BAJO</a:t>
            </a:r>
          </a:p>
          <a:p>
            <a:pPr marL="342900" indent="-342900">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solidFill>
                  <a:srgbClr val="C8102E"/>
                </a:solidFill>
                <a:latin typeface="Open Sans" panose="020B0606030504020204" pitchFamily="34" charset="0"/>
                <a:ea typeface="Open Sans" panose="020B0606030504020204" pitchFamily="34" charset="0"/>
                <a:cs typeface="Open Sans" panose="020B0606030504020204" pitchFamily="34" charset="0"/>
              </a:rPr>
              <a:t>Proporción de las energías renovables en el suministro primario, en comparación con los países del G20:</a:t>
            </a:r>
          </a:p>
          <a:p>
            <a:pPr marL="342900" indent="-342900">
              <a:buFont typeface="Arial" panose="020B0604020202020204" pitchFamily="34" charset="0"/>
              <a:buChar char="•"/>
            </a:pPr>
            <a:r>
              <a:rPr lang="en-US" dirty="0">
                <a:latin typeface="Open Sans"/>
                <a:ea typeface="Open Sans"/>
                <a:cs typeface="Open Sans"/>
              </a:rPr>
              <a:t>2013-2018 </a:t>
            </a:r>
            <a:r>
              <a:rPr lang="en-US" dirty="0">
                <a:solidFill>
                  <a:srgbClr val="FAA306"/>
                </a:solidFill>
                <a:latin typeface="Open Sans"/>
                <a:ea typeface="Open Sans"/>
                <a:cs typeface="Open Sans"/>
              </a:rPr>
              <a:t>MEDIO</a:t>
            </a:r>
          </a:p>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Después de 2018 </a:t>
            </a:r>
            <a:r>
              <a:rPr lang="en-US" dirty="0">
                <a:solidFill>
                  <a:srgbClr val="00B050"/>
                </a:solidFill>
                <a:latin typeface="Open Sans" panose="020B0606030504020204" pitchFamily="34" charset="0"/>
                <a:ea typeface="Open Sans" panose="020B0606030504020204" pitchFamily="34" charset="0"/>
                <a:cs typeface="Open Sans" panose="020B0606030504020204" pitchFamily="34" charset="0"/>
              </a:rPr>
              <a:t>ALTO</a:t>
            </a:r>
          </a:p>
          <a:p>
            <a:pPr marL="342900" indent="-342900">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solidFill>
                  <a:srgbClr val="C8102E"/>
                </a:solidFill>
                <a:latin typeface="Open Sans" panose="020B0606030504020204" pitchFamily="34" charset="0"/>
                <a:ea typeface="Open Sans" panose="020B0606030504020204" pitchFamily="34" charset="0"/>
                <a:cs typeface="Open Sans" panose="020B0606030504020204" pitchFamily="34" charset="0"/>
              </a:rPr>
              <a:t>Valoración de la eliminación del carbón en el sector eléctrico:</a:t>
            </a:r>
          </a:p>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Después de 2018 </a:t>
            </a:r>
            <a:r>
              <a:rPr lang="en-US" dirty="0">
                <a:solidFill>
                  <a:srgbClr val="FAA306"/>
                </a:solidFill>
                <a:latin typeface="Open Sans" panose="020B0606030504020204" pitchFamily="34" charset="0"/>
                <a:ea typeface="Open Sans" panose="020B0606030504020204" pitchFamily="34" charset="0"/>
                <a:cs typeface="Open Sans" panose="020B0606030504020204" pitchFamily="34" charset="0"/>
              </a:rPr>
              <a:t>MEDIO</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22</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El camino a seguir</a:t>
            </a:r>
          </a:p>
        </p:txBody>
      </p:sp>
      <p:sp>
        <p:nvSpPr>
          <p:cNvPr id="6" name="Text Placeholder 9">
            <a:extLst>
              <a:ext uri="{FF2B5EF4-FFF2-40B4-BE49-F238E27FC236}">
                <a16:creationId xmlns:a16="http://schemas.microsoft.com/office/drawing/2014/main" id="{B206DC5E-DE75-D44C-AEF5-D186DF24BF40}"/>
              </a:ext>
            </a:extLst>
          </p:cNvPr>
          <p:cNvSpPr>
            <a:spLocks noGrp="1"/>
          </p:cNvSpPr>
          <p:nvPr>
            <p:ph type="body" sz="quarter" idx="4294967295"/>
          </p:nvPr>
        </p:nvSpPr>
        <p:spPr>
          <a:xfrm>
            <a:off x="8188960" y="5910354"/>
            <a:ext cx="3529770" cy="603315"/>
          </a:xfrm>
          <a:prstGeom prst="rect">
            <a:avLst/>
          </a:prstGeom>
        </p:spPr>
        <p:txBody>
          <a:bodyPr vert="horz" lIns="91440" tIns="45720" rIns="91440" bIns="45720" rtlCol="0" anchor="t">
            <a:normAutofit/>
          </a:bodyPr>
          <a:lstStyle/>
          <a:p>
            <a:pPr algn="r"/>
            <a:r>
              <a:rPr lang="en-US" sz="1400" b="0" i="1" dirty="0">
                <a:latin typeface="Open Sans"/>
                <a:ea typeface="Open Sans SemiBold"/>
                <a:cs typeface="Segoe UI"/>
              </a:rPr>
              <a:t>Climate Analytics y </a:t>
            </a:r>
            <a:r>
              <a:rPr lang="en-US" sz="1400" b="0" i="1" dirty="0" err="1">
                <a:latin typeface="Open Sans"/>
                <a:ea typeface="Open Sans SemiBold"/>
                <a:cs typeface="Segoe UI"/>
              </a:rPr>
              <a:t>NewClimate </a:t>
            </a:r>
            <a:r>
              <a:rPr lang="en-US" sz="1400" b="0" i="1" dirty="0">
                <a:latin typeface="Open Sans"/>
                <a:ea typeface="Open Sans SemiBold"/>
                <a:cs typeface="Segoe UI"/>
              </a:rPr>
              <a:t>Institute, Climate Action Tracker, 2021</a:t>
            </a:r>
          </a:p>
        </p:txBody>
      </p:sp>
      <p:sp>
        <p:nvSpPr>
          <p:cNvPr id="10" name="Oval 9">
            <a:extLst>
              <a:ext uri="{FF2B5EF4-FFF2-40B4-BE49-F238E27FC236}">
                <a16:creationId xmlns:a16="http://schemas.microsoft.com/office/drawing/2014/main" id="{FE44D0EA-83B2-D446-8E93-32D0C9228FEB}"/>
              </a:ext>
            </a:extLst>
          </p:cNvPr>
          <p:cNvSpPr/>
          <p:nvPr/>
        </p:nvSpPr>
        <p:spPr>
          <a:xfrm>
            <a:off x="5524275" y="87317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Lecture 11_Slide23.mp3" descr="Lecture 11_Slide23.mp3">
            <a:hlinkClick r:id="" action="ppaction://media"/>
            <a:extLst>
              <a:ext uri="{FF2B5EF4-FFF2-40B4-BE49-F238E27FC236}">
                <a16:creationId xmlns:a16="http://schemas.microsoft.com/office/drawing/2014/main" id="{5D5748EE-DA35-8A49-A819-DB940253A0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95640" y="937418"/>
            <a:ext cx="812800" cy="812800"/>
          </a:xfrm>
          <a:prstGeom prst="rect">
            <a:avLst/>
          </a:prstGeom>
        </p:spPr>
      </p:pic>
    </p:spTree>
    <p:extLst>
      <p:ext uri="{BB962C8B-B14F-4D97-AF65-F5344CB8AC3E}">
        <p14:creationId xmlns:p14="http://schemas.microsoft.com/office/powerpoint/2010/main" val="425466850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68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dirty="0"/>
              <a:t>Conferencia 11.4 Referencias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fld id="{709224B1-416C-A648-9EFE-8567A5B13899}" type="slidenum">
              <a:rPr lang="en-US" smtClean="0"/>
              <a:t>23</a:t>
            </a:fld>
            <a:endParaRPr lang="en-US" dirty="0"/>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vert="horz" lIns="91440" tIns="45720" rIns="91440" bIns="45720" rtlCol="0" anchor="t">
            <a:normAutofit/>
          </a:bodyPr>
          <a:lstStyle/>
          <a:p>
            <a:r>
              <a:rPr lang="en-US" dirty="0">
                <a:latin typeface="Open Sans"/>
                <a:ea typeface="Open Sans"/>
                <a:cs typeface="Open Sans"/>
              </a:rPr>
              <a:t>Comisión Europea, A European Green Deal: Striving to be the first climate-neutral continent, 2021, URL: </a:t>
            </a:r>
            <a:r>
              <a:rPr lang="en-US" dirty="0">
                <a:latin typeface="Open Sans"/>
                <a:ea typeface="Open Sans"/>
                <a:cs typeface="Open Sans"/>
                <a:hlinkClick r:id="rId2"/>
              </a:rPr>
              <a:t>https:</a:t>
            </a:r>
            <a:r>
              <a:rPr lang="en-US" dirty="0">
                <a:latin typeface="Open Sans"/>
                <a:ea typeface="Open Sans"/>
                <a:cs typeface="Open Sans"/>
              </a:rPr>
              <a:t>//ec.europa.eu/info/strategy/priorities-2019-2024/european-green-deal_en </a:t>
            </a:r>
            <a:endParaRPr lang="en-US" dirty="0"/>
          </a:p>
          <a:p>
            <a:r>
              <a:rPr lang="en-US" dirty="0"/>
              <a:t>Agencia Europea de Medio Ambiente, visor de datos del Sistema de Comercio de Emisiones (ETS) de la UE, 2021, URL: </a:t>
            </a:r>
            <a:r>
              <a:rPr lang="en-US" dirty="0">
                <a:hlinkClick r:id="rId3"/>
              </a:rPr>
              <a:t>https:</a:t>
            </a:r>
            <a:r>
              <a:rPr lang="en-US" dirty="0"/>
              <a:t>//www.eea.europa.eu/data-and-maps/dashboards/emissions-trading-viewer-1 </a:t>
            </a:r>
          </a:p>
          <a:p>
            <a:r>
              <a:rPr lang="en-US" dirty="0"/>
              <a:t>Climate Analytics y </a:t>
            </a:r>
            <a:r>
              <a:rPr lang="en-US" dirty="0" err="1"/>
              <a:t>NewClimate </a:t>
            </a:r>
            <a:r>
              <a:rPr lang="en-US" dirty="0"/>
              <a:t>Institute, Climate Action Tracker, 2021, URL: </a:t>
            </a:r>
            <a:r>
              <a:rPr lang="en-US" dirty="0">
                <a:hlinkClick r:id="rId4"/>
              </a:rPr>
              <a:t>https:</a:t>
            </a:r>
            <a:r>
              <a:rPr lang="en-US" dirty="0"/>
              <a:t>//climateactiontracker.org/countries/eu/ </a:t>
            </a:r>
          </a:p>
          <a:p>
            <a:endParaRPr lang="en-US" dirty="0"/>
          </a:p>
        </p:txBody>
      </p:sp>
    </p:spTree>
    <p:extLst>
      <p:ext uri="{BB962C8B-B14F-4D97-AF65-F5344CB8AC3E}">
        <p14:creationId xmlns:p14="http://schemas.microsoft.com/office/powerpoint/2010/main" val="1879178821"/>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6118A036-40B5-7941-9F5C-C34537869F14}"/>
              </a:ext>
            </a:extLst>
          </p:cNvPr>
          <p:cNvSpPr txBox="1"/>
          <p:nvPr/>
        </p:nvSpPr>
        <p:spPr>
          <a:xfrm>
            <a:off x="9880486" y="5879794"/>
            <a:ext cx="2050955"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CCG courses (this will take </a:t>
            </a:r>
            <a:b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b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you to the website link http://</a:t>
            </a:r>
            <a:r>
              <a:rPr kumimoji="0" lang="en-ZA" sz="800" b="0" i="0" u="none" strike="noStrike" kern="1200" cap="none" spc="0" normalizeH="0" baseline="0" noProof="0" dirty="0" err="1">
                <a:ln>
                  <a:noFill/>
                </a:ln>
                <a:solidFill>
                  <a:srgbClr val="FFFFFF"/>
                </a:solidFill>
                <a:effectLst/>
                <a:uLnTx/>
                <a:uFillTx/>
                <a:latin typeface="Open Sans"/>
                <a:ea typeface="+mn-lt"/>
                <a:cs typeface="Calibri" panose="020F0502020204030204"/>
              </a:rPr>
              <a:t>www.ClimateCompatibleGrowth.com</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a:t>
            </a:r>
            <a:r>
              <a:rPr kumimoji="0" lang="en-ZA" sz="800" b="0" i="0" u="none" strike="noStrike" kern="1200" cap="none" spc="0" normalizeH="0" baseline="0" noProof="0" dirty="0" err="1">
                <a:ln>
                  <a:noFill/>
                </a:ln>
                <a:solidFill>
                  <a:srgbClr val="FFFFFF"/>
                </a:solidFill>
                <a:effectLst/>
                <a:uLnTx/>
                <a:uFillTx/>
                <a:latin typeface="Open Sans"/>
                <a:ea typeface="+mn-lt"/>
                <a:cs typeface="Calibri" panose="020F0502020204030204"/>
              </a:rPr>
              <a:t>teachingmaterials</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a:t>
            </a:r>
          </a:p>
        </p:txBody>
      </p:sp>
      <p:sp>
        <p:nvSpPr>
          <p:cNvPr id="6" name="TextBox 2">
            <a:extLst>
              <a:ext uri="{FF2B5EF4-FFF2-40B4-BE49-F238E27FC236}">
                <a16:creationId xmlns:a16="http://schemas.microsoft.com/office/drawing/2014/main" id="{9273F058-8973-9A4D-A6A9-F7F3E2B73AE7}"/>
              </a:ext>
            </a:extLst>
          </p:cNvPr>
          <p:cNvSpPr txBox="1"/>
          <p:nvPr/>
        </p:nvSpPr>
        <p:spPr>
          <a:xfrm>
            <a:off x="8772527" y="4889037"/>
            <a:ext cx="3185228"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Gardumi F. (KTH), </a:t>
            </a:r>
            <a:r>
              <a:rPr kumimoji="0" lang="en-ZA" sz="800" b="0" i="0" u="none" strike="noStrike" kern="1200" cap="none" spc="0" normalizeH="0" baseline="0" noProof="0" dirty="0" err="1">
                <a:ln>
                  <a:noFill/>
                </a:ln>
                <a:solidFill>
                  <a:srgbClr val="FFFFFF"/>
                </a:solidFill>
                <a:effectLst/>
                <a:uLnTx/>
                <a:uFillTx/>
                <a:latin typeface="Open Sans"/>
                <a:ea typeface="+mn-lt"/>
                <a:cs typeface="Calibri" panose="020F0502020204030204"/>
              </a:rPr>
              <a:t>Niet</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 T. (SFU), </a:t>
            </a:r>
            <a:r>
              <a:rPr kumimoji="0" lang="en-ZA" sz="800" b="0" i="0" u="none" strike="noStrike" kern="1200" cap="none" spc="0" normalizeH="0" baseline="0" noProof="0" dirty="0" err="1">
                <a:ln>
                  <a:noFill/>
                </a:ln>
                <a:solidFill>
                  <a:srgbClr val="FFFFFF"/>
                </a:solidFill>
                <a:effectLst/>
                <a:uLnTx/>
                <a:uFillTx/>
                <a:latin typeface="Open Sans"/>
                <a:ea typeface="+mn-lt"/>
                <a:cs typeface="Calibri" panose="020F0502020204030204"/>
              </a:rPr>
              <a:t>Sridharan</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 V. (KTH)., </a:t>
            </a:r>
            <a:r>
              <a:rPr kumimoji="0" lang="en-ZA" sz="800" b="0" i="0" u="none" strike="noStrike" kern="1200" cap="none" spc="0" normalizeH="0" baseline="0" noProof="0" dirty="0" err="1">
                <a:ln>
                  <a:noFill/>
                </a:ln>
                <a:solidFill>
                  <a:srgbClr val="FFFFFF"/>
                </a:solidFill>
                <a:effectLst/>
                <a:uLnTx/>
                <a:uFillTx/>
                <a:latin typeface="Open Sans"/>
                <a:ea typeface="+mn-lt"/>
                <a:cs typeface="Calibri" panose="020F0502020204030204"/>
              </a:rPr>
              <a:t>Shivakumar</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 A. (UNDESA)., Ramos E.P. (KTH)., </a:t>
            </a:r>
            <a:r>
              <a:rPr kumimoji="0" lang="en-ZA" sz="800" b="0" i="0" u="none" strike="noStrike" kern="1200" cap="none" spc="0" normalizeH="0" baseline="0" noProof="0" dirty="0" err="1">
                <a:ln>
                  <a:noFill/>
                </a:ln>
                <a:solidFill>
                  <a:srgbClr val="FFFFFF"/>
                </a:solidFill>
                <a:effectLst/>
                <a:uLnTx/>
                <a:uFillTx/>
                <a:latin typeface="Open Sans"/>
                <a:ea typeface="+mn-lt"/>
                <a:cs typeface="Calibri" panose="020F0502020204030204"/>
              </a:rPr>
              <a:t>Alfstad</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 T., (UNDESA) 2021. Lecture 11: Climate policies in CLEWs. Release Version 1.0.  [online presentation]. </a:t>
            </a:r>
            <a:r>
              <a:rPr lang="en-ZA" sz="800" dirty="0">
                <a:solidFill>
                  <a:schemeClr val="bg1"/>
                </a:solidFill>
                <a:latin typeface="Open Sans"/>
                <a:ea typeface="+mn-lt"/>
                <a:cs typeface="+mn-lt"/>
              </a:rPr>
              <a:t>Climate Compatible Growth Programme, </a:t>
            </a:r>
            <a:r>
              <a:rPr lang="en-GB" sz="800" dirty="0">
                <a:solidFill>
                  <a:schemeClr val="bg1"/>
                </a:solidFill>
                <a:latin typeface="Open Sans"/>
                <a:ea typeface="+mn-lt"/>
                <a:cs typeface="+mn-lt"/>
              </a:rPr>
              <a:t>United Nations Development Program and United Nations Department of Economic and Social Affairs</a:t>
            </a:r>
            <a:r>
              <a:rPr lang="en-ZA" sz="800" dirty="0">
                <a:solidFill>
                  <a:schemeClr val="bg1"/>
                </a:solidFill>
                <a:latin typeface="Open Sans"/>
                <a:ea typeface="+mn-lt"/>
                <a:cs typeface="+mn-lt"/>
              </a:rPr>
              <a:t>.</a:t>
            </a:r>
          </a:p>
        </p:txBody>
      </p:sp>
      <p:grpSp>
        <p:nvGrpSpPr>
          <p:cNvPr id="4" name="Group 3">
            <a:extLst>
              <a:ext uri="{FF2B5EF4-FFF2-40B4-BE49-F238E27FC236}">
                <a16:creationId xmlns:a16="http://schemas.microsoft.com/office/drawing/2014/main" id="{19A0FD00-683D-7E46-9DBF-26D4E11702A2}"/>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EEA15BF8-7DDD-A34E-A371-B8A40C92D472}"/>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3BE98B2-9D77-554D-A7BA-69240F46D4D3}"/>
                </a:ext>
              </a:extLst>
            </p:cNvPr>
            <p:cNvSpPr txBox="1"/>
            <p:nvPr/>
          </p:nvSpPr>
          <p:spPr>
            <a:xfrm>
              <a:off x="951053" y="5551169"/>
              <a:ext cx="1792147" cy="369332"/>
            </a:xfrm>
            <a:prstGeom prst="rect">
              <a:avLst/>
            </a:prstGeom>
            <a:noFill/>
            <a:ln>
              <a:noFill/>
            </a:ln>
          </p:spPr>
          <p:txBody>
            <a:bodyPr wrap="square" rtlCol="0">
              <a:spAutoFit/>
            </a:bodyPr>
            <a:lstStyle/>
            <a:p>
              <a:pPr algn="ctr"/>
              <a:r>
                <a:rPr lang="en-US" dirty="0">
                  <a:solidFill>
                    <a:schemeClr val="bg1"/>
                  </a:solidFill>
                </a:rPr>
                <a:t>Take Quiz</a:t>
              </a:r>
            </a:p>
          </p:txBody>
        </p:sp>
        <p:sp>
          <p:nvSpPr>
            <p:cNvPr id="9" name="Rounded Rectangle 8">
              <a:hlinkClick r:id="rId4"/>
              <a:extLst>
                <a:ext uri="{FF2B5EF4-FFF2-40B4-BE49-F238E27FC236}">
                  <a16:creationId xmlns:a16="http://schemas.microsoft.com/office/drawing/2014/main" id="{8E449EAD-4C15-A540-B8C8-BAAAA2AA0628}"/>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00402745"/>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41664CE-7403-0841-BD9D-2BA241C2185B}"/>
              </a:ext>
            </a:extLst>
          </p:cNvPr>
          <p:cNvSpPr>
            <a:spLocks noGrp="1"/>
          </p:cNvSpPr>
          <p:nvPr>
            <p:ph type="title"/>
          </p:nvPr>
        </p:nvSpPr>
        <p:spPr>
          <a:xfrm>
            <a:off x="649156" y="436695"/>
            <a:ext cx="9423105" cy="1325563"/>
          </a:xfrm>
        </p:spPr>
        <p:txBody>
          <a:bodyPr/>
          <a:lstStyle/>
          <a:p>
            <a:r>
              <a:rPr lang="en-US" dirty="0"/>
              <a:t>11.1 Políticas climáticas directas</a:t>
            </a:r>
          </a:p>
        </p:txBody>
      </p:sp>
      <p:sp>
        <p:nvSpPr>
          <p:cNvPr id="11" name="Content Placeholder 10">
            <a:extLst>
              <a:ext uri="{FF2B5EF4-FFF2-40B4-BE49-F238E27FC236}">
                <a16:creationId xmlns:a16="http://schemas.microsoft.com/office/drawing/2014/main" id="{2B811810-2E48-8448-812A-328DCB8345B5}"/>
              </a:ext>
            </a:extLst>
          </p:cNvPr>
          <p:cNvSpPr>
            <a:spLocks noGrp="1"/>
          </p:cNvSpPr>
          <p:nvPr>
            <p:ph sz="half" idx="2"/>
          </p:nvPr>
        </p:nvSpPr>
        <p:spPr>
          <a:xfrm>
            <a:off x="663575" y="2910428"/>
            <a:ext cx="4713700" cy="3115521"/>
          </a:xfrm>
        </p:spPr>
        <p:txBody>
          <a:bodyPr vert="horz" lIns="91440" tIns="45720" rIns="91440" bIns="45720" rtlCol="0" anchor="t">
            <a:normAutofit/>
          </a:bodyPr>
          <a:lstStyle/>
          <a:p>
            <a:pPr algn="just"/>
            <a:r>
              <a:rPr lang="en-US" sz="1800" dirty="0">
                <a:solidFill>
                  <a:srgbClr val="C8102E"/>
                </a:solidFill>
                <a:latin typeface="Open Sans SemiBold"/>
                <a:ea typeface="Open Sans SemiBold"/>
                <a:cs typeface="Open Sans SemiBold"/>
              </a:rPr>
              <a:t>Un coste directo por emitir</a:t>
            </a:r>
          </a:p>
          <a:p>
            <a:pPr algn="just"/>
            <a:endParaRPr lang="en-US" sz="1800" dirty="0">
              <a:solidFill>
                <a:schemeClr val="tx1"/>
              </a:solidFill>
              <a:latin typeface="Open Sans SemiBold"/>
              <a:ea typeface="Open Sans SemiBold"/>
              <a:cs typeface="Open Sans SemiBold"/>
            </a:endParaRPr>
          </a:p>
          <a:p>
            <a:pPr marL="285750" indent="-285750" algn="just">
              <a:buFont typeface="Arial" panose="020B0604020202020204" pitchFamily="34" charset="0"/>
              <a:buChar char="•"/>
            </a:pPr>
            <a:r>
              <a:rPr lang="en-US" sz="1800" dirty="0">
                <a:solidFill>
                  <a:schemeClr val="tx1"/>
                </a:solidFill>
                <a:latin typeface="Open Sans SemiBold"/>
                <a:ea typeface="Open Sans SemiBold"/>
                <a:cs typeface="Open Sans SemiBold"/>
              </a:rPr>
              <a:t>Generalmente se considera la forma más "económicamente eficiente" de regular el carbono</a:t>
            </a:r>
          </a:p>
          <a:p>
            <a:pPr marL="285750" indent="-285750" algn="just">
              <a:buFont typeface="Arial" panose="020B0604020202020204" pitchFamily="34" charset="0"/>
              <a:buChar char="•"/>
            </a:pPr>
            <a:r>
              <a:rPr lang="en-US" sz="1800" dirty="0">
                <a:solidFill>
                  <a:schemeClr val="tx1"/>
                </a:solidFill>
                <a:latin typeface="Open Sans SemiBold"/>
                <a:ea typeface="Open Sans SemiBold"/>
                <a:cs typeface="Open Sans SemiBold"/>
              </a:rPr>
              <a:t>Al aumentar el precio de las emisiones, la curva de oferta se desplaza hacia un precio más alto y, por tanto, la demanda de equilibrio es menor</a:t>
            </a:r>
          </a:p>
        </p:txBody>
      </p:sp>
      <p:sp>
        <p:nvSpPr>
          <p:cNvPr id="7" name="Slide Number Placeholder 6">
            <a:extLst>
              <a:ext uri="{FF2B5EF4-FFF2-40B4-BE49-F238E27FC236}">
                <a16:creationId xmlns:a16="http://schemas.microsoft.com/office/drawing/2014/main" id="{A7938C04-44B9-C14E-A6F9-FE53EE8DEEFB}"/>
              </a:ext>
            </a:extLst>
          </p:cNvPr>
          <p:cNvSpPr>
            <a:spLocks noGrp="1"/>
          </p:cNvSpPr>
          <p:nvPr>
            <p:ph type="sldNum" sz="quarter" idx="12"/>
          </p:nvPr>
        </p:nvSpPr>
        <p:spPr/>
        <p:txBody>
          <a:bodyPr/>
          <a:lstStyle/>
          <a:p>
            <a:fld id="{709224B1-416C-A648-9EFE-8567A5B13899}" type="slidenum">
              <a:rPr lang="en-US" smtClean="0"/>
              <a:t>3</a:t>
            </a:fld>
            <a:endParaRPr lang="en-US"/>
          </a:p>
        </p:txBody>
      </p:sp>
      <p:sp>
        <p:nvSpPr>
          <p:cNvPr id="14" name="Text Placeholder 13">
            <a:extLst>
              <a:ext uri="{FF2B5EF4-FFF2-40B4-BE49-F238E27FC236}">
                <a16:creationId xmlns:a16="http://schemas.microsoft.com/office/drawing/2014/main" id="{FDC3C1AF-0FEE-0C4B-997E-29AC24BC26D5}"/>
              </a:ext>
            </a:extLst>
          </p:cNvPr>
          <p:cNvSpPr>
            <a:spLocks noGrp="1"/>
          </p:cNvSpPr>
          <p:nvPr>
            <p:ph type="body" sz="quarter" idx="13"/>
          </p:nvPr>
        </p:nvSpPr>
        <p:spPr/>
        <p:txBody>
          <a:bodyPr/>
          <a:lstStyle/>
          <a:p>
            <a:r>
              <a:rPr lang="en-US" dirty="0">
                <a:latin typeface="Open Sans"/>
                <a:ea typeface="Open Sans SemiBold"/>
                <a:cs typeface="Open Sans SemiBold"/>
              </a:rPr>
              <a:t>Impuesto sobre el carbono</a:t>
            </a:r>
          </a:p>
        </p:txBody>
      </p:sp>
      <p:grpSp>
        <p:nvGrpSpPr>
          <p:cNvPr id="10" name="Group 9"/>
          <p:cNvGrpSpPr/>
          <p:nvPr/>
        </p:nvGrpSpPr>
        <p:grpSpPr>
          <a:xfrm>
            <a:off x="5680197" y="2333194"/>
            <a:ext cx="5373286" cy="3984291"/>
            <a:chOff x="5794496" y="1811964"/>
            <a:chExt cx="5688943" cy="4218795"/>
          </a:xfrm>
        </p:grpSpPr>
        <p:grpSp>
          <p:nvGrpSpPr>
            <p:cNvPr id="12" name="Group 11"/>
            <p:cNvGrpSpPr/>
            <p:nvPr/>
          </p:nvGrpSpPr>
          <p:grpSpPr>
            <a:xfrm>
              <a:off x="5794496" y="1811964"/>
              <a:ext cx="5688943" cy="4016056"/>
              <a:chOff x="5794496" y="1811964"/>
              <a:chExt cx="5688943" cy="4016056"/>
            </a:xfrm>
          </p:grpSpPr>
          <p:cxnSp>
            <p:nvCxnSpPr>
              <p:cNvPr id="15" name="Straight Connector 14"/>
              <p:cNvCxnSpPr>
                <a:stCxn id="30" idx="0"/>
              </p:cNvCxnSpPr>
              <p:nvPr/>
            </p:nvCxnSpPr>
            <p:spPr>
              <a:xfrm>
                <a:off x="9186572" y="4217321"/>
                <a:ext cx="0" cy="1221577"/>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804582" y="3977838"/>
                <a:ext cx="0" cy="1476000"/>
              </a:xfrm>
              <a:prstGeom prst="line">
                <a:avLst/>
              </a:prstGeom>
              <a:ln w="95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235061" y="3999609"/>
                <a:ext cx="1548000" cy="0"/>
              </a:xfrm>
              <a:prstGeom prst="line">
                <a:avLst/>
              </a:prstGeom>
              <a:ln w="95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233083" y="4270764"/>
                <a:ext cx="1980000"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7232073" y="1966898"/>
                <a:ext cx="0" cy="3472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7232073" y="5450774"/>
                <a:ext cx="368135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Freeform 22"/>
              <p:cNvSpPr/>
              <p:nvPr/>
            </p:nvSpPr>
            <p:spPr>
              <a:xfrm>
                <a:off x="7790213" y="2636330"/>
                <a:ext cx="2256312" cy="2410691"/>
              </a:xfrm>
              <a:custGeom>
                <a:avLst/>
                <a:gdLst>
                  <a:gd name="connsiteX0" fmla="*/ 0 w 2256312"/>
                  <a:gd name="connsiteY0" fmla="*/ 2410691 h 2410691"/>
                  <a:gd name="connsiteX1" fmla="*/ 1425039 w 2256312"/>
                  <a:gd name="connsiteY1" fmla="*/ 1603168 h 2410691"/>
                  <a:gd name="connsiteX2" fmla="*/ 2256312 w 2256312"/>
                  <a:gd name="connsiteY2" fmla="*/ 0 h 2410691"/>
                </a:gdLst>
                <a:ahLst/>
                <a:cxnLst>
                  <a:cxn ang="0">
                    <a:pos x="connsiteX0" y="connsiteY0"/>
                  </a:cxn>
                  <a:cxn ang="0">
                    <a:pos x="connsiteX1" y="connsiteY1"/>
                  </a:cxn>
                  <a:cxn ang="0">
                    <a:pos x="connsiteX2" y="connsiteY2"/>
                  </a:cxn>
                </a:cxnLst>
                <a:rect l="l" t="t" r="r" b="b"/>
                <a:pathLst>
                  <a:path w="2256312" h="2410691">
                    <a:moveTo>
                      <a:pt x="0" y="2410691"/>
                    </a:moveTo>
                    <a:cubicBezTo>
                      <a:pt x="524493" y="2207820"/>
                      <a:pt x="1048987" y="2004950"/>
                      <a:pt x="1425039" y="1603168"/>
                    </a:cubicBezTo>
                    <a:cubicBezTo>
                      <a:pt x="1801091" y="1201386"/>
                      <a:pt x="2103912" y="318654"/>
                      <a:pt x="2256312"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Freeform 23"/>
              <p:cNvSpPr/>
              <p:nvPr/>
            </p:nvSpPr>
            <p:spPr>
              <a:xfrm>
                <a:off x="7740730" y="2076205"/>
                <a:ext cx="2256312" cy="2410691"/>
              </a:xfrm>
              <a:custGeom>
                <a:avLst/>
                <a:gdLst>
                  <a:gd name="connsiteX0" fmla="*/ 0 w 2256312"/>
                  <a:gd name="connsiteY0" fmla="*/ 2410691 h 2410691"/>
                  <a:gd name="connsiteX1" fmla="*/ 1425039 w 2256312"/>
                  <a:gd name="connsiteY1" fmla="*/ 1603168 h 2410691"/>
                  <a:gd name="connsiteX2" fmla="*/ 2256312 w 2256312"/>
                  <a:gd name="connsiteY2" fmla="*/ 0 h 2410691"/>
                </a:gdLst>
                <a:ahLst/>
                <a:cxnLst>
                  <a:cxn ang="0">
                    <a:pos x="connsiteX0" y="connsiteY0"/>
                  </a:cxn>
                  <a:cxn ang="0">
                    <a:pos x="connsiteX1" y="connsiteY1"/>
                  </a:cxn>
                  <a:cxn ang="0">
                    <a:pos x="connsiteX2" y="connsiteY2"/>
                  </a:cxn>
                </a:cxnLst>
                <a:rect l="l" t="t" r="r" b="b"/>
                <a:pathLst>
                  <a:path w="2256312" h="2410691">
                    <a:moveTo>
                      <a:pt x="0" y="2410691"/>
                    </a:moveTo>
                    <a:cubicBezTo>
                      <a:pt x="524493" y="2207820"/>
                      <a:pt x="1048987" y="2004950"/>
                      <a:pt x="1425039" y="1603168"/>
                    </a:cubicBezTo>
                    <a:cubicBezTo>
                      <a:pt x="1801091" y="1201386"/>
                      <a:pt x="2103912" y="318654"/>
                      <a:pt x="2256312"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Freeform 24"/>
              <p:cNvSpPr/>
              <p:nvPr/>
            </p:nvSpPr>
            <p:spPr>
              <a:xfrm>
                <a:off x="7730836" y="2256312"/>
                <a:ext cx="2529445" cy="2624446"/>
              </a:xfrm>
              <a:custGeom>
                <a:avLst/>
                <a:gdLst>
                  <a:gd name="connsiteX0" fmla="*/ 0 w 2529445"/>
                  <a:gd name="connsiteY0" fmla="*/ 0 h 2624446"/>
                  <a:gd name="connsiteX1" fmla="*/ 665019 w 2529445"/>
                  <a:gd name="connsiteY1" fmla="*/ 1413163 h 2624446"/>
                  <a:gd name="connsiteX2" fmla="*/ 2529445 w 2529445"/>
                  <a:gd name="connsiteY2" fmla="*/ 2624446 h 2624446"/>
                </a:gdLst>
                <a:ahLst/>
                <a:cxnLst>
                  <a:cxn ang="0">
                    <a:pos x="connsiteX0" y="connsiteY0"/>
                  </a:cxn>
                  <a:cxn ang="0">
                    <a:pos x="connsiteX1" y="connsiteY1"/>
                  </a:cxn>
                  <a:cxn ang="0">
                    <a:pos x="connsiteX2" y="connsiteY2"/>
                  </a:cxn>
                </a:cxnLst>
                <a:rect l="l" t="t" r="r" b="b"/>
                <a:pathLst>
                  <a:path w="2529445" h="2624446">
                    <a:moveTo>
                      <a:pt x="0" y="0"/>
                    </a:moveTo>
                    <a:cubicBezTo>
                      <a:pt x="121722" y="487877"/>
                      <a:pt x="243445" y="975755"/>
                      <a:pt x="665019" y="1413163"/>
                    </a:cubicBezTo>
                    <a:cubicBezTo>
                      <a:pt x="1086593" y="1850571"/>
                      <a:pt x="1808019" y="2237508"/>
                      <a:pt x="2529445" y="262444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TextBox 25"/>
              <p:cNvSpPr txBox="1"/>
              <p:nvPr/>
            </p:nvSpPr>
            <p:spPr>
              <a:xfrm>
                <a:off x="6038214" y="2076205"/>
                <a:ext cx="1063230" cy="369332"/>
              </a:xfrm>
              <a:prstGeom prst="rect">
                <a:avLst/>
              </a:prstGeom>
              <a:noFill/>
            </p:spPr>
            <p:txBody>
              <a:bodyPr wrap="square" rtlCol="0">
                <a:spAutoFit/>
              </a:bodyPr>
              <a:lstStyle/>
              <a:p>
                <a:pPr algn="r"/>
                <a:r>
                  <a:rPr lang="sv-SE" sz="1600" dirty="0">
                    <a:latin typeface="Open Sans" panose="020B0606030504020204" pitchFamily="34" charset="0"/>
                    <a:ea typeface="Open Sans" panose="020B0606030504020204" pitchFamily="34" charset="0"/>
                    <a:cs typeface="Open Sans" panose="020B0606030504020204" pitchFamily="34" charset="0"/>
                  </a:rPr>
                  <a:t>Precio</a:t>
                </a:r>
              </a:p>
            </p:txBody>
          </p:sp>
          <p:sp>
            <p:nvSpPr>
              <p:cNvPr id="27" name="TextBox 26"/>
              <p:cNvSpPr txBox="1"/>
              <p:nvPr/>
            </p:nvSpPr>
            <p:spPr>
              <a:xfrm>
                <a:off x="9345881" y="5458688"/>
                <a:ext cx="1567543" cy="369332"/>
              </a:xfrm>
              <a:prstGeom prst="rect">
                <a:avLst/>
              </a:prstGeom>
              <a:noFill/>
            </p:spPr>
            <p:txBody>
              <a:bodyPr wrap="square" rtlCol="0">
                <a:spAutoFit/>
              </a:bodyPr>
              <a:lstStyle/>
              <a:p>
                <a:pPr algn="r"/>
                <a:r>
                  <a:rPr lang="sv-SE" sz="1600" dirty="0" err="1">
                    <a:latin typeface="Open Sans" panose="020B0606030504020204" pitchFamily="34" charset="0"/>
                    <a:ea typeface="Open Sans" panose="020B0606030504020204" pitchFamily="34" charset="0"/>
                    <a:cs typeface="Open Sans" panose="020B0606030504020204" pitchFamily="34" charset="0"/>
                  </a:rPr>
                  <a:t>Cantidad </a:t>
                </a:r>
                <a:r>
                  <a:rPr lang="sv-SE" sz="1600" dirty="0">
                    <a:latin typeface="Open Sans" panose="020B0606030504020204" pitchFamily="34" charset="0"/>
                    <a:ea typeface="Open Sans" panose="020B0606030504020204" pitchFamily="34" charset="0"/>
                    <a:cs typeface="Open Sans" panose="020B0606030504020204" pitchFamily="34" charset="0"/>
                  </a:rPr>
                  <a:t>vendida</a:t>
                </a:r>
              </a:p>
            </p:txBody>
          </p:sp>
          <p:sp>
            <p:nvSpPr>
              <p:cNvPr id="28" name="TextBox 27"/>
              <p:cNvSpPr txBox="1"/>
              <p:nvPr/>
            </p:nvSpPr>
            <p:spPr>
              <a:xfrm>
                <a:off x="10260281" y="2445537"/>
                <a:ext cx="1223158" cy="619193"/>
              </a:xfrm>
              <a:prstGeom prst="rect">
                <a:avLst/>
              </a:prstGeom>
              <a:noFill/>
            </p:spPr>
            <p:txBody>
              <a:bodyPr wrap="square" rtlCol="0">
                <a:spAutoFit/>
              </a:bodyPr>
              <a:lstStyle/>
              <a:p>
                <a:r>
                  <a:rPr lang="sv-SE" sz="1600" dirty="0" err="1">
                    <a:latin typeface="Open Sans" panose="020B0606030504020204" pitchFamily="34" charset="0"/>
                    <a:ea typeface="Open Sans" panose="020B0606030504020204" pitchFamily="34" charset="0"/>
                    <a:cs typeface="Open Sans" panose="020B0606030504020204" pitchFamily="34" charset="0"/>
                  </a:rPr>
                  <a:t>Curva de oferta</a:t>
                </a:r>
                <a:endParaRPr lang="sv-SE"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7849590" y="1811964"/>
                <a:ext cx="1223158" cy="619193"/>
              </a:xfrm>
              <a:prstGeom prst="rect">
                <a:avLst/>
              </a:prstGeom>
              <a:noFill/>
            </p:spPr>
            <p:txBody>
              <a:bodyPr wrap="square" rtlCol="0">
                <a:spAutoFit/>
              </a:bodyPr>
              <a:lstStyle/>
              <a:p>
                <a:r>
                  <a:rPr lang="sv-SE" sz="1600" dirty="0" err="1">
                    <a:latin typeface="Open Sans" panose="020B0606030504020204" pitchFamily="34" charset="0"/>
                    <a:ea typeface="Open Sans" panose="020B0606030504020204" pitchFamily="34" charset="0"/>
                    <a:cs typeface="Open Sans" panose="020B0606030504020204" pitchFamily="34" charset="0"/>
                  </a:rPr>
                  <a:t>Curva de demanda</a:t>
                </a:r>
                <a:endParaRPr lang="sv-SE"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30" name="Oval 29"/>
              <p:cNvSpPr/>
              <p:nvPr/>
            </p:nvSpPr>
            <p:spPr>
              <a:xfrm>
                <a:off x="9132572" y="4217321"/>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latin typeface="Open Sans" panose="020B0606030504020204" pitchFamily="34" charset="0"/>
                  <a:ea typeface="Open Sans" panose="020B0606030504020204" pitchFamily="34" charset="0"/>
                  <a:cs typeface="Open Sans" panose="020B0606030504020204" pitchFamily="34" charset="0"/>
                </a:endParaRPr>
              </a:p>
            </p:txBody>
          </p:sp>
          <p:sp>
            <p:nvSpPr>
              <p:cNvPr id="31" name="Oval 30"/>
              <p:cNvSpPr/>
              <p:nvPr/>
            </p:nvSpPr>
            <p:spPr>
              <a:xfrm>
                <a:off x="8738707" y="3954082"/>
                <a:ext cx="108000" cy="10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p:cNvSpPr txBox="1"/>
              <p:nvPr/>
            </p:nvSpPr>
            <p:spPr>
              <a:xfrm>
                <a:off x="5794496" y="3796149"/>
                <a:ext cx="1423721" cy="369332"/>
              </a:xfrm>
              <a:prstGeom prst="rect">
                <a:avLst/>
              </a:prstGeom>
              <a:noFill/>
              <a:ln>
                <a:noFill/>
              </a:ln>
            </p:spPr>
            <p:txBody>
              <a:bodyPr wrap="square" rtlCol="0">
                <a:spAutoFit/>
              </a:bodyPr>
              <a:lstStyle/>
              <a:p>
                <a:pPr algn="r"/>
                <a:r>
                  <a:rPr lang="sv-SE" sz="16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Precio </a:t>
                </a:r>
                <a:r>
                  <a:rPr lang="sv-SE" sz="1600" dirty="0">
                    <a:solidFill>
                      <a:srgbClr val="FF0000"/>
                    </a:solidFill>
                    <a:latin typeface="Open Sans" panose="020B0606030504020204" pitchFamily="34" charset="0"/>
                    <a:ea typeface="Open Sans" panose="020B0606030504020204" pitchFamily="34" charset="0"/>
                    <a:cs typeface="Open Sans" panose="020B0606030504020204" pitchFamily="34" charset="0"/>
                  </a:rPr>
                  <a:t>nuevo</a:t>
                </a:r>
              </a:p>
            </p:txBody>
          </p:sp>
        </p:grpSp>
        <p:sp>
          <p:nvSpPr>
            <p:cNvPr id="13" name="TextBox 12"/>
            <p:cNvSpPr txBox="1"/>
            <p:nvPr/>
          </p:nvSpPr>
          <p:spPr>
            <a:xfrm>
              <a:off x="8111096" y="5411566"/>
              <a:ext cx="1423721" cy="619193"/>
            </a:xfrm>
            <a:prstGeom prst="rect">
              <a:avLst/>
            </a:prstGeom>
            <a:noFill/>
            <a:ln>
              <a:noFill/>
            </a:ln>
          </p:spPr>
          <p:txBody>
            <a:bodyPr wrap="square" rtlCol="0">
              <a:spAutoFit/>
            </a:bodyPr>
            <a:lstStyle/>
            <a:p>
              <a:pPr algn="ctr"/>
              <a:r>
                <a:rPr lang="sv-SE" sz="1600" dirty="0">
                  <a:solidFill>
                    <a:srgbClr val="FF0000"/>
                  </a:solidFill>
                  <a:latin typeface="Open Sans" panose="020B0606030504020204" pitchFamily="34" charset="0"/>
                  <a:ea typeface="Open Sans" panose="020B0606030504020204" pitchFamily="34" charset="0"/>
                  <a:cs typeface="Open Sans" panose="020B0606030504020204" pitchFamily="34" charset="0"/>
                </a:rPr>
                <a:t>Nuevo </a:t>
              </a:r>
            </a:p>
            <a:p>
              <a:pPr algn="ctr"/>
              <a:r>
                <a:rPr lang="sv-SE" sz="16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cantidad</a:t>
              </a:r>
              <a:endParaRPr lang="sv-SE" sz="16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3" name="Oval 32">
            <a:extLst>
              <a:ext uri="{FF2B5EF4-FFF2-40B4-BE49-F238E27FC236}">
                <a16:creationId xmlns:a16="http://schemas.microsoft.com/office/drawing/2014/main" id="{9DE7B63A-B3CE-1C46-8AB2-FA9B3AB215FC}"/>
              </a:ext>
            </a:extLst>
          </p:cNvPr>
          <p:cNvSpPr/>
          <p:nvPr/>
        </p:nvSpPr>
        <p:spPr>
          <a:xfrm>
            <a:off x="9234153" y="90246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3.mp3" descr="Lecture11_Slide3.mp3">
            <a:hlinkClick r:id="" action="ppaction://media"/>
            <a:extLst>
              <a:ext uri="{FF2B5EF4-FFF2-40B4-BE49-F238E27FC236}">
                <a16:creationId xmlns:a16="http://schemas.microsoft.com/office/drawing/2014/main" id="{28219DA2-E72B-5344-8181-83D5CFC798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89898" y="948998"/>
            <a:ext cx="812800" cy="812800"/>
          </a:xfrm>
          <a:prstGeom prst="rect">
            <a:avLst/>
          </a:prstGeom>
        </p:spPr>
      </p:pic>
    </p:spTree>
    <p:extLst>
      <p:ext uri="{BB962C8B-B14F-4D97-AF65-F5344CB8AC3E}">
        <p14:creationId xmlns:p14="http://schemas.microsoft.com/office/powerpoint/2010/main" val="88432746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4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41664CE-7403-0841-BD9D-2BA241C2185B}"/>
              </a:ext>
            </a:extLst>
          </p:cNvPr>
          <p:cNvSpPr>
            <a:spLocks noGrp="1"/>
          </p:cNvSpPr>
          <p:nvPr>
            <p:ph type="title"/>
          </p:nvPr>
        </p:nvSpPr>
        <p:spPr>
          <a:xfrm>
            <a:off x="663575" y="471068"/>
            <a:ext cx="9423105" cy="1325563"/>
          </a:xfrm>
        </p:spPr>
        <p:txBody>
          <a:bodyPr/>
          <a:lstStyle/>
          <a:p>
            <a:r>
              <a:rPr lang="en-US" dirty="0"/>
              <a:t>11.1 Políticas climáticas directas</a:t>
            </a:r>
          </a:p>
        </p:txBody>
      </p:sp>
      <p:sp>
        <p:nvSpPr>
          <p:cNvPr id="11" name="Content Placeholder 10">
            <a:extLst>
              <a:ext uri="{FF2B5EF4-FFF2-40B4-BE49-F238E27FC236}">
                <a16:creationId xmlns:a16="http://schemas.microsoft.com/office/drawing/2014/main" id="{2B811810-2E48-8448-812A-328DCB8345B5}"/>
              </a:ext>
            </a:extLst>
          </p:cNvPr>
          <p:cNvSpPr>
            <a:spLocks noGrp="1"/>
          </p:cNvSpPr>
          <p:nvPr>
            <p:ph sz="half" idx="2"/>
          </p:nvPr>
        </p:nvSpPr>
        <p:spPr>
          <a:xfrm>
            <a:off x="663575" y="2910428"/>
            <a:ext cx="4713700" cy="3115521"/>
          </a:xfrm>
        </p:spPr>
        <p:txBody>
          <a:bodyPr vert="horz" lIns="91440" tIns="45720" rIns="91440" bIns="45720" rtlCol="0" anchor="t">
            <a:normAutofit lnSpcReduction="10000"/>
          </a:bodyPr>
          <a:lstStyle/>
          <a:p>
            <a:r>
              <a:rPr lang="en-US" sz="1800" dirty="0">
                <a:solidFill>
                  <a:schemeClr val="tx1"/>
                </a:solidFill>
                <a:latin typeface="Open Sans SemiBold"/>
                <a:ea typeface="Open Sans SemiBold"/>
                <a:cs typeface="Open Sans SemiBold"/>
              </a:rPr>
              <a:t>Una política ampliamente implementada, pero:</a:t>
            </a:r>
          </a:p>
          <a:p>
            <a:pPr marL="342900" indent="-342900">
              <a:buFont typeface="Arial" panose="020B0604020202020204" pitchFamily="34" charset="0"/>
              <a:buChar char="•"/>
            </a:pPr>
            <a:r>
              <a:rPr lang="en-US" sz="1800" b="0" dirty="0">
                <a:solidFill>
                  <a:srgbClr val="C8102E"/>
                </a:solidFill>
                <a:latin typeface="Open Sans SemiBold"/>
                <a:ea typeface="Open Sans SemiBold"/>
                <a:cs typeface="Open Sans SemiBold"/>
              </a:rPr>
              <a:t>Fuga de carbono</a:t>
            </a:r>
            <a:r>
              <a:rPr lang="en-US" sz="1800" b="0" dirty="0">
                <a:solidFill>
                  <a:schemeClr val="tx1"/>
                </a:solidFill>
                <a:latin typeface="Open Sans"/>
                <a:ea typeface="Open Sans SemiBold"/>
                <a:cs typeface="Open Sans SemiBold"/>
              </a:rPr>
              <a:t>: las industrias que emiten mucho pueden localizar sus operaciones en jurisdicciones con impuestos más bajos.</a:t>
            </a:r>
          </a:p>
          <a:p>
            <a:endParaRPr lang="en-US" sz="1800" b="0" dirty="0">
              <a:solidFill>
                <a:srgbClr val="C8102E"/>
              </a:solidFill>
              <a:latin typeface="Open Sans SemiBold"/>
              <a:ea typeface="Open Sans SemiBold"/>
              <a:cs typeface="Open Sans SemiBold"/>
            </a:endParaRPr>
          </a:p>
          <a:p>
            <a:r>
              <a:rPr lang="en-US" sz="1800" b="0" dirty="0">
                <a:solidFill>
                  <a:srgbClr val="C8102E"/>
                </a:solidFill>
                <a:latin typeface="Open Sans SemiBold"/>
                <a:ea typeface="Open Sans SemiBold"/>
                <a:cs typeface="Open Sans SemiBold"/>
              </a:rPr>
              <a:t>Ajustes fiscales en la frontera </a:t>
            </a:r>
            <a:r>
              <a:rPr lang="en-US" sz="1800" b="0" dirty="0">
                <a:solidFill>
                  <a:schemeClr val="tx1"/>
                </a:solidFill>
                <a:latin typeface="Open Sans SemiBold"/>
                <a:ea typeface="Open Sans SemiBold"/>
                <a:cs typeface="Open Sans SemiBold"/>
              </a:rPr>
              <a:t>para contrarrestarlos: </a:t>
            </a:r>
            <a:r>
              <a:rPr lang="en-US" sz="1800" b="0" dirty="0">
                <a:solidFill>
                  <a:schemeClr val="tx1"/>
                </a:solidFill>
                <a:latin typeface="Open Sans"/>
                <a:ea typeface="Open Sans SemiBold"/>
                <a:cs typeface="Open Sans SemiBold"/>
              </a:rPr>
              <a:t>las importaciones se gravan en función de su contenido de carbono.</a:t>
            </a:r>
          </a:p>
        </p:txBody>
      </p:sp>
      <p:sp>
        <p:nvSpPr>
          <p:cNvPr id="7" name="Slide Number Placeholder 6">
            <a:extLst>
              <a:ext uri="{FF2B5EF4-FFF2-40B4-BE49-F238E27FC236}">
                <a16:creationId xmlns:a16="http://schemas.microsoft.com/office/drawing/2014/main" id="{A7938C04-44B9-C14E-A6F9-FE53EE8DEEFB}"/>
              </a:ext>
            </a:extLst>
          </p:cNvPr>
          <p:cNvSpPr>
            <a:spLocks noGrp="1"/>
          </p:cNvSpPr>
          <p:nvPr>
            <p:ph type="sldNum" sz="quarter" idx="12"/>
          </p:nvPr>
        </p:nvSpPr>
        <p:spPr/>
        <p:txBody>
          <a:bodyPr/>
          <a:lstStyle/>
          <a:p>
            <a:fld id="{709224B1-416C-A648-9EFE-8567A5B13899}" type="slidenum">
              <a:rPr lang="en-US" smtClean="0"/>
              <a:t>4</a:t>
            </a:fld>
            <a:endParaRPr lang="en-US"/>
          </a:p>
        </p:txBody>
      </p:sp>
      <p:sp>
        <p:nvSpPr>
          <p:cNvPr id="14" name="Text Placeholder 13">
            <a:extLst>
              <a:ext uri="{FF2B5EF4-FFF2-40B4-BE49-F238E27FC236}">
                <a16:creationId xmlns:a16="http://schemas.microsoft.com/office/drawing/2014/main" id="{FDC3C1AF-0FEE-0C4B-997E-29AC24BC26D5}"/>
              </a:ext>
            </a:extLst>
          </p:cNvPr>
          <p:cNvSpPr>
            <a:spLocks noGrp="1"/>
          </p:cNvSpPr>
          <p:nvPr>
            <p:ph type="body" sz="quarter" idx="13"/>
          </p:nvPr>
        </p:nvSpPr>
        <p:spPr/>
        <p:txBody>
          <a:bodyPr/>
          <a:lstStyle/>
          <a:p>
            <a:r>
              <a:rPr lang="en-US" dirty="0">
                <a:latin typeface="Open Sans"/>
                <a:ea typeface="Open Sans SemiBold"/>
                <a:cs typeface="Open Sans SemiBold"/>
              </a:rPr>
              <a:t>Impuesto sobre el carbono</a:t>
            </a: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1559" y="2651125"/>
            <a:ext cx="6013542" cy="3241675"/>
          </a:xfrm>
          <a:prstGeom prst="rect">
            <a:avLst/>
          </a:prstGeom>
        </p:spPr>
      </p:pic>
      <p:sp>
        <p:nvSpPr>
          <p:cNvPr id="19"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5" y="6063577"/>
            <a:ext cx="5180634" cy="356018"/>
          </a:xfrm>
        </p:spPr>
        <p:txBody>
          <a:bodyPr/>
          <a:lstStyle/>
          <a:p>
            <a:r>
              <a:rPr lang="en-US" b="1" dirty="0"/>
              <a:t>Fuente de la imagen</a:t>
            </a:r>
            <a:r>
              <a:rPr lang="en-US" dirty="0"/>
              <a:t>: </a:t>
            </a:r>
            <a:r>
              <a:rPr lang="en-US" dirty="0" err="1"/>
              <a:t>Ranamode</a:t>
            </a:r>
            <a:r>
              <a:rPr lang="en-US" dirty="0"/>
              <a:t>, </a:t>
            </a:r>
            <a:r>
              <a:rPr lang="en-US" dirty="0">
                <a:hlinkClick r:id="rId6"/>
              </a:rPr>
              <a:t>Imagen</a:t>
            </a:r>
            <a:r>
              <a:rPr lang="en-US" dirty="0"/>
              <a:t>, con licencia </a:t>
            </a:r>
            <a:r>
              <a:rPr lang="en-US" dirty="0">
                <a:hlinkClick r:id="rId7"/>
              </a:rPr>
              <a:t>CC BY-SA 4.0</a:t>
            </a:r>
            <a:endParaRPr lang="en-US" dirty="0"/>
          </a:p>
        </p:txBody>
      </p:sp>
      <p:sp>
        <p:nvSpPr>
          <p:cNvPr id="8" name="Oval 7">
            <a:extLst>
              <a:ext uri="{FF2B5EF4-FFF2-40B4-BE49-F238E27FC236}">
                <a16:creationId xmlns:a16="http://schemas.microsoft.com/office/drawing/2014/main" id="{221E93C7-C849-2E47-AC8B-C96B6967BE0C}"/>
              </a:ext>
            </a:extLst>
          </p:cNvPr>
          <p:cNvSpPr/>
          <p:nvPr/>
        </p:nvSpPr>
        <p:spPr>
          <a:xfrm>
            <a:off x="9463733" y="808832"/>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4.mp3" descr="Lecture11_Slide4.mp3">
            <a:hlinkClick r:id="" action="ppaction://media"/>
            <a:extLst>
              <a:ext uri="{FF2B5EF4-FFF2-40B4-BE49-F238E27FC236}">
                <a16:creationId xmlns:a16="http://schemas.microsoft.com/office/drawing/2014/main" id="{4FA967A6-073A-D844-92FF-BE67BC4F752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494292" y="880197"/>
            <a:ext cx="812800" cy="812800"/>
          </a:xfrm>
          <a:prstGeom prst="rect">
            <a:avLst/>
          </a:prstGeom>
        </p:spPr>
      </p:pic>
    </p:spTree>
    <p:extLst>
      <p:ext uri="{BB962C8B-B14F-4D97-AF65-F5344CB8AC3E}">
        <p14:creationId xmlns:p14="http://schemas.microsoft.com/office/powerpoint/2010/main" val="384737313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0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11.1 Políticas climáticas directas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vert="horz" lIns="91440" tIns="45720" rIns="91440" bIns="45720" rtlCol="0" anchor="t">
            <a:normAutofit/>
          </a:bodyPr>
          <a:lstStyle/>
          <a:p>
            <a:pPr marL="342900" indent="-342900">
              <a:buFont typeface="Arial" panose="020B0604020202020204" pitchFamily="34" charset="0"/>
              <a:buChar char="•"/>
            </a:pPr>
            <a:r>
              <a:rPr lang="en-US" dirty="0">
                <a:solidFill>
                  <a:srgbClr val="C8102E"/>
                </a:solidFill>
              </a:rPr>
              <a:t>Efectos retardados</a:t>
            </a:r>
            <a:r>
              <a:rPr lang="en-US" dirty="0"/>
              <a:t>, debido a la inercia en la sustitución de las antiguas tecnologías emisoras</a:t>
            </a:r>
          </a:p>
          <a:p>
            <a:pPr marL="342900" indent="-342900">
              <a:buFont typeface="Arial" panose="020B0604020202020204" pitchFamily="34" charset="0"/>
              <a:buChar char="•"/>
            </a:pPr>
            <a:r>
              <a:rPr lang="en-US" dirty="0">
                <a:solidFill>
                  <a:srgbClr val="C8102E"/>
                </a:solidFill>
                <a:latin typeface="Open Sans SemiBold"/>
                <a:ea typeface="Open Sans SemiBold"/>
                <a:cs typeface="Open Sans SemiBold"/>
              </a:rPr>
              <a:t>Impopular</a:t>
            </a:r>
            <a:r>
              <a:rPr lang="en-US" dirty="0">
                <a:latin typeface="Open Sans SemiBold"/>
                <a:ea typeface="Open Sans SemiBold"/>
                <a:cs typeface="Open Sans SemiBold"/>
              </a:rPr>
              <a:t>: los impuestos pueden no ser bienvenidos si no se explican adecuadamente</a:t>
            </a:r>
          </a:p>
          <a:p>
            <a:pPr marL="342900" indent="-342900">
              <a:buFont typeface="Arial" panose="020B0604020202020204" pitchFamily="34" charset="0"/>
              <a:buChar char="•"/>
            </a:pPr>
            <a:r>
              <a:rPr lang="en-US" dirty="0">
                <a:solidFill>
                  <a:srgbClr val="C8102E"/>
                </a:solidFill>
                <a:latin typeface="Open Sans SemiBold"/>
                <a:ea typeface="Open Sans SemiBold"/>
                <a:cs typeface="Open Sans SemiBold"/>
              </a:rPr>
              <a:t>Las desigualdades </a:t>
            </a:r>
            <a:r>
              <a:rPr lang="en-US" dirty="0">
                <a:latin typeface="Open Sans SemiBold"/>
                <a:ea typeface="Open Sans SemiBold"/>
                <a:cs typeface="Open Sans SemiBold"/>
              </a:rPr>
              <a:t>podrían verse potenciadas por una fiscalidad plana mal planteada</a:t>
            </a:r>
            <a:endParaRPr lang="en-US" dirty="0"/>
          </a:p>
          <a:p>
            <a:pPr marL="342900" indent="-342900">
              <a:buFont typeface="Arial" panose="020B0604020202020204" pitchFamily="34" charset="0"/>
              <a:buChar char="•"/>
            </a:pPr>
            <a:r>
              <a:rPr lang="en-US" dirty="0">
                <a:solidFill>
                  <a:srgbClr val="C8102E"/>
                </a:solidFill>
              </a:rPr>
              <a:t>La eficacia </a:t>
            </a:r>
            <a:r>
              <a:rPr lang="en-US" dirty="0"/>
              <a:t>depende de cómo se reciclen los ingresos en la economía</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5</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Impuesto sobre el carbono</a:t>
            </a:r>
          </a:p>
        </p:txBody>
      </p:sp>
      <p:sp>
        <p:nvSpPr>
          <p:cNvPr id="6" name="Oval 5">
            <a:extLst>
              <a:ext uri="{FF2B5EF4-FFF2-40B4-BE49-F238E27FC236}">
                <a16:creationId xmlns:a16="http://schemas.microsoft.com/office/drawing/2014/main" id="{D0A76A9A-CFFD-094A-9510-B956815CA9CB}"/>
              </a:ext>
            </a:extLst>
          </p:cNvPr>
          <p:cNvSpPr/>
          <p:nvPr/>
        </p:nvSpPr>
        <p:spPr>
          <a:xfrm>
            <a:off x="9545817" y="107487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5.mp3" descr="Lecture11_Slide5.mp3">
            <a:hlinkClick r:id="" action="ppaction://media"/>
            <a:extLst>
              <a:ext uri="{FF2B5EF4-FFF2-40B4-BE49-F238E27FC236}">
                <a16:creationId xmlns:a16="http://schemas.microsoft.com/office/drawing/2014/main" id="{39AF7577-3A40-114C-BD46-0AC8022AE3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45817" y="1203227"/>
            <a:ext cx="812800" cy="812800"/>
          </a:xfrm>
          <a:prstGeom prst="rect">
            <a:avLst/>
          </a:prstGeom>
        </p:spPr>
      </p:pic>
    </p:spTree>
    <p:extLst>
      <p:ext uri="{BB962C8B-B14F-4D97-AF65-F5344CB8AC3E}">
        <p14:creationId xmlns:p14="http://schemas.microsoft.com/office/powerpoint/2010/main" val="73854641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8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575" y="400336"/>
            <a:ext cx="9457150" cy="1325563"/>
          </a:xfrm>
        </p:spPr>
        <p:txBody>
          <a:bodyPr/>
          <a:lstStyle/>
          <a:p>
            <a:r>
              <a:rPr lang="en-US" dirty="0"/>
              <a:t>11.1 Políticas climáticas directas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6</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fontScale="77500" lnSpcReduction="20000"/>
          </a:bodyPr>
          <a:lstStyle/>
          <a:p>
            <a:r>
              <a:rPr lang="en-US" dirty="0">
                <a:latin typeface="Open Sans"/>
                <a:ea typeface="Open Sans SemiBold"/>
                <a:cs typeface="Open Sans SemiBold"/>
              </a:rPr>
              <a:t>Régimen de comercio de derechos de emisión</a:t>
            </a:r>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5" y="6072985"/>
            <a:ext cx="5180634" cy="356018"/>
          </a:xfrm>
        </p:spPr>
        <p:txBody>
          <a:bodyPr/>
          <a:lstStyle/>
          <a:p>
            <a:r>
              <a:rPr lang="en-US" b="1" dirty="0"/>
              <a:t>Fuente de la imagen</a:t>
            </a:r>
            <a:r>
              <a:rPr lang="en-US" dirty="0"/>
              <a:t>: (silueta de la fábrica) </a:t>
            </a:r>
            <a:r>
              <a:rPr lang="sv-SE" dirty="0"/>
              <a:t>Gabriel </a:t>
            </a:r>
            <a:r>
              <a:rPr lang="sv-SE" dirty="0" err="1"/>
              <a:t>VanHelsing</a:t>
            </a:r>
            <a:r>
              <a:rPr lang="sv-SE" dirty="0"/>
              <a:t>, </a:t>
            </a:r>
            <a:r>
              <a:rPr lang="sv-SE" dirty="0" err="1">
                <a:hlinkClick r:id="rId5"/>
              </a:rPr>
              <a:t>imagen</a:t>
            </a:r>
            <a:r>
              <a:rPr lang="sv-SE" dirty="0"/>
              <a:t>, con </a:t>
            </a:r>
            <a:r>
              <a:rPr lang="sv-SE" dirty="0" err="1"/>
              <a:t>licencia </a:t>
            </a:r>
            <a:r>
              <a:rPr lang="sv-SE" dirty="0">
                <a:hlinkClick r:id="rId6"/>
              </a:rPr>
              <a:t>CC0</a:t>
            </a:r>
            <a:endParaRPr lang="en-US" dirty="0"/>
          </a:p>
        </p:txBody>
      </p:sp>
      <p:pic>
        <p:nvPicPr>
          <p:cNvPr id="5" name="Picture 4"/>
          <p:cNvPicPr>
            <a:picLocks noChangeAspect="1"/>
          </p:cNvPicPr>
          <p:nvPr/>
        </p:nvPicPr>
        <p:blipFill>
          <a:blip r:embed="rId7"/>
          <a:stretch>
            <a:fillRect/>
          </a:stretch>
        </p:blipFill>
        <p:spPr>
          <a:xfrm>
            <a:off x="2400300" y="2642258"/>
            <a:ext cx="7444606" cy="3129707"/>
          </a:xfrm>
          <a:prstGeom prst="rect">
            <a:avLst/>
          </a:prstGeom>
        </p:spPr>
      </p:pic>
      <p:sp>
        <p:nvSpPr>
          <p:cNvPr id="8" name="Oval 7">
            <a:extLst>
              <a:ext uri="{FF2B5EF4-FFF2-40B4-BE49-F238E27FC236}">
                <a16:creationId xmlns:a16="http://schemas.microsoft.com/office/drawing/2014/main" id="{329FEF37-BA0D-014E-A237-AE65CAB1791D}"/>
              </a:ext>
            </a:extLst>
          </p:cNvPr>
          <p:cNvSpPr/>
          <p:nvPr/>
        </p:nvSpPr>
        <p:spPr>
          <a:xfrm>
            <a:off x="9367141" y="88186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6.mp3" descr="Lecture11_Slide6.mp3">
            <a:hlinkClick r:id="" action="ppaction://media"/>
            <a:extLst>
              <a:ext uri="{FF2B5EF4-FFF2-40B4-BE49-F238E27FC236}">
                <a16:creationId xmlns:a16="http://schemas.microsoft.com/office/drawing/2014/main" id="{CC8B217C-7832-4943-81E4-4B5E71A8CFC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438506" y="953228"/>
            <a:ext cx="812800" cy="812800"/>
          </a:xfrm>
          <a:prstGeom prst="rect">
            <a:avLst/>
          </a:prstGeom>
        </p:spPr>
      </p:pic>
    </p:spTree>
    <p:extLst>
      <p:ext uri="{BB962C8B-B14F-4D97-AF65-F5344CB8AC3E}">
        <p14:creationId xmlns:p14="http://schemas.microsoft.com/office/powerpoint/2010/main" val="392443902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575" y="225224"/>
            <a:ext cx="9457150" cy="1325563"/>
          </a:xfrm>
        </p:spPr>
        <p:txBody>
          <a:bodyPr/>
          <a:lstStyle/>
          <a:p>
            <a:r>
              <a:rPr lang="en-US" dirty="0"/>
              <a:t>11.1 Políticas climáticas directas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normAutofit fontScale="92500" lnSpcReduction="20000"/>
          </a:bodyPr>
          <a:lstStyle/>
          <a:p>
            <a:pPr algn="just"/>
            <a:r>
              <a:rPr lang="en-US" b="0" dirty="0" err="1">
                <a:solidFill>
                  <a:srgbClr val="C8102E"/>
                </a:solidFill>
              </a:rPr>
              <a:t>Desventajas</a:t>
            </a:r>
            <a:r>
              <a:rPr lang="en-US" b="0" dirty="0">
                <a:solidFill>
                  <a:srgbClr val="C8102E"/>
                </a:solidFill>
              </a:rPr>
              <a:t> (CONTRAS):</a:t>
            </a:r>
          </a:p>
          <a:p>
            <a:pPr marL="342900" indent="-342900" algn="just">
              <a:buFont typeface="Arial" panose="020B0604020202020204" pitchFamily="34" charset="0"/>
              <a:buChar char="•"/>
            </a:pPr>
            <a:r>
              <a:rPr lang="en-US" dirty="0"/>
              <a:t>Las compensaciones pueden ser problemáticas</a:t>
            </a:r>
          </a:p>
          <a:p>
            <a:pPr marL="342900" indent="-342900" algn="just">
              <a:buFont typeface="Arial" panose="020B0604020202020204" pitchFamily="34" charset="0"/>
              <a:buChar char="•"/>
            </a:pPr>
            <a:r>
              <a:rPr lang="en-US" dirty="0"/>
              <a:t>Si se permite que los peores contaminantes sigan emitiendo, el impacto de la contaminación atmosférica local se mantiene</a:t>
            </a:r>
          </a:p>
          <a:p>
            <a:pPr algn="just"/>
            <a:r>
              <a:rPr lang="en-US" dirty="0" err="1">
                <a:solidFill>
                  <a:srgbClr val="C8102E"/>
                </a:solidFill>
              </a:rPr>
              <a:t>Ventajas</a:t>
            </a:r>
            <a:r>
              <a:rPr lang="en-US" dirty="0">
                <a:solidFill>
                  <a:srgbClr val="C8102E"/>
                </a:solidFill>
              </a:rPr>
              <a:t> (PROS):</a:t>
            </a:r>
          </a:p>
          <a:p>
            <a:pPr marL="342900" indent="-342900" algn="just">
              <a:buFont typeface="Arial" panose="020B0604020202020204" pitchFamily="34" charset="0"/>
              <a:buChar char="•"/>
            </a:pPr>
            <a:r>
              <a:rPr lang="en-US" dirty="0"/>
              <a:t>Económicamente eficiente si el precio es el mismo en todas las jurisdicciones</a:t>
            </a:r>
          </a:p>
          <a:p>
            <a:pPr marL="342900" indent="-342900" algn="just">
              <a:buFont typeface="Arial" panose="020B0604020202020204" pitchFamily="34" charset="0"/>
              <a:buChar char="•"/>
            </a:pPr>
            <a:r>
              <a:rPr lang="en-US" dirty="0"/>
              <a:t>Los precios mínimos y máximos de los derechos de emisión pueden dar cierta estabilidad (por lo que se asemeja en parte a un impuesto sobre el carbono y se denomina diseño híbrido).</a:t>
            </a:r>
          </a:p>
          <a:p>
            <a:pPr marL="342900" indent="-342900" algn="just">
              <a:buFont typeface="Arial" panose="020B0604020202020204" pitchFamily="34" charset="0"/>
              <a:buChar char="•"/>
            </a:pPr>
            <a:r>
              <a:rPr lang="en-US" dirty="0"/>
              <a:t>Beneficios de las políticas de reciclaje de ingresos (similares a los impuestos sobre el carbono)</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7</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fontScale="77500" lnSpcReduction="20000"/>
          </a:bodyPr>
          <a:lstStyle/>
          <a:p>
            <a:r>
              <a:rPr lang="en-US" dirty="0">
                <a:latin typeface="Open Sans"/>
                <a:ea typeface="Open Sans SemiBold"/>
                <a:cs typeface="Open Sans SemiBold"/>
              </a:rPr>
              <a:t>Régimen de comercio de derechos de emisión</a:t>
            </a:r>
          </a:p>
        </p:txBody>
      </p:sp>
      <p:sp>
        <p:nvSpPr>
          <p:cNvPr id="6" name="Oval 5">
            <a:extLst>
              <a:ext uri="{FF2B5EF4-FFF2-40B4-BE49-F238E27FC236}">
                <a16:creationId xmlns:a16="http://schemas.microsoft.com/office/drawing/2014/main" id="{BC3E21C2-869D-E344-BCB4-F0BE864A3E31}"/>
              </a:ext>
            </a:extLst>
          </p:cNvPr>
          <p:cNvSpPr/>
          <p:nvPr/>
        </p:nvSpPr>
        <p:spPr>
          <a:xfrm>
            <a:off x="9343071" y="696935"/>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7.mp3" descr="Lecture11_Slide7.mp3">
            <a:hlinkClick r:id="" action="ppaction://media"/>
            <a:extLst>
              <a:ext uri="{FF2B5EF4-FFF2-40B4-BE49-F238E27FC236}">
                <a16:creationId xmlns:a16="http://schemas.microsoft.com/office/drawing/2014/main" id="{7BC1FFB3-CB61-094A-9360-4197E2A35A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14436" y="849215"/>
            <a:ext cx="812800" cy="812800"/>
          </a:xfrm>
          <a:prstGeom prst="rect">
            <a:avLst/>
          </a:prstGeom>
        </p:spPr>
      </p:pic>
    </p:spTree>
    <p:extLst>
      <p:ext uri="{BB962C8B-B14F-4D97-AF65-F5344CB8AC3E}">
        <p14:creationId xmlns:p14="http://schemas.microsoft.com/office/powerpoint/2010/main" val="406062854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4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575" y="203272"/>
            <a:ext cx="9457150" cy="1325563"/>
          </a:xfrm>
        </p:spPr>
        <p:txBody>
          <a:bodyPr/>
          <a:lstStyle/>
          <a:p>
            <a:r>
              <a:rPr lang="en-US" dirty="0"/>
              <a:t>11.2 Políticas climáticas indirectas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8</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1786976"/>
            <a:ext cx="4860700" cy="439247"/>
          </a:xfrm>
        </p:spPr>
        <p:txBody>
          <a:bodyPr>
            <a:normAutofit fontScale="85000" lnSpcReduction="10000"/>
          </a:bodyPr>
          <a:lstStyle/>
          <a:p>
            <a:r>
              <a:rPr lang="en-US" dirty="0">
                <a:latin typeface="Open Sans"/>
                <a:ea typeface="Open Sans SemiBold"/>
                <a:cs typeface="Open Sans SemiBold"/>
              </a:rPr>
              <a:t>Planes de apoyo a las energías renovables</a:t>
            </a:r>
          </a:p>
        </p:txBody>
      </p:sp>
      <p:sp>
        <p:nvSpPr>
          <p:cNvPr id="6" name="Oval 5">
            <a:extLst>
              <a:ext uri="{FF2B5EF4-FFF2-40B4-BE49-F238E27FC236}">
                <a16:creationId xmlns:a16="http://schemas.microsoft.com/office/drawing/2014/main" id="{2B3506B0-CF7A-454E-A99F-C44A5194FCDC}"/>
              </a:ext>
            </a:extLst>
          </p:cNvPr>
          <p:cNvSpPr/>
          <p:nvPr/>
        </p:nvSpPr>
        <p:spPr>
          <a:xfrm>
            <a:off x="9926565" y="64467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Lecture11_Slide9.mp3" descr="Lecture11_Slide9.mp3">
            <a:hlinkClick r:id="" action="ppaction://media"/>
            <a:extLst>
              <a:ext uri="{FF2B5EF4-FFF2-40B4-BE49-F238E27FC236}">
                <a16:creationId xmlns:a16="http://schemas.microsoft.com/office/drawing/2014/main" id="{6566BF81-EB68-3548-9E4B-8D22E34E6A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97930" y="716035"/>
            <a:ext cx="812800" cy="812800"/>
          </a:xfrm>
          <a:prstGeom prst="rect">
            <a:avLst/>
          </a:prstGeom>
        </p:spPr>
      </p:pic>
      <p:pic>
        <p:nvPicPr>
          <p:cNvPr id="11" name="Imagen 10">
            <a:extLst>
              <a:ext uri="{FF2B5EF4-FFF2-40B4-BE49-F238E27FC236}">
                <a16:creationId xmlns:a16="http://schemas.microsoft.com/office/drawing/2014/main" id="{4CC5F2DD-3BEF-41F1-6013-3FAEA5812C66}"/>
              </a:ext>
            </a:extLst>
          </p:cNvPr>
          <p:cNvPicPr>
            <a:picLocks noChangeAspect="1"/>
          </p:cNvPicPr>
          <p:nvPr/>
        </p:nvPicPr>
        <p:blipFill>
          <a:blip r:embed="rId6"/>
          <a:stretch>
            <a:fillRect/>
          </a:stretch>
        </p:blipFill>
        <p:spPr>
          <a:xfrm>
            <a:off x="2323293" y="2226223"/>
            <a:ext cx="6401963" cy="4085124"/>
          </a:xfrm>
          <a:prstGeom prst="rect">
            <a:avLst/>
          </a:prstGeom>
        </p:spPr>
      </p:pic>
    </p:spTree>
    <p:extLst>
      <p:ext uri="{BB962C8B-B14F-4D97-AF65-F5344CB8AC3E}">
        <p14:creationId xmlns:p14="http://schemas.microsoft.com/office/powerpoint/2010/main" val="2511513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9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41664CE-7403-0841-BD9D-2BA241C2185B}"/>
              </a:ext>
            </a:extLst>
          </p:cNvPr>
          <p:cNvSpPr>
            <a:spLocks noGrp="1"/>
          </p:cNvSpPr>
          <p:nvPr>
            <p:ph type="title"/>
          </p:nvPr>
        </p:nvSpPr>
        <p:spPr>
          <a:xfrm>
            <a:off x="663575" y="234649"/>
            <a:ext cx="9423105" cy="1325563"/>
          </a:xfrm>
        </p:spPr>
        <p:txBody>
          <a:bodyPr/>
          <a:lstStyle/>
          <a:p>
            <a:r>
              <a:rPr lang="en-US" dirty="0"/>
              <a:t>11.2 Políticas climáticas indirectas</a:t>
            </a:r>
          </a:p>
        </p:txBody>
      </p:sp>
      <p:sp>
        <p:nvSpPr>
          <p:cNvPr id="11" name="Content Placeholder 10">
            <a:extLst>
              <a:ext uri="{FF2B5EF4-FFF2-40B4-BE49-F238E27FC236}">
                <a16:creationId xmlns:a16="http://schemas.microsoft.com/office/drawing/2014/main" id="{2B811810-2E48-8448-812A-328DCB8345B5}"/>
              </a:ext>
            </a:extLst>
          </p:cNvPr>
          <p:cNvSpPr>
            <a:spLocks noGrp="1"/>
          </p:cNvSpPr>
          <p:nvPr>
            <p:ph sz="half" idx="2"/>
          </p:nvPr>
        </p:nvSpPr>
        <p:spPr>
          <a:xfrm>
            <a:off x="670033" y="2554410"/>
            <a:ext cx="4873625" cy="3124928"/>
          </a:xfrm>
        </p:spPr>
        <p:txBody>
          <a:bodyPr>
            <a:normAutofit lnSpcReduction="10000"/>
          </a:bodyPr>
          <a:lstStyle/>
          <a:p>
            <a:pPr marL="342900" indent="-342900">
              <a:buFont typeface="Arial" panose="020B0604020202020204" pitchFamily="34" charset="0"/>
              <a:buChar char="•"/>
            </a:pPr>
            <a:r>
              <a:rPr lang="en-US" dirty="0">
                <a:solidFill>
                  <a:schemeClr val="tx1"/>
                </a:solidFill>
              </a:rPr>
              <a:t>Norma que impone una intensidad máxima de carbono de un determinado combustible</a:t>
            </a:r>
          </a:p>
          <a:p>
            <a:pPr marL="342900" indent="-342900">
              <a:buFont typeface="Arial" panose="020B0604020202020204" pitchFamily="34" charset="0"/>
              <a:buChar char="•"/>
            </a:pPr>
            <a:r>
              <a:rPr lang="en-US" dirty="0">
                <a:solidFill>
                  <a:schemeClr val="tx1"/>
                </a:solidFill>
              </a:rPr>
              <a:t>Sanción por vender/importar combustibles que no cumplen la norma</a:t>
            </a:r>
          </a:p>
          <a:p>
            <a:pPr marL="342900" indent="-342900">
              <a:buFont typeface="Arial" panose="020B0604020202020204" pitchFamily="34" charset="0"/>
              <a:buChar char="•"/>
            </a:pPr>
            <a:r>
              <a:rPr lang="en-US" dirty="0">
                <a:solidFill>
                  <a:schemeClr val="tx1"/>
                </a:solidFill>
              </a:rPr>
              <a:t>Columbia Británica y California son ejemplos comunes</a:t>
            </a:r>
          </a:p>
          <a:p>
            <a:pPr marL="342900" indent="-342900">
              <a:buFont typeface="Arial" panose="020B0604020202020204" pitchFamily="34" charset="0"/>
              <a:buChar char="•"/>
            </a:pPr>
            <a:r>
              <a:rPr lang="en-US" dirty="0">
                <a:solidFill>
                  <a:schemeClr val="tx1"/>
                </a:solidFill>
              </a:rPr>
              <a:t>Desafío potencial: impactos indirectos sobre la tierra</a:t>
            </a:r>
          </a:p>
        </p:txBody>
      </p:sp>
      <p:sp>
        <p:nvSpPr>
          <p:cNvPr id="7" name="Slide Number Placeholder 6">
            <a:extLst>
              <a:ext uri="{FF2B5EF4-FFF2-40B4-BE49-F238E27FC236}">
                <a16:creationId xmlns:a16="http://schemas.microsoft.com/office/drawing/2014/main" id="{A7938C04-44B9-C14E-A6F9-FE53EE8DEEFB}"/>
              </a:ext>
            </a:extLst>
          </p:cNvPr>
          <p:cNvSpPr>
            <a:spLocks noGrp="1"/>
          </p:cNvSpPr>
          <p:nvPr>
            <p:ph type="sldNum" sz="quarter" idx="12"/>
          </p:nvPr>
        </p:nvSpPr>
        <p:spPr/>
        <p:txBody>
          <a:bodyPr/>
          <a:lstStyle/>
          <a:p>
            <a:fld id="{709224B1-416C-A648-9EFE-8567A5B13899}" type="slidenum">
              <a:rPr lang="en-US" smtClean="0"/>
              <a:t>9</a:t>
            </a:fld>
            <a:endParaRPr lang="en-US"/>
          </a:p>
        </p:txBody>
      </p:sp>
      <p:sp>
        <p:nvSpPr>
          <p:cNvPr id="14" name="Text Placeholder 13">
            <a:extLst>
              <a:ext uri="{FF2B5EF4-FFF2-40B4-BE49-F238E27FC236}">
                <a16:creationId xmlns:a16="http://schemas.microsoft.com/office/drawing/2014/main" id="{FDC3C1AF-0FEE-0C4B-997E-29AC24BC26D5}"/>
              </a:ext>
            </a:extLst>
          </p:cNvPr>
          <p:cNvSpPr>
            <a:spLocks noGrp="1"/>
          </p:cNvSpPr>
          <p:nvPr>
            <p:ph type="body" sz="quarter" idx="13"/>
          </p:nvPr>
        </p:nvSpPr>
        <p:spPr>
          <a:xfrm>
            <a:off x="670033" y="1763551"/>
            <a:ext cx="7108630" cy="356018"/>
          </a:xfrm>
        </p:spPr>
        <p:txBody>
          <a:bodyPr>
            <a:normAutofit fontScale="85000" lnSpcReduction="10000"/>
          </a:bodyPr>
          <a:lstStyle/>
          <a:p>
            <a:r>
              <a:rPr lang="en-US" dirty="0">
                <a:latin typeface="Open Sans"/>
                <a:ea typeface="Open Sans SemiBold"/>
                <a:cs typeface="Open Sans SemiBold"/>
              </a:rPr>
              <a:t>Normas para los combustibles de baja emisión de carbono</a:t>
            </a:r>
          </a:p>
        </p:txBody>
      </p:sp>
      <p:sp>
        <p:nvSpPr>
          <p:cNvPr id="2" name="Text Placeholder 1"/>
          <p:cNvSpPr>
            <a:spLocks noGrp="1"/>
          </p:cNvSpPr>
          <p:nvPr>
            <p:ph type="body" sz="quarter" idx="17"/>
          </p:nvPr>
        </p:nvSpPr>
        <p:spPr>
          <a:xfrm>
            <a:off x="663575" y="6054170"/>
            <a:ext cx="5157787" cy="356018"/>
          </a:xfrm>
        </p:spPr>
        <p:txBody>
          <a:bodyPr/>
          <a:lstStyle/>
          <a:p>
            <a:r>
              <a:rPr lang="sv-SE" b="1" dirty="0"/>
              <a:t>Fuente de la imagen</a:t>
            </a:r>
            <a:r>
              <a:rPr lang="sv-SE" dirty="0"/>
              <a:t>: Mike Young, </a:t>
            </a:r>
            <a:r>
              <a:rPr lang="sv-SE" dirty="0" err="1">
                <a:hlinkClick r:id="rId5"/>
              </a:rPr>
              <a:t>imagen</a:t>
            </a:r>
            <a:r>
              <a:rPr lang="sv-SE" dirty="0"/>
              <a:t>, </a:t>
            </a:r>
            <a:r>
              <a:rPr lang="sv-SE" dirty="0" err="1"/>
              <a:t>dominio público</a:t>
            </a:r>
            <a:endParaRPr lang="sv-SE" dirty="0"/>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9055" y="2355686"/>
            <a:ext cx="5348545" cy="3739803"/>
          </a:xfrm>
          <a:prstGeom prst="rect">
            <a:avLst/>
          </a:prstGeom>
        </p:spPr>
      </p:pic>
      <p:sp>
        <p:nvSpPr>
          <p:cNvPr id="8" name="Oval 7">
            <a:extLst>
              <a:ext uri="{FF2B5EF4-FFF2-40B4-BE49-F238E27FC236}">
                <a16:creationId xmlns:a16="http://schemas.microsoft.com/office/drawing/2014/main" id="{4F7AA989-CD7A-654F-8C70-A4E45F76AE86}"/>
              </a:ext>
            </a:extLst>
          </p:cNvPr>
          <p:cNvSpPr/>
          <p:nvPr/>
        </p:nvSpPr>
        <p:spPr>
          <a:xfrm>
            <a:off x="10015315" y="69114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11_Slide10.mp3" descr="Lecture11_Slide10.mp3">
            <a:hlinkClick r:id="" action="ppaction://media"/>
            <a:extLst>
              <a:ext uri="{FF2B5EF4-FFF2-40B4-BE49-F238E27FC236}">
                <a16:creationId xmlns:a16="http://schemas.microsoft.com/office/drawing/2014/main" id="{6C5429CA-F48F-7648-A613-3551FE81A9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86680" y="762511"/>
            <a:ext cx="812800" cy="812800"/>
          </a:xfrm>
          <a:prstGeom prst="rect">
            <a:avLst/>
          </a:prstGeom>
        </p:spPr>
      </p:pic>
    </p:spTree>
    <p:extLst>
      <p:ext uri="{BB962C8B-B14F-4D97-AF65-F5344CB8AC3E}">
        <p14:creationId xmlns:p14="http://schemas.microsoft.com/office/powerpoint/2010/main" val="362213829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24BBD40D-E226-DC4C-B92E-2EC2570B0FFD}" vid="{BC5BAE36-2423-9A42-BB9B-B50637BEE4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D1A092-52BD-4EA1-A3A9-5957F9F3942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781A173-7DDE-4AF4-B9B9-0B2F78C638CF}">
  <ds:schemaRefs>
    <ds:schemaRef ds:uri="http://schemas.microsoft.com/sharepoint/v3/contenttype/forms"/>
  </ds:schemaRefs>
</ds:datastoreItem>
</file>

<file path=customXml/itemProps3.xml><?xml version="1.0" encoding="utf-8"?>
<ds:datastoreItem xmlns:ds="http://schemas.openxmlformats.org/officeDocument/2006/customXml" ds:itemID="{230DE86C-F765-4DC4-AE65-625028AC3B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CCG Lecture template FINAL</Template>
  <TotalTime>380</TotalTime>
  <Words>6438</Words>
  <Application>Microsoft Office PowerPoint</Application>
  <PresentationFormat>Panorámica</PresentationFormat>
  <Paragraphs>272</Paragraphs>
  <Slides>24</Slides>
  <Notes>21</Notes>
  <HiddenSlides>0</HiddenSlides>
  <MMClips>21</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24</vt:i4>
      </vt:variant>
    </vt:vector>
  </HeadingPairs>
  <TitlesOfParts>
    <vt:vector size="35" baseType="lpstr">
      <vt:lpstr>Arial</vt:lpstr>
      <vt:lpstr>Calibri</vt:lpstr>
      <vt:lpstr>Montserrat</vt:lpstr>
      <vt:lpstr>Open Sans</vt:lpstr>
      <vt:lpstr>Open Sans ExtraBold</vt:lpstr>
      <vt:lpstr>Open Sans SemiBold</vt:lpstr>
      <vt:lpstr>Open Sans SemiBold</vt:lpstr>
      <vt:lpstr>Roboto</vt:lpstr>
      <vt:lpstr>Segoe UI</vt:lpstr>
      <vt:lpstr>Segoe UI Semibold</vt:lpstr>
      <vt:lpstr>CCG_ppt</vt:lpstr>
      <vt:lpstr>LECTURA 11 POLÍTICAS CLIMÁTICAS EN LOS CLASES</vt:lpstr>
      <vt:lpstr>Resultados del aprendizaje</vt:lpstr>
      <vt:lpstr>11.1 Políticas climáticas directas</vt:lpstr>
      <vt:lpstr>11.1 Políticas climáticas directas</vt:lpstr>
      <vt:lpstr>11.1 Políticas climáticas directas</vt:lpstr>
      <vt:lpstr>11.1 Políticas climáticas directas</vt:lpstr>
      <vt:lpstr>11.1 Políticas climáticas directas</vt:lpstr>
      <vt:lpstr>11.2 Políticas climáticas indirectas</vt:lpstr>
      <vt:lpstr>11.2 Políticas climáticas indirectas</vt:lpstr>
      <vt:lpstr>11.2 Políticas climáticas indirectas</vt:lpstr>
      <vt:lpstr>11.2 Políticas climáticas indirectas</vt:lpstr>
      <vt:lpstr>11.3 Ejemplos - Indonesia</vt:lpstr>
      <vt:lpstr>11.3 Ejemplos - Indonesia</vt:lpstr>
      <vt:lpstr>11.3 Ejemplos - Indonesia</vt:lpstr>
      <vt:lpstr>11.3 Ejemplos - Indonesia</vt:lpstr>
      <vt:lpstr>11.3 Ejemplos - Indonesia</vt:lpstr>
      <vt:lpstr>Conferencia 11.3 Referencias</vt:lpstr>
      <vt:lpstr>11.4 Ejemplos - Unión Europea</vt:lpstr>
      <vt:lpstr>11.4 Ejemplos - Unión Europea</vt:lpstr>
      <vt:lpstr>11.4 Ejemplos - Unión Europea</vt:lpstr>
      <vt:lpstr>11.4 Ejemplos - Unión Europea</vt:lpstr>
      <vt:lpstr>11.4 Ejemplos - Unión Europea</vt:lpstr>
      <vt:lpstr>Conferencia 11.4 Referencias</vt:lpstr>
      <vt:lpstr>Presentación de PowerPoint</vt:lpstr>
    </vt:vector>
  </TitlesOfParts>
  <Company>KTH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11 CLIMATE POLICIES IN CLEWs</dc:title>
  <dc:creator>Francesco Gardumi</dc:creator>
  <cp:keywords>, docId:1040B9DDDEC693E72B1AD435E99C2CD9</cp:keywords>
  <cp:lastModifiedBy>Esther Mariela Bolaños Navarro</cp:lastModifiedBy>
  <cp:revision>237</cp:revision>
  <dcterms:created xsi:type="dcterms:W3CDTF">2021-05-27T14:16:38Z</dcterms:created>
  <dcterms:modified xsi:type="dcterms:W3CDTF">2022-10-27T03:38:03Z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