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5" r:id="rId1"/>
    <p:sldMasterId id="2147483682" r:id="rId2"/>
  </p:sldMasterIdLst>
  <p:notesMasterIdLst>
    <p:notesMasterId r:id="rId10"/>
  </p:notesMasterIdLst>
  <p:handoutMasterIdLst>
    <p:handoutMasterId r:id="rId11"/>
  </p:handoutMasterIdLst>
  <p:sldIdLst>
    <p:sldId id="304" r:id="rId3"/>
    <p:sldId id="258" r:id="rId4"/>
    <p:sldId id="277" r:id="rId5"/>
    <p:sldId id="265" r:id="rId6"/>
    <p:sldId id="273" r:id="rId7"/>
    <p:sldId id="278" r:id="rId8"/>
    <p:sldId id="275" r:id="rId9"/>
  </p:sldIdLst>
  <p:sldSz cx="9144000" cy="6858000" type="screen4x3"/>
  <p:notesSz cx="9926638" cy="67976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75" autoAdjust="0"/>
    <p:restoredTop sz="79747" autoAdjust="0"/>
  </p:normalViewPr>
  <p:slideViewPr>
    <p:cSldViewPr>
      <p:cViewPr varScale="1">
        <p:scale>
          <a:sx n="53" d="100"/>
          <a:sy n="53" d="100"/>
        </p:scale>
        <p:origin x="1896"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2625" cy="34026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5621696" y="0"/>
            <a:ext cx="4302625" cy="340265"/>
          </a:xfrm>
          <a:prstGeom prst="rect">
            <a:avLst/>
          </a:prstGeom>
        </p:spPr>
        <p:txBody>
          <a:bodyPr vert="horz" lIns="91440" tIns="45720" rIns="91440" bIns="45720" rtlCol="0"/>
          <a:lstStyle>
            <a:lvl1pPr algn="r">
              <a:defRPr sz="1200"/>
            </a:lvl1pPr>
          </a:lstStyle>
          <a:p>
            <a:fld id="{A3F1F470-5C67-45E4-8393-65923A5CE7BD}" type="datetimeFigureOut">
              <a:rPr lang="en-GB" smtClean="0"/>
              <a:t>13/05/2021</a:t>
            </a:fld>
            <a:endParaRPr lang="en-GB"/>
          </a:p>
        </p:txBody>
      </p:sp>
      <p:sp>
        <p:nvSpPr>
          <p:cNvPr id="4" name="Footer Placeholder 3"/>
          <p:cNvSpPr>
            <a:spLocks noGrp="1"/>
          </p:cNvSpPr>
          <p:nvPr>
            <p:ph type="ftr" sz="quarter" idx="2"/>
          </p:nvPr>
        </p:nvSpPr>
        <p:spPr>
          <a:xfrm>
            <a:off x="0" y="6457410"/>
            <a:ext cx="4302625" cy="34026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5621696" y="6457410"/>
            <a:ext cx="4302625" cy="340265"/>
          </a:xfrm>
          <a:prstGeom prst="rect">
            <a:avLst/>
          </a:prstGeom>
        </p:spPr>
        <p:txBody>
          <a:bodyPr vert="horz" lIns="91440" tIns="45720" rIns="91440" bIns="45720" rtlCol="0" anchor="b"/>
          <a:lstStyle>
            <a:lvl1pPr algn="r">
              <a:defRPr sz="1200"/>
            </a:lvl1pPr>
          </a:lstStyle>
          <a:p>
            <a:fld id="{D949EC24-4007-42F3-BFEE-61E9E5555CB8}" type="slidenum">
              <a:rPr lang="en-GB" smtClean="0"/>
              <a:t>‹#›</a:t>
            </a:fld>
            <a:endParaRPr lang="en-GB"/>
          </a:p>
        </p:txBody>
      </p:sp>
    </p:spTree>
    <p:extLst>
      <p:ext uri="{BB962C8B-B14F-4D97-AF65-F5344CB8AC3E}">
        <p14:creationId xmlns:p14="http://schemas.microsoft.com/office/powerpoint/2010/main" val="26297329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301543" cy="339884"/>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5622799" y="0"/>
            <a:ext cx="4301543" cy="339884"/>
          </a:xfrm>
          <a:prstGeom prst="rect">
            <a:avLst/>
          </a:prstGeom>
        </p:spPr>
        <p:txBody>
          <a:bodyPr vert="horz" lIns="91440" tIns="45720" rIns="91440" bIns="45720" rtlCol="0"/>
          <a:lstStyle>
            <a:lvl1pPr algn="r">
              <a:defRPr sz="1200"/>
            </a:lvl1pPr>
          </a:lstStyle>
          <a:p>
            <a:fld id="{C4F76DF8-856B-452F-90BB-0CDF18EF1C07}" type="datetimeFigureOut">
              <a:rPr lang="en-GB" smtClean="0"/>
              <a:t>13/05/2021</a:t>
            </a:fld>
            <a:endParaRPr lang="en-GB"/>
          </a:p>
        </p:txBody>
      </p:sp>
      <p:sp>
        <p:nvSpPr>
          <p:cNvPr id="4" name="Slide Image Placeholder 3"/>
          <p:cNvSpPr>
            <a:spLocks noGrp="1" noRot="1" noChangeAspect="1"/>
          </p:cNvSpPr>
          <p:nvPr>
            <p:ph type="sldImg" idx="2"/>
          </p:nvPr>
        </p:nvSpPr>
        <p:spPr>
          <a:xfrm>
            <a:off x="3263900" y="509588"/>
            <a:ext cx="3398838" cy="25495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992665" y="3228896"/>
            <a:ext cx="7941310" cy="30589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6456611"/>
            <a:ext cx="4301543" cy="33988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5622799" y="6456611"/>
            <a:ext cx="4301543" cy="339884"/>
          </a:xfrm>
          <a:prstGeom prst="rect">
            <a:avLst/>
          </a:prstGeom>
        </p:spPr>
        <p:txBody>
          <a:bodyPr vert="horz" lIns="91440" tIns="45720" rIns="91440" bIns="45720" rtlCol="0" anchor="b"/>
          <a:lstStyle>
            <a:lvl1pPr algn="r">
              <a:defRPr sz="1200"/>
            </a:lvl1pPr>
          </a:lstStyle>
          <a:p>
            <a:fld id="{9B73ACB7-17F5-4FE7-96DD-F787BD192541}" type="slidenum">
              <a:rPr lang="en-GB" smtClean="0"/>
              <a:t>‹#›</a:t>
            </a:fld>
            <a:endParaRPr lang="en-GB"/>
          </a:p>
        </p:txBody>
      </p:sp>
    </p:spTree>
    <p:extLst>
      <p:ext uri="{BB962C8B-B14F-4D97-AF65-F5344CB8AC3E}">
        <p14:creationId xmlns:p14="http://schemas.microsoft.com/office/powerpoint/2010/main" val="12459617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273AAB7-6C1A-4E1B-8170-507D7609494A}" type="slidenum">
              <a:rPr lang="en-GB" smtClean="0"/>
              <a:pPr/>
              <a:t>2</a:t>
            </a:fld>
            <a:endParaRPr lang="en-GB"/>
          </a:p>
        </p:txBody>
      </p:sp>
    </p:spTree>
    <p:extLst>
      <p:ext uri="{BB962C8B-B14F-4D97-AF65-F5344CB8AC3E}">
        <p14:creationId xmlns:p14="http://schemas.microsoft.com/office/powerpoint/2010/main" val="18805746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B73ACB7-17F5-4FE7-96DD-F787BD192541}" type="slidenum">
              <a:rPr lang="en-GB" smtClean="0"/>
              <a:t>3</a:t>
            </a:fld>
            <a:endParaRPr lang="en-GB"/>
          </a:p>
        </p:txBody>
      </p:sp>
    </p:spTree>
    <p:extLst>
      <p:ext uri="{BB962C8B-B14F-4D97-AF65-F5344CB8AC3E}">
        <p14:creationId xmlns:p14="http://schemas.microsoft.com/office/powerpoint/2010/main" val="4843844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273AAB7-6C1A-4E1B-8170-507D7609494A}" type="slidenum">
              <a:rPr lang="en-GB" smtClean="0"/>
              <a:pPr/>
              <a:t>4</a:t>
            </a:fld>
            <a:endParaRPr lang="en-GB"/>
          </a:p>
        </p:txBody>
      </p:sp>
    </p:spTree>
    <p:extLst>
      <p:ext uri="{BB962C8B-B14F-4D97-AF65-F5344CB8AC3E}">
        <p14:creationId xmlns:p14="http://schemas.microsoft.com/office/powerpoint/2010/main" val="4364526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Development of OU modules is a lengthy process of which this is </a:t>
            </a:r>
            <a:r>
              <a:rPr lang="en-GB" sz="1200" b="1" dirty="0">
                <a:effectLst/>
                <a:latin typeface="Calibri" panose="020F0502020204030204" pitchFamily="34" charset="0"/>
                <a:ea typeface="Calibri" panose="020F0502020204030204" pitchFamily="34" charset="0"/>
                <a:cs typeface="Times New Roman" panose="02020603050405020304" pitchFamily="18" charset="0"/>
              </a:rPr>
              <a:t>very</a:t>
            </a:r>
            <a:r>
              <a:rPr lang="en-GB" sz="1200" dirty="0">
                <a:effectLst/>
                <a:latin typeface="Calibri" panose="020F0502020204030204" pitchFamily="34" charset="0"/>
                <a:ea typeface="Calibri" panose="020F0502020204030204" pitchFamily="34" charset="0"/>
                <a:cs typeface="Times New Roman" panose="02020603050405020304" pitchFamily="18" charset="0"/>
              </a:rPr>
              <a:t> abbreviated summary.  This</a:t>
            </a:r>
            <a:r>
              <a:rPr lang="en-GB" sz="1200" baseline="0" dirty="0">
                <a:effectLst/>
                <a:latin typeface="Calibri" panose="020F0502020204030204" pitchFamily="34" charset="0"/>
                <a:ea typeface="Calibri" panose="020F0502020204030204" pitchFamily="34" charset="0"/>
                <a:cs typeface="Times New Roman" panose="02020603050405020304" pitchFamily="18" charset="0"/>
              </a:rPr>
              <a:t> slide is included to show there are several stages before module production can actually get started – but these are not the focus of today’s webinar.</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 </a:t>
            </a:r>
          </a:p>
          <a:p>
            <a:r>
              <a:rPr lang="en-GB" sz="1200" dirty="0">
                <a:effectLst/>
                <a:latin typeface="Calibri" panose="020F0502020204030204" pitchFamily="34" charset="0"/>
                <a:ea typeface="Calibri" panose="020F0502020204030204" pitchFamily="34" charset="0"/>
                <a:cs typeface="Times New Roman" panose="02020603050405020304" pitchFamily="18" charset="0"/>
              </a:rPr>
              <a:t>After these preliminary stages are completed, the module team can get started on production.</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13DA62-D820-4354-AC8A-CDA0698682D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24493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baseline="0" dirty="0">
                <a:solidFill>
                  <a:schemeClr val="tx1"/>
                </a:solidFill>
                <a:effectLst/>
                <a:latin typeface="+mn-lt"/>
                <a:ea typeface="+mn-ea"/>
                <a:cs typeface="+mn-cs"/>
              </a:rPr>
              <a:t>The c</a:t>
            </a:r>
            <a:r>
              <a:rPr lang="en-GB" sz="1200" kern="1200" dirty="0">
                <a:solidFill>
                  <a:schemeClr val="tx1"/>
                </a:solidFill>
                <a:effectLst/>
                <a:latin typeface="+mn-lt"/>
                <a:ea typeface="+mn-ea"/>
                <a:cs typeface="+mn-cs"/>
              </a:rPr>
              <a:t>ore team have a continuing role from start to finish of module production and into presentation (which is the topic for the next webinar in this series).</a:t>
            </a:r>
          </a:p>
          <a:p>
            <a:r>
              <a:rPr lang="en-GB" sz="1200" kern="1200" dirty="0">
                <a:solidFill>
                  <a:schemeClr val="tx1"/>
                </a:solidFill>
                <a:effectLst/>
                <a:latin typeface="+mn-lt"/>
                <a:ea typeface="+mn-ea"/>
                <a:cs typeface="+mn-cs"/>
              </a:rPr>
              <a:t>The Module Team Chair provides academic leadership and will</a:t>
            </a:r>
            <a:r>
              <a:rPr lang="en-GB" sz="1200" kern="1200" baseline="0" dirty="0">
                <a:solidFill>
                  <a:schemeClr val="tx1"/>
                </a:solidFill>
                <a:effectLst/>
                <a:latin typeface="+mn-lt"/>
                <a:ea typeface="+mn-ea"/>
                <a:cs typeface="+mn-cs"/>
              </a:rPr>
              <a:t> also probably be an author on the module.</a:t>
            </a:r>
            <a:r>
              <a:rPr lang="en-GB" sz="1200" kern="1200" dirty="0">
                <a:solidFill>
                  <a:schemeClr val="tx1"/>
                </a:solidFill>
                <a:effectLst/>
                <a:latin typeface="+mn-lt"/>
                <a:ea typeface="+mn-ea"/>
                <a:cs typeface="+mn-cs"/>
              </a:rPr>
              <a:t> They have overall responsibility for the work of the module team and for the development of quality teaching materials.</a:t>
            </a:r>
          </a:p>
          <a:p>
            <a:r>
              <a:rPr lang="en-GB" sz="1200" kern="1200" dirty="0">
                <a:solidFill>
                  <a:schemeClr val="tx1"/>
                </a:solidFill>
                <a:effectLst/>
                <a:latin typeface="+mn-lt"/>
                <a:ea typeface="+mn-ea"/>
                <a:cs typeface="+mn-cs"/>
              </a:rPr>
              <a:t>The Curriculum Manager provides the Faculty-based element of project management and day-to-day administration of the planning, production and presentation of module(s).</a:t>
            </a:r>
          </a:p>
          <a:p>
            <a:r>
              <a:rPr lang="en-GB" sz="1200" kern="1200" dirty="0">
                <a:solidFill>
                  <a:schemeClr val="tx1"/>
                </a:solidFill>
                <a:effectLst/>
                <a:latin typeface="+mn-lt"/>
                <a:ea typeface="+mn-ea"/>
                <a:cs typeface="+mn-cs"/>
              </a:rPr>
              <a:t>Academic authors plan and write the module materials. Typically each academic has responsibility for one part (e.g. block or book) but they also have an important role in commenting on the work of their colleagues on the team.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To continue with the U116 example: these</a:t>
            </a:r>
            <a:r>
              <a:rPr lang="en-GB" sz="1200" kern="1200" baseline="0" dirty="0">
                <a:solidFill>
                  <a:schemeClr val="tx1"/>
                </a:solidFill>
                <a:effectLst/>
                <a:latin typeface="+mn-lt"/>
                <a:ea typeface="+mn-ea"/>
                <a:cs typeface="+mn-cs"/>
              </a:rPr>
              <a:t> are the six main block books from U116. Each is divided into 2, 3 or 4 parts, authored by different team members. </a:t>
            </a:r>
            <a:r>
              <a:rPr lang="en-GB" sz="1200" kern="1200" dirty="0">
                <a:solidFill>
                  <a:schemeClr val="tx1"/>
                </a:solidFill>
                <a:effectLst/>
                <a:latin typeface="+mn-lt"/>
                <a:ea typeface="+mn-ea"/>
                <a:cs typeface="+mn-cs"/>
              </a:rPr>
              <a:t>As an environment module, U116 is interdisciplinary and the </a:t>
            </a:r>
            <a:r>
              <a:rPr lang="en-GB" sz="1200" kern="1200" baseline="0" dirty="0">
                <a:solidFill>
                  <a:schemeClr val="tx1"/>
                </a:solidFill>
                <a:effectLst/>
                <a:latin typeface="+mn-lt"/>
                <a:ea typeface="+mn-ea"/>
                <a:cs typeface="+mn-cs"/>
              </a:rPr>
              <a:t>module team had academic author members from several different departments within STEM Faculty </a:t>
            </a:r>
            <a:r>
              <a:rPr lang="en-GB" sz="1200" kern="1200" dirty="0">
                <a:solidFill>
                  <a:schemeClr val="tx1"/>
                </a:solidFill>
                <a:effectLst/>
                <a:latin typeface="+mn-lt"/>
                <a:ea typeface="+mn-ea"/>
                <a:cs typeface="+mn-cs"/>
              </a:rPr>
              <a:t>and from Social Science faculty.</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The core team meet regularly (maybe monthly) during module production with other team members attending as needed at particular stages.</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13DA62-D820-4354-AC8A-CDA0698682D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83530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Each of these people contribute at different times</a:t>
            </a:r>
            <a:r>
              <a:rPr lang="en-GB" sz="1200" kern="1200" baseline="0" dirty="0">
                <a:solidFill>
                  <a:schemeClr val="tx1"/>
                </a:solidFill>
                <a:effectLst/>
                <a:latin typeface="+mn-lt"/>
                <a:ea typeface="+mn-ea"/>
                <a:cs typeface="+mn-cs"/>
              </a:rPr>
              <a:t> in module production and work in collaboration with the module team and with individual academic authors.</a:t>
            </a:r>
          </a:p>
          <a:p>
            <a:r>
              <a:rPr lang="en-GB" sz="1200" kern="1200" dirty="0">
                <a:solidFill>
                  <a:schemeClr val="tx1"/>
                </a:solidFill>
                <a:effectLst/>
                <a:latin typeface="+mn-lt"/>
                <a:ea typeface="+mn-ea"/>
                <a:cs typeface="+mn-cs"/>
              </a:rPr>
              <a:t>TEL Designer – helps module team at the planning stage with development of a variety of student activities and learning experiences. They</a:t>
            </a:r>
            <a:r>
              <a:rPr lang="en-GB" sz="1200" kern="1200" baseline="0" dirty="0">
                <a:solidFill>
                  <a:schemeClr val="tx1"/>
                </a:solidFill>
                <a:effectLst/>
                <a:latin typeface="+mn-lt"/>
                <a:ea typeface="+mn-ea"/>
                <a:cs typeface="+mn-cs"/>
              </a:rPr>
              <a:t> advise the academics on what technical opportunities are available.</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Library support staff – assist with specific student activities, finding resources e.g. readings.</a:t>
            </a:r>
          </a:p>
          <a:p>
            <a:r>
              <a:rPr lang="en-GB" sz="1200" kern="1200" dirty="0">
                <a:solidFill>
                  <a:schemeClr val="tx1"/>
                </a:solidFill>
                <a:effectLst/>
                <a:latin typeface="+mn-lt"/>
                <a:ea typeface="+mn-ea"/>
                <a:cs typeface="+mn-cs"/>
              </a:rPr>
              <a:t>Graphic designer – prepares figures, maps, diagrams and other artwork, as specified by authors.</a:t>
            </a:r>
          </a:p>
          <a:p>
            <a:r>
              <a:rPr lang="en-GB" sz="1200" kern="1200" dirty="0">
                <a:solidFill>
                  <a:schemeClr val="tx1"/>
                </a:solidFill>
                <a:effectLst/>
                <a:latin typeface="+mn-lt"/>
                <a:ea typeface="+mn-ea"/>
                <a:cs typeface="+mn-cs"/>
              </a:rPr>
              <a:t>Editor – reads the draft material written by the academics, suggests</a:t>
            </a:r>
            <a:r>
              <a:rPr lang="en-GB" sz="1200" kern="1200" baseline="0" dirty="0">
                <a:solidFill>
                  <a:schemeClr val="tx1"/>
                </a:solidFill>
                <a:effectLst/>
                <a:latin typeface="+mn-lt"/>
                <a:ea typeface="+mn-ea"/>
                <a:cs typeface="+mn-cs"/>
              </a:rPr>
              <a:t> amendments</a:t>
            </a:r>
            <a:r>
              <a:rPr lang="en-GB" sz="1200" kern="1200" dirty="0">
                <a:solidFill>
                  <a:schemeClr val="tx1"/>
                </a:solidFill>
                <a:effectLst/>
                <a:latin typeface="+mn-lt"/>
                <a:ea typeface="+mn-ea"/>
                <a:cs typeface="+mn-cs"/>
              </a:rPr>
              <a:t>, corrects grammar and spelling, checks numbering of sections, figures, cross-referencing within module, citations and references, etc.</a:t>
            </a:r>
          </a:p>
          <a:p>
            <a:r>
              <a:rPr lang="en-GB" sz="1200" kern="1200" dirty="0">
                <a:solidFill>
                  <a:schemeClr val="tx1"/>
                </a:solidFill>
                <a:effectLst/>
                <a:latin typeface="+mn-lt"/>
                <a:ea typeface="+mn-ea"/>
                <a:cs typeface="+mn-cs"/>
              </a:rPr>
              <a:t>Interactive media developer – (software developer) develops online interactive student activities in collaboration with academic author</a:t>
            </a:r>
          </a:p>
          <a:p>
            <a:r>
              <a:rPr lang="en-GB" sz="1200" kern="1200" dirty="0">
                <a:solidFill>
                  <a:schemeClr val="tx1"/>
                </a:solidFill>
                <a:effectLst/>
                <a:latin typeface="+mn-lt"/>
                <a:ea typeface="+mn-ea"/>
                <a:cs typeface="+mn-cs"/>
              </a:rPr>
              <a:t>AV producer – creates or commissions new AV material, or sources existing AV material, in collaboration with author.</a:t>
            </a:r>
          </a:p>
          <a:p>
            <a:r>
              <a:rPr lang="en-GB" sz="1200" kern="1200" dirty="0">
                <a:solidFill>
                  <a:schemeClr val="tx1"/>
                </a:solidFill>
                <a:effectLst/>
                <a:latin typeface="+mn-lt"/>
                <a:ea typeface="+mn-ea"/>
                <a:cs typeface="+mn-cs"/>
              </a:rPr>
              <a:t>Project manager – co-ordinates and manages the production team (as opposed to academic team).</a:t>
            </a:r>
          </a:p>
          <a:p>
            <a:r>
              <a:rPr lang="en-GB" dirty="0"/>
              <a:t>Copyrights – apply for copyright clearance as needed</a:t>
            </a:r>
          </a:p>
          <a:p>
            <a:r>
              <a:rPr lang="en-GB" dirty="0"/>
              <a:t>Curriculum Assistant – provides administrative support.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13DA62-D820-4354-AC8A-CDA0698682D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06211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9571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628650" y="1825625"/>
            <a:ext cx="78867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28650" y="6356351"/>
            <a:ext cx="2057400" cy="365125"/>
          </a:xfrm>
          <a:prstGeom prst="rect">
            <a:avLst/>
          </a:prstGeom>
        </p:spPr>
        <p:txBody>
          <a:bodyPr/>
          <a:lstStyle/>
          <a:p>
            <a:endParaRPr lang="en-GB"/>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2268710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28650" y="365125"/>
            <a:ext cx="5800725"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28650" y="6356351"/>
            <a:ext cx="2057400" cy="365125"/>
          </a:xfrm>
          <a:prstGeom prst="rect">
            <a:avLst/>
          </a:prstGeom>
        </p:spPr>
        <p:txBody>
          <a:bodyPr/>
          <a:lstStyle/>
          <a:p>
            <a:endParaRPr lang="en-GB"/>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9940249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layout - just text">
    <p:bg>
      <p:bgRef idx="1001">
        <a:schemeClr val="bg1"/>
      </p:bgRef>
    </p:bg>
    <p:spTree>
      <p:nvGrpSpPr>
        <p:cNvPr id="1" name=""/>
        <p:cNvGrpSpPr/>
        <p:nvPr/>
      </p:nvGrpSpPr>
      <p:grpSpPr>
        <a:xfrm>
          <a:off x="0" y="0"/>
          <a:ext cx="0" cy="0"/>
          <a:chOff x="0" y="0"/>
          <a:chExt cx="0" cy="0"/>
        </a:xfrm>
      </p:grpSpPr>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06593E-52CF-5B45-8CFF-7309163A4729}" type="slidenum">
              <a:rPr lang="en-US" smtClean="0"/>
              <a:pPr/>
              <a:t>‹#›</a:t>
            </a:fld>
            <a:endParaRPr lang="en-US"/>
          </a:p>
        </p:txBody>
      </p:sp>
      <p:sp>
        <p:nvSpPr>
          <p:cNvPr id="5" name="Text Placeholder 3">
            <a:extLst>
              <a:ext uri="{FF2B5EF4-FFF2-40B4-BE49-F238E27FC236}">
                <a16:creationId xmlns:a16="http://schemas.microsoft.com/office/drawing/2014/main" id="{E69DB766-747D-4928-9E02-4F5BC168A8F2}"/>
              </a:ext>
            </a:extLst>
          </p:cNvPr>
          <p:cNvSpPr>
            <a:spLocks noGrp="1"/>
          </p:cNvSpPr>
          <p:nvPr>
            <p:ph type="body" sz="quarter" idx="13" hasCustomPrompt="1"/>
          </p:nvPr>
        </p:nvSpPr>
        <p:spPr>
          <a:xfrm>
            <a:off x="388801" y="761442"/>
            <a:ext cx="7418105" cy="251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
        <p:nvSpPr>
          <p:cNvPr id="13" name="Title 1">
            <a:extLst>
              <a:ext uri="{FF2B5EF4-FFF2-40B4-BE49-F238E27FC236}">
                <a16:creationId xmlns:a16="http://schemas.microsoft.com/office/drawing/2014/main" id="{56ABEA7B-7448-4E43-A7A4-3421CD2E272B}"/>
              </a:ext>
            </a:extLst>
          </p:cNvPr>
          <p:cNvSpPr>
            <a:spLocks noGrp="1"/>
          </p:cNvSpPr>
          <p:nvPr>
            <p:ph type="ctrTitle" hasCustomPrompt="1"/>
          </p:nvPr>
        </p:nvSpPr>
        <p:spPr>
          <a:xfrm>
            <a:off x="432000" y="544317"/>
            <a:ext cx="1260000"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
        <p:nvSpPr>
          <p:cNvPr id="7" name="Content Placeholder 2">
            <a:extLst>
              <a:ext uri="{FF2B5EF4-FFF2-40B4-BE49-F238E27FC236}">
                <a16:creationId xmlns:a16="http://schemas.microsoft.com/office/drawing/2014/main" id="{FDA22121-4331-41E2-B269-75755B804956}"/>
              </a:ext>
            </a:extLst>
          </p:cNvPr>
          <p:cNvSpPr>
            <a:spLocks noGrp="1"/>
          </p:cNvSpPr>
          <p:nvPr>
            <p:ph idx="1" hasCustomPrompt="1"/>
          </p:nvPr>
        </p:nvSpPr>
        <p:spPr>
          <a:xfrm>
            <a:off x="388801" y="1150618"/>
            <a:ext cx="8263493" cy="5214348"/>
          </a:xfrm>
          <a:prstGeom prst="rect">
            <a:avLst/>
          </a:prstGeom>
        </p:spPr>
        <p:txBody>
          <a:bodyPr lIns="36000" tIns="36000" rIns="36000" bIns="36000"/>
          <a:lstStyle>
            <a:lvl1pPr marL="0" indent="0">
              <a:buNone/>
              <a:defRPr sz="1200"/>
            </a:lvl1pPr>
            <a:lvl2pPr marL="457189" indent="0">
              <a:buNone/>
              <a:defRPr sz="1200"/>
            </a:lvl2pPr>
            <a:lvl3pPr marL="914377" indent="0">
              <a:buNone/>
              <a:defRPr sz="1200"/>
            </a:lvl3pPr>
            <a:lvl4pPr marL="1371566" indent="0">
              <a:buNone/>
              <a:defRPr sz="1200"/>
            </a:lvl4pPr>
            <a:lvl5pPr marL="1828754" indent="0">
              <a:buNone/>
              <a:defRPr sz="1200"/>
            </a:lvl5pPr>
          </a:lstStyle>
          <a:p>
            <a:pPr lvl="0"/>
            <a:r>
              <a:rPr lang="en-US" dirty="0"/>
              <a:t>Body text</a:t>
            </a:r>
          </a:p>
        </p:txBody>
      </p:sp>
    </p:spTree>
    <p:extLst>
      <p:ext uri="{BB962C8B-B14F-4D97-AF65-F5344CB8AC3E}">
        <p14:creationId xmlns:p14="http://schemas.microsoft.com/office/powerpoint/2010/main" val="3027451399"/>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layout - 3 column">
    <p:bg>
      <p:bgRef idx="1001">
        <a:schemeClr val="bg1"/>
      </p:bgRef>
    </p:bg>
    <p:spTree>
      <p:nvGrpSpPr>
        <p:cNvPr id="1" name=""/>
        <p:cNvGrpSpPr/>
        <p:nvPr/>
      </p:nvGrpSpPr>
      <p:grpSpPr>
        <a:xfrm>
          <a:off x="0" y="0"/>
          <a:ext cx="0" cy="0"/>
          <a:chOff x="0" y="0"/>
          <a:chExt cx="0" cy="0"/>
        </a:xfrm>
      </p:grpSpPr>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06593E-52CF-5B45-8CFF-7309163A4729}" type="slidenum">
              <a:rPr lang="en-US" smtClean="0"/>
              <a:pPr/>
              <a:t>‹#›</a:t>
            </a:fld>
            <a:endParaRPr lang="en-US"/>
          </a:p>
        </p:txBody>
      </p:sp>
      <p:sp>
        <p:nvSpPr>
          <p:cNvPr id="5" name="Text Placeholder 3">
            <a:extLst>
              <a:ext uri="{FF2B5EF4-FFF2-40B4-BE49-F238E27FC236}">
                <a16:creationId xmlns:a16="http://schemas.microsoft.com/office/drawing/2014/main" id="{E69DB766-747D-4928-9E02-4F5BC168A8F2}"/>
              </a:ext>
            </a:extLst>
          </p:cNvPr>
          <p:cNvSpPr>
            <a:spLocks noGrp="1"/>
          </p:cNvSpPr>
          <p:nvPr>
            <p:ph type="body" sz="quarter" idx="13" hasCustomPrompt="1"/>
          </p:nvPr>
        </p:nvSpPr>
        <p:spPr>
          <a:xfrm>
            <a:off x="388801" y="761442"/>
            <a:ext cx="7418105" cy="251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
        <p:nvSpPr>
          <p:cNvPr id="12" name="Text Placeholder 2">
            <a:extLst>
              <a:ext uri="{FF2B5EF4-FFF2-40B4-BE49-F238E27FC236}">
                <a16:creationId xmlns:a16="http://schemas.microsoft.com/office/drawing/2014/main" id="{698B7640-2FBE-4B1B-93BB-80CDDCC61492}"/>
              </a:ext>
            </a:extLst>
          </p:cNvPr>
          <p:cNvSpPr>
            <a:spLocks noGrp="1"/>
          </p:cNvSpPr>
          <p:nvPr>
            <p:ph type="body" sz="quarter" idx="15" hasCustomPrompt="1"/>
          </p:nvPr>
        </p:nvSpPr>
        <p:spPr>
          <a:xfrm>
            <a:off x="388801" y="1150619"/>
            <a:ext cx="2552519" cy="5214348"/>
          </a:xfrm>
          <a:prstGeom prst="rect">
            <a:avLst/>
          </a:prstGeom>
        </p:spPr>
        <p:txBody>
          <a:bodyPr lIns="36000" tIns="36000" rIns="36000" bIns="36000"/>
          <a:lstStyle>
            <a:lvl1pPr marL="0" indent="0">
              <a:buNone/>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9" name="Text Placeholder 2">
            <a:extLst>
              <a:ext uri="{FF2B5EF4-FFF2-40B4-BE49-F238E27FC236}">
                <a16:creationId xmlns:a16="http://schemas.microsoft.com/office/drawing/2014/main" id="{4E768777-3248-42B2-85F9-58D5B20C6E63}"/>
              </a:ext>
            </a:extLst>
          </p:cNvPr>
          <p:cNvSpPr>
            <a:spLocks noGrp="1"/>
          </p:cNvSpPr>
          <p:nvPr>
            <p:ph type="body" sz="quarter" idx="17" hasCustomPrompt="1"/>
          </p:nvPr>
        </p:nvSpPr>
        <p:spPr>
          <a:xfrm>
            <a:off x="3086030" y="1150618"/>
            <a:ext cx="2552519" cy="5214348"/>
          </a:xfrm>
          <a:prstGeom prst="rect">
            <a:avLst/>
          </a:prstGeom>
        </p:spPr>
        <p:txBody>
          <a:bodyPr lIns="36000" tIns="36000" rIns="36000" bIns="36000"/>
          <a:lstStyle>
            <a:lvl1pPr marL="0" indent="0">
              <a:buNone/>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13" name="Text Placeholder 2">
            <a:extLst>
              <a:ext uri="{FF2B5EF4-FFF2-40B4-BE49-F238E27FC236}">
                <a16:creationId xmlns:a16="http://schemas.microsoft.com/office/drawing/2014/main" id="{F7E46CCE-0535-4E3E-9668-C3EC281E6A5C}"/>
              </a:ext>
            </a:extLst>
          </p:cNvPr>
          <p:cNvSpPr>
            <a:spLocks noGrp="1"/>
          </p:cNvSpPr>
          <p:nvPr>
            <p:ph type="body" sz="quarter" idx="16" hasCustomPrompt="1"/>
          </p:nvPr>
        </p:nvSpPr>
        <p:spPr>
          <a:xfrm>
            <a:off x="5783259" y="1150615"/>
            <a:ext cx="2869035" cy="5214348"/>
          </a:xfrm>
          <a:prstGeom prst="rect">
            <a:avLst/>
          </a:prstGeom>
        </p:spPr>
        <p:txBody>
          <a:bodyPr lIns="36000" tIns="36000" rIns="36000" bIns="36000"/>
          <a:lstStyle>
            <a:lvl1pPr marL="171450" indent="-171450">
              <a:buClr>
                <a:schemeClr val="accent4"/>
              </a:buClr>
              <a:buFont typeface="Arial" panose="020B0604020202020204" pitchFamily="34" charset="0"/>
              <a:buChar char="•"/>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16" name="Title 1">
            <a:extLst>
              <a:ext uri="{FF2B5EF4-FFF2-40B4-BE49-F238E27FC236}">
                <a16:creationId xmlns:a16="http://schemas.microsoft.com/office/drawing/2014/main" id="{99316F6E-405A-4A01-9184-79CC1058A919}"/>
              </a:ext>
            </a:extLst>
          </p:cNvPr>
          <p:cNvSpPr>
            <a:spLocks noGrp="1"/>
          </p:cNvSpPr>
          <p:nvPr>
            <p:ph type="ctrTitle" hasCustomPrompt="1"/>
          </p:nvPr>
        </p:nvSpPr>
        <p:spPr>
          <a:xfrm>
            <a:off x="432000" y="544317"/>
            <a:ext cx="1260000"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Tree>
    <p:extLst>
      <p:ext uri="{BB962C8B-B14F-4D97-AF65-F5344CB8AC3E}">
        <p14:creationId xmlns:p14="http://schemas.microsoft.com/office/powerpoint/2010/main" val="1749459937"/>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970737" y="258878"/>
            <a:ext cx="909812" cy="623852"/>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6482692"/>
            <a:ext cx="9144000" cy="375309"/>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738"/>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628515" y="364883"/>
            <a:ext cx="7886972" cy="623852"/>
          </a:xfrm>
          <a:prstGeom prst="rect">
            <a:avLst/>
          </a:prstGeom>
        </p:spPr>
        <p:txBody>
          <a:bodyPr/>
          <a:lstStyle>
            <a:lvl1pPr>
              <a:defRPr sz="1898">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14941" y="210364"/>
            <a:ext cx="965609" cy="544365"/>
          </a:xfrm>
          <a:prstGeom prst="rect">
            <a:avLst/>
          </a:prstGeom>
        </p:spPr>
      </p:pic>
    </p:spTree>
    <p:extLst>
      <p:ext uri="{BB962C8B-B14F-4D97-AF65-F5344CB8AC3E}">
        <p14:creationId xmlns:p14="http://schemas.microsoft.com/office/powerpoint/2010/main" val="895034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925"/>
            <a:ext cx="9144000" cy="6860925"/>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71"/>
          </a:p>
        </p:txBody>
      </p:sp>
      <p:sp>
        <p:nvSpPr>
          <p:cNvPr id="6" name="Title 1"/>
          <p:cNvSpPr>
            <a:spLocks noGrp="1"/>
          </p:cNvSpPr>
          <p:nvPr>
            <p:ph type="ctrTitle" hasCustomPrompt="1"/>
          </p:nvPr>
        </p:nvSpPr>
        <p:spPr>
          <a:xfrm>
            <a:off x="372754" y="2081216"/>
            <a:ext cx="8394719" cy="3271411"/>
          </a:xfrm>
          <a:prstGeom prst="rect">
            <a:avLst/>
          </a:prstGeom>
        </p:spPr>
        <p:txBody>
          <a:bodyPr/>
          <a:lstStyle>
            <a:lvl1pPr algn="ctr">
              <a:lnSpc>
                <a:spcPts val="2636"/>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935755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628804" y="6277314"/>
            <a:ext cx="483731" cy="567935"/>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3568890" y="5188887"/>
            <a:ext cx="4842638" cy="730735"/>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2372" dirty="0"/>
          </a:p>
        </p:txBody>
      </p:sp>
    </p:spTree>
    <p:extLst>
      <p:ext uri="{BB962C8B-B14F-4D97-AF65-F5344CB8AC3E}">
        <p14:creationId xmlns:p14="http://schemas.microsoft.com/office/powerpoint/2010/main" val="4261458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825625"/>
            <a:ext cx="78867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222520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623888" y="4589464"/>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endParaRPr lang="en-GB"/>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2208880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628650" y="1825625"/>
            <a:ext cx="388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29150" y="1825625"/>
            <a:ext cx="388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628650" y="6356351"/>
            <a:ext cx="2057400" cy="365125"/>
          </a:xfrm>
          <a:prstGeom prst="rect">
            <a:avLst/>
          </a:prstGeom>
        </p:spPr>
        <p:txBody>
          <a:bodyPr/>
          <a:lstStyle/>
          <a:p>
            <a:endParaRPr lang="en-GB"/>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26273922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a:prstGeom prst="rect">
            <a:avLst/>
          </a:prstGeom>
        </p:spPr>
        <p:txBody>
          <a:bodyPr/>
          <a:lstStyle/>
          <a:p>
            <a:r>
              <a:rPr lang="en-US"/>
              <a:t>Click to edit Master title style</a:t>
            </a:r>
            <a:endParaRPr lang="en-GB"/>
          </a:p>
        </p:txBody>
      </p:sp>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29150" y="1681163"/>
            <a:ext cx="3887391"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628650" y="6356351"/>
            <a:ext cx="2057400" cy="365125"/>
          </a:xfrm>
          <a:prstGeom prst="rect">
            <a:avLst/>
          </a:prstGeom>
        </p:spPr>
        <p:txBody>
          <a:bodyPr/>
          <a:lstStyle/>
          <a:p>
            <a:endParaRPr lang="en-GB"/>
          </a:p>
        </p:txBody>
      </p:sp>
      <p:sp>
        <p:nvSpPr>
          <p:cNvPr id="8" name="Footer Placeholder 7"/>
          <p:cNvSpPr>
            <a:spLocks noGrp="1"/>
          </p:cNvSpPr>
          <p:nvPr>
            <p:ph type="ftr" sz="quarter" idx="11"/>
          </p:nvPr>
        </p:nvSpPr>
        <p:spPr>
          <a:xfrm>
            <a:off x="3028950" y="6356351"/>
            <a:ext cx="3086100"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71238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628650" y="6356351"/>
            <a:ext cx="2057400" cy="365125"/>
          </a:xfrm>
          <a:prstGeom prst="rect">
            <a:avLst/>
          </a:prstGeom>
        </p:spPr>
        <p:txBody>
          <a:bodyPr/>
          <a:lstStyle/>
          <a:p>
            <a:endParaRPr lang="en-GB"/>
          </a:p>
        </p:txBody>
      </p:sp>
      <p:sp>
        <p:nvSpPr>
          <p:cNvPr id="4" name="Footer Placeholder 3"/>
          <p:cNvSpPr>
            <a:spLocks noGrp="1"/>
          </p:cNvSpPr>
          <p:nvPr>
            <p:ph type="ftr" sz="quarter" idx="11"/>
          </p:nvPr>
        </p:nvSpPr>
        <p:spPr>
          <a:xfrm>
            <a:off x="3028950" y="6356351"/>
            <a:ext cx="30861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93149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endParaRPr lang="en-GB"/>
          </a:p>
        </p:txBody>
      </p:sp>
      <p:sp>
        <p:nvSpPr>
          <p:cNvPr id="3" name="Footer Placeholder 2"/>
          <p:cNvSpPr>
            <a:spLocks noGrp="1"/>
          </p:cNvSpPr>
          <p:nvPr>
            <p:ph type="ftr" sz="quarter" idx="11"/>
          </p:nvPr>
        </p:nvSpPr>
        <p:spPr>
          <a:xfrm>
            <a:off x="3028950" y="6356351"/>
            <a:ext cx="3086100"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738128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3887391" y="987426"/>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endParaRPr lang="en-GB"/>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803161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3887391" y="987426"/>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endParaRPr lang="en-GB"/>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2994600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6.xml"/><Relationship Id="rId7" Type="http://schemas.openxmlformats.org/officeDocument/2006/relationships/image" Target="../media/image4.pn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Content Placeholder 4"/>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7054879" y="485814"/>
            <a:ext cx="1384271" cy="779888"/>
          </a:xfrm>
          <a:prstGeom prst="rect">
            <a:avLst/>
          </a:prstGeom>
        </p:spPr>
      </p:pic>
    </p:spTree>
    <p:extLst>
      <p:ext uri="{BB962C8B-B14F-4D97-AF65-F5344CB8AC3E}">
        <p14:creationId xmlns:p14="http://schemas.microsoft.com/office/powerpoint/2010/main" val="609573363"/>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8" r:id="rId12"/>
    <p:sldLayoutId id="2147483679"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9144000" cy="5782804"/>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1922246" y="-396098"/>
            <a:ext cx="5269241" cy="7191228"/>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8"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5547395" y="667260"/>
            <a:ext cx="3548481" cy="611578"/>
          </a:xfrm>
          <a:prstGeom prst="rect">
            <a:avLst/>
          </a:prstGeom>
          <a:noFill/>
        </p:spPr>
        <p:txBody>
          <a:bodyPr wrap="square" rtlCol="0">
            <a:spAutoFit/>
          </a:bodyPr>
          <a:lstStyle/>
          <a:p>
            <a:r>
              <a:rPr lang="en-GB" sz="1687" b="1" dirty="0">
                <a:solidFill>
                  <a:schemeClr val="bg1"/>
                </a:solidFill>
                <a:latin typeface="Arial" panose="020B0604020202020204" pitchFamily="34" charset="0"/>
                <a:cs typeface="Arial" panose="020B0604020202020204" pitchFamily="34" charset="0"/>
              </a:rPr>
              <a:t>Transformation by Innovation </a:t>
            </a:r>
          </a:p>
          <a:p>
            <a:r>
              <a:rPr lang="en-GB" sz="1687"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35082" y="-232871"/>
            <a:ext cx="2955352" cy="7198452"/>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3701211" y="4292119"/>
            <a:ext cx="4657151" cy="566472"/>
          </a:xfrm>
          <a:prstGeom prst="rect">
            <a:avLst/>
          </a:prstGeom>
        </p:spPr>
        <p:txBody>
          <a:bodyPr vert="horz" wrap="square" lIns="0" tIns="0" rIns="0" bIns="0" rtlCol="0">
            <a:noAutofit/>
          </a:bodyPr>
          <a:lstStyle/>
          <a:p>
            <a:pPr marL="0" indent="0">
              <a:buNone/>
            </a:pPr>
            <a:endParaRPr lang="en-GB" sz="1055"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3674633" y="591448"/>
            <a:ext cx="1718054" cy="967065"/>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2259239" y="5861229"/>
            <a:ext cx="6836636" cy="922555"/>
          </a:xfrm>
          <a:prstGeom prst="rect">
            <a:avLst/>
          </a:prstGeom>
        </p:spPr>
      </p:pic>
    </p:spTree>
    <p:extLst>
      <p:ext uri="{BB962C8B-B14F-4D97-AF65-F5344CB8AC3E}">
        <p14:creationId xmlns:p14="http://schemas.microsoft.com/office/powerpoint/2010/main" val="3219413144"/>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Lst>
  <p:hf hdr="0" ftr="0" dt="0"/>
  <p:txStyles>
    <p:titleStyle>
      <a:lvl1pPr algn="l" defTabSz="342809" rtl="0" eaLnBrk="1" latinLnBrk="0" hangingPunct="1">
        <a:lnSpc>
          <a:spcPts val="2741"/>
        </a:lnSpc>
        <a:spcBef>
          <a:spcPts val="0"/>
        </a:spcBef>
        <a:buNone/>
        <a:defRPr sz="2372" b="1" kern="1200">
          <a:solidFill>
            <a:schemeClr val="tx1"/>
          </a:solidFill>
          <a:latin typeface="+mj-lt"/>
          <a:ea typeface="+mj-ea"/>
          <a:cs typeface="+mj-cs"/>
        </a:defRPr>
      </a:lvl1pPr>
    </p:titleStyle>
    <p:bodyStyle>
      <a:lvl1pPr marL="138924" indent="-138924" algn="l" defTabSz="342809" rtl="0" eaLnBrk="1" latinLnBrk="0" hangingPunct="1">
        <a:lnSpc>
          <a:spcPts val="1371"/>
        </a:lnSpc>
        <a:spcBef>
          <a:spcPts val="580"/>
        </a:spcBef>
        <a:spcAft>
          <a:spcPts val="422"/>
        </a:spcAft>
        <a:buClr>
          <a:schemeClr val="accent3"/>
        </a:buClr>
        <a:buSzPct val="90000"/>
        <a:buFont typeface="Lucida Grande"/>
        <a:buChar char="●"/>
        <a:defRPr sz="1265" kern="1200">
          <a:solidFill>
            <a:schemeClr val="tx1"/>
          </a:solidFill>
          <a:latin typeface="+mn-lt"/>
          <a:ea typeface="+mn-ea"/>
          <a:cs typeface="+mn-cs"/>
        </a:defRPr>
      </a:lvl1pPr>
      <a:lvl2pPr marL="292075" indent="-117165" algn="l" defTabSz="342809" rtl="0" eaLnBrk="1" latinLnBrk="0" hangingPunct="1">
        <a:lnSpc>
          <a:spcPts val="1371"/>
        </a:lnSpc>
        <a:spcBef>
          <a:spcPts val="0"/>
        </a:spcBef>
        <a:buClr>
          <a:schemeClr val="accent3"/>
        </a:buClr>
        <a:buSzPct val="90000"/>
        <a:buFont typeface="Lucida Grande"/>
        <a:buChar char="●"/>
        <a:defRPr sz="949" kern="1200">
          <a:solidFill>
            <a:schemeClr val="tx1"/>
          </a:solidFill>
          <a:latin typeface="+mn-lt"/>
          <a:ea typeface="+mn-ea"/>
          <a:cs typeface="+mn-cs"/>
        </a:defRPr>
      </a:lvl2pPr>
      <a:lvl3pPr marL="180768" indent="-180768" algn="l" defTabSz="342809" rtl="0" eaLnBrk="1" latinLnBrk="0" hangingPunct="1">
        <a:lnSpc>
          <a:spcPts val="1371"/>
        </a:lnSpc>
        <a:spcBef>
          <a:spcPts val="1002"/>
        </a:spcBef>
        <a:buClr>
          <a:schemeClr val="accent3"/>
        </a:buClr>
        <a:buSzPct val="90000"/>
        <a:buFont typeface="Lucida Grande"/>
        <a:buChar char="●"/>
        <a:defRPr sz="1265" kern="1200">
          <a:solidFill>
            <a:schemeClr val="tx1"/>
          </a:solidFill>
          <a:latin typeface="+mn-lt"/>
          <a:ea typeface="+mn-ea"/>
          <a:cs typeface="+mn-cs"/>
        </a:defRPr>
      </a:lvl3pPr>
      <a:lvl4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4pPr>
      <a:lvl5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5pPr>
      <a:lvl6pPr marL="1885450" indent="-171405" algn="l" defTabSz="342809" rtl="0" eaLnBrk="1" latinLnBrk="0" hangingPunct="1">
        <a:spcBef>
          <a:spcPct val="20000"/>
        </a:spcBef>
        <a:buFont typeface="Arial"/>
        <a:buChar char="•"/>
        <a:defRPr sz="1476" kern="1200">
          <a:solidFill>
            <a:schemeClr val="tx1"/>
          </a:solidFill>
          <a:latin typeface="+mn-lt"/>
          <a:ea typeface="+mn-ea"/>
          <a:cs typeface="+mn-cs"/>
        </a:defRPr>
      </a:lvl6pPr>
      <a:lvl7pPr marL="2228258" indent="-171405" algn="l" defTabSz="342809" rtl="0" eaLnBrk="1" latinLnBrk="0" hangingPunct="1">
        <a:spcBef>
          <a:spcPct val="20000"/>
        </a:spcBef>
        <a:buFont typeface="Arial"/>
        <a:buChar char="•"/>
        <a:defRPr sz="1476" kern="1200">
          <a:solidFill>
            <a:schemeClr val="tx1"/>
          </a:solidFill>
          <a:latin typeface="+mn-lt"/>
          <a:ea typeface="+mn-ea"/>
          <a:cs typeface="+mn-cs"/>
        </a:defRPr>
      </a:lvl7pPr>
      <a:lvl8pPr marL="2571068" indent="-171405" algn="l" defTabSz="342809" rtl="0" eaLnBrk="1" latinLnBrk="0" hangingPunct="1">
        <a:spcBef>
          <a:spcPct val="20000"/>
        </a:spcBef>
        <a:buFont typeface="Arial"/>
        <a:buChar char="•"/>
        <a:defRPr sz="1476" kern="1200">
          <a:solidFill>
            <a:schemeClr val="tx1"/>
          </a:solidFill>
          <a:latin typeface="+mn-lt"/>
          <a:ea typeface="+mn-ea"/>
          <a:cs typeface="+mn-cs"/>
        </a:defRPr>
      </a:lvl8pPr>
      <a:lvl9pPr marL="2913877" indent="-171405" algn="l" defTabSz="342809" rtl="0" eaLnBrk="1" latinLnBrk="0" hangingPunct="1">
        <a:spcBef>
          <a:spcPct val="20000"/>
        </a:spcBef>
        <a:buFont typeface="Arial"/>
        <a:buChar char="•"/>
        <a:defRPr sz="1476" kern="1200">
          <a:solidFill>
            <a:schemeClr val="tx1"/>
          </a:solidFill>
          <a:latin typeface="+mn-lt"/>
          <a:ea typeface="+mn-ea"/>
          <a:cs typeface="+mn-cs"/>
        </a:defRPr>
      </a:lvl9pPr>
    </p:bodyStyle>
    <p:otherStyle>
      <a:defPPr>
        <a:defRPr lang="en-US"/>
      </a:defPPr>
      <a:lvl1pPr marL="0" algn="l" defTabSz="342809" rtl="0" eaLnBrk="1" latinLnBrk="0" hangingPunct="1">
        <a:defRPr sz="1371" kern="1200">
          <a:solidFill>
            <a:schemeClr val="tx1"/>
          </a:solidFill>
          <a:latin typeface="+mn-lt"/>
          <a:ea typeface="+mn-ea"/>
          <a:cs typeface="+mn-cs"/>
        </a:defRPr>
      </a:lvl1pPr>
      <a:lvl2pPr marL="342809" algn="l" defTabSz="342809" rtl="0" eaLnBrk="1" latinLnBrk="0" hangingPunct="1">
        <a:defRPr sz="1371" kern="1200">
          <a:solidFill>
            <a:schemeClr val="tx1"/>
          </a:solidFill>
          <a:latin typeface="+mn-lt"/>
          <a:ea typeface="+mn-ea"/>
          <a:cs typeface="+mn-cs"/>
        </a:defRPr>
      </a:lvl2pPr>
      <a:lvl3pPr marL="685618" algn="l" defTabSz="342809" rtl="0" eaLnBrk="1" latinLnBrk="0" hangingPunct="1">
        <a:defRPr sz="1371" kern="1200">
          <a:solidFill>
            <a:schemeClr val="tx1"/>
          </a:solidFill>
          <a:latin typeface="+mn-lt"/>
          <a:ea typeface="+mn-ea"/>
          <a:cs typeface="+mn-cs"/>
        </a:defRPr>
      </a:lvl3pPr>
      <a:lvl4pPr marL="1028427" algn="l" defTabSz="342809" rtl="0" eaLnBrk="1" latinLnBrk="0" hangingPunct="1">
        <a:defRPr sz="1371" kern="1200">
          <a:solidFill>
            <a:schemeClr val="tx1"/>
          </a:solidFill>
          <a:latin typeface="+mn-lt"/>
          <a:ea typeface="+mn-ea"/>
          <a:cs typeface="+mn-cs"/>
        </a:defRPr>
      </a:lvl4pPr>
      <a:lvl5pPr marL="1371236" algn="l" defTabSz="342809" rtl="0" eaLnBrk="1" latinLnBrk="0" hangingPunct="1">
        <a:defRPr sz="1371" kern="1200">
          <a:solidFill>
            <a:schemeClr val="tx1"/>
          </a:solidFill>
          <a:latin typeface="+mn-lt"/>
          <a:ea typeface="+mn-ea"/>
          <a:cs typeface="+mn-cs"/>
        </a:defRPr>
      </a:lvl5pPr>
      <a:lvl6pPr marL="1714046" algn="l" defTabSz="342809" rtl="0" eaLnBrk="1" latinLnBrk="0" hangingPunct="1">
        <a:defRPr sz="1371" kern="1200">
          <a:solidFill>
            <a:schemeClr val="tx1"/>
          </a:solidFill>
          <a:latin typeface="+mn-lt"/>
          <a:ea typeface="+mn-ea"/>
          <a:cs typeface="+mn-cs"/>
        </a:defRPr>
      </a:lvl6pPr>
      <a:lvl7pPr marL="2056854" algn="l" defTabSz="342809" rtl="0" eaLnBrk="1" latinLnBrk="0" hangingPunct="1">
        <a:defRPr sz="1371" kern="1200">
          <a:solidFill>
            <a:schemeClr val="tx1"/>
          </a:solidFill>
          <a:latin typeface="+mn-lt"/>
          <a:ea typeface="+mn-ea"/>
          <a:cs typeface="+mn-cs"/>
        </a:defRPr>
      </a:lvl7pPr>
      <a:lvl8pPr marL="2399663" algn="l" defTabSz="342809" rtl="0" eaLnBrk="1" latinLnBrk="0" hangingPunct="1">
        <a:defRPr sz="1371" kern="1200">
          <a:solidFill>
            <a:schemeClr val="tx1"/>
          </a:solidFill>
          <a:latin typeface="+mn-lt"/>
          <a:ea typeface="+mn-ea"/>
          <a:cs typeface="+mn-cs"/>
        </a:defRPr>
      </a:lvl8pPr>
      <a:lvl9pPr marL="2742472" algn="l" defTabSz="342809" rtl="0" eaLnBrk="1" latinLnBrk="0" hangingPunct="1">
        <a:defRPr sz="137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3750514" y="3836012"/>
            <a:ext cx="4592861" cy="298173"/>
          </a:xfrm>
          <a:prstGeom prst="rect">
            <a:avLst/>
          </a:prstGeom>
        </p:spPr>
        <p:txBody>
          <a:bodyPr vert="horz" wrap="none" lIns="0" tIns="0" rIns="0" bIns="0" rtlCol="0">
            <a:noAutofit/>
          </a:bodyPr>
          <a:lstStyle/>
          <a:p>
            <a:pPr defTabSz="685800"/>
            <a:r>
              <a:rPr lang="en-US" sz="1600" dirty="0">
                <a:solidFill>
                  <a:prstClr val="white"/>
                </a:solidFill>
                <a:latin typeface="Helvetica"/>
              </a:rPr>
              <a:t>May 2020 Residential School</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3650953" y="2154477"/>
            <a:ext cx="5493047" cy="548051"/>
          </a:xfrm>
          <a:prstGeom prst="rect">
            <a:avLst/>
          </a:prstGeom>
        </p:spPr>
        <p:txBody>
          <a:bodyPr/>
          <a:lstStyle/>
          <a:p>
            <a:pPr>
              <a:lnSpc>
                <a:spcPct val="100000"/>
              </a:lnSpc>
            </a:pPr>
            <a:r>
              <a:rPr lang="en-GB" sz="3200" dirty="0">
                <a:solidFill>
                  <a:schemeClr val="bg1"/>
                </a:solidFill>
              </a:rPr>
              <a:t>Team role identification and sharing or showcasing of skills </a:t>
            </a:r>
          </a:p>
        </p:txBody>
      </p:sp>
      <p:sp>
        <p:nvSpPr>
          <p:cNvPr id="2" name="Rectangle 1">
            <a:extLst>
              <a:ext uri="{FF2B5EF4-FFF2-40B4-BE49-F238E27FC236}">
                <a16:creationId xmlns:a16="http://schemas.microsoft.com/office/drawing/2014/main" id="{091B274E-D604-3240-A618-B29F15A3F9F6}"/>
              </a:ext>
            </a:extLst>
          </p:cNvPr>
          <p:cNvSpPr/>
          <p:nvPr/>
        </p:nvSpPr>
        <p:spPr>
          <a:xfrm>
            <a:off x="3650952" y="4429497"/>
            <a:ext cx="5220486" cy="630942"/>
          </a:xfrm>
          <a:prstGeom prst="rect">
            <a:avLst/>
          </a:prstGeom>
        </p:spPr>
        <p:txBody>
          <a:bodyPr wrap="square">
            <a:spAutoFit/>
          </a:bodyPr>
          <a:lstStyle/>
          <a:p>
            <a:pPr defTabSz="685800"/>
            <a:r>
              <a:rPr lang="en-GB" sz="700" dirty="0">
                <a:solidFill>
                  <a:prstClr val="white"/>
                </a:solidFill>
                <a:latin typeface="Arial" panose="020B0604020202020204" pitchFamily="34" charset="0"/>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700" u="sng" dirty="0">
                <a:solidFill>
                  <a:prstClr val="white"/>
                </a:solidFill>
                <a:latin typeface="Arial" panose="020B0604020202020204" pitchFamily="34" charset="0"/>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700" dirty="0">
                <a:solidFill>
                  <a:prstClr val="white"/>
                </a:solidFill>
                <a:latin typeface="Arial" panose="020B0604020202020204" pitchFamily="34" charset="0"/>
                <a:cs typeface="Arial" panose="020B0604020202020204" pitchFamily="34" charset="0"/>
              </a:rPr>
              <a:t>). SPHEIR is managed on behalf of FCDO by a consortium led by the British Council that includes PwC and Universities UK International. The TIDE project will close in May 2021.</a:t>
            </a:r>
            <a:endParaRPr lang="en-US" sz="700"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755576" y="1556792"/>
            <a:ext cx="7845064" cy="4536504"/>
          </a:xfrm>
        </p:spPr>
        <p:txBody>
          <a:bodyPr/>
          <a:lstStyle/>
          <a:p>
            <a:pPr>
              <a:lnSpc>
                <a:spcPct val="107000"/>
              </a:lnSpc>
              <a:spcAft>
                <a:spcPts val="800"/>
              </a:spcAft>
            </a:pPr>
            <a:r>
              <a:rPr lang="en-GB" sz="2800" dirty="0">
                <a:solidFill>
                  <a:srgbClr val="FF0000"/>
                </a:solidFill>
                <a:latin typeface="Calibri" panose="020F0502020204030204" pitchFamily="34" charset="0"/>
                <a:ea typeface="Calibri" panose="020F0502020204030204" pitchFamily="34" charset="0"/>
                <a:cs typeface="Arial Unicode MS" panose="020B0604020202020204" pitchFamily="34" charset="-128"/>
              </a:rPr>
              <a:t>Learning outcome</a:t>
            </a:r>
          </a:p>
          <a:p>
            <a:pPr>
              <a:lnSpc>
                <a:spcPct val="114000"/>
              </a:lnSpc>
              <a:spcAft>
                <a:spcPts val="800"/>
              </a:spcAft>
            </a:pPr>
            <a:r>
              <a:rPr lang="en-GB" sz="2000" dirty="0">
                <a:latin typeface="Calibri" panose="020F0502020204030204" pitchFamily="34" charset="0"/>
                <a:ea typeface="Calibri" panose="020F0502020204030204" pitchFamily="34" charset="0"/>
                <a:cs typeface="Arial Unicode MS" panose="020B0604020202020204" pitchFamily="34" charset="-128"/>
              </a:rPr>
              <a:t>After completing this activity, you will understand the different skills that people can bring to the development of educational resources and how to work more effectively as a team.</a:t>
            </a:r>
            <a:endParaRPr lang="en-GB" sz="2400" dirty="0">
              <a:latin typeface="Calibri" panose="020F0502020204030204" pitchFamily="34" charset="0"/>
              <a:ea typeface="Calibri" panose="020F0502020204030204" pitchFamily="34" charset="0"/>
              <a:cs typeface="Arial Unicode MS" panose="020B0604020202020204" pitchFamily="34" charset="-128"/>
            </a:endParaRPr>
          </a:p>
          <a:p>
            <a:pPr>
              <a:lnSpc>
                <a:spcPct val="107000"/>
              </a:lnSpc>
              <a:spcAft>
                <a:spcPts val="800"/>
              </a:spcAft>
            </a:pPr>
            <a:endParaRPr lang="en-US" sz="2400" dirty="0">
              <a:latin typeface="Calibri" panose="020F0502020204030204" pitchFamily="34" charset="0"/>
              <a:ea typeface="Calibri" panose="020F0502020204030204" pitchFamily="34" charset="0"/>
              <a:cs typeface="Arial Unicode MS" panose="020B0604020202020204" pitchFamily="34" charset="-128"/>
            </a:endParaRPr>
          </a:p>
        </p:txBody>
      </p:sp>
    </p:spTree>
    <p:extLst>
      <p:ext uri="{BB962C8B-B14F-4D97-AF65-F5344CB8AC3E}">
        <p14:creationId xmlns:p14="http://schemas.microsoft.com/office/powerpoint/2010/main" val="40941308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9376" y="1700808"/>
            <a:ext cx="7837040" cy="3924151"/>
          </a:xfrm>
          <a:prstGeom prst="rect">
            <a:avLst/>
          </a:prstGeom>
        </p:spPr>
        <p:txBody>
          <a:bodyPr wrap="square">
            <a:spAutoFit/>
          </a:bodyPr>
          <a:lstStyle/>
          <a:p>
            <a:pPr marL="342900" indent="-342900">
              <a:spcAft>
                <a:spcPts val="600"/>
              </a:spcAft>
              <a:buFont typeface="+mj-lt"/>
              <a:buAutoNum type="arabicPeriod"/>
            </a:pPr>
            <a:r>
              <a:rPr lang="en-US" dirty="0"/>
              <a:t>Working in your teams you have to create several statements to go on an A4 poster that describe the educational practice and educational technology knowledge and skills that you, as a team, could offer to other people in other departments in your university. </a:t>
            </a:r>
          </a:p>
          <a:p>
            <a:pPr marL="342900" indent="-342900">
              <a:spcAft>
                <a:spcPts val="600"/>
              </a:spcAft>
              <a:buFont typeface="+mj-lt"/>
              <a:buAutoNum type="arabicPeriod"/>
            </a:pPr>
            <a:r>
              <a:rPr lang="en-US" dirty="0"/>
              <a:t>Once you are happy that your statements reflect the combined knowledge and skills of your team you share your poster with all the other teams so everyone can read them. </a:t>
            </a:r>
          </a:p>
          <a:p>
            <a:pPr marL="342900" indent="-342900">
              <a:spcAft>
                <a:spcPts val="600"/>
              </a:spcAft>
              <a:buFont typeface="+mj-lt"/>
              <a:buAutoNum type="arabicPeriod"/>
            </a:pPr>
            <a:r>
              <a:rPr lang="en-US" dirty="0"/>
              <a:t>Once everyone has read all the statements, discuss what you think about them and identify any educational practice or technology knowledge or skills that might be missing from your or other teams’ posters, and if so, who would you need to seek out to provide them.</a:t>
            </a:r>
          </a:p>
          <a:p>
            <a:pPr marL="342900" indent="-342900">
              <a:spcAft>
                <a:spcPts val="600"/>
              </a:spcAft>
              <a:buFont typeface="+mj-lt"/>
              <a:buAutoNum type="arabicPeriod"/>
            </a:pPr>
            <a:r>
              <a:rPr lang="en-US" dirty="0"/>
              <a:t>Your tutor will then give a short presentation and lead a discussion on teams and team roles in general and the different roles in course teams in particular.</a:t>
            </a:r>
            <a:endParaRPr lang="en-GB" dirty="0"/>
          </a:p>
        </p:txBody>
      </p:sp>
      <p:sp>
        <p:nvSpPr>
          <p:cNvPr id="3" name="Rectangle 2"/>
          <p:cNvSpPr/>
          <p:nvPr/>
        </p:nvSpPr>
        <p:spPr>
          <a:xfrm>
            <a:off x="479376" y="764704"/>
            <a:ext cx="4824536" cy="523220"/>
          </a:xfrm>
          <a:prstGeom prst="rect">
            <a:avLst/>
          </a:prstGeom>
        </p:spPr>
        <p:txBody>
          <a:bodyPr wrap="square">
            <a:spAutoFit/>
          </a:bodyPr>
          <a:lstStyle/>
          <a:p>
            <a:r>
              <a:rPr lang="en-GB" sz="2800" dirty="0">
                <a:solidFill>
                  <a:srgbClr val="FF0000"/>
                </a:solidFill>
              </a:rPr>
              <a:t>Description of today’s activity</a:t>
            </a:r>
            <a:endParaRPr lang="en-GB" sz="2800" dirty="0"/>
          </a:p>
        </p:txBody>
      </p:sp>
    </p:spTree>
    <p:extLst>
      <p:ext uri="{BB962C8B-B14F-4D97-AF65-F5344CB8AC3E}">
        <p14:creationId xmlns:p14="http://schemas.microsoft.com/office/powerpoint/2010/main" val="26350522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21520" y="1556792"/>
            <a:ext cx="7918082" cy="5019773"/>
          </a:xfrm>
        </p:spPr>
        <p:txBody>
          <a:bodyPr/>
          <a:lstStyle/>
          <a:p>
            <a:pPr lvl="0">
              <a:lnSpc>
                <a:spcPct val="100000"/>
              </a:lnSpc>
              <a:spcAft>
                <a:spcPts val="700"/>
              </a:spcAft>
              <a:buClr>
                <a:srgbClr val="FF0000"/>
              </a:buClr>
              <a:tabLst>
                <a:tab pos="457200" algn="l"/>
              </a:tabLst>
            </a:pPr>
            <a:r>
              <a:rPr lang="en-GB" sz="2000" dirty="0">
                <a:latin typeface="Calibri" panose="020F0502020204030204" pitchFamily="34" charset="0"/>
                <a:ea typeface="Calibri" panose="020F0502020204030204" pitchFamily="34" charset="0"/>
                <a:cs typeface="Times New Roman" panose="02020603050405020304" pitchFamily="18" charset="0"/>
              </a:rPr>
              <a:t>The instructions for the Phase 2 OER development activity had an annex on managing team processes that outlines six areas to work on.</a:t>
            </a:r>
          </a:p>
          <a:p>
            <a:pPr marL="342900" lvl="0" indent="-342900">
              <a:lnSpc>
                <a:spcPct val="100000"/>
              </a:lnSpc>
              <a:spcAft>
                <a:spcPts val="700"/>
              </a:spcAft>
              <a:buClr>
                <a:srgbClr val="FF0000"/>
              </a:buClr>
              <a:buFont typeface="Arial" panose="020B0604020202020204" pitchFamily="34" charset="0"/>
              <a:buChar char="•"/>
              <a:tabLst>
                <a:tab pos="457200" algn="l"/>
              </a:tabLst>
            </a:pPr>
            <a:r>
              <a:rPr lang="en-GB" sz="2000" dirty="0">
                <a:latin typeface="Calibri" panose="020F0502020204030204" pitchFamily="34" charset="0"/>
                <a:ea typeface="Calibri" panose="020F0502020204030204" pitchFamily="34" charset="0"/>
                <a:cs typeface="Times New Roman" panose="02020603050405020304" pitchFamily="18" charset="0"/>
              </a:rPr>
              <a:t>Team goals and objectives</a:t>
            </a:r>
          </a:p>
          <a:p>
            <a:pPr marL="342900" lvl="0" indent="-342900">
              <a:lnSpc>
                <a:spcPct val="100000"/>
              </a:lnSpc>
              <a:spcAft>
                <a:spcPts val="700"/>
              </a:spcAft>
              <a:buClr>
                <a:srgbClr val="FF0000"/>
              </a:buClr>
              <a:buFont typeface="Arial" panose="020B0604020202020204" pitchFamily="34" charset="0"/>
              <a:buChar char="•"/>
              <a:tabLst>
                <a:tab pos="457200" algn="l"/>
              </a:tabLst>
            </a:pPr>
            <a:r>
              <a:rPr lang="en-GB" sz="2000" dirty="0"/>
              <a:t>Ground rules</a:t>
            </a:r>
          </a:p>
          <a:p>
            <a:pPr marL="342900" lvl="0" indent="-342900">
              <a:lnSpc>
                <a:spcPct val="100000"/>
              </a:lnSpc>
              <a:spcAft>
                <a:spcPts val="700"/>
              </a:spcAft>
              <a:buClr>
                <a:srgbClr val="FF0000"/>
              </a:buClr>
              <a:buFont typeface="Arial" panose="020B0604020202020204" pitchFamily="34" charset="0"/>
              <a:buChar char="•"/>
              <a:tabLst>
                <a:tab pos="457200" algn="l"/>
              </a:tabLst>
            </a:pPr>
            <a:r>
              <a:rPr lang="en-GB" sz="2000" dirty="0"/>
              <a:t>Allocating tasks</a:t>
            </a:r>
          </a:p>
          <a:p>
            <a:pPr marL="342900" lvl="0" indent="-342900">
              <a:lnSpc>
                <a:spcPct val="100000"/>
              </a:lnSpc>
              <a:spcAft>
                <a:spcPts val="700"/>
              </a:spcAft>
              <a:buClr>
                <a:srgbClr val="FF0000"/>
              </a:buClr>
              <a:buFont typeface="Arial" panose="020B0604020202020204" pitchFamily="34" charset="0"/>
              <a:buChar char="•"/>
              <a:tabLst>
                <a:tab pos="457200" algn="l"/>
              </a:tabLst>
            </a:pPr>
            <a:r>
              <a:rPr lang="en-GB" sz="2000" dirty="0"/>
              <a:t>Developing individual contributions</a:t>
            </a:r>
          </a:p>
          <a:p>
            <a:pPr marL="342900" lvl="0" indent="-342900">
              <a:lnSpc>
                <a:spcPct val="100000"/>
              </a:lnSpc>
              <a:spcAft>
                <a:spcPts val="700"/>
              </a:spcAft>
              <a:buClr>
                <a:srgbClr val="FF0000"/>
              </a:buClr>
              <a:buFont typeface="Arial" panose="020B0604020202020204" pitchFamily="34" charset="0"/>
              <a:buChar char="•"/>
              <a:tabLst>
                <a:tab pos="457200" algn="l"/>
              </a:tabLst>
            </a:pPr>
            <a:r>
              <a:rPr lang="en-GB" sz="2000" dirty="0"/>
              <a:t>Developing trust</a:t>
            </a:r>
          </a:p>
          <a:p>
            <a:pPr marL="342900" lvl="0" indent="-342900">
              <a:lnSpc>
                <a:spcPct val="100000"/>
              </a:lnSpc>
              <a:spcAft>
                <a:spcPts val="700"/>
              </a:spcAft>
              <a:buClr>
                <a:srgbClr val="FF0000"/>
              </a:buClr>
              <a:buFont typeface="Arial" panose="020B0604020202020204" pitchFamily="34" charset="0"/>
              <a:buChar char="•"/>
              <a:tabLst>
                <a:tab pos="457200" algn="l"/>
              </a:tabLst>
            </a:pPr>
            <a:r>
              <a:rPr lang="en-GB" sz="2000" dirty="0"/>
              <a:t>Arriving at consensus in a team</a:t>
            </a:r>
          </a:p>
          <a:p>
            <a:pPr lvl="0">
              <a:lnSpc>
                <a:spcPct val="100000"/>
              </a:lnSpc>
              <a:spcAft>
                <a:spcPts val="700"/>
              </a:spcAft>
              <a:buClr>
                <a:srgbClr val="FF0000"/>
              </a:buClr>
              <a:tabLst>
                <a:tab pos="457200" algn="l"/>
              </a:tabLst>
            </a:pPr>
            <a:r>
              <a:rPr lang="en-GB" sz="2000" dirty="0"/>
              <a:t>In terms of teams developing educational resources you may recall the following slides from the webinar on OU processes 1: Module production.</a:t>
            </a:r>
          </a:p>
        </p:txBody>
      </p:sp>
      <p:sp>
        <p:nvSpPr>
          <p:cNvPr id="7" name="TextBox 6"/>
          <p:cNvSpPr txBox="1"/>
          <p:nvPr/>
        </p:nvSpPr>
        <p:spPr>
          <a:xfrm>
            <a:off x="396202" y="692696"/>
            <a:ext cx="8205104" cy="523220"/>
          </a:xfrm>
          <a:prstGeom prst="rect">
            <a:avLst/>
          </a:prstGeom>
          <a:noFill/>
        </p:spPr>
        <p:txBody>
          <a:bodyPr wrap="square" rtlCol="0">
            <a:spAutoFit/>
          </a:bodyPr>
          <a:lstStyle/>
          <a:p>
            <a:r>
              <a:rPr lang="en-GB" sz="2800" dirty="0">
                <a:solidFill>
                  <a:srgbClr val="FF0000"/>
                </a:solidFill>
              </a:rPr>
              <a:t>Points to consider when working in teams</a:t>
            </a:r>
          </a:p>
        </p:txBody>
      </p:sp>
    </p:spTree>
    <p:extLst>
      <p:ext uri="{BB962C8B-B14F-4D97-AF65-F5344CB8AC3E}">
        <p14:creationId xmlns:p14="http://schemas.microsoft.com/office/powerpoint/2010/main" val="38265276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294967295"/>
          </p:nvPr>
        </p:nvSpPr>
        <p:spPr>
          <a:xfrm>
            <a:off x="8659813" y="6276975"/>
            <a:ext cx="484187" cy="568325"/>
          </a:xfrm>
          <a:prstGeom prst="rect">
            <a:avLst/>
          </a:prstGeom>
        </p:spPr>
        <p:txBody>
          <a:bodyPr/>
          <a:lstStyle/>
          <a:p>
            <a:pPr algn="ctr" defTabSz="685800"/>
            <a:fld id="{C0BADC3D-1509-2C4E-AB5E-AF0356668A88}" type="slidenum">
              <a:rPr lang="en-GB">
                <a:latin typeface="Helvetica"/>
              </a:rPr>
              <a:pPr algn="ctr" defTabSz="685800"/>
              <a:t>5</a:t>
            </a:fld>
            <a:endParaRPr lang="en-GB" dirty="0">
              <a:latin typeface="Helvetica"/>
            </a:endParaRPr>
          </a:p>
        </p:txBody>
      </p:sp>
      <p:sp>
        <p:nvSpPr>
          <p:cNvPr id="3" name="Title 2"/>
          <p:cNvSpPr>
            <a:spLocks noGrp="1"/>
          </p:cNvSpPr>
          <p:nvPr>
            <p:ph type="title" idx="4294967295"/>
          </p:nvPr>
        </p:nvSpPr>
        <p:spPr>
          <a:xfrm>
            <a:off x="251520" y="764704"/>
            <a:ext cx="6705600" cy="365125"/>
          </a:xfrm>
          <a:prstGeom prst="rect">
            <a:avLst/>
          </a:prstGeom>
        </p:spPr>
        <p:txBody>
          <a:bodyPr/>
          <a:lstStyle/>
          <a:p>
            <a:r>
              <a:rPr lang="en-GB" sz="2800" dirty="0">
                <a:solidFill>
                  <a:srgbClr val="FF0000"/>
                </a:solidFill>
                <a:latin typeface="+mn-lt"/>
              </a:rPr>
              <a:t>Preliminary stages of module production</a:t>
            </a:r>
          </a:p>
        </p:txBody>
      </p:sp>
      <p:sp>
        <p:nvSpPr>
          <p:cNvPr id="4" name="Rectangle 3"/>
          <p:cNvSpPr/>
          <p:nvPr/>
        </p:nvSpPr>
        <p:spPr>
          <a:xfrm>
            <a:off x="539552" y="1844824"/>
            <a:ext cx="7116417" cy="3892027"/>
          </a:xfrm>
          <a:prstGeom prst="rect">
            <a:avLst/>
          </a:prstGeom>
        </p:spPr>
        <p:txBody>
          <a:bodyPr wrap="square">
            <a:spAutoFit/>
          </a:bodyPr>
          <a:lstStyle/>
          <a:p>
            <a:pPr defTabSz="685800">
              <a:lnSpc>
                <a:spcPct val="107000"/>
              </a:lnSpc>
            </a:pPr>
            <a:r>
              <a:rPr lang="en-GB" dirty="0">
                <a:solidFill>
                  <a:prstClr val="black"/>
                </a:solidFill>
                <a:latin typeface="Calibri" panose="020F0502020204030204" pitchFamily="34" charset="0"/>
                <a:ea typeface="Calibri" panose="020F0502020204030204" pitchFamily="34" charset="0"/>
                <a:cs typeface="Times New Roman" panose="02020603050405020304" pitchFamily="18" charset="0"/>
              </a:rPr>
              <a:t>Identify opportunity/need for new module</a:t>
            </a:r>
          </a:p>
          <a:p>
            <a:pPr defTabSz="685800">
              <a:lnSpc>
                <a:spcPct val="107000"/>
              </a:lnSpc>
            </a:pPr>
            <a:r>
              <a:rPr lang="en-GB" dirty="0">
                <a:solidFill>
                  <a:prstClr val="black"/>
                </a:solidFill>
                <a:latin typeface="Calibri" panose="020F0502020204030204" pitchFamily="34" charset="0"/>
                <a:ea typeface="Calibri" panose="020F0502020204030204" pitchFamily="34" charset="0"/>
                <a:cs typeface="Times New Roman" panose="02020603050405020304" pitchFamily="18" charset="0"/>
              </a:rPr>
              <a:t>Develop the outline plan</a:t>
            </a:r>
          </a:p>
          <a:p>
            <a:pPr defTabSz="685800">
              <a:lnSpc>
                <a:spcPct val="107000"/>
              </a:lnSpc>
            </a:pPr>
            <a:r>
              <a:rPr lang="en-GB" dirty="0">
                <a:solidFill>
                  <a:prstClr val="black"/>
                </a:solidFill>
                <a:latin typeface="Calibri" panose="020F0502020204030204" pitchFamily="34" charset="0"/>
                <a:ea typeface="Calibri" panose="020F0502020204030204" pitchFamily="34" charset="0"/>
                <a:cs typeface="Times New Roman" panose="02020603050405020304" pitchFamily="18" charset="0"/>
              </a:rPr>
              <a:t>Assessment of costs, resources required and timescale </a:t>
            </a:r>
          </a:p>
          <a:p>
            <a:pPr defTabSz="685800">
              <a:lnSpc>
                <a:spcPct val="107000"/>
              </a:lnSpc>
              <a:spcAft>
                <a:spcPts val="450"/>
              </a:spcAft>
            </a:pPr>
            <a:endParaRPr lang="en-GB"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defTabSz="685800">
              <a:lnSpc>
                <a:spcPct val="107000"/>
              </a:lnSpc>
              <a:spcAft>
                <a:spcPts val="450"/>
              </a:spcAft>
            </a:pPr>
            <a:r>
              <a:rPr lang="en-GB" dirty="0">
                <a:solidFill>
                  <a:prstClr val="black"/>
                </a:solidFill>
                <a:latin typeface="Calibri" panose="020F0502020204030204" pitchFamily="34" charset="0"/>
                <a:ea typeface="Calibri" panose="020F0502020204030204" pitchFamily="34" charset="0"/>
                <a:cs typeface="Times New Roman" panose="02020603050405020304" pitchFamily="18" charset="0"/>
              </a:rPr>
              <a:t>Develop the module specification including </a:t>
            </a:r>
          </a:p>
          <a:p>
            <a:pPr marL="600075" lvl="1" indent="-257175" defTabSz="685800">
              <a:lnSpc>
                <a:spcPct val="107000"/>
              </a:lnSpc>
              <a:buFont typeface="Symbol" panose="05050102010706020507" pitchFamily="18" charset="2"/>
              <a:buChar char=""/>
            </a:pPr>
            <a:r>
              <a:rPr lang="en-GB" dirty="0">
                <a:solidFill>
                  <a:prstClr val="black"/>
                </a:solidFill>
                <a:latin typeface="Calibri" panose="020F0502020204030204" pitchFamily="34" charset="0"/>
                <a:ea typeface="Calibri" panose="020F0502020204030204" pitchFamily="34" charset="0"/>
                <a:cs typeface="Times New Roman" panose="02020603050405020304" pitchFamily="18" charset="0"/>
              </a:rPr>
              <a:t>learning outcomes</a:t>
            </a:r>
          </a:p>
          <a:p>
            <a:pPr marL="600075" lvl="1" indent="-257175" defTabSz="685800">
              <a:lnSpc>
                <a:spcPct val="107000"/>
              </a:lnSpc>
              <a:buFont typeface="Symbol" panose="05050102010706020507" pitchFamily="18" charset="2"/>
              <a:buChar char=""/>
            </a:pPr>
            <a:r>
              <a:rPr lang="en-GB" dirty="0">
                <a:solidFill>
                  <a:prstClr val="black"/>
                </a:solidFill>
                <a:latin typeface="Calibri" panose="020F0502020204030204" pitchFamily="34" charset="0"/>
                <a:ea typeface="Calibri" panose="020F0502020204030204" pitchFamily="34" charset="0"/>
                <a:cs typeface="Times New Roman" panose="02020603050405020304" pitchFamily="18" charset="0"/>
              </a:rPr>
              <a:t>module components (e.g. blocks, books, online activities, etc.)</a:t>
            </a:r>
          </a:p>
          <a:p>
            <a:pPr marL="600075" lvl="1" indent="-257175" defTabSz="685800">
              <a:lnSpc>
                <a:spcPct val="107000"/>
              </a:lnSpc>
              <a:buFont typeface="Symbol" panose="05050102010706020507" pitchFamily="18" charset="2"/>
              <a:buChar char=""/>
            </a:pPr>
            <a:r>
              <a:rPr lang="en-GB" dirty="0">
                <a:solidFill>
                  <a:prstClr val="black"/>
                </a:solidFill>
                <a:latin typeface="Calibri" panose="020F0502020204030204" pitchFamily="34" charset="0"/>
                <a:ea typeface="Calibri" panose="020F0502020204030204" pitchFamily="34" charset="0"/>
                <a:cs typeface="Times New Roman" panose="02020603050405020304" pitchFamily="18" charset="0"/>
              </a:rPr>
              <a:t>assessment strategy</a:t>
            </a:r>
          </a:p>
          <a:p>
            <a:pPr marL="600075" lvl="1" indent="-257175" defTabSz="685800">
              <a:lnSpc>
                <a:spcPct val="107000"/>
              </a:lnSpc>
              <a:buFont typeface="Symbol" panose="05050102010706020507" pitchFamily="18" charset="2"/>
              <a:buChar char=""/>
            </a:pPr>
            <a:r>
              <a:rPr lang="en-GB" dirty="0">
                <a:solidFill>
                  <a:prstClr val="black"/>
                </a:solidFill>
                <a:latin typeface="Calibri" panose="020F0502020204030204" pitchFamily="34" charset="0"/>
                <a:ea typeface="Calibri" panose="020F0502020204030204" pitchFamily="34" charset="0"/>
                <a:cs typeface="Times New Roman" panose="02020603050405020304" pitchFamily="18" charset="0"/>
              </a:rPr>
              <a:t>tuition strategy</a:t>
            </a:r>
          </a:p>
          <a:p>
            <a:pPr defTabSz="685800">
              <a:lnSpc>
                <a:spcPct val="107000"/>
              </a:lnSpc>
              <a:spcAft>
                <a:spcPts val="450"/>
              </a:spcAft>
            </a:pPr>
            <a:endParaRPr lang="en-GB"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defTabSz="685800">
              <a:lnSpc>
                <a:spcPct val="107000"/>
              </a:lnSpc>
              <a:spcAft>
                <a:spcPts val="450"/>
              </a:spcAft>
            </a:pPr>
            <a:r>
              <a:rPr lang="en-GB" dirty="0">
                <a:solidFill>
                  <a:prstClr val="black"/>
                </a:solidFill>
                <a:latin typeface="Calibri" panose="020F0502020204030204" pitchFamily="34" charset="0"/>
                <a:ea typeface="Calibri" panose="020F0502020204030204" pitchFamily="34" charset="0"/>
                <a:cs typeface="Times New Roman" panose="02020603050405020304" pitchFamily="18" charset="0"/>
              </a:rPr>
              <a:t>Approval from university authorities </a:t>
            </a:r>
          </a:p>
          <a:p>
            <a:pPr defTabSz="685800">
              <a:lnSpc>
                <a:spcPct val="107000"/>
              </a:lnSpc>
              <a:spcAft>
                <a:spcPts val="450"/>
              </a:spcAft>
            </a:pPr>
            <a:r>
              <a:rPr lang="en-GB" dirty="0">
                <a:solidFill>
                  <a:prstClr val="black"/>
                </a:solidFill>
                <a:latin typeface="Calibri" panose="020F0502020204030204" pitchFamily="34" charset="0"/>
                <a:ea typeface="Calibri" panose="020F0502020204030204" pitchFamily="34" charset="0"/>
                <a:cs typeface="Times New Roman" panose="02020603050405020304" pitchFamily="18" charset="0"/>
              </a:rPr>
              <a:t>Module team get started!</a:t>
            </a:r>
          </a:p>
        </p:txBody>
      </p:sp>
    </p:spTree>
    <p:extLst>
      <p:ext uri="{BB962C8B-B14F-4D97-AF65-F5344CB8AC3E}">
        <p14:creationId xmlns:p14="http://schemas.microsoft.com/office/powerpoint/2010/main" val="41340956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294967295"/>
          </p:nvPr>
        </p:nvSpPr>
        <p:spPr>
          <a:xfrm>
            <a:off x="8659813" y="6276975"/>
            <a:ext cx="484187" cy="568325"/>
          </a:xfrm>
          <a:prstGeom prst="rect">
            <a:avLst/>
          </a:prstGeom>
        </p:spPr>
        <p:txBody>
          <a:bodyPr/>
          <a:lstStyle/>
          <a:p>
            <a:pPr algn="ctr" defTabSz="685800"/>
            <a:fld id="{C0BADC3D-1509-2C4E-AB5E-AF0356668A88}" type="slidenum">
              <a:rPr lang="en-GB">
                <a:latin typeface="Helvetica"/>
              </a:rPr>
              <a:pPr algn="ctr" defTabSz="685800"/>
              <a:t>6</a:t>
            </a:fld>
            <a:endParaRPr lang="en-GB" dirty="0">
              <a:latin typeface="Helvetica"/>
            </a:endParaRPr>
          </a:p>
        </p:txBody>
      </p:sp>
      <p:sp>
        <p:nvSpPr>
          <p:cNvPr id="3" name="Title 2"/>
          <p:cNvSpPr>
            <a:spLocks noGrp="1"/>
          </p:cNvSpPr>
          <p:nvPr>
            <p:ph type="title" idx="4294967295"/>
          </p:nvPr>
        </p:nvSpPr>
        <p:spPr>
          <a:xfrm>
            <a:off x="611316" y="764704"/>
            <a:ext cx="5545138" cy="474662"/>
          </a:xfrm>
          <a:prstGeom prst="rect">
            <a:avLst/>
          </a:prstGeom>
        </p:spPr>
        <p:txBody>
          <a:bodyPr/>
          <a:lstStyle/>
          <a:p>
            <a:r>
              <a:rPr lang="en-GB" sz="2800" dirty="0">
                <a:solidFill>
                  <a:srgbClr val="FF0000"/>
                </a:solidFill>
                <a:latin typeface="+mn-lt"/>
              </a:rPr>
              <a:t>Who is on the module team?</a:t>
            </a:r>
          </a:p>
        </p:txBody>
      </p:sp>
      <p:sp>
        <p:nvSpPr>
          <p:cNvPr id="4" name="Rectangle 3"/>
          <p:cNvSpPr/>
          <p:nvPr/>
        </p:nvSpPr>
        <p:spPr>
          <a:xfrm>
            <a:off x="611316" y="1916832"/>
            <a:ext cx="8290590" cy="1314078"/>
          </a:xfrm>
          <a:prstGeom prst="rect">
            <a:avLst/>
          </a:prstGeom>
        </p:spPr>
        <p:txBody>
          <a:bodyPr wrap="square">
            <a:spAutoFit/>
          </a:bodyPr>
          <a:lstStyle/>
          <a:p>
            <a:pPr defTabSz="685800">
              <a:lnSpc>
                <a:spcPct val="107000"/>
              </a:lnSpc>
            </a:pPr>
            <a:r>
              <a:rPr lang="en-GB" sz="2100" dirty="0">
                <a:solidFill>
                  <a:prstClr val="black"/>
                </a:solidFill>
                <a:latin typeface="Calibri" panose="020F0502020204030204" pitchFamily="34" charset="0"/>
                <a:ea typeface="Calibri" panose="020F0502020204030204" pitchFamily="34" charset="0"/>
                <a:cs typeface="Times New Roman" panose="02020603050405020304" pitchFamily="18" charset="0"/>
              </a:rPr>
              <a:t>Core team:</a:t>
            </a:r>
          </a:p>
          <a:p>
            <a:pPr marL="257175" indent="-257175" defTabSz="685800">
              <a:lnSpc>
                <a:spcPct val="107000"/>
              </a:lnSpc>
              <a:buFont typeface="Arial" panose="020B0604020202020204" pitchFamily="34" charset="0"/>
              <a:buChar char="•"/>
            </a:pPr>
            <a:r>
              <a:rPr lang="en-GB" dirty="0">
                <a:solidFill>
                  <a:prstClr val="black"/>
                </a:solidFill>
                <a:latin typeface="Calibri" panose="020F0502020204030204" pitchFamily="34" charset="0"/>
                <a:ea typeface="Calibri" panose="020F0502020204030204" pitchFamily="34" charset="0"/>
                <a:cs typeface="Times New Roman" panose="02020603050405020304" pitchFamily="18" charset="0"/>
              </a:rPr>
              <a:t>Module Team Chair (academic)</a:t>
            </a:r>
          </a:p>
          <a:p>
            <a:pPr marL="257175" indent="-257175" defTabSz="685800">
              <a:lnSpc>
                <a:spcPct val="107000"/>
              </a:lnSpc>
              <a:buFont typeface="Arial" panose="020B0604020202020204" pitchFamily="34" charset="0"/>
              <a:buChar char="•"/>
            </a:pPr>
            <a:r>
              <a:rPr lang="en-GB" dirty="0">
                <a:solidFill>
                  <a:prstClr val="black"/>
                </a:solidFill>
                <a:latin typeface="Calibri" panose="020F0502020204030204" pitchFamily="34" charset="0"/>
                <a:ea typeface="Calibri" panose="020F0502020204030204" pitchFamily="34" charset="0"/>
                <a:cs typeface="Times New Roman" panose="02020603050405020304" pitchFamily="18" charset="0"/>
              </a:rPr>
              <a:t>Curriculum Manager</a:t>
            </a:r>
          </a:p>
          <a:p>
            <a:pPr marL="257175" indent="-257175" defTabSz="685800">
              <a:lnSpc>
                <a:spcPct val="107000"/>
              </a:lnSpc>
              <a:buFont typeface="Arial" panose="020B0604020202020204" pitchFamily="34" charset="0"/>
              <a:buChar char="•"/>
            </a:pPr>
            <a:r>
              <a:rPr lang="en-GB" dirty="0">
                <a:solidFill>
                  <a:prstClr val="black"/>
                </a:solidFill>
                <a:latin typeface="Calibri" panose="020F0502020204030204" pitchFamily="34" charset="0"/>
                <a:ea typeface="Calibri" panose="020F0502020204030204" pitchFamily="34" charset="0"/>
                <a:cs typeface="Times New Roman" panose="02020603050405020304" pitchFamily="18" charset="0"/>
              </a:rPr>
              <a:t>Academic authors (numbers vary but usually between 3 and 10)</a:t>
            </a:r>
          </a:p>
        </p:txBody>
      </p:sp>
      <p:pic>
        <p:nvPicPr>
          <p:cNvPr id="6" name="Picture 1" descr="image0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0" y="3398092"/>
            <a:ext cx="6160403" cy="2547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666370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294967295"/>
          </p:nvPr>
        </p:nvSpPr>
        <p:spPr>
          <a:xfrm>
            <a:off x="8659813" y="6276975"/>
            <a:ext cx="484187" cy="568325"/>
          </a:xfrm>
          <a:prstGeom prst="rect">
            <a:avLst/>
          </a:prstGeom>
        </p:spPr>
        <p:txBody>
          <a:bodyPr/>
          <a:lstStyle/>
          <a:p>
            <a:pPr algn="ctr" defTabSz="685800"/>
            <a:fld id="{C0BADC3D-1509-2C4E-AB5E-AF0356668A88}" type="slidenum">
              <a:rPr lang="en-GB">
                <a:latin typeface="Helvetica"/>
              </a:rPr>
              <a:pPr algn="ctr" defTabSz="685800"/>
              <a:t>7</a:t>
            </a:fld>
            <a:endParaRPr lang="en-GB" dirty="0">
              <a:latin typeface="Helvetica"/>
            </a:endParaRPr>
          </a:p>
        </p:txBody>
      </p:sp>
      <p:sp>
        <p:nvSpPr>
          <p:cNvPr id="3" name="Title 2"/>
          <p:cNvSpPr>
            <a:spLocks noGrp="1"/>
          </p:cNvSpPr>
          <p:nvPr>
            <p:ph type="title" idx="4294967295"/>
          </p:nvPr>
        </p:nvSpPr>
        <p:spPr>
          <a:xfrm>
            <a:off x="251520" y="764704"/>
            <a:ext cx="6783388" cy="542925"/>
          </a:xfrm>
          <a:prstGeom prst="rect">
            <a:avLst/>
          </a:prstGeom>
        </p:spPr>
        <p:txBody>
          <a:bodyPr/>
          <a:lstStyle/>
          <a:p>
            <a:r>
              <a:rPr lang="en-GB" sz="2800" dirty="0">
                <a:solidFill>
                  <a:srgbClr val="FF0000"/>
                </a:solidFill>
                <a:latin typeface="+mn-lt"/>
              </a:rPr>
              <a:t>Who else is involved in module production?</a:t>
            </a:r>
          </a:p>
        </p:txBody>
      </p:sp>
      <p:sp>
        <p:nvSpPr>
          <p:cNvPr id="4" name="Rectangle 3"/>
          <p:cNvSpPr/>
          <p:nvPr/>
        </p:nvSpPr>
        <p:spPr>
          <a:xfrm>
            <a:off x="611560" y="2204864"/>
            <a:ext cx="5824331" cy="3789435"/>
          </a:xfrm>
          <a:prstGeom prst="rect">
            <a:avLst/>
          </a:prstGeom>
        </p:spPr>
        <p:txBody>
          <a:bodyPr wrap="square">
            <a:spAutoFit/>
          </a:bodyPr>
          <a:lstStyle/>
          <a:p>
            <a:pPr marL="257175" indent="-257175" defTabSz="685800">
              <a:lnSpc>
                <a:spcPct val="107000"/>
              </a:lnSpc>
              <a:buFont typeface="Arial" panose="020B0604020202020204" pitchFamily="34" charset="0"/>
              <a:buChar char="•"/>
            </a:pPr>
            <a:r>
              <a:rPr lang="en-GB" dirty="0">
                <a:solidFill>
                  <a:prstClr val="black"/>
                </a:solidFill>
                <a:latin typeface="Calibri" panose="020F0502020204030204" pitchFamily="34" charset="0"/>
                <a:ea typeface="Calibri" panose="020F0502020204030204" pitchFamily="34" charset="0"/>
                <a:cs typeface="Times New Roman" panose="02020603050405020304" pitchFamily="18" charset="0"/>
              </a:rPr>
              <a:t>Technology Enhanced learning (TEL) Designer</a:t>
            </a:r>
          </a:p>
          <a:p>
            <a:pPr marL="257175" indent="-257175" defTabSz="685800">
              <a:lnSpc>
                <a:spcPct val="107000"/>
              </a:lnSpc>
              <a:buFont typeface="Arial" panose="020B0604020202020204" pitchFamily="34" charset="0"/>
              <a:buChar char="•"/>
            </a:pPr>
            <a:r>
              <a:rPr lang="en-GB" dirty="0">
                <a:solidFill>
                  <a:prstClr val="black"/>
                </a:solidFill>
                <a:latin typeface="Calibri" panose="020F0502020204030204" pitchFamily="34" charset="0"/>
                <a:ea typeface="Calibri" panose="020F0502020204030204" pitchFamily="34" charset="0"/>
                <a:cs typeface="Times New Roman" panose="02020603050405020304" pitchFamily="18" charset="0"/>
              </a:rPr>
              <a:t>Learning and Teaching Librarian</a:t>
            </a:r>
          </a:p>
          <a:p>
            <a:pPr marL="257175" indent="-257175" defTabSz="685800">
              <a:lnSpc>
                <a:spcPct val="107000"/>
              </a:lnSpc>
              <a:buFont typeface="Arial" panose="020B0604020202020204" pitchFamily="34" charset="0"/>
              <a:buChar char="•"/>
            </a:pPr>
            <a:r>
              <a:rPr lang="en-GB" dirty="0">
                <a:solidFill>
                  <a:prstClr val="black"/>
                </a:solidFill>
                <a:latin typeface="Calibri" panose="020F0502020204030204" pitchFamily="34" charset="0"/>
                <a:ea typeface="Calibri" panose="020F0502020204030204" pitchFamily="34" charset="0"/>
                <a:cs typeface="Times New Roman" panose="02020603050405020304" pitchFamily="18" charset="0"/>
              </a:rPr>
              <a:t>Graphic designer </a:t>
            </a:r>
          </a:p>
          <a:p>
            <a:pPr marL="257175" indent="-257175" defTabSz="685800">
              <a:lnSpc>
                <a:spcPct val="107000"/>
              </a:lnSpc>
              <a:buFont typeface="Arial" panose="020B0604020202020204" pitchFamily="34" charset="0"/>
              <a:buChar char="•"/>
            </a:pPr>
            <a:r>
              <a:rPr lang="en-GB" dirty="0">
                <a:solidFill>
                  <a:prstClr val="black"/>
                </a:solidFill>
                <a:latin typeface="Calibri" panose="020F0502020204030204" pitchFamily="34" charset="0"/>
                <a:ea typeface="Calibri" panose="020F0502020204030204" pitchFamily="34" charset="0"/>
                <a:cs typeface="Times New Roman" panose="02020603050405020304" pitchFamily="18" charset="0"/>
              </a:rPr>
              <a:t>Editor</a:t>
            </a:r>
          </a:p>
          <a:p>
            <a:pPr marL="257175" indent="-257175" defTabSz="685800">
              <a:lnSpc>
                <a:spcPct val="107000"/>
              </a:lnSpc>
              <a:buFont typeface="Arial" panose="020B0604020202020204" pitchFamily="34" charset="0"/>
              <a:buChar char="•"/>
            </a:pPr>
            <a:r>
              <a:rPr lang="en-GB" dirty="0">
                <a:solidFill>
                  <a:prstClr val="black"/>
                </a:solidFill>
                <a:latin typeface="Calibri" panose="020F0502020204030204" pitchFamily="34" charset="0"/>
                <a:ea typeface="Calibri" panose="020F0502020204030204" pitchFamily="34" charset="0"/>
                <a:cs typeface="Times New Roman" panose="02020603050405020304" pitchFamily="18" charset="0"/>
              </a:rPr>
              <a:t>Interactive media developer</a:t>
            </a:r>
          </a:p>
          <a:p>
            <a:pPr marL="257175" indent="-257175" defTabSz="685800">
              <a:lnSpc>
                <a:spcPct val="107000"/>
              </a:lnSpc>
              <a:buFont typeface="Arial" panose="020B0604020202020204" pitchFamily="34" charset="0"/>
              <a:buChar char="•"/>
            </a:pPr>
            <a:r>
              <a:rPr lang="en-GB" dirty="0">
                <a:solidFill>
                  <a:prstClr val="black"/>
                </a:solidFill>
                <a:latin typeface="Calibri" panose="020F0502020204030204" pitchFamily="34" charset="0"/>
                <a:ea typeface="Calibri" panose="020F0502020204030204" pitchFamily="34" charset="0"/>
                <a:cs typeface="Times New Roman" panose="02020603050405020304" pitchFamily="18" charset="0"/>
              </a:rPr>
              <a:t>Audio-visual producer</a:t>
            </a:r>
          </a:p>
          <a:p>
            <a:pPr marL="257175" indent="-257175" defTabSz="685800">
              <a:lnSpc>
                <a:spcPct val="107000"/>
              </a:lnSpc>
              <a:buFont typeface="Arial" panose="020B0604020202020204" pitchFamily="34" charset="0"/>
              <a:buChar char="•"/>
            </a:pPr>
            <a:r>
              <a:rPr lang="en-GB" dirty="0">
                <a:solidFill>
                  <a:prstClr val="black"/>
                </a:solidFill>
                <a:latin typeface="Calibri" panose="020F0502020204030204" pitchFamily="34" charset="0"/>
                <a:ea typeface="Calibri" panose="020F0502020204030204" pitchFamily="34" charset="0"/>
                <a:cs typeface="Times New Roman" panose="02020603050405020304" pitchFamily="18" charset="0"/>
              </a:rPr>
              <a:t>Project Manager</a:t>
            </a:r>
          </a:p>
          <a:p>
            <a:pPr defTabSz="685800">
              <a:lnSpc>
                <a:spcPct val="107000"/>
              </a:lnSpc>
              <a:spcAft>
                <a:spcPts val="600"/>
              </a:spcAft>
            </a:pPr>
            <a:r>
              <a:rPr lang="en-GB"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p>
          <a:p>
            <a:pPr defTabSz="685800">
              <a:lnSpc>
                <a:spcPct val="107000"/>
              </a:lnSpc>
              <a:spcAft>
                <a:spcPts val="600"/>
              </a:spcAft>
            </a:pPr>
            <a:r>
              <a:rPr lang="en-GB" dirty="0">
                <a:solidFill>
                  <a:prstClr val="black"/>
                </a:solidFill>
                <a:latin typeface="Calibri" panose="020F0502020204030204" pitchFamily="34" charset="0"/>
                <a:ea typeface="Calibri" panose="020F0502020204030204" pitchFamily="34" charset="0"/>
                <a:cs typeface="Times New Roman" panose="02020603050405020304" pitchFamily="18" charset="0"/>
              </a:rPr>
              <a:t>Others </a:t>
            </a:r>
          </a:p>
          <a:p>
            <a:pPr marL="257175" indent="-257175" defTabSz="685800">
              <a:lnSpc>
                <a:spcPct val="107000"/>
              </a:lnSpc>
              <a:buFont typeface="Arial" panose="020B0604020202020204" pitchFamily="34" charset="0"/>
              <a:buChar char="•"/>
            </a:pPr>
            <a:r>
              <a:rPr lang="en-GB" dirty="0">
                <a:solidFill>
                  <a:prstClr val="black"/>
                </a:solidFill>
                <a:latin typeface="Calibri" panose="020F0502020204030204" pitchFamily="34" charset="0"/>
                <a:ea typeface="Calibri" panose="020F0502020204030204" pitchFamily="34" charset="0"/>
                <a:cs typeface="Times New Roman" panose="02020603050405020304" pitchFamily="18" charset="0"/>
              </a:rPr>
              <a:t>Copyrights department</a:t>
            </a:r>
          </a:p>
          <a:p>
            <a:pPr marL="257175" indent="-257175" defTabSz="685800">
              <a:lnSpc>
                <a:spcPct val="107000"/>
              </a:lnSpc>
              <a:buFont typeface="Arial" panose="020B0604020202020204" pitchFamily="34" charset="0"/>
              <a:buChar char="•"/>
            </a:pPr>
            <a:r>
              <a:rPr lang="en-GB" dirty="0">
                <a:solidFill>
                  <a:prstClr val="black"/>
                </a:solidFill>
                <a:latin typeface="Calibri" panose="020F0502020204030204" pitchFamily="34" charset="0"/>
                <a:ea typeface="Calibri" panose="020F0502020204030204" pitchFamily="34" charset="0"/>
                <a:cs typeface="Times New Roman" panose="02020603050405020304" pitchFamily="18" charset="0"/>
              </a:rPr>
              <a:t>Curriculum Assistant</a:t>
            </a:r>
          </a:p>
          <a:p>
            <a:pPr marL="257175" indent="-257175" defTabSz="685800">
              <a:lnSpc>
                <a:spcPct val="107000"/>
              </a:lnSpc>
              <a:buFont typeface="Arial" panose="020B0604020202020204" pitchFamily="34" charset="0"/>
              <a:buChar char="•"/>
            </a:pPr>
            <a:endParaRPr lang="en-GB"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56714312"/>
      </p:ext>
    </p:extLst>
  </p:cSld>
  <p:clrMapOvr>
    <a:masterClrMapping/>
  </p:clrMapOvr>
</p:sld>
</file>

<file path=ppt/theme/theme1.xml><?xml version="1.0" encoding="utf-8"?>
<a:theme xmlns:a="http://schemas.openxmlformats.org/drawingml/2006/main" name="TIDE PP Templa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IDE PP Template [Read-Only]" id="{8A09C1CC-9DCE-4933-BFF9-F20519C2F82B}" vid="{F93D5E99-17C0-465D-9371-27053E8CE482}"/>
    </a:ext>
  </a:extLst>
</a:theme>
</file>

<file path=ppt/theme/theme2.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TIDE PP Template</Template>
  <TotalTime>479</TotalTime>
  <Words>1005</Words>
  <Application>Microsoft Office PowerPoint</Application>
  <PresentationFormat>On-screen Show (4:3)</PresentationFormat>
  <Paragraphs>80</Paragraphs>
  <Slides>7</Slides>
  <Notes>7</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7</vt:i4>
      </vt:variant>
    </vt:vector>
  </HeadingPairs>
  <TitlesOfParts>
    <vt:vector size="15" baseType="lpstr">
      <vt:lpstr>Arial</vt:lpstr>
      <vt:lpstr>Calibri</vt:lpstr>
      <vt:lpstr>Calibri Light</vt:lpstr>
      <vt:lpstr>Helvetica</vt:lpstr>
      <vt:lpstr>Lucida Grande</vt:lpstr>
      <vt:lpstr>Symbol</vt:lpstr>
      <vt:lpstr>TIDE PP Template</vt:lpstr>
      <vt:lpstr>1_Office Theme</vt:lpstr>
      <vt:lpstr>Team role identification and sharing or showcasing of skills </vt:lpstr>
      <vt:lpstr>PowerPoint Presentation</vt:lpstr>
      <vt:lpstr>PowerPoint Presentation</vt:lpstr>
      <vt:lpstr>PowerPoint Presentation</vt:lpstr>
      <vt:lpstr>Preliminary stages of module production</vt:lpstr>
      <vt:lpstr>Who is on the module team?</vt:lpstr>
      <vt:lpstr>Who else is involved in module production?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Jane Roberts</dc:creator>
  <cp:lastModifiedBy>Rachel.Rogers</cp:lastModifiedBy>
  <cp:revision>42</cp:revision>
  <cp:lastPrinted>2018-10-25T14:51:45Z</cp:lastPrinted>
  <dcterms:created xsi:type="dcterms:W3CDTF">2018-04-27T13:34:39Z</dcterms:created>
  <dcterms:modified xsi:type="dcterms:W3CDTF">2021-05-13T17:03:12Z</dcterms:modified>
</cp:coreProperties>
</file>