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10"/>
  </p:notesMasterIdLst>
  <p:handoutMasterIdLst>
    <p:handoutMasterId r:id="rId11"/>
  </p:handoutMasterIdLst>
  <p:sldIdLst>
    <p:sldId id="304" r:id="rId3"/>
    <p:sldId id="258" r:id="rId4"/>
    <p:sldId id="277" r:id="rId5"/>
    <p:sldId id="265" r:id="rId6"/>
    <p:sldId id="273" r:id="rId7"/>
    <p:sldId id="278" r:id="rId8"/>
    <p:sldId id="275" r:id="rId9"/>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79747" autoAdjust="0"/>
  </p:normalViewPr>
  <p:slideViewPr>
    <p:cSldViewPr>
      <p:cViewPr varScale="1">
        <p:scale>
          <a:sx n="53" d="100"/>
          <a:sy n="53" d="100"/>
        </p:scale>
        <p:origin x="18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A3F1F470-5C67-45E4-8393-65923A5CE7BD}" type="datetimeFigureOut">
              <a:rPr lang="en-GB" smtClean="0"/>
              <a:t>13/05/2021</a:t>
            </a:fld>
            <a:endParaRPr lang="en-GB"/>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D949EC24-4007-42F3-BFEE-61E9E5555CB8}" type="slidenum">
              <a:rPr lang="en-GB" smtClean="0"/>
              <a:t>‹#›</a:t>
            </a:fld>
            <a:endParaRPr lang="en-GB"/>
          </a:p>
        </p:txBody>
      </p:sp>
    </p:spTree>
    <p:extLst>
      <p:ext uri="{BB962C8B-B14F-4D97-AF65-F5344CB8AC3E}">
        <p14:creationId xmlns:p14="http://schemas.microsoft.com/office/powerpoint/2010/main" val="2629732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C4F76DF8-856B-452F-90BB-0CDF18EF1C07}" type="datetimeFigureOut">
              <a:rPr lang="en-GB" smtClean="0"/>
              <a:t>13/05/2021</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9B73ACB7-17F5-4FE7-96DD-F787BD192541}" type="slidenum">
              <a:rPr lang="en-GB" smtClean="0"/>
              <a:t>‹#›</a:t>
            </a:fld>
            <a:endParaRPr lang="en-GB"/>
          </a:p>
        </p:txBody>
      </p:sp>
    </p:spTree>
    <p:extLst>
      <p:ext uri="{BB962C8B-B14F-4D97-AF65-F5344CB8AC3E}">
        <p14:creationId xmlns:p14="http://schemas.microsoft.com/office/powerpoint/2010/main" val="124596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73AAB7-6C1A-4E1B-8170-507D7609494A}" type="slidenum">
              <a:rPr lang="en-GB" smtClean="0"/>
              <a:pPr/>
              <a:t>2</a:t>
            </a:fld>
            <a:endParaRPr lang="en-GB"/>
          </a:p>
        </p:txBody>
      </p:sp>
    </p:spTree>
    <p:extLst>
      <p:ext uri="{BB962C8B-B14F-4D97-AF65-F5344CB8AC3E}">
        <p14:creationId xmlns:p14="http://schemas.microsoft.com/office/powerpoint/2010/main" val="188057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3ACB7-17F5-4FE7-96DD-F787BD192541}" type="slidenum">
              <a:rPr lang="en-GB" smtClean="0"/>
              <a:t>3</a:t>
            </a:fld>
            <a:endParaRPr lang="en-GB"/>
          </a:p>
        </p:txBody>
      </p:sp>
    </p:spTree>
    <p:extLst>
      <p:ext uri="{BB962C8B-B14F-4D97-AF65-F5344CB8AC3E}">
        <p14:creationId xmlns:p14="http://schemas.microsoft.com/office/powerpoint/2010/main" val="48438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73AAB7-6C1A-4E1B-8170-507D7609494A}" type="slidenum">
              <a:rPr lang="en-GB" smtClean="0"/>
              <a:pPr/>
              <a:t>4</a:t>
            </a:fld>
            <a:endParaRPr lang="en-GB"/>
          </a:p>
        </p:txBody>
      </p:sp>
    </p:spTree>
    <p:extLst>
      <p:ext uri="{BB962C8B-B14F-4D97-AF65-F5344CB8AC3E}">
        <p14:creationId xmlns:p14="http://schemas.microsoft.com/office/powerpoint/2010/main" val="43645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Development of OU modules is a lengthy process of which this is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very</a:t>
            </a:r>
            <a:r>
              <a:rPr lang="en-GB" sz="1200" dirty="0">
                <a:effectLst/>
                <a:latin typeface="Calibri" panose="020F0502020204030204" pitchFamily="34" charset="0"/>
                <a:ea typeface="Calibri" panose="020F0502020204030204" pitchFamily="34" charset="0"/>
                <a:cs typeface="Times New Roman" panose="02020603050405020304" pitchFamily="18" charset="0"/>
              </a:rPr>
              <a:t> abbreviated summary.  This</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slide is included to show there are several stages before module production can actually get started – but these are not the focus of today’s webinar.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After these preliminary stages are completed, the module team can get started on production.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3DA62-D820-4354-AC8A-CDA0698682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44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The c</a:t>
            </a:r>
            <a:r>
              <a:rPr lang="en-GB" sz="1200" kern="1200" dirty="0">
                <a:solidFill>
                  <a:schemeClr val="tx1"/>
                </a:solidFill>
                <a:effectLst/>
                <a:latin typeface="+mn-lt"/>
                <a:ea typeface="+mn-ea"/>
                <a:cs typeface="+mn-cs"/>
              </a:rPr>
              <a:t>ore team have a continuing role from start to finish of module production and into presentation (which is the topic for the next webinar in this series).</a:t>
            </a:r>
          </a:p>
          <a:p>
            <a:r>
              <a:rPr lang="en-GB" sz="1200" kern="1200" dirty="0">
                <a:solidFill>
                  <a:schemeClr val="tx1"/>
                </a:solidFill>
                <a:effectLst/>
                <a:latin typeface="+mn-lt"/>
                <a:ea typeface="+mn-ea"/>
                <a:cs typeface="+mn-cs"/>
              </a:rPr>
              <a:t>The Module Team Chair provides academic leadership and will</a:t>
            </a:r>
            <a:r>
              <a:rPr lang="en-GB" sz="1200" kern="1200" baseline="0" dirty="0">
                <a:solidFill>
                  <a:schemeClr val="tx1"/>
                </a:solidFill>
                <a:effectLst/>
                <a:latin typeface="+mn-lt"/>
                <a:ea typeface="+mn-ea"/>
                <a:cs typeface="+mn-cs"/>
              </a:rPr>
              <a:t> also probably be an author on the module.</a:t>
            </a:r>
            <a:r>
              <a:rPr lang="en-GB" sz="1200" kern="1200" dirty="0">
                <a:solidFill>
                  <a:schemeClr val="tx1"/>
                </a:solidFill>
                <a:effectLst/>
                <a:latin typeface="+mn-lt"/>
                <a:ea typeface="+mn-ea"/>
                <a:cs typeface="+mn-cs"/>
              </a:rPr>
              <a:t> They have overall responsibility for the work of the module team and for the development of quality teaching materials.</a:t>
            </a:r>
          </a:p>
          <a:p>
            <a:r>
              <a:rPr lang="en-GB" sz="1200" kern="1200" dirty="0">
                <a:solidFill>
                  <a:schemeClr val="tx1"/>
                </a:solidFill>
                <a:effectLst/>
                <a:latin typeface="+mn-lt"/>
                <a:ea typeface="+mn-ea"/>
                <a:cs typeface="+mn-cs"/>
              </a:rPr>
              <a:t>The Curriculum Manager provides the Faculty-based element of project management and day-to-day administration of the planning, production and presentation of module(s).</a:t>
            </a:r>
          </a:p>
          <a:p>
            <a:r>
              <a:rPr lang="en-GB" sz="1200" kern="1200" dirty="0">
                <a:solidFill>
                  <a:schemeClr val="tx1"/>
                </a:solidFill>
                <a:effectLst/>
                <a:latin typeface="+mn-lt"/>
                <a:ea typeface="+mn-ea"/>
                <a:cs typeface="+mn-cs"/>
              </a:rPr>
              <a:t>Academic authors plan and write the module materials. Typically each academic has responsibility for one part (e.g. block or book) but they also have an important role in commenting on the work of their colleagues on the team.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continue with the U116 example: these</a:t>
            </a:r>
            <a:r>
              <a:rPr lang="en-GB" sz="1200" kern="1200" baseline="0" dirty="0">
                <a:solidFill>
                  <a:schemeClr val="tx1"/>
                </a:solidFill>
                <a:effectLst/>
                <a:latin typeface="+mn-lt"/>
                <a:ea typeface="+mn-ea"/>
                <a:cs typeface="+mn-cs"/>
              </a:rPr>
              <a:t> are the six main block books from U116. Each is divided into 2, 3 or 4 parts, authored by different team members. </a:t>
            </a:r>
            <a:r>
              <a:rPr lang="en-GB" sz="1200" kern="1200" dirty="0">
                <a:solidFill>
                  <a:schemeClr val="tx1"/>
                </a:solidFill>
                <a:effectLst/>
                <a:latin typeface="+mn-lt"/>
                <a:ea typeface="+mn-ea"/>
                <a:cs typeface="+mn-cs"/>
              </a:rPr>
              <a:t>As an environment module, U116 is interdisciplinary and the </a:t>
            </a:r>
            <a:r>
              <a:rPr lang="en-GB" sz="1200" kern="1200" baseline="0" dirty="0">
                <a:solidFill>
                  <a:schemeClr val="tx1"/>
                </a:solidFill>
                <a:effectLst/>
                <a:latin typeface="+mn-lt"/>
                <a:ea typeface="+mn-ea"/>
                <a:cs typeface="+mn-cs"/>
              </a:rPr>
              <a:t>module team had academic author members from several different departments within STEM Faculty </a:t>
            </a:r>
            <a:r>
              <a:rPr lang="en-GB" sz="1200" kern="1200" dirty="0">
                <a:solidFill>
                  <a:schemeClr val="tx1"/>
                </a:solidFill>
                <a:effectLst/>
                <a:latin typeface="+mn-lt"/>
                <a:ea typeface="+mn-ea"/>
                <a:cs typeface="+mn-cs"/>
              </a:rPr>
              <a:t>and from Social Science faculty.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core team meet regularly (maybe monthly) during module production with other team members attending as needed at particular stages.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3DA62-D820-4354-AC8A-CDA0698682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353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Each of these people contribute at different times</a:t>
            </a:r>
            <a:r>
              <a:rPr lang="en-GB" sz="1200" kern="1200" baseline="0" dirty="0">
                <a:solidFill>
                  <a:schemeClr val="tx1"/>
                </a:solidFill>
                <a:effectLst/>
                <a:latin typeface="+mn-lt"/>
                <a:ea typeface="+mn-ea"/>
                <a:cs typeface="+mn-cs"/>
              </a:rPr>
              <a:t> in module production and work in collaboration with the module team and with individual academic authors.</a:t>
            </a:r>
          </a:p>
          <a:p>
            <a:r>
              <a:rPr lang="en-GB" sz="1200" kern="1200" dirty="0">
                <a:solidFill>
                  <a:schemeClr val="tx1"/>
                </a:solidFill>
                <a:effectLst/>
                <a:latin typeface="+mn-lt"/>
                <a:ea typeface="+mn-ea"/>
                <a:cs typeface="+mn-cs"/>
              </a:rPr>
              <a:t>TEL Designer – helps module team at the planning stage with development of a variety of student activities and learning experiences. They</a:t>
            </a:r>
            <a:r>
              <a:rPr lang="en-GB" sz="1200" kern="1200" baseline="0" dirty="0">
                <a:solidFill>
                  <a:schemeClr val="tx1"/>
                </a:solidFill>
                <a:effectLst/>
                <a:latin typeface="+mn-lt"/>
                <a:ea typeface="+mn-ea"/>
                <a:cs typeface="+mn-cs"/>
              </a:rPr>
              <a:t> advise the academics on what technical opportunities are available.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Library support staff – assist with specific student activities, finding resources e.g. readings.</a:t>
            </a:r>
          </a:p>
          <a:p>
            <a:r>
              <a:rPr lang="en-GB" sz="1200" kern="1200" dirty="0">
                <a:solidFill>
                  <a:schemeClr val="tx1"/>
                </a:solidFill>
                <a:effectLst/>
                <a:latin typeface="+mn-lt"/>
                <a:ea typeface="+mn-ea"/>
                <a:cs typeface="+mn-cs"/>
              </a:rPr>
              <a:t>Graphic designer – prepares figures, maps, diagrams and other artwork, as specified by authors.</a:t>
            </a:r>
          </a:p>
          <a:p>
            <a:r>
              <a:rPr lang="en-GB" sz="1200" kern="1200" dirty="0">
                <a:solidFill>
                  <a:schemeClr val="tx1"/>
                </a:solidFill>
                <a:effectLst/>
                <a:latin typeface="+mn-lt"/>
                <a:ea typeface="+mn-ea"/>
                <a:cs typeface="+mn-cs"/>
              </a:rPr>
              <a:t>Editor – reads the draft material written by the academics, suggests</a:t>
            </a:r>
            <a:r>
              <a:rPr lang="en-GB" sz="1200" kern="1200" baseline="0" dirty="0">
                <a:solidFill>
                  <a:schemeClr val="tx1"/>
                </a:solidFill>
                <a:effectLst/>
                <a:latin typeface="+mn-lt"/>
                <a:ea typeface="+mn-ea"/>
                <a:cs typeface="+mn-cs"/>
              </a:rPr>
              <a:t> amendments</a:t>
            </a:r>
            <a:r>
              <a:rPr lang="en-GB" sz="1200" kern="1200" dirty="0">
                <a:solidFill>
                  <a:schemeClr val="tx1"/>
                </a:solidFill>
                <a:effectLst/>
                <a:latin typeface="+mn-lt"/>
                <a:ea typeface="+mn-ea"/>
                <a:cs typeface="+mn-cs"/>
              </a:rPr>
              <a:t>, corrects grammar and spelling, checks numbering of sections, figures, cross-referencing within module, citations and references, etc.</a:t>
            </a:r>
          </a:p>
          <a:p>
            <a:r>
              <a:rPr lang="en-GB" sz="1200" kern="1200" dirty="0">
                <a:solidFill>
                  <a:schemeClr val="tx1"/>
                </a:solidFill>
                <a:effectLst/>
                <a:latin typeface="+mn-lt"/>
                <a:ea typeface="+mn-ea"/>
                <a:cs typeface="+mn-cs"/>
              </a:rPr>
              <a:t>Interactive media developer – (software developer) develops online interactive student activities in collaboration with academic author</a:t>
            </a:r>
          </a:p>
          <a:p>
            <a:r>
              <a:rPr lang="en-GB" sz="1200" kern="1200" dirty="0">
                <a:solidFill>
                  <a:schemeClr val="tx1"/>
                </a:solidFill>
                <a:effectLst/>
                <a:latin typeface="+mn-lt"/>
                <a:ea typeface="+mn-ea"/>
                <a:cs typeface="+mn-cs"/>
              </a:rPr>
              <a:t>AV producer – creates or commissions new AV material, or sources existing AV material, in collaboration with author.</a:t>
            </a:r>
          </a:p>
          <a:p>
            <a:r>
              <a:rPr lang="en-GB" sz="1200" kern="1200" dirty="0">
                <a:solidFill>
                  <a:schemeClr val="tx1"/>
                </a:solidFill>
                <a:effectLst/>
                <a:latin typeface="+mn-lt"/>
                <a:ea typeface="+mn-ea"/>
                <a:cs typeface="+mn-cs"/>
              </a:rPr>
              <a:t>Project manager – co-ordinates and manages the production team (as opposed to academic team).</a:t>
            </a:r>
          </a:p>
          <a:p>
            <a:r>
              <a:rPr lang="en-GB" dirty="0"/>
              <a:t>Copyrights – apply for copyright clearance as needed</a:t>
            </a:r>
          </a:p>
          <a:p>
            <a:r>
              <a:rPr lang="en-GB" dirty="0"/>
              <a:t>Curriculum Assistant – provides administrative support.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3DA62-D820-4354-AC8A-CDA0698682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2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57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226871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994024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258878"/>
            <a:ext cx="909812"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2"/>
            <a:ext cx="9144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364883"/>
            <a:ext cx="7886972"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4941" y="210364"/>
            <a:ext cx="965609" cy="544365"/>
          </a:xfrm>
          <a:prstGeom prst="rect">
            <a:avLst/>
          </a:prstGeom>
        </p:spPr>
      </p:pic>
    </p:spTree>
    <p:extLst>
      <p:ext uri="{BB962C8B-B14F-4D97-AF65-F5344CB8AC3E}">
        <p14:creationId xmlns:p14="http://schemas.microsoft.com/office/powerpoint/2010/main" val="8950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9144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4" y="2081216"/>
            <a:ext cx="839471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93575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4" y="6277314"/>
            <a:ext cx="483731"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5188887"/>
            <a:ext cx="4842638"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426145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225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220888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262739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7123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9314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73812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80316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299460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054879" y="485814"/>
            <a:ext cx="1384271" cy="779888"/>
          </a:xfrm>
          <a:prstGeom prst="rect">
            <a:avLst/>
          </a:prstGeom>
        </p:spPr>
      </p:pic>
    </p:spTree>
    <p:extLst>
      <p:ext uri="{BB962C8B-B14F-4D97-AF65-F5344CB8AC3E}">
        <p14:creationId xmlns:p14="http://schemas.microsoft.com/office/powerpoint/2010/main" val="60957336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 id="214748367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396098"/>
            <a:ext cx="5269241"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5" y="667260"/>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232871"/>
            <a:ext cx="2955352"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1" y="4292119"/>
            <a:ext cx="4657151"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591448"/>
            <a:ext cx="1718054"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5861229"/>
            <a:ext cx="6836636" cy="922555"/>
          </a:xfrm>
          <a:prstGeom prst="rect">
            <a:avLst/>
          </a:prstGeom>
        </p:spPr>
      </p:pic>
    </p:spTree>
    <p:extLst>
      <p:ext uri="{BB962C8B-B14F-4D97-AF65-F5344CB8AC3E}">
        <p14:creationId xmlns:p14="http://schemas.microsoft.com/office/powerpoint/2010/main" val="321941314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4" y="3836012"/>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May 2020 Residential School</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3" y="2154477"/>
            <a:ext cx="5493047" cy="548051"/>
          </a:xfrm>
          <a:prstGeom prst="rect">
            <a:avLst/>
          </a:prstGeom>
        </p:spPr>
        <p:txBody>
          <a:bodyPr/>
          <a:lstStyle/>
          <a:p>
            <a:pPr>
              <a:lnSpc>
                <a:spcPct val="100000"/>
              </a:lnSpc>
            </a:pPr>
            <a:r>
              <a:rPr lang="en-GB" sz="3200" dirty="0">
                <a:solidFill>
                  <a:schemeClr val="bg1"/>
                </a:solidFill>
              </a:rPr>
              <a:t>Team role identification and sharing or showcasing of skills </a:t>
            </a:r>
          </a:p>
        </p:txBody>
      </p:sp>
      <p:sp>
        <p:nvSpPr>
          <p:cNvPr id="2" name="Rectangle 1">
            <a:extLst>
              <a:ext uri="{FF2B5EF4-FFF2-40B4-BE49-F238E27FC236}">
                <a16:creationId xmlns:a16="http://schemas.microsoft.com/office/drawing/2014/main" id="{091B274E-D604-3240-A618-B29F15A3F9F6}"/>
              </a:ext>
            </a:extLst>
          </p:cNvPr>
          <p:cNvSpPr/>
          <p:nvPr/>
        </p:nvSpPr>
        <p:spPr>
          <a:xfrm>
            <a:off x="3650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5576" y="1556792"/>
            <a:ext cx="7845064" cy="4536504"/>
          </a:xfrm>
        </p:spPr>
        <p:txBody>
          <a:bodyPr/>
          <a:lstStyle/>
          <a:p>
            <a:pPr>
              <a:lnSpc>
                <a:spcPct val="107000"/>
              </a:lnSpc>
              <a:spcAft>
                <a:spcPts val="800"/>
              </a:spcAft>
            </a:pPr>
            <a:r>
              <a:rPr lang="en-GB" sz="2800" dirty="0">
                <a:solidFill>
                  <a:srgbClr val="FF0000"/>
                </a:solidFill>
                <a:latin typeface="Calibri" panose="020F0502020204030204" pitchFamily="34" charset="0"/>
                <a:ea typeface="Calibri" panose="020F0502020204030204" pitchFamily="34" charset="0"/>
                <a:cs typeface="Arial Unicode MS" panose="020B0604020202020204" pitchFamily="34" charset="-128"/>
              </a:rPr>
              <a:t>Learning outcome</a:t>
            </a:r>
          </a:p>
          <a:p>
            <a:pPr>
              <a:lnSpc>
                <a:spcPct val="114000"/>
              </a:lnSpc>
              <a:spcAft>
                <a:spcPts val="800"/>
              </a:spcAft>
            </a:pPr>
            <a:r>
              <a:rPr lang="en-GB" sz="2000" dirty="0">
                <a:latin typeface="Calibri" panose="020F0502020204030204" pitchFamily="34" charset="0"/>
                <a:ea typeface="Calibri" panose="020F0502020204030204" pitchFamily="34" charset="0"/>
                <a:cs typeface="Arial Unicode MS" panose="020B0604020202020204" pitchFamily="34" charset="-128"/>
              </a:rPr>
              <a:t>After completing this activity, you will understand the different skills that people can bring to the development of educational resources and how to work more effectively as a team.</a:t>
            </a:r>
            <a:endParaRPr lang="en-GB" sz="2400" dirty="0">
              <a:latin typeface="Calibri" panose="020F0502020204030204" pitchFamily="34" charset="0"/>
              <a:ea typeface="Calibri" panose="020F0502020204030204" pitchFamily="34" charset="0"/>
              <a:cs typeface="Arial Unicode MS" panose="020B0604020202020204" pitchFamily="34" charset="-128"/>
            </a:endParaRPr>
          </a:p>
          <a:p>
            <a:pPr>
              <a:lnSpc>
                <a:spcPct val="107000"/>
              </a:lnSpc>
              <a:spcAft>
                <a:spcPts val="800"/>
              </a:spcAft>
            </a:pPr>
            <a:endParaRPr lang="en-US" sz="2400" dirty="0">
              <a:latin typeface="Calibri" panose="020F0502020204030204" pitchFamily="34" charset="0"/>
              <a:ea typeface="Calibri" panose="020F0502020204030204" pitchFamily="34" charset="0"/>
              <a:cs typeface="Arial Unicode MS" panose="020B0604020202020204" pitchFamily="34" charset="-128"/>
            </a:endParaRPr>
          </a:p>
        </p:txBody>
      </p:sp>
    </p:spTree>
    <p:extLst>
      <p:ext uri="{BB962C8B-B14F-4D97-AF65-F5344CB8AC3E}">
        <p14:creationId xmlns:p14="http://schemas.microsoft.com/office/powerpoint/2010/main" val="409413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76" y="1700808"/>
            <a:ext cx="7837040" cy="3924151"/>
          </a:xfrm>
          <a:prstGeom prst="rect">
            <a:avLst/>
          </a:prstGeom>
        </p:spPr>
        <p:txBody>
          <a:bodyPr wrap="square">
            <a:spAutoFit/>
          </a:bodyPr>
          <a:lstStyle/>
          <a:p>
            <a:pPr marL="342900" indent="-342900">
              <a:spcAft>
                <a:spcPts val="600"/>
              </a:spcAft>
              <a:buFont typeface="+mj-lt"/>
              <a:buAutoNum type="arabicPeriod"/>
            </a:pPr>
            <a:r>
              <a:rPr lang="en-US" dirty="0"/>
              <a:t>Working in your teams you have to create several statements to go on an A4 poster that describe the educational practice and educational technology knowledge and skills that you, as a team, could offer to other people in other departments in your university. </a:t>
            </a:r>
          </a:p>
          <a:p>
            <a:pPr marL="342900" indent="-342900">
              <a:spcAft>
                <a:spcPts val="600"/>
              </a:spcAft>
              <a:buFont typeface="+mj-lt"/>
              <a:buAutoNum type="arabicPeriod"/>
            </a:pPr>
            <a:r>
              <a:rPr lang="en-US" dirty="0"/>
              <a:t>Once you are happy that your statements reflect the combined knowledge and skills of your team you share your poster with all the other teams so everyone can read them. </a:t>
            </a:r>
          </a:p>
          <a:p>
            <a:pPr marL="342900" indent="-342900">
              <a:spcAft>
                <a:spcPts val="600"/>
              </a:spcAft>
              <a:buFont typeface="+mj-lt"/>
              <a:buAutoNum type="arabicPeriod"/>
            </a:pPr>
            <a:r>
              <a:rPr lang="en-US" dirty="0"/>
              <a:t>Once everyone has read all the statements, discuss what you think about them and identify any educational practice or technology knowledge or skills that might be missing from your or other teams’ posters, and if so, who would you need to seek out to provide them.</a:t>
            </a:r>
          </a:p>
          <a:p>
            <a:pPr marL="342900" indent="-342900">
              <a:spcAft>
                <a:spcPts val="600"/>
              </a:spcAft>
              <a:buFont typeface="+mj-lt"/>
              <a:buAutoNum type="arabicPeriod"/>
            </a:pPr>
            <a:r>
              <a:rPr lang="en-US" dirty="0"/>
              <a:t>Your tutor will then give a short presentation and lead a discussion on teams and team roles in general and the different roles in course teams in particular.</a:t>
            </a:r>
            <a:endParaRPr lang="en-GB" dirty="0"/>
          </a:p>
        </p:txBody>
      </p:sp>
      <p:sp>
        <p:nvSpPr>
          <p:cNvPr id="3" name="Rectangle 2"/>
          <p:cNvSpPr/>
          <p:nvPr/>
        </p:nvSpPr>
        <p:spPr>
          <a:xfrm>
            <a:off x="479376" y="764704"/>
            <a:ext cx="4824536" cy="523220"/>
          </a:xfrm>
          <a:prstGeom prst="rect">
            <a:avLst/>
          </a:prstGeom>
        </p:spPr>
        <p:txBody>
          <a:bodyPr wrap="square">
            <a:spAutoFit/>
          </a:bodyPr>
          <a:lstStyle/>
          <a:p>
            <a:r>
              <a:rPr lang="en-GB" sz="2800" dirty="0">
                <a:solidFill>
                  <a:srgbClr val="FF0000"/>
                </a:solidFill>
              </a:rPr>
              <a:t>Description of today’s activity</a:t>
            </a:r>
            <a:endParaRPr lang="en-GB" sz="2800" dirty="0"/>
          </a:p>
        </p:txBody>
      </p:sp>
    </p:spTree>
    <p:extLst>
      <p:ext uri="{BB962C8B-B14F-4D97-AF65-F5344CB8AC3E}">
        <p14:creationId xmlns:p14="http://schemas.microsoft.com/office/powerpoint/2010/main" val="263505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1520" y="1556792"/>
            <a:ext cx="7918082" cy="5019773"/>
          </a:xfrm>
        </p:spPr>
        <p:txBody>
          <a:bodyPr/>
          <a:lstStyle/>
          <a:p>
            <a:pPr lvl="0">
              <a:lnSpc>
                <a:spcPct val="100000"/>
              </a:lnSpc>
              <a:spcAft>
                <a:spcPts val="700"/>
              </a:spcAft>
              <a:buClr>
                <a:srgbClr val="FF0000"/>
              </a:buClr>
              <a:tabLst>
                <a:tab pos="457200" algn="l"/>
              </a:tabLst>
            </a:pPr>
            <a:r>
              <a:rPr lang="en-GB" sz="2000" dirty="0">
                <a:latin typeface="Calibri" panose="020F0502020204030204" pitchFamily="34" charset="0"/>
                <a:ea typeface="Calibri" panose="020F0502020204030204" pitchFamily="34" charset="0"/>
                <a:cs typeface="Times New Roman" panose="02020603050405020304" pitchFamily="18" charset="0"/>
              </a:rPr>
              <a:t>The instructions for the Phase 2 OER development activity had an annex on managing team processes that outlines six areas to work on.</a:t>
            </a:r>
          </a:p>
          <a:p>
            <a:pPr marL="342900" lvl="0" indent="-342900">
              <a:lnSpc>
                <a:spcPct val="100000"/>
              </a:lnSpc>
              <a:spcAft>
                <a:spcPts val="700"/>
              </a:spcAft>
              <a:buClr>
                <a:srgbClr val="FF0000"/>
              </a:buClr>
              <a:buFont typeface="Arial" panose="020B0604020202020204" pitchFamily="34" charset="0"/>
              <a:buChar char="•"/>
              <a:tabLst>
                <a:tab pos="457200" algn="l"/>
              </a:tabLst>
            </a:pPr>
            <a:r>
              <a:rPr lang="en-GB" sz="2000" dirty="0">
                <a:latin typeface="Calibri" panose="020F0502020204030204" pitchFamily="34" charset="0"/>
                <a:ea typeface="Calibri" panose="020F0502020204030204" pitchFamily="34" charset="0"/>
                <a:cs typeface="Times New Roman" panose="02020603050405020304" pitchFamily="18" charset="0"/>
              </a:rPr>
              <a:t>Team goals and objectives</a:t>
            </a:r>
          </a:p>
          <a:p>
            <a:pPr marL="342900" lvl="0" indent="-342900">
              <a:lnSpc>
                <a:spcPct val="100000"/>
              </a:lnSpc>
              <a:spcAft>
                <a:spcPts val="700"/>
              </a:spcAft>
              <a:buClr>
                <a:srgbClr val="FF0000"/>
              </a:buClr>
              <a:buFont typeface="Arial" panose="020B0604020202020204" pitchFamily="34" charset="0"/>
              <a:buChar char="•"/>
              <a:tabLst>
                <a:tab pos="457200" algn="l"/>
              </a:tabLst>
            </a:pPr>
            <a:r>
              <a:rPr lang="en-GB" sz="2000" dirty="0"/>
              <a:t>Ground rules</a:t>
            </a:r>
          </a:p>
          <a:p>
            <a:pPr marL="342900" lvl="0" indent="-342900">
              <a:lnSpc>
                <a:spcPct val="100000"/>
              </a:lnSpc>
              <a:spcAft>
                <a:spcPts val="700"/>
              </a:spcAft>
              <a:buClr>
                <a:srgbClr val="FF0000"/>
              </a:buClr>
              <a:buFont typeface="Arial" panose="020B0604020202020204" pitchFamily="34" charset="0"/>
              <a:buChar char="•"/>
              <a:tabLst>
                <a:tab pos="457200" algn="l"/>
              </a:tabLst>
            </a:pPr>
            <a:r>
              <a:rPr lang="en-GB" sz="2000" dirty="0"/>
              <a:t>Allocating tasks</a:t>
            </a:r>
          </a:p>
          <a:p>
            <a:pPr marL="342900" lvl="0" indent="-342900">
              <a:lnSpc>
                <a:spcPct val="100000"/>
              </a:lnSpc>
              <a:spcAft>
                <a:spcPts val="700"/>
              </a:spcAft>
              <a:buClr>
                <a:srgbClr val="FF0000"/>
              </a:buClr>
              <a:buFont typeface="Arial" panose="020B0604020202020204" pitchFamily="34" charset="0"/>
              <a:buChar char="•"/>
              <a:tabLst>
                <a:tab pos="457200" algn="l"/>
              </a:tabLst>
            </a:pPr>
            <a:r>
              <a:rPr lang="en-GB" sz="2000" dirty="0"/>
              <a:t>Developing individual contributions</a:t>
            </a:r>
          </a:p>
          <a:p>
            <a:pPr marL="342900" lvl="0" indent="-342900">
              <a:lnSpc>
                <a:spcPct val="100000"/>
              </a:lnSpc>
              <a:spcAft>
                <a:spcPts val="700"/>
              </a:spcAft>
              <a:buClr>
                <a:srgbClr val="FF0000"/>
              </a:buClr>
              <a:buFont typeface="Arial" panose="020B0604020202020204" pitchFamily="34" charset="0"/>
              <a:buChar char="•"/>
              <a:tabLst>
                <a:tab pos="457200" algn="l"/>
              </a:tabLst>
            </a:pPr>
            <a:r>
              <a:rPr lang="en-GB" sz="2000" dirty="0"/>
              <a:t>Developing trust</a:t>
            </a:r>
          </a:p>
          <a:p>
            <a:pPr marL="342900" lvl="0" indent="-342900">
              <a:lnSpc>
                <a:spcPct val="100000"/>
              </a:lnSpc>
              <a:spcAft>
                <a:spcPts val="700"/>
              </a:spcAft>
              <a:buClr>
                <a:srgbClr val="FF0000"/>
              </a:buClr>
              <a:buFont typeface="Arial" panose="020B0604020202020204" pitchFamily="34" charset="0"/>
              <a:buChar char="•"/>
              <a:tabLst>
                <a:tab pos="457200" algn="l"/>
              </a:tabLst>
            </a:pPr>
            <a:r>
              <a:rPr lang="en-GB" sz="2000" dirty="0"/>
              <a:t>Arriving at consensus in a team</a:t>
            </a:r>
          </a:p>
          <a:p>
            <a:pPr lvl="0">
              <a:lnSpc>
                <a:spcPct val="100000"/>
              </a:lnSpc>
              <a:spcAft>
                <a:spcPts val="700"/>
              </a:spcAft>
              <a:buClr>
                <a:srgbClr val="FF0000"/>
              </a:buClr>
              <a:tabLst>
                <a:tab pos="457200" algn="l"/>
              </a:tabLst>
            </a:pPr>
            <a:r>
              <a:rPr lang="en-GB" sz="2000" dirty="0"/>
              <a:t>In terms of teams developing educational resources you may recall the following slides from the webinar on OU processes 1: Module production.</a:t>
            </a:r>
          </a:p>
        </p:txBody>
      </p:sp>
      <p:sp>
        <p:nvSpPr>
          <p:cNvPr id="7" name="TextBox 6"/>
          <p:cNvSpPr txBox="1"/>
          <p:nvPr/>
        </p:nvSpPr>
        <p:spPr>
          <a:xfrm>
            <a:off x="396202" y="692696"/>
            <a:ext cx="8205104" cy="523220"/>
          </a:xfrm>
          <a:prstGeom prst="rect">
            <a:avLst/>
          </a:prstGeom>
          <a:noFill/>
        </p:spPr>
        <p:txBody>
          <a:bodyPr wrap="square" rtlCol="0">
            <a:spAutoFit/>
          </a:bodyPr>
          <a:lstStyle/>
          <a:p>
            <a:r>
              <a:rPr lang="en-GB" sz="2800" dirty="0">
                <a:solidFill>
                  <a:srgbClr val="FF0000"/>
                </a:solidFill>
              </a:rPr>
              <a:t>Points to consider when working in teams</a:t>
            </a:r>
          </a:p>
        </p:txBody>
      </p:sp>
    </p:spTree>
    <p:extLst>
      <p:ext uri="{BB962C8B-B14F-4D97-AF65-F5344CB8AC3E}">
        <p14:creationId xmlns:p14="http://schemas.microsoft.com/office/powerpoint/2010/main" val="382652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59813" y="6276975"/>
            <a:ext cx="484187" cy="568325"/>
          </a:xfrm>
          <a:prstGeom prst="rect">
            <a:avLst/>
          </a:prstGeom>
        </p:spPr>
        <p:txBody>
          <a:bodyPr/>
          <a:lstStyle/>
          <a:p>
            <a:pPr algn="ctr" defTabSz="685800"/>
            <a:fld id="{C0BADC3D-1509-2C4E-AB5E-AF0356668A88}" type="slidenum">
              <a:rPr lang="en-GB">
                <a:latin typeface="Helvetica"/>
              </a:rPr>
              <a:pPr algn="ctr" defTabSz="685800"/>
              <a:t>5</a:t>
            </a:fld>
            <a:endParaRPr lang="en-GB" dirty="0">
              <a:latin typeface="Helvetica"/>
            </a:endParaRPr>
          </a:p>
        </p:txBody>
      </p:sp>
      <p:sp>
        <p:nvSpPr>
          <p:cNvPr id="3" name="Title 2"/>
          <p:cNvSpPr>
            <a:spLocks noGrp="1"/>
          </p:cNvSpPr>
          <p:nvPr>
            <p:ph type="title" idx="4294967295"/>
          </p:nvPr>
        </p:nvSpPr>
        <p:spPr>
          <a:xfrm>
            <a:off x="251520" y="764704"/>
            <a:ext cx="6705600" cy="365125"/>
          </a:xfrm>
          <a:prstGeom prst="rect">
            <a:avLst/>
          </a:prstGeom>
        </p:spPr>
        <p:txBody>
          <a:bodyPr/>
          <a:lstStyle/>
          <a:p>
            <a:r>
              <a:rPr lang="en-GB" sz="2800" dirty="0">
                <a:solidFill>
                  <a:srgbClr val="FF0000"/>
                </a:solidFill>
                <a:latin typeface="+mn-lt"/>
              </a:rPr>
              <a:t>Preliminary stages of module production</a:t>
            </a:r>
          </a:p>
        </p:txBody>
      </p:sp>
      <p:sp>
        <p:nvSpPr>
          <p:cNvPr id="4" name="Rectangle 3"/>
          <p:cNvSpPr/>
          <p:nvPr/>
        </p:nvSpPr>
        <p:spPr>
          <a:xfrm>
            <a:off x="539552" y="1844824"/>
            <a:ext cx="7116417" cy="3892027"/>
          </a:xfrm>
          <a:prstGeom prst="rect">
            <a:avLst/>
          </a:prstGeom>
        </p:spPr>
        <p:txBody>
          <a:bodyPr wrap="square">
            <a:spAutoFit/>
          </a:bodyPr>
          <a:lstStyle/>
          <a:p>
            <a:pPr defTabSz="685800">
              <a:lnSpc>
                <a:spcPct val="107000"/>
              </a:lnSpc>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Identify opportunity/need for new module</a:t>
            </a:r>
          </a:p>
          <a:p>
            <a:pPr defTabSz="685800">
              <a:lnSpc>
                <a:spcPct val="107000"/>
              </a:lnSpc>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Develop the outline plan</a:t>
            </a:r>
          </a:p>
          <a:p>
            <a:pPr defTabSz="685800">
              <a:lnSpc>
                <a:spcPct val="107000"/>
              </a:lnSpc>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Assessment of costs, resources required and timescale </a:t>
            </a:r>
          </a:p>
          <a:p>
            <a:pPr defTabSz="685800">
              <a:lnSpc>
                <a:spcPct val="107000"/>
              </a:lnSpc>
              <a:spcAft>
                <a:spcPts val="450"/>
              </a:spcAft>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450"/>
              </a:spcAft>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Develop the module specification including </a:t>
            </a:r>
          </a:p>
          <a:p>
            <a:pPr marL="600075" lvl="1" indent="-257175" defTabSz="685800">
              <a:lnSpc>
                <a:spcPct val="107000"/>
              </a:lnSpc>
              <a:buFont typeface="Symbol" panose="05050102010706020507" pitchFamily="18" charset="2"/>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learning outcomes</a:t>
            </a:r>
          </a:p>
          <a:p>
            <a:pPr marL="600075" lvl="1" indent="-257175" defTabSz="685800">
              <a:lnSpc>
                <a:spcPct val="107000"/>
              </a:lnSpc>
              <a:buFont typeface="Symbol" panose="05050102010706020507" pitchFamily="18" charset="2"/>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module components (e.g. blocks, books, online activities, etc.)</a:t>
            </a:r>
          </a:p>
          <a:p>
            <a:pPr marL="600075" lvl="1" indent="-257175" defTabSz="685800">
              <a:lnSpc>
                <a:spcPct val="107000"/>
              </a:lnSpc>
              <a:buFont typeface="Symbol" panose="05050102010706020507" pitchFamily="18" charset="2"/>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assessment strategy</a:t>
            </a:r>
          </a:p>
          <a:p>
            <a:pPr marL="600075" lvl="1" indent="-257175" defTabSz="685800">
              <a:lnSpc>
                <a:spcPct val="107000"/>
              </a:lnSpc>
              <a:buFont typeface="Symbol" panose="05050102010706020507" pitchFamily="18" charset="2"/>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tuition strategy</a:t>
            </a:r>
          </a:p>
          <a:p>
            <a:pPr defTabSz="685800">
              <a:lnSpc>
                <a:spcPct val="107000"/>
              </a:lnSpc>
              <a:spcAft>
                <a:spcPts val="450"/>
              </a:spcAft>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450"/>
              </a:spcAft>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Approval from university authorities </a:t>
            </a:r>
          </a:p>
          <a:p>
            <a:pPr defTabSz="685800">
              <a:lnSpc>
                <a:spcPct val="107000"/>
              </a:lnSpc>
              <a:spcAft>
                <a:spcPts val="450"/>
              </a:spcAft>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Module team get started!</a:t>
            </a:r>
          </a:p>
        </p:txBody>
      </p:sp>
    </p:spTree>
    <p:extLst>
      <p:ext uri="{BB962C8B-B14F-4D97-AF65-F5344CB8AC3E}">
        <p14:creationId xmlns:p14="http://schemas.microsoft.com/office/powerpoint/2010/main" val="413409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59813" y="6276975"/>
            <a:ext cx="484187" cy="568325"/>
          </a:xfrm>
          <a:prstGeom prst="rect">
            <a:avLst/>
          </a:prstGeom>
        </p:spPr>
        <p:txBody>
          <a:bodyPr/>
          <a:lstStyle/>
          <a:p>
            <a:pPr algn="ctr" defTabSz="685800"/>
            <a:fld id="{C0BADC3D-1509-2C4E-AB5E-AF0356668A88}" type="slidenum">
              <a:rPr lang="en-GB">
                <a:latin typeface="Helvetica"/>
              </a:rPr>
              <a:pPr algn="ctr" defTabSz="685800"/>
              <a:t>6</a:t>
            </a:fld>
            <a:endParaRPr lang="en-GB" dirty="0">
              <a:latin typeface="Helvetica"/>
            </a:endParaRPr>
          </a:p>
        </p:txBody>
      </p:sp>
      <p:sp>
        <p:nvSpPr>
          <p:cNvPr id="3" name="Title 2"/>
          <p:cNvSpPr>
            <a:spLocks noGrp="1"/>
          </p:cNvSpPr>
          <p:nvPr>
            <p:ph type="title" idx="4294967295"/>
          </p:nvPr>
        </p:nvSpPr>
        <p:spPr>
          <a:xfrm>
            <a:off x="611316" y="764704"/>
            <a:ext cx="5545138" cy="474662"/>
          </a:xfrm>
          <a:prstGeom prst="rect">
            <a:avLst/>
          </a:prstGeom>
        </p:spPr>
        <p:txBody>
          <a:bodyPr/>
          <a:lstStyle/>
          <a:p>
            <a:r>
              <a:rPr lang="en-GB" sz="2800" dirty="0">
                <a:solidFill>
                  <a:srgbClr val="FF0000"/>
                </a:solidFill>
                <a:latin typeface="+mn-lt"/>
              </a:rPr>
              <a:t>Who is on the module team?</a:t>
            </a:r>
          </a:p>
        </p:txBody>
      </p:sp>
      <p:sp>
        <p:nvSpPr>
          <p:cNvPr id="4" name="Rectangle 3"/>
          <p:cNvSpPr/>
          <p:nvPr/>
        </p:nvSpPr>
        <p:spPr>
          <a:xfrm>
            <a:off x="611316" y="1916832"/>
            <a:ext cx="8290590" cy="1314078"/>
          </a:xfrm>
          <a:prstGeom prst="rect">
            <a:avLst/>
          </a:prstGeom>
        </p:spPr>
        <p:txBody>
          <a:bodyPr wrap="square">
            <a:spAutoFit/>
          </a:bodyPr>
          <a:lstStyle/>
          <a:p>
            <a:pPr defTabSz="685800">
              <a:lnSpc>
                <a:spcPct val="107000"/>
              </a:lnSpc>
            </a:pPr>
            <a:r>
              <a:rPr lang="en-GB"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Core team:</a:t>
            </a:r>
          </a:p>
          <a:p>
            <a:pPr marL="257175" indent="-257175"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Module Team Chair (academic)</a:t>
            </a:r>
          </a:p>
          <a:p>
            <a:pPr marL="257175" indent="-257175"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Curriculum Manager</a:t>
            </a:r>
          </a:p>
          <a:p>
            <a:pPr marL="257175" indent="-257175"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Academic authors (numbers vary but usually between 3 and 10)</a:t>
            </a:r>
          </a:p>
        </p:txBody>
      </p:sp>
      <p:pic>
        <p:nvPicPr>
          <p:cNvPr id="6"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398092"/>
            <a:ext cx="6160403" cy="25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637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59813" y="6276975"/>
            <a:ext cx="484187" cy="568325"/>
          </a:xfrm>
          <a:prstGeom prst="rect">
            <a:avLst/>
          </a:prstGeom>
        </p:spPr>
        <p:txBody>
          <a:bodyPr/>
          <a:lstStyle/>
          <a:p>
            <a:pPr algn="ctr" defTabSz="685800"/>
            <a:fld id="{C0BADC3D-1509-2C4E-AB5E-AF0356668A88}" type="slidenum">
              <a:rPr lang="en-GB">
                <a:latin typeface="Helvetica"/>
              </a:rPr>
              <a:pPr algn="ctr" defTabSz="685800"/>
              <a:t>7</a:t>
            </a:fld>
            <a:endParaRPr lang="en-GB" dirty="0">
              <a:latin typeface="Helvetica"/>
            </a:endParaRPr>
          </a:p>
        </p:txBody>
      </p:sp>
      <p:sp>
        <p:nvSpPr>
          <p:cNvPr id="3" name="Title 2"/>
          <p:cNvSpPr>
            <a:spLocks noGrp="1"/>
          </p:cNvSpPr>
          <p:nvPr>
            <p:ph type="title" idx="4294967295"/>
          </p:nvPr>
        </p:nvSpPr>
        <p:spPr>
          <a:xfrm>
            <a:off x="251520" y="764704"/>
            <a:ext cx="6783388" cy="542925"/>
          </a:xfrm>
          <a:prstGeom prst="rect">
            <a:avLst/>
          </a:prstGeom>
        </p:spPr>
        <p:txBody>
          <a:bodyPr/>
          <a:lstStyle/>
          <a:p>
            <a:r>
              <a:rPr lang="en-GB" sz="2800" dirty="0">
                <a:solidFill>
                  <a:srgbClr val="FF0000"/>
                </a:solidFill>
                <a:latin typeface="+mn-lt"/>
              </a:rPr>
              <a:t>Who else is involved in module production?</a:t>
            </a:r>
          </a:p>
        </p:txBody>
      </p:sp>
      <p:sp>
        <p:nvSpPr>
          <p:cNvPr id="4" name="Rectangle 3"/>
          <p:cNvSpPr/>
          <p:nvPr/>
        </p:nvSpPr>
        <p:spPr>
          <a:xfrm>
            <a:off x="611560" y="2204864"/>
            <a:ext cx="5824331" cy="3789435"/>
          </a:xfrm>
          <a:prstGeom prst="rect">
            <a:avLst/>
          </a:prstGeom>
        </p:spPr>
        <p:txBody>
          <a:bodyPr wrap="square">
            <a:spAutoFit/>
          </a:bodyPr>
          <a:lstStyle/>
          <a:p>
            <a:pPr marL="257175" indent="-257175"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Technology Enhanced learning (TEL) Designer</a:t>
            </a:r>
          </a:p>
          <a:p>
            <a:pPr marL="257175" indent="-257175"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Learning and Teaching Librarian</a:t>
            </a:r>
          </a:p>
          <a:p>
            <a:pPr marL="257175" indent="-257175"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Graphic designer </a:t>
            </a:r>
          </a:p>
          <a:p>
            <a:pPr marL="257175" indent="-257175"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Editor</a:t>
            </a:r>
          </a:p>
          <a:p>
            <a:pPr marL="257175" indent="-257175"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Interactive media developer</a:t>
            </a:r>
          </a:p>
          <a:p>
            <a:pPr marL="257175" indent="-257175"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Audio-visual producer</a:t>
            </a:r>
          </a:p>
          <a:p>
            <a:pPr marL="257175" indent="-257175"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Project Manager</a:t>
            </a:r>
          </a:p>
          <a:p>
            <a:pPr defTabSz="685800">
              <a:lnSpc>
                <a:spcPct val="107000"/>
              </a:lnSpc>
              <a:spcAft>
                <a:spcPts val="600"/>
              </a:spcAft>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defTabSz="685800">
              <a:lnSpc>
                <a:spcPct val="107000"/>
              </a:lnSpc>
              <a:spcAft>
                <a:spcPts val="600"/>
              </a:spcAft>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Others </a:t>
            </a:r>
          </a:p>
          <a:p>
            <a:pPr marL="257175" indent="-257175"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Copyrights department</a:t>
            </a:r>
          </a:p>
          <a:p>
            <a:pPr marL="257175" indent="-257175"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Curriculum Assistant</a:t>
            </a:r>
          </a:p>
          <a:p>
            <a:pPr marL="257175" indent="-257175" defTabSz="685800">
              <a:lnSpc>
                <a:spcPct val="107000"/>
              </a:lnSpc>
              <a:buFont typeface="Arial" panose="020B0604020202020204" pitchFamily="34" charset="0"/>
              <a:buChar char="•"/>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714312"/>
      </p:ext>
    </p:extLst>
  </p:cSld>
  <p:clrMapOvr>
    <a:masterClrMapping/>
  </p:clrMapOvr>
</p:sld>
</file>

<file path=ppt/theme/theme1.xml><?xml version="1.0" encoding="utf-8"?>
<a:theme xmlns:a="http://schemas.openxmlformats.org/drawingml/2006/main" name="TIDE PP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DE PP Template [Read-Only]" id="{8A09C1CC-9DCE-4933-BFF9-F20519C2F82B}" vid="{F93D5E99-17C0-465D-9371-27053E8CE482}"/>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TIDE PP Template</Template>
  <TotalTime>479</TotalTime>
  <Words>1005</Words>
  <Application>Microsoft Office PowerPoint</Application>
  <PresentationFormat>On-screen Show (4:3)</PresentationFormat>
  <Paragraphs>80</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Helvetica</vt:lpstr>
      <vt:lpstr>Lucida Grande</vt:lpstr>
      <vt:lpstr>Symbol</vt:lpstr>
      <vt:lpstr>TIDE PP Template</vt:lpstr>
      <vt:lpstr>1_Office Theme</vt:lpstr>
      <vt:lpstr>Team role identification and sharing or showcasing of skills </vt:lpstr>
      <vt:lpstr>PowerPoint Presentation</vt:lpstr>
      <vt:lpstr>PowerPoint Presentation</vt:lpstr>
      <vt:lpstr>PowerPoint Presentation</vt:lpstr>
      <vt:lpstr>Preliminary stages of module production</vt:lpstr>
      <vt:lpstr>Who is on the module team?</vt:lpstr>
      <vt:lpstr>Who else is involved in module production?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 Roberts</dc:creator>
  <cp:lastModifiedBy>Rachel.Rogers</cp:lastModifiedBy>
  <cp:revision>42</cp:revision>
  <cp:lastPrinted>2018-10-25T14:51:45Z</cp:lastPrinted>
  <dcterms:created xsi:type="dcterms:W3CDTF">2018-04-27T13:34:39Z</dcterms:created>
  <dcterms:modified xsi:type="dcterms:W3CDTF">2021-05-13T17:03:12Z</dcterms:modified>
</cp:coreProperties>
</file>