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apmkJeTLkz6MYwXsSUG2Q==" hashData="DHgayYykLtVuztarxOy38U07FZm15tI9qZzvan+SqhyxAOTRLzfbeYQk2tFc7HQ1SruYLXyoQK+/2yOmqr+tw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96"/>
    <p:restoredTop sz="64734"/>
  </p:normalViewPr>
  <p:slideViewPr>
    <p:cSldViewPr snapToGrid="0">
      <p:cViewPr varScale="1">
        <p:scale>
          <a:sx n="74" d="100"/>
          <a:sy n="74" d="100"/>
        </p:scale>
        <p:origin x="2064"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338ABC70-47DA-4470-9DB5-2090780626A3}"/>
    <pc:docChg chg="modSld">
      <pc:chgData name="Naomi Tan" userId="8ce5270c-ec91-47e3-b3ed-c9746ddfe401" providerId="ADAL" clId="{338ABC70-47DA-4470-9DB5-2090780626A3}" dt="2022-08-11T10:35:07.270" v="11" actId="20577"/>
      <pc:docMkLst>
        <pc:docMk/>
      </pc:docMkLst>
      <pc:sldChg chg="modSp mod">
        <pc:chgData name="Naomi Tan" userId="8ce5270c-ec91-47e3-b3ed-c9746ddfe401" providerId="ADAL" clId="{338ABC70-47DA-4470-9DB5-2090780626A3}" dt="2022-08-11T10:35:07.270" v="11" actId="20577"/>
        <pc:sldMkLst>
          <pc:docMk/>
          <pc:sldMk cId="3844424903" sldId="262"/>
        </pc:sldMkLst>
        <pc:spChg chg="mod">
          <ac:chgData name="Naomi Tan" userId="8ce5270c-ec91-47e3-b3ed-c9746ddfe401" providerId="ADAL" clId="{338ABC70-47DA-4470-9DB5-2090780626A3}" dt="2022-08-11T10:35:07.270" v="11" actId="20577"/>
          <ac:spMkLst>
            <pc:docMk/>
            <pc:sldMk cId="3844424903" sldId="262"/>
            <ac:spMk id="11" creationId="{A974AFAB-6A8F-4E68-8C1B-B75394454FC9}"/>
          </ac:spMkLst>
        </pc:spChg>
      </pc:sldChg>
    </pc:docChg>
  </pc:docChgLst>
  <pc:docChgLst>
    <pc:chgData name="Naomi Tan" userId="8ce5270c-ec91-47e3-b3ed-c9746ddfe401" providerId="ADAL" clId="{A42D8809-44BA-4FC6-91E1-2F2D0C0AD9C7}"/>
    <pc:docChg chg="custSel modSld">
      <pc:chgData name="Naomi Tan" userId="8ce5270c-ec91-47e3-b3ed-c9746ddfe401" providerId="ADAL" clId="{A42D8809-44BA-4FC6-91E1-2F2D0C0AD9C7}" dt="2022-08-29T11:36:29.404" v="5" actId="20577"/>
      <pc:docMkLst>
        <pc:docMk/>
      </pc:docMkLst>
      <pc:sldChg chg="delSp modSp mod">
        <pc:chgData name="Naomi Tan" userId="8ce5270c-ec91-47e3-b3ed-c9746ddfe401" providerId="ADAL" clId="{A42D8809-44BA-4FC6-91E1-2F2D0C0AD9C7}" dt="2022-08-29T11:36:29.404" v="5" actId="20577"/>
        <pc:sldMkLst>
          <pc:docMk/>
          <pc:sldMk cId="2559802330" sldId="256"/>
        </pc:sldMkLst>
        <pc:spChg chg="del mod">
          <ac:chgData name="Naomi Tan" userId="8ce5270c-ec91-47e3-b3ed-c9746ddfe401" providerId="ADAL" clId="{A42D8809-44BA-4FC6-91E1-2F2D0C0AD9C7}" dt="2022-08-29T11:36:28.012" v="3" actId="478"/>
          <ac:spMkLst>
            <pc:docMk/>
            <pc:sldMk cId="2559802330" sldId="256"/>
            <ac:spMk id="8" creationId="{FCD026FD-E29A-4C77-841F-C7E5AE81166E}"/>
          </ac:spMkLst>
        </pc:spChg>
        <pc:spChg chg="mod">
          <ac:chgData name="Naomi Tan" userId="8ce5270c-ec91-47e3-b3ed-c9746ddfe401" providerId="ADAL" clId="{A42D8809-44BA-4FC6-91E1-2F2D0C0AD9C7}" dt="2022-08-29T11:36:29.404" v="5" actId="20577"/>
          <ac:spMkLst>
            <pc:docMk/>
            <pc:sldMk cId="2559802330" sldId="256"/>
            <ac:spMk id="11" creationId="{FCD026FD-E29A-4C77-841F-C7E5AE8116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back to e-learning course on financing and I.A.E.A financing model FINPLAN. This training course will provide basic knowledge on financial theory, how financing is done in power sector across the world, with primary focus in developing countries, and finally, will demonstrate how to carry out financial analysis of power project using FINPLAN. Please note that this course is meant for preliminary training on finance and use of FIN PLAN and, therefore, is kept simple. Complex issues will be addressed in the face-to-face training course. Next slide elaborates the contents of the course.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Build, own, operate, transfer, or B.O.O.T for short, is a form of project financing, wherein a private entity receives a contract from the public entity to provide an infrastructure service for a certain period of time at an agreed price. </a:t>
            </a:r>
            <a:endParaRPr lang="en-US" dirty="0"/>
          </a:p>
          <a:p>
            <a:pPr>
              <a:lnSpc>
                <a:spcPct val="114999"/>
              </a:lnSpc>
              <a:spcBef>
                <a:spcPts val="1000"/>
              </a:spcBef>
            </a:pPr>
            <a:r>
              <a:rPr lang="en-GB" dirty="0"/>
              <a:t>The contract is also called concession, and is won based on negotiation or competitive bidding process. The company, receives the contract and is responsible for financing, designing, constructing, and operating the facility, as stated in the contract, and recovers its investment over the concession period. </a:t>
            </a:r>
            <a:endParaRPr lang="en-US" dirty="0"/>
          </a:p>
          <a:p>
            <a:pPr>
              <a:lnSpc>
                <a:spcPct val="114999"/>
              </a:lnSpc>
              <a:spcBef>
                <a:spcPts val="1000"/>
              </a:spcBef>
              <a:spcAft>
                <a:spcPts val="1000"/>
              </a:spcAft>
            </a:pPr>
            <a:r>
              <a:rPr lang="en-GB" dirty="0"/>
              <a:t>The Asset or infrastructure service has to be returned to the public entity when the concession period expires. Over the past two decades, the B.O.O.T concept has become more flexible, allowing the private sector to retain ownership of facilities, through build, operate, and own schemes, or, in short, B.O.O schemes. B.O.T is used to develop a specific asset rather than a whole project and is generally entirely new (sometimes involves refurbishment). In a B.O.T scheme the private company or private operator usually obtains its revenues by a fee charged to the utility/ government rather than charge tariffs to consumers.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480620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traditional financing of power projects in developing countries. Traditionally, power project financing in developing countries has involved the raising of funds by public utilities through government budgets, or through government backed or guaranteed official borrowing. Official borrowing, was financed by multilateral and bilateral agencies and some commercial sources.</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46941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In the 1990s, the governments of most countries decided to limit their involvement and obligations to fund the power sector by allowing the private sector to undertake part of the required investments. That saw the appearance of the Independent Power Producers or, I.P.Ps. </a:t>
            </a:r>
            <a:endParaRPr lang="en-US" dirty="0"/>
          </a:p>
          <a:p>
            <a:pPr>
              <a:lnSpc>
                <a:spcPct val="114999"/>
              </a:lnSpc>
              <a:spcBef>
                <a:spcPts val="1000"/>
              </a:spcBef>
            </a:pPr>
            <a:r>
              <a:rPr lang="en-GB" dirty="0"/>
              <a:t>Governments also encouraged state public utilities to raise private equity and finance. As a result, a number of power plants were financed with private funds, although many power plants were still built by state facilities. </a:t>
            </a:r>
            <a:endParaRPr lang="en-US" dirty="0"/>
          </a:p>
          <a:p>
            <a:pPr>
              <a:lnSpc>
                <a:spcPct val="114999"/>
              </a:lnSpc>
              <a:spcBef>
                <a:spcPts val="1000"/>
              </a:spcBef>
            </a:pPr>
            <a:r>
              <a:rPr lang="en-GB" dirty="0"/>
              <a:t>Public-sector ownerships and investment are expected to remain dominant in the power sector, while private-sector participation is encouraged, where suitable. This approach has widened the sources and methods of financing. </a:t>
            </a:r>
            <a:endParaRPr lang="en-US" dirty="0"/>
          </a:p>
          <a:p>
            <a:pPr>
              <a:lnSpc>
                <a:spcPct val="114999"/>
              </a:lnSpc>
              <a:spcBef>
                <a:spcPts val="1000"/>
              </a:spcBef>
              <a:spcAft>
                <a:spcPts val="1000"/>
              </a:spcAft>
            </a:pPr>
            <a:r>
              <a:rPr lang="en-GB" dirty="0"/>
              <a:t>However, the methods of financing power investments have become more sophisticated. Government-owned utilities tap various sources of finance and the same is true for the IPPs. The various sources of financing will be discussed in the next section.</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62166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One of the basic problems of financing is that investment is made today, whereas revenue will be earned in the future. This is also spanned over several years. The phrase 'time value of money' refers to the fact that a dollar in hand today is worth more than a dollar promised at some point in the future. </a:t>
            </a:r>
            <a:endParaRPr lang="en-US" dirty="0"/>
          </a:p>
          <a:p>
            <a:pPr>
              <a:lnSpc>
                <a:spcPct val="114999"/>
              </a:lnSpc>
              <a:spcBef>
                <a:spcPts val="1000"/>
              </a:spcBef>
            </a:pPr>
            <a:r>
              <a:rPr lang="en-GB" dirty="0"/>
              <a:t>To compensate for this waiting period, one earns interest; so a dollar today would grow to more than a dollar later. The trade-off between money now and money later thus depends on, among other things, the rate you can earn by investing. This section therefore evaluates this trade-off between dollars today, and dollars at some future time.</a:t>
            </a:r>
            <a:endParaRPr lang="en-US" dirty="0"/>
          </a:p>
          <a:p>
            <a:pPr>
              <a:lnSpc>
                <a:spcPct val="114999"/>
              </a:lnSpc>
              <a:spcBef>
                <a:spcPts val="1000"/>
              </a:spcBef>
            </a:pPr>
            <a:endParaRPr lang="en-GB" dirty="0"/>
          </a:p>
          <a:p>
            <a:pPr>
              <a:lnSpc>
                <a:spcPct val="114999"/>
              </a:lnSpc>
              <a:spcBef>
                <a:spcPts val="1000"/>
              </a:spcBef>
              <a:spcAft>
                <a:spcPts val="1000"/>
              </a:spcAft>
            </a:pPr>
            <a:r>
              <a:rPr lang="en-GB" dirty="0"/>
              <a:t>Not used here, but worth knowing that a discount rate is used to translate future cash flows into current dollars by taking into account factors (such as expected inflation and the ability to earn interest), which make one dollar tomorrow worth less than one dollar today. The discount rate allows intertemporal trade-offs and represents the risk adjusted time value of money.</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803215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Suppose you have 10,000 dollars at your disposal. You want to invest that amount in a way that maximizes the earning. One simple way is to deposit it in the bank and earn the prevailing interest rate. There are also many other options available. For example, you can build a business of your own. You have narrowed down the choices to two business options. To make your investment decision, you need to know which business will bring the maximum earning. Let us call these two business opportunities as project 1, and project 2. </a:t>
            </a:r>
            <a:endParaRPr lang="en-US" dirty="0"/>
          </a:p>
          <a:p>
            <a:pPr>
              <a:lnSpc>
                <a:spcPct val="114999"/>
              </a:lnSpc>
              <a:spcBef>
                <a:spcPts val="1000"/>
              </a:spcBef>
            </a:pPr>
            <a:r>
              <a:rPr lang="en-GB" dirty="0"/>
              <a:t>Cash flow of a project is a revenue and expense stream over a given period. Cash inflows arise due to earning such as revenue, whereas cash outflows result from expenses or investments. This table presents the cash flow of two projects over a 6 year span. Both the projects need investment of 10,000 dollars, which will be spent over one year of construction. Revenue starts from year 2, and lasts the next five years. However, the revenue patterns are different. For the first project, initial revenue is higher and then it starts declining, whereas, the pattern is opposite for the second project. If the revenue is added up over the lifetime, the first project earns 19,000 dollars, whereas the second project earns 20,000. As both the projects cost 10,000 dollars, the natural conclusion is that the second project is more profitable and should be undertaken. However, it is not that simple, as will be explained in the following slide.</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42407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shows how the US dollar has lost its value over the years. 1 dollar in 1913 is worth just a few cents in 2011. In other words, what could be bought for 1 dollar in 2011 could have been bought with less than a few cents in 1913. </a:t>
            </a:r>
            <a:endParaRPr lang="en-US" dirty="0"/>
          </a:p>
          <a:p>
            <a:pPr>
              <a:lnSpc>
                <a:spcPct val="114999"/>
              </a:lnSpc>
              <a:spcBef>
                <a:spcPts val="1000"/>
              </a:spcBef>
            </a:pPr>
            <a:r>
              <a:rPr lang="en-GB" dirty="0"/>
              <a:t>This we encounter in our daily life. A loaf of bread which would cost about a dollar today will cost more than one dollar the next year, perhaps 1.1 or 1.2 dollars. In other words, the dollar loses its purchasing power over time. This is due to inflation, an economic phenomenon. </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66882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Time value concept arises as money loses its purchasing power over time. Also, because of the normal nature of human beings, people prefer to have money today rather than in the future. Someone can forgo having money today, and have it in the future and be compensated for that wait. That compensation is actually interest. This also protects the purchasing power of money, so that it could be used to buy at least the same amount of goods in future. </a:t>
            </a:r>
            <a:endParaRPr lang="en-US" dirty="0"/>
          </a:p>
          <a:p>
            <a:pPr>
              <a:lnSpc>
                <a:spcPct val="114999"/>
              </a:lnSpc>
              <a:spcBef>
                <a:spcPts val="1000"/>
              </a:spcBef>
            </a:pPr>
            <a:r>
              <a:rPr lang="en-GB" dirty="0"/>
              <a:t>Therefore, a dollar today is not same as one dollar received one year from now. Actually, one dollar received today is more valuable than if it is received one year from now. This is the time value concept of money.</a:t>
            </a:r>
            <a:endParaRPr lang="en-US" dirty="0"/>
          </a:p>
          <a:p>
            <a:pPr>
              <a:lnSpc>
                <a:spcPct val="114999"/>
              </a:lnSpc>
              <a:spcBef>
                <a:spcPts val="1000"/>
              </a:spcBef>
              <a:spcAft>
                <a:spcPts val="1000"/>
              </a:spcAft>
            </a:pPr>
            <a:r>
              <a:rPr lang="en-GB" dirty="0"/>
              <a:t>In financial analysis, investment takes place at one point of time, whereas, revenue earning spans over many years in future. If you go back to the cash flow of the project presented in the earlier slide, you invest 10000 dollars today, but you receive the income only from next year, spanning over next five years. So a mechanism is needed, so that cash flow in different point of time could be compared, added or subtracted. We explain this mechanism in the next couple of slides.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418346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To illustrate the time value concept, we start with the future value of the dollar. If you have 100 dollars and keep them in a bank at an interest rate r%, after one year, you receive 100 dollars plus one year's interest on 100 dollars. So you receive 100 plus 100 multiplied by r, or 100 multiplied by  (1+r). </a:t>
            </a:r>
            <a:endParaRPr lang="en-US" dirty="0"/>
          </a:p>
          <a:p>
            <a:pPr>
              <a:lnSpc>
                <a:spcPct val="114999"/>
              </a:lnSpc>
              <a:spcBef>
                <a:spcPts val="1000"/>
              </a:spcBef>
            </a:pPr>
            <a:r>
              <a:rPr lang="en-GB" dirty="0"/>
              <a:t>In general terms, 100 dollar after n years becomes 100 multiplied by (1+r)n</a:t>
            </a:r>
            <a:endParaRPr lang="en-US" dirty="0"/>
          </a:p>
          <a:p>
            <a:pPr>
              <a:lnSpc>
                <a:spcPct val="114999"/>
              </a:lnSpc>
              <a:spcBef>
                <a:spcPts val="1000"/>
              </a:spcBef>
            </a:pPr>
            <a:r>
              <a:rPr lang="en-GB" dirty="0"/>
              <a:t>100 dollars, or the amount we have today is called Present Value (P.V.). Its value in future after one year, or n year, is called Future Value (F.V). So the future value of today's money, or present value, after n years is obtained by this formula.</a:t>
            </a:r>
            <a:endParaRPr lang="en-US" dirty="0"/>
          </a:p>
          <a:p>
            <a:pPr>
              <a:lnSpc>
                <a:spcPct val="114999"/>
              </a:lnSpc>
              <a:spcBef>
                <a:spcPts val="1000"/>
              </a:spcBef>
              <a:spcAft>
                <a:spcPts val="1000"/>
              </a:spcAft>
            </a:pPr>
            <a:r>
              <a:rPr lang="en-GB" dirty="0"/>
              <a:t>This process is called compounding. So, we have a method to calculate the future value of some amount of money which we have today.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719300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Based on the Future Value equation from the previous section, let us take interest rate r as 10% per year and that interest is paid annually. If we have 100 dollars today, it becomes 110 dollars after one year. After two years, it becomes 121 dollars. After 5 years it becomes 161 dollars. Therefore, if one gets 161 dollars 5 years from now, that is the same as receiving 100 dollars today. In other words, today's value, or the present value, of 161 dollars is 100 dollars. </a:t>
            </a:r>
            <a:endParaRPr lang="en-US" dirty="0"/>
          </a:p>
          <a:p>
            <a:pPr>
              <a:lnSpc>
                <a:spcPct val="114999"/>
              </a:lnSpc>
              <a:spcBef>
                <a:spcPts val="1000"/>
              </a:spcBef>
            </a:pPr>
            <a:r>
              <a:rPr lang="en-GB" dirty="0"/>
              <a:t>In financial analysis, cash is received in future years, and one needs to know what is the value of that earning at present. </a:t>
            </a:r>
            <a:endParaRPr lang="en-US" dirty="0"/>
          </a:p>
          <a:p>
            <a:pPr>
              <a:lnSpc>
                <a:spcPct val="114999"/>
              </a:lnSpc>
              <a:spcBef>
                <a:spcPts val="1000"/>
              </a:spcBef>
              <a:spcAft>
                <a:spcPts val="1000"/>
              </a:spcAft>
            </a:pPr>
            <a:r>
              <a:rPr lang="en-GB" dirty="0"/>
              <a:t>Going back to our project cash flow from slide 3.3.2, in the second project we get 5000 dollars after 5 years. If the interest rate is 10% and one keeps 3105 dollars in bank, after 5 years it becomes 5000 dollars.  So if the prevailing interest rate is 10%, getting 3105 dollars today is same as getting 5000 dollars five years from now. That means the present value of 5000 dollars received 5 years from now is 3105 dollars. Therefore, by reversing the process of compounding, we can devise a mechanism to get the present value of a future cash flow. In the next slide we discuss that.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065850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When we make an investment decision today and cash flow occurs in the future, we are interested in knowing what the value of said cash flow is today, or its present value. </a:t>
            </a:r>
            <a:endParaRPr lang="en-US" dirty="0"/>
          </a:p>
          <a:p>
            <a:pPr>
              <a:lnSpc>
                <a:spcPct val="114999"/>
              </a:lnSpc>
              <a:spcBef>
                <a:spcPts val="1000"/>
              </a:spcBef>
            </a:pPr>
            <a:r>
              <a:rPr lang="en-GB" dirty="0"/>
              <a:t>In this slide, we demonstrate a mechanism to calculate present value of future cash flow.</a:t>
            </a:r>
            <a:endParaRPr lang="en-US" dirty="0"/>
          </a:p>
          <a:p>
            <a:pPr>
              <a:lnSpc>
                <a:spcPct val="114999"/>
              </a:lnSpc>
              <a:spcBef>
                <a:spcPts val="1000"/>
              </a:spcBef>
            </a:pPr>
            <a:r>
              <a:rPr lang="en-GB" dirty="0"/>
              <a:t>The previous slides showed the formula for computing future value (or F.V.) of today's money, which is also called compounding. For the process of discounting in the reverse direction, when the future value is known, the second formula for Present Value (or PV) calculation is used.</a:t>
            </a:r>
            <a:endParaRPr lang="en-US" dirty="0"/>
          </a:p>
          <a:p>
            <a:pPr>
              <a:lnSpc>
                <a:spcPct val="114999"/>
              </a:lnSpc>
              <a:spcBef>
                <a:spcPts val="1000"/>
              </a:spcBef>
              <a:spcAft>
                <a:spcPts val="1000"/>
              </a:spcAft>
            </a:pPr>
            <a:r>
              <a:rPr lang="en-GB" dirty="0"/>
              <a:t>r is called discount rate. So if we know the discount rate, we can find the present value of the future revenue, as appeared in the cash flow</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90795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module will explain the history of the power industry along with focusing on the different modes of contract to enable alternate finance. The lecture also covers concepts around the time value of money to build a understanding of the returns on investment.</a:t>
            </a:r>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274198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In this slide, we go back to the cash flow of two hypothetical projects given to us. </a:t>
            </a:r>
            <a:endParaRPr lang="en-US" dirty="0"/>
          </a:p>
          <a:p>
            <a:pPr>
              <a:lnSpc>
                <a:spcPct val="114999"/>
              </a:lnSpc>
              <a:spcBef>
                <a:spcPts val="1000"/>
              </a:spcBef>
            </a:pPr>
            <a:r>
              <a:rPr lang="en-GB" dirty="0"/>
              <a:t>Now we have a formula which could help to translate all cash flow occurring at different points of time into today's value, which we could then add or subtract to compute the net benefit. However, we need a discount rate for that. Let us assume the discount rate is 10%. </a:t>
            </a:r>
          </a:p>
          <a:p>
            <a:pPr>
              <a:lnSpc>
                <a:spcPct val="114999"/>
              </a:lnSpc>
              <a:spcBef>
                <a:spcPts val="1000"/>
              </a:spcBef>
            </a:pPr>
            <a:endParaRPr lang="en-US" dirty="0"/>
          </a:p>
          <a:p>
            <a:pPr>
              <a:lnSpc>
                <a:spcPct val="114999"/>
              </a:lnSpc>
              <a:spcBef>
                <a:spcPts val="1000"/>
              </a:spcBef>
            </a:pPr>
            <a:r>
              <a:rPr lang="en-GB" dirty="0"/>
              <a:t>1. For project 1, the present value of 5000 dollars, which would be received one year from now, is 4545 dollars. The present value of 5000 dollars, which would be received two years from now, is 4132 dollars.</a:t>
            </a:r>
            <a:endParaRPr lang="en-US" dirty="0"/>
          </a:p>
          <a:p>
            <a:pPr>
              <a:lnSpc>
                <a:spcPct val="114999"/>
              </a:lnSpc>
              <a:spcBef>
                <a:spcPts val="1000"/>
              </a:spcBef>
            </a:pPr>
            <a:r>
              <a:rPr lang="en-GB" dirty="0"/>
              <a:t>In this way, we calculate the present value of the entire cash flow of project 1, as well as project 2. This is shown in the table. </a:t>
            </a:r>
            <a:endParaRPr lang="en-US" dirty="0"/>
          </a:p>
          <a:p>
            <a:pPr>
              <a:lnSpc>
                <a:spcPct val="114999"/>
              </a:lnSpc>
              <a:spcBef>
                <a:spcPts val="1000"/>
              </a:spcBef>
            </a:pPr>
            <a:r>
              <a:rPr lang="en-US" dirty="0"/>
              <a:t>2. </a:t>
            </a:r>
            <a:r>
              <a:rPr lang="en-GB" dirty="0"/>
              <a:t>Since they have the same reference points, they can be compared and they can be added as well. So the present value of cash flow earning of the first project is 14,974 dollars, and second project is, 14,732 dollars. </a:t>
            </a:r>
            <a:endParaRPr lang="en-US" dirty="0"/>
          </a:p>
          <a:p>
            <a:pPr>
              <a:lnSpc>
                <a:spcPct val="114999"/>
              </a:lnSpc>
              <a:spcBef>
                <a:spcPts val="1000"/>
              </a:spcBef>
            </a:pPr>
            <a:endParaRPr lang="en-GB" dirty="0"/>
          </a:p>
          <a:p>
            <a:pPr>
              <a:lnSpc>
                <a:spcPct val="114999"/>
              </a:lnSpc>
              <a:spcBef>
                <a:spcPts val="1000"/>
              </a:spcBef>
            </a:pPr>
            <a:r>
              <a:rPr lang="en-GB" dirty="0"/>
              <a:t>Thus, when considering present value at a 10% discount rate, the first project brings higher earnings than the second one, and it is therefore preferable. This would not be the case if the present value method is not applied. So now we have a mechanism which can bring the future cash flow of any project to same reference point, and make projects comparable.</a:t>
            </a:r>
            <a:endParaRPr lang="en-US" dirty="0"/>
          </a:p>
          <a:p>
            <a:pPr>
              <a:lnSpc>
                <a:spcPct val="114999"/>
              </a:lnSpc>
              <a:spcBef>
                <a:spcPts val="1000"/>
              </a:spcBef>
              <a:spcAft>
                <a:spcPts val="1000"/>
              </a:spcAft>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003172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However, the present value method is sensitive to the discount rate chosen. The present value of the same amount of money is different for different discount rates. This slide shows the present value of one dollar, received at different years, at different discount rates. </a:t>
            </a:r>
            <a:endParaRPr lang="en-US" dirty="0"/>
          </a:p>
          <a:p>
            <a:pPr>
              <a:lnSpc>
                <a:spcPct val="114999"/>
              </a:lnSpc>
              <a:spcBef>
                <a:spcPts val="1000"/>
              </a:spcBef>
            </a:pPr>
            <a:r>
              <a:rPr lang="en-GB" dirty="0"/>
              <a:t>There are a few points to note:</a:t>
            </a:r>
            <a:endParaRPr lang="en-US" dirty="0"/>
          </a:p>
          <a:p>
            <a:pPr>
              <a:lnSpc>
                <a:spcPct val="114999"/>
              </a:lnSpc>
              <a:spcBef>
                <a:spcPts val="1000"/>
              </a:spcBef>
            </a:pPr>
            <a:r>
              <a:rPr lang="en-GB" dirty="0"/>
              <a:t>The higher the discount rate, the lower the present value. The longer the time period, the lower the present value. The present value of one dollar received 60 years from now, is almost zero. This is important for projects like hydro and nuclear projects, which have long lifetimes. In such cases, revenue can occur even after 50 years; however, the present value is small.</a:t>
            </a:r>
            <a:endParaRPr lang="en-US" dirty="0"/>
          </a:p>
          <a:p>
            <a:pPr>
              <a:lnSpc>
                <a:spcPct val="114999"/>
              </a:lnSpc>
              <a:spcBef>
                <a:spcPts val="1000"/>
              </a:spcBef>
              <a:spcAft>
                <a:spcPts val="1000"/>
              </a:spcAft>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493292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conclusion, present value analysis is a tool which allows the correction of the time value aspects of cash flow which occur at different point of time. This method makes different cash flows comparable. However, it is sensitive to the choice of discount factor.</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050384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importance of electricity in socio-economic development has long been recognized. Consequently, power supply has been considered a socio-economic and strategic matter. </a:t>
            </a:r>
            <a:endParaRPr lang="en-US" dirty="0"/>
          </a:p>
          <a:p>
            <a:pPr>
              <a:lnSpc>
                <a:spcPct val="114999"/>
              </a:lnSpc>
              <a:spcBef>
                <a:spcPts val="1000"/>
              </a:spcBef>
            </a:pPr>
            <a:r>
              <a:rPr lang="en-GB" dirty="0"/>
              <a:t>The power industry has natural monopoly characteristics, and also specific technical characteristics. Natural monopoly means that the cost of producing the product is lower when produced at large scale by a single producer, rather than if there are several competing producers. </a:t>
            </a:r>
            <a:endParaRPr lang="en-US" dirty="0"/>
          </a:p>
          <a:p>
            <a:pPr>
              <a:lnSpc>
                <a:spcPct val="114999"/>
              </a:lnSpc>
              <a:spcBef>
                <a:spcPts val="1000"/>
              </a:spcBef>
            </a:pPr>
            <a:r>
              <a:rPr lang="en-GB" dirty="0"/>
              <a:t>Also, the power supply industry is highly capital intensive. Large capital needs make it difficult to have many producers. The long construction period also makes the financing risky.</a:t>
            </a:r>
            <a:endParaRPr lang="en-US" dirty="0"/>
          </a:p>
          <a:p>
            <a:pPr>
              <a:lnSpc>
                <a:spcPct val="114999"/>
              </a:lnSpc>
              <a:spcBef>
                <a:spcPts val="1000"/>
              </a:spcBef>
            </a:pPr>
            <a:r>
              <a:rPr lang="en-GB" dirty="0"/>
              <a:t>It has some technical characteristics. Power cannot be stored and should be produced only when needed. In addition, as well as the supply of energy, the capacity also needs to be ensured. This calls for having reserve capacity in the system, which is expensive to retain. So sophisticated coordination is needed between the supply and demand.</a:t>
            </a:r>
            <a:endParaRPr lang="en-US" dirty="0"/>
          </a:p>
          <a:p>
            <a:pPr>
              <a:lnSpc>
                <a:spcPct val="114999"/>
              </a:lnSpc>
              <a:spcBef>
                <a:spcPts val="1000"/>
              </a:spcBef>
            </a:pPr>
            <a:r>
              <a:rPr lang="en-GB" dirty="0"/>
              <a:t>Therefore, traditionally the power industry has consisted of vertically integrated State-owned utilities, responsible for power generation, transmission, and distribution.</a:t>
            </a:r>
            <a:endParaRPr lang="en-US" dirty="0"/>
          </a:p>
          <a:p>
            <a:pPr>
              <a:lnSpc>
                <a:spcPct val="114999"/>
              </a:lnSpc>
              <a:spcBef>
                <a:spcPts val="1000"/>
              </a:spcBef>
              <a:spcAft>
                <a:spcPts val="1000"/>
              </a:spcAft>
            </a:pPr>
            <a:r>
              <a:rPr lang="en-GB" dirty="0"/>
              <a:t>Required investments are generally funded through the utilities' internal resources and government guaranteed borrowings from multilateral and bilateral agencies. In addition, in many instances, utilities' funds are supplemented by government budgets.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Increasing capital intensity of the power infrastructure and lack of finance within the public sector has led to restructuring of the power sector world-wide. Roles formerly played by governments, through state-owned companies, are increasingly being shifted to the private sector. </a:t>
            </a:r>
            <a:endParaRPr lang="en-US" dirty="0"/>
          </a:p>
          <a:p>
            <a:pPr>
              <a:lnSpc>
                <a:spcPct val="114999"/>
              </a:lnSpc>
              <a:spcBef>
                <a:spcPts val="1000"/>
              </a:spcBef>
            </a:pPr>
            <a:r>
              <a:rPr lang="en-GB" dirty="0"/>
              <a:t>The main purpose of this shift, aside from achieving greater efficiency, in this sector, is to introduce alternate sources of financing, to ease the strain on public budgets.</a:t>
            </a:r>
            <a:endParaRPr lang="en-US" dirty="0"/>
          </a:p>
          <a:p>
            <a:pPr>
              <a:lnSpc>
                <a:spcPct val="114999"/>
              </a:lnSpc>
              <a:spcBef>
                <a:spcPts val="1000"/>
              </a:spcBef>
            </a:pPr>
            <a:r>
              <a:rPr lang="en-GB" dirty="0"/>
              <a:t>In some countries, power sector assets are being privatized. In others, power utilities remain government corporations, but the private sector has been invited to build new power projects.</a:t>
            </a:r>
            <a:endParaRPr lang="en-US" dirty="0"/>
          </a:p>
          <a:p>
            <a:pPr>
              <a:spcBef>
                <a:spcPts val="1000"/>
              </a:spcBef>
            </a:pPr>
            <a:r>
              <a:rPr lang="en-GB" dirty="0"/>
              <a:t>Often the private sector builds a power generating plant, known as independent power producer, or I.P.P for short. The I.P.P sells its output to the public utility, which retains control of power transmission and distribution facilities. Given the complexity and importance of the sector, power facilities would remain subject to both public and private ownership in the foreseeable future.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7595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Ownership has strong implications for financing of power infrastructure. There are two types of ownership observed, State Ownership and Public–Private Partnership . </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869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State ownership is most convenient mechanism. In many countries, including developed countries, a large chunk of power producing facilities is under state ownerships. </a:t>
            </a:r>
            <a:endParaRPr lang="en-US" dirty="0"/>
          </a:p>
          <a:p>
            <a:pPr>
              <a:lnSpc>
                <a:spcPct val="114999"/>
              </a:lnSpc>
              <a:spcBef>
                <a:spcPts val="1000"/>
              </a:spcBef>
            </a:pPr>
            <a:r>
              <a:rPr lang="en-GB" dirty="0"/>
              <a:t>Power projects have been financed from public, private, and bilateral/multilateral sources with implicit or explicit state guarantees. </a:t>
            </a:r>
            <a:endParaRPr lang="en-US" dirty="0"/>
          </a:p>
          <a:p>
            <a:pPr>
              <a:lnSpc>
                <a:spcPct val="114999"/>
              </a:lnSpc>
              <a:spcBef>
                <a:spcPts val="1000"/>
              </a:spcBef>
            </a:pPr>
            <a:r>
              <a:rPr lang="en-GB" dirty="0"/>
              <a:t>However, inefficiencies of most state-owned utilities, in terms of over-run of construction costs and schedules, as well as plant operation and maintenance, have been a concern. Such concerns resulted in many financiers hesitating to fund projects fully owned by the state. The magnitude and consequence of this hesitation varies according to the host country circumstances and the type of power project.  </a:t>
            </a:r>
            <a:endParaRPr lang="en-US" dirty="0"/>
          </a:p>
          <a:p>
            <a:pPr>
              <a:lnSpc>
                <a:spcPct val="114999"/>
              </a:lnSpc>
              <a:spcBef>
                <a:spcPts val="1000"/>
              </a:spcBef>
            </a:pPr>
            <a:r>
              <a:rPr lang="en-GB" dirty="0"/>
              <a:t>Most bilateral and multilateral financiers discourage full state ownership of energy projects and emphasize private sector participation.</a:t>
            </a:r>
            <a:endParaRPr lang="en-US" dirty="0"/>
          </a:p>
          <a:p>
            <a:pPr>
              <a:spcBef>
                <a:spcPts val="1000"/>
              </a:spcBef>
            </a:pP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13597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ZA" dirty="0"/>
              <a:t>Public–Private Partnership (or P.P.P)</a:t>
            </a:r>
            <a:r>
              <a:rPr lang="en-GB" dirty="0"/>
              <a:t> involves a contract between a public sector authority and a private party, in which the private party provides a public service, or project, and assumes substantial financial, technical, and operational risk in the project. P.P.P can be further divided into two categories. Private ownership and Joint ownership that includes state and private parties. We will explain the two categories in the next section.</a:t>
            </a:r>
            <a:endParaRPr lang="en-US" dirty="0">
              <a:cs typeface="Calibri"/>
            </a:endParaRPr>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85632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An Independent Power Producer, or popularly known as an I.P.P, is a private entity completely owned by a special purpose company or credible corporations, local or foreign. An I.P.P owns and/or operates facilities to generate electric power for sale to a utility, a central government buyer, and/or to end users under a long-term power purchase agreement, or P.P.A.</a:t>
            </a:r>
            <a:endParaRPr lang="en-US" dirty="0"/>
          </a:p>
          <a:p>
            <a:pPr>
              <a:lnSpc>
                <a:spcPct val="114999"/>
              </a:lnSpc>
              <a:spcBef>
                <a:spcPts val="1000"/>
              </a:spcBef>
            </a:pPr>
            <a:r>
              <a:rPr lang="en-GB" dirty="0"/>
              <a:t>I.P.Ps also are involved in B.O.O.T, or B.O.O, type arrangements, which are explained in an upcoming slide, 3.2.3.</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570745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Power is a political subject; therefore risk is high. It also needs multiple government clearances for fuel, water, environment, etc. </a:t>
            </a:r>
            <a:endParaRPr lang="en-US" dirty="0"/>
          </a:p>
          <a:p>
            <a:pPr>
              <a:lnSpc>
                <a:spcPct val="114999"/>
              </a:lnSpc>
              <a:spcBef>
                <a:spcPts val="1000"/>
              </a:spcBef>
            </a:pPr>
            <a:r>
              <a:rPr lang="en-GB" dirty="0"/>
              <a:t>A possible solution is to integrate private capital and expertise into projects intended to perform public-sector functions. </a:t>
            </a:r>
            <a:endParaRPr lang="en-US" dirty="0"/>
          </a:p>
          <a:p>
            <a:pPr>
              <a:lnSpc>
                <a:spcPct val="114999"/>
              </a:lnSpc>
              <a:spcBef>
                <a:spcPts val="1000"/>
              </a:spcBef>
            </a:pPr>
            <a:r>
              <a:rPr lang="en-GB" dirty="0"/>
              <a:t>Private-Public Partnership (P.P.P) projects are thus carried out jointly by public authorities and private companies. Public authorities may or may not have financial contributions.</a:t>
            </a:r>
            <a:endParaRPr lang="en-US" dirty="0"/>
          </a:p>
          <a:p>
            <a:pPr>
              <a:lnSpc>
                <a:spcPct val="114999"/>
              </a:lnSpc>
              <a:spcBef>
                <a:spcPts val="1000"/>
              </a:spcBef>
              <a:spcAft>
                <a:spcPts val="1000"/>
              </a:spcAft>
            </a:pPr>
            <a:r>
              <a:rPr lang="en-GB" dirty="0"/>
              <a:t>This type of ownership is becoming increasingly popular, because it provides a flexible framework for sharing project risks and a wide range of options for equity and debt financing.</a:t>
            </a:r>
            <a:endParaRPr lang="en-US" dirty="0">
              <a:cs typeface="Calibri" panose="020F0502020204030204"/>
            </a:endParaRP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36348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1.jpe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3.jpe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449" TargetMode="External"/><Relationship Id="rId4" Type="http://schemas.openxmlformats.org/officeDocument/2006/relationships/hyperlink" Target="http://www.google.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B22345D3-3247-4DF0-8949-AC6FC0EF8A89}"/>
              </a:ext>
            </a:extLst>
          </p:cNvPr>
          <p:cNvPicPr>
            <a:picLocks noChangeAspect="1"/>
          </p:cNvPicPr>
          <p:nvPr/>
        </p:nvPicPr>
        <p:blipFill>
          <a:blip r:embed="rId5"/>
          <a:stretch>
            <a:fillRect/>
          </a:stretch>
        </p:blipFill>
        <p:spPr>
          <a:xfrm>
            <a:off x="-30726" y="1444"/>
            <a:ext cx="12225067" cy="6869861"/>
          </a:xfrm>
          <a:prstGeom prst="rect">
            <a:avLst/>
          </a:prstGeom>
        </p:spPr>
      </p:pic>
      <p:sp>
        <p:nvSpPr>
          <p:cNvPr id="11" name="TextBox 1">
            <a:extLst>
              <a:ext uri="{FF2B5EF4-FFF2-40B4-BE49-F238E27FC236}">
                <a16:creationId xmlns:a16="http://schemas.microsoft.com/office/drawing/2014/main" id="{FCD026FD-E29A-4C77-841F-C7E5AE81166E}"/>
              </a:ext>
            </a:extLst>
          </p:cNvPr>
          <p:cNvSpPr txBox="1"/>
          <p:nvPr/>
        </p:nvSpPr>
        <p:spPr>
          <a:xfrm>
            <a:off x="8836380" y="616115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78091" y="3943698"/>
            <a:ext cx="8050696" cy="369332"/>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FINPLAN</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249861"/>
            <a:ext cx="663984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3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FINANCING POWER PROJECTS</a:t>
            </a:r>
            <a:endParaRPr lang="en-ZA"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2" name="Oval 11">
            <a:extLst>
              <a:ext uri="{FF2B5EF4-FFF2-40B4-BE49-F238E27FC236}">
                <a16:creationId xmlns:a16="http://schemas.microsoft.com/office/drawing/2014/main" id="{86078255-6C92-C640-97D4-4F4454551A0B}"/>
              </a:ext>
            </a:extLst>
          </p:cNvPr>
          <p:cNvSpPr/>
          <p:nvPr/>
        </p:nvSpPr>
        <p:spPr>
          <a:xfrm>
            <a:off x="6535684" y="518628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mp3" descr="Track5_Lecture3_Slide1.mp3">
            <a:hlinkClick r:id="" action="ppaction://media"/>
            <a:extLst>
              <a:ext uri="{FF2B5EF4-FFF2-40B4-BE49-F238E27FC236}">
                <a16:creationId xmlns:a16="http://schemas.microsoft.com/office/drawing/2014/main" id="{1C1EB9C2-B586-4445-AA83-13B8DD61F6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7049" y="5257653"/>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3.2.3 Main Public–Private Partnership Contractual scheme: BOOT/BOO/BOT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599319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2288410"/>
            <a:ext cx="8537192"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Build-Own-Operate-Transfer (BOOT) / Build-Own-Operate (BOO) / Build-Operate-Transfer (BOT) schemes</a:t>
            </a:r>
          </a:p>
          <a:p>
            <a:pPr marL="800100" lvl="1" indent="-342900">
              <a:spcAft>
                <a:spcPts val="1200"/>
              </a:spcAft>
              <a:buFont typeface="Arial"/>
              <a:buChar char="•"/>
            </a:pPr>
            <a:r>
              <a:rPr lang="en-ZA" sz="2000" dirty="0">
                <a:latin typeface="Open Sans"/>
                <a:cs typeface="Calibri" panose="020F0502020204030204"/>
              </a:rPr>
              <a:t>Private company receives a contract to provide an infrastructure service for a certain period of time at an agreed price</a:t>
            </a:r>
          </a:p>
          <a:p>
            <a:pPr marL="800100" lvl="1" indent="-342900">
              <a:spcAft>
                <a:spcPts val="1200"/>
              </a:spcAft>
              <a:buFont typeface="Arial"/>
              <a:buChar char="•"/>
            </a:pPr>
            <a:r>
              <a:rPr lang="en-ZA" sz="2000" dirty="0">
                <a:latin typeface="Open Sans"/>
                <a:cs typeface="Calibri" panose="020F0502020204030204"/>
              </a:rPr>
              <a:t>Won based on negotiation or a competitive bidding process </a:t>
            </a:r>
          </a:p>
        </p:txBody>
      </p:sp>
      <p:sp>
        <p:nvSpPr>
          <p:cNvPr id="7" name="Oval 6">
            <a:extLst>
              <a:ext uri="{FF2B5EF4-FFF2-40B4-BE49-F238E27FC236}">
                <a16:creationId xmlns:a16="http://schemas.microsoft.com/office/drawing/2014/main" id="{095E6BEB-43D2-A446-92D0-FE2C24856CBB}"/>
              </a:ext>
            </a:extLst>
          </p:cNvPr>
          <p:cNvSpPr/>
          <p:nvPr/>
        </p:nvSpPr>
        <p:spPr>
          <a:xfrm>
            <a:off x="6744320"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0.mp3" descr="Track5_Lecture3_Slide10.mp3">
            <a:hlinkClick r:id="" action="ppaction://media"/>
            <a:extLst>
              <a:ext uri="{FF2B5EF4-FFF2-40B4-BE49-F238E27FC236}">
                <a16:creationId xmlns:a16="http://schemas.microsoft.com/office/drawing/2014/main" id="{D5163148-1DA7-024B-B692-9611D1B5B5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15685" y="366618"/>
            <a:ext cx="812800" cy="812800"/>
          </a:xfrm>
          <a:prstGeom prst="rect">
            <a:avLst/>
          </a:prstGeom>
        </p:spPr>
      </p:pic>
    </p:spTree>
    <p:extLst>
      <p:ext uri="{BB962C8B-B14F-4D97-AF65-F5344CB8AC3E}">
        <p14:creationId xmlns:p14="http://schemas.microsoft.com/office/powerpoint/2010/main" val="408588863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Traditional financing of power projects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609829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pic>
        <p:nvPicPr>
          <p:cNvPr id="3" name="Picture 3" descr="Diagram&#10;&#10;Description automatically generated">
            <a:extLst>
              <a:ext uri="{FF2B5EF4-FFF2-40B4-BE49-F238E27FC236}">
                <a16:creationId xmlns:a16="http://schemas.microsoft.com/office/drawing/2014/main" id="{1D707EE1-212D-408F-A226-835AA0AC58A7}"/>
              </a:ext>
            </a:extLst>
          </p:cNvPr>
          <p:cNvPicPr>
            <a:picLocks noChangeAspect="1"/>
          </p:cNvPicPr>
          <p:nvPr/>
        </p:nvPicPr>
        <p:blipFill>
          <a:blip r:embed="rId6"/>
          <a:stretch>
            <a:fillRect/>
          </a:stretch>
        </p:blipFill>
        <p:spPr>
          <a:xfrm>
            <a:off x="2309004" y="2235882"/>
            <a:ext cx="8048443" cy="3637066"/>
          </a:xfrm>
          <a:prstGeom prst="rect">
            <a:avLst/>
          </a:prstGeom>
        </p:spPr>
      </p:pic>
      <p:sp>
        <p:nvSpPr>
          <p:cNvPr id="7" name="Oval 6">
            <a:extLst>
              <a:ext uri="{FF2B5EF4-FFF2-40B4-BE49-F238E27FC236}">
                <a16:creationId xmlns:a16="http://schemas.microsoft.com/office/drawing/2014/main" id="{2E378CC4-2221-5B49-8806-8F006A8F3313}"/>
              </a:ext>
            </a:extLst>
          </p:cNvPr>
          <p:cNvSpPr/>
          <p:nvPr/>
        </p:nvSpPr>
        <p:spPr>
          <a:xfrm>
            <a:off x="6744320"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1.mp3" descr="Track5_Lecture3_Slide11.mp3">
            <a:hlinkClick r:id="" action="ppaction://media"/>
            <a:extLst>
              <a:ext uri="{FF2B5EF4-FFF2-40B4-BE49-F238E27FC236}">
                <a16:creationId xmlns:a16="http://schemas.microsoft.com/office/drawing/2014/main" id="{A5F0D8B8-ADB8-5B4C-8E59-21187EA514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15685" y="364834"/>
            <a:ext cx="812800" cy="812800"/>
          </a:xfrm>
          <a:prstGeom prst="rect">
            <a:avLst/>
          </a:prstGeom>
        </p:spPr>
      </p:pic>
    </p:spTree>
    <p:extLst>
      <p:ext uri="{BB962C8B-B14F-4D97-AF65-F5344CB8AC3E}">
        <p14:creationId xmlns:p14="http://schemas.microsoft.com/office/powerpoint/2010/main" val="10052346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3.2.5 Complexity in financing power projects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4" y="11897"/>
            <a:ext cx="6319014"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sp>
        <p:nvSpPr>
          <p:cNvPr id="7" name="Oval 6">
            <a:extLst>
              <a:ext uri="{FF2B5EF4-FFF2-40B4-BE49-F238E27FC236}">
                <a16:creationId xmlns:a16="http://schemas.microsoft.com/office/drawing/2014/main" id="{7251C66F-963B-0647-BCCC-7374BE729DDC}"/>
              </a:ext>
            </a:extLst>
          </p:cNvPr>
          <p:cNvSpPr/>
          <p:nvPr/>
        </p:nvSpPr>
        <p:spPr>
          <a:xfrm>
            <a:off x="7420056"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2.mp3" descr="Track5_Lecture3_Slide12.mp3">
            <a:hlinkClick r:id="" action="ppaction://media"/>
            <a:extLst>
              <a:ext uri="{FF2B5EF4-FFF2-40B4-BE49-F238E27FC236}">
                <a16:creationId xmlns:a16="http://schemas.microsoft.com/office/drawing/2014/main" id="{93957476-CFF2-C744-B1A7-6277988E20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4321" y="366618"/>
            <a:ext cx="812800" cy="812800"/>
          </a:xfrm>
          <a:prstGeom prst="rect">
            <a:avLst/>
          </a:prstGeom>
        </p:spPr>
      </p:pic>
      <p:sp>
        <p:nvSpPr>
          <p:cNvPr id="4" name="TextBox 3">
            <a:extLst>
              <a:ext uri="{FF2B5EF4-FFF2-40B4-BE49-F238E27FC236}">
                <a16:creationId xmlns:a16="http://schemas.microsoft.com/office/drawing/2014/main" id="{A7B93B2A-5DC0-D87F-484B-B0D65A1B7643}"/>
              </a:ext>
            </a:extLst>
          </p:cNvPr>
          <p:cNvSpPr txBox="1"/>
          <p:nvPr/>
        </p:nvSpPr>
        <p:spPr>
          <a:xfrm>
            <a:off x="1115005" y="1886108"/>
            <a:ext cx="1712890" cy="338554"/>
          </a:xfrm>
          <a:prstGeom prst="rect">
            <a:avLst/>
          </a:prstGeom>
          <a:solidFill>
            <a:schemeClr val="accent1"/>
          </a:solidFill>
        </p:spPr>
        <p:txBody>
          <a:bodyPr wrap="square" rtlCol="0">
            <a:spAutoFit/>
          </a:bodyPr>
          <a:lstStyle/>
          <a:p>
            <a:pPr algn="ctr"/>
            <a:r>
              <a:rPr lang="en-GB" sz="1600" dirty="0"/>
              <a:t>Government</a:t>
            </a:r>
          </a:p>
        </p:txBody>
      </p:sp>
      <p:sp>
        <p:nvSpPr>
          <p:cNvPr id="10" name="TextBox 9">
            <a:extLst>
              <a:ext uri="{FF2B5EF4-FFF2-40B4-BE49-F238E27FC236}">
                <a16:creationId xmlns:a16="http://schemas.microsoft.com/office/drawing/2014/main" id="{27662E16-7AD3-0C85-DF37-C9504CF982E6}"/>
              </a:ext>
            </a:extLst>
          </p:cNvPr>
          <p:cNvSpPr txBox="1"/>
          <p:nvPr/>
        </p:nvSpPr>
        <p:spPr>
          <a:xfrm>
            <a:off x="2081111" y="2468993"/>
            <a:ext cx="1313836" cy="584775"/>
          </a:xfrm>
          <a:prstGeom prst="rect">
            <a:avLst/>
          </a:prstGeom>
          <a:solidFill>
            <a:schemeClr val="accent1"/>
          </a:solidFill>
        </p:spPr>
        <p:txBody>
          <a:bodyPr wrap="square" rtlCol="0">
            <a:spAutoFit/>
          </a:bodyPr>
          <a:lstStyle/>
          <a:p>
            <a:pPr algn="ctr"/>
            <a:r>
              <a:rPr lang="en-GB" sz="1600" dirty="0"/>
              <a:t>Official Borrowing</a:t>
            </a:r>
          </a:p>
        </p:txBody>
      </p:sp>
      <p:sp>
        <p:nvSpPr>
          <p:cNvPr id="11" name="TextBox 10">
            <a:extLst>
              <a:ext uri="{FF2B5EF4-FFF2-40B4-BE49-F238E27FC236}">
                <a16:creationId xmlns:a16="http://schemas.microsoft.com/office/drawing/2014/main" id="{7EABE5C7-219C-EF23-62C9-AAD510A0388D}"/>
              </a:ext>
            </a:extLst>
          </p:cNvPr>
          <p:cNvSpPr txBox="1"/>
          <p:nvPr/>
        </p:nvSpPr>
        <p:spPr>
          <a:xfrm>
            <a:off x="5049487" y="2455025"/>
            <a:ext cx="2454834" cy="584775"/>
          </a:xfrm>
          <a:prstGeom prst="rect">
            <a:avLst/>
          </a:prstGeom>
          <a:solidFill>
            <a:schemeClr val="accent1"/>
          </a:solidFill>
        </p:spPr>
        <p:txBody>
          <a:bodyPr wrap="square" rtlCol="0">
            <a:spAutoFit/>
          </a:bodyPr>
          <a:lstStyle/>
          <a:p>
            <a:pPr algn="ctr"/>
            <a:r>
              <a:rPr lang="en-GB" sz="1600" dirty="0"/>
              <a:t>Multilateral and Bilateral Agencies</a:t>
            </a:r>
          </a:p>
        </p:txBody>
      </p:sp>
      <p:sp>
        <p:nvSpPr>
          <p:cNvPr id="12" name="TextBox 11">
            <a:extLst>
              <a:ext uri="{FF2B5EF4-FFF2-40B4-BE49-F238E27FC236}">
                <a16:creationId xmlns:a16="http://schemas.microsoft.com/office/drawing/2014/main" id="{8D345190-87B6-71B3-6229-F03D47EDC5D2}"/>
              </a:ext>
            </a:extLst>
          </p:cNvPr>
          <p:cNvSpPr txBox="1"/>
          <p:nvPr/>
        </p:nvSpPr>
        <p:spPr>
          <a:xfrm>
            <a:off x="2471862" y="3655965"/>
            <a:ext cx="1712890" cy="584775"/>
          </a:xfrm>
          <a:prstGeom prst="rect">
            <a:avLst/>
          </a:prstGeom>
          <a:solidFill>
            <a:schemeClr val="accent1"/>
          </a:solidFill>
        </p:spPr>
        <p:txBody>
          <a:bodyPr wrap="square" rtlCol="0">
            <a:spAutoFit/>
          </a:bodyPr>
          <a:lstStyle/>
          <a:p>
            <a:pPr algn="ctr"/>
            <a:r>
              <a:rPr lang="en-GB" sz="1600" dirty="0"/>
              <a:t>Public utility</a:t>
            </a:r>
          </a:p>
          <a:p>
            <a:pPr algn="ctr"/>
            <a:endParaRPr lang="en-GB" sz="1600" dirty="0"/>
          </a:p>
        </p:txBody>
      </p:sp>
      <p:sp>
        <p:nvSpPr>
          <p:cNvPr id="13" name="TextBox 12">
            <a:extLst>
              <a:ext uri="{FF2B5EF4-FFF2-40B4-BE49-F238E27FC236}">
                <a16:creationId xmlns:a16="http://schemas.microsoft.com/office/drawing/2014/main" id="{EBC3FDF8-61CA-F2F3-B381-867A97E2C7BB}"/>
              </a:ext>
            </a:extLst>
          </p:cNvPr>
          <p:cNvSpPr txBox="1"/>
          <p:nvPr/>
        </p:nvSpPr>
        <p:spPr>
          <a:xfrm>
            <a:off x="367369" y="4687257"/>
            <a:ext cx="1712890" cy="338554"/>
          </a:xfrm>
          <a:prstGeom prst="rect">
            <a:avLst/>
          </a:prstGeom>
          <a:solidFill>
            <a:schemeClr val="accent1"/>
          </a:solidFill>
        </p:spPr>
        <p:txBody>
          <a:bodyPr wrap="square" rtlCol="0">
            <a:spAutoFit/>
          </a:bodyPr>
          <a:lstStyle/>
          <a:p>
            <a:pPr algn="ctr"/>
            <a:r>
              <a:rPr lang="en-GB" sz="1600" dirty="0"/>
              <a:t>Project 1</a:t>
            </a:r>
          </a:p>
        </p:txBody>
      </p:sp>
      <p:sp>
        <p:nvSpPr>
          <p:cNvPr id="14" name="TextBox 13">
            <a:extLst>
              <a:ext uri="{FF2B5EF4-FFF2-40B4-BE49-F238E27FC236}">
                <a16:creationId xmlns:a16="http://schemas.microsoft.com/office/drawing/2014/main" id="{11F7CE81-6634-5E91-3A4C-D5FC0DBAA343}"/>
              </a:ext>
            </a:extLst>
          </p:cNvPr>
          <p:cNvSpPr txBox="1"/>
          <p:nvPr/>
        </p:nvSpPr>
        <p:spPr>
          <a:xfrm>
            <a:off x="2471862" y="4694023"/>
            <a:ext cx="1712890" cy="338554"/>
          </a:xfrm>
          <a:prstGeom prst="rect">
            <a:avLst/>
          </a:prstGeom>
          <a:solidFill>
            <a:schemeClr val="accent1"/>
          </a:solidFill>
        </p:spPr>
        <p:txBody>
          <a:bodyPr wrap="square" rtlCol="0">
            <a:spAutoFit/>
          </a:bodyPr>
          <a:lstStyle/>
          <a:p>
            <a:pPr algn="ctr"/>
            <a:r>
              <a:rPr lang="en-GB" sz="1600" dirty="0"/>
              <a:t>Project 2</a:t>
            </a:r>
          </a:p>
        </p:txBody>
      </p:sp>
      <p:sp>
        <p:nvSpPr>
          <p:cNvPr id="15" name="TextBox 14">
            <a:extLst>
              <a:ext uri="{FF2B5EF4-FFF2-40B4-BE49-F238E27FC236}">
                <a16:creationId xmlns:a16="http://schemas.microsoft.com/office/drawing/2014/main" id="{7E309665-FEC8-1680-7369-9FA8E961B89F}"/>
              </a:ext>
            </a:extLst>
          </p:cNvPr>
          <p:cNvSpPr txBox="1"/>
          <p:nvPr/>
        </p:nvSpPr>
        <p:spPr>
          <a:xfrm>
            <a:off x="405787" y="2487145"/>
            <a:ext cx="1418437" cy="830997"/>
          </a:xfrm>
          <a:prstGeom prst="rect">
            <a:avLst/>
          </a:prstGeom>
          <a:solidFill>
            <a:schemeClr val="accent5"/>
          </a:solidFill>
        </p:spPr>
        <p:txBody>
          <a:bodyPr wrap="square" rtlCol="0">
            <a:spAutoFit/>
          </a:bodyPr>
          <a:lstStyle/>
          <a:p>
            <a:pPr algn="ctr"/>
            <a:r>
              <a:rPr lang="en-GB" sz="1600" dirty="0"/>
              <a:t>Government Development Budget</a:t>
            </a:r>
          </a:p>
        </p:txBody>
      </p:sp>
      <p:sp>
        <p:nvSpPr>
          <p:cNvPr id="16" name="TextBox 15">
            <a:extLst>
              <a:ext uri="{FF2B5EF4-FFF2-40B4-BE49-F238E27FC236}">
                <a16:creationId xmlns:a16="http://schemas.microsoft.com/office/drawing/2014/main" id="{A660BC14-D23D-8B9A-DF15-AB30D2E5E40D}"/>
              </a:ext>
            </a:extLst>
          </p:cNvPr>
          <p:cNvSpPr txBox="1"/>
          <p:nvPr/>
        </p:nvSpPr>
        <p:spPr>
          <a:xfrm>
            <a:off x="5294220" y="3873673"/>
            <a:ext cx="1712890" cy="584775"/>
          </a:xfrm>
          <a:prstGeom prst="rect">
            <a:avLst/>
          </a:prstGeom>
          <a:solidFill>
            <a:schemeClr val="accent2"/>
          </a:solidFill>
        </p:spPr>
        <p:txBody>
          <a:bodyPr wrap="square" rtlCol="0">
            <a:spAutoFit/>
          </a:bodyPr>
          <a:lstStyle/>
          <a:p>
            <a:pPr algn="ctr"/>
            <a:r>
              <a:rPr lang="en-GB" sz="1600" dirty="0"/>
              <a:t>Project 3</a:t>
            </a:r>
          </a:p>
          <a:p>
            <a:pPr algn="ctr"/>
            <a:r>
              <a:rPr lang="en-GB" sz="1600" dirty="0"/>
              <a:t>IPP</a:t>
            </a:r>
          </a:p>
        </p:txBody>
      </p:sp>
      <p:sp>
        <p:nvSpPr>
          <p:cNvPr id="17" name="TextBox 16">
            <a:extLst>
              <a:ext uri="{FF2B5EF4-FFF2-40B4-BE49-F238E27FC236}">
                <a16:creationId xmlns:a16="http://schemas.microsoft.com/office/drawing/2014/main" id="{1ACE1D26-BB39-601B-C131-C0BC131A90F0}"/>
              </a:ext>
            </a:extLst>
          </p:cNvPr>
          <p:cNvSpPr txBox="1"/>
          <p:nvPr/>
        </p:nvSpPr>
        <p:spPr>
          <a:xfrm>
            <a:off x="4405036" y="4676156"/>
            <a:ext cx="3626778" cy="1569660"/>
          </a:xfrm>
          <a:prstGeom prst="rect">
            <a:avLst/>
          </a:prstGeom>
          <a:solidFill>
            <a:schemeClr val="accent4"/>
          </a:solidFill>
        </p:spPr>
        <p:txBody>
          <a:bodyPr wrap="square" rtlCol="0">
            <a:spAutoFit/>
          </a:bodyPr>
          <a:lstStyle/>
          <a:p>
            <a:r>
              <a:rPr lang="en-GB" sz="1600" dirty="0"/>
              <a:t>Sources of equity</a:t>
            </a:r>
          </a:p>
          <a:p>
            <a:pPr marL="285750" indent="-285750">
              <a:buFont typeface="Arial" panose="020B0604020202020204" pitchFamily="34" charset="0"/>
              <a:buChar char="•"/>
            </a:pPr>
            <a:r>
              <a:rPr lang="en-GB" sz="1600" dirty="0"/>
              <a:t>Sponsors’ Capital</a:t>
            </a:r>
          </a:p>
          <a:p>
            <a:pPr marL="285750" indent="-285750">
              <a:buFont typeface="Arial" panose="020B0604020202020204" pitchFamily="34" charset="0"/>
              <a:buChar char="•"/>
            </a:pPr>
            <a:r>
              <a:rPr lang="en-GB" sz="1600" dirty="0"/>
              <a:t>Local/International stock markets</a:t>
            </a:r>
          </a:p>
          <a:p>
            <a:pPr marL="285750" indent="-285750">
              <a:buFont typeface="Arial" panose="020B0604020202020204" pitchFamily="34" charset="0"/>
              <a:buChar char="•"/>
            </a:pPr>
            <a:r>
              <a:rPr lang="en-GB" sz="1600" dirty="0"/>
              <a:t>Investment funds</a:t>
            </a:r>
          </a:p>
          <a:p>
            <a:pPr marL="285750" indent="-285750">
              <a:buFont typeface="Arial" panose="020B0604020202020204" pitchFamily="34" charset="0"/>
              <a:buChar char="•"/>
            </a:pPr>
            <a:r>
              <a:rPr lang="en-GB" sz="1600" dirty="0"/>
              <a:t>International Finance Corporation</a:t>
            </a:r>
          </a:p>
          <a:p>
            <a:pPr marL="285750" indent="-285750">
              <a:buFont typeface="Arial" panose="020B0604020202020204" pitchFamily="34" charset="0"/>
              <a:buChar char="•"/>
            </a:pPr>
            <a:r>
              <a:rPr lang="en-GB" sz="1600" dirty="0"/>
              <a:t>Regional Development Banks</a:t>
            </a:r>
          </a:p>
        </p:txBody>
      </p:sp>
      <p:sp>
        <p:nvSpPr>
          <p:cNvPr id="18" name="TextBox 17">
            <a:extLst>
              <a:ext uri="{FF2B5EF4-FFF2-40B4-BE49-F238E27FC236}">
                <a16:creationId xmlns:a16="http://schemas.microsoft.com/office/drawing/2014/main" id="{6FB7C1B5-46CB-9575-15D4-C336D542EFF8}"/>
              </a:ext>
            </a:extLst>
          </p:cNvPr>
          <p:cNvSpPr txBox="1"/>
          <p:nvPr/>
        </p:nvSpPr>
        <p:spPr>
          <a:xfrm>
            <a:off x="8252098" y="2878141"/>
            <a:ext cx="3330040" cy="1815882"/>
          </a:xfrm>
          <a:prstGeom prst="rect">
            <a:avLst/>
          </a:prstGeom>
          <a:solidFill>
            <a:schemeClr val="accent4"/>
          </a:solidFill>
        </p:spPr>
        <p:txBody>
          <a:bodyPr wrap="square" rtlCol="0">
            <a:spAutoFit/>
          </a:bodyPr>
          <a:lstStyle/>
          <a:p>
            <a:r>
              <a:rPr lang="en-GB" sz="1600" dirty="0"/>
              <a:t>Sources of debt</a:t>
            </a:r>
          </a:p>
          <a:p>
            <a:pPr marL="285750" indent="-285750">
              <a:buFont typeface="Arial" panose="020B0604020202020204" pitchFamily="34" charset="0"/>
              <a:buChar char="•"/>
            </a:pPr>
            <a:r>
              <a:rPr lang="en-GB" sz="1600" dirty="0"/>
              <a:t>International Commercial Banks</a:t>
            </a:r>
          </a:p>
          <a:p>
            <a:pPr marL="285750" indent="-285750">
              <a:buFont typeface="Arial" panose="020B0604020202020204" pitchFamily="34" charset="0"/>
              <a:buChar char="•"/>
            </a:pPr>
            <a:r>
              <a:rPr lang="en-GB" sz="1600" dirty="0"/>
              <a:t>Bonds Market</a:t>
            </a:r>
          </a:p>
          <a:p>
            <a:pPr marL="285750" indent="-285750">
              <a:buFont typeface="Arial" panose="020B0604020202020204" pitchFamily="34" charset="0"/>
              <a:buChar char="•"/>
            </a:pPr>
            <a:r>
              <a:rPr lang="en-GB" sz="1600" dirty="0"/>
              <a:t>Supplier’s Credit</a:t>
            </a:r>
          </a:p>
          <a:p>
            <a:pPr marL="285750" indent="-285750">
              <a:buFont typeface="Arial" panose="020B0604020202020204" pitchFamily="34" charset="0"/>
              <a:buChar char="•"/>
            </a:pPr>
            <a:r>
              <a:rPr lang="en-GB" sz="1600" dirty="0"/>
              <a:t>International Finance Corporation</a:t>
            </a:r>
          </a:p>
          <a:p>
            <a:pPr marL="285750" indent="-285750">
              <a:buFont typeface="Arial" panose="020B0604020202020204" pitchFamily="34" charset="0"/>
              <a:buChar char="•"/>
            </a:pPr>
            <a:r>
              <a:rPr lang="en-GB" sz="1600" dirty="0"/>
              <a:t>Regional Development Banks</a:t>
            </a:r>
          </a:p>
          <a:p>
            <a:pPr marL="285750" indent="-285750">
              <a:buFont typeface="Arial" panose="020B0604020202020204" pitchFamily="34" charset="0"/>
              <a:buChar char="•"/>
            </a:pPr>
            <a:r>
              <a:rPr lang="en-GB" sz="1600" dirty="0"/>
              <a:t>Local Banks</a:t>
            </a:r>
          </a:p>
        </p:txBody>
      </p:sp>
      <p:sp>
        <p:nvSpPr>
          <p:cNvPr id="19" name="Rectangle 18">
            <a:extLst>
              <a:ext uri="{FF2B5EF4-FFF2-40B4-BE49-F238E27FC236}">
                <a16:creationId xmlns:a16="http://schemas.microsoft.com/office/drawing/2014/main" id="{592CC64D-FD4D-51B2-A325-4A6EC269218F}"/>
              </a:ext>
            </a:extLst>
          </p:cNvPr>
          <p:cNvSpPr/>
          <p:nvPr/>
        </p:nvSpPr>
        <p:spPr>
          <a:xfrm>
            <a:off x="214220" y="2359121"/>
            <a:ext cx="3330040" cy="1110431"/>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9F5F185C-A487-103E-1741-E18A4511F1D0}"/>
              </a:ext>
            </a:extLst>
          </p:cNvPr>
          <p:cNvCxnSpPr>
            <a:cxnSpLocks/>
          </p:cNvCxnSpPr>
          <p:nvPr/>
        </p:nvCxnSpPr>
        <p:spPr>
          <a:xfrm flipH="1">
            <a:off x="3544260" y="2784619"/>
            <a:ext cx="1505227" cy="139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93DFEC1-05AC-C63B-E26B-A9DE85A6B5ED}"/>
              </a:ext>
            </a:extLst>
          </p:cNvPr>
          <p:cNvCxnSpPr>
            <a:stCxn id="19" idx="2"/>
            <a:endCxn id="12" idx="1"/>
          </p:cNvCxnSpPr>
          <p:nvPr/>
        </p:nvCxnSpPr>
        <p:spPr>
          <a:xfrm>
            <a:off x="1879240" y="3469552"/>
            <a:ext cx="592622" cy="4788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C2DAC02-A0CF-457E-9B76-80AA8C14834F}"/>
              </a:ext>
            </a:extLst>
          </p:cNvPr>
          <p:cNvCxnSpPr>
            <a:cxnSpLocks/>
          </p:cNvCxnSpPr>
          <p:nvPr/>
        </p:nvCxnSpPr>
        <p:spPr>
          <a:xfrm flipH="1">
            <a:off x="1223814" y="4031550"/>
            <a:ext cx="1248048" cy="6446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8A86CA6-9A6F-F8F0-AB3D-B41EB174DD11}"/>
              </a:ext>
            </a:extLst>
          </p:cNvPr>
          <p:cNvCxnSpPr>
            <a:stCxn id="12" idx="2"/>
            <a:endCxn id="14" idx="0"/>
          </p:cNvCxnSpPr>
          <p:nvPr/>
        </p:nvCxnSpPr>
        <p:spPr>
          <a:xfrm>
            <a:off x="3328307" y="4240740"/>
            <a:ext cx="0" cy="4354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B186BD1-128E-AF48-AA9D-42BF7F251023}"/>
              </a:ext>
            </a:extLst>
          </p:cNvPr>
          <p:cNvCxnSpPr/>
          <p:nvPr/>
        </p:nvCxnSpPr>
        <p:spPr>
          <a:xfrm flipH="1">
            <a:off x="4184752" y="3786082"/>
            <a:ext cx="40673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E3A6BF-BB41-8AB2-2817-BA28179AD2DE}"/>
              </a:ext>
            </a:extLst>
          </p:cNvPr>
          <p:cNvCxnSpPr/>
          <p:nvPr/>
        </p:nvCxnSpPr>
        <p:spPr>
          <a:xfrm flipH="1">
            <a:off x="7021765" y="4101641"/>
            <a:ext cx="12303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390BE2B-780A-6F0B-1E2B-CA8D3B105890}"/>
              </a:ext>
            </a:extLst>
          </p:cNvPr>
          <p:cNvCxnSpPr>
            <a:cxnSpLocks/>
            <a:stCxn id="17" idx="0"/>
          </p:cNvCxnSpPr>
          <p:nvPr/>
        </p:nvCxnSpPr>
        <p:spPr>
          <a:xfrm flipV="1">
            <a:off x="6218425" y="4458448"/>
            <a:ext cx="0" cy="2177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DB5FB37-A704-F581-1467-3496A0117D65}"/>
              </a:ext>
            </a:extLst>
          </p:cNvPr>
          <p:cNvCxnSpPr/>
          <p:nvPr/>
        </p:nvCxnSpPr>
        <p:spPr>
          <a:xfrm>
            <a:off x="4184752" y="4101641"/>
            <a:ext cx="110946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384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3.3.1 Problem of Financing</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471878"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Investment is made today; revenue will be earned in the future (over several years)</a:t>
            </a:r>
          </a:p>
          <a:p>
            <a:pPr marL="342900" indent="-342900">
              <a:spcAft>
                <a:spcPts val="1200"/>
              </a:spcAft>
              <a:buFont typeface="Arial"/>
              <a:buChar char="•"/>
            </a:pPr>
            <a:r>
              <a:rPr lang="en-ZA" sz="2000" dirty="0">
                <a:latin typeface="Open Sans"/>
                <a:cs typeface="Calibri" panose="020F0502020204030204"/>
              </a:rPr>
              <a:t>Time value of money</a:t>
            </a:r>
          </a:p>
          <a:p>
            <a:pPr>
              <a:spcAft>
                <a:spcPts val="1200"/>
              </a:spcAft>
            </a:pPr>
            <a:endParaRPr lang="en-ZA" sz="2000" dirty="0">
              <a:latin typeface="Open Sans"/>
              <a:cs typeface="Calibri" panose="020F0502020204030204"/>
            </a:endParaRPr>
          </a:p>
          <a:p>
            <a:pPr>
              <a:spcAft>
                <a:spcPts val="1200"/>
              </a:spcAft>
            </a:pPr>
            <a:r>
              <a:rPr lang="en-ZA" sz="2000" dirty="0">
                <a:latin typeface="Open Sans"/>
                <a:cs typeface="Calibri" panose="020F0502020204030204"/>
              </a:rPr>
              <a:t>Trade-off evaluation needed between dollars today vs some future time</a:t>
            </a:r>
          </a:p>
        </p:txBody>
      </p:sp>
      <p:sp>
        <p:nvSpPr>
          <p:cNvPr id="7" name="Oval 6">
            <a:extLst>
              <a:ext uri="{FF2B5EF4-FFF2-40B4-BE49-F238E27FC236}">
                <a16:creationId xmlns:a16="http://schemas.microsoft.com/office/drawing/2014/main" id="{7BB37CF9-5FB4-DB48-A13E-25EC01242459}"/>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3.mp3" descr="Track5_Lecture3_Slide13.mp3">
            <a:hlinkClick r:id="" action="ppaction://media"/>
            <a:extLst>
              <a:ext uri="{FF2B5EF4-FFF2-40B4-BE49-F238E27FC236}">
                <a16:creationId xmlns:a16="http://schemas.microsoft.com/office/drawing/2014/main" id="{EF214347-E1F0-AC49-96B4-8C945E6E68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7836" y="774987"/>
            <a:ext cx="812800" cy="812800"/>
          </a:xfrm>
          <a:prstGeom prst="rect">
            <a:avLst/>
          </a:prstGeom>
        </p:spPr>
      </p:pic>
    </p:spTree>
    <p:extLst>
      <p:ext uri="{BB962C8B-B14F-4D97-AF65-F5344CB8AC3E}">
        <p14:creationId xmlns:p14="http://schemas.microsoft.com/office/powerpoint/2010/main" val="24292873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3.3.2 What to do with 10,000 dollars?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pic>
        <p:nvPicPr>
          <p:cNvPr id="3" name="Picture 3" descr="Table&#10;&#10;Description automatically generated">
            <a:extLst>
              <a:ext uri="{FF2B5EF4-FFF2-40B4-BE49-F238E27FC236}">
                <a16:creationId xmlns:a16="http://schemas.microsoft.com/office/drawing/2014/main" id="{60216F25-1297-4D3D-B1CC-09AA7A178125}"/>
              </a:ext>
            </a:extLst>
          </p:cNvPr>
          <p:cNvPicPr>
            <a:picLocks noChangeAspect="1"/>
          </p:cNvPicPr>
          <p:nvPr/>
        </p:nvPicPr>
        <p:blipFill>
          <a:blip r:embed="rId6"/>
          <a:stretch>
            <a:fillRect/>
          </a:stretch>
        </p:blipFill>
        <p:spPr>
          <a:xfrm>
            <a:off x="1130061" y="2177705"/>
            <a:ext cx="6351916" cy="3278969"/>
          </a:xfrm>
          <a:prstGeom prst="rect">
            <a:avLst/>
          </a:prstGeom>
        </p:spPr>
      </p:pic>
      <p:sp>
        <p:nvSpPr>
          <p:cNvPr id="7" name="Oval 6">
            <a:extLst>
              <a:ext uri="{FF2B5EF4-FFF2-40B4-BE49-F238E27FC236}">
                <a16:creationId xmlns:a16="http://schemas.microsoft.com/office/drawing/2014/main" id="{860E7F0E-2B7D-3B46-95D2-4D1DFAD43510}"/>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4.mp3" descr="Track5_Lecture3_Slide14.mp3">
            <a:hlinkClick r:id="" action="ppaction://media"/>
            <a:extLst>
              <a:ext uri="{FF2B5EF4-FFF2-40B4-BE49-F238E27FC236}">
                <a16:creationId xmlns:a16="http://schemas.microsoft.com/office/drawing/2014/main" id="{9E8A9910-B990-A145-960F-204F6FCF1F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78587" y="777984"/>
            <a:ext cx="812800" cy="812800"/>
          </a:xfrm>
          <a:prstGeom prst="rect">
            <a:avLst/>
          </a:prstGeom>
        </p:spPr>
      </p:pic>
    </p:spTree>
    <p:extLst>
      <p:ext uri="{BB962C8B-B14F-4D97-AF65-F5344CB8AC3E}">
        <p14:creationId xmlns:p14="http://schemas.microsoft.com/office/powerpoint/2010/main" val="6887506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3.3.3 Shifts in value of money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pic>
        <p:nvPicPr>
          <p:cNvPr id="3" name="Picture 3" descr="Chart, line chart&#10;&#10;Description automatically generated">
            <a:extLst>
              <a:ext uri="{FF2B5EF4-FFF2-40B4-BE49-F238E27FC236}">
                <a16:creationId xmlns:a16="http://schemas.microsoft.com/office/drawing/2014/main" id="{15B89FB0-8529-4C52-9039-9BE1E6758264}"/>
              </a:ext>
            </a:extLst>
          </p:cNvPr>
          <p:cNvPicPr>
            <a:picLocks noChangeAspect="1"/>
          </p:cNvPicPr>
          <p:nvPr/>
        </p:nvPicPr>
        <p:blipFill>
          <a:blip r:embed="rId6"/>
          <a:stretch>
            <a:fillRect/>
          </a:stretch>
        </p:blipFill>
        <p:spPr>
          <a:xfrm>
            <a:off x="1295401" y="1979070"/>
            <a:ext cx="8989827" cy="3475790"/>
          </a:xfrm>
          <a:prstGeom prst="rect">
            <a:avLst/>
          </a:prstGeom>
        </p:spPr>
      </p:pic>
      <p:sp>
        <p:nvSpPr>
          <p:cNvPr id="7" name="Oval 6">
            <a:extLst>
              <a:ext uri="{FF2B5EF4-FFF2-40B4-BE49-F238E27FC236}">
                <a16:creationId xmlns:a16="http://schemas.microsoft.com/office/drawing/2014/main" id="{72955D3B-84E0-CD4C-BC24-DEB8A568FC52}"/>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5.mp3" descr="Track5_Lecture3_Slide15.mp3">
            <a:hlinkClick r:id="" action="ppaction://media"/>
            <a:extLst>
              <a:ext uri="{FF2B5EF4-FFF2-40B4-BE49-F238E27FC236}">
                <a16:creationId xmlns:a16="http://schemas.microsoft.com/office/drawing/2014/main" id="{E08502E0-81B8-8A4F-8046-FA34B6BF61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5536" y="764495"/>
            <a:ext cx="812800" cy="812800"/>
          </a:xfrm>
          <a:prstGeom prst="rect">
            <a:avLst/>
          </a:prstGeom>
        </p:spPr>
      </p:pic>
    </p:spTree>
    <p:extLst>
      <p:ext uri="{BB962C8B-B14F-4D97-AF65-F5344CB8AC3E}">
        <p14:creationId xmlns:p14="http://schemas.microsoft.com/office/powerpoint/2010/main" val="29001699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3.3.4 The Importance of the Time Value Concept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708434"/>
          </a:xfrm>
          <a:prstGeom prst="rect">
            <a:avLst/>
          </a:prstGeom>
        </p:spPr>
        <p:txBody>
          <a:bodyPr wrap="square" lIns="91440" tIns="45720" rIns="91440" bIns="45720" anchor="t">
            <a:spAutoFit/>
          </a:bodyPr>
          <a:lstStyle/>
          <a:p>
            <a:pPr>
              <a:spcAft>
                <a:spcPts val="1200"/>
              </a:spcAft>
            </a:pPr>
            <a:r>
              <a:rPr lang="en-ZA" sz="2000" dirty="0">
                <a:latin typeface="Open Sans"/>
                <a:cs typeface="Calibri" panose="020F0502020204030204"/>
              </a:rPr>
              <a:t>The Time Value Concept affects the:</a:t>
            </a:r>
            <a:br>
              <a:rPr lang="en-ZA" sz="2000" dirty="0">
                <a:latin typeface="Open Sans"/>
                <a:cs typeface="Calibri" panose="020F0502020204030204"/>
              </a:rPr>
            </a:br>
            <a:endParaRPr lang="en-ZA" sz="2000" dirty="0">
              <a:latin typeface="Open Sans"/>
              <a:cs typeface="Calibri" panose="020F0502020204030204"/>
            </a:endParaRPr>
          </a:p>
          <a:p>
            <a:pPr marL="342900" indent="-342900">
              <a:spcAft>
                <a:spcPts val="1200"/>
              </a:spcAft>
              <a:buFont typeface="Arial"/>
              <a:buChar char="•"/>
            </a:pPr>
            <a:r>
              <a:rPr lang="en-ZA" sz="2000" dirty="0">
                <a:latin typeface="Open Sans"/>
                <a:cs typeface="Calibri" panose="020F0502020204030204"/>
              </a:rPr>
              <a:t>Purchasing power of money</a:t>
            </a:r>
            <a:endParaRPr lang="en-ZA" dirty="0"/>
          </a:p>
          <a:p>
            <a:pPr marL="342900" indent="-342900">
              <a:spcAft>
                <a:spcPts val="1200"/>
              </a:spcAft>
              <a:buFont typeface="Arial"/>
              <a:buChar char="•"/>
            </a:pPr>
            <a:r>
              <a:rPr lang="en-ZA" sz="2000" dirty="0">
                <a:latin typeface="Open Sans"/>
                <a:cs typeface="Calibri" panose="020F0502020204030204"/>
              </a:rPr>
              <a:t>Ability of money to earn interest</a:t>
            </a:r>
            <a:br>
              <a:rPr lang="en-ZA" sz="2000" dirty="0">
                <a:latin typeface="Open Sans"/>
                <a:cs typeface="Calibri" panose="020F0502020204030204"/>
              </a:rPr>
            </a:br>
            <a:endParaRPr lang="en-ZA" sz="2000" dirty="0">
              <a:latin typeface="Open Sans"/>
              <a:cs typeface="Calibri" panose="020F0502020204030204"/>
            </a:endParaRPr>
          </a:p>
          <a:p>
            <a:pPr>
              <a:spcAft>
                <a:spcPts val="1200"/>
              </a:spcAft>
            </a:pPr>
            <a:r>
              <a:rPr lang="en-ZA" sz="2000" dirty="0">
                <a:latin typeface="Open Sans"/>
                <a:cs typeface="Calibri" panose="020F0502020204030204"/>
              </a:rPr>
              <a:t>A dollar in hand today is worth more than a dollar promised in the future</a:t>
            </a:r>
          </a:p>
        </p:txBody>
      </p:sp>
      <p:sp>
        <p:nvSpPr>
          <p:cNvPr id="7" name="Oval 6">
            <a:extLst>
              <a:ext uri="{FF2B5EF4-FFF2-40B4-BE49-F238E27FC236}">
                <a16:creationId xmlns:a16="http://schemas.microsoft.com/office/drawing/2014/main" id="{CB8E3F57-9CA3-9245-AAA3-579EA8129159}"/>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6.mp3" descr="Track5_Lecture3_Slide16.mp3">
            <a:hlinkClick r:id="" action="ppaction://media"/>
            <a:extLst>
              <a:ext uri="{FF2B5EF4-FFF2-40B4-BE49-F238E27FC236}">
                <a16:creationId xmlns:a16="http://schemas.microsoft.com/office/drawing/2014/main" id="{8812AEC4-A722-214B-BEA0-0A1BC0AC78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7836" y="774987"/>
            <a:ext cx="812800" cy="812800"/>
          </a:xfrm>
          <a:prstGeom prst="rect">
            <a:avLst/>
          </a:prstGeom>
        </p:spPr>
      </p:pic>
    </p:spTree>
    <p:extLst>
      <p:ext uri="{BB962C8B-B14F-4D97-AF65-F5344CB8AC3E}">
        <p14:creationId xmlns:p14="http://schemas.microsoft.com/office/powerpoint/2010/main" val="17248012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3.3.5 Future Value of Present 100 Dollar</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Time Value Concept </a:t>
            </a:r>
          </a:p>
        </p:txBody>
      </p:sp>
      <p:sp>
        <p:nvSpPr>
          <p:cNvPr id="3" name="TextBox 2">
            <a:extLst>
              <a:ext uri="{FF2B5EF4-FFF2-40B4-BE49-F238E27FC236}">
                <a16:creationId xmlns:a16="http://schemas.microsoft.com/office/drawing/2014/main" id="{A66D11B8-BD0E-49CA-B985-25A3DFA384C6}"/>
              </a:ext>
            </a:extLst>
          </p:cNvPr>
          <p:cNvSpPr txBox="1"/>
          <p:nvPr/>
        </p:nvSpPr>
        <p:spPr>
          <a:xfrm>
            <a:off x="934720" y="2174240"/>
            <a:ext cx="87884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Segoe UI"/>
              </a:rPr>
              <a:t>At r % interest rate, future value of today’s 100 dollars</a:t>
            </a:r>
            <a:r>
              <a:rPr lang="en-US" dirty="0">
                <a:cs typeface="Segoe UI"/>
              </a:rPr>
              <a:t>​ </a:t>
            </a:r>
          </a:p>
          <a:p>
            <a:endParaRPr lang="en-US" dirty="0">
              <a:cs typeface="Segoe UI"/>
            </a:endParaRPr>
          </a:p>
          <a:p>
            <a:r>
              <a:rPr lang="en-GB" dirty="0">
                <a:cs typeface="Segoe UI"/>
              </a:rPr>
              <a:t>After 1 year you get            </a:t>
            </a:r>
            <a:endParaRPr lang="en-US" dirty="0">
              <a:cs typeface="Segoe UI"/>
            </a:endParaRPr>
          </a:p>
          <a:p>
            <a:r>
              <a:rPr lang="en-GB" dirty="0">
                <a:cs typeface="Segoe UI"/>
              </a:rPr>
              <a:t>After 2 years you get           </a:t>
            </a:r>
          </a:p>
          <a:p>
            <a:r>
              <a:rPr lang="en-GB" dirty="0">
                <a:cs typeface="Segoe UI"/>
              </a:rPr>
              <a:t>After 10 years you get          </a:t>
            </a:r>
            <a:endParaRPr lang="en-US" dirty="0">
              <a:cs typeface="Calibri" panose="020F0502020204030204"/>
            </a:endParaRPr>
          </a:p>
          <a:p>
            <a:r>
              <a:rPr lang="en-GB" dirty="0">
                <a:cs typeface="Segoe UI"/>
              </a:rPr>
              <a:t>After n years you get </a:t>
            </a:r>
            <a:endParaRPr lang="en-ZA" dirty="0">
              <a:cs typeface="Segoe UI"/>
            </a:endParaRPr>
          </a:p>
          <a:p>
            <a:endParaRPr lang="en-GB" dirty="0">
              <a:cs typeface="Segoe UI"/>
            </a:endParaRPr>
          </a:p>
          <a:p>
            <a:r>
              <a:rPr lang="en-GB" dirty="0">
                <a:cs typeface="Segoe UI"/>
              </a:rPr>
              <a:t>           </a:t>
            </a:r>
            <a:endParaRPr lang="en-ZA">
              <a:cs typeface="Segoe UI"/>
            </a:endParaRPr>
          </a:p>
        </p:txBody>
      </p:sp>
      <p:pic>
        <p:nvPicPr>
          <p:cNvPr id="10" name="Picture 17" descr="A picture containing logo&#10;&#10;Description automatically generated">
            <a:extLst>
              <a:ext uri="{FF2B5EF4-FFF2-40B4-BE49-F238E27FC236}">
                <a16:creationId xmlns:a16="http://schemas.microsoft.com/office/drawing/2014/main" id="{BE106BBF-EB76-4BB5-8EF7-DA59A759C151}"/>
              </a:ext>
            </a:extLst>
          </p:cNvPr>
          <p:cNvPicPr>
            <a:picLocks noChangeAspect="1"/>
          </p:cNvPicPr>
          <p:nvPr/>
        </p:nvPicPr>
        <p:blipFill>
          <a:blip r:embed="rId6"/>
          <a:stretch>
            <a:fillRect/>
          </a:stretch>
        </p:blipFill>
        <p:spPr>
          <a:xfrm>
            <a:off x="6071282" y="2191034"/>
            <a:ext cx="1442720" cy="350065"/>
          </a:xfrm>
          <a:prstGeom prst="rect">
            <a:avLst/>
          </a:prstGeom>
        </p:spPr>
      </p:pic>
      <p:pic>
        <p:nvPicPr>
          <p:cNvPr id="19" name="Picture 19" descr="Logo&#10;&#10;Description automatically generated">
            <a:extLst>
              <a:ext uri="{FF2B5EF4-FFF2-40B4-BE49-F238E27FC236}">
                <a16:creationId xmlns:a16="http://schemas.microsoft.com/office/drawing/2014/main" id="{EBFBAF22-3808-4950-ABB7-FB853A3006F0}"/>
              </a:ext>
            </a:extLst>
          </p:cNvPr>
          <p:cNvPicPr>
            <a:picLocks noChangeAspect="1"/>
          </p:cNvPicPr>
          <p:nvPr/>
        </p:nvPicPr>
        <p:blipFill>
          <a:blip r:embed="rId7"/>
          <a:stretch>
            <a:fillRect/>
          </a:stretch>
        </p:blipFill>
        <p:spPr>
          <a:xfrm>
            <a:off x="3370998" y="2744089"/>
            <a:ext cx="3835021" cy="1085493"/>
          </a:xfrm>
          <a:prstGeom prst="rect">
            <a:avLst/>
          </a:prstGeom>
        </p:spPr>
      </p:pic>
      <p:pic>
        <p:nvPicPr>
          <p:cNvPr id="20" name="Picture 20">
            <a:extLst>
              <a:ext uri="{FF2B5EF4-FFF2-40B4-BE49-F238E27FC236}">
                <a16:creationId xmlns:a16="http://schemas.microsoft.com/office/drawing/2014/main" id="{A4256275-5E88-469B-A728-D7D190F55764}"/>
              </a:ext>
            </a:extLst>
          </p:cNvPr>
          <p:cNvPicPr>
            <a:picLocks noChangeAspect="1"/>
          </p:cNvPicPr>
          <p:nvPr/>
        </p:nvPicPr>
        <p:blipFill>
          <a:blip r:embed="rId8"/>
          <a:stretch>
            <a:fillRect/>
          </a:stretch>
        </p:blipFill>
        <p:spPr>
          <a:xfrm>
            <a:off x="1232848" y="4076982"/>
            <a:ext cx="2743200" cy="614723"/>
          </a:xfrm>
          <a:prstGeom prst="rect">
            <a:avLst/>
          </a:prstGeom>
        </p:spPr>
      </p:pic>
      <p:sp>
        <p:nvSpPr>
          <p:cNvPr id="11" name="Oval 10">
            <a:extLst>
              <a:ext uri="{FF2B5EF4-FFF2-40B4-BE49-F238E27FC236}">
                <a16:creationId xmlns:a16="http://schemas.microsoft.com/office/drawing/2014/main" id="{D95ED923-8A4B-C740-A750-5BBF6AC27AA6}"/>
              </a:ext>
            </a:extLst>
          </p:cNvPr>
          <p:cNvSpPr/>
          <p:nvPr/>
        </p:nvSpPr>
        <p:spPr>
          <a:xfrm>
            <a:off x="7406471"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7.mp3" descr="Track5_Lecture3_Slide17.mp3">
            <a:hlinkClick r:id="" action="ppaction://media"/>
            <a:extLst>
              <a:ext uri="{FF2B5EF4-FFF2-40B4-BE49-F238E27FC236}">
                <a16:creationId xmlns:a16="http://schemas.microsoft.com/office/drawing/2014/main" id="{E7AD6887-1BEC-DB45-AD65-80F8F34888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77836" y="761461"/>
            <a:ext cx="812800" cy="812800"/>
          </a:xfrm>
          <a:prstGeom prst="rect">
            <a:avLst/>
          </a:prstGeom>
        </p:spPr>
      </p:pic>
    </p:spTree>
    <p:extLst>
      <p:ext uri="{BB962C8B-B14F-4D97-AF65-F5344CB8AC3E}">
        <p14:creationId xmlns:p14="http://schemas.microsoft.com/office/powerpoint/2010/main" val="38751598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3.4.1 From FV to 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pic>
        <p:nvPicPr>
          <p:cNvPr id="3" name="Picture 3" descr="Table&#10;&#10;Description automatically generated">
            <a:extLst>
              <a:ext uri="{FF2B5EF4-FFF2-40B4-BE49-F238E27FC236}">
                <a16:creationId xmlns:a16="http://schemas.microsoft.com/office/drawing/2014/main" id="{767C5D88-672D-41F2-9DCD-EF939EAA366D}"/>
              </a:ext>
            </a:extLst>
          </p:cNvPr>
          <p:cNvPicPr>
            <a:picLocks noChangeAspect="1"/>
          </p:cNvPicPr>
          <p:nvPr/>
        </p:nvPicPr>
        <p:blipFill>
          <a:blip r:embed="rId6"/>
          <a:stretch>
            <a:fillRect/>
          </a:stretch>
        </p:blipFill>
        <p:spPr>
          <a:xfrm>
            <a:off x="1187570" y="2433707"/>
            <a:ext cx="6811992" cy="2738210"/>
          </a:xfrm>
          <a:prstGeom prst="rect">
            <a:avLst/>
          </a:prstGeom>
        </p:spPr>
      </p:pic>
      <p:sp>
        <p:nvSpPr>
          <p:cNvPr id="7" name="Oval 6">
            <a:extLst>
              <a:ext uri="{FF2B5EF4-FFF2-40B4-BE49-F238E27FC236}">
                <a16:creationId xmlns:a16="http://schemas.microsoft.com/office/drawing/2014/main" id="{E5682BB8-2115-DA4B-B78A-68E5F31E0248}"/>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8.mp3" descr="Track5_Lecture3_Slide18.mp3">
            <a:hlinkClick r:id="" action="ppaction://media"/>
            <a:extLst>
              <a:ext uri="{FF2B5EF4-FFF2-40B4-BE49-F238E27FC236}">
                <a16:creationId xmlns:a16="http://schemas.microsoft.com/office/drawing/2014/main" id="{002B7404-B08D-DC49-9E80-AD8BE6B5B9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90" y="774987"/>
            <a:ext cx="812800" cy="812800"/>
          </a:xfrm>
          <a:prstGeom prst="rect">
            <a:avLst/>
          </a:prstGeom>
        </p:spPr>
      </p:pic>
    </p:spTree>
    <p:extLst>
      <p:ext uri="{BB962C8B-B14F-4D97-AF65-F5344CB8AC3E}">
        <p14:creationId xmlns:p14="http://schemas.microsoft.com/office/powerpoint/2010/main" val="42508823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3.4.2 Present Value of Money and Discounting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sp>
        <p:nvSpPr>
          <p:cNvPr id="2" name="Rectangle 1">
            <a:extLst>
              <a:ext uri="{FF2B5EF4-FFF2-40B4-BE49-F238E27FC236}">
                <a16:creationId xmlns:a16="http://schemas.microsoft.com/office/drawing/2014/main" id="{372AE592-FCBF-4FAD-86D5-208344AEA11F}"/>
              </a:ext>
            </a:extLst>
          </p:cNvPr>
          <p:cNvSpPr/>
          <p:nvPr/>
        </p:nvSpPr>
        <p:spPr>
          <a:xfrm>
            <a:off x="901593" y="2676598"/>
            <a:ext cx="8058221" cy="1384995"/>
          </a:xfrm>
          <a:prstGeom prst="rect">
            <a:avLst/>
          </a:prstGeom>
        </p:spPr>
        <p:txBody>
          <a:bodyPr wrap="square" lIns="91440" tIns="45720" rIns="91440" bIns="45720" anchor="t">
            <a:spAutoFit/>
          </a:bodyPr>
          <a:lstStyle/>
          <a:p>
            <a:pPr>
              <a:spcAft>
                <a:spcPts val="1200"/>
              </a:spcAft>
            </a:pPr>
            <a:endParaRPr lang="en-ZA" sz="3200" baseline="30000" dirty="0">
              <a:latin typeface="Open Sans"/>
              <a:cs typeface="Calibri" panose="020F0502020204030204"/>
            </a:endParaRPr>
          </a:p>
          <a:p>
            <a:pPr>
              <a:spcAft>
                <a:spcPts val="1200"/>
              </a:spcAft>
            </a:pPr>
            <a:endParaRPr lang="en-ZA" sz="3200" baseline="30000" dirty="0">
              <a:latin typeface="Open Sans"/>
              <a:cs typeface="Calibri" panose="020F0502020204030204"/>
            </a:endParaRPr>
          </a:p>
          <a:p>
            <a:pPr>
              <a:spcAft>
                <a:spcPts val="1200"/>
              </a:spcAft>
            </a:pPr>
            <a:endParaRPr lang="en-ZA" sz="3200" baseline="30000" dirty="0">
              <a:latin typeface="Open Sans"/>
              <a:cs typeface="Calibri" panose="020F0502020204030204"/>
            </a:endParaRPr>
          </a:p>
        </p:txBody>
      </p:sp>
      <p:pic>
        <p:nvPicPr>
          <p:cNvPr id="3" name="Picture 20" descr="Black text on a white background&#10;&#10;Description automatically generated">
            <a:extLst>
              <a:ext uri="{FF2B5EF4-FFF2-40B4-BE49-F238E27FC236}">
                <a16:creationId xmlns:a16="http://schemas.microsoft.com/office/drawing/2014/main" id="{1CDDF490-8188-4894-AC0E-DFE94D2558B6}"/>
              </a:ext>
            </a:extLst>
          </p:cNvPr>
          <p:cNvPicPr>
            <a:picLocks noChangeAspect="1"/>
          </p:cNvPicPr>
          <p:nvPr/>
        </p:nvPicPr>
        <p:blipFill>
          <a:blip r:embed="rId6"/>
          <a:stretch>
            <a:fillRect/>
          </a:stretch>
        </p:blipFill>
        <p:spPr>
          <a:xfrm>
            <a:off x="891655" y="2564356"/>
            <a:ext cx="3653049" cy="796693"/>
          </a:xfrm>
          <a:prstGeom prst="rect">
            <a:avLst/>
          </a:prstGeom>
        </p:spPr>
      </p:pic>
      <p:pic>
        <p:nvPicPr>
          <p:cNvPr id="4" name="Picture 9" descr="Text&#10;&#10;Description automatically generated">
            <a:extLst>
              <a:ext uri="{FF2B5EF4-FFF2-40B4-BE49-F238E27FC236}">
                <a16:creationId xmlns:a16="http://schemas.microsoft.com/office/drawing/2014/main" id="{2BC37270-80FE-4F98-9AC4-B017893352FB}"/>
              </a:ext>
            </a:extLst>
          </p:cNvPr>
          <p:cNvPicPr>
            <a:picLocks noChangeAspect="1"/>
          </p:cNvPicPr>
          <p:nvPr/>
        </p:nvPicPr>
        <p:blipFill>
          <a:blip r:embed="rId7"/>
          <a:stretch>
            <a:fillRect/>
          </a:stretch>
        </p:blipFill>
        <p:spPr>
          <a:xfrm>
            <a:off x="903027" y="3749409"/>
            <a:ext cx="2743200" cy="1156138"/>
          </a:xfrm>
          <a:prstGeom prst="rect">
            <a:avLst/>
          </a:prstGeom>
        </p:spPr>
      </p:pic>
      <p:sp>
        <p:nvSpPr>
          <p:cNvPr id="10" name="Oval 9">
            <a:extLst>
              <a:ext uri="{FF2B5EF4-FFF2-40B4-BE49-F238E27FC236}">
                <a16:creationId xmlns:a16="http://schemas.microsoft.com/office/drawing/2014/main" id="{01736682-17B3-2A4C-AB76-C7622FC08B9A}"/>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5_Lecture3_Slide19.mp3" descr="Track5_Lecture3_Slide19.mp3">
            <a:hlinkClick r:id="" action="ppaction://media"/>
            <a:extLst>
              <a:ext uri="{FF2B5EF4-FFF2-40B4-BE49-F238E27FC236}">
                <a16:creationId xmlns:a16="http://schemas.microsoft.com/office/drawing/2014/main" id="{60ABBC4A-EE78-B94D-95FA-506E6507A3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2690" y="774987"/>
            <a:ext cx="812800" cy="812800"/>
          </a:xfrm>
          <a:prstGeom prst="rect">
            <a:avLst/>
          </a:prstGeom>
        </p:spPr>
      </p:pic>
    </p:spTree>
    <p:extLst>
      <p:ext uri="{BB962C8B-B14F-4D97-AF65-F5344CB8AC3E}">
        <p14:creationId xmlns:p14="http://schemas.microsoft.com/office/powerpoint/2010/main" val="2597954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4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ILO1: Understand </a:t>
            </a:r>
            <a:r>
              <a:rPr lang="en-GB" sz="2000" b="1" dirty="0">
                <a:latin typeface="Open Sans"/>
                <a:ea typeface="+mn-lt"/>
                <a:cs typeface="+mn-lt"/>
              </a:rPr>
              <a:t>history &amp; ownership structure </a:t>
            </a:r>
            <a:r>
              <a:rPr lang="en-GB" sz="2000" dirty="0">
                <a:latin typeface="Open Sans"/>
                <a:ea typeface="+mn-lt"/>
                <a:cs typeface="+mn-lt"/>
              </a:rPr>
              <a:t>in the power industry</a:t>
            </a:r>
          </a:p>
          <a:p>
            <a:pPr marL="342900" indent="-342900">
              <a:spcBef>
                <a:spcPts val="1000"/>
              </a:spcBef>
              <a:buAutoNum type="arabicPeriod"/>
            </a:pPr>
            <a:r>
              <a:rPr lang="en-US" sz="2000" dirty="0">
                <a:latin typeface="Open Sans"/>
                <a:ea typeface="+mn-lt"/>
                <a:cs typeface="+mn-lt"/>
              </a:rPr>
              <a:t>ILO2: Explore </a:t>
            </a:r>
            <a:r>
              <a:rPr lang="en-US" sz="2000" b="1" dirty="0">
                <a:latin typeface="Open Sans"/>
                <a:ea typeface="+mn-lt"/>
                <a:cs typeface="+mn-lt"/>
              </a:rPr>
              <a:t>contractual schemes and financing</a:t>
            </a:r>
            <a:endParaRPr lang="en-US" b="1" dirty="0">
              <a:cs typeface="Calibri"/>
            </a:endParaRPr>
          </a:p>
          <a:p>
            <a:pPr marL="342900" indent="-342900">
              <a:spcBef>
                <a:spcPts val="1000"/>
              </a:spcBef>
              <a:buAutoNum type="arabicPeriod"/>
            </a:pPr>
            <a:r>
              <a:rPr lang="en-US" sz="2000" dirty="0">
                <a:latin typeface="Open Sans"/>
                <a:ea typeface="+mn-lt"/>
                <a:cs typeface="+mn-lt"/>
              </a:rPr>
              <a:t>ILO3: Understand the </a:t>
            </a:r>
            <a:r>
              <a:rPr lang="en-US" sz="2000" b="1" dirty="0">
                <a:latin typeface="Open Sans"/>
                <a:ea typeface="+mn-lt"/>
                <a:cs typeface="+mn-lt"/>
              </a:rPr>
              <a:t>Time Value Concept</a:t>
            </a:r>
          </a:p>
          <a:p>
            <a:pPr marL="342900" indent="-342900">
              <a:spcBef>
                <a:spcPts val="1000"/>
              </a:spcBef>
              <a:buAutoNum type="arabicPeriod"/>
            </a:pPr>
            <a:r>
              <a:rPr lang="en-US" sz="2000" dirty="0">
                <a:latin typeface="Open Sans"/>
                <a:ea typeface="+mn-lt"/>
                <a:cs typeface="+mn-lt"/>
              </a:rPr>
              <a:t>ILO4: Understand the </a:t>
            </a:r>
            <a:r>
              <a:rPr lang="en-US" sz="2000" b="1" dirty="0">
                <a:latin typeface="Open Sans"/>
                <a:ea typeface="+mn-lt"/>
                <a:cs typeface="+mn-lt"/>
              </a:rPr>
              <a:t>Present Value of Money </a:t>
            </a:r>
            <a:endParaRPr lang="en-US" sz="2000" b="1" dirty="0">
              <a:latin typeface="Open Sans"/>
              <a:cs typeface="Calibri"/>
            </a:endParaRPr>
          </a:p>
        </p:txBody>
      </p:sp>
      <p:sp>
        <p:nvSpPr>
          <p:cNvPr id="13" name="Oval 12">
            <a:extLst>
              <a:ext uri="{FF2B5EF4-FFF2-40B4-BE49-F238E27FC236}">
                <a16:creationId xmlns:a16="http://schemas.microsoft.com/office/drawing/2014/main" id="{D13FF8B3-6983-8E4F-B431-B878EB89F1A5}"/>
              </a:ext>
            </a:extLst>
          </p:cNvPr>
          <p:cNvSpPr/>
          <p:nvPr/>
        </p:nvSpPr>
        <p:spPr>
          <a:xfrm>
            <a:off x="6873021"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2.mp3" descr="Track5_Lecture3_Slide2.mp3">
            <a:hlinkClick r:id="" action="ppaction://media"/>
            <a:extLst>
              <a:ext uri="{FF2B5EF4-FFF2-40B4-BE49-F238E27FC236}">
                <a16:creationId xmlns:a16="http://schemas.microsoft.com/office/drawing/2014/main" id="{C50EAFA7-22C6-734C-8EE1-D1C12BCBDB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10774" y="86930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3.4.3 Discounted Revenue Flow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pic>
        <p:nvPicPr>
          <p:cNvPr id="3" name="Picture 3" descr="Table&#10;&#10;Description automatically generated">
            <a:extLst>
              <a:ext uri="{FF2B5EF4-FFF2-40B4-BE49-F238E27FC236}">
                <a16:creationId xmlns:a16="http://schemas.microsoft.com/office/drawing/2014/main" id="{3FA51C62-3620-446F-9736-237BE2A5916D}"/>
              </a:ext>
            </a:extLst>
          </p:cNvPr>
          <p:cNvPicPr>
            <a:picLocks noChangeAspect="1"/>
          </p:cNvPicPr>
          <p:nvPr/>
        </p:nvPicPr>
        <p:blipFill>
          <a:blip r:embed="rId6"/>
          <a:stretch>
            <a:fillRect/>
          </a:stretch>
        </p:blipFill>
        <p:spPr>
          <a:xfrm>
            <a:off x="1216325" y="2325649"/>
            <a:ext cx="7415841" cy="3126852"/>
          </a:xfrm>
          <a:prstGeom prst="rect">
            <a:avLst/>
          </a:prstGeom>
        </p:spPr>
      </p:pic>
      <p:sp>
        <p:nvSpPr>
          <p:cNvPr id="7" name="Oval 6">
            <a:extLst>
              <a:ext uri="{FF2B5EF4-FFF2-40B4-BE49-F238E27FC236}">
                <a16:creationId xmlns:a16="http://schemas.microsoft.com/office/drawing/2014/main" id="{818C1199-D13D-8248-BF46-E0BB69BC4C12}"/>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70598E2-A717-3F53-14E1-F3C075F699F8}"/>
              </a:ext>
            </a:extLst>
          </p:cNvPr>
          <p:cNvSpPr/>
          <p:nvPr/>
        </p:nvSpPr>
        <p:spPr>
          <a:xfrm>
            <a:off x="6096000" y="3657600"/>
            <a:ext cx="1167685" cy="5795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9A5BA52-3F4B-0410-4271-4DDDBC25EA01}"/>
              </a:ext>
            </a:extLst>
          </p:cNvPr>
          <p:cNvSpPr/>
          <p:nvPr/>
        </p:nvSpPr>
        <p:spPr>
          <a:xfrm>
            <a:off x="6092435" y="5125791"/>
            <a:ext cx="2539731" cy="3138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913BF4A-00BF-5D1B-D974-FACDD677502C}"/>
              </a:ext>
            </a:extLst>
          </p:cNvPr>
          <p:cNvSpPr txBox="1"/>
          <p:nvPr/>
        </p:nvSpPr>
        <p:spPr>
          <a:xfrm>
            <a:off x="5840223" y="3370986"/>
            <a:ext cx="368123" cy="369332"/>
          </a:xfrm>
          <a:prstGeom prst="rect">
            <a:avLst/>
          </a:prstGeom>
          <a:noFill/>
        </p:spPr>
        <p:txBody>
          <a:bodyPr wrap="square" rtlCol="0">
            <a:spAutoFit/>
          </a:bodyPr>
          <a:lstStyle/>
          <a:p>
            <a:r>
              <a:rPr lang="en-GB" b="1" dirty="0">
                <a:solidFill>
                  <a:srgbClr val="FF0000"/>
                </a:solidFill>
              </a:rPr>
              <a:t>1</a:t>
            </a:r>
          </a:p>
        </p:txBody>
      </p:sp>
      <p:sp>
        <p:nvSpPr>
          <p:cNvPr id="12" name="TextBox 11">
            <a:extLst>
              <a:ext uri="{FF2B5EF4-FFF2-40B4-BE49-F238E27FC236}">
                <a16:creationId xmlns:a16="http://schemas.microsoft.com/office/drawing/2014/main" id="{5D3B71BE-26D5-82B3-AC0A-F5C63E983A65}"/>
              </a:ext>
            </a:extLst>
          </p:cNvPr>
          <p:cNvSpPr txBox="1"/>
          <p:nvPr/>
        </p:nvSpPr>
        <p:spPr>
          <a:xfrm>
            <a:off x="5851839" y="4794459"/>
            <a:ext cx="368123" cy="369332"/>
          </a:xfrm>
          <a:prstGeom prst="rect">
            <a:avLst/>
          </a:prstGeom>
          <a:noFill/>
        </p:spPr>
        <p:txBody>
          <a:bodyPr wrap="square" rtlCol="0">
            <a:spAutoFit/>
          </a:bodyPr>
          <a:lstStyle/>
          <a:p>
            <a:r>
              <a:rPr lang="en-GB" b="1" dirty="0">
                <a:solidFill>
                  <a:srgbClr val="FF0000"/>
                </a:solidFill>
              </a:rPr>
              <a:t>2</a:t>
            </a:r>
          </a:p>
        </p:txBody>
      </p:sp>
      <p:pic>
        <p:nvPicPr>
          <p:cNvPr id="13" name="ttsMP3.com_VoiceText_2022-8-11_9_44_8" descr="Volume with solid fill">
            <a:hlinkClick r:id="" action="ppaction://media"/>
            <a:extLst>
              <a:ext uri="{FF2B5EF4-FFF2-40B4-BE49-F238E27FC236}">
                <a16:creationId xmlns:a16="http://schemas.microsoft.com/office/drawing/2014/main" id="{6C73A974-8075-2E12-BF39-CB53E4CD96D3}"/>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8559881" y="795832"/>
            <a:ext cx="771110" cy="771110"/>
          </a:xfrm>
          <a:prstGeom prst="rect">
            <a:avLst/>
          </a:prstGeom>
        </p:spPr>
      </p:pic>
    </p:spTree>
    <p:extLst>
      <p:ext uri="{BB962C8B-B14F-4D97-AF65-F5344CB8AC3E}">
        <p14:creationId xmlns:p14="http://schemas.microsoft.com/office/powerpoint/2010/main" val="39215440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0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817" y="11897"/>
            <a:ext cx="12237817" cy="688377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3.4.4 Properties of Present Value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pic>
        <p:nvPicPr>
          <p:cNvPr id="2" name="Picture 3" descr="Chart, line chart&#10;&#10;Description automatically generated">
            <a:extLst>
              <a:ext uri="{FF2B5EF4-FFF2-40B4-BE49-F238E27FC236}">
                <a16:creationId xmlns:a16="http://schemas.microsoft.com/office/drawing/2014/main" id="{714E3528-8853-463F-B51E-20597F15FD3E}"/>
              </a:ext>
            </a:extLst>
          </p:cNvPr>
          <p:cNvPicPr>
            <a:picLocks noChangeAspect="1"/>
          </p:cNvPicPr>
          <p:nvPr/>
        </p:nvPicPr>
        <p:blipFill>
          <a:blip r:embed="rId6"/>
          <a:stretch>
            <a:fillRect/>
          </a:stretch>
        </p:blipFill>
        <p:spPr>
          <a:xfrm>
            <a:off x="4609383" y="1938897"/>
            <a:ext cx="6064368" cy="3756581"/>
          </a:xfrm>
          <a:prstGeom prst="rect">
            <a:avLst/>
          </a:prstGeom>
        </p:spPr>
      </p:pic>
      <p:sp>
        <p:nvSpPr>
          <p:cNvPr id="4" name="Rectangle 3">
            <a:extLst>
              <a:ext uri="{FF2B5EF4-FFF2-40B4-BE49-F238E27FC236}">
                <a16:creationId xmlns:a16="http://schemas.microsoft.com/office/drawing/2014/main" id="{28CD38EF-EFF0-45BC-BF31-8F01028F6BE0}"/>
              </a:ext>
            </a:extLst>
          </p:cNvPr>
          <p:cNvSpPr/>
          <p:nvPr/>
        </p:nvSpPr>
        <p:spPr>
          <a:xfrm>
            <a:off x="1002234" y="1937306"/>
            <a:ext cx="3395623" cy="3176146"/>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The higher the discount rate, the lower the present value</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panose="020F0502020204030204"/>
              </a:rPr>
              <a:t>As the length of time until payment grows, present value declines</a:t>
            </a:r>
          </a:p>
          <a:p>
            <a:pPr marL="342900" indent="-342900">
              <a:spcAft>
                <a:spcPts val="1200"/>
              </a:spcAft>
              <a:buFont typeface="Arial"/>
              <a:buChar char="•"/>
            </a:pPr>
            <a:r>
              <a:rPr lang="en-ZA" sz="2000" dirty="0">
                <a:latin typeface="Open Sans"/>
                <a:cs typeface="Calibri" panose="020F0502020204030204"/>
              </a:rPr>
              <a:t>When the time period is long enough, present value approaches zero</a:t>
            </a:r>
          </a:p>
        </p:txBody>
      </p:sp>
      <p:sp>
        <p:nvSpPr>
          <p:cNvPr id="10" name="Oval 9">
            <a:extLst>
              <a:ext uri="{FF2B5EF4-FFF2-40B4-BE49-F238E27FC236}">
                <a16:creationId xmlns:a16="http://schemas.microsoft.com/office/drawing/2014/main" id="{3AD9CA0A-6525-D640-AA40-36C907AA7DD2}"/>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21.mp3" descr="Track5_Lecture3_Slide21.mp3">
            <a:hlinkClick r:id="" action="ppaction://media"/>
            <a:extLst>
              <a:ext uri="{FF2B5EF4-FFF2-40B4-BE49-F238E27FC236}">
                <a16:creationId xmlns:a16="http://schemas.microsoft.com/office/drawing/2014/main" id="{758135F1-C687-DC4B-B252-DD9716BF3F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90" y="772123"/>
            <a:ext cx="812800" cy="812800"/>
          </a:xfrm>
          <a:prstGeom prst="rect">
            <a:avLst/>
          </a:prstGeom>
        </p:spPr>
      </p:pic>
    </p:spTree>
    <p:extLst>
      <p:ext uri="{BB962C8B-B14F-4D97-AF65-F5344CB8AC3E}">
        <p14:creationId xmlns:p14="http://schemas.microsoft.com/office/powerpoint/2010/main" val="27439086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280" y="0"/>
            <a:ext cx="12208732" cy="686741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3.4.5 Present Value Analysis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Present value of money </a:t>
            </a:r>
          </a:p>
        </p:txBody>
      </p:sp>
      <p:sp>
        <p:nvSpPr>
          <p:cNvPr id="4" name="Rectangle 3">
            <a:extLst>
              <a:ext uri="{FF2B5EF4-FFF2-40B4-BE49-F238E27FC236}">
                <a16:creationId xmlns:a16="http://schemas.microsoft.com/office/drawing/2014/main" id="{28CD38EF-EFF0-45BC-BF31-8F01028F6BE0}"/>
              </a:ext>
            </a:extLst>
          </p:cNvPr>
          <p:cNvSpPr/>
          <p:nvPr/>
        </p:nvSpPr>
        <p:spPr>
          <a:xfrm>
            <a:off x="1002234" y="1943353"/>
            <a:ext cx="8058222" cy="116955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All cash flows are converted to the present value at the same point in time</a:t>
            </a:r>
          </a:p>
          <a:p>
            <a:pPr marL="342900" indent="-342900">
              <a:spcAft>
                <a:spcPts val="1200"/>
              </a:spcAft>
              <a:buFont typeface="Arial"/>
              <a:buChar char="•"/>
            </a:pPr>
            <a:r>
              <a:rPr lang="en-ZA" sz="2000">
                <a:latin typeface="Open Sans"/>
                <a:cs typeface="Calibri"/>
              </a:rPr>
              <a:t>Dependent on choice of the discount factor</a:t>
            </a:r>
            <a:endParaRPr lang="en-ZA" sz="2000" dirty="0">
              <a:latin typeface="Open Sans"/>
              <a:cs typeface="Calibri"/>
            </a:endParaRPr>
          </a:p>
        </p:txBody>
      </p:sp>
      <p:sp>
        <p:nvSpPr>
          <p:cNvPr id="7" name="Oval 6">
            <a:extLst>
              <a:ext uri="{FF2B5EF4-FFF2-40B4-BE49-F238E27FC236}">
                <a16:creationId xmlns:a16="http://schemas.microsoft.com/office/drawing/2014/main" id="{4C49D8C4-2F7D-BB48-B9A5-E8010D8AE069}"/>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22.mp3" descr="Track5_Lecture3_Slide22.mp3">
            <a:hlinkClick r:id="" action="ppaction://media"/>
            <a:extLst>
              <a:ext uri="{FF2B5EF4-FFF2-40B4-BE49-F238E27FC236}">
                <a16:creationId xmlns:a16="http://schemas.microsoft.com/office/drawing/2014/main" id="{6E1FCE17-20D4-C04C-A050-519F3B33E4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2690" y="774987"/>
            <a:ext cx="812800" cy="812800"/>
          </a:xfrm>
          <a:prstGeom prst="rect">
            <a:avLst/>
          </a:prstGeom>
        </p:spPr>
      </p:pic>
    </p:spTree>
    <p:extLst>
      <p:ext uri="{BB962C8B-B14F-4D97-AF65-F5344CB8AC3E}">
        <p14:creationId xmlns:p14="http://schemas.microsoft.com/office/powerpoint/2010/main" val="33340167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website&#10;&#10;Description automatically generated">
            <a:extLst>
              <a:ext uri="{FF2B5EF4-FFF2-40B4-BE49-F238E27FC236}">
                <a16:creationId xmlns:a16="http://schemas.microsoft.com/office/drawing/2014/main" id="{C33F0972-26C0-9945-A676-909042B2CB4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3">
            <a:extLst>
              <a:ext uri="{FF2B5EF4-FFF2-40B4-BE49-F238E27FC236}">
                <a16:creationId xmlns:a16="http://schemas.microsoft.com/office/drawing/2014/main" id="{A974AFAB-6A8F-4E68-8C1B-B75394454FC9}"/>
              </a:ext>
            </a:extLst>
          </p:cNvPr>
          <p:cNvSpPr txBox="1"/>
          <p:nvPr/>
        </p:nvSpPr>
        <p:spPr>
          <a:xfrm>
            <a:off x="9199448" y="4589947"/>
            <a:ext cx="2407883"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a:t>
            </a:r>
            <a:r>
              <a:rPr lang="en-US" sz="800" dirty="0">
                <a:solidFill>
                  <a:schemeClr val="bg1"/>
                </a:solidFill>
                <a:latin typeface="Open Sans"/>
                <a:ea typeface="+mn-lt"/>
                <a:cs typeface="+mn-lt"/>
              </a:rPr>
              <a:t> S. Pop M.,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a:t>
            </a:r>
            <a:r>
              <a:rPr lang="en-US" sz="800">
                <a:solidFill>
                  <a:schemeClr val="bg1"/>
                </a:solidFill>
                <a:latin typeface="Open Sans"/>
                <a:ea typeface="+mn-lt"/>
                <a:cs typeface="+mn-lt"/>
              </a:rPr>
              <a:t>M., </a:t>
            </a:r>
            <a:r>
              <a:rPr lang="en-US" sz="800" dirty="0">
                <a:solidFill>
                  <a:schemeClr val="bg1"/>
                </a:solidFill>
                <a:latin typeface="Open Sans"/>
                <a:ea typeface="+mn-lt"/>
                <a:cs typeface="+mn-lt"/>
              </a:rPr>
              <a:t>Welsch M</a:t>
            </a:r>
            <a:r>
              <a:rPr lang="en-US" sz="800">
                <a:solidFill>
                  <a:schemeClr val="bg1"/>
                </a:solidFill>
                <a:latin typeface="Open Sans"/>
                <a:ea typeface="+mn-lt"/>
                <a:cs typeface="+mn-lt"/>
              </a:rPr>
              <a:t>., Tan N., 2021</a:t>
            </a:r>
            <a:r>
              <a:rPr lang="en-US" sz="800" dirty="0">
                <a:solidFill>
                  <a:schemeClr val="bg1"/>
                </a:solidFill>
                <a:latin typeface="Open Sans"/>
                <a:ea typeface="+mn-lt"/>
                <a:cs typeface="+mn-lt"/>
              </a:rPr>
              <a:t>. Lecture 3: Financing Power Projects,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Release Version 1.0.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[online presentation]. Climate Compatible Growth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Atomic Energy Agency.</a:t>
            </a:r>
            <a:endParaRPr lang="en-US" dirty="0">
              <a:solidFill>
                <a:schemeClr val="bg1"/>
              </a:solidFill>
            </a:endParaRPr>
          </a:p>
        </p:txBody>
      </p:sp>
      <p:sp>
        <p:nvSpPr>
          <p:cNvPr id="12" name="TextBox 4">
            <a:extLst>
              <a:ext uri="{FF2B5EF4-FFF2-40B4-BE49-F238E27FC236}">
                <a16:creationId xmlns:a16="http://schemas.microsoft.com/office/drawing/2014/main" id="{CFF3FBBC-C60F-492D-8430-CE580323F5C3}"/>
              </a:ext>
            </a:extLst>
          </p:cNvPr>
          <p:cNvSpPr txBox="1"/>
          <p:nvPr/>
        </p:nvSpPr>
        <p:spPr>
          <a:xfrm>
            <a:off x="9903081" y="5884672"/>
            <a:ext cx="205022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6" name="Group 5">
            <a:extLst>
              <a:ext uri="{FF2B5EF4-FFF2-40B4-BE49-F238E27FC236}">
                <a16:creationId xmlns:a16="http://schemas.microsoft.com/office/drawing/2014/main" id="{AD3BD754-F144-514A-B89D-866BD4D7F8C8}"/>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8708103E-6E7E-1144-A717-49380B24660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9E2AFB-9CBD-B54F-91F8-E8B96DB3DF9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D585D3A1-6262-7E4A-AA0B-358CC772B60B}"/>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220"/>
            <a:ext cx="12199452" cy="686219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3.1.1 Power supply is a socio-economic and strategic matter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10" name="Rectangle 9">
            <a:extLst>
              <a:ext uri="{FF2B5EF4-FFF2-40B4-BE49-F238E27FC236}">
                <a16:creationId xmlns:a16="http://schemas.microsoft.com/office/drawing/2014/main" id="{97853E1A-CFE0-49D5-95A1-B6631D1DB3B4}"/>
              </a:ext>
            </a:extLst>
          </p:cNvPr>
          <p:cNvSpPr/>
          <p:nvPr/>
        </p:nvSpPr>
        <p:spPr>
          <a:xfrm>
            <a:off x="1002234" y="1943353"/>
            <a:ext cx="8058221" cy="4093428"/>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Power industry is characterized by:</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Natural monopoly</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High capital intensity, long construction period</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Needs technical coordination</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Traditionally vertically integrated utility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Investments are funded through:</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Utilities' internal resources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Official borrowings from multilateral and bilateral agencies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Government budgets</a:t>
            </a:r>
          </a:p>
        </p:txBody>
      </p:sp>
      <p:sp>
        <p:nvSpPr>
          <p:cNvPr id="11" name="Oval 10">
            <a:extLst>
              <a:ext uri="{FF2B5EF4-FFF2-40B4-BE49-F238E27FC236}">
                <a16:creationId xmlns:a16="http://schemas.microsoft.com/office/drawing/2014/main" id="{54631C43-DEEE-214F-A2D8-4B40F01432C0}"/>
              </a:ext>
            </a:extLst>
          </p:cNvPr>
          <p:cNvSpPr/>
          <p:nvPr/>
        </p:nvSpPr>
        <p:spPr>
          <a:xfrm>
            <a:off x="8743862"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3.mp3" descr="Track5_Lecture3_Slide3.mp3">
            <a:hlinkClick r:id="" action="ppaction://media"/>
            <a:extLst>
              <a:ext uri="{FF2B5EF4-FFF2-40B4-BE49-F238E27FC236}">
                <a16:creationId xmlns:a16="http://schemas.microsoft.com/office/drawing/2014/main" id="{16F06A2F-D6BB-694E-B361-6CC5ACA4E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15227" y="8693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3.1.2 Transitions in the Power Industry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Restructuring the power sector</a:t>
            </a:r>
          </a:p>
          <a:p>
            <a:pPr marL="342900" indent="-342900">
              <a:spcAft>
                <a:spcPts val="1200"/>
              </a:spcAft>
              <a:buFont typeface="Arial"/>
              <a:buChar char="•"/>
            </a:pPr>
            <a:r>
              <a:rPr lang="en-ZA" sz="2000" dirty="0">
                <a:latin typeface="Open Sans"/>
              </a:rPr>
              <a:t>Privatizing to improve efficiency and introduce alternate sources of financing to supplement state budget</a:t>
            </a:r>
          </a:p>
          <a:p>
            <a:pPr marL="342900" indent="-342900">
              <a:spcAft>
                <a:spcPts val="1200"/>
              </a:spcAft>
              <a:buFont typeface="Arial"/>
              <a:buChar char="•"/>
            </a:pPr>
            <a:r>
              <a:rPr lang="en-ZA" sz="2000" dirty="0">
                <a:latin typeface="Open Sans"/>
              </a:rPr>
              <a:t>Power utilities remain government corporations, but the private sector has been invited to build new power projects </a:t>
            </a:r>
          </a:p>
        </p:txBody>
      </p:sp>
      <p:sp>
        <p:nvSpPr>
          <p:cNvPr id="7" name="Oval 6">
            <a:extLst>
              <a:ext uri="{FF2B5EF4-FFF2-40B4-BE49-F238E27FC236}">
                <a16:creationId xmlns:a16="http://schemas.microsoft.com/office/drawing/2014/main" id="{3E10E643-93A4-2240-896C-4B5976743E7A}"/>
              </a:ext>
            </a:extLst>
          </p:cNvPr>
          <p:cNvSpPr/>
          <p:nvPr/>
        </p:nvSpPr>
        <p:spPr>
          <a:xfrm>
            <a:off x="7582989"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4.mp3" descr="Track5_Lecture3_Slide4.mp3">
            <a:hlinkClick r:id="" action="ppaction://media"/>
            <a:extLst>
              <a:ext uri="{FF2B5EF4-FFF2-40B4-BE49-F238E27FC236}">
                <a16:creationId xmlns:a16="http://schemas.microsoft.com/office/drawing/2014/main" id="{D9044D0E-2EB2-8547-8F24-E06BFE54A4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4354" y="869304"/>
            <a:ext cx="812800" cy="812800"/>
          </a:xfrm>
          <a:prstGeom prst="rect">
            <a:avLst/>
          </a:prstGeom>
        </p:spPr>
      </p:pic>
    </p:spTree>
    <p:extLst>
      <p:ext uri="{BB962C8B-B14F-4D97-AF65-F5344CB8AC3E}">
        <p14:creationId xmlns:p14="http://schemas.microsoft.com/office/powerpoint/2010/main" val="2332531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3.1.3 Ownership structures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323439"/>
          </a:xfrm>
          <a:prstGeom prst="rect">
            <a:avLst/>
          </a:prstGeom>
        </p:spPr>
        <p:txBody>
          <a:bodyPr wrap="square" lIns="91440" tIns="45720" rIns="91440" bIns="45720" anchor="t">
            <a:spAutoFit/>
          </a:bodyPr>
          <a:lstStyle/>
          <a:p>
            <a:pPr>
              <a:spcAft>
                <a:spcPts val="1200"/>
              </a:spcAft>
            </a:pPr>
            <a:r>
              <a:rPr lang="en-ZA" sz="2000" dirty="0">
                <a:ea typeface="+mn-lt"/>
                <a:cs typeface="+mn-lt"/>
              </a:rPr>
              <a:t>There two types of ownership structures:</a:t>
            </a:r>
            <a:endParaRPr lang="en-US" dirty="0"/>
          </a:p>
          <a:p>
            <a:pPr marL="342900" indent="-342900">
              <a:spcAft>
                <a:spcPts val="1200"/>
              </a:spcAft>
              <a:buFont typeface="Arial"/>
              <a:buChar char="•"/>
            </a:pPr>
            <a:r>
              <a:rPr lang="en-ZA" sz="2000" dirty="0">
                <a:latin typeface="Open Sans"/>
              </a:rPr>
              <a:t>State Ownership</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rPr>
              <a:t>Public–private partnership (PPP) </a:t>
            </a:r>
          </a:p>
        </p:txBody>
      </p:sp>
      <p:sp>
        <p:nvSpPr>
          <p:cNvPr id="7" name="Oval 6">
            <a:extLst>
              <a:ext uri="{FF2B5EF4-FFF2-40B4-BE49-F238E27FC236}">
                <a16:creationId xmlns:a16="http://schemas.microsoft.com/office/drawing/2014/main" id="{3E4D7894-C027-4540-BB1F-FB2764150F26}"/>
              </a:ext>
            </a:extLst>
          </p:cNvPr>
          <p:cNvSpPr/>
          <p:nvPr/>
        </p:nvSpPr>
        <p:spPr>
          <a:xfrm>
            <a:off x="7582989"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5.mp3" descr="Track5_Lecture3_Slide5.mp3">
            <a:hlinkClick r:id="" action="ppaction://media"/>
            <a:extLst>
              <a:ext uri="{FF2B5EF4-FFF2-40B4-BE49-F238E27FC236}">
                <a16:creationId xmlns:a16="http://schemas.microsoft.com/office/drawing/2014/main" id="{FAC593B2-1730-454E-976B-9B98591CB28C}"/>
              </a:ext>
            </a:extLst>
          </p:cNvPr>
          <p:cNvPicPr>
            <a:picLocks noChangeAspect="1"/>
          </p:cNvPicPr>
          <p:nvPr>
            <a:audioFile r:link="rId1"/>
            <p:extLst>
              <p:ext uri="{DAA4B4D4-6D71-4841-9C94-3DE7FCFB9230}">
                <p14:media xmlns:p14="http://schemas.microsoft.com/office/powerpoint/2010/main" r:embed="rId2">
                  <p14:trim end="10390.6666"/>
                </p14:media>
              </p:ext>
            </p:extLst>
          </p:nvPr>
        </p:nvPicPr>
        <p:blipFill>
          <a:blip r:embed="rId6"/>
          <a:stretch>
            <a:fillRect/>
          </a:stretch>
        </p:blipFill>
        <p:spPr>
          <a:xfrm>
            <a:off x="7654354" y="869304"/>
            <a:ext cx="812800" cy="812800"/>
          </a:xfrm>
          <a:prstGeom prst="rect">
            <a:avLst/>
          </a:prstGeom>
        </p:spPr>
      </p:pic>
    </p:spTree>
    <p:extLst>
      <p:ext uri="{BB962C8B-B14F-4D97-AF65-F5344CB8AC3E}">
        <p14:creationId xmlns:p14="http://schemas.microsoft.com/office/powerpoint/2010/main" val="30274358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3.1.4 State Ownership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Most convenient</a:t>
            </a:r>
          </a:p>
          <a:p>
            <a:pPr marL="342900" indent="-342900">
              <a:spcAft>
                <a:spcPts val="1200"/>
              </a:spcAft>
              <a:buFont typeface="Arial"/>
              <a:buChar char="•"/>
            </a:pPr>
            <a:r>
              <a:rPr lang="en-ZA" sz="2000" dirty="0">
                <a:latin typeface="Open Sans"/>
                <a:cs typeface="Calibri" panose="020F0502020204030204"/>
              </a:rPr>
              <a:t>Funded from public, private and bilateral/multilateral sources</a:t>
            </a:r>
          </a:p>
          <a:p>
            <a:pPr marL="342900" indent="-342900">
              <a:spcAft>
                <a:spcPts val="1200"/>
              </a:spcAft>
              <a:buFont typeface="Arial"/>
              <a:buChar char="•"/>
            </a:pPr>
            <a:r>
              <a:rPr lang="en-ZA" sz="2000" dirty="0">
                <a:latin typeface="Open Sans"/>
                <a:cs typeface="Calibri" panose="020F0502020204030204"/>
              </a:rPr>
              <a:t>Drawbacks:</a:t>
            </a:r>
          </a:p>
          <a:p>
            <a:pPr marL="800100" lvl="1" indent="-342900">
              <a:spcAft>
                <a:spcPts val="1200"/>
              </a:spcAft>
              <a:buFont typeface="Arial"/>
              <a:buChar char="•"/>
            </a:pPr>
            <a:r>
              <a:rPr lang="en-ZA" sz="2000" dirty="0">
                <a:latin typeface="Open Sans"/>
                <a:cs typeface="Calibri" panose="020F0502020204030204"/>
              </a:rPr>
              <a:t>Inefficiency </a:t>
            </a:r>
          </a:p>
          <a:p>
            <a:pPr marL="800100" lvl="1" indent="-342900">
              <a:spcAft>
                <a:spcPts val="1200"/>
              </a:spcAft>
              <a:buFont typeface="Arial"/>
              <a:buChar char="•"/>
            </a:pPr>
            <a:r>
              <a:rPr lang="en-ZA" sz="2000" dirty="0">
                <a:latin typeface="Open Sans"/>
                <a:cs typeface="Calibri" panose="020F0502020204030204"/>
              </a:rPr>
              <a:t>Many financiers hesitate to fund projects fully owned by the state</a:t>
            </a:r>
          </a:p>
        </p:txBody>
      </p:sp>
      <p:sp>
        <p:nvSpPr>
          <p:cNvPr id="7" name="Oval 6">
            <a:extLst>
              <a:ext uri="{FF2B5EF4-FFF2-40B4-BE49-F238E27FC236}">
                <a16:creationId xmlns:a16="http://schemas.microsoft.com/office/drawing/2014/main" id="{A51D8D2A-9526-8746-BBE8-922EF69CD75D}"/>
              </a:ext>
            </a:extLst>
          </p:cNvPr>
          <p:cNvSpPr/>
          <p:nvPr/>
        </p:nvSpPr>
        <p:spPr>
          <a:xfrm>
            <a:off x="7582989" y="74259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6.mp3" descr="Track5_Lecture3_Slide6.mp3">
            <a:hlinkClick r:id="" action="ppaction://media"/>
            <a:extLst>
              <a:ext uri="{FF2B5EF4-FFF2-40B4-BE49-F238E27FC236}">
                <a16:creationId xmlns:a16="http://schemas.microsoft.com/office/drawing/2014/main" id="{7F01AA8F-52C9-3B4F-ACD1-0F5C2D4AAC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2762" y="813956"/>
            <a:ext cx="812800" cy="812800"/>
          </a:xfrm>
          <a:prstGeom prst="rect">
            <a:avLst/>
          </a:prstGeom>
        </p:spPr>
      </p:pic>
    </p:spTree>
    <p:extLst>
      <p:ext uri="{BB962C8B-B14F-4D97-AF65-F5344CB8AC3E}">
        <p14:creationId xmlns:p14="http://schemas.microsoft.com/office/powerpoint/2010/main" val="2708093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3.1.5 Public–Private Partnership</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History &amp; Ownership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Involves public sector authority and a private party</a:t>
            </a:r>
          </a:p>
          <a:p>
            <a:pPr marL="342900" indent="-342900">
              <a:spcAft>
                <a:spcPts val="1200"/>
              </a:spcAft>
              <a:buFont typeface="Arial"/>
              <a:buChar char="•"/>
            </a:pPr>
            <a:r>
              <a:rPr lang="en-ZA" sz="2000" dirty="0">
                <a:latin typeface="Open Sans"/>
                <a:cs typeface="Calibri" panose="020F0502020204030204"/>
              </a:rPr>
              <a:t>Risks are shared</a:t>
            </a:r>
          </a:p>
          <a:p>
            <a:pPr marL="342900" indent="-342900">
              <a:spcAft>
                <a:spcPts val="1200"/>
              </a:spcAft>
              <a:buFont typeface="Arial"/>
              <a:buChar char="•"/>
            </a:pPr>
            <a:r>
              <a:rPr lang="en-ZA" sz="2000" dirty="0">
                <a:latin typeface="Open Sans"/>
                <a:cs typeface="Calibri" panose="020F0502020204030204"/>
              </a:rPr>
              <a:t>Divided into</a:t>
            </a:r>
          </a:p>
          <a:p>
            <a:pPr marL="800100" lvl="1" indent="-342900">
              <a:spcAft>
                <a:spcPts val="1200"/>
              </a:spcAft>
              <a:buFont typeface="Arial"/>
              <a:buChar char="•"/>
            </a:pPr>
            <a:r>
              <a:rPr lang="en-ZA" sz="2000" dirty="0">
                <a:latin typeface="Open Sans"/>
                <a:cs typeface="Calibri" panose="020F0502020204030204"/>
              </a:rPr>
              <a:t>Private ownership</a:t>
            </a:r>
          </a:p>
          <a:p>
            <a:pPr marL="800100" lvl="1" indent="-342900">
              <a:spcAft>
                <a:spcPts val="1200"/>
              </a:spcAft>
              <a:buFont typeface="Arial"/>
              <a:buChar char="•"/>
            </a:pPr>
            <a:r>
              <a:rPr lang="en-ZA" sz="2000" dirty="0">
                <a:latin typeface="Open Sans"/>
                <a:cs typeface="Calibri" panose="020F0502020204030204"/>
              </a:rPr>
              <a:t>Joint ownership of state and private parties</a:t>
            </a:r>
          </a:p>
        </p:txBody>
      </p:sp>
      <p:sp>
        <p:nvSpPr>
          <p:cNvPr id="7" name="Oval 6">
            <a:extLst>
              <a:ext uri="{FF2B5EF4-FFF2-40B4-BE49-F238E27FC236}">
                <a16:creationId xmlns:a16="http://schemas.microsoft.com/office/drawing/2014/main" id="{14E72DDA-F41D-724F-8C67-2356ADE973D2}"/>
              </a:ext>
            </a:extLst>
          </p:cNvPr>
          <p:cNvSpPr/>
          <p:nvPr/>
        </p:nvSpPr>
        <p:spPr>
          <a:xfrm>
            <a:off x="7582989" y="74259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7.mp3" descr="Track5_Lecture3_Slide7.mp3">
            <a:hlinkClick r:id="" action="ppaction://media"/>
            <a:extLst>
              <a:ext uri="{FF2B5EF4-FFF2-40B4-BE49-F238E27FC236}">
                <a16:creationId xmlns:a16="http://schemas.microsoft.com/office/drawing/2014/main" id="{FC1BF755-2A69-9B47-85AE-78E40E5F7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4354" y="813956"/>
            <a:ext cx="812800" cy="812800"/>
          </a:xfrm>
          <a:prstGeom prst="rect">
            <a:avLst/>
          </a:prstGeom>
        </p:spPr>
      </p:pic>
    </p:spTree>
    <p:extLst>
      <p:ext uri="{BB962C8B-B14F-4D97-AF65-F5344CB8AC3E}">
        <p14:creationId xmlns:p14="http://schemas.microsoft.com/office/powerpoint/2010/main" val="2485711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PPP: Public–Private Partnership</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4" y="11897"/>
            <a:ext cx="6508200"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Independent Power Producer (IPP)</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a:rPr>
              <a:t>Completely owned by special purpose company or credible corporation (local or foreign or both)</a:t>
            </a:r>
          </a:p>
          <a:p>
            <a:pPr marL="342900" indent="-342900">
              <a:spcAft>
                <a:spcPts val="1200"/>
              </a:spcAft>
              <a:buFont typeface="Arial"/>
              <a:buChar char="•"/>
            </a:pPr>
            <a:r>
              <a:rPr lang="en-ZA" sz="2000" dirty="0">
                <a:latin typeface="Open Sans"/>
                <a:cs typeface="Calibri"/>
              </a:rPr>
              <a:t>Power purchase agreement (PPA) arrangements</a:t>
            </a:r>
          </a:p>
          <a:p>
            <a:pPr marL="342900" indent="-342900">
              <a:spcAft>
                <a:spcPts val="1200"/>
              </a:spcAft>
              <a:buFont typeface="Arial"/>
              <a:buChar char="•"/>
            </a:pPr>
            <a:r>
              <a:rPr lang="en-ZA" sz="2000" dirty="0">
                <a:latin typeface="Open Sans"/>
                <a:cs typeface="Calibri"/>
              </a:rPr>
              <a:t>IPPs are also involved in BOOT or BOO type arrangements</a:t>
            </a:r>
          </a:p>
        </p:txBody>
      </p:sp>
      <p:sp>
        <p:nvSpPr>
          <p:cNvPr id="7" name="Oval 6">
            <a:extLst>
              <a:ext uri="{FF2B5EF4-FFF2-40B4-BE49-F238E27FC236}">
                <a16:creationId xmlns:a16="http://schemas.microsoft.com/office/drawing/2014/main" id="{30A2E8ED-9AA0-524B-8EC0-C4B9923E9AED}"/>
              </a:ext>
            </a:extLst>
          </p:cNvPr>
          <p:cNvSpPr/>
          <p:nvPr/>
        </p:nvSpPr>
        <p:spPr>
          <a:xfrm>
            <a:off x="7635716" y="3527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8.mp3" descr="Track5_Lecture3_Slide8.mp3">
            <a:hlinkClick r:id="" action="ppaction://media"/>
            <a:extLst>
              <a:ext uri="{FF2B5EF4-FFF2-40B4-BE49-F238E27FC236}">
                <a16:creationId xmlns:a16="http://schemas.microsoft.com/office/drawing/2014/main" id="{A8547921-B07B-924C-ACB3-73E9D52D0D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7081" y="424127"/>
            <a:ext cx="812800" cy="812800"/>
          </a:xfrm>
          <a:prstGeom prst="rect">
            <a:avLst/>
          </a:prstGeom>
        </p:spPr>
      </p:pic>
    </p:spTree>
    <p:extLst>
      <p:ext uri="{BB962C8B-B14F-4D97-AF65-F5344CB8AC3E}">
        <p14:creationId xmlns:p14="http://schemas.microsoft.com/office/powerpoint/2010/main" val="34267622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3.2.2 PPP: Private–Public Partnership</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584272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Contractual schemes &amp; financing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Power projects need multiple government clearances</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panose="020F0502020204030204"/>
              </a:rPr>
              <a:t>A contract between public sector authority and a private sector authority</a:t>
            </a:r>
          </a:p>
          <a:p>
            <a:pPr marL="342900" indent="-342900">
              <a:spcAft>
                <a:spcPts val="1200"/>
              </a:spcAft>
              <a:buFont typeface="Arial"/>
              <a:buChar char="•"/>
            </a:pPr>
            <a:r>
              <a:rPr lang="en-ZA" sz="2000" dirty="0">
                <a:latin typeface="Open Sans"/>
                <a:cs typeface="Calibri" panose="020F0502020204030204"/>
              </a:rPr>
              <a:t>Flexible framework for sharing project risks and a wide range of options for equity and debt financing </a:t>
            </a:r>
          </a:p>
        </p:txBody>
      </p:sp>
      <p:sp>
        <p:nvSpPr>
          <p:cNvPr id="7" name="Oval 6">
            <a:extLst>
              <a:ext uri="{FF2B5EF4-FFF2-40B4-BE49-F238E27FC236}">
                <a16:creationId xmlns:a16="http://schemas.microsoft.com/office/drawing/2014/main" id="{6CF3A638-6A94-904B-B380-606F405B862F}"/>
              </a:ext>
            </a:extLst>
          </p:cNvPr>
          <p:cNvSpPr/>
          <p:nvPr/>
        </p:nvSpPr>
        <p:spPr>
          <a:xfrm>
            <a:off x="6744320"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9.mp3" descr="Track5_Lecture3_Slide9.mp3">
            <a:hlinkClick r:id="" action="ppaction://media"/>
            <a:extLst>
              <a:ext uri="{FF2B5EF4-FFF2-40B4-BE49-F238E27FC236}">
                <a16:creationId xmlns:a16="http://schemas.microsoft.com/office/drawing/2014/main" id="{787ED491-6911-9B41-AAD5-5438C23C4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15685" y="366618"/>
            <a:ext cx="812800" cy="812800"/>
          </a:xfrm>
          <a:prstGeom prst="rect">
            <a:avLst/>
          </a:prstGeom>
        </p:spPr>
      </p:pic>
    </p:spTree>
    <p:extLst>
      <p:ext uri="{BB962C8B-B14F-4D97-AF65-F5344CB8AC3E}">
        <p14:creationId xmlns:p14="http://schemas.microsoft.com/office/powerpoint/2010/main" val="19626094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63730B55-2D4A-4CC6-B51D-F474A525C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293</TotalTime>
  <Words>4230</Words>
  <Application>Microsoft Office PowerPoint</Application>
  <PresentationFormat>Widescreen</PresentationFormat>
  <Paragraphs>250</Paragraphs>
  <Slides>24</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922</cp:revision>
  <dcterms:created xsi:type="dcterms:W3CDTF">2021-02-10T16:48:02Z</dcterms:created>
  <dcterms:modified xsi:type="dcterms:W3CDTF">2024-10-31T20:43:03Z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